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71"/>
  </p:notesMasterIdLst>
  <p:handoutMasterIdLst>
    <p:handoutMasterId r:id="rId72"/>
  </p:handoutMasterIdLst>
  <p:sldIdLst>
    <p:sldId id="661" r:id="rId2"/>
    <p:sldId id="543" r:id="rId3"/>
    <p:sldId id="651" r:id="rId4"/>
    <p:sldId id="302" r:id="rId5"/>
    <p:sldId id="542" r:id="rId6"/>
    <p:sldId id="652" r:id="rId7"/>
    <p:sldId id="653" r:id="rId8"/>
    <p:sldId id="654" r:id="rId9"/>
    <p:sldId id="655" r:id="rId10"/>
    <p:sldId id="656" r:id="rId11"/>
    <p:sldId id="577" r:id="rId12"/>
    <p:sldId id="304" r:id="rId13"/>
    <p:sldId id="305" r:id="rId14"/>
    <p:sldId id="306" r:id="rId15"/>
    <p:sldId id="308" r:id="rId16"/>
    <p:sldId id="309" r:id="rId17"/>
    <p:sldId id="310" r:id="rId18"/>
    <p:sldId id="311" r:id="rId19"/>
    <p:sldId id="313" r:id="rId20"/>
    <p:sldId id="314" r:id="rId21"/>
    <p:sldId id="666" r:id="rId22"/>
    <p:sldId id="667" r:id="rId23"/>
    <p:sldId id="668" r:id="rId24"/>
    <p:sldId id="669" r:id="rId25"/>
    <p:sldId id="580" r:id="rId26"/>
    <p:sldId id="581" r:id="rId27"/>
    <p:sldId id="583" r:id="rId28"/>
    <p:sldId id="589" r:id="rId29"/>
    <p:sldId id="597" r:id="rId30"/>
    <p:sldId id="598" r:id="rId31"/>
    <p:sldId id="599" r:id="rId32"/>
    <p:sldId id="591" r:id="rId33"/>
    <p:sldId id="592" r:id="rId34"/>
    <p:sldId id="593" r:id="rId35"/>
    <p:sldId id="618" r:id="rId36"/>
    <p:sldId id="619" r:id="rId37"/>
    <p:sldId id="620" r:id="rId38"/>
    <p:sldId id="621" r:id="rId39"/>
    <p:sldId id="646" r:id="rId40"/>
    <p:sldId id="622" r:id="rId41"/>
    <p:sldId id="672" r:id="rId42"/>
    <p:sldId id="623" r:id="rId43"/>
    <p:sldId id="670" r:id="rId44"/>
    <p:sldId id="671" r:id="rId45"/>
    <p:sldId id="624" r:id="rId46"/>
    <p:sldId id="673" r:id="rId47"/>
    <p:sldId id="674" r:id="rId48"/>
    <p:sldId id="625" r:id="rId49"/>
    <p:sldId id="626" r:id="rId50"/>
    <p:sldId id="627" r:id="rId51"/>
    <p:sldId id="675" r:id="rId52"/>
    <p:sldId id="676" r:id="rId53"/>
    <p:sldId id="628" r:id="rId54"/>
    <p:sldId id="629" r:id="rId55"/>
    <p:sldId id="630" r:id="rId56"/>
    <p:sldId id="631" r:id="rId57"/>
    <p:sldId id="634" r:id="rId58"/>
    <p:sldId id="632" r:id="rId59"/>
    <p:sldId id="659" r:id="rId60"/>
    <p:sldId id="633" r:id="rId61"/>
    <p:sldId id="658" r:id="rId62"/>
    <p:sldId id="635" r:id="rId63"/>
    <p:sldId id="636" r:id="rId64"/>
    <p:sldId id="637" r:id="rId65"/>
    <p:sldId id="640" r:id="rId66"/>
    <p:sldId id="639" r:id="rId67"/>
    <p:sldId id="641" r:id="rId68"/>
    <p:sldId id="643" r:id="rId69"/>
    <p:sldId id="660" r:id="rId70"/>
  </p:sldIdLst>
  <p:sldSz cx="9144000" cy="6858000" type="screen4x3"/>
  <p:notesSz cx="6858000" cy="9144000"/>
  <p:defaultTextStyle>
    <a:defPPr>
      <a:defRPr lang="en-US"/>
    </a:defPPr>
    <a:lvl1pPr algn="ctr" rtl="0" eaLnBrk="0" fontAlgn="base" hangingPunct="0">
      <a:spcBef>
        <a:spcPct val="50000"/>
      </a:spcBef>
      <a:spcAft>
        <a:spcPct val="0"/>
      </a:spcAft>
      <a:defRPr kern="1200">
        <a:solidFill>
          <a:schemeClr val="tx1"/>
        </a:solidFill>
        <a:latin typeface="Times New Roman" pitchFamily="18" charset="0"/>
        <a:ea typeface="宋体" charset="-122"/>
        <a:cs typeface="+mn-cs"/>
      </a:defRPr>
    </a:lvl1pPr>
    <a:lvl2pPr marL="457200" algn="ctr" rtl="0" eaLnBrk="0" fontAlgn="base" hangingPunct="0">
      <a:spcBef>
        <a:spcPct val="50000"/>
      </a:spcBef>
      <a:spcAft>
        <a:spcPct val="0"/>
      </a:spcAft>
      <a:defRPr kern="1200">
        <a:solidFill>
          <a:schemeClr val="tx1"/>
        </a:solidFill>
        <a:latin typeface="Times New Roman" pitchFamily="18" charset="0"/>
        <a:ea typeface="宋体" charset="-122"/>
        <a:cs typeface="+mn-cs"/>
      </a:defRPr>
    </a:lvl2pPr>
    <a:lvl3pPr marL="914400" algn="ctr" rtl="0" eaLnBrk="0" fontAlgn="base" hangingPunct="0">
      <a:spcBef>
        <a:spcPct val="50000"/>
      </a:spcBef>
      <a:spcAft>
        <a:spcPct val="0"/>
      </a:spcAft>
      <a:defRPr kern="1200">
        <a:solidFill>
          <a:schemeClr val="tx1"/>
        </a:solidFill>
        <a:latin typeface="Times New Roman" pitchFamily="18" charset="0"/>
        <a:ea typeface="宋体" charset="-122"/>
        <a:cs typeface="+mn-cs"/>
      </a:defRPr>
    </a:lvl3pPr>
    <a:lvl4pPr marL="1371600" algn="ctr" rtl="0" eaLnBrk="0" fontAlgn="base" hangingPunct="0">
      <a:spcBef>
        <a:spcPct val="50000"/>
      </a:spcBef>
      <a:spcAft>
        <a:spcPct val="0"/>
      </a:spcAft>
      <a:defRPr kern="1200">
        <a:solidFill>
          <a:schemeClr val="tx1"/>
        </a:solidFill>
        <a:latin typeface="Times New Roman" pitchFamily="18" charset="0"/>
        <a:ea typeface="宋体" charset="-122"/>
        <a:cs typeface="+mn-cs"/>
      </a:defRPr>
    </a:lvl4pPr>
    <a:lvl5pPr marL="1828800" algn="ctr" rtl="0" eaLnBrk="0" fontAlgn="base" hangingPunct="0">
      <a:spcBef>
        <a:spcPct val="5000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9E"/>
    <a:srgbClr val="006600"/>
    <a:srgbClr val="336699"/>
    <a:srgbClr val="0066FF"/>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76" autoAdjust="0"/>
    <p:restoredTop sz="64193" autoAdjust="0"/>
  </p:normalViewPr>
  <p:slideViewPr>
    <p:cSldViewPr>
      <p:cViewPr varScale="1">
        <p:scale>
          <a:sx n="47" d="100"/>
          <a:sy n="47" d="100"/>
        </p:scale>
        <p:origin x="212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64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defRPr sz="1200">
                <a:latin typeface="Tahoma" pitchFamily="34" charset="0"/>
                <a:ea typeface="宋体" pitchFamily="2" charset="-122"/>
              </a:defRPr>
            </a:lvl1pPr>
          </a:lstStyle>
          <a:p>
            <a:pPr>
              <a:defRPr/>
            </a:pPr>
            <a:endParaRPr lang="zh-CN" altLang="en-US"/>
          </a:p>
        </p:txBody>
      </p:sp>
      <p:sp>
        <p:nvSpPr>
          <p:cNvPr id="12083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a:latin typeface="Tahoma" pitchFamily="34" charset="0"/>
                <a:ea typeface="宋体" pitchFamily="2" charset="-122"/>
              </a:defRPr>
            </a:lvl1pPr>
          </a:lstStyle>
          <a:p>
            <a:pPr>
              <a:defRPr/>
            </a:pPr>
            <a:endParaRPr lang="en-US" altLang="zh-CN"/>
          </a:p>
        </p:txBody>
      </p:sp>
      <p:sp>
        <p:nvSpPr>
          <p:cNvPr id="12083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defRPr sz="1200">
                <a:latin typeface="Tahoma" pitchFamily="34" charset="0"/>
                <a:ea typeface="宋体" pitchFamily="2" charset="-122"/>
              </a:defRPr>
            </a:lvl1pPr>
          </a:lstStyle>
          <a:p>
            <a:pPr>
              <a:defRPr/>
            </a:pPr>
            <a:endParaRPr lang="en-US" altLang="zh-CN"/>
          </a:p>
        </p:txBody>
      </p:sp>
      <p:sp>
        <p:nvSpPr>
          <p:cNvPr id="12083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defRPr sz="1200">
                <a:latin typeface="Tahoma" pitchFamily="34" charset="0"/>
                <a:ea typeface="宋体" pitchFamily="2" charset="-122"/>
              </a:defRPr>
            </a:lvl1pPr>
          </a:lstStyle>
          <a:p>
            <a:pPr>
              <a:defRPr/>
            </a:pPr>
            <a:fld id="{904C38AE-09F5-4160-8E2D-75F05312877B}" type="slidenum">
              <a:rPr lang="zh-CN" altLang="en-US"/>
              <a:pPr>
                <a:defRPr/>
              </a:pPr>
              <a:t>‹#›</a:t>
            </a:fld>
            <a:endParaRPr lang="en-US" altLang="zh-CN"/>
          </a:p>
        </p:txBody>
      </p:sp>
    </p:spTree>
    <p:extLst>
      <p:ext uri="{BB962C8B-B14F-4D97-AF65-F5344CB8AC3E}">
        <p14:creationId xmlns:p14="http://schemas.microsoft.com/office/powerpoint/2010/main" val="28200452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defRPr sz="1200">
                <a:latin typeface="Tahoma" pitchFamily="34" charset="0"/>
                <a:ea typeface="宋体" pitchFamily="2" charset="-122"/>
              </a:defRPr>
            </a:lvl1pPr>
          </a:lstStyle>
          <a:p>
            <a:pPr>
              <a:defRPr/>
            </a:pPr>
            <a:endParaRPr lang="zh-CN" altLang="en-US"/>
          </a:p>
        </p:txBody>
      </p:sp>
      <p:sp>
        <p:nvSpPr>
          <p:cNvPr id="11981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a:latin typeface="Tahoma" pitchFamily="34" charset="0"/>
                <a:ea typeface="宋体" pitchFamily="2" charset="-122"/>
              </a:defRPr>
            </a:lvl1pPr>
          </a:lstStyle>
          <a:p>
            <a:pPr>
              <a:defRPr/>
            </a:pPr>
            <a:endParaRPr lang="en-US" altLang="zh-CN"/>
          </a:p>
        </p:txBody>
      </p:sp>
      <p:sp>
        <p:nvSpPr>
          <p:cNvPr id="911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11981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defRPr sz="1200">
                <a:latin typeface="Tahoma" pitchFamily="34" charset="0"/>
                <a:ea typeface="宋体" pitchFamily="2" charset="-122"/>
              </a:defRPr>
            </a:lvl1pPr>
          </a:lstStyle>
          <a:p>
            <a:pPr>
              <a:defRPr/>
            </a:pPr>
            <a:endParaRPr lang="en-US" altLang="zh-CN"/>
          </a:p>
        </p:txBody>
      </p:sp>
      <p:sp>
        <p:nvSpPr>
          <p:cNvPr id="11981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defRPr sz="1200">
                <a:latin typeface="Tahoma" pitchFamily="34" charset="0"/>
                <a:ea typeface="宋体" pitchFamily="2" charset="-122"/>
              </a:defRPr>
            </a:lvl1pPr>
          </a:lstStyle>
          <a:p>
            <a:pPr>
              <a:defRPr/>
            </a:pPr>
            <a:fld id="{24EA6B61-2583-49F6-B635-D11818D7806B}" type="slidenum">
              <a:rPr lang="zh-CN" altLang="en-US"/>
              <a:pPr>
                <a:defRPr/>
              </a:pPr>
              <a:t>‹#›</a:t>
            </a:fld>
            <a:endParaRPr lang="en-US" altLang="zh-CN"/>
          </a:p>
        </p:txBody>
      </p:sp>
    </p:spTree>
    <p:extLst>
      <p:ext uri="{BB962C8B-B14F-4D97-AF65-F5344CB8AC3E}">
        <p14:creationId xmlns:p14="http://schemas.microsoft.com/office/powerpoint/2010/main" val="10260816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a:ln/>
        </p:spPr>
      </p:sp>
      <p:sp>
        <p:nvSpPr>
          <p:cNvPr id="921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ea typeface="宋体" charset="-122"/>
            </a:endParaRPr>
          </a:p>
        </p:txBody>
      </p:sp>
      <p:sp>
        <p:nvSpPr>
          <p:cNvPr id="921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9716E25C-BDC8-49CF-81F7-F11B6F56099D}" type="slidenum">
              <a:rPr lang="zh-CN" altLang="en-US" smtClean="0">
                <a:latin typeface="Tahoma" pitchFamily="34" charset="0"/>
              </a:rPr>
              <a:pPr/>
              <a:t>1</a:t>
            </a:fld>
            <a:endParaRPr lang="zh-CN" altLang="en-US" smtClean="0">
              <a:latin typeface="Tahoma" pitchFamily="34" charset="0"/>
            </a:endParaRPr>
          </a:p>
        </p:txBody>
      </p:sp>
    </p:spTree>
    <p:extLst>
      <p:ext uri="{BB962C8B-B14F-4D97-AF65-F5344CB8AC3E}">
        <p14:creationId xmlns:p14="http://schemas.microsoft.com/office/powerpoint/2010/main" val="19912703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D1D1DC42-BD77-4E26-A59E-B862EBBC0CF0}" type="slidenum">
              <a:rPr lang="zh-CN" altLang="en-US" smtClean="0">
                <a:latin typeface="Tahoma" pitchFamily="34" charset="0"/>
              </a:rPr>
              <a:pPr/>
              <a:t>10</a:t>
            </a:fld>
            <a:endParaRPr lang="en-US" altLang="zh-CN" smtClean="0">
              <a:latin typeface="Tahoma" pitchFamily="3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3491366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100B7886-110A-49E9-948D-60EC2476AB34}" type="slidenum">
              <a:rPr lang="zh-CN" altLang="en-US" smtClean="0">
                <a:latin typeface="Tahoma" pitchFamily="34" charset="0"/>
              </a:rPr>
              <a:pPr/>
              <a:t>11</a:t>
            </a:fld>
            <a:endParaRPr lang="en-US" altLang="zh-CN" smtClean="0">
              <a:latin typeface="Tahoma" pitchFamily="34"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u="none" strike="noStrike" kern="1200" baseline="0" dirty="0" smtClean="0">
                <a:solidFill>
                  <a:schemeClr val="tx1"/>
                </a:solidFill>
                <a:latin typeface="Arial" charset="0"/>
                <a:ea typeface="宋体" pitchFamily="2" charset="-122"/>
                <a:cs typeface="+mn-cs"/>
              </a:rPr>
              <a:t>以太网是美国施乐</a:t>
            </a:r>
            <a:r>
              <a:rPr lang="en-US" altLang="zh-CN" sz="1200" b="0" i="0" u="none" strike="noStrike" kern="1200" baseline="0" dirty="0" smtClean="0">
                <a:solidFill>
                  <a:schemeClr val="tx1"/>
                </a:solidFill>
                <a:latin typeface="Arial" charset="0"/>
                <a:ea typeface="宋体" pitchFamily="2" charset="-122"/>
                <a:cs typeface="+mn-cs"/>
              </a:rPr>
              <a:t>(Xerox)</a:t>
            </a:r>
            <a:r>
              <a:rPr lang="zh-CN" altLang="en-US" sz="1200" b="0" i="0" u="none" strike="noStrike" kern="1200" baseline="0" dirty="0" smtClean="0">
                <a:solidFill>
                  <a:schemeClr val="tx1"/>
                </a:solidFill>
                <a:latin typeface="Arial" charset="0"/>
                <a:ea typeface="宋体" pitchFamily="2" charset="-122"/>
                <a:cs typeface="+mn-cs"/>
              </a:rPr>
              <a:t>公司的</a:t>
            </a:r>
            <a:r>
              <a:rPr lang="en-US" altLang="zh-CN" sz="1200" b="0" i="0" u="none" strike="noStrike" kern="1200" baseline="0" dirty="0" smtClean="0">
                <a:solidFill>
                  <a:schemeClr val="tx1"/>
                </a:solidFill>
                <a:latin typeface="Arial" charset="0"/>
                <a:ea typeface="宋体" pitchFamily="2" charset="-122"/>
                <a:cs typeface="+mn-cs"/>
              </a:rPr>
              <a:t>Palo Alto </a:t>
            </a:r>
            <a:r>
              <a:rPr lang="zh-CN" altLang="en-US" sz="1200" b="0" i="0" u="none" strike="noStrike" kern="1200" baseline="0" dirty="0" smtClean="0">
                <a:solidFill>
                  <a:schemeClr val="tx1"/>
                </a:solidFill>
                <a:latin typeface="Arial" charset="0"/>
                <a:ea typeface="宋体" pitchFamily="2" charset="-122"/>
                <a:cs typeface="+mn-cs"/>
              </a:rPr>
              <a:t>研究中心</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简称为</a:t>
            </a:r>
            <a:r>
              <a:rPr lang="en-US" altLang="zh-CN" sz="1200" b="0" i="0" u="none" strike="noStrike" kern="1200" baseline="0" dirty="0" smtClean="0">
                <a:solidFill>
                  <a:schemeClr val="tx1"/>
                </a:solidFill>
                <a:latin typeface="Arial" charset="0"/>
                <a:ea typeface="宋体" pitchFamily="2" charset="-122"/>
                <a:cs typeface="+mn-cs"/>
              </a:rPr>
              <a:t>PARC)</a:t>
            </a:r>
            <a:r>
              <a:rPr lang="zh-CN" altLang="en-US" sz="1200" b="0" i="0" u="none" strike="noStrike" kern="1200" baseline="0" dirty="0" smtClean="0">
                <a:solidFill>
                  <a:schemeClr val="tx1"/>
                </a:solidFill>
                <a:latin typeface="Arial" charset="0"/>
                <a:ea typeface="宋体" pitchFamily="2" charset="-122"/>
                <a:cs typeface="+mn-cs"/>
              </a:rPr>
              <a:t>于</a:t>
            </a:r>
            <a:r>
              <a:rPr lang="en-US" altLang="zh-CN" sz="1200" b="0" i="0" u="none" strike="noStrike" kern="1200" baseline="0" dirty="0" smtClean="0">
                <a:solidFill>
                  <a:schemeClr val="tx1"/>
                </a:solidFill>
                <a:latin typeface="Arial" charset="0"/>
                <a:ea typeface="宋体" pitchFamily="2" charset="-122"/>
                <a:cs typeface="+mn-cs"/>
              </a:rPr>
              <a:t>1975 </a:t>
            </a:r>
            <a:r>
              <a:rPr lang="zh-CN" altLang="en-US" sz="1200" b="0" i="0" u="none" strike="noStrike" kern="1200" baseline="0" dirty="0" smtClean="0">
                <a:solidFill>
                  <a:schemeClr val="tx1"/>
                </a:solidFill>
                <a:latin typeface="Arial" charset="0"/>
                <a:ea typeface="宋体" pitchFamily="2" charset="-122"/>
                <a:cs typeface="+mn-cs"/>
              </a:rPr>
              <a:t>年研制成功的。</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以太网用无源电缆作为总线来传送数据帧，并以曾经在历史上表示传播电磁波的以太</a:t>
            </a:r>
            <a:r>
              <a:rPr lang="en-US" altLang="zh-CN" sz="1200" b="0" i="0" u="none" strike="noStrike" kern="1200" baseline="0" dirty="0" smtClean="0">
                <a:solidFill>
                  <a:schemeClr val="tx1"/>
                </a:solidFill>
                <a:latin typeface="Arial" charset="0"/>
                <a:ea typeface="宋体" pitchFamily="2" charset="-122"/>
                <a:cs typeface="+mn-cs"/>
              </a:rPr>
              <a:t>(Ether)</a:t>
            </a:r>
            <a:r>
              <a:rPr lang="zh-CN" altLang="en-US" sz="1200" b="0" i="0" u="none" strike="noStrike" kern="1200" baseline="0" dirty="0" smtClean="0">
                <a:solidFill>
                  <a:schemeClr val="tx1"/>
                </a:solidFill>
                <a:latin typeface="Arial" charset="0"/>
                <a:ea typeface="宋体" pitchFamily="2" charset="-122"/>
                <a:cs typeface="+mn-cs"/>
              </a:rPr>
              <a:t>来命名。</a:t>
            </a:r>
            <a:endParaRPr lang="en-US" altLang="zh-CN" sz="1200" b="0" i="0" u="none" strike="noStrike" kern="1200" baseline="0" dirty="0" smtClean="0">
              <a:solidFill>
                <a:schemeClr val="tx1"/>
              </a:solidFill>
              <a:latin typeface="Arial" charset="0"/>
              <a:ea typeface="宋体" pitchFamily="2" charset="-122"/>
              <a:cs typeface="+mn-cs"/>
            </a:endParaRPr>
          </a:p>
          <a:p>
            <a:r>
              <a:rPr lang="en-US" altLang="zh-CN" sz="1200" b="0" i="0" u="none" strike="noStrike" kern="1200" baseline="0" dirty="0" smtClean="0">
                <a:solidFill>
                  <a:schemeClr val="tx1"/>
                </a:solidFill>
                <a:latin typeface="Arial" charset="0"/>
                <a:ea typeface="宋体" pitchFamily="2" charset="-122"/>
                <a:cs typeface="+mn-cs"/>
              </a:rPr>
              <a:t>1980 </a:t>
            </a:r>
            <a:r>
              <a:rPr lang="zh-CN" altLang="en-US" sz="1200" b="0" i="0" u="none" strike="noStrike" kern="1200" baseline="0" dirty="0" smtClean="0">
                <a:solidFill>
                  <a:schemeClr val="tx1"/>
                </a:solidFill>
                <a:latin typeface="Arial" charset="0"/>
                <a:ea typeface="宋体" pitchFamily="2" charset="-122"/>
                <a:cs typeface="+mn-cs"/>
              </a:rPr>
              <a:t>年</a:t>
            </a:r>
            <a:r>
              <a:rPr lang="en-US" altLang="zh-CN" sz="1200" b="0" i="0" u="none" strike="noStrike" kern="1200" baseline="0" dirty="0" smtClean="0">
                <a:solidFill>
                  <a:schemeClr val="tx1"/>
                </a:solidFill>
                <a:latin typeface="Arial" charset="0"/>
                <a:ea typeface="宋体" pitchFamily="2" charset="-122"/>
                <a:cs typeface="+mn-cs"/>
              </a:rPr>
              <a:t>9 </a:t>
            </a:r>
            <a:r>
              <a:rPr lang="zh-CN" altLang="en-US" sz="1200" b="0" i="0" u="none" strike="noStrike" kern="1200" baseline="0" dirty="0" smtClean="0">
                <a:solidFill>
                  <a:schemeClr val="tx1"/>
                </a:solidFill>
                <a:latin typeface="Arial" charset="0"/>
                <a:ea typeface="宋体" pitchFamily="2" charset="-122"/>
                <a:cs typeface="+mn-cs"/>
              </a:rPr>
              <a:t>月， </a:t>
            </a:r>
            <a:r>
              <a:rPr lang="en-US" altLang="zh-CN" sz="1200" b="0" i="0" u="none" strike="noStrike" kern="1200" baseline="0" dirty="0" smtClean="0">
                <a:solidFill>
                  <a:schemeClr val="tx1"/>
                </a:solidFill>
                <a:latin typeface="Arial" charset="0"/>
                <a:ea typeface="宋体" pitchFamily="2" charset="-122"/>
                <a:cs typeface="+mn-cs"/>
              </a:rPr>
              <a:t>DEC </a:t>
            </a:r>
            <a:r>
              <a:rPr lang="zh-CN" altLang="en-US" sz="1200" b="0" i="0" u="none" strike="noStrike" kern="1200" baseline="0" dirty="0" smtClean="0">
                <a:solidFill>
                  <a:schemeClr val="tx1"/>
                </a:solidFill>
                <a:latin typeface="Arial" charset="0"/>
                <a:ea typeface="宋体" pitchFamily="2" charset="-122"/>
                <a:cs typeface="+mn-cs"/>
              </a:rPr>
              <a:t>公司、英特尔</a:t>
            </a:r>
            <a:r>
              <a:rPr lang="en-US" altLang="zh-CN" sz="1200" b="0" i="0" u="none" strike="noStrike" kern="1200" baseline="0" dirty="0" smtClean="0">
                <a:solidFill>
                  <a:schemeClr val="tx1"/>
                </a:solidFill>
                <a:latin typeface="Arial" charset="0"/>
                <a:ea typeface="宋体" pitchFamily="2" charset="-122"/>
                <a:cs typeface="+mn-cs"/>
              </a:rPr>
              <a:t>(Intel)</a:t>
            </a:r>
            <a:r>
              <a:rPr lang="zh-CN" altLang="en-US" sz="1200" b="0" i="0" u="none" strike="noStrike" kern="1200" baseline="0" dirty="0" smtClean="0">
                <a:solidFill>
                  <a:schemeClr val="tx1"/>
                </a:solidFill>
                <a:latin typeface="Arial" charset="0"/>
                <a:ea typeface="宋体" pitchFamily="2" charset="-122"/>
                <a:cs typeface="+mn-cs"/>
              </a:rPr>
              <a:t>公司和施乐公司联合提出了</a:t>
            </a:r>
            <a:r>
              <a:rPr lang="en-US" altLang="zh-CN" sz="1200" b="0" i="0" u="none" strike="noStrike" kern="1200" baseline="0" dirty="0" smtClean="0">
                <a:solidFill>
                  <a:schemeClr val="tx1"/>
                </a:solidFill>
                <a:latin typeface="Arial" charset="0"/>
                <a:ea typeface="宋体" pitchFamily="2" charset="-122"/>
                <a:cs typeface="+mn-cs"/>
              </a:rPr>
              <a:t>10 Mb/s </a:t>
            </a:r>
            <a:r>
              <a:rPr lang="zh-CN" altLang="en-US" sz="1200" b="0" i="0" u="none" strike="noStrike" kern="1200" baseline="0" dirty="0" smtClean="0">
                <a:solidFill>
                  <a:schemeClr val="tx1"/>
                </a:solidFill>
                <a:latin typeface="Arial" charset="0"/>
                <a:ea typeface="宋体" pitchFamily="2" charset="-122"/>
                <a:cs typeface="+mn-cs"/>
              </a:rPr>
              <a:t>以太网规约的第一个版本</a:t>
            </a:r>
            <a:r>
              <a:rPr lang="en-US" altLang="zh-CN" sz="1200" b="0" i="0" u="none" strike="noStrike" kern="1200" baseline="0" dirty="0" smtClean="0">
                <a:solidFill>
                  <a:schemeClr val="tx1"/>
                </a:solidFill>
                <a:latin typeface="Arial" charset="0"/>
                <a:ea typeface="宋体" pitchFamily="2" charset="-122"/>
                <a:cs typeface="+mn-cs"/>
              </a:rPr>
              <a:t>DIX V1</a:t>
            </a:r>
            <a:r>
              <a:rPr lang="zh-CN" altLang="en-US" sz="1200" b="0" i="0" u="none" strike="noStrike" kern="1200" baseline="0" dirty="0" smtClean="0">
                <a:solidFill>
                  <a:schemeClr val="tx1"/>
                </a:solidFill>
                <a:latin typeface="Arial" charset="0"/>
                <a:ea typeface="宋体" pitchFamily="2" charset="-122"/>
                <a:cs typeface="+mn-cs"/>
              </a:rPr>
              <a:t>，</a:t>
            </a:r>
            <a:r>
              <a:rPr lang="en-US" altLang="zh-CN" sz="1200" b="0" i="0" u="none" strike="noStrike" kern="1200" baseline="0" dirty="0" smtClean="0">
                <a:solidFill>
                  <a:schemeClr val="tx1"/>
                </a:solidFill>
                <a:latin typeface="Arial" charset="0"/>
                <a:ea typeface="宋体" pitchFamily="2" charset="-122"/>
                <a:cs typeface="+mn-cs"/>
              </a:rPr>
              <a:t>1982 </a:t>
            </a:r>
            <a:r>
              <a:rPr lang="zh-CN" altLang="en-US" sz="1200" b="0" i="0" u="none" strike="noStrike" kern="1200" baseline="0" dirty="0" smtClean="0">
                <a:solidFill>
                  <a:schemeClr val="tx1"/>
                </a:solidFill>
                <a:latin typeface="Arial" charset="0"/>
                <a:ea typeface="宋体" pitchFamily="2" charset="-122"/>
                <a:cs typeface="+mn-cs"/>
              </a:rPr>
              <a:t>年又修改为第二版规约</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实际上也就是最后的版本</a:t>
            </a:r>
            <a:r>
              <a:rPr lang="en-US" altLang="zh-CN" sz="1200" b="0" i="0" u="none" strike="noStrike" kern="1200" baseline="0" dirty="0" smtClean="0">
                <a:solidFill>
                  <a:schemeClr val="tx1"/>
                </a:solidFill>
                <a:latin typeface="Arial" charset="0"/>
                <a:ea typeface="宋体" pitchFamily="2" charset="-122"/>
                <a:cs typeface="+mn-cs"/>
              </a:rPr>
              <a:t>) </a:t>
            </a:r>
            <a:r>
              <a:rPr lang="zh-CN" altLang="en-US" sz="1200" b="0" i="0" u="none" strike="noStrike" kern="1200" baseline="0" dirty="0" smtClean="0">
                <a:solidFill>
                  <a:schemeClr val="tx1"/>
                </a:solidFill>
                <a:latin typeface="Arial" charset="0"/>
                <a:ea typeface="宋体" pitchFamily="2" charset="-122"/>
                <a:cs typeface="+mn-cs"/>
              </a:rPr>
              <a:t>，即</a:t>
            </a:r>
            <a:r>
              <a:rPr lang="en-US" altLang="zh-CN" sz="1200" b="0" i="0" u="none" strike="noStrike" kern="1200" baseline="0" dirty="0" smtClean="0">
                <a:solidFill>
                  <a:schemeClr val="tx1"/>
                </a:solidFill>
                <a:latin typeface="Arial" charset="0"/>
                <a:ea typeface="宋体" pitchFamily="2" charset="-122"/>
                <a:cs typeface="+mn-cs"/>
              </a:rPr>
              <a:t>DIX Ethernet V2 </a:t>
            </a:r>
            <a:r>
              <a:rPr lang="zh-CN" altLang="en-US" sz="1200" b="0" i="0" u="none" strike="noStrike" kern="1200" baseline="0" dirty="0" smtClean="0">
                <a:solidFill>
                  <a:schemeClr val="tx1"/>
                </a:solidFill>
                <a:latin typeface="Arial" charset="0"/>
                <a:ea typeface="宋体" pitchFamily="2" charset="-122"/>
                <a:cs typeface="+mn-cs"/>
              </a:rPr>
              <a:t>，成为世界上第一个局域网产品的规约。</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以太网的两个标准</a:t>
            </a:r>
            <a:r>
              <a:rPr lang="en-US" altLang="zh-CN" sz="1200" b="0" i="0" u="none" strike="noStrike" kern="1200" baseline="0" dirty="0" err="1" smtClean="0">
                <a:solidFill>
                  <a:schemeClr val="tx1"/>
                </a:solidFill>
                <a:latin typeface="Arial" charset="0"/>
                <a:ea typeface="宋体" pitchFamily="2" charset="-122"/>
                <a:cs typeface="+mn-cs"/>
              </a:rPr>
              <a:t>DlX</a:t>
            </a:r>
            <a:r>
              <a:rPr lang="en-US" altLang="zh-CN" sz="1200" b="0" i="0" u="none" strike="noStrike" kern="1200" baseline="0" dirty="0" smtClean="0">
                <a:solidFill>
                  <a:schemeClr val="tx1"/>
                </a:solidFill>
                <a:latin typeface="Arial" charset="0"/>
                <a:ea typeface="宋体" pitchFamily="2" charset="-122"/>
                <a:cs typeface="+mn-cs"/>
              </a:rPr>
              <a:t> </a:t>
            </a:r>
            <a:r>
              <a:rPr lang="en-US" altLang="zh-CN" sz="1200" b="0" i="0" u="none" strike="noStrike" kern="1200" baseline="0" dirty="0" err="1" smtClean="0">
                <a:solidFill>
                  <a:schemeClr val="tx1"/>
                </a:solidFill>
                <a:latin typeface="Arial" charset="0"/>
                <a:ea typeface="宋体" pitchFamily="2" charset="-122"/>
                <a:cs typeface="+mn-cs"/>
              </a:rPr>
              <a:t>Ethemet</a:t>
            </a:r>
            <a:r>
              <a:rPr lang="en-US" altLang="zh-CN" sz="1200" b="0" i="0" u="none" strike="noStrike" kern="1200" baseline="0" dirty="0" smtClean="0">
                <a:solidFill>
                  <a:schemeClr val="tx1"/>
                </a:solidFill>
                <a:latin typeface="Arial" charset="0"/>
                <a:ea typeface="宋体" pitchFamily="2" charset="-122"/>
                <a:cs typeface="+mn-cs"/>
              </a:rPr>
              <a:t> V2 </a:t>
            </a:r>
            <a:r>
              <a:rPr lang="zh-CN" altLang="en-US" sz="1200" b="0" i="0" u="none" strike="noStrike" kern="1200" baseline="0" dirty="0" smtClean="0">
                <a:solidFill>
                  <a:schemeClr val="tx1"/>
                </a:solidFill>
                <a:latin typeface="Arial" charset="0"/>
                <a:ea typeface="宋体" pitchFamily="2" charset="-122"/>
                <a:cs typeface="+mn-cs"/>
              </a:rPr>
              <a:t>与</a:t>
            </a:r>
            <a:r>
              <a:rPr lang="en-US" altLang="zh-CN" sz="1200" b="0" i="0" u="none" strike="noStrike" kern="1200" baseline="0" dirty="0" smtClean="0">
                <a:solidFill>
                  <a:schemeClr val="tx1"/>
                </a:solidFill>
                <a:latin typeface="Arial" charset="0"/>
                <a:ea typeface="宋体" pitchFamily="2" charset="-122"/>
                <a:cs typeface="+mn-cs"/>
              </a:rPr>
              <a:t>IEEE </a:t>
            </a:r>
            <a:r>
              <a:rPr lang="zh-CN" altLang="en-US" sz="1200" b="0" i="0" u="none" strike="noStrike" kern="1200" baseline="0" dirty="0" smtClean="0">
                <a:solidFill>
                  <a:schemeClr val="tx1"/>
                </a:solidFill>
                <a:latin typeface="Arial" charset="0"/>
                <a:ea typeface="宋体" pitchFamily="2" charset="-122"/>
                <a:cs typeface="+mn-cs"/>
              </a:rPr>
              <a:t>的</a:t>
            </a:r>
            <a:r>
              <a:rPr lang="en-US" altLang="zh-CN" sz="1200" b="0" i="0" u="none" strike="noStrike" kern="1200" baseline="0" dirty="0" smtClean="0">
                <a:solidFill>
                  <a:schemeClr val="tx1"/>
                </a:solidFill>
                <a:latin typeface="Arial" charset="0"/>
                <a:ea typeface="宋体" pitchFamily="2" charset="-122"/>
                <a:cs typeface="+mn-cs"/>
              </a:rPr>
              <a:t>802.3 </a:t>
            </a:r>
            <a:r>
              <a:rPr lang="zh-CN" altLang="en-US" sz="1200" b="0" i="0" u="none" strike="noStrike" kern="1200" baseline="0" dirty="0" smtClean="0">
                <a:solidFill>
                  <a:schemeClr val="tx1"/>
                </a:solidFill>
                <a:latin typeface="Arial" charset="0"/>
                <a:ea typeface="宋体" pitchFamily="2" charset="-122"/>
                <a:cs typeface="+mn-cs"/>
              </a:rPr>
              <a:t>标准只有很小的差别，</a:t>
            </a:r>
            <a:endParaRPr lang="zh-CN" altLang="en-US" dirty="0" smtClean="0">
              <a:ea typeface="宋体" charset="-122"/>
            </a:endParaRPr>
          </a:p>
        </p:txBody>
      </p:sp>
    </p:spTree>
    <p:extLst>
      <p:ext uri="{BB962C8B-B14F-4D97-AF65-F5344CB8AC3E}">
        <p14:creationId xmlns:p14="http://schemas.microsoft.com/office/powerpoint/2010/main" val="331920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B1095163-915F-4BDA-A56B-5A9C1E127776}" type="slidenum">
              <a:rPr lang="zh-CN" altLang="en-US" smtClean="0">
                <a:latin typeface="Tahoma" pitchFamily="34" charset="0"/>
              </a:rPr>
              <a:pPr/>
              <a:t>12</a:t>
            </a:fld>
            <a:endParaRPr lang="en-US" altLang="zh-CN" smtClean="0">
              <a:latin typeface="Tahoma" pitchFamily="34"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u="none" strike="noStrike" kern="1200" baseline="0" dirty="0" smtClean="0">
                <a:solidFill>
                  <a:schemeClr val="tx1"/>
                </a:solidFill>
                <a:latin typeface="Arial" charset="0"/>
                <a:ea typeface="宋体" pitchFamily="2" charset="-122"/>
                <a:cs typeface="+mn-cs"/>
              </a:rPr>
              <a:t>局域网是在</a:t>
            </a:r>
            <a:r>
              <a:rPr lang="en-US" altLang="zh-CN" sz="1200" b="0" i="0" u="none" strike="noStrike" kern="1200" baseline="0" dirty="0" smtClean="0">
                <a:solidFill>
                  <a:schemeClr val="tx1"/>
                </a:solidFill>
                <a:latin typeface="Arial" charset="0"/>
                <a:ea typeface="宋体" pitchFamily="2" charset="-122"/>
                <a:cs typeface="+mn-cs"/>
              </a:rPr>
              <a:t>20 </a:t>
            </a:r>
            <a:r>
              <a:rPr lang="zh-CN" altLang="en-US" sz="1200" b="0" i="0" u="none" strike="noStrike" kern="1200" baseline="0" dirty="0" smtClean="0">
                <a:solidFill>
                  <a:schemeClr val="tx1"/>
                </a:solidFill>
                <a:latin typeface="Arial" charset="0"/>
                <a:ea typeface="宋体" pitchFamily="2" charset="-122"/>
                <a:cs typeface="+mn-cs"/>
              </a:rPr>
              <a:t>世纪</a:t>
            </a:r>
            <a:r>
              <a:rPr lang="en-US" altLang="zh-CN" sz="1200" b="0" i="0" u="none" strike="noStrike" kern="1200" baseline="0" dirty="0" smtClean="0">
                <a:solidFill>
                  <a:schemeClr val="tx1"/>
                </a:solidFill>
                <a:latin typeface="Arial" charset="0"/>
                <a:ea typeface="宋体" pitchFamily="2" charset="-122"/>
                <a:cs typeface="+mn-cs"/>
              </a:rPr>
              <a:t>70 </a:t>
            </a:r>
            <a:r>
              <a:rPr lang="zh-CN" altLang="en-US" sz="1200" b="0" i="0" u="none" strike="noStrike" kern="1200" baseline="0" dirty="0" smtClean="0">
                <a:solidFill>
                  <a:schemeClr val="tx1"/>
                </a:solidFill>
                <a:latin typeface="Arial" charset="0"/>
                <a:ea typeface="宋体" pitchFamily="2" charset="-122"/>
                <a:cs typeface="+mn-cs"/>
              </a:rPr>
              <a:t>年代末发展起来的。局域网技术在计算机网络中占有非常重要的地位。</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局域网最主要的特点是</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网络为一个单位所拥有，且地理范围和站点数目均有眼。在局域网刚刚出现时，局域网比广域网具有较高的数据率、较低的时延和较小的误码率。但随着光纤技术在广域网中普遍使用，现在广域网也具有很高的数据率和很低的误码率。</a:t>
            </a:r>
            <a:endParaRPr lang="zh-CN" altLang="en-US" dirty="0" smtClean="0">
              <a:ea typeface="宋体" charset="-122"/>
            </a:endParaRPr>
          </a:p>
          <a:p>
            <a:pPr eaLnBrk="1" hangingPunct="1"/>
            <a:endParaRPr lang="zh-CN" altLang="en-US" dirty="0" smtClean="0">
              <a:ea typeface="宋体" charset="-122"/>
            </a:endParaRPr>
          </a:p>
        </p:txBody>
      </p:sp>
    </p:spTree>
    <p:extLst>
      <p:ext uri="{BB962C8B-B14F-4D97-AF65-F5344CB8AC3E}">
        <p14:creationId xmlns:p14="http://schemas.microsoft.com/office/powerpoint/2010/main" val="3470790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6DEB8328-5E93-4A44-B6FD-47E16C60539E}" type="slidenum">
              <a:rPr lang="zh-CN" altLang="en-US" smtClean="0">
                <a:latin typeface="Tahoma" pitchFamily="34" charset="0"/>
              </a:rPr>
              <a:pPr/>
              <a:t>13</a:t>
            </a:fld>
            <a:endParaRPr lang="en-US" altLang="zh-CN" smtClean="0">
              <a:latin typeface="Tahoma" pitchFamily="34"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u="none" strike="noStrike" kern="1200" baseline="0" dirty="0" smtClean="0">
                <a:solidFill>
                  <a:schemeClr val="tx1"/>
                </a:solidFill>
                <a:latin typeface="Arial" charset="0"/>
                <a:ea typeface="宋体" pitchFamily="2" charset="-122"/>
                <a:cs typeface="+mn-cs"/>
              </a:rPr>
              <a:t>出于有关厂商在商业上的激烈竞争， </a:t>
            </a:r>
            <a:r>
              <a:rPr lang="en-US" altLang="zh-CN" sz="1200" b="0" i="0" u="none" strike="noStrike" kern="1200" baseline="0" dirty="0" smtClean="0">
                <a:solidFill>
                  <a:schemeClr val="tx1"/>
                </a:solidFill>
                <a:latin typeface="Arial" charset="0"/>
                <a:ea typeface="宋体" pitchFamily="2" charset="-122"/>
                <a:cs typeface="+mn-cs"/>
              </a:rPr>
              <a:t>IEEE 802 </a:t>
            </a:r>
            <a:r>
              <a:rPr lang="zh-CN" altLang="en-US" sz="1200" b="0" i="0" u="none" strike="noStrike" kern="1200" baseline="0" dirty="0" smtClean="0">
                <a:solidFill>
                  <a:schemeClr val="tx1"/>
                </a:solidFill>
                <a:latin typeface="Arial" charset="0"/>
                <a:ea typeface="宋体" pitchFamily="2" charset="-122"/>
                <a:cs typeface="+mn-cs"/>
              </a:rPr>
              <a:t>委员会未能形成一个统一的、</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最佳的</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局域网标准，而是被追制定了几个不同的局域网标准，如</a:t>
            </a:r>
            <a:r>
              <a:rPr lang="en-US" altLang="zh-CN" sz="1200" b="0" i="0" u="none" strike="noStrike" kern="1200" baseline="0" dirty="0" smtClean="0">
                <a:solidFill>
                  <a:schemeClr val="tx1"/>
                </a:solidFill>
                <a:latin typeface="Arial" charset="0"/>
                <a:ea typeface="宋体" pitchFamily="2" charset="-122"/>
                <a:cs typeface="+mn-cs"/>
              </a:rPr>
              <a:t>802.4</a:t>
            </a:r>
            <a:r>
              <a:rPr lang="zh-CN" altLang="en-US" sz="1200" b="0" i="0" u="none" strike="noStrike" kern="1200" baseline="0" dirty="0" smtClean="0">
                <a:solidFill>
                  <a:schemeClr val="tx1"/>
                </a:solidFill>
                <a:latin typeface="Arial" charset="0"/>
                <a:ea typeface="宋体" pitchFamily="2" charset="-122"/>
                <a:cs typeface="+mn-cs"/>
              </a:rPr>
              <a:t>令牌总线网、</a:t>
            </a:r>
            <a:r>
              <a:rPr lang="en-US" altLang="zh-CN" sz="1200" b="0" i="0" u="none" strike="noStrike" kern="1200" baseline="0" dirty="0" smtClean="0">
                <a:solidFill>
                  <a:schemeClr val="tx1"/>
                </a:solidFill>
                <a:latin typeface="Arial" charset="0"/>
                <a:ea typeface="宋体" pitchFamily="2" charset="-122"/>
                <a:cs typeface="+mn-cs"/>
              </a:rPr>
              <a:t>802.5 </a:t>
            </a:r>
            <a:r>
              <a:rPr lang="zh-CN" altLang="en-US" sz="1200" b="0" i="0" u="none" strike="noStrike" kern="1200" baseline="0" dirty="0" smtClean="0">
                <a:solidFill>
                  <a:schemeClr val="tx1"/>
                </a:solidFill>
                <a:latin typeface="Arial" charset="0"/>
                <a:ea typeface="宋体" pitchFamily="2" charset="-122"/>
                <a:cs typeface="+mn-cs"/>
              </a:rPr>
              <a:t>令牌环网等。</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为了使数据链路层能更好地适应多种局域网标准， </a:t>
            </a:r>
            <a:r>
              <a:rPr lang="en-US" altLang="zh-CN" sz="1200" b="0" i="0" u="none" strike="noStrike" kern="1200" baseline="0" dirty="0" smtClean="0">
                <a:solidFill>
                  <a:schemeClr val="tx1"/>
                </a:solidFill>
                <a:latin typeface="Arial" charset="0"/>
                <a:ea typeface="宋体" pitchFamily="2" charset="-122"/>
                <a:cs typeface="+mn-cs"/>
              </a:rPr>
              <a:t>IEEE 802 </a:t>
            </a:r>
            <a:r>
              <a:rPr lang="zh-CN" altLang="en-US" sz="1200" b="0" i="0" u="none" strike="noStrike" kern="1200" baseline="0" dirty="0" smtClean="0">
                <a:solidFill>
                  <a:schemeClr val="tx1"/>
                </a:solidFill>
                <a:latin typeface="Arial" charset="0"/>
                <a:ea typeface="宋体" pitchFamily="2" charset="-122"/>
                <a:cs typeface="+mn-cs"/>
              </a:rPr>
              <a:t>委员会就把局域网的数据链路层拆成两个子层</a:t>
            </a:r>
            <a:endParaRPr lang="en-US" altLang="zh-CN" sz="1200" b="0" i="0" u="none" strike="noStrike" kern="1200" baseline="0" dirty="0" smtClean="0">
              <a:solidFill>
                <a:schemeClr val="tx1"/>
              </a:solidFill>
              <a:latin typeface="Arial" charset="0"/>
              <a:ea typeface="宋体"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u="none" strike="noStrike" kern="1200" baseline="0" dirty="0" smtClean="0">
                <a:solidFill>
                  <a:schemeClr val="tx1"/>
                </a:solidFill>
                <a:latin typeface="Arial" charset="0"/>
                <a:ea typeface="宋体" pitchFamily="2" charset="-122"/>
                <a:cs typeface="+mn-cs"/>
              </a:rPr>
              <a:t>与接入到传输媒介有关的内容都放在</a:t>
            </a:r>
            <a:r>
              <a:rPr lang="en-US" altLang="zh-CN" sz="1200" b="0" i="0" u="none" strike="noStrike" kern="1200" baseline="0" dirty="0" smtClean="0">
                <a:solidFill>
                  <a:schemeClr val="tx1"/>
                </a:solidFill>
                <a:latin typeface="Arial" charset="0"/>
                <a:ea typeface="宋体" pitchFamily="2" charset="-122"/>
                <a:cs typeface="+mn-cs"/>
              </a:rPr>
              <a:t>mac</a:t>
            </a:r>
            <a:r>
              <a:rPr lang="zh-CN" altLang="en-US" sz="1200" b="0" i="0" u="none" strike="noStrike" kern="1200" baseline="0" dirty="0" smtClean="0">
                <a:solidFill>
                  <a:schemeClr val="tx1"/>
                </a:solidFill>
                <a:latin typeface="Arial" charset="0"/>
                <a:ea typeface="宋体" pitchFamily="2" charset="-122"/>
                <a:cs typeface="+mn-cs"/>
              </a:rPr>
              <a:t>子层</a:t>
            </a:r>
            <a:endParaRPr lang="zh-CN" altLang="en-US" dirty="0" smtClean="0">
              <a:ea typeface="宋体" charset="-122"/>
            </a:endParaRPr>
          </a:p>
          <a:p>
            <a:endParaRPr lang="en-US" altLang="zh-CN" sz="1200" b="0" i="0" u="none" strike="noStrike" kern="1200" baseline="0" dirty="0" smtClean="0">
              <a:solidFill>
                <a:schemeClr val="tx1"/>
              </a:solidFill>
              <a:latin typeface="Arial" charset="0"/>
              <a:ea typeface="宋体" pitchFamily="2" charset="-122"/>
              <a:cs typeface="+mn-cs"/>
            </a:endParaRPr>
          </a:p>
        </p:txBody>
      </p:sp>
    </p:spTree>
    <p:extLst>
      <p:ext uri="{BB962C8B-B14F-4D97-AF65-F5344CB8AC3E}">
        <p14:creationId xmlns:p14="http://schemas.microsoft.com/office/powerpoint/2010/main" val="2682898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4FF35554-B5A1-4CAC-BE46-23829B3B6CCB}" type="slidenum">
              <a:rPr lang="zh-CN" altLang="en-US" smtClean="0">
                <a:latin typeface="Tahoma" pitchFamily="34" charset="0"/>
              </a:rPr>
              <a:pPr/>
              <a:t>14</a:t>
            </a:fld>
            <a:endParaRPr lang="en-US" altLang="zh-CN" smtClean="0">
              <a:latin typeface="Tahoma" pitchFamily="34"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ea typeface="宋体" charset="-122"/>
            </a:endParaRPr>
          </a:p>
        </p:txBody>
      </p:sp>
    </p:spTree>
    <p:extLst>
      <p:ext uri="{BB962C8B-B14F-4D97-AF65-F5344CB8AC3E}">
        <p14:creationId xmlns:p14="http://schemas.microsoft.com/office/powerpoint/2010/main" val="21887307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03D41BF5-AF37-4C8F-823D-0115EB7404E2}" type="slidenum">
              <a:rPr lang="zh-CN" altLang="en-US" smtClean="0">
                <a:latin typeface="Tahoma" pitchFamily="34" charset="0"/>
              </a:rPr>
              <a:pPr/>
              <a:t>15</a:t>
            </a:fld>
            <a:endParaRPr lang="en-US" altLang="zh-CN" smtClean="0">
              <a:latin typeface="Tahoma" pitchFamily="34"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u="none" strike="noStrike" kern="1200" baseline="0" dirty="0" smtClean="0">
                <a:solidFill>
                  <a:schemeClr val="tx1"/>
                </a:solidFill>
                <a:latin typeface="Arial" charset="0"/>
                <a:ea typeface="宋体" pitchFamily="2" charset="-122"/>
                <a:cs typeface="+mn-cs"/>
              </a:rPr>
              <a:t>然而到了</a:t>
            </a:r>
            <a:r>
              <a:rPr lang="en-US" altLang="zh-CN" sz="1200" b="0" i="0" u="none" strike="noStrike" kern="1200" baseline="0" dirty="0" smtClean="0">
                <a:solidFill>
                  <a:schemeClr val="tx1"/>
                </a:solidFill>
                <a:latin typeface="Arial" charset="0"/>
                <a:ea typeface="宋体" pitchFamily="2" charset="-122"/>
                <a:cs typeface="+mn-cs"/>
              </a:rPr>
              <a:t>20 </a:t>
            </a:r>
            <a:r>
              <a:rPr lang="zh-CN" altLang="en-US" sz="1200" b="0" i="0" u="none" strike="noStrike" kern="1200" baseline="0" dirty="0" smtClean="0">
                <a:solidFill>
                  <a:schemeClr val="tx1"/>
                </a:solidFill>
                <a:latin typeface="Arial" charset="0"/>
                <a:ea typeface="宋体" pitchFamily="2" charset="-122"/>
                <a:cs typeface="+mn-cs"/>
              </a:rPr>
              <a:t>世纪</a:t>
            </a:r>
            <a:r>
              <a:rPr lang="en-US" altLang="zh-CN" sz="1200" b="0" i="0" u="none" strike="noStrike" kern="1200" baseline="0" dirty="0" smtClean="0">
                <a:solidFill>
                  <a:schemeClr val="tx1"/>
                </a:solidFill>
                <a:latin typeface="Arial" charset="0"/>
                <a:ea typeface="宋体" pitchFamily="2" charset="-122"/>
                <a:cs typeface="+mn-cs"/>
              </a:rPr>
              <a:t>90 </a:t>
            </a:r>
            <a:r>
              <a:rPr lang="zh-CN" altLang="en-US" sz="1200" b="0" i="0" u="none" strike="noStrike" kern="1200" baseline="0" dirty="0" smtClean="0">
                <a:solidFill>
                  <a:schemeClr val="tx1"/>
                </a:solidFill>
                <a:latin typeface="Arial" charset="0"/>
                <a:ea typeface="宋体" pitchFamily="2" charset="-122"/>
                <a:cs typeface="+mn-cs"/>
              </a:rPr>
              <a:t>年代后，激烈竞争的局域网市场逐渐明朗。以太网在局域网市场中已取得了垄断地位，并且几乎成为了局域网的代名词。</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由于因特网发展很快而</a:t>
            </a:r>
            <a:r>
              <a:rPr lang="en-US" altLang="zh-CN" sz="1200" b="0" i="0" u="none" strike="noStrike" kern="1200" baseline="0" dirty="0" smtClean="0">
                <a:solidFill>
                  <a:schemeClr val="tx1"/>
                </a:solidFill>
                <a:latin typeface="Arial" charset="0"/>
                <a:ea typeface="宋体" pitchFamily="2" charset="-122"/>
                <a:cs typeface="+mn-cs"/>
              </a:rPr>
              <a:t>TCP/</a:t>
            </a:r>
            <a:r>
              <a:rPr lang="en-US" altLang="zh-CN" sz="1200" b="0" i="0" u="none" strike="noStrike" kern="1200" baseline="0" dirty="0" err="1" smtClean="0">
                <a:solidFill>
                  <a:schemeClr val="tx1"/>
                </a:solidFill>
                <a:latin typeface="Arial" charset="0"/>
                <a:ea typeface="宋体" pitchFamily="2" charset="-122"/>
                <a:cs typeface="+mn-cs"/>
              </a:rPr>
              <a:t>lP</a:t>
            </a:r>
            <a:r>
              <a:rPr lang="en-US" altLang="zh-CN" sz="1200" b="0" i="0" u="none" strike="noStrike" kern="1200" baseline="0" dirty="0" smtClean="0">
                <a:solidFill>
                  <a:schemeClr val="tx1"/>
                </a:solidFill>
                <a:latin typeface="Arial" charset="0"/>
                <a:ea typeface="宋体" pitchFamily="2" charset="-122"/>
                <a:cs typeface="+mn-cs"/>
              </a:rPr>
              <a:t> </a:t>
            </a:r>
            <a:r>
              <a:rPr lang="zh-CN" altLang="en-US" sz="1200" b="0" i="0" u="none" strike="noStrike" kern="1200" baseline="0" dirty="0" smtClean="0">
                <a:solidFill>
                  <a:schemeClr val="tx1"/>
                </a:solidFill>
                <a:latin typeface="Arial" charset="0"/>
                <a:ea typeface="宋体" pitchFamily="2" charset="-122"/>
                <a:cs typeface="+mn-cs"/>
              </a:rPr>
              <a:t>体系经常使用的局域网只剩</a:t>
            </a:r>
            <a:r>
              <a:rPr lang="en-US" altLang="zh-CN" sz="1200" b="0" i="0" u="none" strike="noStrike" kern="1200" baseline="0" dirty="0" smtClean="0">
                <a:solidFill>
                  <a:schemeClr val="tx1"/>
                </a:solidFill>
                <a:latin typeface="Arial" charset="0"/>
                <a:ea typeface="宋体" pitchFamily="2" charset="-122"/>
                <a:cs typeface="+mn-cs"/>
              </a:rPr>
              <a:t> </a:t>
            </a:r>
            <a:r>
              <a:rPr lang="en-US" altLang="zh-CN" sz="1200" b="0" i="0" u="none" strike="noStrike" kern="1200" baseline="0" dirty="0" err="1" smtClean="0">
                <a:solidFill>
                  <a:schemeClr val="tx1"/>
                </a:solidFill>
                <a:latin typeface="Arial" charset="0"/>
                <a:ea typeface="宋体" pitchFamily="2" charset="-122"/>
                <a:cs typeface="+mn-cs"/>
              </a:rPr>
              <a:t>DlX</a:t>
            </a:r>
            <a:r>
              <a:rPr lang="en-US" altLang="zh-CN" sz="1200" b="0" i="0" u="none" strike="noStrike" kern="1200" baseline="0" dirty="0" smtClean="0">
                <a:solidFill>
                  <a:schemeClr val="tx1"/>
                </a:solidFill>
                <a:latin typeface="Arial" charset="0"/>
                <a:ea typeface="宋体" pitchFamily="2" charset="-122"/>
                <a:cs typeface="+mn-cs"/>
              </a:rPr>
              <a:t> </a:t>
            </a:r>
            <a:r>
              <a:rPr lang="en-US" altLang="zh-CN" sz="1200" b="0" i="0" u="none" strike="noStrike" kern="1200" baseline="0" dirty="0" err="1" smtClean="0">
                <a:solidFill>
                  <a:schemeClr val="tx1"/>
                </a:solidFill>
                <a:latin typeface="Arial" charset="0"/>
                <a:ea typeface="宋体" pitchFamily="2" charset="-122"/>
                <a:cs typeface="+mn-cs"/>
              </a:rPr>
              <a:t>Ethemet</a:t>
            </a:r>
            <a:r>
              <a:rPr lang="en-US" altLang="zh-CN" sz="1200" b="0" i="0" u="none" strike="noStrike" kern="1200" baseline="0" dirty="0" smtClean="0">
                <a:solidFill>
                  <a:schemeClr val="tx1"/>
                </a:solidFill>
                <a:latin typeface="Arial" charset="0"/>
                <a:ea typeface="宋体" pitchFamily="2" charset="-122"/>
                <a:cs typeface="+mn-cs"/>
              </a:rPr>
              <a:t> V2 </a:t>
            </a:r>
            <a:r>
              <a:rPr lang="zh-CN" altLang="en-US" sz="1200" b="0" i="0" u="none" strike="noStrike" kern="1200" baseline="0" dirty="0" smtClean="0">
                <a:solidFill>
                  <a:schemeClr val="tx1"/>
                </a:solidFill>
                <a:latin typeface="Arial" charset="0"/>
                <a:ea typeface="宋体" pitchFamily="2" charset="-122"/>
                <a:cs typeface="+mn-cs"/>
              </a:rPr>
              <a:t>而不是</a:t>
            </a:r>
            <a:r>
              <a:rPr lang="en-US" altLang="zh-CN" sz="1200" b="0" i="0" u="none" strike="noStrike" kern="1200" baseline="0" dirty="0" smtClean="0">
                <a:solidFill>
                  <a:schemeClr val="tx1"/>
                </a:solidFill>
                <a:latin typeface="Arial" charset="0"/>
                <a:ea typeface="宋体" pitchFamily="2" charset="-122"/>
                <a:cs typeface="+mn-cs"/>
              </a:rPr>
              <a:t>IEEE 802.3 </a:t>
            </a:r>
            <a:r>
              <a:rPr lang="zh-CN" altLang="en-US" sz="1200" b="0" i="0" u="none" strike="noStrike" kern="1200" baseline="0" dirty="0" smtClean="0">
                <a:solidFill>
                  <a:schemeClr val="tx1"/>
                </a:solidFill>
                <a:latin typeface="Arial" charset="0"/>
                <a:ea typeface="宋体" pitchFamily="2" charset="-122"/>
                <a:cs typeface="+mn-cs"/>
              </a:rPr>
              <a:t>标准中的局域网，因此现在</a:t>
            </a:r>
            <a:r>
              <a:rPr lang="en-US" altLang="zh-CN" sz="1200" b="0" i="0" u="none" strike="noStrike" kern="1200" baseline="0" dirty="0" smtClean="0">
                <a:solidFill>
                  <a:schemeClr val="tx1"/>
                </a:solidFill>
                <a:latin typeface="Arial" charset="0"/>
                <a:ea typeface="宋体" pitchFamily="2" charset="-122"/>
                <a:cs typeface="+mn-cs"/>
              </a:rPr>
              <a:t>IEEE 802 </a:t>
            </a:r>
            <a:r>
              <a:rPr lang="zh-CN" altLang="en-US" sz="1200" b="0" i="0" u="none" strike="noStrike" kern="1200" baseline="0" dirty="0" smtClean="0">
                <a:solidFill>
                  <a:schemeClr val="tx1"/>
                </a:solidFill>
                <a:latin typeface="Arial" charset="0"/>
                <a:ea typeface="宋体" pitchFamily="2" charset="-122"/>
                <a:cs typeface="+mn-cs"/>
              </a:rPr>
              <a:t>委员会制定的逻辑链路控制子层</a:t>
            </a:r>
            <a:r>
              <a:rPr lang="en-US" altLang="zh-CN" sz="1200" b="0" i="0" u="none" strike="noStrike" kern="1200" baseline="0" dirty="0" smtClean="0">
                <a:solidFill>
                  <a:schemeClr val="tx1"/>
                </a:solidFill>
                <a:latin typeface="Arial" charset="0"/>
                <a:ea typeface="宋体" pitchFamily="2" charset="-122"/>
                <a:cs typeface="+mn-cs"/>
              </a:rPr>
              <a:t>LLC (</a:t>
            </a:r>
            <a:r>
              <a:rPr lang="zh-CN" altLang="en-US" sz="1200" b="0" i="0" u="none" strike="noStrike" kern="1200" baseline="0" dirty="0" smtClean="0">
                <a:solidFill>
                  <a:schemeClr val="tx1"/>
                </a:solidFill>
                <a:latin typeface="Arial" charset="0"/>
                <a:ea typeface="宋体" pitchFamily="2" charset="-122"/>
                <a:cs typeface="+mn-cs"/>
              </a:rPr>
              <a:t>即</a:t>
            </a:r>
            <a:r>
              <a:rPr lang="en-US" altLang="zh-CN" sz="1200" b="0" i="0" u="none" strike="noStrike" kern="1200" baseline="0" dirty="0" smtClean="0">
                <a:solidFill>
                  <a:schemeClr val="tx1"/>
                </a:solidFill>
                <a:latin typeface="Arial" charset="0"/>
                <a:ea typeface="宋体" pitchFamily="2" charset="-122"/>
                <a:cs typeface="+mn-cs"/>
              </a:rPr>
              <a:t>IEEE 802.2 </a:t>
            </a:r>
            <a:r>
              <a:rPr lang="zh-CN" altLang="en-US" sz="1200" b="0" i="0" u="none" strike="noStrike" kern="1200" baseline="0" dirty="0" smtClean="0">
                <a:solidFill>
                  <a:schemeClr val="tx1"/>
                </a:solidFill>
                <a:latin typeface="Arial" charset="0"/>
                <a:ea typeface="宋体" pitchFamily="2" charset="-122"/>
                <a:cs typeface="+mn-cs"/>
              </a:rPr>
              <a:t>标准</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的作用己经消失了，很多厂商生产的适配器上就仅装有</a:t>
            </a:r>
            <a:r>
              <a:rPr lang="en-US" altLang="zh-CN" sz="1200" b="0" i="0" u="none" strike="noStrike" kern="1200" baseline="0" dirty="0" smtClean="0">
                <a:solidFill>
                  <a:schemeClr val="tx1"/>
                </a:solidFill>
                <a:latin typeface="Arial" charset="0"/>
                <a:ea typeface="宋体" pitchFamily="2" charset="-122"/>
                <a:cs typeface="+mn-cs"/>
              </a:rPr>
              <a:t>MAC </a:t>
            </a:r>
            <a:r>
              <a:rPr lang="zh-CN" altLang="en-US" sz="1200" b="0" i="0" u="none" strike="noStrike" kern="1200" baseline="0" dirty="0" smtClean="0">
                <a:solidFill>
                  <a:schemeClr val="tx1"/>
                </a:solidFill>
                <a:latin typeface="Arial" charset="0"/>
                <a:ea typeface="宋体" pitchFamily="2" charset="-122"/>
                <a:cs typeface="+mn-cs"/>
              </a:rPr>
              <a:t>协议没有</a:t>
            </a:r>
            <a:r>
              <a:rPr lang="en-US" altLang="zh-CN" sz="1200" b="0" i="0" u="none" strike="noStrike" kern="1200" baseline="0" dirty="0" smtClean="0">
                <a:solidFill>
                  <a:schemeClr val="tx1"/>
                </a:solidFill>
                <a:latin typeface="Arial" charset="0"/>
                <a:ea typeface="宋体" pitchFamily="2" charset="-122"/>
                <a:cs typeface="+mn-cs"/>
              </a:rPr>
              <a:t>LLC </a:t>
            </a:r>
            <a:r>
              <a:rPr lang="zh-CN" altLang="en-US" sz="1200" b="0" i="0" u="none" strike="noStrike" kern="1200" baseline="0" dirty="0" smtClean="0">
                <a:solidFill>
                  <a:schemeClr val="tx1"/>
                </a:solidFill>
                <a:latin typeface="Arial" charset="0"/>
                <a:ea typeface="宋体" pitchFamily="2" charset="-122"/>
                <a:cs typeface="+mn-cs"/>
              </a:rPr>
              <a:t>协议</a:t>
            </a:r>
            <a:endParaRPr lang="en-US" altLang="zh-CN" sz="1200" b="0" i="0" u="none" strike="noStrike" kern="1200" baseline="0" dirty="0" smtClean="0">
              <a:solidFill>
                <a:schemeClr val="tx1"/>
              </a:solidFill>
              <a:latin typeface="Arial" charset="0"/>
              <a:ea typeface="宋体" pitchFamily="2" charset="-122"/>
              <a:cs typeface="+mn-cs"/>
            </a:endParaRPr>
          </a:p>
          <a:p>
            <a:pPr eaLnBrk="1" hangingPunct="1"/>
            <a:endParaRPr lang="zh-CN" altLang="en-US" dirty="0" smtClean="0">
              <a:ea typeface="宋体" charset="-122"/>
            </a:endParaRPr>
          </a:p>
        </p:txBody>
      </p:sp>
    </p:spTree>
    <p:extLst>
      <p:ext uri="{BB962C8B-B14F-4D97-AF65-F5344CB8AC3E}">
        <p14:creationId xmlns:p14="http://schemas.microsoft.com/office/powerpoint/2010/main" val="34067729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F94F782C-497F-4E37-AE1E-7492F8315669}" type="slidenum">
              <a:rPr lang="zh-CN" altLang="en-US" smtClean="0">
                <a:latin typeface="Tahoma" pitchFamily="34" charset="0"/>
              </a:rPr>
              <a:pPr/>
              <a:t>16</a:t>
            </a:fld>
            <a:endParaRPr lang="en-US" altLang="zh-CN" smtClean="0">
              <a:latin typeface="Tahoma" pitchFamily="34"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u="none" strike="noStrike" kern="1200" baseline="0" dirty="0" smtClean="0">
                <a:solidFill>
                  <a:schemeClr val="tx1"/>
                </a:solidFill>
                <a:latin typeface="Arial" charset="0"/>
                <a:ea typeface="宋体" pitchFamily="2" charset="-122"/>
                <a:cs typeface="+mn-cs"/>
              </a:rPr>
              <a:t>常用的以太网</a:t>
            </a:r>
            <a:r>
              <a:rPr lang="en-US" altLang="zh-CN" sz="1200" b="0" i="0" u="none" strike="noStrike" kern="1200" baseline="0" dirty="0" smtClean="0">
                <a:solidFill>
                  <a:schemeClr val="tx1"/>
                </a:solidFill>
                <a:latin typeface="Arial" charset="0"/>
                <a:ea typeface="宋体" pitchFamily="2" charset="-122"/>
                <a:cs typeface="+mn-cs"/>
              </a:rPr>
              <a:t>MAC </a:t>
            </a:r>
            <a:r>
              <a:rPr lang="zh-CN" altLang="en-US" sz="1200" b="0" i="0" u="none" strike="noStrike" kern="1200" baseline="0" dirty="0" smtClean="0">
                <a:solidFill>
                  <a:schemeClr val="tx1"/>
                </a:solidFill>
                <a:latin typeface="Arial" charset="0"/>
                <a:ea typeface="宋体" pitchFamily="2" charset="-122"/>
                <a:cs typeface="+mn-cs"/>
              </a:rPr>
              <a:t>帧格式有两种标准，一种是</a:t>
            </a:r>
            <a:r>
              <a:rPr lang="en-US" altLang="zh-CN" sz="1200" b="0" i="0" u="none" strike="noStrike" kern="1200" baseline="0" dirty="0" smtClean="0">
                <a:solidFill>
                  <a:schemeClr val="tx1"/>
                </a:solidFill>
                <a:latin typeface="Arial" charset="0"/>
                <a:ea typeface="宋体" pitchFamily="2" charset="-122"/>
                <a:cs typeface="+mn-cs"/>
              </a:rPr>
              <a:t>DIX Ethernet V2 </a:t>
            </a:r>
            <a:r>
              <a:rPr lang="zh-CN" altLang="en-US" sz="1200" b="0" i="0" u="none" strike="noStrike" kern="1200" baseline="0" dirty="0" smtClean="0">
                <a:solidFill>
                  <a:schemeClr val="tx1"/>
                </a:solidFill>
                <a:latin typeface="Arial" charset="0"/>
                <a:ea typeface="宋体" pitchFamily="2" charset="-122"/>
                <a:cs typeface="+mn-cs"/>
              </a:rPr>
              <a:t>标准</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即以太网</a:t>
            </a:r>
            <a:r>
              <a:rPr lang="en-US" altLang="zh-CN" sz="1200" b="0" i="0" u="none" strike="noStrike" kern="1200" baseline="0" dirty="0" smtClean="0">
                <a:solidFill>
                  <a:schemeClr val="tx1"/>
                </a:solidFill>
                <a:latin typeface="Arial" charset="0"/>
                <a:ea typeface="宋体" pitchFamily="2" charset="-122"/>
                <a:cs typeface="+mn-cs"/>
              </a:rPr>
              <a:t>V2 </a:t>
            </a:r>
            <a:r>
              <a:rPr lang="zh-CN" altLang="en-US" sz="1200" b="0" i="0" u="none" strike="noStrike" kern="1200" baseline="0" dirty="0" smtClean="0">
                <a:solidFill>
                  <a:schemeClr val="tx1"/>
                </a:solidFill>
                <a:latin typeface="Arial" charset="0"/>
                <a:ea typeface="宋体" pitchFamily="2" charset="-122"/>
                <a:cs typeface="+mn-cs"/>
              </a:rPr>
              <a:t>标准</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，另一种是</a:t>
            </a:r>
            <a:r>
              <a:rPr lang="en-US" altLang="zh-CN" sz="1200" b="0" i="0" u="none" strike="noStrike" kern="1200" baseline="0" dirty="0" smtClean="0">
                <a:solidFill>
                  <a:schemeClr val="tx1"/>
                </a:solidFill>
                <a:latin typeface="Arial" charset="0"/>
                <a:ea typeface="宋体" pitchFamily="2" charset="-122"/>
                <a:cs typeface="+mn-cs"/>
              </a:rPr>
              <a:t>IEEE </a:t>
            </a:r>
            <a:r>
              <a:rPr lang="zh-CN" altLang="en-US" sz="1200" b="0" i="0" u="none" strike="noStrike" kern="1200" baseline="0" dirty="0" smtClean="0">
                <a:solidFill>
                  <a:schemeClr val="tx1"/>
                </a:solidFill>
                <a:latin typeface="Arial" charset="0"/>
                <a:ea typeface="宋体" pitchFamily="2" charset="-122"/>
                <a:cs typeface="+mn-cs"/>
              </a:rPr>
              <a:t>的</a:t>
            </a:r>
            <a:r>
              <a:rPr lang="en-US" altLang="zh-CN" sz="1200" b="0" i="0" u="none" strike="noStrike" kern="1200" baseline="0" dirty="0" smtClean="0">
                <a:solidFill>
                  <a:schemeClr val="tx1"/>
                </a:solidFill>
                <a:latin typeface="Arial" charset="0"/>
                <a:ea typeface="宋体" pitchFamily="2" charset="-122"/>
                <a:cs typeface="+mn-cs"/>
              </a:rPr>
              <a:t>802.3 </a:t>
            </a:r>
            <a:r>
              <a:rPr lang="zh-CN" altLang="en-US" sz="1200" b="0" i="0" u="none" strike="noStrike" kern="1200" baseline="0" dirty="0" smtClean="0">
                <a:solidFill>
                  <a:schemeClr val="tx1"/>
                </a:solidFill>
                <a:latin typeface="Arial" charset="0"/>
                <a:ea typeface="宋体" pitchFamily="2" charset="-122"/>
                <a:cs typeface="+mn-cs"/>
              </a:rPr>
              <a:t>标准</a:t>
            </a:r>
            <a:endParaRPr lang="en-US" altLang="zh-CN" sz="1200" b="0" i="0" u="none" strike="noStrike" kern="1200" baseline="0" dirty="0" smtClean="0">
              <a:solidFill>
                <a:schemeClr val="tx1"/>
              </a:solidFill>
              <a:latin typeface="Arial" charset="0"/>
              <a:ea typeface="宋体" pitchFamily="2" charset="-122"/>
              <a:cs typeface="+mn-cs"/>
            </a:endParaRPr>
          </a:p>
          <a:p>
            <a:endParaRPr lang="zh-CN" altLang="en-US" dirty="0" smtClean="0">
              <a:ea typeface="宋体" charset="-122"/>
            </a:endParaRPr>
          </a:p>
        </p:txBody>
      </p:sp>
    </p:spTree>
    <p:extLst>
      <p:ext uri="{BB962C8B-B14F-4D97-AF65-F5344CB8AC3E}">
        <p14:creationId xmlns:p14="http://schemas.microsoft.com/office/powerpoint/2010/main" val="42633416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508B55D8-7895-4EBD-98C6-C352411BB752}" type="slidenum">
              <a:rPr lang="zh-CN" altLang="en-US" smtClean="0">
                <a:latin typeface="Tahoma" pitchFamily="34" charset="0"/>
              </a:rPr>
              <a:pPr/>
              <a:t>17</a:t>
            </a:fld>
            <a:endParaRPr lang="en-US" altLang="zh-CN" smtClean="0">
              <a:latin typeface="Tahoma" pitchFamily="34"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u="none" strike="noStrike" kern="1200" baseline="0" dirty="0" smtClean="0">
                <a:solidFill>
                  <a:schemeClr val="tx1"/>
                </a:solidFill>
                <a:latin typeface="Arial" charset="0"/>
                <a:ea typeface="宋体" pitchFamily="2" charset="-122"/>
                <a:cs typeface="+mn-cs"/>
              </a:rPr>
              <a:t>当一个站在刚开始接收</a:t>
            </a:r>
            <a:r>
              <a:rPr lang="en-US" altLang="zh-CN" sz="1200" b="0" i="0" u="none" strike="noStrike" kern="1200" baseline="0" dirty="0" smtClean="0">
                <a:solidFill>
                  <a:schemeClr val="tx1"/>
                </a:solidFill>
                <a:latin typeface="Arial" charset="0"/>
                <a:ea typeface="宋体" pitchFamily="2" charset="-122"/>
                <a:cs typeface="+mn-cs"/>
              </a:rPr>
              <a:t>MAC </a:t>
            </a:r>
            <a:r>
              <a:rPr lang="zh-CN" altLang="en-US" sz="1200" b="0" i="0" u="none" strike="noStrike" kern="1200" baseline="0" dirty="0" smtClean="0">
                <a:solidFill>
                  <a:schemeClr val="tx1"/>
                </a:solidFill>
                <a:latin typeface="Arial" charset="0"/>
                <a:ea typeface="宋体" pitchFamily="2" charset="-122"/>
                <a:cs typeface="+mn-cs"/>
              </a:rPr>
              <a:t>帧时，由于适配器的时钟尚未与到达的比特流达成同步， 因此</a:t>
            </a:r>
            <a:r>
              <a:rPr lang="en-US" altLang="zh-CN" sz="1200" b="0" i="0" u="none" strike="noStrike" kern="1200" baseline="0" dirty="0" smtClean="0">
                <a:solidFill>
                  <a:schemeClr val="tx1"/>
                </a:solidFill>
                <a:latin typeface="Arial" charset="0"/>
                <a:ea typeface="宋体" pitchFamily="2" charset="-122"/>
                <a:cs typeface="+mn-cs"/>
              </a:rPr>
              <a:t>MAC </a:t>
            </a:r>
            <a:r>
              <a:rPr lang="zh-CN" altLang="en-US" sz="1200" b="0" i="0" u="none" strike="noStrike" kern="1200" baseline="0" dirty="0" smtClean="0">
                <a:solidFill>
                  <a:schemeClr val="tx1"/>
                </a:solidFill>
                <a:latin typeface="Arial" charset="0"/>
                <a:ea typeface="宋体" pitchFamily="2" charset="-122"/>
                <a:cs typeface="+mn-cs"/>
              </a:rPr>
              <a:t>帧的最前面的若干位就无法接收，结果使整个的</a:t>
            </a:r>
            <a:r>
              <a:rPr lang="en-US" altLang="zh-CN" sz="1200" b="0" i="0" u="none" strike="noStrike" kern="1200" baseline="0" dirty="0" smtClean="0">
                <a:solidFill>
                  <a:schemeClr val="tx1"/>
                </a:solidFill>
                <a:latin typeface="Arial" charset="0"/>
                <a:ea typeface="宋体" pitchFamily="2" charset="-122"/>
                <a:cs typeface="+mn-cs"/>
              </a:rPr>
              <a:t>MAC </a:t>
            </a:r>
            <a:r>
              <a:rPr lang="zh-CN" altLang="en-US" sz="1200" b="0" i="0" u="none" strike="noStrike" kern="1200" baseline="0" dirty="0" smtClean="0">
                <a:solidFill>
                  <a:schemeClr val="tx1"/>
                </a:solidFill>
                <a:latin typeface="Arial" charset="0"/>
                <a:ea typeface="宋体" pitchFamily="2" charset="-122"/>
                <a:cs typeface="+mn-cs"/>
              </a:rPr>
              <a:t>成为无用的帧。为了接收端迅速实现位同步，从</a:t>
            </a:r>
            <a:r>
              <a:rPr lang="en-US" altLang="zh-CN" sz="1200" b="0" i="0" u="none" strike="noStrike" kern="1200" baseline="0" dirty="0" smtClean="0">
                <a:solidFill>
                  <a:schemeClr val="tx1"/>
                </a:solidFill>
                <a:latin typeface="Arial" charset="0"/>
                <a:ea typeface="宋体" pitchFamily="2" charset="-122"/>
                <a:cs typeface="+mn-cs"/>
              </a:rPr>
              <a:t>MAC </a:t>
            </a:r>
            <a:r>
              <a:rPr lang="zh-CN" altLang="en-US" sz="1200" b="0" i="0" u="none" strike="noStrike" kern="1200" baseline="0" dirty="0" smtClean="0">
                <a:solidFill>
                  <a:schemeClr val="tx1"/>
                </a:solidFill>
                <a:latin typeface="Arial" charset="0"/>
                <a:ea typeface="宋体" pitchFamily="2" charset="-122"/>
                <a:cs typeface="+mn-cs"/>
              </a:rPr>
              <a:t>子层向下传到物理层时还要在帧的前面插入</a:t>
            </a:r>
            <a:r>
              <a:rPr lang="en-US" altLang="zh-CN" sz="1200" b="0" i="0" u="none" strike="noStrike" kern="1200" baseline="0" dirty="0" smtClean="0">
                <a:solidFill>
                  <a:schemeClr val="tx1"/>
                </a:solidFill>
                <a:latin typeface="Arial" charset="0"/>
                <a:ea typeface="宋体" pitchFamily="2" charset="-122"/>
                <a:cs typeface="+mn-cs"/>
              </a:rPr>
              <a:t>8 </a:t>
            </a:r>
            <a:r>
              <a:rPr lang="zh-CN" altLang="en-US" sz="1200" b="0" i="0" u="none" strike="noStrike" kern="1200" baseline="0" dirty="0" smtClean="0">
                <a:solidFill>
                  <a:schemeClr val="tx1"/>
                </a:solidFill>
                <a:latin typeface="Arial" charset="0"/>
                <a:ea typeface="宋体" pitchFamily="2" charset="-122"/>
                <a:cs typeface="+mn-cs"/>
              </a:rPr>
              <a:t>宇节</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由硬件生成</a:t>
            </a:r>
            <a:r>
              <a:rPr lang="en-US" altLang="zh-CN" sz="1200" b="0" i="0" u="none" strike="noStrike" kern="1200" baseline="0" dirty="0" smtClean="0">
                <a:solidFill>
                  <a:schemeClr val="tx1"/>
                </a:solidFill>
                <a:latin typeface="Arial" charset="0"/>
                <a:ea typeface="宋体" pitchFamily="2" charset="-122"/>
                <a:cs typeface="+mn-cs"/>
              </a:rPr>
              <a:t>) </a:t>
            </a:r>
            <a:r>
              <a:rPr lang="zh-CN" altLang="en-US" sz="1200" b="0" i="0" u="none" strike="noStrike" kern="1200" baseline="0" dirty="0" smtClean="0">
                <a:solidFill>
                  <a:schemeClr val="tx1"/>
                </a:solidFill>
                <a:latin typeface="Arial" charset="0"/>
                <a:ea typeface="宋体" pitchFamily="2" charset="-122"/>
                <a:cs typeface="+mn-cs"/>
              </a:rPr>
              <a:t>，它由两个字段构成。第一个字段是</a:t>
            </a:r>
            <a:r>
              <a:rPr lang="en-US" altLang="zh-CN" sz="1200" b="0" i="0" u="none" strike="noStrike" kern="1200" baseline="0" dirty="0" smtClean="0">
                <a:solidFill>
                  <a:schemeClr val="tx1"/>
                </a:solidFill>
                <a:latin typeface="Arial" charset="0"/>
                <a:ea typeface="宋体" pitchFamily="2" charset="-122"/>
                <a:cs typeface="+mn-cs"/>
              </a:rPr>
              <a:t>7 </a:t>
            </a:r>
            <a:r>
              <a:rPr lang="zh-CN" altLang="en-US" sz="1200" b="0" i="0" u="none" strike="noStrike" kern="1200" baseline="0" dirty="0" smtClean="0">
                <a:solidFill>
                  <a:schemeClr val="tx1"/>
                </a:solidFill>
                <a:latin typeface="Arial" charset="0"/>
                <a:ea typeface="宋体" pitchFamily="2" charset="-122"/>
                <a:cs typeface="+mn-cs"/>
              </a:rPr>
              <a:t>个字节的前同步码</a:t>
            </a:r>
            <a:r>
              <a:rPr lang="en-US" altLang="zh-CN" sz="1200" b="0" i="0" u="none" strike="noStrike" kern="1200" baseline="0" dirty="0" smtClean="0">
                <a:solidFill>
                  <a:schemeClr val="tx1"/>
                </a:solidFill>
                <a:latin typeface="Arial" charset="0"/>
                <a:ea typeface="宋体" pitchFamily="2" charset="-122"/>
                <a:cs typeface="+mn-cs"/>
              </a:rPr>
              <a:t>c1</a:t>
            </a:r>
            <a:r>
              <a:rPr lang="zh-CN" altLang="en-US" sz="1200" b="0" i="0" u="none" strike="noStrike" kern="1200" baseline="0" dirty="0" smtClean="0">
                <a:solidFill>
                  <a:schemeClr val="tx1"/>
                </a:solidFill>
                <a:latin typeface="Arial" charset="0"/>
                <a:ea typeface="宋体" pitchFamily="2" charset="-122"/>
                <a:cs typeface="+mn-cs"/>
              </a:rPr>
              <a:t>和</a:t>
            </a:r>
            <a:r>
              <a:rPr lang="en-US" altLang="zh-CN" sz="1200" b="0" i="0" u="none" strike="noStrike" kern="1200" baseline="0" dirty="0" smtClean="0">
                <a:solidFill>
                  <a:schemeClr val="tx1"/>
                </a:solidFill>
                <a:latin typeface="Arial" charset="0"/>
                <a:ea typeface="宋体" pitchFamily="2" charset="-122"/>
                <a:cs typeface="+mn-cs"/>
              </a:rPr>
              <a:t>O </a:t>
            </a:r>
            <a:r>
              <a:rPr lang="zh-CN" altLang="en-US" sz="1200" b="0" i="0" u="none" strike="noStrike" kern="1200" baseline="0" dirty="0" smtClean="0">
                <a:solidFill>
                  <a:schemeClr val="tx1"/>
                </a:solidFill>
                <a:latin typeface="Arial" charset="0"/>
                <a:ea typeface="宋体" pitchFamily="2" charset="-122"/>
                <a:cs typeface="+mn-cs"/>
              </a:rPr>
              <a:t>交替码</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，它的作用是使接收端的适配器在接收</a:t>
            </a:r>
            <a:r>
              <a:rPr lang="en-US" altLang="zh-CN" sz="1200" b="0" i="0" u="none" strike="noStrike" kern="1200" baseline="0" dirty="0" smtClean="0">
                <a:solidFill>
                  <a:schemeClr val="tx1"/>
                </a:solidFill>
                <a:latin typeface="Arial" charset="0"/>
                <a:ea typeface="宋体" pitchFamily="2" charset="-122"/>
                <a:cs typeface="+mn-cs"/>
              </a:rPr>
              <a:t>MAC </a:t>
            </a:r>
            <a:r>
              <a:rPr lang="zh-CN" altLang="en-US" sz="1200" b="0" i="0" u="none" strike="noStrike" kern="1200" baseline="0" dirty="0" smtClean="0">
                <a:solidFill>
                  <a:schemeClr val="tx1"/>
                </a:solidFill>
                <a:latin typeface="Arial" charset="0"/>
                <a:ea typeface="宋体" pitchFamily="2" charset="-122"/>
                <a:cs typeface="+mn-cs"/>
              </a:rPr>
              <a:t>帧时能够迅速调整其时钟频率，使它和发送端的时钟同步，</a:t>
            </a:r>
          </a:p>
          <a:p>
            <a:r>
              <a:rPr lang="zh-CN" altLang="en-US" sz="1200" b="0" i="0" u="none" strike="noStrike" kern="1200" baseline="0" dirty="0" smtClean="0">
                <a:solidFill>
                  <a:schemeClr val="tx1"/>
                </a:solidFill>
                <a:latin typeface="Arial" charset="0"/>
                <a:ea typeface="宋体" pitchFamily="2" charset="-122"/>
                <a:cs typeface="+mn-cs"/>
              </a:rPr>
              <a:t>也就是</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实现位同步</a:t>
            </a:r>
            <a:r>
              <a:rPr lang="en-US" altLang="zh-CN" sz="1200" b="0" i="0" u="none" strike="noStrike" kern="1200" baseline="0" dirty="0" smtClean="0">
                <a:solidFill>
                  <a:schemeClr val="tx1"/>
                </a:solidFill>
                <a:latin typeface="Arial" charset="0"/>
                <a:ea typeface="宋体" pitchFamily="2" charset="-122"/>
                <a:cs typeface="+mn-cs"/>
              </a:rPr>
              <a:t>” (</a:t>
            </a:r>
            <a:r>
              <a:rPr lang="zh-CN" altLang="en-US" sz="1200" b="0" i="0" u="none" strike="noStrike" kern="1200" baseline="0" dirty="0" smtClean="0">
                <a:solidFill>
                  <a:schemeClr val="tx1"/>
                </a:solidFill>
                <a:latin typeface="Arial" charset="0"/>
                <a:ea typeface="宋体" pitchFamily="2" charset="-122"/>
                <a:cs typeface="+mn-cs"/>
              </a:rPr>
              <a:t>位同步就是比特同步的意思</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。第二个字段是帧开始定界符，定义为</a:t>
            </a:r>
            <a:r>
              <a:rPr lang="en-US" altLang="zh-CN" sz="1200" b="0" i="1" u="none" strike="noStrike" kern="1200" baseline="0" dirty="0" smtClean="0">
                <a:solidFill>
                  <a:schemeClr val="tx1"/>
                </a:solidFill>
                <a:latin typeface="Arial" charset="0"/>
                <a:ea typeface="宋体" pitchFamily="2" charset="-122"/>
                <a:cs typeface="+mn-cs"/>
              </a:rPr>
              <a:t>10101011 </a:t>
            </a:r>
            <a:r>
              <a:rPr lang="zh-CN" altLang="en-US" sz="1200" b="0" i="0" u="none" strike="noStrike" kern="1200" baseline="0" dirty="0" smtClean="0">
                <a:solidFill>
                  <a:schemeClr val="tx1"/>
                </a:solidFill>
                <a:latin typeface="Arial" charset="0"/>
                <a:ea typeface="宋体" pitchFamily="2" charset="-122"/>
                <a:cs typeface="+mn-cs"/>
              </a:rPr>
              <a:t>它的前六位的作用和前同步码一样，最后的两个连续的</a:t>
            </a:r>
            <a:r>
              <a:rPr lang="en-US" altLang="zh-CN" sz="1200" b="0" i="0" u="none" strike="noStrike" kern="1200" baseline="0" dirty="0" smtClean="0">
                <a:solidFill>
                  <a:schemeClr val="tx1"/>
                </a:solidFill>
                <a:latin typeface="Arial" charset="0"/>
                <a:ea typeface="宋体" pitchFamily="2" charset="-122"/>
                <a:cs typeface="+mn-cs"/>
              </a:rPr>
              <a:t>1 </a:t>
            </a:r>
            <a:r>
              <a:rPr lang="zh-CN" altLang="en-US" sz="1200" b="0" i="0" u="none" strike="noStrike" kern="1200" baseline="0" dirty="0" smtClean="0">
                <a:solidFill>
                  <a:schemeClr val="tx1"/>
                </a:solidFill>
                <a:latin typeface="Arial" charset="0"/>
                <a:ea typeface="宋体" pitchFamily="2" charset="-122"/>
                <a:cs typeface="+mn-cs"/>
              </a:rPr>
              <a:t>就是告诉接收端适配器</a:t>
            </a:r>
            <a:r>
              <a:rPr lang="en-US" altLang="zh-CN" sz="1200" b="0" i="0" u="none" strike="noStrike" kern="1200" baseline="0" dirty="0" smtClean="0">
                <a:solidFill>
                  <a:schemeClr val="tx1"/>
                </a:solidFill>
                <a:latin typeface="Arial" charset="0"/>
                <a:ea typeface="宋体" pitchFamily="2" charset="-122"/>
                <a:cs typeface="+mn-cs"/>
              </a:rPr>
              <a:t>: “MAC </a:t>
            </a:r>
            <a:r>
              <a:rPr lang="zh-CN" altLang="en-US" sz="1200" b="0" i="0" u="none" strike="noStrike" kern="1200" baseline="0" dirty="0" smtClean="0">
                <a:solidFill>
                  <a:schemeClr val="tx1"/>
                </a:solidFill>
                <a:latin typeface="Arial" charset="0"/>
                <a:ea typeface="宋体" pitchFamily="2" charset="-122"/>
                <a:cs typeface="+mn-cs"/>
              </a:rPr>
              <a:t>帧的信息马上就要来了，请适配器注意接收</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a:t>
            </a:r>
            <a:endParaRPr lang="zh-CN" altLang="en-US" dirty="0" smtClean="0">
              <a:ea typeface="宋体" charset="-122"/>
            </a:endParaRPr>
          </a:p>
        </p:txBody>
      </p:sp>
    </p:spTree>
    <p:extLst>
      <p:ext uri="{BB962C8B-B14F-4D97-AF65-F5344CB8AC3E}">
        <p14:creationId xmlns:p14="http://schemas.microsoft.com/office/powerpoint/2010/main" val="1078164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4543C16B-AEA5-4BE7-92DD-DD055325D645}" type="slidenum">
              <a:rPr lang="zh-CN" altLang="en-US" smtClean="0">
                <a:latin typeface="Tahoma" pitchFamily="34" charset="0"/>
              </a:rPr>
              <a:pPr/>
              <a:t>18</a:t>
            </a:fld>
            <a:endParaRPr lang="en-US" altLang="zh-CN" smtClean="0">
              <a:latin typeface="Tahoma" pitchFamily="34"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27051384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C4E0F928-0A69-45D5-9370-2437095B9379}" type="slidenum">
              <a:rPr lang="zh-CN" altLang="en-US" smtClean="0">
                <a:latin typeface="Tahoma" pitchFamily="34" charset="0"/>
              </a:rPr>
              <a:pPr/>
              <a:t>19</a:t>
            </a:fld>
            <a:endParaRPr lang="en-US" altLang="zh-CN" smtClean="0">
              <a:latin typeface="Tahoma" pitchFamily="34"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u="none" strike="noStrike" kern="1200" baseline="0" dirty="0" smtClean="0">
                <a:solidFill>
                  <a:schemeClr val="tx1"/>
                </a:solidFill>
                <a:latin typeface="Arial" charset="0"/>
                <a:ea typeface="宋体" pitchFamily="2" charset="-122"/>
                <a:cs typeface="+mn-cs"/>
              </a:rPr>
              <a:t>类型字段，用来标志上一层使用的是什么协议，以便把收到的</a:t>
            </a:r>
            <a:r>
              <a:rPr lang="en-US" altLang="zh-CN" sz="1200" b="0" i="0" u="none" strike="noStrike" kern="1200" baseline="0" dirty="0" smtClean="0">
                <a:solidFill>
                  <a:schemeClr val="tx1"/>
                </a:solidFill>
                <a:latin typeface="Arial" charset="0"/>
                <a:ea typeface="宋体" pitchFamily="2" charset="-122"/>
                <a:cs typeface="+mn-cs"/>
              </a:rPr>
              <a:t>MAC </a:t>
            </a:r>
            <a:r>
              <a:rPr lang="zh-CN" altLang="en-US" sz="1200" b="0" i="0" u="none" strike="noStrike" kern="1200" baseline="0" dirty="0" smtClean="0">
                <a:solidFill>
                  <a:schemeClr val="tx1"/>
                </a:solidFill>
                <a:latin typeface="Arial" charset="0"/>
                <a:ea typeface="宋体" pitchFamily="2" charset="-122"/>
                <a:cs typeface="+mn-cs"/>
              </a:rPr>
              <a:t>帧的数据上交给上一层的这个协议。例如，当类型宇段的值是</a:t>
            </a:r>
          </a:p>
          <a:p>
            <a:r>
              <a:rPr lang="en-US" altLang="zh-CN" sz="1200" b="0" i="0" u="none" strike="noStrike" kern="1200" baseline="0" dirty="0" smtClean="0">
                <a:solidFill>
                  <a:schemeClr val="tx1"/>
                </a:solidFill>
                <a:latin typeface="Arial" charset="0"/>
                <a:ea typeface="宋体" pitchFamily="2" charset="-122"/>
                <a:cs typeface="+mn-cs"/>
              </a:rPr>
              <a:t>Ox0800 </a:t>
            </a:r>
            <a:r>
              <a:rPr lang="zh-CN" altLang="en-US" sz="1200" b="0" i="0" u="none" strike="noStrike" kern="1200" baseline="0" dirty="0" smtClean="0">
                <a:solidFill>
                  <a:schemeClr val="tx1"/>
                </a:solidFill>
                <a:latin typeface="Arial" charset="0"/>
                <a:ea typeface="宋体" pitchFamily="2" charset="-122"/>
                <a:cs typeface="+mn-cs"/>
              </a:rPr>
              <a:t>时，就表示上层使用的是</a:t>
            </a:r>
            <a:r>
              <a:rPr lang="en-US" altLang="zh-CN" sz="1200" b="0" i="0" u="none" strike="noStrike" kern="1200" baseline="0" dirty="0" smtClean="0">
                <a:solidFill>
                  <a:schemeClr val="tx1"/>
                </a:solidFill>
                <a:latin typeface="Arial" charset="0"/>
                <a:ea typeface="宋体" pitchFamily="2" charset="-122"/>
                <a:cs typeface="+mn-cs"/>
              </a:rPr>
              <a:t>IP </a:t>
            </a:r>
            <a:r>
              <a:rPr lang="zh-CN" altLang="en-US" sz="1200" b="0" i="0" u="none" strike="noStrike" kern="1200" baseline="0" dirty="0" smtClean="0">
                <a:solidFill>
                  <a:schemeClr val="tx1"/>
                </a:solidFill>
                <a:latin typeface="Arial" charset="0"/>
                <a:ea typeface="宋体" pitchFamily="2" charset="-122"/>
                <a:cs typeface="+mn-cs"/>
              </a:rPr>
              <a:t>数据报。若类型字段的值为</a:t>
            </a:r>
            <a:r>
              <a:rPr lang="en-US" altLang="zh-CN" sz="1200" b="0" i="0" u="none" strike="noStrike" kern="1200" baseline="0" dirty="0" smtClean="0">
                <a:solidFill>
                  <a:schemeClr val="tx1"/>
                </a:solidFill>
                <a:latin typeface="Arial" charset="0"/>
                <a:ea typeface="宋体" pitchFamily="2" charset="-122"/>
                <a:cs typeface="+mn-cs"/>
              </a:rPr>
              <a:t>Ox8137 </a:t>
            </a:r>
            <a:r>
              <a:rPr lang="zh-CN" altLang="en-US" sz="1200" b="0" i="0" u="none" strike="noStrike" kern="1200" baseline="0" dirty="0" smtClean="0">
                <a:solidFill>
                  <a:schemeClr val="tx1"/>
                </a:solidFill>
                <a:latin typeface="Arial" charset="0"/>
                <a:ea typeface="宋体" pitchFamily="2" charset="-122"/>
                <a:cs typeface="+mn-cs"/>
              </a:rPr>
              <a:t>，则表示该帧是由</a:t>
            </a:r>
            <a:r>
              <a:rPr lang="en-US" altLang="zh-CN" sz="1200" b="0" i="0" u="none" strike="noStrike" kern="1200" baseline="0" dirty="0" smtClean="0">
                <a:solidFill>
                  <a:schemeClr val="tx1"/>
                </a:solidFill>
                <a:latin typeface="Arial" charset="0"/>
                <a:ea typeface="宋体" pitchFamily="2" charset="-122"/>
                <a:cs typeface="+mn-cs"/>
              </a:rPr>
              <a:t>Novell IPX </a:t>
            </a:r>
            <a:r>
              <a:rPr lang="zh-CN" altLang="en-US" sz="1200" b="0" i="0" u="none" strike="noStrike" kern="1200" baseline="0" dirty="0" smtClean="0">
                <a:solidFill>
                  <a:schemeClr val="tx1"/>
                </a:solidFill>
                <a:latin typeface="Arial" charset="0"/>
                <a:ea typeface="宋体" pitchFamily="2" charset="-122"/>
                <a:cs typeface="+mn-cs"/>
              </a:rPr>
              <a:t>发过来的</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在曼彻斯特编码的每一个码元</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不管码元是</a:t>
            </a:r>
            <a:r>
              <a:rPr lang="en-US" altLang="zh-CN" sz="1200" b="0" i="0" u="none" strike="noStrike" kern="1200" baseline="0" dirty="0" smtClean="0">
                <a:solidFill>
                  <a:schemeClr val="tx1"/>
                </a:solidFill>
                <a:latin typeface="Arial" charset="0"/>
                <a:ea typeface="宋体" pitchFamily="2" charset="-122"/>
                <a:cs typeface="+mn-cs"/>
              </a:rPr>
              <a:t>1 </a:t>
            </a:r>
            <a:r>
              <a:rPr lang="zh-CN" altLang="en-US" sz="1200" b="0" i="0" u="none" strike="noStrike" kern="1200" baseline="0" dirty="0" smtClean="0">
                <a:solidFill>
                  <a:schemeClr val="tx1"/>
                </a:solidFill>
                <a:latin typeface="Arial" charset="0"/>
                <a:ea typeface="宋体" pitchFamily="2" charset="-122"/>
                <a:cs typeface="+mn-cs"/>
              </a:rPr>
              <a:t>或</a:t>
            </a:r>
            <a:r>
              <a:rPr lang="en-US" altLang="zh-CN" sz="1200" b="0" i="0" u="none" strike="noStrike" kern="1200" baseline="0" dirty="0" smtClean="0">
                <a:solidFill>
                  <a:schemeClr val="tx1"/>
                </a:solidFill>
                <a:latin typeface="Arial" charset="0"/>
                <a:ea typeface="宋体" pitchFamily="2" charset="-122"/>
                <a:cs typeface="+mn-cs"/>
              </a:rPr>
              <a:t>0) </a:t>
            </a:r>
            <a:r>
              <a:rPr lang="zh-CN" altLang="en-US" sz="1200" b="0" i="0" u="none" strike="noStrike" kern="1200" baseline="0" dirty="0" smtClean="0">
                <a:solidFill>
                  <a:schemeClr val="tx1"/>
                </a:solidFill>
                <a:latin typeface="Arial" charset="0"/>
                <a:ea typeface="宋体" pitchFamily="2" charset="-122"/>
                <a:cs typeface="+mn-cs"/>
              </a:rPr>
              <a:t>的正中间一定有一次电压的转换</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从高到低或从低到高</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。当发送方把一个以太网帧发送完毕后，就不再发送其他码元了</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既不发送</a:t>
            </a:r>
            <a:r>
              <a:rPr lang="en-US" altLang="zh-CN" sz="1200" b="0" i="0" u="none" strike="noStrike" kern="1200" baseline="0" dirty="0" smtClean="0">
                <a:solidFill>
                  <a:schemeClr val="tx1"/>
                </a:solidFill>
                <a:latin typeface="Arial" charset="0"/>
                <a:ea typeface="宋体" pitchFamily="2" charset="-122"/>
                <a:cs typeface="+mn-cs"/>
              </a:rPr>
              <a:t>1.</a:t>
            </a:r>
            <a:r>
              <a:rPr lang="zh-CN" altLang="en-US" sz="1200" b="0" i="0" u="none" strike="noStrike" kern="1200" baseline="0" dirty="0" smtClean="0">
                <a:solidFill>
                  <a:schemeClr val="tx1"/>
                </a:solidFill>
                <a:latin typeface="Arial" charset="0"/>
                <a:ea typeface="宋体" pitchFamily="2" charset="-122"/>
                <a:cs typeface="+mn-cs"/>
              </a:rPr>
              <a:t>也不发送</a:t>
            </a:r>
            <a:r>
              <a:rPr lang="en-US" altLang="zh-CN" sz="1200" b="0" i="0" u="none" strike="noStrike" kern="1200" baseline="0" dirty="0" smtClean="0">
                <a:solidFill>
                  <a:schemeClr val="tx1"/>
                </a:solidFill>
                <a:latin typeface="Arial" charset="0"/>
                <a:ea typeface="宋体" pitchFamily="2" charset="-122"/>
                <a:cs typeface="+mn-cs"/>
              </a:rPr>
              <a:t>0) </a:t>
            </a:r>
            <a:r>
              <a:rPr lang="zh-CN" altLang="en-US" sz="1200" b="0" i="0" u="none" strike="noStrike" kern="1200" baseline="0" dirty="0" smtClean="0">
                <a:solidFill>
                  <a:schemeClr val="tx1"/>
                </a:solidFill>
                <a:latin typeface="Arial" charset="0"/>
                <a:ea typeface="宋体" pitchFamily="2" charset="-122"/>
                <a:cs typeface="+mn-cs"/>
              </a:rPr>
              <a:t>。因此，发送方网络适配器的接口上的电压也就不再变化了。这样，接收方就可以恨容易地找到以太网帧的结束位置。在这个位置往前数</a:t>
            </a:r>
            <a:r>
              <a:rPr lang="en-US" altLang="zh-CN" sz="1200" b="0" i="0" u="none" strike="noStrike" kern="1200" baseline="0" dirty="0" smtClean="0">
                <a:solidFill>
                  <a:schemeClr val="tx1"/>
                </a:solidFill>
                <a:latin typeface="Arial" charset="0"/>
                <a:ea typeface="宋体" pitchFamily="2" charset="-122"/>
                <a:cs typeface="+mn-cs"/>
              </a:rPr>
              <a:t>4 </a:t>
            </a:r>
            <a:r>
              <a:rPr lang="zh-CN" altLang="en-US" sz="1200" b="0" i="0" u="none" strike="noStrike" kern="1200" baseline="0" dirty="0" smtClean="0">
                <a:solidFill>
                  <a:schemeClr val="tx1"/>
                </a:solidFill>
                <a:latin typeface="Arial" charset="0"/>
                <a:ea typeface="宋体" pitchFamily="2" charset="-122"/>
                <a:cs typeface="+mn-cs"/>
              </a:rPr>
              <a:t>字节</a:t>
            </a:r>
            <a:r>
              <a:rPr lang="en-US" altLang="zh-CN" sz="1200" b="0" i="0" u="none" strike="noStrike" kern="1200" baseline="0" dirty="0" smtClean="0">
                <a:solidFill>
                  <a:schemeClr val="tx1"/>
                </a:solidFill>
                <a:latin typeface="Arial" charset="0"/>
                <a:ea typeface="宋体" pitchFamily="2" charset="-122"/>
                <a:cs typeface="+mn-cs"/>
              </a:rPr>
              <a:t>(FCS </a:t>
            </a:r>
            <a:r>
              <a:rPr lang="zh-CN" altLang="en-US" sz="1200" b="0" i="0" u="none" strike="noStrike" kern="1200" baseline="0" dirty="0" smtClean="0">
                <a:solidFill>
                  <a:schemeClr val="tx1"/>
                </a:solidFill>
                <a:latin typeface="Arial" charset="0"/>
                <a:ea typeface="宋体" pitchFamily="2" charset="-122"/>
                <a:cs typeface="+mn-cs"/>
              </a:rPr>
              <a:t>宇段长度是</a:t>
            </a:r>
            <a:r>
              <a:rPr lang="en-US" altLang="zh-CN" sz="1200" b="0" i="0" u="none" strike="noStrike" kern="1200" baseline="0" dirty="0" smtClean="0">
                <a:solidFill>
                  <a:schemeClr val="tx1"/>
                </a:solidFill>
                <a:latin typeface="Arial" charset="0"/>
                <a:ea typeface="宋体" pitchFamily="2" charset="-122"/>
                <a:cs typeface="+mn-cs"/>
              </a:rPr>
              <a:t>4 </a:t>
            </a:r>
            <a:r>
              <a:rPr lang="zh-CN" altLang="en-US" sz="1200" b="0" i="0" u="none" strike="noStrike" kern="1200" baseline="0" dirty="0" smtClean="0">
                <a:solidFill>
                  <a:schemeClr val="tx1"/>
                </a:solidFill>
                <a:latin typeface="Arial" charset="0"/>
                <a:ea typeface="宋体" pitchFamily="2" charset="-122"/>
                <a:cs typeface="+mn-cs"/>
              </a:rPr>
              <a:t>字节</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，就能确定数据字段的结束位置</a:t>
            </a:r>
            <a:endParaRPr lang="en-US" altLang="zh-CN" dirty="0" smtClean="0">
              <a:ea typeface="宋体" charset="-122"/>
            </a:endParaRPr>
          </a:p>
          <a:p>
            <a:r>
              <a:rPr lang="en-US" altLang="zh-CN" sz="1200" b="0" i="0" u="none" strike="noStrike" kern="1200" baseline="0" dirty="0" smtClean="0">
                <a:solidFill>
                  <a:schemeClr val="tx1"/>
                </a:solidFill>
                <a:latin typeface="Arial" charset="0"/>
                <a:ea typeface="宋体" pitchFamily="2" charset="-122"/>
                <a:cs typeface="+mn-cs"/>
              </a:rPr>
              <a:t>IEEE 802.3 </a:t>
            </a:r>
            <a:r>
              <a:rPr lang="zh-CN" altLang="en-US" sz="1200" b="0" i="0" u="none" strike="noStrike" kern="1200" baseline="0" dirty="0" smtClean="0">
                <a:solidFill>
                  <a:schemeClr val="tx1"/>
                </a:solidFill>
                <a:latin typeface="Arial" charset="0"/>
                <a:ea typeface="宋体" pitchFamily="2" charset="-122"/>
                <a:cs typeface="+mn-cs"/>
              </a:rPr>
              <a:t>规定的</a:t>
            </a:r>
            <a:r>
              <a:rPr lang="en-US" altLang="zh-CN" sz="1200" b="0" i="0" u="none" strike="noStrike" kern="1200" baseline="0" dirty="0" smtClean="0">
                <a:solidFill>
                  <a:schemeClr val="tx1"/>
                </a:solidFill>
                <a:latin typeface="Arial" charset="0"/>
                <a:ea typeface="宋体" pitchFamily="2" charset="-122"/>
                <a:cs typeface="+mn-cs"/>
              </a:rPr>
              <a:t>MAC </a:t>
            </a:r>
            <a:r>
              <a:rPr lang="zh-CN" altLang="en-US" sz="1200" b="0" i="0" u="none" strike="noStrike" kern="1200" baseline="0" dirty="0" smtClean="0">
                <a:solidFill>
                  <a:schemeClr val="tx1"/>
                </a:solidFill>
                <a:latin typeface="Arial" charset="0"/>
                <a:ea typeface="宋体" pitchFamily="2" charset="-122"/>
                <a:cs typeface="+mn-cs"/>
              </a:rPr>
              <a:t>帧的第三个字段是</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长度</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类型</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。当这个字段值大于</a:t>
            </a:r>
            <a:r>
              <a:rPr lang="en-US" altLang="zh-CN" sz="1200" b="0" i="0" u="none" strike="noStrike" kern="1200" baseline="0" dirty="0" smtClean="0">
                <a:solidFill>
                  <a:schemeClr val="tx1"/>
                </a:solidFill>
                <a:latin typeface="Arial" charset="0"/>
                <a:ea typeface="宋体" pitchFamily="2" charset="-122"/>
                <a:cs typeface="+mn-cs"/>
              </a:rPr>
              <a:t>Ox0600 </a:t>
            </a:r>
            <a:r>
              <a:rPr lang="zh-CN" altLang="en-US" sz="1200" b="0" i="0" u="none" strike="noStrike" kern="1200" baseline="0" dirty="0" smtClean="0">
                <a:solidFill>
                  <a:schemeClr val="tx1"/>
                </a:solidFill>
                <a:latin typeface="Arial" charset="0"/>
                <a:ea typeface="宋体" pitchFamily="2" charset="-122"/>
                <a:cs typeface="+mn-cs"/>
              </a:rPr>
              <a:t>时</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相当于十进制的</a:t>
            </a:r>
            <a:r>
              <a:rPr lang="en-US" altLang="zh-CN" sz="1200" b="0" i="0" u="none" strike="noStrike" kern="1200" baseline="0" dirty="0" smtClean="0">
                <a:solidFill>
                  <a:schemeClr val="tx1"/>
                </a:solidFill>
                <a:latin typeface="Arial" charset="0"/>
                <a:ea typeface="宋体" pitchFamily="2" charset="-122"/>
                <a:cs typeface="+mn-cs"/>
              </a:rPr>
              <a:t>1536) </a:t>
            </a:r>
            <a:r>
              <a:rPr lang="zh-CN" altLang="en-US" sz="1200" b="0" i="0" u="none" strike="noStrike" kern="1200" baseline="0" dirty="0" smtClean="0">
                <a:solidFill>
                  <a:schemeClr val="tx1"/>
                </a:solidFill>
                <a:latin typeface="Arial" charset="0"/>
                <a:ea typeface="宋体" pitchFamily="2" charset="-122"/>
                <a:cs typeface="+mn-cs"/>
              </a:rPr>
              <a:t>，就表示</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类型飞这样的帧和以太网</a:t>
            </a:r>
            <a:r>
              <a:rPr lang="en-US" altLang="zh-CN" sz="1200" b="0" i="0" u="none" strike="noStrike" kern="1200" baseline="0" dirty="0" smtClean="0">
                <a:solidFill>
                  <a:schemeClr val="tx1"/>
                </a:solidFill>
                <a:latin typeface="Arial" charset="0"/>
                <a:ea typeface="宋体" pitchFamily="2" charset="-122"/>
                <a:cs typeface="+mn-cs"/>
              </a:rPr>
              <a:t>V2 MAC </a:t>
            </a:r>
            <a:r>
              <a:rPr lang="zh-CN" altLang="en-US" sz="1200" b="0" i="0" u="none" strike="noStrike" kern="1200" baseline="0" dirty="0" smtClean="0">
                <a:solidFill>
                  <a:schemeClr val="tx1"/>
                </a:solidFill>
                <a:latin typeface="Arial" charset="0"/>
                <a:ea typeface="宋体" pitchFamily="2" charset="-122"/>
                <a:cs typeface="+mn-cs"/>
              </a:rPr>
              <a:t>帧完全一样。只有当这个字段值小于</a:t>
            </a:r>
            <a:r>
              <a:rPr lang="en-US" altLang="zh-CN" sz="1200" b="0" i="0" u="none" strike="noStrike" kern="1200" baseline="0" dirty="0" smtClean="0">
                <a:solidFill>
                  <a:schemeClr val="tx1"/>
                </a:solidFill>
                <a:latin typeface="Arial" charset="0"/>
                <a:ea typeface="宋体" pitchFamily="2" charset="-122"/>
                <a:cs typeface="+mn-cs"/>
              </a:rPr>
              <a:t>Ox06oo </a:t>
            </a:r>
            <a:r>
              <a:rPr lang="zh-CN" altLang="en-US" sz="1200" b="0" i="0" u="none" strike="noStrike" kern="1200" baseline="0" dirty="0" smtClean="0">
                <a:solidFill>
                  <a:schemeClr val="tx1"/>
                </a:solidFill>
                <a:latin typeface="Arial" charset="0"/>
                <a:ea typeface="宋体" pitchFamily="2" charset="-122"/>
                <a:cs typeface="+mn-cs"/>
              </a:rPr>
              <a:t>时才表示</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长度</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，即</a:t>
            </a:r>
            <a:r>
              <a:rPr lang="en-US" altLang="zh-CN" sz="1200" b="0" i="0" u="none" strike="noStrike" kern="1200" baseline="0" dirty="0" smtClean="0">
                <a:solidFill>
                  <a:schemeClr val="tx1"/>
                </a:solidFill>
                <a:latin typeface="Arial" charset="0"/>
                <a:ea typeface="宋体" pitchFamily="2" charset="-122"/>
                <a:cs typeface="+mn-cs"/>
              </a:rPr>
              <a:t>MAC </a:t>
            </a:r>
            <a:r>
              <a:rPr lang="zh-CN" altLang="en-US" sz="1200" b="0" i="0" u="none" strike="noStrike" kern="1200" baseline="0" dirty="0" smtClean="0">
                <a:solidFill>
                  <a:schemeClr val="tx1"/>
                </a:solidFill>
                <a:latin typeface="Arial" charset="0"/>
                <a:ea typeface="宋体" pitchFamily="2" charset="-122"/>
                <a:cs typeface="+mn-cs"/>
              </a:rPr>
              <a:t>帧的数据部分长度。显然，在这种情况下，若数据宇段的长度与长度宇段的值不一致时，则该帧为无效的</a:t>
            </a:r>
            <a:r>
              <a:rPr lang="en-US" altLang="zh-CN" sz="1200" b="0" i="0" u="none" strike="noStrike" kern="1200" baseline="0" dirty="0" smtClean="0">
                <a:solidFill>
                  <a:schemeClr val="tx1"/>
                </a:solidFill>
                <a:latin typeface="Arial" charset="0"/>
                <a:ea typeface="宋体" pitchFamily="2" charset="-122"/>
                <a:cs typeface="+mn-cs"/>
              </a:rPr>
              <a:t>MAC </a:t>
            </a:r>
            <a:r>
              <a:rPr lang="zh-CN" altLang="en-US" sz="1200" b="0" i="0" u="none" strike="noStrike" kern="1200" baseline="0" dirty="0" smtClean="0">
                <a:solidFill>
                  <a:schemeClr val="tx1"/>
                </a:solidFill>
                <a:latin typeface="Arial" charset="0"/>
                <a:ea typeface="宋体" pitchFamily="2" charset="-122"/>
                <a:cs typeface="+mn-cs"/>
              </a:rPr>
              <a:t>帧。实际上，前面我们已经讲过，由于以太网采用了曼彻斯特编码，长度宇段并无实际意义。</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上层</a:t>
            </a:r>
            <a:r>
              <a:rPr lang="en-US" altLang="zh-CN" sz="1200" b="0" i="0" u="none" strike="noStrike" kern="1200" baseline="0" dirty="0" smtClean="0">
                <a:solidFill>
                  <a:schemeClr val="tx1"/>
                </a:solidFill>
                <a:latin typeface="Arial" charset="0"/>
                <a:ea typeface="宋体" pitchFamily="2" charset="-122"/>
                <a:cs typeface="+mn-cs"/>
              </a:rPr>
              <a:t>IP</a:t>
            </a:r>
            <a:r>
              <a:rPr lang="zh-CN" altLang="en-US" sz="1200" b="0" i="0" u="none" strike="noStrike" kern="1200" baseline="0" dirty="0" smtClean="0">
                <a:solidFill>
                  <a:schemeClr val="tx1"/>
                </a:solidFill>
                <a:latin typeface="Arial" charset="0"/>
                <a:ea typeface="宋体" pitchFamily="2" charset="-122"/>
                <a:cs typeface="+mn-cs"/>
              </a:rPr>
              <a:t>包计算填充的</a:t>
            </a:r>
            <a:r>
              <a:rPr lang="en-US" altLang="zh-CN" sz="1200" b="0" i="0" u="none" strike="noStrike" kern="1200" baseline="0" dirty="0" smtClean="0">
                <a:solidFill>
                  <a:schemeClr val="tx1"/>
                </a:solidFill>
                <a:latin typeface="Arial" charset="0"/>
                <a:ea typeface="宋体" pitchFamily="2" charset="-122"/>
                <a:cs typeface="+mn-cs"/>
              </a:rPr>
              <a:t>0</a:t>
            </a:r>
            <a:endParaRPr lang="zh-CN" altLang="en-US" dirty="0" smtClean="0">
              <a:ea typeface="宋体" charset="-122"/>
            </a:endParaRPr>
          </a:p>
        </p:txBody>
      </p:sp>
    </p:spTree>
    <p:extLst>
      <p:ext uri="{BB962C8B-B14F-4D97-AF65-F5344CB8AC3E}">
        <p14:creationId xmlns:p14="http://schemas.microsoft.com/office/powerpoint/2010/main" val="3731401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37C014E6-4273-4BA8-9D8F-1414E545F267}" type="slidenum">
              <a:rPr lang="zh-CN" altLang="en-US" smtClean="0">
                <a:latin typeface="Tahoma" pitchFamily="34" charset="0"/>
              </a:rPr>
              <a:pPr/>
              <a:t>2</a:t>
            </a:fld>
            <a:endParaRPr lang="en-US" altLang="zh-CN" smtClean="0">
              <a:latin typeface="Tahoma"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u="none" strike="noStrike" kern="1200" baseline="0" dirty="0" smtClean="0">
                <a:solidFill>
                  <a:schemeClr val="tx1"/>
                </a:solidFill>
                <a:latin typeface="Arial" charset="0"/>
                <a:ea typeface="宋体" pitchFamily="2" charset="-122"/>
                <a:cs typeface="+mn-cs"/>
              </a:rPr>
              <a:t>用户主机</a:t>
            </a:r>
            <a:r>
              <a:rPr lang="en-US" altLang="zh-CN" sz="1200" b="0" i="0" u="none" strike="noStrike" kern="1200" baseline="0" dirty="0" smtClean="0">
                <a:solidFill>
                  <a:schemeClr val="tx1"/>
                </a:solidFill>
                <a:latin typeface="Arial" charset="0"/>
                <a:ea typeface="宋体" pitchFamily="2" charset="-122"/>
                <a:cs typeface="+mn-cs"/>
              </a:rPr>
              <a:t>H1</a:t>
            </a:r>
            <a:r>
              <a:rPr lang="zh-CN" altLang="en-US" sz="1200" b="0" i="0" u="none" strike="noStrike" kern="1200" baseline="0" dirty="0" smtClean="0">
                <a:solidFill>
                  <a:schemeClr val="tx1"/>
                </a:solidFill>
                <a:latin typeface="Arial" charset="0"/>
                <a:ea typeface="宋体" pitchFamily="2" charset="-122"/>
                <a:cs typeface="+mn-cs"/>
              </a:rPr>
              <a:t>通过电话线上网，中间经过三个路由器</a:t>
            </a:r>
            <a:r>
              <a:rPr lang="en-US" altLang="zh-CN" sz="1200" b="0" i="0" u="none" strike="noStrike" kern="1200" baseline="0" dirty="0" smtClean="0">
                <a:solidFill>
                  <a:schemeClr val="tx1"/>
                </a:solidFill>
                <a:latin typeface="Arial" charset="0"/>
                <a:ea typeface="宋体" pitchFamily="2" charset="-122"/>
                <a:cs typeface="+mn-cs"/>
              </a:rPr>
              <a:t>(R 1 </a:t>
            </a:r>
            <a:r>
              <a:rPr lang="zh-CN" altLang="en-US" sz="1200" b="0" i="0" u="none" strike="noStrike" kern="1200" baseline="0" dirty="0" smtClean="0">
                <a:solidFill>
                  <a:schemeClr val="tx1"/>
                </a:solidFill>
                <a:latin typeface="Arial" charset="0"/>
                <a:ea typeface="宋体" pitchFamily="2" charset="-122"/>
                <a:cs typeface="+mn-cs"/>
              </a:rPr>
              <a:t>， </a:t>
            </a:r>
            <a:r>
              <a:rPr lang="en-US" altLang="zh-CN" sz="1200" b="0" i="0" u="none" strike="noStrike" kern="1200" baseline="0" dirty="0" smtClean="0">
                <a:solidFill>
                  <a:schemeClr val="tx1"/>
                </a:solidFill>
                <a:latin typeface="Arial" charset="0"/>
                <a:ea typeface="宋体" pitchFamily="2" charset="-122"/>
                <a:cs typeface="+mn-cs"/>
              </a:rPr>
              <a:t>R2 </a:t>
            </a:r>
            <a:r>
              <a:rPr lang="zh-CN" altLang="en-US" sz="1200" b="0" i="0" u="none" strike="noStrike" kern="1200" baseline="0" dirty="0" smtClean="0">
                <a:solidFill>
                  <a:schemeClr val="tx1"/>
                </a:solidFill>
                <a:latin typeface="Arial" charset="0"/>
                <a:ea typeface="宋体" pitchFamily="2" charset="-122"/>
                <a:cs typeface="+mn-cs"/>
              </a:rPr>
              <a:t>和</a:t>
            </a:r>
            <a:r>
              <a:rPr lang="en-US" altLang="zh-CN" sz="1200" b="0" i="0" u="none" strike="noStrike" kern="1200" baseline="0" dirty="0" smtClean="0">
                <a:solidFill>
                  <a:schemeClr val="tx1"/>
                </a:solidFill>
                <a:latin typeface="Arial" charset="0"/>
                <a:ea typeface="宋体" pitchFamily="2" charset="-122"/>
                <a:cs typeface="+mn-cs"/>
              </a:rPr>
              <a:t>R3 ) </a:t>
            </a:r>
            <a:r>
              <a:rPr lang="zh-CN" altLang="en-US" sz="1200" b="0" i="0" u="none" strike="noStrike" kern="1200" baseline="0" dirty="0" smtClean="0">
                <a:solidFill>
                  <a:schemeClr val="tx1"/>
                </a:solidFill>
                <a:latin typeface="Arial" charset="0"/>
                <a:ea typeface="宋体" pitchFamily="2" charset="-122"/>
                <a:cs typeface="+mn-cs"/>
              </a:rPr>
              <a:t>连接到远程主机</a:t>
            </a:r>
            <a:r>
              <a:rPr lang="en-US" altLang="zh-CN" sz="1200" b="0" i="0" u="none" strike="noStrike" kern="1200" baseline="0" dirty="0" smtClean="0">
                <a:solidFill>
                  <a:schemeClr val="tx1"/>
                </a:solidFill>
                <a:latin typeface="Arial" charset="0"/>
                <a:ea typeface="宋体" pitchFamily="2" charset="-122"/>
                <a:cs typeface="+mn-cs"/>
              </a:rPr>
              <a:t>H2</a:t>
            </a:r>
            <a:r>
              <a:rPr lang="zh-CN" altLang="en-US" sz="1200" b="0" i="0" u="none" strike="noStrike" kern="1200" baseline="0" dirty="0" smtClean="0">
                <a:solidFill>
                  <a:schemeClr val="tx1"/>
                </a:solidFill>
                <a:latin typeface="Arial" charset="0"/>
                <a:ea typeface="宋体" pitchFamily="2" charset="-122"/>
                <a:cs typeface="+mn-cs"/>
              </a:rPr>
              <a:t>。</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所经过的网络可以是多种的，如电话网、局域网和广域网</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可以只关心在协议战中水平方向的各数据链路层：</a:t>
            </a:r>
            <a:r>
              <a:rPr lang="en-US" altLang="zh-CN" sz="1200" b="0" i="0" u="none" strike="noStrike" kern="1200" baseline="0" dirty="0" smtClean="0">
                <a:solidFill>
                  <a:schemeClr val="tx1"/>
                </a:solidFill>
                <a:latin typeface="Arial" charset="0"/>
                <a:ea typeface="宋体" pitchFamily="2" charset="-122"/>
                <a:cs typeface="+mn-cs"/>
              </a:rPr>
              <a:t>HI </a:t>
            </a:r>
            <a:r>
              <a:rPr lang="zh-CN" altLang="en-US" sz="1200" b="0" i="0" u="none" strike="noStrike" kern="1200" baseline="0" dirty="0" smtClean="0">
                <a:solidFill>
                  <a:schemeClr val="tx1"/>
                </a:solidFill>
                <a:latin typeface="Arial" charset="0"/>
                <a:ea typeface="宋体" pitchFamily="2" charset="-122"/>
                <a:cs typeface="+mn-cs"/>
              </a:rPr>
              <a:t>的链路层→</a:t>
            </a:r>
            <a:r>
              <a:rPr lang="en-US" altLang="zh-CN" sz="1200" b="0" i="0" u="none" strike="noStrike" kern="1200" baseline="0" dirty="0" smtClean="0">
                <a:solidFill>
                  <a:schemeClr val="tx1"/>
                </a:solidFill>
                <a:latin typeface="Arial" charset="0"/>
                <a:ea typeface="宋体" pitchFamily="2" charset="-122"/>
                <a:cs typeface="+mn-cs"/>
              </a:rPr>
              <a:t>RI </a:t>
            </a:r>
            <a:r>
              <a:rPr lang="zh-CN" altLang="en-US" sz="1200" b="0" i="0" u="none" strike="noStrike" kern="1200" baseline="0" dirty="0" smtClean="0">
                <a:solidFill>
                  <a:schemeClr val="tx1"/>
                </a:solidFill>
                <a:latin typeface="Arial" charset="0"/>
                <a:ea typeface="宋体" pitchFamily="2" charset="-122"/>
                <a:cs typeface="+mn-cs"/>
              </a:rPr>
              <a:t>的链路层→岛的链路层→ </a:t>
            </a:r>
            <a:r>
              <a:rPr lang="en-US" altLang="zh-CN" sz="1200" b="0" i="0" u="none" strike="noStrike" kern="1200" baseline="0" dirty="0" smtClean="0">
                <a:solidFill>
                  <a:schemeClr val="tx1"/>
                </a:solidFill>
                <a:latin typeface="Arial" charset="0"/>
                <a:ea typeface="宋体" pitchFamily="2" charset="-122"/>
                <a:cs typeface="+mn-cs"/>
              </a:rPr>
              <a:t>R3 </a:t>
            </a:r>
            <a:r>
              <a:rPr lang="zh-CN" altLang="en-US" sz="1200" b="0" i="0" u="none" strike="noStrike" kern="1200" baseline="0" dirty="0" smtClean="0">
                <a:solidFill>
                  <a:schemeClr val="tx1"/>
                </a:solidFill>
                <a:latin typeface="Arial" charset="0"/>
                <a:ea typeface="宋体" pitchFamily="2" charset="-122"/>
                <a:cs typeface="+mn-cs"/>
              </a:rPr>
              <a:t>的链路层→ </a:t>
            </a:r>
            <a:r>
              <a:rPr lang="en-US" altLang="zh-CN" sz="1200" b="0" i="0" u="none" strike="noStrike" kern="1200" baseline="0" dirty="0" smtClean="0">
                <a:solidFill>
                  <a:schemeClr val="tx1"/>
                </a:solidFill>
                <a:latin typeface="Arial" charset="0"/>
                <a:ea typeface="宋体" pitchFamily="2" charset="-122"/>
                <a:cs typeface="+mn-cs"/>
              </a:rPr>
              <a:t>H2 </a:t>
            </a:r>
            <a:r>
              <a:rPr lang="zh-CN" altLang="en-US" sz="1200" b="0" i="0" u="none" strike="noStrike" kern="1200" baseline="0" dirty="0" smtClean="0">
                <a:solidFill>
                  <a:schemeClr val="tx1"/>
                </a:solidFill>
                <a:latin typeface="Arial" charset="0"/>
                <a:ea typeface="宋体" pitchFamily="2" charset="-122"/>
                <a:cs typeface="+mn-cs"/>
              </a:rPr>
              <a:t>的链路层</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这四段不同的链路层可能采用不同的数据链路层协议。</a:t>
            </a:r>
            <a:endParaRPr lang="en-US" altLang="zh-CN" sz="1200" b="0" i="0" u="none" strike="noStrike" kern="1200" baseline="0" dirty="0" smtClean="0">
              <a:solidFill>
                <a:schemeClr val="tx1"/>
              </a:solidFill>
              <a:latin typeface="Arial" charset="0"/>
              <a:ea typeface="宋体" pitchFamily="2" charset="-122"/>
              <a:cs typeface="+mn-cs"/>
            </a:endParaRPr>
          </a:p>
        </p:txBody>
      </p:sp>
    </p:spTree>
    <p:extLst>
      <p:ext uri="{BB962C8B-B14F-4D97-AF65-F5344CB8AC3E}">
        <p14:creationId xmlns:p14="http://schemas.microsoft.com/office/powerpoint/2010/main" val="4142224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2AC7E365-EEDA-40D1-8BBF-57AEF1853DDA}" type="slidenum">
              <a:rPr lang="zh-CN" altLang="en-US" smtClean="0">
                <a:latin typeface="Tahoma" pitchFamily="34" charset="0"/>
              </a:rPr>
              <a:pPr/>
              <a:t>20</a:t>
            </a:fld>
            <a:endParaRPr lang="en-US" altLang="zh-CN" smtClean="0">
              <a:latin typeface="Tahoma" pitchFamily="34"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b="0" i="0" u="none" strike="noStrike" kern="1200" baseline="0" dirty="0" smtClean="0">
                <a:solidFill>
                  <a:schemeClr val="tx1"/>
                </a:solidFill>
                <a:latin typeface="Arial" charset="0"/>
                <a:ea typeface="宋体" pitchFamily="2" charset="-122"/>
                <a:cs typeface="+mn-cs"/>
              </a:rPr>
              <a:t>MAC </a:t>
            </a:r>
            <a:r>
              <a:rPr lang="zh-CN" altLang="en-US" sz="1200" b="0" i="0" u="none" strike="noStrike" kern="1200" baseline="0" dirty="0" smtClean="0">
                <a:solidFill>
                  <a:schemeClr val="tx1"/>
                </a:solidFill>
                <a:latin typeface="Arial" charset="0"/>
                <a:ea typeface="宋体" pitchFamily="2" charset="-122"/>
                <a:cs typeface="+mn-cs"/>
              </a:rPr>
              <a:t>帧的</a:t>
            </a:r>
            <a:r>
              <a:rPr lang="en-US" altLang="zh-CN" sz="1200" b="0" i="0" u="none" strike="noStrike" kern="1200" baseline="0" dirty="0" smtClean="0">
                <a:solidFill>
                  <a:schemeClr val="tx1"/>
                </a:solidFill>
                <a:latin typeface="Arial" charset="0"/>
                <a:ea typeface="宋体" pitchFamily="2" charset="-122"/>
                <a:cs typeface="+mn-cs"/>
              </a:rPr>
              <a:t>FCS </a:t>
            </a:r>
            <a:r>
              <a:rPr lang="zh-CN" altLang="en-US" sz="1200" b="0" i="0" u="none" strike="noStrike" kern="1200" baseline="0" dirty="0" smtClean="0">
                <a:solidFill>
                  <a:schemeClr val="tx1"/>
                </a:solidFill>
                <a:latin typeface="Arial" charset="0"/>
                <a:ea typeface="宋体" pitchFamily="2" charset="-122"/>
                <a:cs typeface="+mn-cs"/>
              </a:rPr>
              <a:t>字段的检验范围不包括前同步码和帧开始定界符</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最后一个字段是</a:t>
            </a:r>
            <a:r>
              <a:rPr lang="en-US" altLang="zh-CN" sz="1200" b="0" i="0" u="none" strike="noStrike" kern="1200" baseline="0" dirty="0" smtClean="0">
                <a:solidFill>
                  <a:schemeClr val="tx1"/>
                </a:solidFill>
                <a:latin typeface="Arial" charset="0"/>
                <a:ea typeface="宋体" pitchFamily="2" charset="-122"/>
                <a:cs typeface="+mn-cs"/>
              </a:rPr>
              <a:t>4 </a:t>
            </a:r>
            <a:r>
              <a:rPr lang="zh-CN" altLang="en-US" sz="1200" b="0" i="0" u="none" strike="noStrike" kern="1200" baseline="0" dirty="0" smtClean="0">
                <a:solidFill>
                  <a:schemeClr val="tx1"/>
                </a:solidFill>
                <a:latin typeface="Arial" charset="0"/>
                <a:ea typeface="宋体" pitchFamily="2" charset="-122"/>
                <a:cs typeface="+mn-cs"/>
              </a:rPr>
              <a:t>字节的帧检验序列</a:t>
            </a:r>
            <a:r>
              <a:rPr lang="en-US" altLang="zh-CN" sz="1200" b="0" i="0" u="none" strike="noStrike" kern="1200" baseline="0" dirty="0" smtClean="0">
                <a:solidFill>
                  <a:schemeClr val="tx1"/>
                </a:solidFill>
                <a:latin typeface="Arial" charset="0"/>
                <a:ea typeface="宋体" pitchFamily="2" charset="-122"/>
                <a:cs typeface="+mn-cs"/>
              </a:rPr>
              <a:t>FCS (</a:t>
            </a:r>
            <a:r>
              <a:rPr lang="zh-CN" altLang="en-US" sz="1200" b="0" i="0" u="none" strike="noStrike" kern="1200" baseline="0" dirty="0" smtClean="0">
                <a:solidFill>
                  <a:schemeClr val="tx1"/>
                </a:solidFill>
                <a:latin typeface="Arial" charset="0"/>
                <a:ea typeface="宋体" pitchFamily="2" charset="-122"/>
                <a:cs typeface="+mn-cs"/>
              </a:rPr>
              <a:t>使用</a:t>
            </a:r>
            <a:r>
              <a:rPr lang="en-US" altLang="zh-CN" sz="1200" b="0" i="0" u="none" strike="noStrike" kern="1200" baseline="0" dirty="0" smtClean="0">
                <a:solidFill>
                  <a:schemeClr val="tx1"/>
                </a:solidFill>
                <a:latin typeface="Arial" charset="0"/>
                <a:ea typeface="宋体" pitchFamily="2" charset="-122"/>
                <a:cs typeface="+mn-cs"/>
              </a:rPr>
              <a:t>CRC </a:t>
            </a:r>
            <a:r>
              <a:rPr lang="zh-CN" altLang="en-US" sz="1200" b="0" i="0" u="none" strike="noStrike" kern="1200" baseline="0" dirty="0" smtClean="0">
                <a:solidFill>
                  <a:schemeClr val="tx1"/>
                </a:solidFill>
                <a:latin typeface="Arial" charset="0"/>
                <a:ea typeface="宋体" pitchFamily="2" charset="-122"/>
                <a:cs typeface="+mn-cs"/>
              </a:rPr>
              <a:t>检验</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。当传输媒体的误码率为</a:t>
            </a:r>
            <a:r>
              <a:rPr lang="en-US" altLang="zh-CN" sz="1200" b="0" i="0" u="none" strike="noStrike" kern="1200" baseline="0" dirty="0" smtClean="0">
                <a:solidFill>
                  <a:schemeClr val="tx1"/>
                </a:solidFill>
                <a:latin typeface="Arial" charset="0"/>
                <a:ea typeface="宋体" pitchFamily="2" charset="-122"/>
                <a:cs typeface="+mn-cs"/>
              </a:rPr>
              <a:t>1 x 10-8</a:t>
            </a:r>
            <a:r>
              <a:rPr lang="zh-CN" altLang="en-US" sz="1200" b="0" i="0" u="none" strike="noStrike" kern="1200" baseline="0" dirty="0" smtClean="0">
                <a:solidFill>
                  <a:schemeClr val="tx1"/>
                </a:solidFill>
                <a:latin typeface="Arial" charset="0"/>
                <a:ea typeface="宋体" pitchFamily="2" charset="-122"/>
                <a:cs typeface="+mn-cs"/>
              </a:rPr>
              <a:t>时， </a:t>
            </a:r>
            <a:r>
              <a:rPr lang="en-US" altLang="zh-CN" sz="1200" b="0" i="0" u="none" strike="noStrike" kern="1200" baseline="0" dirty="0" smtClean="0">
                <a:solidFill>
                  <a:schemeClr val="tx1"/>
                </a:solidFill>
                <a:latin typeface="Arial" charset="0"/>
                <a:ea typeface="宋体" pitchFamily="2" charset="-122"/>
                <a:cs typeface="+mn-cs"/>
              </a:rPr>
              <a:t>MAC </a:t>
            </a:r>
            <a:r>
              <a:rPr lang="zh-CN" altLang="en-US" sz="1200" b="0" i="0" u="none" strike="noStrike" kern="1200" baseline="0" dirty="0" smtClean="0">
                <a:solidFill>
                  <a:schemeClr val="tx1"/>
                </a:solidFill>
                <a:latin typeface="Arial" charset="0"/>
                <a:ea typeface="宋体" pitchFamily="2" charset="-122"/>
                <a:cs typeface="+mn-cs"/>
              </a:rPr>
              <a:t>子层可使未检测到的差错小于</a:t>
            </a:r>
            <a:r>
              <a:rPr lang="en-US" altLang="zh-CN" sz="1200" b="0" i="0" u="none" strike="noStrike" kern="1200" baseline="0" dirty="0" smtClean="0">
                <a:solidFill>
                  <a:schemeClr val="tx1"/>
                </a:solidFill>
                <a:latin typeface="Arial" charset="0"/>
                <a:ea typeface="宋体" pitchFamily="2" charset="-122"/>
                <a:cs typeface="+mn-cs"/>
              </a:rPr>
              <a:t>1 x 10-14 </a:t>
            </a:r>
            <a:r>
              <a:rPr lang="zh-CN" altLang="en-US" sz="1200" b="0" i="0" u="none" strike="noStrike" kern="1200" baseline="0" dirty="0" smtClean="0">
                <a:solidFill>
                  <a:schemeClr val="tx1"/>
                </a:solidFill>
                <a:latin typeface="Arial" charset="0"/>
                <a:ea typeface="宋体" pitchFamily="2" charset="-122"/>
                <a:cs typeface="+mn-cs"/>
              </a:rPr>
              <a:t>。</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dirty="0" smtClean="0"/>
              <a:t>信息字段代码为</a:t>
            </a:r>
            <a:r>
              <a:rPr lang="en-US" altLang="zh-CN" dirty="0" smtClean="0"/>
              <a:t>: 1011001</a:t>
            </a:r>
            <a:r>
              <a:rPr lang="zh-CN" altLang="en-US" dirty="0" smtClean="0"/>
              <a:t>；对应</a:t>
            </a:r>
            <a:r>
              <a:rPr lang="en-US" altLang="zh-CN" dirty="0" smtClean="0"/>
              <a:t>m(x)=x6+x4+x3+1 </a:t>
            </a:r>
          </a:p>
          <a:p>
            <a:r>
              <a:rPr lang="zh-CN" altLang="en-US" dirty="0" smtClean="0"/>
              <a:t>假设生成多项式为：</a:t>
            </a:r>
            <a:r>
              <a:rPr lang="en-US" altLang="zh-CN" dirty="0" smtClean="0"/>
              <a:t>g(x)=x4+x3+1</a:t>
            </a:r>
            <a:r>
              <a:rPr lang="zh-CN" altLang="en-US" dirty="0" smtClean="0"/>
              <a:t>；则对应</a:t>
            </a:r>
            <a:r>
              <a:rPr lang="en-US" altLang="zh-CN" dirty="0" smtClean="0"/>
              <a:t>g(x)</a:t>
            </a:r>
            <a:r>
              <a:rPr lang="zh-CN" altLang="en-US" dirty="0" smtClean="0"/>
              <a:t>的代码为</a:t>
            </a:r>
            <a:r>
              <a:rPr lang="en-US" altLang="zh-CN" dirty="0" smtClean="0"/>
              <a:t>: 11001 </a:t>
            </a:r>
          </a:p>
          <a:p>
            <a:r>
              <a:rPr lang="en-US" altLang="zh-CN" dirty="0" smtClean="0"/>
              <a:t>x4m(x)=x10+x8+x7+x4 </a:t>
            </a:r>
            <a:r>
              <a:rPr lang="zh-CN" altLang="en-US" dirty="0" smtClean="0"/>
              <a:t>对应的代码记为：</a:t>
            </a:r>
            <a:r>
              <a:rPr lang="en-US" altLang="zh-CN" dirty="0" smtClean="0"/>
              <a:t>10110010000</a:t>
            </a:r>
            <a:r>
              <a:rPr lang="zh-CN" altLang="en-US" dirty="0" smtClean="0"/>
              <a:t>； </a:t>
            </a:r>
          </a:p>
          <a:p>
            <a:r>
              <a:rPr lang="zh-CN" altLang="en-US" dirty="0" smtClean="0"/>
              <a:t>采用多项式除法</a:t>
            </a:r>
            <a:r>
              <a:rPr lang="en-US" altLang="zh-CN" dirty="0" smtClean="0"/>
              <a:t>: </a:t>
            </a:r>
            <a:r>
              <a:rPr lang="zh-CN" altLang="en-US" dirty="0" smtClean="0"/>
              <a:t>得余数为</a:t>
            </a:r>
            <a:r>
              <a:rPr lang="en-US" altLang="zh-CN" dirty="0" smtClean="0"/>
              <a:t>: 1010 (</a:t>
            </a:r>
            <a:r>
              <a:rPr lang="zh-CN" altLang="en-US" dirty="0" smtClean="0"/>
              <a:t>即校验字段为：</a:t>
            </a:r>
            <a:r>
              <a:rPr lang="en-US" altLang="zh-CN" dirty="0" smtClean="0"/>
              <a:t>1010</a:t>
            </a:r>
            <a:r>
              <a:rPr lang="zh-CN" altLang="en-US" dirty="0" smtClean="0"/>
              <a:t>） </a:t>
            </a:r>
          </a:p>
          <a:p>
            <a:r>
              <a:rPr lang="zh-CN" altLang="en-US" dirty="0" smtClean="0"/>
              <a:t>发送方：发出的传输字段为</a:t>
            </a:r>
            <a:r>
              <a:rPr lang="en-US" altLang="zh-CN" dirty="0" smtClean="0"/>
              <a:t>: 1 0 1 1 0 0 1 1010 </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在以太网上传送数据时是以帧为单位传送。以太网在传送帧时，各帧之间还必须有一定的间隙。因此，接收端只要找到帧开始定界符，其后面的连续到达的比特流就都属于同一个</a:t>
            </a:r>
            <a:r>
              <a:rPr lang="en-US" altLang="zh-CN" sz="1200" b="0" i="0" u="none" strike="noStrike" kern="1200" baseline="0" dirty="0" smtClean="0">
                <a:solidFill>
                  <a:schemeClr val="tx1"/>
                </a:solidFill>
                <a:latin typeface="Arial" charset="0"/>
                <a:ea typeface="宋体" pitchFamily="2" charset="-122"/>
                <a:cs typeface="+mn-cs"/>
              </a:rPr>
              <a:t>MAC </a:t>
            </a:r>
            <a:r>
              <a:rPr lang="zh-CN" altLang="en-US" sz="1200" b="0" i="0" u="none" strike="noStrike" kern="1200" baseline="0" dirty="0" smtClean="0">
                <a:solidFill>
                  <a:schemeClr val="tx1"/>
                </a:solidFill>
                <a:latin typeface="Arial" charset="0"/>
                <a:ea typeface="宋体" pitchFamily="2" charset="-122"/>
                <a:cs typeface="+mn-cs"/>
              </a:rPr>
              <a:t>帧。可见以太网不需要使用帧结束定界符，也不需要使用字节插入来保证透明传输。</a:t>
            </a:r>
            <a:endParaRPr lang="zh-CN" altLang="en-US" dirty="0" smtClean="0">
              <a:ea typeface="宋体" charset="-122"/>
            </a:endParaRPr>
          </a:p>
        </p:txBody>
      </p:sp>
    </p:spTree>
    <p:extLst>
      <p:ext uri="{BB962C8B-B14F-4D97-AF65-F5344CB8AC3E}">
        <p14:creationId xmlns:p14="http://schemas.microsoft.com/office/powerpoint/2010/main" val="40250351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6D6215C0-441E-4676-99EC-643EDA3218D9}" type="slidenum">
              <a:rPr lang="zh-CN" altLang="en-US" smtClean="0">
                <a:latin typeface="Tahoma" pitchFamily="34" charset="0"/>
              </a:rPr>
              <a:pPr/>
              <a:t>21</a:t>
            </a:fld>
            <a:endParaRPr lang="en-US" altLang="zh-CN" smtClean="0">
              <a:latin typeface="Tahoma" pitchFamily="34"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790138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617F952A-A491-4E47-9F90-823FE6D4F031}" type="slidenum">
              <a:rPr lang="zh-CN" altLang="en-US" smtClean="0">
                <a:latin typeface="Tahoma" pitchFamily="34" charset="0"/>
              </a:rPr>
              <a:pPr/>
              <a:t>22</a:t>
            </a:fld>
            <a:endParaRPr lang="en-US" altLang="zh-CN" smtClean="0">
              <a:latin typeface="Tahoma" pitchFamily="34" charset="0"/>
            </a:endParaRPr>
          </a:p>
        </p:txBody>
      </p:sp>
      <p:sp>
        <p:nvSpPr>
          <p:cNvPr id="113667" name="Rectangle 1026"/>
          <p:cNvSpPr>
            <a:spLocks noGrp="1" noRot="1" noChangeAspect="1" noChangeArrowheads="1" noTextEdit="1"/>
          </p:cNvSpPr>
          <p:nvPr>
            <p:ph type="sldImg"/>
          </p:nvPr>
        </p:nvSpPr>
        <p:spPr>
          <a:ln/>
        </p:spPr>
      </p:sp>
      <p:sp>
        <p:nvSpPr>
          <p:cNvPr id="11366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15588978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75AD6A9E-A679-40B1-8670-1E06CA24A206}" type="slidenum">
              <a:rPr lang="zh-CN" altLang="en-US" smtClean="0">
                <a:latin typeface="Tahoma" pitchFamily="34" charset="0"/>
              </a:rPr>
              <a:pPr/>
              <a:t>23</a:t>
            </a:fld>
            <a:endParaRPr lang="en-US" altLang="zh-CN" smtClean="0">
              <a:latin typeface="Tahoma" pitchFamily="34"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200" b="0" i="0" kern="1200" dirty="0" smtClean="0">
                <a:solidFill>
                  <a:schemeClr val="tx1"/>
                </a:solidFill>
                <a:effectLst/>
                <a:latin typeface="Arial" charset="0"/>
                <a:ea typeface="宋体" pitchFamily="2" charset="-122"/>
                <a:cs typeface="+mn-cs"/>
              </a:rPr>
              <a:t>DSAP</a:t>
            </a:r>
            <a:r>
              <a:rPr lang="zh-CN" altLang="en-US" sz="1200" b="0" i="0" kern="1200" dirty="0" smtClean="0">
                <a:solidFill>
                  <a:schemeClr val="tx1"/>
                </a:solidFill>
                <a:effectLst/>
                <a:latin typeface="Arial" charset="0"/>
                <a:ea typeface="宋体" pitchFamily="2" charset="-122"/>
                <a:cs typeface="+mn-cs"/>
              </a:rPr>
              <a:t>和</a:t>
            </a:r>
            <a:r>
              <a:rPr lang="en-US" altLang="zh-CN" sz="1200" b="0" i="0" kern="1200" dirty="0" smtClean="0">
                <a:solidFill>
                  <a:schemeClr val="tx1"/>
                </a:solidFill>
                <a:effectLst/>
                <a:latin typeface="Arial" charset="0"/>
                <a:ea typeface="宋体" pitchFamily="2" charset="-122"/>
                <a:cs typeface="+mn-cs"/>
              </a:rPr>
              <a:t>SSAP</a:t>
            </a:r>
            <a:r>
              <a:rPr lang="zh-CN" altLang="en-US" sz="1200" b="0" i="0" kern="1200" dirty="0" smtClean="0">
                <a:solidFill>
                  <a:schemeClr val="tx1"/>
                </a:solidFill>
                <a:effectLst/>
                <a:latin typeface="Arial" charset="0"/>
                <a:ea typeface="宋体" pitchFamily="2" charset="-122"/>
                <a:cs typeface="+mn-cs"/>
              </a:rPr>
              <a:t>是</a:t>
            </a:r>
            <a:r>
              <a:rPr lang="en-US" altLang="zh-CN" sz="1200" b="0" i="0" kern="1200" dirty="0" smtClean="0">
                <a:solidFill>
                  <a:schemeClr val="tx1"/>
                </a:solidFill>
                <a:effectLst/>
                <a:latin typeface="Arial" charset="0"/>
                <a:ea typeface="宋体" pitchFamily="2" charset="-122"/>
                <a:cs typeface="+mn-cs"/>
              </a:rPr>
              <a:t>LLC</a:t>
            </a:r>
            <a:r>
              <a:rPr lang="zh-CN" altLang="en-US" sz="1200" b="0" i="0" kern="1200" dirty="0" smtClean="0">
                <a:solidFill>
                  <a:schemeClr val="tx1"/>
                </a:solidFill>
                <a:effectLst/>
                <a:latin typeface="Arial" charset="0"/>
                <a:ea typeface="宋体" pitchFamily="2" charset="-122"/>
                <a:cs typeface="+mn-cs"/>
              </a:rPr>
              <a:t>帧里面的。</a:t>
            </a:r>
            <a:r>
              <a:rPr lang="zh-CN" altLang="en-US" dirty="0" smtClean="0"/>
              <a:t/>
            </a:r>
            <a:br>
              <a:rPr lang="zh-CN" altLang="en-US" dirty="0" smtClean="0"/>
            </a:br>
            <a:r>
              <a:rPr lang="en-US" altLang="zh-CN" sz="1200" b="0" i="0" kern="1200" dirty="0" smtClean="0">
                <a:solidFill>
                  <a:schemeClr val="tx1"/>
                </a:solidFill>
                <a:effectLst/>
                <a:latin typeface="Arial" charset="0"/>
                <a:ea typeface="宋体" pitchFamily="2" charset="-122"/>
                <a:cs typeface="+mn-cs"/>
              </a:rPr>
              <a:t>DSAP</a:t>
            </a:r>
            <a:r>
              <a:rPr lang="zh-CN" altLang="en-US" sz="1200" b="0" i="0" kern="1200" dirty="0" smtClean="0">
                <a:solidFill>
                  <a:schemeClr val="tx1"/>
                </a:solidFill>
                <a:effectLst/>
                <a:latin typeface="Arial" charset="0"/>
                <a:ea typeface="宋体" pitchFamily="2" charset="-122"/>
                <a:cs typeface="+mn-cs"/>
              </a:rPr>
              <a:t>有一位</a:t>
            </a:r>
            <a:r>
              <a:rPr lang="en-US" altLang="zh-CN" sz="1200" b="0" i="0" kern="1200" dirty="0" smtClean="0">
                <a:solidFill>
                  <a:schemeClr val="tx1"/>
                </a:solidFill>
                <a:effectLst/>
                <a:latin typeface="Arial" charset="0"/>
                <a:ea typeface="宋体" pitchFamily="2" charset="-122"/>
                <a:cs typeface="+mn-cs"/>
              </a:rPr>
              <a:t>I/G</a:t>
            </a:r>
            <a:r>
              <a:rPr lang="zh-CN" altLang="en-US" sz="1200" b="0" i="0" kern="1200" dirty="0" smtClean="0">
                <a:solidFill>
                  <a:schemeClr val="tx1"/>
                </a:solidFill>
                <a:effectLst/>
                <a:latin typeface="Arial" charset="0"/>
                <a:ea typeface="宋体" pitchFamily="2" charset="-122"/>
                <a:cs typeface="+mn-cs"/>
              </a:rPr>
              <a:t>位，如果此位为</a:t>
            </a:r>
            <a:r>
              <a:rPr lang="en-US" altLang="zh-CN" sz="1200" b="0" i="0" kern="1200" dirty="0" smtClean="0">
                <a:solidFill>
                  <a:schemeClr val="tx1"/>
                </a:solidFill>
                <a:effectLst/>
                <a:latin typeface="Arial" charset="0"/>
                <a:ea typeface="宋体" pitchFamily="2" charset="-122"/>
                <a:cs typeface="+mn-cs"/>
              </a:rPr>
              <a:t>0</a:t>
            </a:r>
            <a:r>
              <a:rPr lang="zh-CN" altLang="en-US" sz="1200" b="0" i="0" kern="1200" dirty="0" smtClean="0">
                <a:solidFill>
                  <a:schemeClr val="tx1"/>
                </a:solidFill>
                <a:effectLst/>
                <a:latin typeface="Arial" charset="0"/>
                <a:ea typeface="宋体" pitchFamily="2" charset="-122"/>
                <a:cs typeface="+mn-cs"/>
              </a:rPr>
              <a:t>就表示是个单地址，如果为</a:t>
            </a:r>
            <a:r>
              <a:rPr lang="en-US" altLang="zh-CN" sz="1200" b="0" i="0" kern="1200" dirty="0" smtClean="0">
                <a:solidFill>
                  <a:schemeClr val="tx1"/>
                </a:solidFill>
                <a:effectLst/>
                <a:latin typeface="Arial" charset="0"/>
                <a:ea typeface="宋体" pitchFamily="2" charset="-122"/>
                <a:cs typeface="+mn-cs"/>
              </a:rPr>
              <a:t>1</a:t>
            </a:r>
            <a:r>
              <a:rPr lang="zh-CN" altLang="en-US" sz="1200" b="0" i="0" kern="1200" dirty="0" smtClean="0">
                <a:solidFill>
                  <a:schemeClr val="tx1"/>
                </a:solidFill>
                <a:effectLst/>
                <a:latin typeface="Arial" charset="0"/>
                <a:ea typeface="宋体" pitchFamily="2" charset="-122"/>
                <a:cs typeface="+mn-cs"/>
              </a:rPr>
              <a:t>就是组地址。</a:t>
            </a:r>
            <a:r>
              <a:rPr lang="zh-CN" altLang="en-US" dirty="0" smtClean="0"/>
              <a:t/>
            </a:r>
            <a:br>
              <a:rPr lang="zh-CN" altLang="en-US" dirty="0" smtClean="0"/>
            </a:br>
            <a:r>
              <a:rPr lang="en-US" altLang="zh-CN" sz="1200" b="0" i="0" kern="1200" dirty="0" smtClean="0">
                <a:solidFill>
                  <a:schemeClr val="tx1"/>
                </a:solidFill>
                <a:effectLst/>
                <a:latin typeface="Arial" charset="0"/>
                <a:ea typeface="宋体" pitchFamily="2" charset="-122"/>
                <a:cs typeface="+mn-cs"/>
              </a:rPr>
              <a:t>SSAP</a:t>
            </a:r>
            <a:r>
              <a:rPr lang="zh-CN" altLang="en-US" sz="1200" b="0" i="0" kern="1200" dirty="0" smtClean="0">
                <a:solidFill>
                  <a:schemeClr val="tx1"/>
                </a:solidFill>
                <a:effectLst/>
                <a:latin typeface="Arial" charset="0"/>
                <a:ea typeface="宋体" pitchFamily="2" charset="-122"/>
                <a:cs typeface="+mn-cs"/>
              </a:rPr>
              <a:t>有一位</a:t>
            </a:r>
            <a:r>
              <a:rPr lang="en-US" altLang="zh-CN" sz="1200" b="0" i="0" kern="1200" dirty="0" smtClean="0">
                <a:solidFill>
                  <a:schemeClr val="tx1"/>
                </a:solidFill>
                <a:effectLst/>
                <a:latin typeface="Arial" charset="0"/>
                <a:ea typeface="宋体" pitchFamily="2" charset="-122"/>
                <a:cs typeface="+mn-cs"/>
              </a:rPr>
              <a:t>C/R</a:t>
            </a:r>
            <a:r>
              <a:rPr lang="zh-CN" altLang="en-US" sz="1200" b="0" i="0" kern="1200" dirty="0" smtClean="0">
                <a:solidFill>
                  <a:schemeClr val="tx1"/>
                </a:solidFill>
                <a:effectLst/>
                <a:latin typeface="Arial" charset="0"/>
                <a:ea typeface="宋体" pitchFamily="2" charset="-122"/>
                <a:cs typeface="+mn-cs"/>
              </a:rPr>
              <a:t>位，如果为</a:t>
            </a:r>
            <a:r>
              <a:rPr lang="en-US" altLang="zh-CN" sz="1200" b="0" i="0" kern="1200" dirty="0" smtClean="0">
                <a:solidFill>
                  <a:schemeClr val="tx1"/>
                </a:solidFill>
                <a:effectLst/>
                <a:latin typeface="Arial" charset="0"/>
                <a:ea typeface="宋体" pitchFamily="2" charset="-122"/>
                <a:cs typeface="+mn-cs"/>
              </a:rPr>
              <a:t>0</a:t>
            </a:r>
            <a:r>
              <a:rPr lang="zh-CN" altLang="en-US" sz="1200" b="0" i="0" kern="1200" dirty="0" smtClean="0">
                <a:solidFill>
                  <a:schemeClr val="tx1"/>
                </a:solidFill>
                <a:effectLst/>
                <a:latin typeface="Arial" charset="0"/>
                <a:ea typeface="宋体" pitchFamily="2" charset="-122"/>
                <a:cs typeface="+mn-cs"/>
              </a:rPr>
              <a:t>就是命令帧，如果为</a:t>
            </a:r>
            <a:r>
              <a:rPr lang="en-US" altLang="zh-CN" sz="1200" b="0" i="0" kern="1200" dirty="0" smtClean="0">
                <a:solidFill>
                  <a:schemeClr val="tx1"/>
                </a:solidFill>
                <a:effectLst/>
                <a:latin typeface="Arial" charset="0"/>
                <a:ea typeface="宋体" pitchFamily="2" charset="-122"/>
                <a:cs typeface="+mn-cs"/>
              </a:rPr>
              <a:t>1</a:t>
            </a:r>
            <a:r>
              <a:rPr lang="zh-CN" altLang="en-US" sz="1200" b="0" i="0" kern="1200" dirty="0" smtClean="0">
                <a:solidFill>
                  <a:schemeClr val="tx1"/>
                </a:solidFill>
                <a:effectLst/>
                <a:latin typeface="Arial" charset="0"/>
                <a:ea typeface="宋体" pitchFamily="2" charset="-122"/>
                <a:cs typeface="+mn-cs"/>
              </a:rPr>
              <a:t>就是响应帧。</a:t>
            </a:r>
            <a:endParaRPr lang="en-US" altLang="zh-CN" sz="1200" b="0" i="0" kern="1200" dirty="0" smtClean="0">
              <a:solidFill>
                <a:schemeClr val="tx1"/>
              </a:solidFill>
              <a:effectLst/>
              <a:latin typeface="Arial" charset="0"/>
              <a:ea typeface="宋体" pitchFamily="2" charset="-122"/>
              <a:cs typeface="+mn-cs"/>
            </a:endParaRPr>
          </a:p>
          <a:p>
            <a:pPr eaLnBrk="1" hangingPunct="1"/>
            <a:r>
              <a:rPr lang="en-US" altLang="zh-CN" dirty="0" smtClean="0"/>
              <a:t>LLC</a:t>
            </a:r>
            <a:r>
              <a:rPr lang="zh-CN" altLang="en-US" dirty="0" smtClean="0"/>
              <a:t>帧（</a:t>
            </a:r>
            <a:r>
              <a:rPr lang="en-US" altLang="zh-CN" dirty="0" smtClean="0"/>
              <a:t>802.2)</a:t>
            </a:r>
            <a:r>
              <a:rPr lang="zh-CN" altLang="en-US" dirty="0" smtClean="0"/>
              <a:t>是在以太网和令牌环上用的数据链路层协议，提供面向连接和非连接的数据传输。</a:t>
            </a:r>
            <a:br>
              <a:rPr lang="zh-CN" altLang="en-US" dirty="0" smtClean="0"/>
            </a:br>
            <a:r>
              <a:rPr lang="zh-CN" altLang="en-US" dirty="0" smtClean="0"/>
              <a:t>面向非连接：</a:t>
            </a:r>
            <a:r>
              <a:rPr lang="en-US" altLang="zh-CN" dirty="0" smtClean="0"/>
              <a:t>LLC1</a:t>
            </a:r>
            <a:r>
              <a:rPr lang="zh-CN" altLang="en-US" dirty="0" smtClean="0"/>
              <a:t>，只要</a:t>
            </a:r>
            <a:r>
              <a:rPr lang="en-US" altLang="zh-CN" dirty="0" smtClean="0"/>
              <a:t>SAP</a:t>
            </a:r>
            <a:r>
              <a:rPr lang="zh-CN" altLang="en-US" dirty="0" smtClean="0"/>
              <a:t>（</a:t>
            </a:r>
            <a:r>
              <a:rPr lang="en-US" altLang="zh-CN" dirty="0" smtClean="0"/>
              <a:t>Service Access Point</a:t>
            </a:r>
            <a:r>
              <a:rPr lang="zh-CN" altLang="en-US" dirty="0" smtClean="0"/>
              <a:t>）被起用，</a:t>
            </a:r>
            <a:r>
              <a:rPr lang="en-US" altLang="zh-CN" dirty="0" smtClean="0"/>
              <a:t>SAP</a:t>
            </a:r>
            <a:r>
              <a:rPr lang="zh-CN" altLang="en-US" dirty="0" smtClean="0"/>
              <a:t>可以与远端的</a:t>
            </a:r>
            <a:r>
              <a:rPr lang="en-US" altLang="zh-CN" dirty="0" smtClean="0"/>
              <a:t>SAP</a:t>
            </a:r>
            <a:r>
              <a:rPr lang="zh-CN" altLang="en-US" dirty="0" smtClean="0"/>
              <a:t>进行数据收发。面向非连接服务不需要任何</a:t>
            </a:r>
            <a:r>
              <a:rPr lang="en-US" altLang="zh-CN" dirty="0" smtClean="0"/>
              <a:t>mode setting command</a:t>
            </a:r>
            <a:r>
              <a:rPr lang="zh-CN" altLang="en-US" dirty="0" smtClean="0"/>
              <a:t>（如</a:t>
            </a:r>
            <a:r>
              <a:rPr lang="en-US" altLang="zh-CN" dirty="0" smtClean="0"/>
              <a:t>SABME</a:t>
            </a:r>
            <a:r>
              <a:rPr lang="zh-CN" altLang="en-US" dirty="0" smtClean="0"/>
              <a:t>），也不需要维持状态信息。</a:t>
            </a:r>
            <a:br>
              <a:rPr lang="zh-CN" altLang="en-US" dirty="0" smtClean="0"/>
            </a:br>
            <a:r>
              <a:rPr lang="zh-CN" altLang="en-US" dirty="0" smtClean="0"/>
              <a:t>面向连接：</a:t>
            </a:r>
            <a:r>
              <a:rPr lang="en-US" altLang="zh-CN" dirty="0" smtClean="0"/>
              <a:t>LLC2</a:t>
            </a:r>
            <a:r>
              <a:rPr lang="zh-CN" altLang="en-US" dirty="0" smtClean="0"/>
              <a:t>。</a:t>
            </a:r>
            <a:r>
              <a:rPr lang="en-US" altLang="zh-CN" dirty="0" err="1" smtClean="0"/>
              <a:t>NetBios</a:t>
            </a:r>
            <a:r>
              <a:rPr lang="zh-CN" altLang="en-US" dirty="0" smtClean="0"/>
              <a:t>使用</a:t>
            </a:r>
            <a:r>
              <a:rPr lang="en-US" altLang="zh-CN" dirty="0" smtClean="0"/>
              <a:t>LLC</a:t>
            </a:r>
            <a:r>
              <a:rPr lang="zh-CN" altLang="en-US" dirty="0" smtClean="0"/>
              <a:t>，用</a:t>
            </a:r>
            <a:r>
              <a:rPr lang="en-US" altLang="zh-CN" dirty="0" smtClean="0"/>
              <a:t>LLC1</a:t>
            </a:r>
            <a:r>
              <a:rPr lang="zh-CN" altLang="en-US" dirty="0" smtClean="0"/>
              <a:t>定位资源，之后建立</a:t>
            </a:r>
            <a:r>
              <a:rPr lang="en-US" altLang="zh-CN" dirty="0" smtClean="0"/>
              <a:t>LLC2 SESSION</a:t>
            </a:r>
            <a:r>
              <a:rPr lang="zh-CN" altLang="en-US" dirty="0" smtClean="0"/>
              <a:t>。</a:t>
            </a:r>
            <a:r>
              <a:rPr lang="en-US" altLang="zh-CN" dirty="0" smtClean="0"/>
              <a:t>SNA OVER LAN</a:t>
            </a:r>
            <a:r>
              <a:rPr lang="zh-CN" altLang="en-US" dirty="0" smtClean="0"/>
              <a:t>会用到</a:t>
            </a:r>
            <a:r>
              <a:rPr lang="en-US" altLang="zh-CN" dirty="0" smtClean="0"/>
              <a:t>LLC2</a:t>
            </a:r>
            <a:r>
              <a:rPr lang="zh-CN" altLang="en-US" dirty="0" smtClean="0"/>
              <a:t>，它使用的</a:t>
            </a:r>
            <a:r>
              <a:rPr lang="en-US" altLang="zh-CN" dirty="0" smtClean="0"/>
              <a:t>SAP</a:t>
            </a:r>
            <a:r>
              <a:rPr lang="zh-CN" altLang="en-US" dirty="0" smtClean="0"/>
              <a:t>值是</a:t>
            </a:r>
            <a:r>
              <a:rPr lang="en-US" altLang="zh-CN" dirty="0" smtClean="0"/>
              <a:t>04</a:t>
            </a:r>
            <a:r>
              <a:rPr lang="zh-CN" altLang="en-US" dirty="0" smtClean="0"/>
              <a:t>，</a:t>
            </a:r>
            <a:r>
              <a:rPr lang="en-US" altLang="zh-CN" dirty="0" smtClean="0"/>
              <a:t>08</a:t>
            </a:r>
            <a:r>
              <a:rPr lang="zh-CN" altLang="en-US" dirty="0" smtClean="0"/>
              <a:t>，</a:t>
            </a:r>
            <a:r>
              <a:rPr lang="en-US" altLang="zh-CN" dirty="0" smtClean="0"/>
              <a:t>0C</a:t>
            </a:r>
            <a:r>
              <a:rPr lang="zh-CN" altLang="en-US" dirty="0" smtClean="0"/>
              <a:t>，</a:t>
            </a:r>
            <a:r>
              <a:rPr lang="en-US" altLang="zh-CN" dirty="0" smtClean="0"/>
              <a:t>10</a:t>
            </a:r>
            <a:r>
              <a:rPr lang="zh-CN" altLang="en-US" dirty="0" smtClean="0"/>
              <a:t>；在大多数情况下，</a:t>
            </a:r>
            <a:r>
              <a:rPr lang="en-US" altLang="zh-CN" dirty="0" smtClean="0"/>
              <a:t>SSAP</a:t>
            </a:r>
            <a:r>
              <a:rPr lang="zh-CN" altLang="en-US" dirty="0" smtClean="0"/>
              <a:t>，</a:t>
            </a:r>
            <a:r>
              <a:rPr lang="en-US" altLang="zh-CN" dirty="0" smtClean="0"/>
              <a:t>DSAP</a:t>
            </a:r>
            <a:r>
              <a:rPr lang="zh-CN" altLang="en-US" dirty="0" smtClean="0"/>
              <a:t>值都是</a:t>
            </a:r>
            <a:r>
              <a:rPr lang="en-US" altLang="zh-CN" dirty="0" smtClean="0"/>
              <a:t>04</a:t>
            </a:r>
            <a:r>
              <a:rPr lang="zh-CN" altLang="en-US" smtClean="0"/>
              <a:t>。</a:t>
            </a:r>
            <a:endParaRPr lang="zh-CN" altLang="en-US" smtClean="0">
              <a:ea typeface="宋体" charset="-122"/>
            </a:endParaRPr>
          </a:p>
        </p:txBody>
      </p:sp>
    </p:spTree>
    <p:extLst>
      <p:ext uri="{BB962C8B-B14F-4D97-AF65-F5344CB8AC3E}">
        <p14:creationId xmlns:p14="http://schemas.microsoft.com/office/powerpoint/2010/main" val="20689571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5A8CAFF7-849A-44A6-915A-B0570916569F}" type="slidenum">
              <a:rPr lang="zh-CN" altLang="en-US" smtClean="0">
                <a:latin typeface="Tahoma" pitchFamily="34" charset="0"/>
              </a:rPr>
              <a:pPr/>
              <a:t>24</a:t>
            </a:fld>
            <a:endParaRPr lang="en-US" altLang="zh-CN" smtClean="0">
              <a:latin typeface="Tahoma" pitchFamily="34"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13168218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4B7BAA75-DB42-4C53-B89B-01519A8E5DFB}" type="slidenum">
              <a:rPr lang="zh-CN" altLang="en-US" smtClean="0">
                <a:latin typeface="Tahoma" pitchFamily="34" charset="0"/>
              </a:rPr>
              <a:pPr/>
              <a:t>25</a:t>
            </a:fld>
            <a:endParaRPr lang="en-US" altLang="zh-CN" smtClean="0">
              <a:latin typeface="Tahoma" pitchFamily="34" charset="0"/>
            </a:endParaRPr>
          </a:p>
        </p:txBody>
      </p:sp>
      <p:sp>
        <p:nvSpPr>
          <p:cNvPr id="116739" name="Rectangle 2"/>
          <p:cNvSpPr>
            <a:spLocks noGrp="1" noRot="1" noChangeAspect="1" noChangeArrowheads="1" noTextEdit="1"/>
          </p:cNvSpPr>
          <p:nvPr>
            <p:ph type="sldImg"/>
          </p:nvPr>
        </p:nvSpPr>
        <p:spPr>
          <a:solidFill>
            <a:srgbClr val="FFFFFF"/>
          </a:solidFill>
          <a:ln/>
        </p:spPr>
      </p:sp>
      <p:sp>
        <p:nvSpPr>
          <p:cNvPr id="116740"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z="1200" b="0" i="0" u="none" strike="noStrike" kern="1200" baseline="0" dirty="0" smtClean="0">
                <a:solidFill>
                  <a:schemeClr val="tx1"/>
                </a:solidFill>
                <a:latin typeface="Arial" charset="0"/>
                <a:ea typeface="宋体" pitchFamily="2" charset="-122"/>
                <a:cs typeface="+mn-cs"/>
              </a:rPr>
              <a:t>更换了一个新的适配器；南京的某局域网上的一台笔记本电脑携带到北京；连接在局域网上的主机或路由器安装有多个适配器，那么这样的主机或路由器就有多个</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地址</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。这种</a:t>
            </a:r>
            <a:r>
              <a:rPr lang="en-US" altLang="zh-CN" sz="1200" b="0" i="0" u="none" strike="noStrike" kern="1200" baseline="0" dirty="0" smtClean="0">
                <a:solidFill>
                  <a:schemeClr val="tx1"/>
                </a:solidFill>
                <a:latin typeface="Arial" charset="0"/>
                <a:ea typeface="宋体" pitchFamily="2" charset="-122"/>
                <a:cs typeface="+mn-cs"/>
              </a:rPr>
              <a:t>48 </a:t>
            </a:r>
            <a:r>
              <a:rPr lang="zh-CN" altLang="en-US" sz="1200" b="0" i="0" u="none" strike="noStrike" kern="1200" baseline="0" dirty="0" smtClean="0">
                <a:solidFill>
                  <a:schemeClr val="tx1"/>
                </a:solidFill>
                <a:latin typeface="Arial" charset="0"/>
                <a:ea typeface="宋体" pitchFamily="2" charset="-122"/>
                <a:cs typeface="+mn-cs"/>
              </a:rPr>
              <a:t>位</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地址</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应当是某个接口的标识符。</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在制定局域网的地址标准时，首先遇到的问题就是应当用多少位来表示一个网络的地址。为了减少不必要的开销，地址的长度应当尽可能地短些</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起初人们觉得用两个字节</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共</a:t>
            </a:r>
            <a:r>
              <a:rPr lang="en-US" altLang="zh-CN" sz="1200" b="0" i="0" u="none" strike="noStrike" kern="1200" baseline="0" dirty="0" smtClean="0">
                <a:solidFill>
                  <a:schemeClr val="tx1"/>
                </a:solidFill>
                <a:latin typeface="Arial" charset="0"/>
                <a:ea typeface="宋体" pitchFamily="2" charset="-122"/>
                <a:cs typeface="+mn-cs"/>
              </a:rPr>
              <a:t>16 </a:t>
            </a:r>
            <a:r>
              <a:rPr lang="zh-CN" altLang="en-US" sz="1200" b="0" i="0" u="none" strike="noStrike" kern="1200" baseline="0" dirty="0" smtClean="0">
                <a:solidFill>
                  <a:schemeClr val="tx1"/>
                </a:solidFill>
                <a:latin typeface="Arial" charset="0"/>
                <a:ea typeface="宋体" pitchFamily="2" charset="-122"/>
                <a:cs typeface="+mn-cs"/>
              </a:rPr>
              <a:t>位</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表示地址就够了，因为这一共可表示</a:t>
            </a:r>
            <a:r>
              <a:rPr lang="en-US" altLang="zh-CN" sz="1200" b="0" i="0" u="none" strike="noStrike" kern="1200" baseline="0" dirty="0" smtClean="0">
                <a:solidFill>
                  <a:schemeClr val="tx1"/>
                </a:solidFill>
                <a:latin typeface="Arial" charset="0"/>
                <a:ea typeface="宋体" pitchFamily="2" charset="-122"/>
                <a:cs typeface="+mn-cs"/>
              </a:rPr>
              <a:t>6 </a:t>
            </a:r>
            <a:r>
              <a:rPr lang="zh-CN" altLang="en-US" sz="1200" b="0" i="0" u="none" strike="noStrike" kern="1200" baseline="0" dirty="0" smtClean="0">
                <a:solidFill>
                  <a:schemeClr val="tx1"/>
                </a:solidFill>
                <a:latin typeface="Arial" charset="0"/>
                <a:ea typeface="宋体" pitchFamily="2" charset="-122"/>
                <a:cs typeface="+mn-cs"/>
              </a:rPr>
              <a:t>万多个地址</a:t>
            </a:r>
            <a:endParaRPr lang="en-US" altLang="zh-CN" sz="1200" b="0" i="0" u="none" strike="noStrike" kern="1200" baseline="0" dirty="0" smtClean="0">
              <a:solidFill>
                <a:schemeClr val="tx1"/>
              </a:solidFill>
              <a:latin typeface="Arial" charset="0"/>
              <a:ea typeface="宋体" pitchFamily="2" charset="-122"/>
              <a:cs typeface="+mn-cs"/>
            </a:endParaRPr>
          </a:p>
          <a:p>
            <a:r>
              <a:rPr lang="en-US" altLang="zh-CN" sz="1200" b="0" i="0" u="none" strike="noStrike" kern="1200" baseline="0" dirty="0" smtClean="0">
                <a:solidFill>
                  <a:schemeClr val="tx1"/>
                </a:solidFill>
                <a:latin typeface="Arial" charset="0"/>
                <a:ea typeface="宋体" pitchFamily="2" charset="-122"/>
                <a:cs typeface="+mn-cs"/>
              </a:rPr>
              <a:t>IEEE 802 </a:t>
            </a:r>
            <a:r>
              <a:rPr lang="zh-CN" altLang="en-US" sz="1200" b="0" i="0" u="none" strike="noStrike" kern="1200" baseline="0" dirty="0" smtClean="0">
                <a:solidFill>
                  <a:schemeClr val="tx1"/>
                </a:solidFill>
                <a:latin typeface="Arial" charset="0"/>
                <a:ea typeface="宋体" pitchFamily="2" charset="-122"/>
                <a:cs typeface="+mn-cs"/>
              </a:rPr>
              <a:t>标准规定</a:t>
            </a:r>
            <a:r>
              <a:rPr lang="en-US" altLang="zh-CN" sz="1200" b="0" i="0" u="none" strike="noStrike" kern="1200" baseline="0" dirty="0" smtClean="0">
                <a:solidFill>
                  <a:schemeClr val="tx1"/>
                </a:solidFill>
                <a:latin typeface="Arial" charset="0"/>
                <a:ea typeface="宋体" pitchFamily="2" charset="-122"/>
                <a:cs typeface="+mn-cs"/>
              </a:rPr>
              <a:t>MAC </a:t>
            </a:r>
            <a:r>
              <a:rPr lang="zh-CN" altLang="en-US" sz="1200" b="0" i="0" u="none" strike="noStrike" kern="1200" baseline="0" dirty="0" smtClean="0">
                <a:solidFill>
                  <a:schemeClr val="tx1"/>
                </a:solidFill>
                <a:latin typeface="Arial" charset="0"/>
                <a:ea typeface="宋体" pitchFamily="2" charset="-122"/>
                <a:cs typeface="+mn-cs"/>
              </a:rPr>
              <a:t>地址字段可采用</a:t>
            </a:r>
            <a:r>
              <a:rPr lang="en-US" altLang="zh-CN" sz="1200" b="0" i="0" u="none" strike="noStrike" kern="1200" baseline="0" dirty="0" smtClean="0">
                <a:solidFill>
                  <a:schemeClr val="tx1"/>
                </a:solidFill>
                <a:latin typeface="Arial" charset="0"/>
                <a:ea typeface="宋体" pitchFamily="2" charset="-122"/>
                <a:cs typeface="+mn-cs"/>
              </a:rPr>
              <a:t>6 </a:t>
            </a:r>
            <a:r>
              <a:rPr lang="zh-CN" altLang="en-US" sz="1200" b="0" i="0" u="none" strike="noStrike" kern="1200" baseline="0" dirty="0" smtClean="0">
                <a:solidFill>
                  <a:schemeClr val="tx1"/>
                </a:solidFill>
                <a:latin typeface="Arial" charset="0"/>
                <a:ea typeface="宋体" pitchFamily="2" charset="-122"/>
                <a:cs typeface="+mn-cs"/>
              </a:rPr>
              <a:t>字节</a:t>
            </a:r>
            <a:r>
              <a:rPr lang="en-US" altLang="zh-CN" sz="1200" b="0" i="0" u="none" strike="noStrike" kern="1200" baseline="0" dirty="0" smtClean="0">
                <a:solidFill>
                  <a:schemeClr val="tx1"/>
                </a:solidFill>
                <a:latin typeface="Arial" charset="0"/>
                <a:ea typeface="宋体" pitchFamily="2" charset="-122"/>
                <a:cs typeface="+mn-cs"/>
              </a:rPr>
              <a:t>(48 </a:t>
            </a:r>
            <a:r>
              <a:rPr lang="zh-CN" altLang="en-US" sz="1200" b="0" i="0" u="none" strike="noStrike" kern="1200" baseline="0" dirty="0" smtClean="0">
                <a:solidFill>
                  <a:schemeClr val="tx1"/>
                </a:solidFill>
                <a:latin typeface="Arial" charset="0"/>
                <a:ea typeface="宋体" pitchFamily="2" charset="-122"/>
                <a:cs typeface="+mn-cs"/>
              </a:rPr>
              <a:t>位</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或</a:t>
            </a:r>
            <a:r>
              <a:rPr lang="en-US" altLang="zh-CN" sz="1200" b="0" i="0" u="none" strike="noStrike" kern="1200" baseline="0" dirty="0" smtClean="0">
                <a:solidFill>
                  <a:schemeClr val="tx1"/>
                </a:solidFill>
                <a:latin typeface="Arial" charset="0"/>
                <a:ea typeface="宋体" pitchFamily="2" charset="-122"/>
                <a:cs typeface="+mn-cs"/>
              </a:rPr>
              <a:t>2 </a:t>
            </a:r>
            <a:r>
              <a:rPr lang="zh-CN" altLang="en-US" sz="1200" b="0" i="0" u="none" strike="noStrike" kern="1200" baseline="0" dirty="0" smtClean="0">
                <a:solidFill>
                  <a:schemeClr val="tx1"/>
                </a:solidFill>
                <a:latin typeface="Arial" charset="0"/>
                <a:ea typeface="宋体" pitchFamily="2" charset="-122"/>
                <a:cs typeface="+mn-cs"/>
              </a:rPr>
              <a:t>字节</a:t>
            </a:r>
            <a:r>
              <a:rPr lang="en-US" altLang="zh-CN" sz="1200" b="0" i="0" u="none" strike="noStrike" kern="1200" baseline="0" dirty="0" smtClean="0">
                <a:solidFill>
                  <a:schemeClr val="tx1"/>
                </a:solidFill>
                <a:latin typeface="Arial" charset="0"/>
                <a:ea typeface="宋体" pitchFamily="2" charset="-122"/>
                <a:cs typeface="+mn-cs"/>
              </a:rPr>
              <a:t>(1 6 </a:t>
            </a:r>
            <a:r>
              <a:rPr lang="zh-CN" altLang="en-US" sz="1200" b="0" i="0" u="none" strike="noStrike" kern="1200" baseline="0" dirty="0" smtClean="0">
                <a:solidFill>
                  <a:schemeClr val="tx1"/>
                </a:solidFill>
                <a:latin typeface="Arial" charset="0"/>
                <a:ea typeface="宋体" pitchFamily="2" charset="-122"/>
                <a:cs typeface="+mn-cs"/>
              </a:rPr>
              <a:t>位</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这两种中的一种</a:t>
            </a:r>
            <a:endParaRPr lang="en-US" altLang="zh-CN" sz="1200" b="0" i="0" u="none" strike="noStrike" kern="1200" baseline="0" dirty="0" smtClean="0">
              <a:solidFill>
                <a:schemeClr val="tx1"/>
              </a:solidFill>
              <a:latin typeface="Arial" charset="0"/>
              <a:ea typeface="宋体" pitchFamily="2" charset="-122"/>
              <a:cs typeface="+mn-cs"/>
            </a:endParaRPr>
          </a:p>
          <a:p>
            <a:r>
              <a:rPr lang="en-US" altLang="zh-CN" sz="1200" b="0" i="0" u="none" strike="noStrike" kern="1200" baseline="0" dirty="0" smtClean="0">
                <a:solidFill>
                  <a:schemeClr val="tx1"/>
                </a:solidFill>
                <a:latin typeface="Arial" charset="0"/>
                <a:ea typeface="宋体" pitchFamily="2" charset="-122"/>
                <a:cs typeface="+mn-cs"/>
              </a:rPr>
              <a:t>IEEE </a:t>
            </a:r>
            <a:r>
              <a:rPr lang="zh-CN" altLang="en-US" sz="1200" b="0" i="0" u="none" strike="noStrike" kern="1200" baseline="0" dirty="0" smtClean="0">
                <a:solidFill>
                  <a:schemeClr val="tx1"/>
                </a:solidFill>
                <a:latin typeface="Arial" charset="0"/>
                <a:ea typeface="宋体" pitchFamily="2" charset="-122"/>
                <a:cs typeface="+mn-cs"/>
              </a:rPr>
              <a:t>的注册管理机构</a:t>
            </a:r>
            <a:r>
              <a:rPr lang="en-US" altLang="zh-CN" sz="1200" b="0" i="0" u="none" strike="noStrike" kern="1200" baseline="0" dirty="0" smtClean="0">
                <a:solidFill>
                  <a:schemeClr val="tx1"/>
                </a:solidFill>
                <a:latin typeface="Arial" charset="0"/>
                <a:ea typeface="宋体" pitchFamily="2" charset="-122"/>
                <a:cs typeface="+mn-cs"/>
              </a:rPr>
              <a:t>RA (Registration Authority)</a:t>
            </a:r>
            <a:r>
              <a:rPr lang="zh-CN" altLang="en-US" sz="1200" b="0" i="0" u="none" strike="noStrike" kern="1200" baseline="0" dirty="0" smtClean="0">
                <a:solidFill>
                  <a:schemeClr val="tx1"/>
                </a:solidFill>
                <a:latin typeface="Arial" charset="0"/>
                <a:ea typeface="宋体" pitchFamily="2" charset="-122"/>
                <a:cs typeface="+mn-cs"/>
              </a:rPr>
              <a:t>是局域网全球地址的法定管理机构，负责分配地址字段的</a:t>
            </a:r>
            <a:r>
              <a:rPr lang="en-US" altLang="zh-CN" sz="1200" b="0" i="0" u="none" strike="noStrike" kern="1200" baseline="0" dirty="0" smtClean="0">
                <a:solidFill>
                  <a:schemeClr val="tx1"/>
                </a:solidFill>
                <a:latin typeface="Arial" charset="0"/>
                <a:ea typeface="宋体" pitchFamily="2" charset="-122"/>
                <a:cs typeface="+mn-cs"/>
              </a:rPr>
              <a:t>6 </a:t>
            </a:r>
            <a:r>
              <a:rPr lang="zh-CN" altLang="en-US" sz="1200" b="0" i="0" u="none" strike="noStrike" kern="1200" baseline="0" dirty="0" smtClean="0">
                <a:solidFill>
                  <a:schemeClr val="tx1"/>
                </a:solidFill>
                <a:latin typeface="Arial" charset="0"/>
                <a:ea typeface="宋体" pitchFamily="2" charset="-122"/>
                <a:cs typeface="+mn-cs"/>
              </a:rPr>
              <a:t>个字节中的前三个字节</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高位</a:t>
            </a:r>
            <a:r>
              <a:rPr lang="en-US" altLang="zh-CN" sz="1200" b="0" i="0" u="none" strike="noStrike" kern="1200" baseline="0" dirty="0" smtClean="0">
                <a:solidFill>
                  <a:schemeClr val="tx1"/>
                </a:solidFill>
                <a:latin typeface="Arial" charset="0"/>
                <a:ea typeface="宋体" pitchFamily="2" charset="-122"/>
                <a:cs typeface="+mn-cs"/>
              </a:rPr>
              <a:t>24 </a:t>
            </a:r>
            <a:r>
              <a:rPr lang="zh-CN" altLang="en-US" sz="1200" b="0" i="0" u="none" strike="noStrike" kern="1200" baseline="0" dirty="0" smtClean="0">
                <a:solidFill>
                  <a:schemeClr val="tx1"/>
                </a:solidFill>
                <a:latin typeface="Arial" charset="0"/>
                <a:ea typeface="宋体" pitchFamily="2" charset="-122"/>
                <a:cs typeface="+mn-cs"/>
              </a:rPr>
              <a:t>位</a:t>
            </a:r>
            <a:r>
              <a:rPr lang="en-US" altLang="zh-CN" sz="1200" b="0" i="0" u="none" strike="noStrike" kern="1200" baseline="0" dirty="0" smtClean="0">
                <a:solidFill>
                  <a:schemeClr val="tx1"/>
                </a:solidFill>
                <a:latin typeface="Arial" charset="0"/>
                <a:ea typeface="宋体" pitchFamily="2" charset="-122"/>
                <a:cs typeface="+mn-cs"/>
              </a:rPr>
              <a:t>)</a:t>
            </a:r>
          </a:p>
          <a:p>
            <a:r>
              <a:rPr lang="zh-CN" altLang="en-US" sz="1200" b="0" i="0" u="none" strike="noStrike" kern="1200" baseline="0" dirty="0" smtClean="0">
                <a:solidFill>
                  <a:schemeClr val="tx1"/>
                </a:solidFill>
                <a:latin typeface="Arial" charset="0"/>
                <a:ea typeface="宋体" pitchFamily="2" charset="-122"/>
                <a:cs typeface="+mn-cs"/>
              </a:rPr>
              <a:t>后三个字节</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即低位</a:t>
            </a:r>
            <a:r>
              <a:rPr lang="en-US" altLang="zh-CN" sz="1200" b="0" i="0" u="none" strike="noStrike" kern="1200" baseline="0" dirty="0" smtClean="0">
                <a:solidFill>
                  <a:schemeClr val="tx1"/>
                </a:solidFill>
                <a:latin typeface="Arial" charset="0"/>
                <a:ea typeface="宋体" pitchFamily="2" charset="-122"/>
                <a:cs typeface="+mn-cs"/>
              </a:rPr>
              <a:t>24 </a:t>
            </a:r>
            <a:r>
              <a:rPr lang="zh-CN" altLang="en-US" sz="1200" b="0" i="0" u="none" strike="noStrike" kern="1200" baseline="0" dirty="0" smtClean="0">
                <a:solidFill>
                  <a:schemeClr val="tx1"/>
                </a:solidFill>
                <a:latin typeface="Arial" charset="0"/>
                <a:ea typeface="宋体" pitchFamily="2" charset="-122"/>
                <a:cs typeface="+mn-cs"/>
              </a:rPr>
              <a:t>位</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则是由厂家自行指派，称为扩展标识符</a:t>
            </a:r>
            <a:r>
              <a:rPr lang="en-US" altLang="zh-CN" sz="1200" b="0" i="0" u="none" strike="noStrike" kern="1200" baseline="0" dirty="0" smtClean="0">
                <a:solidFill>
                  <a:schemeClr val="tx1"/>
                </a:solidFill>
                <a:latin typeface="Arial" charset="0"/>
                <a:ea typeface="宋体" pitchFamily="2" charset="-122"/>
                <a:cs typeface="+mn-cs"/>
              </a:rPr>
              <a:t>(extended identifier) </a:t>
            </a:r>
            <a:r>
              <a:rPr lang="zh-CN" altLang="en-US" sz="1200" b="0" i="0" u="none" strike="noStrike" kern="1200" baseline="0" dirty="0" smtClean="0">
                <a:solidFill>
                  <a:schemeClr val="tx1"/>
                </a:solidFill>
                <a:latin typeface="Arial" charset="0"/>
                <a:ea typeface="宋体" pitchFamily="2" charset="-122"/>
                <a:cs typeface="+mn-cs"/>
              </a:rPr>
              <a:t>，只要保证生产出的适配器没有重复地址即可。</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一个公司可能有几个</a:t>
            </a:r>
            <a:r>
              <a:rPr lang="en-US" altLang="zh-CN" sz="1200" b="0" i="0" u="none" strike="noStrike" kern="1200" baseline="0" dirty="0" smtClean="0">
                <a:solidFill>
                  <a:schemeClr val="tx1"/>
                </a:solidFill>
                <a:latin typeface="Arial" charset="0"/>
                <a:ea typeface="宋体" pitchFamily="2" charset="-122"/>
                <a:cs typeface="+mn-cs"/>
              </a:rPr>
              <a:t>OUI</a:t>
            </a:r>
            <a:r>
              <a:rPr lang="zh-CN" altLang="en-US" sz="1200" b="0" i="0" u="none" strike="noStrike" kern="1200" baseline="0" dirty="0" smtClean="0">
                <a:solidFill>
                  <a:schemeClr val="tx1"/>
                </a:solidFill>
                <a:latin typeface="Arial" charset="0"/>
                <a:ea typeface="宋体" pitchFamily="2" charset="-122"/>
                <a:cs typeface="+mn-cs"/>
              </a:rPr>
              <a:t>，也可能有几个小公司合起来购买一个</a:t>
            </a:r>
            <a:endParaRPr lang="en-US" altLang="zh-CN" sz="1200" b="0" i="0" u="none" strike="noStrike" kern="1200" baseline="0" dirty="0" smtClean="0">
              <a:solidFill>
                <a:schemeClr val="tx1"/>
              </a:solidFill>
              <a:latin typeface="Arial" charset="0"/>
              <a:ea typeface="宋体" pitchFamily="2" charset="-122"/>
              <a:cs typeface="+mn-cs"/>
            </a:endParaRPr>
          </a:p>
          <a:p>
            <a:r>
              <a:rPr lang="en-US" altLang="zh-CN" sz="1200" b="0" i="0" u="none" strike="noStrike" kern="1200" baseline="0" dirty="0" smtClean="0">
                <a:solidFill>
                  <a:schemeClr val="tx1"/>
                </a:solidFill>
                <a:latin typeface="Arial" charset="0"/>
                <a:ea typeface="宋体" pitchFamily="2" charset="-122"/>
                <a:cs typeface="+mn-cs"/>
              </a:rPr>
              <a:t>IEEE </a:t>
            </a:r>
            <a:r>
              <a:rPr lang="zh-CN" altLang="en-US" sz="1200" b="0" i="0" u="none" strike="noStrike" kern="1200" baseline="0" dirty="0" smtClean="0">
                <a:solidFill>
                  <a:schemeClr val="tx1"/>
                </a:solidFill>
                <a:latin typeface="Arial" charset="0"/>
                <a:ea typeface="宋体" pitchFamily="2" charset="-122"/>
                <a:cs typeface="+mn-cs"/>
              </a:rPr>
              <a:t>规定地址宇段的第一宇节的最低位为</a:t>
            </a:r>
            <a:r>
              <a:rPr lang="en-US" altLang="zh-CN" sz="1200" b="0" i="0" u="none" strike="noStrike" kern="1200" baseline="0" dirty="0" smtClean="0">
                <a:solidFill>
                  <a:schemeClr val="tx1"/>
                </a:solidFill>
                <a:latin typeface="Arial" charset="0"/>
                <a:ea typeface="宋体" pitchFamily="2" charset="-122"/>
                <a:cs typeface="+mn-cs"/>
              </a:rPr>
              <a:t>I/G </a:t>
            </a:r>
            <a:r>
              <a:rPr lang="zh-CN" altLang="en-US" sz="1200" b="0" i="0" u="none" strike="noStrike" kern="1200" baseline="0" dirty="0" smtClean="0">
                <a:solidFill>
                  <a:schemeClr val="tx1"/>
                </a:solidFill>
                <a:latin typeface="Arial" charset="0"/>
                <a:ea typeface="宋体" pitchFamily="2" charset="-122"/>
                <a:cs typeface="+mn-cs"/>
              </a:rPr>
              <a:t>位：当</a:t>
            </a:r>
            <a:r>
              <a:rPr lang="en-US" altLang="zh-CN" sz="1200" b="0" i="0" u="none" strike="noStrike" kern="1200" baseline="0" dirty="0" smtClean="0">
                <a:solidFill>
                  <a:schemeClr val="tx1"/>
                </a:solidFill>
                <a:latin typeface="Arial" charset="0"/>
                <a:ea typeface="宋体" pitchFamily="2" charset="-122"/>
                <a:cs typeface="+mn-cs"/>
              </a:rPr>
              <a:t>I/G </a:t>
            </a:r>
            <a:r>
              <a:rPr lang="zh-CN" altLang="en-US" sz="1200" b="0" i="0" u="none" strike="noStrike" kern="1200" baseline="0" dirty="0" smtClean="0">
                <a:solidFill>
                  <a:schemeClr val="tx1"/>
                </a:solidFill>
                <a:latin typeface="Arial" charset="0"/>
                <a:ea typeface="宋体" pitchFamily="2" charset="-122"/>
                <a:cs typeface="+mn-cs"/>
              </a:rPr>
              <a:t>位为</a:t>
            </a:r>
            <a:r>
              <a:rPr lang="en-US" altLang="zh-CN" sz="1200" b="0" i="0" u="none" strike="noStrike" kern="1200" baseline="0" dirty="0" smtClean="0">
                <a:solidFill>
                  <a:schemeClr val="tx1"/>
                </a:solidFill>
                <a:latin typeface="Arial" charset="0"/>
                <a:ea typeface="宋体" pitchFamily="2" charset="-122"/>
                <a:cs typeface="+mn-cs"/>
              </a:rPr>
              <a:t>0 </a:t>
            </a:r>
            <a:r>
              <a:rPr lang="zh-CN" altLang="en-US" sz="1200" b="0" i="0" u="none" strike="noStrike" kern="1200" baseline="0" dirty="0" smtClean="0">
                <a:solidFill>
                  <a:schemeClr val="tx1"/>
                </a:solidFill>
                <a:latin typeface="Arial" charset="0"/>
                <a:ea typeface="宋体" pitchFamily="2" charset="-122"/>
                <a:cs typeface="+mn-cs"/>
              </a:rPr>
              <a:t>时，地址宇段表示一个单个站地址。当</a:t>
            </a:r>
            <a:r>
              <a:rPr lang="en-US" altLang="zh-CN" sz="1200" b="0" i="0" u="none" strike="noStrike" kern="1200" baseline="0" dirty="0" smtClean="0">
                <a:solidFill>
                  <a:schemeClr val="tx1"/>
                </a:solidFill>
                <a:latin typeface="Arial" charset="0"/>
                <a:ea typeface="宋体" pitchFamily="2" charset="-122"/>
                <a:cs typeface="+mn-cs"/>
              </a:rPr>
              <a:t>UG </a:t>
            </a:r>
            <a:r>
              <a:rPr lang="zh-CN" altLang="en-US" sz="1200" b="0" i="0" u="none" strike="noStrike" kern="1200" baseline="0" dirty="0" smtClean="0">
                <a:solidFill>
                  <a:schemeClr val="tx1"/>
                </a:solidFill>
                <a:latin typeface="Arial" charset="0"/>
                <a:ea typeface="宋体" pitchFamily="2" charset="-122"/>
                <a:cs typeface="+mn-cs"/>
              </a:rPr>
              <a:t>位为</a:t>
            </a:r>
            <a:r>
              <a:rPr lang="en-US" altLang="zh-CN" sz="1200" b="0" i="0" u="none" strike="noStrike" kern="1200" baseline="0" dirty="0" smtClean="0">
                <a:solidFill>
                  <a:schemeClr val="tx1"/>
                </a:solidFill>
                <a:latin typeface="Arial" charset="0"/>
                <a:ea typeface="宋体" pitchFamily="2" charset="-122"/>
                <a:cs typeface="+mn-cs"/>
              </a:rPr>
              <a:t>1 </a:t>
            </a:r>
            <a:r>
              <a:rPr lang="zh-CN" altLang="en-US" sz="1200" b="0" i="0" u="none" strike="noStrike" kern="1200" baseline="0" dirty="0" smtClean="0">
                <a:solidFill>
                  <a:schemeClr val="tx1"/>
                </a:solidFill>
                <a:latin typeface="Arial" charset="0"/>
                <a:ea typeface="宋体" pitchFamily="2" charset="-122"/>
                <a:cs typeface="+mn-cs"/>
              </a:rPr>
              <a:t>时表示组地址。</a:t>
            </a:r>
            <a:r>
              <a:rPr lang="en-US" altLang="zh-CN" sz="1200" b="0" i="0" u="none" strike="noStrike" kern="1200" baseline="0" dirty="0" smtClean="0">
                <a:solidFill>
                  <a:schemeClr val="tx1"/>
                </a:solidFill>
                <a:latin typeface="Arial" charset="0"/>
                <a:ea typeface="宋体" pitchFamily="2" charset="-122"/>
                <a:cs typeface="+mn-cs"/>
              </a:rPr>
              <a:t>IEEE </a:t>
            </a:r>
            <a:r>
              <a:rPr lang="zh-CN" altLang="en-US" sz="1200" b="0" i="0" u="none" strike="noStrike" kern="1200" baseline="0" dirty="0" smtClean="0">
                <a:solidFill>
                  <a:schemeClr val="tx1"/>
                </a:solidFill>
                <a:latin typeface="Arial" charset="0"/>
                <a:ea typeface="宋体" pitchFamily="2" charset="-122"/>
                <a:cs typeface="+mn-cs"/>
              </a:rPr>
              <a:t>只分配地址字段前三个字节中的</a:t>
            </a:r>
            <a:r>
              <a:rPr lang="en-US" altLang="zh-CN" sz="1200" b="0" i="0" u="none" strike="noStrike" kern="1200" baseline="0" dirty="0" smtClean="0">
                <a:solidFill>
                  <a:schemeClr val="tx1"/>
                </a:solidFill>
                <a:latin typeface="Arial" charset="0"/>
                <a:ea typeface="宋体" pitchFamily="2" charset="-122"/>
                <a:cs typeface="+mn-cs"/>
              </a:rPr>
              <a:t>23 </a:t>
            </a:r>
            <a:r>
              <a:rPr lang="zh-CN" altLang="en-US" sz="1200" b="0" i="0" u="none" strike="noStrike" kern="1200" baseline="0" dirty="0" smtClean="0">
                <a:solidFill>
                  <a:schemeClr val="tx1"/>
                </a:solidFill>
                <a:latin typeface="Arial" charset="0"/>
                <a:ea typeface="宋体" pitchFamily="2" charset="-122"/>
                <a:cs typeface="+mn-cs"/>
              </a:rPr>
              <a:t>位。</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考虑到可能有人并不愿意向</a:t>
            </a:r>
            <a:r>
              <a:rPr lang="en-US" altLang="zh-CN" sz="1200" b="0" i="0" u="none" strike="noStrike" kern="1200" baseline="0" dirty="0" smtClean="0">
                <a:solidFill>
                  <a:schemeClr val="tx1"/>
                </a:solidFill>
                <a:latin typeface="Arial" charset="0"/>
                <a:ea typeface="宋体" pitchFamily="2" charset="-122"/>
                <a:cs typeface="+mn-cs"/>
              </a:rPr>
              <a:t>IEEE </a:t>
            </a:r>
            <a:r>
              <a:rPr lang="zh-CN" altLang="en-US" sz="1200" b="0" i="0" u="none" strike="noStrike" kern="1200" baseline="0" dirty="0" smtClean="0">
                <a:solidFill>
                  <a:schemeClr val="tx1"/>
                </a:solidFill>
                <a:latin typeface="Arial" charset="0"/>
                <a:ea typeface="宋体" pitchFamily="2" charset="-122"/>
                <a:cs typeface="+mn-cs"/>
              </a:rPr>
              <a:t>的</a:t>
            </a:r>
            <a:r>
              <a:rPr lang="en-US" altLang="zh-CN" sz="1200" b="0" i="0" u="none" strike="noStrike" kern="1200" baseline="0" dirty="0" smtClean="0">
                <a:solidFill>
                  <a:schemeClr val="tx1"/>
                </a:solidFill>
                <a:latin typeface="Arial" charset="0"/>
                <a:ea typeface="宋体" pitchFamily="2" charset="-122"/>
                <a:cs typeface="+mn-cs"/>
              </a:rPr>
              <a:t>RA </a:t>
            </a:r>
            <a:r>
              <a:rPr lang="zh-CN" altLang="en-US" sz="1200" b="0" i="0" u="none" strike="noStrike" kern="1200" baseline="0" dirty="0" smtClean="0">
                <a:solidFill>
                  <a:schemeClr val="tx1"/>
                </a:solidFill>
                <a:latin typeface="Arial" charset="0"/>
                <a:ea typeface="宋体" pitchFamily="2" charset="-122"/>
                <a:cs typeface="+mn-cs"/>
              </a:rPr>
              <a:t>购买</a:t>
            </a:r>
            <a:r>
              <a:rPr lang="en-US" altLang="zh-CN" sz="1200" b="0" i="0" u="none" strike="noStrike" kern="1200" baseline="0" dirty="0" smtClean="0">
                <a:solidFill>
                  <a:schemeClr val="tx1"/>
                </a:solidFill>
                <a:latin typeface="Arial" charset="0"/>
                <a:ea typeface="宋体" pitchFamily="2" charset="-122"/>
                <a:cs typeface="+mn-cs"/>
              </a:rPr>
              <a:t>OUI</a:t>
            </a:r>
            <a:r>
              <a:rPr lang="zh-CN" altLang="en-US" sz="1200" b="0" i="0" u="none" strike="noStrike" kern="1200" baseline="0" dirty="0" smtClean="0">
                <a:solidFill>
                  <a:schemeClr val="tx1"/>
                </a:solidFill>
                <a:latin typeface="Arial" charset="0"/>
                <a:ea typeface="宋体" pitchFamily="2" charset="-122"/>
                <a:cs typeface="+mn-cs"/>
              </a:rPr>
              <a:t>，</a:t>
            </a:r>
            <a:r>
              <a:rPr lang="en-US" altLang="zh-CN" sz="1200" b="0" i="0" u="none" strike="noStrike" kern="1200" baseline="0" dirty="0" smtClean="0">
                <a:solidFill>
                  <a:schemeClr val="tx1"/>
                </a:solidFill>
                <a:latin typeface="Arial" charset="0"/>
                <a:ea typeface="宋体" pitchFamily="2" charset="-122"/>
                <a:cs typeface="+mn-cs"/>
              </a:rPr>
              <a:t>IEEE </a:t>
            </a:r>
            <a:r>
              <a:rPr lang="zh-CN" altLang="en-US" sz="1200" b="0" i="0" u="none" strike="noStrike" kern="1200" baseline="0" dirty="0" smtClean="0">
                <a:solidFill>
                  <a:schemeClr val="tx1"/>
                </a:solidFill>
                <a:latin typeface="Arial" charset="0"/>
                <a:ea typeface="宋体" pitchFamily="2" charset="-122"/>
                <a:cs typeface="+mn-cs"/>
              </a:rPr>
              <a:t>把地址字段第</a:t>
            </a:r>
            <a:r>
              <a:rPr lang="en-US" altLang="zh-CN" sz="1200" b="0" i="0" u="none" strike="noStrike" kern="1200" baseline="0" dirty="0" smtClean="0">
                <a:solidFill>
                  <a:schemeClr val="tx1"/>
                </a:solidFill>
                <a:latin typeface="Arial" charset="0"/>
                <a:ea typeface="宋体" pitchFamily="2" charset="-122"/>
                <a:cs typeface="+mn-cs"/>
              </a:rPr>
              <a:t>1 </a:t>
            </a:r>
            <a:r>
              <a:rPr lang="zh-CN" altLang="en-US" sz="1200" b="0" i="0" u="none" strike="noStrike" kern="1200" baseline="0" dirty="0" smtClean="0">
                <a:solidFill>
                  <a:schemeClr val="tx1"/>
                </a:solidFill>
                <a:latin typeface="Arial" charset="0"/>
                <a:ea typeface="宋体" pitchFamily="2" charset="-122"/>
                <a:cs typeface="+mn-cs"/>
              </a:rPr>
              <a:t>宇节的最低第二位规定为</a:t>
            </a:r>
            <a:r>
              <a:rPr lang="en-US" altLang="zh-CN" sz="1200" b="0" i="0" u="none" strike="noStrike" kern="1200" baseline="0" dirty="0" smtClean="0">
                <a:solidFill>
                  <a:schemeClr val="tx1"/>
                </a:solidFill>
                <a:latin typeface="Arial" charset="0"/>
                <a:ea typeface="宋体" pitchFamily="2" charset="-122"/>
                <a:cs typeface="+mn-cs"/>
              </a:rPr>
              <a:t>G/L</a:t>
            </a:r>
            <a:r>
              <a:rPr lang="zh-CN" altLang="en-US" sz="1200" b="0" i="0" u="none" strike="noStrike" kern="1200" baseline="0" dirty="0" smtClean="0">
                <a:solidFill>
                  <a:schemeClr val="tx1"/>
                </a:solidFill>
                <a:latin typeface="Arial" charset="0"/>
                <a:ea typeface="宋体" pitchFamily="2" charset="-122"/>
                <a:cs typeface="+mn-cs"/>
              </a:rPr>
              <a:t>位：为</a:t>
            </a:r>
            <a:r>
              <a:rPr lang="en-US" altLang="zh-CN" sz="1200" b="0" i="0" u="none" strike="noStrike" kern="1200" baseline="0" dirty="0" smtClean="0">
                <a:solidFill>
                  <a:schemeClr val="tx1"/>
                </a:solidFill>
                <a:latin typeface="Arial" charset="0"/>
                <a:ea typeface="宋体" pitchFamily="2" charset="-122"/>
                <a:cs typeface="+mn-cs"/>
              </a:rPr>
              <a:t>1 </a:t>
            </a:r>
            <a:r>
              <a:rPr lang="zh-CN" altLang="en-US" sz="1200" b="0" i="0" u="none" strike="noStrike" kern="1200" baseline="0" dirty="0" smtClean="0">
                <a:solidFill>
                  <a:schemeClr val="tx1"/>
                </a:solidFill>
                <a:latin typeface="Arial" charset="0"/>
                <a:ea typeface="宋体" pitchFamily="2" charset="-122"/>
                <a:cs typeface="+mn-cs"/>
              </a:rPr>
              <a:t>时是全球管理，为</a:t>
            </a:r>
            <a:r>
              <a:rPr lang="en-US" altLang="zh-CN" sz="1200" b="0" i="0" u="none" strike="noStrike" kern="1200" baseline="0" dirty="0" smtClean="0">
                <a:solidFill>
                  <a:schemeClr val="tx1"/>
                </a:solidFill>
                <a:latin typeface="Arial" charset="0"/>
                <a:ea typeface="宋体" pitchFamily="2" charset="-122"/>
                <a:cs typeface="+mn-cs"/>
              </a:rPr>
              <a:t>O </a:t>
            </a:r>
            <a:r>
              <a:rPr lang="zh-CN" altLang="en-US" sz="1200" b="0" i="0" u="none" strike="noStrike" kern="1200" baseline="0" dirty="0" smtClean="0">
                <a:solidFill>
                  <a:schemeClr val="tx1"/>
                </a:solidFill>
                <a:latin typeface="Arial" charset="0"/>
                <a:ea typeface="宋体" pitchFamily="2" charset="-122"/>
                <a:cs typeface="+mn-cs"/>
              </a:rPr>
              <a:t>时是本地管理，这时用户可任意分配网络上的地址，采用</a:t>
            </a:r>
            <a:r>
              <a:rPr lang="en-US" altLang="zh-CN" sz="1200" b="0" i="0" u="none" strike="noStrike" kern="1200" baseline="0" dirty="0" smtClean="0">
                <a:solidFill>
                  <a:schemeClr val="tx1"/>
                </a:solidFill>
                <a:latin typeface="Arial" charset="0"/>
                <a:ea typeface="宋体" pitchFamily="2" charset="-122"/>
                <a:cs typeface="+mn-cs"/>
              </a:rPr>
              <a:t>2 </a:t>
            </a:r>
            <a:r>
              <a:rPr lang="zh-CN" altLang="en-US" sz="1200" b="0" i="0" u="none" strike="noStrike" kern="1200" baseline="0" dirty="0" smtClean="0">
                <a:solidFill>
                  <a:schemeClr val="tx1"/>
                </a:solidFill>
                <a:latin typeface="Arial" charset="0"/>
                <a:ea typeface="宋体" pitchFamily="2" charset="-122"/>
                <a:cs typeface="+mn-cs"/>
              </a:rPr>
              <a:t>字节地址宇段时全都是本地管理。但应当指出，以太网几乎不使用这个</a:t>
            </a:r>
            <a:r>
              <a:rPr lang="en-US" altLang="zh-CN" sz="1200" b="0" i="0" u="none" strike="noStrike" kern="1200" baseline="0" dirty="0" smtClean="0">
                <a:solidFill>
                  <a:schemeClr val="tx1"/>
                </a:solidFill>
                <a:latin typeface="Arial" charset="0"/>
                <a:ea typeface="宋体" pitchFamily="2" charset="-122"/>
                <a:cs typeface="+mn-cs"/>
              </a:rPr>
              <a:t>G/L</a:t>
            </a:r>
            <a:r>
              <a:rPr lang="zh-CN" altLang="en-US" sz="1200" b="0" i="0" u="none" strike="noStrike" kern="1200" baseline="0" dirty="0" smtClean="0">
                <a:solidFill>
                  <a:schemeClr val="tx1"/>
                </a:solidFill>
                <a:latin typeface="Arial" charset="0"/>
                <a:ea typeface="宋体" pitchFamily="2" charset="-122"/>
                <a:cs typeface="+mn-cs"/>
              </a:rPr>
              <a:t>位。</a:t>
            </a:r>
            <a:endParaRPr lang="zh-CN" altLang="en-US" dirty="0" smtClean="0">
              <a:ea typeface="宋体" charset="-122"/>
            </a:endParaRPr>
          </a:p>
        </p:txBody>
      </p:sp>
    </p:spTree>
    <p:extLst>
      <p:ext uri="{BB962C8B-B14F-4D97-AF65-F5344CB8AC3E}">
        <p14:creationId xmlns:p14="http://schemas.microsoft.com/office/powerpoint/2010/main" val="22382056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C4A81059-B0DA-428E-92E3-3F371CBF6C71}" type="slidenum">
              <a:rPr lang="zh-CN" altLang="en-US" smtClean="0">
                <a:latin typeface="Tahoma" pitchFamily="34" charset="0"/>
              </a:rPr>
              <a:pPr/>
              <a:t>26</a:t>
            </a:fld>
            <a:endParaRPr lang="en-US" altLang="zh-CN" smtClean="0">
              <a:latin typeface="Tahoma" pitchFamily="34" charset="0"/>
            </a:endParaRPr>
          </a:p>
        </p:txBody>
      </p:sp>
      <p:sp>
        <p:nvSpPr>
          <p:cNvPr id="117763" name="Rectangle 1026"/>
          <p:cNvSpPr>
            <a:spLocks noGrp="1" noRot="1" noChangeAspect="1" noChangeArrowheads="1" noTextEdit="1"/>
          </p:cNvSpPr>
          <p:nvPr>
            <p:ph type="sldImg"/>
          </p:nvPr>
        </p:nvSpPr>
        <p:spPr>
          <a:solidFill>
            <a:srgbClr val="FFFFFF"/>
          </a:solidFill>
          <a:ln/>
        </p:spPr>
      </p:sp>
      <p:sp>
        <p:nvSpPr>
          <p:cNvPr id="117764" name="Rectangle 1027"/>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30675734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055E749C-302A-421C-A5A2-8C4E79F73DB1}" type="slidenum">
              <a:rPr lang="zh-CN" altLang="en-US" smtClean="0">
                <a:latin typeface="Tahoma" pitchFamily="34" charset="0"/>
              </a:rPr>
              <a:pPr/>
              <a:t>27</a:t>
            </a:fld>
            <a:endParaRPr lang="en-US" altLang="zh-CN" smtClean="0">
              <a:latin typeface="Tahoma" pitchFamily="34" charset="0"/>
            </a:endParaRPr>
          </a:p>
        </p:txBody>
      </p:sp>
      <p:sp>
        <p:nvSpPr>
          <p:cNvPr id="118787" name="Rectangle 2"/>
          <p:cNvSpPr>
            <a:spLocks noGrp="1" noRot="1" noChangeAspect="1" noChangeArrowheads="1" noTextEdit="1"/>
          </p:cNvSpPr>
          <p:nvPr>
            <p:ph type="sldImg"/>
          </p:nvPr>
        </p:nvSpPr>
        <p:spPr>
          <a:solidFill>
            <a:srgbClr val="FFFFFF"/>
          </a:solidFill>
          <a:ln/>
        </p:spPr>
      </p:sp>
      <p:sp>
        <p:nvSpPr>
          <p:cNvPr id="118788" name="Rectangle 3"/>
          <p:cNvSpPr>
            <a:spLocks noGrp="1" noChangeArrowheads="1"/>
          </p:cNvSpPr>
          <p:nvPr>
            <p:ph type="body" idx="1"/>
          </p:nvPr>
        </p:nvSpPr>
        <p:spPr>
          <a:solidFill>
            <a:srgbClr val="FFFFFF"/>
          </a:solidFill>
          <a:ln>
            <a:solidFill>
              <a:srgbClr val="000000"/>
            </a:solidFill>
          </a:ln>
        </p:spPr>
        <p:txBody>
          <a:bodyPr/>
          <a:lstStyle/>
          <a:p>
            <a:r>
              <a:rPr lang="zh-CN" altLang="en-US" sz="1200" b="0" i="0" u="none" strike="noStrike" kern="1200" baseline="0" dirty="0" smtClean="0">
                <a:solidFill>
                  <a:schemeClr val="tx1"/>
                </a:solidFill>
                <a:latin typeface="Arial" charset="0"/>
                <a:ea typeface="宋体" pitchFamily="2" charset="-122"/>
                <a:cs typeface="+mn-cs"/>
              </a:rPr>
              <a:t>第一、采用较为灵活的无连接的工作方式，即不必先建立连接就可以发送数据。适配器对发送的数据帧不进行编号，也不要求对方发回确认以太网提供的服务是不可靠的交付，即尽最大努力的交付但对有差错帧是否需要重传则由高层来决定。例如，如果高层使用</a:t>
            </a:r>
            <a:r>
              <a:rPr lang="en-US" altLang="zh-CN" sz="1200" b="0" i="0" u="none" strike="noStrike" kern="1200" baseline="0" dirty="0" smtClean="0">
                <a:solidFill>
                  <a:schemeClr val="tx1"/>
                </a:solidFill>
                <a:latin typeface="Arial" charset="0"/>
                <a:ea typeface="宋体" pitchFamily="2" charset="-122"/>
                <a:cs typeface="+mn-cs"/>
              </a:rPr>
              <a:t>TCP </a:t>
            </a:r>
            <a:r>
              <a:rPr lang="zh-CN" altLang="en-US" sz="1200" b="0" i="0" u="none" strike="noStrike" kern="1200" baseline="0" dirty="0" smtClean="0">
                <a:solidFill>
                  <a:schemeClr val="tx1"/>
                </a:solidFill>
                <a:latin typeface="Arial" charset="0"/>
                <a:ea typeface="宋体" pitchFamily="2" charset="-122"/>
                <a:cs typeface="+mn-cs"/>
              </a:rPr>
              <a:t>协议，那么</a:t>
            </a:r>
            <a:r>
              <a:rPr lang="en-US" altLang="zh-CN" sz="1200" b="0" i="0" u="none" strike="noStrike" kern="1200" baseline="0" dirty="0" smtClean="0">
                <a:solidFill>
                  <a:schemeClr val="tx1"/>
                </a:solidFill>
                <a:latin typeface="Arial" charset="0"/>
                <a:ea typeface="宋体" pitchFamily="2" charset="-122"/>
                <a:cs typeface="+mn-cs"/>
              </a:rPr>
              <a:t>TCP </a:t>
            </a:r>
            <a:r>
              <a:rPr lang="zh-CN" altLang="en-US" sz="1200" b="0" i="0" u="none" strike="noStrike" kern="1200" baseline="0" dirty="0" smtClean="0">
                <a:solidFill>
                  <a:schemeClr val="tx1"/>
                </a:solidFill>
                <a:latin typeface="Arial" charset="0"/>
                <a:ea typeface="宋体" pitchFamily="2" charset="-122"/>
                <a:cs typeface="+mn-cs"/>
              </a:rPr>
              <a:t>就会发现丢失了一些数据。于是经过一定的时间后，</a:t>
            </a:r>
            <a:r>
              <a:rPr lang="en-US" altLang="zh-CN" sz="1200" b="0" i="0" u="none" strike="noStrike" kern="1200" baseline="0" dirty="0" smtClean="0">
                <a:solidFill>
                  <a:schemeClr val="tx1"/>
                </a:solidFill>
                <a:latin typeface="Arial" charset="0"/>
                <a:ea typeface="宋体" pitchFamily="2" charset="-122"/>
                <a:cs typeface="+mn-cs"/>
              </a:rPr>
              <a:t>TCP </a:t>
            </a:r>
            <a:r>
              <a:rPr lang="zh-CN" altLang="en-US" sz="1200" b="0" i="0" u="none" strike="noStrike" kern="1200" baseline="0" dirty="0" smtClean="0">
                <a:solidFill>
                  <a:schemeClr val="tx1"/>
                </a:solidFill>
                <a:latin typeface="Arial" charset="0"/>
                <a:ea typeface="宋体" pitchFamily="2" charset="-122"/>
                <a:cs typeface="+mn-cs"/>
              </a:rPr>
              <a:t>就把这些数据重新传递给以太网进行重传。但以太网并不知道这是重传帧，而是当作新的数据帧来发送。</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出错：帧丢失、重复、乱序</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无效帧：长度不是字节整数倍、</a:t>
            </a:r>
            <a:r>
              <a:rPr lang="en-US" altLang="zh-CN" sz="1200" b="0" i="0" u="none" strike="noStrike" kern="1200" baseline="0" dirty="0" smtClean="0">
                <a:solidFill>
                  <a:schemeClr val="tx1"/>
                </a:solidFill>
                <a:latin typeface="Arial" charset="0"/>
                <a:ea typeface="宋体" pitchFamily="2" charset="-122"/>
                <a:cs typeface="+mn-cs"/>
              </a:rPr>
              <a:t>FCS</a:t>
            </a:r>
            <a:r>
              <a:rPr lang="zh-CN" altLang="en-US" sz="1200" b="0" i="0" u="none" strike="noStrike" kern="1200" baseline="0" dirty="0" smtClean="0">
                <a:solidFill>
                  <a:schemeClr val="tx1"/>
                </a:solidFill>
                <a:latin typeface="Arial" charset="0"/>
                <a:ea typeface="宋体" pitchFamily="2" charset="-122"/>
                <a:cs typeface="+mn-cs"/>
              </a:rPr>
              <a:t>出错、不在</a:t>
            </a:r>
            <a:r>
              <a:rPr lang="en-US" altLang="zh-CN" sz="1200" b="0" i="0" u="none" strike="noStrike" kern="1200" baseline="0" dirty="0" smtClean="0">
                <a:solidFill>
                  <a:schemeClr val="tx1"/>
                </a:solidFill>
                <a:latin typeface="Arial" charset="0"/>
                <a:ea typeface="宋体" pitchFamily="2" charset="-122"/>
                <a:cs typeface="+mn-cs"/>
              </a:rPr>
              <a:t>46-1500</a:t>
            </a:r>
            <a:r>
              <a:rPr lang="zh-CN" altLang="en-US" sz="1200" b="0" i="0" u="none" strike="noStrike" kern="1200" baseline="0" smtClean="0">
                <a:solidFill>
                  <a:schemeClr val="tx1"/>
                </a:solidFill>
                <a:latin typeface="Arial" charset="0"/>
                <a:ea typeface="宋体" pitchFamily="2" charset="-122"/>
                <a:cs typeface="+mn-cs"/>
              </a:rPr>
              <a:t>之间</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第二、以太网发送的数据都使用曼彻斯特</a:t>
            </a:r>
            <a:r>
              <a:rPr lang="en-US" altLang="zh-CN" sz="1200" b="0" i="0" u="none" strike="noStrike" kern="1200" baseline="0" dirty="0" smtClean="0">
                <a:solidFill>
                  <a:schemeClr val="tx1"/>
                </a:solidFill>
                <a:latin typeface="Arial" charset="0"/>
                <a:ea typeface="宋体" pitchFamily="2" charset="-122"/>
                <a:cs typeface="+mn-cs"/>
              </a:rPr>
              <a:t>(Manchester)</a:t>
            </a:r>
            <a:r>
              <a:rPr lang="zh-CN" altLang="en-US" sz="1200" b="0" i="0" u="none" strike="noStrike" kern="1200" baseline="0" dirty="0" smtClean="0">
                <a:solidFill>
                  <a:schemeClr val="tx1"/>
                </a:solidFill>
                <a:latin typeface="Arial" charset="0"/>
                <a:ea typeface="宋体" pitchFamily="2" charset="-122"/>
                <a:cs typeface="+mn-cs"/>
              </a:rPr>
              <a:t>编码的信号</a:t>
            </a:r>
            <a:endParaRPr lang="zh-CN" altLang="en-US" dirty="0" smtClean="0">
              <a:ea typeface="宋体" charset="-122"/>
            </a:endParaRPr>
          </a:p>
        </p:txBody>
      </p:sp>
    </p:spTree>
    <p:extLst>
      <p:ext uri="{BB962C8B-B14F-4D97-AF65-F5344CB8AC3E}">
        <p14:creationId xmlns:p14="http://schemas.microsoft.com/office/powerpoint/2010/main" val="15192711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2C603A44-9101-49A4-A80D-5397B02A84C7}" type="slidenum">
              <a:rPr lang="zh-CN" altLang="en-US" smtClean="0">
                <a:latin typeface="Tahoma" pitchFamily="34" charset="0"/>
              </a:rPr>
              <a:pPr/>
              <a:t>28</a:t>
            </a:fld>
            <a:endParaRPr lang="en-US" altLang="zh-CN" smtClean="0">
              <a:latin typeface="Tahoma" pitchFamily="34" charset="0"/>
            </a:endParaRPr>
          </a:p>
        </p:txBody>
      </p:sp>
      <p:sp>
        <p:nvSpPr>
          <p:cNvPr id="119811" name="Rectangle 2"/>
          <p:cNvSpPr>
            <a:spLocks noGrp="1" noRot="1" noChangeAspect="1" noChangeArrowheads="1" noTextEdit="1"/>
          </p:cNvSpPr>
          <p:nvPr>
            <p:ph type="sldImg"/>
          </p:nvPr>
        </p:nvSpPr>
        <p:spPr>
          <a:solidFill>
            <a:srgbClr val="FFFFFF"/>
          </a:solidFill>
          <a:ln/>
        </p:spPr>
      </p:sp>
      <p:sp>
        <p:nvSpPr>
          <p:cNvPr id="119812" name="Rectangle 3"/>
          <p:cNvSpPr>
            <a:spLocks noGrp="1" noChangeArrowheads="1"/>
          </p:cNvSpPr>
          <p:nvPr>
            <p:ph type="body" idx="1"/>
          </p:nvPr>
        </p:nvSpPr>
        <p:spPr>
          <a:solidFill>
            <a:srgbClr val="FFFFFF"/>
          </a:solidFill>
          <a:ln>
            <a:solidFill>
              <a:srgbClr val="000000"/>
            </a:solidFill>
          </a:ln>
        </p:spPr>
        <p:txBody>
          <a:bodyPr/>
          <a:lstStyle/>
          <a:p>
            <a:endParaRPr lang="zh-CN" altLang="en-US" dirty="0" smtClean="0">
              <a:ea typeface="宋体" charset="-122"/>
            </a:endParaRPr>
          </a:p>
        </p:txBody>
      </p:sp>
    </p:spTree>
    <p:extLst>
      <p:ext uri="{BB962C8B-B14F-4D97-AF65-F5344CB8AC3E}">
        <p14:creationId xmlns:p14="http://schemas.microsoft.com/office/powerpoint/2010/main" val="8104093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BFEBEFC1-2F68-4773-B293-6103EB5CA170}" type="slidenum">
              <a:rPr lang="zh-CN" altLang="en-US" smtClean="0">
                <a:latin typeface="Tahoma" pitchFamily="34" charset="0"/>
              </a:rPr>
              <a:pPr/>
              <a:t>29</a:t>
            </a:fld>
            <a:endParaRPr lang="en-US" altLang="zh-CN" smtClean="0">
              <a:latin typeface="Tahoma" pitchFamily="34" charset="0"/>
            </a:endParaRPr>
          </a:p>
        </p:txBody>
      </p:sp>
      <p:sp>
        <p:nvSpPr>
          <p:cNvPr id="120835" name="Rectangle 2"/>
          <p:cNvSpPr>
            <a:spLocks noGrp="1" noRot="1" noChangeAspect="1" noChangeArrowheads="1" noTextEdit="1"/>
          </p:cNvSpPr>
          <p:nvPr>
            <p:ph type="sldImg"/>
          </p:nvPr>
        </p:nvSpPr>
        <p:spPr>
          <a:solidFill>
            <a:srgbClr val="FFFFFF"/>
          </a:solidFill>
          <a:ln/>
        </p:spPr>
      </p:sp>
      <p:sp>
        <p:nvSpPr>
          <p:cNvPr id="120836" name="Rectangle 3"/>
          <p:cNvSpPr>
            <a:spLocks noGrp="1" noChangeArrowheads="1"/>
          </p:cNvSpPr>
          <p:nvPr>
            <p:ph type="body" idx="1"/>
          </p:nvPr>
        </p:nvSpPr>
        <p:spPr>
          <a:solidFill>
            <a:srgbClr val="FFFFFF"/>
          </a:solidFill>
          <a:ln>
            <a:solidFill>
              <a:srgbClr val="000000"/>
            </a:solidFill>
          </a:ln>
        </p:spPr>
        <p:txBody>
          <a:bodyPr/>
          <a:lstStyle/>
          <a:p>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多点接入</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就是说明这是总线型网络，许多计算机以多点接入的方式连接在一根总线上。协议的实质是</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载波监昕</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和</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碰撞检测</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a:t>
            </a:r>
            <a:endParaRPr lang="en-US" altLang="zh-CN" sz="1200" b="0" i="0" u="none" strike="noStrike" kern="1200" baseline="0" dirty="0" smtClean="0">
              <a:solidFill>
                <a:schemeClr val="tx1"/>
              </a:solidFill>
              <a:latin typeface="Arial" charset="0"/>
              <a:ea typeface="宋体" pitchFamily="2" charset="-122"/>
              <a:cs typeface="+mn-cs"/>
            </a:endParaRPr>
          </a:p>
          <a:p>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载波监昕</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就是</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发送前先监昕</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，即每一个站在发送数据之前先要检测一下总线上是否有其他站在发送数据，如果有，则暂时不要发送数据，要等待信道变为空闲时再发送。</a:t>
            </a:r>
            <a:endParaRPr lang="en-US" altLang="zh-CN" sz="1200" b="0" i="0" u="none" strike="noStrike" kern="1200" baseline="0" dirty="0" smtClean="0">
              <a:solidFill>
                <a:schemeClr val="tx1"/>
              </a:solidFill>
              <a:latin typeface="Arial" charset="0"/>
              <a:ea typeface="宋体" pitchFamily="2" charset="-122"/>
              <a:cs typeface="+mn-cs"/>
            </a:endParaRPr>
          </a:p>
          <a:p>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碰撞检测</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就是</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边发送边监昕</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，即适配器边发送数据边检测信道上的信号电压的变化情况，以便判断自己在发送数据时其他站是否也在发送数据</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既然每一个站在发送数据之前已经监听到信道为</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空闲飞那么为什么还会出现数据在总线上的碰撞呢</a:t>
            </a:r>
            <a:r>
              <a:rPr lang="en-US" altLang="zh-CN" sz="1200" b="0" i="0" u="none" strike="noStrike" kern="1200" baseline="0" dirty="0" smtClean="0">
                <a:solidFill>
                  <a:schemeClr val="tx1"/>
                </a:solidFill>
                <a:latin typeface="Arial" charset="0"/>
                <a:ea typeface="宋体" pitchFamily="2" charset="-122"/>
                <a:cs typeface="+mn-cs"/>
              </a:rPr>
              <a:t>?</a:t>
            </a:r>
          </a:p>
          <a:p>
            <a:r>
              <a:rPr lang="en-US" altLang="zh-CN" sz="1200" b="0" i="0" u="none" strike="noStrike" kern="1200" baseline="0" dirty="0" smtClean="0">
                <a:solidFill>
                  <a:schemeClr val="tx1"/>
                </a:solidFill>
                <a:latin typeface="Arial" charset="0"/>
                <a:ea typeface="宋体" pitchFamily="2" charset="-122"/>
                <a:cs typeface="+mn-cs"/>
              </a:rPr>
              <a:t>	</a:t>
            </a:r>
            <a:r>
              <a:rPr lang="zh-CN" altLang="en-US" sz="1200" b="0" i="0" u="none" strike="noStrike" kern="1200" baseline="0" dirty="0" smtClean="0">
                <a:solidFill>
                  <a:schemeClr val="tx1"/>
                </a:solidFill>
                <a:latin typeface="Arial" charset="0"/>
                <a:ea typeface="宋体" pitchFamily="2" charset="-122"/>
                <a:cs typeface="+mn-cs"/>
              </a:rPr>
              <a:t>电磁波在</a:t>
            </a:r>
            <a:r>
              <a:rPr lang="en-US" altLang="zh-CN" sz="1200" b="0" i="0" u="none" strike="noStrike" kern="1200" baseline="0" dirty="0" smtClean="0">
                <a:solidFill>
                  <a:schemeClr val="tx1"/>
                </a:solidFill>
                <a:latin typeface="Arial" charset="0"/>
                <a:ea typeface="宋体" pitchFamily="2" charset="-122"/>
                <a:cs typeface="+mn-cs"/>
              </a:rPr>
              <a:t>1 km </a:t>
            </a:r>
            <a:r>
              <a:rPr lang="zh-CN" altLang="en-US" sz="1200" b="0" i="0" u="none" strike="noStrike" kern="1200" baseline="0" dirty="0" smtClean="0">
                <a:solidFill>
                  <a:schemeClr val="tx1"/>
                </a:solidFill>
                <a:latin typeface="Arial" charset="0"/>
                <a:ea typeface="宋体" pitchFamily="2" charset="-122"/>
                <a:cs typeface="+mn-cs"/>
              </a:rPr>
              <a:t>电缆的传播时延约为</a:t>
            </a:r>
            <a:r>
              <a:rPr lang="en-US" altLang="zh-CN" sz="1200" b="0" i="0" u="none" strike="noStrike" kern="1200" baseline="0" dirty="0" smtClean="0">
                <a:solidFill>
                  <a:schemeClr val="tx1"/>
                </a:solidFill>
                <a:latin typeface="Arial" charset="0"/>
                <a:ea typeface="宋体" pitchFamily="2" charset="-122"/>
                <a:cs typeface="+mn-cs"/>
              </a:rPr>
              <a:t>5</a:t>
            </a:r>
            <a:r>
              <a:rPr lang="el-GR" altLang="zh-CN" sz="1200" b="0" i="0" u="none" strike="noStrike" kern="1200" baseline="0" dirty="0" smtClean="0">
                <a:solidFill>
                  <a:schemeClr val="tx1"/>
                </a:solidFill>
                <a:latin typeface="Arial" charset="0"/>
                <a:ea typeface="宋体" pitchFamily="2" charset="-122"/>
                <a:cs typeface="+mn-cs"/>
              </a:rPr>
              <a:t>μ</a:t>
            </a:r>
            <a:r>
              <a:rPr lang="en-US" altLang="zh-CN" sz="1200" b="0" i="0" u="none" strike="noStrike" kern="1200" baseline="0" dirty="0" smtClean="0">
                <a:solidFill>
                  <a:schemeClr val="tx1"/>
                </a:solidFill>
                <a:latin typeface="Arial" charset="0"/>
                <a:ea typeface="宋体" pitchFamily="2" charset="-122"/>
                <a:cs typeface="+mn-cs"/>
              </a:rPr>
              <a:t>s</a:t>
            </a:r>
          </a:p>
          <a:p>
            <a:r>
              <a:rPr lang="en-US" altLang="zh-CN" sz="1200" b="0" i="0" u="none" strike="noStrike" kern="1200" baseline="0" dirty="0" smtClean="0">
                <a:solidFill>
                  <a:schemeClr val="tx1"/>
                </a:solidFill>
                <a:latin typeface="Arial" charset="0"/>
                <a:ea typeface="宋体" pitchFamily="2" charset="-122"/>
                <a:cs typeface="+mn-cs"/>
              </a:rPr>
              <a:t>	</a:t>
            </a:r>
            <a:r>
              <a:rPr lang="zh-CN" altLang="en-US" sz="1200" b="0" i="0" u="none" strike="noStrike" kern="1200" baseline="0" dirty="0" smtClean="0">
                <a:solidFill>
                  <a:schemeClr val="tx1"/>
                </a:solidFill>
                <a:latin typeface="Arial" charset="0"/>
                <a:ea typeface="宋体" pitchFamily="2" charset="-122"/>
                <a:cs typeface="+mn-cs"/>
              </a:rPr>
              <a:t>最迟要经过多长时间才能知道自己发送的数据和其他站发送的数据有没有发生碰撞</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两倍的总线端到端的传播时延</a:t>
            </a:r>
            <a:endParaRPr lang="en-US" altLang="zh-CN" sz="1200" b="0" i="0" u="none" strike="noStrike" kern="1200" baseline="0" dirty="0" smtClean="0">
              <a:solidFill>
                <a:schemeClr val="tx1"/>
              </a:solidFill>
              <a:latin typeface="Arial" charset="0"/>
              <a:ea typeface="宋体" pitchFamily="2" charset="-122"/>
              <a:cs typeface="+mn-cs"/>
            </a:endParaRPr>
          </a:p>
          <a:p>
            <a:r>
              <a:rPr lang="en-US" altLang="zh-CN" sz="1200" b="0" i="0" u="none" strike="noStrike" kern="1200" baseline="0" dirty="0" smtClean="0">
                <a:solidFill>
                  <a:schemeClr val="tx1"/>
                </a:solidFill>
                <a:latin typeface="Arial" charset="0"/>
                <a:ea typeface="宋体" pitchFamily="2" charset="-122"/>
                <a:cs typeface="+mn-cs"/>
              </a:rPr>
              <a:t>	</a:t>
            </a:r>
            <a:r>
              <a:rPr lang="zh-CN" altLang="en-US" sz="1200" b="0" i="0" u="none" strike="noStrike" kern="1200" baseline="0" dirty="0" smtClean="0">
                <a:solidFill>
                  <a:schemeClr val="tx1"/>
                </a:solidFill>
                <a:latin typeface="Arial" charset="0"/>
                <a:ea typeface="宋体" pitchFamily="2" charset="-122"/>
                <a:cs typeface="+mn-cs"/>
              </a:rPr>
              <a:t>即经迫争用期这段时间还没有检测到碰撞，才能肯定这次发送不会发生碰撞。</a:t>
            </a:r>
            <a:endParaRPr lang="en-US" altLang="zh-CN" sz="1200" b="0" i="0" u="none" strike="noStrike" kern="1200" baseline="0" dirty="0" smtClean="0">
              <a:solidFill>
                <a:schemeClr val="tx1"/>
              </a:solidFill>
              <a:latin typeface="Arial" charset="0"/>
              <a:ea typeface="宋体" pitchFamily="2" charset="-122"/>
              <a:cs typeface="+mn-cs"/>
            </a:endParaRPr>
          </a:p>
          <a:p>
            <a:r>
              <a:rPr lang="en-US" altLang="zh-CN" sz="1200" b="0" i="0" u="none" strike="noStrike" kern="1200" baseline="0" dirty="0" smtClean="0">
                <a:solidFill>
                  <a:schemeClr val="tx1"/>
                </a:solidFill>
                <a:latin typeface="Arial" charset="0"/>
                <a:ea typeface="宋体" pitchFamily="2" charset="-122"/>
                <a:cs typeface="+mn-cs"/>
              </a:rPr>
              <a:t>	</a:t>
            </a:r>
            <a:r>
              <a:rPr lang="zh-CN" altLang="en-US" sz="1200" b="0" i="0" u="none" strike="noStrike" kern="1200" baseline="0" dirty="0" smtClean="0">
                <a:solidFill>
                  <a:schemeClr val="tx1"/>
                </a:solidFill>
                <a:latin typeface="Arial" charset="0"/>
                <a:ea typeface="宋体" pitchFamily="2" charset="-122"/>
                <a:cs typeface="+mn-cs"/>
              </a:rPr>
              <a:t>以太网把争用期定为</a:t>
            </a:r>
            <a:r>
              <a:rPr lang="en-US" altLang="zh-CN" sz="1200" b="0" i="0" u="none" strike="noStrike" kern="1200" baseline="0" dirty="0" smtClean="0">
                <a:solidFill>
                  <a:schemeClr val="tx1"/>
                </a:solidFill>
                <a:latin typeface="Arial" charset="0"/>
                <a:ea typeface="宋体" pitchFamily="2" charset="-122"/>
                <a:cs typeface="+mn-cs"/>
              </a:rPr>
              <a:t>5 1. 2</a:t>
            </a:r>
            <a:r>
              <a:rPr lang="el-GR" altLang="zh-CN" sz="1200" b="0" i="0" u="none" strike="noStrike" kern="1200" baseline="0" dirty="0" smtClean="0">
                <a:solidFill>
                  <a:schemeClr val="tx1"/>
                </a:solidFill>
                <a:latin typeface="Arial" charset="0"/>
                <a:ea typeface="宋体" pitchFamily="2" charset="-122"/>
                <a:cs typeface="+mn-cs"/>
              </a:rPr>
              <a:t>μ</a:t>
            </a:r>
            <a:r>
              <a:rPr lang="en-US" altLang="zh-CN" sz="1200" b="0" i="0" u="none" strike="noStrike" kern="1200" baseline="0" dirty="0" smtClean="0">
                <a:solidFill>
                  <a:schemeClr val="tx1"/>
                </a:solidFill>
                <a:latin typeface="Arial" charset="0"/>
                <a:ea typeface="宋体" pitchFamily="2" charset="-122"/>
                <a:cs typeface="+mn-cs"/>
              </a:rPr>
              <a:t>s </a:t>
            </a:r>
            <a:r>
              <a:rPr lang="zh-CN" altLang="en-US" sz="1200" b="0" i="0" u="none" strike="noStrike" kern="1200" baseline="0" dirty="0" smtClean="0">
                <a:solidFill>
                  <a:schemeClr val="tx1"/>
                </a:solidFill>
                <a:latin typeface="Arial" charset="0"/>
                <a:ea typeface="宋体" pitchFamily="2" charset="-122"/>
                <a:cs typeface="+mn-cs"/>
              </a:rPr>
              <a:t>。对于</a:t>
            </a:r>
            <a:r>
              <a:rPr lang="en-US" altLang="zh-CN" sz="1200" b="0" i="0" u="none" strike="noStrike" kern="1200" baseline="0" dirty="0" smtClean="0">
                <a:solidFill>
                  <a:schemeClr val="tx1"/>
                </a:solidFill>
                <a:latin typeface="Arial" charset="0"/>
                <a:ea typeface="宋体" pitchFamily="2" charset="-122"/>
                <a:cs typeface="+mn-cs"/>
              </a:rPr>
              <a:t>10 </a:t>
            </a:r>
            <a:r>
              <a:rPr lang="en-US" altLang="zh-CN" sz="1200" b="0" i="1" u="none" strike="noStrike" kern="1200" baseline="0" dirty="0" smtClean="0">
                <a:solidFill>
                  <a:schemeClr val="tx1"/>
                </a:solidFill>
                <a:latin typeface="Arial" charset="0"/>
                <a:ea typeface="宋体" pitchFamily="2" charset="-122"/>
                <a:cs typeface="+mn-cs"/>
              </a:rPr>
              <a:t>Mb/s</a:t>
            </a:r>
            <a:r>
              <a:rPr lang="zh-CN" altLang="en-US" sz="1200" b="0" i="0" u="none" strike="noStrike" kern="1200" baseline="0" dirty="0" smtClean="0">
                <a:solidFill>
                  <a:schemeClr val="tx1"/>
                </a:solidFill>
                <a:latin typeface="Arial" charset="0"/>
                <a:ea typeface="宋体" pitchFamily="2" charset="-122"/>
                <a:cs typeface="+mn-cs"/>
              </a:rPr>
              <a:t>以太网，在争用期内可发送</a:t>
            </a:r>
            <a:r>
              <a:rPr lang="en-US" altLang="zh-CN" sz="1200" b="0" i="0" u="none" strike="noStrike" kern="1200" baseline="0" dirty="0" smtClean="0">
                <a:solidFill>
                  <a:schemeClr val="tx1"/>
                </a:solidFill>
                <a:latin typeface="Arial" charset="0"/>
                <a:ea typeface="宋体" pitchFamily="2" charset="-122"/>
                <a:cs typeface="+mn-cs"/>
              </a:rPr>
              <a:t>512 bit </a:t>
            </a:r>
            <a:r>
              <a:rPr lang="zh-CN" altLang="en-US" sz="1200" b="0" i="0" u="none" strike="noStrike" kern="1200" baseline="0" dirty="0" smtClean="0">
                <a:solidFill>
                  <a:schemeClr val="tx1"/>
                </a:solidFill>
                <a:latin typeface="Arial" charset="0"/>
                <a:ea typeface="宋体" pitchFamily="2" charset="-122"/>
                <a:cs typeface="+mn-cs"/>
              </a:rPr>
              <a:t>，即</a:t>
            </a:r>
            <a:r>
              <a:rPr lang="en-US" altLang="zh-CN" sz="1200" b="0" i="0" u="none" strike="noStrike" kern="1200" baseline="0" dirty="0" smtClean="0">
                <a:solidFill>
                  <a:schemeClr val="tx1"/>
                </a:solidFill>
                <a:latin typeface="Arial" charset="0"/>
                <a:ea typeface="宋体" pitchFamily="2" charset="-122"/>
                <a:cs typeface="+mn-cs"/>
              </a:rPr>
              <a:t>64 </a:t>
            </a:r>
            <a:r>
              <a:rPr lang="zh-CN" altLang="en-US" sz="1200" b="0" i="0" u="none" strike="noStrike" kern="1200" baseline="0" dirty="0" smtClean="0">
                <a:solidFill>
                  <a:schemeClr val="tx1"/>
                </a:solidFill>
                <a:latin typeface="Arial" charset="0"/>
                <a:ea typeface="宋体" pitchFamily="2" charset="-122"/>
                <a:cs typeface="+mn-cs"/>
              </a:rPr>
              <a:t>字节。也可以说争用期是</a:t>
            </a:r>
            <a:r>
              <a:rPr lang="en-US" altLang="zh-CN" sz="1200" b="0" i="0" u="none" strike="noStrike" kern="1200" baseline="0" dirty="0" smtClean="0">
                <a:solidFill>
                  <a:schemeClr val="tx1"/>
                </a:solidFill>
                <a:latin typeface="Arial" charset="0"/>
                <a:ea typeface="宋体" pitchFamily="2" charset="-122"/>
                <a:cs typeface="+mn-cs"/>
              </a:rPr>
              <a:t>512 </a:t>
            </a:r>
            <a:r>
              <a:rPr lang="zh-CN" altLang="en-US" sz="1200" b="0" i="0" u="none" strike="noStrike" kern="1200" baseline="0" dirty="0" smtClean="0">
                <a:solidFill>
                  <a:schemeClr val="tx1"/>
                </a:solidFill>
                <a:latin typeface="Arial" charset="0"/>
                <a:ea typeface="宋体" pitchFamily="2" charset="-122"/>
                <a:cs typeface="+mn-cs"/>
              </a:rPr>
              <a:t>比特时间。</a:t>
            </a:r>
            <a:endParaRPr lang="en-US" altLang="zh-CN" sz="1200" b="0" i="0" u="none" strike="noStrike" kern="1200" baseline="0" dirty="0" smtClean="0">
              <a:solidFill>
                <a:schemeClr val="tx1"/>
              </a:solidFill>
              <a:latin typeface="Arial" charset="0"/>
              <a:ea typeface="宋体" pitchFamily="2" charset="-122"/>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dirty="0" smtClean="0">
                <a:latin typeface="Arial" charset="0"/>
              </a:rPr>
              <a:t>1-persist CSMA </a:t>
            </a:r>
            <a:r>
              <a:rPr lang="zh-CN" altLang="en-US" sz="1200" dirty="0" smtClean="0">
                <a:latin typeface="Arial" charset="0"/>
              </a:rPr>
              <a:t>：若信道不空一直等待，若空闲则一定发送</a:t>
            </a:r>
            <a:endParaRPr lang="en-US" altLang="zh-CN" sz="1200" dirty="0" smtClean="0">
              <a:latin typeface="Arial" charset="0"/>
            </a:endParaRPr>
          </a:p>
          <a:p>
            <a:pPr eaLnBrk="1" hangingPunct="1"/>
            <a:endParaRPr lang="zh-CN" altLang="en-US" dirty="0" smtClean="0">
              <a:ea typeface="宋体" charset="-122"/>
            </a:endParaRPr>
          </a:p>
        </p:txBody>
      </p:sp>
    </p:spTree>
    <p:extLst>
      <p:ext uri="{BB962C8B-B14F-4D97-AF65-F5344CB8AC3E}">
        <p14:creationId xmlns:p14="http://schemas.microsoft.com/office/powerpoint/2010/main" val="75499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FB3F511D-3927-40DC-90C9-7374753A6D8D}" type="slidenum">
              <a:rPr lang="zh-CN" altLang="en-US" smtClean="0">
                <a:latin typeface="Tahoma" pitchFamily="34" charset="0"/>
              </a:rPr>
              <a:pPr/>
              <a:t>3</a:t>
            </a:fld>
            <a:endParaRPr lang="en-US" altLang="zh-CN" smtClean="0">
              <a:latin typeface="Tahoma" pitchFamily="34"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链路</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和</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数据链路</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并不是一回事。</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而每个结点只有下三层一一网络层、数据链路层和物理层。</a:t>
            </a:r>
            <a:endParaRPr lang="en-US" altLang="zh-CN" sz="1200" b="0" i="0" u="none" strike="noStrike" kern="1200" baseline="0" dirty="0" smtClean="0">
              <a:solidFill>
                <a:schemeClr val="tx1"/>
              </a:solidFill>
              <a:latin typeface="Arial" charset="0"/>
              <a:ea typeface="宋体" pitchFamily="2" charset="-122"/>
              <a:cs typeface="+mn-cs"/>
            </a:endParaRPr>
          </a:p>
          <a:p>
            <a:r>
              <a:rPr lang="en-US" altLang="zh-CN" sz="1200" b="0" i="0" u="none" strike="noStrike" kern="1200" baseline="0" dirty="0" smtClean="0">
                <a:solidFill>
                  <a:schemeClr val="tx1"/>
                </a:solidFill>
                <a:latin typeface="Arial" charset="0"/>
                <a:ea typeface="宋体" pitchFamily="2" charset="-122"/>
                <a:cs typeface="+mn-cs"/>
              </a:rPr>
              <a:t>(1)</a:t>
            </a:r>
            <a:r>
              <a:rPr lang="zh-CN" altLang="en-US" sz="1200" b="0" i="0" u="none" strike="noStrike" kern="1200" baseline="0" dirty="0" smtClean="0">
                <a:solidFill>
                  <a:schemeClr val="tx1"/>
                </a:solidFill>
                <a:latin typeface="Arial" charset="0"/>
                <a:ea typeface="宋体" pitchFamily="2" charset="-122"/>
                <a:cs typeface="+mn-cs"/>
              </a:rPr>
              <a:t>结点</a:t>
            </a:r>
            <a:r>
              <a:rPr lang="en-US" altLang="zh-CN" sz="1200" b="0" i="0" u="none" strike="noStrike" kern="1200" baseline="0" dirty="0" smtClean="0">
                <a:solidFill>
                  <a:schemeClr val="tx1"/>
                </a:solidFill>
                <a:latin typeface="Arial" charset="0"/>
                <a:ea typeface="宋体" pitchFamily="2" charset="-122"/>
                <a:cs typeface="+mn-cs"/>
              </a:rPr>
              <a:t>A </a:t>
            </a:r>
            <a:r>
              <a:rPr lang="zh-CN" altLang="en-US" sz="1200" b="0" i="0" u="none" strike="noStrike" kern="1200" baseline="0" dirty="0" smtClean="0">
                <a:solidFill>
                  <a:schemeClr val="tx1"/>
                </a:solidFill>
                <a:latin typeface="Arial" charset="0"/>
                <a:ea typeface="宋体" pitchFamily="2" charset="-122"/>
                <a:cs typeface="+mn-cs"/>
              </a:rPr>
              <a:t>的数据链路层把网络层交下来的</a:t>
            </a:r>
            <a:r>
              <a:rPr lang="en-US" altLang="zh-CN" sz="1200" b="0" i="0" u="none" strike="noStrike" kern="1200" baseline="0" dirty="0" smtClean="0">
                <a:solidFill>
                  <a:schemeClr val="tx1"/>
                </a:solidFill>
                <a:latin typeface="Arial" charset="0"/>
                <a:ea typeface="宋体" pitchFamily="2" charset="-122"/>
                <a:cs typeface="+mn-cs"/>
              </a:rPr>
              <a:t>IP </a:t>
            </a:r>
            <a:r>
              <a:rPr lang="zh-CN" altLang="en-US" sz="1200" b="0" i="0" u="none" strike="noStrike" kern="1200" baseline="0" dirty="0" smtClean="0">
                <a:solidFill>
                  <a:schemeClr val="tx1"/>
                </a:solidFill>
                <a:latin typeface="Arial" charset="0"/>
                <a:ea typeface="宋体" pitchFamily="2" charset="-122"/>
                <a:cs typeface="+mn-cs"/>
              </a:rPr>
              <a:t>数据报添加首部和尾部封装成帧。</a:t>
            </a:r>
          </a:p>
          <a:p>
            <a:r>
              <a:rPr lang="en-US" altLang="zh-CN" sz="1200" b="0" i="0" u="none" strike="noStrike" kern="1200" baseline="0" dirty="0" smtClean="0">
                <a:solidFill>
                  <a:schemeClr val="tx1"/>
                </a:solidFill>
                <a:latin typeface="Arial" charset="0"/>
                <a:ea typeface="宋体" pitchFamily="2" charset="-122"/>
                <a:cs typeface="+mn-cs"/>
              </a:rPr>
              <a:t>(2) </a:t>
            </a:r>
            <a:r>
              <a:rPr lang="zh-CN" altLang="en-US" sz="1200" b="0" i="0" u="none" strike="noStrike" kern="1200" baseline="0" dirty="0" smtClean="0">
                <a:solidFill>
                  <a:schemeClr val="tx1"/>
                </a:solidFill>
                <a:latin typeface="Arial" charset="0"/>
                <a:ea typeface="宋体" pitchFamily="2" charset="-122"/>
                <a:cs typeface="+mn-cs"/>
              </a:rPr>
              <a:t>结点</a:t>
            </a:r>
            <a:r>
              <a:rPr lang="en-US" altLang="zh-CN" sz="1200" b="0" i="0" u="none" strike="noStrike" kern="1200" baseline="0" dirty="0" smtClean="0">
                <a:solidFill>
                  <a:schemeClr val="tx1"/>
                </a:solidFill>
                <a:latin typeface="Arial" charset="0"/>
                <a:ea typeface="宋体" pitchFamily="2" charset="-122"/>
                <a:cs typeface="+mn-cs"/>
              </a:rPr>
              <a:t>A </a:t>
            </a:r>
            <a:r>
              <a:rPr lang="zh-CN" altLang="en-US" sz="1200" b="0" i="0" u="none" strike="noStrike" kern="1200" baseline="0" dirty="0" smtClean="0">
                <a:solidFill>
                  <a:schemeClr val="tx1"/>
                </a:solidFill>
                <a:latin typeface="Arial" charset="0"/>
                <a:ea typeface="宋体" pitchFamily="2" charset="-122"/>
                <a:cs typeface="+mn-cs"/>
              </a:rPr>
              <a:t>把封装好的帧发送给结点</a:t>
            </a:r>
            <a:r>
              <a:rPr lang="en-US" altLang="zh-CN" sz="1200" b="0" i="0" u="none" strike="noStrike" kern="1200" baseline="0" dirty="0" smtClean="0">
                <a:solidFill>
                  <a:schemeClr val="tx1"/>
                </a:solidFill>
                <a:latin typeface="Arial" charset="0"/>
                <a:ea typeface="宋体" pitchFamily="2" charset="-122"/>
                <a:cs typeface="+mn-cs"/>
              </a:rPr>
              <a:t>B </a:t>
            </a:r>
            <a:r>
              <a:rPr lang="zh-CN" altLang="en-US" sz="1200" b="0" i="0" u="none" strike="noStrike" kern="1200" baseline="0" dirty="0" smtClean="0">
                <a:solidFill>
                  <a:schemeClr val="tx1"/>
                </a:solidFill>
                <a:latin typeface="Arial" charset="0"/>
                <a:ea typeface="宋体" pitchFamily="2" charset="-122"/>
                <a:cs typeface="+mn-cs"/>
              </a:rPr>
              <a:t>的数据链路层。</a:t>
            </a:r>
          </a:p>
          <a:p>
            <a:r>
              <a:rPr lang="en-US" altLang="zh-CN" sz="1200" b="0" i="0" u="none" strike="noStrike" kern="1200" baseline="0" dirty="0" smtClean="0">
                <a:solidFill>
                  <a:schemeClr val="tx1"/>
                </a:solidFill>
                <a:latin typeface="Arial" charset="0"/>
                <a:ea typeface="宋体" pitchFamily="2" charset="-122"/>
                <a:cs typeface="+mn-cs"/>
              </a:rPr>
              <a:t>(3) </a:t>
            </a:r>
            <a:r>
              <a:rPr lang="zh-CN" altLang="en-US" sz="1200" b="0" i="0" u="none" strike="noStrike" kern="1200" baseline="0" dirty="0" smtClean="0">
                <a:solidFill>
                  <a:schemeClr val="tx1"/>
                </a:solidFill>
                <a:latin typeface="Arial" charset="0"/>
                <a:ea typeface="宋体" pitchFamily="2" charset="-122"/>
                <a:cs typeface="+mn-cs"/>
              </a:rPr>
              <a:t>若结点</a:t>
            </a:r>
            <a:r>
              <a:rPr lang="en-US" altLang="zh-CN" sz="1200" b="0" i="0" u="none" strike="noStrike" kern="1200" baseline="0" dirty="0" smtClean="0">
                <a:solidFill>
                  <a:schemeClr val="tx1"/>
                </a:solidFill>
                <a:latin typeface="Arial" charset="0"/>
                <a:ea typeface="宋体" pitchFamily="2" charset="-122"/>
                <a:cs typeface="+mn-cs"/>
              </a:rPr>
              <a:t>B </a:t>
            </a:r>
            <a:r>
              <a:rPr lang="zh-CN" altLang="en-US" sz="1200" b="0" i="0" u="none" strike="noStrike" kern="1200" baseline="0" dirty="0" smtClean="0">
                <a:solidFill>
                  <a:schemeClr val="tx1"/>
                </a:solidFill>
                <a:latin typeface="Arial" charset="0"/>
                <a:ea typeface="宋体" pitchFamily="2" charset="-122"/>
                <a:cs typeface="+mn-cs"/>
              </a:rPr>
              <a:t>的数据链路层收到的帧无差错，则从收到的帧中提取出</a:t>
            </a:r>
            <a:r>
              <a:rPr lang="en-US" altLang="zh-CN" sz="1200" b="0" i="0" u="none" strike="noStrike" kern="1200" baseline="0" dirty="0" smtClean="0">
                <a:solidFill>
                  <a:schemeClr val="tx1"/>
                </a:solidFill>
                <a:latin typeface="Arial" charset="0"/>
                <a:ea typeface="宋体" pitchFamily="2" charset="-122"/>
                <a:cs typeface="+mn-cs"/>
              </a:rPr>
              <a:t>IP </a:t>
            </a:r>
            <a:r>
              <a:rPr lang="zh-CN" altLang="en-US" sz="1200" b="0" i="0" u="none" strike="noStrike" kern="1200" baseline="0" dirty="0" smtClean="0">
                <a:solidFill>
                  <a:schemeClr val="tx1"/>
                </a:solidFill>
                <a:latin typeface="Arial" charset="0"/>
                <a:ea typeface="宋体" pitchFamily="2" charset="-122"/>
                <a:cs typeface="+mn-cs"/>
              </a:rPr>
              <a:t>数据报上交给上面的网络层</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否则丢弃这个帧。</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画图</a:t>
            </a:r>
            <a:endParaRPr lang="en-US" altLang="zh-CN" sz="1200" b="0" i="0" u="none" strike="noStrike" kern="1200" baseline="0" dirty="0" smtClean="0">
              <a:solidFill>
                <a:schemeClr val="tx1"/>
              </a:solidFill>
              <a:latin typeface="Arial" charset="0"/>
              <a:ea typeface="宋体" pitchFamily="2" charset="-122"/>
              <a:cs typeface="+mn-cs"/>
            </a:endParaRPr>
          </a:p>
          <a:p>
            <a:endParaRPr lang="zh-CN" altLang="en-US" dirty="0" smtClean="0">
              <a:ea typeface="宋体" charset="-122"/>
            </a:endParaRPr>
          </a:p>
        </p:txBody>
      </p:sp>
    </p:spTree>
    <p:extLst>
      <p:ext uri="{BB962C8B-B14F-4D97-AF65-F5344CB8AC3E}">
        <p14:creationId xmlns:p14="http://schemas.microsoft.com/office/powerpoint/2010/main" val="3892988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86A43027-97A6-4DEF-B3AE-1E6B84CE37DA}" type="slidenum">
              <a:rPr lang="zh-CN" altLang="en-US" smtClean="0">
                <a:latin typeface="Tahoma" pitchFamily="34" charset="0"/>
              </a:rPr>
              <a:pPr/>
              <a:t>30</a:t>
            </a:fld>
            <a:endParaRPr lang="en-US" altLang="zh-CN" smtClean="0">
              <a:latin typeface="Tahoma" pitchFamily="34" charset="0"/>
            </a:endParaRPr>
          </a:p>
        </p:txBody>
      </p:sp>
      <p:sp>
        <p:nvSpPr>
          <p:cNvPr id="121859" name="Rectangle 2"/>
          <p:cNvSpPr>
            <a:spLocks noGrp="1" noRot="1" noChangeAspect="1" noChangeArrowheads="1" noTextEdit="1"/>
          </p:cNvSpPr>
          <p:nvPr>
            <p:ph type="sldImg"/>
          </p:nvPr>
        </p:nvSpPr>
        <p:spPr>
          <a:solidFill>
            <a:srgbClr val="FFFFFF"/>
          </a:solidFill>
          <a:ln/>
        </p:spPr>
      </p:sp>
      <p:sp>
        <p:nvSpPr>
          <p:cNvPr id="121860"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sz="1200" dirty="0" smtClean="0">
                <a:latin typeface="Arial" charset="0"/>
              </a:rPr>
              <a:t>non-persist CSMA </a:t>
            </a:r>
            <a:r>
              <a:rPr lang="zh-CN" altLang="en-US" sz="1200" dirty="0" smtClean="0">
                <a:latin typeface="Arial" charset="0"/>
              </a:rPr>
              <a:t>：若信道不空不是一直等待</a:t>
            </a:r>
            <a:endParaRPr lang="en-US" altLang="zh-CN" sz="1200" dirty="0" smtClean="0">
              <a:latin typeface="Arial"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dirty="0" smtClean="0">
                <a:latin typeface="Arial" charset="0"/>
              </a:rPr>
              <a:t>p-persist CSMA</a:t>
            </a:r>
            <a:r>
              <a:rPr lang="zh-CN" altLang="en-US" sz="1200" dirty="0" smtClean="0">
                <a:latin typeface="Arial" charset="0"/>
              </a:rPr>
              <a:t>：若信道不空一直等待，若空闲则一定概率</a:t>
            </a:r>
            <a:r>
              <a:rPr lang="en-US" altLang="zh-CN" sz="1200" dirty="0" smtClean="0">
                <a:latin typeface="Arial" charset="0"/>
              </a:rPr>
              <a:t>p</a:t>
            </a:r>
            <a:r>
              <a:rPr lang="zh-CN" altLang="en-US" sz="1200" dirty="0" smtClean="0">
                <a:latin typeface="Arial" charset="0"/>
              </a:rPr>
              <a:t>发送</a:t>
            </a:r>
            <a:endParaRPr lang="en-US" altLang="zh-CN" sz="1200" dirty="0" smtClean="0">
              <a:latin typeface="Arial" charset="0"/>
            </a:endParaRPr>
          </a:p>
          <a:p>
            <a:pPr eaLnBrk="1" hangingPunct="1"/>
            <a:endParaRPr lang="zh-CN" altLang="en-US" dirty="0" smtClean="0">
              <a:ea typeface="宋体" charset="-122"/>
            </a:endParaRPr>
          </a:p>
        </p:txBody>
      </p:sp>
    </p:spTree>
    <p:extLst>
      <p:ext uri="{BB962C8B-B14F-4D97-AF65-F5344CB8AC3E}">
        <p14:creationId xmlns:p14="http://schemas.microsoft.com/office/powerpoint/2010/main" val="28712463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7880B5ED-8BF4-48C3-A2E2-4AC18BC7F6B0}" type="slidenum">
              <a:rPr lang="zh-CN" altLang="en-US" smtClean="0">
                <a:latin typeface="Tahoma" pitchFamily="34" charset="0"/>
              </a:rPr>
              <a:pPr/>
              <a:t>31</a:t>
            </a:fld>
            <a:endParaRPr lang="en-US" altLang="zh-CN" smtClean="0">
              <a:latin typeface="Tahoma" pitchFamily="34" charset="0"/>
            </a:endParaRPr>
          </a:p>
        </p:txBody>
      </p:sp>
      <p:sp>
        <p:nvSpPr>
          <p:cNvPr id="122883" name="Rectangle 2"/>
          <p:cNvSpPr>
            <a:spLocks noGrp="1" noRot="1" noChangeAspect="1" noChangeArrowheads="1" noTextEdit="1"/>
          </p:cNvSpPr>
          <p:nvPr>
            <p:ph type="sldImg"/>
          </p:nvPr>
        </p:nvSpPr>
        <p:spPr>
          <a:solidFill>
            <a:srgbClr val="FFFFFF"/>
          </a:solidFill>
          <a:ln/>
        </p:spPr>
      </p:sp>
      <p:sp>
        <p:nvSpPr>
          <p:cNvPr id="122884" name="Rectangle 3"/>
          <p:cNvSpPr>
            <a:spLocks noGrp="1" noChangeArrowheads="1"/>
          </p:cNvSpPr>
          <p:nvPr>
            <p:ph type="body" idx="1"/>
          </p:nvPr>
        </p:nvSpPr>
        <p:spPr>
          <a:solidFill>
            <a:srgbClr val="FFFFFF"/>
          </a:solidFill>
          <a:ln>
            <a:solidFill>
              <a:srgbClr val="000000"/>
            </a:solidFill>
          </a:ln>
        </p:spPr>
        <p:txBody>
          <a:bodyPr/>
          <a:lstStyle/>
          <a:p>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多点接入</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就是说明这是总线型网络，许多计算机以多点接入的方式连接在一根总线上。协议的实质是</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载波监昕</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和</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碰撞检测</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a:t>
            </a:r>
            <a:endParaRPr lang="en-US" altLang="zh-CN" sz="1200" b="0" i="0" u="none" strike="noStrike" kern="1200" baseline="0" dirty="0" smtClean="0">
              <a:solidFill>
                <a:schemeClr val="tx1"/>
              </a:solidFill>
              <a:latin typeface="Arial" charset="0"/>
              <a:ea typeface="宋体" pitchFamily="2" charset="-122"/>
              <a:cs typeface="+mn-cs"/>
            </a:endParaRPr>
          </a:p>
          <a:p>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载波监昕</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就是</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发送前先监昕</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，即每一个站在发送数据之前先要检测一下总线上是否有其他站在发送数据，如果有，则暂时不要发送数据，要等待信道变为空闲时再发送。</a:t>
            </a:r>
            <a:endParaRPr lang="en-US" altLang="zh-CN" sz="1200" b="0" i="0" u="none" strike="noStrike" kern="1200" baseline="0" dirty="0" smtClean="0">
              <a:solidFill>
                <a:schemeClr val="tx1"/>
              </a:solidFill>
              <a:latin typeface="Arial" charset="0"/>
              <a:ea typeface="宋体" pitchFamily="2" charset="-122"/>
              <a:cs typeface="+mn-cs"/>
            </a:endParaRPr>
          </a:p>
          <a:p>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碰撞检测</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就是</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边发送边监昕</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，即适配器边发送数据边检测信道上的信号电压的变化情况，以便判断自己在发送数据时其他站是否也在发送数据</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既然每一个站在发送数据之前已经监听到信道为</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空闲飞那么为什么还会出现数据在总线上的碰撞呢</a:t>
            </a:r>
            <a:r>
              <a:rPr lang="en-US" altLang="zh-CN" sz="1200" b="0" i="0" u="none" strike="noStrike" kern="1200" baseline="0" dirty="0" smtClean="0">
                <a:solidFill>
                  <a:schemeClr val="tx1"/>
                </a:solidFill>
                <a:latin typeface="Arial" charset="0"/>
                <a:ea typeface="宋体" pitchFamily="2" charset="-122"/>
                <a:cs typeface="+mn-cs"/>
              </a:rPr>
              <a:t>?</a:t>
            </a:r>
          </a:p>
          <a:p>
            <a:r>
              <a:rPr lang="en-US" altLang="zh-CN" sz="1200" b="0" i="0" u="none" strike="noStrike" kern="1200" baseline="0" dirty="0" smtClean="0">
                <a:solidFill>
                  <a:schemeClr val="tx1"/>
                </a:solidFill>
                <a:latin typeface="Arial" charset="0"/>
                <a:ea typeface="宋体" pitchFamily="2" charset="-122"/>
                <a:cs typeface="+mn-cs"/>
              </a:rPr>
              <a:t>	</a:t>
            </a:r>
            <a:r>
              <a:rPr lang="zh-CN" altLang="en-US" sz="1200" b="0" i="0" u="none" strike="noStrike" kern="1200" baseline="0" dirty="0" smtClean="0">
                <a:solidFill>
                  <a:schemeClr val="tx1"/>
                </a:solidFill>
                <a:latin typeface="Arial" charset="0"/>
                <a:ea typeface="宋体" pitchFamily="2" charset="-122"/>
                <a:cs typeface="+mn-cs"/>
              </a:rPr>
              <a:t>电磁波在</a:t>
            </a:r>
            <a:r>
              <a:rPr lang="en-US" altLang="zh-CN" sz="1200" b="0" i="0" u="none" strike="noStrike" kern="1200" baseline="0" dirty="0" smtClean="0">
                <a:solidFill>
                  <a:schemeClr val="tx1"/>
                </a:solidFill>
                <a:latin typeface="Arial" charset="0"/>
                <a:ea typeface="宋体" pitchFamily="2" charset="-122"/>
                <a:cs typeface="+mn-cs"/>
              </a:rPr>
              <a:t>1 km </a:t>
            </a:r>
            <a:r>
              <a:rPr lang="zh-CN" altLang="en-US" sz="1200" b="0" i="0" u="none" strike="noStrike" kern="1200" baseline="0" dirty="0" smtClean="0">
                <a:solidFill>
                  <a:schemeClr val="tx1"/>
                </a:solidFill>
                <a:latin typeface="Arial" charset="0"/>
                <a:ea typeface="宋体" pitchFamily="2" charset="-122"/>
                <a:cs typeface="+mn-cs"/>
              </a:rPr>
              <a:t>电缆的传播时延约为</a:t>
            </a:r>
            <a:r>
              <a:rPr lang="en-US" altLang="zh-CN" sz="1200" b="0" i="0" u="none" strike="noStrike" kern="1200" baseline="0" dirty="0" smtClean="0">
                <a:solidFill>
                  <a:schemeClr val="tx1"/>
                </a:solidFill>
                <a:latin typeface="Arial" charset="0"/>
                <a:ea typeface="宋体" pitchFamily="2" charset="-122"/>
                <a:cs typeface="+mn-cs"/>
              </a:rPr>
              <a:t>5</a:t>
            </a:r>
            <a:r>
              <a:rPr lang="el-GR" altLang="zh-CN" sz="1200" b="0" i="0" u="none" strike="noStrike" kern="1200" baseline="0" dirty="0" smtClean="0">
                <a:solidFill>
                  <a:schemeClr val="tx1"/>
                </a:solidFill>
                <a:latin typeface="Arial" charset="0"/>
                <a:ea typeface="宋体" pitchFamily="2" charset="-122"/>
                <a:cs typeface="+mn-cs"/>
              </a:rPr>
              <a:t>μ</a:t>
            </a:r>
            <a:r>
              <a:rPr lang="en-US" altLang="zh-CN" sz="1200" b="0" i="0" u="none" strike="noStrike" kern="1200" baseline="0" dirty="0" smtClean="0">
                <a:solidFill>
                  <a:schemeClr val="tx1"/>
                </a:solidFill>
                <a:latin typeface="Arial" charset="0"/>
                <a:ea typeface="宋体" pitchFamily="2" charset="-122"/>
                <a:cs typeface="+mn-cs"/>
              </a:rPr>
              <a:t>s</a:t>
            </a:r>
          </a:p>
          <a:p>
            <a:r>
              <a:rPr lang="en-US" altLang="zh-CN" sz="1200" b="0" i="0" u="none" strike="noStrike" kern="1200" baseline="0" dirty="0" smtClean="0">
                <a:solidFill>
                  <a:schemeClr val="tx1"/>
                </a:solidFill>
                <a:latin typeface="Arial" charset="0"/>
                <a:ea typeface="宋体" pitchFamily="2" charset="-122"/>
                <a:cs typeface="+mn-cs"/>
              </a:rPr>
              <a:t>	</a:t>
            </a:r>
            <a:r>
              <a:rPr lang="zh-CN" altLang="en-US" sz="1200" b="0" i="0" u="none" strike="noStrike" kern="1200" baseline="0" dirty="0" smtClean="0">
                <a:solidFill>
                  <a:schemeClr val="tx1"/>
                </a:solidFill>
                <a:latin typeface="Arial" charset="0"/>
                <a:ea typeface="宋体" pitchFamily="2" charset="-122"/>
                <a:cs typeface="+mn-cs"/>
              </a:rPr>
              <a:t>最迟要经过多长时间才能知道自己发送的数据和其他站发送的数据有没有发生碰撞</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两倍的总线端到端的传播时延</a:t>
            </a:r>
            <a:endParaRPr lang="en-US" altLang="zh-CN" sz="1200" b="0" i="0" u="none" strike="noStrike" kern="1200" baseline="0" dirty="0" smtClean="0">
              <a:solidFill>
                <a:schemeClr val="tx1"/>
              </a:solidFill>
              <a:latin typeface="Arial" charset="0"/>
              <a:ea typeface="宋体" pitchFamily="2" charset="-122"/>
              <a:cs typeface="+mn-cs"/>
            </a:endParaRPr>
          </a:p>
          <a:p>
            <a:r>
              <a:rPr lang="en-US" altLang="zh-CN" sz="1200" b="0" i="0" u="none" strike="noStrike" kern="1200" baseline="0" dirty="0" smtClean="0">
                <a:solidFill>
                  <a:schemeClr val="tx1"/>
                </a:solidFill>
                <a:latin typeface="Arial" charset="0"/>
                <a:ea typeface="宋体" pitchFamily="2" charset="-122"/>
                <a:cs typeface="+mn-cs"/>
              </a:rPr>
              <a:t>	</a:t>
            </a:r>
            <a:r>
              <a:rPr lang="zh-CN" altLang="en-US" sz="1200" b="0" i="0" u="none" strike="noStrike" kern="1200" baseline="0" dirty="0" smtClean="0">
                <a:solidFill>
                  <a:schemeClr val="tx1"/>
                </a:solidFill>
                <a:latin typeface="Arial" charset="0"/>
                <a:ea typeface="宋体" pitchFamily="2" charset="-122"/>
                <a:cs typeface="+mn-cs"/>
              </a:rPr>
              <a:t>即经迫争用期这段时间还没有检测到碰撞，才能肯定这次发送不会发生碰撞。</a:t>
            </a:r>
            <a:endParaRPr lang="en-US" altLang="zh-CN" sz="1200" b="0" i="0" u="none" strike="noStrike" kern="1200" baseline="0" dirty="0" smtClean="0">
              <a:solidFill>
                <a:schemeClr val="tx1"/>
              </a:solidFill>
              <a:latin typeface="Arial" charset="0"/>
              <a:ea typeface="宋体" pitchFamily="2" charset="-122"/>
              <a:cs typeface="+mn-cs"/>
            </a:endParaRPr>
          </a:p>
          <a:p>
            <a:r>
              <a:rPr lang="en-US" altLang="zh-CN" sz="1200" b="0" i="0" u="none" strike="noStrike" kern="1200" baseline="0" dirty="0" smtClean="0">
                <a:solidFill>
                  <a:schemeClr val="tx1"/>
                </a:solidFill>
                <a:latin typeface="Arial" charset="0"/>
                <a:ea typeface="宋体" pitchFamily="2" charset="-122"/>
                <a:cs typeface="+mn-cs"/>
              </a:rPr>
              <a:t>	</a:t>
            </a:r>
            <a:r>
              <a:rPr lang="zh-CN" altLang="en-US" sz="1200" b="0" i="0" u="none" strike="noStrike" kern="1200" baseline="0" dirty="0" smtClean="0">
                <a:solidFill>
                  <a:schemeClr val="tx1"/>
                </a:solidFill>
                <a:latin typeface="Arial" charset="0"/>
                <a:ea typeface="宋体" pitchFamily="2" charset="-122"/>
                <a:cs typeface="+mn-cs"/>
              </a:rPr>
              <a:t>以太网把争用期定为</a:t>
            </a:r>
            <a:r>
              <a:rPr lang="en-US" altLang="zh-CN" sz="1200" b="0" i="0" u="none" strike="noStrike" kern="1200" baseline="0" dirty="0" smtClean="0">
                <a:solidFill>
                  <a:schemeClr val="tx1"/>
                </a:solidFill>
                <a:latin typeface="Arial" charset="0"/>
                <a:ea typeface="宋体" pitchFamily="2" charset="-122"/>
                <a:cs typeface="+mn-cs"/>
              </a:rPr>
              <a:t>5 1. 2</a:t>
            </a:r>
            <a:r>
              <a:rPr lang="el-GR" altLang="zh-CN" sz="1200" b="0" i="0" u="none" strike="noStrike" kern="1200" baseline="0" dirty="0" smtClean="0">
                <a:solidFill>
                  <a:schemeClr val="tx1"/>
                </a:solidFill>
                <a:latin typeface="Arial" charset="0"/>
                <a:ea typeface="宋体" pitchFamily="2" charset="-122"/>
                <a:cs typeface="+mn-cs"/>
              </a:rPr>
              <a:t>μ</a:t>
            </a:r>
            <a:r>
              <a:rPr lang="en-US" altLang="zh-CN" sz="1200" b="0" i="0" u="none" strike="noStrike" kern="1200" baseline="0" dirty="0" smtClean="0">
                <a:solidFill>
                  <a:schemeClr val="tx1"/>
                </a:solidFill>
                <a:latin typeface="Arial" charset="0"/>
                <a:ea typeface="宋体" pitchFamily="2" charset="-122"/>
                <a:cs typeface="+mn-cs"/>
              </a:rPr>
              <a:t>s </a:t>
            </a:r>
            <a:r>
              <a:rPr lang="zh-CN" altLang="en-US" sz="1200" b="0" i="0" u="none" strike="noStrike" kern="1200" baseline="0" dirty="0" smtClean="0">
                <a:solidFill>
                  <a:schemeClr val="tx1"/>
                </a:solidFill>
                <a:latin typeface="Arial" charset="0"/>
                <a:ea typeface="宋体" pitchFamily="2" charset="-122"/>
                <a:cs typeface="+mn-cs"/>
              </a:rPr>
              <a:t>。对于</a:t>
            </a:r>
            <a:r>
              <a:rPr lang="en-US" altLang="zh-CN" sz="1200" b="0" i="0" u="none" strike="noStrike" kern="1200" baseline="0" dirty="0" smtClean="0">
                <a:solidFill>
                  <a:schemeClr val="tx1"/>
                </a:solidFill>
                <a:latin typeface="Arial" charset="0"/>
                <a:ea typeface="宋体" pitchFamily="2" charset="-122"/>
                <a:cs typeface="+mn-cs"/>
              </a:rPr>
              <a:t>10 </a:t>
            </a:r>
            <a:r>
              <a:rPr lang="en-US" altLang="zh-CN" sz="1200" b="0" i="1" u="none" strike="noStrike" kern="1200" baseline="0" dirty="0" smtClean="0">
                <a:solidFill>
                  <a:schemeClr val="tx1"/>
                </a:solidFill>
                <a:latin typeface="Arial" charset="0"/>
                <a:ea typeface="宋体" pitchFamily="2" charset="-122"/>
                <a:cs typeface="+mn-cs"/>
              </a:rPr>
              <a:t>Mb/s</a:t>
            </a:r>
            <a:r>
              <a:rPr lang="zh-CN" altLang="en-US" sz="1200" b="0" i="0" u="none" strike="noStrike" kern="1200" baseline="0" dirty="0" smtClean="0">
                <a:solidFill>
                  <a:schemeClr val="tx1"/>
                </a:solidFill>
                <a:latin typeface="Arial" charset="0"/>
                <a:ea typeface="宋体" pitchFamily="2" charset="-122"/>
                <a:cs typeface="+mn-cs"/>
              </a:rPr>
              <a:t>以太网，在争用期内可发送</a:t>
            </a:r>
            <a:r>
              <a:rPr lang="en-US" altLang="zh-CN" sz="1200" b="0" i="0" u="none" strike="noStrike" kern="1200" baseline="0" dirty="0" smtClean="0">
                <a:solidFill>
                  <a:schemeClr val="tx1"/>
                </a:solidFill>
                <a:latin typeface="Arial" charset="0"/>
                <a:ea typeface="宋体" pitchFamily="2" charset="-122"/>
                <a:cs typeface="+mn-cs"/>
              </a:rPr>
              <a:t>512 bit </a:t>
            </a:r>
            <a:r>
              <a:rPr lang="zh-CN" altLang="en-US" sz="1200" b="0" i="0" u="none" strike="noStrike" kern="1200" baseline="0" dirty="0" smtClean="0">
                <a:solidFill>
                  <a:schemeClr val="tx1"/>
                </a:solidFill>
                <a:latin typeface="Arial" charset="0"/>
                <a:ea typeface="宋体" pitchFamily="2" charset="-122"/>
                <a:cs typeface="+mn-cs"/>
              </a:rPr>
              <a:t>，即</a:t>
            </a:r>
            <a:r>
              <a:rPr lang="en-US" altLang="zh-CN" sz="1200" b="0" i="0" u="none" strike="noStrike" kern="1200" baseline="0" dirty="0" smtClean="0">
                <a:solidFill>
                  <a:schemeClr val="tx1"/>
                </a:solidFill>
                <a:latin typeface="Arial" charset="0"/>
                <a:ea typeface="宋体" pitchFamily="2" charset="-122"/>
                <a:cs typeface="+mn-cs"/>
              </a:rPr>
              <a:t>64 </a:t>
            </a:r>
            <a:r>
              <a:rPr lang="zh-CN" altLang="en-US" sz="1200" b="0" i="0" u="none" strike="noStrike" kern="1200" baseline="0" dirty="0" smtClean="0">
                <a:solidFill>
                  <a:schemeClr val="tx1"/>
                </a:solidFill>
                <a:latin typeface="Arial" charset="0"/>
                <a:ea typeface="宋体" pitchFamily="2" charset="-122"/>
                <a:cs typeface="+mn-cs"/>
              </a:rPr>
              <a:t>字节。也可以说争用期是</a:t>
            </a:r>
            <a:r>
              <a:rPr lang="en-US" altLang="zh-CN" sz="1200" b="0" i="0" u="none" strike="noStrike" kern="1200" baseline="0" dirty="0" smtClean="0">
                <a:solidFill>
                  <a:schemeClr val="tx1"/>
                </a:solidFill>
                <a:latin typeface="Arial" charset="0"/>
                <a:ea typeface="宋体" pitchFamily="2" charset="-122"/>
                <a:cs typeface="+mn-cs"/>
              </a:rPr>
              <a:t>512 </a:t>
            </a:r>
            <a:r>
              <a:rPr lang="zh-CN" altLang="en-US" sz="1200" b="0" i="0" u="none" strike="noStrike" kern="1200" baseline="0" dirty="0" smtClean="0">
                <a:solidFill>
                  <a:schemeClr val="tx1"/>
                </a:solidFill>
                <a:latin typeface="Arial" charset="0"/>
                <a:ea typeface="宋体" pitchFamily="2" charset="-122"/>
                <a:cs typeface="+mn-cs"/>
              </a:rPr>
              <a:t>比特时间。</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在使用</a:t>
            </a:r>
            <a:r>
              <a:rPr lang="en-US" altLang="zh-CN" sz="1200" b="0" i="0" u="none" strike="noStrike" kern="1200" baseline="0" dirty="0" smtClean="0">
                <a:solidFill>
                  <a:schemeClr val="tx1"/>
                </a:solidFill>
                <a:latin typeface="Arial" charset="0"/>
                <a:ea typeface="宋体" pitchFamily="2" charset="-122"/>
                <a:cs typeface="+mn-cs"/>
              </a:rPr>
              <a:t>CSMA/CD </a:t>
            </a:r>
            <a:r>
              <a:rPr lang="zh-CN" altLang="en-US" sz="1200" b="0" i="0" u="none" strike="noStrike" kern="1200" baseline="0" dirty="0" smtClean="0">
                <a:solidFill>
                  <a:schemeClr val="tx1"/>
                </a:solidFill>
                <a:latin typeface="Arial" charset="0"/>
                <a:ea typeface="宋体" pitchFamily="2" charset="-122"/>
                <a:cs typeface="+mn-cs"/>
              </a:rPr>
              <a:t>协议时，一个站不可能同时进行发送和接收。因此使用</a:t>
            </a:r>
            <a:r>
              <a:rPr lang="en-US" altLang="zh-CN" sz="1200" b="0" i="0" u="none" strike="noStrike" kern="1200" baseline="0" dirty="0" smtClean="0">
                <a:solidFill>
                  <a:schemeClr val="tx1"/>
                </a:solidFill>
                <a:latin typeface="Arial" charset="0"/>
                <a:ea typeface="宋体" pitchFamily="2" charset="-122"/>
                <a:cs typeface="+mn-cs"/>
              </a:rPr>
              <a:t>CSMA/CD </a:t>
            </a:r>
            <a:r>
              <a:rPr lang="zh-CN" altLang="en-US" sz="1200" b="0" i="0" u="none" strike="noStrike" kern="1200" baseline="0" dirty="0" smtClean="0">
                <a:solidFill>
                  <a:schemeClr val="tx1"/>
                </a:solidFill>
                <a:latin typeface="Arial" charset="0"/>
                <a:ea typeface="宋体" pitchFamily="2" charset="-122"/>
                <a:cs typeface="+mn-cs"/>
              </a:rPr>
              <a:t>协议的以太网不可能进行全双工通信而只能进行双向交替通信</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半双工通信</a:t>
            </a:r>
            <a:r>
              <a:rPr lang="en-US" altLang="zh-CN" sz="1200" b="0" i="0" u="none" strike="noStrike" kern="1200" baseline="0" dirty="0" smtClean="0">
                <a:solidFill>
                  <a:schemeClr val="tx1"/>
                </a:solidFill>
                <a:latin typeface="Arial" charset="0"/>
                <a:ea typeface="宋体" pitchFamily="2" charset="-122"/>
                <a:cs typeface="+mn-cs"/>
              </a:rPr>
              <a:t>)</a:t>
            </a:r>
          </a:p>
          <a:p>
            <a:pPr eaLnBrk="1" hangingPunct="1"/>
            <a:endParaRPr lang="zh-CN" altLang="en-US" dirty="0" smtClean="0">
              <a:ea typeface="宋体" charset="-122"/>
            </a:endParaRPr>
          </a:p>
        </p:txBody>
      </p:sp>
    </p:spTree>
    <p:extLst>
      <p:ext uri="{BB962C8B-B14F-4D97-AF65-F5344CB8AC3E}">
        <p14:creationId xmlns:p14="http://schemas.microsoft.com/office/powerpoint/2010/main" val="11830783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47D907B2-E187-423D-B275-C73182509F05}" type="slidenum">
              <a:rPr lang="zh-CN" altLang="en-US" smtClean="0">
                <a:latin typeface="Tahoma" pitchFamily="34" charset="0"/>
              </a:rPr>
              <a:pPr/>
              <a:t>32</a:t>
            </a:fld>
            <a:endParaRPr lang="en-US" altLang="zh-CN" smtClean="0">
              <a:latin typeface="Tahoma" pitchFamily="34" charset="0"/>
            </a:endParaRPr>
          </a:p>
        </p:txBody>
      </p:sp>
      <p:sp>
        <p:nvSpPr>
          <p:cNvPr id="123907" name="Rectangle 2"/>
          <p:cNvSpPr>
            <a:spLocks noGrp="1" noRot="1" noChangeAspect="1" noChangeArrowheads="1" noTextEdit="1"/>
          </p:cNvSpPr>
          <p:nvPr>
            <p:ph type="sldImg"/>
          </p:nvPr>
        </p:nvSpPr>
        <p:spPr>
          <a:solidFill>
            <a:srgbClr val="FFFFFF"/>
          </a:solidFill>
          <a:ln/>
        </p:spPr>
      </p:sp>
      <p:sp>
        <p:nvSpPr>
          <p:cNvPr id="1239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dirty="0" smtClean="0">
              <a:ea typeface="宋体" charset="-122"/>
            </a:endParaRPr>
          </a:p>
        </p:txBody>
      </p:sp>
    </p:spTree>
    <p:extLst>
      <p:ext uri="{BB962C8B-B14F-4D97-AF65-F5344CB8AC3E}">
        <p14:creationId xmlns:p14="http://schemas.microsoft.com/office/powerpoint/2010/main" val="16843452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93BD7D47-0D3D-4A52-AB33-F4E130BFF336}" type="slidenum">
              <a:rPr lang="zh-CN" altLang="en-US" smtClean="0">
                <a:latin typeface="Tahoma" pitchFamily="34" charset="0"/>
              </a:rPr>
              <a:pPr/>
              <a:t>33</a:t>
            </a:fld>
            <a:endParaRPr lang="en-US" altLang="zh-CN" smtClean="0">
              <a:latin typeface="Tahoma" pitchFamily="34" charset="0"/>
            </a:endParaRPr>
          </a:p>
        </p:txBody>
      </p:sp>
      <p:sp>
        <p:nvSpPr>
          <p:cNvPr id="124931" name="Rectangle 2"/>
          <p:cNvSpPr>
            <a:spLocks noGrp="1" noRot="1" noChangeAspect="1" noChangeArrowheads="1" noTextEdit="1"/>
          </p:cNvSpPr>
          <p:nvPr>
            <p:ph type="sldImg"/>
          </p:nvPr>
        </p:nvSpPr>
        <p:spPr>
          <a:solidFill>
            <a:srgbClr val="FFFFFF"/>
          </a:solidFill>
          <a:ln/>
        </p:spPr>
      </p:sp>
      <p:sp>
        <p:nvSpPr>
          <p:cNvPr id="124932" name="Rectangle 3"/>
          <p:cNvSpPr>
            <a:spLocks noGrp="1" noChangeArrowheads="1"/>
          </p:cNvSpPr>
          <p:nvPr>
            <p:ph type="body" idx="1"/>
          </p:nvPr>
        </p:nvSpPr>
        <p:spPr>
          <a:solidFill>
            <a:srgbClr val="FFFFFF"/>
          </a:solidFill>
          <a:ln>
            <a:solidFill>
              <a:srgbClr val="000000"/>
            </a:solidFill>
          </a:ln>
        </p:spPr>
        <p:txBody>
          <a:bodyPr/>
          <a:lstStyle/>
          <a:p>
            <a:r>
              <a:rPr lang="zh-CN" altLang="en-US" sz="1200" b="0" i="0" u="none" strike="noStrike" kern="1200" baseline="0" dirty="0" smtClean="0">
                <a:solidFill>
                  <a:schemeClr val="tx1"/>
                </a:solidFill>
                <a:latin typeface="Arial" charset="0"/>
                <a:ea typeface="宋体" pitchFamily="2" charset="-122"/>
                <a:cs typeface="+mn-cs"/>
              </a:rPr>
              <a:t>以太网还采取</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一种叫做强化碰撞的措施。这就是当发送数据的站</a:t>
            </a:r>
            <a:r>
              <a:rPr lang="en-US" altLang="zh-CN" sz="1200" b="0" i="0" u="none" strike="noStrike" kern="1200" baseline="0" dirty="0" smtClean="0">
                <a:solidFill>
                  <a:schemeClr val="tx1"/>
                </a:solidFill>
                <a:latin typeface="Arial" charset="0"/>
                <a:ea typeface="宋体" pitchFamily="2" charset="-122"/>
                <a:cs typeface="+mn-cs"/>
              </a:rPr>
              <a:t>J </a:t>
            </a:r>
            <a:r>
              <a:rPr lang="zh-CN" altLang="en-US" sz="1200" b="0" i="0" u="none" strike="noStrike" kern="1200" baseline="0" dirty="0" smtClean="0">
                <a:solidFill>
                  <a:schemeClr val="tx1"/>
                </a:solidFill>
                <a:latin typeface="Arial" charset="0"/>
                <a:ea typeface="宋体" pitchFamily="2" charset="-122"/>
                <a:cs typeface="+mn-cs"/>
              </a:rPr>
              <a:t>旦发现发生了碰撞时，除了主即停止发送数据外，还要再继续发送</a:t>
            </a:r>
            <a:r>
              <a:rPr lang="en-US" altLang="zh-CN" sz="1200" b="0" i="0" u="none" strike="noStrike" kern="1200" baseline="0" dirty="0" smtClean="0">
                <a:solidFill>
                  <a:schemeClr val="tx1"/>
                </a:solidFill>
                <a:latin typeface="Arial" charset="0"/>
                <a:ea typeface="宋体" pitchFamily="2" charset="-122"/>
                <a:cs typeface="+mn-cs"/>
              </a:rPr>
              <a:t>32 </a:t>
            </a:r>
            <a:r>
              <a:rPr lang="zh-CN" altLang="en-US" sz="1200" b="0" i="0" u="none" strike="noStrike" kern="1200" baseline="0" dirty="0" smtClean="0">
                <a:solidFill>
                  <a:schemeClr val="tx1"/>
                </a:solidFill>
                <a:latin typeface="Arial" charset="0"/>
                <a:ea typeface="宋体" pitchFamily="2" charset="-122"/>
                <a:cs typeface="+mn-cs"/>
              </a:rPr>
              <a:t>比特或</a:t>
            </a:r>
            <a:r>
              <a:rPr lang="en-US" altLang="zh-CN" sz="1200" b="0" i="0" u="none" strike="noStrike" kern="1200" baseline="0" dirty="0" smtClean="0">
                <a:solidFill>
                  <a:schemeClr val="tx1"/>
                </a:solidFill>
                <a:latin typeface="Arial" charset="0"/>
                <a:ea typeface="宋体" pitchFamily="2" charset="-122"/>
                <a:cs typeface="+mn-cs"/>
              </a:rPr>
              <a:t>48 </a:t>
            </a:r>
            <a:r>
              <a:rPr lang="zh-CN" altLang="en-US" sz="1200" b="0" i="0" u="none" strike="noStrike" kern="1200" baseline="0" dirty="0" smtClean="0">
                <a:solidFill>
                  <a:schemeClr val="tx1"/>
                </a:solidFill>
                <a:latin typeface="Arial" charset="0"/>
                <a:ea typeface="宋体" pitchFamily="2" charset="-122"/>
                <a:cs typeface="+mn-cs"/>
              </a:rPr>
              <a:t>比特的人为干扰信号</a:t>
            </a:r>
            <a:r>
              <a:rPr lang="en-US" altLang="zh-CN" sz="1200" b="0" i="0" u="none" strike="noStrike" kern="1200" baseline="0" dirty="0" smtClean="0">
                <a:solidFill>
                  <a:schemeClr val="tx1"/>
                </a:solidFill>
                <a:latin typeface="Arial" charset="0"/>
                <a:ea typeface="宋体" pitchFamily="2" charset="-122"/>
                <a:cs typeface="+mn-cs"/>
              </a:rPr>
              <a:t>(jamming signa1) </a:t>
            </a:r>
            <a:r>
              <a:rPr lang="zh-CN" altLang="en-US" sz="1200" b="0" i="0" u="none" strike="noStrike" kern="1200" baseline="0" dirty="0" smtClean="0">
                <a:solidFill>
                  <a:schemeClr val="tx1"/>
                </a:solidFill>
                <a:latin typeface="Arial" charset="0"/>
                <a:ea typeface="宋体" pitchFamily="2" charset="-122"/>
                <a:cs typeface="+mn-cs"/>
              </a:rPr>
              <a:t>，以便让所有用户都知道现在已经发生了碰撞。对于</a:t>
            </a:r>
            <a:r>
              <a:rPr lang="en-US" altLang="zh-CN" sz="1200" b="0" i="0" u="none" strike="noStrike" kern="1200" baseline="0" dirty="0" smtClean="0">
                <a:solidFill>
                  <a:schemeClr val="tx1"/>
                </a:solidFill>
                <a:latin typeface="Arial" charset="0"/>
                <a:ea typeface="宋体" pitchFamily="2" charset="-122"/>
                <a:cs typeface="+mn-cs"/>
              </a:rPr>
              <a:t>10 Mb/s </a:t>
            </a:r>
            <a:r>
              <a:rPr lang="zh-CN" altLang="en-US" sz="1200" b="0" i="0" u="none" strike="noStrike" kern="1200" baseline="0" dirty="0" smtClean="0">
                <a:solidFill>
                  <a:schemeClr val="tx1"/>
                </a:solidFill>
                <a:latin typeface="Arial" charset="0"/>
                <a:ea typeface="宋体" pitchFamily="2" charset="-122"/>
                <a:cs typeface="+mn-cs"/>
              </a:rPr>
              <a:t>以太网，发送</a:t>
            </a:r>
            <a:r>
              <a:rPr lang="en-US" altLang="zh-CN" sz="1200" b="0" i="0" u="none" strike="noStrike" kern="1200" baseline="0" dirty="0" smtClean="0">
                <a:solidFill>
                  <a:schemeClr val="tx1"/>
                </a:solidFill>
                <a:latin typeface="Arial" charset="0"/>
                <a:ea typeface="宋体" pitchFamily="2" charset="-122"/>
                <a:cs typeface="+mn-cs"/>
              </a:rPr>
              <a:t>32 (</a:t>
            </a:r>
            <a:r>
              <a:rPr lang="zh-CN" altLang="en-US" sz="1200" b="0" i="0" u="none" strike="noStrike" kern="1200" baseline="0" dirty="0" smtClean="0">
                <a:solidFill>
                  <a:schemeClr val="tx1"/>
                </a:solidFill>
                <a:latin typeface="Arial" charset="0"/>
                <a:ea typeface="宋体" pitchFamily="2" charset="-122"/>
                <a:cs typeface="+mn-cs"/>
              </a:rPr>
              <a:t>或</a:t>
            </a:r>
            <a:r>
              <a:rPr lang="en-US" altLang="zh-CN" sz="1200" b="0" i="0" u="none" strike="noStrike" kern="1200" baseline="0" dirty="0" smtClean="0">
                <a:solidFill>
                  <a:schemeClr val="tx1"/>
                </a:solidFill>
                <a:latin typeface="Arial" charset="0"/>
                <a:ea typeface="宋体" pitchFamily="2" charset="-122"/>
                <a:cs typeface="+mn-cs"/>
              </a:rPr>
              <a:t>48) </a:t>
            </a:r>
            <a:r>
              <a:rPr lang="zh-CN" altLang="en-US" sz="1200" b="0" i="0" u="none" strike="noStrike" kern="1200" baseline="0" dirty="0" smtClean="0">
                <a:solidFill>
                  <a:schemeClr val="tx1"/>
                </a:solidFill>
                <a:latin typeface="Arial" charset="0"/>
                <a:ea typeface="宋体" pitchFamily="2" charset="-122"/>
                <a:cs typeface="+mn-cs"/>
              </a:rPr>
              <a:t>比特只需要</a:t>
            </a:r>
            <a:r>
              <a:rPr lang="en-US" altLang="zh-CN" sz="1200" b="0" i="0" u="none" strike="noStrike" kern="1200" baseline="0" dirty="0" smtClean="0">
                <a:solidFill>
                  <a:schemeClr val="tx1"/>
                </a:solidFill>
                <a:latin typeface="Arial" charset="0"/>
                <a:ea typeface="宋体" pitchFamily="2" charset="-122"/>
                <a:cs typeface="+mn-cs"/>
              </a:rPr>
              <a:t>3.2 (</a:t>
            </a:r>
            <a:r>
              <a:rPr lang="zh-CN" altLang="en-US" sz="1200" b="0" i="0" u="none" strike="noStrike" kern="1200" baseline="0" dirty="0" smtClean="0">
                <a:solidFill>
                  <a:schemeClr val="tx1"/>
                </a:solidFill>
                <a:latin typeface="Arial" charset="0"/>
                <a:ea typeface="宋体" pitchFamily="2" charset="-122"/>
                <a:cs typeface="+mn-cs"/>
              </a:rPr>
              <a:t>或</a:t>
            </a:r>
            <a:r>
              <a:rPr lang="en-US" altLang="zh-CN" sz="1200" b="0" i="0" u="none" strike="noStrike" kern="1200" baseline="0" dirty="0" smtClean="0">
                <a:solidFill>
                  <a:schemeClr val="tx1"/>
                </a:solidFill>
                <a:latin typeface="Arial" charset="0"/>
                <a:ea typeface="宋体" pitchFamily="2" charset="-122"/>
                <a:cs typeface="+mn-cs"/>
              </a:rPr>
              <a:t>4.8 )</a:t>
            </a:r>
            <a:r>
              <a:rPr lang="el-GR" altLang="zh-CN" sz="1200" b="0" i="0" u="none" strike="noStrike" kern="1200" baseline="0" dirty="0" smtClean="0">
                <a:solidFill>
                  <a:schemeClr val="tx1"/>
                </a:solidFill>
                <a:latin typeface="Arial" charset="0"/>
                <a:ea typeface="宋体" pitchFamily="2" charset="-122"/>
                <a:cs typeface="+mn-cs"/>
              </a:rPr>
              <a:t>μ</a:t>
            </a:r>
            <a:r>
              <a:rPr lang="en-US" altLang="zh-CN" sz="1200" b="0" i="0" u="none" strike="noStrike" kern="1200" baseline="0" dirty="0" smtClean="0">
                <a:solidFill>
                  <a:schemeClr val="tx1"/>
                </a:solidFill>
                <a:latin typeface="Arial" charset="0"/>
                <a:ea typeface="宋体" pitchFamily="2" charset="-122"/>
                <a:cs typeface="+mn-cs"/>
              </a:rPr>
              <a:t>S</a:t>
            </a:r>
          </a:p>
          <a:p>
            <a:r>
              <a:rPr lang="en-US" altLang="zh-CN" sz="1200" b="0" i="0" u="none" strike="noStrike" kern="1200" baseline="0" dirty="0" smtClean="0">
                <a:solidFill>
                  <a:schemeClr val="tx1"/>
                </a:solidFill>
                <a:latin typeface="Arial" charset="0"/>
                <a:ea typeface="宋体" pitchFamily="2" charset="-122"/>
                <a:cs typeface="+mn-cs"/>
              </a:rPr>
              <a:t>D</a:t>
            </a:r>
            <a:r>
              <a:rPr lang="zh-CN" altLang="en-US" sz="1200" b="0" i="0" u="none" strike="noStrike" kern="1200" baseline="0" dirty="0" smtClean="0">
                <a:solidFill>
                  <a:schemeClr val="tx1"/>
                </a:solidFill>
                <a:latin typeface="Arial" charset="0"/>
                <a:ea typeface="宋体" pitchFamily="2" charset="-122"/>
                <a:cs typeface="+mn-cs"/>
              </a:rPr>
              <a:t>得知碰撞已经发生时发送的强化碰撞的干扰信号，</a:t>
            </a:r>
            <a:r>
              <a:rPr lang="en-US" altLang="zh-CN" sz="1200" b="0" i="0" u="none" strike="noStrike" kern="1200" baseline="0" dirty="0" smtClean="0">
                <a:solidFill>
                  <a:schemeClr val="tx1"/>
                </a:solidFill>
                <a:latin typeface="Arial" charset="0"/>
                <a:ea typeface="宋体" pitchFamily="2" charset="-122"/>
                <a:cs typeface="+mn-cs"/>
              </a:rPr>
              <a:t>A</a:t>
            </a:r>
            <a:r>
              <a:rPr lang="zh-CN" altLang="en-US" sz="1200" b="0" i="0" u="none" strike="noStrike" kern="1200" baseline="0" dirty="0" smtClean="0">
                <a:solidFill>
                  <a:schemeClr val="tx1"/>
                </a:solidFill>
                <a:latin typeface="Arial" charset="0"/>
                <a:ea typeface="宋体" pitchFamily="2" charset="-122"/>
                <a:cs typeface="+mn-cs"/>
              </a:rPr>
              <a:t>在得知发生碰撞后，也要发送人为干扰信号</a:t>
            </a:r>
            <a:endParaRPr lang="en-US" altLang="zh-CN" sz="1200" b="0" i="0" u="none" strike="noStrike" kern="1200" baseline="0" dirty="0" smtClean="0">
              <a:solidFill>
                <a:schemeClr val="tx1"/>
              </a:solidFill>
              <a:latin typeface="Arial" charset="0"/>
              <a:ea typeface="宋体"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u="none" strike="noStrike" kern="1200" baseline="0" dirty="0" smtClean="0">
                <a:solidFill>
                  <a:schemeClr val="tx1"/>
                </a:solidFill>
                <a:latin typeface="Arial" charset="0"/>
                <a:ea typeface="宋体" pitchFamily="2" charset="-122"/>
                <a:cs typeface="+mn-cs"/>
              </a:rPr>
              <a:t>以太网规定帧间最小间隔为</a:t>
            </a:r>
            <a:r>
              <a:rPr lang="en-US" altLang="zh-CN" sz="1200" b="0" i="0" u="none" strike="noStrike" kern="1200" baseline="0" dirty="0" smtClean="0">
                <a:solidFill>
                  <a:schemeClr val="tx1"/>
                </a:solidFill>
                <a:latin typeface="Arial" charset="0"/>
                <a:ea typeface="宋体" pitchFamily="2" charset="-122"/>
                <a:cs typeface="+mn-cs"/>
              </a:rPr>
              <a:t>9.6</a:t>
            </a:r>
            <a:r>
              <a:rPr lang="el-GR" altLang="zh-CN" sz="1200" b="0" i="0" u="none" strike="noStrike" kern="1200" baseline="0" dirty="0" smtClean="0">
                <a:solidFill>
                  <a:schemeClr val="tx1"/>
                </a:solidFill>
                <a:latin typeface="Arial" charset="0"/>
                <a:ea typeface="宋体" pitchFamily="2" charset="-122"/>
                <a:cs typeface="+mn-cs"/>
              </a:rPr>
              <a:t>μ</a:t>
            </a:r>
            <a:r>
              <a:rPr lang="en-US" altLang="zh-CN" sz="1200" b="0" i="0" u="none" strike="noStrike" kern="1200" baseline="0" dirty="0" smtClean="0">
                <a:solidFill>
                  <a:schemeClr val="tx1"/>
                </a:solidFill>
                <a:latin typeface="Arial" charset="0"/>
                <a:ea typeface="宋体" pitchFamily="2" charset="-122"/>
                <a:cs typeface="+mn-cs"/>
              </a:rPr>
              <a:t>S </a:t>
            </a:r>
            <a:r>
              <a:rPr lang="zh-CN" altLang="en-US" sz="1200" b="0" i="0" u="none" strike="noStrike" kern="1200" baseline="0" dirty="0" smtClean="0">
                <a:solidFill>
                  <a:schemeClr val="tx1"/>
                </a:solidFill>
                <a:latin typeface="Arial" charset="0"/>
                <a:ea typeface="宋体" pitchFamily="2" charset="-122"/>
                <a:cs typeface="+mn-cs"/>
              </a:rPr>
              <a:t>，相当于</a:t>
            </a:r>
            <a:r>
              <a:rPr lang="en-US" altLang="zh-CN" sz="1200" b="0" i="0" u="none" strike="noStrike" kern="1200" baseline="0" dirty="0" smtClean="0">
                <a:solidFill>
                  <a:schemeClr val="tx1"/>
                </a:solidFill>
                <a:latin typeface="Arial" charset="0"/>
                <a:ea typeface="宋体" pitchFamily="2" charset="-122"/>
                <a:cs typeface="+mn-cs"/>
              </a:rPr>
              <a:t>96 </a:t>
            </a:r>
            <a:r>
              <a:rPr lang="zh-CN" altLang="en-US" sz="1200" b="0" i="0" u="none" strike="noStrike" kern="1200" baseline="0" dirty="0" smtClean="0">
                <a:solidFill>
                  <a:schemeClr val="tx1"/>
                </a:solidFill>
                <a:latin typeface="Arial" charset="0"/>
                <a:ea typeface="宋体" pitchFamily="2" charset="-122"/>
                <a:cs typeface="+mn-cs"/>
              </a:rPr>
              <a:t>比特时间。这样做是为了使刚刚收到数据帧的站的接收缓存未得反清理，做好接收下一帧的准备</a:t>
            </a:r>
            <a:endParaRPr lang="zh-CN" altLang="en-US" dirty="0" smtClean="0">
              <a:ea typeface="宋体" charset="-122"/>
            </a:endParaRPr>
          </a:p>
        </p:txBody>
      </p:sp>
    </p:spTree>
    <p:extLst>
      <p:ext uri="{BB962C8B-B14F-4D97-AF65-F5344CB8AC3E}">
        <p14:creationId xmlns:p14="http://schemas.microsoft.com/office/powerpoint/2010/main" val="13444652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F5093331-2A58-483E-AB89-FF5DF01E579C}" type="slidenum">
              <a:rPr lang="zh-CN" altLang="en-US" smtClean="0">
                <a:latin typeface="Tahoma" pitchFamily="34" charset="0"/>
              </a:rPr>
              <a:pPr/>
              <a:t>34</a:t>
            </a:fld>
            <a:endParaRPr lang="en-US" altLang="zh-CN" smtClean="0">
              <a:latin typeface="Tahoma" pitchFamily="34"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u="none" strike="noStrike" kern="1200" baseline="0" dirty="0" smtClean="0">
                <a:solidFill>
                  <a:schemeClr val="tx1"/>
                </a:solidFill>
                <a:latin typeface="Arial" charset="0"/>
                <a:ea typeface="宋体" pitchFamily="2" charset="-122"/>
                <a:cs typeface="+mn-cs"/>
              </a:rPr>
              <a:t>截断二进制指数退避</a:t>
            </a:r>
            <a:r>
              <a:rPr lang="en-US" altLang="zh-CN" sz="1200" b="0" i="0" u="none" strike="noStrike" kern="1200" baseline="0" dirty="0" smtClean="0">
                <a:solidFill>
                  <a:schemeClr val="tx1"/>
                </a:solidFill>
                <a:latin typeface="Arial" charset="0"/>
                <a:ea typeface="宋体" pitchFamily="2" charset="-122"/>
                <a:cs typeface="+mn-cs"/>
              </a:rPr>
              <a:t>(truncated binary exponential </a:t>
            </a:r>
            <a:r>
              <a:rPr lang="en-US" altLang="zh-CN" sz="1200" b="0" i="0" u="none" strike="noStrike" kern="1200" baseline="0" dirty="0" err="1" smtClean="0">
                <a:solidFill>
                  <a:schemeClr val="tx1"/>
                </a:solidFill>
                <a:latin typeface="Arial" charset="0"/>
                <a:ea typeface="宋体" pitchFamily="2" charset="-122"/>
                <a:cs typeface="+mn-cs"/>
              </a:rPr>
              <a:t>backoff</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算法来解决碰撞问题。截断二进制指数退避算法并不复杂。这种算法让发生碰撞的站在停止发送数据后，不是等待信道变为空闲后就立即再发送数据，而是推迟</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这叫作退避</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一个随机的时间。这样做是为了使重传时再次发生冲突的概率减小。</a:t>
            </a:r>
            <a:endParaRPr lang="en-US" altLang="zh-CN" sz="1200" b="0" i="0" u="none" strike="noStrike" kern="1200" baseline="0" dirty="0" smtClean="0">
              <a:solidFill>
                <a:schemeClr val="tx1"/>
              </a:solidFill>
              <a:latin typeface="Arial" charset="0"/>
              <a:ea typeface="宋体"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u="none" strike="noStrike" kern="1200" baseline="0" dirty="0" smtClean="0">
                <a:solidFill>
                  <a:schemeClr val="tx1"/>
                </a:solidFill>
                <a:latin typeface="Arial" charset="0"/>
                <a:ea typeface="宋体" pitchFamily="2" charset="-122"/>
                <a:cs typeface="+mn-cs"/>
              </a:rPr>
              <a:t>以太网把争用期定为</a:t>
            </a:r>
            <a:r>
              <a:rPr lang="en-US" altLang="zh-CN" sz="1200" b="0" i="0" u="none" strike="noStrike" kern="1200" baseline="0" dirty="0" smtClean="0">
                <a:solidFill>
                  <a:schemeClr val="tx1"/>
                </a:solidFill>
                <a:latin typeface="Arial" charset="0"/>
                <a:ea typeface="宋体" pitchFamily="2" charset="-122"/>
                <a:cs typeface="+mn-cs"/>
              </a:rPr>
              <a:t>5 1. 2</a:t>
            </a:r>
            <a:r>
              <a:rPr lang="el-GR" altLang="zh-CN" sz="1200" b="0" i="0" u="none" strike="noStrike" kern="1200" baseline="0" dirty="0" smtClean="0">
                <a:solidFill>
                  <a:schemeClr val="tx1"/>
                </a:solidFill>
                <a:latin typeface="Arial" charset="0"/>
                <a:ea typeface="宋体" pitchFamily="2" charset="-122"/>
                <a:cs typeface="+mn-cs"/>
              </a:rPr>
              <a:t>μ</a:t>
            </a:r>
            <a:r>
              <a:rPr lang="en-US" altLang="zh-CN" sz="1200" b="0" i="0" u="none" strike="noStrike" kern="1200" baseline="0" dirty="0" smtClean="0">
                <a:solidFill>
                  <a:schemeClr val="tx1"/>
                </a:solidFill>
                <a:latin typeface="Arial" charset="0"/>
                <a:ea typeface="宋体" pitchFamily="2" charset="-122"/>
                <a:cs typeface="+mn-cs"/>
              </a:rPr>
              <a:t>s </a:t>
            </a:r>
            <a:r>
              <a:rPr lang="zh-CN" altLang="en-US" sz="1200" b="0" i="0" u="none" strike="noStrike" kern="1200" baseline="0" dirty="0" smtClean="0">
                <a:solidFill>
                  <a:schemeClr val="tx1"/>
                </a:solidFill>
                <a:latin typeface="Arial" charset="0"/>
                <a:ea typeface="宋体" pitchFamily="2" charset="-122"/>
                <a:cs typeface="+mn-cs"/>
              </a:rPr>
              <a:t>。对于</a:t>
            </a:r>
            <a:r>
              <a:rPr lang="en-US" altLang="zh-CN" sz="1200" b="0" i="0" u="none" strike="noStrike" kern="1200" baseline="0" dirty="0" smtClean="0">
                <a:solidFill>
                  <a:schemeClr val="tx1"/>
                </a:solidFill>
                <a:latin typeface="Arial" charset="0"/>
                <a:ea typeface="宋体" pitchFamily="2" charset="-122"/>
                <a:cs typeface="+mn-cs"/>
              </a:rPr>
              <a:t>10 </a:t>
            </a:r>
            <a:r>
              <a:rPr lang="en-US" altLang="zh-CN" sz="1200" b="0" i="1" u="none" strike="noStrike" kern="1200" baseline="0" dirty="0" smtClean="0">
                <a:solidFill>
                  <a:schemeClr val="tx1"/>
                </a:solidFill>
                <a:latin typeface="Arial" charset="0"/>
                <a:ea typeface="宋体" pitchFamily="2" charset="-122"/>
                <a:cs typeface="+mn-cs"/>
              </a:rPr>
              <a:t>Mb/s</a:t>
            </a:r>
            <a:r>
              <a:rPr lang="zh-CN" altLang="en-US" sz="1200" b="0" i="0" u="none" strike="noStrike" kern="1200" baseline="0" dirty="0" smtClean="0">
                <a:solidFill>
                  <a:schemeClr val="tx1"/>
                </a:solidFill>
                <a:latin typeface="Arial" charset="0"/>
                <a:ea typeface="宋体" pitchFamily="2" charset="-122"/>
                <a:cs typeface="+mn-cs"/>
              </a:rPr>
              <a:t>以太网，在争用期内可发送</a:t>
            </a:r>
            <a:r>
              <a:rPr lang="en-US" altLang="zh-CN" sz="1200" b="0" i="0" u="none" strike="noStrike" kern="1200" baseline="0" dirty="0" smtClean="0">
                <a:solidFill>
                  <a:schemeClr val="tx1"/>
                </a:solidFill>
                <a:latin typeface="Arial" charset="0"/>
                <a:ea typeface="宋体" pitchFamily="2" charset="-122"/>
                <a:cs typeface="+mn-cs"/>
              </a:rPr>
              <a:t>512 bit </a:t>
            </a:r>
            <a:r>
              <a:rPr lang="zh-CN" altLang="en-US" sz="1200" b="0" i="0" u="none" strike="noStrike" kern="1200" baseline="0" dirty="0" smtClean="0">
                <a:solidFill>
                  <a:schemeClr val="tx1"/>
                </a:solidFill>
                <a:latin typeface="Arial" charset="0"/>
                <a:ea typeface="宋体" pitchFamily="2" charset="-122"/>
                <a:cs typeface="+mn-cs"/>
              </a:rPr>
              <a:t>，即</a:t>
            </a:r>
            <a:r>
              <a:rPr lang="en-US" altLang="zh-CN" sz="1200" b="0" i="0" u="none" strike="noStrike" kern="1200" baseline="0" dirty="0" smtClean="0">
                <a:solidFill>
                  <a:schemeClr val="tx1"/>
                </a:solidFill>
                <a:latin typeface="Arial" charset="0"/>
                <a:ea typeface="宋体" pitchFamily="2" charset="-122"/>
                <a:cs typeface="+mn-cs"/>
              </a:rPr>
              <a:t>64 </a:t>
            </a:r>
            <a:r>
              <a:rPr lang="zh-CN" altLang="en-US" sz="1200" b="0" i="0" u="none" strike="noStrike" kern="1200" baseline="0" dirty="0" smtClean="0">
                <a:solidFill>
                  <a:schemeClr val="tx1"/>
                </a:solidFill>
                <a:latin typeface="Arial" charset="0"/>
                <a:ea typeface="宋体" pitchFamily="2" charset="-122"/>
                <a:cs typeface="+mn-cs"/>
              </a:rPr>
              <a:t>字节。也可以说争用期是</a:t>
            </a:r>
            <a:r>
              <a:rPr lang="en-US" altLang="zh-CN" sz="1200" b="0" i="0" u="none" strike="noStrike" kern="1200" baseline="0" dirty="0" smtClean="0">
                <a:solidFill>
                  <a:schemeClr val="tx1"/>
                </a:solidFill>
                <a:latin typeface="Arial" charset="0"/>
                <a:ea typeface="宋体" pitchFamily="2" charset="-122"/>
                <a:cs typeface="+mn-cs"/>
              </a:rPr>
              <a:t>512 </a:t>
            </a:r>
            <a:r>
              <a:rPr lang="zh-CN" altLang="en-US" sz="1200" b="0" i="0" u="none" strike="noStrike" kern="1200" baseline="0" dirty="0" smtClean="0">
                <a:solidFill>
                  <a:schemeClr val="tx1"/>
                </a:solidFill>
                <a:latin typeface="Arial" charset="0"/>
                <a:ea typeface="宋体" pitchFamily="2" charset="-122"/>
                <a:cs typeface="+mn-cs"/>
              </a:rPr>
              <a:t>比特时间。</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从离散的整数集合</a:t>
            </a:r>
            <a:r>
              <a:rPr lang="en-US" altLang="zh-CN" sz="1200" b="0" i="0" u="none" strike="noStrike" kern="1200" baseline="0" dirty="0" smtClean="0">
                <a:solidFill>
                  <a:schemeClr val="tx1"/>
                </a:solidFill>
                <a:latin typeface="Arial" charset="0"/>
                <a:ea typeface="宋体" pitchFamily="2" charset="-122"/>
                <a:cs typeface="+mn-cs"/>
              </a:rPr>
              <a:t>[0</a:t>
            </a:r>
            <a:r>
              <a:rPr lang="zh-CN" altLang="en-US" sz="1200" b="0" i="0" u="none" strike="noStrike" kern="1200" baseline="0" dirty="0" smtClean="0">
                <a:solidFill>
                  <a:schemeClr val="tx1"/>
                </a:solidFill>
                <a:latin typeface="Arial" charset="0"/>
                <a:ea typeface="宋体" pitchFamily="2" charset="-122"/>
                <a:cs typeface="+mn-cs"/>
              </a:rPr>
              <a:t>， </a:t>
            </a:r>
            <a:r>
              <a:rPr lang="en-US" altLang="zh-CN" sz="1200" b="0" i="0" u="none" strike="noStrike" kern="1200" baseline="0" dirty="0" smtClean="0">
                <a:solidFill>
                  <a:schemeClr val="tx1"/>
                </a:solidFill>
                <a:latin typeface="Arial" charset="0"/>
                <a:ea typeface="宋体" pitchFamily="2" charset="-122"/>
                <a:cs typeface="+mn-cs"/>
              </a:rPr>
              <a:t>1 </a:t>
            </a:r>
            <a:r>
              <a:rPr lang="zh-CN" altLang="en-US" sz="1200" b="0" i="0" u="none" strike="noStrike" kern="1200" baseline="0" dirty="0" smtClean="0">
                <a:solidFill>
                  <a:schemeClr val="tx1"/>
                </a:solidFill>
                <a:latin typeface="Arial" charset="0"/>
                <a:ea typeface="宋体" pitchFamily="2" charset="-122"/>
                <a:cs typeface="+mn-cs"/>
              </a:rPr>
              <a:t>，</a:t>
            </a:r>
            <a:r>
              <a:rPr lang="en-US" altLang="zh-CN" sz="1200" b="0" i="0" u="none" strike="noStrike" kern="1200" baseline="0" dirty="0" smtClean="0">
                <a:solidFill>
                  <a:schemeClr val="tx1"/>
                </a:solidFill>
                <a:latin typeface="Arial" charset="0"/>
                <a:ea typeface="宋体" pitchFamily="2" charset="-122"/>
                <a:cs typeface="+mn-cs"/>
              </a:rPr>
              <a:t>… </a:t>
            </a:r>
            <a:r>
              <a:rPr lang="zh-CN" altLang="en-US" sz="1200" b="0" i="0" u="none" strike="noStrike" kern="1200" baseline="0" dirty="0" smtClean="0">
                <a:solidFill>
                  <a:schemeClr val="tx1"/>
                </a:solidFill>
                <a:latin typeface="Arial" charset="0"/>
                <a:ea typeface="宋体" pitchFamily="2" charset="-122"/>
                <a:cs typeface="+mn-cs"/>
              </a:rPr>
              <a:t>， </a:t>
            </a:r>
            <a:r>
              <a:rPr lang="en-US" altLang="zh-CN" sz="1200" b="0" i="1" u="none" strike="noStrike" kern="1200" baseline="0" dirty="0" smtClean="0">
                <a:solidFill>
                  <a:schemeClr val="tx1"/>
                </a:solidFill>
                <a:latin typeface="Arial" charset="0"/>
                <a:ea typeface="宋体" pitchFamily="2" charset="-122"/>
                <a:cs typeface="+mn-cs"/>
              </a:rPr>
              <a:t>(2k </a:t>
            </a:r>
            <a:r>
              <a:rPr lang="en-US" altLang="zh-CN" sz="1200" b="0" i="0" u="none" strike="noStrike" kern="1200" baseline="0" dirty="0" smtClean="0">
                <a:solidFill>
                  <a:schemeClr val="tx1"/>
                </a:solidFill>
                <a:latin typeface="Arial" charset="0"/>
                <a:ea typeface="宋体" pitchFamily="2" charset="-122"/>
                <a:cs typeface="+mn-cs"/>
              </a:rPr>
              <a:t>-1)] </a:t>
            </a:r>
            <a:r>
              <a:rPr lang="zh-CN" altLang="en-US" sz="1200" b="0" i="0" u="none" strike="noStrike" kern="1200" baseline="0" dirty="0" smtClean="0">
                <a:solidFill>
                  <a:schemeClr val="tx1"/>
                </a:solidFill>
                <a:latin typeface="Arial" charset="0"/>
                <a:ea typeface="宋体" pitchFamily="2" charset="-122"/>
                <a:cs typeface="+mn-cs"/>
              </a:rPr>
              <a:t>中随机取出一个数，记为</a:t>
            </a:r>
            <a:r>
              <a:rPr lang="en-US" altLang="zh-CN" sz="1200" b="0" i="0" u="none" strike="noStrike" kern="1200" baseline="0" dirty="0" smtClean="0">
                <a:solidFill>
                  <a:schemeClr val="tx1"/>
                </a:solidFill>
                <a:latin typeface="Arial" charset="0"/>
                <a:ea typeface="宋体" pitchFamily="2" charset="-122"/>
                <a:cs typeface="+mn-cs"/>
              </a:rPr>
              <a:t>r</a:t>
            </a:r>
            <a:r>
              <a:rPr lang="zh-CN" altLang="en-US" sz="1200" b="0" i="0" u="none" strike="noStrike" kern="1200" baseline="0" dirty="0" smtClean="0">
                <a:solidFill>
                  <a:schemeClr val="tx1"/>
                </a:solidFill>
                <a:latin typeface="Arial" charset="0"/>
                <a:ea typeface="宋体" pitchFamily="2" charset="-122"/>
                <a:cs typeface="+mn-cs"/>
              </a:rPr>
              <a:t>。重传应推后的时间就是</a:t>
            </a:r>
            <a:r>
              <a:rPr lang="en-US" altLang="zh-CN" sz="1200" b="0" i="0" u="none" strike="noStrike" kern="1200" baseline="0" dirty="0" smtClean="0">
                <a:solidFill>
                  <a:schemeClr val="tx1"/>
                </a:solidFill>
                <a:latin typeface="Arial" charset="0"/>
                <a:ea typeface="宋体" pitchFamily="2" charset="-122"/>
                <a:cs typeface="+mn-cs"/>
              </a:rPr>
              <a:t>r </a:t>
            </a:r>
            <a:r>
              <a:rPr lang="zh-CN" altLang="en-US" sz="1200" b="0" i="0" u="none" strike="noStrike" kern="1200" baseline="0" dirty="0" smtClean="0">
                <a:solidFill>
                  <a:schemeClr val="tx1"/>
                </a:solidFill>
                <a:latin typeface="Arial" charset="0"/>
                <a:ea typeface="宋体" pitchFamily="2" charset="-122"/>
                <a:cs typeface="+mn-cs"/>
              </a:rPr>
              <a:t>倍的争用期。</a:t>
            </a:r>
            <a:endParaRPr lang="en-US" altLang="zh-CN" sz="1200" b="0" i="0" u="none" strike="noStrike" kern="1200" baseline="0" dirty="0" smtClean="0">
              <a:solidFill>
                <a:schemeClr val="tx1"/>
              </a:solidFill>
              <a:latin typeface="Arial" charset="0"/>
              <a:ea typeface="宋体" pitchFamily="2" charset="-122"/>
              <a:cs typeface="+mn-cs"/>
            </a:endParaRPr>
          </a:p>
          <a:p>
            <a:r>
              <a:rPr lang="en-US" altLang="zh-CN" sz="1200" b="0" i="1" u="none" strike="noStrike" kern="1200" baseline="0" dirty="0" smtClean="0">
                <a:solidFill>
                  <a:schemeClr val="tx1"/>
                </a:solidFill>
                <a:latin typeface="Arial" charset="0"/>
                <a:ea typeface="宋体" pitchFamily="2" charset="-122"/>
                <a:cs typeface="+mn-cs"/>
              </a:rPr>
              <a:t>k </a:t>
            </a:r>
            <a:r>
              <a:rPr lang="en-US" altLang="zh-CN" sz="1200" b="0" i="0" u="none" strike="noStrike" kern="1200" baseline="0" dirty="0" smtClean="0">
                <a:solidFill>
                  <a:schemeClr val="tx1"/>
                </a:solidFill>
                <a:latin typeface="Arial" charset="0"/>
                <a:ea typeface="宋体" pitchFamily="2" charset="-122"/>
                <a:cs typeface="+mn-cs"/>
              </a:rPr>
              <a:t>= Min[</a:t>
            </a:r>
            <a:r>
              <a:rPr lang="zh-CN" altLang="en-US" sz="1200" b="0" i="0" u="none" strike="noStrike" kern="1200" baseline="0" dirty="0" smtClean="0">
                <a:solidFill>
                  <a:schemeClr val="tx1"/>
                </a:solidFill>
                <a:latin typeface="Arial" charset="0"/>
                <a:ea typeface="宋体" pitchFamily="2" charset="-122"/>
                <a:cs typeface="+mn-cs"/>
              </a:rPr>
              <a:t>重传次数， </a:t>
            </a:r>
            <a:r>
              <a:rPr lang="en-US" altLang="zh-CN" sz="1200" b="0" i="0" u="none" strike="noStrike" kern="1200" baseline="0" dirty="0" smtClean="0">
                <a:solidFill>
                  <a:schemeClr val="tx1"/>
                </a:solidFill>
                <a:latin typeface="Arial" charset="0"/>
                <a:ea typeface="宋体" pitchFamily="2" charset="-122"/>
                <a:cs typeface="+mn-cs"/>
              </a:rPr>
              <a:t>10]</a:t>
            </a:r>
          </a:p>
          <a:p>
            <a:r>
              <a:rPr lang="zh-CN" altLang="en-US" sz="1200" b="0" i="0" u="none" strike="noStrike" kern="1200" baseline="0" dirty="0" smtClean="0">
                <a:solidFill>
                  <a:schemeClr val="tx1"/>
                </a:solidFill>
                <a:latin typeface="Arial" charset="0"/>
                <a:ea typeface="宋体" pitchFamily="2" charset="-122"/>
                <a:cs typeface="+mn-cs"/>
              </a:rPr>
              <a:t>当重传达</a:t>
            </a:r>
            <a:r>
              <a:rPr lang="en-US" altLang="zh-CN" sz="1200" b="0" i="0" u="none" strike="noStrike" kern="1200" baseline="0" dirty="0" smtClean="0">
                <a:solidFill>
                  <a:schemeClr val="tx1"/>
                </a:solidFill>
                <a:latin typeface="Arial" charset="0"/>
                <a:ea typeface="宋体" pitchFamily="2" charset="-122"/>
                <a:cs typeface="+mn-cs"/>
              </a:rPr>
              <a:t>16 </a:t>
            </a:r>
            <a:r>
              <a:rPr lang="zh-CN" altLang="en-US" sz="1200" b="0" i="0" u="none" strike="noStrike" kern="1200" baseline="0" dirty="0" smtClean="0">
                <a:solidFill>
                  <a:schemeClr val="tx1"/>
                </a:solidFill>
                <a:latin typeface="Arial" charset="0"/>
                <a:ea typeface="宋体" pitchFamily="2" charset="-122"/>
                <a:cs typeface="+mn-cs"/>
              </a:rPr>
              <a:t>次仍不能成功时</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这表明同时打算发送数据的站太多，以致连续发生冲突</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，则丢弃该帧，井向高层报告。</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适配器每发送一个新的帧，就要执行一次</a:t>
            </a:r>
            <a:r>
              <a:rPr lang="en-US" altLang="zh-CN" sz="1200" b="0" i="0" u="none" strike="noStrike" kern="1200" baseline="0" dirty="0" err="1" smtClean="0">
                <a:solidFill>
                  <a:schemeClr val="tx1"/>
                </a:solidFill>
                <a:latin typeface="Arial" charset="0"/>
                <a:ea typeface="宋体" pitchFamily="2" charset="-122"/>
                <a:cs typeface="+mn-cs"/>
              </a:rPr>
              <a:t>CSMAlCD</a:t>
            </a:r>
            <a:r>
              <a:rPr lang="en-US" altLang="zh-CN" sz="1200" b="0" i="0" u="none" strike="noStrike" kern="1200" baseline="0" dirty="0" smtClean="0">
                <a:solidFill>
                  <a:schemeClr val="tx1"/>
                </a:solidFill>
                <a:latin typeface="Arial" charset="0"/>
                <a:ea typeface="宋体" pitchFamily="2" charset="-122"/>
                <a:cs typeface="+mn-cs"/>
              </a:rPr>
              <a:t> </a:t>
            </a:r>
            <a:r>
              <a:rPr lang="zh-CN" altLang="en-US" sz="1200" b="0" i="0" u="none" strike="noStrike" kern="1200" baseline="0" dirty="0" smtClean="0">
                <a:solidFill>
                  <a:schemeClr val="tx1"/>
                </a:solidFill>
                <a:latin typeface="Arial" charset="0"/>
                <a:ea typeface="宋体" pitchFamily="2" charset="-122"/>
                <a:cs typeface="+mn-cs"/>
              </a:rPr>
              <a:t>算法。适配器对过去发生过的碰撞并无记忆功能</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以太同在发送数据时，如果帧的前</a:t>
            </a:r>
            <a:r>
              <a:rPr lang="en-US" altLang="zh-CN" sz="1200" b="0" i="0" u="none" strike="noStrike" kern="1200" baseline="0" dirty="0" smtClean="0">
                <a:solidFill>
                  <a:schemeClr val="tx1"/>
                </a:solidFill>
                <a:latin typeface="Arial" charset="0"/>
                <a:ea typeface="宋体" pitchFamily="2" charset="-122"/>
                <a:cs typeface="+mn-cs"/>
              </a:rPr>
              <a:t>64 </a:t>
            </a:r>
            <a:r>
              <a:rPr lang="zh-CN" altLang="en-US" sz="1200" b="0" i="0" u="none" strike="noStrike" kern="1200" baseline="0" dirty="0" smtClean="0">
                <a:solidFill>
                  <a:schemeClr val="tx1"/>
                </a:solidFill>
                <a:latin typeface="Arial" charset="0"/>
                <a:ea typeface="宋体" pitchFamily="2" charset="-122"/>
                <a:cs typeface="+mn-cs"/>
              </a:rPr>
              <a:t>字节没有发生冲突，那么后续的数据就不会发生冲突；凡长度小于</a:t>
            </a:r>
            <a:r>
              <a:rPr lang="en-US" altLang="zh-CN" sz="1200" b="0" i="0" u="none" strike="noStrike" kern="1200" baseline="0" dirty="0" smtClean="0">
                <a:solidFill>
                  <a:schemeClr val="tx1"/>
                </a:solidFill>
                <a:latin typeface="Arial" charset="0"/>
                <a:ea typeface="宋体" pitchFamily="2" charset="-122"/>
                <a:cs typeface="+mn-cs"/>
              </a:rPr>
              <a:t>64 </a:t>
            </a:r>
            <a:r>
              <a:rPr lang="zh-CN" altLang="en-US" sz="1200" b="0" i="0" u="none" strike="noStrike" kern="1200" baseline="0" dirty="0" smtClean="0">
                <a:solidFill>
                  <a:schemeClr val="tx1"/>
                </a:solidFill>
                <a:latin typeface="Arial" charset="0"/>
                <a:ea typeface="宋体" pitchFamily="2" charset="-122"/>
                <a:cs typeface="+mn-cs"/>
              </a:rPr>
              <a:t>字节的帧都是由于冲突而异常中止的无效帧。</a:t>
            </a:r>
            <a:endParaRPr lang="en-US" altLang="zh-CN" sz="1200" b="0" i="0" u="none" strike="noStrike" kern="1200" baseline="0" dirty="0" smtClean="0">
              <a:solidFill>
                <a:schemeClr val="tx1"/>
              </a:solidFill>
              <a:latin typeface="Arial" charset="0"/>
              <a:ea typeface="宋体" pitchFamily="2" charset="-122"/>
              <a:cs typeface="+mn-cs"/>
            </a:endParaRPr>
          </a:p>
        </p:txBody>
      </p:sp>
    </p:spTree>
    <p:extLst>
      <p:ext uri="{BB962C8B-B14F-4D97-AF65-F5344CB8AC3E}">
        <p14:creationId xmlns:p14="http://schemas.microsoft.com/office/powerpoint/2010/main" val="27345014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E187EBF2-4CFC-4876-A903-F1F2DE5E6591}" type="slidenum">
              <a:rPr lang="zh-CN" altLang="en-US" smtClean="0">
                <a:latin typeface="Tahoma" pitchFamily="34" charset="0"/>
              </a:rPr>
              <a:pPr/>
              <a:t>35</a:t>
            </a:fld>
            <a:endParaRPr lang="en-US" altLang="zh-CN" smtClean="0">
              <a:latin typeface="Tahoma" pitchFamily="34"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u="none" strike="noStrike" kern="1200" baseline="0" dirty="0" smtClean="0">
                <a:solidFill>
                  <a:schemeClr val="tx1"/>
                </a:solidFill>
                <a:latin typeface="Arial" charset="0"/>
                <a:ea typeface="宋体" pitchFamily="2" charset="-122"/>
                <a:cs typeface="+mn-cs"/>
              </a:rPr>
              <a:t>根据以上所讨论的，可以把</a:t>
            </a:r>
            <a:r>
              <a:rPr lang="en-US" altLang="zh-CN" sz="1200" b="0" i="0" u="none" strike="noStrike" kern="1200" baseline="0" dirty="0" err="1" smtClean="0">
                <a:solidFill>
                  <a:schemeClr val="tx1"/>
                </a:solidFill>
                <a:latin typeface="Arial" charset="0"/>
                <a:ea typeface="宋体" pitchFamily="2" charset="-122"/>
                <a:cs typeface="+mn-cs"/>
              </a:rPr>
              <a:t>CSMAlCD</a:t>
            </a:r>
            <a:r>
              <a:rPr lang="en-US" altLang="zh-CN" sz="1200" b="0" i="0" u="none" strike="noStrike" kern="1200" baseline="0" dirty="0" smtClean="0">
                <a:solidFill>
                  <a:schemeClr val="tx1"/>
                </a:solidFill>
                <a:latin typeface="Arial" charset="0"/>
                <a:ea typeface="宋体" pitchFamily="2" charset="-122"/>
                <a:cs typeface="+mn-cs"/>
              </a:rPr>
              <a:t> </a:t>
            </a:r>
            <a:r>
              <a:rPr lang="zh-CN" altLang="en-US" sz="1200" b="0" i="0" u="none" strike="noStrike" kern="1200" baseline="0" dirty="0" smtClean="0">
                <a:solidFill>
                  <a:schemeClr val="tx1"/>
                </a:solidFill>
                <a:latin typeface="Arial" charset="0"/>
                <a:ea typeface="宋体" pitchFamily="2" charset="-122"/>
                <a:cs typeface="+mn-cs"/>
              </a:rPr>
              <a:t>协议的要点归纳</a:t>
            </a:r>
            <a:r>
              <a:rPr lang="en-US" altLang="zh-CN" sz="1200" b="0" i="0" u="none" strike="noStrike" kern="1200" baseline="0" dirty="0" smtClean="0">
                <a:solidFill>
                  <a:schemeClr val="tx1"/>
                </a:solidFill>
                <a:latin typeface="Arial" charset="0"/>
                <a:ea typeface="宋体" pitchFamily="2" charset="-122"/>
                <a:cs typeface="+mn-cs"/>
              </a:rPr>
              <a:t>:</a:t>
            </a:r>
          </a:p>
          <a:p>
            <a:r>
              <a:rPr lang="en-US" altLang="zh-CN" sz="1200" b="0" i="0" u="none" strike="noStrike" kern="1200" baseline="0" dirty="0" smtClean="0">
                <a:solidFill>
                  <a:schemeClr val="tx1"/>
                </a:solidFill>
                <a:latin typeface="Arial" charset="0"/>
                <a:ea typeface="宋体" pitchFamily="2" charset="-122"/>
                <a:cs typeface="+mn-cs"/>
              </a:rPr>
              <a:t>(1)</a:t>
            </a:r>
            <a:r>
              <a:rPr lang="zh-CN" altLang="en-US" sz="1200" b="0" i="0" u="none" strike="noStrike" kern="1200" baseline="0" dirty="0" smtClean="0">
                <a:solidFill>
                  <a:schemeClr val="tx1"/>
                </a:solidFill>
                <a:latin typeface="Arial" charset="0"/>
                <a:ea typeface="宋体" pitchFamily="2" charset="-122"/>
                <a:cs typeface="+mn-cs"/>
              </a:rPr>
              <a:t>适配器从网络层获得一个分组，加上以太网的首部和尾部</a:t>
            </a:r>
            <a:r>
              <a:rPr lang="en-US" altLang="zh-CN" sz="1200" b="0" i="0" u="none" strike="noStrike" kern="1200" baseline="0" dirty="0" smtClean="0">
                <a:solidFill>
                  <a:schemeClr val="tx1"/>
                </a:solidFill>
                <a:latin typeface="Arial" charset="0"/>
                <a:ea typeface="宋体" pitchFamily="2" charset="-122"/>
                <a:cs typeface="+mn-cs"/>
              </a:rPr>
              <a:t> </a:t>
            </a:r>
            <a:r>
              <a:rPr lang="zh-CN" altLang="en-US" sz="1200" b="0" i="0" u="none" strike="noStrike" kern="1200" baseline="0" dirty="0" smtClean="0">
                <a:solidFill>
                  <a:schemeClr val="tx1"/>
                </a:solidFill>
                <a:latin typeface="Arial" charset="0"/>
                <a:ea typeface="宋体" pitchFamily="2" charset="-122"/>
                <a:cs typeface="+mn-cs"/>
              </a:rPr>
              <a:t>，组成以太网帧，放入适配器的缓存中，准备发送。</a:t>
            </a:r>
          </a:p>
          <a:p>
            <a:r>
              <a:rPr lang="en-US" altLang="zh-CN" sz="1200" b="0" i="0" u="none" strike="noStrike" kern="1200" baseline="0" dirty="0" smtClean="0">
                <a:solidFill>
                  <a:schemeClr val="tx1"/>
                </a:solidFill>
                <a:latin typeface="Arial" charset="0"/>
                <a:ea typeface="宋体" pitchFamily="2" charset="-122"/>
                <a:cs typeface="+mn-cs"/>
              </a:rPr>
              <a:t>(2) </a:t>
            </a:r>
            <a:r>
              <a:rPr lang="zh-CN" altLang="en-US" sz="1200" b="0" i="0" u="none" strike="noStrike" kern="1200" baseline="0" dirty="0" smtClean="0">
                <a:solidFill>
                  <a:schemeClr val="tx1"/>
                </a:solidFill>
                <a:latin typeface="Arial" charset="0"/>
                <a:ea typeface="宋体" pitchFamily="2" charset="-122"/>
                <a:cs typeface="+mn-cs"/>
              </a:rPr>
              <a:t>若适配器枪测到信道空闲</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即在</a:t>
            </a:r>
            <a:r>
              <a:rPr lang="en-US" altLang="zh-CN" sz="1200" b="0" i="0" u="none" strike="noStrike" kern="1200" baseline="0" dirty="0" smtClean="0">
                <a:solidFill>
                  <a:schemeClr val="tx1"/>
                </a:solidFill>
                <a:latin typeface="Arial" charset="0"/>
                <a:ea typeface="宋体" pitchFamily="2" charset="-122"/>
                <a:cs typeface="+mn-cs"/>
              </a:rPr>
              <a:t>96 </a:t>
            </a:r>
            <a:r>
              <a:rPr lang="zh-CN" altLang="en-US" sz="1200" b="0" i="0" u="none" strike="noStrike" kern="1200" baseline="0" dirty="0" smtClean="0">
                <a:solidFill>
                  <a:schemeClr val="tx1"/>
                </a:solidFill>
                <a:latin typeface="Arial" charset="0"/>
                <a:ea typeface="宋体" pitchFamily="2" charset="-122"/>
                <a:cs typeface="+mn-cs"/>
              </a:rPr>
              <a:t>比特时间内没有检测到信道上有信号</a:t>
            </a:r>
            <a:r>
              <a:rPr lang="en-US" altLang="zh-CN" sz="1200" b="0" i="0" u="none" strike="noStrike" kern="1200" baseline="0" dirty="0" smtClean="0">
                <a:solidFill>
                  <a:schemeClr val="tx1"/>
                </a:solidFill>
                <a:latin typeface="Arial" charset="0"/>
                <a:ea typeface="宋体" pitchFamily="2" charset="-122"/>
                <a:cs typeface="+mn-cs"/>
              </a:rPr>
              <a:t>) </a:t>
            </a:r>
            <a:r>
              <a:rPr lang="zh-CN" altLang="en-US" sz="1200" b="0" i="0" u="none" strike="noStrike" kern="1200" baseline="0" dirty="0" smtClean="0">
                <a:solidFill>
                  <a:schemeClr val="tx1"/>
                </a:solidFill>
                <a:latin typeface="Arial" charset="0"/>
                <a:ea typeface="宋体" pitchFamily="2" charset="-122"/>
                <a:cs typeface="+mn-cs"/>
              </a:rPr>
              <a:t>，就发送这个帧。若检测到信道忙，则继续检测井等待信道转为</a:t>
            </a:r>
            <a:r>
              <a:rPr lang="en-US" altLang="zh-CN" sz="1200" b="0" i="0" u="none" strike="noStrike" kern="1200" baseline="0" dirty="0" smtClean="0">
                <a:solidFill>
                  <a:schemeClr val="tx1"/>
                </a:solidFill>
                <a:latin typeface="Arial" charset="0"/>
                <a:ea typeface="宋体" pitchFamily="2" charset="-122"/>
                <a:cs typeface="+mn-cs"/>
              </a:rPr>
              <a:t>FE</a:t>
            </a:r>
            <a:r>
              <a:rPr lang="zh-CN" altLang="en-US" sz="1200" b="0" i="0" u="none" strike="noStrike" kern="1200" baseline="0" dirty="0" smtClean="0">
                <a:solidFill>
                  <a:schemeClr val="tx1"/>
                </a:solidFill>
                <a:latin typeface="Arial" charset="0"/>
                <a:ea typeface="宋体" pitchFamily="2" charset="-122"/>
                <a:cs typeface="+mn-cs"/>
              </a:rPr>
              <a:t>闲</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加上</a:t>
            </a:r>
            <a:r>
              <a:rPr lang="en-US" altLang="zh-CN" sz="1200" b="0" i="0" u="none" strike="noStrike" kern="1200" baseline="0" dirty="0" smtClean="0">
                <a:solidFill>
                  <a:schemeClr val="tx1"/>
                </a:solidFill>
                <a:latin typeface="Arial" charset="0"/>
                <a:ea typeface="宋体" pitchFamily="2" charset="-122"/>
                <a:cs typeface="+mn-cs"/>
              </a:rPr>
              <a:t>96</a:t>
            </a:r>
            <a:r>
              <a:rPr lang="zh-CN" altLang="en-US" sz="1200" b="0" i="0" u="none" strike="noStrike" kern="1200" baseline="0" dirty="0" smtClean="0">
                <a:solidFill>
                  <a:schemeClr val="tx1"/>
                </a:solidFill>
                <a:latin typeface="Arial" charset="0"/>
                <a:ea typeface="宋体" pitchFamily="2" charset="-122"/>
                <a:cs typeface="+mn-cs"/>
              </a:rPr>
              <a:t>比特时间</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，然后发送这个帧。</a:t>
            </a:r>
          </a:p>
          <a:p>
            <a:r>
              <a:rPr lang="en-US" altLang="zh-CN" sz="1200" b="0" i="0" u="none" strike="noStrike" kern="1200" baseline="0" dirty="0" smtClean="0">
                <a:solidFill>
                  <a:schemeClr val="tx1"/>
                </a:solidFill>
                <a:latin typeface="Arial" charset="0"/>
                <a:ea typeface="宋体" pitchFamily="2" charset="-122"/>
                <a:cs typeface="+mn-cs"/>
              </a:rPr>
              <a:t>(3) </a:t>
            </a:r>
            <a:r>
              <a:rPr lang="zh-CN" altLang="en-US" sz="1200" b="0" i="0" u="none" strike="noStrike" kern="1200" baseline="0" dirty="0" smtClean="0">
                <a:solidFill>
                  <a:schemeClr val="tx1"/>
                </a:solidFill>
                <a:latin typeface="Arial" charset="0"/>
                <a:ea typeface="宋体" pitchFamily="2" charset="-122"/>
                <a:cs typeface="+mn-cs"/>
              </a:rPr>
              <a:t>在发送过程中继续检测信道，若一直未枪测到碰撞，就顺利把这个帧成功发送完毕。若检测到碰撞，则中止数据的发送，并发送入为干扰信号</a:t>
            </a:r>
          </a:p>
          <a:p>
            <a:r>
              <a:rPr lang="en-US" altLang="zh-CN" sz="1200" b="0" i="0" u="none" strike="noStrike" kern="1200" baseline="0" dirty="0" smtClean="0">
                <a:solidFill>
                  <a:schemeClr val="tx1"/>
                </a:solidFill>
                <a:latin typeface="Arial" charset="0"/>
                <a:ea typeface="宋体" pitchFamily="2" charset="-122"/>
                <a:cs typeface="+mn-cs"/>
              </a:rPr>
              <a:t>(4) </a:t>
            </a:r>
            <a:r>
              <a:rPr lang="zh-CN" altLang="en-US" sz="1200" b="0" i="0" u="none" strike="noStrike" kern="1200" baseline="0" dirty="0" smtClean="0">
                <a:solidFill>
                  <a:schemeClr val="tx1"/>
                </a:solidFill>
                <a:latin typeface="Arial" charset="0"/>
                <a:ea typeface="宋体" pitchFamily="2" charset="-122"/>
                <a:cs typeface="+mn-cs"/>
              </a:rPr>
              <a:t>在中止发送后，适配器就执行指数退避算法，等待</a:t>
            </a:r>
            <a:r>
              <a:rPr lang="en-US" altLang="zh-CN" sz="1200" b="0" i="0" u="none" strike="noStrike" kern="1200" baseline="0" dirty="0" smtClean="0">
                <a:solidFill>
                  <a:schemeClr val="tx1"/>
                </a:solidFill>
                <a:latin typeface="Arial" charset="0"/>
                <a:ea typeface="宋体" pitchFamily="2" charset="-122"/>
                <a:cs typeface="+mn-cs"/>
              </a:rPr>
              <a:t>r</a:t>
            </a:r>
            <a:r>
              <a:rPr lang="zh-CN" altLang="en-US" sz="1200" b="0" i="0" u="none" strike="noStrike" kern="1200" baseline="0" dirty="0" smtClean="0">
                <a:solidFill>
                  <a:schemeClr val="tx1"/>
                </a:solidFill>
                <a:latin typeface="Arial" charset="0"/>
                <a:ea typeface="宋体" pitchFamily="2" charset="-122"/>
                <a:cs typeface="+mn-cs"/>
              </a:rPr>
              <a:t>倍</a:t>
            </a:r>
            <a:r>
              <a:rPr lang="en-US" altLang="zh-CN" sz="1200" b="0" i="0" u="none" strike="noStrike" kern="1200" baseline="0" dirty="0" smtClean="0">
                <a:solidFill>
                  <a:schemeClr val="tx1"/>
                </a:solidFill>
                <a:latin typeface="Arial" charset="0"/>
                <a:ea typeface="宋体" pitchFamily="2" charset="-122"/>
                <a:cs typeface="+mn-cs"/>
              </a:rPr>
              <a:t>512 </a:t>
            </a:r>
            <a:r>
              <a:rPr lang="zh-CN" altLang="en-US" sz="1200" b="0" i="0" u="none" strike="noStrike" kern="1200" baseline="0" dirty="0" smtClean="0">
                <a:solidFill>
                  <a:schemeClr val="tx1"/>
                </a:solidFill>
                <a:latin typeface="Arial" charset="0"/>
                <a:ea typeface="宋体" pitchFamily="2" charset="-122"/>
                <a:cs typeface="+mn-cs"/>
              </a:rPr>
              <a:t>比特时间后，返回到步骤</a:t>
            </a:r>
            <a:r>
              <a:rPr lang="en-US" altLang="zh-CN" sz="1200" b="0" i="0" u="none" strike="noStrike" kern="1200" baseline="0" dirty="0" smtClean="0">
                <a:solidFill>
                  <a:schemeClr val="tx1"/>
                </a:solidFill>
                <a:latin typeface="Arial" charset="0"/>
                <a:ea typeface="宋体" pitchFamily="2" charset="-122"/>
                <a:cs typeface="+mn-cs"/>
              </a:rPr>
              <a:t>(2</a:t>
            </a:r>
            <a:r>
              <a:rPr lang="zh-CN" altLang="en-US" sz="1200" b="0" i="0" u="none" strike="noStrike" kern="1200" baseline="0" dirty="0" smtClean="0">
                <a:solidFill>
                  <a:schemeClr val="tx1"/>
                </a:solidFill>
                <a:latin typeface="Arial" charset="0"/>
                <a:ea typeface="宋体" pitchFamily="2" charset="-122"/>
                <a:cs typeface="+mn-cs"/>
              </a:rPr>
              <a:t>）。</a:t>
            </a:r>
            <a:endParaRPr lang="zh-CN" altLang="en-US" dirty="0" smtClean="0">
              <a:ea typeface="宋体" charset="-122"/>
            </a:endParaRPr>
          </a:p>
          <a:p>
            <a:pPr eaLnBrk="1" hangingPunct="1"/>
            <a:endParaRPr lang="zh-CN" altLang="en-US" dirty="0" smtClean="0">
              <a:ea typeface="宋体" charset="-122"/>
            </a:endParaRPr>
          </a:p>
        </p:txBody>
      </p:sp>
    </p:spTree>
    <p:extLst>
      <p:ext uri="{BB962C8B-B14F-4D97-AF65-F5344CB8AC3E}">
        <p14:creationId xmlns:p14="http://schemas.microsoft.com/office/powerpoint/2010/main" val="14269622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4FD3020E-6C55-4684-9682-76B4DF39609D}" type="slidenum">
              <a:rPr lang="zh-CN" altLang="en-US" smtClean="0">
                <a:latin typeface="Tahoma" pitchFamily="34" charset="0"/>
              </a:rPr>
              <a:pPr/>
              <a:t>36</a:t>
            </a:fld>
            <a:endParaRPr lang="en-US" altLang="zh-CN" smtClean="0">
              <a:latin typeface="Tahoma" pitchFamily="34"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u="none" strike="noStrike" kern="1200" baseline="0" dirty="0" smtClean="0">
                <a:solidFill>
                  <a:schemeClr val="tx1"/>
                </a:solidFill>
                <a:latin typeface="Arial" charset="0"/>
                <a:ea typeface="宋体" pitchFamily="2" charset="-122"/>
                <a:cs typeface="+mn-cs"/>
              </a:rPr>
              <a:t>无线局域网可分为两大类</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第一类是有固定基础设施的，第二类是无固定基础设施的</a:t>
            </a:r>
            <a:endParaRPr lang="en-US" altLang="zh-CN" sz="1200" b="0" i="0" u="none" strike="noStrike" kern="1200" baseline="0" dirty="0" smtClean="0">
              <a:solidFill>
                <a:schemeClr val="tx1"/>
              </a:solidFill>
              <a:latin typeface="Arial" charset="0"/>
              <a:ea typeface="宋体" pitchFamily="2" charset="-122"/>
              <a:cs typeface="+mn-cs"/>
            </a:endParaRPr>
          </a:p>
          <a:p>
            <a:pPr eaLnBrk="1" hangingPunct="1"/>
            <a:r>
              <a:rPr lang="zh-CN" altLang="en-US" sz="1200" b="0" i="0" u="none" strike="noStrike" kern="1200" baseline="0" dirty="0" smtClean="0">
                <a:solidFill>
                  <a:schemeClr val="tx1"/>
                </a:solidFill>
                <a:latin typeface="Arial" charset="0"/>
                <a:ea typeface="宋体" pitchFamily="2" charset="-122"/>
                <a:cs typeface="+mn-cs"/>
              </a:rPr>
              <a:t>所谓</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固定基础设施</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是指预先建立起来的、能够覆盖一定地理范围的一批固定基站。</a:t>
            </a:r>
            <a:endParaRPr lang="en-US" altLang="zh-CN" sz="1200" b="0" i="0" u="none" strike="noStrike" kern="1200" baseline="0" dirty="0" smtClean="0">
              <a:solidFill>
                <a:schemeClr val="tx1"/>
              </a:solidFill>
              <a:latin typeface="Arial" charset="0"/>
              <a:ea typeface="宋体" pitchFamily="2" charset="-122"/>
              <a:cs typeface="+mn-cs"/>
            </a:endParaRPr>
          </a:p>
          <a:p>
            <a:r>
              <a:rPr lang="en-US" altLang="zh-CN" sz="1200" b="0" i="0" u="none" strike="noStrike" kern="1200" baseline="0" dirty="0" smtClean="0">
                <a:solidFill>
                  <a:schemeClr val="tx1"/>
                </a:solidFill>
                <a:latin typeface="Arial" charset="0"/>
                <a:ea typeface="宋体" pitchFamily="2" charset="-122"/>
                <a:cs typeface="+mn-cs"/>
              </a:rPr>
              <a:t>1997 </a:t>
            </a:r>
            <a:r>
              <a:rPr lang="zh-CN" altLang="en-US" sz="1200" b="0" i="0" u="none" strike="noStrike" kern="1200" baseline="0" dirty="0" smtClean="0">
                <a:solidFill>
                  <a:schemeClr val="tx1"/>
                </a:solidFill>
                <a:latin typeface="Arial" charset="0"/>
                <a:ea typeface="宋体" pitchFamily="2" charset="-122"/>
                <a:cs typeface="+mn-cs"/>
              </a:rPr>
              <a:t>年</a:t>
            </a:r>
            <a:r>
              <a:rPr lang="en-US" altLang="zh-CN" sz="1200" b="0" i="0" u="none" strike="noStrike" kern="1200" baseline="0" dirty="0" smtClean="0">
                <a:solidFill>
                  <a:schemeClr val="tx1"/>
                </a:solidFill>
                <a:latin typeface="Arial" charset="0"/>
                <a:ea typeface="宋体" pitchFamily="2" charset="-122"/>
                <a:cs typeface="+mn-cs"/>
              </a:rPr>
              <a:t>IEEE </a:t>
            </a:r>
            <a:r>
              <a:rPr lang="zh-CN" altLang="en-US" sz="1200" b="0" i="0" u="none" strike="noStrike" kern="1200" baseline="0" dirty="0" smtClean="0">
                <a:solidFill>
                  <a:schemeClr val="tx1"/>
                </a:solidFill>
                <a:latin typeface="Arial" charset="0"/>
                <a:ea typeface="宋体" pitchFamily="2" charset="-122"/>
                <a:cs typeface="+mn-cs"/>
              </a:rPr>
              <a:t>制定出无线局域网的协议标准</a:t>
            </a:r>
            <a:r>
              <a:rPr lang="en-US" altLang="zh-CN" sz="1200" b="0" i="0" u="none" strike="noStrike" kern="1200" baseline="0" dirty="0" smtClean="0">
                <a:solidFill>
                  <a:schemeClr val="tx1"/>
                </a:solidFill>
                <a:latin typeface="Arial" charset="0"/>
                <a:ea typeface="宋体" pitchFamily="2" charset="-122"/>
                <a:cs typeface="+mn-cs"/>
              </a:rPr>
              <a:t>802.11</a:t>
            </a:r>
          </a:p>
          <a:p>
            <a:r>
              <a:rPr lang="en-US" altLang="zh-CN" sz="1200" b="0" i="0" u="none" strike="noStrike" kern="1200" baseline="0" dirty="0" smtClean="0">
                <a:solidFill>
                  <a:schemeClr val="tx1"/>
                </a:solidFill>
                <a:latin typeface="Arial" charset="0"/>
                <a:ea typeface="宋体" pitchFamily="2" charset="-122"/>
                <a:cs typeface="+mn-cs"/>
              </a:rPr>
              <a:t>2003 </a:t>
            </a:r>
            <a:r>
              <a:rPr lang="zh-CN" altLang="en-US" sz="1200" b="0" i="0" u="none" strike="noStrike" kern="1200" baseline="0" dirty="0" smtClean="0">
                <a:solidFill>
                  <a:schemeClr val="tx1"/>
                </a:solidFill>
                <a:latin typeface="Arial" charset="0"/>
                <a:ea typeface="宋体" pitchFamily="2" charset="-122"/>
                <a:cs typeface="+mn-cs"/>
              </a:rPr>
              <a:t>年</a:t>
            </a:r>
            <a:r>
              <a:rPr lang="en-US" altLang="zh-CN" sz="1200" b="0" i="0" u="none" strike="noStrike" kern="1200" baseline="0" dirty="0" smtClean="0">
                <a:solidFill>
                  <a:schemeClr val="tx1"/>
                </a:solidFill>
                <a:latin typeface="Arial" charset="0"/>
                <a:ea typeface="宋体" pitchFamily="2" charset="-122"/>
                <a:cs typeface="+mn-cs"/>
              </a:rPr>
              <a:t>5 </a:t>
            </a:r>
            <a:r>
              <a:rPr lang="zh-CN" altLang="en-US" sz="1200" b="0" i="0" u="none" strike="noStrike" kern="1200" baseline="0" dirty="0" smtClean="0">
                <a:solidFill>
                  <a:schemeClr val="tx1"/>
                </a:solidFill>
                <a:latin typeface="Arial" charset="0"/>
                <a:ea typeface="宋体" pitchFamily="2" charset="-122"/>
                <a:cs typeface="+mn-cs"/>
              </a:rPr>
              <a:t>月，我国颁布了</a:t>
            </a:r>
            <a:r>
              <a:rPr lang="en-US" altLang="zh-CN" sz="1200" b="0" i="0" u="none" strike="noStrike" kern="1200" baseline="0" dirty="0" smtClean="0">
                <a:solidFill>
                  <a:schemeClr val="tx1"/>
                </a:solidFill>
                <a:latin typeface="Arial" charset="0"/>
                <a:ea typeface="宋体" pitchFamily="2" charset="-122"/>
                <a:cs typeface="+mn-cs"/>
              </a:rPr>
              <a:t>WLAN </a:t>
            </a:r>
            <a:r>
              <a:rPr lang="zh-CN" altLang="en-US" sz="1200" b="0" i="0" u="none" strike="noStrike" kern="1200" baseline="0" dirty="0" smtClean="0">
                <a:solidFill>
                  <a:schemeClr val="tx1"/>
                </a:solidFill>
                <a:latin typeface="Arial" charset="0"/>
                <a:ea typeface="宋体" pitchFamily="2" charset="-122"/>
                <a:cs typeface="+mn-cs"/>
              </a:rPr>
              <a:t>的国家标准，该标准采用</a:t>
            </a:r>
            <a:r>
              <a:rPr lang="en-US" altLang="zh-CN" sz="1200" b="0" i="0" u="none" strike="noStrike" kern="1200" baseline="0" dirty="0" smtClean="0">
                <a:solidFill>
                  <a:schemeClr val="tx1"/>
                </a:solidFill>
                <a:latin typeface="Arial" charset="0"/>
                <a:ea typeface="宋体" pitchFamily="2" charset="-122"/>
                <a:cs typeface="+mn-cs"/>
              </a:rPr>
              <a:t>ISOIIEC8802-11 </a:t>
            </a:r>
            <a:r>
              <a:rPr lang="zh-CN" altLang="en-US" sz="1200" b="0" i="0" u="none" strike="noStrike" kern="1200" baseline="0" dirty="0" smtClean="0">
                <a:solidFill>
                  <a:schemeClr val="tx1"/>
                </a:solidFill>
                <a:latin typeface="Arial" charset="0"/>
                <a:ea typeface="宋体" pitchFamily="2" charset="-122"/>
                <a:cs typeface="+mn-cs"/>
              </a:rPr>
              <a:t>系列国际标准，并针对</a:t>
            </a:r>
            <a:r>
              <a:rPr lang="en-US" altLang="zh-CN" sz="1200" b="0" i="0" u="none" strike="noStrike" kern="1200" baseline="0" dirty="0" smtClean="0">
                <a:solidFill>
                  <a:schemeClr val="tx1"/>
                </a:solidFill>
                <a:latin typeface="Arial" charset="0"/>
                <a:ea typeface="宋体" pitchFamily="2" charset="-122"/>
                <a:cs typeface="+mn-cs"/>
              </a:rPr>
              <a:t>WLAN </a:t>
            </a:r>
            <a:r>
              <a:rPr lang="zh-CN" altLang="en-US" sz="1200" b="0" i="0" u="none" strike="noStrike" kern="1200" baseline="0" dirty="0" smtClean="0">
                <a:solidFill>
                  <a:schemeClr val="tx1"/>
                </a:solidFill>
                <a:latin typeface="Arial" charset="0"/>
                <a:ea typeface="宋体" pitchFamily="2" charset="-122"/>
                <a:cs typeface="+mn-cs"/>
              </a:rPr>
              <a:t>的安全问题，把国家对密码算法和无线电频率的要求纳入了进来。</a:t>
            </a:r>
            <a:r>
              <a:rPr lang="en-US" altLang="zh-CN" sz="1200" b="0" i="0" u="none" strike="noStrike" kern="1200" baseline="0" dirty="0" smtClean="0">
                <a:solidFill>
                  <a:schemeClr val="tx1"/>
                </a:solidFill>
                <a:latin typeface="Arial" charset="0"/>
                <a:ea typeface="宋体" pitchFamily="2" charset="-122"/>
                <a:cs typeface="+mn-cs"/>
              </a:rPr>
              <a:t>2004</a:t>
            </a:r>
            <a:r>
              <a:rPr lang="zh-CN" altLang="en-US" sz="1200" b="0" i="0" u="none" strike="noStrike" kern="1200" baseline="0" dirty="0" smtClean="0">
                <a:solidFill>
                  <a:schemeClr val="tx1"/>
                </a:solidFill>
                <a:latin typeface="Arial" charset="0"/>
                <a:ea typeface="宋体" pitchFamily="2" charset="-122"/>
                <a:cs typeface="+mn-cs"/>
              </a:rPr>
              <a:t>年</a:t>
            </a:r>
            <a:r>
              <a:rPr lang="en-US" altLang="zh-CN" sz="1200" b="0" i="0" u="none" strike="noStrike" kern="1200" baseline="0" dirty="0" smtClean="0">
                <a:solidFill>
                  <a:schemeClr val="tx1"/>
                </a:solidFill>
                <a:latin typeface="Arial" charset="0"/>
                <a:ea typeface="宋体" pitchFamily="2" charset="-122"/>
                <a:cs typeface="+mn-cs"/>
              </a:rPr>
              <a:t>6</a:t>
            </a:r>
            <a:r>
              <a:rPr lang="zh-CN" altLang="en-US" sz="1200" b="0" i="0" u="none" strike="noStrike" kern="1200" baseline="0" dirty="0" smtClean="0">
                <a:solidFill>
                  <a:schemeClr val="tx1"/>
                </a:solidFill>
                <a:latin typeface="Arial" charset="0"/>
                <a:ea typeface="宋体" pitchFamily="2" charset="-122"/>
                <a:cs typeface="+mn-cs"/>
              </a:rPr>
              <a:t>月开始执行：对密码算法和无线电频率的控制</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根据物理层的不同</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如工作频段、数据率、调制方法等</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 </a:t>
            </a:r>
            <a:r>
              <a:rPr lang="en-US" altLang="zh-CN" sz="1200" b="0" i="0" u="none" strike="noStrike" kern="1200" baseline="0" dirty="0" smtClean="0">
                <a:solidFill>
                  <a:schemeClr val="tx1"/>
                </a:solidFill>
                <a:latin typeface="Arial" charset="0"/>
                <a:ea typeface="宋体" pitchFamily="2" charset="-122"/>
                <a:cs typeface="+mn-cs"/>
              </a:rPr>
              <a:t>802.11 </a:t>
            </a:r>
            <a:r>
              <a:rPr lang="zh-CN" altLang="en-US" sz="1200" b="0" i="0" u="none" strike="noStrike" kern="1200" baseline="0" dirty="0" smtClean="0">
                <a:solidFill>
                  <a:schemeClr val="tx1"/>
                </a:solidFill>
                <a:latin typeface="Arial" charset="0"/>
                <a:ea typeface="宋体" pitchFamily="2" charset="-122"/>
                <a:cs typeface="+mn-cs"/>
              </a:rPr>
              <a:t>无线同域网可再细分为不同的类型</a:t>
            </a:r>
            <a:endParaRPr lang="en-US" altLang="zh-CN" sz="1200" b="0" i="0" u="none" strike="noStrike" kern="1200" baseline="0" dirty="0" smtClean="0">
              <a:solidFill>
                <a:schemeClr val="tx1"/>
              </a:solidFill>
              <a:latin typeface="Arial" charset="0"/>
              <a:ea typeface="宋体" pitchFamily="2" charset="-122"/>
              <a:cs typeface="+mn-cs"/>
            </a:endParaRPr>
          </a:p>
        </p:txBody>
      </p:sp>
    </p:spTree>
    <p:extLst>
      <p:ext uri="{BB962C8B-B14F-4D97-AF65-F5344CB8AC3E}">
        <p14:creationId xmlns:p14="http://schemas.microsoft.com/office/powerpoint/2010/main" val="15899378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D0C236FC-B528-4E6F-95E6-97BA8E1A9799}" type="slidenum">
              <a:rPr lang="zh-CN" altLang="en-US" smtClean="0">
                <a:latin typeface="Tahoma" pitchFamily="34" charset="0"/>
              </a:rPr>
              <a:pPr/>
              <a:t>37</a:t>
            </a:fld>
            <a:endParaRPr lang="en-US" altLang="zh-CN" smtClean="0">
              <a:latin typeface="Tahoma" pitchFamily="34"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b="0" i="0" u="none" strike="noStrike" kern="1200" baseline="0" dirty="0" smtClean="0">
                <a:solidFill>
                  <a:schemeClr val="tx1"/>
                </a:solidFill>
                <a:latin typeface="Arial" charset="0"/>
                <a:ea typeface="宋体" pitchFamily="2" charset="-122"/>
                <a:cs typeface="+mn-cs"/>
              </a:rPr>
              <a:t>802.11 </a:t>
            </a:r>
            <a:r>
              <a:rPr lang="zh-CN" altLang="en-US" sz="1200" b="0" i="0" u="none" strike="noStrike" kern="1200" baseline="0" dirty="0" smtClean="0">
                <a:solidFill>
                  <a:schemeClr val="tx1"/>
                </a:solidFill>
                <a:latin typeface="Arial" charset="0"/>
                <a:ea typeface="宋体" pitchFamily="2" charset="-122"/>
                <a:cs typeface="+mn-cs"/>
              </a:rPr>
              <a:t>是无线以太网的标准，它使用星形拓扑，其中心叫做接入点</a:t>
            </a:r>
            <a:r>
              <a:rPr lang="en-US" altLang="zh-CN" sz="1200" b="0" i="0" u="none" strike="noStrike" kern="1200" baseline="0" dirty="0" smtClean="0">
                <a:solidFill>
                  <a:schemeClr val="tx1"/>
                </a:solidFill>
                <a:latin typeface="Arial" charset="0"/>
                <a:ea typeface="宋体" pitchFamily="2" charset="-122"/>
                <a:cs typeface="+mn-cs"/>
              </a:rPr>
              <a:t>AP (Access Point) </a:t>
            </a:r>
            <a:r>
              <a:rPr lang="zh-CN" altLang="en-US" sz="1200" b="0" i="0" u="none" strike="noStrike" kern="1200" baseline="0" dirty="0" smtClean="0">
                <a:solidFill>
                  <a:schemeClr val="tx1"/>
                </a:solidFill>
                <a:latin typeface="Arial" charset="0"/>
                <a:ea typeface="宋体" pitchFamily="2" charset="-122"/>
                <a:cs typeface="+mn-cs"/>
              </a:rPr>
              <a:t>，在</a:t>
            </a:r>
            <a:r>
              <a:rPr lang="en-US" altLang="zh-CN" sz="1200" b="0" i="0" u="none" strike="noStrike" kern="1200" baseline="0" dirty="0" smtClean="0">
                <a:solidFill>
                  <a:schemeClr val="tx1"/>
                </a:solidFill>
                <a:latin typeface="Arial" charset="0"/>
                <a:ea typeface="宋体" pitchFamily="2" charset="-122"/>
                <a:cs typeface="+mn-cs"/>
              </a:rPr>
              <a:t>MAC </a:t>
            </a:r>
            <a:r>
              <a:rPr lang="zh-CN" altLang="en-US" sz="1200" b="0" i="0" u="none" strike="noStrike" kern="1200" baseline="0" dirty="0" smtClean="0">
                <a:solidFill>
                  <a:schemeClr val="tx1"/>
                </a:solidFill>
                <a:latin typeface="Arial" charset="0"/>
                <a:ea typeface="宋体" pitchFamily="2" charset="-122"/>
                <a:cs typeface="+mn-cs"/>
              </a:rPr>
              <a:t>层使用</a:t>
            </a:r>
            <a:r>
              <a:rPr lang="en-US" altLang="zh-CN" sz="1200" b="0" i="0" u="none" strike="noStrike" kern="1200" baseline="0" dirty="0" smtClean="0">
                <a:solidFill>
                  <a:schemeClr val="tx1"/>
                </a:solidFill>
                <a:latin typeface="Arial" charset="0"/>
                <a:ea typeface="宋体" pitchFamily="2" charset="-122"/>
                <a:cs typeface="+mn-cs"/>
              </a:rPr>
              <a:t>CSMA/CA </a:t>
            </a:r>
            <a:r>
              <a:rPr lang="zh-CN" altLang="en-US" sz="1200" b="0" i="0" u="none" strike="noStrike" kern="1200" baseline="0" dirty="0" smtClean="0">
                <a:solidFill>
                  <a:schemeClr val="tx1"/>
                </a:solidFill>
                <a:latin typeface="Arial" charset="0"/>
                <a:ea typeface="宋体" pitchFamily="2" charset="-122"/>
                <a:cs typeface="+mn-cs"/>
              </a:rPr>
              <a:t>协议使用</a:t>
            </a:r>
            <a:r>
              <a:rPr lang="en-US" altLang="zh-CN" sz="1200" b="0" i="0" u="none" strike="noStrike" kern="1200" baseline="0" dirty="0" smtClean="0">
                <a:solidFill>
                  <a:schemeClr val="tx1"/>
                </a:solidFill>
                <a:latin typeface="Arial" charset="0"/>
                <a:ea typeface="宋体" pitchFamily="2" charset="-122"/>
                <a:cs typeface="+mn-cs"/>
              </a:rPr>
              <a:t>802.11 </a:t>
            </a:r>
            <a:r>
              <a:rPr lang="zh-CN" altLang="en-US" sz="1200" b="0" i="0" u="none" strike="noStrike" kern="1200" baseline="0" dirty="0" smtClean="0">
                <a:solidFill>
                  <a:schemeClr val="tx1"/>
                </a:solidFill>
                <a:latin typeface="Arial" charset="0"/>
                <a:ea typeface="宋体" pitchFamily="2" charset="-122"/>
                <a:cs typeface="+mn-cs"/>
              </a:rPr>
              <a:t>系列协议的局域网又称为</a:t>
            </a:r>
            <a:r>
              <a:rPr lang="en-US" altLang="zh-CN" sz="1200" b="0" i="0" u="none" strike="noStrike" kern="1200" baseline="0" dirty="0" smtClean="0">
                <a:solidFill>
                  <a:schemeClr val="tx1"/>
                </a:solidFill>
                <a:latin typeface="Arial" charset="0"/>
                <a:ea typeface="宋体" pitchFamily="2" charset="-122"/>
                <a:cs typeface="+mn-cs"/>
              </a:rPr>
              <a:t>Wi-Fi (</a:t>
            </a:r>
            <a:r>
              <a:rPr lang="en-US" altLang="zh-CN" sz="1200" b="0" i="0" u="none" strike="noStrike" kern="1200" baseline="0" dirty="0" smtClean="0">
                <a:solidFill>
                  <a:schemeClr val="accent6"/>
                </a:solidFill>
                <a:latin typeface="Arial" charset="0"/>
                <a:ea typeface="宋体" pitchFamily="2" charset="-122"/>
                <a:cs typeface="+mn-cs"/>
              </a:rPr>
              <a:t>Wireless-Fidelity</a:t>
            </a:r>
            <a:r>
              <a:rPr lang="en-US" altLang="zh-CN" sz="1200" b="0" i="0" u="none" strike="noStrike" kern="1200" baseline="0" dirty="0" smtClean="0">
                <a:solidFill>
                  <a:schemeClr val="tx1"/>
                </a:solidFill>
                <a:latin typeface="Arial" charset="0"/>
                <a:ea typeface="宋体" pitchFamily="2" charset="-122"/>
                <a:cs typeface="+mn-cs"/>
              </a:rPr>
              <a:t>) </a:t>
            </a:r>
            <a:r>
              <a:rPr lang="zh-CN" altLang="en-US" sz="1200" b="0" i="0" u="none" strike="noStrike" kern="1200" baseline="0" dirty="0" smtClean="0">
                <a:solidFill>
                  <a:schemeClr val="tx1"/>
                </a:solidFill>
                <a:latin typeface="Arial" charset="0"/>
                <a:ea typeface="宋体" pitchFamily="2" charset="-122"/>
                <a:cs typeface="+mn-cs"/>
              </a:rPr>
              <a:t>，意思是</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无线保真度</a:t>
            </a:r>
            <a:r>
              <a:rPr lang="en-US" altLang="zh-CN" sz="1200" b="0" i="0" u="none" strike="noStrike" kern="1200" baseline="0" dirty="0" smtClean="0">
                <a:solidFill>
                  <a:schemeClr val="tx1"/>
                </a:solidFill>
                <a:latin typeface="Arial" charset="0"/>
                <a:ea typeface="宋体" pitchFamily="2" charset="-122"/>
                <a:cs typeface="+mn-cs"/>
              </a:rPr>
              <a:t>“</a:t>
            </a:r>
            <a:r>
              <a:rPr lang="en-US" altLang="zh-CN" sz="1200" dirty="0" smtClean="0">
                <a:latin typeface="Arial" charset="0"/>
              </a:rPr>
              <a:t>Direct Sequence Spread Spectrum (DSSS):</a:t>
            </a:r>
            <a:r>
              <a:rPr lang="zh-CN" altLang="en-US" sz="1200" b="0" i="0" u="none" strike="noStrike" kern="1200" baseline="0" dirty="0" smtClean="0">
                <a:solidFill>
                  <a:schemeClr val="tx1"/>
                </a:solidFill>
                <a:latin typeface="Arial" charset="0"/>
                <a:ea typeface="宋体" pitchFamily="2" charset="-122"/>
                <a:cs typeface="+mn-cs"/>
              </a:rPr>
              <a:t>直接序列扩频</a:t>
            </a:r>
            <a:r>
              <a:rPr lang="en-US" altLang="zh-CN" sz="1200" dirty="0" smtClean="0">
                <a:latin typeface="Arial" charset="0"/>
              </a:rPr>
              <a:t>802.11b</a:t>
            </a:r>
            <a:r>
              <a:rPr lang="zh-CN" altLang="en-US" sz="1200" dirty="0" smtClean="0">
                <a:latin typeface="Arial" charset="0"/>
              </a:rPr>
              <a:t>是</a:t>
            </a:r>
            <a:r>
              <a:rPr lang="en-US" altLang="zh-CN" sz="1200" b="0" i="0" u="none" strike="noStrike" kern="1200" baseline="0" dirty="0" smtClean="0">
                <a:solidFill>
                  <a:schemeClr val="tx1"/>
                </a:solidFill>
                <a:latin typeface="Arial" charset="0"/>
                <a:ea typeface="宋体" pitchFamily="2" charset="-122"/>
                <a:cs typeface="+mn-cs"/>
              </a:rPr>
              <a:t>HR-DSSS </a:t>
            </a:r>
            <a:r>
              <a:rPr lang="zh-CN" altLang="en-US" sz="1200" b="0" i="0" u="none" strike="noStrike" kern="1200" baseline="0" dirty="0" smtClean="0">
                <a:solidFill>
                  <a:schemeClr val="tx1"/>
                </a:solidFill>
                <a:latin typeface="Arial" charset="0"/>
                <a:ea typeface="宋体" pitchFamily="2" charset="-122"/>
                <a:cs typeface="+mn-cs"/>
              </a:rPr>
              <a:t>是</a:t>
            </a:r>
            <a:r>
              <a:rPr lang="en-US" altLang="zh-CN" sz="1200" b="0" i="0" u="none" strike="noStrike" kern="1200" baseline="0" dirty="0" smtClean="0">
                <a:solidFill>
                  <a:schemeClr val="tx1"/>
                </a:solidFill>
                <a:latin typeface="Arial" charset="0"/>
                <a:ea typeface="宋体" pitchFamily="2" charset="-122"/>
                <a:cs typeface="+mn-cs"/>
              </a:rPr>
              <a:t>High Rate Direct Sequence Spread Spectrum (</a:t>
            </a:r>
            <a:r>
              <a:rPr lang="zh-CN" altLang="en-US" sz="1200" b="0" i="0" u="none" strike="noStrike" kern="1200" baseline="0" dirty="0" smtClean="0">
                <a:solidFill>
                  <a:schemeClr val="tx1"/>
                </a:solidFill>
                <a:latin typeface="Arial" charset="0"/>
                <a:ea typeface="宋体" pitchFamily="2" charset="-122"/>
                <a:cs typeface="+mn-cs"/>
              </a:rPr>
              <a:t>高速直接序列扩频</a:t>
            </a:r>
            <a:r>
              <a:rPr lang="en-US" altLang="zh-CN" sz="1200" b="0" i="0" u="none" strike="noStrike" kern="1200" baseline="0" dirty="0" smtClean="0">
                <a:solidFill>
                  <a:schemeClr val="tx1"/>
                </a:solidFill>
                <a:latin typeface="Arial" charset="0"/>
                <a:ea typeface="宋体" pitchFamily="2" charset="-122"/>
                <a:cs typeface="+mn-cs"/>
              </a:rPr>
              <a:t>)</a:t>
            </a:r>
            <a:endParaRPr lang="zh-CN" altLang="en-US" dirty="0" smtClean="0">
              <a:ea typeface="宋体"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b="0" i="0" kern="1200" dirty="0" smtClean="0">
                <a:solidFill>
                  <a:schemeClr val="tx1"/>
                </a:solidFill>
                <a:effectLst/>
                <a:latin typeface="Arial" charset="0"/>
                <a:ea typeface="宋体" pitchFamily="2" charset="-122"/>
                <a:cs typeface="+mn-cs"/>
              </a:rPr>
              <a:t>直接序列扩频通过利用高速率的扩频序列在发射端扩展信号的频谱，而在接收端用相同的扩频码序列进行解扩，把展开的扩频信号还原成原来的信号。</a:t>
            </a:r>
            <a:endParaRPr lang="en-US" altLang="zh-CN" sz="1200" b="0" i="0" u="none" strike="noStrike" kern="1200" baseline="0" dirty="0" smtClean="0">
              <a:solidFill>
                <a:schemeClr val="tx1"/>
              </a:solidFill>
              <a:latin typeface="Arial" charset="0"/>
              <a:ea typeface="宋体" pitchFamily="2" charset="-122"/>
              <a:cs typeface="+mn-cs"/>
            </a:endParaRPr>
          </a:p>
          <a:p>
            <a:pPr eaLnBrk="1" hangingPunct="1"/>
            <a:endParaRPr lang="zh-CN" altLang="en-US" dirty="0" smtClean="0">
              <a:ea typeface="宋体" charset="-122"/>
            </a:endParaRPr>
          </a:p>
        </p:txBody>
      </p:sp>
    </p:spTree>
    <p:extLst>
      <p:ext uri="{BB962C8B-B14F-4D97-AF65-F5344CB8AC3E}">
        <p14:creationId xmlns:p14="http://schemas.microsoft.com/office/powerpoint/2010/main" val="5408291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8310FC53-B98F-4C3E-AB04-7D987E5780DA}" type="slidenum">
              <a:rPr lang="zh-CN" altLang="en-US" smtClean="0">
                <a:latin typeface="Tahoma" pitchFamily="34" charset="0"/>
              </a:rPr>
              <a:pPr/>
              <a:t>38</a:t>
            </a:fld>
            <a:endParaRPr lang="en-US" altLang="zh-CN" smtClean="0">
              <a:latin typeface="Tahoma" pitchFamily="34"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latin typeface="Arial" charset="0"/>
              </a:rPr>
              <a:t>OFDM</a:t>
            </a:r>
            <a:r>
              <a:rPr lang="zh-CN" altLang="en-US" dirty="0" smtClean="0">
                <a:latin typeface="Arial" charset="0"/>
              </a:rPr>
              <a:t>：</a:t>
            </a:r>
            <a:r>
              <a:rPr lang="en-US" altLang="zh-CN" dirty="0" smtClean="0">
                <a:latin typeface="Arial" charset="0"/>
              </a:rPr>
              <a:t>o</a:t>
            </a:r>
            <a:r>
              <a:rPr lang="en-US" altLang="zh-CN" sz="1200" b="0" i="0" u="none" strike="noStrike" kern="1200" baseline="0" dirty="0" smtClean="0">
                <a:solidFill>
                  <a:schemeClr val="tx1"/>
                </a:solidFill>
                <a:latin typeface="Arial" charset="0"/>
                <a:ea typeface="宋体" pitchFamily="2" charset="-122"/>
                <a:cs typeface="+mn-cs"/>
              </a:rPr>
              <a:t>rthogonal Frequency Division Multiplexing (</a:t>
            </a:r>
            <a:r>
              <a:rPr lang="zh-CN" altLang="en-US" sz="1200" b="0" i="0" u="none" strike="noStrike" kern="1200" baseline="0" dirty="0" smtClean="0">
                <a:solidFill>
                  <a:schemeClr val="tx1"/>
                </a:solidFill>
                <a:latin typeface="Arial" charset="0"/>
                <a:ea typeface="宋体" pitchFamily="2" charset="-122"/>
                <a:cs typeface="+mn-cs"/>
              </a:rPr>
              <a:t>正交频分复用</a:t>
            </a:r>
            <a:r>
              <a:rPr lang="en-US" altLang="zh-CN" sz="1200" b="0" i="0" u="none" strike="noStrike" kern="1200" baseline="0" dirty="0" smtClean="0">
                <a:solidFill>
                  <a:schemeClr val="tx1"/>
                </a:solidFill>
                <a:latin typeface="Arial" charset="0"/>
                <a:ea typeface="宋体" pitchFamily="2" charset="-122"/>
                <a:cs typeface="+mn-cs"/>
              </a:rPr>
              <a:t>)</a:t>
            </a:r>
          </a:p>
          <a:p>
            <a:pPr eaLnBrk="1" hangingPunct="1"/>
            <a:r>
              <a:rPr lang="zh-CN" altLang="en-US" sz="1200" b="0" i="0" u="none" strike="noStrike" kern="1200" baseline="0" dirty="0" smtClean="0">
                <a:solidFill>
                  <a:schemeClr val="tx1"/>
                </a:solidFill>
                <a:latin typeface="Arial" charset="0"/>
                <a:ea typeface="宋体" pitchFamily="2" charset="-122"/>
                <a:cs typeface="+mn-cs"/>
              </a:rPr>
              <a:t>信号传播距离较短</a:t>
            </a:r>
            <a:endParaRPr lang="en-US" altLang="zh-CN" sz="1200" b="0" i="0" u="none" strike="noStrike" kern="1200" baseline="0" dirty="0" smtClean="0">
              <a:solidFill>
                <a:schemeClr val="tx1"/>
              </a:solidFill>
              <a:latin typeface="Arial" charset="0"/>
              <a:ea typeface="宋体" pitchFamily="2" charset="-122"/>
              <a:cs typeface="+mn-cs"/>
            </a:endParaRPr>
          </a:p>
          <a:p>
            <a:pPr eaLnBrk="1" hangingPunct="1"/>
            <a:r>
              <a:rPr lang="zh-CN" altLang="en-US" sz="1200" b="0" i="0" u="none" strike="noStrike" kern="1200" baseline="0" dirty="0" smtClean="0">
                <a:solidFill>
                  <a:schemeClr val="tx1"/>
                </a:solidFill>
                <a:latin typeface="Arial" charset="0"/>
                <a:ea typeface="宋体" pitchFamily="2" charset="-122"/>
                <a:cs typeface="+mn-cs"/>
              </a:rPr>
              <a:t>更多用户同时上网</a:t>
            </a:r>
            <a:endParaRPr lang="zh-CN" altLang="en-US" dirty="0" smtClean="0">
              <a:ea typeface="宋体" charset="-122"/>
            </a:endParaRPr>
          </a:p>
        </p:txBody>
      </p:sp>
    </p:spTree>
    <p:extLst>
      <p:ext uri="{BB962C8B-B14F-4D97-AF65-F5344CB8AC3E}">
        <p14:creationId xmlns:p14="http://schemas.microsoft.com/office/powerpoint/2010/main" val="24258243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6F138C92-F7B7-408C-AA59-70819D0F77B1}" type="slidenum">
              <a:rPr lang="zh-CN" altLang="en-US" smtClean="0">
                <a:latin typeface="Tahoma" pitchFamily="34" charset="0"/>
              </a:rPr>
              <a:pPr/>
              <a:t>39</a:t>
            </a:fld>
            <a:endParaRPr lang="en-US" altLang="zh-CN" smtClean="0">
              <a:latin typeface="Tahoma" pitchFamily="34"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ea typeface="宋体" charset="-122"/>
            </a:endParaRPr>
          </a:p>
        </p:txBody>
      </p:sp>
    </p:spTree>
    <p:extLst>
      <p:ext uri="{BB962C8B-B14F-4D97-AF65-F5344CB8AC3E}">
        <p14:creationId xmlns:p14="http://schemas.microsoft.com/office/powerpoint/2010/main" val="3969467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0EC53B18-FF38-4570-B2EA-6DA3A6C1521A}" type="slidenum">
              <a:rPr lang="zh-CN" altLang="en-US" smtClean="0">
                <a:latin typeface="Tahoma" pitchFamily="34" charset="0"/>
              </a:rPr>
              <a:pPr/>
              <a:t>4</a:t>
            </a:fld>
            <a:endParaRPr lang="en-US" altLang="zh-CN" smtClean="0">
              <a:latin typeface="Tahoma" pitchFamily="34"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u="none" strike="noStrike" kern="1200" baseline="0" dirty="0" smtClean="0">
                <a:solidFill>
                  <a:schemeClr val="tx1"/>
                </a:solidFill>
                <a:latin typeface="Arial" charset="0"/>
                <a:ea typeface="宋体" pitchFamily="2" charset="-122"/>
                <a:cs typeface="+mn-cs"/>
              </a:rPr>
              <a:t>用二进制的模</a:t>
            </a:r>
            <a:r>
              <a:rPr lang="en-US" altLang="zh-CN" sz="1200" b="0" i="0" u="none" strike="noStrike" kern="1200" baseline="0" dirty="0" smtClean="0">
                <a:solidFill>
                  <a:schemeClr val="tx1"/>
                </a:solidFill>
                <a:latin typeface="Arial" charset="0"/>
                <a:ea typeface="宋体" pitchFamily="2" charset="-122"/>
                <a:cs typeface="+mn-cs"/>
              </a:rPr>
              <a:t>2 </a:t>
            </a:r>
            <a:r>
              <a:rPr lang="zh-CN" altLang="en-US" sz="1200" b="0" i="0" u="none" strike="noStrike" kern="1200" baseline="0" dirty="0" smtClean="0">
                <a:solidFill>
                  <a:schemeClr val="tx1"/>
                </a:solidFill>
                <a:latin typeface="Arial" charset="0"/>
                <a:ea typeface="宋体" pitchFamily="2" charset="-122"/>
                <a:cs typeface="+mn-cs"/>
              </a:rPr>
              <a:t>运算</a:t>
            </a:r>
            <a:r>
              <a:rPr lang="en-US" altLang="zh-CN" sz="1200" b="0" i="0" u="none" strike="noStrike" kern="1200" baseline="0" dirty="0" smtClean="0">
                <a:solidFill>
                  <a:schemeClr val="tx1"/>
                </a:solidFill>
                <a:latin typeface="Arial" charset="0"/>
                <a:ea typeface="宋体" pitchFamily="2" charset="-122"/>
                <a:cs typeface="+mn-cs"/>
              </a:rPr>
              <a:t>2</a:t>
            </a:r>
            <a:r>
              <a:rPr lang="zh-CN" altLang="en-US" sz="1200" b="0" i="0" u="none" strike="noStrike" kern="1200" baseline="0" dirty="0" smtClean="0">
                <a:solidFill>
                  <a:schemeClr val="tx1"/>
                </a:solidFill>
                <a:latin typeface="Arial" charset="0"/>
                <a:ea typeface="宋体" pitchFamily="2" charset="-122"/>
                <a:cs typeface="+mn-cs"/>
              </a:rPr>
              <a:t>幂</a:t>
            </a:r>
            <a:r>
              <a:rPr lang="en-US" altLang="zh-CN" sz="1200" b="0" i="0" u="none" strike="noStrike" kern="1200" baseline="0" dirty="0" smtClean="0">
                <a:solidFill>
                  <a:schemeClr val="tx1"/>
                </a:solidFill>
                <a:latin typeface="Arial" charset="0"/>
                <a:ea typeface="宋体" pitchFamily="2" charset="-122"/>
                <a:cs typeface="+mn-cs"/>
              </a:rPr>
              <a:t>n</a:t>
            </a:r>
            <a:r>
              <a:rPr lang="zh-CN" altLang="en-US" sz="1200" b="0" i="0" u="none" strike="noStrike" kern="1200" baseline="0" dirty="0" smtClean="0">
                <a:solidFill>
                  <a:schemeClr val="tx1"/>
                </a:solidFill>
                <a:latin typeface="Arial" charset="0"/>
                <a:ea typeface="宋体" pitchFamily="2" charset="-122"/>
                <a:cs typeface="+mn-cs"/>
              </a:rPr>
              <a:t>乘</a:t>
            </a:r>
            <a:r>
              <a:rPr lang="en-US" altLang="zh-CN" sz="1200" b="0" i="0" u="none" strike="noStrike" kern="1200" baseline="0" dirty="0" smtClean="0">
                <a:solidFill>
                  <a:schemeClr val="tx1"/>
                </a:solidFill>
                <a:latin typeface="Arial" charset="0"/>
                <a:ea typeface="宋体" pitchFamily="2" charset="-122"/>
                <a:cs typeface="+mn-cs"/>
              </a:rPr>
              <a:t>M </a:t>
            </a:r>
            <a:r>
              <a:rPr lang="zh-CN" altLang="en-US" sz="1200" b="0" i="0" u="none" strike="noStrike" kern="1200" baseline="0" dirty="0" smtClean="0">
                <a:solidFill>
                  <a:schemeClr val="tx1"/>
                </a:solidFill>
                <a:latin typeface="Arial" charset="0"/>
                <a:ea typeface="宋体" pitchFamily="2" charset="-122"/>
                <a:cs typeface="+mn-cs"/>
              </a:rPr>
              <a:t>的运算，这相当于在</a:t>
            </a:r>
            <a:r>
              <a:rPr lang="en-US" altLang="zh-CN" sz="1200" b="0" i="0" u="none" strike="noStrike" kern="1200" baseline="0" dirty="0" smtClean="0">
                <a:solidFill>
                  <a:schemeClr val="tx1"/>
                </a:solidFill>
                <a:latin typeface="Arial" charset="0"/>
                <a:ea typeface="宋体" pitchFamily="2" charset="-122"/>
                <a:cs typeface="+mn-cs"/>
              </a:rPr>
              <a:t>M </a:t>
            </a:r>
            <a:r>
              <a:rPr lang="zh-CN" altLang="en-US" sz="1200" b="0" i="0" u="none" strike="noStrike" kern="1200" baseline="0" dirty="0" smtClean="0">
                <a:solidFill>
                  <a:schemeClr val="tx1"/>
                </a:solidFill>
                <a:latin typeface="Arial" charset="0"/>
                <a:ea typeface="宋体" pitchFamily="2" charset="-122"/>
                <a:cs typeface="+mn-cs"/>
              </a:rPr>
              <a:t>后面添加</a:t>
            </a:r>
            <a:r>
              <a:rPr lang="en-US" altLang="zh-CN" sz="1200" b="0" i="0" u="none" strike="noStrike" kern="1200" baseline="0" dirty="0" smtClean="0">
                <a:solidFill>
                  <a:schemeClr val="tx1"/>
                </a:solidFill>
                <a:latin typeface="Arial" charset="0"/>
                <a:ea typeface="宋体" pitchFamily="2" charset="-122"/>
                <a:cs typeface="+mn-cs"/>
              </a:rPr>
              <a:t>n </a:t>
            </a:r>
            <a:r>
              <a:rPr lang="zh-CN" altLang="en-US" sz="1200" b="0" i="0" u="none" strike="noStrike" kern="1200" baseline="0" dirty="0" smtClean="0">
                <a:solidFill>
                  <a:schemeClr val="tx1"/>
                </a:solidFill>
                <a:latin typeface="Arial" charset="0"/>
                <a:ea typeface="宋体" pitchFamily="2" charset="-122"/>
                <a:cs typeface="+mn-cs"/>
              </a:rPr>
              <a:t>个</a:t>
            </a:r>
            <a:r>
              <a:rPr lang="en-US" altLang="zh-CN" sz="1200" b="0" i="0" u="none" strike="noStrike" kern="1200" baseline="0" dirty="0" smtClean="0">
                <a:solidFill>
                  <a:schemeClr val="tx1"/>
                </a:solidFill>
                <a:latin typeface="Arial" charset="0"/>
                <a:ea typeface="宋体" pitchFamily="2" charset="-122"/>
                <a:cs typeface="+mn-cs"/>
              </a:rPr>
              <a:t>0</a:t>
            </a:r>
            <a:r>
              <a:rPr lang="zh-CN" altLang="en-US" sz="1200" b="0" i="0" u="none" strike="noStrike" kern="1200" baseline="0" dirty="0" smtClean="0">
                <a:solidFill>
                  <a:schemeClr val="tx1"/>
                </a:solidFill>
                <a:latin typeface="Arial" charset="0"/>
                <a:ea typeface="宋体" pitchFamily="2" charset="-122"/>
                <a:cs typeface="+mn-cs"/>
              </a:rPr>
              <a:t>。得到的</a:t>
            </a:r>
            <a:r>
              <a:rPr lang="en-US" altLang="zh-CN" sz="1200" b="0" i="0" u="none" strike="noStrike" kern="1200" baseline="0" dirty="0" smtClean="0">
                <a:solidFill>
                  <a:schemeClr val="tx1"/>
                </a:solidFill>
                <a:latin typeface="Arial" charset="0"/>
                <a:ea typeface="宋体" pitchFamily="2" charset="-122"/>
                <a:cs typeface="+mn-cs"/>
              </a:rPr>
              <a:t>(k + n)</a:t>
            </a:r>
            <a:r>
              <a:rPr lang="zh-CN" altLang="en-US" sz="1200" b="0" i="0" u="none" strike="noStrike" kern="1200" baseline="0" dirty="0" smtClean="0">
                <a:solidFill>
                  <a:schemeClr val="tx1"/>
                </a:solidFill>
                <a:latin typeface="Arial" charset="0"/>
                <a:ea typeface="宋体" pitchFamily="2" charset="-122"/>
                <a:cs typeface="+mn-cs"/>
              </a:rPr>
              <a:t>位的数除以收发双方事先商定的长度为</a:t>
            </a:r>
            <a:r>
              <a:rPr lang="en-US" altLang="zh-CN" sz="1200" b="0" i="0" u="none" strike="noStrike" kern="1200" baseline="0" dirty="0" smtClean="0">
                <a:solidFill>
                  <a:schemeClr val="tx1"/>
                </a:solidFill>
                <a:latin typeface="Arial" charset="0"/>
                <a:ea typeface="宋体" pitchFamily="2" charset="-122"/>
                <a:cs typeface="+mn-cs"/>
              </a:rPr>
              <a:t>(n + 1)</a:t>
            </a:r>
            <a:r>
              <a:rPr lang="zh-CN" altLang="en-US" sz="1200" b="0" i="0" u="none" strike="noStrike" kern="1200" baseline="0" dirty="0" smtClean="0">
                <a:solidFill>
                  <a:schemeClr val="tx1"/>
                </a:solidFill>
                <a:latin typeface="Arial" charset="0"/>
                <a:ea typeface="宋体" pitchFamily="2" charset="-122"/>
                <a:cs typeface="+mn-cs"/>
              </a:rPr>
              <a:t>位的除</a:t>
            </a:r>
          </a:p>
          <a:p>
            <a:r>
              <a:rPr lang="zh-CN" altLang="en-US" sz="1200" b="0" i="0" u="none" strike="noStrike" kern="1200" baseline="0" dirty="0" smtClean="0">
                <a:solidFill>
                  <a:schemeClr val="tx1"/>
                </a:solidFill>
                <a:latin typeface="Arial" charset="0"/>
                <a:ea typeface="宋体" pitchFamily="2" charset="-122"/>
                <a:cs typeface="+mn-cs"/>
              </a:rPr>
              <a:t>数</a:t>
            </a:r>
            <a:r>
              <a:rPr lang="en-US" altLang="zh-CN" sz="1200" b="0" i="0" u="none" strike="noStrike" kern="1200" baseline="0" dirty="0" smtClean="0">
                <a:solidFill>
                  <a:schemeClr val="tx1"/>
                </a:solidFill>
                <a:latin typeface="Arial" charset="0"/>
                <a:ea typeface="宋体" pitchFamily="2" charset="-122"/>
                <a:cs typeface="+mn-cs"/>
              </a:rPr>
              <a:t>p </a:t>
            </a:r>
            <a:r>
              <a:rPr lang="zh-CN" altLang="en-US" sz="1200" b="0" i="0" u="none" strike="noStrike" kern="1200" baseline="0" dirty="0" smtClean="0">
                <a:solidFill>
                  <a:schemeClr val="tx1"/>
                </a:solidFill>
                <a:latin typeface="Arial" charset="0"/>
                <a:ea typeface="宋体" pitchFamily="2" charset="-122"/>
                <a:cs typeface="+mn-cs"/>
              </a:rPr>
              <a:t>， 得出商是</a:t>
            </a:r>
            <a:r>
              <a:rPr lang="en-US" altLang="zh-CN" sz="1200" b="0" i="0" u="none" strike="noStrike" kern="1200" baseline="0" dirty="0" smtClean="0">
                <a:solidFill>
                  <a:schemeClr val="tx1"/>
                </a:solidFill>
                <a:latin typeface="Arial" charset="0"/>
                <a:ea typeface="宋体" pitchFamily="2" charset="-122"/>
                <a:cs typeface="+mn-cs"/>
              </a:rPr>
              <a:t>Q </a:t>
            </a:r>
            <a:r>
              <a:rPr lang="zh-CN" altLang="en-US" sz="1200" b="0" i="0" u="none" strike="noStrike" kern="1200" baseline="0" dirty="0" smtClean="0">
                <a:solidFill>
                  <a:schemeClr val="tx1"/>
                </a:solidFill>
                <a:latin typeface="Arial" charset="0"/>
                <a:ea typeface="宋体" pitchFamily="2" charset="-122"/>
                <a:cs typeface="+mn-cs"/>
              </a:rPr>
              <a:t>而余数是</a:t>
            </a:r>
            <a:r>
              <a:rPr lang="en-US" altLang="zh-CN" sz="1200" b="0" i="0" u="none" strike="noStrike" kern="1200" baseline="0" dirty="0" smtClean="0">
                <a:solidFill>
                  <a:schemeClr val="tx1"/>
                </a:solidFill>
                <a:latin typeface="Arial" charset="0"/>
                <a:ea typeface="宋体" pitchFamily="2" charset="-122"/>
                <a:cs typeface="+mn-cs"/>
              </a:rPr>
              <a:t>R (n </a:t>
            </a:r>
            <a:r>
              <a:rPr lang="zh-CN" altLang="en-US" sz="1200" b="0" i="0" u="none" strike="noStrike" kern="1200" baseline="0" dirty="0" smtClean="0">
                <a:solidFill>
                  <a:schemeClr val="tx1"/>
                </a:solidFill>
                <a:latin typeface="Arial" charset="0"/>
                <a:ea typeface="宋体" pitchFamily="2" charset="-122"/>
                <a:cs typeface="+mn-cs"/>
              </a:rPr>
              <a:t>位，比</a:t>
            </a:r>
            <a:r>
              <a:rPr lang="en-US" altLang="zh-CN" sz="1200" b="0" i="0" u="none" strike="noStrike" kern="1200" baseline="0" dirty="0" smtClean="0">
                <a:solidFill>
                  <a:schemeClr val="tx1"/>
                </a:solidFill>
                <a:latin typeface="Arial" charset="0"/>
                <a:ea typeface="宋体" pitchFamily="2" charset="-122"/>
                <a:cs typeface="+mn-cs"/>
              </a:rPr>
              <a:t>P </a:t>
            </a:r>
            <a:r>
              <a:rPr lang="zh-CN" altLang="en-US" sz="1200" b="0" i="0" u="none" strike="noStrike" kern="1200" baseline="0" dirty="0" smtClean="0">
                <a:solidFill>
                  <a:schemeClr val="tx1"/>
                </a:solidFill>
                <a:latin typeface="Arial" charset="0"/>
                <a:ea typeface="宋体" pitchFamily="2" charset="-122"/>
                <a:cs typeface="+mn-cs"/>
              </a:rPr>
              <a:t>少一位</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这个余数</a:t>
            </a:r>
            <a:r>
              <a:rPr lang="en-US" altLang="zh-CN" sz="1200" b="0" i="0" u="none" strike="noStrike" kern="1200" baseline="0" dirty="0" smtClean="0">
                <a:solidFill>
                  <a:schemeClr val="tx1"/>
                </a:solidFill>
                <a:latin typeface="Arial" charset="0"/>
                <a:ea typeface="宋体" pitchFamily="2" charset="-122"/>
                <a:cs typeface="+mn-cs"/>
              </a:rPr>
              <a:t>R </a:t>
            </a:r>
            <a:r>
              <a:rPr lang="zh-CN" altLang="en-US" sz="1200" b="0" i="0" u="none" strike="noStrike" kern="1200" baseline="0" dirty="0" smtClean="0">
                <a:solidFill>
                  <a:schemeClr val="tx1"/>
                </a:solidFill>
                <a:latin typeface="Arial" charset="0"/>
                <a:ea typeface="宋体" pitchFamily="2" charset="-122"/>
                <a:cs typeface="+mn-cs"/>
              </a:rPr>
              <a:t>就作为冗余码拼接在数据</a:t>
            </a:r>
            <a:r>
              <a:rPr lang="en-US" altLang="zh-CN" sz="1200" b="0" i="0" u="none" strike="noStrike" kern="1200" baseline="0" dirty="0" smtClean="0">
                <a:solidFill>
                  <a:schemeClr val="tx1"/>
                </a:solidFill>
                <a:latin typeface="Arial" charset="0"/>
                <a:ea typeface="宋体" pitchFamily="2" charset="-122"/>
                <a:cs typeface="+mn-cs"/>
              </a:rPr>
              <a:t>M </a:t>
            </a:r>
            <a:r>
              <a:rPr lang="zh-CN" altLang="en-US" sz="1200" b="0" i="0" u="none" strike="noStrike" kern="1200" baseline="0" dirty="0" smtClean="0">
                <a:solidFill>
                  <a:schemeClr val="tx1"/>
                </a:solidFill>
                <a:latin typeface="Arial" charset="0"/>
                <a:ea typeface="宋体" pitchFamily="2" charset="-122"/>
                <a:cs typeface="+mn-cs"/>
              </a:rPr>
              <a:t>的后面发送出去。这种为了进行检错而添加的元余码常称为帧检验序列</a:t>
            </a:r>
            <a:r>
              <a:rPr lang="en-US" altLang="zh-CN" sz="1200" b="0" i="0" u="none" strike="noStrike" kern="1200" baseline="0" dirty="0" smtClean="0">
                <a:solidFill>
                  <a:schemeClr val="tx1"/>
                </a:solidFill>
                <a:latin typeface="Arial" charset="0"/>
                <a:ea typeface="宋体" pitchFamily="2" charset="-122"/>
                <a:cs typeface="+mn-cs"/>
              </a:rPr>
              <a:t>FCS (Frame Check Sequence)</a:t>
            </a:r>
          </a:p>
          <a:p>
            <a:r>
              <a:rPr lang="en-US" altLang="zh-CN" sz="1200" b="0" i="0" u="none" strike="noStrike" kern="1200" baseline="0" dirty="0" smtClean="0">
                <a:solidFill>
                  <a:schemeClr val="tx1"/>
                </a:solidFill>
                <a:latin typeface="Arial" charset="0"/>
                <a:ea typeface="宋体" pitchFamily="2" charset="-122"/>
                <a:cs typeface="+mn-cs"/>
              </a:rPr>
              <a:t>101001-&gt;101001000</a:t>
            </a:r>
            <a:r>
              <a:rPr lang="zh-CN" altLang="en-US" sz="1200" b="0" i="0" u="none" strike="noStrike" kern="1200" baseline="0" dirty="0" smtClean="0">
                <a:solidFill>
                  <a:schemeClr val="tx1"/>
                </a:solidFill>
                <a:latin typeface="Arial" charset="0"/>
                <a:ea typeface="宋体" pitchFamily="2" charset="-122"/>
                <a:cs typeface="+mn-cs"/>
              </a:rPr>
              <a:t>除以</a:t>
            </a:r>
            <a:r>
              <a:rPr lang="en-US" altLang="zh-CN" sz="1200" b="0" i="0" u="none" strike="noStrike" kern="1200" baseline="0" dirty="0" smtClean="0">
                <a:solidFill>
                  <a:schemeClr val="tx1"/>
                </a:solidFill>
                <a:latin typeface="Arial" charset="0"/>
                <a:ea typeface="宋体" pitchFamily="2" charset="-122"/>
                <a:cs typeface="+mn-cs"/>
              </a:rPr>
              <a:t>1101</a:t>
            </a:r>
            <a:r>
              <a:rPr lang="zh-CN" altLang="en-US" sz="1200" b="0" i="0" u="none" strike="noStrike" kern="1200" baseline="0" dirty="0" smtClean="0">
                <a:solidFill>
                  <a:schemeClr val="tx1"/>
                </a:solidFill>
                <a:latin typeface="Arial" charset="0"/>
                <a:ea typeface="宋体" pitchFamily="2" charset="-122"/>
                <a:cs typeface="+mn-cs"/>
              </a:rPr>
              <a:t>余数</a:t>
            </a:r>
            <a:r>
              <a:rPr lang="en-US" altLang="zh-CN" sz="1200" b="0" i="0" u="none" strike="noStrike" kern="1200" baseline="0" dirty="0" smtClean="0">
                <a:solidFill>
                  <a:schemeClr val="tx1"/>
                </a:solidFill>
                <a:latin typeface="Arial" charset="0"/>
                <a:ea typeface="宋体" pitchFamily="2" charset="-122"/>
                <a:cs typeface="+mn-cs"/>
              </a:rPr>
              <a:t>001</a:t>
            </a:r>
            <a:r>
              <a:rPr lang="zh-CN" altLang="en-US" sz="1200" b="0" i="0" u="none" strike="noStrike" kern="1200" baseline="0" dirty="0" smtClean="0">
                <a:solidFill>
                  <a:schemeClr val="tx1"/>
                </a:solidFill>
                <a:latin typeface="Arial" charset="0"/>
                <a:ea typeface="宋体" pitchFamily="2" charset="-122"/>
                <a:cs typeface="+mn-cs"/>
              </a:rPr>
              <a:t>发送</a:t>
            </a:r>
            <a:r>
              <a:rPr lang="en-US" altLang="zh-CN" sz="1200" b="0" i="0" u="none" strike="noStrike" kern="1200" baseline="0" dirty="0" smtClean="0">
                <a:solidFill>
                  <a:schemeClr val="tx1"/>
                </a:solidFill>
                <a:latin typeface="Arial" charset="0"/>
                <a:ea typeface="宋体" pitchFamily="2" charset="-122"/>
                <a:cs typeface="+mn-cs"/>
              </a:rPr>
              <a:t>101001001</a:t>
            </a:r>
            <a:endParaRPr lang="zh-CN" altLang="en-US" dirty="0" smtClean="0">
              <a:ea typeface="宋体" charset="-122"/>
            </a:endParaRPr>
          </a:p>
        </p:txBody>
      </p:sp>
    </p:spTree>
    <p:extLst>
      <p:ext uri="{BB962C8B-B14F-4D97-AF65-F5344CB8AC3E}">
        <p14:creationId xmlns:p14="http://schemas.microsoft.com/office/powerpoint/2010/main" val="33901868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7C56DE3A-2826-4333-9604-A208EF2E8992}" type="slidenum">
              <a:rPr lang="zh-CN" altLang="en-US" smtClean="0">
                <a:latin typeface="Tahoma" pitchFamily="34" charset="0"/>
              </a:rPr>
              <a:pPr/>
              <a:t>40</a:t>
            </a:fld>
            <a:endParaRPr lang="en-US" altLang="zh-CN" smtClean="0">
              <a:latin typeface="Tahoma" pitchFamily="34" charset="0"/>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u="none" strike="noStrike" kern="1200" baseline="0" dirty="0" smtClean="0">
                <a:solidFill>
                  <a:schemeClr val="tx1"/>
                </a:solidFill>
                <a:latin typeface="Arial" charset="0"/>
                <a:ea typeface="宋体" pitchFamily="2" charset="-122"/>
                <a:cs typeface="+mn-cs"/>
              </a:rPr>
              <a:t>移动站</a:t>
            </a:r>
            <a:r>
              <a:rPr lang="en-US" altLang="zh-CN" sz="1200" b="0" i="0" u="none" strike="noStrike" kern="1200" baseline="0" dirty="0" smtClean="0">
                <a:solidFill>
                  <a:schemeClr val="tx1"/>
                </a:solidFill>
                <a:latin typeface="Arial" charset="0"/>
                <a:ea typeface="宋体" pitchFamily="2" charset="-122"/>
                <a:cs typeface="+mn-cs"/>
              </a:rPr>
              <a:t>A </a:t>
            </a:r>
            <a:r>
              <a:rPr lang="zh-CN" altLang="en-US" sz="1200" b="0" i="0" u="none" strike="noStrike" kern="1200" baseline="0" dirty="0" smtClean="0">
                <a:solidFill>
                  <a:schemeClr val="tx1"/>
                </a:solidFill>
                <a:latin typeface="Arial" charset="0"/>
                <a:ea typeface="宋体" pitchFamily="2" charset="-122"/>
                <a:cs typeface="+mn-cs"/>
              </a:rPr>
              <a:t>如果要和另一个基本服务集中的移动站</a:t>
            </a:r>
            <a:r>
              <a:rPr lang="en-US" altLang="zh-CN" sz="1200" b="0" i="0" u="none" strike="noStrike" kern="1200" baseline="0" dirty="0" smtClean="0">
                <a:solidFill>
                  <a:schemeClr val="tx1"/>
                </a:solidFill>
                <a:latin typeface="Arial" charset="0"/>
                <a:ea typeface="宋体" pitchFamily="2" charset="-122"/>
                <a:cs typeface="+mn-cs"/>
              </a:rPr>
              <a:t>B </a:t>
            </a:r>
            <a:r>
              <a:rPr lang="zh-CN" altLang="en-US" sz="1200" b="0" i="0" u="none" strike="noStrike" kern="1200" baseline="0" dirty="0" smtClean="0">
                <a:solidFill>
                  <a:schemeClr val="tx1"/>
                </a:solidFill>
                <a:latin typeface="Arial" charset="0"/>
                <a:ea typeface="宋体" pitchFamily="2" charset="-122"/>
                <a:cs typeface="+mn-cs"/>
              </a:rPr>
              <a:t>通信，就必须经过两个接入点</a:t>
            </a:r>
            <a:r>
              <a:rPr lang="en-US" altLang="zh-CN" sz="1200" b="0" i="0" u="none" strike="noStrike" kern="1200" baseline="0" dirty="0" smtClean="0">
                <a:solidFill>
                  <a:schemeClr val="tx1"/>
                </a:solidFill>
                <a:latin typeface="Arial" charset="0"/>
                <a:ea typeface="宋体" pitchFamily="2" charset="-122"/>
                <a:cs typeface="+mn-cs"/>
              </a:rPr>
              <a:t>AP </a:t>
            </a:r>
            <a:r>
              <a:rPr lang="zh-CN" altLang="en-US" sz="1200" b="0" i="0" u="none" strike="noStrike" kern="1200" baseline="0" dirty="0" smtClean="0">
                <a:solidFill>
                  <a:schemeClr val="tx1"/>
                </a:solidFill>
                <a:latin typeface="Arial" charset="0"/>
                <a:ea typeface="宋体" pitchFamily="2" charset="-122"/>
                <a:cs typeface="+mn-cs"/>
              </a:rPr>
              <a:t>，和</a:t>
            </a:r>
            <a:r>
              <a:rPr lang="en-US" altLang="zh-CN" sz="1200" b="0" i="0" u="none" strike="noStrike" kern="1200" baseline="0" dirty="0" smtClean="0">
                <a:solidFill>
                  <a:schemeClr val="tx1"/>
                </a:solidFill>
                <a:latin typeface="Arial" charset="0"/>
                <a:ea typeface="宋体" pitchFamily="2" charset="-122"/>
                <a:cs typeface="+mn-cs"/>
              </a:rPr>
              <a:t>AP2 </a:t>
            </a:r>
            <a:r>
              <a:rPr lang="zh-CN" altLang="en-US" sz="1200" b="0" i="0" u="none" strike="noStrike" kern="1200" baseline="0" dirty="0" smtClean="0">
                <a:solidFill>
                  <a:schemeClr val="tx1"/>
                </a:solidFill>
                <a:latin typeface="Arial" charset="0"/>
                <a:ea typeface="宋体" pitchFamily="2" charset="-122"/>
                <a:cs typeface="+mn-cs"/>
              </a:rPr>
              <a:t>，即</a:t>
            </a:r>
            <a:r>
              <a:rPr lang="en-US" altLang="zh-CN" sz="1200" b="0" i="0" u="none" strike="noStrike" kern="1200" baseline="0" dirty="0" smtClean="0">
                <a:solidFill>
                  <a:schemeClr val="tx1"/>
                </a:solidFill>
                <a:latin typeface="Arial" charset="0"/>
                <a:ea typeface="宋体" pitchFamily="2" charset="-122"/>
                <a:cs typeface="+mn-cs"/>
              </a:rPr>
              <a:t>A→ AP </a:t>
            </a:r>
            <a:r>
              <a:rPr lang="zh-CN" altLang="en-US" sz="1200" b="0" i="0" u="none" strike="noStrike" kern="1200" baseline="0" dirty="0" smtClean="0">
                <a:solidFill>
                  <a:schemeClr val="tx1"/>
                </a:solidFill>
                <a:latin typeface="Arial" charset="0"/>
                <a:ea typeface="宋体" pitchFamily="2" charset="-122"/>
                <a:cs typeface="+mn-cs"/>
              </a:rPr>
              <a:t>，→ </a:t>
            </a:r>
            <a:r>
              <a:rPr lang="en-US" altLang="zh-CN" sz="1200" b="0" i="0" u="none" strike="noStrike" kern="1200" baseline="0" dirty="0" smtClean="0">
                <a:solidFill>
                  <a:schemeClr val="tx1"/>
                </a:solidFill>
                <a:latin typeface="Arial" charset="0"/>
                <a:ea typeface="宋体" pitchFamily="2" charset="-122"/>
                <a:cs typeface="+mn-cs"/>
              </a:rPr>
              <a:t>AP2</a:t>
            </a:r>
            <a:r>
              <a:rPr lang="zh-CN" altLang="en-US" sz="1200" b="0" i="0" u="none" strike="noStrike" kern="1200" baseline="0" dirty="0" smtClean="0">
                <a:solidFill>
                  <a:schemeClr val="tx1"/>
                </a:solidFill>
                <a:latin typeface="Arial" charset="0"/>
                <a:ea typeface="宋体" pitchFamily="2" charset="-122"/>
                <a:cs typeface="+mn-cs"/>
              </a:rPr>
              <a:t>→ </a:t>
            </a:r>
            <a:r>
              <a:rPr lang="en-US" altLang="zh-CN" sz="1200" b="0" i="0" u="none" strike="noStrike" kern="1200" baseline="0" dirty="0" smtClean="0">
                <a:solidFill>
                  <a:schemeClr val="tx1"/>
                </a:solidFill>
                <a:latin typeface="Arial" charset="0"/>
                <a:ea typeface="宋体" pitchFamily="2" charset="-122"/>
                <a:cs typeface="+mn-cs"/>
              </a:rPr>
              <a:t>B </a:t>
            </a:r>
            <a:r>
              <a:rPr lang="zh-CN" altLang="en-US" sz="1200" b="0" i="0" u="none" strike="noStrike" kern="1200" baseline="0" dirty="0" smtClean="0">
                <a:solidFill>
                  <a:schemeClr val="tx1"/>
                </a:solidFill>
                <a:latin typeface="Arial" charset="0"/>
                <a:ea typeface="宋体" pitchFamily="2" charset="-122"/>
                <a:cs typeface="+mn-cs"/>
              </a:rPr>
              <a:t>。我们应当注意到，从</a:t>
            </a:r>
            <a:r>
              <a:rPr lang="en-US" altLang="zh-CN" sz="1200" b="0" i="0" u="none" strike="noStrike" kern="1200" baseline="0" dirty="0" smtClean="0">
                <a:solidFill>
                  <a:schemeClr val="tx1"/>
                </a:solidFill>
                <a:latin typeface="Arial" charset="0"/>
                <a:ea typeface="宋体" pitchFamily="2" charset="-122"/>
                <a:cs typeface="+mn-cs"/>
              </a:rPr>
              <a:t>AP </a:t>
            </a:r>
            <a:r>
              <a:rPr lang="zh-CN" altLang="en-US" sz="1200" b="0" i="0" u="none" strike="noStrike" kern="1200" baseline="0" dirty="0" smtClean="0">
                <a:solidFill>
                  <a:schemeClr val="tx1"/>
                </a:solidFill>
                <a:latin typeface="Arial" charset="0"/>
                <a:ea typeface="宋体" pitchFamily="2" charset="-122"/>
                <a:cs typeface="+mn-cs"/>
              </a:rPr>
              <a:t>，到</a:t>
            </a:r>
            <a:r>
              <a:rPr lang="en-US" altLang="zh-CN" sz="1200" b="0" i="0" u="none" strike="noStrike" kern="1200" baseline="0" dirty="0" smtClean="0">
                <a:solidFill>
                  <a:schemeClr val="tx1"/>
                </a:solidFill>
                <a:latin typeface="Arial" charset="0"/>
                <a:ea typeface="宋体" pitchFamily="2" charset="-122"/>
                <a:cs typeface="+mn-cs"/>
              </a:rPr>
              <a:t>AP2 </a:t>
            </a:r>
            <a:r>
              <a:rPr lang="zh-CN" altLang="en-US" sz="1200" b="0" i="0" u="none" strike="noStrike" kern="1200" baseline="0" dirty="0" smtClean="0">
                <a:solidFill>
                  <a:schemeClr val="tx1"/>
                </a:solidFill>
                <a:latin typeface="Arial" charset="0"/>
                <a:ea typeface="宋体" pitchFamily="2" charset="-122"/>
                <a:cs typeface="+mn-cs"/>
              </a:rPr>
              <a:t>的通信是使用有线传输的。</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。扩展服务集</a:t>
            </a:r>
            <a:r>
              <a:rPr lang="en-US" altLang="zh-CN" sz="1200" b="0" i="0" u="none" strike="noStrike" kern="1200" baseline="0" dirty="0" smtClean="0">
                <a:solidFill>
                  <a:schemeClr val="tx1"/>
                </a:solidFill>
                <a:latin typeface="Arial" charset="0"/>
                <a:ea typeface="宋体" pitchFamily="2" charset="-122"/>
                <a:cs typeface="+mn-cs"/>
              </a:rPr>
              <a:t>ESS </a:t>
            </a:r>
            <a:r>
              <a:rPr lang="zh-CN" altLang="en-US" sz="1200" b="0" i="0" u="none" strike="noStrike" kern="1200" baseline="0" dirty="0" smtClean="0">
                <a:solidFill>
                  <a:schemeClr val="tx1"/>
                </a:solidFill>
                <a:latin typeface="Arial" charset="0"/>
                <a:ea typeface="宋体" pitchFamily="2" charset="-122"/>
                <a:cs typeface="+mn-cs"/>
              </a:rPr>
              <a:t>还可为无线用户提供到</a:t>
            </a:r>
            <a:r>
              <a:rPr lang="en-US" altLang="zh-CN" sz="1200" b="0" i="0" u="none" strike="noStrike" kern="1200" baseline="0" dirty="0" smtClean="0">
                <a:solidFill>
                  <a:schemeClr val="tx1"/>
                </a:solidFill>
                <a:latin typeface="Arial" charset="0"/>
                <a:ea typeface="宋体" pitchFamily="2" charset="-122"/>
                <a:cs typeface="+mn-cs"/>
              </a:rPr>
              <a:t>802.x </a:t>
            </a:r>
            <a:r>
              <a:rPr lang="zh-CN" altLang="en-US" sz="1200" b="0" i="0" u="none" strike="noStrike" kern="1200" baseline="0" dirty="0" smtClean="0">
                <a:solidFill>
                  <a:schemeClr val="tx1"/>
                </a:solidFill>
                <a:latin typeface="Arial" charset="0"/>
                <a:ea typeface="宋体" pitchFamily="2" charset="-122"/>
                <a:cs typeface="+mn-cs"/>
              </a:rPr>
              <a:t>局域网</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也就是非</a:t>
            </a:r>
            <a:r>
              <a:rPr lang="en-US" altLang="zh-CN" sz="1200" b="0" i="0" u="none" strike="noStrike" kern="1200" baseline="0" dirty="0" smtClean="0">
                <a:solidFill>
                  <a:schemeClr val="tx1"/>
                </a:solidFill>
                <a:latin typeface="Arial" charset="0"/>
                <a:ea typeface="宋体" pitchFamily="2" charset="-122"/>
                <a:cs typeface="+mn-cs"/>
              </a:rPr>
              <a:t>802.11 </a:t>
            </a:r>
            <a:r>
              <a:rPr lang="zh-CN" altLang="en-US" sz="1200" b="0" i="0" u="none" strike="noStrike" kern="1200" baseline="0" dirty="0" smtClean="0">
                <a:solidFill>
                  <a:schemeClr val="tx1"/>
                </a:solidFill>
                <a:latin typeface="Arial" charset="0"/>
                <a:ea typeface="宋体" pitchFamily="2" charset="-122"/>
                <a:cs typeface="+mn-cs"/>
              </a:rPr>
              <a:t>无线局域网</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的接入。这种接入是通过叫做</a:t>
            </a:r>
            <a:r>
              <a:rPr lang="en-US" altLang="zh-CN" sz="1200" b="0" i="0" u="none" strike="noStrike" kern="1200" baseline="0" dirty="0" smtClean="0">
                <a:solidFill>
                  <a:schemeClr val="tx1"/>
                </a:solidFill>
                <a:latin typeface="Arial" charset="0"/>
                <a:ea typeface="宋体" pitchFamily="2" charset="-122"/>
                <a:cs typeface="+mn-cs"/>
              </a:rPr>
              <a:t>Portal (</a:t>
            </a:r>
            <a:r>
              <a:rPr lang="zh-CN" altLang="en-US" sz="1200" b="0" i="0" u="none" strike="noStrike" kern="1200" baseline="0" dirty="0" smtClean="0">
                <a:solidFill>
                  <a:schemeClr val="tx1"/>
                </a:solidFill>
                <a:latin typeface="Arial" charset="0"/>
                <a:ea typeface="宋体" pitchFamily="2" charset="-122"/>
                <a:cs typeface="+mn-cs"/>
              </a:rPr>
              <a:t>门户</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的设备来实现的。</a:t>
            </a:r>
            <a:r>
              <a:rPr lang="en-US" altLang="zh-CN" sz="1200" b="0" i="0" u="none" strike="noStrike" kern="1200" baseline="0" dirty="0" smtClean="0">
                <a:solidFill>
                  <a:schemeClr val="tx1"/>
                </a:solidFill>
                <a:latin typeface="Arial" charset="0"/>
                <a:ea typeface="宋体" pitchFamily="2" charset="-122"/>
                <a:cs typeface="+mn-cs"/>
              </a:rPr>
              <a:t>Portal </a:t>
            </a:r>
            <a:r>
              <a:rPr lang="zh-CN" altLang="en-US" sz="1200" b="0" i="0" u="none" strike="noStrike" kern="1200" baseline="0" dirty="0" smtClean="0">
                <a:solidFill>
                  <a:schemeClr val="tx1"/>
                </a:solidFill>
                <a:latin typeface="Arial" charset="0"/>
                <a:ea typeface="宋体" pitchFamily="2" charset="-122"/>
                <a:cs typeface="+mn-cs"/>
              </a:rPr>
              <a:t>是</a:t>
            </a:r>
            <a:r>
              <a:rPr lang="en-US" altLang="zh-CN" sz="1200" b="0" i="0" u="none" strike="noStrike" kern="1200" baseline="0" dirty="0" smtClean="0">
                <a:solidFill>
                  <a:schemeClr val="tx1"/>
                </a:solidFill>
                <a:latin typeface="Arial" charset="0"/>
                <a:ea typeface="宋体" pitchFamily="2" charset="-122"/>
                <a:cs typeface="+mn-cs"/>
              </a:rPr>
              <a:t>802.11 </a:t>
            </a:r>
            <a:r>
              <a:rPr lang="zh-CN" altLang="en-US" sz="1200" b="0" i="0" u="none" strike="noStrike" kern="1200" baseline="0" dirty="0" smtClean="0">
                <a:solidFill>
                  <a:schemeClr val="tx1"/>
                </a:solidFill>
                <a:latin typeface="Arial" charset="0"/>
                <a:ea typeface="宋体" pitchFamily="2" charset="-122"/>
                <a:cs typeface="+mn-cs"/>
              </a:rPr>
              <a:t>定义</a:t>
            </a:r>
            <a:r>
              <a:rPr lang="zh-CN" altLang="en-US" sz="1200" b="0" i="0" u="none" strike="noStrike" kern="1200" baseline="0" smtClean="0">
                <a:solidFill>
                  <a:schemeClr val="tx1"/>
                </a:solidFill>
                <a:latin typeface="Arial" charset="0"/>
                <a:ea typeface="宋体" pitchFamily="2" charset="-122"/>
                <a:cs typeface="+mn-cs"/>
              </a:rPr>
              <a:t>的新名词</a:t>
            </a:r>
            <a:r>
              <a:rPr lang="zh-CN" altLang="en-US" sz="1200" b="0" i="0" u="none" strike="noStrike" kern="1200" baseline="0" dirty="0" smtClean="0">
                <a:solidFill>
                  <a:schemeClr val="tx1"/>
                </a:solidFill>
                <a:latin typeface="Arial" charset="0"/>
                <a:ea typeface="宋体" pitchFamily="2" charset="-122"/>
                <a:cs typeface="+mn-cs"/>
              </a:rPr>
              <a:t>，其实它的作用就相当于一个网桥。在一个扩展服务集内的几个不同的基本服务集</a:t>
            </a:r>
            <a:r>
              <a:rPr lang="zh-CN" altLang="en-US" sz="1200" b="0" i="0" u="none" strike="noStrike" kern="1200" baseline="0" smtClean="0">
                <a:solidFill>
                  <a:schemeClr val="tx1"/>
                </a:solidFill>
                <a:latin typeface="Arial" charset="0"/>
                <a:ea typeface="宋体" pitchFamily="2" charset="-122"/>
                <a:cs typeface="+mn-cs"/>
              </a:rPr>
              <a:t>也可能有</a:t>
            </a:r>
            <a:r>
              <a:rPr lang="zh-CN" altLang="en-US" sz="1200" b="0" i="0" u="none" strike="noStrike" kern="1200" baseline="0" dirty="0" smtClean="0">
                <a:solidFill>
                  <a:schemeClr val="tx1"/>
                </a:solidFill>
                <a:latin typeface="Arial" charset="0"/>
                <a:ea typeface="宋体" pitchFamily="2" charset="-122"/>
                <a:cs typeface="+mn-cs"/>
              </a:rPr>
              <a:t>相交的部分</a:t>
            </a:r>
            <a:endParaRPr lang="zh-CN" altLang="en-US" dirty="0" smtClean="0">
              <a:ea typeface="宋体" charset="-122"/>
            </a:endParaRPr>
          </a:p>
        </p:txBody>
      </p:sp>
    </p:spTree>
    <p:extLst>
      <p:ext uri="{BB962C8B-B14F-4D97-AF65-F5344CB8AC3E}">
        <p14:creationId xmlns:p14="http://schemas.microsoft.com/office/powerpoint/2010/main" val="17053526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
          <p:cNvSpPr>
            <a:spLocks noGrp="1" noRot="1" noChangeAspect="1" noTextEdit="1"/>
          </p:cNvSpPr>
          <p:nvPr>
            <p:ph type="sldImg"/>
          </p:nvPr>
        </p:nvSpPr>
        <p:spPr>
          <a:ln/>
        </p:spPr>
      </p:sp>
      <p:sp>
        <p:nvSpPr>
          <p:cNvPr id="1525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b="0" i="0" u="none" strike="noStrike" kern="1200" baseline="0" dirty="0" smtClean="0">
                <a:solidFill>
                  <a:schemeClr val="tx1"/>
                </a:solidFill>
                <a:latin typeface="Arial" charset="0"/>
                <a:ea typeface="宋体" pitchFamily="2" charset="-122"/>
                <a:cs typeface="+mn-cs"/>
              </a:rPr>
              <a:t>802.11 </a:t>
            </a:r>
            <a:r>
              <a:rPr lang="zh-CN" altLang="en-US" sz="1200" b="0" i="0" u="none" strike="noStrike" kern="1200" baseline="0" dirty="0" smtClean="0">
                <a:solidFill>
                  <a:schemeClr val="tx1"/>
                </a:solidFill>
                <a:latin typeface="Arial" charset="0"/>
                <a:ea typeface="宋体" pitchFamily="2" charset="-122"/>
                <a:cs typeface="+mn-cs"/>
              </a:rPr>
              <a:t>标准规定无线局域网的最小构件是基本服务集</a:t>
            </a:r>
            <a:r>
              <a:rPr lang="en-US" altLang="zh-CN" sz="1200" b="0" i="0" u="none" strike="noStrike" kern="1200" baseline="0" dirty="0" smtClean="0">
                <a:solidFill>
                  <a:schemeClr val="tx1"/>
                </a:solidFill>
                <a:latin typeface="Arial" charset="0"/>
                <a:ea typeface="宋体" pitchFamily="2" charset="-122"/>
                <a:cs typeface="+mn-cs"/>
              </a:rPr>
              <a:t>BSS (Basic Service Set) </a:t>
            </a:r>
            <a:r>
              <a:rPr lang="zh-CN" altLang="en-US" sz="1200" b="0" i="0" u="none" strike="noStrike" kern="1200" baseline="0" dirty="0" smtClean="0">
                <a:solidFill>
                  <a:schemeClr val="tx1"/>
                </a:solidFill>
                <a:latin typeface="Arial" charset="0"/>
                <a:ea typeface="宋体" pitchFamily="2" charset="-122"/>
                <a:cs typeface="+mn-cs"/>
              </a:rPr>
              <a:t>。一个基本服务集</a:t>
            </a:r>
            <a:r>
              <a:rPr lang="en-US" altLang="zh-CN" sz="1200" b="0" i="0" u="none" strike="noStrike" kern="1200" baseline="0" dirty="0" smtClean="0">
                <a:solidFill>
                  <a:schemeClr val="tx1"/>
                </a:solidFill>
                <a:latin typeface="Arial" charset="0"/>
                <a:ea typeface="宋体" pitchFamily="2" charset="-122"/>
                <a:cs typeface="+mn-cs"/>
              </a:rPr>
              <a:t>BSS </a:t>
            </a:r>
            <a:r>
              <a:rPr lang="zh-CN" altLang="en-US" sz="1200" b="0" i="0" u="none" strike="noStrike" kern="1200" baseline="0" dirty="0" smtClean="0">
                <a:solidFill>
                  <a:schemeClr val="tx1"/>
                </a:solidFill>
                <a:latin typeface="Arial" charset="0"/>
                <a:ea typeface="宋体" pitchFamily="2" charset="-122"/>
                <a:cs typeface="+mn-cs"/>
              </a:rPr>
              <a:t>包括一个基站和若干个移动站，所有的站在本</a:t>
            </a:r>
            <a:r>
              <a:rPr lang="en-US" altLang="zh-CN" sz="1200" b="0" i="0" u="none" strike="noStrike" kern="1200" baseline="0" dirty="0" smtClean="0">
                <a:solidFill>
                  <a:schemeClr val="tx1"/>
                </a:solidFill>
                <a:latin typeface="Arial" charset="0"/>
                <a:ea typeface="宋体" pitchFamily="2" charset="-122"/>
                <a:cs typeface="+mn-cs"/>
              </a:rPr>
              <a:t>BSS </a:t>
            </a:r>
            <a:r>
              <a:rPr lang="zh-CN" altLang="en-US" sz="1200" b="0" i="0" u="none" strike="noStrike" kern="1200" baseline="0" dirty="0" smtClean="0">
                <a:solidFill>
                  <a:schemeClr val="tx1"/>
                </a:solidFill>
                <a:latin typeface="Arial" charset="0"/>
                <a:ea typeface="宋体" pitchFamily="2" charset="-122"/>
                <a:cs typeface="+mn-cs"/>
              </a:rPr>
              <a:t>以内都可以直接通信，但在和本</a:t>
            </a:r>
            <a:r>
              <a:rPr lang="en-US" altLang="zh-CN" sz="1200" b="0" i="0" u="none" strike="noStrike" kern="1200" baseline="0" dirty="0" smtClean="0">
                <a:solidFill>
                  <a:schemeClr val="tx1"/>
                </a:solidFill>
                <a:latin typeface="Arial" charset="0"/>
                <a:ea typeface="宋体" pitchFamily="2" charset="-122"/>
                <a:cs typeface="+mn-cs"/>
              </a:rPr>
              <a:t>BSS </a:t>
            </a:r>
            <a:r>
              <a:rPr lang="zh-CN" altLang="en-US" sz="1200" b="0" i="0" u="none" strike="noStrike" kern="1200" baseline="0" dirty="0" smtClean="0">
                <a:solidFill>
                  <a:schemeClr val="tx1"/>
                </a:solidFill>
                <a:latin typeface="Arial" charset="0"/>
                <a:ea typeface="宋体" pitchFamily="2" charset="-122"/>
                <a:cs typeface="+mn-cs"/>
              </a:rPr>
              <a:t>以外的站通信时都必须通过本</a:t>
            </a:r>
            <a:r>
              <a:rPr lang="en-US" altLang="zh-CN" sz="1200" b="0" i="0" u="none" strike="noStrike" kern="1200" baseline="0" dirty="0" smtClean="0">
                <a:solidFill>
                  <a:schemeClr val="tx1"/>
                </a:solidFill>
                <a:latin typeface="Arial" charset="0"/>
                <a:ea typeface="宋体" pitchFamily="2" charset="-122"/>
                <a:cs typeface="+mn-cs"/>
              </a:rPr>
              <a:t>BSS </a:t>
            </a:r>
            <a:r>
              <a:rPr lang="zh-CN" altLang="en-US" sz="1200" b="0" i="0" u="none" strike="noStrike" kern="1200" baseline="0" dirty="0" smtClean="0">
                <a:solidFill>
                  <a:schemeClr val="tx1"/>
                </a:solidFill>
                <a:latin typeface="Arial" charset="0"/>
                <a:ea typeface="宋体" pitchFamily="2" charset="-122"/>
                <a:cs typeface="+mn-cs"/>
              </a:rPr>
              <a:t>的基站</a:t>
            </a:r>
            <a:endParaRPr lang="en-US" altLang="zh-CN" sz="1200" b="0" i="0" u="none" strike="noStrike" kern="1200" baseline="0" dirty="0" smtClean="0">
              <a:solidFill>
                <a:schemeClr val="tx1"/>
              </a:solidFill>
              <a:latin typeface="Arial" charset="0"/>
              <a:ea typeface="宋体" pitchFamily="2" charset="-122"/>
              <a:cs typeface="+mn-cs"/>
            </a:endParaRPr>
          </a:p>
          <a:p>
            <a:r>
              <a:rPr lang="en-US" altLang="zh-CN" sz="1200" b="0" i="0" u="none" strike="noStrike" kern="1200" baseline="0" dirty="0" smtClean="0">
                <a:solidFill>
                  <a:schemeClr val="tx1"/>
                </a:solidFill>
                <a:latin typeface="Arial" charset="0"/>
                <a:ea typeface="宋体" pitchFamily="2" charset="-122"/>
                <a:cs typeface="+mn-cs"/>
              </a:rPr>
              <a:t>AP </a:t>
            </a:r>
            <a:r>
              <a:rPr lang="zh-CN" altLang="en-US" sz="1200" b="0" i="0" u="none" strike="noStrike" kern="1200" baseline="0" dirty="0" smtClean="0">
                <a:solidFill>
                  <a:schemeClr val="tx1"/>
                </a:solidFill>
                <a:latin typeface="Arial" charset="0"/>
                <a:ea typeface="宋体" pitchFamily="2" charset="-122"/>
                <a:cs typeface="+mn-cs"/>
              </a:rPr>
              <a:t>就是基本服务集内的基站</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当网络管理员安装</a:t>
            </a:r>
            <a:r>
              <a:rPr lang="en-US" altLang="zh-CN" sz="1200" b="0" i="0" u="none" strike="noStrike" kern="1200" baseline="0" dirty="0" smtClean="0">
                <a:solidFill>
                  <a:schemeClr val="tx1"/>
                </a:solidFill>
                <a:latin typeface="Arial" charset="0"/>
                <a:ea typeface="宋体" pitchFamily="2" charset="-122"/>
                <a:cs typeface="+mn-cs"/>
              </a:rPr>
              <a:t>AP </a:t>
            </a:r>
            <a:r>
              <a:rPr lang="zh-CN" altLang="en-US" sz="1200" b="0" i="0" u="none" strike="noStrike" kern="1200" baseline="0" dirty="0" smtClean="0">
                <a:solidFill>
                  <a:schemeClr val="tx1"/>
                </a:solidFill>
                <a:latin typeface="Arial" charset="0"/>
                <a:ea typeface="宋体" pitchFamily="2" charset="-122"/>
                <a:cs typeface="+mn-cs"/>
              </a:rPr>
              <a:t>时，必须为该</a:t>
            </a:r>
            <a:r>
              <a:rPr lang="en-US" altLang="zh-CN" sz="1200" b="0" i="0" u="none" strike="noStrike" kern="1200" baseline="0" dirty="0" smtClean="0">
                <a:solidFill>
                  <a:schemeClr val="tx1"/>
                </a:solidFill>
                <a:latin typeface="Arial" charset="0"/>
                <a:ea typeface="宋体" pitchFamily="2" charset="-122"/>
                <a:cs typeface="+mn-cs"/>
              </a:rPr>
              <a:t>AP </a:t>
            </a:r>
            <a:r>
              <a:rPr lang="zh-CN" altLang="en-US" sz="1200" b="0" i="0" u="none" strike="noStrike" kern="1200" baseline="0" dirty="0" smtClean="0">
                <a:solidFill>
                  <a:schemeClr val="tx1"/>
                </a:solidFill>
                <a:latin typeface="Arial" charset="0"/>
                <a:ea typeface="宋体" pitchFamily="2" charset="-122"/>
                <a:cs typeface="+mn-cs"/>
              </a:rPr>
              <a:t>分配一个不超过</a:t>
            </a:r>
            <a:r>
              <a:rPr lang="en-US" altLang="zh-CN" sz="1200" b="0" i="0" u="none" strike="noStrike" kern="1200" baseline="0" dirty="0" smtClean="0">
                <a:solidFill>
                  <a:schemeClr val="tx1"/>
                </a:solidFill>
                <a:latin typeface="Arial" charset="0"/>
                <a:ea typeface="宋体" pitchFamily="2" charset="-122"/>
                <a:cs typeface="+mn-cs"/>
              </a:rPr>
              <a:t>32 </a:t>
            </a:r>
            <a:r>
              <a:rPr lang="zh-CN" altLang="en-US" sz="1200" b="0" i="0" u="none" strike="noStrike" kern="1200" baseline="0" dirty="0" smtClean="0">
                <a:solidFill>
                  <a:schemeClr val="tx1"/>
                </a:solidFill>
                <a:latin typeface="Arial" charset="0"/>
                <a:ea typeface="宋体" pitchFamily="2" charset="-122"/>
                <a:cs typeface="+mn-cs"/>
              </a:rPr>
              <a:t>字节的服务集标识符</a:t>
            </a:r>
            <a:r>
              <a:rPr lang="en-US" altLang="zh-CN" sz="1200" b="0" i="0" u="none" strike="noStrike" kern="1200" baseline="0" dirty="0" smtClean="0">
                <a:solidFill>
                  <a:schemeClr val="tx1"/>
                </a:solidFill>
                <a:latin typeface="Arial" charset="0"/>
                <a:ea typeface="宋体" pitchFamily="2" charset="-122"/>
                <a:cs typeface="+mn-cs"/>
              </a:rPr>
              <a:t>SSID (Service Set </a:t>
            </a:r>
            <a:r>
              <a:rPr lang="en-US" altLang="zh-CN" sz="1200" b="0" i="0" u="none" strike="noStrike" kern="1200" baseline="0" dirty="0" err="1" smtClean="0">
                <a:solidFill>
                  <a:schemeClr val="tx1"/>
                </a:solidFill>
                <a:latin typeface="Arial" charset="0"/>
                <a:ea typeface="宋体" pitchFamily="2" charset="-122"/>
                <a:cs typeface="+mn-cs"/>
              </a:rPr>
              <a:t>IDentifier</a:t>
            </a:r>
            <a:r>
              <a:rPr lang="en-US" altLang="zh-CN" sz="1200" b="0" i="0" u="none" strike="noStrike" kern="1200" baseline="0" dirty="0" smtClean="0">
                <a:solidFill>
                  <a:schemeClr val="tx1"/>
                </a:solidFill>
                <a:latin typeface="Arial" charset="0"/>
                <a:ea typeface="宋体" pitchFamily="2" charset="-122"/>
                <a:cs typeface="+mn-cs"/>
              </a:rPr>
              <a:t>) </a:t>
            </a:r>
            <a:r>
              <a:rPr lang="zh-CN" altLang="en-US" sz="1200" b="0" i="0" u="none" strike="noStrike" kern="1200" baseline="0" dirty="0" smtClean="0">
                <a:solidFill>
                  <a:schemeClr val="tx1"/>
                </a:solidFill>
                <a:latin typeface="Arial" charset="0"/>
                <a:ea typeface="宋体" pitchFamily="2" charset="-122"/>
                <a:cs typeface="+mn-cs"/>
              </a:rPr>
              <a:t>和一个信道。一个基本服务集</a:t>
            </a:r>
            <a:r>
              <a:rPr lang="en-US" altLang="zh-CN" sz="1200" b="0" i="0" u="none" strike="noStrike" kern="1200" baseline="0" dirty="0" smtClean="0">
                <a:solidFill>
                  <a:schemeClr val="tx1"/>
                </a:solidFill>
                <a:latin typeface="Arial" charset="0"/>
                <a:ea typeface="宋体" pitchFamily="2" charset="-122"/>
                <a:cs typeface="+mn-cs"/>
              </a:rPr>
              <a:t>BSS </a:t>
            </a:r>
            <a:r>
              <a:rPr lang="zh-CN" altLang="en-US" sz="1200" b="0" i="0" u="none" strike="noStrike" kern="1200" baseline="0" dirty="0" smtClean="0">
                <a:solidFill>
                  <a:schemeClr val="tx1"/>
                </a:solidFill>
                <a:latin typeface="Arial" charset="0"/>
                <a:ea typeface="宋体" pitchFamily="2" charset="-122"/>
                <a:cs typeface="+mn-cs"/>
              </a:rPr>
              <a:t>所覆盖的地理范围叫作一个基本服务区</a:t>
            </a:r>
            <a:r>
              <a:rPr lang="en-US" altLang="zh-CN" sz="1200" b="0" i="0" u="none" strike="noStrike" kern="1200" baseline="0" dirty="0" smtClean="0">
                <a:solidFill>
                  <a:schemeClr val="tx1"/>
                </a:solidFill>
                <a:latin typeface="Arial" charset="0"/>
                <a:ea typeface="宋体" pitchFamily="2" charset="-122"/>
                <a:cs typeface="+mn-cs"/>
              </a:rPr>
              <a:t>BSA (Basic Service Area)</a:t>
            </a:r>
            <a:r>
              <a:rPr lang="zh-CN" altLang="en-US" sz="1200" b="0" i="0" u="none" strike="noStrike" kern="1200" baseline="0" dirty="0" smtClean="0">
                <a:solidFill>
                  <a:schemeClr val="tx1"/>
                </a:solidFill>
                <a:latin typeface="Arial" charset="0"/>
                <a:ea typeface="宋体" pitchFamily="2" charset="-122"/>
                <a:cs typeface="+mn-cs"/>
              </a:rPr>
              <a:t>，直径一般不超过</a:t>
            </a:r>
            <a:r>
              <a:rPr lang="en-US" altLang="zh-CN" sz="1200" b="0" i="0" u="none" strike="noStrike" kern="1200" baseline="0" dirty="0" smtClean="0">
                <a:solidFill>
                  <a:schemeClr val="tx1"/>
                </a:solidFill>
                <a:latin typeface="Arial" charset="0"/>
                <a:ea typeface="宋体" pitchFamily="2" charset="-122"/>
                <a:cs typeface="+mn-cs"/>
              </a:rPr>
              <a:t>100 </a:t>
            </a:r>
            <a:r>
              <a:rPr lang="zh-CN" altLang="en-US" sz="1200" b="0" i="0" u="none" strike="noStrike" kern="1200" baseline="0" dirty="0" smtClean="0">
                <a:solidFill>
                  <a:schemeClr val="tx1"/>
                </a:solidFill>
                <a:latin typeface="Arial" charset="0"/>
                <a:ea typeface="宋体" pitchFamily="2" charset="-122"/>
                <a:cs typeface="+mn-cs"/>
              </a:rPr>
              <a:t>米。</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一个革本服务集可以是孤立的，也可通过接入点</a:t>
            </a:r>
            <a:r>
              <a:rPr lang="en-US" altLang="zh-CN" sz="1200" b="0" i="0" u="none" strike="noStrike" kern="1200" baseline="0" dirty="0" smtClean="0">
                <a:solidFill>
                  <a:schemeClr val="tx1"/>
                </a:solidFill>
                <a:latin typeface="Arial" charset="0"/>
                <a:ea typeface="宋体" pitchFamily="2" charset="-122"/>
                <a:cs typeface="+mn-cs"/>
              </a:rPr>
              <a:t>AP </a:t>
            </a:r>
            <a:r>
              <a:rPr lang="zh-CN" altLang="en-US" sz="1200" b="0" i="0" u="none" strike="noStrike" kern="1200" baseline="0" dirty="0" smtClean="0">
                <a:solidFill>
                  <a:schemeClr val="tx1"/>
                </a:solidFill>
                <a:latin typeface="Arial" charset="0"/>
                <a:ea typeface="宋体" pitchFamily="2" charset="-122"/>
                <a:cs typeface="+mn-cs"/>
              </a:rPr>
              <a:t>连接到一个分配系统</a:t>
            </a:r>
            <a:r>
              <a:rPr lang="en-US" altLang="zh-CN" sz="1200" b="0" i="0" u="none" strike="noStrike" kern="1200" baseline="0" dirty="0" smtClean="0">
                <a:solidFill>
                  <a:schemeClr val="tx1"/>
                </a:solidFill>
                <a:latin typeface="Arial" charset="0"/>
                <a:ea typeface="宋体" pitchFamily="2" charset="-122"/>
                <a:cs typeface="+mn-cs"/>
              </a:rPr>
              <a:t>DS (Distribution System) </a:t>
            </a:r>
            <a:r>
              <a:rPr lang="zh-CN" altLang="en-US" sz="1200" b="0" i="0" u="none" strike="noStrike" kern="1200" baseline="0" dirty="0" smtClean="0">
                <a:solidFill>
                  <a:schemeClr val="tx1"/>
                </a:solidFill>
                <a:latin typeface="Arial" charset="0"/>
                <a:ea typeface="宋体" pitchFamily="2" charset="-122"/>
                <a:cs typeface="+mn-cs"/>
              </a:rPr>
              <a:t>，然后再连接到另一个基本服务集，这样就构成了一个扩展的服务集</a:t>
            </a:r>
            <a:r>
              <a:rPr lang="en-US" altLang="zh-CN" sz="1200" b="0" i="0" u="none" strike="noStrike" kern="1200" baseline="0" dirty="0" smtClean="0">
                <a:solidFill>
                  <a:schemeClr val="tx1"/>
                </a:solidFill>
                <a:latin typeface="Arial" charset="0"/>
                <a:ea typeface="宋体" pitchFamily="2" charset="-122"/>
                <a:cs typeface="+mn-cs"/>
              </a:rPr>
              <a:t>ESS (Extended Service Set)</a:t>
            </a:r>
            <a:endParaRPr lang="zh-CN" altLang="en-US" dirty="0" smtClean="0">
              <a:ea typeface="宋体" charset="-122"/>
            </a:endParaRPr>
          </a:p>
        </p:txBody>
      </p:sp>
      <p:sp>
        <p:nvSpPr>
          <p:cNvPr id="1525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C7C59B16-57E4-4245-AA26-7583F27BA25D}" type="slidenum">
              <a:rPr lang="zh-CN" altLang="en-US" smtClean="0">
                <a:latin typeface="Tahoma" pitchFamily="34" charset="0"/>
              </a:rPr>
              <a:pPr/>
              <a:t>41</a:t>
            </a:fld>
            <a:endParaRPr lang="en-US" altLang="zh-CN" smtClean="0">
              <a:latin typeface="Tahoma" pitchFamily="34" charset="0"/>
            </a:endParaRPr>
          </a:p>
        </p:txBody>
      </p:sp>
    </p:spTree>
    <p:extLst>
      <p:ext uri="{BB962C8B-B14F-4D97-AF65-F5344CB8AC3E}">
        <p14:creationId xmlns:p14="http://schemas.microsoft.com/office/powerpoint/2010/main" val="42890349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B815959F-C6D8-45B3-BFCA-C2CD052F17E8}" type="slidenum">
              <a:rPr lang="zh-CN" altLang="en-US" smtClean="0">
                <a:latin typeface="Tahoma" pitchFamily="34" charset="0"/>
              </a:rPr>
              <a:pPr/>
              <a:t>42</a:t>
            </a:fld>
            <a:endParaRPr lang="en-US" altLang="zh-CN" smtClean="0">
              <a:latin typeface="Tahoma" pitchFamily="34"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u="none" strike="noStrike" kern="1200" baseline="0" dirty="0" smtClean="0">
                <a:solidFill>
                  <a:schemeClr val="tx1"/>
                </a:solidFill>
                <a:latin typeface="Arial" charset="0"/>
                <a:ea typeface="宋体" pitchFamily="2" charset="-122"/>
                <a:cs typeface="+mn-cs"/>
              </a:rPr>
              <a:t>一个移动站若要加入到一个基本服务集</a:t>
            </a:r>
            <a:r>
              <a:rPr lang="en-US" altLang="zh-CN" sz="1200" b="0" i="0" u="none" strike="noStrike" kern="1200" baseline="0" dirty="0" smtClean="0">
                <a:solidFill>
                  <a:schemeClr val="tx1"/>
                </a:solidFill>
                <a:latin typeface="Arial" charset="0"/>
                <a:ea typeface="宋体" pitchFamily="2" charset="-122"/>
                <a:cs typeface="+mn-cs"/>
              </a:rPr>
              <a:t>BSS </a:t>
            </a:r>
            <a:r>
              <a:rPr lang="zh-CN" altLang="en-US" sz="1200" b="0" i="0" u="none" strike="noStrike" kern="1200" baseline="0" dirty="0" smtClean="0">
                <a:solidFill>
                  <a:schemeClr val="tx1"/>
                </a:solidFill>
                <a:latin typeface="Arial" charset="0"/>
                <a:ea typeface="宋体" pitchFamily="2" charset="-122"/>
                <a:cs typeface="+mn-cs"/>
              </a:rPr>
              <a:t>，就必须先选择一个接入点</a:t>
            </a:r>
            <a:r>
              <a:rPr lang="en-US" altLang="zh-CN" sz="1200" b="0" i="0" u="none" strike="noStrike" kern="1200" baseline="0" dirty="0" smtClean="0">
                <a:solidFill>
                  <a:schemeClr val="tx1"/>
                </a:solidFill>
                <a:latin typeface="Arial" charset="0"/>
                <a:ea typeface="宋体" pitchFamily="2" charset="-122"/>
                <a:cs typeface="+mn-cs"/>
              </a:rPr>
              <a:t>AP </a:t>
            </a:r>
            <a:r>
              <a:rPr lang="zh-CN" altLang="en-US" sz="1200" b="0" i="0" u="none" strike="noStrike" kern="1200" baseline="0" dirty="0" smtClean="0">
                <a:solidFill>
                  <a:schemeClr val="tx1"/>
                </a:solidFill>
                <a:latin typeface="Arial" charset="0"/>
                <a:ea typeface="宋体" pitchFamily="2" charset="-122"/>
                <a:cs typeface="+mn-cs"/>
              </a:rPr>
              <a:t>，井与此接入点建立关联</a:t>
            </a:r>
            <a:r>
              <a:rPr lang="en-US" altLang="zh-CN" sz="1200" b="0" i="0" u="none" strike="noStrike" kern="1200" baseline="0" dirty="0" smtClean="0">
                <a:solidFill>
                  <a:schemeClr val="tx1"/>
                </a:solidFill>
                <a:latin typeface="Arial" charset="0"/>
                <a:ea typeface="宋体" pitchFamily="2" charset="-122"/>
                <a:cs typeface="+mn-cs"/>
              </a:rPr>
              <a:t>( association)</a:t>
            </a:r>
          </a:p>
          <a:p>
            <a:r>
              <a:rPr lang="zh-CN" altLang="en-US" sz="1200" b="0" i="0" u="none" strike="noStrike" kern="1200" baseline="0" dirty="0" smtClean="0">
                <a:solidFill>
                  <a:schemeClr val="tx1"/>
                </a:solidFill>
                <a:latin typeface="Arial" charset="0"/>
                <a:ea typeface="宋体" pitchFamily="2" charset="-122"/>
                <a:cs typeface="+mn-cs"/>
              </a:rPr>
              <a:t>建立关联就表示这个移动站加入了选定的</a:t>
            </a:r>
            <a:r>
              <a:rPr lang="en-US" altLang="zh-CN" sz="1200" b="0" i="0" u="none" strike="noStrike" kern="1200" baseline="0" dirty="0" smtClean="0">
                <a:solidFill>
                  <a:schemeClr val="tx1"/>
                </a:solidFill>
                <a:latin typeface="Arial" charset="0"/>
                <a:ea typeface="宋体" pitchFamily="2" charset="-122"/>
                <a:cs typeface="+mn-cs"/>
              </a:rPr>
              <a:t>AP </a:t>
            </a:r>
            <a:r>
              <a:rPr lang="zh-CN" altLang="en-US" sz="1200" b="0" i="0" u="none" strike="noStrike" kern="1200" baseline="0" dirty="0" smtClean="0">
                <a:solidFill>
                  <a:schemeClr val="tx1"/>
                </a:solidFill>
                <a:latin typeface="Arial" charset="0"/>
                <a:ea typeface="宋体" pitchFamily="2" charset="-122"/>
                <a:cs typeface="+mn-cs"/>
              </a:rPr>
              <a:t>所属的子网，并和这个接入点</a:t>
            </a:r>
            <a:r>
              <a:rPr lang="en-US" altLang="zh-CN" sz="1200" b="0" i="0" u="none" strike="noStrike" kern="1200" baseline="0" dirty="0" smtClean="0">
                <a:solidFill>
                  <a:schemeClr val="tx1"/>
                </a:solidFill>
                <a:latin typeface="Arial" charset="0"/>
                <a:ea typeface="宋体" pitchFamily="2" charset="-122"/>
                <a:cs typeface="+mn-cs"/>
              </a:rPr>
              <a:t>AP </a:t>
            </a:r>
            <a:r>
              <a:rPr lang="zh-CN" altLang="en-US" sz="1200" b="0" i="0" u="none" strike="noStrike" kern="1200" baseline="0" dirty="0" smtClean="0">
                <a:solidFill>
                  <a:schemeClr val="tx1"/>
                </a:solidFill>
                <a:latin typeface="Arial" charset="0"/>
                <a:ea typeface="宋体" pitchFamily="2" charset="-122"/>
                <a:cs typeface="+mn-cs"/>
              </a:rPr>
              <a:t>之间创建了一个虚拟线路。</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只有关联的</a:t>
            </a:r>
            <a:r>
              <a:rPr lang="en-US" altLang="zh-CN" sz="1200" b="0" i="0" u="none" strike="noStrike" kern="1200" baseline="0" dirty="0" smtClean="0">
                <a:solidFill>
                  <a:schemeClr val="tx1"/>
                </a:solidFill>
                <a:latin typeface="Arial" charset="0"/>
                <a:ea typeface="宋体" pitchFamily="2" charset="-122"/>
                <a:cs typeface="+mn-cs"/>
              </a:rPr>
              <a:t>AP </a:t>
            </a:r>
            <a:r>
              <a:rPr lang="zh-CN" altLang="en-US" sz="1200" b="0" i="0" u="none" strike="noStrike" kern="1200" baseline="0" dirty="0" smtClean="0">
                <a:solidFill>
                  <a:schemeClr val="tx1"/>
                </a:solidFill>
                <a:latin typeface="Arial" charset="0"/>
                <a:ea typeface="宋体" pitchFamily="2" charset="-122"/>
                <a:cs typeface="+mn-cs"/>
              </a:rPr>
              <a:t>才向这个移动站发送数据帧，而这个移动站也只有通过关联的</a:t>
            </a:r>
            <a:r>
              <a:rPr lang="en-US" altLang="zh-CN" sz="1200" b="0" i="0" u="none" strike="noStrike" kern="1200" baseline="0" dirty="0" smtClean="0">
                <a:solidFill>
                  <a:schemeClr val="tx1"/>
                </a:solidFill>
                <a:latin typeface="Arial" charset="0"/>
                <a:ea typeface="宋体" pitchFamily="2" charset="-122"/>
                <a:cs typeface="+mn-cs"/>
              </a:rPr>
              <a:t>AP </a:t>
            </a:r>
            <a:r>
              <a:rPr lang="zh-CN" altLang="en-US" sz="1200" b="0" i="0" u="none" strike="noStrike" kern="1200" baseline="0" dirty="0" smtClean="0">
                <a:solidFill>
                  <a:schemeClr val="tx1"/>
                </a:solidFill>
                <a:latin typeface="Arial" charset="0"/>
                <a:ea typeface="宋体" pitchFamily="2" charset="-122"/>
                <a:cs typeface="+mn-cs"/>
              </a:rPr>
              <a:t>才能向其他站点发送数据帧</a:t>
            </a:r>
            <a:endParaRPr lang="en-US" altLang="zh-CN" sz="1200" b="0" i="0" u="none" strike="noStrike" kern="1200" baseline="0" dirty="0" smtClean="0">
              <a:solidFill>
                <a:schemeClr val="tx1"/>
              </a:solidFill>
              <a:latin typeface="Arial" charset="0"/>
              <a:ea typeface="宋体" pitchFamily="2" charset="-122"/>
              <a:cs typeface="+mn-cs"/>
            </a:endParaRPr>
          </a:p>
        </p:txBody>
      </p:sp>
    </p:spTree>
    <p:extLst>
      <p:ext uri="{BB962C8B-B14F-4D97-AF65-F5344CB8AC3E}">
        <p14:creationId xmlns:p14="http://schemas.microsoft.com/office/powerpoint/2010/main" val="2794415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p:cNvSpPr>
            <a:spLocks noGrp="1" noRot="1" noChangeAspect="1" noTextEdit="1"/>
          </p:cNvSpPr>
          <p:nvPr>
            <p:ph type="sldImg"/>
          </p:nvPr>
        </p:nvSpPr>
        <p:spPr>
          <a:ln/>
        </p:spPr>
      </p:sp>
      <p:sp>
        <p:nvSpPr>
          <p:cNvPr id="154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u="none" strike="noStrike" kern="1200" baseline="0" dirty="0" smtClean="0">
                <a:solidFill>
                  <a:schemeClr val="tx1"/>
                </a:solidFill>
                <a:latin typeface="Arial" charset="0"/>
                <a:ea typeface="宋体" pitchFamily="2" charset="-122"/>
                <a:cs typeface="+mn-cs"/>
              </a:rPr>
              <a:t>主动扫描，即移动站主动发出探测请求帧</a:t>
            </a:r>
            <a:r>
              <a:rPr lang="en-US" altLang="zh-CN" sz="1200" b="0" i="0" u="none" strike="noStrike" kern="1200" baseline="0" dirty="0" smtClean="0">
                <a:solidFill>
                  <a:schemeClr val="tx1"/>
                </a:solidFill>
                <a:latin typeface="Arial" charset="0"/>
                <a:ea typeface="宋体" pitchFamily="2" charset="-122"/>
                <a:cs typeface="+mn-cs"/>
              </a:rPr>
              <a:t>(probe request frame) </a:t>
            </a:r>
            <a:r>
              <a:rPr lang="zh-CN" altLang="en-US" sz="1200" b="0" i="0" u="none" strike="noStrike" kern="1200" baseline="0" dirty="0" smtClean="0">
                <a:solidFill>
                  <a:schemeClr val="tx1"/>
                </a:solidFill>
                <a:latin typeface="Arial" charset="0"/>
                <a:ea typeface="宋体" pitchFamily="2" charset="-122"/>
                <a:cs typeface="+mn-cs"/>
              </a:rPr>
              <a:t>，然后等待从接入点发回的探测晌应帧</a:t>
            </a:r>
            <a:r>
              <a:rPr lang="en-US" altLang="zh-CN" sz="1200" b="0" i="0" u="none" strike="noStrike" kern="1200" baseline="0" dirty="0" smtClean="0">
                <a:solidFill>
                  <a:schemeClr val="tx1"/>
                </a:solidFill>
                <a:latin typeface="Arial" charset="0"/>
                <a:ea typeface="宋体" pitchFamily="2" charset="-122"/>
                <a:cs typeface="+mn-cs"/>
              </a:rPr>
              <a:t>(probe response frame) </a:t>
            </a:r>
            <a:endParaRPr lang="zh-CN" altLang="en-US" dirty="0" smtClean="0">
              <a:ea typeface="宋体" charset="-122"/>
            </a:endParaRPr>
          </a:p>
          <a:p>
            <a:endParaRPr lang="zh-CN" altLang="en-US" dirty="0" smtClean="0">
              <a:ea typeface="宋体" charset="-122"/>
            </a:endParaRPr>
          </a:p>
        </p:txBody>
      </p:sp>
      <p:sp>
        <p:nvSpPr>
          <p:cNvPr id="154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5AF08217-B407-483D-934B-303D02B12E74}" type="slidenum">
              <a:rPr lang="zh-CN" altLang="en-US" smtClean="0">
                <a:latin typeface="Tahoma" pitchFamily="34" charset="0"/>
              </a:rPr>
              <a:pPr/>
              <a:t>43</a:t>
            </a:fld>
            <a:endParaRPr lang="en-US" altLang="zh-CN" smtClean="0">
              <a:latin typeface="Tahoma" pitchFamily="34" charset="0"/>
            </a:endParaRPr>
          </a:p>
        </p:txBody>
      </p:sp>
    </p:spTree>
    <p:extLst>
      <p:ext uri="{BB962C8B-B14F-4D97-AF65-F5344CB8AC3E}">
        <p14:creationId xmlns:p14="http://schemas.microsoft.com/office/powerpoint/2010/main" val="27791499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a:ln/>
        </p:spPr>
      </p:sp>
      <p:sp>
        <p:nvSpPr>
          <p:cNvPr id="1556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u="none" strike="noStrike" kern="1200" baseline="0" dirty="0" smtClean="0">
                <a:solidFill>
                  <a:schemeClr val="tx1"/>
                </a:solidFill>
                <a:latin typeface="Arial" charset="0"/>
                <a:ea typeface="宋体" pitchFamily="2" charset="-122"/>
                <a:cs typeface="+mn-cs"/>
              </a:rPr>
              <a:t>一种是被动扫描，即移动站等待接收接入站周期性发出的</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例如每秒</a:t>
            </a:r>
            <a:r>
              <a:rPr lang="en-US" altLang="zh-CN" sz="1200" b="0" i="0" u="none" strike="noStrike" kern="1200" baseline="0" dirty="0" smtClean="0">
                <a:solidFill>
                  <a:schemeClr val="tx1"/>
                </a:solidFill>
                <a:latin typeface="Arial" charset="0"/>
                <a:ea typeface="宋体" pitchFamily="2" charset="-122"/>
                <a:cs typeface="+mn-cs"/>
              </a:rPr>
              <a:t>10 </a:t>
            </a:r>
            <a:r>
              <a:rPr lang="zh-CN" altLang="en-US" sz="1200" b="0" i="0" u="none" strike="noStrike" kern="1200" baseline="0" dirty="0" smtClean="0">
                <a:solidFill>
                  <a:schemeClr val="tx1"/>
                </a:solidFill>
                <a:latin typeface="Arial" charset="0"/>
                <a:ea typeface="宋体" pitchFamily="2" charset="-122"/>
                <a:cs typeface="+mn-cs"/>
              </a:rPr>
              <a:t>次或</a:t>
            </a:r>
            <a:r>
              <a:rPr lang="en-US" altLang="zh-CN" sz="1200" b="0" i="0" u="none" strike="noStrike" kern="1200" baseline="0" dirty="0" smtClean="0">
                <a:solidFill>
                  <a:schemeClr val="tx1"/>
                </a:solidFill>
                <a:latin typeface="Arial" charset="0"/>
                <a:ea typeface="宋体" pitchFamily="2" charset="-122"/>
                <a:cs typeface="+mn-cs"/>
              </a:rPr>
              <a:t>100 </a:t>
            </a:r>
            <a:r>
              <a:rPr lang="zh-CN" altLang="en-US" sz="1200" b="0" i="0" u="none" strike="noStrike" kern="1200" baseline="0" dirty="0" smtClean="0">
                <a:solidFill>
                  <a:schemeClr val="tx1"/>
                </a:solidFill>
                <a:latin typeface="Arial" charset="0"/>
                <a:ea typeface="宋体" pitchFamily="2" charset="-122"/>
                <a:cs typeface="+mn-cs"/>
              </a:rPr>
              <a:t>次</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信标帧</a:t>
            </a:r>
            <a:r>
              <a:rPr lang="en-US" altLang="zh-CN" sz="1200" b="0" i="0" u="none" strike="noStrike" kern="1200" baseline="0" dirty="0" smtClean="0">
                <a:solidFill>
                  <a:schemeClr val="tx1"/>
                </a:solidFill>
                <a:latin typeface="Arial" charset="0"/>
                <a:ea typeface="宋体" pitchFamily="2" charset="-122"/>
                <a:cs typeface="+mn-cs"/>
              </a:rPr>
              <a:t>(beacon frame) </a:t>
            </a:r>
            <a:r>
              <a:rPr lang="zh-CN" altLang="en-US" sz="1200" b="0" i="0" u="none" strike="noStrike" kern="1200" baseline="0" dirty="0" smtClean="0">
                <a:solidFill>
                  <a:schemeClr val="tx1"/>
                </a:solidFill>
                <a:latin typeface="Arial" charset="0"/>
                <a:ea typeface="宋体" pitchFamily="2" charset="-122"/>
                <a:cs typeface="+mn-cs"/>
              </a:rPr>
              <a:t>。信标帧中包含有若干系统</a:t>
            </a:r>
          </a:p>
          <a:p>
            <a:r>
              <a:rPr lang="zh-CN" altLang="en-US" sz="1200" b="0" i="0" u="none" strike="noStrike" kern="1200" baseline="0" dirty="0" smtClean="0">
                <a:solidFill>
                  <a:schemeClr val="tx1"/>
                </a:solidFill>
                <a:latin typeface="Arial" charset="0"/>
                <a:ea typeface="宋体" pitchFamily="2" charset="-122"/>
                <a:cs typeface="+mn-cs"/>
              </a:rPr>
              <a:t>参数</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如服务集标识符</a:t>
            </a:r>
            <a:r>
              <a:rPr lang="en-US" altLang="zh-CN" sz="1200" b="0" i="0" u="none" strike="noStrike" kern="1200" baseline="0" dirty="0" smtClean="0">
                <a:solidFill>
                  <a:schemeClr val="tx1"/>
                </a:solidFill>
                <a:latin typeface="Arial" charset="0"/>
                <a:ea typeface="宋体" pitchFamily="2" charset="-122"/>
                <a:cs typeface="+mn-cs"/>
              </a:rPr>
              <a:t>SSID </a:t>
            </a:r>
            <a:r>
              <a:rPr lang="zh-CN" altLang="en-US" sz="1200" b="0" i="0" u="none" strike="noStrike" kern="1200" baseline="0" dirty="0" smtClean="0">
                <a:solidFill>
                  <a:schemeClr val="tx1"/>
                </a:solidFill>
                <a:latin typeface="Arial" charset="0"/>
                <a:ea typeface="宋体" pitchFamily="2" charset="-122"/>
                <a:cs typeface="+mn-cs"/>
              </a:rPr>
              <a:t>以及支持的速率等</a:t>
            </a:r>
            <a:r>
              <a:rPr lang="en-US" altLang="zh-CN" sz="1200" b="0" i="0" u="none" strike="noStrike" kern="1200" baseline="0" dirty="0" smtClean="0">
                <a:solidFill>
                  <a:schemeClr val="tx1"/>
                </a:solidFill>
                <a:latin typeface="Arial" charset="0"/>
                <a:ea typeface="宋体" pitchFamily="2" charset="-122"/>
                <a:cs typeface="+mn-cs"/>
              </a:rPr>
              <a:t>)</a:t>
            </a:r>
          </a:p>
          <a:p>
            <a:endParaRPr lang="zh-CN" altLang="en-US" dirty="0" smtClean="0">
              <a:ea typeface="宋体" charset="-122"/>
            </a:endParaRPr>
          </a:p>
        </p:txBody>
      </p:sp>
      <p:sp>
        <p:nvSpPr>
          <p:cNvPr id="1556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8ECE2DA8-B1F3-49F0-9B30-63D1E0CB1045}" type="slidenum">
              <a:rPr lang="zh-CN" altLang="en-US" smtClean="0">
                <a:latin typeface="Tahoma" pitchFamily="34" charset="0"/>
              </a:rPr>
              <a:pPr/>
              <a:t>44</a:t>
            </a:fld>
            <a:endParaRPr lang="en-US" altLang="zh-CN" smtClean="0">
              <a:latin typeface="Tahoma" pitchFamily="34" charset="0"/>
            </a:endParaRPr>
          </a:p>
        </p:txBody>
      </p:sp>
    </p:spTree>
    <p:extLst>
      <p:ext uri="{BB962C8B-B14F-4D97-AF65-F5344CB8AC3E}">
        <p14:creationId xmlns:p14="http://schemas.microsoft.com/office/powerpoint/2010/main" val="9034485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C3A9DDA5-A93B-47B1-9B43-31CF544A698A}" type="slidenum">
              <a:rPr lang="zh-CN" altLang="en-US" smtClean="0">
                <a:latin typeface="Tahoma" pitchFamily="34" charset="0"/>
              </a:rPr>
              <a:pPr/>
              <a:t>45</a:t>
            </a:fld>
            <a:endParaRPr lang="en-US" altLang="zh-CN" smtClean="0">
              <a:latin typeface="Tahoma" pitchFamily="34" charset="0"/>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b="0" i="0" u="none" strike="noStrike" kern="1200" baseline="0" dirty="0" smtClean="0">
                <a:solidFill>
                  <a:schemeClr val="tx1"/>
                </a:solidFill>
                <a:latin typeface="Arial" charset="0"/>
                <a:ea typeface="宋体" pitchFamily="2" charset="-122"/>
                <a:cs typeface="+mn-cs"/>
              </a:rPr>
              <a:t>802.11 </a:t>
            </a:r>
            <a:r>
              <a:rPr lang="zh-CN" altLang="en-US" sz="1200" b="0" i="0" u="none" strike="noStrike" kern="1200" baseline="0" dirty="0" smtClean="0">
                <a:solidFill>
                  <a:schemeClr val="tx1"/>
                </a:solidFill>
                <a:latin typeface="Arial" charset="0"/>
                <a:ea typeface="宋体" pitchFamily="2" charset="-122"/>
                <a:cs typeface="+mn-cs"/>
              </a:rPr>
              <a:t>帧共有三种类型</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控制帧、数据帧和管理帧，而每一种帧又分为若干种子类型。例如，控制帧有</a:t>
            </a:r>
            <a:r>
              <a:rPr lang="en-US" altLang="zh-CN" sz="1200" b="0" i="0" u="none" strike="noStrike" kern="1200" baseline="0" dirty="0" smtClean="0">
                <a:solidFill>
                  <a:schemeClr val="tx1"/>
                </a:solidFill>
                <a:latin typeface="Arial" charset="0"/>
                <a:ea typeface="宋体" pitchFamily="2" charset="-122"/>
                <a:cs typeface="+mn-cs"/>
              </a:rPr>
              <a:t>RTS </a:t>
            </a:r>
            <a:r>
              <a:rPr lang="zh-CN" altLang="en-US" sz="1200" b="0" i="0" u="none" strike="noStrike" kern="1200" baseline="0" dirty="0" smtClean="0">
                <a:solidFill>
                  <a:schemeClr val="tx1"/>
                </a:solidFill>
                <a:latin typeface="Arial" charset="0"/>
                <a:ea typeface="宋体" pitchFamily="2" charset="-122"/>
                <a:cs typeface="+mn-cs"/>
              </a:rPr>
              <a:t>，</a:t>
            </a:r>
            <a:r>
              <a:rPr lang="en-US" altLang="zh-CN" sz="1200" b="0" i="0" u="none" strike="noStrike" kern="1200" baseline="0" dirty="0" smtClean="0">
                <a:solidFill>
                  <a:schemeClr val="tx1"/>
                </a:solidFill>
                <a:latin typeface="Arial" charset="0"/>
                <a:ea typeface="宋体" pitchFamily="2" charset="-122"/>
                <a:cs typeface="+mn-cs"/>
              </a:rPr>
              <a:t>CTS </a:t>
            </a:r>
            <a:r>
              <a:rPr lang="zh-CN" altLang="en-US" sz="1200" b="0" i="0" u="none" strike="noStrike" kern="1200" baseline="0" dirty="0" smtClean="0">
                <a:solidFill>
                  <a:schemeClr val="tx1"/>
                </a:solidFill>
                <a:latin typeface="Arial" charset="0"/>
                <a:ea typeface="宋体" pitchFamily="2" charset="-122"/>
                <a:cs typeface="+mn-cs"/>
              </a:rPr>
              <a:t>和</a:t>
            </a:r>
            <a:r>
              <a:rPr lang="en-US" altLang="zh-CN" sz="1200" b="0" i="0" u="none" strike="noStrike" kern="1200" baseline="0" dirty="0" smtClean="0">
                <a:solidFill>
                  <a:schemeClr val="tx1"/>
                </a:solidFill>
                <a:latin typeface="Arial" charset="0"/>
                <a:ea typeface="宋体" pitchFamily="2" charset="-122"/>
                <a:cs typeface="+mn-cs"/>
              </a:rPr>
              <a:t>ACK </a:t>
            </a:r>
            <a:r>
              <a:rPr lang="zh-CN" altLang="en-US" sz="1200" b="0" i="0" u="none" strike="noStrike" kern="1200" baseline="0" dirty="0" smtClean="0">
                <a:solidFill>
                  <a:schemeClr val="tx1"/>
                </a:solidFill>
                <a:latin typeface="Arial" charset="0"/>
                <a:ea typeface="宋体" pitchFamily="2" charset="-122"/>
                <a:cs typeface="+mn-cs"/>
              </a:rPr>
              <a:t>等几种不同的控制帧。控制帧和管理帧都有其特定的帧格式。</a:t>
            </a:r>
            <a:endParaRPr lang="en-US" altLang="zh-CN" sz="1200" b="0" i="0" u="none" strike="noStrike" kern="1200" baseline="0" dirty="0" smtClean="0">
              <a:solidFill>
                <a:schemeClr val="tx1"/>
              </a:solidFill>
              <a:latin typeface="Arial" charset="0"/>
              <a:ea typeface="宋体" pitchFamily="2" charset="-122"/>
              <a:cs typeface="+mn-cs"/>
            </a:endParaRPr>
          </a:p>
          <a:p>
            <a:r>
              <a:rPr lang="en-US" altLang="zh-CN" sz="1200" b="0" i="0" u="none" strike="noStrike" kern="1200" baseline="0" dirty="0" smtClean="0">
                <a:solidFill>
                  <a:schemeClr val="tx1"/>
                </a:solidFill>
                <a:latin typeface="Arial" charset="0"/>
                <a:ea typeface="宋体" pitchFamily="2" charset="-122"/>
                <a:cs typeface="+mn-cs"/>
              </a:rPr>
              <a:t>802.11 </a:t>
            </a:r>
            <a:r>
              <a:rPr lang="zh-CN" altLang="en-US" sz="1200" b="0" i="0" u="none" strike="noStrike" kern="1200" baseline="0" dirty="0" smtClean="0">
                <a:solidFill>
                  <a:schemeClr val="tx1"/>
                </a:solidFill>
                <a:latin typeface="Arial" charset="0"/>
                <a:ea typeface="宋体" pitchFamily="2" charset="-122"/>
                <a:cs typeface="+mn-cs"/>
              </a:rPr>
              <a:t>数据帧最特殊的地方就是有四个地址宇段。地址</a:t>
            </a:r>
            <a:r>
              <a:rPr lang="en-US" altLang="zh-CN" sz="1200" b="0" i="0" u="none" strike="noStrike" kern="1200" baseline="0" dirty="0" smtClean="0">
                <a:solidFill>
                  <a:schemeClr val="tx1"/>
                </a:solidFill>
                <a:latin typeface="Arial" charset="0"/>
                <a:ea typeface="宋体" pitchFamily="2" charset="-122"/>
                <a:cs typeface="+mn-cs"/>
              </a:rPr>
              <a:t>4 </a:t>
            </a:r>
            <a:r>
              <a:rPr lang="zh-CN" altLang="en-US" sz="1200" b="0" i="0" u="none" strike="noStrike" kern="1200" baseline="0" dirty="0" smtClean="0">
                <a:solidFill>
                  <a:schemeClr val="tx1"/>
                </a:solidFill>
                <a:latin typeface="Arial" charset="0"/>
                <a:ea typeface="宋体" pitchFamily="2" charset="-122"/>
                <a:cs typeface="+mn-cs"/>
              </a:rPr>
              <a:t>用于自组网络。</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当站点</a:t>
            </a:r>
            <a:r>
              <a:rPr lang="en-US" altLang="zh-CN" sz="1200" b="0" i="0" u="none" strike="noStrike" kern="1200" baseline="0" dirty="0" smtClean="0">
                <a:solidFill>
                  <a:schemeClr val="tx1"/>
                </a:solidFill>
                <a:latin typeface="Arial" charset="0"/>
                <a:ea typeface="宋体" pitchFamily="2" charset="-122"/>
                <a:cs typeface="+mn-cs"/>
              </a:rPr>
              <a:t>A </a:t>
            </a:r>
            <a:r>
              <a:rPr lang="zh-CN" altLang="en-US" sz="1200" b="0" i="0" u="none" strike="noStrike" kern="1200" baseline="0" dirty="0" smtClean="0">
                <a:solidFill>
                  <a:schemeClr val="tx1"/>
                </a:solidFill>
                <a:latin typeface="Arial" charset="0"/>
                <a:ea typeface="宋体" pitchFamily="2" charset="-122"/>
                <a:cs typeface="+mn-cs"/>
              </a:rPr>
              <a:t>把数据帧发送给</a:t>
            </a:r>
            <a:r>
              <a:rPr lang="en-US" altLang="zh-CN" sz="1200" b="0" i="0" u="none" strike="noStrike" kern="1200" baseline="0" dirty="0" smtClean="0">
                <a:solidFill>
                  <a:schemeClr val="tx1"/>
                </a:solidFill>
                <a:latin typeface="Arial" charset="0"/>
                <a:ea typeface="宋体" pitchFamily="2" charset="-122"/>
                <a:cs typeface="+mn-cs"/>
              </a:rPr>
              <a:t>AP</a:t>
            </a:r>
            <a:r>
              <a:rPr lang="zh-CN" altLang="en-US" sz="1200" b="0" i="0" u="none" strike="noStrike" kern="1200" baseline="0" dirty="0" smtClean="0">
                <a:solidFill>
                  <a:schemeClr val="tx1"/>
                </a:solidFill>
                <a:latin typeface="Arial" charset="0"/>
                <a:ea typeface="宋体" pitchFamily="2" charset="-122"/>
                <a:cs typeface="+mn-cs"/>
              </a:rPr>
              <a:t>时，帧控制宇段中的</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到</a:t>
            </a:r>
            <a:r>
              <a:rPr lang="en-US" altLang="zh-CN" sz="1200" b="0" i="0" u="none" strike="noStrike" kern="1200" baseline="0" dirty="0" smtClean="0">
                <a:solidFill>
                  <a:schemeClr val="tx1"/>
                </a:solidFill>
                <a:latin typeface="Arial" charset="0"/>
                <a:ea typeface="宋体" pitchFamily="2" charset="-122"/>
                <a:cs typeface="+mn-cs"/>
              </a:rPr>
              <a:t>DS = 1" </a:t>
            </a:r>
            <a:r>
              <a:rPr lang="zh-CN" altLang="en-US" sz="1200" b="0" i="0" u="none" strike="noStrike" kern="1200" baseline="0" dirty="0" smtClean="0">
                <a:solidFill>
                  <a:schemeClr val="tx1"/>
                </a:solidFill>
                <a:latin typeface="Arial" charset="0"/>
                <a:ea typeface="宋体" pitchFamily="2" charset="-122"/>
                <a:cs typeface="+mn-cs"/>
              </a:rPr>
              <a:t>而</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从</a:t>
            </a:r>
            <a:r>
              <a:rPr lang="en-US" altLang="zh-CN" sz="1200" b="0" i="0" u="none" strike="noStrike" kern="1200" baseline="0" dirty="0" smtClean="0">
                <a:solidFill>
                  <a:schemeClr val="tx1"/>
                </a:solidFill>
                <a:latin typeface="Arial" charset="0"/>
                <a:ea typeface="宋体" pitchFamily="2" charset="-122"/>
                <a:cs typeface="+mn-cs"/>
              </a:rPr>
              <a:t>DS = 0"</a:t>
            </a:r>
            <a:r>
              <a:rPr lang="zh-CN" altLang="en-US" sz="1200" b="0" i="0" u="none" strike="noStrike" kern="1200" baseline="0" dirty="0" smtClean="0">
                <a:solidFill>
                  <a:schemeClr val="tx1"/>
                </a:solidFill>
                <a:latin typeface="Arial" charset="0"/>
                <a:ea typeface="宋体" pitchFamily="2" charset="-122"/>
                <a:cs typeface="+mn-cs"/>
              </a:rPr>
              <a:t>。地址</a:t>
            </a:r>
            <a:r>
              <a:rPr lang="en-US" altLang="zh-CN" sz="1200" b="0" i="0" u="none" strike="noStrike" kern="1200" baseline="0" dirty="0" smtClean="0">
                <a:solidFill>
                  <a:schemeClr val="tx1"/>
                </a:solidFill>
                <a:latin typeface="Arial" charset="0"/>
                <a:ea typeface="宋体" pitchFamily="2" charset="-122"/>
                <a:cs typeface="+mn-cs"/>
              </a:rPr>
              <a:t>1 </a:t>
            </a:r>
            <a:r>
              <a:rPr lang="zh-CN" altLang="en-US" sz="1200" b="0" i="0" u="none" strike="noStrike" kern="1200" baseline="0" dirty="0" smtClean="0">
                <a:solidFill>
                  <a:schemeClr val="tx1"/>
                </a:solidFill>
                <a:latin typeface="Arial" charset="0"/>
                <a:ea typeface="宋体" pitchFamily="2" charset="-122"/>
                <a:cs typeface="+mn-cs"/>
              </a:rPr>
              <a:t>是</a:t>
            </a:r>
            <a:r>
              <a:rPr lang="en-US" altLang="zh-CN" sz="1200" b="0" i="0" u="none" strike="noStrike" kern="1200" baseline="0" dirty="0" smtClean="0">
                <a:solidFill>
                  <a:schemeClr val="tx1"/>
                </a:solidFill>
                <a:latin typeface="Arial" charset="0"/>
                <a:ea typeface="宋体" pitchFamily="2" charset="-122"/>
                <a:cs typeface="+mn-cs"/>
              </a:rPr>
              <a:t>AP</a:t>
            </a:r>
            <a:r>
              <a:rPr lang="zh-CN" altLang="en-US" sz="1200" b="0" i="0" u="none" strike="noStrike" kern="1200" baseline="0" dirty="0" smtClean="0">
                <a:solidFill>
                  <a:schemeClr val="tx1"/>
                </a:solidFill>
                <a:latin typeface="Arial" charset="0"/>
                <a:ea typeface="宋体" pitchFamily="2" charset="-122"/>
                <a:cs typeface="+mn-cs"/>
              </a:rPr>
              <a:t>的</a:t>
            </a:r>
            <a:r>
              <a:rPr lang="en-US" altLang="zh-CN" sz="1200" b="0" i="0" u="none" strike="noStrike" kern="1200" baseline="0" dirty="0" smtClean="0">
                <a:solidFill>
                  <a:schemeClr val="tx1"/>
                </a:solidFill>
                <a:latin typeface="Arial" charset="0"/>
                <a:ea typeface="宋体" pitchFamily="2" charset="-122"/>
                <a:cs typeface="+mn-cs"/>
              </a:rPr>
              <a:t>MAC </a:t>
            </a:r>
            <a:r>
              <a:rPr lang="zh-CN" altLang="en-US" sz="1200" b="0" i="0" u="none" strike="noStrike" kern="1200" baseline="0" dirty="0" smtClean="0">
                <a:solidFill>
                  <a:schemeClr val="tx1"/>
                </a:solidFill>
                <a:latin typeface="Arial" charset="0"/>
                <a:ea typeface="宋体" pitchFamily="2" charset="-122"/>
                <a:cs typeface="+mn-cs"/>
              </a:rPr>
              <a:t>地址</a:t>
            </a:r>
            <a:r>
              <a:rPr lang="en-US" altLang="zh-CN" sz="1200" b="0" i="0" u="none" strike="noStrike" kern="1200" baseline="0" dirty="0" smtClean="0">
                <a:solidFill>
                  <a:schemeClr val="tx1"/>
                </a:solidFill>
                <a:latin typeface="Arial" charset="0"/>
                <a:ea typeface="宋体" pitchFamily="2" charset="-122"/>
                <a:cs typeface="+mn-cs"/>
              </a:rPr>
              <a:t>1</a:t>
            </a:r>
            <a:r>
              <a:rPr lang="el-GR" altLang="zh-CN" sz="1200" b="0" i="0" u="none" strike="noStrike" kern="1200" baseline="0" dirty="0" smtClean="0">
                <a:solidFill>
                  <a:schemeClr val="tx1"/>
                </a:solidFill>
                <a:latin typeface="Arial" charset="0"/>
                <a:ea typeface="宋体" pitchFamily="2" charset="-122"/>
                <a:cs typeface="+mn-cs"/>
              </a:rPr>
              <a:t>( </a:t>
            </a:r>
            <a:r>
              <a:rPr lang="zh-CN" altLang="en-US" sz="1200" b="0" i="0" u="none" strike="noStrike" kern="1200" baseline="0" dirty="0" smtClean="0">
                <a:solidFill>
                  <a:schemeClr val="tx1"/>
                </a:solidFill>
                <a:latin typeface="Arial" charset="0"/>
                <a:ea typeface="宋体" pitchFamily="2" charset="-122"/>
                <a:cs typeface="+mn-cs"/>
              </a:rPr>
              <a:t>接收地址</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，地址</a:t>
            </a:r>
            <a:r>
              <a:rPr lang="en-US" altLang="zh-CN" sz="1200" b="0" i="0" u="none" strike="noStrike" kern="1200" baseline="0" dirty="0" smtClean="0">
                <a:solidFill>
                  <a:schemeClr val="tx1"/>
                </a:solidFill>
                <a:latin typeface="Arial" charset="0"/>
                <a:ea typeface="宋体" pitchFamily="2" charset="-122"/>
                <a:cs typeface="+mn-cs"/>
              </a:rPr>
              <a:t>2 </a:t>
            </a:r>
            <a:r>
              <a:rPr lang="zh-CN" altLang="en-US" sz="1200" b="0" i="0" u="none" strike="noStrike" kern="1200" baseline="0" dirty="0" smtClean="0">
                <a:solidFill>
                  <a:schemeClr val="tx1"/>
                </a:solidFill>
                <a:latin typeface="Arial" charset="0"/>
                <a:ea typeface="宋体" pitchFamily="2" charset="-122"/>
                <a:cs typeface="+mn-cs"/>
              </a:rPr>
              <a:t>是</a:t>
            </a:r>
            <a:r>
              <a:rPr lang="en-US" altLang="zh-CN" sz="1200" b="0" i="0" u="none" strike="noStrike" kern="1200" baseline="0" dirty="0" smtClean="0">
                <a:solidFill>
                  <a:schemeClr val="tx1"/>
                </a:solidFill>
                <a:latin typeface="Arial" charset="0"/>
                <a:ea typeface="宋体" pitchFamily="2" charset="-122"/>
                <a:cs typeface="+mn-cs"/>
              </a:rPr>
              <a:t>A </a:t>
            </a:r>
            <a:r>
              <a:rPr lang="zh-CN" altLang="en-US" sz="1200" b="0" i="0" u="none" strike="noStrike" kern="1200" baseline="0" dirty="0" smtClean="0">
                <a:solidFill>
                  <a:schemeClr val="tx1"/>
                </a:solidFill>
                <a:latin typeface="Arial" charset="0"/>
                <a:ea typeface="宋体" pitchFamily="2" charset="-122"/>
                <a:cs typeface="+mn-cs"/>
              </a:rPr>
              <a:t>的</a:t>
            </a:r>
            <a:r>
              <a:rPr lang="en-US" altLang="zh-CN" sz="1200" b="0" i="0" u="none" strike="noStrike" kern="1200" baseline="0" dirty="0" smtClean="0">
                <a:solidFill>
                  <a:schemeClr val="tx1"/>
                </a:solidFill>
                <a:latin typeface="Arial" charset="0"/>
                <a:ea typeface="宋体" pitchFamily="2" charset="-122"/>
                <a:cs typeface="+mn-cs"/>
              </a:rPr>
              <a:t>MAC </a:t>
            </a:r>
            <a:r>
              <a:rPr lang="zh-CN" altLang="en-US" sz="1200" b="0" i="0" u="none" strike="noStrike" kern="1200" baseline="0" dirty="0" smtClean="0">
                <a:solidFill>
                  <a:schemeClr val="tx1"/>
                </a:solidFill>
                <a:latin typeface="Arial" charset="0"/>
                <a:ea typeface="宋体" pitchFamily="2" charset="-122"/>
                <a:cs typeface="+mn-cs"/>
              </a:rPr>
              <a:t>地址</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源地址</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，地址</a:t>
            </a:r>
            <a:r>
              <a:rPr lang="en-US" altLang="zh-CN" sz="1200" b="0" i="0" u="none" strike="noStrike" kern="1200" baseline="0" dirty="0" smtClean="0">
                <a:solidFill>
                  <a:schemeClr val="tx1"/>
                </a:solidFill>
                <a:latin typeface="Arial" charset="0"/>
                <a:ea typeface="宋体" pitchFamily="2" charset="-122"/>
                <a:cs typeface="+mn-cs"/>
              </a:rPr>
              <a:t>3 </a:t>
            </a:r>
            <a:r>
              <a:rPr lang="zh-CN" altLang="en-US" sz="1200" b="0" i="0" u="none" strike="noStrike" kern="1200" baseline="0" dirty="0" smtClean="0">
                <a:solidFill>
                  <a:schemeClr val="tx1"/>
                </a:solidFill>
                <a:latin typeface="Arial" charset="0"/>
                <a:ea typeface="宋体" pitchFamily="2" charset="-122"/>
                <a:cs typeface="+mn-cs"/>
              </a:rPr>
              <a:t>是</a:t>
            </a:r>
            <a:r>
              <a:rPr lang="en-US" altLang="zh-CN" sz="1200" b="0" i="0" u="none" strike="noStrike" kern="1200" baseline="0" dirty="0" smtClean="0">
                <a:solidFill>
                  <a:schemeClr val="tx1"/>
                </a:solidFill>
                <a:latin typeface="Arial" charset="0"/>
                <a:ea typeface="宋体" pitchFamily="2" charset="-122"/>
                <a:cs typeface="+mn-cs"/>
              </a:rPr>
              <a:t>B </a:t>
            </a:r>
            <a:r>
              <a:rPr lang="zh-CN" altLang="en-US" sz="1200" b="0" i="0" u="none" strike="noStrike" kern="1200" baseline="0" dirty="0" smtClean="0">
                <a:solidFill>
                  <a:schemeClr val="tx1"/>
                </a:solidFill>
                <a:latin typeface="Arial" charset="0"/>
                <a:ea typeface="宋体" pitchFamily="2" charset="-122"/>
                <a:cs typeface="+mn-cs"/>
              </a:rPr>
              <a:t>的</a:t>
            </a:r>
            <a:r>
              <a:rPr lang="en-US" altLang="zh-CN" sz="1200" b="0" i="0" u="none" strike="noStrike" kern="1200" baseline="0" dirty="0" smtClean="0">
                <a:solidFill>
                  <a:schemeClr val="tx1"/>
                </a:solidFill>
                <a:latin typeface="Arial" charset="0"/>
                <a:ea typeface="宋体" pitchFamily="2" charset="-122"/>
                <a:cs typeface="+mn-cs"/>
              </a:rPr>
              <a:t>MAC </a:t>
            </a:r>
            <a:r>
              <a:rPr lang="zh-CN" altLang="en-US" sz="1200" b="0" i="0" u="none" strike="noStrike" kern="1200" baseline="0" dirty="0" smtClean="0">
                <a:solidFill>
                  <a:schemeClr val="tx1"/>
                </a:solidFill>
                <a:latin typeface="Arial" charset="0"/>
                <a:ea typeface="宋体" pitchFamily="2" charset="-122"/>
                <a:cs typeface="+mn-cs"/>
              </a:rPr>
              <a:t>地址</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目的地址</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。请注意，</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接收地址</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与</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目的地址</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并不等同。</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当</a:t>
            </a:r>
            <a:r>
              <a:rPr lang="en-US" altLang="zh-CN" sz="1200" b="0" i="0" u="none" strike="noStrike" kern="1200" baseline="0" dirty="0" smtClean="0">
                <a:solidFill>
                  <a:schemeClr val="tx1"/>
                </a:solidFill>
                <a:latin typeface="Arial" charset="0"/>
                <a:ea typeface="宋体" pitchFamily="2" charset="-122"/>
                <a:cs typeface="+mn-cs"/>
              </a:rPr>
              <a:t>AP</a:t>
            </a:r>
            <a:r>
              <a:rPr lang="zh-CN" altLang="en-US" sz="1200" b="0" i="0" u="none" strike="noStrike" kern="1200" baseline="0" dirty="0" smtClean="0">
                <a:solidFill>
                  <a:schemeClr val="tx1"/>
                </a:solidFill>
                <a:latin typeface="Arial" charset="0"/>
                <a:ea typeface="宋体" pitchFamily="2" charset="-122"/>
                <a:cs typeface="+mn-cs"/>
              </a:rPr>
              <a:t>把数据帧发送给站点</a:t>
            </a:r>
            <a:r>
              <a:rPr lang="en-US" altLang="zh-CN" sz="1200" b="0" i="0" u="none" strike="noStrike" kern="1200" baseline="0" dirty="0" smtClean="0">
                <a:solidFill>
                  <a:schemeClr val="tx1"/>
                </a:solidFill>
                <a:latin typeface="Arial" charset="0"/>
                <a:ea typeface="宋体" pitchFamily="2" charset="-122"/>
                <a:cs typeface="+mn-cs"/>
              </a:rPr>
              <a:t>B </a:t>
            </a:r>
            <a:r>
              <a:rPr lang="zh-CN" altLang="en-US" sz="1200" b="0" i="0" u="none" strike="noStrike" kern="1200" baseline="0" dirty="0" smtClean="0">
                <a:solidFill>
                  <a:schemeClr val="tx1"/>
                </a:solidFill>
                <a:latin typeface="Arial" charset="0"/>
                <a:ea typeface="宋体" pitchFamily="2" charset="-122"/>
                <a:cs typeface="+mn-cs"/>
              </a:rPr>
              <a:t>时，帧控制宇段中的</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到</a:t>
            </a:r>
            <a:r>
              <a:rPr lang="en-US" altLang="zh-CN" sz="1200" b="0" i="0" u="none" strike="noStrike" kern="1200" baseline="0" dirty="0" smtClean="0">
                <a:solidFill>
                  <a:schemeClr val="tx1"/>
                </a:solidFill>
                <a:latin typeface="Arial" charset="0"/>
                <a:ea typeface="宋体" pitchFamily="2" charset="-122"/>
                <a:cs typeface="+mn-cs"/>
              </a:rPr>
              <a:t>DS = 0" </a:t>
            </a:r>
            <a:r>
              <a:rPr lang="zh-CN" altLang="en-US" sz="1200" b="0" i="0" u="none" strike="noStrike" kern="1200" baseline="0" dirty="0" smtClean="0">
                <a:solidFill>
                  <a:schemeClr val="tx1"/>
                </a:solidFill>
                <a:latin typeface="Arial" charset="0"/>
                <a:ea typeface="宋体" pitchFamily="2" charset="-122"/>
                <a:cs typeface="+mn-cs"/>
              </a:rPr>
              <a:t>而</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从</a:t>
            </a:r>
            <a:r>
              <a:rPr lang="en-US" altLang="zh-CN" sz="1200" b="0" i="0" u="none" strike="noStrike" kern="1200" baseline="0" dirty="0" smtClean="0">
                <a:solidFill>
                  <a:schemeClr val="tx1"/>
                </a:solidFill>
                <a:latin typeface="Arial" charset="0"/>
                <a:ea typeface="宋体" pitchFamily="2" charset="-122"/>
                <a:cs typeface="+mn-cs"/>
              </a:rPr>
              <a:t>DS = 1"</a:t>
            </a:r>
            <a:r>
              <a:rPr lang="zh-CN" altLang="en-US" sz="1200" b="0" i="0" u="none" strike="noStrike" kern="1200" baseline="0" dirty="0" smtClean="0">
                <a:solidFill>
                  <a:schemeClr val="tx1"/>
                </a:solidFill>
                <a:latin typeface="Arial" charset="0"/>
                <a:ea typeface="宋体" pitchFamily="2" charset="-122"/>
                <a:cs typeface="+mn-cs"/>
              </a:rPr>
              <a:t>。因此地址</a:t>
            </a:r>
            <a:r>
              <a:rPr lang="en-US" altLang="zh-CN" sz="1200" b="0" i="0" u="none" strike="noStrike" kern="1200" baseline="0" dirty="0" smtClean="0">
                <a:solidFill>
                  <a:schemeClr val="tx1"/>
                </a:solidFill>
                <a:latin typeface="Arial" charset="0"/>
                <a:ea typeface="宋体" pitchFamily="2" charset="-122"/>
                <a:cs typeface="+mn-cs"/>
              </a:rPr>
              <a:t>1 </a:t>
            </a:r>
            <a:r>
              <a:rPr lang="zh-CN" altLang="en-US" sz="1200" b="0" i="0" u="none" strike="noStrike" kern="1200" baseline="0" dirty="0" smtClean="0">
                <a:solidFill>
                  <a:schemeClr val="tx1"/>
                </a:solidFill>
                <a:latin typeface="Arial" charset="0"/>
                <a:ea typeface="宋体" pitchFamily="2" charset="-122"/>
                <a:cs typeface="+mn-cs"/>
              </a:rPr>
              <a:t>是</a:t>
            </a:r>
            <a:r>
              <a:rPr lang="en-US" altLang="zh-CN" sz="1200" b="0" i="0" u="none" strike="noStrike" kern="1200" baseline="0" dirty="0" smtClean="0">
                <a:solidFill>
                  <a:schemeClr val="tx1"/>
                </a:solidFill>
                <a:latin typeface="Arial" charset="0"/>
                <a:ea typeface="宋体" pitchFamily="2" charset="-122"/>
                <a:cs typeface="+mn-cs"/>
              </a:rPr>
              <a:t>B </a:t>
            </a:r>
            <a:r>
              <a:rPr lang="zh-CN" altLang="en-US" sz="1200" b="0" i="0" u="none" strike="noStrike" kern="1200" baseline="0" dirty="0" smtClean="0">
                <a:solidFill>
                  <a:schemeClr val="tx1"/>
                </a:solidFill>
                <a:latin typeface="Arial" charset="0"/>
                <a:ea typeface="宋体" pitchFamily="2" charset="-122"/>
                <a:cs typeface="+mn-cs"/>
              </a:rPr>
              <a:t>的</a:t>
            </a:r>
            <a:r>
              <a:rPr lang="en-US" altLang="zh-CN" sz="1200" b="0" i="0" u="none" strike="noStrike" kern="1200" baseline="0" dirty="0" smtClean="0">
                <a:solidFill>
                  <a:schemeClr val="tx1"/>
                </a:solidFill>
                <a:latin typeface="Arial" charset="0"/>
                <a:ea typeface="宋体" pitchFamily="2" charset="-122"/>
                <a:cs typeface="+mn-cs"/>
              </a:rPr>
              <a:t>MAC </a:t>
            </a:r>
            <a:r>
              <a:rPr lang="zh-CN" altLang="en-US" sz="1200" b="0" i="0" u="none" strike="noStrike" kern="1200" baseline="0" dirty="0" smtClean="0">
                <a:solidFill>
                  <a:schemeClr val="tx1"/>
                </a:solidFill>
                <a:latin typeface="Arial" charset="0"/>
                <a:ea typeface="宋体" pitchFamily="2" charset="-122"/>
                <a:cs typeface="+mn-cs"/>
              </a:rPr>
              <a:t>地址</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目的地址</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，地址</a:t>
            </a:r>
            <a:r>
              <a:rPr lang="en-US" altLang="zh-CN" sz="1200" b="0" i="0" u="none" strike="noStrike" kern="1200" baseline="0" dirty="0" smtClean="0">
                <a:solidFill>
                  <a:schemeClr val="tx1"/>
                </a:solidFill>
                <a:latin typeface="Arial" charset="0"/>
                <a:ea typeface="宋体" pitchFamily="2" charset="-122"/>
                <a:cs typeface="+mn-cs"/>
              </a:rPr>
              <a:t>2 </a:t>
            </a:r>
            <a:r>
              <a:rPr lang="zh-CN" altLang="en-US" sz="1200" b="0" i="0" u="none" strike="noStrike" kern="1200" baseline="0" dirty="0" smtClean="0">
                <a:solidFill>
                  <a:schemeClr val="tx1"/>
                </a:solidFill>
                <a:latin typeface="Arial" charset="0"/>
                <a:ea typeface="宋体" pitchFamily="2" charset="-122"/>
                <a:cs typeface="+mn-cs"/>
              </a:rPr>
              <a:t>是</a:t>
            </a:r>
            <a:r>
              <a:rPr lang="en-US" altLang="zh-CN" sz="1200" b="0" i="0" u="none" strike="noStrike" kern="1200" baseline="0" dirty="0" smtClean="0">
                <a:solidFill>
                  <a:schemeClr val="tx1"/>
                </a:solidFill>
                <a:latin typeface="Arial" charset="0"/>
                <a:ea typeface="宋体" pitchFamily="2" charset="-122"/>
                <a:cs typeface="+mn-cs"/>
              </a:rPr>
              <a:t>AP </a:t>
            </a:r>
            <a:r>
              <a:rPr lang="zh-CN" altLang="en-US" sz="1200" b="0" i="0" u="none" strike="noStrike" kern="1200" baseline="0" dirty="0" smtClean="0">
                <a:solidFill>
                  <a:schemeClr val="tx1"/>
                </a:solidFill>
                <a:latin typeface="Arial" charset="0"/>
                <a:ea typeface="宋体" pitchFamily="2" charset="-122"/>
                <a:cs typeface="+mn-cs"/>
              </a:rPr>
              <a:t>，的</a:t>
            </a:r>
            <a:r>
              <a:rPr lang="en-US" altLang="zh-CN" sz="1200" b="0" i="0" u="none" strike="noStrike" kern="1200" baseline="0" dirty="0" smtClean="0">
                <a:solidFill>
                  <a:schemeClr val="tx1"/>
                </a:solidFill>
                <a:latin typeface="Arial" charset="0"/>
                <a:ea typeface="宋体" pitchFamily="2" charset="-122"/>
                <a:cs typeface="+mn-cs"/>
              </a:rPr>
              <a:t>MAC </a:t>
            </a:r>
            <a:r>
              <a:rPr lang="zh-CN" altLang="en-US" sz="1200" b="0" i="0" u="none" strike="noStrike" kern="1200" baseline="0" dirty="0" smtClean="0">
                <a:solidFill>
                  <a:schemeClr val="tx1"/>
                </a:solidFill>
                <a:latin typeface="Arial" charset="0"/>
                <a:ea typeface="宋体" pitchFamily="2" charset="-122"/>
                <a:cs typeface="+mn-cs"/>
              </a:rPr>
              <a:t>地址</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发送地址</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，地址</a:t>
            </a:r>
            <a:r>
              <a:rPr lang="en-US" altLang="zh-CN" sz="1200" b="0" i="0" u="none" strike="noStrike" kern="1200" baseline="0" dirty="0" smtClean="0">
                <a:solidFill>
                  <a:schemeClr val="tx1"/>
                </a:solidFill>
                <a:latin typeface="Arial" charset="0"/>
                <a:ea typeface="宋体" pitchFamily="2" charset="-122"/>
                <a:cs typeface="+mn-cs"/>
              </a:rPr>
              <a:t>3 </a:t>
            </a:r>
            <a:r>
              <a:rPr lang="zh-CN" altLang="en-US" sz="1200" b="0" i="0" u="none" strike="noStrike" kern="1200" baseline="0" dirty="0" smtClean="0">
                <a:solidFill>
                  <a:schemeClr val="tx1"/>
                </a:solidFill>
                <a:latin typeface="Arial" charset="0"/>
                <a:ea typeface="宋体" pitchFamily="2" charset="-122"/>
                <a:cs typeface="+mn-cs"/>
              </a:rPr>
              <a:t>是</a:t>
            </a:r>
            <a:r>
              <a:rPr lang="en-US" altLang="zh-CN" sz="1200" b="0" i="0" u="none" strike="noStrike" kern="1200" baseline="0" dirty="0" smtClean="0">
                <a:solidFill>
                  <a:schemeClr val="tx1"/>
                </a:solidFill>
                <a:latin typeface="Arial" charset="0"/>
                <a:ea typeface="宋体" pitchFamily="2" charset="-122"/>
                <a:cs typeface="+mn-cs"/>
              </a:rPr>
              <a:t>A </a:t>
            </a:r>
            <a:r>
              <a:rPr lang="zh-CN" altLang="en-US" sz="1200" b="0" i="0" u="none" strike="noStrike" kern="1200" baseline="0" dirty="0" smtClean="0">
                <a:solidFill>
                  <a:schemeClr val="tx1"/>
                </a:solidFill>
                <a:latin typeface="Arial" charset="0"/>
                <a:ea typeface="宋体" pitchFamily="2" charset="-122"/>
                <a:cs typeface="+mn-cs"/>
              </a:rPr>
              <a:t>的</a:t>
            </a:r>
            <a:r>
              <a:rPr lang="en-US" altLang="zh-CN" sz="1200" b="0" i="0" u="none" strike="noStrike" kern="1200" baseline="0" dirty="0" smtClean="0">
                <a:solidFill>
                  <a:schemeClr val="tx1"/>
                </a:solidFill>
                <a:latin typeface="Arial" charset="0"/>
                <a:ea typeface="宋体" pitchFamily="2" charset="-122"/>
                <a:cs typeface="+mn-cs"/>
              </a:rPr>
              <a:t>MAC </a:t>
            </a:r>
            <a:r>
              <a:rPr lang="zh-CN" altLang="en-US" sz="1200" b="0" i="0" u="none" strike="noStrike" kern="1200" baseline="0" dirty="0" smtClean="0">
                <a:solidFill>
                  <a:schemeClr val="tx1"/>
                </a:solidFill>
                <a:latin typeface="Arial" charset="0"/>
                <a:ea typeface="宋体" pitchFamily="2" charset="-122"/>
                <a:cs typeface="+mn-cs"/>
              </a:rPr>
              <a:t>地址</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源地址</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。请注意，上述的</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发送地址</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与</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源地址</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也不相同。</a:t>
            </a:r>
            <a:endParaRPr lang="en-US" altLang="zh-CN" sz="1200" b="0" i="0" u="none" strike="noStrike" kern="1200" baseline="0" dirty="0" smtClean="0">
              <a:solidFill>
                <a:schemeClr val="tx1"/>
              </a:solidFill>
              <a:latin typeface="Arial" charset="0"/>
              <a:ea typeface="宋体" pitchFamily="2" charset="-122"/>
              <a:cs typeface="+mn-cs"/>
            </a:endParaRPr>
          </a:p>
          <a:p>
            <a:r>
              <a:rPr lang="en-US" altLang="zh-CN" sz="1200" b="0" i="0" u="none" strike="noStrike" kern="1200" baseline="0" dirty="0" smtClean="0">
                <a:solidFill>
                  <a:schemeClr val="tx1"/>
                </a:solidFill>
                <a:latin typeface="Arial" charset="0"/>
                <a:ea typeface="宋体" pitchFamily="2" charset="-122"/>
                <a:cs typeface="+mn-cs"/>
              </a:rPr>
              <a:t>AP </a:t>
            </a:r>
            <a:r>
              <a:rPr lang="zh-CN" altLang="en-US" sz="1200" b="0" i="0" u="none" strike="noStrike" kern="1200" baseline="0" dirty="0" smtClean="0">
                <a:solidFill>
                  <a:schemeClr val="tx1"/>
                </a:solidFill>
                <a:latin typeface="Arial" charset="0"/>
                <a:ea typeface="宋体" pitchFamily="2" charset="-122"/>
                <a:cs typeface="+mn-cs"/>
              </a:rPr>
              <a:t>的</a:t>
            </a:r>
            <a:r>
              <a:rPr lang="en-US" altLang="zh-CN" sz="1200" b="0" i="0" u="none" strike="noStrike" kern="1200" baseline="0" dirty="0" smtClean="0">
                <a:solidFill>
                  <a:schemeClr val="tx1"/>
                </a:solidFill>
                <a:latin typeface="Arial" charset="0"/>
                <a:ea typeface="宋体" pitchFamily="2" charset="-122"/>
                <a:cs typeface="+mn-cs"/>
              </a:rPr>
              <a:t>MAC </a:t>
            </a:r>
            <a:r>
              <a:rPr lang="zh-CN" altLang="en-US" sz="1200" b="0" i="0" u="none" strike="noStrike" kern="1200" baseline="0" dirty="0" smtClean="0">
                <a:solidFill>
                  <a:schemeClr val="tx1"/>
                </a:solidFill>
                <a:latin typeface="Arial" charset="0"/>
                <a:ea typeface="宋体" pitchFamily="2" charset="-122"/>
                <a:cs typeface="+mn-cs"/>
              </a:rPr>
              <a:t>地址在</a:t>
            </a:r>
            <a:r>
              <a:rPr lang="en-US" altLang="zh-CN" sz="1200" b="0" i="0" u="none" strike="noStrike" kern="1200" baseline="0" dirty="0" smtClean="0">
                <a:solidFill>
                  <a:schemeClr val="tx1"/>
                </a:solidFill>
                <a:latin typeface="Arial" charset="0"/>
                <a:ea typeface="宋体" pitchFamily="2" charset="-122"/>
                <a:cs typeface="+mn-cs"/>
              </a:rPr>
              <a:t>802.11 </a:t>
            </a:r>
            <a:r>
              <a:rPr lang="zh-CN" altLang="en-US" sz="1200" b="0" i="0" u="none" strike="noStrike" kern="1200" baseline="0" dirty="0" smtClean="0">
                <a:solidFill>
                  <a:schemeClr val="tx1"/>
                </a:solidFill>
                <a:latin typeface="Arial" charset="0"/>
                <a:ea typeface="宋体" pitchFamily="2" charset="-122"/>
                <a:cs typeface="+mn-cs"/>
              </a:rPr>
              <a:t>标准中叫做基本服务集标识符</a:t>
            </a:r>
            <a:r>
              <a:rPr lang="en-US" altLang="zh-CN" sz="1200" b="0" i="0" u="none" strike="noStrike" kern="1200" baseline="0" dirty="0" smtClean="0">
                <a:solidFill>
                  <a:schemeClr val="tx1"/>
                </a:solidFill>
                <a:latin typeface="Arial" charset="0"/>
                <a:ea typeface="宋体" pitchFamily="2" charset="-122"/>
                <a:cs typeface="+mn-cs"/>
              </a:rPr>
              <a:t>BSSID. </a:t>
            </a:r>
            <a:r>
              <a:rPr lang="zh-CN" altLang="en-US" sz="1200" b="0" i="0" u="none" strike="noStrike" kern="1200" baseline="0" dirty="0" smtClean="0">
                <a:solidFill>
                  <a:schemeClr val="tx1"/>
                </a:solidFill>
                <a:latin typeface="Arial" charset="0"/>
                <a:ea typeface="宋体" pitchFamily="2" charset="-122"/>
                <a:cs typeface="+mn-cs"/>
              </a:rPr>
              <a:t>也是</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个</a:t>
            </a:r>
            <a:r>
              <a:rPr lang="en-US" altLang="zh-CN" sz="1200" b="0" i="0" u="none" strike="noStrike" kern="1200" baseline="0" dirty="0" smtClean="0">
                <a:solidFill>
                  <a:schemeClr val="tx1"/>
                </a:solidFill>
                <a:latin typeface="Arial" charset="0"/>
                <a:ea typeface="宋体" pitchFamily="2" charset="-122"/>
                <a:cs typeface="+mn-cs"/>
              </a:rPr>
              <a:t>6 </a:t>
            </a:r>
            <a:r>
              <a:rPr lang="zh-CN" altLang="en-US" sz="1200" b="0" i="0" u="none" strike="noStrike" kern="1200" baseline="0" dirty="0" smtClean="0">
                <a:solidFill>
                  <a:schemeClr val="tx1"/>
                </a:solidFill>
                <a:latin typeface="Arial" charset="0"/>
                <a:ea typeface="宋体" pitchFamily="2" charset="-122"/>
                <a:cs typeface="+mn-cs"/>
              </a:rPr>
              <a:t>字节</a:t>
            </a:r>
            <a:r>
              <a:rPr lang="en-US" altLang="zh-CN" sz="1200" b="0" i="0" u="none" strike="noStrike" kern="1200" baseline="0" dirty="0" smtClean="0">
                <a:solidFill>
                  <a:schemeClr val="tx1"/>
                </a:solidFill>
                <a:latin typeface="Arial" charset="0"/>
                <a:ea typeface="宋体" pitchFamily="2" charset="-122"/>
                <a:cs typeface="+mn-cs"/>
              </a:rPr>
              <a:t>(48 </a:t>
            </a:r>
            <a:r>
              <a:rPr lang="zh-CN" altLang="en-US" sz="1200" b="0" i="0" u="none" strike="noStrike" kern="1200" baseline="0" dirty="0" smtClean="0">
                <a:solidFill>
                  <a:schemeClr val="tx1"/>
                </a:solidFill>
                <a:latin typeface="Arial" charset="0"/>
                <a:ea typeface="宋体" pitchFamily="2" charset="-122"/>
                <a:cs typeface="+mn-cs"/>
              </a:rPr>
              <a:t>位</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地址。和以太网地址相似，对于单</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全球管理的地址，其第</a:t>
            </a:r>
            <a:r>
              <a:rPr lang="en-US" altLang="zh-CN" sz="1200" b="0" i="0" u="none" strike="noStrike" kern="1200" baseline="0" dirty="0" smtClean="0">
                <a:solidFill>
                  <a:schemeClr val="tx1"/>
                </a:solidFill>
                <a:latin typeface="Arial" charset="0"/>
                <a:ea typeface="宋体" pitchFamily="2" charset="-122"/>
                <a:cs typeface="+mn-cs"/>
              </a:rPr>
              <a:t>1 </a:t>
            </a:r>
            <a:r>
              <a:rPr lang="zh-CN" altLang="en-US" sz="1200" b="0" i="0" u="none" strike="noStrike" kern="1200" baseline="0" dirty="0" smtClean="0">
                <a:solidFill>
                  <a:schemeClr val="tx1"/>
                </a:solidFill>
                <a:latin typeface="Arial" charset="0"/>
                <a:ea typeface="宋体" pitchFamily="2" charset="-122"/>
                <a:cs typeface="+mn-cs"/>
              </a:rPr>
              <a:t>字节的最低位是</a:t>
            </a:r>
            <a:r>
              <a:rPr lang="en-US" altLang="zh-CN" sz="1200" b="0" i="0" u="none" strike="noStrike" kern="1200" baseline="0" dirty="0" smtClean="0">
                <a:solidFill>
                  <a:schemeClr val="tx1"/>
                </a:solidFill>
                <a:latin typeface="Arial" charset="0"/>
                <a:ea typeface="宋体" pitchFamily="2" charset="-122"/>
                <a:cs typeface="+mn-cs"/>
              </a:rPr>
              <a:t>O </a:t>
            </a:r>
            <a:r>
              <a:rPr lang="zh-CN" altLang="en-US" sz="1200" b="0" i="0" u="none" strike="noStrike" kern="1200" baseline="0" dirty="0" smtClean="0">
                <a:solidFill>
                  <a:schemeClr val="tx1"/>
                </a:solidFill>
                <a:latin typeface="Arial" charset="0"/>
                <a:ea typeface="宋体" pitchFamily="2" charset="-122"/>
                <a:cs typeface="+mn-cs"/>
              </a:rPr>
              <a:t>而最低第</a:t>
            </a:r>
            <a:r>
              <a:rPr lang="en-US" altLang="zh-CN" sz="1200" b="0" i="0" u="none" strike="noStrike" kern="1200" baseline="0" dirty="0" smtClean="0">
                <a:solidFill>
                  <a:schemeClr val="tx1"/>
                </a:solidFill>
                <a:latin typeface="Arial" charset="0"/>
                <a:ea typeface="宋体" pitchFamily="2" charset="-122"/>
                <a:cs typeface="+mn-cs"/>
              </a:rPr>
              <a:t>2 </a:t>
            </a:r>
            <a:r>
              <a:rPr lang="zh-CN" altLang="en-US" sz="1200" b="0" i="0" u="none" strike="noStrike" kern="1200" baseline="0" dirty="0" smtClean="0">
                <a:solidFill>
                  <a:schemeClr val="tx1"/>
                </a:solidFill>
                <a:latin typeface="Arial" charset="0"/>
                <a:ea typeface="宋体" pitchFamily="2" charset="-122"/>
                <a:cs typeface="+mn-cs"/>
              </a:rPr>
              <a:t>位是</a:t>
            </a:r>
            <a:r>
              <a:rPr lang="en-US" altLang="zh-CN" sz="1200" b="0" i="0" u="none" strike="noStrike" kern="1200" baseline="0" dirty="0" smtClean="0">
                <a:solidFill>
                  <a:schemeClr val="tx1"/>
                </a:solidFill>
                <a:latin typeface="Arial" charset="0"/>
                <a:ea typeface="宋体" pitchFamily="2" charset="-122"/>
                <a:cs typeface="+mn-cs"/>
              </a:rPr>
              <a:t>1</a:t>
            </a:r>
            <a:r>
              <a:rPr lang="zh-CN" altLang="en-US" sz="1200" b="0" i="0" u="none" strike="noStrike" kern="1200" baseline="0" dirty="0" smtClean="0">
                <a:solidFill>
                  <a:schemeClr val="tx1"/>
                </a:solidFill>
                <a:latin typeface="Arial" charset="0"/>
                <a:ea typeface="宋体" pitchFamily="2" charset="-122"/>
                <a:cs typeface="+mn-cs"/>
              </a:rPr>
              <a:t>。</a:t>
            </a:r>
            <a:endParaRPr lang="en-US" altLang="zh-CN" sz="1200" b="0" i="0" u="none" strike="noStrike" kern="1200" baseline="0" dirty="0" smtClean="0">
              <a:solidFill>
                <a:schemeClr val="tx1"/>
              </a:solidFill>
              <a:latin typeface="Arial" charset="0"/>
              <a:ea typeface="宋体" pitchFamily="2" charset="-122"/>
              <a:cs typeface="+mn-cs"/>
            </a:endParaRPr>
          </a:p>
          <a:p>
            <a:endParaRPr lang="zh-CN" altLang="en-US" dirty="0" smtClean="0">
              <a:ea typeface="宋体" charset="-122"/>
            </a:endParaRPr>
          </a:p>
        </p:txBody>
      </p:sp>
    </p:spTree>
    <p:extLst>
      <p:ext uri="{BB962C8B-B14F-4D97-AF65-F5344CB8AC3E}">
        <p14:creationId xmlns:p14="http://schemas.microsoft.com/office/powerpoint/2010/main" val="1920175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algn="ctr" eaLnBrk="0" hangingPunct="0">
              <a:spcBef>
                <a:spcPct val="50000"/>
              </a:spcBef>
            </a:pPr>
            <a:fld id="{8D7B88E5-05B5-47DD-A6C7-96D2BEA07320}" type="slidenum">
              <a:rPr lang="zh-CN" altLang="en-US" sz="1800" smtClean="0">
                <a:ea typeface="宋体" panose="02010600030101010101" pitchFamily="2" charset="-122"/>
              </a:rPr>
              <a:pPr algn="ctr" eaLnBrk="0" hangingPunct="0">
                <a:spcBef>
                  <a:spcPct val="50000"/>
                </a:spcBef>
              </a:pPr>
              <a:t>46</a:t>
            </a:fld>
            <a:endParaRPr lang="en-US" altLang="zh-CN" sz="1800" smtClean="0">
              <a:ea typeface="宋体" panose="02010600030101010101" pitchFamily="2" charset="-122"/>
            </a:endParaRPr>
          </a:p>
        </p:txBody>
      </p:sp>
      <p:sp>
        <p:nvSpPr>
          <p:cNvPr id="99330" name="Rectangle 2"/>
          <p:cNvSpPr>
            <a:spLocks noGrp="1" noRot="1" noChangeAspect="1" noChangeArrowheads="1" noTextEdit="1"/>
          </p:cNvSpPr>
          <p:nvPr>
            <p:ph type="sldImg" idx="4294967295"/>
          </p:nvPr>
        </p:nvSpPr>
        <p:spPr>
          <a:ln/>
        </p:spPr>
      </p:sp>
      <p:sp>
        <p:nvSpPr>
          <p:cNvPr id="99331" name="Rectangle 3"/>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smtClean="0">
                <a:latin typeface="Arial" panose="020B0604020202020204" pitchFamily="34" charset="0"/>
              </a:rPr>
              <a:t>802.11 </a:t>
            </a:r>
            <a:r>
              <a:rPr lang="zh-CN" altLang="en-US" smtClean="0">
                <a:latin typeface="Arial" panose="020B0604020202020204" pitchFamily="34" charset="0"/>
              </a:rPr>
              <a:t>帧共有三种类型</a:t>
            </a:r>
            <a:r>
              <a:rPr lang="en-US" altLang="zh-CN" smtClean="0">
                <a:latin typeface="Arial" panose="020B0604020202020204" pitchFamily="34" charset="0"/>
              </a:rPr>
              <a:t>:</a:t>
            </a:r>
            <a:r>
              <a:rPr lang="zh-CN" altLang="en-US" smtClean="0">
                <a:latin typeface="Arial" panose="020B0604020202020204" pitchFamily="34" charset="0"/>
              </a:rPr>
              <a:t>控制帧、数据帧和管理帧，而每一种帧又分为若干种子类型。例如，控制帧有</a:t>
            </a:r>
            <a:r>
              <a:rPr lang="en-US" altLang="zh-CN" smtClean="0">
                <a:latin typeface="Arial" panose="020B0604020202020204" pitchFamily="34" charset="0"/>
              </a:rPr>
              <a:t>RTS </a:t>
            </a:r>
            <a:r>
              <a:rPr lang="zh-CN" altLang="en-US" smtClean="0">
                <a:latin typeface="Arial" panose="020B0604020202020204" pitchFamily="34" charset="0"/>
              </a:rPr>
              <a:t>，</a:t>
            </a:r>
            <a:r>
              <a:rPr lang="en-US" altLang="zh-CN" smtClean="0">
                <a:latin typeface="Arial" panose="020B0604020202020204" pitchFamily="34" charset="0"/>
              </a:rPr>
              <a:t>CTS </a:t>
            </a:r>
            <a:r>
              <a:rPr lang="zh-CN" altLang="en-US" smtClean="0">
                <a:latin typeface="Arial" panose="020B0604020202020204" pitchFamily="34" charset="0"/>
              </a:rPr>
              <a:t>和</a:t>
            </a:r>
            <a:r>
              <a:rPr lang="en-US" altLang="zh-CN" smtClean="0">
                <a:latin typeface="Arial" panose="020B0604020202020204" pitchFamily="34" charset="0"/>
              </a:rPr>
              <a:t>ACK </a:t>
            </a:r>
            <a:r>
              <a:rPr lang="zh-CN" altLang="en-US" smtClean="0">
                <a:latin typeface="Arial" panose="020B0604020202020204" pitchFamily="34" charset="0"/>
              </a:rPr>
              <a:t>等几种不同的控制帧。控制帧和管理帧都有其特定的帧格式。</a:t>
            </a:r>
            <a:endParaRPr lang="en-US" altLang="zh-CN" smtClean="0">
              <a:latin typeface="Arial" panose="020B0604020202020204" pitchFamily="34" charset="0"/>
            </a:endParaRPr>
          </a:p>
          <a:p>
            <a:r>
              <a:rPr lang="en-US" altLang="zh-CN" smtClean="0">
                <a:latin typeface="Arial" panose="020B0604020202020204" pitchFamily="34" charset="0"/>
              </a:rPr>
              <a:t>802.11 </a:t>
            </a:r>
            <a:r>
              <a:rPr lang="zh-CN" altLang="en-US" smtClean="0">
                <a:latin typeface="Arial" panose="020B0604020202020204" pitchFamily="34" charset="0"/>
              </a:rPr>
              <a:t>数据帧最特殊的地方就是有四个地址宇段。地址</a:t>
            </a:r>
            <a:r>
              <a:rPr lang="en-US" altLang="zh-CN" smtClean="0">
                <a:latin typeface="Arial" panose="020B0604020202020204" pitchFamily="34" charset="0"/>
              </a:rPr>
              <a:t>4 </a:t>
            </a:r>
            <a:r>
              <a:rPr lang="zh-CN" altLang="en-US" smtClean="0">
                <a:latin typeface="Arial" panose="020B0604020202020204" pitchFamily="34" charset="0"/>
              </a:rPr>
              <a:t>用于自组网络。</a:t>
            </a:r>
            <a:endParaRPr lang="en-US" altLang="zh-CN" smtClean="0">
              <a:latin typeface="Arial" panose="020B0604020202020204" pitchFamily="34" charset="0"/>
            </a:endParaRPr>
          </a:p>
          <a:p>
            <a:r>
              <a:rPr lang="zh-CN" altLang="en-US" smtClean="0">
                <a:latin typeface="Arial" panose="020B0604020202020204" pitchFamily="34" charset="0"/>
              </a:rPr>
              <a:t>当站点</a:t>
            </a:r>
            <a:r>
              <a:rPr lang="en-US" altLang="zh-CN" smtClean="0">
                <a:latin typeface="Arial" panose="020B0604020202020204" pitchFamily="34" charset="0"/>
              </a:rPr>
              <a:t>A </a:t>
            </a:r>
            <a:r>
              <a:rPr lang="zh-CN" altLang="en-US" smtClean="0">
                <a:latin typeface="Arial" panose="020B0604020202020204" pitchFamily="34" charset="0"/>
              </a:rPr>
              <a:t>把数据帧发送给</a:t>
            </a:r>
            <a:r>
              <a:rPr lang="en-US" altLang="zh-CN" smtClean="0">
                <a:latin typeface="Arial" panose="020B0604020202020204" pitchFamily="34" charset="0"/>
              </a:rPr>
              <a:t>AP</a:t>
            </a:r>
            <a:r>
              <a:rPr lang="zh-CN" altLang="en-US" smtClean="0">
                <a:latin typeface="Arial" panose="020B0604020202020204" pitchFamily="34" charset="0"/>
              </a:rPr>
              <a:t>时，帧控制宇段中的</a:t>
            </a:r>
            <a:r>
              <a:rPr lang="en-US" altLang="zh-CN" smtClean="0">
                <a:latin typeface="Arial" panose="020B0604020202020204" pitchFamily="34" charset="0"/>
              </a:rPr>
              <a:t>"</a:t>
            </a:r>
            <a:r>
              <a:rPr lang="zh-CN" altLang="en-US" smtClean="0">
                <a:latin typeface="Arial" panose="020B0604020202020204" pitchFamily="34" charset="0"/>
              </a:rPr>
              <a:t>到</a:t>
            </a:r>
            <a:r>
              <a:rPr lang="en-US" altLang="zh-CN" smtClean="0">
                <a:latin typeface="Arial" panose="020B0604020202020204" pitchFamily="34" charset="0"/>
              </a:rPr>
              <a:t>DS = 1" </a:t>
            </a:r>
            <a:r>
              <a:rPr lang="zh-CN" altLang="en-US" smtClean="0">
                <a:latin typeface="Arial" panose="020B0604020202020204" pitchFamily="34" charset="0"/>
              </a:rPr>
              <a:t>而</a:t>
            </a:r>
            <a:r>
              <a:rPr lang="en-US" altLang="zh-CN" smtClean="0">
                <a:latin typeface="Arial" panose="020B0604020202020204" pitchFamily="34" charset="0"/>
              </a:rPr>
              <a:t>"</a:t>
            </a:r>
            <a:r>
              <a:rPr lang="zh-CN" altLang="en-US" smtClean="0">
                <a:latin typeface="Arial" panose="020B0604020202020204" pitchFamily="34" charset="0"/>
              </a:rPr>
              <a:t>从</a:t>
            </a:r>
            <a:r>
              <a:rPr lang="en-US" altLang="zh-CN" smtClean="0">
                <a:latin typeface="Arial" panose="020B0604020202020204" pitchFamily="34" charset="0"/>
              </a:rPr>
              <a:t>DS = 0"</a:t>
            </a:r>
            <a:r>
              <a:rPr lang="zh-CN" altLang="en-US" smtClean="0">
                <a:latin typeface="Arial" panose="020B0604020202020204" pitchFamily="34" charset="0"/>
              </a:rPr>
              <a:t>。地址</a:t>
            </a:r>
            <a:r>
              <a:rPr lang="en-US" altLang="zh-CN" smtClean="0">
                <a:latin typeface="Arial" panose="020B0604020202020204" pitchFamily="34" charset="0"/>
              </a:rPr>
              <a:t>1 </a:t>
            </a:r>
            <a:r>
              <a:rPr lang="zh-CN" altLang="en-US" smtClean="0">
                <a:latin typeface="Arial" panose="020B0604020202020204" pitchFamily="34" charset="0"/>
              </a:rPr>
              <a:t>是</a:t>
            </a:r>
            <a:r>
              <a:rPr lang="en-US" altLang="zh-CN" smtClean="0">
                <a:latin typeface="Arial" panose="020B0604020202020204" pitchFamily="34" charset="0"/>
              </a:rPr>
              <a:t>AP</a:t>
            </a:r>
            <a:r>
              <a:rPr lang="zh-CN" altLang="en-US" smtClean="0">
                <a:latin typeface="Arial" panose="020B0604020202020204" pitchFamily="34" charset="0"/>
              </a:rPr>
              <a:t>的</a:t>
            </a:r>
            <a:r>
              <a:rPr lang="en-US" altLang="zh-CN" smtClean="0">
                <a:latin typeface="Arial" panose="020B0604020202020204" pitchFamily="34" charset="0"/>
              </a:rPr>
              <a:t>MAC </a:t>
            </a:r>
            <a:r>
              <a:rPr lang="zh-CN" altLang="en-US" smtClean="0">
                <a:latin typeface="Arial" panose="020B0604020202020204" pitchFamily="34" charset="0"/>
              </a:rPr>
              <a:t>地址</a:t>
            </a:r>
            <a:r>
              <a:rPr lang="en-US" altLang="zh-CN" smtClean="0">
                <a:latin typeface="Arial" panose="020B0604020202020204" pitchFamily="34" charset="0"/>
              </a:rPr>
              <a:t>1</a:t>
            </a:r>
            <a:r>
              <a:rPr lang="el-GR" altLang="zh-CN" smtClean="0">
                <a:latin typeface="Arial" panose="020B0604020202020204" pitchFamily="34" charset="0"/>
              </a:rPr>
              <a:t>( </a:t>
            </a:r>
            <a:r>
              <a:rPr lang="zh-CN" altLang="en-US" smtClean="0">
                <a:latin typeface="Arial" panose="020B0604020202020204" pitchFamily="34" charset="0"/>
              </a:rPr>
              <a:t>接收地址</a:t>
            </a:r>
            <a:r>
              <a:rPr lang="en-US" altLang="zh-CN" smtClean="0">
                <a:latin typeface="Arial" panose="020B0604020202020204" pitchFamily="34" charset="0"/>
              </a:rPr>
              <a:t>)</a:t>
            </a:r>
            <a:r>
              <a:rPr lang="zh-CN" altLang="en-US" smtClean="0">
                <a:latin typeface="Arial" panose="020B0604020202020204" pitchFamily="34" charset="0"/>
              </a:rPr>
              <a:t>，地址</a:t>
            </a:r>
            <a:r>
              <a:rPr lang="en-US" altLang="zh-CN" smtClean="0">
                <a:latin typeface="Arial" panose="020B0604020202020204" pitchFamily="34" charset="0"/>
              </a:rPr>
              <a:t>2 </a:t>
            </a:r>
            <a:r>
              <a:rPr lang="zh-CN" altLang="en-US" smtClean="0">
                <a:latin typeface="Arial" panose="020B0604020202020204" pitchFamily="34" charset="0"/>
              </a:rPr>
              <a:t>是</a:t>
            </a:r>
            <a:r>
              <a:rPr lang="en-US" altLang="zh-CN" smtClean="0">
                <a:latin typeface="Arial" panose="020B0604020202020204" pitchFamily="34" charset="0"/>
              </a:rPr>
              <a:t>A </a:t>
            </a:r>
            <a:r>
              <a:rPr lang="zh-CN" altLang="en-US" smtClean="0">
                <a:latin typeface="Arial" panose="020B0604020202020204" pitchFamily="34" charset="0"/>
              </a:rPr>
              <a:t>的</a:t>
            </a:r>
            <a:r>
              <a:rPr lang="en-US" altLang="zh-CN" smtClean="0">
                <a:latin typeface="Arial" panose="020B0604020202020204" pitchFamily="34" charset="0"/>
              </a:rPr>
              <a:t>MAC </a:t>
            </a:r>
            <a:r>
              <a:rPr lang="zh-CN" altLang="en-US" smtClean="0">
                <a:latin typeface="Arial" panose="020B0604020202020204" pitchFamily="34" charset="0"/>
              </a:rPr>
              <a:t>地址</a:t>
            </a:r>
            <a:r>
              <a:rPr lang="en-US" altLang="zh-CN" smtClean="0">
                <a:latin typeface="Arial" panose="020B0604020202020204" pitchFamily="34" charset="0"/>
              </a:rPr>
              <a:t>(</a:t>
            </a:r>
            <a:r>
              <a:rPr lang="zh-CN" altLang="en-US" smtClean="0">
                <a:latin typeface="Arial" panose="020B0604020202020204" pitchFamily="34" charset="0"/>
              </a:rPr>
              <a:t>源地址</a:t>
            </a:r>
            <a:r>
              <a:rPr lang="en-US" altLang="zh-CN" smtClean="0">
                <a:latin typeface="Arial" panose="020B0604020202020204" pitchFamily="34" charset="0"/>
              </a:rPr>
              <a:t>)</a:t>
            </a:r>
            <a:r>
              <a:rPr lang="zh-CN" altLang="en-US" smtClean="0">
                <a:latin typeface="Arial" panose="020B0604020202020204" pitchFamily="34" charset="0"/>
              </a:rPr>
              <a:t>，地址</a:t>
            </a:r>
            <a:r>
              <a:rPr lang="en-US" altLang="zh-CN" smtClean="0">
                <a:latin typeface="Arial" panose="020B0604020202020204" pitchFamily="34" charset="0"/>
              </a:rPr>
              <a:t>3 </a:t>
            </a:r>
            <a:r>
              <a:rPr lang="zh-CN" altLang="en-US" smtClean="0">
                <a:latin typeface="Arial" panose="020B0604020202020204" pitchFamily="34" charset="0"/>
              </a:rPr>
              <a:t>是</a:t>
            </a:r>
            <a:r>
              <a:rPr lang="en-US" altLang="zh-CN" smtClean="0">
                <a:latin typeface="Arial" panose="020B0604020202020204" pitchFamily="34" charset="0"/>
              </a:rPr>
              <a:t>B </a:t>
            </a:r>
            <a:r>
              <a:rPr lang="zh-CN" altLang="en-US" smtClean="0">
                <a:latin typeface="Arial" panose="020B0604020202020204" pitchFamily="34" charset="0"/>
              </a:rPr>
              <a:t>的</a:t>
            </a:r>
            <a:r>
              <a:rPr lang="en-US" altLang="zh-CN" smtClean="0">
                <a:latin typeface="Arial" panose="020B0604020202020204" pitchFamily="34" charset="0"/>
              </a:rPr>
              <a:t>MAC </a:t>
            </a:r>
            <a:r>
              <a:rPr lang="zh-CN" altLang="en-US" smtClean="0">
                <a:latin typeface="Arial" panose="020B0604020202020204" pitchFamily="34" charset="0"/>
              </a:rPr>
              <a:t>地址</a:t>
            </a:r>
            <a:r>
              <a:rPr lang="en-US" altLang="zh-CN" smtClean="0">
                <a:latin typeface="Arial" panose="020B0604020202020204" pitchFamily="34" charset="0"/>
              </a:rPr>
              <a:t>(</a:t>
            </a:r>
            <a:r>
              <a:rPr lang="zh-CN" altLang="en-US" smtClean="0">
                <a:latin typeface="Arial" panose="020B0604020202020204" pitchFamily="34" charset="0"/>
              </a:rPr>
              <a:t>目的地址</a:t>
            </a:r>
            <a:r>
              <a:rPr lang="en-US" altLang="zh-CN" smtClean="0">
                <a:latin typeface="Arial" panose="020B0604020202020204" pitchFamily="34" charset="0"/>
              </a:rPr>
              <a:t>)</a:t>
            </a:r>
            <a:r>
              <a:rPr lang="zh-CN" altLang="en-US" smtClean="0">
                <a:latin typeface="Arial" panose="020B0604020202020204" pitchFamily="34" charset="0"/>
              </a:rPr>
              <a:t>。请注意，</a:t>
            </a:r>
            <a:r>
              <a:rPr lang="en-US" altLang="zh-CN" smtClean="0">
                <a:latin typeface="Arial" panose="020B0604020202020204" pitchFamily="34" charset="0"/>
              </a:rPr>
              <a:t>"</a:t>
            </a:r>
            <a:r>
              <a:rPr lang="zh-CN" altLang="en-US" smtClean="0">
                <a:latin typeface="Arial" panose="020B0604020202020204" pitchFamily="34" charset="0"/>
              </a:rPr>
              <a:t>接收地址</a:t>
            </a:r>
            <a:r>
              <a:rPr lang="en-US" altLang="zh-CN" smtClean="0">
                <a:latin typeface="Arial" panose="020B0604020202020204" pitchFamily="34" charset="0"/>
              </a:rPr>
              <a:t>"</a:t>
            </a:r>
            <a:r>
              <a:rPr lang="zh-CN" altLang="en-US" smtClean="0">
                <a:latin typeface="Arial" panose="020B0604020202020204" pitchFamily="34" charset="0"/>
              </a:rPr>
              <a:t>与</a:t>
            </a:r>
            <a:r>
              <a:rPr lang="en-US" altLang="zh-CN" smtClean="0">
                <a:latin typeface="Arial" panose="020B0604020202020204" pitchFamily="34" charset="0"/>
              </a:rPr>
              <a:t>"</a:t>
            </a:r>
            <a:r>
              <a:rPr lang="zh-CN" altLang="en-US" smtClean="0">
                <a:latin typeface="Arial" panose="020B0604020202020204" pitchFamily="34" charset="0"/>
              </a:rPr>
              <a:t>目的地址</a:t>
            </a:r>
            <a:r>
              <a:rPr lang="en-US" altLang="zh-CN" smtClean="0">
                <a:latin typeface="Arial" panose="020B0604020202020204" pitchFamily="34" charset="0"/>
              </a:rPr>
              <a:t>"</a:t>
            </a:r>
            <a:r>
              <a:rPr lang="zh-CN" altLang="en-US" smtClean="0">
                <a:latin typeface="Arial" panose="020B0604020202020204" pitchFamily="34" charset="0"/>
              </a:rPr>
              <a:t>并不等同。</a:t>
            </a:r>
            <a:endParaRPr lang="en-US" altLang="zh-CN" smtClean="0">
              <a:latin typeface="Arial" panose="020B0604020202020204" pitchFamily="34" charset="0"/>
            </a:endParaRPr>
          </a:p>
          <a:p>
            <a:r>
              <a:rPr lang="zh-CN" altLang="en-US" smtClean="0">
                <a:latin typeface="Arial" panose="020B0604020202020204" pitchFamily="34" charset="0"/>
              </a:rPr>
              <a:t>当</a:t>
            </a:r>
            <a:r>
              <a:rPr lang="en-US" altLang="zh-CN" smtClean="0">
                <a:latin typeface="Arial" panose="020B0604020202020204" pitchFamily="34" charset="0"/>
              </a:rPr>
              <a:t>AP</a:t>
            </a:r>
            <a:r>
              <a:rPr lang="zh-CN" altLang="en-US" smtClean="0">
                <a:latin typeface="Arial" panose="020B0604020202020204" pitchFamily="34" charset="0"/>
              </a:rPr>
              <a:t>把数据帧发送给站点</a:t>
            </a:r>
            <a:r>
              <a:rPr lang="en-US" altLang="zh-CN" smtClean="0">
                <a:latin typeface="Arial" panose="020B0604020202020204" pitchFamily="34" charset="0"/>
              </a:rPr>
              <a:t>B </a:t>
            </a:r>
            <a:r>
              <a:rPr lang="zh-CN" altLang="en-US" smtClean="0">
                <a:latin typeface="Arial" panose="020B0604020202020204" pitchFamily="34" charset="0"/>
              </a:rPr>
              <a:t>时，帧控制宇段中的</a:t>
            </a:r>
            <a:r>
              <a:rPr lang="en-US" altLang="zh-CN" smtClean="0">
                <a:latin typeface="Arial" panose="020B0604020202020204" pitchFamily="34" charset="0"/>
              </a:rPr>
              <a:t>"</a:t>
            </a:r>
            <a:r>
              <a:rPr lang="zh-CN" altLang="en-US" smtClean="0">
                <a:latin typeface="Arial" panose="020B0604020202020204" pitchFamily="34" charset="0"/>
              </a:rPr>
              <a:t>到</a:t>
            </a:r>
            <a:r>
              <a:rPr lang="en-US" altLang="zh-CN" smtClean="0">
                <a:latin typeface="Arial" panose="020B0604020202020204" pitchFamily="34" charset="0"/>
              </a:rPr>
              <a:t>DS = 0" </a:t>
            </a:r>
            <a:r>
              <a:rPr lang="zh-CN" altLang="en-US" smtClean="0">
                <a:latin typeface="Arial" panose="020B0604020202020204" pitchFamily="34" charset="0"/>
              </a:rPr>
              <a:t>而</a:t>
            </a:r>
            <a:r>
              <a:rPr lang="en-US" altLang="zh-CN" smtClean="0">
                <a:latin typeface="Arial" panose="020B0604020202020204" pitchFamily="34" charset="0"/>
              </a:rPr>
              <a:t>"</a:t>
            </a:r>
            <a:r>
              <a:rPr lang="zh-CN" altLang="en-US" smtClean="0">
                <a:latin typeface="Arial" panose="020B0604020202020204" pitchFamily="34" charset="0"/>
              </a:rPr>
              <a:t>从</a:t>
            </a:r>
            <a:r>
              <a:rPr lang="en-US" altLang="zh-CN" smtClean="0">
                <a:latin typeface="Arial" panose="020B0604020202020204" pitchFamily="34" charset="0"/>
              </a:rPr>
              <a:t>DS = 1"</a:t>
            </a:r>
            <a:r>
              <a:rPr lang="zh-CN" altLang="en-US" smtClean="0">
                <a:latin typeface="Arial" panose="020B0604020202020204" pitchFamily="34" charset="0"/>
              </a:rPr>
              <a:t>。因此地址</a:t>
            </a:r>
            <a:r>
              <a:rPr lang="en-US" altLang="zh-CN" smtClean="0">
                <a:latin typeface="Arial" panose="020B0604020202020204" pitchFamily="34" charset="0"/>
              </a:rPr>
              <a:t>1 </a:t>
            </a:r>
            <a:r>
              <a:rPr lang="zh-CN" altLang="en-US" smtClean="0">
                <a:latin typeface="Arial" panose="020B0604020202020204" pitchFamily="34" charset="0"/>
              </a:rPr>
              <a:t>是</a:t>
            </a:r>
            <a:r>
              <a:rPr lang="en-US" altLang="zh-CN" smtClean="0">
                <a:latin typeface="Arial" panose="020B0604020202020204" pitchFamily="34" charset="0"/>
              </a:rPr>
              <a:t>B </a:t>
            </a:r>
            <a:r>
              <a:rPr lang="zh-CN" altLang="en-US" smtClean="0">
                <a:latin typeface="Arial" panose="020B0604020202020204" pitchFamily="34" charset="0"/>
              </a:rPr>
              <a:t>的</a:t>
            </a:r>
            <a:r>
              <a:rPr lang="en-US" altLang="zh-CN" smtClean="0">
                <a:latin typeface="Arial" panose="020B0604020202020204" pitchFamily="34" charset="0"/>
              </a:rPr>
              <a:t>MAC </a:t>
            </a:r>
            <a:r>
              <a:rPr lang="zh-CN" altLang="en-US" smtClean="0">
                <a:latin typeface="Arial" panose="020B0604020202020204" pitchFamily="34" charset="0"/>
              </a:rPr>
              <a:t>地址</a:t>
            </a:r>
            <a:r>
              <a:rPr lang="en-US" altLang="zh-CN" smtClean="0">
                <a:latin typeface="Arial" panose="020B0604020202020204" pitchFamily="34" charset="0"/>
              </a:rPr>
              <a:t>(</a:t>
            </a:r>
            <a:r>
              <a:rPr lang="zh-CN" altLang="en-US" smtClean="0">
                <a:latin typeface="Arial" panose="020B0604020202020204" pitchFamily="34" charset="0"/>
              </a:rPr>
              <a:t>目的地址</a:t>
            </a:r>
            <a:r>
              <a:rPr lang="en-US" altLang="zh-CN" smtClean="0">
                <a:latin typeface="Arial" panose="020B0604020202020204" pitchFamily="34" charset="0"/>
              </a:rPr>
              <a:t>)</a:t>
            </a:r>
            <a:r>
              <a:rPr lang="zh-CN" altLang="en-US" smtClean="0">
                <a:latin typeface="Arial" panose="020B0604020202020204" pitchFamily="34" charset="0"/>
              </a:rPr>
              <a:t>，地址</a:t>
            </a:r>
            <a:r>
              <a:rPr lang="en-US" altLang="zh-CN" smtClean="0">
                <a:latin typeface="Arial" panose="020B0604020202020204" pitchFamily="34" charset="0"/>
              </a:rPr>
              <a:t>2 </a:t>
            </a:r>
            <a:r>
              <a:rPr lang="zh-CN" altLang="en-US" smtClean="0">
                <a:latin typeface="Arial" panose="020B0604020202020204" pitchFamily="34" charset="0"/>
              </a:rPr>
              <a:t>是</a:t>
            </a:r>
            <a:r>
              <a:rPr lang="en-US" altLang="zh-CN" smtClean="0">
                <a:latin typeface="Arial" panose="020B0604020202020204" pitchFamily="34" charset="0"/>
              </a:rPr>
              <a:t>AP </a:t>
            </a:r>
            <a:r>
              <a:rPr lang="zh-CN" altLang="en-US" smtClean="0">
                <a:latin typeface="Arial" panose="020B0604020202020204" pitchFamily="34" charset="0"/>
              </a:rPr>
              <a:t>，的</a:t>
            </a:r>
            <a:r>
              <a:rPr lang="en-US" altLang="zh-CN" smtClean="0">
                <a:latin typeface="Arial" panose="020B0604020202020204" pitchFamily="34" charset="0"/>
              </a:rPr>
              <a:t>MAC </a:t>
            </a:r>
            <a:r>
              <a:rPr lang="zh-CN" altLang="en-US" smtClean="0">
                <a:latin typeface="Arial" panose="020B0604020202020204" pitchFamily="34" charset="0"/>
              </a:rPr>
              <a:t>地址</a:t>
            </a:r>
            <a:r>
              <a:rPr lang="en-US" altLang="zh-CN" smtClean="0">
                <a:latin typeface="Arial" panose="020B0604020202020204" pitchFamily="34" charset="0"/>
              </a:rPr>
              <a:t>(</a:t>
            </a:r>
            <a:r>
              <a:rPr lang="zh-CN" altLang="en-US" smtClean="0">
                <a:latin typeface="Arial" panose="020B0604020202020204" pitchFamily="34" charset="0"/>
              </a:rPr>
              <a:t>发送地址</a:t>
            </a:r>
            <a:r>
              <a:rPr lang="en-US" altLang="zh-CN" smtClean="0">
                <a:latin typeface="Arial" panose="020B0604020202020204" pitchFamily="34" charset="0"/>
              </a:rPr>
              <a:t>)</a:t>
            </a:r>
            <a:r>
              <a:rPr lang="zh-CN" altLang="en-US" smtClean="0">
                <a:latin typeface="Arial" panose="020B0604020202020204" pitchFamily="34" charset="0"/>
              </a:rPr>
              <a:t>，地址</a:t>
            </a:r>
            <a:r>
              <a:rPr lang="en-US" altLang="zh-CN" smtClean="0">
                <a:latin typeface="Arial" panose="020B0604020202020204" pitchFamily="34" charset="0"/>
              </a:rPr>
              <a:t>3 </a:t>
            </a:r>
            <a:r>
              <a:rPr lang="zh-CN" altLang="en-US" smtClean="0">
                <a:latin typeface="Arial" panose="020B0604020202020204" pitchFamily="34" charset="0"/>
              </a:rPr>
              <a:t>是</a:t>
            </a:r>
            <a:r>
              <a:rPr lang="en-US" altLang="zh-CN" smtClean="0">
                <a:latin typeface="Arial" panose="020B0604020202020204" pitchFamily="34" charset="0"/>
              </a:rPr>
              <a:t>A </a:t>
            </a:r>
            <a:r>
              <a:rPr lang="zh-CN" altLang="en-US" smtClean="0">
                <a:latin typeface="Arial" panose="020B0604020202020204" pitchFamily="34" charset="0"/>
              </a:rPr>
              <a:t>的</a:t>
            </a:r>
            <a:r>
              <a:rPr lang="en-US" altLang="zh-CN" smtClean="0">
                <a:latin typeface="Arial" panose="020B0604020202020204" pitchFamily="34" charset="0"/>
              </a:rPr>
              <a:t>MAC </a:t>
            </a:r>
            <a:r>
              <a:rPr lang="zh-CN" altLang="en-US" smtClean="0">
                <a:latin typeface="Arial" panose="020B0604020202020204" pitchFamily="34" charset="0"/>
              </a:rPr>
              <a:t>地址</a:t>
            </a:r>
            <a:r>
              <a:rPr lang="en-US" altLang="zh-CN" smtClean="0">
                <a:latin typeface="Arial" panose="020B0604020202020204" pitchFamily="34" charset="0"/>
              </a:rPr>
              <a:t>(</a:t>
            </a:r>
            <a:r>
              <a:rPr lang="zh-CN" altLang="en-US" smtClean="0">
                <a:latin typeface="Arial" panose="020B0604020202020204" pitchFamily="34" charset="0"/>
              </a:rPr>
              <a:t>源地址</a:t>
            </a:r>
            <a:r>
              <a:rPr lang="en-US" altLang="zh-CN" smtClean="0">
                <a:latin typeface="Arial" panose="020B0604020202020204" pitchFamily="34" charset="0"/>
              </a:rPr>
              <a:t>)</a:t>
            </a:r>
            <a:r>
              <a:rPr lang="zh-CN" altLang="en-US" smtClean="0">
                <a:latin typeface="Arial" panose="020B0604020202020204" pitchFamily="34" charset="0"/>
              </a:rPr>
              <a:t>。请注意，上述的</a:t>
            </a:r>
            <a:r>
              <a:rPr lang="en-US" altLang="zh-CN" smtClean="0">
                <a:latin typeface="Arial" panose="020B0604020202020204" pitchFamily="34" charset="0"/>
              </a:rPr>
              <a:t>"</a:t>
            </a:r>
            <a:r>
              <a:rPr lang="zh-CN" altLang="en-US" smtClean="0">
                <a:latin typeface="Arial" panose="020B0604020202020204" pitchFamily="34" charset="0"/>
              </a:rPr>
              <a:t>发送地址</a:t>
            </a:r>
            <a:r>
              <a:rPr lang="en-US" altLang="zh-CN" smtClean="0">
                <a:latin typeface="Arial" panose="020B0604020202020204" pitchFamily="34" charset="0"/>
              </a:rPr>
              <a:t>"</a:t>
            </a:r>
            <a:r>
              <a:rPr lang="zh-CN" altLang="en-US" smtClean="0">
                <a:latin typeface="Arial" panose="020B0604020202020204" pitchFamily="34" charset="0"/>
              </a:rPr>
              <a:t>与</a:t>
            </a:r>
            <a:r>
              <a:rPr lang="en-US" altLang="zh-CN" smtClean="0">
                <a:latin typeface="Arial" panose="020B0604020202020204" pitchFamily="34" charset="0"/>
              </a:rPr>
              <a:t>"</a:t>
            </a:r>
            <a:r>
              <a:rPr lang="zh-CN" altLang="en-US" smtClean="0">
                <a:latin typeface="Arial" panose="020B0604020202020204" pitchFamily="34" charset="0"/>
              </a:rPr>
              <a:t>源地址</a:t>
            </a:r>
            <a:r>
              <a:rPr lang="en-US" altLang="zh-CN" smtClean="0">
                <a:latin typeface="Arial" panose="020B0604020202020204" pitchFamily="34" charset="0"/>
              </a:rPr>
              <a:t>"</a:t>
            </a:r>
            <a:r>
              <a:rPr lang="zh-CN" altLang="en-US" smtClean="0">
                <a:latin typeface="Arial" panose="020B0604020202020204" pitchFamily="34" charset="0"/>
              </a:rPr>
              <a:t>也不相同。</a:t>
            </a:r>
            <a:endParaRPr lang="en-US" altLang="zh-CN" smtClean="0">
              <a:latin typeface="Arial" panose="020B0604020202020204" pitchFamily="34" charset="0"/>
            </a:endParaRPr>
          </a:p>
          <a:p>
            <a:r>
              <a:rPr lang="en-US" altLang="zh-CN" smtClean="0">
                <a:latin typeface="Arial" panose="020B0604020202020204" pitchFamily="34" charset="0"/>
              </a:rPr>
              <a:t>AP </a:t>
            </a:r>
            <a:r>
              <a:rPr lang="zh-CN" altLang="en-US" smtClean="0">
                <a:latin typeface="Arial" panose="020B0604020202020204" pitchFamily="34" charset="0"/>
              </a:rPr>
              <a:t>的</a:t>
            </a:r>
            <a:r>
              <a:rPr lang="en-US" altLang="zh-CN" smtClean="0">
                <a:latin typeface="Arial" panose="020B0604020202020204" pitchFamily="34" charset="0"/>
              </a:rPr>
              <a:t>MAC </a:t>
            </a:r>
            <a:r>
              <a:rPr lang="zh-CN" altLang="en-US" smtClean="0">
                <a:latin typeface="Arial" panose="020B0604020202020204" pitchFamily="34" charset="0"/>
              </a:rPr>
              <a:t>地址在</a:t>
            </a:r>
            <a:r>
              <a:rPr lang="en-US" altLang="zh-CN" smtClean="0">
                <a:latin typeface="Arial" panose="020B0604020202020204" pitchFamily="34" charset="0"/>
              </a:rPr>
              <a:t>802.11 </a:t>
            </a:r>
            <a:r>
              <a:rPr lang="zh-CN" altLang="en-US" smtClean="0">
                <a:latin typeface="Arial" panose="020B0604020202020204" pitchFamily="34" charset="0"/>
              </a:rPr>
              <a:t>标准中叫做基本服务集标识符</a:t>
            </a:r>
            <a:r>
              <a:rPr lang="en-US" altLang="zh-CN" smtClean="0">
                <a:latin typeface="Arial" panose="020B0604020202020204" pitchFamily="34" charset="0"/>
              </a:rPr>
              <a:t>BSSID. </a:t>
            </a:r>
            <a:r>
              <a:rPr lang="zh-CN" altLang="en-US" smtClean="0">
                <a:latin typeface="Arial" panose="020B0604020202020204" pitchFamily="34" charset="0"/>
              </a:rPr>
              <a:t>也是</a:t>
            </a:r>
            <a:r>
              <a:rPr lang="en-US" altLang="zh-CN" smtClean="0">
                <a:latin typeface="Arial" panose="020B0604020202020204" pitchFamily="34" charset="0"/>
              </a:rPr>
              <a:t>-</a:t>
            </a:r>
            <a:r>
              <a:rPr lang="zh-CN" altLang="en-US" smtClean="0">
                <a:latin typeface="Arial" panose="020B0604020202020204" pitchFamily="34" charset="0"/>
              </a:rPr>
              <a:t>个</a:t>
            </a:r>
            <a:r>
              <a:rPr lang="en-US" altLang="zh-CN" smtClean="0">
                <a:latin typeface="Arial" panose="020B0604020202020204" pitchFamily="34" charset="0"/>
              </a:rPr>
              <a:t>6 </a:t>
            </a:r>
            <a:r>
              <a:rPr lang="zh-CN" altLang="en-US" smtClean="0">
                <a:latin typeface="Arial" panose="020B0604020202020204" pitchFamily="34" charset="0"/>
              </a:rPr>
              <a:t>字节</a:t>
            </a:r>
            <a:r>
              <a:rPr lang="en-US" altLang="zh-CN" smtClean="0">
                <a:latin typeface="Arial" panose="020B0604020202020204" pitchFamily="34" charset="0"/>
              </a:rPr>
              <a:t>(48 </a:t>
            </a:r>
            <a:r>
              <a:rPr lang="zh-CN" altLang="en-US" smtClean="0">
                <a:latin typeface="Arial" panose="020B0604020202020204" pitchFamily="34" charset="0"/>
              </a:rPr>
              <a:t>位</a:t>
            </a:r>
            <a:r>
              <a:rPr lang="en-US" altLang="zh-CN" smtClean="0">
                <a:latin typeface="Arial" panose="020B0604020202020204" pitchFamily="34" charset="0"/>
              </a:rPr>
              <a:t>)</a:t>
            </a:r>
            <a:r>
              <a:rPr lang="zh-CN" altLang="en-US" smtClean="0">
                <a:latin typeface="Arial" panose="020B0604020202020204" pitchFamily="34" charset="0"/>
              </a:rPr>
              <a:t>地址。和以太网地址相似，对于单</a:t>
            </a:r>
            <a:r>
              <a:rPr lang="en-US" altLang="zh-CN" smtClean="0">
                <a:latin typeface="Arial" panose="020B0604020202020204" pitchFamily="34" charset="0"/>
              </a:rPr>
              <a:t>-</a:t>
            </a:r>
            <a:r>
              <a:rPr lang="zh-CN" altLang="en-US" smtClean="0">
                <a:latin typeface="Arial" panose="020B0604020202020204" pitchFamily="34" charset="0"/>
              </a:rPr>
              <a:t>全球管理的地址，其第</a:t>
            </a:r>
            <a:r>
              <a:rPr lang="en-US" altLang="zh-CN" smtClean="0">
                <a:latin typeface="Arial" panose="020B0604020202020204" pitchFamily="34" charset="0"/>
              </a:rPr>
              <a:t>1 </a:t>
            </a:r>
            <a:r>
              <a:rPr lang="zh-CN" altLang="en-US" smtClean="0">
                <a:latin typeface="Arial" panose="020B0604020202020204" pitchFamily="34" charset="0"/>
              </a:rPr>
              <a:t>字节的最低位是</a:t>
            </a:r>
            <a:r>
              <a:rPr lang="en-US" altLang="zh-CN" smtClean="0">
                <a:latin typeface="Arial" panose="020B0604020202020204" pitchFamily="34" charset="0"/>
              </a:rPr>
              <a:t>O </a:t>
            </a:r>
            <a:r>
              <a:rPr lang="zh-CN" altLang="en-US" smtClean="0">
                <a:latin typeface="Arial" panose="020B0604020202020204" pitchFamily="34" charset="0"/>
              </a:rPr>
              <a:t>而最低第</a:t>
            </a:r>
            <a:r>
              <a:rPr lang="en-US" altLang="zh-CN" smtClean="0">
                <a:latin typeface="Arial" panose="020B0604020202020204" pitchFamily="34" charset="0"/>
              </a:rPr>
              <a:t>2 </a:t>
            </a:r>
            <a:r>
              <a:rPr lang="zh-CN" altLang="en-US" smtClean="0">
                <a:latin typeface="Arial" panose="020B0604020202020204" pitchFamily="34" charset="0"/>
              </a:rPr>
              <a:t>位是</a:t>
            </a:r>
            <a:r>
              <a:rPr lang="en-US" altLang="zh-CN" smtClean="0">
                <a:latin typeface="Arial" panose="020B0604020202020204" pitchFamily="34" charset="0"/>
              </a:rPr>
              <a:t>1</a:t>
            </a:r>
            <a:r>
              <a:rPr lang="zh-CN" altLang="en-US" smtClean="0">
                <a:latin typeface="Arial" panose="020B0604020202020204" pitchFamily="34" charset="0"/>
              </a:rPr>
              <a:t>。</a:t>
            </a:r>
            <a:endParaRPr lang="en-US" altLang="zh-CN" smtClean="0">
              <a:latin typeface="Arial" panose="020B0604020202020204" pitchFamily="34" charset="0"/>
            </a:endParaRPr>
          </a:p>
          <a:p>
            <a:endParaRPr lang="zh-CN" altLang="en-US" smtClean="0">
              <a:latin typeface="Arial" panose="020B0604020202020204" pitchFamily="34" charset="0"/>
            </a:endParaRPr>
          </a:p>
        </p:txBody>
      </p:sp>
    </p:spTree>
    <p:extLst>
      <p:ext uri="{BB962C8B-B14F-4D97-AF65-F5344CB8AC3E}">
        <p14:creationId xmlns:p14="http://schemas.microsoft.com/office/powerpoint/2010/main" val="11346795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B607397E-8D0F-4BCF-8D94-14C744A9B2FE}" type="slidenum">
              <a:rPr lang="zh-CN" altLang="en-US" smtClean="0">
                <a:latin typeface="Tahoma" pitchFamily="34" charset="0"/>
              </a:rPr>
              <a:pPr/>
              <a:t>48</a:t>
            </a:fld>
            <a:endParaRPr lang="en-US" altLang="zh-CN" smtClean="0">
              <a:latin typeface="Tahoma" pitchFamily="34" charset="0"/>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u="none" strike="noStrike" kern="1200" baseline="0" dirty="0" smtClean="0">
                <a:solidFill>
                  <a:schemeClr val="tx1"/>
                </a:solidFill>
                <a:latin typeface="Arial" charset="0"/>
                <a:ea typeface="宋体" pitchFamily="2" charset="-122"/>
                <a:cs typeface="+mn-cs"/>
              </a:rPr>
              <a:t>站点</a:t>
            </a:r>
            <a:r>
              <a:rPr lang="en-US" altLang="zh-CN" sz="1200" b="0" i="0" u="none" strike="noStrike" kern="1200" baseline="0" dirty="0" smtClean="0">
                <a:solidFill>
                  <a:schemeClr val="tx1"/>
                </a:solidFill>
                <a:latin typeface="Arial" charset="0"/>
                <a:ea typeface="宋体" pitchFamily="2" charset="-122"/>
                <a:cs typeface="+mn-cs"/>
              </a:rPr>
              <a:t>A </a:t>
            </a:r>
            <a:r>
              <a:rPr lang="zh-CN" altLang="en-US" sz="1200" b="0" i="0" u="none" strike="noStrike" kern="1200" baseline="0" dirty="0" smtClean="0">
                <a:solidFill>
                  <a:schemeClr val="tx1"/>
                </a:solidFill>
                <a:latin typeface="Arial" charset="0"/>
                <a:ea typeface="宋体" pitchFamily="2" charset="-122"/>
                <a:cs typeface="+mn-cs"/>
              </a:rPr>
              <a:t>和</a:t>
            </a:r>
            <a:r>
              <a:rPr lang="en-US" altLang="zh-CN" sz="1200" b="0" i="0" u="none" strike="noStrike" kern="1200" baseline="0" dirty="0" smtClean="0">
                <a:solidFill>
                  <a:schemeClr val="tx1"/>
                </a:solidFill>
                <a:latin typeface="Arial" charset="0"/>
                <a:ea typeface="宋体" pitchFamily="2" charset="-122"/>
                <a:cs typeface="+mn-cs"/>
              </a:rPr>
              <a:t>C </a:t>
            </a:r>
            <a:r>
              <a:rPr lang="zh-CN" altLang="en-US" sz="1200" b="0" i="0" u="none" strike="noStrike" kern="1200" baseline="0" dirty="0" smtClean="0">
                <a:solidFill>
                  <a:schemeClr val="tx1"/>
                </a:solidFill>
                <a:latin typeface="Arial" charset="0"/>
                <a:ea typeface="宋体" pitchFamily="2" charset="-122"/>
                <a:cs typeface="+mn-cs"/>
              </a:rPr>
              <a:t>都想和</a:t>
            </a:r>
            <a:r>
              <a:rPr lang="en-US" altLang="zh-CN" sz="1200" b="0" i="0" u="none" strike="noStrike" kern="1200" baseline="0" dirty="0" smtClean="0">
                <a:solidFill>
                  <a:schemeClr val="tx1"/>
                </a:solidFill>
                <a:latin typeface="Arial" charset="0"/>
                <a:ea typeface="宋体" pitchFamily="2" charset="-122"/>
                <a:cs typeface="+mn-cs"/>
              </a:rPr>
              <a:t>B </a:t>
            </a:r>
            <a:r>
              <a:rPr lang="zh-CN" altLang="en-US" sz="1200" b="0" i="0" u="none" strike="noStrike" kern="1200" baseline="0" dirty="0" smtClean="0">
                <a:solidFill>
                  <a:schemeClr val="tx1"/>
                </a:solidFill>
                <a:latin typeface="Arial" charset="0"/>
                <a:ea typeface="宋体" pitchFamily="2" charset="-122"/>
                <a:cs typeface="+mn-cs"/>
              </a:rPr>
              <a:t>通信。但</a:t>
            </a:r>
            <a:r>
              <a:rPr lang="en-US" altLang="zh-CN" sz="1200" b="0" i="0" u="none" strike="noStrike" kern="1200" baseline="0" dirty="0" smtClean="0">
                <a:solidFill>
                  <a:schemeClr val="tx1"/>
                </a:solidFill>
                <a:latin typeface="Arial" charset="0"/>
                <a:ea typeface="宋体" pitchFamily="2" charset="-122"/>
                <a:cs typeface="+mn-cs"/>
              </a:rPr>
              <a:t>A </a:t>
            </a:r>
            <a:r>
              <a:rPr lang="zh-CN" altLang="en-US" sz="1200" b="0" i="0" u="none" strike="noStrike" kern="1200" baseline="0" dirty="0" smtClean="0">
                <a:solidFill>
                  <a:schemeClr val="tx1"/>
                </a:solidFill>
                <a:latin typeface="Arial" charset="0"/>
                <a:ea typeface="宋体" pitchFamily="2" charset="-122"/>
                <a:cs typeface="+mn-cs"/>
              </a:rPr>
              <a:t>和</a:t>
            </a:r>
            <a:r>
              <a:rPr lang="en-US" altLang="zh-CN" sz="1200" b="0" i="0" u="none" strike="noStrike" kern="1200" baseline="0" dirty="0" smtClean="0">
                <a:solidFill>
                  <a:schemeClr val="tx1"/>
                </a:solidFill>
                <a:latin typeface="Arial" charset="0"/>
                <a:ea typeface="宋体" pitchFamily="2" charset="-122"/>
                <a:cs typeface="+mn-cs"/>
              </a:rPr>
              <a:t>C </a:t>
            </a:r>
            <a:r>
              <a:rPr lang="zh-CN" altLang="en-US" sz="1200" b="0" i="0" u="none" strike="noStrike" kern="1200" baseline="0" dirty="0" smtClean="0">
                <a:solidFill>
                  <a:schemeClr val="tx1"/>
                </a:solidFill>
                <a:latin typeface="Arial" charset="0"/>
                <a:ea typeface="宋体" pitchFamily="2" charset="-122"/>
                <a:cs typeface="+mn-cs"/>
              </a:rPr>
              <a:t>相距较远，彼此都昕不见对方。当</a:t>
            </a:r>
            <a:r>
              <a:rPr lang="en-US" altLang="zh-CN" sz="1200" b="0" i="0" u="none" strike="noStrike" kern="1200" baseline="0" dirty="0" smtClean="0">
                <a:solidFill>
                  <a:schemeClr val="tx1"/>
                </a:solidFill>
                <a:latin typeface="Arial" charset="0"/>
                <a:ea typeface="宋体" pitchFamily="2" charset="-122"/>
                <a:cs typeface="+mn-cs"/>
              </a:rPr>
              <a:t>A </a:t>
            </a:r>
            <a:r>
              <a:rPr lang="zh-CN" altLang="en-US" sz="1200" b="0" i="0" u="none" strike="noStrike" kern="1200" baseline="0" dirty="0" smtClean="0">
                <a:solidFill>
                  <a:schemeClr val="tx1"/>
                </a:solidFill>
                <a:latin typeface="Arial" charset="0"/>
                <a:ea typeface="宋体" pitchFamily="2" charset="-122"/>
                <a:cs typeface="+mn-cs"/>
              </a:rPr>
              <a:t>和</a:t>
            </a:r>
            <a:r>
              <a:rPr lang="en-US" altLang="zh-CN" sz="1200" b="0" i="0" u="none" strike="noStrike" kern="1200" baseline="0" dirty="0" smtClean="0">
                <a:solidFill>
                  <a:schemeClr val="tx1"/>
                </a:solidFill>
                <a:latin typeface="Arial" charset="0"/>
                <a:ea typeface="宋体" pitchFamily="2" charset="-122"/>
                <a:cs typeface="+mn-cs"/>
              </a:rPr>
              <a:t>C </a:t>
            </a:r>
            <a:r>
              <a:rPr lang="zh-CN" altLang="en-US" sz="1200" b="0" i="0" u="none" strike="noStrike" kern="1200" baseline="0" dirty="0" smtClean="0">
                <a:solidFill>
                  <a:schemeClr val="tx1"/>
                </a:solidFill>
                <a:latin typeface="Arial" charset="0"/>
                <a:ea typeface="宋体" pitchFamily="2" charset="-122"/>
                <a:cs typeface="+mn-cs"/>
              </a:rPr>
              <a:t>检测到信道空闲时，就都向</a:t>
            </a:r>
            <a:r>
              <a:rPr lang="en-US" altLang="zh-CN" sz="1200" b="0" i="0" u="none" strike="noStrike" kern="1200" baseline="0" dirty="0" smtClean="0">
                <a:solidFill>
                  <a:schemeClr val="tx1"/>
                </a:solidFill>
                <a:latin typeface="Arial" charset="0"/>
                <a:ea typeface="宋体" pitchFamily="2" charset="-122"/>
                <a:cs typeface="+mn-cs"/>
              </a:rPr>
              <a:t>B </a:t>
            </a:r>
            <a:r>
              <a:rPr lang="zh-CN" altLang="en-US" sz="1200" b="0" i="0" u="none" strike="noStrike" kern="1200" baseline="0" dirty="0" smtClean="0">
                <a:solidFill>
                  <a:schemeClr val="tx1"/>
                </a:solidFill>
                <a:latin typeface="Arial" charset="0"/>
                <a:ea typeface="宋体" pitchFamily="2" charset="-122"/>
                <a:cs typeface="+mn-cs"/>
              </a:rPr>
              <a:t>发送数据，结果发生了碰撞。这种未能检测出信道上其他站点信号的问题叫做隐蔽站问题</a:t>
            </a:r>
            <a:r>
              <a:rPr lang="en-US" altLang="zh-CN" sz="1200" b="0" i="0" u="none" strike="noStrike" kern="1200" baseline="0" dirty="0" smtClean="0">
                <a:solidFill>
                  <a:schemeClr val="tx1"/>
                </a:solidFill>
                <a:latin typeface="Arial" charset="0"/>
                <a:ea typeface="宋体" pitchFamily="2" charset="-122"/>
                <a:cs typeface="+mn-cs"/>
              </a:rPr>
              <a:t>(hidden station prob1em)</a:t>
            </a:r>
            <a:r>
              <a:rPr lang="zh-CN" altLang="en-US" sz="1200" b="0" i="0" u="none" strike="noStrike" kern="1200" baseline="0" dirty="0" smtClean="0">
                <a:solidFill>
                  <a:schemeClr val="tx1"/>
                </a:solidFill>
                <a:latin typeface="Arial" charset="0"/>
                <a:ea typeface="宋体" pitchFamily="2" charset="-122"/>
                <a:cs typeface="+mn-cs"/>
              </a:rPr>
              <a:t>，当移动站之间有障碍物时也有可能出现上述问题。</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站点</a:t>
            </a:r>
            <a:r>
              <a:rPr lang="en-US" altLang="zh-CN" sz="1200" b="0" i="0" u="none" strike="noStrike" kern="1200" baseline="0" dirty="0" smtClean="0">
                <a:solidFill>
                  <a:schemeClr val="tx1"/>
                </a:solidFill>
                <a:latin typeface="Arial" charset="0"/>
                <a:ea typeface="宋体" pitchFamily="2" charset="-122"/>
                <a:cs typeface="+mn-cs"/>
              </a:rPr>
              <a:t>B </a:t>
            </a:r>
            <a:r>
              <a:rPr lang="zh-CN" altLang="en-US" sz="1200" b="0" i="0" u="none" strike="noStrike" kern="1200" baseline="0" dirty="0" smtClean="0">
                <a:solidFill>
                  <a:schemeClr val="tx1"/>
                </a:solidFill>
                <a:latin typeface="Arial" charset="0"/>
                <a:ea typeface="宋体" pitchFamily="2" charset="-122"/>
                <a:cs typeface="+mn-cs"/>
              </a:rPr>
              <a:t>向</a:t>
            </a:r>
            <a:r>
              <a:rPr lang="en-US" altLang="zh-CN" sz="1200" b="0" i="0" u="none" strike="noStrike" kern="1200" baseline="0" dirty="0" smtClean="0">
                <a:solidFill>
                  <a:schemeClr val="tx1"/>
                </a:solidFill>
                <a:latin typeface="Arial" charset="0"/>
                <a:ea typeface="宋体" pitchFamily="2" charset="-122"/>
                <a:cs typeface="+mn-cs"/>
              </a:rPr>
              <a:t>A </a:t>
            </a:r>
            <a:r>
              <a:rPr lang="zh-CN" altLang="en-US" sz="1200" b="0" i="0" u="none" strike="noStrike" kern="1200" baseline="0" dirty="0" smtClean="0">
                <a:solidFill>
                  <a:schemeClr val="tx1"/>
                </a:solidFill>
                <a:latin typeface="Arial" charset="0"/>
                <a:ea typeface="宋体" pitchFamily="2" charset="-122"/>
                <a:cs typeface="+mn-cs"/>
              </a:rPr>
              <a:t>发送数据。而</a:t>
            </a:r>
            <a:r>
              <a:rPr lang="en-US" altLang="zh-CN" sz="1200" b="0" i="0" u="none" strike="noStrike" kern="1200" baseline="0" dirty="0" smtClean="0">
                <a:solidFill>
                  <a:schemeClr val="tx1"/>
                </a:solidFill>
                <a:latin typeface="Arial" charset="0"/>
                <a:ea typeface="宋体" pitchFamily="2" charset="-122"/>
                <a:cs typeface="+mn-cs"/>
              </a:rPr>
              <a:t>C </a:t>
            </a:r>
            <a:r>
              <a:rPr lang="zh-CN" altLang="en-US" sz="1200" b="0" i="0" u="none" strike="noStrike" kern="1200" baseline="0" dirty="0" smtClean="0">
                <a:solidFill>
                  <a:schemeClr val="tx1"/>
                </a:solidFill>
                <a:latin typeface="Arial" charset="0"/>
                <a:ea typeface="宋体" pitchFamily="2" charset="-122"/>
                <a:cs typeface="+mn-cs"/>
              </a:rPr>
              <a:t>又想和</a:t>
            </a:r>
            <a:r>
              <a:rPr lang="en-US" altLang="zh-CN" sz="1200" b="0" i="0" u="none" strike="noStrike" kern="1200" baseline="0" dirty="0" smtClean="0">
                <a:solidFill>
                  <a:schemeClr val="tx1"/>
                </a:solidFill>
                <a:latin typeface="Arial" charset="0"/>
                <a:ea typeface="宋体" pitchFamily="2" charset="-122"/>
                <a:cs typeface="+mn-cs"/>
              </a:rPr>
              <a:t>D </a:t>
            </a:r>
            <a:r>
              <a:rPr lang="zh-CN" altLang="en-US" sz="1200" b="0" i="0" u="none" strike="noStrike" kern="1200" baseline="0" dirty="0" smtClean="0">
                <a:solidFill>
                  <a:schemeClr val="tx1"/>
                </a:solidFill>
                <a:latin typeface="Arial" charset="0"/>
                <a:ea typeface="宋体" pitchFamily="2" charset="-122"/>
                <a:cs typeface="+mn-cs"/>
              </a:rPr>
              <a:t>通信。但</a:t>
            </a:r>
            <a:r>
              <a:rPr lang="en-US" altLang="zh-CN" sz="1200" b="0" i="0" u="none" strike="noStrike" kern="1200" baseline="0" dirty="0" smtClean="0">
                <a:solidFill>
                  <a:schemeClr val="tx1"/>
                </a:solidFill>
                <a:latin typeface="Arial" charset="0"/>
                <a:ea typeface="宋体" pitchFamily="2" charset="-122"/>
                <a:cs typeface="+mn-cs"/>
              </a:rPr>
              <a:t>C </a:t>
            </a:r>
            <a:r>
              <a:rPr lang="zh-CN" altLang="en-US" sz="1200" b="0" i="0" u="none" strike="noStrike" kern="1200" baseline="0" dirty="0" smtClean="0">
                <a:solidFill>
                  <a:schemeClr val="tx1"/>
                </a:solidFill>
                <a:latin typeface="Arial" charset="0"/>
                <a:ea typeface="宋体" pitchFamily="2" charset="-122"/>
                <a:cs typeface="+mn-cs"/>
              </a:rPr>
              <a:t>检测到信道忙，于是就停止向</a:t>
            </a:r>
            <a:r>
              <a:rPr lang="en-US" altLang="zh-CN" sz="1200" b="0" i="0" u="none" strike="noStrike" kern="1200" baseline="0" dirty="0" smtClean="0">
                <a:solidFill>
                  <a:schemeClr val="tx1"/>
                </a:solidFill>
                <a:latin typeface="Arial" charset="0"/>
                <a:ea typeface="宋体" pitchFamily="2" charset="-122"/>
                <a:cs typeface="+mn-cs"/>
              </a:rPr>
              <a:t>D </a:t>
            </a:r>
            <a:r>
              <a:rPr lang="zh-CN" altLang="en-US" sz="1200" b="0" i="0" u="none" strike="noStrike" kern="1200" baseline="0" dirty="0" smtClean="0">
                <a:solidFill>
                  <a:schemeClr val="tx1"/>
                </a:solidFill>
                <a:latin typeface="Arial" charset="0"/>
                <a:ea typeface="宋体" pitchFamily="2" charset="-122"/>
                <a:cs typeface="+mn-cs"/>
              </a:rPr>
              <a:t>发送数据，其实</a:t>
            </a:r>
            <a:r>
              <a:rPr lang="en-US" altLang="zh-CN" sz="1200" b="0" i="0" u="none" strike="noStrike" kern="1200" baseline="0" dirty="0" smtClean="0">
                <a:solidFill>
                  <a:schemeClr val="tx1"/>
                </a:solidFill>
                <a:latin typeface="Arial" charset="0"/>
                <a:ea typeface="宋体" pitchFamily="2" charset="-122"/>
                <a:cs typeface="+mn-cs"/>
              </a:rPr>
              <a:t>B </a:t>
            </a:r>
            <a:r>
              <a:rPr lang="zh-CN" altLang="en-US" sz="1200" b="0" i="0" u="none" strike="noStrike" kern="1200" baseline="0" dirty="0" smtClean="0">
                <a:solidFill>
                  <a:schemeClr val="tx1"/>
                </a:solidFill>
                <a:latin typeface="Arial" charset="0"/>
                <a:ea typeface="宋体" pitchFamily="2" charset="-122"/>
                <a:cs typeface="+mn-cs"/>
              </a:rPr>
              <a:t>向</a:t>
            </a:r>
            <a:r>
              <a:rPr lang="en-US" altLang="zh-CN" sz="1200" b="0" i="0" u="none" strike="noStrike" kern="1200" baseline="0" dirty="0" smtClean="0">
                <a:solidFill>
                  <a:schemeClr val="tx1"/>
                </a:solidFill>
                <a:latin typeface="Arial" charset="0"/>
                <a:ea typeface="宋体" pitchFamily="2" charset="-122"/>
                <a:cs typeface="+mn-cs"/>
              </a:rPr>
              <a:t>A </a:t>
            </a:r>
            <a:r>
              <a:rPr lang="zh-CN" altLang="en-US" sz="1200" b="0" i="0" u="none" strike="noStrike" kern="1200" baseline="0" dirty="0" smtClean="0">
                <a:solidFill>
                  <a:schemeClr val="tx1"/>
                </a:solidFill>
                <a:latin typeface="Arial" charset="0"/>
                <a:ea typeface="宋体" pitchFamily="2" charset="-122"/>
                <a:cs typeface="+mn-cs"/>
              </a:rPr>
              <a:t>发送数据并不影响</a:t>
            </a:r>
            <a:r>
              <a:rPr lang="en-US" altLang="zh-CN" sz="1200" b="0" i="0" u="none" strike="noStrike" kern="1200" baseline="0" dirty="0" smtClean="0">
                <a:solidFill>
                  <a:schemeClr val="tx1"/>
                </a:solidFill>
                <a:latin typeface="Arial" charset="0"/>
                <a:ea typeface="宋体" pitchFamily="2" charset="-122"/>
                <a:cs typeface="+mn-cs"/>
              </a:rPr>
              <a:t>C </a:t>
            </a:r>
            <a:r>
              <a:rPr lang="zh-CN" altLang="en-US" sz="1200" b="0" i="0" u="none" strike="noStrike" kern="1200" baseline="0" dirty="0" smtClean="0">
                <a:solidFill>
                  <a:schemeClr val="tx1"/>
                </a:solidFill>
                <a:latin typeface="Arial" charset="0"/>
                <a:ea typeface="宋体" pitchFamily="2" charset="-122"/>
                <a:cs typeface="+mn-cs"/>
              </a:rPr>
              <a:t>向</a:t>
            </a:r>
            <a:r>
              <a:rPr lang="en-US" altLang="zh-CN" sz="1200" b="0" i="0" u="none" strike="noStrike" kern="1200" baseline="0" dirty="0" smtClean="0">
                <a:solidFill>
                  <a:schemeClr val="tx1"/>
                </a:solidFill>
                <a:latin typeface="Arial" charset="0"/>
                <a:ea typeface="宋体" pitchFamily="2" charset="-122"/>
                <a:cs typeface="+mn-cs"/>
              </a:rPr>
              <a:t>D </a:t>
            </a:r>
            <a:r>
              <a:rPr lang="zh-CN" altLang="en-US" sz="1200" b="0" i="0" u="none" strike="noStrike" kern="1200" baseline="0" dirty="0" smtClean="0">
                <a:solidFill>
                  <a:schemeClr val="tx1"/>
                </a:solidFill>
                <a:latin typeface="Arial" charset="0"/>
                <a:ea typeface="宋体" pitchFamily="2" charset="-122"/>
                <a:cs typeface="+mn-cs"/>
              </a:rPr>
              <a:t>发送数据</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如果这时不是</a:t>
            </a:r>
            <a:r>
              <a:rPr lang="en-US" altLang="zh-CN" sz="1200" b="0" i="0" u="none" strike="noStrike" kern="1200" baseline="0" dirty="0" smtClean="0">
                <a:solidFill>
                  <a:schemeClr val="tx1"/>
                </a:solidFill>
                <a:latin typeface="Arial" charset="0"/>
                <a:ea typeface="宋体" pitchFamily="2" charset="-122"/>
                <a:cs typeface="+mn-cs"/>
              </a:rPr>
              <a:t>B </a:t>
            </a:r>
            <a:r>
              <a:rPr lang="zh-CN" altLang="en-US" sz="1200" b="0" i="0" u="none" strike="noStrike" kern="1200" baseline="0" dirty="0" smtClean="0">
                <a:solidFill>
                  <a:schemeClr val="tx1"/>
                </a:solidFill>
                <a:latin typeface="Arial" charset="0"/>
                <a:ea typeface="宋体" pitchFamily="2" charset="-122"/>
                <a:cs typeface="+mn-cs"/>
              </a:rPr>
              <a:t>向</a:t>
            </a:r>
            <a:r>
              <a:rPr lang="en-US" altLang="zh-CN" sz="1200" b="0" i="0" u="none" strike="noStrike" kern="1200" baseline="0" dirty="0" smtClean="0">
                <a:solidFill>
                  <a:schemeClr val="tx1"/>
                </a:solidFill>
                <a:latin typeface="Arial" charset="0"/>
                <a:ea typeface="宋体" pitchFamily="2" charset="-122"/>
                <a:cs typeface="+mn-cs"/>
              </a:rPr>
              <a:t>A </a:t>
            </a:r>
            <a:r>
              <a:rPr lang="zh-CN" altLang="en-US" sz="1200" b="0" i="0" u="none" strike="noStrike" kern="1200" baseline="0" dirty="0" smtClean="0">
                <a:solidFill>
                  <a:schemeClr val="tx1"/>
                </a:solidFill>
                <a:latin typeface="Arial" charset="0"/>
                <a:ea typeface="宋体" pitchFamily="2" charset="-122"/>
                <a:cs typeface="+mn-cs"/>
              </a:rPr>
              <a:t>发送数据而是</a:t>
            </a:r>
            <a:r>
              <a:rPr lang="en-US" altLang="zh-CN" sz="1200" b="0" i="0" u="none" strike="noStrike" kern="1200" baseline="0" dirty="0" smtClean="0">
                <a:solidFill>
                  <a:schemeClr val="tx1"/>
                </a:solidFill>
                <a:latin typeface="Arial" charset="0"/>
                <a:ea typeface="宋体" pitchFamily="2" charset="-122"/>
                <a:cs typeface="+mn-cs"/>
              </a:rPr>
              <a:t>A</a:t>
            </a:r>
            <a:r>
              <a:rPr lang="zh-CN" altLang="en-US" sz="1200" b="0" i="0" u="none" strike="noStrike" kern="1200" baseline="0" dirty="0" smtClean="0">
                <a:solidFill>
                  <a:schemeClr val="tx1"/>
                </a:solidFill>
                <a:latin typeface="Arial" charset="0"/>
                <a:ea typeface="宋体" pitchFamily="2" charset="-122"/>
                <a:cs typeface="+mn-cs"/>
              </a:rPr>
              <a:t>向</a:t>
            </a:r>
            <a:r>
              <a:rPr lang="en-US" altLang="zh-CN" sz="1200" b="0" i="0" u="none" strike="noStrike" kern="1200" baseline="0" dirty="0" smtClean="0">
                <a:solidFill>
                  <a:schemeClr val="tx1"/>
                </a:solidFill>
                <a:latin typeface="Arial" charset="0"/>
                <a:ea typeface="宋体" pitchFamily="2" charset="-122"/>
                <a:cs typeface="+mn-cs"/>
              </a:rPr>
              <a:t>B </a:t>
            </a:r>
            <a:r>
              <a:rPr lang="zh-CN" altLang="en-US" sz="1200" b="0" i="0" u="none" strike="noStrike" kern="1200" baseline="0" dirty="0" smtClean="0">
                <a:solidFill>
                  <a:schemeClr val="tx1"/>
                </a:solidFill>
                <a:latin typeface="Arial" charset="0"/>
                <a:ea typeface="宋体" pitchFamily="2" charset="-122"/>
                <a:cs typeface="+mn-cs"/>
              </a:rPr>
              <a:t>发送数据，则当</a:t>
            </a:r>
            <a:r>
              <a:rPr lang="en-US" altLang="zh-CN" sz="1200" b="0" i="0" u="none" strike="noStrike" kern="1200" baseline="0" dirty="0" smtClean="0">
                <a:solidFill>
                  <a:schemeClr val="tx1"/>
                </a:solidFill>
                <a:latin typeface="Arial" charset="0"/>
                <a:ea typeface="宋体" pitchFamily="2" charset="-122"/>
                <a:cs typeface="+mn-cs"/>
              </a:rPr>
              <a:t>C </a:t>
            </a:r>
            <a:r>
              <a:rPr lang="zh-CN" altLang="en-US" sz="1200" b="0" i="0" u="none" strike="noStrike" kern="1200" baseline="0" dirty="0" smtClean="0">
                <a:solidFill>
                  <a:schemeClr val="tx1"/>
                </a:solidFill>
                <a:latin typeface="Arial" charset="0"/>
                <a:ea typeface="宋体" pitchFamily="2" charset="-122"/>
                <a:cs typeface="+mn-cs"/>
              </a:rPr>
              <a:t>向</a:t>
            </a:r>
            <a:r>
              <a:rPr lang="en-US" altLang="zh-CN" sz="1200" b="0" i="0" u="none" strike="noStrike" kern="1200" baseline="0" dirty="0" smtClean="0">
                <a:solidFill>
                  <a:schemeClr val="tx1"/>
                </a:solidFill>
                <a:latin typeface="Arial" charset="0"/>
                <a:ea typeface="宋体" pitchFamily="2" charset="-122"/>
                <a:cs typeface="+mn-cs"/>
              </a:rPr>
              <a:t>D </a:t>
            </a:r>
            <a:r>
              <a:rPr lang="zh-CN" altLang="en-US" sz="1200" b="0" i="0" u="none" strike="noStrike" kern="1200" baseline="0" dirty="0" smtClean="0">
                <a:solidFill>
                  <a:schemeClr val="tx1"/>
                </a:solidFill>
                <a:latin typeface="Arial" charset="0"/>
                <a:ea typeface="宋体" pitchFamily="2" charset="-122"/>
                <a:cs typeface="+mn-cs"/>
              </a:rPr>
              <a:t>发送数据时就会干扰</a:t>
            </a:r>
            <a:r>
              <a:rPr lang="en-US" altLang="zh-CN" sz="1200" b="0" i="0" u="none" strike="noStrike" kern="1200" baseline="0" dirty="0" smtClean="0">
                <a:solidFill>
                  <a:schemeClr val="tx1"/>
                </a:solidFill>
                <a:latin typeface="Arial" charset="0"/>
                <a:ea typeface="宋体" pitchFamily="2" charset="-122"/>
                <a:cs typeface="+mn-cs"/>
              </a:rPr>
              <a:t>B</a:t>
            </a:r>
            <a:r>
              <a:rPr lang="zh-CN" altLang="en-US" sz="1200" b="0" i="0" u="none" strike="noStrike" kern="1200" baseline="0" dirty="0" smtClean="0">
                <a:solidFill>
                  <a:schemeClr val="tx1"/>
                </a:solidFill>
                <a:latin typeface="Arial" charset="0"/>
                <a:ea typeface="宋体" pitchFamily="2" charset="-122"/>
                <a:cs typeface="+mn-cs"/>
              </a:rPr>
              <a:t>接收</a:t>
            </a:r>
            <a:r>
              <a:rPr lang="en-US" altLang="zh-CN" sz="1200" b="0" i="0" u="none" strike="noStrike" kern="1200" baseline="0" dirty="0" smtClean="0">
                <a:solidFill>
                  <a:schemeClr val="tx1"/>
                </a:solidFill>
                <a:latin typeface="Arial" charset="0"/>
                <a:ea typeface="宋体" pitchFamily="2" charset="-122"/>
                <a:cs typeface="+mn-cs"/>
              </a:rPr>
              <a:t>A </a:t>
            </a:r>
            <a:r>
              <a:rPr lang="zh-CN" altLang="en-US" sz="1200" b="0" i="0" u="none" strike="noStrike" kern="1200" baseline="0" dirty="0" smtClean="0">
                <a:solidFill>
                  <a:schemeClr val="tx1"/>
                </a:solidFill>
                <a:latin typeface="Arial" charset="0"/>
                <a:ea typeface="宋体" pitchFamily="2" charset="-122"/>
                <a:cs typeface="+mn-cs"/>
              </a:rPr>
              <a:t>发来的数据</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。这就是暴露站问题</a:t>
            </a:r>
            <a:r>
              <a:rPr lang="en-US" altLang="zh-CN" sz="1200" b="0" i="0" u="none" strike="noStrike" kern="1200" baseline="0" dirty="0" smtClean="0">
                <a:solidFill>
                  <a:schemeClr val="tx1"/>
                </a:solidFill>
                <a:latin typeface="Arial" charset="0"/>
                <a:ea typeface="宋体" pitchFamily="2" charset="-122"/>
                <a:cs typeface="+mn-cs"/>
              </a:rPr>
              <a:t>(exposed station problem)</a:t>
            </a:r>
          </a:p>
          <a:p>
            <a:r>
              <a:rPr lang="zh-CN" altLang="en-US" sz="1200" b="0" i="0" u="none" strike="noStrike" kern="1200" baseline="0" dirty="0" smtClean="0">
                <a:solidFill>
                  <a:schemeClr val="tx1"/>
                </a:solidFill>
                <a:latin typeface="Arial" charset="0"/>
                <a:ea typeface="宋体" pitchFamily="2" charset="-122"/>
                <a:cs typeface="+mn-cs"/>
              </a:rPr>
              <a:t>在无线局域网中，在不发生干扰的情况下，可允许同时多个移动站进行通信。这点与有线局域网有很大的差别。</a:t>
            </a:r>
            <a:endParaRPr lang="zh-CN" altLang="en-US" dirty="0" smtClean="0">
              <a:ea typeface="宋体" charset="-122"/>
            </a:endParaRPr>
          </a:p>
        </p:txBody>
      </p:sp>
    </p:spTree>
    <p:extLst>
      <p:ext uri="{BB962C8B-B14F-4D97-AF65-F5344CB8AC3E}">
        <p14:creationId xmlns:p14="http://schemas.microsoft.com/office/powerpoint/2010/main" val="30989521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84FC70FC-0E5C-4DF7-87AE-6B01EDD1390D}" type="slidenum">
              <a:rPr lang="zh-CN" altLang="en-US" smtClean="0">
                <a:latin typeface="Tahoma" pitchFamily="34" charset="0"/>
              </a:rPr>
              <a:pPr/>
              <a:t>49</a:t>
            </a:fld>
            <a:endParaRPr lang="en-US" altLang="zh-CN" smtClean="0">
              <a:latin typeface="Tahoma" pitchFamily="34"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u="none" strike="noStrike" kern="1200" baseline="0" dirty="0" smtClean="0">
                <a:solidFill>
                  <a:schemeClr val="tx1"/>
                </a:solidFill>
                <a:latin typeface="Arial" charset="0"/>
                <a:ea typeface="宋体" pitchFamily="2" charset="-122"/>
                <a:cs typeface="+mn-cs"/>
              </a:rPr>
              <a:t>第一，在无线局域网的适配器上，接收信号的强度往往会远小于发送信号的强度，因此若要实现碰撞检测，那么在硬件上需要的花费就会过大。</a:t>
            </a:r>
          </a:p>
          <a:p>
            <a:r>
              <a:rPr lang="zh-CN" altLang="en-US" sz="1200" b="0" i="0" u="none" strike="noStrike" kern="1200" baseline="0" dirty="0" smtClean="0">
                <a:solidFill>
                  <a:schemeClr val="tx1"/>
                </a:solidFill>
                <a:latin typeface="Arial" charset="0"/>
                <a:ea typeface="宋体" pitchFamily="2" charset="-122"/>
                <a:cs typeface="+mn-cs"/>
              </a:rPr>
              <a:t>第二，在无线局域网中，井非所有的站点都能够昕见对方，而</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所有站点都能够昕见对方</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正是实现</a:t>
            </a:r>
            <a:r>
              <a:rPr lang="en-US" altLang="zh-CN" sz="1200" b="0" i="0" u="none" strike="noStrike" kern="1200" baseline="0" dirty="0" smtClean="0">
                <a:solidFill>
                  <a:schemeClr val="tx1"/>
                </a:solidFill>
                <a:latin typeface="Arial" charset="0"/>
                <a:ea typeface="宋体" pitchFamily="2" charset="-122"/>
                <a:cs typeface="+mn-cs"/>
              </a:rPr>
              <a:t>CSMNCD </a:t>
            </a:r>
            <a:r>
              <a:rPr lang="zh-CN" altLang="en-US" sz="1200" b="0" i="0" u="none" strike="noStrike" kern="1200" baseline="0" dirty="0" smtClean="0">
                <a:solidFill>
                  <a:schemeClr val="tx1"/>
                </a:solidFill>
                <a:latin typeface="Arial" charset="0"/>
                <a:ea typeface="宋体" pitchFamily="2" charset="-122"/>
                <a:cs typeface="+mn-cs"/>
              </a:rPr>
              <a:t>协议必须具备的基础。</a:t>
            </a:r>
            <a:endParaRPr lang="en-US" altLang="zh-CN" sz="1200" b="0" i="0" u="none" strike="noStrike" kern="1200" baseline="0" dirty="0" smtClean="0">
              <a:solidFill>
                <a:schemeClr val="tx1"/>
              </a:solidFill>
              <a:latin typeface="Arial" charset="0"/>
              <a:ea typeface="宋体" pitchFamily="2" charset="-122"/>
              <a:cs typeface="+mn-cs"/>
            </a:endParaRPr>
          </a:p>
          <a:p>
            <a:r>
              <a:rPr lang="en-US" altLang="zh-CN" sz="1200" b="0" i="0" u="none" strike="noStrike" kern="1200" baseline="0" dirty="0" smtClean="0">
                <a:solidFill>
                  <a:schemeClr val="tx1"/>
                </a:solidFill>
                <a:latin typeface="Arial" charset="0"/>
                <a:ea typeface="宋体" pitchFamily="2" charset="-122"/>
                <a:cs typeface="+mn-cs"/>
              </a:rPr>
              <a:t>CSMA/CD </a:t>
            </a:r>
            <a:r>
              <a:rPr lang="zh-CN" altLang="en-US" sz="1200" b="0" i="0" u="none" strike="noStrike" kern="1200" baseline="0" dirty="0" smtClean="0">
                <a:solidFill>
                  <a:schemeClr val="tx1"/>
                </a:solidFill>
                <a:latin typeface="Arial" charset="0"/>
                <a:ea typeface="宋体" pitchFamily="2" charset="-122"/>
                <a:cs typeface="+mn-cs"/>
              </a:rPr>
              <a:t>有两个要点</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一是发送前先检测信道。信道空间就立即发送，信道忙就随机推迟发送。二是边发送边检测信道，一发现碰撞就立即停止发送。因此偶尔发生的碰撞并不会使用域网的运行效率降低很多。既然无线局域网不能使用碰撞检测，那么就应当尽量减少碰撞的发生。为此</a:t>
            </a:r>
            <a:r>
              <a:rPr lang="en-US" altLang="zh-CN" sz="1200" b="0" i="0" u="none" strike="noStrike" kern="1200" baseline="0" dirty="0" smtClean="0">
                <a:solidFill>
                  <a:schemeClr val="tx1"/>
                </a:solidFill>
                <a:latin typeface="Arial" charset="0"/>
                <a:ea typeface="宋体" pitchFamily="2" charset="-122"/>
                <a:cs typeface="+mn-cs"/>
              </a:rPr>
              <a:t>. 802.11 </a:t>
            </a:r>
            <a:r>
              <a:rPr lang="zh-CN" altLang="en-US" sz="1200" b="0" i="0" u="none" strike="noStrike" kern="1200" baseline="0" dirty="0" smtClean="0">
                <a:solidFill>
                  <a:schemeClr val="tx1"/>
                </a:solidFill>
                <a:latin typeface="Arial" charset="0"/>
                <a:ea typeface="宋体" pitchFamily="2" charset="-122"/>
                <a:cs typeface="+mn-cs"/>
              </a:rPr>
              <a:t>委员会对</a:t>
            </a:r>
            <a:r>
              <a:rPr lang="en-US" altLang="zh-CN" sz="1200" b="0" i="0" u="none" strike="noStrike" kern="1200" baseline="0" dirty="0" smtClean="0">
                <a:solidFill>
                  <a:schemeClr val="tx1"/>
                </a:solidFill>
                <a:latin typeface="Arial" charset="0"/>
                <a:ea typeface="宋体" pitchFamily="2" charset="-122"/>
                <a:cs typeface="+mn-cs"/>
              </a:rPr>
              <a:t>CSMA/CD </a:t>
            </a:r>
            <a:r>
              <a:rPr lang="zh-CN" altLang="en-US" sz="1200" b="0" i="0" u="none" strike="noStrike" kern="1200" baseline="0" dirty="0" smtClean="0">
                <a:solidFill>
                  <a:schemeClr val="tx1"/>
                </a:solidFill>
                <a:latin typeface="Arial" charset="0"/>
                <a:ea typeface="宋体" pitchFamily="2" charset="-122"/>
                <a:cs typeface="+mn-cs"/>
              </a:rPr>
              <a:t>协议进行了修改，把碰撞枪测改为碰撞避免</a:t>
            </a:r>
            <a:r>
              <a:rPr lang="en-US" altLang="zh-CN" sz="1200" b="0" i="0" u="none" strike="noStrike" kern="1200" baseline="0" dirty="0" smtClean="0">
                <a:solidFill>
                  <a:schemeClr val="tx1"/>
                </a:solidFill>
                <a:latin typeface="Arial" charset="0"/>
                <a:ea typeface="宋体" pitchFamily="2" charset="-122"/>
                <a:cs typeface="+mn-cs"/>
              </a:rPr>
              <a:t>CA (Collision Avoidance) </a:t>
            </a:r>
            <a:r>
              <a:rPr lang="zh-CN" altLang="en-US" sz="1200" b="0" i="0" u="none" strike="noStrike" kern="1200" baseline="0" dirty="0" smtClean="0">
                <a:solidFill>
                  <a:schemeClr val="tx1"/>
                </a:solidFill>
                <a:latin typeface="Arial" charset="0"/>
                <a:ea typeface="宋体" pitchFamily="2" charset="-122"/>
                <a:cs typeface="+mn-cs"/>
              </a:rPr>
              <a:t>。这样</a:t>
            </a:r>
            <a:r>
              <a:rPr lang="en-US" altLang="zh-CN" sz="1200" b="0" i="0" u="none" strike="noStrike" kern="1200" baseline="0" dirty="0" smtClean="0">
                <a:solidFill>
                  <a:schemeClr val="tx1"/>
                </a:solidFill>
                <a:latin typeface="Arial" charset="0"/>
                <a:ea typeface="宋体" pitchFamily="2" charset="-122"/>
                <a:cs typeface="+mn-cs"/>
              </a:rPr>
              <a:t>. 802.11 </a:t>
            </a:r>
            <a:r>
              <a:rPr lang="zh-CN" altLang="en-US" sz="1200" b="0" i="0" u="none" strike="noStrike" kern="1200" baseline="0" dirty="0" smtClean="0">
                <a:solidFill>
                  <a:schemeClr val="tx1"/>
                </a:solidFill>
                <a:latin typeface="Arial" charset="0"/>
                <a:ea typeface="宋体" pitchFamily="2" charset="-122"/>
                <a:cs typeface="+mn-cs"/>
              </a:rPr>
              <a:t>局域网就使用</a:t>
            </a:r>
            <a:r>
              <a:rPr lang="en-US" altLang="zh-CN" sz="1200" b="0" i="0" u="none" strike="noStrike" kern="1200" baseline="0" dirty="0" smtClean="0">
                <a:solidFill>
                  <a:schemeClr val="tx1"/>
                </a:solidFill>
                <a:latin typeface="Arial" charset="0"/>
                <a:ea typeface="宋体" pitchFamily="2" charset="-122"/>
                <a:cs typeface="+mn-cs"/>
              </a:rPr>
              <a:t>CSMAJCA </a:t>
            </a:r>
            <a:r>
              <a:rPr lang="zh-CN" altLang="en-US" sz="1200" b="0" i="0" u="none" strike="noStrike" kern="1200" baseline="0" dirty="0" smtClean="0">
                <a:solidFill>
                  <a:schemeClr val="tx1"/>
                </a:solidFill>
                <a:latin typeface="Arial" charset="0"/>
                <a:ea typeface="宋体" pitchFamily="2" charset="-122"/>
                <a:cs typeface="+mn-cs"/>
              </a:rPr>
              <a:t>协议</a:t>
            </a:r>
            <a:r>
              <a:rPr lang="en-US" altLang="zh-CN" sz="1200" b="0" i="0" u="none" strike="noStrike" kern="1200" baseline="0" dirty="0" smtClean="0">
                <a:solidFill>
                  <a:schemeClr val="tx1"/>
                </a:solidFill>
                <a:latin typeface="Arial" charset="0"/>
                <a:ea typeface="宋体" pitchFamily="2" charset="-122"/>
                <a:cs typeface="+mn-cs"/>
              </a:rPr>
              <a:t>o </a:t>
            </a:r>
            <a:r>
              <a:rPr lang="zh-CN" altLang="en-US" sz="1200" b="0" i="0" u="none" strike="noStrike" kern="1200" baseline="0" dirty="0" smtClean="0">
                <a:solidFill>
                  <a:schemeClr val="tx1"/>
                </a:solidFill>
                <a:latin typeface="Arial" charset="0"/>
                <a:ea typeface="宋体" pitchFamily="2" charset="-122"/>
                <a:cs typeface="+mn-cs"/>
              </a:rPr>
              <a:t>碰撞，避免的思路是</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协议的设计要尽量减少碰撞发生的概率。</a:t>
            </a:r>
            <a:endParaRPr lang="zh-CN" altLang="en-US" dirty="0" smtClean="0">
              <a:ea typeface="宋体" charset="-122"/>
            </a:endParaRPr>
          </a:p>
        </p:txBody>
      </p:sp>
    </p:spTree>
    <p:extLst>
      <p:ext uri="{BB962C8B-B14F-4D97-AF65-F5344CB8AC3E}">
        <p14:creationId xmlns:p14="http://schemas.microsoft.com/office/powerpoint/2010/main" val="31876892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72214B44-C255-4918-862C-ACB33D6D9608}" type="slidenum">
              <a:rPr lang="zh-CN" altLang="en-US" smtClean="0">
                <a:latin typeface="Tahoma" pitchFamily="34" charset="0"/>
              </a:rPr>
              <a:pPr/>
              <a:t>50</a:t>
            </a:fld>
            <a:endParaRPr lang="en-US" altLang="zh-CN" smtClean="0">
              <a:latin typeface="Tahoma" pitchFamily="34"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b="0" i="0" u="none" strike="noStrike" kern="1200" baseline="0" dirty="0" smtClean="0">
                <a:solidFill>
                  <a:schemeClr val="tx1"/>
                </a:solidFill>
                <a:latin typeface="Arial" charset="0"/>
                <a:ea typeface="宋体" pitchFamily="2" charset="-122"/>
                <a:cs typeface="+mn-cs"/>
              </a:rPr>
              <a:t>802.11 </a:t>
            </a:r>
            <a:r>
              <a:rPr lang="zh-CN" altLang="en-US" sz="1200" b="0" i="0" u="none" strike="noStrike" kern="1200" baseline="0" dirty="0" smtClean="0">
                <a:solidFill>
                  <a:schemeClr val="tx1"/>
                </a:solidFill>
                <a:latin typeface="Arial" charset="0"/>
                <a:ea typeface="宋体" pitchFamily="2" charset="-122"/>
                <a:cs typeface="+mn-cs"/>
              </a:rPr>
              <a:t>标准采用了一种叫做虚拟载波监昕</a:t>
            </a:r>
            <a:r>
              <a:rPr lang="en-US" altLang="zh-CN" sz="1200" b="0" i="0" u="none" strike="noStrike" kern="1200" baseline="0" dirty="0" smtClean="0">
                <a:solidFill>
                  <a:schemeClr val="tx1"/>
                </a:solidFill>
                <a:latin typeface="Arial" charset="0"/>
                <a:ea typeface="宋体" pitchFamily="2" charset="-122"/>
                <a:cs typeface="+mn-cs"/>
              </a:rPr>
              <a:t>(Virtual Carrier Sense) </a:t>
            </a:r>
            <a:r>
              <a:rPr lang="zh-CN" altLang="en-US" sz="1200" b="0" i="0" u="none" strike="noStrike" kern="1200" baseline="0" dirty="0" smtClean="0">
                <a:solidFill>
                  <a:schemeClr val="tx1"/>
                </a:solidFill>
                <a:latin typeface="Arial" charset="0"/>
                <a:ea typeface="宋体" pitchFamily="2" charset="-122"/>
                <a:cs typeface="+mn-cs"/>
              </a:rPr>
              <a:t>的机制，这就是让源站把它要占用信道的时间</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包括目的站发回确认帧所需的时间</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写入到所发送的数据帧中</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即在首部中的</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持续时间</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字段中写入需要占用信道的时间，以微秒为单位，一直到目的站把确认帧发送完为止</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，以便使其他所有站在这一段时间都不要发送数据。</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当站点检测到正在信道中传送的帧中的</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持续时间</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字段时，就调整自己的网络分配向量</a:t>
            </a:r>
            <a:r>
              <a:rPr lang="en-US" altLang="zh-CN" sz="1200" b="0" i="0" u="none" strike="noStrike" kern="1200" baseline="0" dirty="0" smtClean="0">
                <a:solidFill>
                  <a:schemeClr val="tx1"/>
                </a:solidFill>
                <a:latin typeface="Arial" charset="0"/>
                <a:ea typeface="宋体" pitchFamily="2" charset="-122"/>
                <a:cs typeface="+mn-cs"/>
              </a:rPr>
              <a:t>NAV (Network Allocation Vector)NAV </a:t>
            </a:r>
            <a:r>
              <a:rPr lang="zh-CN" altLang="en-US" sz="1200" b="0" i="0" u="none" strike="noStrike" kern="1200" baseline="0" dirty="0" smtClean="0">
                <a:solidFill>
                  <a:schemeClr val="tx1"/>
                </a:solidFill>
                <a:latin typeface="Arial" charset="0"/>
                <a:ea typeface="宋体" pitchFamily="2" charset="-122"/>
                <a:cs typeface="+mn-cs"/>
              </a:rPr>
              <a:t>指出了信道处于忙状态的持续时间。</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为什么信道空闲还要再等待呢</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就是考虑可能有其他站点有高优先级的帧要发送。如有，就让高优先级帧先发迭。</a:t>
            </a:r>
            <a:endParaRPr lang="en-US" altLang="zh-CN" sz="1200" b="0" i="0" u="none" strike="noStrike" kern="1200" baseline="0" dirty="0" smtClean="0">
              <a:solidFill>
                <a:schemeClr val="tx1"/>
              </a:solidFill>
              <a:latin typeface="Arial" charset="0"/>
              <a:ea typeface="宋体" pitchFamily="2" charset="-122"/>
              <a:cs typeface="+mn-cs"/>
            </a:endParaRPr>
          </a:p>
          <a:p>
            <a:r>
              <a:rPr lang="en-US" altLang="zh-CN" sz="1200" b="0" i="0" u="none" strike="noStrike" kern="1200" baseline="0" dirty="0" smtClean="0">
                <a:solidFill>
                  <a:schemeClr val="tx1"/>
                </a:solidFill>
                <a:latin typeface="Arial" charset="0"/>
                <a:ea typeface="宋体" pitchFamily="2" charset="-122"/>
                <a:cs typeface="+mn-cs"/>
              </a:rPr>
              <a:t>SIFS </a:t>
            </a:r>
            <a:r>
              <a:rPr lang="zh-CN" altLang="en-US" sz="1200" b="0" i="0" u="none" strike="noStrike" kern="1200" baseline="0" dirty="0" smtClean="0">
                <a:solidFill>
                  <a:schemeClr val="tx1"/>
                </a:solidFill>
                <a:latin typeface="Arial" charset="0"/>
                <a:ea typeface="宋体" pitchFamily="2" charset="-122"/>
                <a:cs typeface="+mn-cs"/>
              </a:rPr>
              <a:t>，即短</a:t>
            </a:r>
            <a:r>
              <a:rPr lang="en-US" altLang="zh-CN" sz="1200" b="0" i="0" u="none" strike="noStrike" kern="1200" baseline="0" dirty="0" smtClean="0">
                <a:solidFill>
                  <a:schemeClr val="tx1"/>
                </a:solidFill>
                <a:latin typeface="Arial" charset="0"/>
                <a:ea typeface="宋体" pitchFamily="2" charset="-122"/>
                <a:cs typeface="+mn-cs"/>
              </a:rPr>
              <a:t>(Short)</a:t>
            </a:r>
            <a:r>
              <a:rPr lang="zh-CN" altLang="en-US" sz="1200" b="0" i="0" u="none" strike="noStrike" kern="1200" baseline="0" dirty="0" smtClean="0">
                <a:solidFill>
                  <a:schemeClr val="tx1"/>
                </a:solidFill>
                <a:latin typeface="Arial" charset="0"/>
                <a:ea typeface="宋体" pitchFamily="2" charset="-122"/>
                <a:cs typeface="+mn-cs"/>
              </a:rPr>
              <a:t>帧间间隔</a:t>
            </a:r>
            <a:r>
              <a:rPr lang="en-US" altLang="zh-CN" sz="1200" b="0" i="0" u="none" strike="noStrike" kern="1200" baseline="0" dirty="0" smtClean="0">
                <a:solidFill>
                  <a:schemeClr val="tx1"/>
                </a:solidFill>
                <a:latin typeface="Arial" charset="0"/>
                <a:ea typeface="宋体" pitchFamily="2" charset="-122"/>
                <a:cs typeface="+mn-cs"/>
              </a:rPr>
              <a:t>, PIFS </a:t>
            </a:r>
            <a:r>
              <a:rPr lang="zh-CN" altLang="en-US" sz="1200" b="0" i="0" u="none" strike="noStrike" kern="1200" baseline="0" dirty="0" smtClean="0">
                <a:solidFill>
                  <a:schemeClr val="tx1"/>
                </a:solidFill>
                <a:latin typeface="Arial" charset="0"/>
                <a:ea typeface="宋体" pitchFamily="2" charset="-122"/>
                <a:cs typeface="+mn-cs"/>
              </a:rPr>
              <a:t>，即点协调功能帧间间隔</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比</a:t>
            </a:r>
            <a:r>
              <a:rPr lang="en-US" altLang="zh-CN" sz="1200" b="0" i="0" u="none" strike="noStrike" kern="1200" baseline="0" dirty="0" smtClean="0">
                <a:solidFill>
                  <a:schemeClr val="tx1"/>
                </a:solidFill>
                <a:latin typeface="Arial" charset="0"/>
                <a:ea typeface="宋体" pitchFamily="2" charset="-122"/>
                <a:cs typeface="+mn-cs"/>
              </a:rPr>
              <a:t>SIFS </a:t>
            </a:r>
            <a:r>
              <a:rPr lang="zh-CN" altLang="en-US" sz="1200" b="0" i="0" u="none" strike="noStrike" kern="1200" baseline="0" dirty="0" smtClean="0">
                <a:solidFill>
                  <a:schemeClr val="tx1"/>
                </a:solidFill>
                <a:latin typeface="Arial" charset="0"/>
                <a:ea typeface="宋体" pitchFamily="2" charset="-122"/>
                <a:cs typeface="+mn-cs"/>
              </a:rPr>
              <a:t>长</a:t>
            </a:r>
            <a:r>
              <a:rPr lang="en-US" altLang="zh-CN" sz="1200" b="0" i="0" u="none" strike="noStrike" kern="1200" baseline="0" dirty="0" smtClean="0">
                <a:solidFill>
                  <a:schemeClr val="tx1"/>
                </a:solidFill>
                <a:latin typeface="Arial" charset="0"/>
                <a:ea typeface="宋体" pitchFamily="2" charset="-122"/>
                <a:cs typeface="+mn-cs"/>
              </a:rPr>
              <a:t>), DIFS </a:t>
            </a:r>
            <a:r>
              <a:rPr lang="zh-CN" altLang="en-US" sz="1200" b="0" i="0" u="none" strike="noStrike" kern="1200" baseline="0" dirty="0" smtClean="0">
                <a:solidFill>
                  <a:schemeClr val="tx1"/>
                </a:solidFill>
                <a:latin typeface="Arial" charset="0"/>
                <a:ea typeface="宋体" pitchFamily="2" charset="-122"/>
                <a:cs typeface="+mn-cs"/>
              </a:rPr>
              <a:t>，即分布协调功能帧间间隔</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最长的</a:t>
            </a:r>
            <a:r>
              <a:rPr lang="en-US" altLang="zh-CN" sz="1200" b="0" i="0" u="none" strike="noStrike" kern="1200" baseline="0" dirty="0" smtClean="0">
                <a:solidFill>
                  <a:schemeClr val="tx1"/>
                </a:solidFill>
                <a:latin typeface="Arial" charset="0"/>
                <a:ea typeface="宋体" pitchFamily="2" charset="-122"/>
                <a:cs typeface="+mn-cs"/>
              </a:rPr>
              <a:t>IFS)</a:t>
            </a:r>
            <a:endParaRPr lang="zh-CN" altLang="en-US" dirty="0" smtClean="0">
              <a:ea typeface="宋体" charset="-122"/>
            </a:endParaRPr>
          </a:p>
        </p:txBody>
      </p:sp>
    </p:spTree>
    <p:extLst>
      <p:ext uri="{BB962C8B-B14F-4D97-AF65-F5344CB8AC3E}">
        <p14:creationId xmlns:p14="http://schemas.microsoft.com/office/powerpoint/2010/main" val="790499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2B06811E-F8C3-46E7-9CBC-1CE390BA647F}" type="slidenum">
              <a:rPr lang="zh-CN" altLang="en-US" smtClean="0">
                <a:latin typeface="Tahoma" pitchFamily="34" charset="0"/>
              </a:rPr>
              <a:pPr/>
              <a:t>5</a:t>
            </a:fld>
            <a:endParaRPr lang="en-US" altLang="zh-CN" smtClean="0">
              <a:latin typeface="Tahoma" pitchFamily="34" charset="0"/>
            </a:endParaRPr>
          </a:p>
        </p:txBody>
      </p:sp>
      <p:sp>
        <p:nvSpPr>
          <p:cNvPr id="96259" name="Rectangle 1026"/>
          <p:cNvSpPr>
            <a:spLocks noGrp="1" noRot="1" noChangeAspect="1" noChangeArrowheads="1" noTextEdit="1"/>
          </p:cNvSpPr>
          <p:nvPr>
            <p:ph type="sldImg"/>
          </p:nvPr>
        </p:nvSpPr>
        <p:spPr>
          <a:ln/>
        </p:spPr>
      </p:sp>
      <p:sp>
        <p:nvSpPr>
          <p:cNvPr id="9626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ea typeface="宋体" charset="-122"/>
            </a:endParaRPr>
          </a:p>
        </p:txBody>
      </p:sp>
    </p:spTree>
    <p:extLst>
      <p:ext uri="{BB962C8B-B14F-4D97-AF65-F5344CB8AC3E}">
        <p14:creationId xmlns:p14="http://schemas.microsoft.com/office/powerpoint/2010/main" val="10455956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algn="ctr" eaLnBrk="0" hangingPunct="0">
              <a:spcBef>
                <a:spcPct val="50000"/>
              </a:spcBef>
            </a:pPr>
            <a:fld id="{F21041E6-2C7E-4A18-948C-B71AE9A2C954}" type="slidenum">
              <a:rPr lang="zh-CN" altLang="en-US" sz="1800" smtClean="0">
                <a:ea typeface="宋体" panose="02010600030101010101" pitchFamily="2" charset="-122"/>
              </a:rPr>
              <a:pPr algn="ctr" eaLnBrk="0" hangingPunct="0">
                <a:spcBef>
                  <a:spcPct val="50000"/>
                </a:spcBef>
              </a:pPr>
              <a:t>51</a:t>
            </a:fld>
            <a:endParaRPr lang="en-US" altLang="zh-CN" sz="1800" smtClean="0">
              <a:ea typeface="宋体" panose="02010600030101010101" pitchFamily="2" charset="-122"/>
            </a:endParaRPr>
          </a:p>
        </p:txBody>
      </p:sp>
      <p:sp>
        <p:nvSpPr>
          <p:cNvPr id="108546" name="Rectangle 2"/>
          <p:cNvSpPr>
            <a:spLocks noGrp="1" noRot="1" noChangeAspect="1" noChangeArrowheads="1" noTextEdit="1"/>
          </p:cNvSpPr>
          <p:nvPr>
            <p:ph type="sldImg" idx="4294967295"/>
          </p:nvPr>
        </p:nvSpPr>
        <p:spPr>
          <a:ln/>
        </p:spPr>
      </p:sp>
      <p:sp>
        <p:nvSpPr>
          <p:cNvPr id="108547" name="Rectangle 3"/>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smtClean="0">
                <a:latin typeface="Arial" panose="020B0604020202020204" pitchFamily="34" charset="0"/>
              </a:rPr>
              <a:t>802.11 </a:t>
            </a:r>
            <a:r>
              <a:rPr lang="zh-CN" altLang="en-US" smtClean="0">
                <a:latin typeface="Arial" panose="020B0604020202020204" pitchFamily="34" charset="0"/>
              </a:rPr>
              <a:t>标准采用了一种叫做虚拟载波监昕</a:t>
            </a:r>
            <a:r>
              <a:rPr lang="en-US" altLang="zh-CN" smtClean="0">
                <a:latin typeface="Arial" panose="020B0604020202020204" pitchFamily="34" charset="0"/>
              </a:rPr>
              <a:t>(Virtual Carrier Sense) </a:t>
            </a:r>
            <a:r>
              <a:rPr lang="zh-CN" altLang="en-US" smtClean="0">
                <a:latin typeface="Arial" panose="020B0604020202020204" pitchFamily="34" charset="0"/>
              </a:rPr>
              <a:t>的机制，这就是让源站把它要占用信道的时间</a:t>
            </a:r>
            <a:r>
              <a:rPr lang="en-US" altLang="zh-CN" smtClean="0">
                <a:latin typeface="Arial" panose="020B0604020202020204" pitchFamily="34" charset="0"/>
              </a:rPr>
              <a:t>(</a:t>
            </a:r>
            <a:r>
              <a:rPr lang="zh-CN" altLang="en-US" smtClean="0">
                <a:latin typeface="Arial" panose="020B0604020202020204" pitchFamily="34" charset="0"/>
              </a:rPr>
              <a:t>包括目的站发回确认帧所需的时间</a:t>
            </a:r>
            <a:r>
              <a:rPr lang="en-US" altLang="zh-CN" smtClean="0">
                <a:latin typeface="Arial" panose="020B0604020202020204" pitchFamily="34" charset="0"/>
              </a:rPr>
              <a:t>)</a:t>
            </a:r>
            <a:r>
              <a:rPr lang="zh-CN" altLang="en-US" smtClean="0">
                <a:latin typeface="Arial" panose="020B0604020202020204" pitchFamily="34" charset="0"/>
              </a:rPr>
              <a:t>写入到所发送的数据帧中</a:t>
            </a:r>
            <a:r>
              <a:rPr lang="en-US" altLang="zh-CN" smtClean="0">
                <a:latin typeface="Arial" panose="020B0604020202020204" pitchFamily="34" charset="0"/>
              </a:rPr>
              <a:t>(</a:t>
            </a:r>
            <a:r>
              <a:rPr lang="zh-CN" altLang="en-US" smtClean="0">
                <a:latin typeface="Arial" panose="020B0604020202020204" pitchFamily="34" charset="0"/>
              </a:rPr>
              <a:t>即在首部中的</a:t>
            </a:r>
            <a:r>
              <a:rPr lang="en-US" altLang="zh-CN" smtClean="0">
                <a:latin typeface="Arial" panose="020B0604020202020204" pitchFamily="34" charset="0"/>
              </a:rPr>
              <a:t>"</a:t>
            </a:r>
            <a:r>
              <a:rPr lang="zh-CN" altLang="en-US" smtClean="0">
                <a:latin typeface="Arial" panose="020B0604020202020204" pitchFamily="34" charset="0"/>
              </a:rPr>
              <a:t>持续时间</a:t>
            </a:r>
            <a:r>
              <a:rPr lang="en-US" altLang="zh-CN" smtClean="0">
                <a:latin typeface="Arial" panose="020B0604020202020204" pitchFamily="34" charset="0"/>
              </a:rPr>
              <a:t>"</a:t>
            </a:r>
            <a:r>
              <a:rPr lang="zh-CN" altLang="en-US" smtClean="0">
                <a:latin typeface="Arial" panose="020B0604020202020204" pitchFamily="34" charset="0"/>
              </a:rPr>
              <a:t>字段中写入需要占用信道的时间，以微秒为单位，一直到目的站把确认帧发送完为止</a:t>
            </a:r>
            <a:r>
              <a:rPr lang="en-US" altLang="zh-CN" smtClean="0">
                <a:latin typeface="Arial" panose="020B0604020202020204" pitchFamily="34" charset="0"/>
              </a:rPr>
              <a:t>)</a:t>
            </a:r>
            <a:r>
              <a:rPr lang="zh-CN" altLang="en-US" smtClean="0">
                <a:latin typeface="Arial" panose="020B0604020202020204" pitchFamily="34" charset="0"/>
              </a:rPr>
              <a:t>，以便使其他所有站在这一段时间都不要发送数据。</a:t>
            </a:r>
            <a:endParaRPr lang="en-US" altLang="zh-CN" smtClean="0">
              <a:latin typeface="Arial" panose="020B0604020202020204" pitchFamily="34" charset="0"/>
            </a:endParaRPr>
          </a:p>
          <a:p>
            <a:r>
              <a:rPr lang="zh-CN" altLang="en-US" smtClean="0">
                <a:latin typeface="Arial" panose="020B0604020202020204" pitchFamily="34" charset="0"/>
              </a:rPr>
              <a:t>当站点检测到正在信道中传送的帧中的</a:t>
            </a:r>
            <a:r>
              <a:rPr lang="en-US" altLang="zh-CN" smtClean="0">
                <a:latin typeface="Arial" panose="020B0604020202020204" pitchFamily="34" charset="0"/>
              </a:rPr>
              <a:t>"</a:t>
            </a:r>
            <a:r>
              <a:rPr lang="zh-CN" altLang="en-US" smtClean="0">
                <a:latin typeface="Arial" panose="020B0604020202020204" pitchFamily="34" charset="0"/>
              </a:rPr>
              <a:t>持续时间</a:t>
            </a:r>
            <a:r>
              <a:rPr lang="en-US" altLang="zh-CN" smtClean="0">
                <a:latin typeface="Arial" panose="020B0604020202020204" pitchFamily="34" charset="0"/>
              </a:rPr>
              <a:t>"</a:t>
            </a:r>
            <a:r>
              <a:rPr lang="zh-CN" altLang="en-US" smtClean="0">
                <a:latin typeface="Arial" panose="020B0604020202020204" pitchFamily="34" charset="0"/>
              </a:rPr>
              <a:t>字段时，就调整自己的网络分配向量</a:t>
            </a:r>
            <a:r>
              <a:rPr lang="en-US" altLang="zh-CN" smtClean="0">
                <a:latin typeface="Arial" panose="020B0604020202020204" pitchFamily="34" charset="0"/>
              </a:rPr>
              <a:t>NAV (Network Allocation Vector)NAV </a:t>
            </a:r>
            <a:r>
              <a:rPr lang="zh-CN" altLang="en-US" smtClean="0">
                <a:latin typeface="Arial" panose="020B0604020202020204" pitchFamily="34" charset="0"/>
              </a:rPr>
              <a:t>指出了信道处于忙状态的持续时间。</a:t>
            </a:r>
            <a:endParaRPr lang="en-US" altLang="zh-CN" smtClean="0">
              <a:latin typeface="Arial" panose="020B0604020202020204" pitchFamily="34" charset="0"/>
            </a:endParaRPr>
          </a:p>
          <a:p>
            <a:r>
              <a:rPr lang="zh-CN" altLang="en-US" smtClean="0">
                <a:latin typeface="Arial" panose="020B0604020202020204" pitchFamily="34" charset="0"/>
              </a:rPr>
              <a:t>为什么信道空闲还要再等待呢</a:t>
            </a:r>
            <a:r>
              <a:rPr lang="en-US" altLang="zh-CN" smtClean="0">
                <a:latin typeface="Arial" panose="020B0604020202020204" pitchFamily="34" charset="0"/>
              </a:rPr>
              <a:t>?</a:t>
            </a:r>
            <a:r>
              <a:rPr lang="zh-CN" altLang="en-US" smtClean="0">
                <a:latin typeface="Arial" panose="020B0604020202020204" pitchFamily="34" charset="0"/>
              </a:rPr>
              <a:t>就是考虑可能有其他站点有高优先级的帧要发送。如有，就让高优先级帧先发迭。</a:t>
            </a:r>
            <a:endParaRPr lang="en-US" altLang="zh-CN" smtClean="0">
              <a:latin typeface="Arial" panose="020B0604020202020204" pitchFamily="34" charset="0"/>
            </a:endParaRPr>
          </a:p>
          <a:p>
            <a:r>
              <a:rPr lang="en-US" altLang="zh-CN" smtClean="0">
                <a:latin typeface="Arial" panose="020B0604020202020204" pitchFamily="34" charset="0"/>
              </a:rPr>
              <a:t>SIFS </a:t>
            </a:r>
            <a:r>
              <a:rPr lang="zh-CN" altLang="en-US" smtClean="0">
                <a:latin typeface="Arial" panose="020B0604020202020204" pitchFamily="34" charset="0"/>
              </a:rPr>
              <a:t>，即短</a:t>
            </a:r>
            <a:r>
              <a:rPr lang="en-US" altLang="zh-CN" smtClean="0">
                <a:latin typeface="Arial" panose="020B0604020202020204" pitchFamily="34" charset="0"/>
              </a:rPr>
              <a:t>(Short)</a:t>
            </a:r>
            <a:r>
              <a:rPr lang="zh-CN" altLang="en-US" smtClean="0">
                <a:latin typeface="Arial" panose="020B0604020202020204" pitchFamily="34" charset="0"/>
              </a:rPr>
              <a:t>帧间间隔</a:t>
            </a:r>
            <a:r>
              <a:rPr lang="en-US" altLang="zh-CN" smtClean="0">
                <a:latin typeface="Arial" panose="020B0604020202020204" pitchFamily="34" charset="0"/>
              </a:rPr>
              <a:t>, PIFS </a:t>
            </a:r>
            <a:r>
              <a:rPr lang="zh-CN" altLang="en-US" smtClean="0">
                <a:latin typeface="Arial" panose="020B0604020202020204" pitchFamily="34" charset="0"/>
              </a:rPr>
              <a:t>，即点协调功能帧间间隔</a:t>
            </a:r>
            <a:r>
              <a:rPr lang="en-US" altLang="zh-CN" smtClean="0">
                <a:latin typeface="Arial" panose="020B0604020202020204" pitchFamily="34" charset="0"/>
              </a:rPr>
              <a:t>(</a:t>
            </a:r>
            <a:r>
              <a:rPr lang="zh-CN" altLang="en-US" smtClean="0">
                <a:latin typeface="Arial" panose="020B0604020202020204" pitchFamily="34" charset="0"/>
              </a:rPr>
              <a:t>比</a:t>
            </a:r>
            <a:r>
              <a:rPr lang="en-US" altLang="zh-CN" smtClean="0">
                <a:latin typeface="Arial" panose="020B0604020202020204" pitchFamily="34" charset="0"/>
              </a:rPr>
              <a:t>SIFS </a:t>
            </a:r>
            <a:r>
              <a:rPr lang="zh-CN" altLang="en-US" smtClean="0">
                <a:latin typeface="Arial" panose="020B0604020202020204" pitchFamily="34" charset="0"/>
              </a:rPr>
              <a:t>长</a:t>
            </a:r>
            <a:r>
              <a:rPr lang="en-US" altLang="zh-CN" smtClean="0">
                <a:latin typeface="Arial" panose="020B0604020202020204" pitchFamily="34" charset="0"/>
              </a:rPr>
              <a:t>), DIFS </a:t>
            </a:r>
            <a:r>
              <a:rPr lang="zh-CN" altLang="en-US" smtClean="0">
                <a:latin typeface="Arial" panose="020B0604020202020204" pitchFamily="34" charset="0"/>
              </a:rPr>
              <a:t>，即分布协调功能帧间间隔</a:t>
            </a:r>
            <a:r>
              <a:rPr lang="en-US" altLang="zh-CN" smtClean="0">
                <a:latin typeface="Arial" panose="020B0604020202020204" pitchFamily="34" charset="0"/>
              </a:rPr>
              <a:t>(</a:t>
            </a:r>
            <a:r>
              <a:rPr lang="zh-CN" altLang="en-US" smtClean="0">
                <a:latin typeface="Arial" panose="020B0604020202020204" pitchFamily="34" charset="0"/>
              </a:rPr>
              <a:t>最长的</a:t>
            </a:r>
            <a:r>
              <a:rPr lang="en-US" altLang="zh-CN" smtClean="0">
                <a:latin typeface="Arial" panose="020B0604020202020204" pitchFamily="34" charset="0"/>
              </a:rPr>
              <a:t>IFS)</a:t>
            </a:r>
            <a:endParaRPr lang="zh-CN" altLang="en-US" smtClean="0">
              <a:latin typeface="Arial" panose="020B0604020202020204" pitchFamily="34" charset="0"/>
            </a:endParaRPr>
          </a:p>
        </p:txBody>
      </p:sp>
    </p:spTree>
    <p:extLst>
      <p:ext uri="{BB962C8B-B14F-4D97-AF65-F5344CB8AC3E}">
        <p14:creationId xmlns:p14="http://schemas.microsoft.com/office/powerpoint/2010/main" val="2522990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algn="ctr" eaLnBrk="0" hangingPunct="0">
              <a:spcBef>
                <a:spcPct val="50000"/>
              </a:spcBef>
            </a:pPr>
            <a:fld id="{6C1BA763-010B-4350-9424-99690F5578FF}" type="slidenum">
              <a:rPr lang="zh-CN" altLang="en-US" sz="1800" smtClean="0">
                <a:ea typeface="宋体" panose="02010600030101010101" pitchFamily="2" charset="-122"/>
              </a:rPr>
              <a:pPr algn="ctr" eaLnBrk="0" hangingPunct="0">
                <a:spcBef>
                  <a:spcPct val="50000"/>
                </a:spcBef>
              </a:pPr>
              <a:t>52</a:t>
            </a:fld>
            <a:endParaRPr lang="en-US" altLang="zh-CN" sz="1800" smtClean="0">
              <a:ea typeface="宋体" panose="02010600030101010101" pitchFamily="2" charset="-122"/>
            </a:endParaRPr>
          </a:p>
        </p:txBody>
      </p:sp>
      <p:sp>
        <p:nvSpPr>
          <p:cNvPr id="110594" name="Rectangle 2"/>
          <p:cNvSpPr>
            <a:spLocks noGrp="1" noRot="1" noChangeAspect="1" noChangeArrowheads="1" noTextEdit="1"/>
          </p:cNvSpPr>
          <p:nvPr>
            <p:ph type="sldImg" idx="4294967295"/>
          </p:nvPr>
        </p:nvSpPr>
        <p:spPr>
          <a:ln/>
        </p:spPr>
      </p:sp>
      <p:sp>
        <p:nvSpPr>
          <p:cNvPr id="110595" name="Rectangle 3"/>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30645577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F528CA7C-C427-4E87-87A6-22E6ECC26621}" type="slidenum">
              <a:rPr lang="zh-CN" altLang="en-US" smtClean="0">
                <a:latin typeface="Tahoma" pitchFamily="34" charset="0"/>
              </a:rPr>
              <a:pPr/>
              <a:t>53</a:t>
            </a:fld>
            <a:endParaRPr lang="en-US" altLang="zh-CN" smtClean="0">
              <a:latin typeface="Tahoma" pitchFamily="34"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14399461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79C5EF64-514C-46FE-80CA-2FA775AA89D8}" type="slidenum">
              <a:rPr lang="zh-CN" altLang="en-US" smtClean="0">
                <a:latin typeface="Tahoma" pitchFamily="34" charset="0"/>
              </a:rPr>
              <a:pPr/>
              <a:t>54</a:t>
            </a:fld>
            <a:endParaRPr lang="en-US" altLang="zh-CN" smtClean="0">
              <a:latin typeface="Tahoma" pitchFamily="34"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29160399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80B1D77B-283C-4DC5-91FC-3B5158549F48}" type="slidenum">
              <a:rPr lang="zh-CN" altLang="en-US" smtClean="0">
                <a:latin typeface="Tahoma" pitchFamily="34" charset="0"/>
              </a:rPr>
              <a:pPr/>
              <a:t>55</a:t>
            </a:fld>
            <a:endParaRPr lang="en-US" altLang="zh-CN" smtClean="0">
              <a:latin typeface="Tahoma" pitchFamily="34" charset="0"/>
            </a:endParaRPr>
          </a:p>
        </p:txBody>
      </p:sp>
      <p:sp>
        <p:nvSpPr>
          <p:cNvPr id="162819" name="Rectangle 2"/>
          <p:cNvSpPr>
            <a:spLocks noGrp="1" noRot="1" noChangeAspect="1" noChangeArrowheads="1" noTextEdit="1"/>
          </p:cNvSpPr>
          <p:nvPr>
            <p:ph type="sldImg"/>
          </p:nvPr>
        </p:nvSpPr>
        <p:spPr>
          <a:solidFill>
            <a:srgbClr val="FFFFFF"/>
          </a:solidFill>
          <a:ln/>
        </p:spPr>
      </p:sp>
      <p:sp>
        <p:nvSpPr>
          <p:cNvPr id="162820" name="Rectangle 3"/>
          <p:cNvSpPr>
            <a:spLocks noGrp="1" noChangeArrowheads="1"/>
          </p:cNvSpPr>
          <p:nvPr>
            <p:ph type="body" idx="1"/>
          </p:nvPr>
        </p:nvSpPr>
        <p:spPr>
          <a:solidFill>
            <a:srgbClr val="FFFFFF"/>
          </a:solidFill>
          <a:ln>
            <a:solidFill>
              <a:srgbClr val="000000"/>
            </a:solidFill>
          </a:ln>
        </p:spPr>
        <p:txBody>
          <a:bodyPr/>
          <a:lstStyle/>
          <a:p>
            <a:r>
              <a:rPr lang="zh-CN" altLang="en-US" sz="1200" b="0" i="0" u="none" strike="noStrike" kern="1200" baseline="0" dirty="0" smtClean="0">
                <a:solidFill>
                  <a:schemeClr val="tx1"/>
                </a:solidFill>
                <a:latin typeface="Arial" charset="0"/>
                <a:ea typeface="宋体" pitchFamily="2" charset="-122"/>
                <a:cs typeface="+mn-cs"/>
              </a:rPr>
              <a:t>适配器和局域网之间的通信是通过电缆或双绞线以串行传输方式进行的，而适配器和计算机之间的通信则是通过计算机主板上的</a:t>
            </a:r>
            <a:r>
              <a:rPr lang="en-US" altLang="zh-CN" sz="1200" b="0" i="0" u="none" strike="noStrike" kern="1200" baseline="0" dirty="0" smtClean="0">
                <a:solidFill>
                  <a:schemeClr val="tx1"/>
                </a:solidFill>
                <a:latin typeface="Arial" charset="0"/>
                <a:ea typeface="宋体" pitchFamily="2" charset="-122"/>
                <a:cs typeface="+mn-cs"/>
              </a:rPr>
              <a:t>110 </a:t>
            </a:r>
            <a:r>
              <a:rPr lang="zh-CN" altLang="en-US" sz="1200" b="0" i="0" u="none" strike="noStrike" kern="1200" baseline="0" dirty="0" smtClean="0">
                <a:solidFill>
                  <a:schemeClr val="tx1"/>
                </a:solidFill>
                <a:latin typeface="Arial" charset="0"/>
                <a:ea typeface="宋体" pitchFamily="2" charset="-122"/>
                <a:cs typeface="+mn-cs"/>
              </a:rPr>
              <a:t>总线以井行传输方式进行的。因此，适配器的一个重要功能就是要进行数据串行传输和并行传输的转换</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由于网络上的数据率和计算机总线上的数据率并不相同，因此在适配器中必须装有对数据进行缓存的存储芯片</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驱动程序以后就会告诉适配器，应当从存储器的什么位置上把多长的数据块发送到局域网，或者应当在存储器的什么位置上把局域网传送过来的数据块存储下来。适配器还要能够实现以太网协议。</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适配器接收和发送各种帧时不使用计算机的</a:t>
            </a:r>
            <a:r>
              <a:rPr lang="en-US" altLang="zh-CN" sz="1200" b="0" i="0" u="none" strike="noStrike" kern="1200" baseline="0" dirty="0" smtClean="0">
                <a:solidFill>
                  <a:schemeClr val="tx1"/>
                </a:solidFill>
                <a:latin typeface="Arial" charset="0"/>
                <a:ea typeface="宋体" pitchFamily="2" charset="-122"/>
                <a:cs typeface="+mn-cs"/>
              </a:rPr>
              <a:t>CPU</a:t>
            </a:r>
            <a:r>
              <a:rPr lang="zh-CN" altLang="en-US" sz="1200" b="0" i="0" u="none" strike="noStrike" kern="1200" baseline="0" dirty="0" smtClean="0">
                <a:solidFill>
                  <a:schemeClr val="tx1"/>
                </a:solidFill>
                <a:latin typeface="Arial" charset="0"/>
                <a:ea typeface="宋体" pitchFamily="2" charset="-122"/>
                <a:cs typeface="+mn-cs"/>
              </a:rPr>
              <a:t>。</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当适配器收到正确的帧时，它就使用中断来通知该计算机并交付给协议战中的网络层。当计算机要发送</a:t>
            </a:r>
            <a:r>
              <a:rPr lang="en-US" altLang="zh-CN" sz="1200" b="0" i="0" u="none" strike="noStrike" kern="1200" baseline="0" dirty="0" smtClean="0">
                <a:solidFill>
                  <a:schemeClr val="tx1"/>
                </a:solidFill>
                <a:latin typeface="Arial" charset="0"/>
                <a:ea typeface="宋体" pitchFamily="2" charset="-122"/>
                <a:cs typeface="+mn-cs"/>
              </a:rPr>
              <a:t>IP </a:t>
            </a:r>
            <a:r>
              <a:rPr lang="zh-CN" altLang="en-US" sz="1200" b="0" i="0" u="none" strike="noStrike" kern="1200" baseline="0" dirty="0" smtClean="0">
                <a:solidFill>
                  <a:schemeClr val="tx1"/>
                </a:solidFill>
                <a:latin typeface="Arial" charset="0"/>
                <a:ea typeface="宋体" pitchFamily="2" charset="-122"/>
                <a:cs typeface="+mn-cs"/>
              </a:rPr>
              <a:t>数据报时，就由协议枝把</a:t>
            </a:r>
            <a:r>
              <a:rPr lang="en-US" altLang="zh-CN" sz="1200" b="0" i="0" u="none" strike="noStrike" kern="1200" baseline="0" dirty="0" smtClean="0">
                <a:solidFill>
                  <a:schemeClr val="tx1"/>
                </a:solidFill>
                <a:latin typeface="Arial" charset="0"/>
                <a:ea typeface="宋体" pitchFamily="2" charset="-122"/>
                <a:cs typeface="+mn-cs"/>
              </a:rPr>
              <a:t>IP </a:t>
            </a:r>
            <a:r>
              <a:rPr lang="zh-CN" altLang="en-US" sz="1200" b="0" i="0" u="none" strike="noStrike" kern="1200" baseline="0" dirty="0" smtClean="0">
                <a:solidFill>
                  <a:schemeClr val="tx1"/>
                </a:solidFill>
                <a:latin typeface="Arial" charset="0"/>
                <a:ea typeface="宋体" pitchFamily="2" charset="-122"/>
                <a:cs typeface="+mn-cs"/>
              </a:rPr>
              <a:t>数据报向下交给适配器，组装成帧后发送到局域网</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计算机的硬件地址就在适配器的</a:t>
            </a:r>
            <a:r>
              <a:rPr lang="en-US" altLang="zh-CN" sz="1200" b="0" i="0" u="none" strike="noStrike" kern="1200" baseline="0" dirty="0" smtClean="0">
                <a:solidFill>
                  <a:schemeClr val="tx1"/>
                </a:solidFill>
                <a:latin typeface="Arial" charset="0"/>
                <a:ea typeface="宋体" pitchFamily="2" charset="-122"/>
                <a:cs typeface="+mn-cs"/>
              </a:rPr>
              <a:t>ROM</a:t>
            </a:r>
            <a:r>
              <a:rPr lang="zh-CN" altLang="en-US" sz="1200" b="0" i="0" u="none" strike="noStrike" kern="1200" baseline="0" dirty="0" smtClean="0">
                <a:solidFill>
                  <a:schemeClr val="tx1"/>
                </a:solidFill>
                <a:latin typeface="Arial" charset="0"/>
                <a:ea typeface="宋体" pitchFamily="2" charset="-122"/>
                <a:cs typeface="+mn-cs"/>
              </a:rPr>
              <a:t>中，而计算机的软件地址则在计算机的存储器中。</a:t>
            </a:r>
            <a:endParaRPr lang="en-US" altLang="zh-CN" sz="1200" b="0" i="0" u="none" strike="noStrike" kern="1200" baseline="0" dirty="0" smtClean="0">
              <a:solidFill>
                <a:schemeClr val="tx1"/>
              </a:solidFill>
              <a:latin typeface="Arial" charset="0"/>
              <a:ea typeface="宋体" pitchFamily="2" charset="-122"/>
              <a:cs typeface="+mn-cs"/>
            </a:endParaRPr>
          </a:p>
          <a:p>
            <a:endParaRPr lang="zh-CN" altLang="en-US" dirty="0" smtClean="0">
              <a:ea typeface="宋体" charset="-122"/>
            </a:endParaRPr>
          </a:p>
        </p:txBody>
      </p:sp>
    </p:spTree>
    <p:extLst>
      <p:ext uri="{BB962C8B-B14F-4D97-AF65-F5344CB8AC3E}">
        <p14:creationId xmlns:p14="http://schemas.microsoft.com/office/powerpoint/2010/main" val="30357517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C8D71F43-3D71-43C3-9B78-9B1CF84AAA46}" type="slidenum">
              <a:rPr lang="zh-CN" altLang="en-US" smtClean="0">
                <a:latin typeface="Tahoma" pitchFamily="34" charset="0"/>
              </a:rPr>
              <a:pPr/>
              <a:t>56</a:t>
            </a:fld>
            <a:endParaRPr lang="en-US" altLang="zh-CN" smtClean="0">
              <a:latin typeface="Tahoma" pitchFamily="34" charset="0"/>
            </a:endParaRPr>
          </a:p>
        </p:txBody>
      </p:sp>
      <p:sp>
        <p:nvSpPr>
          <p:cNvPr id="163843" name="Rectangle 2"/>
          <p:cNvSpPr>
            <a:spLocks noGrp="1" noRot="1" noChangeAspect="1" noChangeArrowheads="1" noTextEdit="1"/>
          </p:cNvSpPr>
          <p:nvPr>
            <p:ph type="sldImg"/>
          </p:nvPr>
        </p:nvSpPr>
        <p:spPr>
          <a:solidFill>
            <a:srgbClr val="FFFFFF"/>
          </a:solidFill>
          <a:ln/>
        </p:spPr>
      </p:sp>
      <p:sp>
        <p:nvSpPr>
          <p:cNvPr id="1638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40945653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4D4D6DA6-73A7-4DF4-A390-D833B94A9C4A}" type="slidenum">
              <a:rPr lang="zh-CN" altLang="en-US" smtClean="0">
                <a:latin typeface="Tahoma" pitchFamily="34" charset="0"/>
              </a:rPr>
              <a:pPr/>
              <a:t>57</a:t>
            </a:fld>
            <a:endParaRPr lang="en-US" altLang="zh-CN" smtClean="0">
              <a:latin typeface="Tahoma" pitchFamily="34" charset="0"/>
            </a:endParaRPr>
          </a:p>
        </p:txBody>
      </p:sp>
      <p:sp>
        <p:nvSpPr>
          <p:cNvPr id="164867" name="Rectangle 2"/>
          <p:cNvSpPr>
            <a:spLocks noGrp="1" noRot="1" noChangeAspect="1" noChangeArrowheads="1" noTextEdit="1"/>
          </p:cNvSpPr>
          <p:nvPr>
            <p:ph type="sldImg"/>
          </p:nvPr>
        </p:nvSpPr>
        <p:spPr>
          <a:solidFill>
            <a:srgbClr val="FFFFFF"/>
          </a:solidFill>
          <a:ln/>
        </p:spPr>
      </p:sp>
      <p:sp>
        <p:nvSpPr>
          <p:cNvPr id="16486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30707116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0F66F20A-97B0-4412-A842-A35A5608512F}" type="slidenum">
              <a:rPr lang="zh-CN" altLang="en-US" smtClean="0">
                <a:latin typeface="Tahoma" pitchFamily="34" charset="0"/>
              </a:rPr>
              <a:pPr/>
              <a:t>58</a:t>
            </a:fld>
            <a:endParaRPr lang="en-US" altLang="zh-CN" smtClean="0">
              <a:latin typeface="Tahoma" pitchFamily="34" charset="0"/>
            </a:endParaRPr>
          </a:p>
        </p:txBody>
      </p:sp>
      <p:sp>
        <p:nvSpPr>
          <p:cNvPr id="165891" name="Rectangle 2"/>
          <p:cNvSpPr>
            <a:spLocks noGrp="1" noRot="1" noChangeAspect="1" noChangeArrowheads="1" noTextEdit="1"/>
          </p:cNvSpPr>
          <p:nvPr>
            <p:ph type="sldImg"/>
          </p:nvPr>
        </p:nvSpPr>
        <p:spPr>
          <a:solidFill>
            <a:srgbClr val="FFFFFF"/>
          </a:solidFill>
          <a:ln/>
        </p:spPr>
      </p:sp>
      <p:sp>
        <p:nvSpPr>
          <p:cNvPr id="1658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376384701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8299B6D1-0B20-4A99-B514-952C3C7CD994}" type="slidenum">
              <a:rPr lang="zh-CN" altLang="en-US" smtClean="0">
                <a:latin typeface="Tahoma" pitchFamily="34" charset="0"/>
              </a:rPr>
              <a:pPr/>
              <a:t>59</a:t>
            </a:fld>
            <a:endParaRPr lang="en-US" altLang="zh-CN" smtClean="0">
              <a:latin typeface="Tahoma" pitchFamily="34" charset="0"/>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ea typeface="宋体" charset="-122"/>
            </a:endParaRPr>
          </a:p>
        </p:txBody>
      </p:sp>
    </p:spTree>
    <p:extLst>
      <p:ext uri="{BB962C8B-B14F-4D97-AF65-F5344CB8AC3E}">
        <p14:creationId xmlns:p14="http://schemas.microsoft.com/office/powerpoint/2010/main" val="24340513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2199061C-87BF-4256-BDF0-B06B9CC05C76}" type="slidenum">
              <a:rPr lang="zh-CN" altLang="en-US" smtClean="0">
                <a:latin typeface="Tahoma" pitchFamily="34" charset="0"/>
              </a:rPr>
              <a:pPr/>
              <a:t>60</a:t>
            </a:fld>
            <a:endParaRPr lang="en-US" altLang="zh-CN" smtClean="0">
              <a:latin typeface="Tahoma" pitchFamily="34" charset="0"/>
            </a:endParaRPr>
          </a:p>
        </p:txBody>
      </p:sp>
      <p:sp>
        <p:nvSpPr>
          <p:cNvPr id="167939" name="Rectangle 2"/>
          <p:cNvSpPr>
            <a:spLocks noGrp="1" noRot="1" noChangeAspect="1" noChangeArrowheads="1" noTextEdit="1"/>
          </p:cNvSpPr>
          <p:nvPr>
            <p:ph type="sldImg"/>
          </p:nvPr>
        </p:nvSpPr>
        <p:spPr>
          <a:solidFill>
            <a:srgbClr val="FFFFFF"/>
          </a:solidFill>
          <a:ln/>
        </p:spPr>
      </p:sp>
      <p:sp>
        <p:nvSpPr>
          <p:cNvPr id="16794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1216473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7BCC0CC3-F382-43B3-99CD-B5976E932D1F}" type="slidenum">
              <a:rPr lang="zh-CN" altLang="en-US" smtClean="0">
                <a:latin typeface="Tahoma" pitchFamily="34" charset="0"/>
              </a:rPr>
              <a:pPr/>
              <a:t>6</a:t>
            </a:fld>
            <a:endParaRPr lang="en-US" altLang="zh-CN" smtClean="0">
              <a:latin typeface="Tahoma" pitchFamily="34"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b="0" i="0" u="none" strike="noStrike" kern="1200" baseline="0" dirty="0" smtClean="0">
                <a:solidFill>
                  <a:schemeClr val="tx1"/>
                </a:solidFill>
                <a:latin typeface="Arial" charset="0"/>
                <a:ea typeface="宋体" pitchFamily="2" charset="-122"/>
                <a:cs typeface="+mn-cs"/>
              </a:rPr>
              <a:t>1988 </a:t>
            </a:r>
            <a:r>
              <a:rPr lang="zh-CN" altLang="en-US" sz="1200" b="0" i="0" u="none" strike="noStrike" kern="1200" baseline="0" dirty="0" smtClean="0">
                <a:solidFill>
                  <a:schemeClr val="tx1"/>
                </a:solidFill>
                <a:latin typeface="Arial" charset="0"/>
                <a:ea typeface="宋体" pitchFamily="2" charset="-122"/>
                <a:cs typeface="+mn-cs"/>
              </a:rPr>
              <a:t>年问世的光纤分布式数据接口</a:t>
            </a:r>
            <a:r>
              <a:rPr lang="en-US" altLang="zh-CN" sz="1200" b="0" i="0" u="none" strike="noStrike" kern="1200" baseline="0" dirty="0" smtClean="0">
                <a:solidFill>
                  <a:schemeClr val="tx1"/>
                </a:solidFill>
                <a:latin typeface="Arial" charset="0"/>
                <a:ea typeface="宋体" pitchFamily="2" charset="-122"/>
                <a:cs typeface="+mn-cs"/>
              </a:rPr>
              <a:t>FDDI (Fiber Distributed Data Interface)</a:t>
            </a:r>
            <a:r>
              <a:rPr lang="zh-CN" altLang="en-US" sz="1200" b="0" i="0" u="none" strike="noStrike" kern="1200" baseline="0" dirty="0" smtClean="0">
                <a:solidFill>
                  <a:schemeClr val="tx1"/>
                </a:solidFill>
                <a:latin typeface="Arial" charset="0"/>
                <a:ea typeface="宋体" pitchFamily="2" charset="-122"/>
                <a:cs typeface="+mn-cs"/>
              </a:rPr>
              <a:t>是一个使用光纤作为传输媒体的令牌环形网。</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拥有速率为</a:t>
            </a:r>
            <a:r>
              <a:rPr lang="en-US" altLang="zh-CN" sz="1200" b="0" i="0" u="none" strike="noStrike" kern="1200" baseline="0" dirty="0" smtClean="0">
                <a:solidFill>
                  <a:schemeClr val="tx1"/>
                </a:solidFill>
                <a:latin typeface="Arial" charset="0"/>
                <a:ea typeface="宋体" pitchFamily="2" charset="-122"/>
                <a:cs typeface="+mn-cs"/>
              </a:rPr>
              <a:t>100 Mb/s </a:t>
            </a:r>
            <a:r>
              <a:rPr lang="zh-CN" altLang="en-US" sz="1200" b="0" i="0" u="none" strike="noStrike" kern="1200" baseline="0" dirty="0" smtClean="0">
                <a:solidFill>
                  <a:schemeClr val="tx1"/>
                </a:solidFill>
                <a:latin typeface="Arial" charset="0"/>
                <a:ea typeface="宋体" pitchFamily="2" charset="-122"/>
                <a:cs typeface="+mn-cs"/>
              </a:rPr>
              <a:t>的</a:t>
            </a:r>
            <a:r>
              <a:rPr lang="en-US" altLang="zh-CN" sz="1200" b="0" i="0" u="none" strike="noStrike" kern="1200" baseline="0" dirty="0" smtClean="0">
                <a:solidFill>
                  <a:schemeClr val="tx1"/>
                </a:solidFill>
                <a:latin typeface="Arial" charset="0"/>
                <a:ea typeface="宋体" pitchFamily="2" charset="-122"/>
                <a:cs typeface="+mn-cs"/>
              </a:rPr>
              <a:t>FDDI </a:t>
            </a:r>
            <a:r>
              <a:rPr lang="zh-CN" altLang="en-US" sz="1200" b="0" i="0" u="none" strike="noStrike" kern="1200" baseline="0" dirty="0" smtClean="0">
                <a:solidFill>
                  <a:schemeClr val="tx1"/>
                </a:solidFill>
                <a:latin typeface="Arial" charset="0"/>
                <a:ea typeface="宋体" pitchFamily="2" charset="-122"/>
                <a:cs typeface="+mn-cs"/>
              </a:rPr>
              <a:t>在</a:t>
            </a:r>
            <a:r>
              <a:rPr lang="en-US" altLang="zh-CN" sz="1200" b="0" i="0" u="none" strike="noStrike" kern="1200" baseline="0" dirty="0" smtClean="0">
                <a:solidFill>
                  <a:schemeClr val="tx1"/>
                </a:solidFill>
                <a:latin typeface="Arial" charset="0"/>
                <a:ea typeface="宋体" pitchFamily="2" charset="-122"/>
                <a:cs typeface="+mn-cs"/>
              </a:rPr>
              <a:t>20 </a:t>
            </a:r>
            <a:r>
              <a:rPr lang="zh-CN" altLang="en-US" sz="1200" b="0" i="0" u="none" strike="noStrike" kern="1200" baseline="0" dirty="0" smtClean="0">
                <a:solidFill>
                  <a:schemeClr val="tx1"/>
                </a:solidFill>
                <a:latin typeface="Arial" charset="0"/>
                <a:ea typeface="宋体" pitchFamily="2" charset="-122"/>
                <a:cs typeface="+mn-cs"/>
              </a:rPr>
              <a:t>世纪</a:t>
            </a:r>
            <a:r>
              <a:rPr lang="en-US" altLang="zh-CN" sz="1200" b="0" i="0" u="none" strike="noStrike" kern="1200" baseline="0" dirty="0" smtClean="0">
                <a:solidFill>
                  <a:schemeClr val="tx1"/>
                </a:solidFill>
                <a:latin typeface="Arial" charset="0"/>
                <a:ea typeface="宋体" pitchFamily="2" charset="-122"/>
                <a:cs typeface="+mn-cs"/>
              </a:rPr>
              <a:t>90 </a:t>
            </a:r>
            <a:r>
              <a:rPr lang="zh-CN" altLang="en-US" sz="1200" b="0" i="0" u="none" strike="noStrike" kern="1200" baseline="0" dirty="0" smtClean="0">
                <a:solidFill>
                  <a:schemeClr val="tx1"/>
                </a:solidFill>
                <a:latin typeface="Arial" charset="0"/>
                <a:ea typeface="宋体" pitchFamily="2" charset="-122"/>
                <a:cs typeface="+mn-cs"/>
              </a:rPr>
              <a:t>年代初期曾获得了较快的发展，也曾被预测为吓一代的局域网飞然而</a:t>
            </a:r>
            <a:r>
              <a:rPr lang="en-US" altLang="zh-CN" sz="1200" b="0" i="0" u="none" strike="noStrike" kern="1200" baseline="0" dirty="0" smtClean="0">
                <a:solidFill>
                  <a:schemeClr val="tx1"/>
                </a:solidFill>
                <a:latin typeface="Arial" charset="0"/>
                <a:ea typeface="宋体" pitchFamily="2" charset="-122"/>
                <a:cs typeface="+mn-cs"/>
              </a:rPr>
              <a:t>FDDI </a:t>
            </a:r>
            <a:r>
              <a:rPr lang="zh-CN" altLang="en-US" sz="1200" b="0" i="0" u="none" strike="noStrike" kern="1200" baseline="0" dirty="0" smtClean="0">
                <a:solidFill>
                  <a:schemeClr val="tx1"/>
                </a:solidFill>
                <a:latin typeface="Arial" charset="0"/>
                <a:ea typeface="宋体" pitchFamily="2" charset="-122"/>
                <a:cs typeface="+mn-cs"/>
              </a:rPr>
              <a:t>从未拥有过很大的市场。这是因为</a:t>
            </a:r>
            <a:r>
              <a:rPr lang="en-US" altLang="zh-CN" sz="1200" b="0" i="0" u="none" strike="noStrike" kern="1200" baseline="0" dirty="0" smtClean="0">
                <a:solidFill>
                  <a:schemeClr val="tx1"/>
                </a:solidFill>
                <a:latin typeface="Arial" charset="0"/>
                <a:ea typeface="宋体" pitchFamily="2" charset="-122"/>
                <a:cs typeface="+mn-cs"/>
              </a:rPr>
              <a:t>FDDI </a:t>
            </a:r>
            <a:r>
              <a:rPr lang="zh-CN" altLang="en-US" sz="1200" b="0" i="0" u="none" strike="noStrike" kern="1200" baseline="0" dirty="0" smtClean="0">
                <a:solidFill>
                  <a:schemeClr val="tx1"/>
                </a:solidFill>
                <a:latin typeface="Arial" charset="0"/>
                <a:ea typeface="宋体" pitchFamily="2" charset="-122"/>
                <a:cs typeface="+mn-cs"/>
              </a:rPr>
              <a:t>的芯片过于复杂因而价格昂贵。自从快速以太网大量进入市场后，就很少有人愿意再使用</a:t>
            </a:r>
            <a:r>
              <a:rPr lang="en-US" altLang="zh-CN" sz="1200" b="0" i="0" u="none" strike="noStrike" kern="1200" baseline="0" dirty="0" smtClean="0">
                <a:solidFill>
                  <a:schemeClr val="tx1"/>
                </a:solidFill>
                <a:latin typeface="Arial" charset="0"/>
                <a:ea typeface="宋体" pitchFamily="2" charset="-122"/>
                <a:cs typeface="+mn-cs"/>
              </a:rPr>
              <a:t>FDDI </a:t>
            </a:r>
            <a:r>
              <a:rPr lang="zh-CN" altLang="en-US" sz="1200" b="0" i="0" u="none" strike="noStrike" kern="1200" baseline="0" dirty="0" smtClean="0">
                <a:solidFill>
                  <a:schemeClr val="tx1"/>
                </a:solidFill>
                <a:latin typeface="Arial" charset="0"/>
                <a:ea typeface="宋体" pitchFamily="2" charset="-122"/>
                <a:cs typeface="+mn-cs"/>
              </a:rPr>
              <a:t>了</a:t>
            </a:r>
            <a:endParaRPr lang="zh-CN" altLang="en-US" dirty="0" smtClean="0">
              <a:ea typeface="宋体" charset="-122"/>
            </a:endParaRPr>
          </a:p>
        </p:txBody>
      </p:sp>
    </p:spTree>
    <p:extLst>
      <p:ext uri="{BB962C8B-B14F-4D97-AF65-F5344CB8AC3E}">
        <p14:creationId xmlns:p14="http://schemas.microsoft.com/office/powerpoint/2010/main" val="16651081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4F73CF27-A0A9-4ECB-8B33-B18C4EBE0D99}" type="slidenum">
              <a:rPr lang="zh-CN" altLang="en-US" smtClean="0">
                <a:latin typeface="Tahoma" pitchFamily="34" charset="0"/>
              </a:rPr>
              <a:pPr/>
              <a:t>61</a:t>
            </a:fld>
            <a:endParaRPr lang="en-US" altLang="zh-CN" smtClean="0">
              <a:latin typeface="Tahoma" pitchFamily="34" charset="0"/>
            </a:endParaRPr>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40535220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43BC8C93-278E-4037-A109-F04296AC7D68}" type="slidenum">
              <a:rPr lang="zh-CN" altLang="en-US" smtClean="0">
                <a:latin typeface="Tahoma" pitchFamily="34" charset="0"/>
              </a:rPr>
              <a:pPr/>
              <a:t>62</a:t>
            </a:fld>
            <a:endParaRPr lang="en-US" altLang="zh-CN" smtClean="0">
              <a:latin typeface="Tahoma" pitchFamily="34" charset="0"/>
            </a:endParaRPr>
          </a:p>
        </p:txBody>
      </p:sp>
      <p:sp>
        <p:nvSpPr>
          <p:cNvPr id="169987" name="Rectangle 2"/>
          <p:cNvSpPr>
            <a:spLocks noGrp="1" noRot="1" noChangeAspect="1" noChangeArrowheads="1" noTextEdit="1"/>
          </p:cNvSpPr>
          <p:nvPr>
            <p:ph type="sldImg"/>
          </p:nvPr>
        </p:nvSpPr>
        <p:spPr>
          <a:solidFill>
            <a:srgbClr val="FFFFFF"/>
          </a:solidFill>
          <a:ln/>
        </p:spPr>
      </p:sp>
      <p:sp>
        <p:nvSpPr>
          <p:cNvPr id="1699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35122605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DB028029-F654-4C4B-8CE7-FB044895F20B}" type="slidenum">
              <a:rPr lang="zh-CN" altLang="en-US" smtClean="0">
                <a:latin typeface="Tahoma" pitchFamily="34" charset="0"/>
              </a:rPr>
              <a:pPr/>
              <a:t>63</a:t>
            </a:fld>
            <a:endParaRPr lang="en-US" altLang="zh-CN" smtClean="0">
              <a:latin typeface="Tahoma" pitchFamily="34" charset="0"/>
            </a:endParaRPr>
          </a:p>
        </p:txBody>
      </p:sp>
      <p:sp>
        <p:nvSpPr>
          <p:cNvPr id="171011" name="Rectangle 2"/>
          <p:cNvSpPr>
            <a:spLocks noGrp="1" noRot="1" noChangeAspect="1" noChangeArrowheads="1" noTextEdit="1"/>
          </p:cNvSpPr>
          <p:nvPr>
            <p:ph type="sldImg"/>
          </p:nvPr>
        </p:nvSpPr>
        <p:spPr>
          <a:solidFill>
            <a:srgbClr val="FFFFFF"/>
          </a:solidFill>
          <a:ln/>
        </p:spPr>
      </p:sp>
      <p:sp>
        <p:nvSpPr>
          <p:cNvPr id="1710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417800047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DD030B07-295E-4D34-B1CF-207396CF7A60}" type="slidenum">
              <a:rPr lang="zh-CN" altLang="en-US" smtClean="0">
                <a:latin typeface="Tahoma" pitchFamily="34" charset="0"/>
              </a:rPr>
              <a:pPr/>
              <a:t>64</a:t>
            </a:fld>
            <a:endParaRPr lang="en-US" altLang="zh-CN" smtClean="0">
              <a:latin typeface="Tahoma" pitchFamily="34" charset="0"/>
            </a:endParaRPr>
          </a:p>
        </p:txBody>
      </p:sp>
      <p:sp>
        <p:nvSpPr>
          <p:cNvPr id="172035" name="Rectangle 2"/>
          <p:cNvSpPr>
            <a:spLocks noGrp="1" noRot="1" noChangeAspect="1" noChangeArrowheads="1" noTextEdit="1"/>
          </p:cNvSpPr>
          <p:nvPr>
            <p:ph type="sldImg"/>
          </p:nvPr>
        </p:nvSpPr>
        <p:spPr>
          <a:solidFill>
            <a:srgbClr val="FFFFFF"/>
          </a:solidFill>
          <a:ln/>
        </p:spPr>
      </p:sp>
      <p:sp>
        <p:nvSpPr>
          <p:cNvPr id="1720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9726764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7E917C05-B6F5-4D9E-90EA-C0F7CA1EFE70}" type="slidenum">
              <a:rPr lang="zh-CN" altLang="en-US" smtClean="0">
                <a:latin typeface="Tahoma" pitchFamily="34" charset="0"/>
              </a:rPr>
              <a:pPr/>
              <a:t>65</a:t>
            </a:fld>
            <a:endParaRPr lang="en-US" altLang="zh-CN" smtClean="0">
              <a:latin typeface="Tahoma" pitchFamily="34" charset="0"/>
            </a:endParaRPr>
          </a:p>
        </p:txBody>
      </p:sp>
      <p:sp>
        <p:nvSpPr>
          <p:cNvPr id="173059" name="Rectangle 2"/>
          <p:cNvSpPr>
            <a:spLocks noGrp="1" noRot="1" noChangeAspect="1" noChangeArrowheads="1" noTextEdit="1"/>
          </p:cNvSpPr>
          <p:nvPr>
            <p:ph type="sldImg"/>
          </p:nvPr>
        </p:nvSpPr>
        <p:spPr>
          <a:solidFill>
            <a:srgbClr val="FFFFFF"/>
          </a:solidFill>
          <a:ln/>
        </p:spPr>
      </p:sp>
      <p:sp>
        <p:nvSpPr>
          <p:cNvPr id="1730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341979382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271DBE84-0937-454F-8F91-E521AC0B79C9}" type="slidenum">
              <a:rPr lang="zh-CN" altLang="en-US" smtClean="0">
                <a:latin typeface="Tahoma" pitchFamily="34" charset="0"/>
              </a:rPr>
              <a:pPr/>
              <a:t>66</a:t>
            </a:fld>
            <a:endParaRPr lang="en-US" altLang="zh-CN" smtClean="0">
              <a:latin typeface="Tahoma" pitchFamily="34" charset="0"/>
            </a:endParaRPr>
          </a:p>
        </p:txBody>
      </p:sp>
      <p:sp>
        <p:nvSpPr>
          <p:cNvPr id="174083" name="Rectangle 2"/>
          <p:cNvSpPr>
            <a:spLocks noGrp="1" noRot="1" noChangeAspect="1" noChangeArrowheads="1" noTextEdit="1"/>
          </p:cNvSpPr>
          <p:nvPr>
            <p:ph type="sldImg"/>
          </p:nvPr>
        </p:nvSpPr>
        <p:spPr>
          <a:solidFill>
            <a:srgbClr val="FFFFFF"/>
          </a:solidFill>
          <a:ln/>
        </p:spPr>
      </p:sp>
      <p:sp>
        <p:nvSpPr>
          <p:cNvPr id="1740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37316656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476C602B-D288-44D6-BC1D-243B216AF07C}" type="slidenum">
              <a:rPr lang="zh-CN" altLang="en-US" smtClean="0">
                <a:latin typeface="Tahoma" pitchFamily="34" charset="0"/>
              </a:rPr>
              <a:pPr/>
              <a:t>67</a:t>
            </a:fld>
            <a:endParaRPr lang="en-US" altLang="zh-CN" smtClean="0">
              <a:latin typeface="Tahoma" pitchFamily="34" charset="0"/>
            </a:endParaRPr>
          </a:p>
        </p:txBody>
      </p:sp>
      <p:sp>
        <p:nvSpPr>
          <p:cNvPr id="175107" name="Rectangle 2"/>
          <p:cNvSpPr>
            <a:spLocks noGrp="1" noRot="1" noChangeAspect="1" noChangeArrowheads="1" noTextEdit="1"/>
          </p:cNvSpPr>
          <p:nvPr>
            <p:ph type="sldImg"/>
          </p:nvPr>
        </p:nvSpPr>
        <p:spPr>
          <a:solidFill>
            <a:srgbClr val="FFFFFF"/>
          </a:solidFill>
          <a:ln/>
        </p:spPr>
      </p:sp>
      <p:sp>
        <p:nvSpPr>
          <p:cNvPr id="1751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15641055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104F2823-A95B-4D15-8433-087F786DA862}" type="slidenum">
              <a:rPr lang="zh-CN" altLang="en-US" smtClean="0">
                <a:latin typeface="Tahoma" pitchFamily="34" charset="0"/>
              </a:rPr>
              <a:pPr/>
              <a:t>68</a:t>
            </a:fld>
            <a:endParaRPr lang="en-US" altLang="zh-CN" smtClean="0">
              <a:latin typeface="Tahoma" pitchFamily="34" charset="0"/>
            </a:endParaRPr>
          </a:p>
        </p:txBody>
      </p:sp>
      <p:sp>
        <p:nvSpPr>
          <p:cNvPr id="176131" name="Rectangle 2"/>
          <p:cNvSpPr>
            <a:spLocks noGrp="1" noRot="1" noChangeAspect="1" noChangeArrowheads="1" noTextEdit="1"/>
          </p:cNvSpPr>
          <p:nvPr>
            <p:ph type="sldImg"/>
          </p:nvPr>
        </p:nvSpPr>
        <p:spPr>
          <a:solidFill>
            <a:srgbClr val="FFFFFF"/>
          </a:solidFill>
          <a:ln/>
        </p:spPr>
      </p:sp>
      <p:sp>
        <p:nvSpPr>
          <p:cNvPr id="1761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98344936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幻灯片图像占位符 1"/>
          <p:cNvSpPr>
            <a:spLocks noGrp="1" noRot="1" noChangeAspect="1" noTextEdit="1"/>
          </p:cNvSpPr>
          <p:nvPr>
            <p:ph type="sldImg"/>
          </p:nvPr>
        </p:nvSpPr>
        <p:spPr>
          <a:ln/>
        </p:spPr>
      </p:sp>
      <p:sp>
        <p:nvSpPr>
          <p:cNvPr id="177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ea typeface="宋体" charset="-122"/>
            </a:endParaRPr>
          </a:p>
        </p:txBody>
      </p:sp>
      <p:sp>
        <p:nvSpPr>
          <p:cNvPr id="177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10FA3E1E-37D2-4A09-9EDA-F4C0B69E9725}" type="slidenum">
              <a:rPr lang="zh-CN" altLang="en-US" smtClean="0">
                <a:latin typeface="Tahoma" pitchFamily="34" charset="0"/>
              </a:rPr>
              <a:pPr/>
              <a:t>69</a:t>
            </a:fld>
            <a:endParaRPr lang="en-US" altLang="zh-CN" smtClean="0">
              <a:latin typeface="Tahoma" pitchFamily="34" charset="0"/>
            </a:endParaRPr>
          </a:p>
        </p:txBody>
      </p:sp>
    </p:spTree>
    <p:extLst>
      <p:ext uri="{BB962C8B-B14F-4D97-AF65-F5344CB8AC3E}">
        <p14:creationId xmlns:p14="http://schemas.microsoft.com/office/powerpoint/2010/main" val="3733139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2702F8B7-BB76-4365-8849-4D4267F15FF0}" type="slidenum">
              <a:rPr lang="zh-CN" altLang="en-US" smtClean="0">
                <a:latin typeface="Tahoma" pitchFamily="34" charset="0"/>
              </a:rPr>
              <a:pPr/>
              <a:t>7</a:t>
            </a:fld>
            <a:endParaRPr lang="en-US" altLang="zh-CN" smtClean="0">
              <a:latin typeface="Tahoma" pitchFamily="34"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u="none" strike="noStrike" kern="1200" baseline="0" dirty="0" smtClean="0">
                <a:solidFill>
                  <a:schemeClr val="tx1"/>
                </a:solidFill>
                <a:latin typeface="Arial" charset="0"/>
                <a:ea typeface="宋体" pitchFamily="2" charset="-122"/>
                <a:cs typeface="+mn-cs"/>
              </a:rPr>
              <a:t>静态划分信道，如频分复用、时分复用、波分复用和码分复用等。用户只要分配到了信道就不会和其他用户发生冲突。但这种划分信道的方法代价较高，不适合于局域网使用。</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动态媒体接入控制，它又称为多点接入</a:t>
            </a:r>
            <a:r>
              <a:rPr lang="en-US" altLang="zh-CN" sz="1200" b="0" i="0" u="none" strike="noStrike" kern="1200" baseline="0" dirty="0" smtClean="0">
                <a:solidFill>
                  <a:schemeClr val="tx1"/>
                </a:solidFill>
                <a:latin typeface="Arial" charset="0"/>
                <a:ea typeface="宋体" pitchFamily="2" charset="-122"/>
                <a:cs typeface="+mn-cs"/>
              </a:rPr>
              <a:t>(multiple access) </a:t>
            </a:r>
            <a:r>
              <a:rPr lang="zh-CN" altLang="en-US" sz="1200" b="0" i="0" u="none" strike="noStrike" kern="1200" baseline="0" dirty="0" smtClean="0">
                <a:solidFill>
                  <a:schemeClr val="tx1"/>
                </a:solidFill>
                <a:latin typeface="Arial" charset="0"/>
                <a:ea typeface="宋体" pitchFamily="2" charset="-122"/>
                <a:cs typeface="+mn-cs"/>
              </a:rPr>
              <a:t>，其特点是信道并非在用户通信时固定分配给用户。</a:t>
            </a:r>
            <a:endParaRPr lang="zh-CN" altLang="en-US" dirty="0" smtClean="0">
              <a:ea typeface="宋体" charset="-122"/>
            </a:endParaRPr>
          </a:p>
        </p:txBody>
      </p:sp>
    </p:spTree>
    <p:extLst>
      <p:ext uri="{BB962C8B-B14F-4D97-AF65-F5344CB8AC3E}">
        <p14:creationId xmlns:p14="http://schemas.microsoft.com/office/powerpoint/2010/main" val="2068616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B2D3C1CB-497D-44C8-B99B-D1271763540E}" type="slidenum">
              <a:rPr lang="zh-CN" altLang="en-US" smtClean="0">
                <a:latin typeface="Tahoma" pitchFamily="34" charset="0"/>
              </a:rPr>
              <a:pPr/>
              <a:t>8</a:t>
            </a:fld>
            <a:endParaRPr lang="en-US" altLang="zh-CN" smtClean="0">
              <a:latin typeface="Tahoma" pitchFamily="34"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u="none" strike="noStrike" kern="1200" baseline="0" dirty="0" smtClean="0">
                <a:solidFill>
                  <a:schemeClr val="tx1"/>
                </a:solidFill>
                <a:latin typeface="Arial" charset="0"/>
                <a:ea typeface="宋体" pitchFamily="2" charset="-122"/>
                <a:cs typeface="+mn-cs"/>
              </a:rPr>
              <a:t>受控接入的特点是用户不能随机地发送信息而必须服从一定的控制。</a:t>
            </a:r>
          </a:p>
          <a:p>
            <a:r>
              <a:rPr lang="zh-CN" altLang="en-US" sz="1200" b="0" i="0" u="none" strike="noStrike" kern="1200" baseline="0" dirty="0" smtClean="0">
                <a:solidFill>
                  <a:schemeClr val="tx1"/>
                </a:solidFill>
                <a:latin typeface="Arial" charset="0"/>
                <a:ea typeface="宋体" pitchFamily="2" charset="-122"/>
                <a:cs typeface="+mn-cs"/>
              </a:rPr>
              <a:t>这类的典型代表有分散控制的令牌环局域网和集中控制的多点线路探询</a:t>
            </a:r>
            <a:r>
              <a:rPr lang="en-US" altLang="zh-CN" sz="1200" b="0" i="0" u="none" strike="noStrike" kern="1200" baseline="0" dirty="0" smtClean="0">
                <a:solidFill>
                  <a:schemeClr val="tx1"/>
                </a:solidFill>
                <a:latin typeface="Arial" charset="0"/>
                <a:ea typeface="宋体" pitchFamily="2" charset="-122"/>
                <a:cs typeface="+mn-cs"/>
              </a:rPr>
              <a:t>(polling) </a:t>
            </a:r>
            <a:r>
              <a:rPr lang="zh-CN" altLang="en-US" sz="1200" b="0" i="0" u="none" strike="noStrike" kern="1200" baseline="0" dirty="0" smtClean="0">
                <a:solidFill>
                  <a:schemeClr val="tx1"/>
                </a:solidFill>
                <a:latin typeface="Arial" charset="0"/>
                <a:ea typeface="宋体" pitchFamily="2" charset="-122"/>
                <a:cs typeface="+mn-cs"/>
              </a:rPr>
              <a:t>，或称为轮询。</a:t>
            </a:r>
            <a:endParaRPr lang="en-US" altLang="zh-CN" sz="1200" b="0" i="0" u="none" strike="noStrike" kern="1200" baseline="0" dirty="0" smtClean="0">
              <a:solidFill>
                <a:schemeClr val="tx1"/>
              </a:solidFill>
              <a:latin typeface="Arial" charset="0"/>
              <a:ea typeface="宋体" pitchFamily="2" charset="-122"/>
              <a:cs typeface="+mn-cs"/>
            </a:endParaRPr>
          </a:p>
          <a:p>
            <a:r>
              <a:rPr lang="en-US" altLang="en-US" sz="1200" i="1" dirty="0" smtClean="0">
                <a:solidFill>
                  <a:srgbClr val="000000"/>
                </a:solidFill>
                <a:latin typeface="Arial" charset="0"/>
                <a:cs typeface="Arial" charset="0"/>
              </a:rPr>
              <a:t>stripped</a:t>
            </a:r>
            <a:r>
              <a:rPr lang="en-US" altLang="en-US" sz="1200" dirty="0" smtClean="0">
                <a:solidFill>
                  <a:srgbClr val="000000"/>
                </a:solidFill>
                <a:latin typeface="Arial" charset="0"/>
                <a:cs typeface="Arial" charset="0"/>
              </a:rPr>
              <a:t> :</a:t>
            </a:r>
            <a:r>
              <a:rPr lang="zh-CN" altLang="en-US" smtClean="0">
                <a:effectLst/>
              </a:rPr>
              <a:t>剥去的</a:t>
            </a:r>
            <a:endParaRPr lang="zh-CN" altLang="en-US" dirty="0" smtClean="0">
              <a:ea typeface="宋体" charset="-122"/>
            </a:endParaRPr>
          </a:p>
        </p:txBody>
      </p:sp>
    </p:spTree>
    <p:extLst>
      <p:ext uri="{BB962C8B-B14F-4D97-AF65-F5344CB8AC3E}">
        <p14:creationId xmlns:p14="http://schemas.microsoft.com/office/powerpoint/2010/main" val="1082062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fld id="{2AEECEFF-07B4-4450-AD56-F2C4768F735D}" type="slidenum">
              <a:rPr lang="zh-CN" altLang="en-US" smtClean="0">
                <a:latin typeface="Tahoma" pitchFamily="34" charset="0"/>
              </a:rPr>
              <a:pPr/>
              <a:t>9</a:t>
            </a:fld>
            <a:endParaRPr lang="en-US" altLang="zh-CN" smtClean="0">
              <a:latin typeface="Tahoma" pitchFamily="34"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u="none" strike="noStrike" kern="1200" baseline="0" dirty="0" smtClean="0">
                <a:solidFill>
                  <a:schemeClr val="tx1"/>
                </a:solidFill>
                <a:latin typeface="Arial" charset="0"/>
                <a:ea typeface="宋体" pitchFamily="2" charset="-122"/>
                <a:cs typeface="+mn-cs"/>
              </a:rPr>
              <a:t>随机接入的特点是所有的用户可随机地发送信息。但如果恰巧有两个或更多的用户在同一时刻发送信息，那么在共享媒体上就要产生碰撞</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即发生了冲突</a:t>
            </a:r>
            <a:r>
              <a:rPr lang="en-US" altLang="zh-CN" sz="1200" b="0" i="0" u="none" strike="noStrike" kern="1200" baseline="0" dirty="0" smtClean="0">
                <a:solidFill>
                  <a:schemeClr val="tx1"/>
                </a:solidFill>
                <a:latin typeface="Arial" charset="0"/>
                <a:ea typeface="宋体" pitchFamily="2" charset="-122"/>
                <a:cs typeface="+mn-cs"/>
              </a:rPr>
              <a:t>) </a:t>
            </a:r>
            <a:r>
              <a:rPr lang="zh-CN" altLang="en-US" sz="1200" b="0" i="0" u="none" strike="noStrike" kern="1200" baseline="0" dirty="0" smtClean="0">
                <a:solidFill>
                  <a:schemeClr val="tx1"/>
                </a:solidFill>
                <a:latin typeface="Arial" charset="0"/>
                <a:ea typeface="宋体" pitchFamily="2" charset="-122"/>
                <a:cs typeface="+mn-cs"/>
              </a:rPr>
              <a:t>，使得这些用户的发送都失败。因此，必须有解决碰撞的网络协议。</a:t>
            </a:r>
            <a:endParaRPr lang="zh-CN" altLang="en-US" dirty="0" smtClean="0">
              <a:ea typeface="宋体" charset="-122"/>
            </a:endParaRPr>
          </a:p>
        </p:txBody>
      </p:sp>
    </p:spTree>
    <p:extLst>
      <p:ext uri="{BB962C8B-B14F-4D97-AF65-F5344CB8AC3E}">
        <p14:creationId xmlns:p14="http://schemas.microsoft.com/office/powerpoint/2010/main" val="2320656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eaLnBrk="1" hangingPunct="1">
              <a:spcBef>
                <a:spcPct val="0"/>
              </a:spcBef>
              <a:defRPr/>
            </a:pPr>
            <a:endParaRPr lang="zh-CN" altLang="en-US" sz="2400">
              <a:ea typeface="宋体" pitchFamily="2" charset="-122"/>
            </a:endParaRPr>
          </a:p>
        </p:txBody>
      </p:sp>
      <p:sp>
        <p:nvSpPr>
          <p:cNvPr id="1147906"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147907" name="Rectangle 3"/>
          <p:cNvSpPr>
            <a:spLocks noGrp="1" noChangeArrowheads="1"/>
          </p:cNvSpPr>
          <p:nvPr>
            <p:ph type="subTitle" idx="1"/>
          </p:nvPr>
        </p:nvSpPr>
        <p:spPr>
          <a:xfrm>
            <a:off x="1447800" y="3429000"/>
            <a:ext cx="7010400" cy="1600200"/>
          </a:xfrm>
        </p:spPr>
        <p:txBody>
          <a:bodyPr/>
          <a:lstStyle>
            <a:lvl1pPr marL="0" indent="0">
              <a:buFont typeface="Wingdings" pitchFamily="8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E7BC5C1C-3EF5-49AC-8EF2-77724E1F8031}" type="slidenum">
              <a:rPr lang="zh-CN" altLang="en-US"/>
              <a:pPr>
                <a:defRPr/>
              </a:pPr>
              <a:t>‹#›</a:t>
            </a:fld>
            <a:endParaRPr lang="en-US" altLang="zh-CN"/>
          </a:p>
        </p:txBody>
      </p:sp>
    </p:spTree>
    <p:extLst>
      <p:ext uri="{BB962C8B-B14F-4D97-AF65-F5344CB8AC3E}">
        <p14:creationId xmlns:p14="http://schemas.microsoft.com/office/powerpoint/2010/main" val="3014889566"/>
      </p:ext>
    </p:extLst>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364AB253-619C-4CB4-8E50-47B363204061}" type="slidenum">
              <a:rPr lang="zh-CN" altLang="en-US"/>
              <a:pPr>
                <a:defRPr/>
              </a:pPr>
              <a:t>‹#›</a:t>
            </a:fld>
            <a:endParaRPr lang="en-US" altLang="zh-CN"/>
          </a:p>
        </p:txBody>
      </p:sp>
    </p:spTree>
    <p:extLst>
      <p:ext uri="{BB962C8B-B14F-4D97-AF65-F5344CB8AC3E}">
        <p14:creationId xmlns:p14="http://schemas.microsoft.com/office/powerpoint/2010/main" val="908274554"/>
      </p:ext>
    </p:extLst>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15364628-553F-40D0-A8C9-7ABF7611D05C}" type="slidenum">
              <a:rPr lang="zh-CN" altLang="en-US"/>
              <a:pPr>
                <a:defRPr/>
              </a:pPr>
              <a:t>‹#›</a:t>
            </a:fld>
            <a:endParaRPr lang="en-US" altLang="zh-CN"/>
          </a:p>
        </p:txBody>
      </p:sp>
    </p:spTree>
    <p:extLst>
      <p:ext uri="{BB962C8B-B14F-4D97-AF65-F5344CB8AC3E}">
        <p14:creationId xmlns:p14="http://schemas.microsoft.com/office/powerpoint/2010/main" val="3053753659"/>
      </p:ext>
    </p:extLst>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3" name="AutoShape 9"/>
          <p:cNvSpPr>
            <a:spLocks noChangeArrowheads="1"/>
          </p:cNvSpPr>
          <p:nvPr userDrawn="1"/>
        </p:nvSpPr>
        <p:spPr bwMode="auto">
          <a:xfrm>
            <a:off x="1714480" y="2786058"/>
            <a:ext cx="7127875"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ln>
            <a:solidFill>
              <a:schemeClr val="accent6">
                <a:lumMod val="75000"/>
              </a:schemeClr>
            </a:solidFill>
            <a:headEnd/>
            <a:tailEnd/>
          </a:ln>
        </p:spPr>
        <p:style>
          <a:lnRef idx="0">
            <a:schemeClr val="accent6"/>
          </a:lnRef>
          <a:fillRef idx="3">
            <a:schemeClr val="accent6"/>
          </a:fillRef>
          <a:effectRef idx="3">
            <a:schemeClr val="accent6"/>
          </a:effectRef>
          <a:fontRef idx="minor">
            <a:schemeClr val="lt1"/>
          </a:fontRef>
        </p:style>
        <p:txBody>
          <a:bodyPr/>
          <a:lstStyle/>
          <a:p>
            <a:pPr fontAlgn="auto">
              <a:spcBef>
                <a:spcPts val="0"/>
              </a:spcBef>
              <a:spcAft>
                <a:spcPts val="0"/>
              </a:spcAft>
              <a:defRPr/>
            </a:pPr>
            <a:endParaRPr lang="zh-CN" altLang="zh-CN" sz="2400">
              <a:latin typeface="Times New Roman" pitchFamily="18" charset="0"/>
            </a:endParaRPr>
          </a:p>
        </p:txBody>
      </p:sp>
      <p:pic>
        <p:nvPicPr>
          <p:cNvPr id="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145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2"/>
          <p:cNvGraphicFramePr>
            <a:graphicFrameLocks noChangeAspect="1"/>
          </p:cNvGraphicFramePr>
          <p:nvPr userDrawn="1"/>
        </p:nvGraphicFramePr>
        <p:xfrm>
          <a:off x="1714500" y="6127750"/>
          <a:ext cx="7429500" cy="730250"/>
        </p:xfrm>
        <a:graphic>
          <a:graphicData uri="http://schemas.openxmlformats.org/presentationml/2006/ole">
            <mc:AlternateContent xmlns:mc="http://schemas.openxmlformats.org/markup-compatibility/2006">
              <mc:Choice xmlns:v="urn:schemas-microsoft-com:vml" Requires="v">
                <p:oleObj spid="_x0000_s190567" name="位图图像" r:id="rId4" imgW="7430537" imgH="724001" progId="PBrush">
                  <p:embed/>
                </p:oleObj>
              </mc:Choice>
              <mc:Fallback>
                <p:oleObj name="位图图像" r:id="rId4" imgW="7430537" imgH="724001" progId="PBrush">
                  <p:embed/>
                  <p:pic>
                    <p:nvPicPr>
                      <p:cNvPr id="0" name=""/>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14500" y="6127750"/>
                        <a:ext cx="74295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ctrTitle"/>
          </p:nvPr>
        </p:nvSpPr>
        <p:spPr>
          <a:xfrm>
            <a:off x="1785918" y="1214422"/>
            <a:ext cx="6672282" cy="1470025"/>
          </a:xfr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101151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285EADEC-AD0A-492A-BB24-5F637BD77961}" type="slidenum">
              <a:rPr lang="zh-CN" altLang="en-US"/>
              <a:pPr>
                <a:defRPr/>
              </a:pPr>
              <a:t>‹#›</a:t>
            </a:fld>
            <a:endParaRPr lang="en-US" altLang="zh-CN"/>
          </a:p>
        </p:txBody>
      </p:sp>
    </p:spTree>
    <p:extLst>
      <p:ext uri="{BB962C8B-B14F-4D97-AF65-F5344CB8AC3E}">
        <p14:creationId xmlns:p14="http://schemas.microsoft.com/office/powerpoint/2010/main" val="1322027011"/>
      </p:ext>
    </p:extLst>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42D013B9-4228-447E-B8B4-16D3153816DA}" type="slidenum">
              <a:rPr lang="zh-CN" altLang="en-US"/>
              <a:pPr>
                <a:defRPr/>
              </a:pPr>
              <a:t>‹#›</a:t>
            </a:fld>
            <a:endParaRPr lang="en-US" altLang="zh-CN"/>
          </a:p>
        </p:txBody>
      </p:sp>
    </p:spTree>
    <p:extLst>
      <p:ext uri="{BB962C8B-B14F-4D97-AF65-F5344CB8AC3E}">
        <p14:creationId xmlns:p14="http://schemas.microsoft.com/office/powerpoint/2010/main" val="1490373151"/>
      </p:ext>
    </p:extLst>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B8F884F5-51F4-4075-9D2E-62A1DFCBE3BD}" type="slidenum">
              <a:rPr lang="zh-CN" altLang="en-US"/>
              <a:pPr>
                <a:defRPr/>
              </a:pPr>
              <a:t>‹#›</a:t>
            </a:fld>
            <a:endParaRPr lang="en-US" altLang="zh-CN"/>
          </a:p>
        </p:txBody>
      </p:sp>
    </p:spTree>
    <p:extLst>
      <p:ext uri="{BB962C8B-B14F-4D97-AF65-F5344CB8AC3E}">
        <p14:creationId xmlns:p14="http://schemas.microsoft.com/office/powerpoint/2010/main" val="2367774233"/>
      </p:ext>
    </p:extLst>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8732D3EE-BF77-4C11-9530-0043EF0D8D2D}" type="slidenum">
              <a:rPr lang="zh-CN" altLang="en-US"/>
              <a:pPr>
                <a:defRPr/>
              </a:pPr>
              <a:t>‹#›</a:t>
            </a:fld>
            <a:endParaRPr lang="en-US" altLang="zh-CN"/>
          </a:p>
        </p:txBody>
      </p:sp>
    </p:spTree>
    <p:extLst>
      <p:ext uri="{BB962C8B-B14F-4D97-AF65-F5344CB8AC3E}">
        <p14:creationId xmlns:p14="http://schemas.microsoft.com/office/powerpoint/2010/main" val="3602320681"/>
      </p:ext>
    </p:extLst>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BEA924F5-16A6-4476-AF87-FB63DB0A8BE9}" type="slidenum">
              <a:rPr lang="zh-CN" altLang="en-US"/>
              <a:pPr>
                <a:defRPr/>
              </a:pPr>
              <a:t>‹#›</a:t>
            </a:fld>
            <a:endParaRPr lang="en-US" altLang="zh-CN"/>
          </a:p>
        </p:txBody>
      </p:sp>
    </p:spTree>
    <p:extLst>
      <p:ext uri="{BB962C8B-B14F-4D97-AF65-F5344CB8AC3E}">
        <p14:creationId xmlns:p14="http://schemas.microsoft.com/office/powerpoint/2010/main" val="1915802805"/>
      </p:ext>
    </p:extLst>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EBFF0967-C2C7-4D66-989F-D7C344832321}" type="slidenum">
              <a:rPr lang="zh-CN" altLang="en-US"/>
              <a:pPr>
                <a:defRPr/>
              </a:pPr>
              <a:t>‹#›</a:t>
            </a:fld>
            <a:endParaRPr lang="en-US" altLang="zh-CN"/>
          </a:p>
        </p:txBody>
      </p:sp>
    </p:spTree>
    <p:extLst>
      <p:ext uri="{BB962C8B-B14F-4D97-AF65-F5344CB8AC3E}">
        <p14:creationId xmlns:p14="http://schemas.microsoft.com/office/powerpoint/2010/main" val="3301531478"/>
      </p:ext>
    </p:extLst>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201D74AE-A9D0-439A-88A5-DAC263004D09}" type="slidenum">
              <a:rPr lang="zh-CN" altLang="en-US"/>
              <a:pPr>
                <a:defRPr/>
              </a:pPr>
              <a:t>‹#›</a:t>
            </a:fld>
            <a:endParaRPr lang="en-US" altLang="zh-CN"/>
          </a:p>
        </p:txBody>
      </p:sp>
    </p:spTree>
    <p:extLst>
      <p:ext uri="{BB962C8B-B14F-4D97-AF65-F5344CB8AC3E}">
        <p14:creationId xmlns:p14="http://schemas.microsoft.com/office/powerpoint/2010/main" val="1052346554"/>
      </p:ext>
    </p:extLst>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F6BFF4D9-9A3B-4358-A25D-85A75B8C9885}" type="slidenum">
              <a:rPr lang="zh-CN" altLang="en-US"/>
              <a:pPr>
                <a:defRPr/>
              </a:pPr>
              <a:t>‹#›</a:t>
            </a:fld>
            <a:endParaRPr lang="en-US" altLang="zh-CN"/>
          </a:p>
        </p:txBody>
      </p:sp>
    </p:spTree>
    <p:extLst>
      <p:ext uri="{BB962C8B-B14F-4D97-AF65-F5344CB8AC3E}">
        <p14:creationId xmlns:p14="http://schemas.microsoft.com/office/powerpoint/2010/main" val="2455301325"/>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5123"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46884"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eaLnBrk="1" hangingPunct="1">
              <a:spcBef>
                <a:spcPct val="0"/>
              </a:spcBef>
              <a:defRPr/>
            </a:pPr>
            <a:endParaRPr lang="zh-CN" altLang="en-US" sz="2400">
              <a:ea typeface="宋体" pitchFamily="2" charset="-122"/>
            </a:endParaRPr>
          </a:p>
        </p:txBody>
      </p:sp>
      <p:sp>
        <p:nvSpPr>
          <p:cNvPr id="1146885"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zh-CN" altLang="en-US">
              <a:ea typeface="宋体" pitchFamily="2" charset="-122"/>
            </a:endParaRPr>
          </a:p>
        </p:txBody>
      </p:sp>
      <p:sp>
        <p:nvSpPr>
          <p:cNvPr id="1146886"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defRPr sz="1200">
                <a:latin typeface="+mn-lt"/>
                <a:ea typeface="宋体" pitchFamily="2" charset="-122"/>
              </a:defRPr>
            </a:lvl1pPr>
          </a:lstStyle>
          <a:p>
            <a:pPr>
              <a:defRPr/>
            </a:pPr>
            <a:endParaRPr lang="en-US" altLang="zh-CN"/>
          </a:p>
        </p:txBody>
      </p:sp>
      <p:sp>
        <p:nvSpPr>
          <p:cNvPr id="1146887"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a:latin typeface="+mn-lt"/>
                <a:ea typeface="宋体" pitchFamily="2" charset="-122"/>
              </a:defRPr>
            </a:lvl1pPr>
          </a:lstStyle>
          <a:p>
            <a:pPr>
              <a:defRPr/>
            </a:pPr>
            <a:endParaRPr lang="en-US" altLang="zh-CN"/>
          </a:p>
        </p:txBody>
      </p:sp>
      <p:sp>
        <p:nvSpPr>
          <p:cNvPr id="1146888"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a:latin typeface="+mn-lt"/>
                <a:ea typeface="宋体" pitchFamily="2" charset="-122"/>
              </a:defRPr>
            </a:lvl1pPr>
          </a:lstStyle>
          <a:p>
            <a:pPr>
              <a:defRPr/>
            </a:pPr>
            <a:fld id="{173504D5-5F6D-468C-B962-1E8D43DA8320}"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24"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5" r:id="rId12"/>
  </p:sldLayoutIdLst>
  <p:transition spd="med">
    <p:random/>
  </p:transition>
  <p:timing>
    <p:tnLst>
      <p:par>
        <p:cTn id="1" dur="indefinite" restart="never" nodeType="tmRoot"/>
      </p:par>
    </p:tnLst>
  </p:timing>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8.wmf"/><Relationship Id="rId5" Type="http://schemas.openxmlformats.org/officeDocument/2006/relationships/oleObject" Target="../embeddings/oleObject3.bin"/><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57.xml"/><Relationship Id="rId1" Type="http://schemas.openxmlformats.org/officeDocument/2006/relationships/slideLayout" Target="../slideLayouts/slideLayout7.xml"/><Relationship Id="rId4" Type="http://schemas.openxmlformats.org/officeDocument/2006/relationships/image" Target="../media/image25.wm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4.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8.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3"/>
          <p:cNvSpPr>
            <a:spLocks noGrp="1"/>
          </p:cNvSpPr>
          <p:nvPr>
            <p:ph type="ctrTitle"/>
          </p:nvPr>
        </p:nvSpPr>
        <p:spPr>
          <a:xfrm>
            <a:off x="1785938" y="1214438"/>
            <a:ext cx="6672262" cy="1470025"/>
          </a:xfrm>
        </p:spPr>
        <p:txBody>
          <a:bodyPr/>
          <a:lstStyle/>
          <a:p>
            <a:pPr eaLnBrk="1" hangingPunct="1"/>
            <a:r>
              <a:rPr lang="en-US" altLang="zh-CN" smtClean="0"/>
              <a:t>OSI Layer 2:</a:t>
            </a:r>
            <a:br>
              <a:rPr lang="en-US" altLang="zh-CN" smtClean="0"/>
            </a:br>
            <a:r>
              <a:rPr lang="en-US" altLang="zh-CN" sz="4000" smtClean="0"/>
              <a:t>Data Link Layer</a:t>
            </a:r>
            <a:endParaRPr lang="zh-CN" altLang="en-US" smtClean="0"/>
          </a:p>
        </p:txBody>
      </p:sp>
      <p:pic>
        <p:nvPicPr>
          <p:cNvPr id="7171" name="Picture 2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5250" y="5286375"/>
            <a:ext cx="10795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6" name="Rectangle 2"/>
          <p:cNvSpPr>
            <a:spLocks noChangeArrowheads="1"/>
          </p:cNvSpPr>
          <p:nvPr/>
        </p:nvSpPr>
        <p:spPr bwMode="auto">
          <a:xfrm>
            <a:off x="611188" y="765175"/>
            <a:ext cx="7747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1" hangingPunct="1">
              <a:spcBef>
                <a:spcPct val="0"/>
              </a:spcBef>
            </a:pPr>
            <a:r>
              <a:rPr lang="en-US" altLang="en-US" sz="3800">
                <a:solidFill>
                  <a:schemeClr val="tx2"/>
                </a:solidFill>
                <a:latin typeface="Verdana" pitchFamily="34" charset="0"/>
              </a:rPr>
              <a:t>LAN Transmission Methods</a:t>
            </a:r>
          </a:p>
        </p:txBody>
      </p:sp>
      <p:sp>
        <p:nvSpPr>
          <p:cNvPr id="1178627" name="Rectangle 3"/>
          <p:cNvSpPr>
            <a:spLocks noChangeArrowheads="1"/>
          </p:cNvSpPr>
          <p:nvPr/>
        </p:nvSpPr>
        <p:spPr bwMode="auto">
          <a:xfrm>
            <a:off x="395288" y="1700213"/>
            <a:ext cx="8497887"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1313" indent="-341313" algn="l" eaLnBrk="1" hangingPunct="1">
              <a:lnSpc>
                <a:spcPct val="140000"/>
              </a:lnSpc>
              <a:spcBef>
                <a:spcPct val="20000"/>
              </a:spcBef>
              <a:buClr>
                <a:schemeClr val="accent2"/>
              </a:buClr>
              <a:buFont typeface="Wingdings" pitchFamily="2" charset="2"/>
              <a:buNone/>
            </a:pPr>
            <a:r>
              <a:rPr lang="en-US" altLang="en-US" sz="2600">
                <a:solidFill>
                  <a:srgbClr val="000000"/>
                </a:solidFill>
                <a:latin typeface="Arial" charset="0"/>
              </a:rPr>
              <a:t>LAN data transmissions fall into 3 classifications:</a:t>
            </a:r>
          </a:p>
          <a:p>
            <a:pPr marL="341313" indent="-341313" algn="l" eaLnBrk="1" hangingPunct="1">
              <a:lnSpc>
                <a:spcPct val="140000"/>
              </a:lnSpc>
              <a:spcBef>
                <a:spcPct val="20000"/>
              </a:spcBef>
              <a:buClr>
                <a:schemeClr val="accent2"/>
              </a:buClr>
              <a:buFont typeface="Monotype Sorts" pitchFamily="2" charset="2"/>
              <a:buChar char="n"/>
            </a:pPr>
            <a:r>
              <a:rPr lang="en-US" altLang="en-US" sz="2600" b="1">
                <a:solidFill>
                  <a:schemeClr val="hlink"/>
                </a:solidFill>
                <a:latin typeface="Arial" charset="0"/>
              </a:rPr>
              <a:t>unicast</a:t>
            </a:r>
            <a:r>
              <a:rPr lang="en-US" altLang="en-US" sz="2600">
                <a:latin typeface="Arial" charset="0"/>
              </a:rPr>
              <a:t>--a single packet is sent from the source to a single destination on a network</a:t>
            </a:r>
          </a:p>
          <a:p>
            <a:pPr marL="341313" indent="-341313" algn="l" eaLnBrk="1" hangingPunct="1">
              <a:lnSpc>
                <a:spcPct val="140000"/>
              </a:lnSpc>
              <a:spcBef>
                <a:spcPct val="20000"/>
              </a:spcBef>
              <a:buClr>
                <a:schemeClr val="accent2"/>
              </a:buClr>
              <a:buFont typeface="Monotype Sorts" pitchFamily="2" charset="2"/>
              <a:buChar char="n"/>
            </a:pPr>
            <a:r>
              <a:rPr lang="en-US" altLang="en-US" sz="2600" b="1">
                <a:solidFill>
                  <a:schemeClr val="hlink"/>
                </a:solidFill>
                <a:latin typeface="Arial" charset="0"/>
              </a:rPr>
              <a:t>multicast</a:t>
            </a:r>
            <a:r>
              <a:rPr lang="en-US" altLang="en-US" sz="2600" b="1">
                <a:latin typeface="Arial" charset="0"/>
              </a:rPr>
              <a:t>--</a:t>
            </a:r>
            <a:r>
              <a:rPr lang="en-US" altLang="en-US" sz="2600">
                <a:latin typeface="Arial" charset="0"/>
              </a:rPr>
              <a:t>consists of a single data packet that is sent to a specific subset of nodes on the network.</a:t>
            </a:r>
          </a:p>
          <a:p>
            <a:pPr marL="341313" indent="-341313" algn="l" eaLnBrk="1" hangingPunct="1">
              <a:lnSpc>
                <a:spcPct val="140000"/>
              </a:lnSpc>
              <a:spcBef>
                <a:spcPct val="20000"/>
              </a:spcBef>
              <a:buClr>
                <a:schemeClr val="accent2"/>
              </a:buClr>
              <a:buFont typeface="Monotype Sorts" pitchFamily="2" charset="2"/>
              <a:buChar char="n"/>
            </a:pPr>
            <a:r>
              <a:rPr lang="en-US" altLang="en-US" sz="2600" b="1">
                <a:solidFill>
                  <a:schemeClr val="hlink"/>
                </a:solidFill>
                <a:latin typeface="Arial" charset="0"/>
              </a:rPr>
              <a:t>broadcast</a:t>
            </a:r>
            <a:r>
              <a:rPr lang="en-US" altLang="en-US" sz="2600" b="1">
                <a:latin typeface="Arial" charset="0"/>
              </a:rPr>
              <a:t>--</a:t>
            </a:r>
            <a:r>
              <a:rPr lang="en-US" altLang="en-US" sz="2600">
                <a:latin typeface="Arial" charset="0"/>
              </a:rPr>
              <a:t>consists of a single data packet that is transmitted to all nodes on the network.</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5" fill="hold" grpId="0" nodeType="afterEffect">
                                  <p:stCondLst>
                                    <p:cond delay="0"/>
                                  </p:stCondLst>
                                  <p:childTnLst>
                                    <p:set>
                                      <p:cBhvr>
                                        <p:cTn id="6" dur="1" fill="hold">
                                          <p:stCondLst>
                                            <p:cond delay="0"/>
                                          </p:stCondLst>
                                        </p:cTn>
                                        <p:tgtEl>
                                          <p:spTgt spid="1178626"/>
                                        </p:tgtEl>
                                        <p:attrNameLst>
                                          <p:attrName>style.visibility</p:attrName>
                                        </p:attrNameLst>
                                      </p:cBhvr>
                                      <p:to>
                                        <p:strVal val="visible"/>
                                      </p:to>
                                    </p:set>
                                    <p:animEffect transition="in" filter="checkerboard(down)">
                                      <p:cBhvr>
                                        <p:cTn id="7" dur="500"/>
                                        <p:tgtEl>
                                          <p:spTgt spid="11786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1178627">
                                            <p:txEl>
                                              <p:pRg st="0" end="0"/>
                                            </p:txEl>
                                          </p:spTgt>
                                        </p:tgtEl>
                                        <p:attrNameLst>
                                          <p:attrName>style.visibility</p:attrName>
                                        </p:attrNameLst>
                                      </p:cBhvr>
                                      <p:to>
                                        <p:strVal val="visible"/>
                                      </p:to>
                                    </p:set>
                                    <p:animEffect transition="in" filter="checkerboard(down)">
                                      <p:cBhvr>
                                        <p:cTn id="12" dur="500"/>
                                        <p:tgtEl>
                                          <p:spTgt spid="117862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1178627">
                                            <p:txEl>
                                              <p:pRg st="1" end="1"/>
                                            </p:txEl>
                                          </p:spTgt>
                                        </p:tgtEl>
                                        <p:attrNameLst>
                                          <p:attrName>style.visibility</p:attrName>
                                        </p:attrNameLst>
                                      </p:cBhvr>
                                      <p:to>
                                        <p:strVal val="visible"/>
                                      </p:to>
                                    </p:set>
                                    <p:animEffect transition="in" filter="checkerboard(down)">
                                      <p:cBhvr>
                                        <p:cTn id="17" dur="500"/>
                                        <p:tgtEl>
                                          <p:spTgt spid="117862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1178627">
                                            <p:txEl>
                                              <p:pRg st="2" end="2"/>
                                            </p:txEl>
                                          </p:spTgt>
                                        </p:tgtEl>
                                        <p:attrNameLst>
                                          <p:attrName>style.visibility</p:attrName>
                                        </p:attrNameLst>
                                      </p:cBhvr>
                                      <p:to>
                                        <p:strVal val="visible"/>
                                      </p:to>
                                    </p:set>
                                    <p:animEffect transition="in" filter="checkerboard(down)">
                                      <p:cBhvr>
                                        <p:cTn id="22" dur="500"/>
                                        <p:tgtEl>
                                          <p:spTgt spid="117862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1178627">
                                            <p:txEl>
                                              <p:pRg st="3" end="3"/>
                                            </p:txEl>
                                          </p:spTgt>
                                        </p:tgtEl>
                                        <p:attrNameLst>
                                          <p:attrName>style.visibility</p:attrName>
                                        </p:attrNameLst>
                                      </p:cBhvr>
                                      <p:to>
                                        <p:strVal val="visible"/>
                                      </p:to>
                                    </p:set>
                                    <p:animEffect transition="in" filter="checkerboard(down)">
                                      <p:cBhvr>
                                        <p:cTn id="27" dur="500"/>
                                        <p:tgtEl>
                                          <p:spTgt spid="11786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8626" grpId="0" autoUpdateAnimBg="0"/>
      <p:bldP spid="1178627" grpId="0" build="p" bldLvl="2"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074"/>
          <p:cNvSpPr>
            <a:spLocks noGrp="1" noChangeArrowheads="1"/>
          </p:cNvSpPr>
          <p:nvPr>
            <p:ph type="title"/>
          </p:nvPr>
        </p:nvSpPr>
        <p:spPr/>
        <p:txBody>
          <a:bodyPr/>
          <a:lstStyle/>
          <a:p>
            <a:pPr eaLnBrk="1" hangingPunct="1"/>
            <a:r>
              <a:rPr lang="en-US" altLang="zh-CN" smtClean="0"/>
              <a:t>Layer2: Data Link Layer</a:t>
            </a:r>
            <a:endParaRPr lang="zh-CN" altLang="en-US" smtClean="0"/>
          </a:p>
        </p:txBody>
      </p:sp>
      <p:sp>
        <p:nvSpPr>
          <p:cNvPr id="17411" name="Rectangle 3075"/>
          <p:cNvSpPr>
            <a:spLocks noGrp="1" noChangeArrowheads="1"/>
          </p:cNvSpPr>
          <p:nvPr>
            <p:ph type="body" idx="1"/>
          </p:nvPr>
        </p:nvSpPr>
        <p:spPr>
          <a:xfrm>
            <a:off x="457200" y="1844675"/>
            <a:ext cx="8686800" cy="4114800"/>
          </a:xfrm>
        </p:spPr>
        <p:txBody>
          <a:bodyPr/>
          <a:lstStyle/>
          <a:p>
            <a:pPr eaLnBrk="1" hangingPunct="1">
              <a:lnSpc>
                <a:spcPct val="120000"/>
              </a:lnSpc>
            </a:pPr>
            <a:r>
              <a:rPr lang="en-US" altLang="zh-CN" sz="2600" dirty="0" smtClean="0"/>
              <a:t>Overview of the Data Link Layer</a:t>
            </a:r>
          </a:p>
          <a:p>
            <a:pPr eaLnBrk="1" hangingPunct="1">
              <a:lnSpc>
                <a:spcPct val="120000"/>
              </a:lnSpc>
            </a:pPr>
            <a:r>
              <a:rPr lang="en-US" altLang="zh-CN" sz="2600" dirty="0" smtClean="0">
                <a:solidFill>
                  <a:srgbClr val="006600"/>
                </a:solidFill>
              </a:rPr>
              <a:t>Ethernet and CSMA/CD</a:t>
            </a:r>
          </a:p>
          <a:p>
            <a:pPr lvl="1" eaLnBrk="1" hangingPunct="1">
              <a:lnSpc>
                <a:spcPct val="120000"/>
              </a:lnSpc>
            </a:pPr>
            <a:r>
              <a:rPr lang="en-US" altLang="zh-CN" sz="2200" dirty="0" smtClean="0">
                <a:solidFill>
                  <a:srgbClr val="006600"/>
                </a:solidFill>
              </a:rPr>
              <a:t>LLC and MAC Sub-layers</a:t>
            </a:r>
          </a:p>
          <a:p>
            <a:pPr lvl="1" eaLnBrk="1" hangingPunct="1">
              <a:lnSpc>
                <a:spcPct val="120000"/>
              </a:lnSpc>
            </a:pPr>
            <a:r>
              <a:rPr lang="en-US" altLang="zh-CN" sz="2200" dirty="0" smtClean="0"/>
              <a:t>Media Access Control in MAC Sub-layer</a:t>
            </a:r>
          </a:p>
          <a:p>
            <a:pPr eaLnBrk="1" hangingPunct="1">
              <a:lnSpc>
                <a:spcPct val="120000"/>
              </a:lnSpc>
            </a:pPr>
            <a:r>
              <a:rPr lang="en-US" altLang="zh-CN" sz="2600" dirty="0" smtClean="0"/>
              <a:t>Wireless </a:t>
            </a:r>
            <a:r>
              <a:rPr lang="en-US" altLang="zh-CN" sz="2600" dirty="0" smtClean="0"/>
              <a:t>LAN and CSMA/CA</a:t>
            </a:r>
          </a:p>
          <a:p>
            <a:pPr eaLnBrk="1" hangingPunct="1">
              <a:lnSpc>
                <a:spcPct val="120000"/>
              </a:lnSpc>
            </a:pPr>
            <a:r>
              <a:rPr lang="en-US" altLang="zh-CN" sz="2600" dirty="0" smtClean="0"/>
              <a:t>Layer 2 Devices</a:t>
            </a:r>
          </a:p>
        </p:txBody>
      </p:sp>
    </p:spTree>
  </p:cSld>
  <p:clrMapOvr>
    <a:masterClrMapping/>
  </p:clrMapOvr>
  <p:transition spd="med">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ChangeArrowheads="1"/>
          </p:cNvSpPr>
          <p:nvPr/>
        </p:nvSpPr>
        <p:spPr bwMode="auto">
          <a:xfrm>
            <a:off x="539750" y="765175"/>
            <a:ext cx="8737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1" hangingPunct="1">
              <a:spcBef>
                <a:spcPct val="0"/>
              </a:spcBef>
            </a:pPr>
            <a:r>
              <a:rPr lang="en-US" altLang="en-US" sz="3800">
                <a:solidFill>
                  <a:schemeClr val="tx2"/>
                </a:solidFill>
                <a:latin typeface="Verdana" pitchFamily="34" charset="0"/>
              </a:rPr>
              <a:t>LAN Standards</a:t>
            </a:r>
          </a:p>
        </p:txBody>
      </p:sp>
      <p:sp>
        <p:nvSpPr>
          <p:cNvPr id="464899" name="Rectangle 3"/>
          <p:cNvSpPr>
            <a:spLocks noChangeArrowheads="1"/>
          </p:cNvSpPr>
          <p:nvPr/>
        </p:nvSpPr>
        <p:spPr bwMode="auto">
          <a:xfrm>
            <a:off x="395288" y="1785938"/>
            <a:ext cx="8462962"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1" hangingPunct="1">
              <a:lnSpc>
                <a:spcPct val="110000"/>
              </a:lnSpc>
              <a:spcBef>
                <a:spcPct val="20000"/>
              </a:spcBef>
              <a:buClr>
                <a:schemeClr val="accent2"/>
              </a:buClr>
              <a:buFont typeface="Wingdings" pitchFamily="2" charset="2"/>
              <a:buChar char="o"/>
            </a:pPr>
            <a:r>
              <a:rPr lang="en-US" altLang="en-US" sz="2400" dirty="0">
                <a:solidFill>
                  <a:srgbClr val="000000"/>
                </a:solidFill>
                <a:latin typeface="Arial" charset="0"/>
                <a:cs typeface="Arial" charset="0"/>
              </a:rPr>
              <a:t>Define </a:t>
            </a:r>
            <a:r>
              <a:rPr lang="en-US" altLang="en-US" sz="2400" dirty="0">
                <a:solidFill>
                  <a:schemeClr val="hlink"/>
                </a:solidFill>
                <a:latin typeface="Arial" charset="0"/>
                <a:cs typeface="Arial" charset="0"/>
              </a:rPr>
              <a:t>the physical media </a:t>
            </a:r>
            <a:r>
              <a:rPr lang="en-US" altLang="en-US" sz="2400" dirty="0">
                <a:latin typeface="Arial" charset="0"/>
                <a:cs typeface="Arial" charset="0"/>
              </a:rPr>
              <a:t>and</a:t>
            </a:r>
            <a:r>
              <a:rPr lang="en-US" altLang="en-US" sz="2400" dirty="0">
                <a:solidFill>
                  <a:schemeClr val="hlink"/>
                </a:solidFill>
                <a:latin typeface="Arial" charset="0"/>
                <a:cs typeface="Arial" charset="0"/>
              </a:rPr>
              <a:t> the connectors</a:t>
            </a:r>
            <a:r>
              <a:rPr lang="en-US" altLang="en-US" sz="2400" dirty="0">
                <a:solidFill>
                  <a:srgbClr val="000000"/>
                </a:solidFill>
                <a:latin typeface="Arial" charset="0"/>
                <a:cs typeface="Arial" charset="0"/>
              </a:rPr>
              <a:t> used to connect devices to media</a:t>
            </a:r>
          </a:p>
          <a:p>
            <a:pPr marL="469900" indent="-469900" algn="l" eaLnBrk="1" hangingPunct="1">
              <a:lnSpc>
                <a:spcPct val="110000"/>
              </a:lnSpc>
              <a:spcBef>
                <a:spcPct val="20000"/>
              </a:spcBef>
              <a:buClr>
                <a:schemeClr val="accent2"/>
              </a:buClr>
              <a:buFont typeface="Wingdings" pitchFamily="2" charset="2"/>
              <a:buChar char="o"/>
            </a:pPr>
            <a:r>
              <a:rPr lang="en-US" altLang="en-US" sz="2400" dirty="0">
                <a:solidFill>
                  <a:srgbClr val="000000"/>
                </a:solidFill>
                <a:latin typeface="Arial" charset="0"/>
                <a:cs typeface="Arial" charset="0"/>
              </a:rPr>
              <a:t>Define </a:t>
            </a:r>
            <a:r>
              <a:rPr lang="en-US" altLang="en-US" sz="2400" dirty="0">
                <a:solidFill>
                  <a:schemeClr val="hlink"/>
                </a:solidFill>
                <a:latin typeface="Arial" charset="0"/>
                <a:cs typeface="Arial" charset="0"/>
              </a:rPr>
              <a:t>the way devices communicate at the DATA LINK LAYER</a:t>
            </a:r>
          </a:p>
          <a:p>
            <a:pPr marL="469900" indent="-469900" algn="l" eaLnBrk="1" hangingPunct="1">
              <a:lnSpc>
                <a:spcPct val="110000"/>
              </a:lnSpc>
              <a:spcBef>
                <a:spcPct val="20000"/>
              </a:spcBef>
              <a:buClr>
                <a:schemeClr val="accent2"/>
              </a:buClr>
              <a:buFont typeface="Wingdings" pitchFamily="2" charset="2"/>
              <a:buChar char="o"/>
            </a:pPr>
            <a:r>
              <a:rPr lang="en-US" altLang="en-US" sz="2400" dirty="0">
                <a:solidFill>
                  <a:srgbClr val="000000"/>
                </a:solidFill>
                <a:latin typeface="Arial" charset="0"/>
                <a:cs typeface="Arial" charset="0"/>
              </a:rPr>
              <a:t>The DATA LINK LAYER defines </a:t>
            </a:r>
            <a:r>
              <a:rPr lang="en-US" altLang="en-US" sz="2400" dirty="0">
                <a:solidFill>
                  <a:schemeClr val="hlink"/>
                </a:solidFill>
                <a:latin typeface="Arial" charset="0"/>
                <a:cs typeface="Arial" charset="0"/>
              </a:rPr>
              <a:t>how data is transported</a:t>
            </a:r>
            <a:r>
              <a:rPr lang="en-US" altLang="en-US" sz="2400" dirty="0">
                <a:solidFill>
                  <a:srgbClr val="000000"/>
                </a:solidFill>
                <a:latin typeface="Arial" charset="0"/>
                <a:cs typeface="Arial" charset="0"/>
              </a:rPr>
              <a:t> over a physical media.</a:t>
            </a:r>
          </a:p>
          <a:p>
            <a:pPr marL="469900" indent="-469900" algn="l" eaLnBrk="1" hangingPunct="1">
              <a:lnSpc>
                <a:spcPct val="110000"/>
              </a:lnSpc>
              <a:spcBef>
                <a:spcPct val="20000"/>
              </a:spcBef>
              <a:buClr>
                <a:schemeClr val="accent2"/>
              </a:buClr>
              <a:buFont typeface="Wingdings" pitchFamily="2" charset="2"/>
              <a:buChar char="o"/>
            </a:pPr>
            <a:r>
              <a:rPr lang="en-US" altLang="en-US" sz="2400" dirty="0">
                <a:solidFill>
                  <a:srgbClr val="000000"/>
                </a:solidFill>
                <a:latin typeface="Arial" charset="0"/>
                <a:cs typeface="Arial" charset="0"/>
              </a:rPr>
              <a:t>The DATA LINK LAYER also defines </a:t>
            </a:r>
            <a:r>
              <a:rPr lang="en-US" altLang="en-US" sz="2400" dirty="0">
                <a:solidFill>
                  <a:schemeClr val="hlink"/>
                </a:solidFill>
                <a:latin typeface="Arial" charset="0"/>
                <a:cs typeface="Arial" charset="0"/>
              </a:rPr>
              <a:t>how to </a:t>
            </a:r>
            <a:r>
              <a:rPr lang="en-US" altLang="en-US" sz="2400" i="1" dirty="0">
                <a:solidFill>
                  <a:schemeClr val="hlink"/>
                </a:solidFill>
                <a:latin typeface="Arial" charset="0"/>
                <a:cs typeface="Arial" charset="0"/>
              </a:rPr>
              <a:t>encapsulate </a:t>
            </a:r>
            <a:r>
              <a:rPr lang="en-US" altLang="en-US" sz="2400" dirty="0">
                <a:solidFill>
                  <a:schemeClr val="hlink"/>
                </a:solidFill>
                <a:latin typeface="Arial" charset="0"/>
                <a:cs typeface="Arial" charset="0"/>
              </a:rPr>
              <a:t>protocol-specific traffic</a:t>
            </a:r>
            <a:r>
              <a:rPr lang="en-US" altLang="en-US" sz="2400" dirty="0">
                <a:solidFill>
                  <a:srgbClr val="000000"/>
                </a:solidFill>
                <a:latin typeface="Arial" charset="0"/>
                <a:cs typeface="Arial" charset="0"/>
              </a:rPr>
              <a:t> in such a way that traffic going to different upper-layer protocols can use the same </a:t>
            </a:r>
            <a:r>
              <a:rPr lang="en-US" altLang="en-US" sz="2400" i="1" dirty="0">
                <a:solidFill>
                  <a:schemeClr val="hlink"/>
                </a:solidFill>
                <a:latin typeface="Arial" charset="0"/>
                <a:cs typeface="Arial" charset="0"/>
              </a:rPr>
              <a:t>channel</a:t>
            </a:r>
            <a:r>
              <a:rPr lang="en-US" altLang="en-US" sz="2400" dirty="0">
                <a:solidFill>
                  <a:srgbClr val="000000"/>
                </a:solidFill>
                <a:latin typeface="Arial" charset="0"/>
                <a:cs typeface="Arial" charset="0"/>
              </a:rPr>
              <a:t> as it goes up the stack.</a:t>
            </a:r>
            <a:endParaRPr lang="en-US" altLang="en-US" sz="2400" b="1" dirty="0">
              <a:latin typeface="Arial" charset="0"/>
              <a:cs typeface="Arial"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464898"/>
                                        </p:tgtEl>
                                        <p:attrNameLst>
                                          <p:attrName>style.visibility</p:attrName>
                                        </p:attrNameLst>
                                      </p:cBhvr>
                                      <p:to>
                                        <p:strVal val="visible"/>
                                      </p:to>
                                    </p:set>
                                    <p:animEffect transition="in" filter="randombar(vertical)">
                                      <p:cBhvr>
                                        <p:cTn id="7" dur="500"/>
                                        <p:tgtEl>
                                          <p:spTgt spid="4648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464899">
                                            <p:txEl>
                                              <p:pRg st="0" end="0"/>
                                            </p:txEl>
                                          </p:spTgt>
                                        </p:tgtEl>
                                        <p:attrNameLst>
                                          <p:attrName>style.visibility</p:attrName>
                                        </p:attrNameLst>
                                      </p:cBhvr>
                                      <p:to>
                                        <p:strVal val="visible"/>
                                      </p:to>
                                    </p:set>
                                    <p:animEffect transition="in" filter="strips(upRight)">
                                      <p:cBhvr>
                                        <p:cTn id="12" dur="500"/>
                                        <p:tgtEl>
                                          <p:spTgt spid="46489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464899">
                                            <p:txEl>
                                              <p:pRg st="1" end="1"/>
                                            </p:txEl>
                                          </p:spTgt>
                                        </p:tgtEl>
                                        <p:attrNameLst>
                                          <p:attrName>style.visibility</p:attrName>
                                        </p:attrNameLst>
                                      </p:cBhvr>
                                      <p:to>
                                        <p:strVal val="visible"/>
                                      </p:to>
                                    </p:set>
                                    <p:animEffect transition="in" filter="strips(upRight)">
                                      <p:cBhvr>
                                        <p:cTn id="17" dur="500"/>
                                        <p:tgtEl>
                                          <p:spTgt spid="46489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464899">
                                            <p:txEl>
                                              <p:pRg st="2" end="2"/>
                                            </p:txEl>
                                          </p:spTgt>
                                        </p:tgtEl>
                                        <p:attrNameLst>
                                          <p:attrName>style.visibility</p:attrName>
                                        </p:attrNameLst>
                                      </p:cBhvr>
                                      <p:to>
                                        <p:strVal val="visible"/>
                                      </p:to>
                                    </p:set>
                                    <p:animEffect transition="in" filter="strips(upRight)">
                                      <p:cBhvr>
                                        <p:cTn id="22" dur="500"/>
                                        <p:tgtEl>
                                          <p:spTgt spid="46489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464899">
                                            <p:txEl>
                                              <p:pRg st="3" end="3"/>
                                            </p:txEl>
                                          </p:spTgt>
                                        </p:tgtEl>
                                        <p:attrNameLst>
                                          <p:attrName>style.visibility</p:attrName>
                                        </p:attrNameLst>
                                      </p:cBhvr>
                                      <p:to>
                                        <p:strVal val="visible"/>
                                      </p:to>
                                    </p:set>
                                    <p:animEffect transition="in" filter="strips(upRight)">
                                      <p:cBhvr>
                                        <p:cTn id="27" dur="500"/>
                                        <p:tgtEl>
                                          <p:spTgt spid="4648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898" grpId="0" autoUpdateAnimBg="0"/>
      <p:bldP spid="464899"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69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714500"/>
            <a:ext cx="5329237" cy="439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6948" name="Rectangle 4"/>
          <p:cNvSpPr>
            <a:spLocks noChangeArrowheads="1"/>
          </p:cNvSpPr>
          <p:nvPr/>
        </p:nvSpPr>
        <p:spPr bwMode="auto">
          <a:xfrm>
            <a:off x="611188" y="692150"/>
            <a:ext cx="8737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1" hangingPunct="1">
              <a:spcBef>
                <a:spcPct val="0"/>
              </a:spcBef>
            </a:pPr>
            <a:r>
              <a:rPr lang="en-US" altLang="en-US" sz="3800">
                <a:solidFill>
                  <a:schemeClr val="tx2"/>
                </a:solidFill>
                <a:latin typeface="Verdana" pitchFamily="34" charset="0"/>
              </a:rPr>
              <a:t>LAN Standards</a:t>
            </a:r>
          </a:p>
        </p:txBody>
      </p:sp>
      <p:sp>
        <p:nvSpPr>
          <p:cNvPr id="466949" name="Text Box 5"/>
          <p:cNvSpPr txBox="1">
            <a:spLocks noChangeArrowheads="1"/>
          </p:cNvSpPr>
          <p:nvPr/>
        </p:nvSpPr>
        <p:spPr bwMode="auto">
          <a:xfrm>
            <a:off x="5486400" y="1643063"/>
            <a:ext cx="3657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4500" indent="-444500">
              <a:defRPr>
                <a:solidFill>
                  <a:schemeClr val="tx1"/>
                </a:solidFill>
                <a:latin typeface="Times New Roman" pitchFamily="18" charset="0"/>
                <a:ea typeface="宋体" charset="-122"/>
              </a:defRPr>
            </a:lvl1pPr>
            <a:lvl2pPr marL="684213" indent="-227013">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a:lnSpc>
                <a:spcPct val="150000"/>
              </a:lnSpc>
              <a:spcBef>
                <a:spcPct val="0"/>
              </a:spcBef>
              <a:buClr>
                <a:schemeClr val="accent2"/>
              </a:buClr>
              <a:buSzPct val="95000"/>
              <a:buFont typeface="Monotype Sorts" pitchFamily="2" charset="2"/>
              <a:buChar char="n"/>
            </a:pPr>
            <a:r>
              <a:rPr lang="en-US" altLang="en-US" sz="2400">
                <a:solidFill>
                  <a:srgbClr val="000000"/>
                </a:solidFill>
                <a:latin typeface="Arial" charset="0"/>
              </a:rPr>
              <a:t>Data link layer is broken into two parts by </a:t>
            </a:r>
            <a:r>
              <a:rPr lang="en-US" altLang="en-US" sz="2400" b="1">
                <a:solidFill>
                  <a:srgbClr val="000000"/>
                </a:solidFill>
                <a:latin typeface="Arial" charset="0"/>
              </a:rPr>
              <a:t>IEEE</a:t>
            </a:r>
            <a:r>
              <a:rPr lang="en-US" altLang="en-US" sz="2400">
                <a:solidFill>
                  <a:srgbClr val="000000"/>
                </a:solidFill>
                <a:latin typeface="Arial" charset="0"/>
              </a:rPr>
              <a:t> :</a:t>
            </a:r>
            <a:endParaRPr lang="en-US" altLang="en-US" sz="2400" b="1">
              <a:solidFill>
                <a:srgbClr val="000000"/>
              </a:solidFill>
              <a:latin typeface="Arial" charset="0"/>
              <a:cs typeface="Arial" charset="0"/>
            </a:endParaRPr>
          </a:p>
          <a:p>
            <a:pPr lvl="1" algn="l">
              <a:lnSpc>
                <a:spcPct val="150000"/>
              </a:lnSpc>
              <a:spcBef>
                <a:spcPct val="0"/>
              </a:spcBef>
              <a:buClr>
                <a:schemeClr val="accent2"/>
              </a:buClr>
              <a:buSzPct val="95000"/>
              <a:buFont typeface="Monotype Sorts" pitchFamily="2" charset="2"/>
              <a:buChar char="n"/>
            </a:pPr>
            <a:r>
              <a:rPr lang="en-US" altLang="en-US" sz="2000" b="1">
                <a:solidFill>
                  <a:srgbClr val="002060"/>
                </a:solidFill>
                <a:latin typeface="Arial" charset="0"/>
                <a:cs typeface="Arial" charset="0"/>
              </a:rPr>
              <a:t>Media Access Control</a:t>
            </a:r>
            <a:r>
              <a:rPr lang="en-US" altLang="en-US" sz="2000">
                <a:solidFill>
                  <a:srgbClr val="002060"/>
                </a:solidFill>
                <a:latin typeface="Arial" charset="0"/>
                <a:cs typeface="Arial" charset="0"/>
              </a:rPr>
              <a:t> </a:t>
            </a:r>
            <a:r>
              <a:rPr lang="en-US" altLang="en-US" sz="2000" b="1" i="1">
                <a:solidFill>
                  <a:srgbClr val="002060"/>
                </a:solidFill>
                <a:latin typeface="Arial" charset="0"/>
                <a:cs typeface="Arial" charset="0"/>
              </a:rPr>
              <a:t>(MAC) </a:t>
            </a:r>
            <a:r>
              <a:rPr lang="en-US" altLang="en-US" sz="2000">
                <a:solidFill>
                  <a:srgbClr val="000000"/>
                </a:solidFill>
                <a:latin typeface="Arial" charset="0"/>
                <a:cs typeface="Arial" charset="0"/>
              </a:rPr>
              <a:t>(transitions down to media)</a:t>
            </a:r>
            <a:r>
              <a:rPr lang="en-US" altLang="en-US" sz="2000">
                <a:solidFill>
                  <a:srgbClr val="000000"/>
                </a:solidFill>
                <a:latin typeface="Arial" charset="0"/>
              </a:rPr>
              <a:t> </a:t>
            </a:r>
          </a:p>
          <a:p>
            <a:pPr lvl="1" algn="l">
              <a:lnSpc>
                <a:spcPct val="150000"/>
              </a:lnSpc>
              <a:spcBef>
                <a:spcPct val="0"/>
              </a:spcBef>
              <a:buClr>
                <a:schemeClr val="accent2"/>
              </a:buClr>
              <a:buSzPct val="95000"/>
              <a:buFont typeface="Monotype Sorts" pitchFamily="2" charset="2"/>
              <a:buChar char="n"/>
            </a:pPr>
            <a:r>
              <a:rPr lang="en-US" altLang="en-US" sz="2000" b="1">
                <a:solidFill>
                  <a:srgbClr val="002060"/>
                </a:solidFill>
                <a:latin typeface="Arial" charset="0"/>
                <a:cs typeface="Arial" charset="0"/>
              </a:rPr>
              <a:t>Logical Link Control</a:t>
            </a:r>
            <a:r>
              <a:rPr lang="en-US" altLang="en-US" sz="2000">
                <a:solidFill>
                  <a:srgbClr val="002060"/>
                </a:solidFill>
                <a:latin typeface="Arial" charset="0"/>
                <a:cs typeface="Arial" charset="0"/>
              </a:rPr>
              <a:t> </a:t>
            </a:r>
            <a:r>
              <a:rPr lang="en-US" altLang="en-US" sz="2000" b="1" i="1">
                <a:solidFill>
                  <a:srgbClr val="002060"/>
                </a:solidFill>
                <a:latin typeface="Arial" charset="0"/>
                <a:cs typeface="Arial" charset="0"/>
              </a:rPr>
              <a:t>(LLC) </a:t>
            </a:r>
            <a:r>
              <a:rPr lang="en-US" altLang="en-US" sz="2000">
                <a:solidFill>
                  <a:srgbClr val="000000"/>
                </a:solidFill>
                <a:latin typeface="Arial" charset="0"/>
                <a:cs typeface="Arial" charset="0"/>
              </a:rPr>
              <a:t>(transitions up to the network layer)</a:t>
            </a:r>
            <a:r>
              <a:rPr lang="en-US" altLang="en-US" sz="2000">
                <a:solidFill>
                  <a:srgbClr val="000000"/>
                </a:solidFill>
                <a:latin typeface="Arial" charset="0"/>
              </a:rPr>
              <a:t>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466948"/>
                                        </p:tgtEl>
                                        <p:attrNameLst>
                                          <p:attrName>style.visibility</p:attrName>
                                        </p:attrNameLst>
                                      </p:cBhvr>
                                      <p:to>
                                        <p:strVal val="visible"/>
                                      </p:to>
                                    </p:set>
                                    <p:animEffect transition="in" filter="box(out)">
                                      <p:cBhvr>
                                        <p:cTn id="7" dur="500"/>
                                        <p:tgtEl>
                                          <p:spTgt spid="466948"/>
                                        </p:tgtEl>
                                      </p:cBhvr>
                                    </p:animEffect>
                                  </p:childTnLst>
                                </p:cTn>
                              </p:par>
                            </p:childTnLst>
                          </p:cTn>
                        </p:par>
                        <p:par>
                          <p:cTn id="8" fill="hold" nodeType="afterGroup">
                            <p:stCondLst>
                              <p:cond delay="500"/>
                            </p:stCondLst>
                            <p:childTnLst>
                              <p:par>
                                <p:cTn id="9" presetID="4" presetClass="entr" presetSubtype="32" fill="hold" nodeType="afterEffect">
                                  <p:stCondLst>
                                    <p:cond delay="0"/>
                                  </p:stCondLst>
                                  <p:childTnLst>
                                    <p:set>
                                      <p:cBhvr>
                                        <p:cTn id="10" dur="1" fill="hold">
                                          <p:stCondLst>
                                            <p:cond delay="0"/>
                                          </p:stCondLst>
                                        </p:cTn>
                                        <p:tgtEl>
                                          <p:spTgt spid="466946"/>
                                        </p:tgtEl>
                                        <p:attrNameLst>
                                          <p:attrName>style.visibility</p:attrName>
                                        </p:attrNameLst>
                                      </p:cBhvr>
                                      <p:to>
                                        <p:strVal val="visible"/>
                                      </p:to>
                                    </p:set>
                                    <p:animEffect transition="in" filter="box(out)">
                                      <p:cBhvr>
                                        <p:cTn id="11" dur="500"/>
                                        <p:tgtEl>
                                          <p:spTgt spid="46694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466949">
                                            <p:txEl>
                                              <p:pRg st="0" end="0"/>
                                            </p:txEl>
                                          </p:spTgt>
                                        </p:tgtEl>
                                        <p:attrNameLst>
                                          <p:attrName>style.visibility</p:attrName>
                                        </p:attrNameLst>
                                      </p:cBhvr>
                                      <p:to>
                                        <p:strVal val="visible"/>
                                      </p:to>
                                    </p:set>
                                    <p:animEffect transition="in" filter="box(out)">
                                      <p:cBhvr>
                                        <p:cTn id="16" dur="500"/>
                                        <p:tgtEl>
                                          <p:spTgt spid="466949">
                                            <p:txEl>
                                              <p:pRg st="0" end="0"/>
                                            </p:txEl>
                                          </p:spTgt>
                                        </p:tgtEl>
                                      </p:cBhvr>
                                    </p:animEffect>
                                  </p:childTnLst>
                                </p:cTn>
                              </p:par>
                              <p:par>
                                <p:cTn id="17" presetID="4" presetClass="entr" presetSubtype="32" fill="hold" grpId="0" nodeType="withEffect">
                                  <p:stCondLst>
                                    <p:cond delay="0"/>
                                  </p:stCondLst>
                                  <p:childTnLst>
                                    <p:set>
                                      <p:cBhvr>
                                        <p:cTn id="18" dur="1" fill="hold">
                                          <p:stCondLst>
                                            <p:cond delay="0"/>
                                          </p:stCondLst>
                                        </p:cTn>
                                        <p:tgtEl>
                                          <p:spTgt spid="466949">
                                            <p:txEl>
                                              <p:pRg st="1" end="1"/>
                                            </p:txEl>
                                          </p:spTgt>
                                        </p:tgtEl>
                                        <p:attrNameLst>
                                          <p:attrName>style.visibility</p:attrName>
                                        </p:attrNameLst>
                                      </p:cBhvr>
                                      <p:to>
                                        <p:strVal val="visible"/>
                                      </p:to>
                                    </p:set>
                                    <p:animEffect transition="in" filter="box(out)">
                                      <p:cBhvr>
                                        <p:cTn id="19" dur="500"/>
                                        <p:tgtEl>
                                          <p:spTgt spid="466949">
                                            <p:txEl>
                                              <p:pRg st="1" end="1"/>
                                            </p:txEl>
                                          </p:spTgt>
                                        </p:tgtEl>
                                      </p:cBhvr>
                                    </p:animEffect>
                                  </p:childTnLst>
                                </p:cTn>
                              </p:par>
                              <p:par>
                                <p:cTn id="20" presetID="4" presetClass="entr" presetSubtype="32" fill="hold" grpId="0" nodeType="withEffect">
                                  <p:stCondLst>
                                    <p:cond delay="0"/>
                                  </p:stCondLst>
                                  <p:childTnLst>
                                    <p:set>
                                      <p:cBhvr>
                                        <p:cTn id="21" dur="1" fill="hold">
                                          <p:stCondLst>
                                            <p:cond delay="0"/>
                                          </p:stCondLst>
                                        </p:cTn>
                                        <p:tgtEl>
                                          <p:spTgt spid="466949">
                                            <p:txEl>
                                              <p:pRg st="2" end="2"/>
                                            </p:txEl>
                                          </p:spTgt>
                                        </p:tgtEl>
                                        <p:attrNameLst>
                                          <p:attrName>style.visibility</p:attrName>
                                        </p:attrNameLst>
                                      </p:cBhvr>
                                      <p:to>
                                        <p:strVal val="visible"/>
                                      </p:to>
                                    </p:set>
                                    <p:animEffect transition="in" filter="box(out)">
                                      <p:cBhvr>
                                        <p:cTn id="22" dur="500"/>
                                        <p:tgtEl>
                                          <p:spTgt spid="4669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8" grpId="0" autoUpdateAnimBg="0"/>
      <p:bldP spid="466949"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5" name="Text Box 3"/>
          <p:cNvSpPr txBox="1">
            <a:spLocks noChangeArrowheads="1"/>
          </p:cNvSpPr>
          <p:nvPr/>
        </p:nvSpPr>
        <p:spPr bwMode="auto">
          <a:xfrm>
            <a:off x="457200" y="1844675"/>
            <a:ext cx="8686800" cy="436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charset="-122"/>
              </a:defRPr>
            </a:lvl1pPr>
            <a:lvl2pPr>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a:lnSpc>
                <a:spcPct val="130000"/>
              </a:lnSpc>
              <a:spcBef>
                <a:spcPct val="0"/>
              </a:spcBef>
              <a:buClr>
                <a:schemeClr val="accent2"/>
              </a:buClr>
              <a:buSzPct val="105000"/>
              <a:buFont typeface="Wingdings" pitchFamily="2" charset="2"/>
              <a:buChar char="n"/>
            </a:pPr>
            <a:r>
              <a:rPr lang="en-US" altLang="en-US" sz="2400">
                <a:solidFill>
                  <a:srgbClr val="000000"/>
                </a:solidFill>
                <a:latin typeface="Arial" charset="0"/>
              </a:rPr>
              <a:t> The IEEE standard appears, at first glance, to violate the OSI model in two ways. </a:t>
            </a:r>
          </a:p>
          <a:p>
            <a:pPr lvl="1" algn="l">
              <a:lnSpc>
                <a:spcPct val="130000"/>
              </a:lnSpc>
              <a:spcBef>
                <a:spcPct val="0"/>
              </a:spcBef>
              <a:buClr>
                <a:schemeClr val="accent2"/>
              </a:buClr>
              <a:buSzPct val="95000"/>
              <a:buFont typeface="Wingdings" pitchFamily="2" charset="2"/>
              <a:buChar char="n"/>
            </a:pPr>
            <a:r>
              <a:rPr lang="en-US" altLang="zh-CN" sz="2400">
                <a:solidFill>
                  <a:srgbClr val="000000"/>
                </a:solidFill>
                <a:latin typeface="Arial" charset="0"/>
              </a:rPr>
              <a:t> </a:t>
            </a:r>
            <a:r>
              <a:rPr lang="en-US" altLang="en-US" sz="2400">
                <a:solidFill>
                  <a:srgbClr val="000000"/>
                </a:solidFill>
                <a:latin typeface="Arial" charset="0"/>
              </a:rPr>
              <a:t>First, it defines its own layer (LLC), including its interfaces, etc. </a:t>
            </a:r>
          </a:p>
          <a:p>
            <a:pPr lvl="1" algn="l">
              <a:lnSpc>
                <a:spcPct val="130000"/>
              </a:lnSpc>
              <a:spcBef>
                <a:spcPct val="0"/>
              </a:spcBef>
              <a:buClr>
                <a:schemeClr val="accent2"/>
              </a:buClr>
              <a:buSzPct val="95000"/>
              <a:buFont typeface="Wingdings" pitchFamily="2" charset="2"/>
              <a:buChar char="n"/>
            </a:pPr>
            <a:r>
              <a:rPr lang="en-US" altLang="zh-CN" sz="2400">
                <a:solidFill>
                  <a:srgbClr val="000000"/>
                </a:solidFill>
                <a:latin typeface="Arial" charset="0"/>
              </a:rPr>
              <a:t> </a:t>
            </a:r>
            <a:r>
              <a:rPr lang="en-US" altLang="en-US" sz="2400">
                <a:solidFill>
                  <a:srgbClr val="000000"/>
                </a:solidFill>
                <a:latin typeface="Arial" charset="0"/>
              </a:rPr>
              <a:t>Second, it appears that the MAC layer standards, 802.3 and 802.5, cross over the Layer 2/Layer 1 interface.</a:t>
            </a:r>
            <a:endParaRPr lang="en-US" altLang="zh-CN" sz="2400">
              <a:solidFill>
                <a:srgbClr val="000000"/>
              </a:solidFill>
              <a:latin typeface="Arial" charset="0"/>
            </a:endParaRPr>
          </a:p>
          <a:p>
            <a:pPr algn="l">
              <a:lnSpc>
                <a:spcPct val="130000"/>
              </a:lnSpc>
              <a:spcBef>
                <a:spcPct val="0"/>
              </a:spcBef>
              <a:buClr>
                <a:schemeClr val="accent2"/>
              </a:buClr>
              <a:buSzPct val="95000"/>
              <a:buFont typeface="Wingdings" pitchFamily="2" charset="2"/>
              <a:buChar char="n"/>
            </a:pPr>
            <a:r>
              <a:rPr lang="en-US" altLang="en-US" sz="2400">
                <a:solidFill>
                  <a:srgbClr val="000000"/>
                </a:solidFill>
                <a:latin typeface="Arial" charset="0"/>
              </a:rPr>
              <a:t>However, 802.3 and 802.5 define the naming, framing, and Media Access Control rules around which specific technologies were built.</a:t>
            </a:r>
          </a:p>
        </p:txBody>
      </p:sp>
      <p:sp>
        <p:nvSpPr>
          <p:cNvPr id="468996" name="Rectangle 4"/>
          <p:cNvSpPr>
            <a:spLocks noChangeArrowheads="1"/>
          </p:cNvSpPr>
          <p:nvPr/>
        </p:nvSpPr>
        <p:spPr bwMode="auto">
          <a:xfrm>
            <a:off x="611188" y="692150"/>
            <a:ext cx="6553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1" hangingPunct="1">
              <a:spcBef>
                <a:spcPct val="0"/>
              </a:spcBef>
            </a:pPr>
            <a:r>
              <a:rPr lang="en-US" altLang="en-US" sz="3800">
                <a:solidFill>
                  <a:schemeClr val="tx2"/>
                </a:solidFill>
                <a:latin typeface="Verdana" pitchFamily="34" charset="0"/>
              </a:rPr>
              <a:t>LAN Standards</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468996"/>
                                        </p:tgtEl>
                                        <p:attrNameLst>
                                          <p:attrName>style.visibility</p:attrName>
                                        </p:attrNameLst>
                                      </p:cBhvr>
                                      <p:to>
                                        <p:strVal val="visible"/>
                                      </p:to>
                                    </p:set>
                                    <p:animEffect transition="in" filter="box(out)">
                                      <p:cBhvr>
                                        <p:cTn id="7" dur="500"/>
                                        <p:tgtEl>
                                          <p:spTgt spid="4689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68995"/>
                                        </p:tgtEl>
                                        <p:attrNameLst>
                                          <p:attrName>style.visibility</p:attrName>
                                        </p:attrNameLst>
                                      </p:cBhvr>
                                      <p:to>
                                        <p:strVal val="visible"/>
                                      </p:to>
                                    </p:set>
                                    <p:animEffect transition="in" filter="box(out)">
                                      <p:cBhvr>
                                        <p:cTn id="12" dur="500"/>
                                        <p:tgtEl>
                                          <p:spTgt spid="468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5" grpId="0" autoUpdateAnimBg="0"/>
      <p:bldP spid="46899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30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638" y="1700213"/>
            <a:ext cx="4932362" cy="446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3091" name="Text Box 3"/>
          <p:cNvSpPr txBox="1">
            <a:spLocks noChangeArrowheads="1"/>
          </p:cNvSpPr>
          <p:nvPr/>
        </p:nvSpPr>
        <p:spPr bwMode="auto">
          <a:xfrm>
            <a:off x="179388" y="1700213"/>
            <a:ext cx="4319587" cy="449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charset="-122"/>
              </a:defRPr>
            </a:lvl1pPr>
            <a:lvl2pPr>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a:spcBef>
                <a:spcPct val="0"/>
              </a:spcBef>
              <a:buClr>
                <a:schemeClr val="folHlink"/>
              </a:buClr>
              <a:buSzPct val="115000"/>
              <a:buFont typeface="Wingdings" pitchFamily="2" charset="2"/>
              <a:buChar char="§"/>
            </a:pPr>
            <a:r>
              <a:rPr lang="en-US" altLang="en-US" sz="2000" b="1">
                <a:solidFill>
                  <a:srgbClr val="000000"/>
                </a:solidFill>
                <a:latin typeface="Arial" charset="0"/>
              </a:rPr>
              <a:t>MAC</a:t>
            </a:r>
            <a:r>
              <a:rPr lang="en-US" altLang="en-US" sz="2000">
                <a:solidFill>
                  <a:srgbClr val="000000"/>
                </a:solidFill>
                <a:latin typeface="Arial" charset="0"/>
              </a:rPr>
              <a:t> sublayer (802.3)</a:t>
            </a:r>
          </a:p>
          <a:p>
            <a:pPr lvl="1" algn="l">
              <a:spcBef>
                <a:spcPct val="0"/>
              </a:spcBef>
              <a:buClr>
                <a:schemeClr val="folHlink"/>
              </a:buClr>
              <a:buSzPct val="115000"/>
              <a:buFont typeface="Wingdings" pitchFamily="2" charset="2"/>
              <a:buChar char="§"/>
            </a:pPr>
            <a:r>
              <a:rPr lang="en-US" altLang="en-US" sz="2000">
                <a:solidFill>
                  <a:srgbClr val="000000"/>
                </a:solidFill>
                <a:latin typeface="Arial" charset="0"/>
              </a:rPr>
              <a:t> Defines how to </a:t>
            </a:r>
            <a:r>
              <a:rPr lang="en-US" altLang="en-US" sz="2000">
                <a:solidFill>
                  <a:schemeClr val="hlink"/>
                </a:solidFill>
                <a:latin typeface="Arial" charset="0"/>
              </a:rPr>
              <a:t>transmit </a:t>
            </a:r>
            <a:r>
              <a:rPr lang="en-US" altLang="en-US" sz="2000" u="sng">
                <a:solidFill>
                  <a:schemeClr val="hlink"/>
                </a:solidFill>
                <a:latin typeface="Arial" charset="0"/>
              </a:rPr>
              <a:t>frames</a:t>
            </a:r>
            <a:r>
              <a:rPr lang="en-US" altLang="en-US" sz="2000">
                <a:solidFill>
                  <a:srgbClr val="000000"/>
                </a:solidFill>
                <a:latin typeface="Arial" charset="0"/>
              </a:rPr>
              <a:t> on the physical wire</a:t>
            </a:r>
          </a:p>
          <a:p>
            <a:pPr lvl="1" algn="l">
              <a:spcBef>
                <a:spcPct val="0"/>
              </a:spcBef>
              <a:buClr>
                <a:schemeClr val="folHlink"/>
              </a:buClr>
              <a:buSzPct val="115000"/>
              <a:buFont typeface="Wingdings" pitchFamily="2" charset="2"/>
              <a:buChar char="§"/>
            </a:pPr>
            <a:r>
              <a:rPr lang="en-US" altLang="en-US" sz="2000">
                <a:solidFill>
                  <a:srgbClr val="000000"/>
                </a:solidFill>
                <a:latin typeface="Arial" charset="0"/>
              </a:rPr>
              <a:t> Handles </a:t>
            </a:r>
            <a:r>
              <a:rPr lang="en-US" altLang="en-US" sz="2000">
                <a:solidFill>
                  <a:schemeClr val="hlink"/>
                </a:solidFill>
                <a:latin typeface="Arial" charset="0"/>
              </a:rPr>
              <a:t>physical addressing</a:t>
            </a:r>
            <a:r>
              <a:rPr lang="en-US" altLang="en-US" sz="2000">
                <a:solidFill>
                  <a:srgbClr val="000000"/>
                </a:solidFill>
                <a:latin typeface="Arial" charset="0"/>
              </a:rPr>
              <a:t> </a:t>
            </a:r>
          </a:p>
          <a:p>
            <a:pPr lvl="1" algn="l">
              <a:spcBef>
                <a:spcPct val="0"/>
              </a:spcBef>
              <a:buClr>
                <a:schemeClr val="folHlink"/>
              </a:buClr>
              <a:buSzPct val="115000"/>
              <a:buFont typeface="Wingdings" pitchFamily="2" charset="2"/>
              <a:buChar char="§"/>
            </a:pPr>
            <a:r>
              <a:rPr lang="en-US" altLang="en-US" sz="2000">
                <a:solidFill>
                  <a:srgbClr val="000000"/>
                </a:solidFill>
                <a:latin typeface="Arial" charset="0"/>
              </a:rPr>
              <a:t> </a:t>
            </a:r>
            <a:r>
              <a:rPr lang="en-US" altLang="en-US" sz="2000">
                <a:solidFill>
                  <a:schemeClr val="hlink"/>
                </a:solidFill>
                <a:latin typeface="Arial" charset="0"/>
              </a:rPr>
              <a:t>Define</a:t>
            </a:r>
            <a:r>
              <a:rPr lang="en-US" altLang="en-US" sz="2000">
                <a:solidFill>
                  <a:srgbClr val="000000"/>
                </a:solidFill>
                <a:latin typeface="Arial" charset="0"/>
              </a:rPr>
              <a:t> </a:t>
            </a:r>
            <a:r>
              <a:rPr lang="en-US" altLang="en-US" sz="2000">
                <a:solidFill>
                  <a:schemeClr val="hlink"/>
                </a:solidFill>
                <a:latin typeface="Arial" charset="0"/>
              </a:rPr>
              <a:t>network topology</a:t>
            </a:r>
            <a:endParaRPr lang="en-US" altLang="en-US" sz="2000">
              <a:solidFill>
                <a:srgbClr val="000000"/>
              </a:solidFill>
              <a:latin typeface="Arial" charset="0"/>
            </a:endParaRPr>
          </a:p>
          <a:p>
            <a:pPr lvl="1" algn="l">
              <a:spcBef>
                <a:spcPct val="0"/>
              </a:spcBef>
              <a:buClr>
                <a:schemeClr val="folHlink"/>
              </a:buClr>
              <a:buSzPct val="115000"/>
              <a:buFont typeface="Wingdings" pitchFamily="2" charset="2"/>
              <a:buChar char="§"/>
            </a:pPr>
            <a:r>
              <a:rPr lang="en-US" altLang="en-US" sz="2000">
                <a:solidFill>
                  <a:schemeClr val="hlink"/>
                </a:solidFill>
                <a:latin typeface="Arial" charset="0"/>
              </a:rPr>
              <a:t> Define</a:t>
            </a:r>
            <a:r>
              <a:rPr lang="en-US" altLang="en-US" sz="2000">
                <a:solidFill>
                  <a:srgbClr val="000000"/>
                </a:solidFill>
                <a:latin typeface="Arial" charset="0"/>
              </a:rPr>
              <a:t> </a:t>
            </a:r>
            <a:r>
              <a:rPr lang="en-US" altLang="en-US" sz="2000">
                <a:solidFill>
                  <a:schemeClr val="hlink"/>
                </a:solidFill>
                <a:latin typeface="Arial" charset="0"/>
              </a:rPr>
              <a:t>line discipline</a:t>
            </a:r>
            <a:r>
              <a:rPr lang="en-US" altLang="en-US" sz="2000">
                <a:solidFill>
                  <a:srgbClr val="000000"/>
                </a:solidFill>
                <a:latin typeface="Arial" charset="0"/>
              </a:rPr>
              <a:t>.</a:t>
            </a:r>
            <a:endParaRPr lang="en-US" altLang="zh-CN" sz="2000">
              <a:solidFill>
                <a:srgbClr val="000000"/>
              </a:solidFill>
              <a:latin typeface="Arial" charset="0"/>
            </a:endParaRPr>
          </a:p>
          <a:p>
            <a:pPr algn="l">
              <a:spcBef>
                <a:spcPct val="0"/>
              </a:spcBef>
              <a:buClr>
                <a:schemeClr val="folHlink"/>
              </a:buClr>
              <a:buSzPct val="115000"/>
              <a:buFont typeface="Wingdings" pitchFamily="2" charset="2"/>
              <a:buChar char="§"/>
            </a:pPr>
            <a:r>
              <a:rPr lang="en-US" altLang="en-US" sz="2000" b="1">
                <a:solidFill>
                  <a:srgbClr val="000000"/>
                </a:solidFill>
                <a:latin typeface="Arial" charset="0"/>
                <a:cs typeface="Arial" charset="0"/>
              </a:rPr>
              <a:t>LLC</a:t>
            </a:r>
            <a:r>
              <a:rPr lang="en-US" altLang="en-US" sz="2000">
                <a:solidFill>
                  <a:srgbClr val="000000"/>
                </a:solidFill>
                <a:latin typeface="Arial" charset="0"/>
                <a:cs typeface="Arial" charset="0"/>
              </a:rPr>
              <a:t> </a:t>
            </a:r>
            <a:r>
              <a:rPr lang="en-US" altLang="en-US" sz="2000">
                <a:solidFill>
                  <a:srgbClr val="000000"/>
                </a:solidFill>
                <a:latin typeface="Arial" charset="0"/>
              </a:rPr>
              <a:t>sublayer </a:t>
            </a:r>
            <a:r>
              <a:rPr lang="en-US" altLang="en-US" sz="2000">
                <a:solidFill>
                  <a:srgbClr val="000000"/>
                </a:solidFill>
                <a:latin typeface="Arial" charset="0"/>
                <a:cs typeface="Arial" charset="0"/>
              </a:rPr>
              <a:t>(802.2) </a:t>
            </a:r>
            <a:endParaRPr lang="en-US" altLang="zh-CN" sz="2000">
              <a:solidFill>
                <a:srgbClr val="000000"/>
              </a:solidFill>
              <a:latin typeface="Arial" charset="0"/>
              <a:cs typeface="Arial" charset="0"/>
            </a:endParaRPr>
          </a:p>
          <a:p>
            <a:pPr lvl="1" algn="l">
              <a:spcBef>
                <a:spcPct val="0"/>
              </a:spcBef>
              <a:buClr>
                <a:schemeClr val="folHlink"/>
              </a:buClr>
              <a:buSzPct val="115000"/>
              <a:buFont typeface="Wingdings" pitchFamily="2" charset="2"/>
              <a:buChar char="§"/>
            </a:pPr>
            <a:r>
              <a:rPr lang="en-US" altLang="en-US">
                <a:solidFill>
                  <a:schemeClr val="hlink"/>
                </a:solidFill>
                <a:latin typeface="Verdana" pitchFamily="34" charset="0"/>
              </a:rPr>
              <a:t>logically identifies different protocol types </a:t>
            </a:r>
            <a:r>
              <a:rPr lang="en-US" altLang="en-US">
                <a:latin typeface="Verdana" pitchFamily="34" charset="0"/>
              </a:rPr>
              <a:t>and then</a:t>
            </a:r>
            <a:r>
              <a:rPr lang="en-US" altLang="en-US">
                <a:solidFill>
                  <a:schemeClr val="hlink"/>
                </a:solidFill>
                <a:latin typeface="Verdana" pitchFamily="34" charset="0"/>
              </a:rPr>
              <a:t> encapsulates </a:t>
            </a:r>
            <a:r>
              <a:rPr lang="en-US" altLang="en-US">
                <a:latin typeface="Verdana" pitchFamily="34" charset="0"/>
              </a:rPr>
              <a:t>them</a:t>
            </a:r>
            <a:r>
              <a:rPr lang="en-US" altLang="en-US">
                <a:solidFill>
                  <a:srgbClr val="000000"/>
                </a:solidFill>
                <a:latin typeface="Verdana" pitchFamily="34" charset="0"/>
              </a:rPr>
              <a:t>. </a:t>
            </a:r>
            <a:endParaRPr lang="en-US" altLang="zh-CN">
              <a:solidFill>
                <a:srgbClr val="000000"/>
              </a:solidFill>
              <a:latin typeface="Verdana" pitchFamily="34" charset="0"/>
            </a:endParaRPr>
          </a:p>
          <a:p>
            <a:pPr lvl="1" algn="l">
              <a:spcBef>
                <a:spcPct val="0"/>
              </a:spcBef>
              <a:buClr>
                <a:schemeClr val="folHlink"/>
              </a:buClr>
              <a:buSzPct val="115000"/>
              <a:buFont typeface="Wingdings" pitchFamily="2" charset="2"/>
              <a:buChar char="§"/>
            </a:pPr>
            <a:r>
              <a:rPr lang="en-US" altLang="en-US">
                <a:solidFill>
                  <a:srgbClr val="000000"/>
                </a:solidFill>
                <a:latin typeface="Verdana" pitchFamily="34" charset="0"/>
              </a:rPr>
              <a:t>Use SAP identifier to perform the logical identification</a:t>
            </a:r>
            <a:endParaRPr lang="en-US" altLang="zh-CN">
              <a:solidFill>
                <a:srgbClr val="000000"/>
              </a:solidFill>
              <a:latin typeface="Verdana" pitchFamily="34" charset="0"/>
            </a:endParaRPr>
          </a:p>
          <a:p>
            <a:pPr lvl="1" algn="l">
              <a:spcBef>
                <a:spcPct val="0"/>
              </a:spcBef>
              <a:buClr>
                <a:schemeClr val="folHlink"/>
              </a:buClr>
              <a:buSzPct val="115000"/>
              <a:buFont typeface="Wingdings" pitchFamily="2" charset="2"/>
              <a:buChar char="§"/>
            </a:pPr>
            <a:r>
              <a:rPr lang="en-US" altLang="en-US">
                <a:solidFill>
                  <a:srgbClr val="000000"/>
                </a:solidFill>
                <a:latin typeface="Verdana" pitchFamily="34" charset="0"/>
              </a:rPr>
              <a:t>The type of LLC frame depends on what identifier the upper layer protocol expects. </a:t>
            </a:r>
            <a:endParaRPr lang="en-US" altLang="en-US" sz="2000" b="1">
              <a:solidFill>
                <a:srgbClr val="000000"/>
              </a:solidFill>
              <a:latin typeface="Times" pitchFamily="18" charset="0"/>
            </a:endParaRPr>
          </a:p>
        </p:txBody>
      </p:sp>
      <p:sp>
        <p:nvSpPr>
          <p:cNvPr id="473092" name="Rectangle 4"/>
          <p:cNvSpPr>
            <a:spLocks noChangeArrowheads="1"/>
          </p:cNvSpPr>
          <p:nvPr/>
        </p:nvSpPr>
        <p:spPr bwMode="auto">
          <a:xfrm>
            <a:off x="539750" y="765175"/>
            <a:ext cx="3810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1" hangingPunct="1">
              <a:spcBef>
                <a:spcPct val="0"/>
              </a:spcBef>
            </a:pPr>
            <a:r>
              <a:rPr lang="en-US" altLang="en-US" sz="3400">
                <a:solidFill>
                  <a:schemeClr val="tx2"/>
                </a:solidFill>
                <a:latin typeface="Verdana" pitchFamily="34" charset="0"/>
              </a:rPr>
              <a:t>LAN Standards</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73092"/>
                                        </p:tgtEl>
                                        <p:attrNameLst>
                                          <p:attrName>style.visibility</p:attrName>
                                        </p:attrNameLst>
                                      </p:cBhvr>
                                      <p:to>
                                        <p:strVal val="visible"/>
                                      </p:to>
                                    </p:set>
                                    <p:animEffect transition="in" filter="randombar(horizontal)">
                                      <p:cBhvr>
                                        <p:cTn id="7" dur="500"/>
                                        <p:tgtEl>
                                          <p:spTgt spid="473092"/>
                                        </p:tgtEl>
                                      </p:cBhvr>
                                    </p:animEffect>
                                  </p:childTnLst>
                                </p:cTn>
                              </p:par>
                            </p:childTnLst>
                          </p:cTn>
                        </p:par>
                        <p:par>
                          <p:cTn id="8" fill="hold" nodeType="afterGroup">
                            <p:stCondLst>
                              <p:cond delay="500"/>
                            </p:stCondLst>
                            <p:childTnLst>
                              <p:par>
                                <p:cTn id="9" presetID="14" presetClass="entr" presetSubtype="10" fill="hold" nodeType="afterEffect">
                                  <p:stCondLst>
                                    <p:cond delay="0"/>
                                  </p:stCondLst>
                                  <p:childTnLst>
                                    <p:set>
                                      <p:cBhvr>
                                        <p:cTn id="10" dur="1" fill="hold">
                                          <p:stCondLst>
                                            <p:cond delay="0"/>
                                          </p:stCondLst>
                                        </p:cTn>
                                        <p:tgtEl>
                                          <p:spTgt spid="473090"/>
                                        </p:tgtEl>
                                        <p:attrNameLst>
                                          <p:attrName>style.visibility</p:attrName>
                                        </p:attrNameLst>
                                      </p:cBhvr>
                                      <p:to>
                                        <p:strVal val="visible"/>
                                      </p:to>
                                    </p:set>
                                    <p:animEffect transition="in" filter="randombar(horizontal)">
                                      <p:cBhvr>
                                        <p:cTn id="11" dur="500"/>
                                        <p:tgtEl>
                                          <p:spTgt spid="47309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473091">
                                            <p:txEl>
                                              <p:pRg st="0" end="0"/>
                                            </p:txEl>
                                          </p:spTgt>
                                        </p:tgtEl>
                                        <p:attrNameLst>
                                          <p:attrName>style.visibility</p:attrName>
                                        </p:attrNameLst>
                                      </p:cBhvr>
                                      <p:to>
                                        <p:strVal val="visible"/>
                                      </p:to>
                                    </p:set>
                                    <p:animEffect transition="in" filter="wipe(up)">
                                      <p:cBhvr>
                                        <p:cTn id="16" dur="500"/>
                                        <p:tgtEl>
                                          <p:spTgt spid="473091">
                                            <p:txEl>
                                              <p:pRg st="0" end="0"/>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473091">
                                            <p:txEl>
                                              <p:pRg st="1" end="1"/>
                                            </p:txEl>
                                          </p:spTgt>
                                        </p:tgtEl>
                                        <p:attrNameLst>
                                          <p:attrName>style.visibility</p:attrName>
                                        </p:attrNameLst>
                                      </p:cBhvr>
                                      <p:to>
                                        <p:strVal val="visible"/>
                                      </p:to>
                                    </p:set>
                                    <p:animEffect transition="in" filter="wipe(up)">
                                      <p:cBhvr>
                                        <p:cTn id="19" dur="500"/>
                                        <p:tgtEl>
                                          <p:spTgt spid="473091">
                                            <p:txEl>
                                              <p:pRg st="1" end="1"/>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473091">
                                            <p:txEl>
                                              <p:pRg st="2" end="2"/>
                                            </p:txEl>
                                          </p:spTgt>
                                        </p:tgtEl>
                                        <p:attrNameLst>
                                          <p:attrName>style.visibility</p:attrName>
                                        </p:attrNameLst>
                                      </p:cBhvr>
                                      <p:to>
                                        <p:strVal val="visible"/>
                                      </p:to>
                                    </p:set>
                                    <p:animEffect transition="in" filter="wipe(up)">
                                      <p:cBhvr>
                                        <p:cTn id="22" dur="500"/>
                                        <p:tgtEl>
                                          <p:spTgt spid="473091">
                                            <p:txEl>
                                              <p:pRg st="2" end="2"/>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473091">
                                            <p:txEl>
                                              <p:pRg st="3" end="3"/>
                                            </p:txEl>
                                          </p:spTgt>
                                        </p:tgtEl>
                                        <p:attrNameLst>
                                          <p:attrName>style.visibility</p:attrName>
                                        </p:attrNameLst>
                                      </p:cBhvr>
                                      <p:to>
                                        <p:strVal val="visible"/>
                                      </p:to>
                                    </p:set>
                                    <p:animEffect transition="in" filter="wipe(up)">
                                      <p:cBhvr>
                                        <p:cTn id="25" dur="500"/>
                                        <p:tgtEl>
                                          <p:spTgt spid="473091">
                                            <p:txEl>
                                              <p:pRg st="3" end="3"/>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473091">
                                            <p:txEl>
                                              <p:pRg st="4" end="4"/>
                                            </p:txEl>
                                          </p:spTgt>
                                        </p:tgtEl>
                                        <p:attrNameLst>
                                          <p:attrName>style.visibility</p:attrName>
                                        </p:attrNameLst>
                                      </p:cBhvr>
                                      <p:to>
                                        <p:strVal val="visible"/>
                                      </p:to>
                                    </p:set>
                                    <p:animEffect transition="in" filter="wipe(up)">
                                      <p:cBhvr>
                                        <p:cTn id="28" dur="500"/>
                                        <p:tgtEl>
                                          <p:spTgt spid="473091">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473091">
                                            <p:txEl>
                                              <p:pRg st="5" end="5"/>
                                            </p:txEl>
                                          </p:spTgt>
                                        </p:tgtEl>
                                        <p:attrNameLst>
                                          <p:attrName>style.visibility</p:attrName>
                                        </p:attrNameLst>
                                      </p:cBhvr>
                                      <p:to>
                                        <p:strVal val="visible"/>
                                      </p:to>
                                    </p:set>
                                    <p:animEffect transition="in" filter="wipe(up)">
                                      <p:cBhvr>
                                        <p:cTn id="33" dur="500"/>
                                        <p:tgtEl>
                                          <p:spTgt spid="473091">
                                            <p:txEl>
                                              <p:pRg st="5" end="5"/>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473091">
                                            <p:txEl>
                                              <p:pRg st="6" end="6"/>
                                            </p:txEl>
                                          </p:spTgt>
                                        </p:tgtEl>
                                        <p:attrNameLst>
                                          <p:attrName>style.visibility</p:attrName>
                                        </p:attrNameLst>
                                      </p:cBhvr>
                                      <p:to>
                                        <p:strVal val="visible"/>
                                      </p:to>
                                    </p:set>
                                    <p:animEffect transition="in" filter="wipe(up)">
                                      <p:cBhvr>
                                        <p:cTn id="36" dur="500"/>
                                        <p:tgtEl>
                                          <p:spTgt spid="473091">
                                            <p:txEl>
                                              <p:pRg st="6" end="6"/>
                                            </p:txEl>
                                          </p:spTgt>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473091">
                                            <p:txEl>
                                              <p:pRg st="7" end="7"/>
                                            </p:txEl>
                                          </p:spTgt>
                                        </p:tgtEl>
                                        <p:attrNameLst>
                                          <p:attrName>style.visibility</p:attrName>
                                        </p:attrNameLst>
                                      </p:cBhvr>
                                      <p:to>
                                        <p:strVal val="visible"/>
                                      </p:to>
                                    </p:set>
                                    <p:animEffect transition="in" filter="wipe(up)">
                                      <p:cBhvr>
                                        <p:cTn id="39" dur="500"/>
                                        <p:tgtEl>
                                          <p:spTgt spid="473091">
                                            <p:txEl>
                                              <p:pRg st="7" end="7"/>
                                            </p:txEl>
                                          </p:spTgt>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473091">
                                            <p:txEl>
                                              <p:pRg st="8" end="8"/>
                                            </p:txEl>
                                          </p:spTgt>
                                        </p:tgtEl>
                                        <p:attrNameLst>
                                          <p:attrName>style.visibility</p:attrName>
                                        </p:attrNameLst>
                                      </p:cBhvr>
                                      <p:to>
                                        <p:strVal val="visible"/>
                                      </p:to>
                                    </p:set>
                                    <p:animEffect transition="in" filter="wipe(up)">
                                      <p:cBhvr>
                                        <p:cTn id="42" dur="500"/>
                                        <p:tgtEl>
                                          <p:spTgt spid="4730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1" grpId="0" build="p" autoUpdateAnimBg="0"/>
      <p:bldP spid="47309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ChangeArrowheads="1"/>
          </p:cNvSpPr>
          <p:nvPr/>
        </p:nvSpPr>
        <p:spPr bwMode="auto">
          <a:xfrm>
            <a:off x="406400" y="765175"/>
            <a:ext cx="8737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1" hangingPunct="1">
              <a:spcBef>
                <a:spcPct val="0"/>
              </a:spcBef>
            </a:pPr>
            <a:r>
              <a:rPr lang="en-US" altLang="en-US" sz="3400">
                <a:solidFill>
                  <a:schemeClr val="tx2"/>
                </a:solidFill>
                <a:latin typeface="Verdana" pitchFamily="34" charset="0"/>
              </a:rPr>
              <a:t>Media Access Control Sublayer</a:t>
            </a:r>
          </a:p>
        </p:txBody>
      </p:sp>
      <p:grpSp>
        <p:nvGrpSpPr>
          <p:cNvPr id="22531" name="Group 29"/>
          <p:cNvGrpSpPr>
            <a:grpSpLocks/>
          </p:cNvGrpSpPr>
          <p:nvPr/>
        </p:nvGrpSpPr>
        <p:grpSpPr bwMode="auto">
          <a:xfrm>
            <a:off x="0" y="1773238"/>
            <a:ext cx="8839200" cy="4038600"/>
            <a:chOff x="0" y="1616"/>
            <a:chExt cx="5568" cy="2544"/>
          </a:xfrm>
        </p:grpSpPr>
        <p:grpSp>
          <p:nvGrpSpPr>
            <p:cNvPr id="22532" name="Group 9"/>
            <p:cNvGrpSpPr>
              <a:grpSpLocks/>
            </p:cNvGrpSpPr>
            <p:nvPr/>
          </p:nvGrpSpPr>
          <p:grpSpPr bwMode="auto">
            <a:xfrm>
              <a:off x="0" y="1616"/>
              <a:ext cx="5568" cy="2064"/>
              <a:chOff x="0" y="1872"/>
              <a:chExt cx="5568" cy="1920"/>
            </a:xfrm>
          </p:grpSpPr>
          <p:grpSp>
            <p:nvGrpSpPr>
              <p:cNvPr id="22539" name="Group 10"/>
              <p:cNvGrpSpPr>
                <a:grpSpLocks/>
              </p:cNvGrpSpPr>
              <p:nvPr/>
            </p:nvGrpSpPr>
            <p:grpSpPr bwMode="auto">
              <a:xfrm>
                <a:off x="0" y="1872"/>
                <a:ext cx="5568" cy="624"/>
                <a:chOff x="0" y="1872"/>
                <a:chExt cx="5568" cy="624"/>
              </a:xfrm>
            </p:grpSpPr>
            <p:grpSp>
              <p:nvGrpSpPr>
                <p:cNvPr id="22543" name="Group 11"/>
                <p:cNvGrpSpPr>
                  <a:grpSpLocks/>
                </p:cNvGrpSpPr>
                <p:nvPr/>
              </p:nvGrpSpPr>
              <p:grpSpPr bwMode="auto">
                <a:xfrm>
                  <a:off x="288" y="2112"/>
                  <a:ext cx="5184" cy="384"/>
                  <a:chOff x="288" y="2016"/>
                  <a:chExt cx="5184" cy="384"/>
                </a:xfrm>
              </p:grpSpPr>
              <p:sp>
                <p:nvSpPr>
                  <p:cNvPr id="22545" name="Rectangle 12"/>
                  <p:cNvSpPr>
                    <a:spLocks noChangeArrowheads="1"/>
                  </p:cNvSpPr>
                  <p:nvPr/>
                </p:nvSpPr>
                <p:spPr bwMode="auto">
                  <a:xfrm>
                    <a:off x="288" y="2016"/>
                    <a:ext cx="912" cy="384"/>
                  </a:xfrm>
                  <a:prstGeom prst="rect">
                    <a:avLst/>
                  </a:prstGeom>
                  <a:solidFill>
                    <a:schemeClr val="hlink"/>
                  </a:solidFill>
                  <a:ln w="9525" algn="ctr">
                    <a:solidFill>
                      <a:schemeClr val="tx1"/>
                    </a:solidFill>
                    <a:miter lim="800000"/>
                    <a:headEnd/>
                    <a:tailEnd/>
                  </a:ln>
                </p:spPr>
                <p:txBody>
                  <a:bodyPr wrap="none" anchor="ctr"/>
                  <a:lstStyle/>
                  <a:p>
                    <a:pPr>
                      <a:spcBef>
                        <a:spcPct val="0"/>
                      </a:spcBef>
                    </a:pPr>
                    <a:r>
                      <a:rPr lang="en-US" altLang="zh-CN">
                        <a:solidFill>
                          <a:schemeClr val="bg1"/>
                        </a:solidFill>
                      </a:rPr>
                      <a:t>Preamble</a:t>
                    </a:r>
                  </a:p>
                </p:txBody>
              </p:sp>
              <p:sp>
                <p:nvSpPr>
                  <p:cNvPr id="22546" name="Rectangle 13"/>
                  <p:cNvSpPr>
                    <a:spLocks noChangeArrowheads="1"/>
                  </p:cNvSpPr>
                  <p:nvPr/>
                </p:nvSpPr>
                <p:spPr bwMode="auto">
                  <a:xfrm>
                    <a:off x="1152" y="2016"/>
                    <a:ext cx="864" cy="384"/>
                  </a:xfrm>
                  <a:prstGeom prst="rect">
                    <a:avLst/>
                  </a:prstGeom>
                  <a:solidFill>
                    <a:schemeClr val="hlink"/>
                  </a:solidFill>
                  <a:ln w="9525">
                    <a:solidFill>
                      <a:schemeClr val="tx1"/>
                    </a:solidFill>
                    <a:miter lim="800000"/>
                    <a:headEnd/>
                    <a:tailEnd/>
                  </a:ln>
                </p:spPr>
                <p:txBody>
                  <a:bodyPr wrap="none" anchor="ctr"/>
                  <a:lstStyle/>
                  <a:p>
                    <a:pPr>
                      <a:spcBef>
                        <a:spcPct val="0"/>
                      </a:spcBef>
                    </a:pPr>
                    <a:r>
                      <a:rPr lang="en-US" altLang="zh-CN">
                        <a:solidFill>
                          <a:schemeClr val="bg1"/>
                        </a:solidFill>
                      </a:rPr>
                      <a:t>Dest. add.</a:t>
                    </a:r>
                  </a:p>
                </p:txBody>
              </p:sp>
              <p:sp>
                <p:nvSpPr>
                  <p:cNvPr id="22547" name="Rectangle 14"/>
                  <p:cNvSpPr>
                    <a:spLocks noChangeArrowheads="1"/>
                  </p:cNvSpPr>
                  <p:nvPr/>
                </p:nvSpPr>
                <p:spPr bwMode="auto">
                  <a:xfrm>
                    <a:off x="2016" y="2016"/>
                    <a:ext cx="864" cy="384"/>
                  </a:xfrm>
                  <a:prstGeom prst="rect">
                    <a:avLst/>
                  </a:prstGeom>
                  <a:solidFill>
                    <a:schemeClr val="hlink"/>
                  </a:solidFill>
                  <a:ln w="9525" algn="ctr">
                    <a:solidFill>
                      <a:schemeClr val="tx1"/>
                    </a:solidFill>
                    <a:miter lim="800000"/>
                    <a:headEnd/>
                    <a:tailEnd/>
                  </a:ln>
                </p:spPr>
                <p:txBody>
                  <a:bodyPr wrap="none" anchor="ctr"/>
                  <a:lstStyle/>
                  <a:p>
                    <a:pPr>
                      <a:spcBef>
                        <a:spcPct val="0"/>
                      </a:spcBef>
                    </a:pPr>
                    <a:r>
                      <a:rPr lang="en-US" altLang="zh-CN">
                        <a:solidFill>
                          <a:schemeClr val="bg1"/>
                        </a:solidFill>
                      </a:rPr>
                      <a:t>Source add.</a:t>
                    </a:r>
                  </a:p>
                </p:txBody>
              </p:sp>
              <p:sp>
                <p:nvSpPr>
                  <p:cNvPr id="22548" name="Rectangle 15"/>
                  <p:cNvSpPr>
                    <a:spLocks noChangeArrowheads="1"/>
                  </p:cNvSpPr>
                  <p:nvPr/>
                </p:nvSpPr>
                <p:spPr bwMode="auto">
                  <a:xfrm>
                    <a:off x="2880" y="2016"/>
                    <a:ext cx="864" cy="384"/>
                  </a:xfrm>
                  <a:prstGeom prst="rect">
                    <a:avLst/>
                  </a:prstGeom>
                  <a:solidFill>
                    <a:schemeClr val="hlink"/>
                  </a:solidFill>
                  <a:ln w="9525" algn="ctr">
                    <a:solidFill>
                      <a:schemeClr val="tx1"/>
                    </a:solidFill>
                    <a:miter lim="800000"/>
                    <a:headEnd/>
                    <a:tailEnd/>
                  </a:ln>
                </p:spPr>
                <p:txBody>
                  <a:bodyPr wrap="none" anchor="ctr"/>
                  <a:lstStyle/>
                  <a:p>
                    <a:pPr>
                      <a:spcBef>
                        <a:spcPct val="0"/>
                      </a:spcBef>
                    </a:pPr>
                    <a:r>
                      <a:rPr lang="en-US" altLang="zh-CN">
                        <a:solidFill>
                          <a:schemeClr val="bg1"/>
                        </a:solidFill>
                      </a:rPr>
                      <a:t>Length</a:t>
                    </a:r>
                  </a:p>
                </p:txBody>
              </p:sp>
              <p:sp>
                <p:nvSpPr>
                  <p:cNvPr id="22549" name="Rectangle 16"/>
                  <p:cNvSpPr>
                    <a:spLocks noChangeArrowheads="1"/>
                  </p:cNvSpPr>
                  <p:nvPr/>
                </p:nvSpPr>
                <p:spPr bwMode="auto">
                  <a:xfrm>
                    <a:off x="3744" y="2016"/>
                    <a:ext cx="912" cy="384"/>
                  </a:xfrm>
                  <a:prstGeom prst="rect">
                    <a:avLst/>
                  </a:prstGeom>
                  <a:solidFill>
                    <a:schemeClr val="hlink"/>
                  </a:solidFill>
                  <a:ln w="9525" algn="ctr">
                    <a:solidFill>
                      <a:schemeClr val="tx1"/>
                    </a:solidFill>
                    <a:miter lim="800000"/>
                    <a:headEnd/>
                    <a:tailEnd/>
                  </a:ln>
                </p:spPr>
                <p:txBody>
                  <a:bodyPr wrap="none" anchor="ctr"/>
                  <a:lstStyle/>
                  <a:p>
                    <a:pPr>
                      <a:spcBef>
                        <a:spcPct val="0"/>
                      </a:spcBef>
                    </a:pPr>
                    <a:r>
                      <a:rPr lang="en-US" altLang="zh-CN">
                        <a:solidFill>
                          <a:schemeClr val="bg1"/>
                        </a:solidFill>
                      </a:rPr>
                      <a:t>Data</a:t>
                    </a:r>
                  </a:p>
                </p:txBody>
              </p:sp>
              <p:sp>
                <p:nvSpPr>
                  <p:cNvPr id="22550" name="Rectangle 17"/>
                  <p:cNvSpPr>
                    <a:spLocks noChangeArrowheads="1"/>
                  </p:cNvSpPr>
                  <p:nvPr/>
                </p:nvSpPr>
                <p:spPr bwMode="auto">
                  <a:xfrm>
                    <a:off x="4608" y="2016"/>
                    <a:ext cx="864" cy="384"/>
                  </a:xfrm>
                  <a:prstGeom prst="rect">
                    <a:avLst/>
                  </a:prstGeom>
                  <a:solidFill>
                    <a:schemeClr val="hlink"/>
                  </a:solidFill>
                  <a:ln w="9525" algn="ctr">
                    <a:solidFill>
                      <a:schemeClr val="tx1"/>
                    </a:solidFill>
                    <a:miter lim="800000"/>
                    <a:headEnd/>
                    <a:tailEnd/>
                  </a:ln>
                </p:spPr>
                <p:txBody>
                  <a:bodyPr wrap="none" anchor="ctr"/>
                  <a:lstStyle/>
                  <a:p>
                    <a:pPr>
                      <a:spcBef>
                        <a:spcPct val="0"/>
                      </a:spcBef>
                    </a:pPr>
                    <a:r>
                      <a:rPr lang="en-US" altLang="zh-CN">
                        <a:solidFill>
                          <a:schemeClr val="bg1"/>
                        </a:solidFill>
                      </a:rPr>
                      <a:t>FCS</a:t>
                    </a:r>
                  </a:p>
                </p:txBody>
              </p:sp>
            </p:grpSp>
            <p:sp>
              <p:nvSpPr>
                <p:cNvPr id="22544" name="Text Box 18"/>
                <p:cNvSpPr txBox="1">
                  <a:spLocks noChangeArrowheads="1"/>
                </p:cNvSpPr>
                <p:nvPr/>
              </p:nvSpPr>
              <p:spPr bwMode="auto">
                <a:xfrm>
                  <a:off x="0" y="1872"/>
                  <a:ext cx="5568"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a:r>
                    <a:rPr lang="zh-CN" altLang="en-US" sz="1200"/>
                    <a:t># </a:t>
                  </a:r>
                  <a:r>
                    <a:rPr lang="en-US" altLang="zh-CN" sz="1200"/>
                    <a:t>of bytes           </a:t>
                  </a:r>
                  <a:r>
                    <a:rPr lang="en-US" altLang="zh-CN"/>
                    <a:t>8                   6                         6                      2                 Variable               4</a:t>
                  </a:r>
                </a:p>
              </p:txBody>
            </p:sp>
          </p:grpSp>
          <p:sp>
            <p:nvSpPr>
              <p:cNvPr id="22540" name="AutoShape 19"/>
              <p:cNvSpPr>
                <a:spLocks noChangeArrowheads="1"/>
              </p:cNvSpPr>
              <p:nvPr/>
            </p:nvSpPr>
            <p:spPr bwMode="auto">
              <a:xfrm rot="5400000" flipH="1" flipV="1">
                <a:off x="3120" y="2592"/>
                <a:ext cx="432" cy="33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50 w 21600"/>
                  <a:gd name="T13" fmla="*/ 2893 h 21600"/>
                  <a:gd name="T14" fmla="*/ 18250 w 21600"/>
                  <a:gd name="T15" fmla="*/ 9257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p:spPr>
            <p:txBody>
              <a:bodyPr wrap="none" anchor="ctr"/>
              <a:lstStyle/>
              <a:p>
                <a:endParaRPr lang="zh-CN" altLang="en-US"/>
              </a:p>
            </p:txBody>
          </p:sp>
          <p:sp>
            <p:nvSpPr>
              <p:cNvPr id="22541" name="Text Box 20"/>
              <p:cNvSpPr txBox="1">
                <a:spLocks noChangeArrowheads="1"/>
              </p:cNvSpPr>
              <p:nvPr/>
            </p:nvSpPr>
            <p:spPr bwMode="auto">
              <a:xfrm>
                <a:off x="3504" y="2736"/>
                <a:ext cx="1680" cy="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a:r>
                  <a:rPr lang="en-US" altLang="zh-CN" sz="2400" b="1"/>
                  <a:t>Ethernet II uses “Type” here and does not use 802.2</a:t>
                </a:r>
              </a:p>
            </p:txBody>
          </p:sp>
          <p:sp>
            <p:nvSpPr>
              <p:cNvPr id="22542" name="AutoShape 21"/>
              <p:cNvSpPr>
                <a:spLocks noChangeArrowheads="1"/>
              </p:cNvSpPr>
              <p:nvPr/>
            </p:nvSpPr>
            <p:spPr bwMode="auto">
              <a:xfrm rot="10800000">
                <a:off x="720" y="2496"/>
                <a:ext cx="1728" cy="129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hlink"/>
              </a:solidFill>
              <a:ln w="9525" algn="ctr">
                <a:solidFill>
                  <a:schemeClr val="tx1"/>
                </a:solidFill>
                <a:miter lim="800000"/>
                <a:headEnd/>
                <a:tailEnd/>
              </a:ln>
            </p:spPr>
            <p:txBody>
              <a:bodyPr wrap="none" anchor="ctr"/>
              <a:lstStyle/>
              <a:p>
                <a:endParaRPr lang="zh-CN" altLang="en-US"/>
              </a:p>
            </p:txBody>
          </p:sp>
        </p:grpSp>
        <p:sp>
          <p:nvSpPr>
            <p:cNvPr id="22533" name="Line 22"/>
            <p:cNvSpPr>
              <a:spLocks noChangeShapeType="1"/>
            </p:cNvSpPr>
            <p:nvPr/>
          </p:nvSpPr>
          <p:spPr bwMode="auto">
            <a:xfrm>
              <a:off x="864" y="3216"/>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4" name="Text Box 24"/>
            <p:cNvSpPr txBox="1">
              <a:spLocks noChangeArrowheads="1"/>
            </p:cNvSpPr>
            <p:nvPr/>
          </p:nvSpPr>
          <p:spPr bwMode="auto">
            <a:xfrm>
              <a:off x="864" y="3324"/>
              <a:ext cx="1426" cy="212"/>
            </a:xfrm>
            <a:prstGeom prst="rect">
              <a:avLst/>
            </a:prstGeom>
            <a:solidFill>
              <a:schemeClr va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pPr>
              <a:r>
                <a:rPr lang="zh-CN" altLang="en-US" sz="1600">
                  <a:solidFill>
                    <a:schemeClr val="bg1"/>
                  </a:solidFill>
                </a:rPr>
                <a:t>0000.0</a:t>
              </a:r>
              <a:r>
                <a:rPr lang="en-US" altLang="zh-CN" sz="1600">
                  <a:solidFill>
                    <a:schemeClr val="bg1"/>
                  </a:solidFill>
                </a:rPr>
                <a:t>C            XX.XXXX</a:t>
              </a:r>
            </a:p>
          </p:txBody>
        </p:sp>
        <p:sp>
          <p:nvSpPr>
            <p:cNvPr id="22535" name="Text Box 25"/>
            <p:cNvSpPr txBox="1">
              <a:spLocks noChangeArrowheads="1"/>
            </p:cNvSpPr>
            <p:nvPr/>
          </p:nvSpPr>
          <p:spPr bwMode="auto">
            <a:xfrm>
              <a:off x="672" y="3680"/>
              <a:ext cx="196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a:r>
                <a:rPr lang="en-US" altLang="zh-CN" sz="1600"/>
                <a:t>IEEE assigned    Vendor assigned</a:t>
              </a:r>
            </a:p>
          </p:txBody>
        </p:sp>
        <p:sp>
          <p:nvSpPr>
            <p:cNvPr id="22536" name="Text Box 26"/>
            <p:cNvSpPr txBox="1">
              <a:spLocks noChangeArrowheads="1"/>
            </p:cNvSpPr>
            <p:nvPr/>
          </p:nvSpPr>
          <p:spPr bwMode="auto">
            <a:xfrm>
              <a:off x="864" y="3872"/>
              <a:ext cx="19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a:r>
                <a:rPr lang="en-US" altLang="zh-CN" sz="2400" b="1">
                  <a:latin typeface="Arial" charset="0"/>
                </a:rPr>
                <a:t>MAC address</a:t>
              </a:r>
            </a:p>
          </p:txBody>
        </p:sp>
        <p:sp>
          <p:nvSpPr>
            <p:cNvPr id="22537" name="Text Box 27"/>
            <p:cNvSpPr txBox="1">
              <a:spLocks noChangeArrowheads="1"/>
            </p:cNvSpPr>
            <p:nvPr/>
          </p:nvSpPr>
          <p:spPr bwMode="auto">
            <a:xfrm>
              <a:off x="2928" y="3440"/>
              <a:ext cx="249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a:r>
                <a:rPr lang="en-US" altLang="zh-CN" sz="3200" b="1">
                  <a:latin typeface="Arial" charset="0"/>
                </a:rPr>
                <a:t>MAC Layer 802.3</a:t>
              </a:r>
            </a:p>
          </p:txBody>
        </p:sp>
        <p:sp>
          <p:nvSpPr>
            <p:cNvPr id="22538" name="Line 23"/>
            <p:cNvSpPr>
              <a:spLocks noChangeShapeType="1"/>
            </p:cNvSpPr>
            <p:nvPr/>
          </p:nvSpPr>
          <p:spPr bwMode="auto">
            <a:xfrm>
              <a:off x="1584" y="3216"/>
              <a:ext cx="0" cy="4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75138"/>
                                        </p:tgtEl>
                                        <p:attrNameLst>
                                          <p:attrName>style.visibility</p:attrName>
                                        </p:attrNameLst>
                                      </p:cBhvr>
                                      <p:to>
                                        <p:strVal val="visible"/>
                                      </p:to>
                                    </p:set>
                                    <p:animEffect transition="in" filter="randombar(horizontal)">
                                      <p:cBhvr>
                                        <p:cTn id="7" dur="500"/>
                                        <p:tgtEl>
                                          <p:spTgt spid="475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3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1026"/>
          <p:cNvSpPr>
            <a:spLocks noChangeArrowheads="1"/>
          </p:cNvSpPr>
          <p:nvPr/>
        </p:nvSpPr>
        <p:spPr bwMode="auto">
          <a:xfrm>
            <a:off x="539750" y="765175"/>
            <a:ext cx="8737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1" hangingPunct="1">
              <a:spcBef>
                <a:spcPct val="0"/>
              </a:spcBef>
            </a:pPr>
            <a:r>
              <a:rPr lang="en-US" altLang="en-US" sz="3400">
                <a:solidFill>
                  <a:schemeClr val="tx2"/>
                </a:solidFill>
                <a:latin typeface="Verdana" pitchFamily="34" charset="0"/>
              </a:rPr>
              <a:t>MAC Sub-layer: Fields in a Frame</a:t>
            </a:r>
          </a:p>
        </p:txBody>
      </p:sp>
      <p:sp>
        <p:nvSpPr>
          <p:cNvPr id="477187" name="Text Box 1027"/>
          <p:cNvSpPr txBox="1">
            <a:spLocks noChangeArrowheads="1"/>
          </p:cNvSpPr>
          <p:nvPr/>
        </p:nvSpPr>
        <p:spPr bwMode="auto">
          <a:xfrm>
            <a:off x="228600" y="1700213"/>
            <a:ext cx="8915400" cy="114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a:spcBef>
                <a:spcPct val="0"/>
              </a:spcBef>
              <a:buClr>
                <a:schemeClr val="accent2"/>
              </a:buClr>
              <a:buSzPct val="99000"/>
              <a:buFont typeface="Wingdings" pitchFamily="2" charset="2"/>
              <a:buChar char="p"/>
            </a:pPr>
            <a:r>
              <a:rPr lang="en-US" altLang="en-US" sz="2300">
                <a:solidFill>
                  <a:srgbClr val="000000"/>
                </a:solidFill>
                <a:latin typeface="Arial" charset="0"/>
              </a:rPr>
              <a:t> Begin with an alternating pattern of 1s and 0s called a </a:t>
            </a:r>
            <a:r>
              <a:rPr lang="en-US" altLang="en-US" sz="2300" i="1">
                <a:solidFill>
                  <a:srgbClr val="006600"/>
                </a:solidFill>
                <a:latin typeface="Arial" charset="0"/>
              </a:rPr>
              <a:t>preamble</a:t>
            </a:r>
            <a:r>
              <a:rPr lang="en-US" altLang="en-US" sz="2300">
                <a:solidFill>
                  <a:srgbClr val="000000"/>
                </a:solidFill>
                <a:latin typeface="Arial" charset="0"/>
              </a:rPr>
              <a:t>. (10101011) </a:t>
            </a:r>
          </a:p>
          <a:p>
            <a:pPr algn="l">
              <a:spcBef>
                <a:spcPct val="0"/>
              </a:spcBef>
              <a:buClr>
                <a:schemeClr val="accent2"/>
              </a:buClr>
              <a:buSzPct val="99000"/>
              <a:buFont typeface="Wingdings" pitchFamily="2" charset="2"/>
              <a:buChar char="p"/>
            </a:pPr>
            <a:r>
              <a:rPr lang="en-US" altLang="en-US" sz="2300">
                <a:solidFill>
                  <a:srgbClr val="000000"/>
                </a:solidFill>
                <a:latin typeface="Arial" charset="0"/>
              </a:rPr>
              <a:t> The </a:t>
            </a:r>
            <a:r>
              <a:rPr lang="en-US" altLang="en-US" sz="2300" i="1">
                <a:solidFill>
                  <a:srgbClr val="000000"/>
                </a:solidFill>
                <a:latin typeface="Arial" charset="0"/>
              </a:rPr>
              <a:t>preamble</a:t>
            </a:r>
            <a:r>
              <a:rPr lang="en-US" altLang="en-US" sz="2300">
                <a:solidFill>
                  <a:srgbClr val="000000"/>
                </a:solidFill>
                <a:latin typeface="Arial" charset="0"/>
              </a:rPr>
              <a:t> tells receiving stations that a frame is coming.</a:t>
            </a:r>
          </a:p>
        </p:txBody>
      </p:sp>
      <p:grpSp>
        <p:nvGrpSpPr>
          <p:cNvPr id="23556" name="Group 1052"/>
          <p:cNvGrpSpPr>
            <a:grpSpLocks/>
          </p:cNvGrpSpPr>
          <p:nvPr/>
        </p:nvGrpSpPr>
        <p:grpSpPr bwMode="auto">
          <a:xfrm>
            <a:off x="0" y="2636838"/>
            <a:ext cx="8820150" cy="3970337"/>
            <a:chOff x="0" y="1616"/>
            <a:chExt cx="5568" cy="2550"/>
          </a:xfrm>
        </p:grpSpPr>
        <p:grpSp>
          <p:nvGrpSpPr>
            <p:cNvPr id="23557" name="Group 1053"/>
            <p:cNvGrpSpPr>
              <a:grpSpLocks/>
            </p:cNvGrpSpPr>
            <p:nvPr/>
          </p:nvGrpSpPr>
          <p:grpSpPr bwMode="auto">
            <a:xfrm>
              <a:off x="0" y="1616"/>
              <a:ext cx="5568" cy="2064"/>
              <a:chOff x="0" y="1872"/>
              <a:chExt cx="5568" cy="1920"/>
            </a:xfrm>
          </p:grpSpPr>
          <p:grpSp>
            <p:nvGrpSpPr>
              <p:cNvPr id="23564" name="Group 1054"/>
              <p:cNvGrpSpPr>
                <a:grpSpLocks/>
              </p:cNvGrpSpPr>
              <p:nvPr/>
            </p:nvGrpSpPr>
            <p:grpSpPr bwMode="auto">
              <a:xfrm>
                <a:off x="0" y="1872"/>
                <a:ext cx="5568" cy="624"/>
                <a:chOff x="0" y="1872"/>
                <a:chExt cx="5568" cy="624"/>
              </a:xfrm>
            </p:grpSpPr>
            <p:grpSp>
              <p:nvGrpSpPr>
                <p:cNvPr id="23568" name="Group 1055"/>
                <p:cNvGrpSpPr>
                  <a:grpSpLocks/>
                </p:cNvGrpSpPr>
                <p:nvPr/>
              </p:nvGrpSpPr>
              <p:grpSpPr bwMode="auto">
                <a:xfrm>
                  <a:off x="288" y="2112"/>
                  <a:ext cx="5184" cy="384"/>
                  <a:chOff x="288" y="2016"/>
                  <a:chExt cx="5184" cy="384"/>
                </a:xfrm>
              </p:grpSpPr>
              <p:sp>
                <p:nvSpPr>
                  <p:cNvPr id="23570" name="Rectangle 1056"/>
                  <p:cNvSpPr>
                    <a:spLocks noChangeArrowheads="1"/>
                  </p:cNvSpPr>
                  <p:nvPr/>
                </p:nvSpPr>
                <p:spPr bwMode="auto">
                  <a:xfrm>
                    <a:off x="288" y="2016"/>
                    <a:ext cx="912" cy="384"/>
                  </a:xfrm>
                  <a:prstGeom prst="rect">
                    <a:avLst/>
                  </a:prstGeom>
                  <a:solidFill>
                    <a:schemeClr val="hlink"/>
                  </a:solidFill>
                  <a:ln w="9525" algn="ctr">
                    <a:solidFill>
                      <a:schemeClr val="tx1"/>
                    </a:solidFill>
                    <a:miter lim="800000"/>
                    <a:headEnd/>
                    <a:tailEnd/>
                  </a:ln>
                </p:spPr>
                <p:txBody>
                  <a:bodyPr wrap="none" anchor="ctr"/>
                  <a:lstStyle/>
                  <a:p>
                    <a:pPr>
                      <a:spcBef>
                        <a:spcPct val="0"/>
                      </a:spcBef>
                    </a:pPr>
                    <a:r>
                      <a:rPr lang="en-US" altLang="zh-CN">
                        <a:solidFill>
                          <a:schemeClr val="bg1"/>
                        </a:solidFill>
                      </a:rPr>
                      <a:t>Preamble</a:t>
                    </a:r>
                  </a:p>
                </p:txBody>
              </p:sp>
              <p:sp>
                <p:nvSpPr>
                  <p:cNvPr id="23571" name="Rectangle 1057"/>
                  <p:cNvSpPr>
                    <a:spLocks noChangeArrowheads="1"/>
                  </p:cNvSpPr>
                  <p:nvPr/>
                </p:nvSpPr>
                <p:spPr bwMode="auto">
                  <a:xfrm>
                    <a:off x="1152" y="2016"/>
                    <a:ext cx="864" cy="384"/>
                  </a:xfrm>
                  <a:prstGeom prst="rect">
                    <a:avLst/>
                  </a:prstGeom>
                  <a:solidFill>
                    <a:schemeClr val="hlink"/>
                  </a:solidFill>
                  <a:ln w="9525">
                    <a:solidFill>
                      <a:schemeClr val="tx1"/>
                    </a:solidFill>
                    <a:miter lim="800000"/>
                    <a:headEnd/>
                    <a:tailEnd/>
                  </a:ln>
                </p:spPr>
                <p:txBody>
                  <a:bodyPr wrap="none" anchor="ctr"/>
                  <a:lstStyle/>
                  <a:p>
                    <a:pPr>
                      <a:spcBef>
                        <a:spcPct val="0"/>
                      </a:spcBef>
                    </a:pPr>
                    <a:r>
                      <a:rPr lang="en-US" altLang="zh-CN">
                        <a:solidFill>
                          <a:schemeClr val="bg1"/>
                        </a:solidFill>
                      </a:rPr>
                      <a:t>Dest. add.</a:t>
                    </a:r>
                  </a:p>
                </p:txBody>
              </p:sp>
              <p:sp>
                <p:nvSpPr>
                  <p:cNvPr id="23572" name="Rectangle 1058"/>
                  <p:cNvSpPr>
                    <a:spLocks noChangeArrowheads="1"/>
                  </p:cNvSpPr>
                  <p:nvPr/>
                </p:nvSpPr>
                <p:spPr bwMode="auto">
                  <a:xfrm>
                    <a:off x="2016" y="2016"/>
                    <a:ext cx="864" cy="384"/>
                  </a:xfrm>
                  <a:prstGeom prst="rect">
                    <a:avLst/>
                  </a:prstGeom>
                  <a:solidFill>
                    <a:schemeClr val="hlink"/>
                  </a:solidFill>
                  <a:ln w="9525" algn="ctr">
                    <a:solidFill>
                      <a:schemeClr val="tx1"/>
                    </a:solidFill>
                    <a:miter lim="800000"/>
                    <a:headEnd/>
                    <a:tailEnd/>
                  </a:ln>
                </p:spPr>
                <p:txBody>
                  <a:bodyPr wrap="none" anchor="ctr"/>
                  <a:lstStyle/>
                  <a:p>
                    <a:pPr>
                      <a:spcBef>
                        <a:spcPct val="0"/>
                      </a:spcBef>
                    </a:pPr>
                    <a:r>
                      <a:rPr lang="en-US" altLang="zh-CN">
                        <a:solidFill>
                          <a:schemeClr val="bg1"/>
                        </a:solidFill>
                      </a:rPr>
                      <a:t>Source add.</a:t>
                    </a:r>
                  </a:p>
                </p:txBody>
              </p:sp>
              <p:sp>
                <p:nvSpPr>
                  <p:cNvPr id="23573" name="Rectangle 1059"/>
                  <p:cNvSpPr>
                    <a:spLocks noChangeArrowheads="1"/>
                  </p:cNvSpPr>
                  <p:nvPr/>
                </p:nvSpPr>
                <p:spPr bwMode="auto">
                  <a:xfrm>
                    <a:off x="2880" y="2016"/>
                    <a:ext cx="864" cy="384"/>
                  </a:xfrm>
                  <a:prstGeom prst="rect">
                    <a:avLst/>
                  </a:prstGeom>
                  <a:solidFill>
                    <a:schemeClr val="hlink"/>
                  </a:solidFill>
                  <a:ln w="9525" algn="ctr">
                    <a:solidFill>
                      <a:schemeClr val="tx1"/>
                    </a:solidFill>
                    <a:miter lim="800000"/>
                    <a:headEnd/>
                    <a:tailEnd/>
                  </a:ln>
                </p:spPr>
                <p:txBody>
                  <a:bodyPr wrap="none" anchor="ctr"/>
                  <a:lstStyle/>
                  <a:p>
                    <a:pPr>
                      <a:spcBef>
                        <a:spcPct val="0"/>
                      </a:spcBef>
                    </a:pPr>
                    <a:r>
                      <a:rPr lang="en-US" altLang="zh-CN">
                        <a:solidFill>
                          <a:schemeClr val="bg1"/>
                        </a:solidFill>
                      </a:rPr>
                      <a:t>Length</a:t>
                    </a:r>
                  </a:p>
                </p:txBody>
              </p:sp>
              <p:sp>
                <p:nvSpPr>
                  <p:cNvPr id="23574" name="Rectangle 1060"/>
                  <p:cNvSpPr>
                    <a:spLocks noChangeArrowheads="1"/>
                  </p:cNvSpPr>
                  <p:nvPr/>
                </p:nvSpPr>
                <p:spPr bwMode="auto">
                  <a:xfrm>
                    <a:off x="3744" y="2016"/>
                    <a:ext cx="912" cy="384"/>
                  </a:xfrm>
                  <a:prstGeom prst="rect">
                    <a:avLst/>
                  </a:prstGeom>
                  <a:solidFill>
                    <a:schemeClr val="hlink"/>
                  </a:solidFill>
                  <a:ln w="9525" algn="ctr">
                    <a:solidFill>
                      <a:schemeClr val="tx1"/>
                    </a:solidFill>
                    <a:miter lim="800000"/>
                    <a:headEnd/>
                    <a:tailEnd/>
                  </a:ln>
                </p:spPr>
                <p:txBody>
                  <a:bodyPr wrap="none" anchor="ctr"/>
                  <a:lstStyle/>
                  <a:p>
                    <a:pPr>
                      <a:spcBef>
                        <a:spcPct val="0"/>
                      </a:spcBef>
                    </a:pPr>
                    <a:r>
                      <a:rPr lang="en-US" altLang="zh-CN">
                        <a:solidFill>
                          <a:schemeClr val="bg1"/>
                        </a:solidFill>
                      </a:rPr>
                      <a:t>Data</a:t>
                    </a:r>
                  </a:p>
                </p:txBody>
              </p:sp>
              <p:sp>
                <p:nvSpPr>
                  <p:cNvPr id="23575" name="Rectangle 1061"/>
                  <p:cNvSpPr>
                    <a:spLocks noChangeArrowheads="1"/>
                  </p:cNvSpPr>
                  <p:nvPr/>
                </p:nvSpPr>
                <p:spPr bwMode="auto">
                  <a:xfrm>
                    <a:off x="4608" y="2016"/>
                    <a:ext cx="864" cy="384"/>
                  </a:xfrm>
                  <a:prstGeom prst="rect">
                    <a:avLst/>
                  </a:prstGeom>
                  <a:solidFill>
                    <a:schemeClr val="hlink"/>
                  </a:solidFill>
                  <a:ln w="9525" algn="ctr">
                    <a:solidFill>
                      <a:schemeClr val="tx1"/>
                    </a:solidFill>
                    <a:miter lim="800000"/>
                    <a:headEnd/>
                    <a:tailEnd/>
                  </a:ln>
                </p:spPr>
                <p:txBody>
                  <a:bodyPr wrap="none" anchor="ctr"/>
                  <a:lstStyle/>
                  <a:p>
                    <a:pPr>
                      <a:spcBef>
                        <a:spcPct val="0"/>
                      </a:spcBef>
                    </a:pPr>
                    <a:r>
                      <a:rPr lang="en-US" altLang="zh-CN">
                        <a:solidFill>
                          <a:schemeClr val="bg1"/>
                        </a:solidFill>
                      </a:rPr>
                      <a:t>FCS</a:t>
                    </a:r>
                  </a:p>
                </p:txBody>
              </p:sp>
            </p:grpSp>
            <p:sp>
              <p:nvSpPr>
                <p:cNvPr id="23569" name="Text Box 1062"/>
                <p:cNvSpPr txBox="1">
                  <a:spLocks noChangeArrowheads="1"/>
                </p:cNvSpPr>
                <p:nvPr/>
              </p:nvSpPr>
              <p:spPr bwMode="auto">
                <a:xfrm>
                  <a:off x="0" y="1872"/>
                  <a:ext cx="556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a:r>
                    <a:rPr lang="zh-CN" altLang="en-US" sz="1200"/>
                    <a:t># </a:t>
                  </a:r>
                  <a:r>
                    <a:rPr lang="en-US" altLang="zh-CN" sz="1200"/>
                    <a:t>of bytes           </a:t>
                  </a:r>
                  <a:r>
                    <a:rPr lang="en-US" altLang="zh-CN"/>
                    <a:t>8                   6                         6                      2                 Variable               4</a:t>
                  </a:r>
                </a:p>
              </p:txBody>
            </p:sp>
          </p:grpSp>
          <p:sp>
            <p:nvSpPr>
              <p:cNvPr id="23565" name="AutoShape 1063"/>
              <p:cNvSpPr>
                <a:spLocks noChangeArrowheads="1"/>
              </p:cNvSpPr>
              <p:nvPr/>
            </p:nvSpPr>
            <p:spPr bwMode="auto">
              <a:xfrm rot="5400000" flipH="1" flipV="1">
                <a:off x="3120" y="2592"/>
                <a:ext cx="432" cy="33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50 w 21600"/>
                  <a:gd name="T13" fmla="*/ 2893 h 21600"/>
                  <a:gd name="T14" fmla="*/ 18250 w 21600"/>
                  <a:gd name="T15" fmla="*/ 9257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p:spPr>
            <p:txBody>
              <a:bodyPr wrap="none" anchor="ctr"/>
              <a:lstStyle/>
              <a:p>
                <a:endParaRPr lang="zh-CN" altLang="en-US"/>
              </a:p>
            </p:txBody>
          </p:sp>
          <p:sp>
            <p:nvSpPr>
              <p:cNvPr id="23566" name="Text Box 1064"/>
              <p:cNvSpPr txBox="1">
                <a:spLocks noChangeArrowheads="1"/>
              </p:cNvSpPr>
              <p:nvPr/>
            </p:nvSpPr>
            <p:spPr bwMode="auto">
              <a:xfrm>
                <a:off x="3504" y="2736"/>
                <a:ext cx="1680" cy="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a:r>
                  <a:rPr lang="en-US" altLang="zh-CN" sz="2400" b="1"/>
                  <a:t>Ethernet II uses “Type” here and does not use 802.2</a:t>
                </a:r>
              </a:p>
            </p:txBody>
          </p:sp>
          <p:sp>
            <p:nvSpPr>
              <p:cNvPr id="23567" name="AutoShape 1065"/>
              <p:cNvSpPr>
                <a:spLocks noChangeArrowheads="1"/>
              </p:cNvSpPr>
              <p:nvPr/>
            </p:nvSpPr>
            <p:spPr bwMode="auto">
              <a:xfrm rot="10800000">
                <a:off x="720" y="2496"/>
                <a:ext cx="1728" cy="129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hlink"/>
              </a:solidFill>
              <a:ln w="9525" algn="ctr">
                <a:solidFill>
                  <a:schemeClr val="tx1"/>
                </a:solidFill>
                <a:miter lim="800000"/>
                <a:headEnd/>
                <a:tailEnd/>
              </a:ln>
            </p:spPr>
            <p:txBody>
              <a:bodyPr wrap="none" anchor="ctr"/>
              <a:lstStyle/>
              <a:p>
                <a:endParaRPr lang="zh-CN" altLang="en-US"/>
              </a:p>
            </p:txBody>
          </p:sp>
        </p:grpSp>
        <p:sp>
          <p:nvSpPr>
            <p:cNvPr id="23558" name="Line 1066"/>
            <p:cNvSpPr>
              <a:spLocks noChangeShapeType="1"/>
            </p:cNvSpPr>
            <p:nvPr/>
          </p:nvSpPr>
          <p:spPr bwMode="auto">
            <a:xfrm>
              <a:off x="864" y="3216"/>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59" name="Text Box 1067"/>
            <p:cNvSpPr txBox="1">
              <a:spLocks noChangeArrowheads="1"/>
            </p:cNvSpPr>
            <p:nvPr/>
          </p:nvSpPr>
          <p:spPr bwMode="auto">
            <a:xfrm>
              <a:off x="864" y="3324"/>
              <a:ext cx="1426" cy="212"/>
            </a:xfrm>
            <a:prstGeom prst="rect">
              <a:avLst/>
            </a:prstGeom>
            <a:solidFill>
              <a:schemeClr va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pPr>
              <a:r>
                <a:rPr lang="zh-CN" altLang="en-US" sz="1600">
                  <a:solidFill>
                    <a:schemeClr val="bg1"/>
                  </a:solidFill>
                </a:rPr>
                <a:t>0000.0</a:t>
              </a:r>
              <a:r>
                <a:rPr lang="en-US" altLang="zh-CN" sz="1600">
                  <a:solidFill>
                    <a:schemeClr val="bg1"/>
                  </a:solidFill>
                </a:rPr>
                <a:t>C            XX.XXXX</a:t>
              </a:r>
            </a:p>
          </p:txBody>
        </p:sp>
        <p:sp>
          <p:nvSpPr>
            <p:cNvPr id="23560" name="Text Box 1068"/>
            <p:cNvSpPr txBox="1">
              <a:spLocks noChangeArrowheads="1"/>
            </p:cNvSpPr>
            <p:nvPr/>
          </p:nvSpPr>
          <p:spPr bwMode="auto">
            <a:xfrm>
              <a:off x="672" y="3680"/>
              <a:ext cx="196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a:r>
                <a:rPr lang="en-US" altLang="zh-CN" sz="1600"/>
                <a:t>IEEE assigned    Vendor assigned</a:t>
              </a:r>
            </a:p>
          </p:txBody>
        </p:sp>
        <p:sp>
          <p:nvSpPr>
            <p:cNvPr id="23561" name="Text Box 1069"/>
            <p:cNvSpPr txBox="1">
              <a:spLocks noChangeArrowheads="1"/>
            </p:cNvSpPr>
            <p:nvPr/>
          </p:nvSpPr>
          <p:spPr bwMode="auto">
            <a:xfrm>
              <a:off x="864" y="3872"/>
              <a:ext cx="1920"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a:endParaRPr lang="en-US" altLang="zh-CN" sz="2400" b="1"/>
            </a:p>
          </p:txBody>
        </p:sp>
        <p:sp>
          <p:nvSpPr>
            <p:cNvPr id="23562" name="Text Box 1070"/>
            <p:cNvSpPr txBox="1">
              <a:spLocks noChangeArrowheads="1"/>
            </p:cNvSpPr>
            <p:nvPr/>
          </p:nvSpPr>
          <p:spPr bwMode="auto">
            <a:xfrm>
              <a:off x="2928" y="3440"/>
              <a:ext cx="2496"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a:endParaRPr lang="en-US" altLang="zh-CN" sz="3600" b="1"/>
            </a:p>
          </p:txBody>
        </p:sp>
        <p:sp>
          <p:nvSpPr>
            <p:cNvPr id="23563" name="Line 1071"/>
            <p:cNvSpPr>
              <a:spLocks noChangeShapeType="1"/>
            </p:cNvSpPr>
            <p:nvPr/>
          </p:nvSpPr>
          <p:spPr bwMode="auto">
            <a:xfrm>
              <a:off x="1584" y="3216"/>
              <a:ext cx="0" cy="4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77186"/>
                                        </p:tgtEl>
                                        <p:attrNameLst>
                                          <p:attrName>style.visibility</p:attrName>
                                        </p:attrNameLst>
                                      </p:cBhvr>
                                      <p:to>
                                        <p:strVal val="visible"/>
                                      </p:to>
                                    </p:set>
                                    <p:animEffect transition="in" filter="randombar(horizontal)">
                                      <p:cBhvr>
                                        <p:cTn id="7" dur="500"/>
                                        <p:tgtEl>
                                          <p:spTgt spid="477186"/>
                                        </p:tgtEl>
                                      </p:cBhvr>
                                    </p:animEffect>
                                  </p:childTnLst>
                                </p:cTn>
                              </p:par>
                            </p:childTnLst>
                          </p:cTn>
                        </p:par>
                        <p:par>
                          <p:cTn id="8" fill="hold" nodeType="afterGroup">
                            <p:stCondLst>
                              <p:cond delay="500"/>
                            </p:stCondLst>
                            <p:childTnLst>
                              <p:par>
                                <p:cTn id="9" presetID="22" presetClass="entr" presetSubtype="1" fill="hold" grpId="0" nodeType="afterEffect">
                                  <p:stCondLst>
                                    <p:cond delay="3000"/>
                                  </p:stCondLst>
                                  <p:childTnLst>
                                    <p:set>
                                      <p:cBhvr>
                                        <p:cTn id="10" dur="1" fill="hold">
                                          <p:stCondLst>
                                            <p:cond delay="0"/>
                                          </p:stCondLst>
                                        </p:cTn>
                                        <p:tgtEl>
                                          <p:spTgt spid="477187">
                                            <p:txEl>
                                              <p:pRg st="0" end="0"/>
                                            </p:txEl>
                                          </p:spTgt>
                                        </p:tgtEl>
                                        <p:attrNameLst>
                                          <p:attrName>style.visibility</p:attrName>
                                        </p:attrNameLst>
                                      </p:cBhvr>
                                      <p:to>
                                        <p:strVal val="visible"/>
                                      </p:to>
                                    </p:set>
                                    <p:animEffect transition="in" filter="wipe(up)">
                                      <p:cBhvr>
                                        <p:cTn id="11" dur="500"/>
                                        <p:tgtEl>
                                          <p:spTgt spid="477187">
                                            <p:txEl>
                                              <p:pRg st="0" end="0"/>
                                            </p:txEl>
                                          </p:spTgt>
                                        </p:tgtEl>
                                      </p:cBhvr>
                                    </p:animEffect>
                                  </p:childTnLst>
                                </p:cTn>
                              </p:par>
                            </p:childTnLst>
                          </p:cTn>
                        </p:par>
                        <p:par>
                          <p:cTn id="12" fill="hold" nodeType="afterGroup">
                            <p:stCondLst>
                              <p:cond delay="4000"/>
                            </p:stCondLst>
                            <p:childTnLst>
                              <p:par>
                                <p:cTn id="13" presetID="22" presetClass="entr" presetSubtype="1" fill="hold" grpId="0" nodeType="afterEffect">
                                  <p:stCondLst>
                                    <p:cond delay="3000"/>
                                  </p:stCondLst>
                                  <p:childTnLst>
                                    <p:set>
                                      <p:cBhvr>
                                        <p:cTn id="14" dur="1" fill="hold">
                                          <p:stCondLst>
                                            <p:cond delay="0"/>
                                          </p:stCondLst>
                                        </p:cTn>
                                        <p:tgtEl>
                                          <p:spTgt spid="477187">
                                            <p:txEl>
                                              <p:pRg st="1" end="1"/>
                                            </p:txEl>
                                          </p:spTgt>
                                        </p:tgtEl>
                                        <p:attrNameLst>
                                          <p:attrName>style.visibility</p:attrName>
                                        </p:attrNameLst>
                                      </p:cBhvr>
                                      <p:to>
                                        <p:strVal val="visible"/>
                                      </p:to>
                                    </p:set>
                                    <p:animEffect transition="in" filter="wipe(up)">
                                      <p:cBhvr>
                                        <p:cTn id="15" dur="500"/>
                                        <p:tgtEl>
                                          <p:spTgt spid="4771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6" grpId="0" autoUpdateAnimBg="0"/>
      <p:bldP spid="477187" grpId="0" build="p" autoUpdateAnimBg="0" advAuto="300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1026"/>
          <p:cNvSpPr>
            <a:spLocks noChangeArrowheads="1"/>
          </p:cNvSpPr>
          <p:nvPr/>
        </p:nvSpPr>
        <p:spPr bwMode="auto">
          <a:xfrm>
            <a:off x="611188" y="765175"/>
            <a:ext cx="7620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1" hangingPunct="1">
              <a:spcBef>
                <a:spcPct val="0"/>
              </a:spcBef>
            </a:pPr>
            <a:r>
              <a:rPr lang="en-US" altLang="en-US" sz="3400">
                <a:solidFill>
                  <a:schemeClr val="tx2"/>
                </a:solidFill>
                <a:latin typeface="Verdana" pitchFamily="34" charset="0"/>
              </a:rPr>
              <a:t>MAC Sub-layer: Fields in a Frame</a:t>
            </a:r>
          </a:p>
        </p:txBody>
      </p:sp>
      <p:sp>
        <p:nvSpPr>
          <p:cNvPr id="479235" name="Text Box 1027"/>
          <p:cNvSpPr txBox="1">
            <a:spLocks noChangeArrowheads="1"/>
          </p:cNvSpPr>
          <p:nvPr/>
        </p:nvSpPr>
        <p:spPr bwMode="auto">
          <a:xfrm>
            <a:off x="142875" y="1679575"/>
            <a:ext cx="8358188" cy="1200150"/>
          </a:xfrm>
          <a:prstGeom prst="rect">
            <a:avLst/>
          </a:prstGeom>
          <a:noFill/>
          <a:ln w="9525">
            <a:noFill/>
            <a:miter lim="800000"/>
            <a:headEnd/>
            <a:tailEnd/>
          </a:ln>
        </p:spPr>
        <p:txBody>
          <a:bodyPr>
            <a:spAutoFit/>
          </a:bodyPr>
          <a:lstStyle/>
          <a:p>
            <a:pPr algn="l">
              <a:spcBef>
                <a:spcPct val="0"/>
              </a:spcBef>
              <a:buFont typeface="Wingdings" pitchFamily="2" charset="2"/>
              <a:buChar char="p"/>
              <a:defRPr/>
            </a:pPr>
            <a:r>
              <a:rPr lang="en-US" altLang="en-US" sz="2400" i="1" u="sng" dirty="0">
                <a:solidFill>
                  <a:srgbClr val="006600"/>
                </a:solidFill>
                <a:latin typeface="Arial" charset="0"/>
              </a:rPr>
              <a:t> Destination</a:t>
            </a:r>
            <a:r>
              <a:rPr lang="en-US" altLang="en-US" sz="2400" u="sng" dirty="0">
                <a:latin typeface="Arial" charset="0"/>
              </a:rPr>
              <a:t> and </a:t>
            </a:r>
            <a:r>
              <a:rPr lang="en-US" altLang="en-US" sz="2400" i="1" u="sng" dirty="0">
                <a:solidFill>
                  <a:srgbClr val="006600"/>
                </a:solidFill>
                <a:latin typeface="Arial" charset="0"/>
              </a:rPr>
              <a:t>source </a:t>
            </a:r>
            <a:r>
              <a:rPr lang="en-US" altLang="en-US" sz="2400" u="sng" dirty="0">
                <a:solidFill>
                  <a:srgbClr val="006600"/>
                </a:solidFill>
                <a:latin typeface="Arial" charset="0"/>
              </a:rPr>
              <a:t>physical address </a:t>
            </a:r>
            <a:r>
              <a:rPr lang="en-US" altLang="en-US" sz="2400" u="sng" dirty="0">
                <a:solidFill>
                  <a:srgbClr val="000000"/>
                </a:solidFill>
                <a:latin typeface="Arial" charset="0"/>
              </a:rPr>
              <a:t>fields</a:t>
            </a:r>
          </a:p>
          <a:p>
            <a:pPr lvl="1" algn="l">
              <a:spcBef>
                <a:spcPct val="0"/>
              </a:spcBef>
              <a:buClr>
                <a:schemeClr val="accent6"/>
              </a:buClr>
              <a:buSzPct val="95000"/>
              <a:buFont typeface="Wingdings" pitchFamily="2" charset="2"/>
              <a:buChar char="n"/>
              <a:defRPr/>
            </a:pPr>
            <a:r>
              <a:rPr lang="en-US" altLang="en-US" sz="2400" i="1" dirty="0">
                <a:solidFill>
                  <a:srgbClr val="000000"/>
                </a:solidFill>
                <a:latin typeface="Arial" charset="0"/>
              </a:rPr>
              <a:t>source address: </a:t>
            </a:r>
            <a:r>
              <a:rPr lang="en-US" altLang="en-US" sz="2400" dirty="0">
                <a:solidFill>
                  <a:srgbClr val="000000"/>
                </a:solidFill>
                <a:latin typeface="Arial" charset="0"/>
              </a:rPr>
              <a:t>always a </a:t>
            </a:r>
            <a:r>
              <a:rPr lang="en-US" altLang="en-US" sz="2400" dirty="0" err="1">
                <a:solidFill>
                  <a:srgbClr val="000000"/>
                </a:solidFill>
                <a:latin typeface="Arial" charset="0"/>
              </a:rPr>
              <a:t>unicast</a:t>
            </a:r>
            <a:r>
              <a:rPr lang="en-US" altLang="en-US" sz="2400" dirty="0">
                <a:solidFill>
                  <a:srgbClr val="000000"/>
                </a:solidFill>
                <a:latin typeface="Arial" charset="0"/>
              </a:rPr>
              <a:t> address</a:t>
            </a:r>
          </a:p>
          <a:p>
            <a:pPr lvl="1" algn="l">
              <a:spcBef>
                <a:spcPct val="0"/>
              </a:spcBef>
              <a:buClr>
                <a:schemeClr val="accent6"/>
              </a:buClr>
              <a:buSzPct val="95000"/>
              <a:buFont typeface="Wingdings" pitchFamily="2" charset="2"/>
              <a:buChar char="n"/>
              <a:defRPr/>
            </a:pPr>
            <a:r>
              <a:rPr lang="en-US" altLang="en-US" sz="2400" dirty="0">
                <a:solidFill>
                  <a:srgbClr val="000000"/>
                </a:solidFill>
                <a:latin typeface="Arial" charset="0"/>
              </a:rPr>
              <a:t>destination address: </a:t>
            </a:r>
            <a:r>
              <a:rPr lang="en-US" altLang="en-US" sz="2400" dirty="0" err="1">
                <a:solidFill>
                  <a:srgbClr val="000000"/>
                </a:solidFill>
                <a:latin typeface="Arial" charset="0"/>
              </a:rPr>
              <a:t>unicast</a:t>
            </a:r>
            <a:r>
              <a:rPr lang="en-US" altLang="en-US" sz="2400" dirty="0">
                <a:solidFill>
                  <a:srgbClr val="000000"/>
                </a:solidFill>
                <a:latin typeface="Arial" charset="0"/>
              </a:rPr>
              <a:t>, multicast, or broadcast.</a:t>
            </a:r>
          </a:p>
        </p:txBody>
      </p:sp>
      <p:grpSp>
        <p:nvGrpSpPr>
          <p:cNvPr id="24580" name="Group 1052"/>
          <p:cNvGrpSpPr>
            <a:grpSpLocks/>
          </p:cNvGrpSpPr>
          <p:nvPr/>
        </p:nvGrpSpPr>
        <p:grpSpPr bwMode="auto">
          <a:xfrm>
            <a:off x="0" y="2857500"/>
            <a:ext cx="8532813" cy="3714750"/>
            <a:chOff x="0" y="1616"/>
            <a:chExt cx="5568" cy="2572"/>
          </a:xfrm>
        </p:grpSpPr>
        <p:grpSp>
          <p:nvGrpSpPr>
            <p:cNvPr id="24581" name="Group 1053"/>
            <p:cNvGrpSpPr>
              <a:grpSpLocks/>
            </p:cNvGrpSpPr>
            <p:nvPr/>
          </p:nvGrpSpPr>
          <p:grpSpPr bwMode="auto">
            <a:xfrm>
              <a:off x="0" y="1616"/>
              <a:ext cx="5568" cy="2064"/>
              <a:chOff x="0" y="1872"/>
              <a:chExt cx="5568" cy="1920"/>
            </a:xfrm>
          </p:grpSpPr>
          <p:grpSp>
            <p:nvGrpSpPr>
              <p:cNvPr id="24588" name="Group 1054"/>
              <p:cNvGrpSpPr>
                <a:grpSpLocks/>
              </p:cNvGrpSpPr>
              <p:nvPr/>
            </p:nvGrpSpPr>
            <p:grpSpPr bwMode="auto">
              <a:xfrm>
                <a:off x="0" y="1872"/>
                <a:ext cx="5568" cy="624"/>
                <a:chOff x="0" y="1872"/>
                <a:chExt cx="5568" cy="624"/>
              </a:xfrm>
            </p:grpSpPr>
            <p:grpSp>
              <p:nvGrpSpPr>
                <p:cNvPr id="24592" name="Group 1055"/>
                <p:cNvGrpSpPr>
                  <a:grpSpLocks/>
                </p:cNvGrpSpPr>
                <p:nvPr/>
              </p:nvGrpSpPr>
              <p:grpSpPr bwMode="auto">
                <a:xfrm>
                  <a:off x="288" y="2112"/>
                  <a:ext cx="5184" cy="384"/>
                  <a:chOff x="288" y="2016"/>
                  <a:chExt cx="5184" cy="384"/>
                </a:xfrm>
              </p:grpSpPr>
              <p:sp>
                <p:nvSpPr>
                  <p:cNvPr id="24594" name="Rectangle 1056"/>
                  <p:cNvSpPr>
                    <a:spLocks noChangeArrowheads="1"/>
                  </p:cNvSpPr>
                  <p:nvPr/>
                </p:nvSpPr>
                <p:spPr bwMode="auto">
                  <a:xfrm>
                    <a:off x="288" y="2016"/>
                    <a:ext cx="912" cy="384"/>
                  </a:xfrm>
                  <a:prstGeom prst="rect">
                    <a:avLst/>
                  </a:prstGeom>
                  <a:solidFill>
                    <a:schemeClr val="hlink"/>
                  </a:solidFill>
                  <a:ln w="9525" algn="ctr">
                    <a:solidFill>
                      <a:schemeClr val="tx1"/>
                    </a:solidFill>
                    <a:miter lim="800000"/>
                    <a:headEnd/>
                    <a:tailEnd/>
                  </a:ln>
                </p:spPr>
                <p:txBody>
                  <a:bodyPr wrap="none" anchor="ctr"/>
                  <a:lstStyle/>
                  <a:p>
                    <a:pPr>
                      <a:spcBef>
                        <a:spcPct val="0"/>
                      </a:spcBef>
                    </a:pPr>
                    <a:r>
                      <a:rPr lang="en-US" altLang="zh-CN">
                        <a:solidFill>
                          <a:schemeClr val="bg1"/>
                        </a:solidFill>
                      </a:rPr>
                      <a:t>Preamble</a:t>
                    </a:r>
                  </a:p>
                </p:txBody>
              </p:sp>
              <p:sp>
                <p:nvSpPr>
                  <p:cNvPr id="24595" name="Rectangle 1057"/>
                  <p:cNvSpPr>
                    <a:spLocks noChangeArrowheads="1"/>
                  </p:cNvSpPr>
                  <p:nvPr/>
                </p:nvSpPr>
                <p:spPr bwMode="auto">
                  <a:xfrm>
                    <a:off x="1152" y="2016"/>
                    <a:ext cx="864" cy="384"/>
                  </a:xfrm>
                  <a:prstGeom prst="rect">
                    <a:avLst/>
                  </a:prstGeom>
                  <a:solidFill>
                    <a:schemeClr val="hlink"/>
                  </a:solidFill>
                  <a:ln w="9525">
                    <a:solidFill>
                      <a:schemeClr val="tx1"/>
                    </a:solidFill>
                    <a:miter lim="800000"/>
                    <a:headEnd/>
                    <a:tailEnd/>
                  </a:ln>
                </p:spPr>
                <p:txBody>
                  <a:bodyPr wrap="none" anchor="ctr"/>
                  <a:lstStyle/>
                  <a:p>
                    <a:pPr>
                      <a:spcBef>
                        <a:spcPct val="0"/>
                      </a:spcBef>
                    </a:pPr>
                    <a:r>
                      <a:rPr lang="en-US" altLang="zh-CN">
                        <a:solidFill>
                          <a:schemeClr val="bg1"/>
                        </a:solidFill>
                      </a:rPr>
                      <a:t>Dest. add.</a:t>
                    </a:r>
                  </a:p>
                </p:txBody>
              </p:sp>
              <p:sp>
                <p:nvSpPr>
                  <p:cNvPr id="24596" name="Rectangle 1058"/>
                  <p:cNvSpPr>
                    <a:spLocks noChangeArrowheads="1"/>
                  </p:cNvSpPr>
                  <p:nvPr/>
                </p:nvSpPr>
                <p:spPr bwMode="auto">
                  <a:xfrm>
                    <a:off x="2016" y="2016"/>
                    <a:ext cx="864" cy="384"/>
                  </a:xfrm>
                  <a:prstGeom prst="rect">
                    <a:avLst/>
                  </a:prstGeom>
                  <a:solidFill>
                    <a:schemeClr val="hlink"/>
                  </a:solidFill>
                  <a:ln w="9525" algn="ctr">
                    <a:solidFill>
                      <a:schemeClr val="tx1"/>
                    </a:solidFill>
                    <a:miter lim="800000"/>
                    <a:headEnd/>
                    <a:tailEnd/>
                  </a:ln>
                </p:spPr>
                <p:txBody>
                  <a:bodyPr wrap="none" anchor="ctr"/>
                  <a:lstStyle/>
                  <a:p>
                    <a:pPr>
                      <a:spcBef>
                        <a:spcPct val="0"/>
                      </a:spcBef>
                    </a:pPr>
                    <a:r>
                      <a:rPr lang="en-US" altLang="zh-CN">
                        <a:solidFill>
                          <a:schemeClr val="bg1"/>
                        </a:solidFill>
                      </a:rPr>
                      <a:t>Source add.</a:t>
                    </a:r>
                  </a:p>
                </p:txBody>
              </p:sp>
              <p:sp>
                <p:nvSpPr>
                  <p:cNvPr id="24597" name="Rectangle 1059"/>
                  <p:cNvSpPr>
                    <a:spLocks noChangeArrowheads="1"/>
                  </p:cNvSpPr>
                  <p:nvPr/>
                </p:nvSpPr>
                <p:spPr bwMode="auto">
                  <a:xfrm>
                    <a:off x="2880" y="2016"/>
                    <a:ext cx="864" cy="384"/>
                  </a:xfrm>
                  <a:prstGeom prst="rect">
                    <a:avLst/>
                  </a:prstGeom>
                  <a:solidFill>
                    <a:schemeClr val="hlink"/>
                  </a:solidFill>
                  <a:ln w="9525" algn="ctr">
                    <a:solidFill>
                      <a:schemeClr val="tx1"/>
                    </a:solidFill>
                    <a:miter lim="800000"/>
                    <a:headEnd/>
                    <a:tailEnd/>
                  </a:ln>
                </p:spPr>
                <p:txBody>
                  <a:bodyPr wrap="none" anchor="ctr"/>
                  <a:lstStyle/>
                  <a:p>
                    <a:pPr>
                      <a:spcBef>
                        <a:spcPct val="0"/>
                      </a:spcBef>
                    </a:pPr>
                    <a:r>
                      <a:rPr lang="en-US" altLang="zh-CN">
                        <a:solidFill>
                          <a:schemeClr val="bg1"/>
                        </a:solidFill>
                      </a:rPr>
                      <a:t>Length</a:t>
                    </a:r>
                  </a:p>
                </p:txBody>
              </p:sp>
              <p:sp>
                <p:nvSpPr>
                  <p:cNvPr id="24598" name="Rectangle 1060"/>
                  <p:cNvSpPr>
                    <a:spLocks noChangeArrowheads="1"/>
                  </p:cNvSpPr>
                  <p:nvPr/>
                </p:nvSpPr>
                <p:spPr bwMode="auto">
                  <a:xfrm>
                    <a:off x="3744" y="2016"/>
                    <a:ext cx="912" cy="384"/>
                  </a:xfrm>
                  <a:prstGeom prst="rect">
                    <a:avLst/>
                  </a:prstGeom>
                  <a:solidFill>
                    <a:schemeClr val="hlink"/>
                  </a:solidFill>
                  <a:ln w="9525" algn="ctr">
                    <a:solidFill>
                      <a:schemeClr val="tx1"/>
                    </a:solidFill>
                    <a:miter lim="800000"/>
                    <a:headEnd/>
                    <a:tailEnd/>
                  </a:ln>
                </p:spPr>
                <p:txBody>
                  <a:bodyPr wrap="none" anchor="ctr"/>
                  <a:lstStyle/>
                  <a:p>
                    <a:pPr>
                      <a:spcBef>
                        <a:spcPct val="0"/>
                      </a:spcBef>
                    </a:pPr>
                    <a:r>
                      <a:rPr lang="en-US" altLang="zh-CN">
                        <a:solidFill>
                          <a:schemeClr val="bg1"/>
                        </a:solidFill>
                      </a:rPr>
                      <a:t>Data</a:t>
                    </a:r>
                  </a:p>
                </p:txBody>
              </p:sp>
              <p:sp>
                <p:nvSpPr>
                  <p:cNvPr id="24599" name="Rectangle 1061"/>
                  <p:cNvSpPr>
                    <a:spLocks noChangeArrowheads="1"/>
                  </p:cNvSpPr>
                  <p:nvPr/>
                </p:nvSpPr>
                <p:spPr bwMode="auto">
                  <a:xfrm>
                    <a:off x="4608" y="2016"/>
                    <a:ext cx="864" cy="384"/>
                  </a:xfrm>
                  <a:prstGeom prst="rect">
                    <a:avLst/>
                  </a:prstGeom>
                  <a:solidFill>
                    <a:schemeClr val="hlink"/>
                  </a:solidFill>
                  <a:ln w="9525" algn="ctr">
                    <a:solidFill>
                      <a:schemeClr val="tx1"/>
                    </a:solidFill>
                    <a:miter lim="800000"/>
                    <a:headEnd/>
                    <a:tailEnd/>
                  </a:ln>
                </p:spPr>
                <p:txBody>
                  <a:bodyPr wrap="none" anchor="ctr"/>
                  <a:lstStyle/>
                  <a:p>
                    <a:pPr>
                      <a:spcBef>
                        <a:spcPct val="0"/>
                      </a:spcBef>
                    </a:pPr>
                    <a:r>
                      <a:rPr lang="en-US" altLang="zh-CN">
                        <a:solidFill>
                          <a:schemeClr val="bg1"/>
                        </a:solidFill>
                      </a:rPr>
                      <a:t>FCS</a:t>
                    </a:r>
                  </a:p>
                </p:txBody>
              </p:sp>
            </p:grpSp>
            <p:sp>
              <p:nvSpPr>
                <p:cNvPr id="24593" name="Text Box 1062"/>
                <p:cNvSpPr txBox="1">
                  <a:spLocks noChangeArrowheads="1"/>
                </p:cNvSpPr>
                <p:nvPr/>
              </p:nvSpPr>
              <p:spPr bwMode="auto">
                <a:xfrm>
                  <a:off x="0" y="1872"/>
                  <a:ext cx="5568"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a:r>
                    <a:rPr lang="zh-CN" altLang="en-US" sz="1200"/>
                    <a:t># </a:t>
                  </a:r>
                  <a:r>
                    <a:rPr lang="en-US" altLang="zh-CN" sz="1200"/>
                    <a:t>of bytes           </a:t>
                  </a:r>
                  <a:r>
                    <a:rPr lang="en-US" altLang="zh-CN"/>
                    <a:t>8                  6                         6                      2                 Variable               4</a:t>
                  </a:r>
                </a:p>
              </p:txBody>
            </p:sp>
          </p:grpSp>
          <p:sp>
            <p:nvSpPr>
              <p:cNvPr id="24589" name="AutoShape 1063"/>
              <p:cNvSpPr>
                <a:spLocks noChangeArrowheads="1"/>
              </p:cNvSpPr>
              <p:nvPr/>
            </p:nvSpPr>
            <p:spPr bwMode="auto">
              <a:xfrm rot="5400000" flipH="1" flipV="1">
                <a:off x="3120" y="2592"/>
                <a:ext cx="432" cy="33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50 w 21600"/>
                  <a:gd name="T13" fmla="*/ 2893 h 21600"/>
                  <a:gd name="T14" fmla="*/ 18250 w 21600"/>
                  <a:gd name="T15" fmla="*/ 9257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p:spPr>
            <p:txBody>
              <a:bodyPr wrap="none" anchor="ctr"/>
              <a:lstStyle/>
              <a:p>
                <a:endParaRPr lang="zh-CN" altLang="en-US"/>
              </a:p>
            </p:txBody>
          </p:sp>
          <p:sp>
            <p:nvSpPr>
              <p:cNvPr id="24590" name="Text Box 1064"/>
              <p:cNvSpPr txBox="1">
                <a:spLocks noChangeArrowheads="1"/>
              </p:cNvSpPr>
              <p:nvPr/>
            </p:nvSpPr>
            <p:spPr bwMode="auto">
              <a:xfrm>
                <a:off x="3504" y="2736"/>
                <a:ext cx="1680" cy="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a:r>
                  <a:rPr lang="en-US" altLang="zh-CN" sz="2400" b="1"/>
                  <a:t>Ethernet II uses “Type” here and does not use 802.2</a:t>
                </a:r>
              </a:p>
            </p:txBody>
          </p:sp>
          <p:sp>
            <p:nvSpPr>
              <p:cNvPr id="24591" name="AutoShape 1065"/>
              <p:cNvSpPr>
                <a:spLocks noChangeArrowheads="1"/>
              </p:cNvSpPr>
              <p:nvPr/>
            </p:nvSpPr>
            <p:spPr bwMode="auto">
              <a:xfrm rot="10800000">
                <a:off x="720" y="2496"/>
                <a:ext cx="1728" cy="129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hlink"/>
              </a:solidFill>
              <a:ln w="9525" algn="ctr">
                <a:solidFill>
                  <a:schemeClr val="tx1"/>
                </a:solidFill>
                <a:miter lim="800000"/>
                <a:headEnd/>
                <a:tailEnd/>
              </a:ln>
            </p:spPr>
            <p:txBody>
              <a:bodyPr wrap="none" anchor="ctr"/>
              <a:lstStyle/>
              <a:p>
                <a:endParaRPr lang="zh-CN" altLang="en-US"/>
              </a:p>
            </p:txBody>
          </p:sp>
        </p:grpSp>
        <p:sp>
          <p:nvSpPr>
            <p:cNvPr id="24582" name="Line 1066"/>
            <p:cNvSpPr>
              <a:spLocks noChangeShapeType="1"/>
            </p:cNvSpPr>
            <p:nvPr/>
          </p:nvSpPr>
          <p:spPr bwMode="auto">
            <a:xfrm>
              <a:off x="864" y="3216"/>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3" name="Text Box 1067"/>
            <p:cNvSpPr txBox="1">
              <a:spLocks noChangeArrowheads="1"/>
            </p:cNvSpPr>
            <p:nvPr/>
          </p:nvSpPr>
          <p:spPr bwMode="auto">
            <a:xfrm>
              <a:off x="864" y="3324"/>
              <a:ext cx="1426" cy="212"/>
            </a:xfrm>
            <a:prstGeom prst="rect">
              <a:avLst/>
            </a:prstGeom>
            <a:solidFill>
              <a:schemeClr va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pPr>
              <a:r>
                <a:rPr lang="zh-CN" altLang="en-US" sz="1600">
                  <a:solidFill>
                    <a:schemeClr val="bg1"/>
                  </a:solidFill>
                </a:rPr>
                <a:t>0000.0</a:t>
              </a:r>
              <a:r>
                <a:rPr lang="en-US" altLang="zh-CN" sz="1600">
                  <a:solidFill>
                    <a:schemeClr val="bg1"/>
                  </a:solidFill>
                </a:rPr>
                <a:t>C            XX.XXXX</a:t>
              </a:r>
            </a:p>
          </p:txBody>
        </p:sp>
        <p:sp>
          <p:nvSpPr>
            <p:cNvPr id="24584" name="Text Box 1068"/>
            <p:cNvSpPr txBox="1">
              <a:spLocks noChangeArrowheads="1"/>
            </p:cNvSpPr>
            <p:nvPr/>
          </p:nvSpPr>
          <p:spPr bwMode="auto">
            <a:xfrm>
              <a:off x="672" y="3680"/>
              <a:ext cx="196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a:r>
                <a:rPr lang="en-US" altLang="zh-CN" sz="1600"/>
                <a:t>IEEE assigned    Vendor assigned</a:t>
              </a:r>
            </a:p>
          </p:txBody>
        </p:sp>
        <p:sp>
          <p:nvSpPr>
            <p:cNvPr id="24585" name="Text Box 1069"/>
            <p:cNvSpPr txBox="1">
              <a:spLocks noChangeArrowheads="1"/>
            </p:cNvSpPr>
            <p:nvPr/>
          </p:nvSpPr>
          <p:spPr bwMode="auto">
            <a:xfrm>
              <a:off x="864" y="3872"/>
              <a:ext cx="1921"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a:endParaRPr lang="en-US" altLang="zh-CN" sz="2400" b="1"/>
            </a:p>
          </p:txBody>
        </p:sp>
        <p:sp>
          <p:nvSpPr>
            <p:cNvPr id="24586" name="Text Box 1070"/>
            <p:cNvSpPr txBox="1">
              <a:spLocks noChangeArrowheads="1"/>
            </p:cNvSpPr>
            <p:nvPr/>
          </p:nvSpPr>
          <p:spPr bwMode="auto">
            <a:xfrm>
              <a:off x="2929" y="3440"/>
              <a:ext cx="2495"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a:endParaRPr lang="en-US" altLang="zh-CN" sz="3600" b="1"/>
            </a:p>
          </p:txBody>
        </p:sp>
        <p:sp>
          <p:nvSpPr>
            <p:cNvPr id="24587" name="Line 1071"/>
            <p:cNvSpPr>
              <a:spLocks noChangeShapeType="1"/>
            </p:cNvSpPr>
            <p:nvPr/>
          </p:nvSpPr>
          <p:spPr bwMode="auto">
            <a:xfrm>
              <a:off x="1584" y="3216"/>
              <a:ext cx="0" cy="4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79234"/>
                                        </p:tgtEl>
                                        <p:attrNameLst>
                                          <p:attrName>style.visibility</p:attrName>
                                        </p:attrNameLst>
                                      </p:cBhvr>
                                      <p:to>
                                        <p:strVal val="visible"/>
                                      </p:to>
                                    </p:set>
                                    <p:animEffect transition="in" filter="randombar(horizontal)">
                                      <p:cBhvr>
                                        <p:cTn id="7" dur="500"/>
                                        <p:tgtEl>
                                          <p:spTgt spid="479234"/>
                                        </p:tgtEl>
                                      </p:cBhvr>
                                    </p:animEffect>
                                  </p:childTnLst>
                                </p:cTn>
                              </p:par>
                            </p:childTnLst>
                          </p:cTn>
                        </p:par>
                        <p:par>
                          <p:cTn id="8" fill="hold" nodeType="afterGroup">
                            <p:stCondLst>
                              <p:cond delay="500"/>
                            </p:stCondLst>
                            <p:childTnLst>
                              <p:par>
                                <p:cTn id="9" presetID="22" presetClass="entr" presetSubtype="1" fill="hold" grpId="0" nodeType="afterEffect">
                                  <p:stCondLst>
                                    <p:cond delay="3000"/>
                                  </p:stCondLst>
                                  <p:childTnLst>
                                    <p:set>
                                      <p:cBhvr>
                                        <p:cTn id="10" dur="1" fill="hold">
                                          <p:stCondLst>
                                            <p:cond delay="0"/>
                                          </p:stCondLst>
                                        </p:cTn>
                                        <p:tgtEl>
                                          <p:spTgt spid="479235">
                                            <p:txEl>
                                              <p:pRg st="0" end="0"/>
                                            </p:txEl>
                                          </p:spTgt>
                                        </p:tgtEl>
                                        <p:attrNameLst>
                                          <p:attrName>style.visibility</p:attrName>
                                        </p:attrNameLst>
                                      </p:cBhvr>
                                      <p:to>
                                        <p:strVal val="visible"/>
                                      </p:to>
                                    </p:set>
                                    <p:animEffect transition="in" filter="wipe(up)">
                                      <p:cBhvr>
                                        <p:cTn id="11" dur="500"/>
                                        <p:tgtEl>
                                          <p:spTgt spid="479235">
                                            <p:txEl>
                                              <p:pRg st="0" end="0"/>
                                            </p:txEl>
                                          </p:spTgt>
                                        </p:tgtEl>
                                      </p:cBhvr>
                                    </p:animEffect>
                                  </p:childTnLst>
                                </p:cTn>
                              </p:par>
                              <p:par>
                                <p:cTn id="12" presetID="22" presetClass="entr" presetSubtype="1" fill="hold" grpId="0" nodeType="withEffect">
                                  <p:stCondLst>
                                    <p:cond delay="3000"/>
                                  </p:stCondLst>
                                  <p:childTnLst>
                                    <p:set>
                                      <p:cBhvr>
                                        <p:cTn id="13" dur="1" fill="hold">
                                          <p:stCondLst>
                                            <p:cond delay="0"/>
                                          </p:stCondLst>
                                        </p:cTn>
                                        <p:tgtEl>
                                          <p:spTgt spid="479235">
                                            <p:txEl>
                                              <p:pRg st="1" end="1"/>
                                            </p:txEl>
                                          </p:spTgt>
                                        </p:tgtEl>
                                        <p:attrNameLst>
                                          <p:attrName>style.visibility</p:attrName>
                                        </p:attrNameLst>
                                      </p:cBhvr>
                                      <p:to>
                                        <p:strVal val="visible"/>
                                      </p:to>
                                    </p:set>
                                    <p:animEffect transition="in" filter="wipe(up)">
                                      <p:cBhvr>
                                        <p:cTn id="14" dur="500"/>
                                        <p:tgtEl>
                                          <p:spTgt spid="479235">
                                            <p:txEl>
                                              <p:pRg st="1" end="1"/>
                                            </p:txEl>
                                          </p:spTgt>
                                        </p:tgtEl>
                                      </p:cBhvr>
                                    </p:animEffect>
                                  </p:childTnLst>
                                </p:cTn>
                              </p:par>
                              <p:par>
                                <p:cTn id="15" presetID="22" presetClass="entr" presetSubtype="1" fill="hold" grpId="0" nodeType="withEffect">
                                  <p:stCondLst>
                                    <p:cond delay="3000"/>
                                  </p:stCondLst>
                                  <p:childTnLst>
                                    <p:set>
                                      <p:cBhvr>
                                        <p:cTn id="16" dur="1" fill="hold">
                                          <p:stCondLst>
                                            <p:cond delay="0"/>
                                          </p:stCondLst>
                                        </p:cTn>
                                        <p:tgtEl>
                                          <p:spTgt spid="479235">
                                            <p:txEl>
                                              <p:pRg st="2" end="2"/>
                                            </p:txEl>
                                          </p:spTgt>
                                        </p:tgtEl>
                                        <p:attrNameLst>
                                          <p:attrName>style.visibility</p:attrName>
                                        </p:attrNameLst>
                                      </p:cBhvr>
                                      <p:to>
                                        <p:strVal val="visible"/>
                                      </p:to>
                                    </p:set>
                                    <p:animEffect transition="in" filter="wipe(up)">
                                      <p:cBhvr>
                                        <p:cTn id="17" dur="500"/>
                                        <p:tgtEl>
                                          <p:spTgt spid="4792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4" grpId="0" autoUpdateAnimBg="0"/>
      <p:bldP spid="479235" grpId="0" build="p" autoUpdateAnimBg="0" advAuto="300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1026"/>
          <p:cNvSpPr>
            <a:spLocks noChangeArrowheads="1"/>
          </p:cNvSpPr>
          <p:nvPr/>
        </p:nvSpPr>
        <p:spPr bwMode="auto">
          <a:xfrm>
            <a:off x="611188" y="692150"/>
            <a:ext cx="8737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1" hangingPunct="1">
              <a:spcBef>
                <a:spcPct val="0"/>
              </a:spcBef>
            </a:pPr>
            <a:r>
              <a:rPr lang="en-US" altLang="en-US" sz="3400">
                <a:solidFill>
                  <a:schemeClr val="tx2"/>
                </a:solidFill>
                <a:latin typeface="Verdana" pitchFamily="34" charset="0"/>
              </a:rPr>
              <a:t>MAC Sub-layer: Fields in a Frame</a:t>
            </a:r>
          </a:p>
        </p:txBody>
      </p:sp>
      <p:sp>
        <p:nvSpPr>
          <p:cNvPr id="483331" name="Text Box 1027"/>
          <p:cNvSpPr txBox="1">
            <a:spLocks noChangeArrowheads="1"/>
          </p:cNvSpPr>
          <p:nvPr/>
        </p:nvSpPr>
        <p:spPr bwMode="auto">
          <a:xfrm>
            <a:off x="228600" y="1755775"/>
            <a:ext cx="8915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a:spcBef>
                <a:spcPct val="0"/>
              </a:spcBef>
              <a:buClr>
                <a:schemeClr val="accent2"/>
              </a:buClr>
              <a:buFont typeface="Wingdings" pitchFamily="2" charset="2"/>
              <a:buChar char="p"/>
            </a:pPr>
            <a:r>
              <a:rPr lang="en-US" altLang="en-US" sz="2400" i="1">
                <a:solidFill>
                  <a:srgbClr val="006600"/>
                </a:solidFill>
                <a:latin typeface="Arial" charset="0"/>
              </a:rPr>
              <a:t> length</a:t>
            </a:r>
            <a:r>
              <a:rPr lang="en-US" altLang="en-US" sz="2400">
                <a:solidFill>
                  <a:srgbClr val="006600"/>
                </a:solidFill>
                <a:latin typeface="Arial" charset="0"/>
              </a:rPr>
              <a:t> </a:t>
            </a:r>
            <a:r>
              <a:rPr lang="en-US" altLang="en-US" sz="2400">
                <a:solidFill>
                  <a:srgbClr val="000000"/>
                </a:solidFill>
                <a:latin typeface="Arial" charset="0"/>
              </a:rPr>
              <a:t>field</a:t>
            </a:r>
            <a:r>
              <a:rPr lang="en-US" altLang="zh-CN" sz="2400">
                <a:solidFill>
                  <a:srgbClr val="000000"/>
                </a:solidFill>
                <a:latin typeface="Arial" charset="0"/>
              </a:rPr>
              <a:t> </a:t>
            </a:r>
            <a:r>
              <a:rPr lang="en-US" altLang="en-US" sz="2400">
                <a:solidFill>
                  <a:srgbClr val="000000"/>
                </a:solidFill>
                <a:latin typeface="Arial" charset="0"/>
              </a:rPr>
              <a:t>indicates the number of bytes of data that follow this field and precede the frame check sequence field.  </a:t>
            </a:r>
            <a:endParaRPr lang="en-US" altLang="zh-CN" sz="2400">
              <a:solidFill>
                <a:srgbClr val="000000"/>
              </a:solidFill>
              <a:latin typeface="Arial" charset="0"/>
            </a:endParaRPr>
          </a:p>
          <a:p>
            <a:pPr algn="l">
              <a:spcBef>
                <a:spcPct val="0"/>
              </a:spcBef>
              <a:buClr>
                <a:schemeClr val="accent2"/>
              </a:buClr>
              <a:buFont typeface="Wingdings" pitchFamily="2" charset="2"/>
              <a:buChar char="p"/>
            </a:pPr>
            <a:r>
              <a:rPr lang="en-US" altLang="en-US" sz="2400">
                <a:solidFill>
                  <a:srgbClr val="000000"/>
                </a:solidFill>
                <a:latin typeface="Arial" charset="0"/>
              </a:rPr>
              <a:t> The </a:t>
            </a:r>
            <a:r>
              <a:rPr lang="en-US" altLang="en-US" sz="2400" i="1">
                <a:solidFill>
                  <a:srgbClr val="006600"/>
                </a:solidFill>
                <a:latin typeface="Arial" charset="0"/>
              </a:rPr>
              <a:t>data</a:t>
            </a:r>
            <a:r>
              <a:rPr lang="en-US" altLang="en-US" sz="2400">
                <a:solidFill>
                  <a:srgbClr val="000000"/>
                </a:solidFill>
                <a:latin typeface="Arial" charset="0"/>
              </a:rPr>
              <a:t> field contains the information you want to send.</a:t>
            </a:r>
          </a:p>
        </p:txBody>
      </p:sp>
      <p:grpSp>
        <p:nvGrpSpPr>
          <p:cNvPr id="25604" name="Group 1052"/>
          <p:cNvGrpSpPr>
            <a:grpSpLocks/>
          </p:cNvGrpSpPr>
          <p:nvPr/>
        </p:nvGrpSpPr>
        <p:grpSpPr bwMode="auto">
          <a:xfrm>
            <a:off x="250825" y="2997200"/>
            <a:ext cx="8497888" cy="3521075"/>
            <a:chOff x="0" y="1616"/>
            <a:chExt cx="5568" cy="2592"/>
          </a:xfrm>
        </p:grpSpPr>
        <p:grpSp>
          <p:nvGrpSpPr>
            <p:cNvPr id="25605" name="Group 1053"/>
            <p:cNvGrpSpPr>
              <a:grpSpLocks/>
            </p:cNvGrpSpPr>
            <p:nvPr/>
          </p:nvGrpSpPr>
          <p:grpSpPr bwMode="auto">
            <a:xfrm>
              <a:off x="0" y="1616"/>
              <a:ext cx="5568" cy="2064"/>
              <a:chOff x="0" y="1872"/>
              <a:chExt cx="5568" cy="1920"/>
            </a:xfrm>
          </p:grpSpPr>
          <p:grpSp>
            <p:nvGrpSpPr>
              <p:cNvPr id="25612" name="Group 1054"/>
              <p:cNvGrpSpPr>
                <a:grpSpLocks/>
              </p:cNvGrpSpPr>
              <p:nvPr/>
            </p:nvGrpSpPr>
            <p:grpSpPr bwMode="auto">
              <a:xfrm>
                <a:off x="0" y="1872"/>
                <a:ext cx="5568" cy="624"/>
                <a:chOff x="0" y="1872"/>
                <a:chExt cx="5568" cy="624"/>
              </a:xfrm>
            </p:grpSpPr>
            <p:grpSp>
              <p:nvGrpSpPr>
                <p:cNvPr id="25616" name="Group 1055"/>
                <p:cNvGrpSpPr>
                  <a:grpSpLocks/>
                </p:cNvGrpSpPr>
                <p:nvPr/>
              </p:nvGrpSpPr>
              <p:grpSpPr bwMode="auto">
                <a:xfrm>
                  <a:off x="288" y="2112"/>
                  <a:ext cx="5184" cy="384"/>
                  <a:chOff x="288" y="2016"/>
                  <a:chExt cx="5184" cy="384"/>
                </a:xfrm>
              </p:grpSpPr>
              <p:sp>
                <p:nvSpPr>
                  <p:cNvPr id="25618" name="Rectangle 1056"/>
                  <p:cNvSpPr>
                    <a:spLocks noChangeArrowheads="1"/>
                  </p:cNvSpPr>
                  <p:nvPr/>
                </p:nvSpPr>
                <p:spPr bwMode="auto">
                  <a:xfrm>
                    <a:off x="288" y="2016"/>
                    <a:ext cx="912" cy="384"/>
                  </a:xfrm>
                  <a:prstGeom prst="rect">
                    <a:avLst/>
                  </a:prstGeom>
                  <a:solidFill>
                    <a:schemeClr val="hlink"/>
                  </a:solidFill>
                  <a:ln w="9525" algn="ctr">
                    <a:solidFill>
                      <a:schemeClr val="tx1"/>
                    </a:solidFill>
                    <a:miter lim="800000"/>
                    <a:headEnd/>
                    <a:tailEnd/>
                  </a:ln>
                </p:spPr>
                <p:txBody>
                  <a:bodyPr wrap="none" anchor="ctr"/>
                  <a:lstStyle/>
                  <a:p>
                    <a:pPr>
                      <a:spcBef>
                        <a:spcPct val="0"/>
                      </a:spcBef>
                    </a:pPr>
                    <a:r>
                      <a:rPr lang="en-US" altLang="zh-CN">
                        <a:solidFill>
                          <a:schemeClr val="bg1"/>
                        </a:solidFill>
                      </a:rPr>
                      <a:t>Preamble</a:t>
                    </a:r>
                  </a:p>
                </p:txBody>
              </p:sp>
              <p:sp>
                <p:nvSpPr>
                  <p:cNvPr id="25619" name="Rectangle 1057"/>
                  <p:cNvSpPr>
                    <a:spLocks noChangeArrowheads="1"/>
                  </p:cNvSpPr>
                  <p:nvPr/>
                </p:nvSpPr>
                <p:spPr bwMode="auto">
                  <a:xfrm>
                    <a:off x="1152" y="2016"/>
                    <a:ext cx="864" cy="384"/>
                  </a:xfrm>
                  <a:prstGeom prst="rect">
                    <a:avLst/>
                  </a:prstGeom>
                  <a:solidFill>
                    <a:schemeClr val="hlink"/>
                  </a:solidFill>
                  <a:ln w="9525">
                    <a:solidFill>
                      <a:schemeClr val="tx1"/>
                    </a:solidFill>
                    <a:miter lim="800000"/>
                    <a:headEnd/>
                    <a:tailEnd/>
                  </a:ln>
                </p:spPr>
                <p:txBody>
                  <a:bodyPr wrap="none" anchor="ctr"/>
                  <a:lstStyle/>
                  <a:p>
                    <a:pPr>
                      <a:spcBef>
                        <a:spcPct val="0"/>
                      </a:spcBef>
                    </a:pPr>
                    <a:r>
                      <a:rPr lang="en-US" altLang="zh-CN">
                        <a:solidFill>
                          <a:schemeClr val="bg1"/>
                        </a:solidFill>
                      </a:rPr>
                      <a:t>Dest. add.</a:t>
                    </a:r>
                  </a:p>
                </p:txBody>
              </p:sp>
              <p:sp>
                <p:nvSpPr>
                  <p:cNvPr id="25620" name="Rectangle 1058"/>
                  <p:cNvSpPr>
                    <a:spLocks noChangeArrowheads="1"/>
                  </p:cNvSpPr>
                  <p:nvPr/>
                </p:nvSpPr>
                <p:spPr bwMode="auto">
                  <a:xfrm>
                    <a:off x="2016" y="2016"/>
                    <a:ext cx="864" cy="384"/>
                  </a:xfrm>
                  <a:prstGeom prst="rect">
                    <a:avLst/>
                  </a:prstGeom>
                  <a:solidFill>
                    <a:schemeClr val="hlink"/>
                  </a:solidFill>
                  <a:ln w="9525" algn="ctr">
                    <a:solidFill>
                      <a:schemeClr val="tx1"/>
                    </a:solidFill>
                    <a:miter lim="800000"/>
                    <a:headEnd/>
                    <a:tailEnd/>
                  </a:ln>
                </p:spPr>
                <p:txBody>
                  <a:bodyPr wrap="none" anchor="ctr"/>
                  <a:lstStyle/>
                  <a:p>
                    <a:pPr>
                      <a:spcBef>
                        <a:spcPct val="0"/>
                      </a:spcBef>
                    </a:pPr>
                    <a:r>
                      <a:rPr lang="en-US" altLang="zh-CN">
                        <a:solidFill>
                          <a:schemeClr val="bg1"/>
                        </a:solidFill>
                      </a:rPr>
                      <a:t>Source add.</a:t>
                    </a:r>
                  </a:p>
                </p:txBody>
              </p:sp>
              <p:sp>
                <p:nvSpPr>
                  <p:cNvPr id="25621" name="Rectangle 1059"/>
                  <p:cNvSpPr>
                    <a:spLocks noChangeArrowheads="1"/>
                  </p:cNvSpPr>
                  <p:nvPr/>
                </p:nvSpPr>
                <p:spPr bwMode="auto">
                  <a:xfrm>
                    <a:off x="2880" y="2016"/>
                    <a:ext cx="864" cy="384"/>
                  </a:xfrm>
                  <a:prstGeom prst="rect">
                    <a:avLst/>
                  </a:prstGeom>
                  <a:solidFill>
                    <a:schemeClr val="hlink"/>
                  </a:solidFill>
                  <a:ln w="9525" algn="ctr">
                    <a:solidFill>
                      <a:schemeClr val="tx1"/>
                    </a:solidFill>
                    <a:miter lim="800000"/>
                    <a:headEnd/>
                    <a:tailEnd/>
                  </a:ln>
                </p:spPr>
                <p:txBody>
                  <a:bodyPr wrap="none" anchor="ctr"/>
                  <a:lstStyle/>
                  <a:p>
                    <a:pPr>
                      <a:spcBef>
                        <a:spcPct val="0"/>
                      </a:spcBef>
                    </a:pPr>
                    <a:r>
                      <a:rPr lang="en-US" altLang="zh-CN">
                        <a:solidFill>
                          <a:schemeClr val="bg1"/>
                        </a:solidFill>
                      </a:rPr>
                      <a:t>Length</a:t>
                    </a:r>
                  </a:p>
                </p:txBody>
              </p:sp>
              <p:sp>
                <p:nvSpPr>
                  <p:cNvPr id="25622" name="Rectangle 1060"/>
                  <p:cNvSpPr>
                    <a:spLocks noChangeArrowheads="1"/>
                  </p:cNvSpPr>
                  <p:nvPr/>
                </p:nvSpPr>
                <p:spPr bwMode="auto">
                  <a:xfrm>
                    <a:off x="3744" y="2016"/>
                    <a:ext cx="912" cy="384"/>
                  </a:xfrm>
                  <a:prstGeom prst="rect">
                    <a:avLst/>
                  </a:prstGeom>
                  <a:solidFill>
                    <a:schemeClr val="hlink"/>
                  </a:solidFill>
                  <a:ln w="9525" algn="ctr">
                    <a:solidFill>
                      <a:schemeClr val="tx1"/>
                    </a:solidFill>
                    <a:miter lim="800000"/>
                    <a:headEnd/>
                    <a:tailEnd/>
                  </a:ln>
                </p:spPr>
                <p:txBody>
                  <a:bodyPr wrap="none" anchor="ctr"/>
                  <a:lstStyle/>
                  <a:p>
                    <a:pPr>
                      <a:spcBef>
                        <a:spcPct val="0"/>
                      </a:spcBef>
                    </a:pPr>
                    <a:r>
                      <a:rPr lang="en-US" altLang="zh-CN">
                        <a:solidFill>
                          <a:schemeClr val="bg1"/>
                        </a:solidFill>
                      </a:rPr>
                      <a:t>Data</a:t>
                    </a:r>
                  </a:p>
                </p:txBody>
              </p:sp>
              <p:sp>
                <p:nvSpPr>
                  <p:cNvPr id="25623" name="Rectangle 1061"/>
                  <p:cNvSpPr>
                    <a:spLocks noChangeArrowheads="1"/>
                  </p:cNvSpPr>
                  <p:nvPr/>
                </p:nvSpPr>
                <p:spPr bwMode="auto">
                  <a:xfrm>
                    <a:off x="4608" y="2016"/>
                    <a:ext cx="864" cy="384"/>
                  </a:xfrm>
                  <a:prstGeom prst="rect">
                    <a:avLst/>
                  </a:prstGeom>
                  <a:solidFill>
                    <a:schemeClr val="hlink"/>
                  </a:solidFill>
                  <a:ln w="9525" algn="ctr">
                    <a:solidFill>
                      <a:schemeClr val="tx1"/>
                    </a:solidFill>
                    <a:miter lim="800000"/>
                    <a:headEnd/>
                    <a:tailEnd/>
                  </a:ln>
                </p:spPr>
                <p:txBody>
                  <a:bodyPr wrap="none" anchor="ctr"/>
                  <a:lstStyle/>
                  <a:p>
                    <a:pPr>
                      <a:spcBef>
                        <a:spcPct val="0"/>
                      </a:spcBef>
                    </a:pPr>
                    <a:r>
                      <a:rPr lang="en-US" altLang="zh-CN">
                        <a:solidFill>
                          <a:schemeClr val="bg1"/>
                        </a:solidFill>
                      </a:rPr>
                      <a:t>FCS</a:t>
                    </a:r>
                  </a:p>
                </p:txBody>
              </p:sp>
            </p:grpSp>
            <p:sp>
              <p:nvSpPr>
                <p:cNvPr id="25617" name="Text Box 1062"/>
                <p:cNvSpPr txBox="1">
                  <a:spLocks noChangeArrowheads="1"/>
                </p:cNvSpPr>
                <p:nvPr/>
              </p:nvSpPr>
              <p:spPr bwMode="auto">
                <a:xfrm>
                  <a:off x="0" y="1872"/>
                  <a:ext cx="556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a:r>
                    <a:rPr lang="zh-CN" altLang="en-US" sz="1200"/>
                    <a:t># </a:t>
                  </a:r>
                  <a:r>
                    <a:rPr lang="en-US" altLang="zh-CN" sz="1200"/>
                    <a:t>of bytes           </a:t>
                  </a:r>
                  <a:r>
                    <a:rPr lang="en-US" altLang="zh-CN"/>
                    <a:t>8                   6                         6                      2                 Variable               4</a:t>
                  </a:r>
                </a:p>
              </p:txBody>
            </p:sp>
          </p:grpSp>
          <p:sp>
            <p:nvSpPr>
              <p:cNvPr id="25613" name="AutoShape 1063"/>
              <p:cNvSpPr>
                <a:spLocks noChangeArrowheads="1"/>
              </p:cNvSpPr>
              <p:nvPr/>
            </p:nvSpPr>
            <p:spPr bwMode="auto">
              <a:xfrm rot="5400000" flipH="1" flipV="1">
                <a:off x="3120" y="2592"/>
                <a:ext cx="432" cy="33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50 w 21600"/>
                  <a:gd name="T13" fmla="*/ 2893 h 21600"/>
                  <a:gd name="T14" fmla="*/ 18250 w 21600"/>
                  <a:gd name="T15" fmla="*/ 9257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p:spPr>
            <p:txBody>
              <a:bodyPr wrap="none" anchor="ctr"/>
              <a:lstStyle/>
              <a:p>
                <a:endParaRPr lang="zh-CN" altLang="en-US"/>
              </a:p>
            </p:txBody>
          </p:sp>
          <p:sp>
            <p:nvSpPr>
              <p:cNvPr id="25614" name="Text Box 1064"/>
              <p:cNvSpPr txBox="1">
                <a:spLocks noChangeArrowheads="1"/>
              </p:cNvSpPr>
              <p:nvPr/>
            </p:nvSpPr>
            <p:spPr bwMode="auto">
              <a:xfrm>
                <a:off x="3504" y="2736"/>
                <a:ext cx="1680" cy="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a:r>
                  <a:rPr lang="en-US" altLang="zh-CN" sz="2400" b="1"/>
                  <a:t>Ethernet II uses “Type” here and does not use 802.2</a:t>
                </a:r>
              </a:p>
            </p:txBody>
          </p:sp>
          <p:sp>
            <p:nvSpPr>
              <p:cNvPr id="25615" name="AutoShape 1065"/>
              <p:cNvSpPr>
                <a:spLocks noChangeArrowheads="1"/>
              </p:cNvSpPr>
              <p:nvPr/>
            </p:nvSpPr>
            <p:spPr bwMode="auto">
              <a:xfrm rot="10800000">
                <a:off x="720" y="2496"/>
                <a:ext cx="1728" cy="129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hlink"/>
              </a:solidFill>
              <a:ln w="9525" algn="ctr">
                <a:solidFill>
                  <a:schemeClr val="tx1"/>
                </a:solidFill>
                <a:miter lim="800000"/>
                <a:headEnd/>
                <a:tailEnd/>
              </a:ln>
            </p:spPr>
            <p:txBody>
              <a:bodyPr wrap="none" anchor="ctr"/>
              <a:lstStyle/>
              <a:p>
                <a:endParaRPr lang="zh-CN" altLang="en-US"/>
              </a:p>
            </p:txBody>
          </p:sp>
        </p:grpSp>
        <p:sp>
          <p:nvSpPr>
            <p:cNvPr id="25606" name="Line 1066"/>
            <p:cNvSpPr>
              <a:spLocks noChangeShapeType="1"/>
            </p:cNvSpPr>
            <p:nvPr/>
          </p:nvSpPr>
          <p:spPr bwMode="auto">
            <a:xfrm>
              <a:off x="864" y="3216"/>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07" name="Text Box 1067"/>
            <p:cNvSpPr txBox="1">
              <a:spLocks noChangeArrowheads="1"/>
            </p:cNvSpPr>
            <p:nvPr/>
          </p:nvSpPr>
          <p:spPr bwMode="auto">
            <a:xfrm>
              <a:off x="864" y="3324"/>
              <a:ext cx="1426" cy="212"/>
            </a:xfrm>
            <a:prstGeom prst="rect">
              <a:avLst/>
            </a:prstGeom>
            <a:solidFill>
              <a:schemeClr va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pPr>
              <a:r>
                <a:rPr lang="zh-CN" altLang="en-US" sz="1600">
                  <a:solidFill>
                    <a:schemeClr val="bg1"/>
                  </a:solidFill>
                </a:rPr>
                <a:t>0000.0</a:t>
              </a:r>
              <a:r>
                <a:rPr lang="en-US" altLang="zh-CN" sz="1600">
                  <a:solidFill>
                    <a:schemeClr val="bg1"/>
                  </a:solidFill>
                </a:rPr>
                <a:t>C            XX.XXXX</a:t>
              </a:r>
            </a:p>
          </p:txBody>
        </p:sp>
        <p:sp>
          <p:nvSpPr>
            <p:cNvPr id="25608" name="Text Box 1068"/>
            <p:cNvSpPr txBox="1">
              <a:spLocks noChangeArrowheads="1"/>
            </p:cNvSpPr>
            <p:nvPr/>
          </p:nvSpPr>
          <p:spPr bwMode="auto">
            <a:xfrm>
              <a:off x="672" y="3680"/>
              <a:ext cx="196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a:r>
                <a:rPr lang="en-US" altLang="zh-CN" sz="1600"/>
                <a:t>IEEE assigned    Vendor assigned</a:t>
              </a:r>
            </a:p>
          </p:txBody>
        </p:sp>
        <p:sp>
          <p:nvSpPr>
            <p:cNvPr id="25609" name="Text Box 1069"/>
            <p:cNvSpPr txBox="1">
              <a:spLocks noChangeArrowheads="1"/>
            </p:cNvSpPr>
            <p:nvPr/>
          </p:nvSpPr>
          <p:spPr bwMode="auto">
            <a:xfrm>
              <a:off x="864" y="3872"/>
              <a:ext cx="1921"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a:endParaRPr lang="en-US" altLang="zh-CN" sz="2400" b="1"/>
            </a:p>
          </p:txBody>
        </p:sp>
        <p:sp>
          <p:nvSpPr>
            <p:cNvPr id="25610" name="Text Box 1070"/>
            <p:cNvSpPr txBox="1">
              <a:spLocks noChangeArrowheads="1"/>
            </p:cNvSpPr>
            <p:nvPr/>
          </p:nvSpPr>
          <p:spPr bwMode="auto">
            <a:xfrm>
              <a:off x="2928" y="3440"/>
              <a:ext cx="2496"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a:endParaRPr lang="en-US" altLang="zh-CN" sz="3600" b="1"/>
            </a:p>
          </p:txBody>
        </p:sp>
        <p:sp>
          <p:nvSpPr>
            <p:cNvPr id="25611" name="Line 1071"/>
            <p:cNvSpPr>
              <a:spLocks noChangeShapeType="1"/>
            </p:cNvSpPr>
            <p:nvPr/>
          </p:nvSpPr>
          <p:spPr bwMode="auto">
            <a:xfrm>
              <a:off x="1584" y="3216"/>
              <a:ext cx="0" cy="4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83330"/>
                                        </p:tgtEl>
                                        <p:attrNameLst>
                                          <p:attrName>style.visibility</p:attrName>
                                        </p:attrNameLst>
                                      </p:cBhvr>
                                      <p:to>
                                        <p:strVal val="visible"/>
                                      </p:to>
                                    </p:set>
                                    <p:animEffect transition="in" filter="randombar(horizontal)">
                                      <p:cBhvr>
                                        <p:cTn id="7" dur="500"/>
                                        <p:tgtEl>
                                          <p:spTgt spid="483330"/>
                                        </p:tgtEl>
                                      </p:cBhvr>
                                    </p:animEffect>
                                  </p:childTnLst>
                                </p:cTn>
                              </p:par>
                            </p:childTnLst>
                          </p:cTn>
                        </p:par>
                        <p:par>
                          <p:cTn id="8" fill="hold" nodeType="afterGroup">
                            <p:stCondLst>
                              <p:cond delay="500"/>
                            </p:stCondLst>
                            <p:childTnLst>
                              <p:par>
                                <p:cTn id="9" presetID="22" presetClass="entr" presetSubtype="1" fill="hold" grpId="0" nodeType="afterEffect">
                                  <p:stCondLst>
                                    <p:cond delay="3000"/>
                                  </p:stCondLst>
                                  <p:childTnLst>
                                    <p:set>
                                      <p:cBhvr>
                                        <p:cTn id="10" dur="1" fill="hold">
                                          <p:stCondLst>
                                            <p:cond delay="0"/>
                                          </p:stCondLst>
                                        </p:cTn>
                                        <p:tgtEl>
                                          <p:spTgt spid="483331">
                                            <p:txEl>
                                              <p:pRg st="0" end="0"/>
                                            </p:txEl>
                                          </p:spTgt>
                                        </p:tgtEl>
                                        <p:attrNameLst>
                                          <p:attrName>style.visibility</p:attrName>
                                        </p:attrNameLst>
                                      </p:cBhvr>
                                      <p:to>
                                        <p:strVal val="visible"/>
                                      </p:to>
                                    </p:set>
                                    <p:animEffect transition="in" filter="wipe(up)">
                                      <p:cBhvr>
                                        <p:cTn id="11" dur="500"/>
                                        <p:tgtEl>
                                          <p:spTgt spid="483331">
                                            <p:txEl>
                                              <p:pRg st="0" end="0"/>
                                            </p:txEl>
                                          </p:spTgt>
                                        </p:tgtEl>
                                      </p:cBhvr>
                                    </p:animEffect>
                                  </p:childTnLst>
                                </p:cTn>
                              </p:par>
                            </p:childTnLst>
                          </p:cTn>
                        </p:par>
                        <p:par>
                          <p:cTn id="12" fill="hold" nodeType="afterGroup">
                            <p:stCondLst>
                              <p:cond delay="4000"/>
                            </p:stCondLst>
                            <p:childTnLst>
                              <p:par>
                                <p:cTn id="13" presetID="22" presetClass="entr" presetSubtype="1" fill="hold" grpId="0" nodeType="afterEffect">
                                  <p:stCondLst>
                                    <p:cond delay="3000"/>
                                  </p:stCondLst>
                                  <p:childTnLst>
                                    <p:set>
                                      <p:cBhvr>
                                        <p:cTn id="14" dur="1" fill="hold">
                                          <p:stCondLst>
                                            <p:cond delay="0"/>
                                          </p:stCondLst>
                                        </p:cTn>
                                        <p:tgtEl>
                                          <p:spTgt spid="483331">
                                            <p:txEl>
                                              <p:pRg st="1" end="1"/>
                                            </p:txEl>
                                          </p:spTgt>
                                        </p:tgtEl>
                                        <p:attrNameLst>
                                          <p:attrName>style.visibility</p:attrName>
                                        </p:attrNameLst>
                                      </p:cBhvr>
                                      <p:to>
                                        <p:strVal val="visible"/>
                                      </p:to>
                                    </p:set>
                                    <p:animEffect transition="in" filter="wipe(up)">
                                      <p:cBhvr>
                                        <p:cTn id="15" dur="500"/>
                                        <p:tgtEl>
                                          <p:spTgt spid="4833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0" grpId="0" autoUpdateAnimBg="0"/>
      <p:bldP spid="483331" grpId="0" build="p" autoUpdateAnimBg="0" advAuto="300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smtClean="0"/>
              <a:t>Layer2: Data Link Layer</a:t>
            </a:r>
            <a:endParaRPr lang="zh-CN" altLang="en-US" smtClean="0"/>
          </a:p>
        </p:txBody>
      </p:sp>
      <p:sp>
        <p:nvSpPr>
          <p:cNvPr id="8195" name="Rectangle 3"/>
          <p:cNvSpPr>
            <a:spLocks noGrp="1" noChangeArrowheads="1"/>
          </p:cNvSpPr>
          <p:nvPr>
            <p:ph type="body" idx="1"/>
          </p:nvPr>
        </p:nvSpPr>
        <p:spPr>
          <a:xfrm>
            <a:off x="609600" y="1844675"/>
            <a:ext cx="8534400" cy="4114800"/>
          </a:xfrm>
        </p:spPr>
        <p:txBody>
          <a:bodyPr/>
          <a:lstStyle/>
          <a:p>
            <a:pPr eaLnBrk="1" hangingPunct="1">
              <a:lnSpc>
                <a:spcPct val="120000"/>
              </a:lnSpc>
            </a:pPr>
            <a:r>
              <a:rPr lang="en-US" altLang="zh-CN" sz="2600" dirty="0" smtClean="0">
                <a:solidFill>
                  <a:srgbClr val="006600"/>
                </a:solidFill>
              </a:rPr>
              <a:t>Overview of the Data Link Layer</a:t>
            </a:r>
          </a:p>
          <a:p>
            <a:pPr eaLnBrk="1" hangingPunct="1">
              <a:lnSpc>
                <a:spcPct val="120000"/>
              </a:lnSpc>
            </a:pPr>
            <a:r>
              <a:rPr lang="en-US" altLang="zh-CN" sz="2600" dirty="0" smtClean="0"/>
              <a:t>Ethernet and CSMA/CD</a:t>
            </a:r>
          </a:p>
          <a:p>
            <a:pPr lvl="1" eaLnBrk="1" hangingPunct="1">
              <a:lnSpc>
                <a:spcPct val="120000"/>
              </a:lnSpc>
            </a:pPr>
            <a:r>
              <a:rPr lang="en-US" altLang="zh-CN" sz="2200" dirty="0" smtClean="0"/>
              <a:t>LLC and MAC Sub-layers</a:t>
            </a:r>
          </a:p>
          <a:p>
            <a:pPr lvl="1" eaLnBrk="1" hangingPunct="1">
              <a:lnSpc>
                <a:spcPct val="120000"/>
              </a:lnSpc>
            </a:pPr>
            <a:r>
              <a:rPr lang="en-US" altLang="zh-CN" sz="2200" dirty="0" smtClean="0"/>
              <a:t>Media Access Control in MAC Sub-layer</a:t>
            </a:r>
          </a:p>
          <a:p>
            <a:pPr eaLnBrk="1" hangingPunct="1">
              <a:lnSpc>
                <a:spcPct val="120000"/>
              </a:lnSpc>
            </a:pPr>
            <a:r>
              <a:rPr lang="en-US" altLang="zh-CN" sz="2600" dirty="0" smtClean="0"/>
              <a:t>Wireless </a:t>
            </a:r>
            <a:r>
              <a:rPr lang="en-US" altLang="zh-CN" sz="2600" dirty="0" smtClean="0"/>
              <a:t>LAN and CSMA/CA</a:t>
            </a:r>
          </a:p>
          <a:p>
            <a:pPr eaLnBrk="1" hangingPunct="1">
              <a:lnSpc>
                <a:spcPct val="120000"/>
              </a:lnSpc>
            </a:pPr>
            <a:r>
              <a:rPr lang="en-US" altLang="zh-CN" sz="2600" dirty="0" smtClean="0"/>
              <a:t>Layer 2 Devices</a:t>
            </a:r>
          </a:p>
        </p:txBody>
      </p:sp>
    </p:spTree>
  </p:cSld>
  <p:clrMapOvr>
    <a:masterClrMapping/>
  </p:clrMapOvr>
  <p:transition spd="med">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ChangeArrowheads="1"/>
          </p:cNvSpPr>
          <p:nvPr/>
        </p:nvSpPr>
        <p:spPr bwMode="auto">
          <a:xfrm>
            <a:off x="468313" y="765175"/>
            <a:ext cx="7670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1" hangingPunct="1">
              <a:spcBef>
                <a:spcPct val="0"/>
              </a:spcBef>
            </a:pPr>
            <a:r>
              <a:rPr lang="en-US" altLang="en-US" sz="3400">
                <a:solidFill>
                  <a:schemeClr val="tx2"/>
                </a:solidFill>
                <a:latin typeface="Verdana" pitchFamily="34" charset="0"/>
              </a:rPr>
              <a:t>MAC Sub-layer: Fields in a Frame</a:t>
            </a:r>
          </a:p>
        </p:txBody>
      </p:sp>
      <p:sp>
        <p:nvSpPr>
          <p:cNvPr id="485379" name="Text Box 3"/>
          <p:cNvSpPr txBox="1">
            <a:spLocks noChangeArrowheads="1"/>
          </p:cNvSpPr>
          <p:nvPr/>
        </p:nvSpPr>
        <p:spPr bwMode="auto">
          <a:xfrm>
            <a:off x="228600" y="1758950"/>
            <a:ext cx="8915400" cy="1446213"/>
          </a:xfrm>
          <a:prstGeom prst="rect">
            <a:avLst/>
          </a:prstGeom>
          <a:noFill/>
          <a:ln w="9525">
            <a:noFill/>
            <a:miter lim="800000"/>
            <a:headEnd/>
            <a:tailEnd/>
          </a:ln>
        </p:spPr>
        <p:txBody>
          <a:bodyPr>
            <a:spAutoFit/>
          </a:bodyPr>
          <a:lstStyle/>
          <a:p>
            <a:pPr algn="l">
              <a:spcBef>
                <a:spcPct val="0"/>
              </a:spcBef>
              <a:buClr>
                <a:schemeClr val="accent6"/>
              </a:buClr>
              <a:buFont typeface="Wingdings" pitchFamily="2" charset="2"/>
              <a:buChar char="p"/>
              <a:defRPr/>
            </a:pPr>
            <a:r>
              <a:rPr lang="en-US" altLang="en-US" sz="2200" dirty="0">
                <a:solidFill>
                  <a:srgbClr val="006600"/>
                </a:solidFill>
                <a:latin typeface="Arial" charset="0"/>
              </a:rPr>
              <a:t>FCS </a:t>
            </a:r>
            <a:r>
              <a:rPr lang="en-US" altLang="en-US" sz="2200" dirty="0">
                <a:solidFill>
                  <a:srgbClr val="000000"/>
                </a:solidFill>
                <a:latin typeface="Arial" charset="0"/>
              </a:rPr>
              <a:t>field (four bytes) contains a </a:t>
            </a:r>
            <a:r>
              <a:rPr lang="en-US" altLang="en-US" sz="2200" dirty="0">
                <a:solidFill>
                  <a:schemeClr val="hlink"/>
                </a:solidFill>
                <a:latin typeface="Arial" charset="0"/>
              </a:rPr>
              <a:t>cyclic redundancy check</a:t>
            </a:r>
            <a:r>
              <a:rPr lang="en-US" altLang="en-US" sz="2200" dirty="0">
                <a:solidFill>
                  <a:srgbClr val="000000"/>
                </a:solidFill>
                <a:latin typeface="Arial" charset="0"/>
              </a:rPr>
              <a:t> value</a:t>
            </a:r>
          </a:p>
          <a:p>
            <a:pPr lvl="1" algn="l">
              <a:spcBef>
                <a:spcPct val="0"/>
              </a:spcBef>
              <a:buClr>
                <a:schemeClr val="accent6"/>
              </a:buClr>
              <a:buFont typeface="Wingdings" pitchFamily="2" charset="2"/>
              <a:buChar char="p"/>
              <a:defRPr/>
            </a:pPr>
            <a:r>
              <a:rPr lang="en-US" altLang="en-US" sz="2200" dirty="0">
                <a:solidFill>
                  <a:srgbClr val="000000"/>
                </a:solidFill>
                <a:latin typeface="Arial" charset="0"/>
              </a:rPr>
              <a:t>The sending device creates the CRC</a:t>
            </a:r>
          </a:p>
          <a:p>
            <a:pPr lvl="1" algn="l">
              <a:spcBef>
                <a:spcPct val="0"/>
              </a:spcBef>
              <a:buClr>
                <a:schemeClr val="accent6"/>
              </a:buClr>
              <a:buFont typeface="Wingdings" pitchFamily="2" charset="2"/>
              <a:buChar char="p"/>
              <a:defRPr/>
            </a:pPr>
            <a:r>
              <a:rPr lang="en-US" altLang="en-US" sz="2200" dirty="0">
                <a:solidFill>
                  <a:srgbClr val="000000"/>
                </a:solidFill>
                <a:latin typeface="Arial" charset="0"/>
              </a:rPr>
              <a:t>The receiving device recalculates the CRC to check for damage that might have occurred to the frame in transit.</a:t>
            </a:r>
          </a:p>
        </p:txBody>
      </p:sp>
      <p:grpSp>
        <p:nvGrpSpPr>
          <p:cNvPr id="26628" name="Group 28"/>
          <p:cNvGrpSpPr>
            <a:grpSpLocks/>
          </p:cNvGrpSpPr>
          <p:nvPr/>
        </p:nvGrpSpPr>
        <p:grpSpPr bwMode="auto">
          <a:xfrm>
            <a:off x="0" y="3068638"/>
            <a:ext cx="8893175" cy="3273425"/>
            <a:chOff x="0" y="1616"/>
            <a:chExt cx="5568" cy="2623"/>
          </a:xfrm>
        </p:grpSpPr>
        <p:grpSp>
          <p:nvGrpSpPr>
            <p:cNvPr id="26629" name="Group 29"/>
            <p:cNvGrpSpPr>
              <a:grpSpLocks/>
            </p:cNvGrpSpPr>
            <p:nvPr/>
          </p:nvGrpSpPr>
          <p:grpSpPr bwMode="auto">
            <a:xfrm>
              <a:off x="0" y="1616"/>
              <a:ext cx="5568" cy="2064"/>
              <a:chOff x="0" y="1872"/>
              <a:chExt cx="5568" cy="1920"/>
            </a:xfrm>
          </p:grpSpPr>
          <p:grpSp>
            <p:nvGrpSpPr>
              <p:cNvPr id="26636" name="Group 30"/>
              <p:cNvGrpSpPr>
                <a:grpSpLocks/>
              </p:cNvGrpSpPr>
              <p:nvPr/>
            </p:nvGrpSpPr>
            <p:grpSpPr bwMode="auto">
              <a:xfrm>
                <a:off x="0" y="1872"/>
                <a:ext cx="5568" cy="624"/>
                <a:chOff x="0" y="1872"/>
                <a:chExt cx="5568" cy="624"/>
              </a:xfrm>
            </p:grpSpPr>
            <p:grpSp>
              <p:nvGrpSpPr>
                <p:cNvPr id="26640" name="Group 31"/>
                <p:cNvGrpSpPr>
                  <a:grpSpLocks/>
                </p:cNvGrpSpPr>
                <p:nvPr/>
              </p:nvGrpSpPr>
              <p:grpSpPr bwMode="auto">
                <a:xfrm>
                  <a:off x="288" y="2112"/>
                  <a:ext cx="5184" cy="384"/>
                  <a:chOff x="288" y="2016"/>
                  <a:chExt cx="5184" cy="384"/>
                </a:xfrm>
              </p:grpSpPr>
              <p:sp>
                <p:nvSpPr>
                  <p:cNvPr id="26642" name="Rectangle 32"/>
                  <p:cNvSpPr>
                    <a:spLocks noChangeArrowheads="1"/>
                  </p:cNvSpPr>
                  <p:nvPr/>
                </p:nvSpPr>
                <p:spPr bwMode="auto">
                  <a:xfrm>
                    <a:off x="288" y="2016"/>
                    <a:ext cx="912" cy="384"/>
                  </a:xfrm>
                  <a:prstGeom prst="rect">
                    <a:avLst/>
                  </a:prstGeom>
                  <a:solidFill>
                    <a:schemeClr val="hlink"/>
                  </a:solidFill>
                  <a:ln w="9525" algn="ctr">
                    <a:solidFill>
                      <a:schemeClr val="tx1"/>
                    </a:solidFill>
                    <a:miter lim="800000"/>
                    <a:headEnd/>
                    <a:tailEnd/>
                  </a:ln>
                </p:spPr>
                <p:txBody>
                  <a:bodyPr wrap="none" anchor="ctr"/>
                  <a:lstStyle/>
                  <a:p>
                    <a:pPr>
                      <a:spcBef>
                        <a:spcPct val="0"/>
                      </a:spcBef>
                    </a:pPr>
                    <a:r>
                      <a:rPr lang="en-US" altLang="zh-CN">
                        <a:solidFill>
                          <a:schemeClr val="bg1"/>
                        </a:solidFill>
                      </a:rPr>
                      <a:t>Preamble</a:t>
                    </a:r>
                  </a:p>
                </p:txBody>
              </p:sp>
              <p:sp>
                <p:nvSpPr>
                  <p:cNvPr id="26643" name="Rectangle 33"/>
                  <p:cNvSpPr>
                    <a:spLocks noChangeArrowheads="1"/>
                  </p:cNvSpPr>
                  <p:nvPr/>
                </p:nvSpPr>
                <p:spPr bwMode="auto">
                  <a:xfrm>
                    <a:off x="1152" y="2016"/>
                    <a:ext cx="864" cy="384"/>
                  </a:xfrm>
                  <a:prstGeom prst="rect">
                    <a:avLst/>
                  </a:prstGeom>
                  <a:solidFill>
                    <a:schemeClr val="hlink"/>
                  </a:solidFill>
                  <a:ln w="9525">
                    <a:solidFill>
                      <a:schemeClr val="tx1"/>
                    </a:solidFill>
                    <a:miter lim="800000"/>
                    <a:headEnd/>
                    <a:tailEnd/>
                  </a:ln>
                </p:spPr>
                <p:txBody>
                  <a:bodyPr wrap="none" anchor="ctr"/>
                  <a:lstStyle/>
                  <a:p>
                    <a:pPr>
                      <a:spcBef>
                        <a:spcPct val="0"/>
                      </a:spcBef>
                    </a:pPr>
                    <a:r>
                      <a:rPr lang="en-US" altLang="zh-CN">
                        <a:solidFill>
                          <a:schemeClr val="bg1"/>
                        </a:solidFill>
                      </a:rPr>
                      <a:t>Dest. add.</a:t>
                    </a:r>
                  </a:p>
                </p:txBody>
              </p:sp>
              <p:sp>
                <p:nvSpPr>
                  <p:cNvPr id="26644" name="Rectangle 34"/>
                  <p:cNvSpPr>
                    <a:spLocks noChangeArrowheads="1"/>
                  </p:cNvSpPr>
                  <p:nvPr/>
                </p:nvSpPr>
                <p:spPr bwMode="auto">
                  <a:xfrm>
                    <a:off x="2016" y="2016"/>
                    <a:ext cx="864" cy="384"/>
                  </a:xfrm>
                  <a:prstGeom prst="rect">
                    <a:avLst/>
                  </a:prstGeom>
                  <a:solidFill>
                    <a:schemeClr val="hlink"/>
                  </a:solidFill>
                  <a:ln w="9525" algn="ctr">
                    <a:solidFill>
                      <a:schemeClr val="tx1"/>
                    </a:solidFill>
                    <a:miter lim="800000"/>
                    <a:headEnd/>
                    <a:tailEnd/>
                  </a:ln>
                </p:spPr>
                <p:txBody>
                  <a:bodyPr wrap="none" anchor="ctr"/>
                  <a:lstStyle/>
                  <a:p>
                    <a:pPr>
                      <a:spcBef>
                        <a:spcPct val="0"/>
                      </a:spcBef>
                    </a:pPr>
                    <a:r>
                      <a:rPr lang="en-US" altLang="zh-CN">
                        <a:solidFill>
                          <a:schemeClr val="bg1"/>
                        </a:solidFill>
                      </a:rPr>
                      <a:t>Source add.</a:t>
                    </a:r>
                  </a:p>
                </p:txBody>
              </p:sp>
              <p:sp>
                <p:nvSpPr>
                  <p:cNvPr id="26645" name="Rectangle 35"/>
                  <p:cNvSpPr>
                    <a:spLocks noChangeArrowheads="1"/>
                  </p:cNvSpPr>
                  <p:nvPr/>
                </p:nvSpPr>
                <p:spPr bwMode="auto">
                  <a:xfrm>
                    <a:off x="2880" y="2016"/>
                    <a:ext cx="864" cy="384"/>
                  </a:xfrm>
                  <a:prstGeom prst="rect">
                    <a:avLst/>
                  </a:prstGeom>
                  <a:solidFill>
                    <a:schemeClr val="hlink"/>
                  </a:solidFill>
                  <a:ln w="9525" algn="ctr">
                    <a:solidFill>
                      <a:schemeClr val="tx1"/>
                    </a:solidFill>
                    <a:miter lim="800000"/>
                    <a:headEnd/>
                    <a:tailEnd/>
                  </a:ln>
                </p:spPr>
                <p:txBody>
                  <a:bodyPr wrap="none" anchor="ctr"/>
                  <a:lstStyle/>
                  <a:p>
                    <a:pPr>
                      <a:spcBef>
                        <a:spcPct val="0"/>
                      </a:spcBef>
                    </a:pPr>
                    <a:r>
                      <a:rPr lang="en-US" altLang="zh-CN">
                        <a:solidFill>
                          <a:schemeClr val="bg1"/>
                        </a:solidFill>
                      </a:rPr>
                      <a:t>Length</a:t>
                    </a:r>
                  </a:p>
                </p:txBody>
              </p:sp>
              <p:sp>
                <p:nvSpPr>
                  <p:cNvPr id="26646" name="Rectangle 36"/>
                  <p:cNvSpPr>
                    <a:spLocks noChangeArrowheads="1"/>
                  </p:cNvSpPr>
                  <p:nvPr/>
                </p:nvSpPr>
                <p:spPr bwMode="auto">
                  <a:xfrm>
                    <a:off x="3744" y="2016"/>
                    <a:ext cx="912" cy="384"/>
                  </a:xfrm>
                  <a:prstGeom prst="rect">
                    <a:avLst/>
                  </a:prstGeom>
                  <a:solidFill>
                    <a:schemeClr val="hlink"/>
                  </a:solidFill>
                  <a:ln w="9525" algn="ctr">
                    <a:solidFill>
                      <a:schemeClr val="tx1"/>
                    </a:solidFill>
                    <a:miter lim="800000"/>
                    <a:headEnd/>
                    <a:tailEnd/>
                  </a:ln>
                </p:spPr>
                <p:txBody>
                  <a:bodyPr wrap="none" anchor="ctr"/>
                  <a:lstStyle/>
                  <a:p>
                    <a:pPr>
                      <a:spcBef>
                        <a:spcPct val="0"/>
                      </a:spcBef>
                    </a:pPr>
                    <a:r>
                      <a:rPr lang="en-US" altLang="zh-CN">
                        <a:solidFill>
                          <a:schemeClr val="bg1"/>
                        </a:solidFill>
                      </a:rPr>
                      <a:t>Data</a:t>
                    </a:r>
                  </a:p>
                </p:txBody>
              </p:sp>
              <p:sp>
                <p:nvSpPr>
                  <p:cNvPr id="26647" name="Rectangle 37"/>
                  <p:cNvSpPr>
                    <a:spLocks noChangeArrowheads="1"/>
                  </p:cNvSpPr>
                  <p:nvPr/>
                </p:nvSpPr>
                <p:spPr bwMode="auto">
                  <a:xfrm>
                    <a:off x="4608" y="2016"/>
                    <a:ext cx="864" cy="384"/>
                  </a:xfrm>
                  <a:prstGeom prst="rect">
                    <a:avLst/>
                  </a:prstGeom>
                  <a:solidFill>
                    <a:schemeClr val="hlink"/>
                  </a:solidFill>
                  <a:ln w="9525" algn="ctr">
                    <a:solidFill>
                      <a:schemeClr val="tx1"/>
                    </a:solidFill>
                    <a:miter lim="800000"/>
                    <a:headEnd/>
                    <a:tailEnd/>
                  </a:ln>
                </p:spPr>
                <p:txBody>
                  <a:bodyPr wrap="none" anchor="ctr"/>
                  <a:lstStyle/>
                  <a:p>
                    <a:pPr>
                      <a:spcBef>
                        <a:spcPct val="0"/>
                      </a:spcBef>
                    </a:pPr>
                    <a:r>
                      <a:rPr lang="en-US" altLang="zh-CN">
                        <a:solidFill>
                          <a:schemeClr val="bg1"/>
                        </a:solidFill>
                      </a:rPr>
                      <a:t>FCS</a:t>
                    </a:r>
                  </a:p>
                </p:txBody>
              </p:sp>
            </p:grpSp>
            <p:sp>
              <p:nvSpPr>
                <p:cNvPr id="26641" name="Text Box 38"/>
                <p:cNvSpPr txBox="1">
                  <a:spLocks noChangeArrowheads="1"/>
                </p:cNvSpPr>
                <p:nvPr/>
              </p:nvSpPr>
              <p:spPr bwMode="auto">
                <a:xfrm>
                  <a:off x="0" y="1872"/>
                  <a:ext cx="5568"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a:r>
                    <a:rPr lang="zh-CN" altLang="en-US" sz="1200"/>
                    <a:t># </a:t>
                  </a:r>
                  <a:r>
                    <a:rPr lang="en-US" altLang="zh-CN" sz="1200"/>
                    <a:t>of bytes           </a:t>
                  </a:r>
                  <a:r>
                    <a:rPr lang="en-US" altLang="zh-CN"/>
                    <a:t>8                   6                         6                      2                 Variable               4</a:t>
                  </a:r>
                </a:p>
              </p:txBody>
            </p:sp>
          </p:grpSp>
          <p:sp>
            <p:nvSpPr>
              <p:cNvPr id="26637" name="AutoShape 39"/>
              <p:cNvSpPr>
                <a:spLocks noChangeArrowheads="1"/>
              </p:cNvSpPr>
              <p:nvPr/>
            </p:nvSpPr>
            <p:spPr bwMode="auto">
              <a:xfrm rot="5400000" flipH="1" flipV="1">
                <a:off x="3120" y="2592"/>
                <a:ext cx="432" cy="33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50 w 21600"/>
                  <a:gd name="T13" fmla="*/ 2893 h 21600"/>
                  <a:gd name="T14" fmla="*/ 18250 w 21600"/>
                  <a:gd name="T15" fmla="*/ 9257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p:spPr>
            <p:txBody>
              <a:bodyPr wrap="none" anchor="ctr"/>
              <a:lstStyle/>
              <a:p>
                <a:endParaRPr lang="zh-CN" altLang="en-US"/>
              </a:p>
            </p:txBody>
          </p:sp>
          <p:sp>
            <p:nvSpPr>
              <p:cNvPr id="26638" name="Text Box 40"/>
              <p:cNvSpPr txBox="1">
                <a:spLocks noChangeArrowheads="1"/>
              </p:cNvSpPr>
              <p:nvPr/>
            </p:nvSpPr>
            <p:spPr bwMode="auto">
              <a:xfrm>
                <a:off x="3504" y="2736"/>
                <a:ext cx="1680" cy="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a:r>
                  <a:rPr lang="en-US" altLang="zh-CN" sz="2400" b="1"/>
                  <a:t>Ethernet II uses “Type” here and does not use 802.2</a:t>
                </a:r>
              </a:p>
            </p:txBody>
          </p:sp>
          <p:sp>
            <p:nvSpPr>
              <p:cNvPr id="26639" name="AutoShape 41"/>
              <p:cNvSpPr>
                <a:spLocks noChangeArrowheads="1"/>
              </p:cNvSpPr>
              <p:nvPr/>
            </p:nvSpPr>
            <p:spPr bwMode="auto">
              <a:xfrm rot="10800000">
                <a:off x="720" y="2496"/>
                <a:ext cx="1728" cy="129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hlink"/>
              </a:solidFill>
              <a:ln w="9525" algn="ctr">
                <a:solidFill>
                  <a:schemeClr val="tx1"/>
                </a:solidFill>
                <a:miter lim="800000"/>
                <a:headEnd/>
                <a:tailEnd/>
              </a:ln>
            </p:spPr>
            <p:txBody>
              <a:bodyPr wrap="none" anchor="ctr"/>
              <a:lstStyle/>
              <a:p>
                <a:endParaRPr lang="zh-CN" altLang="en-US"/>
              </a:p>
            </p:txBody>
          </p:sp>
        </p:grpSp>
        <p:sp>
          <p:nvSpPr>
            <p:cNvPr id="26630" name="Line 42"/>
            <p:cNvSpPr>
              <a:spLocks noChangeShapeType="1"/>
            </p:cNvSpPr>
            <p:nvPr/>
          </p:nvSpPr>
          <p:spPr bwMode="auto">
            <a:xfrm>
              <a:off x="864" y="3216"/>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1" name="Text Box 43"/>
            <p:cNvSpPr txBox="1">
              <a:spLocks noChangeArrowheads="1"/>
            </p:cNvSpPr>
            <p:nvPr/>
          </p:nvSpPr>
          <p:spPr bwMode="auto">
            <a:xfrm>
              <a:off x="864" y="3324"/>
              <a:ext cx="1426" cy="212"/>
            </a:xfrm>
            <a:prstGeom prst="rect">
              <a:avLst/>
            </a:prstGeom>
            <a:solidFill>
              <a:schemeClr va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pPr>
              <a:r>
                <a:rPr lang="zh-CN" altLang="en-US" sz="1600">
                  <a:solidFill>
                    <a:schemeClr val="bg1"/>
                  </a:solidFill>
                </a:rPr>
                <a:t>0000.0</a:t>
              </a:r>
              <a:r>
                <a:rPr lang="en-US" altLang="zh-CN" sz="1600">
                  <a:solidFill>
                    <a:schemeClr val="bg1"/>
                  </a:solidFill>
                </a:rPr>
                <a:t>C            XX.XXXX</a:t>
              </a:r>
            </a:p>
          </p:txBody>
        </p:sp>
        <p:sp>
          <p:nvSpPr>
            <p:cNvPr id="26632" name="Text Box 44"/>
            <p:cNvSpPr txBox="1">
              <a:spLocks noChangeArrowheads="1"/>
            </p:cNvSpPr>
            <p:nvPr/>
          </p:nvSpPr>
          <p:spPr bwMode="auto">
            <a:xfrm>
              <a:off x="672" y="3681"/>
              <a:ext cx="19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a:r>
                <a:rPr lang="en-US" altLang="zh-CN" sz="1600"/>
                <a:t>IEEE assigned    Vendor assigned</a:t>
              </a:r>
            </a:p>
          </p:txBody>
        </p:sp>
        <p:sp>
          <p:nvSpPr>
            <p:cNvPr id="26633" name="Text Box 45"/>
            <p:cNvSpPr txBox="1">
              <a:spLocks noChangeArrowheads="1"/>
            </p:cNvSpPr>
            <p:nvPr/>
          </p:nvSpPr>
          <p:spPr bwMode="auto">
            <a:xfrm>
              <a:off x="864" y="3872"/>
              <a:ext cx="1921"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a:endParaRPr lang="en-US" altLang="zh-CN" sz="2400" b="1"/>
            </a:p>
          </p:txBody>
        </p:sp>
        <p:sp>
          <p:nvSpPr>
            <p:cNvPr id="26634" name="Text Box 46"/>
            <p:cNvSpPr txBox="1">
              <a:spLocks noChangeArrowheads="1"/>
            </p:cNvSpPr>
            <p:nvPr/>
          </p:nvSpPr>
          <p:spPr bwMode="auto">
            <a:xfrm>
              <a:off x="2928" y="3440"/>
              <a:ext cx="2496"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a:endParaRPr lang="en-US" altLang="zh-CN" sz="3600" b="1"/>
            </a:p>
          </p:txBody>
        </p:sp>
        <p:sp>
          <p:nvSpPr>
            <p:cNvPr id="26635" name="Line 47"/>
            <p:cNvSpPr>
              <a:spLocks noChangeShapeType="1"/>
            </p:cNvSpPr>
            <p:nvPr/>
          </p:nvSpPr>
          <p:spPr bwMode="auto">
            <a:xfrm>
              <a:off x="1584" y="3216"/>
              <a:ext cx="0" cy="4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85378"/>
                                        </p:tgtEl>
                                        <p:attrNameLst>
                                          <p:attrName>style.visibility</p:attrName>
                                        </p:attrNameLst>
                                      </p:cBhvr>
                                      <p:to>
                                        <p:strVal val="visible"/>
                                      </p:to>
                                    </p:set>
                                    <p:animEffect transition="in" filter="randombar(horizontal)">
                                      <p:cBhvr>
                                        <p:cTn id="7" dur="500"/>
                                        <p:tgtEl>
                                          <p:spTgt spid="485378"/>
                                        </p:tgtEl>
                                      </p:cBhvr>
                                    </p:animEffect>
                                  </p:childTnLst>
                                </p:cTn>
                              </p:par>
                            </p:childTnLst>
                          </p:cTn>
                        </p:par>
                        <p:par>
                          <p:cTn id="8" fill="hold" nodeType="afterGroup">
                            <p:stCondLst>
                              <p:cond delay="500"/>
                            </p:stCondLst>
                            <p:childTnLst>
                              <p:par>
                                <p:cTn id="9" presetID="22" presetClass="entr" presetSubtype="1" fill="hold" grpId="0" nodeType="afterEffect">
                                  <p:stCondLst>
                                    <p:cond delay="3000"/>
                                  </p:stCondLst>
                                  <p:childTnLst>
                                    <p:set>
                                      <p:cBhvr>
                                        <p:cTn id="10" dur="1" fill="hold">
                                          <p:stCondLst>
                                            <p:cond delay="0"/>
                                          </p:stCondLst>
                                        </p:cTn>
                                        <p:tgtEl>
                                          <p:spTgt spid="485379">
                                            <p:txEl>
                                              <p:pRg st="0" end="0"/>
                                            </p:txEl>
                                          </p:spTgt>
                                        </p:tgtEl>
                                        <p:attrNameLst>
                                          <p:attrName>style.visibility</p:attrName>
                                        </p:attrNameLst>
                                      </p:cBhvr>
                                      <p:to>
                                        <p:strVal val="visible"/>
                                      </p:to>
                                    </p:set>
                                    <p:animEffect transition="in" filter="wipe(up)">
                                      <p:cBhvr>
                                        <p:cTn id="11" dur="500"/>
                                        <p:tgtEl>
                                          <p:spTgt spid="485379">
                                            <p:txEl>
                                              <p:pRg st="0" end="0"/>
                                            </p:txEl>
                                          </p:spTgt>
                                        </p:tgtEl>
                                      </p:cBhvr>
                                    </p:animEffect>
                                  </p:childTnLst>
                                </p:cTn>
                              </p:par>
                              <p:par>
                                <p:cTn id="12" presetID="22" presetClass="entr" presetSubtype="1" fill="hold" grpId="0" nodeType="withEffect">
                                  <p:stCondLst>
                                    <p:cond delay="3000"/>
                                  </p:stCondLst>
                                  <p:childTnLst>
                                    <p:set>
                                      <p:cBhvr>
                                        <p:cTn id="13" dur="1" fill="hold">
                                          <p:stCondLst>
                                            <p:cond delay="0"/>
                                          </p:stCondLst>
                                        </p:cTn>
                                        <p:tgtEl>
                                          <p:spTgt spid="485379">
                                            <p:txEl>
                                              <p:pRg st="1" end="1"/>
                                            </p:txEl>
                                          </p:spTgt>
                                        </p:tgtEl>
                                        <p:attrNameLst>
                                          <p:attrName>style.visibility</p:attrName>
                                        </p:attrNameLst>
                                      </p:cBhvr>
                                      <p:to>
                                        <p:strVal val="visible"/>
                                      </p:to>
                                    </p:set>
                                    <p:animEffect transition="in" filter="wipe(up)">
                                      <p:cBhvr>
                                        <p:cTn id="14" dur="500"/>
                                        <p:tgtEl>
                                          <p:spTgt spid="485379">
                                            <p:txEl>
                                              <p:pRg st="1" end="1"/>
                                            </p:txEl>
                                          </p:spTgt>
                                        </p:tgtEl>
                                      </p:cBhvr>
                                    </p:animEffect>
                                  </p:childTnLst>
                                </p:cTn>
                              </p:par>
                              <p:par>
                                <p:cTn id="15" presetID="22" presetClass="entr" presetSubtype="1" fill="hold" grpId="0" nodeType="withEffect">
                                  <p:stCondLst>
                                    <p:cond delay="3000"/>
                                  </p:stCondLst>
                                  <p:childTnLst>
                                    <p:set>
                                      <p:cBhvr>
                                        <p:cTn id="16" dur="1" fill="hold">
                                          <p:stCondLst>
                                            <p:cond delay="0"/>
                                          </p:stCondLst>
                                        </p:cTn>
                                        <p:tgtEl>
                                          <p:spTgt spid="485379">
                                            <p:txEl>
                                              <p:pRg st="2" end="2"/>
                                            </p:txEl>
                                          </p:spTgt>
                                        </p:tgtEl>
                                        <p:attrNameLst>
                                          <p:attrName>style.visibility</p:attrName>
                                        </p:attrNameLst>
                                      </p:cBhvr>
                                      <p:to>
                                        <p:strVal val="visible"/>
                                      </p:to>
                                    </p:set>
                                    <p:animEffect transition="in" filter="wipe(up)">
                                      <p:cBhvr>
                                        <p:cTn id="17" dur="500"/>
                                        <p:tgtEl>
                                          <p:spTgt spid="4853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78" grpId="0" autoUpdateAnimBg="0"/>
      <p:bldP spid="485379" grpId="0" build="p" autoUpdateAnimBg="0" advAuto="300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ChangeArrowheads="1"/>
          </p:cNvSpPr>
          <p:nvPr/>
        </p:nvSpPr>
        <p:spPr bwMode="auto">
          <a:xfrm>
            <a:off x="611188" y="765175"/>
            <a:ext cx="8737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1" hangingPunct="1">
              <a:spcBef>
                <a:spcPct val="0"/>
              </a:spcBef>
            </a:pPr>
            <a:r>
              <a:rPr lang="en-US" altLang="en-US" sz="3400">
                <a:solidFill>
                  <a:schemeClr val="tx2"/>
                </a:solidFill>
                <a:latin typeface="Verdana" pitchFamily="34" charset="0"/>
              </a:rPr>
              <a:t>Logical Link Control Sublayer</a:t>
            </a:r>
          </a:p>
        </p:txBody>
      </p:sp>
      <p:sp>
        <p:nvSpPr>
          <p:cNvPr id="487427" name="Text Box 3"/>
          <p:cNvSpPr txBox="1">
            <a:spLocks noChangeArrowheads="1"/>
          </p:cNvSpPr>
          <p:nvPr/>
        </p:nvSpPr>
        <p:spPr bwMode="auto">
          <a:xfrm>
            <a:off x="468313" y="1773238"/>
            <a:ext cx="8675687" cy="445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6075" indent="-346075">
              <a:defRPr>
                <a:solidFill>
                  <a:schemeClr val="tx1"/>
                </a:solidFill>
                <a:latin typeface="Times New Roman" pitchFamily="18" charset="0"/>
                <a:ea typeface="宋体" charset="-122"/>
              </a:defRPr>
            </a:lvl1pPr>
            <a:lvl2pPr marL="460375">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a:lnSpc>
                <a:spcPct val="150000"/>
              </a:lnSpc>
              <a:spcBef>
                <a:spcPct val="0"/>
              </a:spcBef>
              <a:buClr>
                <a:schemeClr val="folHlink"/>
              </a:buClr>
              <a:buSzPct val="105000"/>
              <a:buFont typeface="Wingdings" pitchFamily="2" charset="2"/>
              <a:buChar char="n"/>
            </a:pPr>
            <a:r>
              <a:rPr lang="en-US" altLang="en-US" sz="2400" dirty="0">
                <a:solidFill>
                  <a:srgbClr val="000000"/>
                </a:solidFill>
                <a:latin typeface="Arial" charset="0"/>
              </a:rPr>
              <a:t>The Logical Link Control (LLC) </a:t>
            </a:r>
            <a:r>
              <a:rPr lang="en-US" altLang="en-US" sz="2400" dirty="0" err="1">
                <a:solidFill>
                  <a:srgbClr val="000000"/>
                </a:solidFill>
                <a:latin typeface="Arial" charset="0"/>
              </a:rPr>
              <a:t>sublayer</a:t>
            </a:r>
            <a:r>
              <a:rPr lang="en-US" altLang="en-US" sz="2400" dirty="0">
                <a:solidFill>
                  <a:srgbClr val="000000"/>
                </a:solidFill>
                <a:latin typeface="Arial" charset="0"/>
              </a:rPr>
              <a:t> manages communication between devices over a single link</a:t>
            </a:r>
          </a:p>
          <a:p>
            <a:pPr algn="l">
              <a:lnSpc>
                <a:spcPct val="150000"/>
              </a:lnSpc>
              <a:spcBef>
                <a:spcPct val="0"/>
              </a:spcBef>
              <a:buClr>
                <a:schemeClr val="folHlink"/>
              </a:buClr>
              <a:buSzPct val="105000"/>
              <a:buFont typeface="Wingdings" pitchFamily="2" charset="2"/>
              <a:buChar char="n"/>
            </a:pPr>
            <a:r>
              <a:rPr lang="en-US" altLang="en-US" sz="2400" dirty="0">
                <a:solidFill>
                  <a:srgbClr val="000000"/>
                </a:solidFill>
                <a:latin typeface="Arial" charset="0"/>
              </a:rPr>
              <a:t>LLC is defined in the IEEE 802.2 specification and supports both </a:t>
            </a:r>
            <a:r>
              <a:rPr lang="en-US" altLang="en-US" sz="2400" i="1" dirty="0">
                <a:solidFill>
                  <a:srgbClr val="000000"/>
                </a:solidFill>
                <a:latin typeface="Arial" charset="0"/>
              </a:rPr>
              <a:t>connectionless</a:t>
            </a:r>
            <a:r>
              <a:rPr lang="en-US" altLang="en-US" sz="2400" dirty="0">
                <a:solidFill>
                  <a:srgbClr val="000000"/>
                </a:solidFill>
                <a:latin typeface="Arial" charset="0"/>
              </a:rPr>
              <a:t> and </a:t>
            </a:r>
            <a:r>
              <a:rPr lang="en-US" altLang="en-US" sz="2400" i="1" dirty="0">
                <a:solidFill>
                  <a:srgbClr val="000000"/>
                </a:solidFill>
                <a:latin typeface="Arial" charset="0"/>
              </a:rPr>
              <a:t>connect-oriented</a:t>
            </a:r>
            <a:r>
              <a:rPr lang="en-US" altLang="en-US" sz="2400" dirty="0">
                <a:solidFill>
                  <a:srgbClr val="000000"/>
                </a:solidFill>
                <a:latin typeface="Arial" charset="0"/>
              </a:rPr>
              <a:t> services.</a:t>
            </a:r>
          </a:p>
          <a:p>
            <a:pPr algn="l">
              <a:lnSpc>
                <a:spcPct val="150000"/>
              </a:lnSpc>
              <a:spcBef>
                <a:spcPct val="0"/>
              </a:spcBef>
              <a:buClr>
                <a:schemeClr val="folHlink"/>
              </a:buClr>
              <a:buSzPct val="105000"/>
              <a:buFont typeface="Wingdings" pitchFamily="2" charset="2"/>
              <a:buChar char="n"/>
            </a:pPr>
            <a:r>
              <a:rPr lang="en-US" altLang="zh-CN" sz="2400" dirty="0">
                <a:solidFill>
                  <a:srgbClr val="000000"/>
                </a:solidFill>
                <a:latin typeface="Arial" charset="0"/>
              </a:rPr>
              <a:t>LLC</a:t>
            </a:r>
            <a:r>
              <a:rPr lang="en-US" altLang="en-US" sz="2400" dirty="0">
                <a:solidFill>
                  <a:srgbClr val="000000"/>
                </a:solidFill>
                <a:latin typeface="Arial" charset="0"/>
              </a:rPr>
              <a:t> </a:t>
            </a:r>
            <a:r>
              <a:rPr lang="en-US" altLang="en-US" sz="2400" dirty="0" err="1">
                <a:solidFill>
                  <a:srgbClr val="000000"/>
                </a:solidFill>
                <a:latin typeface="Arial" charset="0"/>
              </a:rPr>
              <a:t>sublayer</a:t>
            </a:r>
            <a:r>
              <a:rPr lang="en-US" altLang="en-US" sz="2400" dirty="0">
                <a:solidFill>
                  <a:srgbClr val="000000"/>
                </a:solidFill>
                <a:latin typeface="Arial" charset="0"/>
              </a:rPr>
              <a:t> allows part of the DATA LINK LAYER to function independently from existing technologies.  </a:t>
            </a:r>
          </a:p>
          <a:p>
            <a:pPr lvl="1" algn="l">
              <a:lnSpc>
                <a:spcPct val="150000"/>
              </a:lnSpc>
              <a:spcBef>
                <a:spcPct val="0"/>
              </a:spcBef>
              <a:buClr>
                <a:schemeClr val="accent2"/>
              </a:buClr>
              <a:buSzPct val="90000"/>
              <a:buFont typeface="Wingdings" pitchFamily="2" charset="2"/>
              <a:buChar char="n"/>
            </a:pPr>
            <a:r>
              <a:rPr lang="en-US" altLang="en-US" sz="2400" dirty="0">
                <a:solidFill>
                  <a:srgbClr val="000000"/>
                </a:solidFill>
                <a:latin typeface="Arial" charset="0"/>
              </a:rPr>
              <a:t> A single LLC </a:t>
            </a:r>
            <a:r>
              <a:rPr lang="en-US" altLang="zh-CN" sz="2400" dirty="0">
                <a:solidFill>
                  <a:srgbClr val="000000"/>
                </a:solidFill>
                <a:latin typeface="Arial" charset="0"/>
              </a:rPr>
              <a:t>sub-layer</a:t>
            </a:r>
            <a:r>
              <a:rPr lang="en-US" altLang="en-US" sz="2400" dirty="0">
                <a:solidFill>
                  <a:srgbClr val="000000"/>
                </a:solidFill>
                <a:latin typeface="Arial" charset="0"/>
              </a:rPr>
              <a:t> can be </a:t>
            </a:r>
            <a:r>
              <a:rPr lang="en-US" altLang="zh-CN" sz="2400" dirty="0">
                <a:solidFill>
                  <a:srgbClr val="000000"/>
                </a:solidFill>
                <a:latin typeface="Arial" charset="0"/>
              </a:rPr>
              <a:t>compatible with different MAC sub-layers</a:t>
            </a:r>
            <a:r>
              <a:rPr lang="en-US" altLang="en-US" sz="2400" dirty="0">
                <a:solidFill>
                  <a:srgbClr val="000000"/>
                </a:solidFill>
                <a:latin typeface="Arial" charset="0"/>
              </a:rPr>
              <a:t>.</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87426"/>
                                        </p:tgtEl>
                                        <p:attrNameLst>
                                          <p:attrName>style.visibility</p:attrName>
                                        </p:attrNameLst>
                                      </p:cBhvr>
                                      <p:to>
                                        <p:strVal val="visible"/>
                                      </p:to>
                                    </p:set>
                                    <p:animEffect transition="in" filter="randombar(horizontal)">
                                      <p:cBhvr>
                                        <p:cTn id="7" dur="500"/>
                                        <p:tgtEl>
                                          <p:spTgt spid="4874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87427">
                                            <p:txEl>
                                              <p:pRg st="0" end="0"/>
                                            </p:txEl>
                                          </p:spTgt>
                                        </p:tgtEl>
                                        <p:attrNameLst>
                                          <p:attrName>style.visibility</p:attrName>
                                        </p:attrNameLst>
                                      </p:cBhvr>
                                      <p:to>
                                        <p:strVal val="visible"/>
                                      </p:to>
                                    </p:set>
                                    <p:animEffect transition="in" filter="wipe(up)">
                                      <p:cBhvr>
                                        <p:cTn id="12" dur="500"/>
                                        <p:tgtEl>
                                          <p:spTgt spid="48742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87427">
                                            <p:txEl>
                                              <p:pRg st="1" end="1"/>
                                            </p:txEl>
                                          </p:spTgt>
                                        </p:tgtEl>
                                        <p:attrNameLst>
                                          <p:attrName>style.visibility</p:attrName>
                                        </p:attrNameLst>
                                      </p:cBhvr>
                                      <p:to>
                                        <p:strVal val="visible"/>
                                      </p:to>
                                    </p:set>
                                    <p:animEffect transition="in" filter="wipe(up)">
                                      <p:cBhvr>
                                        <p:cTn id="17" dur="500"/>
                                        <p:tgtEl>
                                          <p:spTgt spid="48742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87427">
                                            <p:txEl>
                                              <p:pRg st="2" end="2"/>
                                            </p:txEl>
                                          </p:spTgt>
                                        </p:tgtEl>
                                        <p:attrNameLst>
                                          <p:attrName>style.visibility</p:attrName>
                                        </p:attrNameLst>
                                      </p:cBhvr>
                                      <p:to>
                                        <p:strVal val="visible"/>
                                      </p:to>
                                    </p:set>
                                    <p:animEffect transition="in" filter="wipe(up)">
                                      <p:cBhvr>
                                        <p:cTn id="22" dur="500"/>
                                        <p:tgtEl>
                                          <p:spTgt spid="487427">
                                            <p:txEl>
                                              <p:pRg st="2" end="2"/>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487427">
                                            <p:txEl>
                                              <p:pRg st="3" end="3"/>
                                            </p:txEl>
                                          </p:spTgt>
                                        </p:tgtEl>
                                        <p:attrNameLst>
                                          <p:attrName>style.visibility</p:attrName>
                                        </p:attrNameLst>
                                      </p:cBhvr>
                                      <p:to>
                                        <p:strVal val="visible"/>
                                      </p:to>
                                    </p:set>
                                    <p:animEffect transition="in" filter="wipe(up)">
                                      <p:cBhvr>
                                        <p:cTn id="25" dur="500"/>
                                        <p:tgtEl>
                                          <p:spTgt spid="4874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26" grpId="0" autoUpdateAnimBg="0"/>
      <p:bldP spid="487427"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z="3600" smtClean="0"/>
              <a:t>LLC Sub-layer: Encapsulation</a:t>
            </a:r>
            <a:endParaRPr lang="en-US" altLang="zh-CN" sz="3600" smtClean="0"/>
          </a:p>
        </p:txBody>
      </p:sp>
      <p:sp>
        <p:nvSpPr>
          <p:cNvPr id="28675" name="Rectangle 3"/>
          <p:cNvSpPr>
            <a:spLocks noGrp="1" noChangeArrowheads="1"/>
          </p:cNvSpPr>
          <p:nvPr>
            <p:ph type="body" idx="1"/>
          </p:nvPr>
        </p:nvSpPr>
        <p:spPr>
          <a:xfrm>
            <a:off x="1371600" y="5072063"/>
            <a:ext cx="7772400" cy="417512"/>
          </a:xfrm>
        </p:spPr>
        <p:txBody>
          <a:bodyPr/>
          <a:lstStyle/>
          <a:p>
            <a:pPr eaLnBrk="1" hangingPunct="1">
              <a:lnSpc>
                <a:spcPct val="90000"/>
              </a:lnSpc>
              <a:buFont typeface="Wingdings" pitchFamily="2" charset="2"/>
              <a:buNone/>
            </a:pPr>
            <a:r>
              <a:rPr lang="zh-CN" altLang="en-US" sz="2100" smtClean="0"/>
              <a:t>(</a:t>
            </a:r>
            <a:r>
              <a:rPr lang="en-US" altLang="zh-CN" sz="2100" smtClean="0"/>
              <a:t>a) Position of LLC 		    (b) Encapsulation</a:t>
            </a:r>
          </a:p>
          <a:p>
            <a:pPr eaLnBrk="1" hangingPunct="1">
              <a:lnSpc>
                <a:spcPct val="90000"/>
              </a:lnSpc>
              <a:buFont typeface="Wingdings" pitchFamily="2" charset="2"/>
              <a:buNone/>
            </a:pPr>
            <a:endParaRPr lang="en-US" altLang="zh-CN" sz="2100" smtClean="0"/>
          </a:p>
        </p:txBody>
      </p:sp>
      <p:sp>
        <p:nvSpPr>
          <p:cNvPr id="7" name="矩形 6"/>
          <p:cNvSpPr/>
          <p:nvPr/>
        </p:nvSpPr>
        <p:spPr bwMode="auto">
          <a:xfrm>
            <a:off x="1571625" y="3000375"/>
            <a:ext cx="2500313" cy="523875"/>
          </a:xfrm>
          <a:prstGeom prst="rect">
            <a:avLst/>
          </a:prstGeom>
          <a:ln>
            <a:headEnd type="none" w="med" len="med"/>
            <a:tailEnd type="triangle" w="med" len="med"/>
          </a:ln>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US" altLang="zh-CN" sz="2800" dirty="0"/>
              <a:t>LLC</a:t>
            </a:r>
            <a:endParaRPr lang="zh-CN" altLang="en-US" sz="2800" dirty="0">
              <a:solidFill>
                <a:schemeClr val="tx1"/>
              </a:solidFill>
              <a:latin typeface="Times New Roman" pitchFamily="18" charset="0"/>
            </a:endParaRPr>
          </a:p>
        </p:txBody>
      </p:sp>
      <p:sp>
        <p:nvSpPr>
          <p:cNvPr id="8" name="矩形 7"/>
          <p:cNvSpPr/>
          <p:nvPr/>
        </p:nvSpPr>
        <p:spPr bwMode="auto">
          <a:xfrm>
            <a:off x="1571625" y="3500438"/>
            <a:ext cx="2500313" cy="523875"/>
          </a:xfrm>
          <a:prstGeom prst="rect">
            <a:avLst/>
          </a:prstGeom>
          <a:ln>
            <a:headEnd type="none" w="med" len="med"/>
            <a:tailEnd type="triangle" w="med" len="med"/>
          </a:ln>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US" altLang="zh-CN" sz="2800" dirty="0"/>
              <a:t>MAC</a:t>
            </a:r>
            <a:endParaRPr lang="zh-CN" altLang="en-US" sz="2800" dirty="0">
              <a:solidFill>
                <a:schemeClr val="tx1"/>
              </a:solidFill>
              <a:latin typeface="Times New Roman" pitchFamily="18" charset="0"/>
            </a:endParaRPr>
          </a:p>
        </p:txBody>
      </p:sp>
      <p:sp>
        <p:nvSpPr>
          <p:cNvPr id="28678" name="TextBox 8"/>
          <p:cNvSpPr txBox="1">
            <a:spLocks noChangeArrowheads="1"/>
          </p:cNvSpPr>
          <p:nvPr/>
        </p:nvSpPr>
        <p:spPr bwMode="auto">
          <a:xfrm>
            <a:off x="285750" y="3214688"/>
            <a:ext cx="1268413"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nSpc>
                <a:spcPts val="1200"/>
              </a:lnSpc>
            </a:pPr>
            <a:r>
              <a:rPr lang="en-US" altLang="zh-CN" sz="2000">
                <a:latin typeface="Arial" charset="0"/>
                <a:cs typeface="Arial" charset="0"/>
              </a:rPr>
              <a:t>Data Link</a:t>
            </a:r>
          </a:p>
          <a:p>
            <a:pPr>
              <a:lnSpc>
                <a:spcPts val="1200"/>
              </a:lnSpc>
            </a:pPr>
            <a:r>
              <a:rPr lang="en-US" altLang="zh-CN" sz="2000">
                <a:latin typeface="Arial" charset="0"/>
                <a:cs typeface="Arial" charset="0"/>
              </a:rPr>
              <a:t> Layer</a:t>
            </a:r>
            <a:endParaRPr lang="zh-CN" altLang="en-US" sz="2000">
              <a:latin typeface="Arial" charset="0"/>
              <a:cs typeface="Arial" charset="0"/>
            </a:endParaRPr>
          </a:p>
        </p:txBody>
      </p:sp>
      <p:cxnSp>
        <p:nvCxnSpPr>
          <p:cNvPr id="28679" name="直接箭头连接符 10"/>
          <p:cNvCxnSpPr>
            <a:cxnSpLocks noChangeShapeType="1"/>
            <a:endCxn id="7" idx="0"/>
          </p:cNvCxnSpPr>
          <p:nvPr/>
        </p:nvCxnSpPr>
        <p:spPr bwMode="auto">
          <a:xfrm rot="16200000" flipH="1">
            <a:off x="2559051" y="2738437"/>
            <a:ext cx="519112" cy="4763"/>
          </a:xfrm>
          <a:prstGeom prst="straightConnector1">
            <a:avLst/>
          </a:prstGeom>
          <a:noFill/>
          <a:ln w="2222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8680" name="直接箭头连接符 21"/>
          <p:cNvCxnSpPr>
            <a:cxnSpLocks noChangeShapeType="1"/>
          </p:cNvCxnSpPr>
          <p:nvPr/>
        </p:nvCxnSpPr>
        <p:spPr bwMode="auto">
          <a:xfrm rot="16200000" flipH="1">
            <a:off x="2529681" y="4256882"/>
            <a:ext cx="519113" cy="6350"/>
          </a:xfrm>
          <a:prstGeom prst="straightConnector1">
            <a:avLst/>
          </a:prstGeom>
          <a:noFill/>
          <a:ln w="2222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8681" name="TextBox 22"/>
          <p:cNvSpPr txBox="1">
            <a:spLocks noChangeArrowheads="1"/>
          </p:cNvSpPr>
          <p:nvPr/>
        </p:nvSpPr>
        <p:spPr bwMode="auto">
          <a:xfrm>
            <a:off x="1785938" y="4640263"/>
            <a:ext cx="19240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nSpc>
                <a:spcPts val="1200"/>
              </a:lnSpc>
            </a:pPr>
            <a:r>
              <a:rPr lang="en-US" altLang="zh-CN" sz="2000">
                <a:latin typeface="Arial" charset="0"/>
                <a:cs typeface="Arial" charset="0"/>
              </a:rPr>
              <a:t>Physical  Layer</a:t>
            </a:r>
            <a:endParaRPr lang="zh-CN" altLang="en-US" sz="2000">
              <a:latin typeface="Arial" charset="0"/>
              <a:cs typeface="Arial" charset="0"/>
            </a:endParaRPr>
          </a:p>
        </p:txBody>
      </p:sp>
      <p:sp>
        <p:nvSpPr>
          <p:cNvPr id="28682" name="TextBox 23"/>
          <p:cNvSpPr txBox="1">
            <a:spLocks noChangeArrowheads="1"/>
          </p:cNvSpPr>
          <p:nvPr/>
        </p:nvSpPr>
        <p:spPr bwMode="auto">
          <a:xfrm>
            <a:off x="1928813" y="2143125"/>
            <a:ext cx="183673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nSpc>
                <a:spcPts val="1200"/>
              </a:lnSpc>
            </a:pPr>
            <a:r>
              <a:rPr lang="en-US" altLang="zh-CN" sz="2000">
                <a:latin typeface="Arial" charset="0"/>
                <a:cs typeface="Arial" charset="0"/>
              </a:rPr>
              <a:t>Network Layer</a:t>
            </a:r>
            <a:endParaRPr lang="zh-CN" altLang="en-US" sz="2000">
              <a:latin typeface="Arial" charset="0"/>
              <a:cs typeface="Arial" charset="0"/>
            </a:endParaRPr>
          </a:p>
        </p:txBody>
      </p:sp>
      <p:graphicFrame>
        <p:nvGraphicFramePr>
          <p:cNvPr id="25" name="表格 24"/>
          <p:cNvGraphicFramePr>
            <a:graphicFrameLocks noGrp="1"/>
          </p:cNvGraphicFramePr>
          <p:nvPr/>
        </p:nvGraphicFramePr>
        <p:xfrm>
          <a:off x="5572125" y="3000375"/>
          <a:ext cx="2214563" cy="457200"/>
        </p:xfrm>
        <a:graphic>
          <a:graphicData uri="http://schemas.openxmlformats.org/drawingml/2006/table">
            <a:tbl>
              <a:tblPr firstRow="1" bandRow="1">
                <a:tableStyleId>{16D9F66E-5EB9-4882-86FB-DCBF35E3C3E4}</a:tableStyleId>
              </a:tblPr>
              <a:tblGrid>
                <a:gridCol w="1071563"/>
                <a:gridCol w="1143000"/>
              </a:tblGrid>
              <a:tr h="370840">
                <a:tc>
                  <a:txBody>
                    <a:bodyPr/>
                    <a:lstStyle/>
                    <a:p>
                      <a:pPr algn="ctr"/>
                      <a:r>
                        <a:rPr lang="en-US" altLang="zh-CN" sz="2400" b="0" dirty="0" smtClean="0">
                          <a:latin typeface="Arial" pitchFamily="34" charset="0"/>
                          <a:cs typeface="Arial" pitchFamily="34" charset="0"/>
                        </a:rPr>
                        <a:t>LLC</a:t>
                      </a:r>
                      <a:endParaRPr lang="zh-CN" altLang="en-US" sz="2400" b="0" dirty="0">
                        <a:latin typeface="Arial" pitchFamily="34" charset="0"/>
                        <a:cs typeface="Arial" pitchFamily="34" charset="0"/>
                      </a:endParaRPr>
                    </a:p>
                  </a:txBody>
                  <a:tcPr marL="91439" marR="91439"/>
                </a:tc>
                <a:tc>
                  <a:txBody>
                    <a:bodyPr/>
                    <a:lstStyle/>
                    <a:p>
                      <a:pPr algn="ctr"/>
                      <a:r>
                        <a:rPr lang="en-US" altLang="zh-CN" sz="2400" b="0" dirty="0" smtClean="0">
                          <a:latin typeface="Arial" pitchFamily="34" charset="0"/>
                          <a:cs typeface="Arial" pitchFamily="34" charset="0"/>
                        </a:rPr>
                        <a:t>Packet</a:t>
                      </a:r>
                      <a:endParaRPr lang="zh-CN" altLang="en-US" sz="2400" b="0" dirty="0">
                        <a:latin typeface="Arial" pitchFamily="34" charset="0"/>
                        <a:cs typeface="Arial" pitchFamily="34" charset="0"/>
                      </a:endParaRPr>
                    </a:p>
                  </a:txBody>
                  <a:tcPr marL="91439" marR="91439"/>
                </a:tc>
              </a:tr>
            </a:tbl>
          </a:graphicData>
        </a:graphic>
      </p:graphicFrame>
      <p:graphicFrame>
        <p:nvGraphicFramePr>
          <p:cNvPr id="26" name="表格 25"/>
          <p:cNvGraphicFramePr>
            <a:graphicFrameLocks noGrp="1"/>
          </p:cNvGraphicFramePr>
          <p:nvPr/>
        </p:nvGraphicFramePr>
        <p:xfrm>
          <a:off x="4500563" y="3500438"/>
          <a:ext cx="4286251" cy="457200"/>
        </p:xfrm>
        <a:graphic>
          <a:graphicData uri="http://schemas.openxmlformats.org/drawingml/2006/table">
            <a:tbl>
              <a:tblPr firstRow="1" bandRow="1">
                <a:tableStyleId>{93296810-A885-4BE3-A3E7-6D5BEEA58F35}</a:tableStyleId>
              </a:tblPr>
              <a:tblGrid>
                <a:gridCol w="1071563"/>
                <a:gridCol w="1071563"/>
                <a:gridCol w="1143025"/>
                <a:gridCol w="1000100"/>
              </a:tblGrid>
              <a:tr h="370840">
                <a:tc>
                  <a:txBody>
                    <a:bodyPr/>
                    <a:lstStyle/>
                    <a:p>
                      <a:pPr algn="ctr"/>
                      <a:r>
                        <a:rPr lang="en-US" altLang="zh-CN" sz="2400" b="0" dirty="0" smtClean="0">
                          <a:latin typeface="Arial" pitchFamily="34" charset="0"/>
                          <a:cs typeface="Arial" pitchFamily="34" charset="0"/>
                        </a:rPr>
                        <a:t>MAC</a:t>
                      </a:r>
                      <a:endParaRPr lang="zh-CN" altLang="en-US" sz="2400" b="0" dirty="0">
                        <a:latin typeface="Arial" pitchFamily="34" charset="0"/>
                        <a:cs typeface="Arial" pitchFamily="34" charset="0"/>
                      </a:endParaRPr>
                    </a:p>
                  </a:txBody>
                  <a:tcPr/>
                </a:tc>
                <a:tc>
                  <a:txBody>
                    <a:bodyPr/>
                    <a:lstStyle/>
                    <a:p>
                      <a:pPr algn="ctr"/>
                      <a:r>
                        <a:rPr lang="en-US" altLang="zh-CN" sz="2400" b="0" dirty="0" smtClean="0">
                          <a:latin typeface="Arial" pitchFamily="34" charset="0"/>
                          <a:cs typeface="Arial" pitchFamily="34" charset="0"/>
                        </a:rPr>
                        <a:t>LLC</a:t>
                      </a:r>
                      <a:endParaRPr lang="zh-CN" altLang="en-US" sz="2400" b="0" dirty="0">
                        <a:latin typeface="Arial" pitchFamily="34" charset="0"/>
                        <a:cs typeface="Arial" pitchFamily="34" charset="0"/>
                      </a:endParaRPr>
                    </a:p>
                  </a:txBody>
                  <a:tcPr/>
                </a:tc>
                <a:tc>
                  <a:txBody>
                    <a:bodyPr/>
                    <a:lstStyle/>
                    <a:p>
                      <a:pPr algn="ctr"/>
                      <a:r>
                        <a:rPr lang="en-US" altLang="zh-CN" sz="2400" b="0" dirty="0" smtClean="0">
                          <a:latin typeface="Arial" pitchFamily="34" charset="0"/>
                          <a:cs typeface="Arial" pitchFamily="34" charset="0"/>
                        </a:rPr>
                        <a:t>Packet</a:t>
                      </a:r>
                      <a:endParaRPr lang="zh-CN" altLang="en-US" sz="2400" b="0" dirty="0">
                        <a:latin typeface="Arial" pitchFamily="34" charset="0"/>
                        <a:cs typeface="Arial" pitchFamily="34" charset="0"/>
                      </a:endParaRPr>
                    </a:p>
                  </a:txBody>
                  <a:tcPr/>
                </a:tc>
                <a:tc>
                  <a:txBody>
                    <a:bodyPr/>
                    <a:lstStyle/>
                    <a:p>
                      <a:pPr algn="ctr"/>
                      <a:r>
                        <a:rPr lang="en-US" altLang="zh-CN" sz="2400" b="0" dirty="0" smtClean="0">
                          <a:latin typeface="Arial" pitchFamily="34" charset="0"/>
                          <a:cs typeface="Arial" pitchFamily="34" charset="0"/>
                        </a:rPr>
                        <a:t>MAC</a:t>
                      </a:r>
                      <a:endParaRPr lang="zh-CN" altLang="en-US" sz="2400" b="0" dirty="0">
                        <a:latin typeface="Arial" pitchFamily="34" charset="0"/>
                        <a:cs typeface="Arial" pitchFamily="34" charset="0"/>
                      </a:endParaRPr>
                    </a:p>
                  </a:txBody>
                  <a:tcPr/>
                </a:tc>
              </a:tr>
            </a:tbl>
          </a:graphicData>
        </a:graphic>
      </p:graphicFrame>
      <p:cxnSp>
        <p:nvCxnSpPr>
          <p:cNvPr id="28703" name="直接箭头连接符 26"/>
          <p:cNvCxnSpPr>
            <a:cxnSpLocks noChangeShapeType="1"/>
          </p:cNvCxnSpPr>
          <p:nvPr/>
        </p:nvCxnSpPr>
        <p:spPr bwMode="auto">
          <a:xfrm rot="16200000" flipH="1">
            <a:off x="6387307" y="4188619"/>
            <a:ext cx="519112" cy="6350"/>
          </a:xfrm>
          <a:prstGeom prst="straightConnector1">
            <a:avLst/>
          </a:prstGeom>
          <a:noFill/>
          <a:ln w="2222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8704" name="TextBox 27"/>
          <p:cNvSpPr txBox="1">
            <a:spLocks noChangeArrowheads="1"/>
          </p:cNvSpPr>
          <p:nvPr/>
        </p:nvSpPr>
        <p:spPr bwMode="auto">
          <a:xfrm>
            <a:off x="6188075" y="4572000"/>
            <a:ext cx="8842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nSpc>
                <a:spcPts val="1200"/>
              </a:lnSpc>
            </a:pPr>
            <a:r>
              <a:rPr lang="en-US" altLang="zh-CN" sz="2000">
                <a:latin typeface="Arial" charset="0"/>
                <a:cs typeface="Arial" charset="0"/>
              </a:rPr>
              <a:t>Media</a:t>
            </a:r>
            <a:endParaRPr lang="zh-CN" altLang="en-US" sz="2000">
              <a:latin typeface="Arial" charset="0"/>
              <a:cs typeface="Arial" charset="0"/>
            </a:endParaRPr>
          </a:p>
        </p:txBody>
      </p:sp>
      <p:cxnSp>
        <p:nvCxnSpPr>
          <p:cNvPr id="28705" name="直接箭头连接符 28"/>
          <p:cNvCxnSpPr>
            <a:cxnSpLocks noChangeShapeType="1"/>
          </p:cNvCxnSpPr>
          <p:nvPr/>
        </p:nvCxnSpPr>
        <p:spPr bwMode="auto">
          <a:xfrm rot="16200000" flipH="1">
            <a:off x="6417469" y="2737644"/>
            <a:ext cx="519112" cy="6350"/>
          </a:xfrm>
          <a:prstGeom prst="straightConnector1">
            <a:avLst/>
          </a:prstGeom>
          <a:noFill/>
          <a:ln w="2222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8706" name="TextBox 29"/>
          <p:cNvSpPr txBox="1">
            <a:spLocks noChangeArrowheads="1"/>
          </p:cNvSpPr>
          <p:nvPr/>
        </p:nvSpPr>
        <p:spPr bwMode="auto">
          <a:xfrm>
            <a:off x="5786438" y="2143125"/>
            <a:ext cx="1836737"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nSpc>
                <a:spcPts val="1200"/>
              </a:lnSpc>
            </a:pPr>
            <a:r>
              <a:rPr lang="en-US" altLang="zh-CN" sz="2000">
                <a:latin typeface="Arial" charset="0"/>
                <a:cs typeface="Arial" charset="0"/>
              </a:rPr>
              <a:t>Packet</a:t>
            </a:r>
            <a:endParaRPr lang="zh-CN" altLang="en-US" sz="2000">
              <a:latin typeface="Arial" charset="0"/>
              <a:cs typeface="Arial" charset="0"/>
            </a:endParaRPr>
          </a:p>
        </p:txBody>
      </p:sp>
    </p:spTree>
  </p:cSld>
  <p:clrMapOvr>
    <a:masterClrMapping/>
  </p:clrMapOvr>
  <p:transition spd="med">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1026"/>
          <p:cNvSpPr>
            <a:spLocks noChangeArrowheads="1"/>
          </p:cNvSpPr>
          <p:nvPr/>
        </p:nvSpPr>
        <p:spPr bwMode="auto">
          <a:xfrm>
            <a:off x="539750" y="692150"/>
            <a:ext cx="8737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1" hangingPunct="1">
              <a:spcBef>
                <a:spcPct val="0"/>
              </a:spcBef>
            </a:pPr>
            <a:r>
              <a:rPr lang="en-US" altLang="en-US" sz="3400">
                <a:solidFill>
                  <a:schemeClr val="tx2"/>
                </a:solidFill>
                <a:latin typeface="Verdana" pitchFamily="34" charset="0"/>
              </a:rPr>
              <a:t>LLC Sub-layer: Encapsulation</a:t>
            </a:r>
          </a:p>
        </p:txBody>
      </p:sp>
      <p:sp>
        <p:nvSpPr>
          <p:cNvPr id="489475" name="Text Box 1027"/>
          <p:cNvSpPr txBox="1">
            <a:spLocks noChangeArrowheads="1"/>
          </p:cNvSpPr>
          <p:nvPr/>
        </p:nvSpPr>
        <p:spPr bwMode="auto">
          <a:xfrm>
            <a:off x="228600" y="1785938"/>
            <a:ext cx="8915400" cy="408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6075" indent="-346075">
              <a:defRPr>
                <a:solidFill>
                  <a:schemeClr val="tx1"/>
                </a:solidFill>
                <a:latin typeface="Times New Roman" pitchFamily="18" charset="0"/>
                <a:ea typeface="宋体" charset="-122"/>
              </a:defRPr>
            </a:lvl1pPr>
            <a:lvl2pPr marL="803275" indent="-346075">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a:lnSpc>
                <a:spcPct val="120000"/>
              </a:lnSpc>
              <a:spcBef>
                <a:spcPct val="0"/>
              </a:spcBef>
              <a:buClr>
                <a:schemeClr val="accent2"/>
              </a:buClr>
              <a:buSzPct val="105000"/>
              <a:buFont typeface="Wingdings" pitchFamily="2" charset="2"/>
              <a:buChar char="p"/>
            </a:pPr>
            <a:r>
              <a:rPr lang="en-US" altLang="en-US" sz="2400" dirty="0">
                <a:solidFill>
                  <a:srgbClr val="000000"/>
                </a:solidFill>
                <a:latin typeface="Arial" charset="0"/>
              </a:rPr>
              <a:t>The LLC takes the network protocol data (packet), and adds more control information to help deliver the packet to its destination.  </a:t>
            </a:r>
          </a:p>
          <a:p>
            <a:pPr algn="l">
              <a:lnSpc>
                <a:spcPct val="120000"/>
              </a:lnSpc>
              <a:spcBef>
                <a:spcPct val="0"/>
              </a:spcBef>
              <a:buClr>
                <a:schemeClr val="accent2"/>
              </a:buClr>
              <a:buSzPct val="105000"/>
              <a:buFont typeface="Wingdings" pitchFamily="2" charset="2"/>
              <a:buChar char="p"/>
            </a:pPr>
            <a:r>
              <a:rPr lang="en-US" altLang="en-US" sz="2400" dirty="0">
                <a:solidFill>
                  <a:srgbClr val="000000"/>
                </a:solidFill>
                <a:latin typeface="Arial" charset="0"/>
              </a:rPr>
              <a:t>It adds two addressing components of the 802.2 specification to identify the upper layer protocol at each end :  </a:t>
            </a:r>
          </a:p>
          <a:p>
            <a:pPr lvl="1" algn="l">
              <a:lnSpc>
                <a:spcPct val="120000"/>
              </a:lnSpc>
              <a:spcBef>
                <a:spcPct val="0"/>
              </a:spcBef>
              <a:buClr>
                <a:schemeClr val="accent2"/>
              </a:buClr>
              <a:buSzPct val="105000"/>
              <a:buFont typeface="Wingdings" pitchFamily="2" charset="2"/>
              <a:buChar char="p"/>
            </a:pPr>
            <a:r>
              <a:rPr lang="en-US" altLang="en-US" sz="2400" dirty="0">
                <a:solidFill>
                  <a:srgbClr val="000000"/>
                </a:solidFill>
                <a:latin typeface="Arial" charset="0"/>
              </a:rPr>
              <a:t>The Destination Service Access Point (DSAP) </a:t>
            </a:r>
          </a:p>
          <a:p>
            <a:pPr lvl="1" algn="l">
              <a:lnSpc>
                <a:spcPct val="120000"/>
              </a:lnSpc>
              <a:spcBef>
                <a:spcPct val="0"/>
              </a:spcBef>
              <a:buClr>
                <a:schemeClr val="accent2"/>
              </a:buClr>
              <a:buSzPct val="105000"/>
              <a:buFont typeface="Wingdings" pitchFamily="2" charset="2"/>
              <a:buChar char="p"/>
            </a:pPr>
            <a:r>
              <a:rPr lang="en-US" altLang="en-US" sz="2400" dirty="0">
                <a:solidFill>
                  <a:srgbClr val="000000"/>
                </a:solidFill>
                <a:latin typeface="Arial" charset="0"/>
              </a:rPr>
              <a:t>The Source Service Access Point (SSAP)</a:t>
            </a:r>
          </a:p>
          <a:p>
            <a:pPr algn="l">
              <a:lnSpc>
                <a:spcPct val="120000"/>
              </a:lnSpc>
              <a:spcBef>
                <a:spcPct val="0"/>
              </a:spcBef>
              <a:buClr>
                <a:schemeClr val="accent2"/>
              </a:buClr>
              <a:buSzPct val="105000"/>
              <a:buFont typeface="Wingdings" pitchFamily="2" charset="2"/>
              <a:buChar char="p"/>
            </a:pPr>
            <a:r>
              <a:rPr lang="en-US" altLang="en-US" sz="2400" dirty="0">
                <a:solidFill>
                  <a:srgbClr val="000000"/>
                </a:solidFill>
                <a:latin typeface="Arial" charset="0"/>
              </a:rPr>
              <a:t>This repackaged data then travels to the MAC for further encapsulation of the data.</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89474"/>
                                        </p:tgtEl>
                                        <p:attrNameLst>
                                          <p:attrName>style.visibility</p:attrName>
                                        </p:attrNameLst>
                                      </p:cBhvr>
                                      <p:to>
                                        <p:strVal val="visible"/>
                                      </p:to>
                                    </p:set>
                                    <p:animEffect transition="in" filter="randombar(horizontal)">
                                      <p:cBhvr>
                                        <p:cTn id="7" dur="500"/>
                                        <p:tgtEl>
                                          <p:spTgt spid="4894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89475">
                                            <p:txEl>
                                              <p:pRg st="0" end="0"/>
                                            </p:txEl>
                                          </p:spTgt>
                                        </p:tgtEl>
                                        <p:attrNameLst>
                                          <p:attrName>style.visibility</p:attrName>
                                        </p:attrNameLst>
                                      </p:cBhvr>
                                      <p:to>
                                        <p:strVal val="visible"/>
                                      </p:to>
                                    </p:set>
                                    <p:animEffect transition="in" filter="wipe(up)">
                                      <p:cBhvr>
                                        <p:cTn id="12" dur="500"/>
                                        <p:tgtEl>
                                          <p:spTgt spid="48947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89475">
                                            <p:txEl>
                                              <p:pRg st="1" end="1"/>
                                            </p:txEl>
                                          </p:spTgt>
                                        </p:tgtEl>
                                        <p:attrNameLst>
                                          <p:attrName>style.visibility</p:attrName>
                                        </p:attrNameLst>
                                      </p:cBhvr>
                                      <p:to>
                                        <p:strVal val="visible"/>
                                      </p:to>
                                    </p:set>
                                    <p:animEffect transition="in" filter="wipe(up)">
                                      <p:cBhvr>
                                        <p:cTn id="17" dur="500"/>
                                        <p:tgtEl>
                                          <p:spTgt spid="489475">
                                            <p:txEl>
                                              <p:pRg st="1" end="1"/>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489475">
                                            <p:txEl>
                                              <p:pRg st="2" end="2"/>
                                            </p:txEl>
                                          </p:spTgt>
                                        </p:tgtEl>
                                        <p:attrNameLst>
                                          <p:attrName>style.visibility</p:attrName>
                                        </p:attrNameLst>
                                      </p:cBhvr>
                                      <p:to>
                                        <p:strVal val="visible"/>
                                      </p:to>
                                    </p:set>
                                    <p:animEffect transition="in" filter="wipe(up)">
                                      <p:cBhvr>
                                        <p:cTn id="20" dur="500"/>
                                        <p:tgtEl>
                                          <p:spTgt spid="489475">
                                            <p:txEl>
                                              <p:pRg st="2" end="2"/>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489475">
                                            <p:txEl>
                                              <p:pRg st="3" end="3"/>
                                            </p:txEl>
                                          </p:spTgt>
                                        </p:tgtEl>
                                        <p:attrNameLst>
                                          <p:attrName>style.visibility</p:attrName>
                                        </p:attrNameLst>
                                      </p:cBhvr>
                                      <p:to>
                                        <p:strVal val="visible"/>
                                      </p:to>
                                    </p:set>
                                    <p:animEffect transition="in" filter="wipe(up)">
                                      <p:cBhvr>
                                        <p:cTn id="23" dur="500"/>
                                        <p:tgtEl>
                                          <p:spTgt spid="489475">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89475">
                                            <p:txEl>
                                              <p:pRg st="4" end="4"/>
                                            </p:txEl>
                                          </p:spTgt>
                                        </p:tgtEl>
                                        <p:attrNameLst>
                                          <p:attrName>style.visibility</p:attrName>
                                        </p:attrNameLst>
                                      </p:cBhvr>
                                      <p:to>
                                        <p:strVal val="visible"/>
                                      </p:to>
                                    </p:set>
                                    <p:animEffect transition="in" filter="wipe(up)">
                                      <p:cBhvr>
                                        <p:cTn id="28" dur="500"/>
                                        <p:tgtEl>
                                          <p:spTgt spid="4894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4" grpId="0" autoUpdateAnimBg="0"/>
      <p:bldP spid="489475"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smtClean="0"/>
              <a:t>Layer2: Data Link Layer</a:t>
            </a:r>
            <a:endParaRPr lang="zh-CN" altLang="en-US" smtClean="0"/>
          </a:p>
        </p:txBody>
      </p:sp>
      <p:sp>
        <p:nvSpPr>
          <p:cNvPr id="30723" name="Rectangle 3"/>
          <p:cNvSpPr>
            <a:spLocks noGrp="1" noChangeArrowheads="1"/>
          </p:cNvSpPr>
          <p:nvPr>
            <p:ph type="body" idx="1"/>
          </p:nvPr>
        </p:nvSpPr>
        <p:spPr>
          <a:xfrm>
            <a:off x="457200" y="1844675"/>
            <a:ext cx="8686800" cy="4114800"/>
          </a:xfrm>
        </p:spPr>
        <p:txBody>
          <a:bodyPr/>
          <a:lstStyle/>
          <a:p>
            <a:pPr eaLnBrk="1" hangingPunct="1">
              <a:lnSpc>
                <a:spcPct val="120000"/>
              </a:lnSpc>
            </a:pPr>
            <a:r>
              <a:rPr lang="en-US" altLang="zh-CN" sz="2400" dirty="0" smtClean="0"/>
              <a:t>Overview of the Data Link Layer</a:t>
            </a:r>
          </a:p>
          <a:p>
            <a:pPr eaLnBrk="1" hangingPunct="1">
              <a:lnSpc>
                <a:spcPct val="120000"/>
              </a:lnSpc>
            </a:pPr>
            <a:r>
              <a:rPr lang="en-US" altLang="zh-CN" sz="2400" dirty="0" smtClean="0">
                <a:solidFill>
                  <a:srgbClr val="006600"/>
                </a:solidFill>
              </a:rPr>
              <a:t>Ethernet and CSMA/CD</a:t>
            </a:r>
          </a:p>
          <a:p>
            <a:pPr lvl="1" eaLnBrk="1" hangingPunct="1">
              <a:lnSpc>
                <a:spcPct val="120000"/>
              </a:lnSpc>
            </a:pPr>
            <a:r>
              <a:rPr lang="en-US" altLang="zh-CN" sz="2400" dirty="0" smtClean="0"/>
              <a:t>LLC and MAC Sub-layers</a:t>
            </a:r>
          </a:p>
          <a:p>
            <a:pPr lvl="1" eaLnBrk="1" hangingPunct="1">
              <a:lnSpc>
                <a:spcPct val="120000"/>
              </a:lnSpc>
            </a:pPr>
            <a:r>
              <a:rPr lang="en-US" altLang="zh-CN" sz="2400" dirty="0" smtClean="0">
                <a:solidFill>
                  <a:srgbClr val="006600"/>
                </a:solidFill>
              </a:rPr>
              <a:t>Media Access Control in MAC Sub-layer</a:t>
            </a:r>
          </a:p>
          <a:p>
            <a:pPr eaLnBrk="1" hangingPunct="1">
              <a:lnSpc>
                <a:spcPct val="120000"/>
              </a:lnSpc>
            </a:pPr>
            <a:r>
              <a:rPr lang="en-US" altLang="zh-CN" sz="2400" dirty="0" smtClean="0"/>
              <a:t>Wireless </a:t>
            </a:r>
            <a:r>
              <a:rPr lang="en-US" altLang="zh-CN" sz="2400" dirty="0" smtClean="0"/>
              <a:t>LAN and CSMA/CA</a:t>
            </a:r>
          </a:p>
          <a:p>
            <a:pPr eaLnBrk="1" hangingPunct="1">
              <a:lnSpc>
                <a:spcPct val="120000"/>
              </a:lnSpc>
            </a:pPr>
            <a:r>
              <a:rPr lang="en-US" altLang="zh-CN" sz="2400" dirty="0" smtClean="0"/>
              <a:t>Layer 2 Devices</a:t>
            </a:r>
          </a:p>
        </p:txBody>
      </p:sp>
    </p:spTree>
  </p:cSld>
  <p:clrMapOvr>
    <a:masterClrMapping/>
  </p:clrMapOvr>
  <p:transition spd="med">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426" name="Rectangle 2"/>
          <p:cNvSpPr>
            <a:spLocks noChangeArrowheads="1"/>
          </p:cNvSpPr>
          <p:nvPr/>
        </p:nvSpPr>
        <p:spPr bwMode="auto">
          <a:xfrm>
            <a:off x="179388" y="620713"/>
            <a:ext cx="89646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1" hangingPunct="1">
              <a:spcBef>
                <a:spcPct val="0"/>
              </a:spcBef>
            </a:pPr>
            <a:r>
              <a:rPr lang="en-US" altLang="en-US" sz="3200">
                <a:solidFill>
                  <a:schemeClr val="tx2"/>
                </a:solidFill>
                <a:latin typeface="Verdana" pitchFamily="34" charset="0"/>
              </a:rPr>
              <a:t>Hexadecimal Numbers as MAC Addresses</a:t>
            </a:r>
          </a:p>
        </p:txBody>
      </p:sp>
      <p:sp>
        <p:nvSpPr>
          <p:cNvPr id="999427" name="Text Box 3"/>
          <p:cNvSpPr txBox="1">
            <a:spLocks noChangeArrowheads="1"/>
          </p:cNvSpPr>
          <p:nvPr/>
        </p:nvSpPr>
        <p:spPr bwMode="auto">
          <a:xfrm>
            <a:off x="179388" y="1773238"/>
            <a:ext cx="4343400" cy="4446587"/>
          </a:xfrm>
          <a:prstGeom prst="rect">
            <a:avLst/>
          </a:prstGeom>
          <a:noFill/>
          <a:ln w="9525">
            <a:noFill/>
            <a:miter lim="800000"/>
            <a:headEnd/>
            <a:tailEnd/>
          </a:ln>
        </p:spPr>
        <p:txBody>
          <a:bodyPr>
            <a:spAutoFit/>
          </a:bodyPr>
          <a:lstStyle/>
          <a:p>
            <a:pPr marL="346075" indent="-346075" algn="l">
              <a:lnSpc>
                <a:spcPct val="110000"/>
              </a:lnSpc>
              <a:spcBef>
                <a:spcPct val="0"/>
              </a:spcBef>
              <a:buClr>
                <a:schemeClr val="accent6"/>
              </a:buClr>
              <a:buSzPct val="110000"/>
              <a:buFont typeface="Wingdings" pitchFamily="2" charset="2"/>
              <a:buChar char="p"/>
              <a:defRPr/>
            </a:pPr>
            <a:r>
              <a:rPr lang="en-US" altLang="en-US" sz="2000" dirty="0">
                <a:solidFill>
                  <a:srgbClr val="000000"/>
                </a:solidFill>
                <a:latin typeface="Arial" charset="0"/>
                <a:ea typeface="宋体" pitchFamily="2" charset="-122"/>
                <a:cs typeface="Arial" charset="0"/>
              </a:rPr>
              <a:t>MAC addresses are 48 bits and are always expressed as 12 hexadecimal digits.</a:t>
            </a:r>
          </a:p>
          <a:p>
            <a:pPr marL="346075" indent="-346075" algn="l">
              <a:lnSpc>
                <a:spcPct val="110000"/>
              </a:lnSpc>
              <a:spcBef>
                <a:spcPct val="0"/>
              </a:spcBef>
              <a:buClr>
                <a:schemeClr val="accent6"/>
              </a:buClr>
              <a:buSzPct val="110000"/>
              <a:buFont typeface="Wingdings" pitchFamily="2" charset="2"/>
              <a:buChar char="p"/>
              <a:defRPr/>
            </a:pPr>
            <a:r>
              <a:rPr lang="en-US" altLang="en-US" sz="2000" dirty="0">
                <a:solidFill>
                  <a:srgbClr val="000000"/>
                </a:solidFill>
                <a:latin typeface="Arial" charset="0"/>
                <a:ea typeface="宋体" pitchFamily="2" charset="-122"/>
                <a:cs typeface="Arial" charset="0"/>
              </a:rPr>
              <a:t>The first 6 hexadecimal digits (from left to right), which the IEEE administers, identify the </a:t>
            </a:r>
            <a:r>
              <a:rPr lang="en-US" altLang="en-US" sz="2000" b="1" dirty="0">
                <a:solidFill>
                  <a:srgbClr val="000000"/>
                </a:solidFill>
                <a:latin typeface="Arial" charset="0"/>
                <a:ea typeface="宋体" pitchFamily="2" charset="-122"/>
                <a:cs typeface="Arial" charset="0"/>
              </a:rPr>
              <a:t>manufacturer</a:t>
            </a:r>
            <a:r>
              <a:rPr lang="en-US" altLang="en-US" sz="2000" dirty="0">
                <a:solidFill>
                  <a:srgbClr val="000000"/>
                </a:solidFill>
                <a:latin typeface="Arial" charset="0"/>
                <a:ea typeface="宋体" pitchFamily="2" charset="-122"/>
                <a:cs typeface="Arial" charset="0"/>
              </a:rPr>
              <a:t> or </a:t>
            </a:r>
            <a:r>
              <a:rPr lang="en-US" altLang="en-US" sz="2000" b="1" dirty="0">
                <a:solidFill>
                  <a:srgbClr val="000000"/>
                </a:solidFill>
                <a:latin typeface="Arial" charset="0"/>
                <a:ea typeface="宋体" pitchFamily="2" charset="-122"/>
                <a:cs typeface="Arial" charset="0"/>
              </a:rPr>
              <a:t>vendor</a:t>
            </a:r>
            <a:r>
              <a:rPr lang="en-US" altLang="en-US" sz="2000" dirty="0">
                <a:solidFill>
                  <a:srgbClr val="000000"/>
                </a:solidFill>
                <a:latin typeface="Arial" charset="0"/>
                <a:ea typeface="宋体" pitchFamily="2" charset="-122"/>
                <a:cs typeface="Arial" charset="0"/>
              </a:rPr>
              <a:t> and comprise the </a:t>
            </a:r>
            <a:r>
              <a:rPr lang="en-US" altLang="en-US" sz="2000" i="1" dirty="0">
                <a:solidFill>
                  <a:srgbClr val="336699"/>
                </a:solidFill>
                <a:latin typeface="Arial" charset="0"/>
                <a:ea typeface="宋体" pitchFamily="2" charset="-122"/>
                <a:cs typeface="Arial" charset="0"/>
              </a:rPr>
              <a:t>Organizational Unique Identifier</a:t>
            </a:r>
            <a:r>
              <a:rPr lang="en-US" altLang="en-US" sz="2000" dirty="0">
                <a:solidFill>
                  <a:srgbClr val="336699"/>
                </a:solidFill>
                <a:latin typeface="Arial" charset="0"/>
                <a:ea typeface="宋体" pitchFamily="2" charset="-122"/>
                <a:cs typeface="Arial" charset="0"/>
              </a:rPr>
              <a:t> (OUI)</a:t>
            </a:r>
            <a:r>
              <a:rPr lang="en-US" altLang="en-US" sz="2000" dirty="0">
                <a:solidFill>
                  <a:srgbClr val="000000"/>
                </a:solidFill>
                <a:latin typeface="Arial" charset="0"/>
                <a:ea typeface="宋体" pitchFamily="2" charset="-122"/>
                <a:cs typeface="Arial" charset="0"/>
              </a:rPr>
              <a:t>.  </a:t>
            </a:r>
          </a:p>
          <a:p>
            <a:pPr marL="346075" indent="-346075" algn="l">
              <a:lnSpc>
                <a:spcPct val="110000"/>
              </a:lnSpc>
              <a:spcBef>
                <a:spcPct val="0"/>
              </a:spcBef>
              <a:buClr>
                <a:schemeClr val="accent6"/>
              </a:buClr>
              <a:buSzPct val="110000"/>
              <a:buFont typeface="Wingdings" pitchFamily="2" charset="2"/>
              <a:buChar char="p"/>
              <a:defRPr/>
            </a:pPr>
            <a:r>
              <a:rPr lang="en-US" altLang="en-US" sz="2000" dirty="0">
                <a:solidFill>
                  <a:srgbClr val="000000"/>
                </a:solidFill>
                <a:latin typeface="Arial" charset="0"/>
                <a:ea typeface="宋体" pitchFamily="2" charset="-122"/>
                <a:cs typeface="Arial" charset="0"/>
              </a:rPr>
              <a:t>The remaining 6 hex digits comprise the interface serial number, administered by specific vendor.</a:t>
            </a:r>
          </a:p>
        </p:txBody>
      </p:sp>
      <p:graphicFrame>
        <p:nvGraphicFramePr>
          <p:cNvPr id="2050" name="Object 4"/>
          <p:cNvGraphicFramePr>
            <a:graphicFrameLocks noChangeAspect="1"/>
          </p:cNvGraphicFramePr>
          <p:nvPr/>
        </p:nvGraphicFramePr>
        <p:xfrm>
          <a:off x="4724400" y="1755775"/>
          <a:ext cx="3776663" cy="3709988"/>
        </p:xfrm>
        <a:graphic>
          <a:graphicData uri="http://schemas.openxmlformats.org/presentationml/2006/ole">
            <mc:AlternateContent xmlns:mc="http://schemas.openxmlformats.org/markup-compatibility/2006">
              <mc:Choice xmlns:v="urn:schemas-microsoft-com:vml" Requires="v">
                <p:oleObj spid="_x0000_s2157" name="位图图像" r:id="rId4" imgW="3600000" imgH="3352381" progId="Paint.Picture">
                  <p:embed/>
                </p:oleObj>
              </mc:Choice>
              <mc:Fallback>
                <p:oleObj name="位图图像" r:id="rId4" imgW="3600000" imgH="3352381"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1755775"/>
                        <a:ext cx="3776663" cy="370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3" name="矩形 4"/>
          <p:cNvSpPr>
            <a:spLocks noChangeArrowheads="1"/>
          </p:cNvSpPr>
          <p:nvPr/>
        </p:nvSpPr>
        <p:spPr bwMode="auto">
          <a:xfrm>
            <a:off x="4643438" y="5572125"/>
            <a:ext cx="4083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a:solidFill>
                  <a:srgbClr val="C00000"/>
                </a:solidFill>
                <a:latin typeface="Arial" charset="0"/>
                <a:cs typeface="Arial" charset="0"/>
              </a:rPr>
              <a:t>0000.0c12.3456 </a:t>
            </a:r>
            <a:r>
              <a:rPr lang="en-US" altLang="en-US">
                <a:latin typeface="Arial" charset="0"/>
                <a:cs typeface="Arial" charset="0"/>
              </a:rPr>
              <a:t>or </a:t>
            </a:r>
            <a:r>
              <a:rPr lang="en-US" altLang="en-US">
                <a:solidFill>
                  <a:srgbClr val="C00000"/>
                </a:solidFill>
                <a:latin typeface="Arial" charset="0"/>
                <a:cs typeface="Arial" charset="0"/>
              </a:rPr>
              <a:t>00-00-0c-12-34-56</a:t>
            </a:r>
            <a:endParaRPr lang="zh-CN" altLang="en-US">
              <a:solidFill>
                <a:srgbClr val="C00000"/>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999426"/>
                                        </p:tgtEl>
                                        <p:attrNameLst>
                                          <p:attrName>style.visibility</p:attrName>
                                        </p:attrNameLst>
                                      </p:cBhvr>
                                      <p:to>
                                        <p:strVal val="visible"/>
                                      </p:to>
                                    </p:set>
                                    <p:animEffect transition="in" filter="randombar(horizontal)">
                                      <p:cBhvr>
                                        <p:cTn id="7" dur="500"/>
                                        <p:tgtEl>
                                          <p:spTgt spid="9994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99427">
                                            <p:txEl>
                                              <p:pRg st="0" end="0"/>
                                            </p:txEl>
                                          </p:spTgt>
                                        </p:tgtEl>
                                        <p:attrNameLst>
                                          <p:attrName>style.visibility</p:attrName>
                                        </p:attrNameLst>
                                      </p:cBhvr>
                                      <p:to>
                                        <p:strVal val="visible"/>
                                      </p:to>
                                    </p:set>
                                    <p:animEffect transition="in" filter="wipe(up)">
                                      <p:cBhvr>
                                        <p:cTn id="12" dur="500"/>
                                        <p:tgtEl>
                                          <p:spTgt spid="99942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99427">
                                            <p:txEl>
                                              <p:pRg st="1" end="1"/>
                                            </p:txEl>
                                          </p:spTgt>
                                        </p:tgtEl>
                                        <p:attrNameLst>
                                          <p:attrName>style.visibility</p:attrName>
                                        </p:attrNameLst>
                                      </p:cBhvr>
                                      <p:to>
                                        <p:strVal val="visible"/>
                                      </p:to>
                                    </p:set>
                                    <p:animEffect transition="in" filter="wipe(up)">
                                      <p:cBhvr>
                                        <p:cTn id="17" dur="500"/>
                                        <p:tgtEl>
                                          <p:spTgt spid="99942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99427">
                                            <p:txEl>
                                              <p:pRg st="2" end="2"/>
                                            </p:txEl>
                                          </p:spTgt>
                                        </p:tgtEl>
                                        <p:attrNameLst>
                                          <p:attrName>style.visibility</p:attrName>
                                        </p:attrNameLst>
                                      </p:cBhvr>
                                      <p:to>
                                        <p:strVal val="visible"/>
                                      </p:to>
                                    </p:set>
                                    <p:animEffect transition="in" filter="wipe(up)">
                                      <p:cBhvr>
                                        <p:cTn id="22" dur="500"/>
                                        <p:tgtEl>
                                          <p:spTgt spid="9994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9426" grpId="0" autoUpdateAnimBg="0"/>
      <p:bldP spid="999427"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Rectangle 2"/>
          <p:cNvSpPr>
            <a:spLocks noChangeArrowheads="1"/>
          </p:cNvSpPr>
          <p:nvPr/>
        </p:nvSpPr>
        <p:spPr bwMode="auto">
          <a:xfrm>
            <a:off x="539750" y="765175"/>
            <a:ext cx="8839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1" hangingPunct="1">
              <a:spcBef>
                <a:spcPct val="0"/>
              </a:spcBef>
            </a:pPr>
            <a:r>
              <a:rPr lang="en-US" altLang="en-US" sz="3800">
                <a:solidFill>
                  <a:schemeClr val="tx2"/>
                </a:solidFill>
                <a:latin typeface="Verdana" pitchFamily="34" charset="0"/>
              </a:rPr>
              <a:t>Ethernet 802.3 Broadcast</a:t>
            </a:r>
          </a:p>
        </p:txBody>
      </p:sp>
      <p:sp>
        <p:nvSpPr>
          <p:cNvPr id="1001475" name="Text Box 3"/>
          <p:cNvSpPr txBox="1">
            <a:spLocks noChangeArrowheads="1"/>
          </p:cNvSpPr>
          <p:nvPr/>
        </p:nvSpPr>
        <p:spPr bwMode="auto">
          <a:xfrm>
            <a:off x="222250" y="1674813"/>
            <a:ext cx="8921750" cy="4013200"/>
          </a:xfrm>
          <a:prstGeom prst="rect">
            <a:avLst/>
          </a:prstGeom>
          <a:noFill/>
          <a:ln w="9525">
            <a:noFill/>
            <a:miter lim="800000"/>
            <a:headEnd/>
            <a:tailEnd/>
          </a:ln>
        </p:spPr>
        <p:txBody>
          <a:bodyPr>
            <a:spAutoFit/>
          </a:bodyPr>
          <a:lstStyle/>
          <a:p>
            <a:pPr marL="346075" indent="-346075" algn="l">
              <a:lnSpc>
                <a:spcPct val="130000"/>
              </a:lnSpc>
              <a:spcBef>
                <a:spcPct val="0"/>
              </a:spcBef>
              <a:buClr>
                <a:srgbClr val="336699"/>
              </a:buClr>
              <a:buSzPct val="100000"/>
              <a:buFont typeface="Wingdings" pitchFamily="2" charset="2"/>
              <a:buChar char="n"/>
              <a:defRPr/>
            </a:pPr>
            <a:r>
              <a:rPr lang="en-US" altLang="en-US" sz="2800" dirty="0">
                <a:solidFill>
                  <a:srgbClr val="000000"/>
                </a:solidFill>
                <a:latin typeface="Arial" charset="0"/>
                <a:ea typeface="宋体" pitchFamily="2" charset="-122"/>
                <a:cs typeface="Arial" charset="0"/>
              </a:rPr>
              <a:t>Broadcast</a:t>
            </a:r>
          </a:p>
          <a:p>
            <a:pPr marL="803275" lvl="1" indent="-346075" algn="l">
              <a:lnSpc>
                <a:spcPct val="130000"/>
              </a:lnSpc>
              <a:spcBef>
                <a:spcPct val="0"/>
              </a:spcBef>
              <a:buClr>
                <a:srgbClr val="336699"/>
              </a:buClr>
              <a:buSzPct val="100000"/>
              <a:buFont typeface="Wingdings" pitchFamily="2" charset="2"/>
              <a:buChar char="n"/>
              <a:defRPr/>
            </a:pPr>
            <a:r>
              <a:rPr lang="en-US" altLang="en-US" sz="2800" dirty="0">
                <a:solidFill>
                  <a:srgbClr val="000000"/>
                </a:solidFill>
                <a:latin typeface="Arial" charset="0"/>
                <a:ea typeface="宋体" pitchFamily="2" charset="-122"/>
                <a:cs typeface="Arial" charset="0"/>
              </a:rPr>
              <a:t>The destination MAC: all 1s (FFFF.FFFF.FFFF)</a:t>
            </a:r>
          </a:p>
          <a:p>
            <a:pPr marL="346075" indent="-346075" algn="l">
              <a:lnSpc>
                <a:spcPct val="130000"/>
              </a:lnSpc>
              <a:spcBef>
                <a:spcPct val="0"/>
              </a:spcBef>
              <a:buClr>
                <a:srgbClr val="336699"/>
              </a:buClr>
              <a:buSzPct val="100000"/>
              <a:buFont typeface="Wingdings" pitchFamily="2" charset="2"/>
              <a:buChar char="n"/>
              <a:defRPr/>
            </a:pPr>
            <a:r>
              <a:rPr lang="en-US" altLang="en-US" sz="2800" dirty="0">
                <a:solidFill>
                  <a:srgbClr val="000000"/>
                </a:solidFill>
                <a:latin typeface="Arial" charset="0"/>
                <a:ea typeface="宋体" pitchFamily="2" charset="-122"/>
                <a:cs typeface="Arial" charset="0"/>
              </a:rPr>
              <a:t>Broadcasting can </a:t>
            </a:r>
            <a:r>
              <a:rPr lang="en-US" altLang="en-US" sz="2800" dirty="0">
                <a:solidFill>
                  <a:schemeClr val="hlink"/>
                </a:solidFill>
                <a:latin typeface="Arial" charset="0"/>
                <a:ea typeface="Arial Unicode MS" pitchFamily="34" charset="-122"/>
                <a:cs typeface="Arial Unicode MS" pitchFamily="34" charset="-122"/>
              </a:rPr>
              <a:t>seriously affect the performance</a:t>
            </a:r>
            <a:r>
              <a:rPr lang="en-US" altLang="en-US" sz="2800" dirty="0">
                <a:solidFill>
                  <a:srgbClr val="000000"/>
                </a:solidFill>
                <a:latin typeface="Arial" charset="0"/>
                <a:ea typeface="宋体" pitchFamily="2" charset="-122"/>
                <a:cs typeface="Arial" charset="0"/>
              </a:rPr>
              <a:t> of stations by interrupting them unnecessarily</a:t>
            </a:r>
          </a:p>
          <a:p>
            <a:pPr marL="346075" indent="-346075" algn="l">
              <a:lnSpc>
                <a:spcPct val="130000"/>
              </a:lnSpc>
              <a:spcBef>
                <a:spcPct val="0"/>
              </a:spcBef>
              <a:buClr>
                <a:srgbClr val="336699"/>
              </a:buClr>
              <a:buSzPct val="100000"/>
              <a:buFont typeface="Wingdings" pitchFamily="2" charset="2"/>
              <a:buChar char="n"/>
              <a:defRPr/>
            </a:pPr>
            <a:r>
              <a:rPr lang="en-US" altLang="en-US" sz="2800" dirty="0">
                <a:solidFill>
                  <a:srgbClr val="000000"/>
                </a:solidFill>
                <a:latin typeface="Arial" charset="0"/>
                <a:ea typeface="宋体" pitchFamily="2" charset="-122"/>
                <a:cs typeface="Arial" charset="0"/>
              </a:rPr>
              <a:t>So broadcasts should be used only when:</a:t>
            </a:r>
          </a:p>
          <a:p>
            <a:pPr marL="960438" lvl="1" indent="-457200" algn="l">
              <a:lnSpc>
                <a:spcPct val="130000"/>
              </a:lnSpc>
              <a:spcBef>
                <a:spcPct val="0"/>
              </a:spcBef>
              <a:buClr>
                <a:srgbClr val="336699"/>
              </a:buClr>
              <a:buSzPct val="100000"/>
              <a:buFont typeface="Wingdings" pitchFamily="2" charset="2"/>
              <a:buChar char="n"/>
              <a:defRPr/>
            </a:pPr>
            <a:r>
              <a:rPr lang="en-US" altLang="en-US" sz="2800" dirty="0">
                <a:solidFill>
                  <a:srgbClr val="000000"/>
                </a:solidFill>
                <a:latin typeface="Arial" charset="0"/>
                <a:ea typeface="宋体" pitchFamily="2" charset="-122"/>
                <a:cs typeface="Arial" charset="0"/>
              </a:rPr>
              <a:t>The MAC address of the destination is unknown </a:t>
            </a:r>
          </a:p>
          <a:p>
            <a:pPr marL="960438" lvl="1" indent="-457200" algn="l">
              <a:lnSpc>
                <a:spcPct val="130000"/>
              </a:lnSpc>
              <a:spcBef>
                <a:spcPct val="0"/>
              </a:spcBef>
              <a:buClr>
                <a:srgbClr val="336699"/>
              </a:buClr>
              <a:buSzPct val="100000"/>
              <a:buFont typeface="Wingdings" pitchFamily="2" charset="2"/>
              <a:buChar char="n"/>
              <a:defRPr/>
            </a:pPr>
            <a:r>
              <a:rPr lang="en-US" altLang="en-US" sz="2800" dirty="0">
                <a:solidFill>
                  <a:srgbClr val="000000"/>
                </a:solidFill>
                <a:latin typeface="Arial" charset="0"/>
                <a:ea typeface="宋体" pitchFamily="2" charset="-122"/>
                <a:cs typeface="Arial" charset="0"/>
              </a:rPr>
              <a:t>The destination is all hosts</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001474"/>
                                        </p:tgtEl>
                                        <p:attrNameLst>
                                          <p:attrName>style.visibility</p:attrName>
                                        </p:attrNameLst>
                                      </p:cBhvr>
                                      <p:to>
                                        <p:strVal val="visible"/>
                                      </p:to>
                                    </p:set>
                                    <p:animEffect transition="in" filter="randombar(horizontal)">
                                      <p:cBhvr>
                                        <p:cTn id="7" dur="500"/>
                                        <p:tgtEl>
                                          <p:spTgt spid="10014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01475">
                                            <p:txEl>
                                              <p:pRg st="0" end="0"/>
                                            </p:txEl>
                                          </p:spTgt>
                                        </p:tgtEl>
                                        <p:attrNameLst>
                                          <p:attrName>style.visibility</p:attrName>
                                        </p:attrNameLst>
                                      </p:cBhvr>
                                      <p:to>
                                        <p:strVal val="visible"/>
                                      </p:to>
                                    </p:set>
                                    <p:animEffect transition="in" filter="wipe(up)">
                                      <p:cBhvr>
                                        <p:cTn id="12" dur="500"/>
                                        <p:tgtEl>
                                          <p:spTgt spid="1001475">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001475">
                                            <p:txEl>
                                              <p:pRg st="1" end="1"/>
                                            </p:txEl>
                                          </p:spTgt>
                                        </p:tgtEl>
                                        <p:attrNameLst>
                                          <p:attrName>style.visibility</p:attrName>
                                        </p:attrNameLst>
                                      </p:cBhvr>
                                      <p:to>
                                        <p:strVal val="visible"/>
                                      </p:to>
                                    </p:set>
                                    <p:animEffect transition="in" filter="wipe(up)">
                                      <p:cBhvr>
                                        <p:cTn id="15" dur="500"/>
                                        <p:tgtEl>
                                          <p:spTgt spid="1001475">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001475">
                                            <p:txEl>
                                              <p:pRg st="2" end="2"/>
                                            </p:txEl>
                                          </p:spTgt>
                                        </p:tgtEl>
                                        <p:attrNameLst>
                                          <p:attrName>style.visibility</p:attrName>
                                        </p:attrNameLst>
                                      </p:cBhvr>
                                      <p:to>
                                        <p:strVal val="visible"/>
                                      </p:to>
                                    </p:set>
                                    <p:animEffect transition="in" filter="wipe(up)">
                                      <p:cBhvr>
                                        <p:cTn id="20" dur="500"/>
                                        <p:tgtEl>
                                          <p:spTgt spid="1001475">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001475">
                                            <p:txEl>
                                              <p:pRg st="3" end="3"/>
                                            </p:txEl>
                                          </p:spTgt>
                                        </p:tgtEl>
                                        <p:attrNameLst>
                                          <p:attrName>style.visibility</p:attrName>
                                        </p:attrNameLst>
                                      </p:cBhvr>
                                      <p:to>
                                        <p:strVal val="visible"/>
                                      </p:to>
                                    </p:set>
                                    <p:animEffect transition="in" filter="wipe(up)">
                                      <p:cBhvr>
                                        <p:cTn id="25" dur="500"/>
                                        <p:tgtEl>
                                          <p:spTgt spid="1001475">
                                            <p:txEl>
                                              <p:pRg st="3" end="3"/>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001475">
                                            <p:txEl>
                                              <p:pRg st="4" end="4"/>
                                            </p:txEl>
                                          </p:spTgt>
                                        </p:tgtEl>
                                        <p:attrNameLst>
                                          <p:attrName>style.visibility</p:attrName>
                                        </p:attrNameLst>
                                      </p:cBhvr>
                                      <p:to>
                                        <p:strVal val="visible"/>
                                      </p:to>
                                    </p:set>
                                    <p:animEffect transition="in" filter="wipe(up)">
                                      <p:cBhvr>
                                        <p:cTn id="28" dur="500"/>
                                        <p:tgtEl>
                                          <p:spTgt spid="1001475">
                                            <p:txEl>
                                              <p:pRg st="4" end="4"/>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001475">
                                            <p:txEl>
                                              <p:pRg st="5" end="5"/>
                                            </p:txEl>
                                          </p:spTgt>
                                        </p:tgtEl>
                                        <p:attrNameLst>
                                          <p:attrName>style.visibility</p:attrName>
                                        </p:attrNameLst>
                                      </p:cBhvr>
                                      <p:to>
                                        <p:strVal val="visible"/>
                                      </p:to>
                                    </p:set>
                                    <p:animEffect transition="in" filter="wipe(up)">
                                      <p:cBhvr>
                                        <p:cTn id="31" dur="500"/>
                                        <p:tgtEl>
                                          <p:spTgt spid="10014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1474" grpId="0" autoUpdateAnimBg="0"/>
      <p:bldP spid="1001475"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Rectangle 2"/>
          <p:cNvSpPr>
            <a:spLocks noChangeArrowheads="1"/>
          </p:cNvSpPr>
          <p:nvPr/>
        </p:nvSpPr>
        <p:spPr bwMode="auto">
          <a:xfrm>
            <a:off x="611188" y="692150"/>
            <a:ext cx="8839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1" hangingPunct="1">
              <a:spcBef>
                <a:spcPct val="0"/>
              </a:spcBef>
            </a:pPr>
            <a:r>
              <a:rPr lang="en-US" altLang="en-US" sz="3800">
                <a:solidFill>
                  <a:schemeClr val="tx2"/>
                </a:solidFill>
                <a:latin typeface="Verdana" pitchFamily="34" charset="0"/>
              </a:rPr>
              <a:t>Framing</a:t>
            </a:r>
          </a:p>
        </p:txBody>
      </p:sp>
      <p:sp>
        <p:nvSpPr>
          <p:cNvPr id="1005571" name="Text Box 3"/>
          <p:cNvSpPr txBox="1">
            <a:spLocks noChangeArrowheads="1"/>
          </p:cNvSpPr>
          <p:nvPr/>
        </p:nvSpPr>
        <p:spPr bwMode="auto">
          <a:xfrm>
            <a:off x="222250" y="1628775"/>
            <a:ext cx="89217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6075" indent="-346075">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a:spcBef>
                <a:spcPct val="0"/>
              </a:spcBef>
              <a:buClr>
                <a:schemeClr val="accent2"/>
              </a:buClr>
              <a:buSzPct val="100000"/>
              <a:buFont typeface="Wingdings" pitchFamily="2" charset="2"/>
              <a:buChar char="p"/>
            </a:pPr>
            <a:r>
              <a:rPr lang="en-US" altLang="en-US" sz="2400" u="sng">
                <a:solidFill>
                  <a:srgbClr val="000000"/>
                </a:solidFill>
                <a:latin typeface="Arial" charset="0"/>
                <a:cs typeface="Arial" charset="0"/>
              </a:rPr>
              <a:t>Framing is the Layer 2 </a:t>
            </a:r>
            <a:r>
              <a:rPr lang="en-US" altLang="en-US" sz="2400" i="1" u="sng">
                <a:solidFill>
                  <a:srgbClr val="000000"/>
                </a:solidFill>
                <a:latin typeface="Arial" charset="0"/>
                <a:cs typeface="Arial" charset="0"/>
              </a:rPr>
              <a:t>encapsulation</a:t>
            </a:r>
            <a:r>
              <a:rPr lang="en-US" altLang="en-US" sz="2400" u="sng">
                <a:solidFill>
                  <a:srgbClr val="000000"/>
                </a:solidFill>
                <a:latin typeface="Arial" charset="0"/>
                <a:cs typeface="Arial" charset="0"/>
              </a:rPr>
              <a:t> process</a:t>
            </a:r>
            <a:r>
              <a:rPr lang="en-US" altLang="en-US" sz="2400">
                <a:solidFill>
                  <a:srgbClr val="000000"/>
                </a:solidFill>
                <a:latin typeface="Arial" charset="0"/>
                <a:cs typeface="Arial" charset="0"/>
              </a:rPr>
              <a:t>.</a:t>
            </a:r>
          </a:p>
          <a:p>
            <a:pPr algn="l">
              <a:spcBef>
                <a:spcPct val="0"/>
              </a:spcBef>
              <a:buClr>
                <a:schemeClr val="accent2"/>
              </a:buClr>
              <a:buSzPct val="100000"/>
              <a:buFont typeface="Wingdings" pitchFamily="2" charset="2"/>
              <a:buChar char="p"/>
            </a:pPr>
            <a:r>
              <a:rPr lang="en-US" altLang="en-US" sz="2400" u="sng">
                <a:solidFill>
                  <a:srgbClr val="000000"/>
                </a:solidFill>
                <a:latin typeface="Arial" charset="0"/>
                <a:cs typeface="Arial" charset="0"/>
              </a:rPr>
              <a:t>A frame is a Layer 2 protocol data unit (</a:t>
            </a:r>
            <a:r>
              <a:rPr lang="en-US" altLang="en-US" sz="2400" i="1" u="sng">
                <a:solidFill>
                  <a:srgbClr val="000000"/>
                </a:solidFill>
                <a:latin typeface="Arial" charset="0"/>
                <a:cs typeface="Arial" charset="0"/>
              </a:rPr>
              <a:t>PDU</a:t>
            </a:r>
            <a:r>
              <a:rPr lang="en-US" altLang="en-US" sz="2400">
                <a:solidFill>
                  <a:srgbClr val="000000"/>
                </a:solidFill>
                <a:latin typeface="Arial" charset="0"/>
                <a:cs typeface="Arial" charset="0"/>
              </a:rPr>
              <a:t>)</a:t>
            </a:r>
            <a:r>
              <a:rPr lang="en-US" altLang="en-US" sz="2400" i="1">
                <a:solidFill>
                  <a:srgbClr val="000000"/>
                </a:solidFill>
                <a:latin typeface="Arial" charset="0"/>
                <a:cs typeface="Arial" charset="0"/>
              </a:rPr>
              <a:t>.</a:t>
            </a:r>
          </a:p>
          <a:p>
            <a:pPr algn="l">
              <a:spcBef>
                <a:spcPct val="0"/>
              </a:spcBef>
              <a:buClr>
                <a:schemeClr val="accent2"/>
              </a:buClr>
              <a:buSzPct val="100000"/>
              <a:buFont typeface="Wingdings" pitchFamily="2" charset="2"/>
              <a:buChar char="p"/>
            </a:pPr>
            <a:r>
              <a:rPr lang="en-US" altLang="en-US" sz="2400" u="sng">
                <a:solidFill>
                  <a:srgbClr val="000000"/>
                </a:solidFill>
                <a:latin typeface="Arial" charset="0"/>
                <a:cs typeface="Arial" charset="0"/>
              </a:rPr>
              <a:t>A frame has sections called </a:t>
            </a:r>
            <a:r>
              <a:rPr lang="en-US" altLang="en-US" sz="2400" i="1" u="sng">
                <a:solidFill>
                  <a:srgbClr val="000000"/>
                </a:solidFill>
                <a:latin typeface="Arial" charset="0"/>
                <a:cs typeface="Arial" charset="0"/>
              </a:rPr>
              <a:t>fields</a:t>
            </a:r>
            <a:r>
              <a:rPr lang="en-US" altLang="en-US" sz="2400" u="sng">
                <a:solidFill>
                  <a:srgbClr val="000000"/>
                </a:solidFill>
                <a:latin typeface="Arial" charset="0"/>
                <a:cs typeface="Arial" charset="0"/>
              </a:rPr>
              <a:t>, and each field is composed of bytes</a:t>
            </a:r>
            <a:r>
              <a:rPr lang="en-US" altLang="en-US" sz="2400">
                <a:solidFill>
                  <a:srgbClr val="000000"/>
                </a:solidFill>
                <a:latin typeface="Arial" charset="0"/>
                <a:cs typeface="Arial" charset="0"/>
              </a:rPr>
              <a:t>.</a:t>
            </a:r>
          </a:p>
        </p:txBody>
      </p:sp>
      <p:sp>
        <p:nvSpPr>
          <p:cNvPr id="1005572" name="Text Box 4"/>
          <p:cNvSpPr txBox="1">
            <a:spLocks noChangeArrowheads="1"/>
          </p:cNvSpPr>
          <p:nvPr/>
        </p:nvSpPr>
        <p:spPr bwMode="auto">
          <a:xfrm>
            <a:off x="3810000" y="3141663"/>
            <a:ext cx="5105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Times New Roman" pitchFamily="18" charset="0"/>
                <a:ea typeface="宋体" charset="-122"/>
              </a:defRPr>
            </a:lvl1pPr>
            <a:lvl2pPr marL="960438" indent="-45720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lvl="1" algn="l">
              <a:spcBef>
                <a:spcPct val="0"/>
              </a:spcBef>
              <a:buClr>
                <a:srgbClr val="006600"/>
              </a:buClr>
              <a:buFont typeface="Wingdings" pitchFamily="2" charset="2"/>
              <a:buChar char="v"/>
            </a:pPr>
            <a:r>
              <a:rPr lang="en-US" altLang="en-US" sz="2400">
                <a:solidFill>
                  <a:srgbClr val="000000"/>
                </a:solidFill>
                <a:latin typeface="Arial" charset="0"/>
                <a:cs typeface="Arial" charset="0"/>
              </a:rPr>
              <a:t>data field</a:t>
            </a:r>
          </a:p>
          <a:p>
            <a:pPr lvl="1" algn="l">
              <a:spcBef>
                <a:spcPct val="0"/>
              </a:spcBef>
              <a:buClr>
                <a:srgbClr val="006600"/>
              </a:buClr>
              <a:buFont typeface="Wingdings" pitchFamily="2" charset="2"/>
              <a:buChar char="v"/>
            </a:pPr>
            <a:r>
              <a:rPr lang="en-US" altLang="en-US" sz="2400">
                <a:solidFill>
                  <a:srgbClr val="000000"/>
                </a:solidFill>
                <a:latin typeface="Arial" charset="0"/>
                <a:cs typeface="Arial" charset="0"/>
              </a:rPr>
              <a:t>frame check sequence field</a:t>
            </a:r>
          </a:p>
          <a:p>
            <a:pPr lvl="1" algn="l">
              <a:spcBef>
                <a:spcPct val="0"/>
              </a:spcBef>
              <a:buClr>
                <a:srgbClr val="006600"/>
              </a:buClr>
              <a:buFont typeface="Wingdings" pitchFamily="2" charset="2"/>
              <a:buChar char="v"/>
            </a:pPr>
            <a:r>
              <a:rPr lang="en-US" altLang="en-US" sz="2400">
                <a:solidFill>
                  <a:srgbClr val="000000"/>
                </a:solidFill>
                <a:latin typeface="Arial" charset="0"/>
                <a:cs typeface="Arial" charset="0"/>
              </a:rPr>
              <a:t>frame stop field</a:t>
            </a:r>
          </a:p>
        </p:txBody>
      </p:sp>
      <p:sp>
        <p:nvSpPr>
          <p:cNvPr id="1005573" name="Text Box 5"/>
          <p:cNvSpPr txBox="1">
            <a:spLocks noChangeArrowheads="1"/>
          </p:cNvSpPr>
          <p:nvPr/>
        </p:nvSpPr>
        <p:spPr bwMode="auto">
          <a:xfrm>
            <a:off x="-304800" y="3141663"/>
            <a:ext cx="5105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Times New Roman" pitchFamily="18" charset="0"/>
                <a:ea typeface="宋体" charset="-122"/>
              </a:defRPr>
            </a:lvl1pPr>
            <a:lvl2pPr marL="960438" indent="-45720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lvl="1" algn="l">
              <a:spcBef>
                <a:spcPct val="0"/>
              </a:spcBef>
              <a:buClr>
                <a:srgbClr val="006600"/>
              </a:buClr>
              <a:buFont typeface="Wingdings" pitchFamily="2" charset="2"/>
              <a:buChar char="v"/>
            </a:pPr>
            <a:r>
              <a:rPr lang="en-US" altLang="en-US" sz="2400">
                <a:solidFill>
                  <a:srgbClr val="000000"/>
                </a:solidFill>
                <a:latin typeface="Arial" charset="0"/>
                <a:cs typeface="Arial" charset="0"/>
              </a:rPr>
              <a:t>frame start field		</a:t>
            </a:r>
          </a:p>
          <a:p>
            <a:pPr lvl="1" algn="l">
              <a:spcBef>
                <a:spcPct val="0"/>
              </a:spcBef>
              <a:buClr>
                <a:srgbClr val="006600"/>
              </a:buClr>
              <a:buFont typeface="Wingdings" pitchFamily="2" charset="2"/>
              <a:buChar char="v"/>
            </a:pPr>
            <a:r>
              <a:rPr lang="en-US" altLang="en-US" sz="2400">
                <a:solidFill>
                  <a:srgbClr val="000000"/>
                </a:solidFill>
                <a:latin typeface="Arial" charset="0"/>
                <a:cs typeface="Arial" charset="0"/>
              </a:rPr>
              <a:t>address field</a:t>
            </a:r>
          </a:p>
          <a:p>
            <a:pPr lvl="1" algn="l">
              <a:spcBef>
                <a:spcPct val="0"/>
              </a:spcBef>
              <a:buClr>
                <a:srgbClr val="006600"/>
              </a:buClr>
              <a:buFont typeface="Wingdings" pitchFamily="2" charset="2"/>
              <a:buChar char="v"/>
            </a:pPr>
            <a:r>
              <a:rPr lang="en-US" altLang="en-US" sz="2400">
                <a:solidFill>
                  <a:srgbClr val="000000"/>
                </a:solidFill>
                <a:latin typeface="Arial" charset="0"/>
                <a:cs typeface="Arial" charset="0"/>
              </a:rPr>
              <a:t>length/type/control field</a:t>
            </a:r>
          </a:p>
        </p:txBody>
      </p:sp>
      <p:pic>
        <p:nvPicPr>
          <p:cNvPr id="327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303713"/>
            <a:ext cx="5848350"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005570"/>
                                        </p:tgtEl>
                                        <p:attrNameLst>
                                          <p:attrName>style.visibility</p:attrName>
                                        </p:attrNameLst>
                                      </p:cBhvr>
                                      <p:to>
                                        <p:strVal val="visible"/>
                                      </p:to>
                                    </p:set>
                                    <p:animEffect transition="in" filter="randombar(horizontal)">
                                      <p:cBhvr>
                                        <p:cTn id="7" dur="500"/>
                                        <p:tgtEl>
                                          <p:spTgt spid="10055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05571">
                                            <p:txEl>
                                              <p:pRg st="0" end="0"/>
                                            </p:txEl>
                                          </p:spTgt>
                                        </p:tgtEl>
                                        <p:attrNameLst>
                                          <p:attrName>style.visibility</p:attrName>
                                        </p:attrNameLst>
                                      </p:cBhvr>
                                      <p:to>
                                        <p:strVal val="visible"/>
                                      </p:to>
                                    </p:set>
                                    <p:animEffect transition="in" filter="wipe(up)">
                                      <p:cBhvr>
                                        <p:cTn id="12" dur="500"/>
                                        <p:tgtEl>
                                          <p:spTgt spid="100557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05571">
                                            <p:txEl>
                                              <p:pRg st="1" end="1"/>
                                            </p:txEl>
                                          </p:spTgt>
                                        </p:tgtEl>
                                        <p:attrNameLst>
                                          <p:attrName>style.visibility</p:attrName>
                                        </p:attrNameLst>
                                      </p:cBhvr>
                                      <p:to>
                                        <p:strVal val="visible"/>
                                      </p:to>
                                    </p:set>
                                    <p:animEffect transition="in" filter="wipe(up)">
                                      <p:cBhvr>
                                        <p:cTn id="17" dur="500"/>
                                        <p:tgtEl>
                                          <p:spTgt spid="100557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05571">
                                            <p:txEl>
                                              <p:pRg st="2" end="2"/>
                                            </p:txEl>
                                          </p:spTgt>
                                        </p:tgtEl>
                                        <p:attrNameLst>
                                          <p:attrName>style.visibility</p:attrName>
                                        </p:attrNameLst>
                                      </p:cBhvr>
                                      <p:to>
                                        <p:strVal val="visible"/>
                                      </p:to>
                                    </p:set>
                                    <p:animEffect transition="in" filter="wipe(up)">
                                      <p:cBhvr>
                                        <p:cTn id="22" dur="500"/>
                                        <p:tgtEl>
                                          <p:spTgt spid="100557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05573">
                                            <p:txEl>
                                              <p:pRg st="0" end="0"/>
                                            </p:txEl>
                                          </p:spTgt>
                                        </p:tgtEl>
                                        <p:attrNameLst>
                                          <p:attrName>style.visibility</p:attrName>
                                        </p:attrNameLst>
                                      </p:cBhvr>
                                      <p:to>
                                        <p:strVal val="visible"/>
                                      </p:to>
                                    </p:set>
                                    <p:animEffect transition="in" filter="wipe(up)">
                                      <p:cBhvr>
                                        <p:cTn id="27" dur="500"/>
                                        <p:tgtEl>
                                          <p:spTgt spid="1005573">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05573">
                                            <p:txEl>
                                              <p:pRg st="1" end="1"/>
                                            </p:txEl>
                                          </p:spTgt>
                                        </p:tgtEl>
                                        <p:attrNameLst>
                                          <p:attrName>style.visibility</p:attrName>
                                        </p:attrNameLst>
                                      </p:cBhvr>
                                      <p:to>
                                        <p:strVal val="visible"/>
                                      </p:to>
                                    </p:set>
                                    <p:animEffect transition="in" filter="wipe(up)">
                                      <p:cBhvr>
                                        <p:cTn id="32" dur="500"/>
                                        <p:tgtEl>
                                          <p:spTgt spid="1005573">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005573">
                                            <p:txEl>
                                              <p:pRg st="2" end="2"/>
                                            </p:txEl>
                                          </p:spTgt>
                                        </p:tgtEl>
                                        <p:attrNameLst>
                                          <p:attrName>style.visibility</p:attrName>
                                        </p:attrNameLst>
                                      </p:cBhvr>
                                      <p:to>
                                        <p:strVal val="visible"/>
                                      </p:to>
                                    </p:set>
                                    <p:animEffect transition="in" filter="wipe(up)">
                                      <p:cBhvr>
                                        <p:cTn id="37" dur="500"/>
                                        <p:tgtEl>
                                          <p:spTgt spid="1005573">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005572">
                                            <p:txEl>
                                              <p:pRg st="0" end="0"/>
                                            </p:txEl>
                                          </p:spTgt>
                                        </p:tgtEl>
                                        <p:attrNameLst>
                                          <p:attrName>style.visibility</p:attrName>
                                        </p:attrNameLst>
                                      </p:cBhvr>
                                      <p:to>
                                        <p:strVal val="visible"/>
                                      </p:to>
                                    </p:set>
                                    <p:animEffect transition="in" filter="wipe(up)">
                                      <p:cBhvr>
                                        <p:cTn id="42" dur="500"/>
                                        <p:tgtEl>
                                          <p:spTgt spid="1005572">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005572">
                                            <p:txEl>
                                              <p:pRg st="1" end="1"/>
                                            </p:txEl>
                                          </p:spTgt>
                                        </p:tgtEl>
                                        <p:attrNameLst>
                                          <p:attrName>style.visibility</p:attrName>
                                        </p:attrNameLst>
                                      </p:cBhvr>
                                      <p:to>
                                        <p:strVal val="visible"/>
                                      </p:to>
                                    </p:set>
                                    <p:animEffect transition="in" filter="wipe(up)">
                                      <p:cBhvr>
                                        <p:cTn id="47" dur="500"/>
                                        <p:tgtEl>
                                          <p:spTgt spid="1005572">
                                            <p:txEl>
                                              <p:pRg st="1" end="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005572">
                                            <p:txEl>
                                              <p:pRg st="2" end="2"/>
                                            </p:txEl>
                                          </p:spTgt>
                                        </p:tgtEl>
                                        <p:attrNameLst>
                                          <p:attrName>style.visibility</p:attrName>
                                        </p:attrNameLst>
                                      </p:cBhvr>
                                      <p:to>
                                        <p:strVal val="visible"/>
                                      </p:to>
                                    </p:set>
                                    <p:animEffect transition="in" filter="wipe(up)">
                                      <p:cBhvr>
                                        <p:cTn id="52" dur="500"/>
                                        <p:tgtEl>
                                          <p:spTgt spid="10055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5570" grpId="0" autoUpdateAnimBg="0"/>
      <p:bldP spid="1005571" grpId="0" build="p" bldLvl="2" autoUpdateAnimBg="0"/>
      <p:bldP spid="1005572" grpId="0" build="p" bldLvl="2" autoUpdateAnimBg="0"/>
      <p:bldP spid="1005573" grpId="0" build="p" bldLvl="2"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858" name="Rectangle 2"/>
          <p:cNvSpPr>
            <a:spLocks noChangeArrowheads="1"/>
          </p:cNvSpPr>
          <p:nvPr/>
        </p:nvSpPr>
        <p:spPr bwMode="auto">
          <a:xfrm>
            <a:off x="468313" y="549275"/>
            <a:ext cx="867568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1" hangingPunct="1">
              <a:spcBef>
                <a:spcPct val="0"/>
              </a:spcBef>
            </a:pPr>
            <a:r>
              <a:rPr lang="en-US" altLang="zh-CN" sz="3600">
                <a:solidFill>
                  <a:schemeClr val="tx2"/>
                </a:solidFill>
                <a:latin typeface="Tahoma" pitchFamily="34" charset="0"/>
              </a:rPr>
              <a:t>Ethernet Media Access Control</a:t>
            </a:r>
          </a:p>
          <a:p>
            <a:pPr algn="l" eaLnBrk="1" hangingPunct="1">
              <a:spcBef>
                <a:spcPct val="0"/>
              </a:spcBef>
            </a:pPr>
            <a:r>
              <a:rPr lang="en-US" altLang="zh-CN" sz="3600">
                <a:solidFill>
                  <a:schemeClr val="tx2"/>
                </a:solidFill>
                <a:latin typeface="Tahoma" pitchFamily="34" charset="0"/>
              </a:rPr>
              <a:t>——CSMA/CD: History</a:t>
            </a:r>
          </a:p>
        </p:txBody>
      </p:sp>
      <p:sp>
        <p:nvSpPr>
          <p:cNvPr id="1017859" name="Rectangle 3"/>
          <p:cNvSpPr>
            <a:spLocks noChangeArrowheads="1"/>
          </p:cNvSpPr>
          <p:nvPr/>
        </p:nvSpPr>
        <p:spPr bwMode="auto">
          <a:xfrm>
            <a:off x="539750" y="1773238"/>
            <a:ext cx="8001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6075" indent="-346075" algn="l" eaLnBrk="1" hangingPunct="1">
              <a:lnSpc>
                <a:spcPct val="90000"/>
              </a:lnSpc>
              <a:spcBef>
                <a:spcPct val="20000"/>
              </a:spcBef>
              <a:buClr>
                <a:schemeClr val="hlink"/>
              </a:buClr>
              <a:buFont typeface="Wingdings" pitchFamily="2" charset="2"/>
              <a:buChar char="n"/>
            </a:pPr>
            <a:r>
              <a:rPr lang="en-US" altLang="zh-CN" sz="2000" dirty="0">
                <a:latin typeface="Arial" charset="0"/>
                <a:cs typeface="Arial" charset="0"/>
              </a:rPr>
              <a:t>Ethernet /IEEE 802.3 MAC mechanism: CSMA/CD.</a:t>
            </a:r>
          </a:p>
          <a:p>
            <a:pPr marL="346075" indent="-346075" algn="l" eaLnBrk="1" hangingPunct="1">
              <a:lnSpc>
                <a:spcPct val="90000"/>
              </a:lnSpc>
              <a:spcBef>
                <a:spcPct val="20000"/>
              </a:spcBef>
              <a:buClr>
                <a:schemeClr val="hlink"/>
              </a:buClr>
              <a:buFont typeface="Wingdings" pitchFamily="2" charset="2"/>
              <a:buChar char="n"/>
            </a:pPr>
            <a:r>
              <a:rPr lang="en-US" altLang="zh-CN" sz="2000" dirty="0">
                <a:latin typeface="Arial" charset="0"/>
                <a:cs typeface="Arial" charset="0"/>
              </a:rPr>
              <a:t>CSMA/CD stems from ALOHA</a:t>
            </a:r>
          </a:p>
          <a:p>
            <a:pPr marL="346075" indent="-346075" algn="l" eaLnBrk="1" hangingPunct="1">
              <a:lnSpc>
                <a:spcPct val="90000"/>
              </a:lnSpc>
              <a:spcBef>
                <a:spcPct val="20000"/>
              </a:spcBef>
              <a:buClr>
                <a:schemeClr val="hlink"/>
              </a:buClr>
              <a:buFont typeface="Wingdings" pitchFamily="2" charset="2"/>
              <a:buChar char="n"/>
            </a:pPr>
            <a:r>
              <a:rPr lang="en-US" altLang="zh-CN" sz="2000" dirty="0">
                <a:latin typeface="Arial" charset="0"/>
                <a:cs typeface="Arial" charset="0"/>
              </a:rPr>
              <a:t>In 1970s, Norman Abramson designed ALOHA</a:t>
            </a:r>
            <a:endParaRPr lang="zh-CN" altLang="en-US" sz="2000" dirty="0">
              <a:latin typeface="Arial" charset="0"/>
              <a:cs typeface="Arial" charset="0"/>
            </a:endParaRPr>
          </a:p>
          <a:p>
            <a:pPr marL="346075" indent="-346075" algn="l" eaLnBrk="1" hangingPunct="1">
              <a:lnSpc>
                <a:spcPct val="90000"/>
              </a:lnSpc>
              <a:spcBef>
                <a:spcPct val="20000"/>
              </a:spcBef>
              <a:buClr>
                <a:schemeClr val="hlink"/>
              </a:buClr>
              <a:buFont typeface="Wingdings" pitchFamily="2" charset="2"/>
              <a:buChar char="n"/>
            </a:pPr>
            <a:r>
              <a:rPr lang="en-US" altLang="zh-CN" sz="2000" dirty="0">
                <a:latin typeface="Arial" charset="0"/>
                <a:cs typeface="Arial" charset="0"/>
              </a:rPr>
              <a:t>Pure ALOHA</a:t>
            </a:r>
            <a:r>
              <a:rPr lang="zh-CN" altLang="en-US" sz="2000" dirty="0">
                <a:latin typeface="Arial" charset="0"/>
                <a:cs typeface="Arial" charset="0"/>
              </a:rPr>
              <a:t>:</a:t>
            </a:r>
          </a:p>
          <a:p>
            <a:pPr marL="746125" lvl="1" indent="-285750" algn="l" eaLnBrk="1" hangingPunct="1">
              <a:lnSpc>
                <a:spcPct val="90000"/>
              </a:lnSpc>
              <a:spcBef>
                <a:spcPct val="20000"/>
              </a:spcBef>
              <a:buClr>
                <a:schemeClr val="accent2"/>
              </a:buClr>
              <a:buFont typeface="Wingdings" pitchFamily="2" charset="2"/>
              <a:buChar char="n"/>
            </a:pPr>
            <a:r>
              <a:rPr lang="en-US" altLang="zh-CN" sz="2000" dirty="0">
                <a:latin typeface="Arial" charset="0"/>
                <a:cs typeface="Arial" charset="0"/>
              </a:rPr>
              <a:t>Hosts always can send the data </a:t>
            </a:r>
            <a:r>
              <a:rPr lang="en-US" altLang="zh-CN" sz="2000" i="1" u="sng" dirty="0">
                <a:solidFill>
                  <a:srgbClr val="006600"/>
                </a:solidFill>
                <a:latin typeface="Arial" charset="0"/>
                <a:cs typeface="Arial" charset="0"/>
              </a:rPr>
              <a:t>if they want</a:t>
            </a:r>
            <a:r>
              <a:rPr lang="en-US" altLang="zh-CN" sz="2000" dirty="0">
                <a:latin typeface="Arial" charset="0"/>
                <a:cs typeface="Arial" charset="0"/>
              </a:rPr>
              <a:t>: </a:t>
            </a:r>
          </a:p>
          <a:p>
            <a:pPr marL="1143000" lvl="2" indent="-228600" algn="l" eaLnBrk="1" hangingPunct="1">
              <a:lnSpc>
                <a:spcPct val="90000"/>
              </a:lnSpc>
              <a:spcBef>
                <a:spcPct val="20000"/>
              </a:spcBef>
              <a:buClr>
                <a:schemeClr val="accent2"/>
              </a:buClr>
              <a:buFont typeface="Wingdings" pitchFamily="2" charset="2"/>
              <a:buChar char="n"/>
            </a:pPr>
            <a:r>
              <a:rPr lang="en-US" altLang="zh-CN" sz="2000" dirty="0">
                <a:latin typeface="Arial" charset="0"/>
                <a:cs typeface="Arial" charset="0"/>
              </a:rPr>
              <a:t>If the signals collided, </a:t>
            </a:r>
            <a:r>
              <a:rPr lang="en-US" altLang="zh-CN" sz="2000" dirty="0">
                <a:latin typeface="Tahoma" pitchFamily="34" charset="0"/>
              </a:rPr>
              <a:t>back off appropriate amount of time and resend </a:t>
            </a:r>
          </a:p>
          <a:p>
            <a:pPr marL="346075" indent="-346075" algn="l" eaLnBrk="1" hangingPunct="1">
              <a:lnSpc>
                <a:spcPct val="90000"/>
              </a:lnSpc>
              <a:buClr>
                <a:schemeClr val="hlink"/>
              </a:buClr>
              <a:buFont typeface="Wingdings" pitchFamily="2" charset="2"/>
              <a:buChar char="n"/>
            </a:pPr>
            <a:r>
              <a:rPr lang="en-US" altLang="zh-CN" sz="2000" dirty="0">
                <a:latin typeface="Arial" charset="0"/>
              </a:rPr>
              <a:t>Slotted ALOHA</a:t>
            </a:r>
            <a:r>
              <a:rPr lang="zh-CN" altLang="en-US" sz="2000" dirty="0">
                <a:latin typeface="Arial" charset="0"/>
              </a:rPr>
              <a:t>:</a:t>
            </a:r>
          </a:p>
          <a:p>
            <a:pPr marL="746125" lvl="1" indent="-285750" algn="l" eaLnBrk="1" hangingPunct="1">
              <a:lnSpc>
                <a:spcPct val="90000"/>
              </a:lnSpc>
              <a:buClr>
                <a:schemeClr val="accent2"/>
              </a:buClr>
              <a:buFont typeface="Wingdings" pitchFamily="2" charset="2"/>
              <a:buChar char="n"/>
            </a:pPr>
            <a:r>
              <a:rPr lang="en-US" altLang="zh-CN" sz="2000" dirty="0">
                <a:latin typeface="Arial" charset="0"/>
              </a:rPr>
              <a:t>Hosts always can send the data </a:t>
            </a:r>
            <a:r>
              <a:rPr lang="en-US" altLang="zh-CN" sz="2000" i="1" u="sng" dirty="0">
                <a:solidFill>
                  <a:srgbClr val="006600"/>
                </a:solidFill>
                <a:latin typeface="Arial" charset="0"/>
              </a:rPr>
              <a:t>if they want, but they must wait for a new slot </a:t>
            </a:r>
            <a:r>
              <a:rPr lang="en-US" altLang="zh-CN" sz="2000" dirty="0">
                <a:latin typeface="Arial" charset="0"/>
              </a:rPr>
              <a:t>: </a:t>
            </a:r>
          </a:p>
          <a:p>
            <a:pPr marL="1143000" lvl="2" indent="-228600" algn="l" eaLnBrk="1" hangingPunct="1">
              <a:lnSpc>
                <a:spcPct val="90000"/>
              </a:lnSpc>
              <a:buClr>
                <a:schemeClr val="accent2"/>
              </a:buClr>
              <a:buFont typeface="Wingdings" pitchFamily="2" charset="2"/>
              <a:buChar char="n"/>
            </a:pPr>
            <a:r>
              <a:rPr lang="en-US" altLang="zh-CN" sz="2000" dirty="0">
                <a:latin typeface="Arial" charset="0"/>
              </a:rPr>
              <a:t>If the signals collided, </a:t>
            </a:r>
            <a:r>
              <a:rPr lang="en-US" altLang="zh-CN" sz="2000" dirty="0">
                <a:latin typeface="Tahoma" pitchFamily="34" charset="0"/>
              </a:rPr>
              <a:t>back off appropriate amount of time and resend</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017858"/>
                                        </p:tgtEl>
                                        <p:attrNameLst>
                                          <p:attrName>style.visibility</p:attrName>
                                        </p:attrNameLst>
                                      </p:cBhvr>
                                      <p:to>
                                        <p:strVal val="visible"/>
                                      </p:to>
                                    </p:set>
                                    <p:anim calcmode="lin" valueType="num">
                                      <p:cBhvr additive="base">
                                        <p:cTn id="7" dur="500" fill="hold"/>
                                        <p:tgtEl>
                                          <p:spTgt spid="1017858"/>
                                        </p:tgtEl>
                                        <p:attrNameLst>
                                          <p:attrName>ppt_x</p:attrName>
                                        </p:attrNameLst>
                                      </p:cBhvr>
                                      <p:tavLst>
                                        <p:tav tm="0">
                                          <p:val>
                                            <p:strVal val="#ppt_x"/>
                                          </p:val>
                                        </p:tav>
                                        <p:tav tm="100000">
                                          <p:val>
                                            <p:strVal val="#ppt_x"/>
                                          </p:val>
                                        </p:tav>
                                      </p:tavLst>
                                    </p:anim>
                                    <p:anim calcmode="lin" valueType="num">
                                      <p:cBhvr additive="base">
                                        <p:cTn id="8" dur="500" fill="hold"/>
                                        <p:tgtEl>
                                          <p:spTgt spid="101785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017859">
                                            <p:txEl>
                                              <p:pRg st="0" end="0"/>
                                            </p:txEl>
                                          </p:spTgt>
                                        </p:tgtEl>
                                        <p:attrNameLst>
                                          <p:attrName>style.visibility</p:attrName>
                                        </p:attrNameLst>
                                      </p:cBhvr>
                                      <p:to>
                                        <p:strVal val="visible"/>
                                      </p:to>
                                    </p:set>
                                    <p:animEffect transition="in" filter="dissolve">
                                      <p:cBhvr>
                                        <p:cTn id="13" dur="500"/>
                                        <p:tgtEl>
                                          <p:spTgt spid="1017859">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17859">
                                            <p:txEl>
                                              <p:pRg st="1" end="1"/>
                                            </p:txEl>
                                          </p:spTgt>
                                        </p:tgtEl>
                                        <p:attrNameLst>
                                          <p:attrName>style.visibility</p:attrName>
                                        </p:attrNameLst>
                                      </p:cBhvr>
                                      <p:to>
                                        <p:strVal val="visible"/>
                                      </p:to>
                                    </p:set>
                                    <p:animEffect transition="in" filter="dissolve">
                                      <p:cBhvr>
                                        <p:cTn id="18" dur="500"/>
                                        <p:tgtEl>
                                          <p:spTgt spid="1017859">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17859">
                                            <p:txEl>
                                              <p:pRg st="2" end="2"/>
                                            </p:txEl>
                                          </p:spTgt>
                                        </p:tgtEl>
                                        <p:attrNameLst>
                                          <p:attrName>style.visibility</p:attrName>
                                        </p:attrNameLst>
                                      </p:cBhvr>
                                      <p:to>
                                        <p:strVal val="visible"/>
                                      </p:to>
                                    </p:set>
                                    <p:animEffect transition="in" filter="dissolve">
                                      <p:cBhvr>
                                        <p:cTn id="23" dur="500"/>
                                        <p:tgtEl>
                                          <p:spTgt spid="1017859">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017859">
                                            <p:txEl>
                                              <p:pRg st="3" end="3"/>
                                            </p:txEl>
                                          </p:spTgt>
                                        </p:tgtEl>
                                        <p:attrNameLst>
                                          <p:attrName>style.visibility</p:attrName>
                                        </p:attrNameLst>
                                      </p:cBhvr>
                                      <p:to>
                                        <p:strVal val="visible"/>
                                      </p:to>
                                    </p:set>
                                    <p:animEffect transition="in" filter="dissolve">
                                      <p:cBhvr>
                                        <p:cTn id="28" dur="500"/>
                                        <p:tgtEl>
                                          <p:spTgt spid="1017859">
                                            <p:txEl>
                                              <p:pRg st="3" end="3"/>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017859">
                                            <p:txEl>
                                              <p:pRg st="4" end="4"/>
                                            </p:txEl>
                                          </p:spTgt>
                                        </p:tgtEl>
                                        <p:attrNameLst>
                                          <p:attrName>style.visibility</p:attrName>
                                        </p:attrNameLst>
                                      </p:cBhvr>
                                      <p:to>
                                        <p:strVal val="visible"/>
                                      </p:to>
                                    </p:set>
                                    <p:animEffect transition="in" filter="dissolve">
                                      <p:cBhvr>
                                        <p:cTn id="31" dur="500"/>
                                        <p:tgtEl>
                                          <p:spTgt spid="1017859">
                                            <p:txEl>
                                              <p:pRg st="4" end="4"/>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017859">
                                            <p:txEl>
                                              <p:pRg st="5" end="5"/>
                                            </p:txEl>
                                          </p:spTgt>
                                        </p:tgtEl>
                                        <p:attrNameLst>
                                          <p:attrName>style.visibility</p:attrName>
                                        </p:attrNameLst>
                                      </p:cBhvr>
                                      <p:to>
                                        <p:strVal val="visible"/>
                                      </p:to>
                                    </p:set>
                                    <p:animEffect transition="in" filter="dissolve">
                                      <p:cBhvr>
                                        <p:cTn id="34" dur="500"/>
                                        <p:tgtEl>
                                          <p:spTgt spid="1017859">
                                            <p:txEl>
                                              <p:pRg st="5" end="5"/>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017859">
                                            <p:txEl>
                                              <p:pRg st="6" end="6"/>
                                            </p:txEl>
                                          </p:spTgt>
                                        </p:tgtEl>
                                        <p:attrNameLst>
                                          <p:attrName>style.visibility</p:attrName>
                                        </p:attrNameLst>
                                      </p:cBhvr>
                                      <p:to>
                                        <p:strVal val="visible"/>
                                      </p:to>
                                    </p:set>
                                    <p:animEffect transition="in" filter="dissolve">
                                      <p:cBhvr>
                                        <p:cTn id="39" dur="500"/>
                                        <p:tgtEl>
                                          <p:spTgt spid="1017859">
                                            <p:txEl>
                                              <p:pRg st="6" end="6"/>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017859">
                                            <p:txEl>
                                              <p:pRg st="7" end="7"/>
                                            </p:txEl>
                                          </p:spTgt>
                                        </p:tgtEl>
                                        <p:attrNameLst>
                                          <p:attrName>style.visibility</p:attrName>
                                        </p:attrNameLst>
                                      </p:cBhvr>
                                      <p:to>
                                        <p:strVal val="visible"/>
                                      </p:to>
                                    </p:set>
                                    <p:animEffect transition="in" filter="dissolve">
                                      <p:cBhvr>
                                        <p:cTn id="42" dur="500"/>
                                        <p:tgtEl>
                                          <p:spTgt spid="1017859">
                                            <p:txEl>
                                              <p:pRg st="7" end="7"/>
                                            </p:txEl>
                                          </p:spTgt>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017859">
                                            <p:txEl>
                                              <p:pRg st="8" end="8"/>
                                            </p:txEl>
                                          </p:spTgt>
                                        </p:tgtEl>
                                        <p:attrNameLst>
                                          <p:attrName>style.visibility</p:attrName>
                                        </p:attrNameLst>
                                      </p:cBhvr>
                                      <p:to>
                                        <p:strVal val="visible"/>
                                      </p:to>
                                    </p:set>
                                    <p:animEffect transition="in" filter="dissolve">
                                      <p:cBhvr>
                                        <p:cTn id="45" dur="500"/>
                                        <p:tgtEl>
                                          <p:spTgt spid="10178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7858" grpId="0" autoUpdateAnimBg="0"/>
      <p:bldP spid="1017859"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170" name="Rectangle 2"/>
          <p:cNvSpPr>
            <a:spLocks noChangeArrowheads="1"/>
          </p:cNvSpPr>
          <p:nvPr/>
        </p:nvSpPr>
        <p:spPr bwMode="auto">
          <a:xfrm>
            <a:off x="539750" y="428625"/>
            <a:ext cx="86042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1" hangingPunct="1">
              <a:spcBef>
                <a:spcPct val="0"/>
              </a:spcBef>
            </a:pPr>
            <a:r>
              <a:rPr lang="en-US" altLang="zh-CN" sz="3600">
                <a:solidFill>
                  <a:schemeClr val="tx2"/>
                </a:solidFill>
                <a:latin typeface="Tahoma" pitchFamily="34" charset="0"/>
              </a:rPr>
              <a:t>Ethernet Media Access Control</a:t>
            </a:r>
          </a:p>
          <a:p>
            <a:pPr algn="l" eaLnBrk="1" hangingPunct="1">
              <a:spcBef>
                <a:spcPct val="0"/>
              </a:spcBef>
            </a:pPr>
            <a:r>
              <a:rPr lang="en-US" altLang="zh-CN" sz="3600">
                <a:solidFill>
                  <a:schemeClr val="tx2"/>
                </a:solidFill>
                <a:latin typeface="Tahoma" pitchFamily="34" charset="0"/>
              </a:rPr>
              <a:t>——CSMA/CD: History</a:t>
            </a:r>
          </a:p>
        </p:txBody>
      </p:sp>
      <p:sp>
        <p:nvSpPr>
          <p:cNvPr id="1031171" name="Rectangle 3"/>
          <p:cNvSpPr>
            <a:spLocks noChangeArrowheads="1"/>
          </p:cNvSpPr>
          <p:nvPr/>
        </p:nvSpPr>
        <p:spPr bwMode="auto">
          <a:xfrm>
            <a:off x="304800" y="1700213"/>
            <a:ext cx="8839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6075" indent="-346075" algn="l" eaLnBrk="1" hangingPunct="1">
              <a:lnSpc>
                <a:spcPct val="120000"/>
              </a:lnSpc>
              <a:spcBef>
                <a:spcPct val="20000"/>
              </a:spcBef>
              <a:buClr>
                <a:schemeClr val="hlink"/>
              </a:buClr>
              <a:buFont typeface="Wingdings" pitchFamily="2" charset="2"/>
              <a:buChar char="n"/>
            </a:pPr>
            <a:r>
              <a:rPr lang="en-US" altLang="zh-CN" sz="2400" dirty="0">
                <a:latin typeface="Arial" charset="0"/>
              </a:rPr>
              <a:t>Question: Why don’t we </a:t>
            </a:r>
            <a:r>
              <a:rPr lang="en-US" altLang="zh-CN" sz="2400" dirty="0">
                <a:latin typeface="Arial" charset="0"/>
                <a:cs typeface="Arial" charset="0"/>
              </a:rPr>
              <a:t>listen to </a:t>
            </a:r>
            <a:r>
              <a:rPr lang="en-US" altLang="zh-CN" sz="2400" dirty="0">
                <a:latin typeface="Arial" charset="0"/>
              </a:rPr>
              <a:t>the channel first to make sure that the channel is free?</a:t>
            </a:r>
          </a:p>
          <a:p>
            <a:pPr marL="746125" lvl="1" indent="-285750" algn="l" eaLnBrk="1" hangingPunct="1">
              <a:lnSpc>
                <a:spcPct val="120000"/>
              </a:lnSpc>
              <a:spcBef>
                <a:spcPct val="20000"/>
              </a:spcBef>
              <a:buClr>
                <a:schemeClr val="accent2"/>
              </a:buClr>
              <a:buFont typeface="Wingdings" pitchFamily="2" charset="2"/>
              <a:buChar char="n"/>
            </a:pPr>
            <a:r>
              <a:rPr lang="en-US" altLang="zh-CN" sz="2400" dirty="0">
                <a:latin typeface="Arial" charset="0"/>
              </a:rPr>
              <a:t>That is CSMA(Carrier Sense Multiple Access) </a:t>
            </a:r>
          </a:p>
          <a:p>
            <a:pPr marL="346075" indent="-346075" algn="l" eaLnBrk="1" hangingPunct="1">
              <a:lnSpc>
                <a:spcPct val="120000"/>
              </a:lnSpc>
              <a:spcBef>
                <a:spcPct val="20000"/>
              </a:spcBef>
              <a:buClr>
                <a:schemeClr val="hlink"/>
              </a:buClr>
              <a:buFont typeface="Wingdings" pitchFamily="2" charset="2"/>
              <a:buChar char="n"/>
            </a:pPr>
            <a:r>
              <a:rPr lang="en-US" altLang="zh-CN" sz="2400" dirty="0">
                <a:latin typeface="Arial" charset="0"/>
              </a:rPr>
              <a:t>1-persist CSMA </a:t>
            </a:r>
            <a:r>
              <a:rPr lang="zh-CN" altLang="en-US" sz="2400" dirty="0">
                <a:latin typeface="Arial" charset="0"/>
              </a:rPr>
              <a:t>:</a:t>
            </a:r>
          </a:p>
          <a:p>
            <a:pPr marL="746125" lvl="1" indent="-285750" algn="l" eaLnBrk="1" hangingPunct="1">
              <a:lnSpc>
                <a:spcPct val="120000"/>
              </a:lnSpc>
              <a:spcBef>
                <a:spcPct val="20000"/>
              </a:spcBef>
              <a:buClr>
                <a:schemeClr val="accent2"/>
              </a:buClr>
              <a:buFont typeface="Wingdings" pitchFamily="2" charset="2"/>
              <a:buChar char="n"/>
            </a:pPr>
            <a:r>
              <a:rPr lang="en-US" altLang="zh-CN" sz="2400" dirty="0">
                <a:latin typeface="Arial" charset="0"/>
              </a:rPr>
              <a:t>Hosts always can send the data (have the probability of 1) if they </a:t>
            </a:r>
            <a:r>
              <a:rPr lang="en-US" altLang="zh-CN" sz="2400" i="1" u="sng" dirty="0">
                <a:solidFill>
                  <a:srgbClr val="006600"/>
                </a:solidFill>
                <a:latin typeface="Arial" charset="0"/>
              </a:rPr>
              <a:t>find the channel is free; if the channel is </a:t>
            </a:r>
            <a:r>
              <a:rPr lang="en-US" altLang="zh-CN" sz="2400" i="1" u="sng" dirty="0" err="1">
                <a:solidFill>
                  <a:srgbClr val="006600"/>
                </a:solidFill>
                <a:latin typeface="Arial" charset="0"/>
              </a:rPr>
              <a:t>busy,they</a:t>
            </a:r>
            <a:r>
              <a:rPr lang="en-US" altLang="zh-CN" sz="2400" i="1" u="sng" dirty="0">
                <a:solidFill>
                  <a:srgbClr val="006600"/>
                </a:solidFill>
                <a:latin typeface="Arial" charset="0"/>
              </a:rPr>
              <a:t> will listen to the channel and wait </a:t>
            </a:r>
            <a:r>
              <a:rPr lang="en-US" altLang="zh-CN" sz="2400" dirty="0">
                <a:latin typeface="Arial" charset="0"/>
              </a:rPr>
              <a:t>: </a:t>
            </a:r>
          </a:p>
          <a:p>
            <a:pPr marL="1143000" lvl="2" indent="-228600" algn="l" eaLnBrk="1" hangingPunct="1">
              <a:lnSpc>
                <a:spcPct val="120000"/>
              </a:lnSpc>
              <a:spcBef>
                <a:spcPct val="20000"/>
              </a:spcBef>
              <a:buClr>
                <a:schemeClr val="accent2"/>
              </a:buClr>
              <a:buFont typeface="Wingdings" pitchFamily="2" charset="2"/>
              <a:buChar char="n"/>
            </a:pPr>
            <a:r>
              <a:rPr lang="en-US" altLang="zh-CN" sz="2400" dirty="0">
                <a:latin typeface="Arial" charset="0"/>
              </a:rPr>
              <a:t>If the signals</a:t>
            </a:r>
            <a:r>
              <a:rPr lang="en-US" altLang="zh-CN" sz="2000" dirty="0">
                <a:latin typeface="Arial" charset="0"/>
              </a:rPr>
              <a:t> </a:t>
            </a:r>
            <a:r>
              <a:rPr lang="en-US" altLang="zh-CN" sz="2400" dirty="0">
                <a:latin typeface="Arial" charset="0"/>
              </a:rPr>
              <a:t>collided, </a:t>
            </a:r>
            <a:r>
              <a:rPr lang="en-US" altLang="zh-CN" sz="2400" dirty="0">
                <a:latin typeface="Tahoma" pitchFamily="34" charset="0"/>
              </a:rPr>
              <a:t>back off appropriate amount of time and resend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031170"/>
                                        </p:tgtEl>
                                        <p:attrNameLst>
                                          <p:attrName>style.visibility</p:attrName>
                                        </p:attrNameLst>
                                      </p:cBhvr>
                                      <p:to>
                                        <p:strVal val="visible"/>
                                      </p:to>
                                    </p:set>
                                    <p:anim calcmode="lin" valueType="num">
                                      <p:cBhvr additive="base">
                                        <p:cTn id="7" dur="500" fill="hold"/>
                                        <p:tgtEl>
                                          <p:spTgt spid="1031170"/>
                                        </p:tgtEl>
                                        <p:attrNameLst>
                                          <p:attrName>ppt_x</p:attrName>
                                        </p:attrNameLst>
                                      </p:cBhvr>
                                      <p:tavLst>
                                        <p:tav tm="0">
                                          <p:val>
                                            <p:strVal val="#ppt_x"/>
                                          </p:val>
                                        </p:tav>
                                        <p:tav tm="100000">
                                          <p:val>
                                            <p:strVal val="#ppt_x"/>
                                          </p:val>
                                        </p:tav>
                                      </p:tavLst>
                                    </p:anim>
                                    <p:anim calcmode="lin" valueType="num">
                                      <p:cBhvr additive="base">
                                        <p:cTn id="8" dur="500" fill="hold"/>
                                        <p:tgtEl>
                                          <p:spTgt spid="103117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031171">
                                            <p:txEl>
                                              <p:pRg st="0" end="0"/>
                                            </p:txEl>
                                          </p:spTgt>
                                        </p:tgtEl>
                                        <p:attrNameLst>
                                          <p:attrName>style.visibility</p:attrName>
                                        </p:attrNameLst>
                                      </p:cBhvr>
                                      <p:to>
                                        <p:strVal val="visible"/>
                                      </p:to>
                                    </p:set>
                                    <p:animEffect transition="in" filter="dissolve">
                                      <p:cBhvr>
                                        <p:cTn id="13" dur="500"/>
                                        <p:tgtEl>
                                          <p:spTgt spid="1031171">
                                            <p:txEl>
                                              <p:pRg st="0" end="0"/>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31171">
                                            <p:txEl>
                                              <p:pRg st="1" end="1"/>
                                            </p:txEl>
                                          </p:spTgt>
                                        </p:tgtEl>
                                        <p:attrNameLst>
                                          <p:attrName>style.visibility</p:attrName>
                                        </p:attrNameLst>
                                      </p:cBhvr>
                                      <p:to>
                                        <p:strVal val="visible"/>
                                      </p:to>
                                    </p:set>
                                    <p:animEffect transition="in" filter="dissolve">
                                      <p:cBhvr>
                                        <p:cTn id="16" dur="500"/>
                                        <p:tgtEl>
                                          <p:spTgt spid="1031171">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031171">
                                            <p:txEl>
                                              <p:pRg st="2" end="2"/>
                                            </p:txEl>
                                          </p:spTgt>
                                        </p:tgtEl>
                                        <p:attrNameLst>
                                          <p:attrName>style.visibility</p:attrName>
                                        </p:attrNameLst>
                                      </p:cBhvr>
                                      <p:to>
                                        <p:strVal val="visible"/>
                                      </p:to>
                                    </p:set>
                                    <p:animEffect transition="in" filter="dissolve">
                                      <p:cBhvr>
                                        <p:cTn id="21" dur="500"/>
                                        <p:tgtEl>
                                          <p:spTgt spid="1031171">
                                            <p:txEl>
                                              <p:pRg st="2" end="2"/>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31171">
                                            <p:txEl>
                                              <p:pRg st="3" end="3"/>
                                            </p:txEl>
                                          </p:spTgt>
                                        </p:tgtEl>
                                        <p:attrNameLst>
                                          <p:attrName>style.visibility</p:attrName>
                                        </p:attrNameLst>
                                      </p:cBhvr>
                                      <p:to>
                                        <p:strVal val="visible"/>
                                      </p:to>
                                    </p:set>
                                    <p:animEffect transition="in" filter="dissolve">
                                      <p:cBhvr>
                                        <p:cTn id="24" dur="500"/>
                                        <p:tgtEl>
                                          <p:spTgt spid="1031171">
                                            <p:txEl>
                                              <p:pRg st="3" end="3"/>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031171">
                                            <p:txEl>
                                              <p:pRg st="4" end="4"/>
                                            </p:txEl>
                                          </p:spTgt>
                                        </p:tgtEl>
                                        <p:attrNameLst>
                                          <p:attrName>style.visibility</p:attrName>
                                        </p:attrNameLst>
                                      </p:cBhvr>
                                      <p:to>
                                        <p:strVal val="visible"/>
                                      </p:to>
                                    </p:set>
                                    <p:animEffect transition="in" filter="dissolve">
                                      <p:cBhvr>
                                        <p:cTn id="27" dur="500"/>
                                        <p:tgtEl>
                                          <p:spTgt spid="1031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170" grpId="0" autoUpdateAnimBg="0"/>
      <p:bldP spid="1031171"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11188" y="692150"/>
            <a:ext cx="6856412" cy="768350"/>
          </a:xfrm>
        </p:spPr>
        <p:txBody>
          <a:bodyPr/>
          <a:lstStyle/>
          <a:p>
            <a:pPr eaLnBrk="1" hangingPunct="1"/>
            <a:r>
              <a:rPr lang="en-US" altLang="zh-CN" smtClean="0"/>
              <a:t>Data Link Layer </a:t>
            </a:r>
          </a:p>
        </p:txBody>
      </p:sp>
      <p:sp>
        <p:nvSpPr>
          <p:cNvPr id="1168387" name="Rectangle 3"/>
          <p:cNvSpPr>
            <a:spLocks noGrp="1" noChangeArrowheads="1"/>
          </p:cNvSpPr>
          <p:nvPr>
            <p:ph type="body" idx="1"/>
          </p:nvPr>
        </p:nvSpPr>
        <p:spPr>
          <a:xfrm>
            <a:off x="250825" y="1700213"/>
            <a:ext cx="8424863" cy="4840287"/>
          </a:xfrm>
        </p:spPr>
        <p:txBody>
          <a:bodyPr/>
          <a:lstStyle/>
          <a:p>
            <a:pPr eaLnBrk="1" hangingPunct="1">
              <a:lnSpc>
                <a:spcPct val="110000"/>
              </a:lnSpc>
            </a:pPr>
            <a:r>
              <a:rPr lang="en-US" altLang="zh-CN" sz="2000" smtClean="0">
                <a:solidFill>
                  <a:srgbClr val="000000"/>
                </a:solidFill>
              </a:rPr>
              <a:t>Problem:How to transfer data correctly on a instable link?</a:t>
            </a:r>
          </a:p>
          <a:p>
            <a:pPr eaLnBrk="1" hangingPunct="1">
              <a:lnSpc>
                <a:spcPct val="110000"/>
              </a:lnSpc>
            </a:pPr>
            <a:endParaRPr lang="en-US" altLang="zh-CN" sz="2000" smtClean="0">
              <a:solidFill>
                <a:srgbClr val="000000"/>
              </a:solidFill>
            </a:endParaRPr>
          </a:p>
          <a:p>
            <a:pPr eaLnBrk="1" hangingPunct="1">
              <a:lnSpc>
                <a:spcPct val="110000"/>
              </a:lnSpc>
            </a:pPr>
            <a:endParaRPr lang="en-US" altLang="zh-CN" sz="2000" smtClean="0">
              <a:solidFill>
                <a:srgbClr val="000000"/>
              </a:solidFill>
            </a:endParaRPr>
          </a:p>
          <a:p>
            <a:pPr eaLnBrk="1" hangingPunct="1">
              <a:lnSpc>
                <a:spcPct val="110000"/>
              </a:lnSpc>
            </a:pPr>
            <a:endParaRPr lang="en-US" altLang="en-US" sz="2000" smtClean="0">
              <a:solidFill>
                <a:srgbClr val="000000"/>
              </a:solidFill>
            </a:endParaRPr>
          </a:p>
          <a:p>
            <a:pPr eaLnBrk="1" hangingPunct="1">
              <a:lnSpc>
                <a:spcPct val="110000"/>
              </a:lnSpc>
            </a:pPr>
            <a:r>
              <a:rPr lang="en-US" altLang="en-US" sz="2000" smtClean="0">
                <a:solidFill>
                  <a:srgbClr val="000000"/>
                </a:solidFill>
              </a:rPr>
              <a:t>The </a:t>
            </a:r>
            <a:r>
              <a:rPr lang="en-US" altLang="en-US" sz="2000" smtClean="0">
                <a:solidFill>
                  <a:schemeClr val="folHlink"/>
                </a:solidFill>
              </a:rPr>
              <a:t>DATA LINK LAYER</a:t>
            </a:r>
            <a:r>
              <a:rPr lang="en-US" altLang="en-US" sz="2000" smtClean="0">
                <a:solidFill>
                  <a:srgbClr val="000000"/>
                </a:solidFill>
              </a:rPr>
              <a:t> provides</a:t>
            </a:r>
            <a:r>
              <a:rPr lang="en-US" altLang="zh-CN" sz="2000" smtClean="0">
                <a:solidFill>
                  <a:srgbClr val="000000"/>
                </a:solidFill>
              </a:rPr>
              <a:t>:</a:t>
            </a:r>
          </a:p>
          <a:p>
            <a:pPr lvl="1" eaLnBrk="1" hangingPunct="1">
              <a:lnSpc>
                <a:spcPct val="110000"/>
              </a:lnSpc>
            </a:pPr>
            <a:r>
              <a:rPr lang="en-US" altLang="en-US" sz="2000" smtClean="0">
                <a:solidFill>
                  <a:srgbClr val="000000"/>
                </a:solidFill>
              </a:rPr>
              <a:t>Access</a:t>
            </a:r>
            <a:r>
              <a:rPr lang="en-US" altLang="zh-CN" sz="2000" smtClean="0">
                <a:solidFill>
                  <a:srgbClr val="000000"/>
                </a:solidFill>
              </a:rPr>
              <a:t> </a:t>
            </a:r>
            <a:r>
              <a:rPr lang="en-US" altLang="en-US" sz="2000" smtClean="0">
                <a:solidFill>
                  <a:srgbClr val="000000"/>
                </a:solidFill>
              </a:rPr>
              <a:t>to the networking media </a:t>
            </a:r>
            <a:endParaRPr lang="en-US" altLang="zh-CN" sz="2000" smtClean="0">
              <a:solidFill>
                <a:srgbClr val="000000"/>
              </a:solidFill>
            </a:endParaRPr>
          </a:p>
          <a:p>
            <a:pPr lvl="1" eaLnBrk="1" hangingPunct="1">
              <a:lnSpc>
                <a:spcPct val="110000"/>
              </a:lnSpc>
            </a:pPr>
            <a:r>
              <a:rPr lang="en-US" altLang="en-US" sz="2000" smtClean="0">
                <a:solidFill>
                  <a:srgbClr val="000000"/>
                </a:solidFill>
              </a:rPr>
              <a:t>Physical</a:t>
            </a:r>
            <a:r>
              <a:rPr lang="en-US" altLang="zh-CN" sz="2000" smtClean="0">
                <a:solidFill>
                  <a:srgbClr val="000000"/>
                </a:solidFill>
              </a:rPr>
              <a:t> </a:t>
            </a:r>
            <a:r>
              <a:rPr lang="en-US" altLang="en-US" sz="2000" smtClean="0">
                <a:solidFill>
                  <a:srgbClr val="000000"/>
                </a:solidFill>
              </a:rPr>
              <a:t>transmission across the media</a:t>
            </a:r>
            <a:endParaRPr lang="en-US" altLang="zh-CN" sz="2000" smtClean="0">
              <a:solidFill>
                <a:srgbClr val="000000"/>
              </a:solidFill>
            </a:endParaRPr>
          </a:p>
          <a:p>
            <a:pPr eaLnBrk="1" hangingPunct="1">
              <a:lnSpc>
                <a:spcPct val="110000"/>
              </a:lnSpc>
            </a:pPr>
            <a:r>
              <a:rPr lang="en-US" altLang="zh-CN" sz="2000" smtClean="0">
                <a:solidFill>
                  <a:srgbClr val="000000"/>
                </a:solidFill>
              </a:rPr>
              <a:t>Layer 2 protocols (procedures) define:</a:t>
            </a:r>
          </a:p>
          <a:p>
            <a:pPr lvl="1" eaLnBrk="1" hangingPunct="1">
              <a:lnSpc>
                <a:spcPct val="110000"/>
              </a:lnSpc>
            </a:pPr>
            <a:r>
              <a:rPr lang="en-US" altLang="zh-CN" sz="2000" smtClean="0">
                <a:solidFill>
                  <a:srgbClr val="000000"/>
                </a:solidFill>
              </a:rPr>
              <a:t>The format of data exchanged on a link</a:t>
            </a:r>
          </a:p>
          <a:p>
            <a:pPr lvl="1" eaLnBrk="1" hangingPunct="1">
              <a:lnSpc>
                <a:spcPct val="110000"/>
              </a:lnSpc>
            </a:pPr>
            <a:r>
              <a:rPr lang="en-US" altLang="zh-CN" sz="2000" smtClean="0">
                <a:solidFill>
                  <a:srgbClr val="000000"/>
                </a:solidFill>
              </a:rPr>
              <a:t>The action of the two nodes on the link</a:t>
            </a:r>
          </a:p>
          <a:p>
            <a:pPr eaLnBrk="1" hangingPunct="1">
              <a:lnSpc>
                <a:spcPct val="130000"/>
              </a:lnSpc>
            </a:pPr>
            <a:r>
              <a:rPr lang="en-US" altLang="zh-CN" sz="2000" smtClean="0"/>
              <a:t>In Data Link Layer, </a:t>
            </a:r>
            <a:r>
              <a:rPr lang="en-US" altLang="zh-CN" sz="2000" smtClean="0">
                <a:latin typeface="Arial" charset="0"/>
              </a:rPr>
              <a:t>‘</a:t>
            </a:r>
            <a:r>
              <a:rPr lang="en-US" altLang="zh-CN" sz="2000" smtClean="0"/>
              <a:t>procedure</a:t>
            </a:r>
            <a:r>
              <a:rPr lang="en-US" altLang="zh-CN" sz="2000" smtClean="0">
                <a:latin typeface="Arial" charset="0"/>
              </a:rPr>
              <a:t>’</a:t>
            </a:r>
            <a:r>
              <a:rPr lang="en-US" altLang="zh-CN" sz="2000" smtClean="0"/>
              <a:t> = </a:t>
            </a:r>
            <a:r>
              <a:rPr lang="en-US" altLang="zh-CN" sz="2000" smtClean="0">
                <a:latin typeface="Arial" charset="0"/>
              </a:rPr>
              <a:t>‘</a:t>
            </a:r>
            <a:r>
              <a:rPr lang="en-US" altLang="zh-CN" sz="2000" smtClean="0"/>
              <a:t>protocol</a:t>
            </a:r>
            <a:r>
              <a:rPr lang="en-US" altLang="zh-CN" sz="2000" smtClean="0">
                <a:latin typeface="Arial" charset="0"/>
              </a:rPr>
              <a:t>’</a:t>
            </a:r>
            <a:endParaRPr lang="en-US" altLang="zh-CN" sz="2000" smtClean="0"/>
          </a:p>
        </p:txBody>
      </p:sp>
      <p:grpSp>
        <p:nvGrpSpPr>
          <p:cNvPr id="2" name="Group 4"/>
          <p:cNvGrpSpPr>
            <a:grpSpLocks/>
          </p:cNvGrpSpPr>
          <p:nvPr/>
        </p:nvGrpSpPr>
        <p:grpSpPr bwMode="auto">
          <a:xfrm>
            <a:off x="900113" y="2276475"/>
            <a:ext cx="7632700" cy="863600"/>
            <a:chOff x="567" y="2251"/>
            <a:chExt cx="4808" cy="544"/>
          </a:xfrm>
        </p:grpSpPr>
        <p:sp>
          <p:nvSpPr>
            <p:cNvPr id="9225" name="Oval 5"/>
            <p:cNvSpPr>
              <a:spLocks noChangeArrowheads="1"/>
            </p:cNvSpPr>
            <p:nvPr/>
          </p:nvSpPr>
          <p:spPr bwMode="auto">
            <a:xfrm>
              <a:off x="567" y="2251"/>
              <a:ext cx="499" cy="499"/>
            </a:xfrm>
            <a:prstGeom prst="ellipse">
              <a:avLst/>
            </a:prstGeom>
            <a:solidFill>
              <a:srgbClr val="FFFF99"/>
            </a:solidFill>
            <a:ln w="9525">
              <a:solidFill>
                <a:srgbClr val="333399"/>
              </a:solidFill>
              <a:round/>
              <a:headEnd/>
              <a:tailEnd/>
            </a:ln>
          </p:spPr>
          <p:txBody>
            <a:bodyPr wrap="none" anchor="ctr"/>
            <a:lstStyle/>
            <a:p>
              <a:pPr eaLnBrk="1" hangingPunct="1">
                <a:spcBef>
                  <a:spcPct val="0"/>
                </a:spcBef>
              </a:pPr>
              <a:r>
                <a:rPr lang="en-US" altLang="zh-CN" sz="2000">
                  <a:solidFill>
                    <a:srgbClr val="333399"/>
                  </a:solidFill>
                  <a:latin typeface="Tahoma" pitchFamily="34" charset="0"/>
                  <a:ea typeface="黑体" pitchFamily="2" charset="-122"/>
                </a:rPr>
                <a:t>Node</a:t>
              </a:r>
            </a:p>
          </p:txBody>
        </p:sp>
        <p:sp>
          <p:nvSpPr>
            <p:cNvPr id="9226" name="Oval 6"/>
            <p:cNvSpPr>
              <a:spLocks noChangeArrowheads="1"/>
            </p:cNvSpPr>
            <p:nvPr/>
          </p:nvSpPr>
          <p:spPr bwMode="auto">
            <a:xfrm>
              <a:off x="4876" y="2251"/>
              <a:ext cx="499" cy="499"/>
            </a:xfrm>
            <a:prstGeom prst="ellipse">
              <a:avLst/>
            </a:prstGeom>
            <a:solidFill>
              <a:srgbClr val="FFFF99"/>
            </a:solidFill>
            <a:ln w="9525">
              <a:solidFill>
                <a:srgbClr val="333399"/>
              </a:solidFill>
              <a:round/>
              <a:headEnd/>
              <a:tailEnd/>
            </a:ln>
          </p:spPr>
          <p:txBody>
            <a:bodyPr wrap="none" anchor="ctr"/>
            <a:lstStyle/>
            <a:p>
              <a:pPr eaLnBrk="1" hangingPunct="1">
                <a:spcBef>
                  <a:spcPct val="0"/>
                </a:spcBef>
              </a:pPr>
              <a:r>
                <a:rPr lang="en-US" altLang="zh-CN" sz="2000">
                  <a:solidFill>
                    <a:srgbClr val="333399"/>
                  </a:solidFill>
                  <a:latin typeface="Tahoma" pitchFamily="34" charset="0"/>
                  <a:ea typeface="黑体" pitchFamily="2" charset="-122"/>
                </a:rPr>
                <a:t>Node</a:t>
              </a:r>
            </a:p>
          </p:txBody>
        </p:sp>
        <p:sp>
          <p:nvSpPr>
            <p:cNvPr id="9227" name="Line 7"/>
            <p:cNvSpPr>
              <a:spLocks noChangeShapeType="1"/>
            </p:cNvSpPr>
            <p:nvPr/>
          </p:nvSpPr>
          <p:spPr bwMode="auto">
            <a:xfrm>
              <a:off x="1066" y="2523"/>
              <a:ext cx="381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8" name="AutoShape 8"/>
            <p:cNvSpPr>
              <a:spLocks noChangeArrowheads="1"/>
            </p:cNvSpPr>
            <p:nvPr/>
          </p:nvSpPr>
          <p:spPr bwMode="auto">
            <a:xfrm rot="-5400000">
              <a:off x="2676" y="686"/>
              <a:ext cx="544" cy="3674"/>
            </a:xfrm>
            <a:prstGeom prst="can">
              <a:avLst>
                <a:gd name="adj" fmla="val 22418"/>
              </a:avLst>
            </a:prstGeom>
            <a:gradFill rotWithShape="1">
              <a:gsLst>
                <a:gs pos="0">
                  <a:srgbClr val="5E6D76"/>
                </a:gs>
                <a:gs pos="50000">
                  <a:srgbClr val="CCECFF"/>
                </a:gs>
                <a:gs pos="100000">
                  <a:srgbClr val="5E6D76"/>
                </a:gs>
              </a:gsLst>
              <a:lin ang="0" scaled="1"/>
            </a:gradFill>
            <a:ln w="9525">
              <a:solidFill>
                <a:schemeClr val="tx1"/>
              </a:solidFill>
              <a:round/>
              <a:headEnd/>
              <a:tailEnd/>
            </a:ln>
          </p:spPr>
          <p:txBody>
            <a:bodyPr wrap="none" anchor="ctr"/>
            <a:lstStyle/>
            <a:p>
              <a:endParaRPr lang="zh-CN" altLang="en-US"/>
            </a:p>
          </p:txBody>
        </p:sp>
        <p:sp>
          <p:nvSpPr>
            <p:cNvPr id="9229" name="Rectangle 9"/>
            <p:cNvSpPr>
              <a:spLocks noChangeArrowheads="1"/>
            </p:cNvSpPr>
            <p:nvPr/>
          </p:nvSpPr>
          <p:spPr bwMode="auto">
            <a:xfrm>
              <a:off x="1383" y="2387"/>
              <a:ext cx="1043" cy="272"/>
            </a:xfrm>
            <a:prstGeom prst="rect">
              <a:avLst/>
            </a:prstGeom>
            <a:solidFill>
              <a:srgbClr val="FFCCFF"/>
            </a:solidFill>
            <a:ln w="9525">
              <a:solidFill>
                <a:schemeClr val="tx1"/>
              </a:solidFill>
              <a:miter lim="800000"/>
              <a:headEnd/>
              <a:tailEnd/>
            </a:ln>
          </p:spPr>
          <p:txBody>
            <a:bodyPr wrap="none" anchor="ctr"/>
            <a:lstStyle/>
            <a:p>
              <a:pPr eaLnBrk="1" hangingPunct="1">
                <a:spcBef>
                  <a:spcPct val="0"/>
                </a:spcBef>
              </a:pPr>
              <a:r>
                <a:rPr lang="en-US" altLang="zh-CN" sz="2000">
                  <a:solidFill>
                    <a:srgbClr val="333399"/>
                  </a:solidFill>
                  <a:latin typeface="Tahoma" pitchFamily="34" charset="0"/>
                  <a:ea typeface="黑体" pitchFamily="2" charset="-122"/>
                </a:rPr>
                <a:t>frame</a:t>
              </a:r>
            </a:p>
          </p:txBody>
        </p:sp>
        <p:sp>
          <p:nvSpPr>
            <p:cNvPr id="9230" name="Line 10"/>
            <p:cNvSpPr>
              <a:spLocks noChangeShapeType="1"/>
            </p:cNvSpPr>
            <p:nvPr/>
          </p:nvSpPr>
          <p:spPr bwMode="auto">
            <a:xfrm>
              <a:off x="1066" y="2523"/>
              <a:ext cx="117"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1" name="Rectangle 11"/>
            <p:cNvSpPr>
              <a:spLocks noChangeArrowheads="1"/>
            </p:cNvSpPr>
            <p:nvPr/>
          </p:nvSpPr>
          <p:spPr bwMode="auto">
            <a:xfrm>
              <a:off x="3243" y="2387"/>
              <a:ext cx="1043" cy="272"/>
            </a:xfrm>
            <a:prstGeom prst="rect">
              <a:avLst/>
            </a:prstGeom>
            <a:solidFill>
              <a:srgbClr val="FFCCFF"/>
            </a:solidFill>
            <a:ln w="9525">
              <a:solidFill>
                <a:schemeClr val="tx1"/>
              </a:solidFill>
              <a:miter lim="800000"/>
              <a:headEnd/>
              <a:tailEnd/>
            </a:ln>
          </p:spPr>
          <p:txBody>
            <a:bodyPr wrap="none" anchor="ctr"/>
            <a:lstStyle/>
            <a:p>
              <a:pPr eaLnBrk="1" hangingPunct="1">
                <a:spcBef>
                  <a:spcPct val="0"/>
                </a:spcBef>
              </a:pPr>
              <a:r>
                <a:rPr lang="en-US" altLang="zh-CN" sz="2000">
                  <a:solidFill>
                    <a:srgbClr val="333399"/>
                  </a:solidFill>
                  <a:latin typeface="Tahoma" pitchFamily="34" charset="0"/>
                  <a:ea typeface="黑体" pitchFamily="2" charset="-122"/>
                </a:rPr>
                <a:t>frame</a:t>
              </a:r>
            </a:p>
          </p:txBody>
        </p:sp>
        <p:sp>
          <p:nvSpPr>
            <p:cNvPr id="9232" name="Line 12"/>
            <p:cNvSpPr>
              <a:spLocks noChangeShapeType="1"/>
            </p:cNvSpPr>
            <p:nvPr/>
          </p:nvSpPr>
          <p:spPr bwMode="auto">
            <a:xfrm>
              <a:off x="2426" y="2523"/>
              <a:ext cx="273" cy="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3" name="Line 13"/>
            <p:cNvSpPr>
              <a:spLocks noChangeShapeType="1"/>
            </p:cNvSpPr>
            <p:nvPr/>
          </p:nvSpPr>
          <p:spPr bwMode="auto">
            <a:xfrm>
              <a:off x="4285" y="2523"/>
              <a:ext cx="273" cy="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9221" name="Rectangle 14"/>
          <p:cNvSpPr>
            <a:spLocks noChangeArrowheads="1"/>
          </p:cNvSpPr>
          <p:nvPr/>
        </p:nvSpPr>
        <p:spPr bwMode="auto">
          <a:xfrm>
            <a:off x="6804025" y="3357563"/>
            <a:ext cx="2339975"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lvl="1" algn="l"/>
            <a:r>
              <a:rPr lang="en-US" altLang="zh-CN">
                <a:solidFill>
                  <a:srgbClr val="000000"/>
                </a:solidFill>
                <a:latin typeface="Arial" charset="0"/>
                <a:ea typeface="MS Gothic" pitchFamily="49" charset="-128"/>
                <a:cs typeface="Arial" charset="0"/>
              </a:rPr>
              <a:t>Node：Host and router in the network</a:t>
            </a:r>
            <a:endParaRPr lang="zh-CN" altLang="en-US">
              <a:solidFill>
                <a:srgbClr val="000000"/>
              </a:solidFill>
              <a:latin typeface="Arial" charset="0"/>
              <a:ea typeface="MS Gothic" pitchFamily="49" charset="-128"/>
              <a:cs typeface="Arial" charset="0"/>
            </a:endParaRPr>
          </a:p>
          <a:p>
            <a:pPr lvl="1" algn="l"/>
            <a:r>
              <a:rPr lang="en-US" altLang="zh-CN">
                <a:solidFill>
                  <a:srgbClr val="000000"/>
                </a:solidFill>
                <a:latin typeface="Arial" charset="0"/>
                <a:ea typeface="MS Gothic" pitchFamily="49" charset="-128"/>
                <a:cs typeface="Arial" charset="0"/>
              </a:rPr>
              <a:t>Link：The channel connects the adjacent nodes</a:t>
            </a:r>
          </a:p>
        </p:txBody>
      </p:sp>
      <p:sp>
        <p:nvSpPr>
          <p:cNvPr id="9222" name="Line 15"/>
          <p:cNvSpPr>
            <a:spLocks noChangeShapeType="1"/>
          </p:cNvSpPr>
          <p:nvPr/>
        </p:nvSpPr>
        <p:spPr bwMode="auto">
          <a:xfrm flipV="1">
            <a:off x="7740650" y="3068638"/>
            <a:ext cx="287338"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223" name="Line 16"/>
          <p:cNvSpPr>
            <a:spLocks noChangeShapeType="1"/>
          </p:cNvSpPr>
          <p:nvPr/>
        </p:nvSpPr>
        <p:spPr bwMode="auto">
          <a:xfrm flipH="1" flipV="1">
            <a:off x="5364163" y="3141663"/>
            <a:ext cx="1439862" cy="13668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spAutoFit/>
          </a:bodyPr>
          <a:lstStyle/>
          <a:p>
            <a:endParaRPr lang="zh-CN" altLang="en-US"/>
          </a:p>
        </p:txBody>
      </p:sp>
      <p:sp>
        <p:nvSpPr>
          <p:cNvPr id="9224" name="Line 18"/>
          <p:cNvSpPr>
            <a:spLocks noChangeShapeType="1"/>
          </p:cNvSpPr>
          <p:nvPr/>
        </p:nvSpPr>
        <p:spPr bwMode="auto">
          <a:xfrm flipH="1" flipV="1">
            <a:off x="5867400" y="3141663"/>
            <a:ext cx="1347788" cy="12160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683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218" name="Rectangle 2"/>
          <p:cNvSpPr>
            <a:spLocks noChangeArrowheads="1"/>
          </p:cNvSpPr>
          <p:nvPr/>
        </p:nvSpPr>
        <p:spPr bwMode="auto">
          <a:xfrm>
            <a:off x="539750" y="500063"/>
            <a:ext cx="86042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1" hangingPunct="1">
              <a:spcBef>
                <a:spcPct val="0"/>
              </a:spcBef>
            </a:pPr>
            <a:r>
              <a:rPr lang="en-US" altLang="zh-CN" sz="3600">
                <a:solidFill>
                  <a:schemeClr val="tx2"/>
                </a:solidFill>
                <a:latin typeface="Tahoma" pitchFamily="34" charset="0"/>
              </a:rPr>
              <a:t>Ethernet Media Access Control</a:t>
            </a:r>
          </a:p>
          <a:p>
            <a:pPr algn="l" eaLnBrk="1" hangingPunct="1">
              <a:spcBef>
                <a:spcPct val="0"/>
              </a:spcBef>
            </a:pPr>
            <a:r>
              <a:rPr lang="en-US" altLang="zh-CN" sz="3600">
                <a:solidFill>
                  <a:schemeClr val="tx2"/>
                </a:solidFill>
                <a:latin typeface="Tahoma" pitchFamily="34" charset="0"/>
              </a:rPr>
              <a:t>——CSMA/CD: History</a:t>
            </a:r>
          </a:p>
        </p:txBody>
      </p:sp>
      <p:sp>
        <p:nvSpPr>
          <p:cNvPr id="1033219" name="Rectangle 3"/>
          <p:cNvSpPr>
            <a:spLocks noChangeArrowheads="1"/>
          </p:cNvSpPr>
          <p:nvPr/>
        </p:nvSpPr>
        <p:spPr bwMode="auto">
          <a:xfrm>
            <a:off x="323850" y="1773238"/>
            <a:ext cx="8610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6075" indent="-346075" algn="l" eaLnBrk="1" hangingPunct="1">
              <a:spcBef>
                <a:spcPct val="20000"/>
              </a:spcBef>
              <a:buClr>
                <a:schemeClr val="hlink"/>
              </a:buClr>
              <a:buFont typeface="Wingdings" pitchFamily="2" charset="2"/>
              <a:buChar char="n"/>
            </a:pPr>
            <a:r>
              <a:rPr lang="en-US" altLang="zh-CN" sz="2000" dirty="0">
                <a:latin typeface="Arial" charset="0"/>
              </a:rPr>
              <a:t>non-persist CSMA </a:t>
            </a:r>
            <a:r>
              <a:rPr lang="zh-CN" altLang="en-US" sz="2000" dirty="0">
                <a:latin typeface="Arial" charset="0"/>
              </a:rPr>
              <a:t>:</a:t>
            </a:r>
          </a:p>
          <a:p>
            <a:pPr marL="746125" lvl="1" indent="-285750" algn="l" eaLnBrk="1" hangingPunct="1">
              <a:spcBef>
                <a:spcPct val="20000"/>
              </a:spcBef>
              <a:buClr>
                <a:schemeClr val="accent2"/>
              </a:buClr>
              <a:buFont typeface="Wingdings" pitchFamily="2" charset="2"/>
              <a:buChar char="n"/>
            </a:pPr>
            <a:r>
              <a:rPr lang="en-US" altLang="zh-CN" sz="2000" dirty="0">
                <a:latin typeface="Arial" charset="0"/>
                <a:cs typeface="Arial" charset="0"/>
              </a:rPr>
              <a:t>Hosts always can send the data (have the probability of 1) if they </a:t>
            </a:r>
            <a:r>
              <a:rPr lang="en-US" altLang="zh-CN" sz="2000" i="1" u="sng" dirty="0">
                <a:solidFill>
                  <a:srgbClr val="006600"/>
                </a:solidFill>
                <a:latin typeface="Arial" charset="0"/>
                <a:cs typeface="Arial" charset="0"/>
              </a:rPr>
              <a:t>find the channel is free. if the channel is busy, they will wait for a while to listen to</a:t>
            </a:r>
            <a:r>
              <a:rPr lang="en-US" altLang="zh-CN" sz="2400" i="1" u="sng" dirty="0">
                <a:solidFill>
                  <a:srgbClr val="006600"/>
                </a:solidFill>
                <a:latin typeface="Arial" charset="0"/>
                <a:cs typeface="Arial" charset="0"/>
              </a:rPr>
              <a:t> </a:t>
            </a:r>
            <a:r>
              <a:rPr lang="en-US" altLang="zh-CN" sz="2000" i="1" u="sng" dirty="0">
                <a:solidFill>
                  <a:srgbClr val="006600"/>
                </a:solidFill>
                <a:latin typeface="Arial" charset="0"/>
                <a:cs typeface="Arial" charset="0"/>
              </a:rPr>
              <a:t>the channel again </a:t>
            </a:r>
            <a:r>
              <a:rPr lang="en-US" altLang="zh-CN" sz="2000" dirty="0">
                <a:latin typeface="Arial" charset="0"/>
                <a:cs typeface="Arial" charset="0"/>
              </a:rPr>
              <a:t>: </a:t>
            </a:r>
          </a:p>
          <a:p>
            <a:pPr marL="1143000" lvl="2" indent="-228600" algn="l" eaLnBrk="1" hangingPunct="1">
              <a:spcBef>
                <a:spcPct val="20000"/>
              </a:spcBef>
              <a:buClr>
                <a:schemeClr val="accent2"/>
              </a:buClr>
              <a:buFont typeface="Wingdings" pitchFamily="2" charset="2"/>
              <a:buChar char="n"/>
            </a:pPr>
            <a:r>
              <a:rPr lang="en-US" altLang="zh-CN" sz="2000" dirty="0">
                <a:latin typeface="Arial" charset="0"/>
                <a:cs typeface="Arial" charset="0"/>
              </a:rPr>
              <a:t>If the signals collided, </a:t>
            </a:r>
            <a:r>
              <a:rPr lang="en-US" altLang="zh-CN" sz="2000" dirty="0">
                <a:latin typeface="Tahoma" pitchFamily="34" charset="0"/>
              </a:rPr>
              <a:t>back off appropriate amount of time and resend</a:t>
            </a:r>
          </a:p>
          <a:p>
            <a:pPr marL="346075" indent="-346075" algn="l" eaLnBrk="1" hangingPunct="1">
              <a:spcBef>
                <a:spcPct val="20000"/>
              </a:spcBef>
              <a:buClr>
                <a:schemeClr val="hlink"/>
              </a:buClr>
              <a:buFont typeface="Wingdings" pitchFamily="2" charset="2"/>
              <a:buChar char="n"/>
            </a:pPr>
            <a:r>
              <a:rPr lang="en-US" altLang="zh-CN" sz="2000" dirty="0">
                <a:latin typeface="Arial" charset="0"/>
              </a:rPr>
              <a:t>p-persist CSMA(working on slotted channel) </a:t>
            </a:r>
            <a:r>
              <a:rPr lang="zh-CN" altLang="en-US" sz="2000" dirty="0">
                <a:latin typeface="Arial" charset="0"/>
              </a:rPr>
              <a:t>:</a:t>
            </a:r>
          </a:p>
          <a:p>
            <a:pPr marL="746125" lvl="1" indent="-285750" algn="l" eaLnBrk="1" hangingPunct="1">
              <a:spcBef>
                <a:spcPct val="20000"/>
              </a:spcBef>
              <a:buClr>
                <a:schemeClr val="accent2"/>
              </a:buClr>
              <a:buFont typeface="Wingdings" pitchFamily="2" charset="2"/>
              <a:buChar char="n"/>
            </a:pPr>
            <a:r>
              <a:rPr lang="en-US" altLang="zh-CN" sz="2000" dirty="0">
                <a:latin typeface="Arial" charset="0"/>
              </a:rPr>
              <a:t>If the hosts </a:t>
            </a:r>
            <a:r>
              <a:rPr lang="en-US" altLang="zh-CN" sz="2000" i="1" u="sng" dirty="0">
                <a:solidFill>
                  <a:srgbClr val="006600"/>
                </a:solidFill>
                <a:latin typeface="Arial" charset="0"/>
              </a:rPr>
              <a:t>find the channel is free, they will send the data in this slot at a probability of p, or propone the sending operation to the next slot at a probability of 1-p; if the channel is busy, they will wait until the next slot</a:t>
            </a:r>
            <a:r>
              <a:rPr lang="en-US" altLang="zh-CN" sz="2000" dirty="0">
                <a:latin typeface="Arial" charset="0"/>
              </a:rPr>
              <a:t>: </a:t>
            </a:r>
          </a:p>
          <a:p>
            <a:pPr marL="1143000" lvl="2" indent="-228600" algn="l" eaLnBrk="1" hangingPunct="1">
              <a:spcBef>
                <a:spcPct val="20000"/>
              </a:spcBef>
              <a:buClr>
                <a:schemeClr val="accent2"/>
              </a:buClr>
              <a:buFont typeface="Wingdings" pitchFamily="2" charset="2"/>
              <a:buChar char="n"/>
            </a:pPr>
            <a:r>
              <a:rPr lang="en-US" altLang="zh-CN" sz="2000" dirty="0">
                <a:latin typeface="Arial" charset="0"/>
              </a:rPr>
              <a:t>If the signals collided, </a:t>
            </a:r>
            <a:r>
              <a:rPr lang="en-US" altLang="zh-CN" sz="2000" dirty="0">
                <a:latin typeface="Tahoma" pitchFamily="34" charset="0"/>
              </a:rPr>
              <a:t>back off appropriate amount of time and resend</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033218"/>
                                        </p:tgtEl>
                                        <p:attrNameLst>
                                          <p:attrName>style.visibility</p:attrName>
                                        </p:attrNameLst>
                                      </p:cBhvr>
                                      <p:to>
                                        <p:strVal val="visible"/>
                                      </p:to>
                                    </p:set>
                                    <p:anim calcmode="lin" valueType="num">
                                      <p:cBhvr additive="base">
                                        <p:cTn id="7" dur="500" fill="hold"/>
                                        <p:tgtEl>
                                          <p:spTgt spid="1033218"/>
                                        </p:tgtEl>
                                        <p:attrNameLst>
                                          <p:attrName>ppt_x</p:attrName>
                                        </p:attrNameLst>
                                      </p:cBhvr>
                                      <p:tavLst>
                                        <p:tav tm="0">
                                          <p:val>
                                            <p:strVal val="#ppt_x"/>
                                          </p:val>
                                        </p:tav>
                                        <p:tav tm="100000">
                                          <p:val>
                                            <p:strVal val="#ppt_x"/>
                                          </p:val>
                                        </p:tav>
                                      </p:tavLst>
                                    </p:anim>
                                    <p:anim calcmode="lin" valueType="num">
                                      <p:cBhvr additive="base">
                                        <p:cTn id="8" dur="500" fill="hold"/>
                                        <p:tgtEl>
                                          <p:spTgt spid="103321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033219">
                                            <p:txEl>
                                              <p:pRg st="0" end="0"/>
                                            </p:txEl>
                                          </p:spTgt>
                                        </p:tgtEl>
                                        <p:attrNameLst>
                                          <p:attrName>style.visibility</p:attrName>
                                        </p:attrNameLst>
                                      </p:cBhvr>
                                      <p:to>
                                        <p:strVal val="visible"/>
                                      </p:to>
                                    </p:set>
                                    <p:animEffect transition="in" filter="dissolve">
                                      <p:cBhvr>
                                        <p:cTn id="13" dur="500"/>
                                        <p:tgtEl>
                                          <p:spTgt spid="1033219">
                                            <p:txEl>
                                              <p:pRg st="0" end="0"/>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33219">
                                            <p:txEl>
                                              <p:pRg st="1" end="1"/>
                                            </p:txEl>
                                          </p:spTgt>
                                        </p:tgtEl>
                                        <p:attrNameLst>
                                          <p:attrName>style.visibility</p:attrName>
                                        </p:attrNameLst>
                                      </p:cBhvr>
                                      <p:to>
                                        <p:strVal val="visible"/>
                                      </p:to>
                                    </p:set>
                                    <p:animEffect transition="in" filter="dissolve">
                                      <p:cBhvr>
                                        <p:cTn id="16" dur="500"/>
                                        <p:tgtEl>
                                          <p:spTgt spid="1033219">
                                            <p:txEl>
                                              <p:pRg st="1" end="1"/>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33219">
                                            <p:txEl>
                                              <p:pRg st="2" end="2"/>
                                            </p:txEl>
                                          </p:spTgt>
                                        </p:tgtEl>
                                        <p:attrNameLst>
                                          <p:attrName>style.visibility</p:attrName>
                                        </p:attrNameLst>
                                      </p:cBhvr>
                                      <p:to>
                                        <p:strVal val="visible"/>
                                      </p:to>
                                    </p:set>
                                    <p:animEffect transition="in" filter="dissolve">
                                      <p:cBhvr>
                                        <p:cTn id="19" dur="500"/>
                                        <p:tgtEl>
                                          <p:spTgt spid="1033219">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033219">
                                            <p:txEl>
                                              <p:pRg st="3" end="3"/>
                                            </p:txEl>
                                          </p:spTgt>
                                        </p:tgtEl>
                                        <p:attrNameLst>
                                          <p:attrName>style.visibility</p:attrName>
                                        </p:attrNameLst>
                                      </p:cBhvr>
                                      <p:to>
                                        <p:strVal val="visible"/>
                                      </p:to>
                                    </p:set>
                                    <p:animEffect transition="in" filter="dissolve">
                                      <p:cBhvr>
                                        <p:cTn id="24" dur="500"/>
                                        <p:tgtEl>
                                          <p:spTgt spid="1033219">
                                            <p:txEl>
                                              <p:pRg st="3" end="3"/>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033219">
                                            <p:txEl>
                                              <p:pRg st="4" end="4"/>
                                            </p:txEl>
                                          </p:spTgt>
                                        </p:tgtEl>
                                        <p:attrNameLst>
                                          <p:attrName>style.visibility</p:attrName>
                                        </p:attrNameLst>
                                      </p:cBhvr>
                                      <p:to>
                                        <p:strVal val="visible"/>
                                      </p:to>
                                    </p:set>
                                    <p:animEffect transition="in" filter="dissolve">
                                      <p:cBhvr>
                                        <p:cTn id="27" dur="500"/>
                                        <p:tgtEl>
                                          <p:spTgt spid="1033219">
                                            <p:txEl>
                                              <p:pRg st="4" end="4"/>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033219">
                                            <p:txEl>
                                              <p:pRg st="5" end="5"/>
                                            </p:txEl>
                                          </p:spTgt>
                                        </p:tgtEl>
                                        <p:attrNameLst>
                                          <p:attrName>style.visibility</p:attrName>
                                        </p:attrNameLst>
                                      </p:cBhvr>
                                      <p:to>
                                        <p:strVal val="visible"/>
                                      </p:to>
                                    </p:set>
                                    <p:animEffect transition="in" filter="dissolve">
                                      <p:cBhvr>
                                        <p:cTn id="30" dur="500"/>
                                        <p:tgtEl>
                                          <p:spTgt spid="10332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218" grpId="0" autoUpdateAnimBg="0"/>
      <p:bldP spid="1033219"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314" name="Rectangle 2"/>
          <p:cNvSpPr>
            <a:spLocks noChangeArrowheads="1"/>
          </p:cNvSpPr>
          <p:nvPr/>
        </p:nvSpPr>
        <p:spPr bwMode="auto">
          <a:xfrm>
            <a:off x="574675" y="571500"/>
            <a:ext cx="85693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1" hangingPunct="1">
              <a:spcBef>
                <a:spcPct val="0"/>
              </a:spcBef>
            </a:pPr>
            <a:r>
              <a:rPr lang="en-US" altLang="zh-CN" sz="3600">
                <a:solidFill>
                  <a:schemeClr val="tx2"/>
                </a:solidFill>
                <a:latin typeface="Tahoma" pitchFamily="34" charset="0"/>
              </a:rPr>
              <a:t>Ethernet Media Access Control</a:t>
            </a:r>
          </a:p>
          <a:p>
            <a:pPr algn="l" eaLnBrk="1" hangingPunct="1">
              <a:spcBef>
                <a:spcPct val="0"/>
              </a:spcBef>
            </a:pPr>
            <a:r>
              <a:rPr lang="en-US" altLang="zh-CN" sz="3600">
                <a:solidFill>
                  <a:schemeClr val="tx2"/>
                </a:solidFill>
                <a:latin typeface="Tahoma" pitchFamily="34" charset="0"/>
              </a:rPr>
              <a:t>——CSMA/CD</a:t>
            </a:r>
          </a:p>
        </p:txBody>
      </p:sp>
      <p:sp>
        <p:nvSpPr>
          <p:cNvPr id="1037315" name="Rectangle 3"/>
          <p:cNvSpPr>
            <a:spLocks noChangeArrowheads="1"/>
          </p:cNvSpPr>
          <p:nvPr/>
        </p:nvSpPr>
        <p:spPr bwMode="auto">
          <a:xfrm>
            <a:off x="304800" y="1700213"/>
            <a:ext cx="88392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6075" indent="-346075" algn="l" eaLnBrk="1" hangingPunct="1">
              <a:spcBef>
                <a:spcPct val="20000"/>
              </a:spcBef>
              <a:buClr>
                <a:schemeClr val="folHlink"/>
              </a:buClr>
              <a:buFont typeface="Wingdings" pitchFamily="2" charset="2"/>
              <a:buChar char="n"/>
            </a:pPr>
            <a:r>
              <a:rPr lang="en-US" altLang="zh-CN" sz="2400">
                <a:latin typeface="Arial" charset="0"/>
              </a:rPr>
              <a:t>Another improvement of ALOHA: Listen to the channel while transmitting data. If a collision </a:t>
            </a:r>
            <a:r>
              <a:rPr lang="en-US" altLang="zh-CN" sz="2400">
                <a:latin typeface="Arial" charset="0"/>
                <a:cs typeface="Arial" charset="0"/>
              </a:rPr>
              <a:t>detected</a:t>
            </a:r>
            <a:r>
              <a:rPr lang="en-US" altLang="zh-CN" sz="2400">
                <a:latin typeface="Arial" charset="0"/>
              </a:rPr>
              <a:t>, all transmissions will be cancelled </a:t>
            </a:r>
            <a:r>
              <a:rPr lang="en-US" altLang="zh-CN" sz="2400" i="1" u="sng">
                <a:latin typeface="Arial" charset="0"/>
              </a:rPr>
              <a:t>at once</a:t>
            </a:r>
          </a:p>
          <a:p>
            <a:pPr marL="346075" indent="-346075" algn="l" eaLnBrk="1" hangingPunct="1">
              <a:spcBef>
                <a:spcPct val="20000"/>
              </a:spcBef>
              <a:buClr>
                <a:schemeClr val="folHlink"/>
              </a:buClr>
              <a:buFont typeface="Wingdings" pitchFamily="2" charset="2"/>
              <a:buChar char="n"/>
            </a:pPr>
            <a:r>
              <a:rPr lang="en-US" altLang="zh-CN" sz="2400">
                <a:latin typeface="Arial" charset="0"/>
              </a:rPr>
              <a:t>CSMA/CD(Carrier Sense Multiple Access)</a:t>
            </a:r>
          </a:p>
          <a:p>
            <a:pPr marL="746125" lvl="1" indent="-285750" algn="l" eaLnBrk="1" hangingPunct="1">
              <a:spcBef>
                <a:spcPct val="20000"/>
              </a:spcBef>
              <a:buClr>
                <a:schemeClr val="folHlink"/>
              </a:buClr>
              <a:buFont typeface="Wingdings" pitchFamily="2" charset="2"/>
              <a:buChar char="n"/>
            </a:pPr>
            <a:r>
              <a:rPr lang="en-US" altLang="zh-CN" sz="2400">
                <a:latin typeface="Arial" charset="0"/>
              </a:rPr>
              <a:t>Use CSMA mechanism to judge if the host should send the data</a:t>
            </a:r>
          </a:p>
          <a:p>
            <a:pPr marL="746125" lvl="1" indent="-285750" algn="l" eaLnBrk="1" hangingPunct="1">
              <a:spcBef>
                <a:spcPct val="20000"/>
              </a:spcBef>
              <a:buClr>
                <a:schemeClr val="folHlink"/>
              </a:buClr>
              <a:buFont typeface="Wingdings" pitchFamily="2" charset="2"/>
              <a:buChar char="n"/>
            </a:pPr>
            <a:r>
              <a:rPr lang="en-US" altLang="zh-CN" sz="2400">
                <a:latin typeface="Arial" charset="0"/>
              </a:rPr>
              <a:t>In the transmitting process, listen to the channel at the same time</a:t>
            </a:r>
          </a:p>
          <a:p>
            <a:pPr marL="1143000" lvl="2" indent="-228600" algn="l" eaLnBrk="1" hangingPunct="1">
              <a:lnSpc>
                <a:spcPct val="110000"/>
              </a:lnSpc>
              <a:spcBef>
                <a:spcPct val="20000"/>
              </a:spcBef>
              <a:buClr>
                <a:schemeClr val="accent2"/>
              </a:buClr>
              <a:buSzPct val="90000"/>
              <a:buFont typeface="Wingdings" pitchFamily="2" charset="2"/>
              <a:buChar char="n"/>
            </a:pPr>
            <a:r>
              <a:rPr lang="en-US" altLang="zh-CN" sz="2400">
                <a:latin typeface="Arial" charset="0"/>
              </a:rPr>
              <a:t>When a collision detected,  broadcast the jam signal </a:t>
            </a:r>
          </a:p>
          <a:p>
            <a:pPr marL="1143000" lvl="2" indent="-228600" algn="l" eaLnBrk="1" hangingPunct="1">
              <a:lnSpc>
                <a:spcPct val="110000"/>
              </a:lnSpc>
              <a:spcBef>
                <a:spcPct val="20000"/>
              </a:spcBef>
              <a:buClr>
                <a:schemeClr val="accent2"/>
              </a:buClr>
              <a:buSzPct val="90000"/>
              <a:buFont typeface="Wingdings" pitchFamily="2" charset="2"/>
              <a:buChar char="n"/>
            </a:pPr>
            <a:r>
              <a:rPr lang="en-US" altLang="zh-CN" sz="2400">
                <a:latin typeface="Arial" charset="0"/>
              </a:rPr>
              <a:t>Back off algorithms determine when the colliding stations can retransmit.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037314"/>
                                        </p:tgtEl>
                                        <p:attrNameLst>
                                          <p:attrName>style.visibility</p:attrName>
                                        </p:attrNameLst>
                                      </p:cBhvr>
                                      <p:to>
                                        <p:strVal val="visible"/>
                                      </p:to>
                                    </p:set>
                                    <p:anim calcmode="lin" valueType="num">
                                      <p:cBhvr additive="base">
                                        <p:cTn id="7" dur="500" fill="hold"/>
                                        <p:tgtEl>
                                          <p:spTgt spid="1037314"/>
                                        </p:tgtEl>
                                        <p:attrNameLst>
                                          <p:attrName>ppt_x</p:attrName>
                                        </p:attrNameLst>
                                      </p:cBhvr>
                                      <p:tavLst>
                                        <p:tav tm="0">
                                          <p:val>
                                            <p:strVal val="#ppt_x"/>
                                          </p:val>
                                        </p:tav>
                                        <p:tav tm="100000">
                                          <p:val>
                                            <p:strVal val="#ppt_x"/>
                                          </p:val>
                                        </p:tav>
                                      </p:tavLst>
                                    </p:anim>
                                    <p:anim calcmode="lin" valueType="num">
                                      <p:cBhvr additive="base">
                                        <p:cTn id="8" dur="500" fill="hold"/>
                                        <p:tgtEl>
                                          <p:spTgt spid="103731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037315">
                                            <p:txEl>
                                              <p:pRg st="0" end="0"/>
                                            </p:txEl>
                                          </p:spTgt>
                                        </p:tgtEl>
                                        <p:attrNameLst>
                                          <p:attrName>style.visibility</p:attrName>
                                        </p:attrNameLst>
                                      </p:cBhvr>
                                      <p:to>
                                        <p:strVal val="visible"/>
                                      </p:to>
                                    </p:set>
                                    <p:animEffect transition="in" filter="dissolve">
                                      <p:cBhvr>
                                        <p:cTn id="13" dur="500"/>
                                        <p:tgtEl>
                                          <p:spTgt spid="1037315">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37315">
                                            <p:txEl>
                                              <p:pRg st="1" end="1"/>
                                            </p:txEl>
                                          </p:spTgt>
                                        </p:tgtEl>
                                        <p:attrNameLst>
                                          <p:attrName>style.visibility</p:attrName>
                                        </p:attrNameLst>
                                      </p:cBhvr>
                                      <p:to>
                                        <p:strVal val="visible"/>
                                      </p:to>
                                    </p:set>
                                    <p:animEffect transition="in" filter="dissolve">
                                      <p:cBhvr>
                                        <p:cTn id="18" dur="500"/>
                                        <p:tgtEl>
                                          <p:spTgt spid="1037315">
                                            <p:txEl>
                                              <p:pRg st="1" end="1"/>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037315">
                                            <p:txEl>
                                              <p:pRg st="2" end="2"/>
                                            </p:txEl>
                                          </p:spTgt>
                                        </p:tgtEl>
                                        <p:attrNameLst>
                                          <p:attrName>style.visibility</p:attrName>
                                        </p:attrNameLst>
                                      </p:cBhvr>
                                      <p:to>
                                        <p:strVal val="visible"/>
                                      </p:to>
                                    </p:set>
                                    <p:animEffect transition="in" filter="dissolve">
                                      <p:cBhvr>
                                        <p:cTn id="21" dur="500"/>
                                        <p:tgtEl>
                                          <p:spTgt spid="1037315">
                                            <p:txEl>
                                              <p:pRg st="2" end="2"/>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37315">
                                            <p:txEl>
                                              <p:pRg st="3" end="3"/>
                                            </p:txEl>
                                          </p:spTgt>
                                        </p:tgtEl>
                                        <p:attrNameLst>
                                          <p:attrName>style.visibility</p:attrName>
                                        </p:attrNameLst>
                                      </p:cBhvr>
                                      <p:to>
                                        <p:strVal val="visible"/>
                                      </p:to>
                                    </p:set>
                                    <p:animEffect transition="in" filter="dissolve">
                                      <p:cBhvr>
                                        <p:cTn id="24" dur="500"/>
                                        <p:tgtEl>
                                          <p:spTgt spid="1037315">
                                            <p:txEl>
                                              <p:pRg st="3" end="3"/>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037315">
                                            <p:txEl>
                                              <p:pRg st="4" end="4"/>
                                            </p:txEl>
                                          </p:spTgt>
                                        </p:tgtEl>
                                        <p:attrNameLst>
                                          <p:attrName>style.visibility</p:attrName>
                                        </p:attrNameLst>
                                      </p:cBhvr>
                                      <p:to>
                                        <p:strVal val="visible"/>
                                      </p:to>
                                    </p:set>
                                    <p:animEffect transition="in" filter="dissolve">
                                      <p:cBhvr>
                                        <p:cTn id="27" dur="500"/>
                                        <p:tgtEl>
                                          <p:spTgt spid="1037315">
                                            <p:txEl>
                                              <p:pRg st="4" end="4"/>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037315">
                                            <p:txEl>
                                              <p:pRg st="5" end="5"/>
                                            </p:txEl>
                                          </p:spTgt>
                                        </p:tgtEl>
                                        <p:attrNameLst>
                                          <p:attrName>style.visibility</p:attrName>
                                        </p:attrNameLst>
                                      </p:cBhvr>
                                      <p:to>
                                        <p:strVal val="visible"/>
                                      </p:to>
                                    </p:set>
                                    <p:animEffect transition="in" filter="dissolve">
                                      <p:cBhvr>
                                        <p:cTn id="30" dur="500"/>
                                        <p:tgtEl>
                                          <p:spTgt spid="10373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7314" grpId="0" autoUpdateAnimBg="0"/>
      <p:bldP spid="1037315"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954" name="Rectangle 2"/>
          <p:cNvSpPr>
            <a:spLocks noChangeArrowheads="1"/>
          </p:cNvSpPr>
          <p:nvPr/>
        </p:nvSpPr>
        <p:spPr bwMode="auto">
          <a:xfrm>
            <a:off x="468313" y="4762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1" hangingPunct="1">
              <a:spcBef>
                <a:spcPct val="0"/>
              </a:spcBef>
            </a:pPr>
            <a:r>
              <a:rPr lang="en-US" altLang="zh-CN" sz="4000">
                <a:solidFill>
                  <a:schemeClr val="tx2"/>
                </a:solidFill>
                <a:latin typeface="Tahoma" pitchFamily="34" charset="0"/>
              </a:rPr>
              <a:t>Ethernet Operation</a:t>
            </a:r>
          </a:p>
        </p:txBody>
      </p:sp>
      <p:grpSp>
        <p:nvGrpSpPr>
          <p:cNvPr id="2" name="Group 3"/>
          <p:cNvGrpSpPr>
            <a:grpSpLocks/>
          </p:cNvGrpSpPr>
          <p:nvPr/>
        </p:nvGrpSpPr>
        <p:grpSpPr bwMode="auto">
          <a:xfrm>
            <a:off x="76200" y="1628775"/>
            <a:ext cx="3200400" cy="1077913"/>
            <a:chOff x="144" y="1200"/>
            <a:chExt cx="1632" cy="679"/>
          </a:xfrm>
        </p:grpSpPr>
        <p:pic>
          <p:nvPicPr>
            <p:cNvPr id="3790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 y="1200"/>
              <a:ext cx="1584"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3" name="Text Box 5"/>
            <p:cNvSpPr txBox="1">
              <a:spLocks noChangeArrowheads="1"/>
            </p:cNvSpPr>
            <p:nvPr/>
          </p:nvSpPr>
          <p:spPr bwMode="auto">
            <a:xfrm>
              <a:off x="144" y="129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eaLnBrk="1" hangingPunct="1"/>
              <a:r>
                <a:rPr lang="zh-CN" altLang="en-US" sz="2400" b="1">
                  <a:latin typeface="Tahoma" pitchFamily="34" charset="0"/>
                </a:rPr>
                <a:t>1</a:t>
              </a:r>
            </a:p>
          </p:txBody>
        </p:sp>
      </p:grpSp>
      <p:grpSp>
        <p:nvGrpSpPr>
          <p:cNvPr id="3" name="Group 6"/>
          <p:cNvGrpSpPr>
            <a:grpSpLocks/>
          </p:cNvGrpSpPr>
          <p:nvPr/>
        </p:nvGrpSpPr>
        <p:grpSpPr bwMode="auto">
          <a:xfrm>
            <a:off x="179388" y="2720975"/>
            <a:ext cx="3124200" cy="2808288"/>
            <a:chOff x="1968" y="1200"/>
            <a:chExt cx="1584" cy="1292"/>
          </a:xfrm>
        </p:grpSpPr>
        <p:pic>
          <p:nvPicPr>
            <p:cNvPr id="3790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1200"/>
              <a:ext cx="1584" cy="1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1" name="Text Box 8"/>
            <p:cNvSpPr txBox="1">
              <a:spLocks noChangeArrowheads="1"/>
            </p:cNvSpPr>
            <p:nvPr/>
          </p:nvSpPr>
          <p:spPr bwMode="auto">
            <a:xfrm>
              <a:off x="1968" y="1296"/>
              <a:ext cx="43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eaLnBrk="1" hangingPunct="1"/>
              <a:r>
                <a:rPr lang="zh-CN" altLang="en-US" sz="2400" b="1">
                  <a:latin typeface="Tahoma" pitchFamily="34" charset="0"/>
                </a:rPr>
                <a:t>2</a:t>
              </a:r>
            </a:p>
          </p:txBody>
        </p:sp>
      </p:grpSp>
      <p:grpSp>
        <p:nvGrpSpPr>
          <p:cNvPr id="4" name="Group 9"/>
          <p:cNvGrpSpPr>
            <a:grpSpLocks/>
          </p:cNvGrpSpPr>
          <p:nvPr/>
        </p:nvGrpSpPr>
        <p:grpSpPr bwMode="auto">
          <a:xfrm>
            <a:off x="3059113" y="1639888"/>
            <a:ext cx="3352800" cy="2438400"/>
            <a:chOff x="3840" y="1200"/>
            <a:chExt cx="1680" cy="1303"/>
          </a:xfrm>
        </p:grpSpPr>
        <p:pic>
          <p:nvPicPr>
            <p:cNvPr id="37898"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6" y="1200"/>
              <a:ext cx="1584" cy="1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9" name="Text Box 11"/>
            <p:cNvSpPr txBox="1">
              <a:spLocks noChangeArrowheads="1"/>
            </p:cNvSpPr>
            <p:nvPr/>
          </p:nvSpPr>
          <p:spPr bwMode="auto">
            <a:xfrm>
              <a:off x="3840" y="1296"/>
              <a:ext cx="432"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eaLnBrk="1" hangingPunct="1"/>
              <a:r>
                <a:rPr lang="zh-CN" altLang="en-US" sz="2400" b="1">
                  <a:latin typeface="Tahoma" pitchFamily="34" charset="0"/>
                </a:rPr>
                <a:t>3</a:t>
              </a:r>
            </a:p>
          </p:txBody>
        </p:sp>
      </p:grpSp>
      <p:grpSp>
        <p:nvGrpSpPr>
          <p:cNvPr id="5" name="Group 12"/>
          <p:cNvGrpSpPr>
            <a:grpSpLocks/>
          </p:cNvGrpSpPr>
          <p:nvPr/>
        </p:nvGrpSpPr>
        <p:grpSpPr bwMode="auto">
          <a:xfrm>
            <a:off x="6156325" y="1639888"/>
            <a:ext cx="2987675" cy="2378075"/>
            <a:chOff x="48" y="2736"/>
            <a:chExt cx="2548" cy="812"/>
          </a:xfrm>
        </p:grpSpPr>
        <p:pic>
          <p:nvPicPr>
            <p:cNvPr id="37896"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 y="2736"/>
              <a:ext cx="2404" cy="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7" name="Text Box 14"/>
            <p:cNvSpPr txBox="1">
              <a:spLocks noChangeArrowheads="1"/>
            </p:cNvSpPr>
            <p:nvPr/>
          </p:nvSpPr>
          <p:spPr bwMode="auto">
            <a:xfrm>
              <a:off x="48" y="2784"/>
              <a:ext cx="43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eaLnBrk="1" hangingPunct="1"/>
              <a:r>
                <a:rPr lang="zh-CN" altLang="en-US" sz="2400" b="1">
                  <a:latin typeface="Tahoma" pitchFamily="34" charset="0"/>
                </a:rPr>
                <a:t>4</a:t>
              </a:r>
            </a:p>
          </p:txBody>
        </p:sp>
      </p:grpSp>
      <p:sp>
        <p:nvSpPr>
          <p:cNvPr id="1021967" name="Text Box 15"/>
          <p:cNvSpPr txBox="1">
            <a:spLocks noChangeArrowheads="1"/>
          </p:cNvSpPr>
          <p:nvPr/>
        </p:nvSpPr>
        <p:spPr bwMode="auto">
          <a:xfrm>
            <a:off x="3357563" y="3990975"/>
            <a:ext cx="5929312"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eaLnBrk="1" hangingPunct="1">
              <a:spcBef>
                <a:spcPct val="0"/>
              </a:spcBef>
              <a:buClr>
                <a:schemeClr val="hlink"/>
              </a:buClr>
              <a:buSzPct val="105000"/>
              <a:buFont typeface="Wingdings" pitchFamily="2" charset="2"/>
              <a:buChar char="n"/>
            </a:pPr>
            <a:r>
              <a:rPr lang="en-US" altLang="en-US" sz="2000">
                <a:solidFill>
                  <a:srgbClr val="000000"/>
                </a:solidFill>
                <a:latin typeface="Arial" charset="0"/>
                <a:cs typeface="Arial" charset="0"/>
              </a:rPr>
              <a:t>Ethernet is </a:t>
            </a:r>
            <a:r>
              <a:rPr lang="en-US" altLang="en-US" sz="2000" i="1">
                <a:solidFill>
                  <a:srgbClr val="336699"/>
                </a:solidFill>
                <a:latin typeface="Arial" charset="0"/>
                <a:cs typeface="Arial" charset="0"/>
              </a:rPr>
              <a:t>broadcast</a:t>
            </a:r>
            <a:r>
              <a:rPr lang="en-US" altLang="en-US" sz="2000">
                <a:solidFill>
                  <a:srgbClr val="336699"/>
                </a:solidFill>
                <a:latin typeface="Arial" charset="0"/>
                <a:cs typeface="Arial" charset="0"/>
              </a:rPr>
              <a:t> </a:t>
            </a:r>
            <a:r>
              <a:rPr lang="en-US" altLang="en-US" sz="2000">
                <a:solidFill>
                  <a:srgbClr val="000000"/>
                </a:solidFill>
                <a:latin typeface="Arial" charset="0"/>
                <a:cs typeface="Arial" charset="0"/>
              </a:rPr>
              <a:t>network—that is, e</a:t>
            </a:r>
            <a:r>
              <a:rPr lang="en-US" altLang="zh-CN" sz="2000">
                <a:latin typeface="Tahoma" pitchFamily="34" charset="0"/>
              </a:rPr>
              <a:t>ach </a:t>
            </a:r>
            <a:r>
              <a:rPr lang="en-US" altLang="zh-CN" sz="2000">
                <a:solidFill>
                  <a:srgbClr val="000000"/>
                </a:solidFill>
                <a:latin typeface="Tahoma" pitchFamily="34" charset="0"/>
                <a:cs typeface="Arial" charset="0"/>
              </a:rPr>
              <a:t>station can see all the frames, regardless of whether they are the destination </a:t>
            </a:r>
          </a:p>
          <a:p>
            <a:pPr algn="l" eaLnBrk="1" hangingPunct="1">
              <a:spcBef>
                <a:spcPct val="0"/>
              </a:spcBef>
              <a:buClr>
                <a:schemeClr val="hlink"/>
              </a:buClr>
              <a:buSzPct val="105000"/>
              <a:buFont typeface="Wingdings" pitchFamily="2" charset="2"/>
              <a:buChar char="n"/>
            </a:pPr>
            <a:r>
              <a:rPr lang="en-US" altLang="zh-CN" sz="2000">
                <a:latin typeface="Tahoma" pitchFamily="34" charset="0"/>
              </a:rPr>
              <a:t>Whether a station is the destination is judged by MAC address</a:t>
            </a:r>
          </a:p>
          <a:p>
            <a:pPr algn="l" eaLnBrk="1" hangingPunct="1">
              <a:spcBef>
                <a:spcPct val="0"/>
              </a:spcBef>
              <a:buClr>
                <a:schemeClr val="hlink"/>
              </a:buClr>
              <a:buSzPct val="105000"/>
              <a:buFont typeface="Wingdings" pitchFamily="2" charset="2"/>
              <a:buChar char="n"/>
            </a:pPr>
            <a:r>
              <a:rPr lang="en-US" altLang="zh-CN" sz="2000">
                <a:latin typeface="Tahoma" pitchFamily="34" charset="0"/>
              </a:rPr>
              <a:t>Destination station sends data up OSI layers. Other nodes discard frame</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21954"/>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2"/>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021967">
                                            <p:txEl>
                                              <p:pRg st="0" end="0"/>
                                            </p:txEl>
                                          </p:spTgt>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021967">
                                            <p:txEl>
                                              <p:pRg st="1" end="1"/>
                                            </p:txEl>
                                          </p:spTgt>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1021967">
                                            <p:txEl>
                                              <p:pRg st="2" end="2"/>
                                            </p:txEl>
                                          </p:spTgt>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nodeType="afterEffect">
                                  <p:stCondLst>
                                    <p:cond delay="5000"/>
                                  </p:stCondLst>
                                  <p:childTnLst>
                                    <p:set>
                                      <p:cBhvr>
                                        <p:cTn id="21" dur="1" fill="hold">
                                          <p:stCondLst>
                                            <p:cond delay="499"/>
                                          </p:stCondLst>
                                        </p:cTn>
                                        <p:tgtEl>
                                          <p:spTgt spid="3"/>
                                        </p:tgtEl>
                                        <p:attrNameLst>
                                          <p:attrName>style.visibility</p:attrName>
                                        </p:attrNameLst>
                                      </p:cBhvr>
                                      <p:to>
                                        <p:strVal val="visible"/>
                                      </p:to>
                                    </p:set>
                                  </p:childTnLst>
                                </p:cTn>
                              </p:par>
                            </p:childTnLst>
                          </p:cTn>
                        </p:par>
                        <p:par>
                          <p:cTn id="22" fill="hold" nodeType="afterGroup">
                            <p:stCondLst>
                              <p:cond delay="8000"/>
                            </p:stCondLst>
                            <p:childTnLst>
                              <p:par>
                                <p:cTn id="23" presetID="1" presetClass="entr" presetSubtype="0" fill="hold" nodeType="afterEffect">
                                  <p:stCondLst>
                                    <p:cond delay="5000"/>
                                  </p:stCondLst>
                                  <p:childTnLst>
                                    <p:set>
                                      <p:cBhvr>
                                        <p:cTn id="24" dur="1" fill="hold">
                                          <p:stCondLst>
                                            <p:cond delay="499"/>
                                          </p:stCondLst>
                                        </p:cTn>
                                        <p:tgtEl>
                                          <p:spTgt spid="4"/>
                                        </p:tgtEl>
                                        <p:attrNameLst>
                                          <p:attrName>style.visibility</p:attrName>
                                        </p:attrNameLst>
                                      </p:cBhvr>
                                      <p:to>
                                        <p:strVal val="visible"/>
                                      </p:to>
                                    </p:set>
                                  </p:childTnLst>
                                </p:cTn>
                              </p:par>
                            </p:childTnLst>
                          </p:cTn>
                        </p:par>
                        <p:par>
                          <p:cTn id="25" fill="hold" nodeType="afterGroup">
                            <p:stCondLst>
                              <p:cond delay="13500"/>
                            </p:stCondLst>
                            <p:childTnLst>
                              <p:par>
                                <p:cTn id="26" presetID="1" presetClass="entr" presetSubtype="0" fill="hold" nodeType="afterEffect">
                                  <p:stCondLst>
                                    <p:cond delay="5000"/>
                                  </p:stCondLst>
                                  <p:childTnLst>
                                    <p:set>
                                      <p:cBhvr>
                                        <p:cTn id="27"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1954" grpId="0" autoUpdateAnimBg="0"/>
      <p:bldP spid="1021967" grpId="0" build="p" autoUpdateAnimBg="0"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02" name="Rectangle 1026"/>
          <p:cNvSpPr>
            <a:spLocks noChangeArrowheads="1"/>
          </p:cNvSpPr>
          <p:nvPr/>
        </p:nvSpPr>
        <p:spPr bwMode="auto">
          <a:xfrm>
            <a:off x="142875" y="428625"/>
            <a:ext cx="72009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1" hangingPunct="1">
              <a:spcBef>
                <a:spcPct val="0"/>
              </a:spcBef>
            </a:pPr>
            <a:r>
              <a:rPr lang="en-US" altLang="zh-CN" sz="4000">
                <a:solidFill>
                  <a:schemeClr val="tx2"/>
                </a:solidFill>
                <a:latin typeface="Tahoma" pitchFamily="34" charset="0"/>
              </a:rPr>
              <a:t>Ethernet Operation</a:t>
            </a:r>
          </a:p>
        </p:txBody>
      </p:sp>
      <p:sp>
        <p:nvSpPr>
          <p:cNvPr id="1024003" name="Text Box 1027"/>
          <p:cNvSpPr txBox="1">
            <a:spLocks noChangeArrowheads="1"/>
          </p:cNvSpPr>
          <p:nvPr/>
        </p:nvSpPr>
        <p:spPr bwMode="auto">
          <a:xfrm>
            <a:off x="4572000" y="1714500"/>
            <a:ext cx="4429125"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eaLnBrk="1" hangingPunct="1">
              <a:spcBef>
                <a:spcPct val="0"/>
              </a:spcBef>
              <a:buFontTx/>
              <a:buAutoNum type="arabicPeriod"/>
            </a:pPr>
            <a:r>
              <a:rPr lang="en-US" altLang="zh-CN" sz="2400">
                <a:latin typeface="Tahoma" pitchFamily="34" charset="0"/>
              </a:rPr>
              <a:t>Listen then transmit</a:t>
            </a:r>
          </a:p>
          <a:p>
            <a:pPr algn="l" eaLnBrk="1" hangingPunct="1">
              <a:spcBef>
                <a:spcPct val="0"/>
              </a:spcBef>
              <a:buFontTx/>
              <a:buAutoNum type="arabicPeriod"/>
            </a:pPr>
            <a:r>
              <a:rPr lang="en-US" altLang="zh-CN" sz="2400">
                <a:latin typeface="Tahoma" pitchFamily="34" charset="0"/>
              </a:rPr>
              <a:t>Broadcast jam signal</a:t>
            </a:r>
          </a:p>
          <a:p>
            <a:pPr algn="l" eaLnBrk="1" hangingPunct="1">
              <a:spcBef>
                <a:spcPct val="0"/>
              </a:spcBef>
              <a:buFontTx/>
              <a:buAutoNum type="arabicPeriod"/>
            </a:pPr>
            <a:r>
              <a:rPr lang="en-US" altLang="zh-CN" sz="2400">
                <a:latin typeface="Tahoma" pitchFamily="34" charset="0"/>
              </a:rPr>
              <a:t>Collision occurs</a:t>
            </a:r>
          </a:p>
          <a:p>
            <a:pPr algn="l" eaLnBrk="1" hangingPunct="1">
              <a:spcBef>
                <a:spcPct val="0"/>
              </a:spcBef>
              <a:buFontTx/>
              <a:buAutoNum type="arabicPeriod"/>
            </a:pPr>
            <a:r>
              <a:rPr lang="en-US" altLang="zh-CN" sz="2400">
                <a:latin typeface="Tahoma" pitchFamily="34" charset="0"/>
              </a:rPr>
              <a:t>Devices back off appropriate amount of time and then retransmit</a:t>
            </a:r>
          </a:p>
          <a:p>
            <a:pPr algn="l" eaLnBrk="1" hangingPunct="1">
              <a:spcBef>
                <a:spcPct val="0"/>
              </a:spcBef>
              <a:buFontTx/>
              <a:buAutoNum type="arabicPeriod"/>
            </a:pPr>
            <a:endParaRPr lang="en-US" altLang="zh-CN" sz="2400">
              <a:latin typeface="Tahoma" pitchFamily="34" charset="0"/>
            </a:endParaRPr>
          </a:p>
        </p:txBody>
      </p:sp>
      <p:pic>
        <p:nvPicPr>
          <p:cNvPr id="38916" name="Picture 10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14500"/>
            <a:ext cx="4500563"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Text Box 1030"/>
          <p:cNvSpPr txBox="1">
            <a:spLocks noChangeArrowheads="1"/>
          </p:cNvSpPr>
          <p:nvPr/>
        </p:nvSpPr>
        <p:spPr bwMode="auto">
          <a:xfrm>
            <a:off x="0" y="1714500"/>
            <a:ext cx="352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eaLnBrk="1" hangingPunct="1"/>
            <a:r>
              <a:rPr lang="zh-CN" altLang="en-US" sz="2400" b="1">
                <a:latin typeface="Tahoma" pitchFamily="34" charset="0"/>
              </a:rPr>
              <a:t>1</a:t>
            </a:r>
          </a:p>
        </p:txBody>
      </p:sp>
      <p:pic>
        <p:nvPicPr>
          <p:cNvPr id="38918" name="Picture 10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000375"/>
            <a:ext cx="4500563"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9" name="Text Box 1033"/>
          <p:cNvSpPr txBox="1">
            <a:spLocks noChangeArrowheads="1"/>
          </p:cNvSpPr>
          <p:nvPr/>
        </p:nvSpPr>
        <p:spPr bwMode="auto">
          <a:xfrm>
            <a:off x="0" y="2857500"/>
            <a:ext cx="1146175"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eaLnBrk="1" hangingPunct="1"/>
            <a:r>
              <a:rPr lang="zh-CN" altLang="en-US" sz="2400" b="1">
                <a:latin typeface="Tahoma" pitchFamily="34" charset="0"/>
              </a:rPr>
              <a:t>2</a:t>
            </a:r>
          </a:p>
        </p:txBody>
      </p:sp>
      <p:pic>
        <p:nvPicPr>
          <p:cNvPr id="38920" name="Picture 10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214813"/>
            <a:ext cx="4572000"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1" name="Text Box 1036"/>
          <p:cNvSpPr txBox="1">
            <a:spLocks noChangeArrowheads="1"/>
          </p:cNvSpPr>
          <p:nvPr/>
        </p:nvSpPr>
        <p:spPr bwMode="auto">
          <a:xfrm>
            <a:off x="214313" y="4071938"/>
            <a:ext cx="3571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eaLnBrk="1" hangingPunct="1"/>
            <a:r>
              <a:rPr lang="zh-CN" altLang="en-US" sz="2400" b="1">
                <a:latin typeface="Tahoma" pitchFamily="34" charset="0"/>
              </a:rPr>
              <a:t>3</a:t>
            </a:r>
          </a:p>
        </p:txBody>
      </p:sp>
      <p:grpSp>
        <p:nvGrpSpPr>
          <p:cNvPr id="2" name="Group 1037"/>
          <p:cNvGrpSpPr>
            <a:grpSpLocks/>
          </p:cNvGrpSpPr>
          <p:nvPr/>
        </p:nvGrpSpPr>
        <p:grpSpPr bwMode="auto">
          <a:xfrm>
            <a:off x="4500563" y="4214813"/>
            <a:ext cx="4643437" cy="2643187"/>
            <a:chOff x="1824" y="2222"/>
            <a:chExt cx="1872" cy="1297"/>
          </a:xfrm>
        </p:grpSpPr>
        <p:pic>
          <p:nvPicPr>
            <p:cNvPr id="38923" name="Picture 10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4" y="2222"/>
              <a:ext cx="1872" cy="1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4" name="Text Box 1039"/>
            <p:cNvSpPr txBox="1">
              <a:spLocks noChangeArrowheads="1"/>
            </p:cNvSpPr>
            <p:nvPr/>
          </p:nvSpPr>
          <p:spPr bwMode="auto">
            <a:xfrm>
              <a:off x="1824" y="225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eaLnBrk="1" hangingPunct="1"/>
              <a:r>
                <a:rPr lang="zh-CN" altLang="en-US" sz="2400" b="1">
                  <a:latin typeface="Tahoma" pitchFamily="34" charset="0"/>
                </a:rPr>
                <a:t>4</a:t>
              </a:r>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24002"/>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024003"/>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5000"/>
                                  </p:stCondLst>
                                  <p:childTnLst>
                                    <p:set>
                                      <p:cBhvr>
                                        <p:cTn id="12"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02" grpId="0" autoUpdateAnimBg="0"/>
      <p:bldP spid="1024003"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endParaRPr lang="zh-CN" altLang="en-US" smtClean="0"/>
          </a:p>
        </p:txBody>
      </p:sp>
      <p:sp>
        <p:nvSpPr>
          <p:cNvPr id="39939" name="Rectangle 3"/>
          <p:cNvSpPr>
            <a:spLocks noGrp="1" noChangeArrowheads="1"/>
          </p:cNvSpPr>
          <p:nvPr>
            <p:ph type="body" idx="1"/>
          </p:nvPr>
        </p:nvSpPr>
        <p:spPr/>
        <p:txBody>
          <a:bodyPr/>
          <a:lstStyle/>
          <a:p>
            <a:pPr eaLnBrk="1" hangingPunct="1"/>
            <a:endParaRPr lang="zh-CN" altLang="en-US" smtClean="0"/>
          </a:p>
        </p:txBody>
      </p:sp>
      <p:pic>
        <p:nvPicPr>
          <p:cNvPr id="399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583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zh-CN" smtClean="0"/>
              <a:t>Layer2: Data Link Layer</a:t>
            </a:r>
            <a:endParaRPr lang="zh-CN" altLang="en-US" smtClean="0"/>
          </a:p>
        </p:txBody>
      </p:sp>
      <p:sp>
        <p:nvSpPr>
          <p:cNvPr id="59395" name="Rectangle 3"/>
          <p:cNvSpPr>
            <a:spLocks noGrp="1" noChangeArrowheads="1"/>
          </p:cNvSpPr>
          <p:nvPr>
            <p:ph type="body" idx="1"/>
          </p:nvPr>
        </p:nvSpPr>
        <p:spPr/>
        <p:txBody>
          <a:bodyPr/>
          <a:lstStyle/>
          <a:p>
            <a:pPr eaLnBrk="1" hangingPunct="1">
              <a:lnSpc>
                <a:spcPct val="120000"/>
              </a:lnSpc>
            </a:pPr>
            <a:r>
              <a:rPr lang="en-US" altLang="zh-CN" sz="2600" dirty="0" smtClean="0"/>
              <a:t>Overview of the Data Link Layer</a:t>
            </a:r>
          </a:p>
          <a:p>
            <a:pPr eaLnBrk="1" hangingPunct="1">
              <a:lnSpc>
                <a:spcPct val="120000"/>
              </a:lnSpc>
            </a:pPr>
            <a:r>
              <a:rPr lang="en-US" altLang="zh-CN" sz="2600" dirty="0" smtClean="0"/>
              <a:t>Ethernet and CSMA/CD</a:t>
            </a:r>
          </a:p>
          <a:p>
            <a:pPr lvl="1" eaLnBrk="1" hangingPunct="1">
              <a:lnSpc>
                <a:spcPct val="120000"/>
              </a:lnSpc>
            </a:pPr>
            <a:r>
              <a:rPr lang="en-US" altLang="zh-CN" sz="2200" dirty="0" smtClean="0"/>
              <a:t>LLC and MAC Sub-layers</a:t>
            </a:r>
          </a:p>
          <a:p>
            <a:pPr lvl="1" eaLnBrk="1" hangingPunct="1">
              <a:lnSpc>
                <a:spcPct val="120000"/>
              </a:lnSpc>
            </a:pPr>
            <a:r>
              <a:rPr lang="en-US" altLang="zh-CN" sz="2200" dirty="0" smtClean="0"/>
              <a:t>Media Access Control in MAC Sub-layer</a:t>
            </a:r>
          </a:p>
          <a:p>
            <a:pPr eaLnBrk="1" hangingPunct="1">
              <a:lnSpc>
                <a:spcPct val="120000"/>
              </a:lnSpc>
            </a:pPr>
            <a:r>
              <a:rPr lang="en-US" altLang="zh-CN" sz="2600" dirty="0" smtClean="0">
                <a:solidFill>
                  <a:srgbClr val="006600"/>
                </a:solidFill>
              </a:rPr>
              <a:t>Wireless </a:t>
            </a:r>
            <a:r>
              <a:rPr lang="en-US" altLang="zh-CN" sz="2600" dirty="0" smtClean="0">
                <a:solidFill>
                  <a:srgbClr val="006600"/>
                </a:solidFill>
              </a:rPr>
              <a:t>LAN and CSMA/CA</a:t>
            </a:r>
          </a:p>
          <a:p>
            <a:pPr eaLnBrk="1" hangingPunct="1">
              <a:lnSpc>
                <a:spcPct val="120000"/>
              </a:lnSpc>
            </a:pPr>
            <a:r>
              <a:rPr lang="en-US" altLang="zh-CN" sz="2600" dirty="0" smtClean="0"/>
              <a:t>Layer 2 Devices</a:t>
            </a:r>
          </a:p>
        </p:txBody>
      </p:sp>
    </p:spTree>
  </p:cSld>
  <p:clrMapOvr>
    <a:masterClrMapping/>
  </p:clrMapOvr>
  <p:transition spd="med">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4213" y="404813"/>
            <a:ext cx="7793037" cy="1143000"/>
          </a:xfrm>
        </p:spPr>
        <p:txBody>
          <a:bodyPr/>
          <a:lstStyle/>
          <a:p>
            <a:pPr eaLnBrk="1" hangingPunct="1"/>
            <a:r>
              <a:rPr lang="en-US" altLang="zh-CN" smtClean="0"/>
              <a:t>Wireless LAN</a:t>
            </a:r>
          </a:p>
        </p:txBody>
      </p:sp>
      <p:sp>
        <p:nvSpPr>
          <p:cNvPr id="60419" name="Rectangle 3"/>
          <p:cNvSpPr>
            <a:spLocks noGrp="1" noChangeArrowheads="1"/>
          </p:cNvSpPr>
          <p:nvPr>
            <p:ph type="body" idx="1"/>
          </p:nvPr>
        </p:nvSpPr>
        <p:spPr>
          <a:xfrm>
            <a:off x="684213" y="1773238"/>
            <a:ext cx="8245475" cy="4267200"/>
          </a:xfrm>
        </p:spPr>
        <p:txBody>
          <a:bodyPr/>
          <a:lstStyle/>
          <a:p>
            <a:pPr eaLnBrk="1" hangingPunct="1">
              <a:lnSpc>
                <a:spcPct val="90000"/>
              </a:lnSpc>
            </a:pPr>
            <a:r>
              <a:rPr lang="en-US" altLang="zh-CN" sz="2400" smtClean="0">
                <a:latin typeface="Arial" charset="0"/>
                <a:cs typeface="Arial" charset="0"/>
              </a:rPr>
              <a:t>Wireless LAN</a:t>
            </a:r>
            <a:endParaRPr lang="zh-CN" altLang="en-US" sz="2400" smtClean="0">
              <a:latin typeface="Arial" charset="0"/>
              <a:cs typeface="Arial" charset="0"/>
            </a:endParaRPr>
          </a:p>
          <a:p>
            <a:pPr lvl="1" eaLnBrk="1" hangingPunct="1">
              <a:lnSpc>
                <a:spcPct val="90000"/>
              </a:lnSpc>
            </a:pPr>
            <a:r>
              <a:rPr lang="en-US" altLang="zh-CN" sz="2400" smtClean="0">
                <a:latin typeface="Arial" charset="0"/>
                <a:cs typeface="Arial" charset="0"/>
              </a:rPr>
              <a:t>Communications based on cells</a:t>
            </a:r>
          </a:p>
          <a:p>
            <a:pPr lvl="1" eaLnBrk="1" hangingPunct="1">
              <a:lnSpc>
                <a:spcPct val="90000"/>
              </a:lnSpc>
            </a:pPr>
            <a:r>
              <a:rPr lang="en-US" altLang="zh-CN" sz="2400" smtClean="0">
                <a:latin typeface="Arial" charset="0"/>
                <a:cs typeface="Arial" charset="0"/>
              </a:rPr>
              <a:t>The signals sent by a station can only be received by the stations nearby</a:t>
            </a:r>
          </a:p>
          <a:p>
            <a:pPr lvl="1" eaLnBrk="1" hangingPunct="1">
              <a:lnSpc>
                <a:spcPct val="90000"/>
              </a:lnSpc>
            </a:pPr>
            <a:r>
              <a:rPr lang="en-US" altLang="zh-CN" sz="2400" smtClean="0">
                <a:latin typeface="Arial" charset="0"/>
                <a:cs typeface="Arial" charset="0"/>
              </a:rPr>
              <a:t>Short-distance transmission</a:t>
            </a:r>
          </a:p>
          <a:p>
            <a:pPr eaLnBrk="1" hangingPunct="1">
              <a:lnSpc>
                <a:spcPct val="90000"/>
              </a:lnSpc>
            </a:pPr>
            <a:r>
              <a:rPr lang="en-US" altLang="zh-CN" sz="2400" smtClean="0">
                <a:latin typeface="Arial" charset="0"/>
                <a:cs typeface="Arial" charset="0"/>
              </a:rPr>
              <a:t>Wireless LAN Standard</a:t>
            </a:r>
          </a:p>
          <a:p>
            <a:pPr lvl="1" eaLnBrk="1" hangingPunct="1">
              <a:lnSpc>
                <a:spcPct val="90000"/>
              </a:lnSpc>
            </a:pPr>
            <a:r>
              <a:rPr lang="en-US" altLang="zh-CN" sz="2400" smtClean="0">
                <a:latin typeface="Arial" charset="0"/>
                <a:cs typeface="Arial" charset="0"/>
              </a:rPr>
              <a:t>IEEE 802.11</a:t>
            </a:r>
          </a:p>
          <a:p>
            <a:pPr lvl="1" eaLnBrk="1" hangingPunct="1">
              <a:lnSpc>
                <a:spcPct val="90000"/>
              </a:lnSpc>
            </a:pPr>
            <a:r>
              <a:rPr lang="en-US" altLang="zh-CN" sz="2400" smtClean="0">
                <a:latin typeface="Arial" charset="0"/>
                <a:cs typeface="Arial" charset="0"/>
              </a:rPr>
              <a:t>IEEE 802.11b</a:t>
            </a:r>
          </a:p>
          <a:p>
            <a:pPr lvl="1" eaLnBrk="1" hangingPunct="1">
              <a:lnSpc>
                <a:spcPct val="90000"/>
              </a:lnSpc>
            </a:pPr>
            <a:r>
              <a:rPr lang="en-US" altLang="zh-CN" sz="2400" smtClean="0">
                <a:latin typeface="Arial" charset="0"/>
                <a:cs typeface="Arial" charset="0"/>
              </a:rPr>
              <a:t>IEEE 802.11a</a:t>
            </a:r>
          </a:p>
          <a:p>
            <a:pPr lvl="1" eaLnBrk="1" hangingPunct="1">
              <a:lnSpc>
                <a:spcPct val="90000"/>
              </a:lnSpc>
            </a:pPr>
            <a:r>
              <a:rPr lang="en-US" altLang="zh-CN" sz="2400" smtClean="0">
                <a:latin typeface="Arial" charset="0"/>
                <a:cs typeface="Arial" charset="0"/>
              </a:rPr>
              <a:t>IEEE 802.11g</a:t>
            </a:r>
          </a:p>
          <a:p>
            <a:pPr lvl="1" eaLnBrk="1" hangingPunct="1">
              <a:lnSpc>
                <a:spcPct val="90000"/>
              </a:lnSpc>
            </a:pPr>
            <a:r>
              <a:rPr lang="en-US" altLang="zh-CN" sz="2400" smtClean="0">
                <a:latin typeface="Arial" charset="0"/>
                <a:cs typeface="Arial" charset="0"/>
              </a:rPr>
              <a:t>IEEE 802.11n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smtClean="0"/>
              <a:t>Wireless LAN Standard</a:t>
            </a:r>
          </a:p>
        </p:txBody>
      </p:sp>
      <p:sp>
        <p:nvSpPr>
          <p:cNvPr id="61443" name="Rectangle 3"/>
          <p:cNvSpPr>
            <a:spLocks noGrp="1" noChangeArrowheads="1"/>
          </p:cNvSpPr>
          <p:nvPr>
            <p:ph type="body" idx="1"/>
          </p:nvPr>
        </p:nvSpPr>
        <p:spPr>
          <a:xfrm>
            <a:off x="500063" y="1714500"/>
            <a:ext cx="8269287" cy="4500563"/>
          </a:xfrm>
        </p:spPr>
        <p:txBody>
          <a:bodyPr/>
          <a:lstStyle/>
          <a:p>
            <a:pPr eaLnBrk="1" hangingPunct="1">
              <a:lnSpc>
                <a:spcPct val="90000"/>
              </a:lnSpc>
            </a:pPr>
            <a:r>
              <a:rPr lang="en-US" altLang="zh-CN" sz="2000" dirty="0" smtClean="0">
                <a:latin typeface="Arial" charset="0"/>
              </a:rPr>
              <a:t>IEEE  802.11 </a:t>
            </a:r>
          </a:p>
          <a:p>
            <a:pPr lvl="1" eaLnBrk="1" hangingPunct="1">
              <a:lnSpc>
                <a:spcPct val="90000"/>
              </a:lnSpc>
            </a:pPr>
            <a:r>
              <a:rPr lang="en-US" altLang="zh-CN" sz="2000" dirty="0" smtClean="0">
                <a:latin typeface="Arial" charset="0"/>
              </a:rPr>
              <a:t>A key technology: Direct Sequence Spread Spectrum (DSSS) </a:t>
            </a:r>
          </a:p>
          <a:p>
            <a:pPr lvl="1" eaLnBrk="1" hangingPunct="1">
              <a:lnSpc>
                <a:spcPct val="90000"/>
              </a:lnSpc>
            </a:pPr>
            <a:r>
              <a:rPr lang="en-US" altLang="zh-CN" sz="2000" dirty="0" smtClean="0">
                <a:latin typeface="Arial" charset="0"/>
              </a:rPr>
              <a:t>DSSS applies to wireless devices operating within a 1 to 2 Mbps range.</a:t>
            </a:r>
          </a:p>
          <a:p>
            <a:pPr lvl="1" eaLnBrk="1" hangingPunct="1">
              <a:lnSpc>
                <a:spcPct val="90000"/>
              </a:lnSpc>
            </a:pPr>
            <a:r>
              <a:rPr lang="en-US" altLang="zh-CN" sz="2000" dirty="0" smtClean="0">
                <a:latin typeface="Arial" charset="0"/>
              </a:rPr>
              <a:t>DSSS may operate at up to 11 Mbps but will not be considered compliant above 2 Mbps</a:t>
            </a:r>
          </a:p>
          <a:p>
            <a:pPr lvl="1" eaLnBrk="1" hangingPunct="1">
              <a:lnSpc>
                <a:spcPct val="90000"/>
              </a:lnSpc>
            </a:pPr>
            <a:r>
              <a:rPr lang="en-US" altLang="zh-CN" sz="2000" dirty="0">
                <a:latin typeface="Arial" charset="0"/>
              </a:rPr>
              <a:t>Also called Wi-Fi™ </a:t>
            </a:r>
            <a:endParaRPr lang="en-US" altLang="zh-CN" sz="2000" dirty="0" smtClean="0">
              <a:latin typeface="Arial" charset="0"/>
            </a:endParaRPr>
          </a:p>
          <a:p>
            <a:pPr eaLnBrk="1" hangingPunct="1">
              <a:lnSpc>
                <a:spcPct val="90000"/>
              </a:lnSpc>
            </a:pPr>
            <a:r>
              <a:rPr lang="en-US" altLang="zh-CN" sz="2000" dirty="0" smtClean="0">
                <a:latin typeface="Arial" charset="0"/>
              </a:rPr>
              <a:t>IEEE 802.11b</a:t>
            </a:r>
          </a:p>
          <a:p>
            <a:pPr lvl="1" eaLnBrk="1" hangingPunct="1">
              <a:lnSpc>
                <a:spcPct val="90000"/>
              </a:lnSpc>
            </a:pPr>
            <a:r>
              <a:rPr lang="en-US" altLang="zh-CN" sz="2000" dirty="0" smtClean="0">
                <a:latin typeface="Arial" charset="0"/>
              </a:rPr>
              <a:t>It increased transmission capabilities to 11 Mbps</a:t>
            </a:r>
          </a:p>
          <a:p>
            <a:pPr lvl="1" eaLnBrk="1" hangingPunct="1">
              <a:lnSpc>
                <a:spcPct val="90000"/>
              </a:lnSpc>
            </a:pPr>
            <a:r>
              <a:rPr lang="en-US" altLang="zh-CN" sz="2000" dirty="0" smtClean="0">
                <a:latin typeface="Arial" charset="0"/>
              </a:rPr>
              <a:t>All 802.11b systems are backward compliant in that they also support 802.11 for 1 and 2 Mbps data rates for DSSS only</a:t>
            </a:r>
          </a:p>
          <a:p>
            <a:pPr lvl="1" eaLnBrk="1" hangingPunct="1">
              <a:lnSpc>
                <a:spcPct val="90000"/>
              </a:lnSpc>
            </a:pPr>
            <a:r>
              <a:rPr lang="en-US" altLang="zh-CN" sz="2000" dirty="0" smtClean="0">
                <a:latin typeface="Arial" charset="0"/>
              </a:rPr>
              <a:t>Achieves  higher data throughput rate by using a different coding technique from 802.11</a:t>
            </a:r>
          </a:p>
          <a:p>
            <a:pPr lvl="1" eaLnBrk="1" hangingPunct="1">
              <a:lnSpc>
                <a:spcPct val="90000"/>
              </a:lnSpc>
            </a:pPr>
            <a:r>
              <a:rPr lang="en-US" altLang="zh-CN" sz="2000" dirty="0" smtClean="0">
                <a:latin typeface="Arial" charset="0"/>
              </a:rPr>
              <a:t>Operate within 2.4 GHz</a:t>
            </a:r>
            <a:endParaRPr lang="zh-CN" altLang="en-US" sz="2000" dirty="0" smtClean="0">
              <a:latin typeface="Arial" charset="0"/>
            </a:endParaRPr>
          </a:p>
        </p:txBody>
      </p:sp>
    </p:spTree>
  </p:cSld>
  <p:clrMapOvr>
    <a:masterClrMapping/>
  </p:clrMapOvr>
  <p:transition spd="med">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zh-CN" smtClean="0"/>
              <a:t>Wireless LAN Standard</a:t>
            </a:r>
            <a:endParaRPr lang="zh-CN" altLang="en-US" smtClean="0"/>
          </a:p>
        </p:txBody>
      </p:sp>
      <p:sp>
        <p:nvSpPr>
          <p:cNvPr id="62467" name="Rectangle 3"/>
          <p:cNvSpPr>
            <a:spLocks noGrp="1" noChangeArrowheads="1"/>
          </p:cNvSpPr>
          <p:nvPr>
            <p:ph type="body" idx="1"/>
          </p:nvPr>
        </p:nvSpPr>
        <p:spPr>
          <a:xfrm>
            <a:off x="539750" y="1773238"/>
            <a:ext cx="8461375" cy="4114800"/>
          </a:xfrm>
        </p:spPr>
        <p:txBody>
          <a:bodyPr/>
          <a:lstStyle/>
          <a:p>
            <a:pPr eaLnBrk="1" hangingPunct="1">
              <a:lnSpc>
                <a:spcPct val="110000"/>
              </a:lnSpc>
            </a:pPr>
            <a:r>
              <a:rPr lang="en-US" altLang="zh-CN" sz="2400" dirty="0" smtClean="0">
                <a:latin typeface="Arial" charset="0"/>
              </a:rPr>
              <a:t>IEEE 802.11a</a:t>
            </a:r>
          </a:p>
          <a:p>
            <a:pPr lvl="1" eaLnBrk="1" hangingPunct="1">
              <a:lnSpc>
                <a:spcPct val="110000"/>
              </a:lnSpc>
            </a:pPr>
            <a:r>
              <a:rPr lang="en-US" altLang="zh-CN" sz="2400" dirty="0" smtClean="0">
                <a:latin typeface="Arial" charset="0"/>
              </a:rPr>
              <a:t>Covers WLAN devices operating in the 5 GHz transmission band. </a:t>
            </a:r>
          </a:p>
          <a:p>
            <a:pPr lvl="1" eaLnBrk="1" hangingPunct="1">
              <a:lnSpc>
                <a:spcPct val="110000"/>
              </a:lnSpc>
            </a:pPr>
            <a:r>
              <a:rPr lang="en-US" altLang="zh-CN" sz="2400" dirty="0" smtClean="0">
                <a:latin typeface="Arial" charset="0"/>
              </a:rPr>
              <a:t>Using the 5 GHz</a:t>
            </a:r>
          </a:p>
          <a:p>
            <a:pPr lvl="1" eaLnBrk="1" hangingPunct="1">
              <a:lnSpc>
                <a:spcPct val="110000"/>
              </a:lnSpc>
            </a:pPr>
            <a:r>
              <a:rPr lang="en-US" altLang="zh-CN" sz="2400" dirty="0" smtClean="0">
                <a:latin typeface="Arial" charset="0"/>
              </a:rPr>
              <a:t>802.11a is capable of supplying data throughput of 54 Mbps and with proprietary technology known as "rate doubling" has achieved 108 Mbps. </a:t>
            </a:r>
          </a:p>
          <a:p>
            <a:pPr lvl="1" eaLnBrk="1" hangingPunct="1">
              <a:lnSpc>
                <a:spcPct val="110000"/>
              </a:lnSpc>
            </a:pPr>
            <a:r>
              <a:rPr lang="en-US" altLang="zh-CN" sz="2400" dirty="0" smtClean="0">
                <a:latin typeface="Arial" charset="0"/>
              </a:rPr>
              <a:t>In practice, a more standard rating is 20-26 Mbps. </a:t>
            </a:r>
            <a:endParaRPr lang="en-US" altLang="zh-CN" sz="2400" dirty="0" smtClean="0"/>
          </a:p>
        </p:txBody>
      </p:sp>
    </p:spTree>
  </p:cSld>
  <p:clrMapOvr>
    <a:masterClrMapping/>
  </p:clrMapOvr>
  <p:transition spd="med">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zh-CN" smtClean="0"/>
              <a:t>Wireless LAN Standard</a:t>
            </a:r>
            <a:endParaRPr lang="zh-CN" altLang="en-US" smtClean="0"/>
          </a:p>
        </p:txBody>
      </p:sp>
      <p:sp>
        <p:nvSpPr>
          <p:cNvPr id="63491" name="Rectangle 3"/>
          <p:cNvSpPr>
            <a:spLocks noGrp="1" noChangeArrowheads="1"/>
          </p:cNvSpPr>
          <p:nvPr>
            <p:ph type="body" idx="1"/>
          </p:nvPr>
        </p:nvSpPr>
        <p:spPr>
          <a:xfrm>
            <a:off x="250825" y="1844675"/>
            <a:ext cx="8785225" cy="4114800"/>
          </a:xfrm>
        </p:spPr>
        <p:txBody>
          <a:bodyPr/>
          <a:lstStyle/>
          <a:p>
            <a:pPr eaLnBrk="1" hangingPunct="1">
              <a:lnSpc>
                <a:spcPct val="110000"/>
              </a:lnSpc>
            </a:pPr>
            <a:r>
              <a:rPr lang="en-US" altLang="zh-CN" sz="2600" dirty="0" smtClean="0">
                <a:latin typeface="Arial" charset="0"/>
              </a:rPr>
              <a:t>IEEE 802.11g</a:t>
            </a:r>
          </a:p>
          <a:p>
            <a:pPr lvl="1" eaLnBrk="1" hangingPunct="1">
              <a:lnSpc>
                <a:spcPct val="110000"/>
              </a:lnSpc>
            </a:pPr>
            <a:r>
              <a:rPr lang="en-US" altLang="zh-CN" dirty="0" smtClean="0">
                <a:latin typeface="Arial" charset="0"/>
              </a:rPr>
              <a:t>provides the same throughout as 802.11a (54Mbps) but with backwards compatibility for 802.11b</a:t>
            </a:r>
          </a:p>
          <a:p>
            <a:pPr lvl="1" eaLnBrk="1" hangingPunct="1">
              <a:lnSpc>
                <a:spcPct val="110000"/>
              </a:lnSpc>
            </a:pPr>
            <a:r>
              <a:rPr lang="en-US" altLang="zh-CN" dirty="0" smtClean="0">
                <a:latin typeface="Arial" charset="0"/>
              </a:rPr>
              <a:t>using O</a:t>
            </a:r>
            <a:r>
              <a:rPr lang="en-US" altLang="zh-CN" sz="2800" kern="1200" dirty="0" smtClean="0">
                <a:latin typeface="Arial" charset="0"/>
                <a:ea typeface="宋体" pitchFamily="2" charset="-122"/>
              </a:rPr>
              <a:t>rthogonal</a:t>
            </a:r>
            <a:r>
              <a:rPr lang="en-US" altLang="zh-CN" dirty="0" smtClean="0">
                <a:latin typeface="Arial" charset="0"/>
              </a:rPr>
              <a:t> Frequency Division Multiplexing (OFDM) technology. </a:t>
            </a:r>
            <a:endParaRPr lang="zh-CN" altLang="en-US" dirty="0" smtClean="0">
              <a:latin typeface="Arial" charset="0"/>
            </a:endParaRPr>
          </a:p>
          <a:p>
            <a:pPr eaLnBrk="1" hangingPunct="1">
              <a:lnSpc>
                <a:spcPct val="110000"/>
              </a:lnSpc>
            </a:pPr>
            <a:r>
              <a:rPr lang="en-US" altLang="zh-CN" sz="2600" dirty="0" smtClean="0">
                <a:latin typeface="Arial" charset="0"/>
              </a:rPr>
              <a:t>IEEE 802.11n: next generation WLAN</a:t>
            </a:r>
          </a:p>
          <a:p>
            <a:pPr lvl="1" eaLnBrk="1" hangingPunct="1">
              <a:lnSpc>
                <a:spcPct val="110000"/>
              </a:lnSpc>
            </a:pPr>
            <a:r>
              <a:rPr lang="en-US" altLang="zh-CN" dirty="0" smtClean="0">
                <a:latin typeface="Arial" charset="0"/>
              </a:rPr>
              <a:t>provide double bandwidth than 802.11g, that is, 108Mbps, and theoretically up to 500-600Mbps  </a:t>
            </a:r>
            <a:endParaRPr lang="zh-CN" altLang="en-US" dirty="0" smtClean="0">
              <a:latin typeface="Arial" charset="0"/>
            </a:endParaRPr>
          </a:p>
          <a:p>
            <a:pPr eaLnBrk="1" hangingPunct="1">
              <a:lnSpc>
                <a:spcPct val="110000"/>
              </a:lnSpc>
            </a:pPr>
            <a:endParaRPr lang="zh-CN" altLang="en-US" sz="2600" dirty="0" smtClean="0">
              <a:latin typeface="Arial" charset="0"/>
            </a:endParaRPr>
          </a:p>
        </p:txBody>
      </p:sp>
    </p:spTree>
  </p:cSld>
  <p:clrMapOvr>
    <a:masterClrMapping/>
  </p:clrMapOvr>
  <p:transition spd="med">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ChangeArrowheads="1"/>
          </p:cNvSpPr>
          <p:nvPr/>
        </p:nvSpPr>
        <p:spPr bwMode="auto">
          <a:xfrm>
            <a:off x="571500" y="785813"/>
            <a:ext cx="7620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1" hangingPunct="1">
              <a:spcBef>
                <a:spcPct val="0"/>
              </a:spcBef>
            </a:pPr>
            <a:r>
              <a:rPr lang="en-US" altLang="en-US" sz="3800">
                <a:solidFill>
                  <a:schemeClr val="tx2"/>
                </a:solidFill>
                <a:latin typeface="Verdana" pitchFamily="34" charset="0"/>
              </a:rPr>
              <a:t>LANS and the Data Link Layer</a:t>
            </a:r>
          </a:p>
        </p:txBody>
      </p:sp>
      <p:sp>
        <p:nvSpPr>
          <p:cNvPr id="460803" name="Rectangle 3"/>
          <p:cNvSpPr>
            <a:spLocks noChangeArrowheads="1"/>
          </p:cNvSpPr>
          <p:nvPr/>
        </p:nvSpPr>
        <p:spPr bwMode="auto">
          <a:xfrm>
            <a:off x="463550" y="1628775"/>
            <a:ext cx="868045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1" hangingPunct="1">
              <a:lnSpc>
                <a:spcPct val="90000"/>
              </a:lnSpc>
              <a:spcBef>
                <a:spcPct val="20000"/>
              </a:spcBef>
              <a:buClr>
                <a:schemeClr val="accent2"/>
              </a:buClr>
              <a:buFont typeface="Wingdings" pitchFamily="2" charset="2"/>
              <a:buChar char="o"/>
            </a:pPr>
            <a:r>
              <a:rPr lang="en-US" altLang="en-US" sz="2000">
                <a:solidFill>
                  <a:srgbClr val="000000"/>
                </a:solidFill>
                <a:latin typeface="Verdana" pitchFamily="34" charset="0"/>
              </a:rPr>
              <a:t>Main tasks:</a:t>
            </a:r>
            <a:endParaRPr lang="en-US" altLang="zh-CN" sz="2000">
              <a:solidFill>
                <a:srgbClr val="000000"/>
              </a:solidFill>
              <a:latin typeface="Verdana" pitchFamily="34" charset="0"/>
            </a:endParaRPr>
          </a:p>
          <a:p>
            <a:pPr marL="908050" lvl="1" indent="-436563" algn="l" eaLnBrk="1" hangingPunct="1">
              <a:lnSpc>
                <a:spcPct val="90000"/>
              </a:lnSpc>
              <a:spcBef>
                <a:spcPct val="20000"/>
              </a:spcBef>
              <a:buClr>
                <a:schemeClr val="accent2"/>
              </a:buClr>
              <a:buFont typeface="Wingdings" pitchFamily="2" charset="2"/>
              <a:buChar char="n"/>
            </a:pPr>
            <a:r>
              <a:rPr lang="en-US" altLang="en-US" sz="2000">
                <a:solidFill>
                  <a:srgbClr val="000000"/>
                </a:solidFill>
                <a:latin typeface="Verdana" pitchFamily="34" charset="0"/>
              </a:rPr>
              <a:t>Error</a:t>
            </a:r>
            <a:r>
              <a:rPr lang="en-US" altLang="zh-CN" sz="2000">
                <a:solidFill>
                  <a:srgbClr val="000000"/>
                </a:solidFill>
                <a:latin typeface="Verdana" pitchFamily="34" charset="0"/>
              </a:rPr>
              <a:t> </a:t>
            </a:r>
            <a:r>
              <a:rPr lang="en-US" altLang="en-US" sz="2000">
                <a:solidFill>
                  <a:srgbClr val="000000"/>
                </a:solidFill>
                <a:latin typeface="Verdana" pitchFamily="34" charset="0"/>
              </a:rPr>
              <a:t>notification</a:t>
            </a:r>
            <a:endParaRPr lang="en-US" altLang="zh-CN" sz="2000">
              <a:solidFill>
                <a:srgbClr val="000000"/>
              </a:solidFill>
              <a:latin typeface="Verdana" pitchFamily="34" charset="0"/>
            </a:endParaRPr>
          </a:p>
          <a:p>
            <a:pPr marL="908050" lvl="1" indent="-436563" algn="l" eaLnBrk="1" hangingPunct="1">
              <a:lnSpc>
                <a:spcPct val="90000"/>
              </a:lnSpc>
              <a:spcBef>
                <a:spcPct val="20000"/>
              </a:spcBef>
              <a:buClr>
                <a:schemeClr val="accent2"/>
              </a:buClr>
              <a:buFont typeface="Wingdings" pitchFamily="2" charset="2"/>
              <a:buChar char="n"/>
            </a:pPr>
            <a:r>
              <a:rPr lang="en-US" altLang="en-US" sz="2000">
                <a:solidFill>
                  <a:srgbClr val="000000"/>
                </a:solidFill>
                <a:latin typeface="Verdana" pitchFamily="34" charset="0"/>
              </a:rPr>
              <a:t>Network</a:t>
            </a:r>
            <a:r>
              <a:rPr lang="en-US" altLang="zh-CN" sz="2000">
                <a:solidFill>
                  <a:srgbClr val="000000"/>
                </a:solidFill>
                <a:latin typeface="Verdana" pitchFamily="34" charset="0"/>
              </a:rPr>
              <a:t> </a:t>
            </a:r>
            <a:r>
              <a:rPr lang="en-US" altLang="en-US" sz="2000">
                <a:solidFill>
                  <a:srgbClr val="000000"/>
                </a:solidFill>
                <a:latin typeface="Verdana" pitchFamily="34" charset="0"/>
              </a:rPr>
              <a:t>topology</a:t>
            </a:r>
            <a:endParaRPr lang="en-US" altLang="zh-CN" sz="2000">
              <a:solidFill>
                <a:srgbClr val="000000"/>
              </a:solidFill>
              <a:latin typeface="Verdana" pitchFamily="34" charset="0"/>
            </a:endParaRPr>
          </a:p>
          <a:p>
            <a:pPr marL="908050" lvl="1" indent="-436563" algn="l" eaLnBrk="1" hangingPunct="1">
              <a:lnSpc>
                <a:spcPct val="90000"/>
              </a:lnSpc>
              <a:spcBef>
                <a:spcPct val="20000"/>
              </a:spcBef>
              <a:buClr>
                <a:schemeClr val="accent2"/>
              </a:buClr>
              <a:buFont typeface="Wingdings" pitchFamily="2" charset="2"/>
              <a:buChar char="n"/>
            </a:pPr>
            <a:r>
              <a:rPr lang="en-US" altLang="en-US" sz="2000">
                <a:solidFill>
                  <a:srgbClr val="000000"/>
                </a:solidFill>
                <a:latin typeface="Verdana" pitchFamily="34" charset="0"/>
              </a:rPr>
              <a:t>Flow</a:t>
            </a:r>
            <a:r>
              <a:rPr lang="en-US" altLang="zh-CN" sz="2000">
                <a:solidFill>
                  <a:srgbClr val="000000"/>
                </a:solidFill>
                <a:latin typeface="Verdana" pitchFamily="34" charset="0"/>
              </a:rPr>
              <a:t> </a:t>
            </a:r>
            <a:r>
              <a:rPr lang="en-US" altLang="en-US" sz="2000">
                <a:solidFill>
                  <a:srgbClr val="000000"/>
                </a:solidFill>
                <a:latin typeface="Verdana" pitchFamily="34" charset="0"/>
              </a:rPr>
              <a:t>control</a:t>
            </a:r>
          </a:p>
          <a:p>
            <a:pPr marL="469900" indent="-469900" algn="l" eaLnBrk="1" hangingPunct="1">
              <a:lnSpc>
                <a:spcPct val="90000"/>
              </a:lnSpc>
              <a:spcBef>
                <a:spcPct val="20000"/>
              </a:spcBef>
              <a:buClr>
                <a:schemeClr val="accent2"/>
              </a:buClr>
              <a:buFont typeface="Wingdings" pitchFamily="2" charset="2"/>
              <a:buChar char="o"/>
            </a:pPr>
            <a:r>
              <a:rPr lang="en-US" altLang="zh-CN" sz="2000">
                <a:solidFill>
                  <a:srgbClr val="000000"/>
                </a:solidFill>
                <a:latin typeface="Verdana" pitchFamily="34" charset="0"/>
              </a:rPr>
              <a:t>Differences between </a:t>
            </a:r>
            <a:r>
              <a:rPr lang="en-US" altLang="en-US" sz="2000">
                <a:solidFill>
                  <a:srgbClr val="000000"/>
                </a:solidFill>
                <a:latin typeface="Verdana" pitchFamily="34" charset="0"/>
              </a:rPr>
              <a:t>Layer 1 </a:t>
            </a:r>
            <a:r>
              <a:rPr lang="en-US" altLang="zh-CN" sz="2000">
                <a:solidFill>
                  <a:srgbClr val="000000"/>
                </a:solidFill>
                <a:latin typeface="Verdana" pitchFamily="34" charset="0"/>
              </a:rPr>
              <a:t>and </a:t>
            </a:r>
            <a:r>
              <a:rPr lang="en-US" altLang="en-US" sz="2000">
                <a:solidFill>
                  <a:srgbClr val="000000"/>
                </a:solidFill>
                <a:latin typeface="Verdana" pitchFamily="34" charset="0"/>
              </a:rPr>
              <a:t>Layer </a:t>
            </a:r>
            <a:r>
              <a:rPr lang="en-US" altLang="zh-CN" sz="2000">
                <a:solidFill>
                  <a:srgbClr val="000000"/>
                </a:solidFill>
                <a:latin typeface="Verdana" pitchFamily="34" charset="0"/>
              </a:rPr>
              <a:t>2:</a:t>
            </a:r>
          </a:p>
          <a:p>
            <a:pPr marL="908050" lvl="1" indent="-436563" algn="l" eaLnBrk="1" hangingPunct="1">
              <a:lnSpc>
                <a:spcPct val="90000"/>
              </a:lnSpc>
              <a:spcBef>
                <a:spcPct val="20000"/>
              </a:spcBef>
              <a:buClr>
                <a:schemeClr val="accent2"/>
              </a:buClr>
              <a:buFont typeface="Wingdings" pitchFamily="2" charset="2"/>
              <a:buChar char="n"/>
            </a:pPr>
            <a:r>
              <a:rPr lang="en-US" altLang="en-US" sz="2000">
                <a:solidFill>
                  <a:srgbClr val="000000"/>
                </a:solidFill>
                <a:latin typeface="Verdana" pitchFamily="34" charset="0"/>
              </a:rPr>
              <a:t>Layer 1 cannot communicate with the upper-level layers; Layer 2 does that with </a:t>
            </a:r>
            <a:r>
              <a:rPr lang="en-US" altLang="en-US" sz="2000" i="1">
                <a:solidFill>
                  <a:schemeClr val="hlink"/>
                </a:solidFill>
                <a:latin typeface="Verdana" pitchFamily="34" charset="0"/>
              </a:rPr>
              <a:t>Logical Link Control</a:t>
            </a:r>
            <a:r>
              <a:rPr lang="en-US" altLang="en-US" sz="2000">
                <a:solidFill>
                  <a:schemeClr val="hlink"/>
                </a:solidFill>
                <a:latin typeface="Verdana" pitchFamily="34" charset="0"/>
              </a:rPr>
              <a:t> (</a:t>
            </a:r>
            <a:r>
              <a:rPr lang="en-US" altLang="en-US" sz="2000" i="1">
                <a:solidFill>
                  <a:schemeClr val="hlink"/>
                </a:solidFill>
                <a:latin typeface="Verdana" pitchFamily="34" charset="0"/>
              </a:rPr>
              <a:t>LLC</a:t>
            </a:r>
            <a:r>
              <a:rPr lang="en-US" altLang="en-US" sz="2000">
                <a:solidFill>
                  <a:schemeClr val="hlink"/>
                </a:solidFill>
                <a:latin typeface="Verdana" pitchFamily="34" charset="0"/>
              </a:rPr>
              <a:t>)</a:t>
            </a:r>
            <a:r>
              <a:rPr lang="en-US" altLang="en-US" sz="2000">
                <a:solidFill>
                  <a:srgbClr val="000000"/>
                </a:solidFill>
                <a:latin typeface="Verdana" pitchFamily="34" charset="0"/>
              </a:rPr>
              <a:t>. </a:t>
            </a:r>
          </a:p>
          <a:p>
            <a:pPr marL="908050" lvl="1" indent="-436563" algn="l" eaLnBrk="1" hangingPunct="1">
              <a:lnSpc>
                <a:spcPct val="90000"/>
              </a:lnSpc>
              <a:spcBef>
                <a:spcPct val="20000"/>
              </a:spcBef>
              <a:buClr>
                <a:schemeClr val="accent2"/>
              </a:buClr>
              <a:buFont typeface="Wingdings" pitchFamily="2" charset="2"/>
              <a:buChar char="n"/>
            </a:pPr>
            <a:r>
              <a:rPr lang="en-US" altLang="en-US" sz="2000">
                <a:solidFill>
                  <a:srgbClr val="000000"/>
                </a:solidFill>
                <a:latin typeface="Verdana" pitchFamily="34" charset="0"/>
              </a:rPr>
              <a:t>Layer 1 cannot decide which </a:t>
            </a:r>
            <a:r>
              <a:rPr lang="en-US" altLang="zh-CN" sz="2000">
                <a:solidFill>
                  <a:srgbClr val="000000"/>
                </a:solidFill>
                <a:latin typeface="Verdana" pitchFamily="34" charset="0"/>
              </a:rPr>
              <a:t>host</a:t>
            </a:r>
            <a:r>
              <a:rPr lang="en-US" altLang="en-US" sz="2000">
                <a:solidFill>
                  <a:srgbClr val="000000"/>
                </a:solidFill>
                <a:latin typeface="Verdana" pitchFamily="34" charset="0"/>
              </a:rPr>
              <a:t> </a:t>
            </a:r>
            <a:r>
              <a:rPr lang="en-US" altLang="zh-CN" sz="2000">
                <a:solidFill>
                  <a:srgbClr val="000000"/>
                </a:solidFill>
                <a:latin typeface="Verdana" pitchFamily="34" charset="0"/>
              </a:rPr>
              <a:t>will </a:t>
            </a:r>
            <a:r>
              <a:rPr lang="en-US" altLang="en-US" sz="2000">
                <a:solidFill>
                  <a:srgbClr val="000000"/>
                </a:solidFill>
                <a:latin typeface="Verdana" pitchFamily="34" charset="0"/>
              </a:rPr>
              <a:t>transmit </a:t>
            </a:r>
            <a:r>
              <a:rPr lang="en-US" altLang="zh-CN" sz="2000">
                <a:solidFill>
                  <a:srgbClr val="000000"/>
                </a:solidFill>
                <a:latin typeface="Verdana" pitchFamily="34" charset="0"/>
              </a:rPr>
              <a:t>or receive </a:t>
            </a:r>
            <a:r>
              <a:rPr lang="en-US" altLang="en-US" sz="2000">
                <a:solidFill>
                  <a:srgbClr val="000000"/>
                </a:solidFill>
                <a:latin typeface="Verdana" pitchFamily="34" charset="0"/>
              </a:rPr>
              <a:t>binary data from a group;</a:t>
            </a:r>
          </a:p>
          <a:p>
            <a:pPr marL="908050" lvl="1" indent="-436563" algn="l" eaLnBrk="1" hangingPunct="1">
              <a:lnSpc>
                <a:spcPct val="90000"/>
              </a:lnSpc>
              <a:spcBef>
                <a:spcPct val="20000"/>
              </a:spcBef>
              <a:buClr>
                <a:schemeClr val="accent2"/>
              </a:buClr>
            </a:pPr>
            <a:r>
              <a:rPr lang="en-US" altLang="en-US" sz="2000">
                <a:solidFill>
                  <a:srgbClr val="000000"/>
                </a:solidFill>
                <a:latin typeface="Verdana" pitchFamily="34" charset="0"/>
              </a:rPr>
              <a:t>     Layer 2 does that with </a:t>
            </a:r>
            <a:r>
              <a:rPr lang="en-US" altLang="en-US" sz="2000" i="1">
                <a:solidFill>
                  <a:schemeClr val="hlink"/>
                </a:solidFill>
                <a:latin typeface="Verdana" pitchFamily="34" charset="0"/>
              </a:rPr>
              <a:t>Media Access Control</a:t>
            </a:r>
            <a:r>
              <a:rPr lang="en-US" altLang="en-US" sz="2000">
                <a:solidFill>
                  <a:schemeClr val="hlink"/>
                </a:solidFill>
                <a:latin typeface="Verdana" pitchFamily="34" charset="0"/>
              </a:rPr>
              <a:t> (</a:t>
            </a:r>
            <a:r>
              <a:rPr lang="en-US" altLang="en-US" sz="2000" i="1">
                <a:solidFill>
                  <a:schemeClr val="hlink"/>
                </a:solidFill>
                <a:latin typeface="Verdana" pitchFamily="34" charset="0"/>
              </a:rPr>
              <a:t>MAC</a:t>
            </a:r>
            <a:r>
              <a:rPr lang="en-US" altLang="en-US" sz="2000">
                <a:solidFill>
                  <a:schemeClr val="hlink"/>
                </a:solidFill>
                <a:latin typeface="Verdana" pitchFamily="34" charset="0"/>
              </a:rPr>
              <a:t>)</a:t>
            </a:r>
            <a:endParaRPr lang="en-US" altLang="en-US" sz="2000">
              <a:solidFill>
                <a:srgbClr val="000000"/>
              </a:solidFill>
              <a:latin typeface="Verdana" pitchFamily="34" charset="0"/>
            </a:endParaRPr>
          </a:p>
          <a:p>
            <a:pPr marL="908050" lvl="1" indent="-436563" algn="l" eaLnBrk="1" hangingPunct="1">
              <a:lnSpc>
                <a:spcPct val="90000"/>
              </a:lnSpc>
              <a:spcBef>
                <a:spcPct val="20000"/>
              </a:spcBef>
              <a:buClr>
                <a:schemeClr val="accent2"/>
              </a:buClr>
              <a:buFont typeface="Wingdings" pitchFamily="2" charset="2"/>
              <a:buChar char="n"/>
            </a:pPr>
            <a:r>
              <a:rPr lang="en-US" altLang="en-US" sz="2000">
                <a:solidFill>
                  <a:srgbClr val="000000"/>
                </a:solidFill>
                <a:latin typeface="Verdana" pitchFamily="34" charset="0"/>
              </a:rPr>
              <a:t>Layer 1 cannot name or identify computers</a:t>
            </a:r>
            <a:r>
              <a:rPr lang="en-US" altLang="zh-CN" sz="2000">
                <a:solidFill>
                  <a:srgbClr val="000000"/>
                </a:solidFill>
                <a:latin typeface="Verdana" pitchFamily="34" charset="0"/>
              </a:rPr>
              <a:t>;</a:t>
            </a:r>
          </a:p>
          <a:p>
            <a:pPr marL="908050" lvl="1" indent="-436563" algn="l" eaLnBrk="1" hangingPunct="1">
              <a:lnSpc>
                <a:spcPct val="90000"/>
              </a:lnSpc>
              <a:spcBef>
                <a:spcPct val="20000"/>
              </a:spcBef>
              <a:buClr>
                <a:schemeClr val="accent2"/>
              </a:buClr>
            </a:pPr>
            <a:r>
              <a:rPr lang="en-US" altLang="en-US" sz="2000">
                <a:solidFill>
                  <a:srgbClr val="000000"/>
                </a:solidFill>
                <a:latin typeface="Verdana" pitchFamily="34" charset="0"/>
              </a:rPr>
              <a:t>     Layer 2 uses an </a:t>
            </a:r>
            <a:r>
              <a:rPr lang="en-US" altLang="en-US" sz="2000" i="1">
                <a:solidFill>
                  <a:schemeClr val="hlink"/>
                </a:solidFill>
                <a:latin typeface="Verdana" pitchFamily="34" charset="0"/>
              </a:rPr>
              <a:t>addressing</a:t>
            </a:r>
            <a:r>
              <a:rPr lang="en-US" altLang="en-US" sz="2000">
                <a:solidFill>
                  <a:schemeClr val="hlink"/>
                </a:solidFill>
                <a:latin typeface="Verdana" pitchFamily="34" charset="0"/>
              </a:rPr>
              <a:t> (or naming) process</a:t>
            </a:r>
            <a:r>
              <a:rPr lang="en-US" altLang="en-US" sz="2000">
                <a:solidFill>
                  <a:srgbClr val="000000"/>
                </a:solidFill>
                <a:latin typeface="Verdana" pitchFamily="34" charset="0"/>
              </a:rPr>
              <a:t>. </a:t>
            </a:r>
          </a:p>
          <a:p>
            <a:pPr marL="908050" lvl="1" indent="-436563" algn="l" eaLnBrk="1" hangingPunct="1">
              <a:lnSpc>
                <a:spcPct val="90000"/>
              </a:lnSpc>
              <a:spcBef>
                <a:spcPct val="20000"/>
              </a:spcBef>
              <a:buClr>
                <a:schemeClr val="accent2"/>
              </a:buClr>
              <a:buFont typeface="Wingdings" pitchFamily="2" charset="2"/>
              <a:buChar char="n"/>
            </a:pPr>
            <a:r>
              <a:rPr lang="en-US" altLang="en-US" sz="2000">
                <a:solidFill>
                  <a:srgbClr val="000000"/>
                </a:solidFill>
                <a:latin typeface="Verdana" pitchFamily="34" charset="0"/>
              </a:rPr>
              <a:t>Layer 1 can only describe streams of bits;</a:t>
            </a:r>
          </a:p>
          <a:p>
            <a:pPr marL="908050" lvl="1" indent="-436563" algn="l" eaLnBrk="1" hangingPunct="1">
              <a:lnSpc>
                <a:spcPct val="90000"/>
              </a:lnSpc>
              <a:spcBef>
                <a:spcPct val="20000"/>
              </a:spcBef>
              <a:buClr>
                <a:schemeClr val="accent2"/>
              </a:buClr>
            </a:pPr>
            <a:r>
              <a:rPr lang="en-US" altLang="en-US" sz="2000">
                <a:solidFill>
                  <a:srgbClr val="000000"/>
                </a:solidFill>
                <a:latin typeface="Verdana" pitchFamily="34" charset="0"/>
              </a:rPr>
              <a:t>     Layer 2 uses </a:t>
            </a:r>
            <a:r>
              <a:rPr lang="en-US" altLang="en-US" sz="2000" i="1">
                <a:solidFill>
                  <a:schemeClr val="hlink"/>
                </a:solidFill>
                <a:latin typeface="Verdana" pitchFamily="34" charset="0"/>
              </a:rPr>
              <a:t>framing</a:t>
            </a:r>
            <a:r>
              <a:rPr lang="en-US" altLang="en-US" sz="2000">
                <a:solidFill>
                  <a:srgbClr val="000000"/>
                </a:solidFill>
                <a:latin typeface="Verdana" pitchFamily="34" charset="0"/>
              </a:rPr>
              <a:t> to organize or group the bits.</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5" fill="hold" grpId="0" nodeType="afterEffect">
                                  <p:stCondLst>
                                    <p:cond delay="0"/>
                                  </p:stCondLst>
                                  <p:childTnLst>
                                    <p:set>
                                      <p:cBhvr>
                                        <p:cTn id="6" dur="1" fill="hold">
                                          <p:stCondLst>
                                            <p:cond delay="0"/>
                                          </p:stCondLst>
                                        </p:cTn>
                                        <p:tgtEl>
                                          <p:spTgt spid="460802"/>
                                        </p:tgtEl>
                                        <p:attrNameLst>
                                          <p:attrName>style.visibility</p:attrName>
                                        </p:attrNameLst>
                                      </p:cBhvr>
                                      <p:to>
                                        <p:strVal val="visible"/>
                                      </p:to>
                                    </p:set>
                                    <p:animEffect transition="in" filter="checkerboard(down)">
                                      <p:cBhvr>
                                        <p:cTn id="7" dur="500"/>
                                        <p:tgtEl>
                                          <p:spTgt spid="4608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460803">
                                            <p:txEl>
                                              <p:pRg st="0" end="0"/>
                                            </p:txEl>
                                          </p:spTgt>
                                        </p:tgtEl>
                                        <p:attrNameLst>
                                          <p:attrName>style.visibility</p:attrName>
                                        </p:attrNameLst>
                                      </p:cBhvr>
                                      <p:to>
                                        <p:strVal val="visible"/>
                                      </p:to>
                                    </p:set>
                                    <p:animEffect transition="in" filter="checkerboard(down)">
                                      <p:cBhvr>
                                        <p:cTn id="12" dur="500"/>
                                        <p:tgtEl>
                                          <p:spTgt spid="460803">
                                            <p:txEl>
                                              <p:pRg st="0" end="0"/>
                                            </p:txEl>
                                          </p:spTgt>
                                        </p:tgtEl>
                                      </p:cBhvr>
                                    </p:animEffect>
                                  </p:childTnLst>
                                </p:cTn>
                              </p:par>
                              <p:par>
                                <p:cTn id="13" presetID="5" presetClass="entr" presetSubtype="5" fill="hold" grpId="0" nodeType="withEffect">
                                  <p:stCondLst>
                                    <p:cond delay="0"/>
                                  </p:stCondLst>
                                  <p:childTnLst>
                                    <p:set>
                                      <p:cBhvr>
                                        <p:cTn id="14" dur="1" fill="hold">
                                          <p:stCondLst>
                                            <p:cond delay="0"/>
                                          </p:stCondLst>
                                        </p:cTn>
                                        <p:tgtEl>
                                          <p:spTgt spid="460803">
                                            <p:txEl>
                                              <p:pRg st="1" end="1"/>
                                            </p:txEl>
                                          </p:spTgt>
                                        </p:tgtEl>
                                        <p:attrNameLst>
                                          <p:attrName>style.visibility</p:attrName>
                                        </p:attrNameLst>
                                      </p:cBhvr>
                                      <p:to>
                                        <p:strVal val="visible"/>
                                      </p:to>
                                    </p:set>
                                    <p:animEffect transition="in" filter="checkerboard(down)">
                                      <p:cBhvr>
                                        <p:cTn id="15" dur="500"/>
                                        <p:tgtEl>
                                          <p:spTgt spid="460803">
                                            <p:txEl>
                                              <p:pRg st="1" end="1"/>
                                            </p:txEl>
                                          </p:spTgt>
                                        </p:tgtEl>
                                      </p:cBhvr>
                                    </p:animEffect>
                                  </p:childTnLst>
                                </p:cTn>
                              </p:par>
                              <p:par>
                                <p:cTn id="16" presetID="5" presetClass="entr" presetSubtype="5" fill="hold" grpId="0" nodeType="withEffect">
                                  <p:stCondLst>
                                    <p:cond delay="0"/>
                                  </p:stCondLst>
                                  <p:childTnLst>
                                    <p:set>
                                      <p:cBhvr>
                                        <p:cTn id="17" dur="1" fill="hold">
                                          <p:stCondLst>
                                            <p:cond delay="0"/>
                                          </p:stCondLst>
                                        </p:cTn>
                                        <p:tgtEl>
                                          <p:spTgt spid="460803">
                                            <p:txEl>
                                              <p:pRg st="2" end="2"/>
                                            </p:txEl>
                                          </p:spTgt>
                                        </p:tgtEl>
                                        <p:attrNameLst>
                                          <p:attrName>style.visibility</p:attrName>
                                        </p:attrNameLst>
                                      </p:cBhvr>
                                      <p:to>
                                        <p:strVal val="visible"/>
                                      </p:to>
                                    </p:set>
                                    <p:animEffect transition="in" filter="checkerboard(down)">
                                      <p:cBhvr>
                                        <p:cTn id="18" dur="500"/>
                                        <p:tgtEl>
                                          <p:spTgt spid="460803">
                                            <p:txEl>
                                              <p:pRg st="2" end="2"/>
                                            </p:txEl>
                                          </p:spTgt>
                                        </p:tgtEl>
                                      </p:cBhvr>
                                    </p:animEffect>
                                  </p:childTnLst>
                                </p:cTn>
                              </p:par>
                              <p:par>
                                <p:cTn id="19" presetID="5" presetClass="entr" presetSubtype="5" fill="hold" grpId="0" nodeType="withEffect">
                                  <p:stCondLst>
                                    <p:cond delay="0"/>
                                  </p:stCondLst>
                                  <p:childTnLst>
                                    <p:set>
                                      <p:cBhvr>
                                        <p:cTn id="20" dur="1" fill="hold">
                                          <p:stCondLst>
                                            <p:cond delay="0"/>
                                          </p:stCondLst>
                                        </p:cTn>
                                        <p:tgtEl>
                                          <p:spTgt spid="460803">
                                            <p:txEl>
                                              <p:pRg st="3" end="3"/>
                                            </p:txEl>
                                          </p:spTgt>
                                        </p:tgtEl>
                                        <p:attrNameLst>
                                          <p:attrName>style.visibility</p:attrName>
                                        </p:attrNameLst>
                                      </p:cBhvr>
                                      <p:to>
                                        <p:strVal val="visible"/>
                                      </p:to>
                                    </p:set>
                                    <p:animEffect transition="in" filter="checkerboard(down)">
                                      <p:cBhvr>
                                        <p:cTn id="21" dur="500"/>
                                        <p:tgtEl>
                                          <p:spTgt spid="460803">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5" fill="hold" grpId="0" nodeType="clickEffect">
                                  <p:stCondLst>
                                    <p:cond delay="0"/>
                                  </p:stCondLst>
                                  <p:childTnLst>
                                    <p:set>
                                      <p:cBhvr>
                                        <p:cTn id="25" dur="1" fill="hold">
                                          <p:stCondLst>
                                            <p:cond delay="0"/>
                                          </p:stCondLst>
                                        </p:cTn>
                                        <p:tgtEl>
                                          <p:spTgt spid="460803">
                                            <p:txEl>
                                              <p:pRg st="4" end="4"/>
                                            </p:txEl>
                                          </p:spTgt>
                                        </p:tgtEl>
                                        <p:attrNameLst>
                                          <p:attrName>style.visibility</p:attrName>
                                        </p:attrNameLst>
                                      </p:cBhvr>
                                      <p:to>
                                        <p:strVal val="visible"/>
                                      </p:to>
                                    </p:set>
                                    <p:animEffect transition="in" filter="checkerboard(down)">
                                      <p:cBhvr>
                                        <p:cTn id="26" dur="500"/>
                                        <p:tgtEl>
                                          <p:spTgt spid="460803">
                                            <p:txEl>
                                              <p:pRg st="4" end="4"/>
                                            </p:txEl>
                                          </p:spTgt>
                                        </p:tgtEl>
                                      </p:cBhvr>
                                    </p:animEffect>
                                  </p:childTnLst>
                                </p:cTn>
                              </p:par>
                              <p:par>
                                <p:cTn id="27" presetID="5" presetClass="entr" presetSubtype="5" fill="hold" grpId="0" nodeType="withEffect">
                                  <p:stCondLst>
                                    <p:cond delay="0"/>
                                  </p:stCondLst>
                                  <p:childTnLst>
                                    <p:set>
                                      <p:cBhvr>
                                        <p:cTn id="28" dur="1" fill="hold">
                                          <p:stCondLst>
                                            <p:cond delay="0"/>
                                          </p:stCondLst>
                                        </p:cTn>
                                        <p:tgtEl>
                                          <p:spTgt spid="460803">
                                            <p:txEl>
                                              <p:pRg st="5" end="5"/>
                                            </p:txEl>
                                          </p:spTgt>
                                        </p:tgtEl>
                                        <p:attrNameLst>
                                          <p:attrName>style.visibility</p:attrName>
                                        </p:attrNameLst>
                                      </p:cBhvr>
                                      <p:to>
                                        <p:strVal val="visible"/>
                                      </p:to>
                                    </p:set>
                                    <p:animEffect transition="in" filter="checkerboard(down)">
                                      <p:cBhvr>
                                        <p:cTn id="29" dur="500"/>
                                        <p:tgtEl>
                                          <p:spTgt spid="460803">
                                            <p:txEl>
                                              <p:pRg st="5" end="5"/>
                                            </p:txEl>
                                          </p:spTgt>
                                        </p:tgtEl>
                                      </p:cBhvr>
                                    </p:animEffect>
                                  </p:childTnLst>
                                </p:cTn>
                              </p:par>
                              <p:par>
                                <p:cTn id="30" presetID="5" presetClass="entr" presetSubtype="5" fill="hold" grpId="0" nodeType="withEffect">
                                  <p:stCondLst>
                                    <p:cond delay="0"/>
                                  </p:stCondLst>
                                  <p:childTnLst>
                                    <p:set>
                                      <p:cBhvr>
                                        <p:cTn id="31" dur="1" fill="hold">
                                          <p:stCondLst>
                                            <p:cond delay="0"/>
                                          </p:stCondLst>
                                        </p:cTn>
                                        <p:tgtEl>
                                          <p:spTgt spid="460803">
                                            <p:txEl>
                                              <p:pRg st="6" end="6"/>
                                            </p:txEl>
                                          </p:spTgt>
                                        </p:tgtEl>
                                        <p:attrNameLst>
                                          <p:attrName>style.visibility</p:attrName>
                                        </p:attrNameLst>
                                      </p:cBhvr>
                                      <p:to>
                                        <p:strVal val="visible"/>
                                      </p:to>
                                    </p:set>
                                    <p:animEffect transition="in" filter="checkerboard(down)">
                                      <p:cBhvr>
                                        <p:cTn id="32" dur="500"/>
                                        <p:tgtEl>
                                          <p:spTgt spid="460803">
                                            <p:txEl>
                                              <p:pRg st="6" end="6"/>
                                            </p:txEl>
                                          </p:spTgt>
                                        </p:tgtEl>
                                      </p:cBhvr>
                                    </p:animEffect>
                                  </p:childTnLst>
                                </p:cTn>
                              </p:par>
                              <p:par>
                                <p:cTn id="33" presetID="5" presetClass="entr" presetSubtype="5" fill="hold" grpId="0" nodeType="withEffect">
                                  <p:stCondLst>
                                    <p:cond delay="0"/>
                                  </p:stCondLst>
                                  <p:childTnLst>
                                    <p:set>
                                      <p:cBhvr>
                                        <p:cTn id="34" dur="1" fill="hold">
                                          <p:stCondLst>
                                            <p:cond delay="0"/>
                                          </p:stCondLst>
                                        </p:cTn>
                                        <p:tgtEl>
                                          <p:spTgt spid="460803">
                                            <p:txEl>
                                              <p:pRg st="7" end="7"/>
                                            </p:txEl>
                                          </p:spTgt>
                                        </p:tgtEl>
                                        <p:attrNameLst>
                                          <p:attrName>style.visibility</p:attrName>
                                        </p:attrNameLst>
                                      </p:cBhvr>
                                      <p:to>
                                        <p:strVal val="visible"/>
                                      </p:to>
                                    </p:set>
                                    <p:animEffect transition="in" filter="checkerboard(down)">
                                      <p:cBhvr>
                                        <p:cTn id="35" dur="500"/>
                                        <p:tgtEl>
                                          <p:spTgt spid="460803">
                                            <p:txEl>
                                              <p:pRg st="7" end="7"/>
                                            </p:txEl>
                                          </p:spTgt>
                                        </p:tgtEl>
                                      </p:cBhvr>
                                    </p:animEffect>
                                  </p:childTnLst>
                                </p:cTn>
                              </p:par>
                              <p:par>
                                <p:cTn id="36" presetID="5" presetClass="entr" presetSubtype="5" fill="hold" grpId="0" nodeType="withEffect">
                                  <p:stCondLst>
                                    <p:cond delay="0"/>
                                  </p:stCondLst>
                                  <p:childTnLst>
                                    <p:set>
                                      <p:cBhvr>
                                        <p:cTn id="37" dur="1" fill="hold">
                                          <p:stCondLst>
                                            <p:cond delay="0"/>
                                          </p:stCondLst>
                                        </p:cTn>
                                        <p:tgtEl>
                                          <p:spTgt spid="460803">
                                            <p:txEl>
                                              <p:pRg st="8" end="8"/>
                                            </p:txEl>
                                          </p:spTgt>
                                        </p:tgtEl>
                                        <p:attrNameLst>
                                          <p:attrName>style.visibility</p:attrName>
                                        </p:attrNameLst>
                                      </p:cBhvr>
                                      <p:to>
                                        <p:strVal val="visible"/>
                                      </p:to>
                                    </p:set>
                                    <p:animEffect transition="in" filter="checkerboard(down)">
                                      <p:cBhvr>
                                        <p:cTn id="38" dur="500"/>
                                        <p:tgtEl>
                                          <p:spTgt spid="460803">
                                            <p:txEl>
                                              <p:pRg st="8" end="8"/>
                                            </p:txEl>
                                          </p:spTgt>
                                        </p:tgtEl>
                                      </p:cBhvr>
                                    </p:animEffect>
                                  </p:childTnLst>
                                </p:cTn>
                              </p:par>
                              <p:par>
                                <p:cTn id="39" presetID="5" presetClass="entr" presetSubtype="5" fill="hold" grpId="0" nodeType="withEffect">
                                  <p:stCondLst>
                                    <p:cond delay="0"/>
                                  </p:stCondLst>
                                  <p:childTnLst>
                                    <p:set>
                                      <p:cBhvr>
                                        <p:cTn id="40" dur="1" fill="hold">
                                          <p:stCondLst>
                                            <p:cond delay="0"/>
                                          </p:stCondLst>
                                        </p:cTn>
                                        <p:tgtEl>
                                          <p:spTgt spid="460803">
                                            <p:txEl>
                                              <p:pRg st="9" end="9"/>
                                            </p:txEl>
                                          </p:spTgt>
                                        </p:tgtEl>
                                        <p:attrNameLst>
                                          <p:attrName>style.visibility</p:attrName>
                                        </p:attrNameLst>
                                      </p:cBhvr>
                                      <p:to>
                                        <p:strVal val="visible"/>
                                      </p:to>
                                    </p:set>
                                    <p:animEffect transition="in" filter="checkerboard(down)">
                                      <p:cBhvr>
                                        <p:cTn id="41" dur="500"/>
                                        <p:tgtEl>
                                          <p:spTgt spid="460803">
                                            <p:txEl>
                                              <p:pRg st="9" end="9"/>
                                            </p:txEl>
                                          </p:spTgt>
                                        </p:tgtEl>
                                      </p:cBhvr>
                                    </p:animEffect>
                                  </p:childTnLst>
                                </p:cTn>
                              </p:par>
                              <p:par>
                                <p:cTn id="42" presetID="5" presetClass="entr" presetSubtype="5" fill="hold" grpId="0" nodeType="withEffect">
                                  <p:stCondLst>
                                    <p:cond delay="0"/>
                                  </p:stCondLst>
                                  <p:childTnLst>
                                    <p:set>
                                      <p:cBhvr>
                                        <p:cTn id="43" dur="1" fill="hold">
                                          <p:stCondLst>
                                            <p:cond delay="0"/>
                                          </p:stCondLst>
                                        </p:cTn>
                                        <p:tgtEl>
                                          <p:spTgt spid="460803">
                                            <p:txEl>
                                              <p:pRg st="10" end="10"/>
                                            </p:txEl>
                                          </p:spTgt>
                                        </p:tgtEl>
                                        <p:attrNameLst>
                                          <p:attrName>style.visibility</p:attrName>
                                        </p:attrNameLst>
                                      </p:cBhvr>
                                      <p:to>
                                        <p:strVal val="visible"/>
                                      </p:to>
                                    </p:set>
                                    <p:animEffect transition="in" filter="checkerboard(down)">
                                      <p:cBhvr>
                                        <p:cTn id="44" dur="500"/>
                                        <p:tgtEl>
                                          <p:spTgt spid="460803">
                                            <p:txEl>
                                              <p:pRg st="10" end="10"/>
                                            </p:txEl>
                                          </p:spTgt>
                                        </p:tgtEl>
                                      </p:cBhvr>
                                    </p:animEffect>
                                  </p:childTnLst>
                                </p:cTn>
                              </p:par>
                              <p:par>
                                <p:cTn id="45" presetID="5" presetClass="entr" presetSubtype="5" fill="hold" grpId="0" nodeType="withEffect">
                                  <p:stCondLst>
                                    <p:cond delay="0"/>
                                  </p:stCondLst>
                                  <p:childTnLst>
                                    <p:set>
                                      <p:cBhvr>
                                        <p:cTn id="46" dur="1" fill="hold">
                                          <p:stCondLst>
                                            <p:cond delay="0"/>
                                          </p:stCondLst>
                                        </p:cTn>
                                        <p:tgtEl>
                                          <p:spTgt spid="460803">
                                            <p:txEl>
                                              <p:pRg st="11" end="11"/>
                                            </p:txEl>
                                          </p:spTgt>
                                        </p:tgtEl>
                                        <p:attrNameLst>
                                          <p:attrName>style.visibility</p:attrName>
                                        </p:attrNameLst>
                                      </p:cBhvr>
                                      <p:to>
                                        <p:strVal val="visible"/>
                                      </p:to>
                                    </p:set>
                                    <p:animEffect transition="in" filter="checkerboard(down)">
                                      <p:cBhvr>
                                        <p:cTn id="47" dur="500"/>
                                        <p:tgtEl>
                                          <p:spTgt spid="46080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2" grpId="0" autoUpdateAnimBg="0"/>
      <p:bldP spid="460803"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zh-CN" smtClean="0"/>
              <a:t>Wireless LAN Topology</a:t>
            </a:r>
          </a:p>
        </p:txBody>
      </p:sp>
      <p:sp>
        <p:nvSpPr>
          <p:cNvPr id="64515" name="Rectangle 4"/>
          <p:cNvSpPr>
            <a:spLocks noGrp="1" noChangeArrowheads="1"/>
          </p:cNvSpPr>
          <p:nvPr>
            <p:ph type="body" idx="1"/>
          </p:nvPr>
        </p:nvSpPr>
        <p:spPr>
          <a:xfrm>
            <a:off x="285750" y="1703388"/>
            <a:ext cx="8858250" cy="357187"/>
          </a:xfrm>
        </p:spPr>
        <p:txBody>
          <a:bodyPr/>
          <a:lstStyle/>
          <a:p>
            <a:pPr eaLnBrk="1" hangingPunct="1">
              <a:lnSpc>
                <a:spcPct val="90000"/>
              </a:lnSpc>
              <a:defRPr/>
            </a:pPr>
            <a:r>
              <a:rPr lang="en-US" altLang="zh-CN" sz="2400" b="1" dirty="0" smtClean="0">
                <a:solidFill>
                  <a:schemeClr val="accent2">
                    <a:lumMod val="75000"/>
                  </a:schemeClr>
                </a:solidFill>
                <a:latin typeface="Arial" charset="0"/>
              </a:rPr>
              <a:t>Infrastructure mode</a:t>
            </a:r>
            <a:r>
              <a:rPr lang="en-US" altLang="zh-CN" sz="2400" dirty="0" smtClean="0">
                <a:solidFill>
                  <a:schemeClr val="accent2">
                    <a:lumMod val="75000"/>
                  </a:schemeClr>
                </a:solidFill>
                <a:latin typeface="Arial" charset="0"/>
              </a:rPr>
              <a:t> </a:t>
            </a:r>
            <a:r>
              <a:rPr lang="en-US" altLang="zh-CN" sz="2400" dirty="0" smtClean="0">
                <a:latin typeface="Arial" charset="0"/>
              </a:rPr>
              <a:t>and </a:t>
            </a:r>
            <a:r>
              <a:rPr lang="en-US" altLang="zh-CN" sz="2400" b="1" dirty="0" smtClean="0">
                <a:solidFill>
                  <a:schemeClr val="accent2">
                    <a:lumMod val="75000"/>
                  </a:schemeClr>
                </a:solidFill>
                <a:latin typeface="Arial" charset="0"/>
              </a:rPr>
              <a:t>ad-hoc mode</a:t>
            </a:r>
          </a:p>
          <a:p>
            <a:pPr eaLnBrk="1" hangingPunct="1">
              <a:lnSpc>
                <a:spcPct val="90000"/>
              </a:lnSpc>
              <a:defRPr/>
            </a:pPr>
            <a:endParaRPr lang="zh-CN" altLang="en-US" sz="2400" dirty="0" smtClean="0"/>
          </a:p>
        </p:txBody>
      </p:sp>
      <p:pic>
        <p:nvPicPr>
          <p:cNvPr id="645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2143125"/>
            <a:ext cx="8001000" cy="435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4517" name="矩形 7"/>
          <p:cNvSpPr>
            <a:spLocks noChangeArrowheads="1"/>
          </p:cNvSpPr>
          <p:nvPr/>
        </p:nvSpPr>
        <p:spPr bwMode="auto">
          <a:xfrm>
            <a:off x="3286125" y="6488113"/>
            <a:ext cx="2686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latin typeface="Arial" charset="0"/>
              </a:rPr>
              <a:t>Fig. Infrastructure Mode </a:t>
            </a:r>
            <a:endParaRPr lang="zh-CN" altLang="en-US"/>
          </a:p>
        </p:txBody>
      </p:sp>
    </p:spTree>
  </p:cSld>
  <p:clrMapOvr>
    <a:masterClrMapping/>
  </p:clrMapOvr>
  <p:transition spd="med">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a:xfrm>
            <a:off x="574675" y="304800"/>
            <a:ext cx="8355013" cy="1216025"/>
          </a:xfrm>
        </p:spPr>
        <p:txBody>
          <a:bodyPr/>
          <a:lstStyle/>
          <a:p>
            <a:r>
              <a:rPr lang="en-US" altLang="zh-CN" sz="3600" smtClean="0"/>
              <a:t>Wireless LAN: Infrastructure Mode</a:t>
            </a:r>
            <a:endParaRPr lang="zh-CN" altLang="en-US" sz="3600" smtClean="0"/>
          </a:p>
        </p:txBody>
      </p:sp>
      <p:sp>
        <p:nvSpPr>
          <p:cNvPr id="65539" name="内容占位符 2"/>
          <p:cNvSpPr>
            <a:spLocks noGrp="1"/>
          </p:cNvSpPr>
          <p:nvPr>
            <p:ph idx="1"/>
          </p:nvPr>
        </p:nvSpPr>
        <p:spPr>
          <a:xfrm>
            <a:off x="250825" y="1773238"/>
            <a:ext cx="8577263" cy="4267200"/>
          </a:xfrm>
        </p:spPr>
        <p:txBody>
          <a:bodyPr/>
          <a:lstStyle/>
          <a:p>
            <a:r>
              <a:rPr lang="en-US" altLang="zh-CN" sz="2000" smtClean="0">
                <a:solidFill>
                  <a:srgbClr val="333399"/>
                </a:solidFill>
                <a:latin typeface="Arial" charset="0"/>
                <a:ea typeface="黑体" pitchFamily="2" charset="-122"/>
                <a:cs typeface="Arial" charset="0"/>
              </a:rPr>
              <a:t>A Basic Service Set(BSS) includes a Base Station(BS) and several wireless hosts</a:t>
            </a:r>
            <a:endParaRPr lang="zh-CN" altLang="en-US" sz="2000" smtClean="0">
              <a:solidFill>
                <a:srgbClr val="333399"/>
              </a:solidFill>
              <a:latin typeface="Arial" charset="0"/>
              <a:ea typeface="黑体" pitchFamily="2" charset="-122"/>
              <a:cs typeface="Arial" charset="0"/>
            </a:endParaRPr>
          </a:p>
          <a:p>
            <a:pPr lvl="1"/>
            <a:r>
              <a:rPr lang="en-US" altLang="zh-CN" sz="2000" smtClean="0">
                <a:solidFill>
                  <a:srgbClr val="333399"/>
                </a:solidFill>
                <a:latin typeface="Arial" charset="0"/>
                <a:ea typeface="黑体" pitchFamily="2" charset="-122"/>
                <a:cs typeface="Arial" charset="0"/>
              </a:rPr>
              <a:t>All hosts can communicate with each other directly in local BSS</a:t>
            </a:r>
          </a:p>
          <a:p>
            <a:pPr eaLnBrk="1" hangingPunct="1">
              <a:lnSpc>
                <a:spcPct val="90000"/>
              </a:lnSpc>
            </a:pPr>
            <a:r>
              <a:rPr lang="en-US" altLang="zh-CN" sz="2000" smtClean="0">
                <a:latin typeface="Arial" charset="0"/>
                <a:ea typeface="黑体" pitchFamily="2" charset="-122"/>
                <a:cs typeface="Arial" charset="0"/>
              </a:rPr>
              <a:t>Access Point (AP) acts as a </a:t>
            </a:r>
            <a:r>
              <a:rPr lang="en-US" altLang="zh-CN" sz="2000" smtClean="0">
                <a:solidFill>
                  <a:srgbClr val="333399"/>
                </a:solidFill>
                <a:latin typeface="Arial" charset="0"/>
                <a:ea typeface="黑体" pitchFamily="2" charset="-122"/>
                <a:cs typeface="Arial" charset="0"/>
              </a:rPr>
              <a:t>Base Station(BS) </a:t>
            </a:r>
            <a:r>
              <a:rPr lang="en-US" altLang="zh-CN" sz="2000" smtClean="0">
                <a:latin typeface="Arial" charset="0"/>
                <a:cs typeface="Arial" charset="0"/>
              </a:rPr>
              <a:t>for infrastructure mode</a:t>
            </a:r>
          </a:p>
          <a:p>
            <a:pPr lvl="1" eaLnBrk="1" hangingPunct="1">
              <a:lnSpc>
                <a:spcPct val="90000"/>
              </a:lnSpc>
            </a:pPr>
            <a:r>
              <a:rPr lang="en-US" altLang="zh-CN" sz="2000" smtClean="0">
                <a:latin typeface="Arial" charset="0"/>
                <a:cs typeface="Arial" charset="0"/>
              </a:rPr>
              <a:t>AP is hard wired to the cabled LAN to provide Internet access and connectivity to the wired network</a:t>
            </a:r>
          </a:p>
          <a:p>
            <a:pPr lvl="1" eaLnBrk="1" hangingPunct="1">
              <a:lnSpc>
                <a:spcPct val="90000"/>
              </a:lnSpc>
            </a:pPr>
            <a:r>
              <a:rPr lang="en-US" altLang="zh-CN" sz="2000" smtClean="0">
                <a:solidFill>
                  <a:schemeClr val="tx2"/>
                </a:solidFill>
                <a:latin typeface="Arial" charset="0"/>
                <a:ea typeface="黑体" pitchFamily="2" charset="-122"/>
              </a:rPr>
              <a:t>When an AP is installed, a Service Set Identifier(SSID)  and a channel are assigned</a:t>
            </a:r>
          </a:p>
          <a:p>
            <a:pPr lvl="1" eaLnBrk="1" hangingPunct="1">
              <a:lnSpc>
                <a:spcPct val="90000"/>
              </a:lnSpc>
            </a:pPr>
            <a:r>
              <a:rPr lang="en-US" altLang="zh-CN" sz="2000" smtClean="0">
                <a:latin typeface="Arial" charset="0"/>
                <a:cs typeface="Arial" charset="0"/>
              </a:rPr>
              <a:t>The range of the cell will be from 91.44 to 152.4 meters (300 to 500 feet)</a:t>
            </a:r>
            <a:endParaRPr lang="zh-CN" altLang="en-US" sz="2000" smtClean="0">
              <a:solidFill>
                <a:schemeClr val="tx2"/>
              </a:solidFill>
              <a:latin typeface="Arial" charset="0"/>
              <a:ea typeface="黑体" pitchFamily="2" charset="-122"/>
            </a:endParaRPr>
          </a:p>
          <a:p>
            <a:pPr>
              <a:lnSpc>
                <a:spcPct val="110000"/>
              </a:lnSpc>
            </a:pPr>
            <a:r>
              <a:rPr lang="en-US" altLang="zh-CN" sz="2000" smtClean="0">
                <a:solidFill>
                  <a:srgbClr val="333399"/>
                </a:solidFill>
                <a:latin typeface="Arial" charset="0"/>
                <a:ea typeface="黑体" pitchFamily="2" charset="-122"/>
              </a:rPr>
              <a:t>A BSS can connect to another BSS via a Distribution System(DS), and constructs an Extended Service Set (ESS)</a:t>
            </a:r>
          </a:p>
          <a:p>
            <a:pPr>
              <a:lnSpc>
                <a:spcPct val="110000"/>
              </a:lnSpc>
            </a:pPr>
            <a:endParaRPr lang="zh-CN" altLang="en-US" sz="2000" smtClean="0">
              <a:solidFill>
                <a:srgbClr val="333399"/>
              </a:solidFill>
              <a:latin typeface="Arial" charset="0"/>
              <a:ea typeface="黑体" pitchFamily="2" charset="-122"/>
            </a:endParaRPr>
          </a:p>
          <a:p>
            <a:endParaRPr lang="zh-CN" altLang="en-US" sz="2000" smtClean="0">
              <a:latin typeface="Arial" charset="0"/>
              <a:cs typeface="Arial" charset="0"/>
            </a:endParaRPr>
          </a:p>
        </p:txBody>
      </p:sp>
    </p:spTree>
  </p:cSld>
  <p:clrMapOvr>
    <a:masterClrMapping/>
  </p:clrMapOvr>
  <p:transition spd="med">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zh-CN" smtClean="0"/>
              <a:t>Accessing Procedure</a:t>
            </a:r>
          </a:p>
        </p:txBody>
      </p:sp>
      <p:sp>
        <p:nvSpPr>
          <p:cNvPr id="66563" name="Rectangle 3"/>
          <p:cNvSpPr>
            <a:spLocks noGrp="1" noChangeArrowheads="1"/>
          </p:cNvSpPr>
          <p:nvPr>
            <p:ph type="body" idx="1"/>
          </p:nvPr>
        </p:nvSpPr>
        <p:spPr>
          <a:xfrm>
            <a:off x="428625" y="1714500"/>
            <a:ext cx="8497888" cy="4244975"/>
          </a:xfrm>
        </p:spPr>
        <p:txBody>
          <a:bodyPr/>
          <a:lstStyle/>
          <a:p>
            <a:pPr eaLnBrk="1" hangingPunct="1">
              <a:lnSpc>
                <a:spcPct val="150000"/>
              </a:lnSpc>
            </a:pPr>
            <a:r>
              <a:rPr lang="en-US" altLang="zh-CN" sz="2800" smtClean="0">
                <a:latin typeface="Arial" charset="0"/>
              </a:rPr>
              <a:t>When a client is activated within the WLAN</a:t>
            </a:r>
          </a:p>
          <a:p>
            <a:pPr lvl="1" eaLnBrk="1" hangingPunct="1">
              <a:lnSpc>
                <a:spcPct val="150000"/>
              </a:lnSpc>
            </a:pPr>
            <a:r>
              <a:rPr lang="en-US" altLang="zh-CN" sz="2400" smtClean="0">
                <a:latin typeface="Arial" charset="0"/>
              </a:rPr>
              <a:t>it will start "listening" for a compatible device with which to "associate“</a:t>
            </a:r>
          </a:p>
          <a:p>
            <a:pPr eaLnBrk="1" hangingPunct="1">
              <a:lnSpc>
                <a:spcPct val="150000"/>
              </a:lnSpc>
            </a:pPr>
            <a:r>
              <a:rPr lang="en-US" altLang="zh-CN" sz="2800" smtClean="0">
                <a:latin typeface="Arial" charset="0"/>
              </a:rPr>
              <a:t>This is referred to as "</a:t>
            </a:r>
            <a:r>
              <a:rPr lang="en-US" altLang="zh-CN" sz="2800" smtClean="0">
                <a:solidFill>
                  <a:schemeClr val="hlink"/>
                </a:solidFill>
                <a:latin typeface="Arial" charset="0"/>
              </a:rPr>
              <a:t>scanning</a:t>
            </a:r>
            <a:r>
              <a:rPr lang="en-US" altLang="zh-CN" sz="2800" smtClean="0">
                <a:latin typeface="Arial" charset="0"/>
              </a:rPr>
              <a:t>" </a:t>
            </a:r>
          </a:p>
          <a:p>
            <a:pPr lvl="1" eaLnBrk="1" hangingPunct="1">
              <a:lnSpc>
                <a:spcPct val="150000"/>
              </a:lnSpc>
            </a:pPr>
            <a:r>
              <a:rPr lang="en-US" altLang="zh-CN" sz="2800" smtClean="0">
                <a:solidFill>
                  <a:schemeClr val="hlink"/>
                </a:solidFill>
                <a:latin typeface="Arial" charset="0"/>
              </a:rPr>
              <a:t>Active scanning</a:t>
            </a:r>
            <a:endParaRPr lang="en-US" altLang="zh-CN" sz="2800" smtClean="0">
              <a:latin typeface="Arial" charset="0"/>
            </a:endParaRPr>
          </a:p>
          <a:p>
            <a:pPr lvl="1" eaLnBrk="1" hangingPunct="1">
              <a:lnSpc>
                <a:spcPct val="150000"/>
              </a:lnSpc>
            </a:pPr>
            <a:r>
              <a:rPr lang="en-US" altLang="zh-CN" sz="2800" smtClean="0">
                <a:solidFill>
                  <a:schemeClr val="hlink"/>
                </a:solidFill>
                <a:latin typeface="Arial" charset="0"/>
              </a:rPr>
              <a:t>Passive scanning</a:t>
            </a:r>
          </a:p>
        </p:txBody>
      </p:sp>
    </p:spTree>
  </p:cSld>
  <p:clrMapOvr>
    <a:masterClrMapping/>
  </p:clrMapOvr>
  <p:transition spd="med">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en-US" altLang="zh-CN" sz="4000" smtClean="0">
                <a:solidFill>
                  <a:schemeClr val="tx1"/>
                </a:solidFill>
                <a:latin typeface="Arial" charset="0"/>
              </a:rPr>
              <a:t>Active scanning </a:t>
            </a:r>
            <a:endParaRPr lang="zh-CN" altLang="en-US" smtClean="0">
              <a:solidFill>
                <a:schemeClr val="tx1"/>
              </a:solidFill>
            </a:endParaRPr>
          </a:p>
        </p:txBody>
      </p:sp>
      <p:sp>
        <p:nvSpPr>
          <p:cNvPr id="67587" name="内容占位符 2"/>
          <p:cNvSpPr>
            <a:spLocks noGrp="1"/>
          </p:cNvSpPr>
          <p:nvPr>
            <p:ph idx="1"/>
          </p:nvPr>
        </p:nvSpPr>
        <p:spPr>
          <a:xfrm>
            <a:off x="566738" y="1752600"/>
            <a:ext cx="8362950" cy="4267200"/>
          </a:xfrm>
        </p:spPr>
        <p:txBody>
          <a:bodyPr/>
          <a:lstStyle/>
          <a:p>
            <a:pPr eaLnBrk="1" hangingPunct="1">
              <a:lnSpc>
                <a:spcPct val="150000"/>
              </a:lnSpc>
            </a:pPr>
            <a:r>
              <a:rPr lang="en-US" altLang="zh-CN" sz="2400" smtClean="0">
                <a:latin typeface="Arial" charset="0"/>
              </a:rPr>
              <a:t>Cause a probe request to be sent from the wireless node seeking to join the network. </a:t>
            </a:r>
          </a:p>
          <a:p>
            <a:pPr eaLnBrk="1" hangingPunct="1">
              <a:lnSpc>
                <a:spcPct val="150000"/>
              </a:lnSpc>
            </a:pPr>
            <a:r>
              <a:rPr lang="en-US" altLang="zh-CN" sz="2400" smtClean="0">
                <a:latin typeface="Arial" charset="0"/>
              </a:rPr>
              <a:t>The probe request will contain the Service Set Identifier (SSID) of the network it wishes to join</a:t>
            </a:r>
          </a:p>
          <a:p>
            <a:pPr eaLnBrk="1" hangingPunct="1">
              <a:lnSpc>
                <a:spcPct val="150000"/>
              </a:lnSpc>
            </a:pPr>
            <a:r>
              <a:rPr lang="en-US" altLang="zh-CN" sz="2400" smtClean="0">
                <a:latin typeface="Arial" charset="0"/>
              </a:rPr>
              <a:t>When an AP with the same SSID is found, the AP will issue a probe response</a:t>
            </a:r>
          </a:p>
          <a:p>
            <a:pPr eaLnBrk="1" hangingPunct="1">
              <a:lnSpc>
                <a:spcPct val="150000"/>
              </a:lnSpc>
            </a:pPr>
            <a:r>
              <a:rPr lang="en-US" altLang="zh-CN" sz="2400" smtClean="0">
                <a:latin typeface="Arial" charset="0"/>
              </a:rPr>
              <a:t>The authentication and association steps are completed. </a:t>
            </a:r>
            <a:endParaRPr lang="en-US" altLang="zh-CN" sz="2400" smtClean="0"/>
          </a:p>
          <a:p>
            <a:pPr eaLnBrk="1" hangingPunct="1">
              <a:lnSpc>
                <a:spcPct val="150000"/>
              </a:lnSpc>
            </a:pPr>
            <a:endParaRPr lang="zh-CN" altLang="en-US" sz="2400" smtClean="0"/>
          </a:p>
          <a:p>
            <a:pPr>
              <a:lnSpc>
                <a:spcPct val="150000"/>
              </a:lnSpc>
            </a:pPr>
            <a:endParaRPr lang="zh-CN" altLang="en-US" sz="2400" smtClean="0"/>
          </a:p>
        </p:txBody>
      </p:sp>
    </p:spTree>
  </p:cSld>
  <p:clrMapOvr>
    <a:masterClrMapping/>
  </p:clrMapOvr>
  <p:transition spd="med">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en-US" altLang="zh-CN" sz="4000" smtClean="0">
                <a:solidFill>
                  <a:schemeClr val="tx1"/>
                </a:solidFill>
                <a:latin typeface="Arial" charset="0"/>
              </a:rPr>
              <a:t>Passive scanning</a:t>
            </a:r>
            <a:endParaRPr lang="zh-CN" altLang="en-US" smtClean="0">
              <a:solidFill>
                <a:schemeClr val="tx1"/>
              </a:solidFill>
            </a:endParaRPr>
          </a:p>
        </p:txBody>
      </p:sp>
      <p:sp>
        <p:nvSpPr>
          <p:cNvPr id="68611" name="内容占位符 2"/>
          <p:cNvSpPr>
            <a:spLocks noGrp="1"/>
          </p:cNvSpPr>
          <p:nvPr>
            <p:ph idx="1"/>
          </p:nvPr>
        </p:nvSpPr>
        <p:spPr>
          <a:xfrm>
            <a:off x="566738" y="1752600"/>
            <a:ext cx="8577262" cy="4267200"/>
          </a:xfrm>
        </p:spPr>
        <p:txBody>
          <a:bodyPr/>
          <a:lstStyle/>
          <a:p>
            <a:pPr eaLnBrk="1" hangingPunct="1"/>
            <a:r>
              <a:rPr lang="en-US" altLang="zh-CN" sz="2400" dirty="0" smtClean="0">
                <a:latin typeface="Arial" charset="0"/>
              </a:rPr>
              <a:t>Listen for beacon management frames (beacons), which are transmitted by the AP (infrastructure mode) or peer nodes (ad hoc)</a:t>
            </a:r>
          </a:p>
          <a:p>
            <a:pPr eaLnBrk="1" hangingPunct="1"/>
            <a:r>
              <a:rPr lang="en-US" altLang="zh-CN" sz="2400" dirty="0" smtClean="0">
                <a:latin typeface="Arial" charset="0"/>
              </a:rPr>
              <a:t>When a node receives a beacon that contains the SSID of the network it is trying to join, an attempt is made to join the network. </a:t>
            </a:r>
          </a:p>
          <a:p>
            <a:pPr eaLnBrk="1" hangingPunct="1"/>
            <a:r>
              <a:rPr lang="en-US" altLang="zh-CN" sz="2400" dirty="0" smtClean="0">
                <a:latin typeface="Arial" charset="0"/>
              </a:rPr>
              <a:t>Passive scanning is a continuous process and nodes may associate or disassociate with APs as signal strength changes. </a:t>
            </a:r>
            <a:endParaRPr lang="en-US" altLang="zh-CN" sz="2400" dirty="0" smtClean="0"/>
          </a:p>
          <a:p>
            <a:endParaRPr lang="zh-CN" altLang="en-US" sz="2400" dirty="0" smtClean="0"/>
          </a:p>
        </p:txBody>
      </p:sp>
    </p:spTree>
  </p:cSld>
  <p:clrMapOvr>
    <a:masterClrMapping/>
  </p:clrMapOvr>
  <p:transition spd="med">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smtClean="0"/>
              <a:t>Frames in WLAN</a:t>
            </a:r>
          </a:p>
        </p:txBody>
      </p:sp>
      <p:sp>
        <p:nvSpPr>
          <p:cNvPr id="69635" name="Rectangle 3"/>
          <p:cNvSpPr>
            <a:spLocks noGrp="1" noChangeArrowheads="1"/>
          </p:cNvSpPr>
          <p:nvPr>
            <p:ph type="body" idx="1"/>
          </p:nvPr>
        </p:nvSpPr>
        <p:spPr>
          <a:xfrm>
            <a:off x="214313" y="1714500"/>
            <a:ext cx="8929687" cy="4392613"/>
          </a:xfrm>
        </p:spPr>
        <p:txBody>
          <a:bodyPr/>
          <a:lstStyle/>
          <a:p>
            <a:pPr eaLnBrk="1" hangingPunct="1"/>
            <a:r>
              <a:rPr lang="en-US" altLang="zh-CN" sz="2200" dirty="0" smtClean="0">
                <a:latin typeface="Arial" charset="0"/>
              </a:rPr>
              <a:t>WLANs do not use a standard 802.3 frame. </a:t>
            </a:r>
          </a:p>
          <a:p>
            <a:pPr eaLnBrk="1" hangingPunct="1"/>
            <a:r>
              <a:rPr lang="en-US" altLang="zh-CN" sz="2200" dirty="0" smtClean="0">
                <a:latin typeface="Arial" charset="0"/>
              </a:rPr>
              <a:t>There are three types of frames</a:t>
            </a:r>
          </a:p>
          <a:p>
            <a:pPr lvl="1" eaLnBrk="1" hangingPunct="1"/>
            <a:r>
              <a:rPr lang="en-US" altLang="zh-CN" sz="2200" dirty="0" smtClean="0">
                <a:latin typeface="Arial" charset="0"/>
              </a:rPr>
              <a:t>Control Frames</a:t>
            </a:r>
          </a:p>
          <a:p>
            <a:pPr lvl="1" eaLnBrk="1" hangingPunct="1"/>
            <a:r>
              <a:rPr lang="en-US" altLang="zh-CN" sz="2200" dirty="0" smtClean="0">
                <a:latin typeface="Arial" charset="0"/>
              </a:rPr>
              <a:t>Management frames</a:t>
            </a:r>
          </a:p>
          <a:p>
            <a:pPr lvl="1" eaLnBrk="1" hangingPunct="1"/>
            <a:r>
              <a:rPr lang="en-US" altLang="zh-CN" sz="2200" dirty="0" smtClean="0">
                <a:latin typeface="Arial" charset="0"/>
              </a:rPr>
              <a:t>Data frames(Only data frames are similar to 802.3 frames) </a:t>
            </a:r>
          </a:p>
          <a:p>
            <a:pPr eaLnBrk="1" hangingPunct="1"/>
            <a:r>
              <a:rPr lang="en-US" altLang="zh-CN" sz="2200" dirty="0" smtClean="0">
                <a:latin typeface="Arial" charset="0"/>
              </a:rPr>
              <a:t>The payload of wireless data frames and 802.3 frames is 1500 bytes </a:t>
            </a:r>
          </a:p>
          <a:p>
            <a:pPr lvl="1" eaLnBrk="1" hangingPunct="1"/>
            <a:r>
              <a:rPr lang="en-US" altLang="zh-CN" sz="2200" dirty="0" smtClean="0">
                <a:latin typeface="Arial" charset="0"/>
              </a:rPr>
              <a:t>However, an Ether frame may not exceed 1518 bytes whereas a wireless frame could be as large as 2346 bytes.</a:t>
            </a:r>
          </a:p>
          <a:p>
            <a:pPr lvl="1" eaLnBrk="1" hangingPunct="1"/>
            <a:r>
              <a:rPr lang="en-US" altLang="zh-CN" sz="2200" dirty="0" smtClean="0">
                <a:latin typeface="Arial" charset="0"/>
              </a:rPr>
              <a:t>Usually the WLAN frame size will be limited to 1518 bytes as it is most commonly connected to a wired Ethernet network.</a:t>
            </a:r>
            <a:endParaRPr lang="zh-CN" altLang="en-US" sz="2200" dirty="0" smtClean="0"/>
          </a:p>
        </p:txBody>
      </p:sp>
    </p:spTree>
  </p:cSld>
  <p:clrMapOvr>
    <a:masterClrMapping/>
  </p:clrMapOvr>
  <p:transition spd="med">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5" name="Rectangle 2"/>
          <p:cNvSpPr>
            <a:spLocks noGrp="1" noChangeArrowheads="1"/>
          </p:cNvSpPr>
          <p:nvPr>
            <p:ph type="title"/>
          </p:nvPr>
        </p:nvSpPr>
        <p:spPr/>
        <p:txBody>
          <a:bodyPr/>
          <a:lstStyle/>
          <a:p>
            <a:pPr eaLnBrk="1" hangingPunct="1"/>
            <a:r>
              <a:rPr lang="en-US" altLang="zh-CN" smtClean="0"/>
              <a:t>Data Frames in </a:t>
            </a:r>
            <a:r>
              <a:rPr lang="en-US" altLang="zh-CN" smtClean="0">
                <a:sym typeface="Arial" panose="020B0604020202020204" pitchFamily="34" charset="0"/>
              </a:rPr>
              <a:t>802.11 </a:t>
            </a:r>
            <a:r>
              <a:rPr lang="en-US" altLang="zh-CN" smtClean="0"/>
              <a:t>WLAN </a:t>
            </a:r>
          </a:p>
        </p:txBody>
      </p:sp>
      <p:sp>
        <p:nvSpPr>
          <p:cNvPr id="98306" name="任意多边形 366595"/>
          <p:cNvSpPr>
            <a:spLocks noChangeArrowheads="1"/>
          </p:cNvSpPr>
          <p:nvPr/>
        </p:nvSpPr>
        <p:spPr bwMode="auto">
          <a:xfrm>
            <a:off x="263525" y="3863975"/>
            <a:ext cx="8064500" cy="576263"/>
          </a:xfrm>
          <a:custGeom>
            <a:avLst/>
            <a:gdLst>
              <a:gd name="T0" fmla="*/ 0 w 5080"/>
              <a:gd name="T1" fmla="*/ 363 h 363"/>
              <a:gd name="T2" fmla="*/ 181 w 5080"/>
              <a:gd name="T3" fmla="*/ 0 h 363"/>
              <a:gd name="T4" fmla="*/ 725 w 5080"/>
              <a:gd name="T5" fmla="*/ 0 h 363"/>
              <a:gd name="T6" fmla="*/ 5080 w 5080"/>
              <a:gd name="T7" fmla="*/ 363 h 363"/>
              <a:gd name="T8" fmla="*/ 0 w 5080"/>
              <a:gd name="T9" fmla="*/ 363 h 363"/>
            </a:gdLst>
            <a:ahLst/>
            <a:cxnLst>
              <a:cxn ang="0">
                <a:pos x="T0" y="T1"/>
              </a:cxn>
              <a:cxn ang="0">
                <a:pos x="T2" y="T3"/>
              </a:cxn>
              <a:cxn ang="0">
                <a:pos x="T4" y="T5"/>
              </a:cxn>
              <a:cxn ang="0">
                <a:pos x="T6" y="T7"/>
              </a:cxn>
              <a:cxn ang="0">
                <a:pos x="T8" y="T9"/>
              </a:cxn>
            </a:cxnLst>
            <a:rect l="0" t="0" r="r" b="b"/>
            <a:pathLst>
              <a:path w="5080" h="363">
                <a:moveTo>
                  <a:pt x="0" y="363"/>
                </a:moveTo>
                <a:lnTo>
                  <a:pt x="181" y="0"/>
                </a:lnTo>
                <a:lnTo>
                  <a:pt x="725" y="0"/>
                </a:lnTo>
                <a:lnTo>
                  <a:pt x="5080" y="363"/>
                </a:lnTo>
                <a:lnTo>
                  <a:pt x="0" y="363"/>
                </a:lnTo>
                <a:close/>
              </a:path>
            </a:pathLst>
          </a:custGeom>
          <a:gradFill rotWithShape="1">
            <a:gsLst>
              <a:gs pos="0">
                <a:srgbClr val="767647"/>
              </a:gs>
              <a:gs pos="100000">
                <a:srgbClr val="FFFF9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CN" altLang="en-US">
              <a:latin typeface="Times New Roman" panose="02020603050405020304" pitchFamily="18" charset="0"/>
            </a:endParaRPr>
          </a:p>
        </p:txBody>
      </p:sp>
      <p:sp>
        <p:nvSpPr>
          <p:cNvPr id="98307" name="文本框 366596"/>
          <p:cNvSpPr txBox="1">
            <a:spLocks noChangeArrowheads="1"/>
          </p:cNvSpPr>
          <p:nvPr/>
        </p:nvSpPr>
        <p:spPr bwMode="auto">
          <a:xfrm>
            <a:off x="79375" y="3165475"/>
            <a:ext cx="8461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zh-CN" altLang="en-US" sz="1600">
                <a:solidFill>
                  <a:schemeClr val="folHlink"/>
                </a:solidFill>
                <a:latin typeface="Arial" panose="020B0604020202020204" pitchFamily="34" charset="0"/>
                <a:ea typeface="黑体" panose="02010609060101010101" pitchFamily="49" charset="-122"/>
              </a:rPr>
              <a:t>字节     </a:t>
            </a:r>
            <a:r>
              <a:rPr lang="en-US" altLang="zh-CN" sz="1600">
                <a:solidFill>
                  <a:schemeClr val="folHlink"/>
                </a:solidFill>
                <a:latin typeface="Arial" panose="020B0604020202020204" pitchFamily="34" charset="0"/>
                <a:ea typeface="黑体" panose="02010609060101010101" pitchFamily="49" charset="-122"/>
              </a:rPr>
              <a:t>2              2            6              6             6              2            6           0 ~ 2312             4</a:t>
            </a:r>
          </a:p>
        </p:txBody>
      </p:sp>
      <p:sp>
        <p:nvSpPr>
          <p:cNvPr id="98308" name="矩形 366597"/>
          <p:cNvSpPr>
            <a:spLocks noChangeArrowheads="1"/>
          </p:cNvSpPr>
          <p:nvPr/>
        </p:nvSpPr>
        <p:spPr bwMode="auto">
          <a:xfrm>
            <a:off x="552450" y="3513138"/>
            <a:ext cx="857250" cy="342900"/>
          </a:xfrm>
          <a:prstGeom prst="rect">
            <a:avLst/>
          </a:prstGeom>
          <a:solidFill>
            <a:srgbClr val="FFFF99"/>
          </a:solidFill>
          <a:ln w="9525">
            <a:solidFill>
              <a:schemeClr val="tx2"/>
            </a:solidFill>
            <a:miter lim="800000"/>
            <a:headEnd/>
            <a:tailEnd/>
          </a:ln>
        </p:spPr>
        <p:txBody>
          <a:bodyPr/>
          <a:lstStyle/>
          <a:p>
            <a:pPr algn="ctr" eaLnBrk="0" hangingPunct="0"/>
            <a:endParaRPr lang="zh-CN" altLang="en-US">
              <a:latin typeface="Times New Roman" panose="02020603050405020304" pitchFamily="18" charset="0"/>
            </a:endParaRPr>
          </a:p>
        </p:txBody>
      </p:sp>
      <p:sp>
        <p:nvSpPr>
          <p:cNvPr id="98309" name="矩形 366598"/>
          <p:cNvSpPr>
            <a:spLocks noChangeArrowheads="1"/>
          </p:cNvSpPr>
          <p:nvPr/>
        </p:nvSpPr>
        <p:spPr bwMode="auto">
          <a:xfrm>
            <a:off x="549275" y="3503613"/>
            <a:ext cx="865188" cy="36036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zh-CN" altLang="en-US" sz="1600">
                <a:solidFill>
                  <a:schemeClr val="folHlink"/>
                </a:solidFill>
                <a:latin typeface="Arial" panose="020B0604020202020204" pitchFamily="34" charset="0"/>
                <a:ea typeface="黑体" panose="02010609060101010101" pitchFamily="49" charset="-122"/>
              </a:rPr>
              <a:t>帧控制</a:t>
            </a:r>
          </a:p>
        </p:txBody>
      </p:sp>
      <p:sp>
        <p:nvSpPr>
          <p:cNvPr id="98310" name="矩形 366599"/>
          <p:cNvSpPr>
            <a:spLocks noChangeArrowheads="1"/>
          </p:cNvSpPr>
          <p:nvPr/>
        </p:nvSpPr>
        <p:spPr bwMode="auto">
          <a:xfrm>
            <a:off x="1414463" y="3503613"/>
            <a:ext cx="865187"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eaLnBrk="0" hangingPunct="0"/>
            <a:r>
              <a:rPr lang="zh-CN" altLang="en-US" sz="1600">
                <a:solidFill>
                  <a:schemeClr val="folHlink"/>
                </a:solidFill>
                <a:latin typeface="Arial" panose="020B0604020202020204" pitchFamily="34" charset="0"/>
                <a:ea typeface="黑体" panose="02010609060101010101" pitchFamily="49" charset="-122"/>
              </a:rPr>
              <a:t>持续期</a:t>
            </a:r>
          </a:p>
        </p:txBody>
      </p:sp>
      <p:sp>
        <p:nvSpPr>
          <p:cNvPr id="98311" name="矩形 366600"/>
          <p:cNvSpPr>
            <a:spLocks noChangeArrowheads="1"/>
          </p:cNvSpPr>
          <p:nvPr/>
        </p:nvSpPr>
        <p:spPr bwMode="auto">
          <a:xfrm>
            <a:off x="2279650" y="3503613"/>
            <a:ext cx="865188"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eaLnBrk="0" hangingPunct="0"/>
            <a:r>
              <a:rPr lang="zh-CN" altLang="en-US" sz="1600">
                <a:solidFill>
                  <a:schemeClr val="folHlink"/>
                </a:solidFill>
                <a:latin typeface="Arial" panose="020B0604020202020204" pitchFamily="34" charset="0"/>
                <a:ea typeface="黑体" panose="02010609060101010101" pitchFamily="49" charset="-122"/>
              </a:rPr>
              <a:t>地址 </a:t>
            </a:r>
            <a:r>
              <a:rPr lang="en-US" altLang="zh-CN" sz="1600">
                <a:solidFill>
                  <a:schemeClr val="folHlink"/>
                </a:solidFill>
                <a:latin typeface="Arial" panose="020B0604020202020204" pitchFamily="34" charset="0"/>
                <a:ea typeface="黑体" panose="02010609060101010101" pitchFamily="49" charset="-122"/>
              </a:rPr>
              <a:t>1</a:t>
            </a:r>
          </a:p>
        </p:txBody>
      </p:sp>
      <p:sp>
        <p:nvSpPr>
          <p:cNvPr id="98312" name="矩形 366601"/>
          <p:cNvSpPr>
            <a:spLocks noChangeArrowheads="1"/>
          </p:cNvSpPr>
          <p:nvPr/>
        </p:nvSpPr>
        <p:spPr bwMode="auto">
          <a:xfrm>
            <a:off x="3144838" y="3503613"/>
            <a:ext cx="865187"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eaLnBrk="0" hangingPunct="0"/>
            <a:r>
              <a:rPr lang="zh-CN" altLang="en-US" sz="1600">
                <a:solidFill>
                  <a:schemeClr val="folHlink"/>
                </a:solidFill>
                <a:latin typeface="Arial" panose="020B0604020202020204" pitchFamily="34" charset="0"/>
                <a:ea typeface="黑体" panose="02010609060101010101" pitchFamily="49" charset="-122"/>
              </a:rPr>
              <a:t>地址 </a:t>
            </a:r>
            <a:r>
              <a:rPr lang="en-US" altLang="zh-CN" sz="1600">
                <a:solidFill>
                  <a:schemeClr val="folHlink"/>
                </a:solidFill>
                <a:latin typeface="Arial" panose="020B0604020202020204" pitchFamily="34" charset="0"/>
                <a:ea typeface="黑体" panose="02010609060101010101" pitchFamily="49" charset="-122"/>
              </a:rPr>
              <a:t>2</a:t>
            </a:r>
          </a:p>
        </p:txBody>
      </p:sp>
      <p:sp>
        <p:nvSpPr>
          <p:cNvPr id="98313" name="矩形 366602"/>
          <p:cNvSpPr>
            <a:spLocks noChangeArrowheads="1"/>
          </p:cNvSpPr>
          <p:nvPr/>
        </p:nvSpPr>
        <p:spPr bwMode="auto">
          <a:xfrm>
            <a:off x="4010025" y="3503613"/>
            <a:ext cx="865188"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eaLnBrk="0" hangingPunct="0"/>
            <a:r>
              <a:rPr lang="zh-CN" altLang="en-US" sz="1600">
                <a:solidFill>
                  <a:schemeClr val="folHlink"/>
                </a:solidFill>
                <a:latin typeface="Arial" panose="020B0604020202020204" pitchFamily="34" charset="0"/>
                <a:ea typeface="黑体" panose="02010609060101010101" pitchFamily="49" charset="-122"/>
              </a:rPr>
              <a:t>地址 </a:t>
            </a:r>
            <a:r>
              <a:rPr lang="en-US" altLang="zh-CN" sz="1600">
                <a:solidFill>
                  <a:schemeClr val="folHlink"/>
                </a:solidFill>
                <a:latin typeface="Arial" panose="020B0604020202020204" pitchFamily="34" charset="0"/>
                <a:ea typeface="黑体" panose="02010609060101010101" pitchFamily="49" charset="-122"/>
              </a:rPr>
              <a:t>3</a:t>
            </a:r>
          </a:p>
        </p:txBody>
      </p:sp>
      <p:sp>
        <p:nvSpPr>
          <p:cNvPr id="98314" name="矩形 366603"/>
          <p:cNvSpPr>
            <a:spLocks noChangeArrowheads="1"/>
          </p:cNvSpPr>
          <p:nvPr/>
        </p:nvSpPr>
        <p:spPr bwMode="auto">
          <a:xfrm>
            <a:off x="4875213" y="3503613"/>
            <a:ext cx="865187"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eaLnBrk="0" hangingPunct="0"/>
            <a:r>
              <a:rPr lang="zh-CN" altLang="en-US" sz="1600">
                <a:solidFill>
                  <a:schemeClr val="folHlink"/>
                </a:solidFill>
                <a:latin typeface="Arial" panose="020B0604020202020204" pitchFamily="34" charset="0"/>
                <a:ea typeface="黑体" panose="02010609060101010101" pitchFamily="49" charset="-122"/>
              </a:rPr>
              <a:t>序号控制</a:t>
            </a:r>
          </a:p>
        </p:txBody>
      </p:sp>
      <p:sp>
        <p:nvSpPr>
          <p:cNvPr id="98315" name="矩形 366604"/>
          <p:cNvSpPr>
            <a:spLocks noChangeArrowheads="1"/>
          </p:cNvSpPr>
          <p:nvPr/>
        </p:nvSpPr>
        <p:spPr bwMode="auto">
          <a:xfrm>
            <a:off x="5740400" y="3503613"/>
            <a:ext cx="865188"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eaLnBrk="0" hangingPunct="0"/>
            <a:r>
              <a:rPr lang="zh-CN" altLang="en-US" sz="1600">
                <a:solidFill>
                  <a:schemeClr val="folHlink"/>
                </a:solidFill>
                <a:latin typeface="Arial" panose="020B0604020202020204" pitchFamily="34" charset="0"/>
                <a:ea typeface="黑体" panose="02010609060101010101" pitchFamily="49" charset="-122"/>
              </a:rPr>
              <a:t>地址 </a:t>
            </a:r>
            <a:r>
              <a:rPr lang="en-US" altLang="zh-CN" sz="1600">
                <a:solidFill>
                  <a:schemeClr val="folHlink"/>
                </a:solidFill>
                <a:latin typeface="Arial" panose="020B0604020202020204" pitchFamily="34" charset="0"/>
                <a:ea typeface="黑体" panose="02010609060101010101" pitchFamily="49" charset="-122"/>
              </a:rPr>
              <a:t>4</a:t>
            </a:r>
          </a:p>
        </p:txBody>
      </p:sp>
      <p:sp>
        <p:nvSpPr>
          <p:cNvPr id="98316" name="矩形 366605"/>
          <p:cNvSpPr>
            <a:spLocks noChangeArrowheads="1"/>
          </p:cNvSpPr>
          <p:nvPr/>
        </p:nvSpPr>
        <p:spPr bwMode="auto">
          <a:xfrm>
            <a:off x="6605588" y="3503613"/>
            <a:ext cx="1362075"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eaLnBrk="0" hangingPunct="0"/>
            <a:r>
              <a:rPr lang="zh-CN" altLang="en-US" sz="1600">
                <a:solidFill>
                  <a:schemeClr val="folHlink"/>
                </a:solidFill>
                <a:latin typeface="Arial" panose="020B0604020202020204" pitchFamily="34" charset="0"/>
                <a:ea typeface="黑体" panose="02010609060101010101" pitchFamily="49" charset="-122"/>
              </a:rPr>
              <a:t>帧主体</a:t>
            </a:r>
          </a:p>
        </p:txBody>
      </p:sp>
      <p:sp>
        <p:nvSpPr>
          <p:cNvPr id="98317" name="矩形 366606"/>
          <p:cNvSpPr>
            <a:spLocks noChangeArrowheads="1"/>
          </p:cNvSpPr>
          <p:nvPr/>
        </p:nvSpPr>
        <p:spPr bwMode="auto">
          <a:xfrm>
            <a:off x="7966075" y="3503613"/>
            <a:ext cx="865188"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eaLnBrk="0" hangingPunct="0"/>
            <a:r>
              <a:rPr lang="en-US" altLang="zh-CN" sz="1600">
                <a:solidFill>
                  <a:schemeClr val="folHlink"/>
                </a:solidFill>
                <a:latin typeface="Arial" panose="020B0604020202020204" pitchFamily="34" charset="0"/>
                <a:ea typeface="黑体" panose="02010609060101010101" pitchFamily="49" charset="-122"/>
              </a:rPr>
              <a:t>FCS</a:t>
            </a:r>
          </a:p>
        </p:txBody>
      </p:sp>
      <p:sp>
        <p:nvSpPr>
          <p:cNvPr id="98318" name="矩形 366607"/>
          <p:cNvSpPr>
            <a:spLocks noChangeArrowheads="1"/>
          </p:cNvSpPr>
          <p:nvPr/>
        </p:nvSpPr>
        <p:spPr bwMode="auto">
          <a:xfrm>
            <a:off x="261938" y="4440238"/>
            <a:ext cx="865187" cy="5762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eaLnBrk="0" hangingPunct="0"/>
            <a:r>
              <a:rPr lang="zh-CN" altLang="en-US" sz="1600">
                <a:solidFill>
                  <a:schemeClr val="folHlink"/>
                </a:solidFill>
                <a:latin typeface="Arial" panose="020B0604020202020204" pitchFamily="34" charset="0"/>
                <a:ea typeface="黑体" panose="02010609060101010101" pitchFamily="49" charset="-122"/>
              </a:rPr>
              <a:t>协议</a:t>
            </a:r>
          </a:p>
          <a:p>
            <a:pPr algn="ctr" eaLnBrk="0" hangingPunct="0"/>
            <a:r>
              <a:rPr lang="zh-CN" altLang="en-US" sz="1600">
                <a:solidFill>
                  <a:schemeClr val="folHlink"/>
                </a:solidFill>
                <a:latin typeface="Arial" panose="020B0604020202020204" pitchFamily="34" charset="0"/>
                <a:ea typeface="黑体" panose="02010609060101010101" pitchFamily="49" charset="-122"/>
              </a:rPr>
              <a:t>版本</a:t>
            </a:r>
          </a:p>
        </p:txBody>
      </p:sp>
      <p:sp>
        <p:nvSpPr>
          <p:cNvPr id="98319" name="矩形 366608"/>
          <p:cNvSpPr>
            <a:spLocks noChangeArrowheads="1"/>
          </p:cNvSpPr>
          <p:nvPr/>
        </p:nvSpPr>
        <p:spPr bwMode="auto">
          <a:xfrm>
            <a:off x="1127125" y="4440238"/>
            <a:ext cx="865188" cy="5762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eaLnBrk="0" hangingPunct="0"/>
            <a:r>
              <a:rPr lang="zh-CN" altLang="en-US" sz="1600">
                <a:solidFill>
                  <a:schemeClr val="folHlink"/>
                </a:solidFill>
                <a:latin typeface="Arial" panose="020B0604020202020204" pitchFamily="34" charset="0"/>
                <a:ea typeface="黑体" panose="02010609060101010101" pitchFamily="49" charset="-122"/>
              </a:rPr>
              <a:t>类型</a:t>
            </a:r>
          </a:p>
        </p:txBody>
      </p:sp>
      <p:sp>
        <p:nvSpPr>
          <p:cNvPr id="98320" name="矩形 366609"/>
          <p:cNvSpPr>
            <a:spLocks noChangeArrowheads="1"/>
          </p:cNvSpPr>
          <p:nvPr/>
        </p:nvSpPr>
        <p:spPr bwMode="auto">
          <a:xfrm>
            <a:off x="1992313" y="4440238"/>
            <a:ext cx="1727200" cy="5762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eaLnBrk="0" hangingPunct="0"/>
            <a:r>
              <a:rPr lang="zh-CN" altLang="en-US" sz="1600">
                <a:solidFill>
                  <a:schemeClr val="folHlink"/>
                </a:solidFill>
                <a:latin typeface="Arial" panose="020B0604020202020204" pitchFamily="34" charset="0"/>
                <a:ea typeface="黑体" panose="02010609060101010101" pitchFamily="49" charset="-122"/>
              </a:rPr>
              <a:t>子类型</a:t>
            </a:r>
          </a:p>
        </p:txBody>
      </p:sp>
      <p:sp>
        <p:nvSpPr>
          <p:cNvPr id="98321" name="矩形 366610"/>
          <p:cNvSpPr>
            <a:spLocks noChangeArrowheads="1"/>
          </p:cNvSpPr>
          <p:nvPr/>
        </p:nvSpPr>
        <p:spPr bwMode="auto">
          <a:xfrm>
            <a:off x="3716338" y="4440238"/>
            <a:ext cx="579437" cy="5762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eaLnBrk="0" hangingPunct="0"/>
            <a:r>
              <a:rPr lang="zh-CN" altLang="en-US" sz="1600">
                <a:solidFill>
                  <a:schemeClr val="folHlink"/>
                </a:solidFill>
                <a:latin typeface="Arial" panose="020B0604020202020204" pitchFamily="34" charset="0"/>
                <a:ea typeface="黑体" panose="02010609060101010101" pitchFamily="49" charset="-122"/>
              </a:rPr>
              <a:t>去往</a:t>
            </a:r>
          </a:p>
          <a:p>
            <a:pPr algn="ctr" eaLnBrk="0" hangingPunct="0"/>
            <a:r>
              <a:rPr lang="en-US" altLang="zh-CN" sz="1600">
                <a:solidFill>
                  <a:schemeClr val="folHlink"/>
                </a:solidFill>
                <a:latin typeface="Arial" panose="020B0604020202020204" pitchFamily="34" charset="0"/>
                <a:ea typeface="黑体" panose="02010609060101010101" pitchFamily="49" charset="-122"/>
              </a:rPr>
              <a:t>AP</a:t>
            </a:r>
          </a:p>
        </p:txBody>
      </p:sp>
      <p:sp>
        <p:nvSpPr>
          <p:cNvPr id="98322" name="矩形 366611"/>
          <p:cNvSpPr>
            <a:spLocks noChangeArrowheads="1"/>
          </p:cNvSpPr>
          <p:nvPr/>
        </p:nvSpPr>
        <p:spPr bwMode="auto">
          <a:xfrm>
            <a:off x="4295775" y="4440238"/>
            <a:ext cx="579438" cy="5762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eaLnBrk="0" hangingPunct="0"/>
            <a:r>
              <a:rPr lang="zh-CN" altLang="en-US" sz="1600">
                <a:solidFill>
                  <a:schemeClr val="folHlink"/>
                </a:solidFill>
                <a:latin typeface="Arial" panose="020B0604020202020204" pitchFamily="34" charset="0"/>
                <a:ea typeface="黑体" panose="02010609060101010101" pitchFamily="49" charset="-122"/>
              </a:rPr>
              <a:t>来自</a:t>
            </a:r>
          </a:p>
          <a:p>
            <a:pPr algn="ctr" eaLnBrk="0" hangingPunct="0"/>
            <a:r>
              <a:rPr lang="en-US" altLang="zh-CN" sz="1600">
                <a:solidFill>
                  <a:schemeClr val="folHlink"/>
                </a:solidFill>
                <a:latin typeface="Arial" panose="020B0604020202020204" pitchFamily="34" charset="0"/>
                <a:ea typeface="黑体" panose="02010609060101010101" pitchFamily="49" charset="-122"/>
              </a:rPr>
              <a:t>AP</a:t>
            </a:r>
          </a:p>
        </p:txBody>
      </p:sp>
      <p:sp>
        <p:nvSpPr>
          <p:cNvPr id="98323" name="矩形 366612"/>
          <p:cNvSpPr>
            <a:spLocks noChangeArrowheads="1"/>
          </p:cNvSpPr>
          <p:nvPr/>
        </p:nvSpPr>
        <p:spPr bwMode="auto">
          <a:xfrm>
            <a:off x="4875213" y="4440238"/>
            <a:ext cx="579437" cy="5762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eaLnBrk="0" hangingPunct="0"/>
            <a:r>
              <a:rPr lang="zh-CN" altLang="en-US" sz="1600">
                <a:solidFill>
                  <a:schemeClr val="folHlink"/>
                </a:solidFill>
                <a:latin typeface="Arial" panose="020B0604020202020204" pitchFamily="34" charset="0"/>
                <a:ea typeface="黑体" panose="02010609060101010101" pitchFamily="49" charset="-122"/>
              </a:rPr>
              <a:t>更多</a:t>
            </a:r>
          </a:p>
          <a:p>
            <a:pPr algn="ctr" eaLnBrk="0" hangingPunct="0"/>
            <a:r>
              <a:rPr lang="zh-CN" altLang="en-US" sz="1600">
                <a:solidFill>
                  <a:schemeClr val="folHlink"/>
                </a:solidFill>
                <a:latin typeface="Arial" panose="020B0604020202020204" pitchFamily="34" charset="0"/>
                <a:ea typeface="黑体" panose="02010609060101010101" pitchFamily="49" charset="-122"/>
              </a:rPr>
              <a:t>分片</a:t>
            </a:r>
          </a:p>
        </p:txBody>
      </p:sp>
      <p:sp>
        <p:nvSpPr>
          <p:cNvPr id="98324" name="矩形 366613"/>
          <p:cNvSpPr>
            <a:spLocks noChangeArrowheads="1"/>
          </p:cNvSpPr>
          <p:nvPr/>
        </p:nvSpPr>
        <p:spPr bwMode="auto">
          <a:xfrm>
            <a:off x="5454650" y="4440238"/>
            <a:ext cx="579438" cy="5762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eaLnBrk="0" hangingPunct="0"/>
            <a:r>
              <a:rPr lang="zh-CN" altLang="en-US" sz="1600">
                <a:solidFill>
                  <a:schemeClr val="folHlink"/>
                </a:solidFill>
                <a:latin typeface="Arial" panose="020B0604020202020204" pitchFamily="34" charset="0"/>
                <a:ea typeface="黑体" panose="02010609060101010101" pitchFamily="49" charset="-122"/>
              </a:rPr>
              <a:t>重试</a:t>
            </a:r>
          </a:p>
        </p:txBody>
      </p:sp>
      <p:sp>
        <p:nvSpPr>
          <p:cNvPr id="98325" name="矩形 366614"/>
          <p:cNvSpPr>
            <a:spLocks noChangeArrowheads="1"/>
          </p:cNvSpPr>
          <p:nvPr/>
        </p:nvSpPr>
        <p:spPr bwMode="auto">
          <a:xfrm>
            <a:off x="6034088" y="4440238"/>
            <a:ext cx="579437" cy="5762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eaLnBrk="0" hangingPunct="0"/>
            <a:r>
              <a:rPr lang="zh-CN" altLang="en-US" sz="1600">
                <a:solidFill>
                  <a:schemeClr val="folHlink"/>
                </a:solidFill>
                <a:latin typeface="Arial" panose="020B0604020202020204" pitchFamily="34" charset="0"/>
                <a:ea typeface="黑体" panose="02010609060101010101" pitchFamily="49" charset="-122"/>
              </a:rPr>
              <a:t>功率</a:t>
            </a:r>
          </a:p>
          <a:p>
            <a:pPr algn="ctr" eaLnBrk="0" hangingPunct="0"/>
            <a:r>
              <a:rPr lang="zh-CN" altLang="en-US" sz="1600">
                <a:solidFill>
                  <a:schemeClr val="folHlink"/>
                </a:solidFill>
                <a:latin typeface="Arial" panose="020B0604020202020204" pitchFamily="34" charset="0"/>
                <a:ea typeface="黑体" panose="02010609060101010101" pitchFamily="49" charset="-122"/>
              </a:rPr>
              <a:t>管理</a:t>
            </a:r>
          </a:p>
        </p:txBody>
      </p:sp>
      <p:sp>
        <p:nvSpPr>
          <p:cNvPr id="98326" name="矩形 366615"/>
          <p:cNvSpPr>
            <a:spLocks noChangeArrowheads="1"/>
          </p:cNvSpPr>
          <p:nvPr/>
        </p:nvSpPr>
        <p:spPr bwMode="auto">
          <a:xfrm>
            <a:off x="6613525" y="4440238"/>
            <a:ext cx="579438" cy="5762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eaLnBrk="0" hangingPunct="0"/>
            <a:r>
              <a:rPr lang="zh-CN" altLang="en-US" sz="1600">
                <a:solidFill>
                  <a:schemeClr val="folHlink"/>
                </a:solidFill>
                <a:latin typeface="Arial" panose="020B0604020202020204" pitchFamily="34" charset="0"/>
                <a:ea typeface="黑体" panose="02010609060101010101" pitchFamily="49" charset="-122"/>
              </a:rPr>
              <a:t>更多</a:t>
            </a:r>
          </a:p>
          <a:p>
            <a:pPr algn="ctr" eaLnBrk="0" hangingPunct="0"/>
            <a:r>
              <a:rPr lang="zh-CN" altLang="en-US" sz="1600">
                <a:solidFill>
                  <a:schemeClr val="folHlink"/>
                </a:solidFill>
                <a:latin typeface="Arial" panose="020B0604020202020204" pitchFamily="34" charset="0"/>
                <a:ea typeface="黑体" panose="02010609060101010101" pitchFamily="49" charset="-122"/>
              </a:rPr>
              <a:t>数据</a:t>
            </a:r>
          </a:p>
        </p:txBody>
      </p:sp>
      <p:sp>
        <p:nvSpPr>
          <p:cNvPr id="98327" name="矩形 366616"/>
          <p:cNvSpPr>
            <a:spLocks noChangeArrowheads="1"/>
          </p:cNvSpPr>
          <p:nvPr/>
        </p:nvSpPr>
        <p:spPr bwMode="auto">
          <a:xfrm>
            <a:off x="7192963" y="4440238"/>
            <a:ext cx="579437" cy="5762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eaLnBrk="0" hangingPunct="0"/>
            <a:r>
              <a:rPr lang="en-US" altLang="zh-CN" sz="1600">
                <a:solidFill>
                  <a:schemeClr val="folHlink"/>
                </a:solidFill>
                <a:latin typeface="Arial" panose="020B0604020202020204" pitchFamily="34" charset="0"/>
                <a:ea typeface="黑体" panose="02010609060101010101" pitchFamily="49" charset="-122"/>
              </a:rPr>
              <a:t>WEP</a:t>
            </a:r>
          </a:p>
        </p:txBody>
      </p:sp>
      <p:sp>
        <p:nvSpPr>
          <p:cNvPr id="98328" name="矩形 366617"/>
          <p:cNvSpPr>
            <a:spLocks noChangeArrowheads="1"/>
          </p:cNvSpPr>
          <p:nvPr/>
        </p:nvSpPr>
        <p:spPr bwMode="auto">
          <a:xfrm>
            <a:off x="7772400" y="4440238"/>
            <a:ext cx="579438" cy="5762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eaLnBrk="0" hangingPunct="0"/>
            <a:r>
              <a:rPr lang="zh-CN" altLang="en-US" sz="1600">
                <a:solidFill>
                  <a:schemeClr val="folHlink"/>
                </a:solidFill>
                <a:latin typeface="Arial" panose="020B0604020202020204" pitchFamily="34" charset="0"/>
                <a:ea typeface="黑体" panose="02010609060101010101" pitchFamily="49" charset="-122"/>
              </a:rPr>
              <a:t>顺序</a:t>
            </a:r>
          </a:p>
        </p:txBody>
      </p:sp>
      <p:sp>
        <p:nvSpPr>
          <p:cNvPr id="98329" name="文本框 366618"/>
          <p:cNvSpPr txBox="1">
            <a:spLocks noChangeArrowheads="1"/>
          </p:cNvSpPr>
          <p:nvPr/>
        </p:nvSpPr>
        <p:spPr bwMode="auto">
          <a:xfrm>
            <a:off x="-34925" y="4102100"/>
            <a:ext cx="92281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zh-CN" altLang="en-US" sz="1600">
                <a:solidFill>
                  <a:schemeClr val="folHlink"/>
                </a:solidFill>
                <a:latin typeface="Arial" panose="020B0604020202020204" pitchFamily="34" charset="0"/>
                <a:ea typeface="黑体" panose="02010609060101010101" pitchFamily="49" charset="-122"/>
              </a:rPr>
              <a:t>位        </a:t>
            </a:r>
            <a:r>
              <a:rPr lang="en-US" altLang="zh-CN" sz="1600">
                <a:solidFill>
                  <a:schemeClr val="folHlink"/>
                </a:solidFill>
                <a:latin typeface="Arial" panose="020B0604020202020204" pitchFamily="34" charset="0"/>
                <a:ea typeface="黑体" panose="02010609060101010101" pitchFamily="49" charset="-122"/>
              </a:rPr>
              <a:t>2              2                       4                      1         1          1         1         1         1           1         1</a:t>
            </a:r>
          </a:p>
        </p:txBody>
      </p:sp>
      <p:sp>
        <p:nvSpPr>
          <p:cNvPr id="98330" name="右大括号 366619"/>
          <p:cNvSpPr>
            <a:spLocks/>
          </p:cNvSpPr>
          <p:nvPr/>
        </p:nvSpPr>
        <p:spPr bwMode="auto">
          <a:xfrm rot="-5400000">
            <a:off x="3448844" y="48419"/>
            <a:ext cx="254000" cy="6053138"/>
          </a:xfrm>
          <a:prstGeom prst="rightBrace">
            <a:avLst>
              <a:gd name="adj1" fmla="val 19848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zh-CN" altLang="en-US">
              <a:latin typeface="Times New Roman" panose="02020603050405020304" pitchFamily="18" charset="0"/>
            </a:endParaRPr>
          </a:p>
        </p:txBody>
      </p:sp>
      <p:sp>
        <p:nvSpPr>
          <p:cNvPr id="98331" name="文本框 366620"/>
          <p:cNvSpPr txBox="1">
            <a:spLocks noChangeArrowheads="1"/>
          </p:cNvSpPr>
          <p:nvPr/>
        </p:nvSpPr>
        <p:spPr bwMode="auto">
          <a:xfrm>
            <a:off x="2916238" y="2543175"/>
            <a:ext cx="155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tLang="zh-CN" sz="2400">
                <a:solidFill>
                  <a:schemeClr val="folHlink"/>
                </a:solidFill>
                <a:latin typeface="Arial" panose="020B0604020202020204" pitchFamily="34" charset="0"/>
                <a:ea typeface="黑体" panose="02010609060101010101" pitchFamily="49" charset="-122"/>
              </a:rPr>
              <a:t>MAC </a:t>
            </a:r>
            <a:r>
              <a:rPr lang="zh-CN" altLang="en-US" sz="2400">
                <a:solidFill>
                  <a:schemeClr val="folHlink"/>
                </a:solidFill>
                <a:latin typeface="Arial" panose="020B0604020202020204" pitchFamily="34" charset="0"/>
                <a:ea typeface="黑体" panose="02010609060101010101" pitchFamily="49" charset="-122"/>
              </a:rPr>
              <a:t>首部</a:t>
            </a:r>
          </a:p>
        </p:txBody>
      </p:sp>
      <p:sp>
        <p:nvSpPr>
          <p:cNvPr id="98332" name="文本框 366621"/>
          <p:cNvSpPr txBox="1">
            <a:spLocks noChangeArrowheads="1"/>
          </p:cNvSpPr>
          <p:nvPr/>
        </p:nvSpPr>
        <p:spPr bwMode="auto">
          <a:xfrm>
            <a:off x="7883525" y="2489200"/>
            <a:ext cx="8620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zh-CN" sz="2400">
                <a:solidFill>
                  <a:schemeClr val="folHlink"/>
                </a:solidFill>
                <a:latin typeface="Arial" panose="020B0604020202020204" pitchFamily="34" charset="0"/>
                <a:ea typeface="黑体" panose="02010609060101010101" pitchFamily="49" charset="-122"/>
              </a:rPr>
              <a:t>MAC</a:t>
            </a:r>
            <a:r>
              <a:rPr lang="zh-CN" altLang="en-US" sz="2400">
                <a:solidFill>
                  <a:schemeClr val="folHlink"/>
                </a:solidFill>
                <a:latin typeface="Arial" panose="020B0604020202020204" pitchFamily="34" charset="0"/>
                <a:ea typeface="黑体" panose="02010609060101010101" pitchFamily="49" charset="-122"/>
              </a:rPr>
              <a:t>尾部</a:t>
            </a:r>
          </a:p>
        </p:txBody>
      </p:sp>
    </p:spTree>
    <p:extLst>
      <p:ext uri="{BB962C8B-B14F-4D97-AF65-F5344CB8AC3E}">
        <p14:creationId xmlns:p14="http://schemas.microsoft.com/office/powerpoint/2010/main" val="3164718703"/>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368641"/>
          <p:cNvSpPr>
            <a:spLocks noGrp="1" noChangeArrowheads="1"/>
          </p:cNvSpPr>
          <p:nvPr>
            <p:ph type="title"/>
          </p:nvPr>
        </p:nvSpPr>
        <p:spPr/>
        <p:txBody>
          <a:bodyPr/>
          <a:lstStyle/>
          <a:p>
            <a:r>
              <a:rPr lang="en-US" altLang="zh-CN" sz="3600" smtClean="0"/>
              <a:t>Addresses in 802.11 Data Frames</a:t>
            </a:r>
          </a:p>
        </p:txBody>
      </p:sp>
      <p:sp>
        <p:nvSpPr>
          <p:cNvPr id="100354" name="文本占位符 368642"/>
          <p:cNvSpPr>
            <a:spLocks noGrp="1" noChangeArrowheads="1"/>
          </p:cNvSpPr>
          <p:nvPr>
            <p:ph type="body" idx="1"/>
          </p:nvPr>
        </p:nvSpPr>
        <p:spPr>
          <a:xfrm>
            <a:off x="395288" y="1630363"/>
            <a:ext cx="8416925" cy="1439862"/>
          </a:xfrm>
        </p:spPr>
        <p:txBody>
          <a:bodyPr/>
          <a:lstStyle/>
          <a:p>
            <a:pPr marL="0" indent="0">
              <a:buFont typeface="Wingdings" panose="05000000000000000000" pitchFamily="2" charset="2"/>
              <a:buNone/>
            </a:pPr>
            <a:r>
              <a:rPr lang="en-US" altLang="zh-CN" sz="2400" smtClean="0"/>
              <a:t>802.11 </a:t>
            </a:r>
            <a:r>
              <a:rPr lang="zh-CN" altLang="en-US" sz="2400" smtClean="0"/>
              <a:t>数据帧有四个地址字段。地址 </a:t>
            </a:r>
            <a:r>
              <a:rPr lang="en-US" altLang="zh-CN" sz="2400" smtClean="0"/>
              <a:t>4 </a:t>
            </a:r>
            <a:r>
              <a:rPr lang="zh-CN" altLang="en-US" sz="2400" smtClean="0"/>
              <a:t>用于自组网络 </a:t>
            </a:r>
          </a:p>
        </p:txBody>
      </p:sp>
      <p:graphicFrame>
        <p:nvGraphicFramePr>
          <p:cNvPr id="368691" name="表格 368690"/>
          <p:cNvGraphicFramePr/>
          <p:nvPr/>
        </p:nvGraphicFramePr>
        <p:xfrm>
          <a:off x="250825" y="2133600"/>
          <a:ext cx="8783638" cy="1800225"/>
        </p:xfrm>
        <a:graphic>
          <a:graphicData uri="http://schemas.openxmlformats.org/drawingml/2006/table">
            <a:tbl>
              <a:tblPr/>
              <a:tblGrid>
                <a:gridCol w="1312863"/>
                <a:gridCol w="1417637"/>
                <a:gridCol w="1947863"/>
                <a:gridCol w="1473200"/>
                <a:gridCol w="1460500"/>
                <a:gridCol w="1171575"/>
              </a:tblGrid>
              <a:tr h="600075">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itchFamily="2" charset="2"/>
                        <a:buChar char="n"/>
                        <a:defRPr sz="2800" b="0" i="0" u="none" kern="1200" baseline="0">
                          <a:solidFill>
                            <a:srgbClr val="333399"/>
                          </a:solidFill>
                          <a:latin typeface="Arial" pitchFamily="34" charset="0"/>
                          <a:ea typeface="黑体" pitchFamily="2" charset="-122"/>
                        </a:defRPr>
                      </a:lvl1pPr>
                      <a:lvl2pPr marL="742950" lvl="1" indent="-285750">
                        <a:buClr>
                          <a:schemeClr val="hlink"/>
                        </a:buClr>
                        <a:defRPr sz="2400" kern="1200">
                          <a:solidFill>
                            <a:schemeClr val="tx1"/>
                          </a:solidFill>
                          <a:latin typeface="Tahoma" pitchFamily="34" charset="0"/>
                          <a:ea typeface="宋体" pitchFamily="2" charset="-122"/>
                        </a:defRPr>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sz="2400" dirty="0"/>
                        <a:t>去往 </a:t>
                      </a:r>
                      <a:r>
                        <a:rPr lang="en-US" altLang="zh-CN" sz="2400"/>
                        <a:t>AP</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66"/>
                    </a:solid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itchFamily="2" charset="2"/>
                        <a:buChar char="n"/>
                        <a:defRPr sz="2800" b="0" i="0" u="none" kern="1200" baseline="0">
                          <a:solidFill>
                            <a:srgbClr val="333399"/>
                          </a:solidFill>
                          <a:latin typeface="Arial" pitchFamily="34" charset="0"/>
                          <a:ea typeface="黑体" pitchFamily="2" charset="-122"/>
                        </a:defRPr>
                      </a:lvl1pPr>
                      <a:lvl2pPr marL="742950" lvl="1" indent="-285750">
                        <a:buClr>
                          <a:schemeClr val="hlink"/>
                        </a:buClr>
                        <a:defRPr sz="2400" kern="1200">
                          <a:solidFill>
                            <a:schemeClr val="tx1"/>
                          </a:solidFill>
                          <a:latin typeface="Tahoma" pitchFamily="34" charset="0"/>
                          <a:ea typeface="宋体" pitchFamily="2" charset="-122"/>
                        </a:defRPr>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sz="2400" dirty="0"/>
                        <a:t>来自 </a:t>
                      </a:r>
                      <a:r>
                        <a:rPr lang="en-US" altLang="zh-CN" sz="2400"/>
                        <a:t>AP</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66"/>
                    </a:solid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itchFamily="2" charset="2"/>
                        <a:buChar char="n"/>
                        <a:defRPr sz="2800" b="0" i="0" u="none" kern="1200" baseline="0">
                          <a:solidFill>
                            <a:srgbClr val="333399"/>
                          </a:solidFill>
                          <a:latin typeface="Arial" pitchFamily="34" charset="0"/>
                          <a:ea typeface="黑体" pitchFamily="2" charset="-122"/>
                        </a:defRPr>
                      </a:lvl1pPr>
                      <a:lvl2pPr marL="742950" lvl="1" indent="-285750">
                        <a:buClr>
                          <a:schemeClr val="hlink"/>
                        </a:buClr>
                        <a:defRPr sz="2400" kern="1200">
                          <a:solidFill>
                            <a:schemeClr val="tx1"/>
                          </a:solidFill>
                          <a:latin typeface="Tahoma" pitchFamily="34" charset="0"/>
                          <a:ea typeface="宋体" pitchFamily="2" charset="-122"/>
                        </a:defRPr>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sz="2400" dirty="0"/>
                        <a:t>地址 </a:t>
                      </a:r>
                      <a:r>
                        <a:rPr lang="en-US" altLang="zh-CN" sz="2400"/>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66"/>
                    </a:solid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itchFamily="2" charset="2"/>
                        <a:buChar char="n"/>
                        <a:defRPr sz="2800" b="0" i="0" u="none" kern="1200" baseline="0">
                          <a:solidFill>
                            <a:srgbClr val="333399"/>
                          </a:solidFill>
                          <a:latin typeface="Arial" pitchFamily="34" charset="0"/>
                          <a:ea typeface="黑体" pitchFamily="2" charset="-122"/>
                        </a:defRPr>
                      </a:lvl1pPr>
                      <a:lvl2pPr marL="742950" lvl="1" indent="-285750">
                        <a:buClr>
                          <a:schemeClr val="hlink"/>
                        </a:buClr>
                        <a:defRPr sz="2400" kern="1200">
                          <a:solidFill>
                            <a:schemeClr val="tx1"/>
                          </a:solidFill>
                          <a:latin typeface="Tahoma" pitchFamily="34" charset="0"/>
                          <a:ea typeface="宋体" pitchFamily="2" charset="-122"/>
                        </a:defRPr>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sz="2400" dirty="0"/>
                        <a:t>地址 </a:t>
                      </a:r>
                      <a:r>
                        <a:rPr lang="en-US" altLang="zh-CN" sz="2400"/>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66"/>
                    </a:solid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itchFamily="2" charset="2"/>
                        <a:buChar char="n"/>
                        <a:defRPr sz="2800" b="0" i="0" u="none" kern="1200" baseline="0">
                          <a:solidFill>
                            <a:srgbClr val="333399"/>
                          </a:solidFill>
                          <a:latin typeface="Arial" pitchFamily="34" charset="0"/>
                          <a:ea typeface="黑体" pitchFamily="2" charset="-122"/>
                        </a:defRPr>
                      </a:lvl1pPr>
                      <a:lvl2pPr marL="742950" lvl="1" indent="-285750">
                        <a:buClr>
                          <a:schemeClr val="hlink"/>
                        </a:buClr>
                        <a:defRPr sz="2400" kern="1200">
                          <a:solidFill>
                            <a:schemeClr val="tx1"/>
                          </a:solidFill>
                          <a:latin typeface="Tahoma" pitchFamily="34" charset="0"/>
                          <a:ea typeface="宋体" pitchFamily="2" charset="-122"/>
                        </a:defRPr>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sz="2400" dirty="0"/>
                        <a:t>地址 </a:t>
                      </a:r>
                      <a:r>
                        <a:rPr lang="en-US" altLang="zh-CN" sz="2400"/>
                        <a:t>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66"/>
                    </a:solid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itchFamily="2" charset="2"/>
                        <a:buChar char="n"/>
                        <a:defRPr sz="2800" b="0" i="0" u="none" kern="1200" baseline="0">
                          <a:solidFill>
                            <a:srgbClr val="333399"/>
                          </a:solidFill>
                          <a:latin typeface="Arial" pitchFamily="34" charset="0"/>
                          <a:ea typeface="黑体" pitchFamily="2" charset="-122"/>
                        </a:defRPr>
                      </a:lvl1pPr>
                      <a:lvl2pPr marL="742950" lvl="1" indent="-285750">
                        <a:buClr>
                          <a:schemeClr val="hlink"/>
                        </a:buClr>
                        <a:defRPr sz="2400" kern="1200">
                          <a:solidFill>
                            <a:schemeClr val="tx1"/>
                          </a:solidFill>
                          <a:latin typeface="Tahoma" pitchFamily="34" charset="0"/>
                          <a:ea typeface="宋体" pitchFamily="2" charset="-122"/>
                        </a:defRPr>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sz="2400" dirty="0"/>
                        <a:t>地址 </a:t>
                      </a:r>
                      <a:r>
                        <a:rPr lang="en-US" altLang="zh-CN" sz="2400"/>
                        <a:t>4</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66"/>
                    </a:solidFill>
                  </a:tcPr>
                </a:tc>
              </a:tr>
              <a:tr h="600075">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itchFamily="2" charset="2"/>
                        <a:buChar char="n"/>
                        <a:defRPr sz="2800" b="0" i="0" u="none" kern="1200" baseline="0">
                          <a:solidFill>
                            <a:srgbClr val="333399"/>
                          </a:solidFill>
                          <a:latin typeface="Arial" pitchFamily="34" charset="0"/>
                          <a:ea typeface="黑体" pitchFamily="2" charset="-122"/>
                        </a:defRPr>
                      </a:lvl1pPr>
                      <a:lvl2pPr marL="742950" lvl="1" indent="-285750">
                        <a:buClr>
                          <a:schemeClr val="hlink"/>
                        </a:buClr>
                        <a:defRPr sz="2400" kern="1200">
                          <a:solidFill>
                            <a:schemeClr val="tx1"/>
                          </a:solidFill>
                          <a:latin typeface="Tahoma" pitchFamily="34" charset="0"/>
                          <a:ea typeface="宋体" pitchFamily="2" charset="-122"/>
                        </a:defRPr>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sz="2400"/>
                        <a:t>0</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66"/>
                    </a:solid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itchFamily="2" charset="2"/>
                        <a:buChar char="n"/>
                        <a:defRPr sz="2800" b="0" i="0" u="none" kern="1200" baseline="0">
                          <a:solidFill>
                            <a:srgbClr val="333399"/>
                          </a:solidFill>
                          <a:latin typeface="Arial" pitchFamily="34" charset="0"/>
                          <a:ea typeface="黑体" pitchFamily="2" charset="-122"/>
                        </a:defRPr>
                      </a:lvl1pPr>
                      <a:lvl2pPr marL="742950" lvl="1" indent="-285750">
                        <a:buClr>
                          <a:schemeClr val="hlink"/>
                        </a:buClr>
                        <a:defRPr sz="2400" kern="1200">
                          <a:solidFill>
                            <a:schemeClr val="tx1"/>
                          </a:solidFill>
                          <a:latin typeface="Tahoma" pitchFamily="34" charset="0"/>
                          <a:ea typeface="宋体" pitchFamily="2" charset="-122"/>
                        </a:defRPr>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sz="2400"/>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66"/>
                    </a:solid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itchFamily="2" charset="2"/>
                        <a:buChar char="n"/>
                        <a:defRPr sz="2800" b="0" i="0" u="none" kern="1200" baseline="0">
                          <a:solidFill>
                            <a:srgbClr val="333399"/>
                          </a:solidFill>
                          <a:latin typeface="Arial" pitchFamily="34" charset="0"/>
                          <a:ea typeface="黑体" pitchFamily="2" charset="-122"/>
                        </a:defRPr>
                      </a:lvl1pPr>
                      <a:lvl2pPr marL="742950" lvl="1" indent="-285750">
                        <a:buClr>
                          <a:schemeClr val="hlink"/>
                        </a:buClr>
                        <a:defRPr sz="2400" kern="1200">
                          <a:solidFill>
                            <a:schemeClr val="tx1"/>
                          </a:solidFill>
                          <a:latin typeface="Tahoma" pitchFamily="34" charset="0"/>
                          <a:ea typeface="宋体" pitchFamily="2" charset="-122"/>
                        </a:defRPr>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sz="2400" dirty="0"/>
                        <a:t>目的地址</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66"/>
                    </a:solid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itchFamily="2" charset="2"/>
                        <a:buChar char="n"/>
                        <a:defRPr sz="2800" b="0" i="0" u="none" kern="1200" baseline="0">
                          <a:solidFill>
                            <a:srgbClr val="333399"/>
                          </a:solidFill>
                          <a:latin typeface="Arial" pitchFamily="34" charset="0"/>
                          <a:ea typeface="黑体" pitchFamily="2" charset="-122"/>
                        </a:defRPr>
                      </a:lvl1pPr>
                      <a:lvl2pPr marL="742950" lvl="1" indent="-285750">
                        <a:buClr>
                          <a:schemeClr val="hlink"/>
                        </a:buClr>
                        <a:defRPr sz="2400" kern="1200">
                          <a:solidFill>
                            <a:schemeClr val="tx1"/>
                          </a:solidFill>
                          <a:latin typeface="Tahoma" pitchFamily="34" charset="0"/>
                          <a:ea typeface="宋体" pitchFamily="2" charset="-122"/>
                        </a:defRPr>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sz="2400" dirty="0"/>
                        <a:t>AP </a:t>
                      </a:r>
                      <a:r>
                        <a:rPr lang="zh-CN" altLang="en-US" sz="2400" dirty="0"/>
                        <a:t>地址</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66"/>
                    </a:solid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itchFamily="2" charset="2"/>
                        <a:buChar char="n"/>
                        <a:defRPr sz="2800" b="0" i="0" u="none" kern="1200" baseline="0">
                          <a:solidFill>
                            <a:srgbClr val="333399"/>
                          </a:solidFill>
                          <a:latin typeface="Arial" pitchFamily="34" charset="0"/>
                          <a:ea typeface="黑体" pitchFamily="2" charset="-122"/>
                        </a:defRPr>
                      </a:lvl1pPr>
                      <a:lvl2pPr marL="742950" lvl="1" indent="-285750">
                        <a:buClr>
                          <a:schemeClr val="hlink"/>
                        </a:buClr>
                        <a:defRPr sz="2400" kern="1200">
                          <a:solidFill>
                            <a:schemeClr val="tx1"/>
                          </a:solidFill>
                          <a:latin typeface="Tahoma" pitchFamily="34" charset="0"/>
                          <a:ea typeface="宋体" pitchFamily="2" charset="-122"/>
                        </a:defRPr>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sz="2400" dirty="0"/>
                        <a:t>源地址</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66"/>
                    </a:solid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itchFamily="2" charset="2"/>
                        <a:buChar char="n"/>
                        <a:defRPr sz="2800" b="0" i="0" u="none" kern="1200" baseline="0">
                          <a:solidFill>
                            <a:srgbClr val="333399"/>
                          </a:solidFill>
                          <a:latin typeface="Arial" pitchFamily="34" charset="0"/>
                          <a:ea typeface="黑体" pitchFamily="2" charset="-122"/>
                        </a:defRPr>
                      </a:lvl1pPr>
                      <a:lvl2pPr marL="742950" lvl="1" indent="-285750">
                        <a:buClr>
                          <a:schemeClr val="hlink"/>
                        </a:buClr>
                        <a:defRPr sz="2400" kern="1200">
                          <a:solidFill>
                            <a:schemeClr val="tx1"/>
                          </a:solidFill>
                          <a:latin typeface="Tahoma" pitchFamily="34" charset="0"/>
                          <a:ea typeface="宋体" pitchFamily="2" charset="-122"/>
                        </a:defRPr>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sz="2400"/>
                        <a:t>——</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66"/>
                    </a:solidFill>
                  </a:tcPr>
                </a:tc>
              </a:tr>
              <a:tr h="600075">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itchFamily="2" charset="2"/>
                        <a:buChar char="n"/>
                        <a:defRPr sz="2800" b="0" i="0" u="none" kern="1200" baseline="0">
                          <a:solidFill>
                            <a:srgbClr val="333399"/>
                          </a:solidFill>
                          <a:latin typeface="Arial" pitchFamily="34" charset="0"/>
                          <a:ea typeface="黑体" pitchFamily="2" charset="-122"/>
                        </a:defRPr>
                      </a:lvl1pPr>
                      <a:lvl2pPr marL="742950" lvl="1" indent="-285750">
                        <a:buClr>
                          <a:schemeClr val="hlink"/>
                        </a:buClr>
                        <a:defRPr sz="2400" kern="1200">
                          <a:solidFill>
                            <a:schemeClr val="tx1"/>
                          </a:solidFill>
                          <a:latin typeface="Tahoma" pitchFamily="34" charset="0"/>
                          <a:ea typeface="宋体" pitchFamily="2" charset="-122"/>
                        </a:defRPr>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sz="2400"/>
                        <a:t>1</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66"/>
                    </a:solid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itchFamily="2" charset="2"/>
                        <a:buChar char="n"/>
                        <a:defRPr sz="2800" b="0" i="0" u="none" kern="1200" baseline="0">
                          <a:solidFill>
                            <a:srgbClr val="333399"/>
                          </a:solidFill>
                          <a:latin typeface="Arial" pitchFamily="34" charset="0"/>
                          <a:ea typeface="黑体" pitchFamily="2" charset="-122"/>
                        </a:defRPr>
                      </a:lvl1pPr>
                      <a:lvl2pPr marL="742950" lvl="1" indent="-285750">
                        <a:buClr>
                          <a:schemeClr val="hlink"/>
                        </a:buClr>
                        <a:defRPr sz="2400" kern="1200">
                          <a:solidFill>
                            <a:schemeClr val="tx1"/>
                          </a:solidFill>
                          <a:latin typeface="Tahoma" pitchFamily="34" charset="0"/>
                          <a:ea typeface="宋体" pitchFamily="2" charset="-122"/>
                        </a:defRPr>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sz="2400"/>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66"/>
                    </a:solid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itchFamily="2" charset="2"/>
                        <a:buChar char="n"/>
                        <a:defRPr sz="2800" b="0" i="0" u="none" kern="1200" baseline="0">
                          <a:solidFill>
                            <a:srgbClr val="333399"/>
                          </a:solidFill>
                          <a:latin typeface="Arial" pitchFamily="34" charset="0"/>
                          <a:ea typeface="黑体" pitchFamily="2" charset="-122"/>
                        </a:defRPr>
                      </a:lvl1pPr>
                      <a:lvl2pPr marL="742950" lvl="1" indent="-285750">
                        <a:buClr>
                          <a:schemeClr val="hlink"/>
                        </a:buClr>
                        <a:defRPr sz="2400" kern="1200">
                          <a:solidFill>
                            <a:schemeClr val="tx1"/>
                          </a:solidFill>
                          <a:latin typeface="Tahoma" pitchFamily="34" charset="0"/>
                          <a:ea typeface="宋体" pitchFamily="2" charset="-122"/>
                        </a:defRPr>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sz="2400" dirty="0"/>
                        <a:t>AP </a:t>
                      </a:r>
                      <a:r>
                        <a:rPr lang="zh-CN" altLang="en-US" sz="2400" dirty="0"/>
                        <a:t>地址</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66"/>
                    </a:solid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itchFamily="2" charset="2"/>
                        <a:buChar char="n"/>
                        <a:defRPr sz="2800" b="0" i="0" u="none" kern="1200" baseline="0">
                          <a:solidFill>
                            <a:srgbClr val="333399"/>
                          </a:solidFill>
                          <a:latin typeface="Arial" pitchFamily="34" charset="0"/>
                          <a:ea typeface="黑体" pitchFamily="2" charset="-122"/>
                        </a:defRPr>
                      </a:lvl1pPr>
                      <a:lvl2pPr marL="742950" lvl="1" indent="-285750">
                        <a:buClr>
                          <a:schemeClr val="hlink"/>
                        </a:buClr>
                        <a:defRPr sz="2400" kern="1200">
                          <a:solidFill>
                            <a:schemeClr val="tx1"/>
                          </a:solidFill>
                          <a:latin typeface="Tahoma" pitchFamily="34" charset="0"/>
                          <a:ea typeface="宋体" pitchFamily="2" charset="-122"/>
                        </a:defRPr>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sz="2400" dirty="0"/>
                        <a:t>源地址</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66"/>
                    </a:solid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itchFamily="2" charset="2"/>
                        <a:buChar char="n"/>
                        <a:defRPr sz="2800" b="0" i="0" u="none" kern="1200" baseline="0">
                          <a:solidFill>
                            <a:srgbClr val="333399"/>
                          </a:solidFill>
                          <a:latin typeface="Arial" pitchFamily="34" charset="0"/>
                          <a:ea typeface="黑体" pitchFamily="2" charset="-122"/>
                        </a:defRPr>
                      </a:lvl1pPr>
                      <a:lvl2pPr marL="742950" lvl="1" indent="-285750">
                        <a:buClr>
                          <a:schemeClr val="hlink"/>
                        </a:buClr>
                        <a:defRPr sz="2400" kern="1200">
                          <a:solidFill>
                            <a:schemeClr val="tx1"/>
                          </a:solidFill>
                          <a:latin typeface="Tahoma" pitchFamily="34" charset="0"/>
                          <a:ea typeface="宋体" pitchFamily="2" charset="-122"/>
                        </a:defRPr>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sz="2400" dirty="0"/>
                        <a:t>目的地址</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66"/>
                    </a:solid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itchFamily="2" charset="2"/>
                        <a:buChar char="n"/>
                        <a:defRPr sz="2800" b="0" i="0" u="none" kern="1200" baseline="0">
                          <a:solidFill>
                            <a:srgbClr val="333399"/>
                          </a:solidFill>
                          <a:latin typeface="Arial" pitchFamily="34" charset="0"/>
                          <a:ea typeface="黑体" pitchFamily="2" charset="-122"/>
                        </a:defRPr>
                      </a:lvl1pPr>
                      <a:lvl2pPr marL="742950" lvl="1" indent="-285750">
                        <a:buClr>
                          <a:schemeClr val="hlink"/>
                        </a:buClr>
                        <a:defRPr sz="2400" kern="1200">
                          <a:solidFill>
                            <a:schemeClr val="tx1"/>
                          </a:solidFill>
                          <a:latin typeface="Tahoma" pitchFamily="34" charset="0"/>
                          <a:ea typeface="宋体" pitchFamily="2" charset="-122"/>
                        </a:defRPr>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sz="2400"/>
                        <a:t>——</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66"/>
                    </a:solidFill>
                  </a:tcPr>
                </a:tc>
              </a:tr>
            </a:tbl>
          </a:graphicData>
        </a:graphic>
      </p:graphicFrame>
      <p:sp>
        <p:nvSpPr>
          <p:cNvPr id="100385" name="直接连接符 370763"/>
          <p:cNvSpPr>
            <a:spLocks noChangeShapeType="1"/>
          </p:cNvSpPr>
          <p:nvPr/>
        </p:nvSpPr>
        <p:spPr bwMode="auto">
          <a:xfrm>
            <a:off x="3348038" y="4933950"/>
            <a:ext cx="71437" cy="5762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sp>
        <p:nvSpPr>
          <p:cNvPr id="100386" name="椭圆 370764"/>
          <p:cNvSpPr>
            <a:spLocks noChangeArrowheads="1"/>
          </p:cNvSpPr>
          <p:nvPr/>
        </p:nvSpPr>
        <p:spPr bwMode="auto">
          <a:xfrm>
            <a:off x="4356100" y="3998913"/>
            <a:ext cx="4608513" cy="2087562"/>
          </a:xfrm>
          <a:prstGeom prst="ellipse">
            <a:avLst/>
          </a:prstGeom>
          <a:solidFill>
            <a:schemeClr val="bg1"/>
          </a:solidFill>
          <a:ln w="9525">
            <a:solidFill>
              <a:schemeClr val="tx1"/>
            </a:solidFill>
            <a:prstDash val="dash"/>
            <a:round/>
            <a:headEnd/>
            <a:tailEnd/>
          </a:ln>
        </p:spPr>
        <p:txBody>
          <a:bodyPr/>
          <a:lstStyle/>
          <a:p>
            <a:pPr algn="ctr" eaLnBrk="0" hangingPunct="0"/>
            <a:endParaRPr lang="zh-CN" altLang="en-US">
              <a:latin typeface="Times New Roman" panose="02020603050405020304" pitchFamily="18" charset="0"/>
            </a:endParaRPr>
          </a:p>
        </p:txBody>
      </p:sp>
      <p:pic>
        <p:nvPicPr>
          <p:cNvPr id="100387" name="图片 370765" descr="D-Link%20DI-713P%20Wireless%20Broadband%20rou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3613" y="4406900"/>
            <a:ext cx="7493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88" name="文本框 370766"/>
          <p:cNvSpPr txBox="1">
            <a:spLocks noChangeArrowheads="1"/>
          </p:cNvSpPr>
          <p:nvPr/>
        </p:nvSpPr>
        <p:spPr bwMode="auto">
          <a:xfrm>
            <a:off x="5278438" y="4284663"/>
            <a:ext cx="5318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tLang="zh-CN" sz="1600">
                <a:solidFill>
                  <a:srgbClr val="0033CC"/>
                </a:solidFill>
                <a:latin typeface="Arial" panose="020B0604020202020204" pitchFamily="34" charset="0"/>
                <a:ea typeface="黑体" panose="02010609060101010101" pitchFamily="49" charset="-122"/>
              </a:rPr>
              <a:t>AP</a:t>
            </a:r>
            <a:r>
              <a:rPr lang="en-US" altLang="zh-CN" sz="1600" baseline="-25000">
                <a:solidFill>
                  <a:srgbClr val="0033CC"/>
                </a:solidFill>
                <a:latin typeface="Arial" panose="020B0604020202020204" pitchFamily="34" charset="0"/>
                <a:ea typeface="黑体" panose="02010609060101010101" pitchFamily="49" charset="-122"/>
              </a:rPr>
              <a:t>1</a:t>
            </a:r>
          </a:p>
        </p:txBody>
      </p:sp>
      <p:grpSp>
        <p:nvGrpSpPr>
          <p:cNvPr id="100389" name="组合 370767"/>
          <p:cNvGrpSpPr>
            <a:grpSpLocks/>
          </p:cNvGrpSpPr>
          <p:nvPr/>
        </p:nvGrpSpPr>
        <p:grpSpPr bwMode="auto">
          <a:xfrm>
            <a:off x="7285038" y="5446713"/>
            <a:ext cx="671512" cy="495300"/>
            <a:chOff x="762" y="2391"/>
            <a:chExt cx="423" cy="312"/>
          </a:xfrm>
        </p:grpSpPr>
        <p:grpSp>
          <p:nvGrpSpPr>
            <p:cNvPr id="100390" name="组合 370768"/>
            <p:cNvGrpSpPr>
              <a:grpSpLocks/>
            </p:cNvGrpSpPr>
            <p:nvPr/>
          </p:nvGrpSpPr>
          <p:grpSpPr bwMode="auto">
            <a:xfrm>
              <a:off x="867" y="2432"/>
              <a:ext cx="318" cy="271"/>
              <a:chOff x="657" y="1570"/>
              <a:chExt cx="318" cy="311"/>
            </a:xfrm>
          </p:grpSpPr>
          <p:sp>
            <p:nvSpPr>
              <p:cNvPr id="100391" name="直接连接符 370769"/>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pic>
            <p:nvPicPr>
              <p:cNvPr id="100392" name="图片 370770" descr="laptop cop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0393" name="组合 370771"/>
            <p:cNvGrpSpPr>
              <a:grpSpLocks/>
            </p:cNvGrpSpPr>
            <p:nvPr/>
          </p:nvGrpSpPr>
          <p:grpSpPr bwMode="auto">
            <a:xfrm>
              <a:off x="762" y="2391"/>
              <a:ext cx="306" cy="90"/>
              <a:chOff x="748" y="2251"/>
              <a:chExt cx="306" cy="90"/>
            </a:xfrm>
          </p:grpSpPr>
          <p:sp>
            <p:nvSpPr>
              <p:cNvPr id="100394" name="新月形 370772"/>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CN" altLang="en-US">
                  <a:latin typeface="Times New Roman" panose="02020603050405020304" pitchFamily="18" charset="0"/>
                </a:endParaRPr>
              </a:p>
            </p:txBody>
          </p:sp>
          <p:sp>
            <p:nvSpPr>
              <p:cNvPr id="100395" name="新月形 370773"/>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CN" altLang="en-US">
                  <a:latin typeface="Times New Roman" panose="02020603050405020304" pitchFamily="18" charset="0"/>
                </a:endParaRPr>
              </a:p>
            </p:txBody>
          </p:sp>
          <p:sp>
            <p:nvSpPr>
              <p:cNvPr id="100396" name="新月形 370774"/>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CN" altLang="en-US">
                  <a:latin typeface="Times New Roman" panose="02020603050405020304" pitchFamily="18" charset="0"/>
                </a:endParaRPr>
              </a:p>
            </p:txBody>
          </p:sp>
          <p:sp>
            <p:nvSpPr>
              <p:cNvPr id="100397" name="新月形 370775"/>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CN" altLang="en-US">
                  <a:latin typeface="Times New Roman" panose="02020603050405020304" pitchFamily="18" charset="0"/>
                </a:endParaRPr>
              </a:p>
            </p:txBody>
          </p:sp>
          <p:sp>
            <p:nvSpPr>
              <p:cNvPr id="100398" name="新月形 370776"/>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CN" altLang="en-US">
                  <a:latin typeface="Times New Roman" panose="02020603050405020304" pitchFamily="18" charset="0"/>
                </a:endParaRPr>
              </a:p>
            </p:txBody>
          </p:sp>
          <p:sp>
            <p:nvSpPr>
              <p:cNvPr id="100399" name="新月形 370777"/>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CN" altLang="en-US">
                  <a:latin typeface="Times New Roman" panose="02020603050405020304" pitchFamily="18" charset="0"/>
                </a:endParaRPr>
              </a:p>
            </p:txBody>
          </p:sp>
        </p:grpSp>
      </p:grpSp>
      <p:grpSp>
        <p:nvGrpSpPr>
          <p:cNvPr id="100400" name="组合 370778"/>
          <p:cNvGrpSpPr>
            <a:grpSpLocks/>
          </p:cNvGrpSpPr>
          <p:nvPr/>
        </p:nvGrpSpPr>
        <p:grpSpPr bwMode="auto">
          <a:xfrm>
            <a:off x="5219700" y="5519738"/>
            <a:ext cx="671513" cy="495300"/>
            <a:chOff x="762" y="2391"/>
            <a:chExt cx="423" cy="312"/>
          </a:xfrm>
        </p:grpSpPr>
        <p:grpSp>
          <p:nvGrpSpPr>
            <p:cNvPr id="100401" name="组合 370779"/>
            <p:cNvGrpSpPr>
              <a:grpSpLocks/>
            </p:cNvGrpSpPr>
            <p:nvPr/>
          </p:nvGrpSpPr>
          <p:grpSpPr bwMode="auto">
            <a:xfrm>
              <a:off x="867" y="2432"/>
              <a:ext cx="318" cy="271"/>
              <a:chOff x="657" y="1570"/>
              <a:chExt cx="318" cy="311"/>
            </a:xfrm>
          </p:grpSpPr>
          <p:sp>
            <p:nvSpPr>
              <p:cNvPr id="100402" name="直接连接符 370780"/>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pic>
            <p:nvPicPr>
              <p:cNvPr id="100403" name="图片 370781" descr="laptop cop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0404" name="组合 370782"/>
            <p:cNvGrpSpPr>
              <a:grpSpLocks/>
            </p:cNvGrpSpPr>
            <p:nvPr/>
          </p:nvGrpSpPr>
          <p:grpSpPr bwMode="auto">
            <a:xfrm>
              <a:off x="762" y="2391"/>
              <a:ext cx="306" cy="90"/>
              <a:chOff x="748" y="2251"/>
              <a:chExt cx="306" cy="90"/>
            </a:xfrm>
          </p:grpSpPr>
          <p:sp>
            <p:nvSpPr>
              <p:cNvPr id="100405" name="新月形 37078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CN" altLang="en-US">
                  <a:latin typeface="Times New Roman" panose="02020603050405020304" pitchFamily="18" charset="0"/>
                </a:endParaRPr>
              </a:p>
            </p:txBody>
          </p:sp>
          <p:sp>
            <p:nvSpPr>
              <p:cNvPr id="100406" name="新月形 37078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CN" altLang="en-US">
                  <a:latin typeface="Times New Roman" panose="02020603050405020304" pitchFamily="18" charset="0"/>
                </a:endParaRPr>
              </a:p>
            </p:txBody>
          </p:sp>
          <p:sp>
            <p:nvSpPr>
              <p:cNvPr id="100407" name="新月形 37078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CN" altLang="en-US">
                  <a:latin typeface="Times New Roman" panose="02020603050405020304" pitchFamily="18" charset="0"/>
                </a:endParaRPr>
              </a:p>
            </p:txBody>
          </p:sp>
          <p:sp>
            <p:nvSpPr>
              <p:cNvPr id="100408" name="新月形 37078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CN" altLang="en-US">
                  <a:latin typeface="Times New Roman" panose="02020603050405020304" pitchFamily="18" charset="0"/>
                </a:endParaRPr>
              </a:p>
            </p:txBody>
          </p:sp>
          <p:sp>
            <p:nvSpPr>
              <p:cNvPr id="100409" name="新月形 37078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CN" altLang="en-US">
                  <a:latin typeface="Times New Roman" panose="02020603050405020304" pitchFamily="18" charset="0"/>
                </a:endParaRPr>
              </a:p>
            </p:txBody>
          </p:sp>
          <p:sp>
            <p:nvSpPr>
              <p:cNvPr id="100410" name="新月形 37078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CN" altLang="en-US">
                  <a:latin typeface="Times New Roman" panose="02020603050405020304" pitchFamily="18" charset="0"/>
                </a:endParaRPr>
              </a:p>
            </p:txBody>
          </p:sp>
        </p:grpSp>
      </p:grpSp>
      <p:grpSp>
        <p:nvGrpSpPr>
          <p:cNvPr id="100411" name="组合 370789"/>
          <p:cNvGrpSpPr>
            <a:grpSpLocks/>
          </p:cNvGrpSpPr>
          <p:nvPr/>
        </p:nvGrpSpPr>
        <p:grpSpPr bwMode="auto">
          <a:xfrm>
            <a:off x="7986713" y="4438650"/>
            <a:ext cx="671512" cy="495300"/>
            <a:chOff x="762" y="2391"/>
            <a:chExt cx="423" cy="312"/>
          </a:xfrm>
        </p:grpSpPr>
        <p:grpSp>
          <p:nvGrpSpPr>
            <p:cNvPr id="100412" name="组合 370790"/>
            <p:cNvGrpSpPr>
              <a:grpSpLocks/>
            </p:cNvGrpSpPr>
            <p:nvPr/>
          </p:nvGrpSpPr>
          <p:grpSpPr bwMode="auto">
            <a:xfrm>
              <a:off x="867" y="2432"/>
              <a:ext cx="318" cy="271"/>
              <a:chOff x="657" y="1570"/>
              <a:chExt cx="318" cy="311"/>
            </a:xfrm>
          </p:grpSpPr>
          <p:sp>
            <p:nvSpPr>
              <p:cNvPr id="100413" name="直接连接符 370791"/>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pic>
            <p:nvPicPr>
              <p:cNvPr id="100414" name="图片 370792" descr="laptop cop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0415" name="组合 370793"/>
            <p:cNvGrpSpPr>
              <a:grpSpLocks/>
            </p:cNvGrpSpPr>
            <p:nvPr/>
          </p:nvGrpSpPr>
          <p:grpSpPr bwMode="auto">
            <a:xfrm>
              <a:off x="762" y="2391"/>
              <a:ext cx="306" cy="90"/>
              <a:chOff x="748" y="2251"/>
              <a:chExt cx="306" cy="90"/>
            </a:xfrm>
          </p:grpSpPr>
          <p:sp>
            <p:nvSpPr>
              <p:cNvPr id="100416" name="新月形 370794"/>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CN" altLang="en-US">
                  <a:latin typeface="Times New Roman" panose="02020603050405020304" pitchFamily="18" charset="0"/>
                </a:endParaRPr>
              </a:p>
            </p:txBody>
          </p:sp>
          <p:sp>
            <p:nvSpPr>
              <p:cNvPr id="100417" name="新月形 370795"/>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CN" altLang="en-US">
                  <a:latin typeface="Times New Roman" panose="02020603050405020304" pitchFamily="18" charset="0"/>
                </a:endParaRPr>
              </a:p>
            </p:txBody>
          </p:sp>
          <p:sp>
            <p:nvSpPr>
              <p:cNvPr id="100418" name="新月形 370796"/>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CN" altLang="en-US">
                  <a:latin typeface="Times New Roman" panose="02020603050405020304" pitchFamily="18" charset="0"/>
                </a:endParaRPr>
              </a:p>
            </p:txBody>
          </p:sp>
          <p:sp>
            <p:nvSpPr>
              <p:cNvPr id="100419" name="新月形 370797"/>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CN" altLang="en-US">
                  <a:latin typeface="Times New Roman" panose="02020603050405020304" pitchFamily="18" charset="0"/>
                </a:endParaRPr>
              </a:p>
            </p:txBody>
          </p:sp>
          <p:sp>
            <p:nvSpPr>
              <p:cNvPr id="100420" name="新月形 370798"/>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CN" altLang="en-US">
                  <a:latin typeface="Times New Roman" panose="02020603050405020304" pitchFamily="18" charset="0"/>
                </a:endParaRPr>
              </a:p>
            </p:txBody>
          </p:sp>
          <p:sp>
            <p:nvSpPr>
              <p:cNvPr id="100421" name="新月形 370799"/>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CN" altLang="en-US">
                  <a:latin typeface="Times New Roman" panose="02020603050405020304" pitchFamily="18" charset="0"/>
                </a:endParaRPr>
              </a:p>
            </p:txBody>
          </p:sp>
        </p:grpSp>
      </p:grpSp>
      <p:grpSp>
        <p:nvGrpSpPr>
          <p:cNvPr id="100422" name="组合 370800"/>
          <p:cNvGrpSpPr>
            <a:grpSpLocks/>
          </p:cNvGrpSpPr>
          <p:nvPr/>
        </p:nvGrpSpPr>
        <p:grpSpPr bwMode="auto">
          <a:xfrm>
            <a:off x="4500563" y="4106863"/>
            <a:ext cx="922337" cy="660400"/>
            <a:chOff x="1565" y="1797"/>
            <a:chExt cx="581" cy="416"/>
          </a:xfrm>
        </p:grpSpPr>
        <p:sp>
          <p:nvSpPr>
            <p:cNvPr id="100423" name="任意多边形 370801"/>
            <p:cNvSpPr>
              <a:spLocks noChangeArrowheads="1"/>
            </p:cNvSpPr>
            <p:nvPr/>
          </p:nvSpPr>
          <p:spPr bwMode="auto">
            <a:xfrm>
              <a:off x="1565" y="1797"/>
              <a:ext cx="128" cy="189"/>
            </a:xfrm>
            <a:custGeom>
              <a:avLst/>
              <a:gdLst>
                <a:gd name="T0" fmla="*/ 0 w 336"/>
                <a:gd name="T1" fmla="*/ 0 h 358"/>
                <a:gd name="T2" fmla="*/ 283 w 336"/>
                <a:gd name="T3" fmla="*/ 232 h 358"/>
                <a:gd name="T4" fmla="*/ 191 w 336"/>
                <a:gd name="T5" fmla="*/ 219 h 358"/>
                <a:gd name="T6" fmla="*/ 336 w 336"/>
                <a:gd name="T7" fmla="*/ 358 h 358"/>
                <a:gd name="T8" fmla="*/ 53 w 336"/>
                <a:gd name="T9" fmla="*/ 166 h 358"/>
                <a:gd name="T10" fmla="*/ 171 w 336"/>
                <a:gd name="T11" fmla="*/ 186 h 358"/>
                <a:gd name="T12" fmla="*/ 0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pPr algn="ctr" eaLnBrk="0" hangingPunct="0"/>
              <a:endParaRPr lang="zh-CN" altLang="en-US">
                <a:latin typeface="Times New Roman" panose="02020603050405020304" pitchFamily="18" charset="0"/>
              </a:endParaRPr>
            </a:p>
          </p:txBody>
        </p:sp>
        <p:sp>
          <p:nvSpPr>
            <p:cNvPr id="100424" name="任意多边形 370802"/>
            <p:cNvSpPr>
              <a:spLocks noChangeArrowheads="1"/>
            </p:cNvSpPr>
            <p:nvPr/>
          </p:nvSpPr>
          <p:spPr bwMode="auto">
            <a:xfrm>
              <a:off x="2018" y="2024"/>
              <a:ext cx="128" cy="189"/>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pPr algn="ctr" eaLnBrk="0" hangingPunct="0"/>
              <a:endParaRPr lang="zh-CN" altLang="en-US">
                <a:latin typeface="Times New Roman" panose="02020603050405020304" pitchFamily="18" charset="0"/>
              </a:endParaRPr>
            </a:p>
          </p:txBody>
        </p:sp>
        <p:sp>
          <p:nvSpPr>
            <p:cNvPr id="100425" name="任意多边形 370803"/>
            <p:cNvSpPr>
              <a:spLocks noChangeArrowheads="1"/>
            </p:cNvSpPr>
            <p:nvPr/>
          </p:nvSpPr>
          <p:spPr bwMode="auto">
            <a:xfrm>
              <a:off x="1565" y="2017"/>
              <a:ext cx="128" cy="189"/>
            </a:xfrm>
            <a:custGeom>
              <a:avLst/>
              <a:gdLst>
                <a:gd name="T0" fmla="*/ 0 w 336"/>
                <a:gd name="T1" fmla="*/ 358 h 358"/>
                <a:gd name="T2" fmla="*/ 283 w 336"/>
                <a:gd name="T3" fmla="*/ 126 h 358"/>
                <a:gd name="T4" fmla="*/ 191 w 336"/>
                <a:gd name="T5" fmla="*/ 139 h 358"/>
                <a:gd name="T6" fmla="*/ 336 w 336"/>
                <a:gd name="T7" fmla="*/ 0 h 358"/>
                <a:gd name="T8" fmla="*/ 52 w 336"/>
                <a:gd name="T9" fmla="*/ 192 h 358"/>
                <a:gd name="T10" fmla="*/ 171 w 336"/>
                <a:gd name="T11" fmla="*/ 172 h 358"/>
                <a:gd name="T12" fmla="*/ 0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pPr algn="ctr" eaLnBrk="0" hangingPunct="0"/>
              <a:endParaRPr lang="zh-CN" altLang="en-US">
                <a:latin typeface="Times New Roman" panose="02020603050405020304" pitchFamily="18" charset="0"/>
              </a:endParaRPr>
            </a:p>
          </p:txBody>
        </p:sp>
        <p:sp>
          <p:nvSpPr>
            <p:cNvPr id="100426" name="任意多边形 370804"/>
            <p:cNvSpPr>
              <a:spLocks noChangeArrowheads="1"/>
            </p:cNvSpPr>
            <p:nvPr/>
          </p:nvSpPr>
          <p:spPr bwMode="auto">
            <a:xfrm>
              <a:off x="2018" y="1797"/>
              <a:ext cx="128" cy="189"/>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pPr algn="ctr" eaLnBrk="0" hangingPunct="0"/>
              <a:endParaRPr lang="zh-CN" altLang="en-US">
                <a:latin typeface="Times New Roman" panose="02020603050405020304" pitchFamily="18" charset="0"/>
              </a:endParaRPr>
            </a:p>
          </p:txBody>
        </p:sp>
      </p:grpSp>
      <p:sp>
        <p:nvSpPr>
          <p:cNvPr id="100427" name="文本框 370805"/>
          <p:cNvSpPr txBox="1">
            <a:spLocks noChangeArrowheads="1"/>
          </p:cNvSpPr>
          <p:nvPr/>
        </p:nvSpPr>
        <p:spPr bwMode="auto">
          <a:xfrm>
            <a:off x="6732588" y="3997325"/>
            <a:ext cx="666750" cy="300038"/>
          </a:xfrm>
          <a:prstGeom prst="rect">
            <a:avLst/>
          </a:prstGeom>
          <a:solidFill>
            <a:srgbClr val="F8F8F8">
              <a:alpha val="5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lnSpc>
                <a:spcPct val="85000"/>
              </a:lnSpc>
            </a:pPr>
            <a:r>
              <a:rPr lang="en-US" altLang="zh-CN" sz="1600">
                <a:solidFill>
                  <a:srgbClr val="0033CC"/>
                </a:solidFill>
                <a:latin typeface="Arial" panose="020B0604020202020204" pitchFamily="34" charset="0"/>
                <a:ea typeface="黑体" panose="02010609060101010101" pitchFamily="49" charset="-122"/>
              </a:rPr>
              <a:t>BSS</a:t>
            </a:r>
            <a:r>
              <a:rPr lang="en-US" altLang="zh-CN" sz="1600" baseline="-25000">
                <a:solidFill>
                  <a:srgbClr val="0033CC"/>
                </a:solidFill>
                <a:latin typeface="Arial" panose="020B0604020202020204" pitchFamily="34" charset="0"/>
                <a:ea typeface="黑体" panose="02010609060101010101" pitchFamily="49" charset="-122"/>
              </a:rPr>
              <a:t>1</a:t>
            </a:r>
          </a:p>
        </p:txBody>
      </p:sp>
      <p:sp>
        <p:nvSpPr>
          <p:cNvPr id="100428" name="文本框 370806"/>
          <p:cNvSpPr txBox="1">
            <a:spLocks noChangeArrowheads="1"/>
          </p:cNvSpPr>
          <p:nvPr/>
        </p:nvSpPr>
        <p:spPr bwMode="auto">
          <a:xfrm>
            <a:off x="8418513" y="4508500"/>
            <a:ext cx="3190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tLang="zh-CN" sz="1600">
                <a:solidFill>
                  <a:srgbClr val="0033CC"/>
                </a:solidFill>
                <a:latin typeface="Arial" panose="020B0604020202020204" pitchFamily="34" charset="0"/>
                <a:ea typeface="黑体" panose="02010609060101010101" pitchFamily="49" charset="-122"/>
              </a:rPr>
              <a:t>A</a:t>
            </a:r>
            <a:endParaRPr lang="en-US" altLang="zh-CN" sz="1600" baseline="-25000">
              <a:solidFill>
                <a:srgbClr val="0033CC"/>
              </a:solidFill>
              <a:latin typeface="Arial" panose="020B0604020202020204" pitchFamily="34" charset="0"/>
              <a:ea typeface="黑体" panose="02010609060101010101" pitchFamily="49" charset="-122"/>
            </a:endParaRPr>
          </a:p>
        </p:txBody>
      </p:sp>
      <p:sp>
        <p:nvSpPr>
          <p:cNvPr id="100429" name="文本框 370807"/>
          <p:cNvSpPr txBox="1">
            <a:spLocks noChangeArrowheads="1"/>
          </p:cNvSpPr>
          <p:nvPr/>
        </p:nvSpPr>
        <p:spPr bwMode="auto">
          <a:xfrm>
            <a:off x="7669213" y="5532438"/>
            <a:ext cx="3190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tLang="zh-CN" sz="1600">
                <a:solidFill>
                  <a:srgbClr val="0033CC"/>
                </a:solidFill>
                <a:latin typeface="Arial" panose="020B0604020202020204" pitchFamily="34" charset="0"/>
                <a:ea typeface="黑体" panose="02010609060101010101" pitchFamily="49" charset="-122"/>
              </a:rPr>
              <a:t>B</a:t>
            </a:r>
            <a:endParaRPr lang="en-US" altLang="zh-CN" sz="1600" baseline="-25000">
              <a:solidFill>
                <a:srgbClr val="0033CC"/>
              </a:solidFill>
              <a:latin typeface="Arial" panose="020B0604020202020204" pitchFamily="34" charset="0"/>
              <a:ea typeface="黑体" panose="02010609060101010101" pitchFamily="49" charset="-122"/>
            </a:endParaRPr>
          </a:p>
        </p:txBody>
      </p:sp>
      <p:sp>
        <p:nvSpPr>
          <p:cNvPr id="100430" name="直接连接符 370808"/>
          <p:cNvSpPr>
            <a:spLocks noChangeShapeType="1"/>
          </p:cNvSpPr>
          <p:nvPr/>
        </p:nvSpPr>
        <p:spPr bwMode="auto">
          <a:xfrm flipH="1">
            <a:off x="5508625" y="4656138"/>
            <a:ext cx="2573338" cy="2540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sp>
        <p:nvSpPr>
          <p:cNvPr id="100431" name="矩形 370809"/>
          <p:cNvSpPr>
            <a:spLocks noChangeArrowheads="1"/>
          </p:cNvSpPr>
          <p:nvPr/>
        </p:nvSpPr>
        <p:spPr bwMode="auto">
          <a:xfrm>
            <a:off x="6445250" y="4429125"/>
            <a:ext cx="1079500" cy="50482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eaLnBrk="0" hangingPunct="0">
              <a:spcBef>
                <a:spcPct val="0"/>
              </a:spcBef>
            </a:pPr>
            <a:r>
              <a:rPr lang="zh-CN" altLang="en-US" sz="1600">
                <a:solidFill>
                  <a:srgbClr val="0033CC"/>
                </a:solidFill>
                <a:latin typeface="Arial" panose="020B0604020202020204" pitchFamily="34" charset="0"/>
                <a:ea typeface="黑体" panose="02010609060101010101" pitchFamily="49" charset="-122"/>
              </a:rPr>
              <a:t>去往 </a:t>
            </a:r>
            <a:r>
              <a:rPr lang="en-US" altLang="zh-CN" sz="1600">
                <a:solidFill>
                  <a:srgbClr val="0033CC"/>
                </a:solidFill>
                <a:latin typeface="Arial" panose="020B0604020202020204" pitchFamily="34" charset="0"/>
                <a:ea typeface="黑体" panose="02010609060101010101" pitchFamily="49" charset="-122"/>
              </a:rPr>
              <a:t>AP = 1</a:t>
            </a:r>
          </a:p>
          <a:p>
            <a:pPr algn="ctr" eaLnBrk="0" hangingPunct="0">
              <a:spcBef>
                <a:spcPct val="0"/>
              </a:spcBef>
            </a:pPr>
            <a:r>
              <a:rPr lang="zh-CN" altLang="en-US" sz="1600">
                <a:solidFill>
                  <a:srgbClr val="0033CC"/>
                </a:solidFill>
                <a:latin typeface="Arial" panose="020B0604020202020204" pitchFamily="34" charset="0"/>
                <a:ea typeface="黑体" panose="02010609060101010101" pitchFamily="49" charset="-122"/>
              </a:rPr>
              <a:t>来自 </a:t>
            </a:r>
            <a:r>
              <a:rPr lang="en-US" altLang="zh-CN" sz="1600">
                <a:solidFill>
                  <a:srgbClr val="0033CC"/>
                </a:solidFill>
                <a:latin typeface="Arial" panose="020B0604020202020204" pitchFamily="34" charset="0"/>
                <a:ea typeface="黑体" panose="02010609060101010101" pitchFamily="49" charset="-122"/>
              </a:rPr>
              <a:t>AP = 0</a:t>
            </a:r>
          </a:p>
        </p:txBody>
      </p:sp>
      <p:sp>
        <p:nvSpPr>
          <p:cNvPr id="100432" name="直接连接符 370810"/>
          <p:cNvSpPr>
            <a:spLocks noChangeShapeType="1"/>
          </p:cNvSpPr>
          <p:nvPr/>
        </p:nvSpPr>
        <p:spPr bwMode="auto">
          <a:xfrm flipV="1">
            <a:off x="3492500" y="4791075"/>
            <a:ext cx="1366838" cy="714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sp>
        <p:nvSpPr>
          <p:cNvPr id="100433" name="直接连接符 370811"/>
          <p:cNvSpPr>
            <a:spLocks noChangeShapeType="1"/>
          </p:cNvSpPr>
          <p:nvPr/>
        </p:nvSpPr>
        <p:spPr bwMode="auto">
          <a:xfrm>
            <a:off x="5292725" y="4933950"/>
            <a:ext cx="2160588" cy="792163"/>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sp>
        <p:nvSpPr>
          <p:cNvPr id="100434" name="矩形 370812"/>
          <p:cNvSpPr>
            <a:spLocks noChangeArrowheads="1"/>
          </p:cNvSpPr>
          <p:nvPr/>
        </p:nvSpPr>
        <p:spPr bwMode="auto">
          <a:xfrm rot="1192993">
            <a:off x="5868988" y="5078413"/>
            <a:ext cx="1079500" cy="50482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eaLnBrk="0" hangingPunct="0">
              <a:spcBef>
                <a:spcPct val="0"/>
              </a:spcBef>
            </a:pPr>
            <a:r>
              <a:rPr lang="zh-CN" altLang="en-US" sz="1600">
                <a:solidFill>
                  <a:srgbClr val="0033CC"/>
                </a:solidFill>
                <a:latin typeface="Arial" panose="020B0604020202020204" pitchFamily="34" charset="0"/>
                <a:ea typeface="黑体" panose="02010609060101010101" pitchFamily="49" charset="-122"/>
              </a:rPr>
              <a:t>去往 </a:t>
            </a:r>
            <a:r>
              <a:rPr lang="en-US" altLang="zh-CN" sz="1600">
                <a:solidFill>
                  <a:srgbClr val="0033CC"/>
                </a:solidFill>
                <a:latin typeface="Arial" panose="020B0604020202020204" pitchFamily="34" charset="0"/>
                <a:ea typeface="黑体" panose="02010609060101010101" pitchFamily="49" charset="-122"/>
              </a:rPr>
              <a:t>AP = 0</a:t>
            </a:r>
          </a:p>
          <a:p>
            <a:pPr algn="ctr" eaLnBrk="0" hangingPunct="0">
              <a:spcBef>
                <a:spcPct val="0"/>
              </a:spcBef>
            </a:pPr>
            <a:r>
              <a:rPr lang="zh-CN" altLang="en-US" sz="1600">
                <a:solidFill>
                  <a:srgbClr val="0033CC"/>
                </a:solidFill>
                <a:latin typeface="Arial" panose="020B0604020202020204" pitchFamily="34" charset="0"/>
                <a:ea typeface="黑体" panose="02010609060101010101" pitchFamily="49" charset="-122"/>
              </a:rPr>
              <a:t>来自 </a:t>
            </a:r>
            <a:r>
              <a:rPr lang="en-US" altLang="zh-CN" sz="1600">
                <a:solidFill>
                  <a:srgbClr val="0033CC"/>
                </a:solidFill>
                <a:latin typeface="Arial" panose="020B0604020202020204" pitchFamily="34" charset="0"/>
                <a:ea typeface="黑体" panose="02010609060101010101" pitchFamily="49" charset="-122"/>
              </a:rPr>
              <a:t>AP = 1</a:t>
            </a:r>
          </a:p>
        </p:txBody>
      </p:sp>
      <p:sp>
        <p:nvSpPr>
          <p:cNvPr id="100435" name="直接连接符 370813"/>
          <p:cNvSpPr>
            <a:spLocks noChangeShapeType="1"/>
          </p:cNvSpPr>
          <p:nvPr/>
        </p:nvSpPr>
        <p:spPr bwMode="auto">
          <a:xfrm flipV="1">
            <a:off x="2052638" y="4862513"/>
            <a:ext cx="1150937" cy="288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pic>
        <p:nvPicPr>
          <p:cNvPr id="100436" name="图片 370814" descr="D-Link%20DI-713P%20Wireless%20Broadband%20rou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4791075"/>
            <a:ext cx="7493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0437" name="对象 370815"/>
          <p:cNvGraphicFramePr>
            <a:graphicFrameLocks/>
          </p:cNvGraphicFramePr>
          <p:nvPr/>
        </p:nvGraphicFramePr>
        <p:xfrm>
          <a:off x="2486025" y="5367338"/>
          <a:ext cx="1800225" cy="795337"/>
        </p:xfrm>
        <a:graphic>
          <a:graphicData uri="http://schemas.openxmlformats.org/presentationml/2006/ole">
            <mc:AlternateContent xmlns:mc="http://schemas.openxmlformats.org/markup-compatibility/2006">
              <mc:Choice xmlns:v="urn:schemas-microsoft-com:vml" Requires="v">
                <p:oleObj spid="_x0000_s191493" r:id="rId5" imgW="1687385" imgH="965009" progId="Visio.Drawing.6">
                  <p:embed/>
                </p:oleObj>
              </mc:Choice>
              <mc:Fallback>
                <p:oleObj r:id="rId5" imgW="1687385" imgH="965009" progId="Visio.Drawing.6">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6025" y="5367338"/>
                        <a:ext cx="1800225"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0438" name="文本框 370816"/>
          <p:cNvSpPr txBox="1">
            <a:spLocks noChangeArrowheads="1"/>
          </p:cNvSpPr>
          <p:nvPr/>
        </p:nvSpPr>
        <p:spPr bwMode="auto">
          <a:xfrm>
            <a:off x="2987675" y="5583238"/>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zh-CN" altLang="en-US" sz="1600">
                <a:solidFill>
                  <a:srgbClr val="0033CC"/>
                </a:solidFill>
                <a:latin typeface="Arial" panose="020B0604020202020204" pitchFamily="34" charset="0"/>
                <a:ea typeface="黑体" panose="02010609060101010101" pitchFamily="49" charset="-122"/>
              </a:rPr>
              <a:t>因特网</a:t>
            </a:r>
          </a:p>
        </p:txBody>
      </p:sp>
      <p:pic>
        <p:nvPicPr>
          <p:cNvPr id="100439" name="图片 370817"/>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60700" y="4718050"/>
            <a:ext cx="6000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0440" name="文本框 370818"/>
          <p:cNvSpPr txBox="1">
            <a:spLocks noChangeArrowheads="1"/>
          </p:cNvSpPr>
          <p:nvPr/>
        </p:nvSpPr>
        <p:spPr bwMode="auto">
          <a:xfrm>
            <a:off x="3132138" y="4429125"/>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tLang="zh-CN" sz="1600">
                <a:solidFill>
                  <a:srgbClr val="0033CC"/>
                </a:solidFill>
                <a:latin typeface="Arial" panose="020B0604020202020204" pitchFamily="34" charset="0"/>
                <a:ea typeface="黑体" panose="02010609060101010101" pitchFamily="49" charset="-122"/>
              </a:rPr>
              <a:t>R</a:t>
            </a:r>
            <a:endParaRPr lang="en-US" altLang="zh-CN" sz="1600" baseline="-25000">
              <a:solidFill>
                <a:srgbClr val="0033CC"/>
              </a:solidFill>
              <a:latin typeface="Arial" panose="020B0604020202020204" pitchFamily="34" charset="0"/>
              <a:ea typeface="黑体" panose="02010609060101010101" pitchFamily="49" charset="-122"/>
            </a:endParaRPr>
          </a:p>
        </p:txBody>
      </p:sp>
      <p:sp>
        <p:nvSpPr>
          <p:cNvPr id="100441" name="椭圆 370819"/>
          <p:cNvSpPr>
            <a:spLocks noChangeArrowheads="1"/>
          </p:cNvSpPr>
          <p:nvPr/>
        </p:nvSpPr>
        <p:spPr bwMode="auto">
          <a:xfrm>
            <a:off x="250825" y="4573588"/>
            <a:ext cx="2233613" cy="1512887"/>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zh-CN" altLang="en-US">
              <a:latin typeface="Times New Roman" panose="02020603050405020304" pitchFamily="18" charset="0"/>
            </a:endParaRPr>
          </a:p>
        </p:txBody>
      </p:sp>
      <p:sp>
        <p:nvSpPr>
          <p:cNvPr id="100442" name="文本框 370820"/>
          <p:cNvSpPr txBox="1">
            <a:spLocks noChangeArrowheads="1"/>
          </p:cNvSpPr>
          <p:nvPr/>
        </p:nvSpPr>
        <p:spPr bwMode="auto">
          <a:xfrm>
            <a:off x="539750" y="4789488"/>
            <a:ext cx="666750" cy="300037"/>
          </a:xfrm>
          <a:prstGeom prst="rect">
            <a:avLst/>
          </a:prstGeom>
          <a:solidFill>
            <a:srgbClr val="F8F8F8">
              <a:alpha val="5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lnSpc>
                <a:spcPct val="85000"/>
              </a:lnSpc>
            </a:pPr>
            <a:r>
              <a:rPr lang="en-US" altLang="zh-CN" sz="1600">
                <a:solidFill>
                  <a:srgbClr val="0033CC"/>
                </a:solidFill>
                <a:latin typeface="Arial" panose="020B0604020202020204" pitchFamily="34" charset="0"/>
                <a:ea typeface="黑体" panose="02010609060101010101" pitchFamily="49" charset="-122"/>
              </a:rPr>
              <a:t>BSS</a:t>
            </a:r>
            <a:r>
              <a:rPr lang="en-US" altLang="zh-CN" sz="1600" baseline="-25000">
                <a:solidFill>
                  <a:srgbClr val="0033CC"/>
                </a:solidFill>
                <a:latin typeface="Arial" panose="020B0604020202020204" pitchFamily="34" charset="0"/>
                <a:ea typeface="黑体" panose="02010609060101010101" pitchFamily="49" charset="-122"/>
              </a:rPr>
              <a:t>2</a:t>
            </a:r>
          </a:p>
        </p:txBody>
      </p:sp>
      <p:sp>
        <p:nvSpPr>
          <p:cNvPr id="100443" name="文本框 370821"/>
          <p:cNvSpPr txBox="1">
            <a:spLocks noChangeArrowheads="1"/>
          </p:cNvSpPr>
          <p:nvPr/>
        </p:nvSpPr>
        <p:spPr bwMode="auto">
          <a:xfrm>
            <a:off x="1692275" y="4716463"/>
            <a:ext cx="531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tLang="zh-CN" sz="1600">
                <a:solidFill>
                  <a:srgbClr val="0033CC"/>
                </a:solidFill>
                <a:latin typeface="Arial" panose="020B0604020202020204" pitchFamily="34" charset="0"/>
                <a:ea typeface="黑体" panose="02010609060101010101" pitchFamily="49" charset="-122"/>
              </a:rPr>
              <a:t>AP</a:t>
            </a:r>
            <a:r>
              <a:rPr lang="en-US" altLang="zh-CN" sz="1600" baseline="-25000">
                <a:solidFill>
                  <a:srgbClr val="0033CC"/>
                </a:solidFill>
                <a:latin typeface="Arial" panose="020B0604020202020204" pitchFamily="34" charset="0"/>
                <a:ea typeface="黑体" panose="02010609060101010101" pitchFamily="49" charset="-122"/>
              </a:rPr>
              <a:t>2</a:t>
            </a:r>
          </a:p>
        </p:txBody>
      </p:sp>
      <p:grpSp>
        <p:nvGrpSpPr>
          <p:cNvPr id="100444" name="组合 370822"/>
          <p:cNvGrpSpPr>
            <a:grpSpLocks/>
          </p:cNvGrpSpPr>
          <p:nvPr/>
        </p:nvGrpSpPr>
        <p:grpSpPr bwMode="auto">
          <a:xfrm>
            <a:off x="468313" y="5365750"/>
            <a:ext cx="671512" cy="495300"/>
            <a:chOff x="762" y="2391"/>
            <a:chExt cx="423" cy="312"/>
          </a:xfrm>
        </p:grpSpPr>
        <p:grpSp>
          <p:nvGrpSpPr>
            <p:cNvPr id="100445" name="组合 370823"/>
            <p:cNvGrpSpPr>
              <a:grpSpLocks/>
            </p:cNvGrpSpPr>
            <p:nvPr/>
          </p:nvGrpSpPr>
          <p:grpSpPr bwMode="auto">
            <a:xfrm>
              <a:off x="867" y="2432"/>
              <a:ext cx="318" cy="271"/>
              <a:chOff x="657" y="1570"/>
              <a:chExt cx="318" cy="311"/>
            </a:xfrm>
          </p:grpSpPr>
          <p:sp>
            <p:nvSpPr>
              <p:cNvPr id="100446" name="直接连接符 370824"/>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pic>
            <p:nvPicPr>
              <p:cNvPr id="100447" name="图片 370825" descr="laptop cop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0448" name="组合 370826"/>
            <p:cNvGrpSpPr>
              <a:grpSpLocks/>
            </p:cNvGrpSpPr>
            <p:nvPr/>
          </p:nvGrpSpPr>
          <p:grpSpPr bwMode="auto">
            <a:xfrm>
              <a:off x="762" y="2391"/>
              <a:ext cx="306" cy="90"/>
              <a:chOff x="748" y="2251"/>
              <a:chExt cx="306" cy="90"/>
            </a:xfrm>
          </p:grpSpPr>
          <p:sp>
            <p:nvSpPr>
              <p:cNvPr id="100449" name="新月形 37082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CN" altLang="en-US">
                  <a:latin typeface="Times New Roman" panose="02020603050405020304" pitchFamily="18" charset="0"/>
                </a:endParaRPr>
              </a:p>
            </p:txBody>
          </p:sp>
          <p:sp>
            <p:nvSpPr>
              <p:cNvPr id="100450" name="新月形 37082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CN" altLang="en-US">
                  <a:latin typeface="Times New Roman" panose="02020603050405020304" pitchFamily="18" charset="0"/>
                </a:endParaRPr>
              </a:p>
            </p:txBody>
          </p:sp>
          <p:sp>
            <p:nvSpPr>
              <p:cNvPr id="100451" name="新月形 37082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CN" altLang="en-US">
                  <a:latin typeface="Times New Roman" panose="02020603050405020304" pitchFamily="18" charset="0"/>
                </a:endParaRPr>
              </a:p>
            </p:txBody>
          </p:sp>
          <p:sp>
            <p:nvSpPr>
              <p:cNvPr id="100452" name="新月形 37083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CN" altLang="en-US">
                  <a:latin typeface="Times New Roman" panose="02020603050405020304" pitchFamily="18" charset="0"/>
                </a:endParaRPr>
              </a:p>
            </p:txBody>
          </p:sp>
          <p:sp>
            <p:nvSpPr>
              <p:cNvPr id="100453" name="新月形 37083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CN" altLang="en-US">
                  <a:latin typeface="Times New Roman" panose="02020603050405020304" pitchFamily="18" charset="0"/>
                </a:endParaRPr>
              </a:p>
            </p:txBody>
          </p:sp>
          <p:sp>
            <p:nvSpPr>
              <p:cNvPr id="100454" name="新月形 37083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CN" altLang="en-US">
                  <a:latin typeface="Times New Roman" panose="02020603050405020304" pitchFamily="18" charset="0"/>
                </a:endParaRPr>
              </a:p>
            </p:txBody>
          </p:sp>
        </p:grpSp>
      </p:grpSp>
      <p:sp>
        <p:nvSpPr>
          <p:cNvPr id="100455" name="文本框 370833"/>
          <p:cNvSpPr txBox="1">
            <a:spLocks noChangeArrowheads="1"/>
          </p:cNvSpPr>
          <p:nvPr/>
        </p:nvSpPr>
        <p:spPr bwMode="auto">
          <a:xfrm>
            <a:off x="900113" y="5437188"/>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tLang="zh-CN" sz="1600">
                <a:solidFill>
                  <a:srgbClr val="0033CC"/>
                </a:solidFill>
                <a:latin typeface="Arial" panose="020B0604020202020204" pitchFamily="34" charset="0"/>
                <a:ea typeface="黑体" panose="02010609060101010101" pitchFamily="49" charset="-122"/>
              </a:rPr>
              <a:t>C</a:t>
            </a:r>
            <a:endParaRPr lang="en-US" altLang="zh-CN" sz="1600" baseline="-25000">
              <a:solidFill>
                <a:srgbClr val="0033CC"/>
              </a:solidFill>
              <a:latin typeface="Arial" panose="020B0604020202020204" pitchFamily="34" charset="0"/>
              <a:ea typeface="黑体" panose="02010609060101010101" pitchFamily="49" charset="-122"/>
            </a:endParaRPr>
          </a:p>
        </p:txBody>
      </p:sp>
      <p:sp>
        <p:nvSpPr>
          <p:cNvPr id="100456" name="文本框 370834"/>
          <p:cNvSpPr txBox="1">
            <a:spLocks noChangeArrowheads="1"/>
          </p:cNvSpPr>
          <p:nvPr/>
        </p:nvSpPr>
        <p:spPr bwMode="auto">
          <a:xfrm>
            <a:off x="3349625" y="493236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tLang="zh-CN" sz="1600">
                <a:solidFill>
                  <a:srgbClr val="0033CC"/>
                </a:solidFill>
                <a:latin typeface="Arial" panose="020B0604020202020204" pitchFamily="34" charset="0"/>
                <a:ea typeface="黑体" panose="02010609060101010101" pitchFamily="49" charset="-122"/>
              </a:rPr>
              <a:t>0</a:t>
            </a:r>
            <a:endParaRPr lang="en-US" altLang="zh-CN" sz="1600" baseline="-25000">
              <a:solidFill>
                <a:srgbClr val="0033CC"/>
              </a:solidFill>
              <a:latin typeface="Arial" panose="020B0604020202020204" pitchFamily="34" charset="0"/>
              <a:ea typeface="黑体" panose="02010609060101010101" pitchFamily="49" charset="-122"/>
            </a:endParaRPr>
          </a:p>
        </p:txBody>
      </p:sp>
      <p:sp>
        <p:nvSpPr>
          <p:cNvPr id="100457" name="文本框 370835"/>
          <p:cNvSpPr txBox="1">
            <a:spLocks noChangeArrowheads="1"/>
          </p:cNvSpPr>
          <p:nvPr/>
        </p:nvSpPr>
        <p:spPr bwMode="auto">
          <a:xfrm>
            <a:off x="3563938" y="4500563"/>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tLang="zh-CN" sz="1600">
                <a:solidFill>
                  <a:srgbClr val="0033CC"/>
                </a:solidFill>
                <a:latin typeface="Arial" panose="020B0604020202020204" pitchFamily="34" charset="0"/>
                <a:ea typeface="黑体" panose="02010609060101010101" pitchFamily="49" charset="-122"/>
              </a:rPr>
              <a:t>1</a:t>
            </a:r>
            <a:endParaRPr lang="en-US" altLang="zh-CN" sz="1600" baseline="-25000">
              <a:solidFill>
                <a:srgbClr val="0033CC"/>
              </a:solidFill>
              <a:latin typeface="Arial" panose="020B0604020202020204" pitchFamily="34" charset="0"/>
              <a:ea typeface="黑体" panose="02010609060101010101" pitchFamily="49" charset="-122"/>
            </a:endParaRPr>
          </a:p>
        </p:txBody>
      </p:sp>
      <p:sp>
        <p:nvSpPr>
          <p:cNvPr id="100458" name="文本框 370836"/>
          <p:cNvSpPr txBox="1">
            <a:spLocks noChangeArrowheads="1"/>
          </p:cNvSpPr>
          <p:nvPr/>
        </p:nvSpPr>
        <p:spPr bwMode="auto">
          <a:xfrm>
            <a:off x="2771775" y="459581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tLang="zh-CN" sz="1600">
                <a:solidFill>
                  <a:srgbClr val="0033CC"/>
                </a:solidFill>
                <a:latin typeface="Arial" panose="020B0604020202020204" pitchFamily="34" charset="0"/>
                <a:ea typeface="黑体" panose="02010609060101010101" pitchFamily="49" charset="-122"/>
              </a:rPr>
              <a:t>2</a:t>
            </a:r>
            <a:endParaRPr lang="en-US" altLang="zh-CN" sz="1600" baseline="-25000">
              <a:solidFill>
                <a:srgbClr val="0033CC"/>
              </a:solidFill>
              <a:latin typeface="Arial" panose="020B0604020202020204" pitchFamily="34" charset="0"/>
              <a:ea typeface="黑体" panose="02010609060101010101" pitchFamily="49" charset="-122"/>
            </a:endParaRPr>
          </a:p>
        </p:txBody>
      </p:sp>
      <p:sp>
        <p:nvSpPr>
          <p:cNvPr id="100459" name="文本框 370837"/>
          <p:cNvSpPr txBox="1">
            <a:spLocks noChangeArrowheads="1"/>
          </p:cNvSpPr>
          <p:nvPr/>
        </p:nvSpPr>
        <p:spPr bwMode="auto">
          <a:xfrm>
            <a:off x="611188" y="6237288"/>
            <a:ext cx="7561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en-US" sz="2400">
                <a:solidFill>
                  <a:srgbClr val="0033CC"/>
                </a:solidFill>
                <a:latin typeface="Arial" panose="020B0604020202020204" pitchFamily="34" charset="0"/>
                <a:ea typeface="黑体" panose="02010609060101010101" pitchFamily="49" charset="-122"/>
              </a:rPr>
              <a:t>站点 </a:t>
            </a:r>
            <a:r>
              <a:rPr lang="en-US" altLang="zh-CN" sz="2400">
                <a:solidFill>
                  <a:srgbClr val="0033CC"/>
                </a:solidFill>
                <a:latin typeface="Arial" panose="020B0604020202020204" pitchFamily="34" charset="0"/>
                <a:ea typeface="黑体" panose="02010609060101010101" pitchFamily="49" charset="-122"/>
              </a:rPr>
              <a:t>A </a:t>
            </a:r>
            <a:r>
              <a:rPr lang="zh-CN" altLang="en-US" sz="2400">
                <a:solidFill>
                  <a:srgbClr val="0033CC"/>
                </a:solidFill>
                <a:latin typeface="Arial" panose="020B0604020202020204" pitchFamily="34" charset="0"/>
                <a:ea typeface="黑体" panose="02010609060101010101" pitchFamily="49" charset="-122"/>
              </a:rPr>
              <a:t>向 </a:t>
            </a:r>
            <a:r>
              <a:rPr lang="en-US" altLang="zh-CN" sz="2400">
                <a:solidFill>
                  <a:srgbClr val="0033CC"/>
                </a:solidFill>
                <a:latin typeface="Arial" panose="020B0604020202020204" pitchFamily="34" charset="0"/>
                <a:ea typeface="黑体" panose="02010609060101010101" pitchFamily="49" charset="-122"/>
              </a:rPr>
              <a:t>B </a:t>
            </a:r>
            <a:r>
              <a:rPr lang="zh-CN" altLang="en-US" sz="2400">
                <a:solidFill>
                  <a:srgbClr val="0033CC"/>
                </a:solidFill>
                <a:latin typeface="Arial" panose="020B0604020202020204" pitchFamily="34" charset="0"/>
                <a:ea typeface="黑体" panose="02010609060101010101" pitchFamily="49" charset="-122"/>
              </a:rPr>
              <a:t>发送数据帧。数据帧必须经过 </a:t>
            </a:r>
            <a:r>
              <a:rPr lang="en-US" altLang="zh-CN" sz="2400">
                <a:solidFill>
                  <a:srgbClr val="0033CC"/>
                </a:solidFill>
                <a:latin typeface="Arial" panose="020B0604020202020204" pitchFamily="34" charset="0"/>
                <a:ea typeface="黑体" panose="02010609060101010101" pitchFamily="49" charset="-122"/>
              </a:rPr>
              <a:t>AP </a:t>
            </a:r>
            <a:r>
              <a:rPr lang="zh-CN" altLang="en-US" sz="2400">
                <a:solidFill>
                  <a:srgbClr val="0033CC"/>
                </a:solidFill>
                <a:latin typeface="Arial" panose="020B0604020202020204" pitchFamily="34" charset="0"/>
                <a:ea typeface="黑体" panose="02010609060101010101" pitchFamily="49" charset="-122"/>
              </a:rPr>
              <a:t>转发</a:t>
            </a:r>
          </a:p>
        </p:txBody>
      </p:sp>
    </p:spTree>
    <p:extLst>
      <p:ext uri="{BB962C8B-B14F-4D97-AF65-F5344CB8AC3E}">
        <p14:creationId xmlns:p14="http://schemas.microsoft.com/office/powerpoint/2010/main" val="2738349010"/>
      </p:ext>
    </p:extLst>
  </p:cSld>
  <p:clrMapOvr>
    <a:masterClrMapping/>
  </p:clrMapOvr>
  <p:transition spd="med">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a:spLocks noChangeAspect="1"/>
          </p:cNvSpPr>
          <p:nvPr/>
        </p:nvSpPr>
        <p:spPr bwMode="auto">
          <a:xfrm>
            <a:off x="928688" y="4500563"/>
            <a:ext cx="1619250" cy="1619250"/>
          </a:xfrm>
          <a:prstGeom prst="ellipse">
            <a:avLst/>
          </a:prstGeom>
          <a:solidFill>
            <a:srgbClr val="F6F89E"/>
          </a:solidFill>
          <a:ln w="9525" algn="ctr">
            <a:solidFill>
              <a:schemeClr val="tx1"/>
            </a:solidFill>
            <a:prstDash val="dash"/>
            <a:round/>
            <a:headEnd/>
            <a:tailEnd type="triangle" w="med" len="med"/>
          </a:ln>
        </p:spPr>
        <p:txBody>
          <a:bodyPr>
            <a:spAutoFit/>
          </a:bodyPr>
          <a:lstStyle/>
          <a:p>
            <a:endParaRPr lang="zh-CN" altLang="en-US"/>
          </a:p>
        </p:txBody>
      </p:sp>
      <p:sp>
        <p:nvSpPr>
          <p:cNvPr id="19" name="椭圆 18"/>
          <p:cNvSpPr>
            <a:spLocks noChangeAspect="1"/>
          </p:cNvSpPr>
          <p:nvPr/>
        </p:nvSpPr>
        <p:spPr bwMode="auto">
          <a:xfrm>
            <a:off x="5715000" y="4524375"/>
            <a:ext cx="1619250" cy="1619250"/>
          </a:xfrm>
          <a:prstGeom prst="ellipse">
            <a:avLst/>
          </a:prstGeom>
          <a:solidFill>
            <a:srgbClr val="F6F89E"/>
          </a:solidFill>
          <a:ln w="9525" algn="ctr">
            <a:solidFill>
              <a:schemeClr val="tx1"/>
            </a:solidFill>
            <a:prstDash val="dash"/>
            <a:round/>
            <a:headEnd/>
            <a:tailEnd type="triangle" w="med" len="med"/>
          </a:ln>
        </p:spPr>
        <p:txBody>
          <a:bodyPr>
            <a:spAutoFit/>
          </a:bodyPr>
          <a:lstStyle/>
          <a:p>
            <a:endParaRPr lang="zh-CN" altLang="en-US"/>
          </a:p>
        </p:txBody>
      </p:sp>
      <p:sp>
        <p:nvSpPr>
          <p:cNvPr id="18" name="椭圆 17"/>
          <p:cNvSpPr>
            <a:spLocks noChangeAspect="1"/>
          </p:cNvSpPr>
          <p:nvPr/>
        </p:nvSpPr>
        <p:spPr bwMode="auto">
          <a:xfrm>
            <a:off x="2428875" y="4524375"/>
            <a:ext cx="1619250" cy="1619250"/>
          </a:xfrm>
          <a:prstGeom prst="ellipse">
            <a:avLst/>
          </a:prstGeom>
          <a:solidFill>
            <a:srgbClr val="F6F89E"/>
          </a:solidFill>
          <a:ln w="9525" algn="ctr">
            <a:solidFill>
              <a:schemeClr val="tx1"/>
            </a:solidFill>
            <a:prstDash val="dash"/>
            <a:round/>
            <a:headEnd/>
            <a:tailEnd type="triangle" w="med" len="med"/>
          </a:ln>
        </p:spPr>
        <p:txBody>
          <a:bodyPr>
            <a:spAutoFit/>
          </a:bodyPr>
          <a:lstStyle/>
          <a:p>
            <a:endParaRPr lang="zh-CN" altLang="en-US"/>
          </a:p>
        </p:txBody>
      </p:sp>
      <p:sp>
        <p:nvSpPr>
          <p:cNvPr id="70661" name="Rectangle 2"/>
          <p:cNvSpPr>
            <a:spLocks noGrp="1" noChangeArrowheads="1"/>
          </p:cNvSpPr>
          <p:nvPr>
            <p:ph type="title"/>
          </p:nvPr>
        </p:nvSpPr>
        <p:spPr>
          <a:xfrm>
            <a:off x="571500" y="357188"/>
            <a:ext cx="7793038" cy="1143000"/>
          </a:xfrm>
        </p:spPr>
        <p:txBody>
          <a:bodyPr/>
          <a:lstStyle/>
          <a:p>
            <a:pPr eaLnBrk="1" hangingPunct="1"/>
            <a:r>
              <a:rPr lang="en-US" altLang="zh-CN" smtClean="0"/>
              <a:t>Why We Need CSMA/CA?</a:t>
            </a:r>
          </a:p>
        </p:txBody>
      </p:sp>
      <p:sp>
        <p:nvSpPr>
          <p:cNvPr id="7172" name="Rectangle 3"/>
          <p:cNvSpPr>
            <a:spLocks noGrp="1" noChangeArrowheads="1"/>
          </p:cNvSpPr>
          <p:nvPr>
            <p:ph type="body" idx="1"/>
          </p:nvPr>
        </p:nvSpPr>
        <p:spPr>
          <a:xfrm>
            <a:off x="142875" y="1714500"/>
            <a:ext cx="8839200" cy="3497263"/>
          </a:xfrm>
        </p:spPr>
        <p:txBody>
          <a:bodyPr/>
          <a:lstStyle/>
          <a:p>
            <a:pPr eaLnBrk="1" hangingPunct="1">
              <a:lnSpc>
                <a:spcPct val="90000"/>
              </a:lnSpc>
              <a:defRPr/>
            </a:pPr>
            <a:r>
              <a:rPr lang="en-US" altLang="zh-CN" sz="2000" dirty="0" smtClean="0">
                <a:latin typeface="Arial" charset="0"/>
              </a:rPr>
              <a:t>Collisions can occur in WLAN, but the stations can only know the transmission nearby, so CSMA/CD is not a good choice.</a:t>
            </a:r>
          </a:p>
          <a:p>
            <a:pPr lvl="1" eaLnBrk="1" hangingPunct="1">
              <a:lnSpc>
                <a:spcPct val="90000"/>
              </a:lnSpc>
              <a:defRPr/>
            </a:pPr>
            <a:r>
              <a:rPr lang="en-US" altLang="zh-CN" sz="2000" b="1" dirty="0" smtClean="0">
                <a:solidFill>
                  <a:srgbClr val="006600"/>
                </a:solidFill>
                <a:latin typeface="Arial" charset="0"/>
              </a:rPr>
              <a:t>Hidden Station Problem</a:t>
            </a:r>
          </a:p>
          <a:p>
            <a:pPr lvl="2" eaLnBrk="1" hangingPunct="1">
              <a:lnSpc>
                <a:spcPct val="90000"/>
              </a:lnSpc>
              <a:defRPr/>
            </a:pPr>
            <a:r>
              <a:rPr lang="en-US" altLang="zh-CN" sz="2000" dirty="0" smtClean="0">
                <a:latin typeface="Arial" charset="0"/>
              </a:rPr>
              <a:t>When A is transmitting data to B, C can’t detect the transmission between A and B,  so perhaps C will decide to transmit data to B and result in a collision at B. </a:t>
            </a:r>
          </a:p>
          <a:p>
            <a:pPr lvl="1" eaLnBrk="1" hangingPunct="1">
              <a:lnSpc>
                <a:spcPct val="90000"/>
              </a:lnSpc>
              <a:defRPr/>
            </a:pPr>
            <a:r>
              <a:rPr lang="en-US" altLang="zh-CN" sz="2000" b="1" dirty="0" smtClean="0">
                <a:solidFill>
                  <a:schemeClr val="accent6">
                    <a:lumMod val="60000"/>
                    <a:lumOff val="40000"/>
                  </a:schemeClr>
                </a:solidFill>
                <a:latin typeface="Arial" charset="0"/>
              </a:rPr>
              <a:t>Exposed Station Problem</a:t>
            </a:r>
          </a:p>
          <a:p>
            <a:pPr lvl="2" eaLnBrk="1" hangingPunct="1">
              <a:lnSpc>
                <a:spcPct val="90000"/>
              </a:lnSpc>
              <a:defRPr/>
            </a:pPr>
            <a:r>
              <a:rPr lang="en-US" altLang="zh-CN" sz="2000" dirty="0" smtClean="0">
                <a:latin typeface="Arial" charset="0"/>
              </a:rPr>
              <a:t>When B is transmitting data to A, C can detect the transmission, so C will not transmit data to D.  But that is a mistake.</a:t>
            </a:r>
          </a:p>
        </p:txBody>
      </p:sp>
      <p:sp>
        <p:nvSpPr>
          <p:cNvPr id="5" name="爆炸形 2 4"/>
          <p:cNvSpPr/>
          <p:nvPr/>
        </p:nvSpPr>
        <p:spPr bwMode="auto">
          <a:xfrm>
            <a:off x="1285852" y="4714884"/>
            <a:ext cx="928694" cy="1175980"/>
          </a:xfrm>
          <a:prstGeom prst="irregularSeal2">
            <a:avLst/>
          </a:prstGeom>
          <a:solidFill>
            <a:srgbClr val="006600"/>
          </a:solidFill>
          <a:ln>
            <a:noFill/>
            <a:headEnd type="none" w="med" len="med"/>
            <a:tailEnd type="triangl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US" altLang="zh-CN" sz="2800" dirty="0">
                <a:solidFill>
                  <a:schemeClr val="bg1"/>
                </a:solidFill>
              </a:rPr>
              <a:t>A</a:t>
            </a:r>
            <a:endParaRPr lang="zh-CN" altLang="en-US" sz="2800" dirty="0">
              <a:solidFill>
                <a:schemeClr val="bg1"/>
              </a:solidFill>
              <a:latin typeface="Times New Roman" pitchFamily="18" charset="0"/>
            </a:endParaRPr>
          </a:p>
        </p:txBody>
      </p:sp>
      <p:sp>
        <p:nvSpPr>
          <p:cNvPr id="6" name="矩形 5"/>
          <p:cNvSpPr/>
          <p:nvPr/>
        </p:nvSpPr>
        <p:spPr bwMode="auto">
          <a:xfrm>
            <a:off x="2214546" y="5072074"/>
            <a:ext cx="500066" cy="523220"/>
          </a:xfrm>
          <a:prstGeom prst="rect">
            <a:avLst/>
          </a:prstGeom>
          <a:solidFill>
            <a:srgbClr val="006600"/>
          </a:solidFill>
          <a:ln>
            <a:noFill/>
            <a:headEnd type="none" w="med" len="med"/>
            <a:tailEnd type="triangl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US" altLang="zh-CN" sz="2800" dirty="0">
                <a:solidFill>
                  <a:schemeClr val="bg1"/>
                </a:solidFill>
              </a:rPr>
              <a:t>B</a:t>
            </a:r>
            <a:endParaRPr lang="zh-CN" altLang="en-US" sz="2800" dirty="0">
              <a:solidFill>
                <a:schemeClr val="bg1"/>
              </a:solidFill>
              <a:latin typeface="Times New Roman" pitchFamily="18" charset="0"/>
            </a:endParaRPr>
          </a:p>
        </p:txBody>
      </p:sp>
      <p:sp>
        <p:nvSpPr>
          <p:cNvPr id="7" name="矩形 6"/>
          <p:cNvSpPr/>
          <p:nvPr/>
        </p:nvSpPr>
        <p:spPr bwMode="auto">
          <a:xfrm>
            <a:off x="3000364" y="5072074"/>
            <a:ext cx="500066" cy="523220"/>
          </a:xfrm>
          <a:prstGeom prst="rect">
            <a:avLst/>
          </a:prstGeom>
          <a:solidFill>
            <a:srgbClr val="006600"/>
          </a:solidFill>
          <a:ln>
            <a:noFill/>
            <a:headEnd type="none" w="med" len="med"/>
            <a:tailEnd type="triangl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US" altLang="zh-CN" sz="2800" dirty="0">
                <a:solidFill>
                  <a:schemeClr val="bg1"/>
                </a:solidFill>
              </a:rPr>
              <a:t>C</a:t>
            </a:r>
            <a:endParaRPr lang="zh-CN" altLang="en-US" sz="2800" dirty="0">
              <a:solidFill>
                <a:schemeClr val="bg1"/>
              </a:solidFill>
              <a:latin typeface="Times New Roman" pitchFamily="18" charset="0"/>
            </a:endParaRPr>
          </a:p>
        </p:txBody>
      </p:sp>
      <p:sp>
        <p:nvSpPr>
          <p:cNvPr id="8" name="矩形 7"/>
          <p:cNvSpPr/>
          <p:nvPr/>
        </p:nvSpPr>
        <p:spPr bwMode="auto">
          <a:xfrm>
            <a:off x="3786182" y="5072074"/>
            <a:ext cx="500066" cy="523220"/>
          </a:xfrm>
          <a:prstGeom prst="rect">
            <a:avLst/>
          </a:prstGeom>
          <a:solidFill>
            <a:srgbClr val="006600"/>
          </a:solidFill>
          <a:ln>
            <a:noFill/>
            <a:headEnd type="none" w="med" len="med"/>
            <a:tailEnd type="triangl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US" altLang="zh-CN" sz="2800" dirty="0">
                <a:solidFill>
                  <a:schemeClr val="bg1"/>
                </a:solidFill>
              </a:rPr>
              <a:t>D</a:t>
            </a:r>
            <a:endParaRPr lang="zh-CN" altLang="en-US" sz="2800" dirty="0">
              <a:solidFill>
                <a:schemeClr val="bg1"/>
              </a:solidFill>
              <a:latin typeface="Times New Roman" pitchFamily="18" charset="0"/>
            </a:endParaRPr>
          </a:p>
        </p:txBody>
      </p:sp>
      <p:sp>
        <p:nvSpPr>
          <p:cNvPr id="13" name="爆炸形 2 12"/>
          <p:cNvSpPr/>
          <p:nvPr/>
        </p:nvSpPr>
        <p:spPr bwMode="auto">
          <a:xfrm>
            <a:off x="6000750" y="4714875"/>
            <a:ext cx="1071563" cy="1176338"/>
          </a:xfrm>
          <a:prstGeom prst="irregularSeal2">
            <a:avLst/>
          </a:prstGeom>
          <a:ln>
            <a:headEnd type="none" w="med" len="med"/>
            <a:tailEnd type="triangle" w="med" len="med"/>
          </a:ln>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US" altLang="zh-CN" sz="2800" dirty="0"/>
              <a:t>B</a:t>
            </a:r>
            <a:endParaRPr lang="zh-CN" altLang="en-US" sz="2800" dirty="0">
              <a:solidFill>
                <a:schemeClr val="tx1"/>
              </a:solidFill>
              <a:latin typeface="Times New Roman" pitchFamily="18" charset="0"/>
            </a:endParaRPr>
          </a:p>
        </p:txBody>
      </p:sp>
      <p:sp>
        <p:nvSpPr>
          <p:cNvPr id="14" name="矩形 13"/>
          <p:cNvSpPr/>
          <p:nvPr/>
        </p:nvSpPr>
        <p:spPr bwMode="auto">
          <a:xfrm>
            <a:off x="5500688" y="5072063"/>
            <a:ext cx="500062" cy="523875"/>
          </a:xfrm>
          <a:prstGeom prst="rect">
            <a:avLst/>
          </a:prstGeom>
          <a:ln>
            <a:headEnd type="none" w="med" len="med"/>
            <a:tailEnd type="triangle" w="med" len="med"/>
          </a:ln>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US" altLang="zh-CN" sz="2800" dirty="0"/>
              <a:t>A</a:t>
            </a:r>
            <a:endParaRPr lang="zh-CN" altLang="en-US" sz="2800" dirty="0">
              <a:solidFill>
                <a:schemeClr val="tx1"/>
              </a:solidFill>
              <a:latin typeface="Times New Roman" pitchFamily="18" charset="0"/>
            </a:endParaRPr>
          </a:p>
        </p:txBody>
      </p:sp>
      <p:sp>
        <p:nvSpPr>
          <p:cNvPr id="15" name="矩形 14"/>
          <p:cNvSpPr/>
          <p:nvPr/>
        </p:nvSpPr>
        <p:spPr bwMode="auto">
          <a:xfrm>
            <a:off x="7143750" y="5072063"/>
            <a:ext cx="500063" cy="523875"/>
          </a:xfrm>
          <a:prstGeom prst="rect">
            <a:avLst/>
          </a:prstGeom>
          <a:ln>
            <a:headEnd type="none" w="med" len="med"/>
            <a:tailEnd type="triangle" w="med" len="med"/>
          </a:ln>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US" altLang="zh-CN" sz="2800" dirty="0"/>
              <a:t>C</a:t>
            </a:r>
            <a:endParaRPr lang="zh-CN" altLang="en-US" sz="2800" dirty="0">
              <a:solidFill>
                <a:schemeClr val="tx1"/>
              </a:solidFill>
              <a:latin typeface="Times New Roman" pitchFamily="18" charset="0"/>
            </a:endParaRPr>
          </a:p>
        </p:txBody>
      </p:sp>
      <p:sp>
        <p:nvSpPr>
          <p:cNvPr id="16" name="矩形 15"/>
          <p:cNvSpPr/>
          <p:nvPr/>
        </p:nvSpPr>
        <p:spPr bwMode="auto">
          <a:xfrm>
            <a:off x="7858125" y="5072063"/>
            <a:ext cx="500063" cy="523875"/>
          </a:xfrm>
          <a:prstGeom prst="rect">
            <a:avLst/>
          </a:prstGeom>
          <a:ln>
            <a:headEnd type="none" w="med" len="med"/>
            <a:tailEnd type="triangle" w="med" len="med"/>
          </a:ln>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US" altLang="zh-CN" sz="2800" dirty="0"/>
              <a:t>D</a:t>
            </a:r>
            <a:endParaRPr lang="zh-CN" altLang="en-US" sz="2800" dirty="0">
              <a:solidFill>
                <a:schemeClr val="tx1"/>
              </a:solidFill>
              <a:latin typeface="Times New Roman" pitchFamily="18" charset="0"/>
            </a:endParaRPr>
          </a:p>
        </p:txBody>
      </p:sp>
      <p:sp>
        <p:nvSpPr>
          <p:cNvPr id="20" name="手杖形箭头 19"/>
          <p:cNvSpPr/>
          <p:nvPr/>
        </p:nvSpPr>
        <p:spPr bwMode="auto">
          <a:xfrm>
            <a:off x="7429520" y="4714884"/>
            <a:ext cx="642942" cy="285752"/>
          </a:xfrm>
          <a:prstGeom prst="uturnArrow">
            <a:avLst>
              <a:gd name="adj1" fmla="val 25000"/>
              <a:gd name="adj2" fmla="val 25000"/>
              <a:gd name="adj3" fmla="val 25000"/>
              <a:gd name="adj4" fmla="val 43750"/>
              <a:gd name="adj5" fmla="val 100000"/>
            </a:avLst>
          </a:prstGeom>
          <a:ln>
            <a:headEnd type="none" w="med" len="med"/>
            <a:tailEnd type="triangle" w="med" len="med"/>
          </a:ln>
        </p:spPr>
        <p:style>
          <a:lnRef idx="0">
            <a:schemeClr val="accent5"/>
          </a:lnRef>
          <a:fillRef idx="3">
            <a:schemeClr val="accent5"/>
          </a:fillRef>
          <a:effectRef idx="3">
            <a:schemeClr val="accent5"/>
          </a:effectRef>
          <a:fontRef idx="minor">
            <a:schemeClr val="lt1"/>
          </a:fontRef>
        </p:style>
        <p:txBody>
          <a:bodyPr>
            <a:spAutoFit/>
          </a:bodyPr>
          <a:lstStyle/>
          <a:p>
            <a:pPr>
              <a:defRPr/>
            </a:pPr>
            <a:endParaRPr lang="zh-CN" altLang="en-US">
              <a:solidFill>
                <a:schemeClr val="tx1"/>
              </a:solidFill>
              <a:latin typeface="Times New Roman" pitchFamily="18" charset="0"/>
            </a:endParaRPr>
          </a:p>
        </p:txBody>
      </p:sp>
      <p:sp>
        <p:nvSpPr>
          <p:cNvPr id="21" name="乘号 20"/>
          <p:cNvSpPr/>
          <p:nvPr/>
        </p:nvSpPr>
        <p:spPr bwMode="auto">
          <a:xfrm>
            <a:off x="7572396" y="4429132"/>
            <a:ext cx="357190" cy="626507"/>
          </a:xfrm>
          <a:prstGeom prst="mathMultiply">
            <a:avLst/>
          </a:prstGeom>
          <a:ln>
            <a:headEnd type="none" w="med" len="med"/>
            <a:tailEnd type="triangle" w="med" len="med"/>
          </a:ln>
        </p:spPr>
        <p:style>
          <a:lnRef idx="0">
            <a:schemeClr val="accent2"/>
          </a:lnRef>
          <a:fillRef idx="3">
            <a:schemeClr val="accent2"/>
          </a:fillRef>
          <a:effectRef idx="3">
            <a:schemeClr val="accent2"/>
          </a:effectRef>
          <a:fontRef idx="minor">
            <a:schemeClr val="lt1"/>
          </a:fontRef>
        </p:style>
        <p:txBody>
          <a:bodyPr>
            <a:spAutoFit/>
          </a:bodyPr>
          <a:lstStyle/>
          <a:p>
            <a:pPr>
              <a:defRPr/>
            </a:pPr>
            <a:endParaRPr lang="zh-CN" altLang="en-US">
              <a:solidFill>
                <a:schemeClr val="tx1"/>
              </a:solidFill>
              <a:latin typeface="Times New Roman" pitchFamily="18" charset="0"/>
            </a:endParaRPr>
          </a:p>
        </p:txBody>
      </p:sp>
      <p:sp>
        <p:nvSpPr>
          <p:cNvPr id="22" name="手杖形箭头 21"/>
          <p:cNvSpPr/>
          <p:nvPr/>
        </p:nvSpPr>
        <p:spPr bwMode="auto">
          <a:xfrm flipH="1">
            <a:off x="2500298" y="4714884"/>
            <a:ext cx="785818" cy="369332"/>
          </a:xfrm>
          <a:prstGeom prst="uturnArrow">
            <a:avLst>
              <a:gd name="adj1" fmla="val 25000"/>
              <a:gd name="adj2" fmla="val 25000"/>
              <a:gd name="adj3" fmla="val 25000"/>
              <a:gd name="adj4" fmla="val 43750"/>
              <a:gd name="adj5" fmla="val 100000"/>
            </a:avLst>
          </a:prstGeom>
          <a:ln>
            <a:headEnd type="none" w="med" len="med"/>
            <a:tailEnd type="triangle" w="med" len="med"/>
          </a:ln>
        </p:spPr>
        <p:style>
          <a:lnRef idx="0">
            <a:schemeClr val="accent5"/>
          </a:lnRef>
          <a:fillRef idx="3">
            <a:schemeClr val="accent5"/>
          </a:fillRef>
          <a:effectRef idx="3">
            <a:schemeClr val="accent5"/>
          </a:effectRef>
          <a:fontRef idx="minor">
            <a:schemeClr val="lt1"/>
          </a:fontRef>
        </p:style>
        <p:txBody>
          <a:bodyPr>
            <a:spAutoFit/>
          </a:bodyPr>
          <a:lstStyle/>
          <a:p>
            <a:pPr>
              <a:defRPr/>
            </a:pPr>
            <a:endParaRPr lang="zh-CN" altLang="en-US">
              <a:solidFill>
                <a:schemeClr val="tx1"/>
              </a:solidFill>
              <a:latin typeface="Times New Roman" pitchFamily="18" charset="0"/>
            </a:endParaRPr>
          </a:p>
        </p:txBody>
      </p:sp>
      <p:sp>
        <p:nvSpPr>
          <p:cNvPr id="23" name="闪电形 22"/>
          <p:cNvSpPr>
            <a:spLocks noChangeAspect="1"/>
          </p:cNvSpPr>
          <p:nvPr/>
        </p:nvSpPr>
        <p:spPr bwMode="auto">
          <a:xfrm>
            <a:off x="2285984" y="4857760"/>
            <a:ext cx="435600" cy="332014"/>
          </a:xfrm>
          <a:prstGeom prst="lightningBolt">
            <a:avLst/>
          </a:prstGeom>
          <a:gradFill>
            <a:gsLst>
              <a:gs pos="0">
                <a:srgbClr val="FFC000"/>
              </a:gs>
              <a:gs pos="80000">
                <a:schemeClr val="accent2">
                  <a:shade val="93000"/>
                  <a:satMod val="130000"/>
                </a:schemeClr>
              </a:gs>
              <a:gs pos="100000">
                <a:schemeClr val="accent2">
                  <a:shade val="94000"/>
                  <a:satMod val="135000"/>
                </a:schemeClr>
              </a:gs>
            </a:gsLst>
          </a:gradFill>
          <a:ln>
            <a:headEnd type="none" w="med" len="med"/>
            <a:tailEnd type="triangle" w="med" len="med"/>
          </a:ln>
        </p:spPr>
        <p:style>
          <a:lnRef idx="0">
            <a:schemeClr val="accent2"/>
          </a:lnRef>
          <a:fillRef idx="3">
            <a:schemeClr val="accent2"/>
          </a:fillRef>
          <a:effectRef idx="3">
            <a:schemeClr val="accent2"/>
          </a:effectRef>
          <a:fontRef idx="minor">
            <a:schemeClr val="lt1"/>
          </a:fontRef>
        </p:style>
        <p:txBody>
          <a:bodyPr>
            <a:spAutoFit/>
          </a:bodyPr>
          <a:lstStyle/>
          <a:p>
            <a:pPr>
              <a:defRPr/>
            </a:pPr>
            <a:endParaRPr lang="zh-CN" altLang="en-US">
              <a:solidFill>
                <a:schemeClr val="tx1"/>
              </a:solidFill>
              <a:latin typeface="Times New Roman" pitchFamily="18"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p:cTn id="25" dur="500" fill="hold"/>
                                        <p:tgtEl>
                                          <p:spTgt spid="24"/>
                                        </p:tgtEl>
                                        <p:attrNameLst>
                                          <p:attrName>ppt_w</p:attrName>
                                        </p:attrNameLst>
                                      </p:cBhvr>
                                      <p:tavLst>
                                        <p:tav tm="0">
                                          <p:val>
                                            <p:fltVal val="0"/>
                                          </p:val>
                                        </p:tav>
                                        <p:tav tm="100000">
                                          <p:val>
                                            <p:strVal val="#ppt_w"/>
                                          </p:val>
                                        </p:tav>
                                      </p:tavLst>
                                    </p:anim>
                                    <p:anim calcmode="lin" valueType="num">
                                      <p:cBhvr>
                                        <p:cTn id="26" dur="500" fill="hold"/>
                                        <p:tgtEl>
                                          <p:spTgt spid="24"/>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1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p:cTn id="35" dur="500" fill="hold"/>
                                        <p:tgtEl>
                                          <p:spTgt spid="18"/>
                                        </p:tgtEl>
                                        <p:attrNameLst>
                                          <p:attrName>ppt_w</p:attrName>
                                        </p:attrNameLst>
                                      </p:cBhvr>
                                      <p:tavLst>
                                        <p:tav tm="0">
                                          <p:val>
                                            <p:fltVal val="0"/>
                                          </p:val>
                                        </p:tav>
                                        <p:tav tm="100000">
                                          <p:val>
                                            <p:strVal val="#ppt_w"/>
                                          </p:val>
                                        </p:tav>
                                      </p:tavLst>
                                    </p:anim>
                                    <p:anim calcmode="lin" valueType="num">
                                      <p:cBhvr>
                                        <p:cTn id="36" dur="5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42"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1000"/>
                                        <p:tgtEl>
                                          <p:spTgt spid="23"/>
                                        </p:tgtEl>
                                      </p:cBhvr>
                                    </p:animEffect>
                                    <p:anim calcmode="lin" valueType="num">
                                      <p:cBhvr>
                                        <p:cTn id="42" dur="1000" fill="hold"/>
                                        <p:tgtEl>
                                          <p:spTgt spid="23"/>
                                        </p:tgtEl>
                                        <p:attrNameLst>
                                          <p:attrName>ppt_x</p:attrName>
                                        </p:attrNameLst>
                                      </p:cBhvr>
                                      <p:tavLst>
                                        <p:tav tm="0">
                                          <p:val>
                                            <p:strVal val="#ppt_x"/>
                                          </p:val>
                                        </p:tav>
                                        <p:tav tm="100000">
                                          <p:val>
                                            <p:strVal val="#ppt_x"/>
                                          </p:val>
                                        </p:tav>
                                      </p:tavLst>
                                    </p:anim>
                                    <p:anim calcmode="lin" valueType="num">
                                      <p:cBhvr>
                                        <p:cTn id="4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7" presetClass="entr" presetSubtype="10" fill="hold" grpId="0" nodeType="clickEffect">
                                  <p:stCondLst>
                                    <p:cond delay="0"/>
                                  </p:stCondLst>
                                  <p:childTnLst>
                                    <p:set>
                                      <p:cBhvr>
                                        <p:cTn id="57" dur="1" fill="hold">
                                          <p:stCondLst>
                                            <p:cond delay="0"/>
                                          </p:stCondLst>
                                        </p:cTn>
                                        <p:tgtEl>
                                          <p:spTgt spid="19"/>
                                        </p:tgtEl>
                                        <p:attrNameLst>
                                          <p:attrName>style.visibility</p:attrName>
                                        </p:attrNameLst>
                                      </p:cBhvr>
                                      <p:to>
                                        <p:strVal val="visible"/>
                                      </p:to>
                                    </p:set>
                                    <p:anim calcmode="lin" valueType="num">
                                      <p:cBhvr>
                                        <p:cTn id="58" dur="500" fill="hold"/>
                                        <p:tgtEl>
                                          <p:spTgt spid="19"/>
                                        </p:tgtEl>
                                        <p:attrNameLst>
                                          <p:attrName>ppt_w</p:attrName>
                                        </p:attrNameLst>
                                      </p:cBhvr>
                                      <p:tavLst>
                                        <p:tav tm="0">
                                          <p:val>
                                            <p:fltVal val="0"/>
                                          </p:val>
                                        </p:tav>
                                        <p:tav tm="100000">
                                          <p:val>
                                            <p:strVal val="#ppt_w"/>
                                          </p:val>
                                        </p:tav>
                                      </p:tavLst>
                                    </p:anim>
                                    <p:anim calcmode="lin" valueType="num">
                                      <p:cBhvr>
                                        <p:cTn id="59" dur="5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nodeType="clickEffect">
                                  <p:stCondLst>
                                    <p:cond delay="0"/>
                                  </p:stCondLst>
                                  <p:childTnLst>
                                    <p:set>
                                      <p:cBhvr>
                                        <p:cTn id="63" dur="1" fill="hold">
                                          <p:stCondLst>
                                            <p:cond delay="0"/>
                                          </p:stCondLst>
                                        </p:cTn>
                                        <p:tgtEl>
                                          <p:spTgt spid="20"/>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39" presetClass="entr" presetSubtype="0" accel="100000" fill="hold" nodeType="clickEffect">
                                  <p:stCondLst>
                                    <p:cond delay="0"/>
                                  </p:stCondLst>
                                  <p:childTnLst>
                                    <p:set>
                                      <p:cBhvr>
                                        <p:cTn id="67" dur="1" fill="hold">
                                          <p:stCondLst>
                                            <p:cond delay="0"/>
                                          </p:stCondLst>
                                        </p:cTn>
                                        <p:tgtEl>
                                          <p:spTgt spid="21"/>
                                        </p:tgtEl>
                                        <p:attrNameLst>
                                          <p:attrName>style.visibility</p:attrName>
                                        </p:attrNameLst>
                                      </p:cBhvr>
                                      <p:to>
                                        <p:strVal val="visible"/>
                                      </p:to>
                                    </p:set>
                                    <p:anim calcmode="lin" valueType="num">
                                      <p:cBhvr>
                                        <p:cTn id="68" dur="500" fill="hold"/>
                                        <p:tgtEl>
                                          <p:spTgt spid="21"/>
                                        </p:tgtEl>
                                        <p:attrNameLst>
                                          <p:attrName>ppt_h</p:attrName>
                                        </p:attrNameLst>
                                      </p:cBhvr>
                                      <p:tavLst>
                                        <p:tav tm="0">
                                          <p:val>
                                            <p:strVal val="#ppt_h/20"/>
                                          </p:val>
                                        </p:tav>
                                        <p:tav tm="50000">
                                          <p:val>
                                            <p:strVal val="#ppt_h/20"/>
                                          </p:val>
                                        </p:tav>
                                        <p:tav tm="100000">
                                          <p:val>
                                            <p:strVal val="#ppt_h"/>
                                          </p:val>
                                        </p:tav>
                                      </p:tavLst>
                                    </p:anim>
                                    <p:anim calcmode="lin" valueType="num">
                                      <p:cBhvr>
                                        <p:cTn id="69" dur="500" fill="hold"/>
                                        <p:tgtEl>
                                          <p:spTgt spid="21"/>
                                        </p:tgtEl>
                                        <p:attrNameLst>
                                          <p:attrName>ppt_w</p:attrName>
                                        </p:attrNameLst>
                                      </p:cBhvr>
                                      <p:tavLst>
                                        <p:tav tm="0">
                                          <p:val>
                                            <p:strVal val="#ppt_w+.3"/>
                                          </p:val>
                                        </p:tav>
                                        <p:tav tm="50000">
                                          <p:val>
                                            <p:strVal val="#ppt_w+.3"/>
                                          </p:val>
                                        </p:tav>
                                        <p:tav tm="100000">
                                          <p:val>
                                            <p:strVal val="#ppt_w"/>
                                          </p:val>
                                        </p:tav>
                                      </p:tavLst>
                                    </p:anim>
                                    <p:anim calcmode="lin" valueType="num">
                                      <p:cBhvr>
                                        <p:cTn id="70" dur="500" fill="hold"/>
                                        <p:tgtEl>
                                          <p:spTgt spid="21"/>
                                        </p:tgtEl>
                                        <p:attrNameLst>
                                          <p:attrName>ppt_x</p:attrName>
                                        </p:attrNameLst>
                                      </p:cBhvr>
                                      <p:tavLst>
                                        <p:tav tm="0">
                                          <p:val>
                                            <p:strVal val="#ppt_x-.3"/>
                                          </p:val>
                                        </p:tav>
                                        <p:tav tm="50000">
                                          <p:val>
                                            <p:strVal val="#ppt_x"/>
                                          </p:val>
                                        </p:tav>
                                        <p:tav tm="100000">
                                          <p:val>
                                            <p:strVal val="#ppt_x"/>
                                          </p:val>
                                        </p:tav>
                                      </p:tavLst>
                                    </p:anim>
                                    <p:anim calcmode="lin" valueType="num">
                                      <p:cBhvr>
                                        <p:cTn id="71"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9" grpId="0" animBg="1"/>
      <p:bldP spid="18" grpId="0" animBg="1"/>
      <p:bldP spid="13" grpId="0" animBg="1"/>
      <p:bldP spid="14" grpId="0" animBg="1"/>
      <p:bldP spid="15" grpId="0" animBg="1"/>
      <p:bldP spid="1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zh-CN" sz="3600" smtClean="0">
                <a:latin typeface="Arial" charset="0"/>
              </a:rPr>
              <a:t>Multiple Accessing Mechanism</a:t>
            </a:r>
          </a:p>
        </p:txBody>
      </p:sp>
      <p:sp>
        <p:nvSpPr>
          <p:cNvPr id="71683" name="Rectangle 3"/>
          <p:cNvSpPr>
            <a:spLocks noGrp="1" noChangeArrowheads="1"/>
          </p:cNvSpPr>
          <p:nvPr>
            <p:ph type="body" idx="1"/>
          </p:nvPr>
        </p:nvSpPr>
        <p:spPr>
          <a:xfrm>
            <a:off x="468313" y="1700213"/>
            <a:ext cx="8421687" cy="4114800"/>
          </a:xfrm>
        </p:spPr>
        <p:txBody>
          <a:bodyPr/>
          <a:lstStyle/>
          <a:p>
            <a:pPr eaLnBrk="1" hangingPunct="1">
              <a:lnSpc>
                <a:spcPct val="80000"/>
              </a:lnSpc>
            </a:pPr>
            <a:r>
              <a:rPr lang="en-US" altLang="zh-CN" sz="2400" smtClean="0">
                <a:latin typeface="Arial" charset="0"/>
              </a:rPr>
              <a:t>Ethernet</a:t>
            </a:r>
          </a:p>
          <a:p>
            <a:pPr lvl="1" eaLnBrk="1" hangingPunct="1">
              <a:lnSpc>
                <a:spcPct val="80000"/>
              </a:lnSpc>
            </a:pPr>
            <a:r>
              <a:rPr lang="en-US" altLang="zh-CN" sz="2400" smtClean="0">
                <a:latin typeface="Arial" charset="0"/>
              </a:rPr>
              <a:t>Signals is transmitted to all stations on the cable.</a:t>
            </a:r>
            <a:r>
              <a:rPr lang="zh-CN" altLang="en-US" sz="2400" smtClean="0">
                <a:latin typeface="Arial" charset="0"/>
              </a:rPr>
              <a:t> </a:t>
            </a:r>
          </a:p>
          <a:p>
            <a:pPr lvl="1" eaLnBrk="1" hangingPunct="1">
              <a:lnSpc>
                <a:spcPct val="80000"/>
              </a:lnSpc>
            </a:pPr>
            <a:r>
              <a:rPr lang="en-US" altLang="zh-CN" sz="2400" smtClean="0">
                <a:latin typeface="Arial" charset="0"/>
              </a:rPr>
              <a:t>The sending station detects the collisions.</a:t>
            </a:r>
            <a:endParaRPr lang="zh-CN" altLang="en-US" sz="2400" smtClean="0">
              <a:latin typeface="Arial" charset="0"/>
            </a:endParaRPr>
          </a:p>
          <a:p>
            <a:pPr lvl="1" eaLnBrk="1" hangingPunct="1">
              <a:lnSpc>
                <a:spcPct val="80000"/>
              </a:lnSpc>
            </a:pPr>
            <a:r>
              <a:rPr lang="en-US" altLang="zh-CN" sz="2400" smtClean="0">
                <a:latin typeface="Arial" charset="0"/>
              </a:rPr>
              <a:t>At a time, only an effective frame can be transmitted on the channel.</a:t>
            </a:r>
          </a:p>
          <a:p>
            <a:pPr eaLnBrk="1" hangingPunct="1">
              <a:lnSpc>
                <a:spcPct val="80000"/>
              </a:lnSpc>
            </a:pPr>
            <a:r>
              <a:rPr lang="en-US" altLang="zh-CN" sz="2400" smtClean="0">
                <a:latin typeface="Arial" charset="0"/>
              </a:rPr>
              <a:t>WLAN</a:t>
            </a:r>
          </a:p>
          <a:p>
            <a:pPr lvl="1" eaLnBrk="1" hangingPunct="1">
              <a:lnSpc>
                <a:spcPct val="80000"/>
              </a:lnSpc>
            </a:pPr>
            <a:r>
              <a:rPr lang="en-US" altLang="zh-CN" sz="2400" smtClean="0">
                <a:latin typeface="Arial" charset="0"/>
              </a:rPr>
              <a:t>Signals is transmitted to stations near to the sending station on the cable </a:t>
            </a:r>
          </a:p>
          <a:p>
            <a:pPr lvl="1" eaLnBrk="1" hangingPunct="1">
              <a:lnSpc>
                <a:spcPct val="80000"/>
              </a:lnSpc>
            </a:pPr>
            <a:r>
              <a:rPr lang="en-US" altLang="zh-CN" sz="2400" smtClean="0">
                <a:latin typeface="Arial" charset="0"/>
              </a:rPr>
              <a:t>The MAC</a:t>
            </a:r>
            <a:r>
              <a:rPr lang="zh-CN" altLang="en-US" sz="2400" smtClean="0">
                <a:latin typeface="Arial" charset="0"/>
              </a:rPr>
              <a:t> </a:t>
            </a:r>
            <a:r>
              <a:rPr lang="en-US" altLang="zh-CN" sz="2400" smtClean="0">
                <a:latin typeface="Arial" charset="0"/>
              </a:rPr>
              <a:t>protocol must try it best to ensure only a sending station near to the receiving station</a:t>
            </a:r>
          </a:p>
          <a:p>
            <a:pPr lvl="1" eaLnBrk="1" hangingPunct="1">
              <a:lnSpc>
                <a:spcPct val="80000"/>
              </a:lnSpc>
            </a:pPr>
            <a:r>
              <a:rPr lang="en-US" altLang="zh-CN" sz="2400" smtClean="0">
                <a:latin typeface="Arial" charset="0"/>
              </a:rPr>
              <a:t>The receiving station detects the collisions.</a:t>
            </a:r>
            <a:endParaRPr lang="zh-CN" altLang="en-US" sz="2400" smtClean="0">
              <a:latin typeface="Arial" charset="0"/>
            </a:endParaRPr>
          </a:p>
          <a:p>
            <a:pPr lvl="1" eaLnBrk="1" hangingPunct="1">
              <a:lnSpc>
                <a:spcPct val="80000"/>
              </a:lnSpc>
            </a:pPr>
            <a:r>
              <a:rPr lang="en-US" altLang="zh-CN" sz="2400" smtClean="0">
                <a:latin typeface="Arial" charset="0"/>
              </a:rPr>
              <a:t>At a time, multiple effective frames can be transmitted on the channel.</a:t>
            </a:r>
          </a:p>
          <a:p>
            <a:pPr eaLnBrk="1" hangingPunct="1">
              <a:lnSpc>
                <a:spcPct val="80000"/>
              </a:lnSpc>
            </a:pPr>
            <a:endParaRPr lang="zh-CN" altLang="en-US" sz="2400" smtClean="0">
              <a:latin typeface="Arial" charset="0"/>
            </a:endParaRPr>
          </a:p>
        </p:txBody>
      </p:sp>
    </p:spTree>
  </p:cSld>
  <p:clrMapOvr>
    <a:masterClrMapping/>
  </p:clrMapOvr>
  <p:transition spd="med">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57188" y="1785938"/>
            <a:ext cx="842962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6" rIns="90479" bIns="44446"/>
          <a:lstStyle/>
          <a:p>
            <a:pPr marL="342900" indent="-342900" algn="l" eaLnBrk="1" hangingPunct="1">
              <a:spcBef>
                <a:spcPct val="20000"/>
              </a:spcBef>
              <a:buClr>
                <a:schemeClr val="accent2"/>
              </a:buClr>
              <a:buSzPct val="95000"/>
              <a:buFont typeface="Wingdings" pitchFamily="2" charset="2"/>
              <a:buChar char="p"/>
            </a:pPr>
            <a:r>
              <a:rPr lang="en-US" altLang="zh-CN" sz="2400">
                <a:latin typeface="Arial" charset="0"/>
                <a:cs typeface="Arial" charset="0"/>
              </a:rPr>
              <a:t>Three services provided to the network layer (by LLC)</a:t>
            </a:r>
          </a:p>
          <a:p>
            <a:pPr marL="742950" lvl="1" indent="-285750" algn="l" eaLnBrk="1" hangingPunct="1">
              <a:spcBef>
                <a:spcPct val="20000"/>
              </a:spcBef>
              <a:buClr>
                <a:schemeClr val="hlink"/>
              </a:buClr>
              <a:buSzPct val="75000"/>
              <a:buFont typeface="Wingdings" pitchFamily="2" charset="2"/>
              <a:buChar char="n"/>
            </a:pPr>
            <a:r>
              <a:rPr lang="en-US" altLang="zh-CN" sz="2400">
                <a:latin typeface="Arial" charset="0"/>
                <a:cs typeface="Arial" charset="0"/>
              </a:rPr>
              <a:t>Connectionless service with no acknowledgement, used on:</a:t>
            </a:r>
          </a:p>
          <a:p>
            <a:pPr marL="1143000" lvl="2" indent="-228600" algn="l" eaLnBrk="1" hangingPunct="1">
              <a:spcBef>
                <a:spcPct val="20000"/>
              </a:spcBef>
              <a:buClr>
                <a:schemeClr val="accent2"/>
              </a:buClr>
              <a:buSzPct val="55000"/>
              <a:buFont typeface="Wingdings" pitchFamily="2" charset="2"/>
              <a:buChar char="n"/>
            </a:pPr>
            <a:r>
              <a:rPr lang="en-US" altLang="zh-CN" sz="2400">
                <a:latin typeface="Arial" charset="0"/>
                <a:cs typeface="Arial" charset="0"/>
              </a:rPr>
              <a:t>Reliable links </a:t>
            </a:r>
            <a:r>
              <a:rPr lang="zh-CN" altLang="en-US" sz="2400">
                <a:latin typeface="Arial" charset="0"/>
                <a:cs typeface="Arial" charset="0"/>
              </a:rPr>
              <a:t>(</a:t>
            </a:r>
            <a:r>
              <a:rPr lang="en-US" altLang="zh-CN" sz="2400">
                <a:latin typeface="Arial" charset="0"/>
                <a:cs typeface="Arial" charset="0"/>
              </a:rPr>
              <a:t>upper layers to ensure the data correctness)</a:t>
            </a:r>
          </a:p>
          <a:p>
            <a:pPr marL="1143000" lvl="2" indent="-228600" algn="l" eaLnBrk="1" hangingPunct="1">
              <a:spcBef>
                <a:spcPct val="20000"/>
              </a:spcBef>
              <a:buClr>
                <a:schemeClr val="accent2"/>
              </a:buClr>
              <a:buSzPct val="55000"/>
              <a:buFont typeface="Wingdings" pitchFamily="2" charset="2"/>
              <a:buChar char="n"/>
            </a:pPr>
            <a:r>
              <a:rPr lang="en-US" altLang="zh-CN" sz="2400">
                <a:latin typeface="Arial" charset="0"/>
                <a:cs typeface="Arial" charset="0"/>
              </a:rPr>
              <a:t>Real-time tasks</a:t>
            </a:r>
          </a:p>
          <a:p>
            <a:pPr marL="1143000" lvl="2" indent="-228600" algn="l" eaLnBrk="1" hangingPunct="1">
              <a:spcBef>
                <a:spcPct val="20000"/>
              </a:spcBef>
              <a:buClr>
                <a:schemeClr val="accent2"/>
              </a:buClr>
              <a:buSzPct val="55000"/>
              <a:buFont typeface="Wingdings" pitchFamily="2" charset="2"/>
              <a:buChar char="n"/>
            </a:pPr>
            <a:r>
              <a:rPr lang="en-US" altLang="zh-CN" sz="2400">
                <a:latin typeface="Arial" charset="0"/>
                <a:cs typeface="Arial" charset="0"/>
              </a:rPr>
              <a:t>Most of LANs</a:t>
            </a:r>
          </a:p>
          <a:p>
            <a:pPr marL="742950" lvl="1" indent="-285750" algn="l" eaLnBrk="1" hangingPunct="1">
              <a:spcBef>
                <a:spcPct val="20000"/>
              </a:spcBef>
              <a:buClr>
                <a:schemeClr val="hlink"/>
              </a:buClr>
              <a:buSzPct val="75000"/>
              <a:buFont typeface="Wingdings" pitchFamily="2" charset="2"/>
              <a:buChar char="n"/>
            </a:pPr>
            <a:r>
              <a:rPr lang="en-US" altLang="zh-CN" sz="2400">
                <a:latin typeface="Arial" charset="0"/>
                <a:cs typeface="Arial" charset="0"/>
              </a:rPr>
              <a:t>Connectionless service with acknowledgements: unreliable link, such as the wireless network</a:t>
            </a:r>
            <a:endParaRPr lang="zh-CN" altLang="en-US" sz="2400">
              <a:latin typeface="Arial" charset="0"/>
              <a:cs typeface="Arial" charset="0"/>
            </a:endParaRPr>
          </a:p>
          <a:p>
            <a:pPr marL="742950" lvl="1" indent="-285750" algn="l" eaLnBrk="1" hangingPunct="1">
              <a:spcBef>
                <a:spcPct val="20000"/>
              </a:spcBef>
              <a:buClr>
                <a:schemeClr val="hlink"/>
              </a:buClr>
              <a:buSzPct val="75000"/>
              <a:buFont typeface="Wingdings" pitchFamily="2" charset="2"/>
              <a:buChar char="n"/>
            </a:pPr>
            <a:r>
              <a:rPr lang="en-US" altLang="zh-CN" sz="2400">
                <a:latin typeface="Arial" charset="0"/>
                <a:cs typeface="Arial" charset="0"/>
              </a:rPr>
              <a:t>Connection</a:t>
            </a:r>
            <a:r>
              <a:rPr lang="zh-CN" altLang="en-US" sz="2400">
                <a:latin typeface="Arial" charset="0"/>
                <a:cs typeface="Arial" charset="0"/>
              </a:rPr>
              <a:t> </a:t>
            </a:r>
            <a:r>
              <a:rPr lang="en-US" altLang="zh-CN" sz="2400">
                <a:latin typeface="Arial" charset="0"/>
                <a:cs typeface="Arial" charset="0"/>
              </a:rPr>
              <a:t>service with acknowledgements</a:t>
            </a:r>
            <a:endParaRPr lang="zh-CN" altLang="en-US" sz="2400">
              <a:latin typeface="Arial" charset="0"/>
              <a:cs typeface="Arial" charset="0"/>
            </a:endParaRPr>
          </a:p>
        </p:txBody>
      </p:sp>
      <p:sp>
        <p:nvSpPr>
          <p:cNvPr id="11267" name="Rectangle 3"/>
          <p:cNvSpPr>
            <a:spLocks noGrp="1" noChangeArrowheads="1"/>
          </p:cNvSpPr>
          <p:nvPr>
            <p:ph type="title" idx="4294967295"/>
          </p:nvPr>
        </p:nvSpPr>
        <p:spPr/>
        <p:txBody>
          <a:bodyPr/>
          <a:lstStyle/>
          <a:p>
            <a:pPr eaLnBrk="1" hangingPunct="1"/>
            <a:r>
              <a:rPr lang="en-US" altLang="zh-CN" smtClean="0"/>
              <a:t>Services provided by Layer 2</a:t>
            </a:r>
          </a:p>
        </p:txBody>
      </p:sp>
    </p:spTree>
  </p:cSld>
  <p:clrMapOvr>
    <a:masterClrMapping/>
  </p:clrMapOvr>
  <p:transition spd="med">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zh-CN" smtClean="0"/>
              <a:t>CSMA/CA</a:t>
            </a:r>
          </a:p>
        </p:txBody>
      </p:sp>
      <p:sp>
        <p:nvSpPr>
          <p:cNvPr id="72707" name="Rectangle 3"/>
          <p:cNvSpPr>
            <a:spLocks noGrp="1" noChangeArrowheads="1"/>
          </p:cNvSpPr>
          <p:nvPr>
            <p:ph type="body" idx="1"/>
          </p:nvPr>
        </p:nvSpPr>
        <p:spPr>
          <a:xfrm>
            <a:off x="179388" y="1700213"/>
            <a:ext cx="8821737" cy="4114800"/>
          </a:xfrm>
        </p:spPr>
        <p:txBody>
          <a:bodyPr/>
          <a:lstStyle/>
          <a:p>
            <a:pPr eaLnBrk="1" hangingPunct="1"/>
            <a:r>
              <a:rPr lang="en-US" altLang="zh-CN" sz="2000" dirty="0" smtClean="0"/>
              <a:t>CSMA/</a:t>
            </a:r>
            <a:r>
              <a:rPr lang="en-US" altLang="zh-CN" sz="2000" dirty="0" err="1" smtClean="0"/>
              <a:t>CA（Carrier</a:t>
            </a:r>
            <a:r>
              <a:rPr lang="en-US" altLang="zh-CN" sz="2000" dirty="0" smtClean="0"/>
              <a:t> Sense Multiple Access with Collision Avoidance）</a:t>
            </a:r>
          </a:p>
          <a:p>
            <a:pPr lvl="1" eaLnBrk="1" hangingPunct="1"/>
            <a:r>
              <a:rPr lang="zh-CN" altLang="en-US" sz="2000" dirty="0" smtClean="0"/>
              <a:t>发送站点在发送数据前，以控制短帧刺激接收站点发送应答短帧，使接收站点周围的站点监听到该帧，从而在一定时间内避免数据发送</a:t>
            </a:r>
          </a:p>
          <a:p>
            <a:pPr lvl="1" eaLnBrk="1" hangingPunct="1"/>
            <a:r>
              <a:rPr lang="zh-CN" altLang="en-US" sz="2000" dirty="0" smtClean="0"/>
              <a:t>基本过程</a:t>
            </a:r>
          </a:p>
          <a:p>
            <a:pPr lvl="2" eaLnBrk="1" hangingPunct="1"/>
            <a:r>
              <a:rPr lang="en-US" altLang="zh-CN" sz="2000" dirty="0" smtClean="0"/>
              <a:t>A</a:t>
            </a:r>
            <a:r>
              <a:rPr lang="zh-CN" altLang="en-US" sz="2000" dirty="0" smtClean="0"/>
              <a:t>向</a:t>
            </a:r>
            <a:r>
              <a:rPr lang="en-US" altLang="zh-CN" sz="2000" dirty="0" smtClean="0"/>
              <a:t>B</a:t>
            </a:r>
            <a:r>
              <a:rPr lang="zh-CN" altLang="en-US" sz="2000" dirty="0" smtClean="0"/>
              <a:t>发送</a:t>
            </a:r>
            <a:r>
              <a:rPr lang="en-US" altLang="zh-CN" sz="2000" dirty="0" err="1" smtClean="0"/>
              <a:t>RTS（Request</a:t>
            </a:r>
            <a:r>
              <a:rPr lang="en-US" altLang="zh-CN" sz="2000" dirty="0" smtClean="0"/>
              <a:t> To Send）</a:t>
            </a:r>
            <a:r>
              <a:rPr lang="zh-CN" altLang="en-US" sz="2000" dirty="0" smtClean="0"/>
              <a:t>帧，</a:t>
            </a:r>
            <a:r>
              <a:rPr lang="en-US" altLang="zh-CN" sz="2000" dirty="0" smtClean="0"/>
              <a:t>A</a:t>
            </a:r>
            <a:r>
              <a:rPr lang="zh-CN" altLang="en-US" sz="2000" dirty="0" smtClean="0"/>
              <a:t>周围的站点在一定时间内不发送数据，以保证</a:t>
            </a:r>
            <a:r>
              <a:rPr lang="en-US" altLang="zh-CN" sz="2000" dirty="0" smtClean="0"/>
              <a:t>CTS</a:t>
            </a:r>
            <a:r>
              <a:rPr lang="zh-CN" altLang="en-US" sz="2000" dirty="0" smtClean="0"/>
              <a:t>帧返回给</a:t>
            </a:r>
            <a:r>
              <a:rPr lang="en-US" altLang="zh-CN" sz="2000" dirty="0" smtClean="0"/>
              <a:t>A；</a:t>
            </a:r>
          </a:p>
          <a:p>
            <a:pPr lvl="2" eaLnBrk="1" hangingPunct="1"/>
            <a:r>
              <a:rPr lang="en-US" altLang="zh-CN" sz="2000" dirty="0" smtClean="0"/>
              <a:t>B</a:t>
            </a:r>
            <a:r>
              <a:rPr lang="zh-CN" altLang="en-US" sz="2000" dirty="0" smtClean="0"/>
              <a:t>向</a:t>
            </a:r>
            <a:r>
              <a:rPr lang="en-US" altLang="zh-CN" sz="2000" dirty="0" smtClean="0"/>
              <a:t>A</a:t>
            </a:r>
            <a:r>
              <a:rPr lang="zh-CN" altLang="en-US" sz="2000" dirty="0" smtClean="0"/>
              <a:t>回答</a:t>
            </a:r>
            <a:r>
              <a:rPr lang="en-US" altLang="zh-CN" sz="2000" dirty="0" err="1" smtClean="0"/>
              <a:t>CTS（Clear</a:t>
            </a:r>
            <a:r>
              <a:rPr lang="en-US" altLang="zh-CN" sz="2000" dirty="0" smtClean="0"/>
              <a:t> To Send）</a:t>
            </a:r>
            <a:r>
              <a:rPr lang="zh-CN" altLang="en-US" sz="2000" dirty="0" smtClean="0"/>
              <a:t>帧，</a:t>
            </a:r>
            <a:r>
              <a:rPr lang="en-US" altLang="zh-CN" sz="2000" dirty="0" smtClean="0"/>
              <a:t>B</a:t>
            </a:r>
            <a:r>
              <a:rPr lang="zh-CN" altLang="en-US" sz="2000" dirty="0" smtClean="0"/>
              <a:t>周围的站点在一定时间内不发送数据，以保证</a:t>
            </a:r>
            <a:r>
              <a:rPr lang="en-US" altLang="zh-CN" sz="2000" dirty="0" smtClean="0"/>
              <a:t>A</a:t>
            </a:r>
            <a:r>
              <a:rPr lang="zh-CN" altLang="en-US" sz="2000" dirty="0" smtClean="0"/>
              <a:t>发送完数据；</a:t>
            </a:r>
          </a:p>
          <a:p>
            <a:pPr lvl="2" eaLnBrk="1" hangingPunct="1"/>
            <a:r>
              <a:rPr lang="en-US" altLang="zh-CN" sz="2000" dirty="0" smtClean="0"/>
              <a:t>A</a:t>
            </a:r>
            <a:r>
              <a:rPr lang="zh-CN" altLang="en-US" sz="2000" dirty="0" smtClean="0"/>
              <a:t>开始发送</a:t>
            </a:r>
          </a:p>
          <a:p>
            <a:pPr lvl="2" eaLnBrk="1" hangingPunct="1"/>
            <a:r>
              <a:rPr lang="zh-CN" altLang="en-US" sz="2000" dirty="0" smtClean="0"/>
              <a:t>若控制帧</a:t>
            </a:r>
            <a:r>
              <a:rPr lang="en-US" altLang="zh-CN" sz="2000" dirty="0" smtClean="0"/>
              <a:t>RTS</a:t>
            </a:r>
            <a:r>
              <a:rPr lang="zh-CN" altLang="en-US" sz="2000" dirty="0" smtClean="0"/>
              <a:t>或</a:t>
            </a:r>
            <a:r>
              <a:rPr lang="en-US" altLang="zh-CN" sz="2000" dirty="0" smtClean="0"/>
              <a:t>CTS</a:t>
            </a:r>
            <a:r>
              <a:rPr lang="zh-CN" altLang="en-US" sz="2000" dirty="0" smtClean="0"/>
              <a:t>发生冲突，采用二进制指数后退算法等待随机时间，再重新开始。</a:t>
            </a:r>
          </a:p>
          <a:p>
            <a:pPr eaLnBrk="1" hangingPunct="1"/>
            <a:endParaRPr lang="zh-CN" altLang="en-US" sz="2000" dirty="0" smtClean="0"/>
          </a:p>
        </p:txBody>
      </p:sp>
    </p:spTree>
  </p:cSld>
  <p:clrMapOvr>
    <a:masterClrMapping/>
  </p:clrMapOvr>
  <p:transition spd="med">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773238"/>
            <a:ext cx="8237537" cy="433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2" name="Rectangle 2"/>
          <p:cNvSpPr>
            <a:spLocks noGrp="1" noChangeArrowheads="1"/>
          </p:cNvSpPr>
          <p:nvPr>
            <p:ph type="title"/>
          </p:nvPr>
        </p:nvSpPr>
        <p:spPr/>
        <p:txBody>
          <a:bodyPr/>
          <a:lstStyle/>
          <a:p>
            <a:pPr eaLnBrk="1" hangingPunct="1"/>
            <a:r>
              <a:rPr lang="en-US" altLang="zh-CN" smtClean="0"/>
              <a:t>CSMA/CA</a:t>
            </a:r>
          </a:p>
        </p:txBody>
      </p:sp>
      <p:pic>
        <p:nvPicPr>
          <p:cNvPr id="1925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675" y="1989138"/>
            <a:ext cx="8026400" cy="411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946615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2515"/>
                                        </p:tgtEl>
                                        <p:attrNameLst>
                                          <p:attrName>style.visibility</p:attrName>
                                        </p:attrNameLst>
                                      </p:cBhvr>
                                      <p:to>
                                        <p:strVal val="visible"/>
                                      </p:to>
                                    </p:set>
                                    <p:anim calcmode="lin" valueType="num">
                                      <p:cBhvr>
                                        <p:cTn id="7" dur="500" fill="hold"/>
                                        <p:tgtEl>
                                          <p:spTgt spid="192515"/>
                                        </p:tgtEl>
                                        <p:attrNameLst>
                                          <p:attrName>ppt_x</p:attrName>
                                        </p:attrNameLst>
                                      </p:cBhvr>
                                      <p:tavLst>
                                        <p:tav tm="0">
                                          <p:val>
                                            <p:strVal val="#ppt_x"/>
                                          </p:val>
                                        </p:tav>
                                        <p:tav tm="100000">
                                          <p:val>
                                            <p:strVal val="#ppt_x"/>
                                          </p:val>
                                        </p:tav>
                                      </p:tavLst>
                                    </p:anim>
                                    <p:anim calcmode="lin" valueType="num">
                                      <p:cBhvr>
                                        <p:cTn id="8" dur="500" fill="hold"/>
                                        <p:tgtEl>
                                          <p:spTgt spid="19251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69" name="Rectangle 2"/>
          <p:cNvSpPr>
            <a:spLocks noGrp="1" noChangeArrowheads="1"/>
          </p:cNvSpPr>
          <p:nvPr>
            <p:ph type="title"/>
          </p:nvPr>
        </p:nvSpPr>
        <p:spPr>
          <a:xfrm>
            <a:off x="539750" y="260350"/>
            <a:ext cx="8001000" cy="760413"/>
          </a:xfrm>
        </p:spPr>
        <p:txBody>
          <a:bodyPr/>
          <a:lstStyle/>
          <a:p>
            <a:pPr eaLnBrk="1" hangingPunct="1"/>
            <a:r>
              <a:rPr lang="en-US" altLang="zh-CN" smtClean="0"/>
              <a:t>CSMA/CA</a:t>
            </a:r>
          </a:p>
        </p:txBody>
      </p:sp>
      <p:sp>
        <p:nvSpPr>
          <p:cNvPr id="109570" name="文本框 363613"/>
          <p:cNvSpPr txBox="1">
            <a:spLocks noChangeArrowheads="1"/>
          </p:cNvSpPr>
          <p:nvPr/>
        </p:nvSpPr>
        <p:spPr bwMode="auto">
          <a:xfrm>
            <a:off x="446088" y="5942013"/>
            <a:ext cx="4413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zh-CN" altLang="en-US">
                <a:solidFill>
                  <a:schemeClr val="tx2"/>
                </a:solidFill>
                <a:latin typeface="Arial" panose="020B0604020202020204" pitchFamily="34" charset="0"/>
                <a:ea typeface="黑体" panose="02010609060101010101" pitchFamily="49" charset="-122"/>
              </a:rPr>
              <a:t>图例                           冻结剩余的退避时间</a:t>
            </a:r>
          </a:p>
        </p:txBody>
      </p:sp>
      <p:sp>
        <p:nvSpPr>
          <p:cNvPr id="109571" name="直接连接符 363526"/>
          <p:cNvSpPr>
            <a:spLocks noChangeShapeType="1"/>
          </p:cNvSpPr>
          <p:nvPr/>
        </p:nvSpPr>
        <p:spPr bwMode="auto">
          <a:xfrm>
            <a:off x="2122488" y="1506538"/>
            <a:ext cx="0" cy="3937000"/>
          </a:xfrm>
          <a:prstGeom prst="line">
            <a:avLst/>
          </a:prstGeom>
          <a:noFill/>
          <a:ln w="12700">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sp>
        <p:nvSpPr>
          <p:cNvPr id="109572" name="矩形 363527"/>
          <p:cNvSpPr>
            <a:spLocks noChangeArrowheads="1"/>
          </p:cNvSpPr>
          <p:nvPr/>
        </p:nvSpPr>
        <p:spPr bwMode="auto">
          <a:xfrm>
            <a:off x="2498725" y="3281363"/>
            <a:ext cx="1425575" cy="387350"/>
          </a:xfrm>
          <a:prstGeom prst="rect">
            <a:avLst/>
          </a:prstGeom>
          <a:solidFill>
            <a:srgbClr val="FF99FF"/>
          </a:solidFill>
          <a:ln w="12700">
            <a:solidFill>
              <a:schemeClr val="tx2"/>
            </a:solidFill>
            <a:miter lim="800000"/>
            <a:headEnd/>
            <a:tailEnd/>
          </a:ln>
        </p:spPr>
        <p:txBody>
          <a:bodyPr/>
          <a:lstStyle/>
          <a:p>
            <a:pPr algn="ctr" eaLnBrk="0" hangingPunct="0"/>
            <a:endParaRPr lang="zh-CN" altLang="en-US">
              <a:latin typeface="Times New Roman" panose="02020603050405020304" pitchFamily="18" charset="0"/>
            </a:endParaRPr>
          </a:p>
        </p:txBody>
      </p:sp>
      <p:sp>
        <p:nvSpPr>
          <p:cNvPr id="109573" name="直接连接符 363528"/>
          <p:cNvSpPr>
            <a:spLocks noChangeShapeType="1"/>
          </p:cNvSpPr>
          <p:nvPr/>
        </p:nvSpPr>
        <p:spPr bwMode="auto">
          <a:xfrm>
            <a:off x="3925888" y="1506538"/>
            <a:ext cx="0" cy="3937000"/>
          </a:xfrm>
          <a:prstGeom prst="line">
            <a:avLst/>
          </a:prstGeom>
          <a:noFill/>
          <a:ln w="12700">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sp>
        <p:nvSpPr>
          <p:cNvPr id="109574" name="直接连接符 363529"/>
          <p:cNvSpPr>
            <a:spLocks noChangeShapeType="1"/>
          </p:cNvSpPr>
          <p:nvPr/>
        </p:nvSpPr>
        <p:spPr bwMode="auto">
          <a:xfrm>
            <a:off x="4075113" y="1506538"/>
            <a:ext cx="0" cy="3937000"/>
          </a:xfrm>
          <a:prstGeom prst="line">
            <a:avLst/>
          </a:prstGeom>
          <a:noFill/>
          <a:ln w="12700">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sp>
        <p:nvSpPr>
          <p:cNvPr id="109575" name="矩形 363530"/>
          <p:cNvSpPr>
            <a:spLocks noChangeArrowheads="1"/>
          </p:cNvSpPr>
          <p:nvPr/>
        </p:nvSpPr>
        <p:spPr bwMode="auto">
          <a:xfrm>
            <a:off x="4373563" y="4054475"/>
            <a:ext cx="1276350" cy="387350"/>
          </a:xfrm>
          <a:prstGeom prst="rect">
            <a:avLst/>
          </a:prstGeom>
          <a:solidFill>
            <a:srgbClr val="CCCC00"/>
          </a:solidFill>
          <a:ln w="12700">
            <a:solidFill>
              <a:schemeClr val="tx2"/>
            </a:solidFill>
            <a:miter lim="800000"/>
            <a:headEnd/>
            <a:tailEnd/>
          </a:ln>
        </p:spPr>
        <p:txBody>
          <a:bodyPr/>
          <a:lstStyle/>
          <a:p>
            <a:pPr algn="ctr" eaLnBrk="0" hangingPunct="0"/>
            <a:endParaRPr lang="zh-CN" altLang="en-US">
              <a:latin typeface="Times New Roman" panose="02020603050405020304" pitchFamily="18" charset="0"/>
            </a:endParaRPr>
          </a:p>
        </p:txBody>
      </p:sp>
      <p:sp>
        <p:nvSpPr>
          <p:cNvPr id="109576" name="矩形 363531"/>
          <p:cNvSpPr>
            <a:spLocks noChangeArrowheads="1"/>
          </p:cNvSpPr>
          <p:nvPr/>
        </p:nvSpPr>
        <p:spPr bwMode="auto">
          <a:xfrm>
            <a:off x="6099175" y="4827588"/>
            <a:ext cx="1427163" cy="385762"/>
          </a:xfrm>
          <a:prstGeom prst="rect">
            <a:avLst/>
          </a:prstGeom>
          <a:solidFill>
            <a:srgbClr val="FF9933"/>
          </a:solidFill>
          <a:ln w="12700">
            <a:solidFill>
              <a:schemeClr val="tx2"/>
            </a:solidFill>
            <a:miter lim="800000"/>
            <a:headEnd/>
            <a:tailEnd/>
          </a:ln>
        </p:spPr>
        <p:txBody>
          <a:bodyPr/>
          <a:lstStyle/>
          <a:p>
            <a:pPr algn="ctr" eaLnBrk="0" hangingPunct="0"/>
            <a:endParaRPr lang="zh-CN" altLang="en-US">
              <a:latin typeface="Times New Roman" panose="02020603050405020304" pitchFamily="18" charset="0"/>
            </a:endParaRPr>
          </a:p>
        </p:txBody>
      </p:sp>
      <p:sp>
        <p:nvSpPr>
          <p:cNvPr id="109577" name="直接连接符 363532"/>
          <p:cNvSpPr>
            <a:spLocks noChangeShapeType="1"/>
          </p:cNvSpPr>
          <p:nvPr/>
        </p:nvSpPr>
        <p:spPr bwMode="auto">
          <a:xfrm>
            <a:off x="5651500" y="1506538"/>
            <a:ext cx="0" cy="3937000"/>
          </a:xfrm>
          <a:prstGeom prst="line">
            <a:avLst/>
          </a:prstGeom>
          <a:noFill/>
          <a:ln w="12700">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sp>
        <p:nvSpPr>
          <p:cNvPr id="109578" name="直接连接符 363533"/>
          <p:cNvSpPr>
            <a:spLocks noChangeShapeType="1"/>
          </p:cNvSpPr>
          <p:nvPr/>
        </p:nvSpPr>
        <p:spPr bwMode="auto">
          <a:xfrm>
            <a:off x="5800725" y="1506538"/>
            <a:ext cx="0" cy="3937000"/>
          </a:xfrm>
          <a:prstGeom prst="line">
            <a:avLst/>
          </a:prstGeom>
          <a:noFill/>
          <a:ln w="12700">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sp>
        <p:nvSpPr>
          <p:cNvPr id="109579" name="直接连接符 363534"/>
          <p:cNvSpPr>
            <a:spLocks noChangeShapeType="1"/>
          </p:cNvSpPr>
          <p:nvPr/>
        </p:nvSpPr>
        <p:spPr bwMode="auto">
          <a:xfrm>
            <a:off x="7527925" y="1506538"/>
            <a:ext cx="0" cy="3937000"/>
          </a:xfrm>
          <a:prstGeom prst="line">
            <a:avLst/>
          </a:prstGeom>
          <a:noFill/>
          <a:ln w="12700">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sp>
        <p:nvSpPr>
          <p:cNvPr id="109580" name="直接连接符 363535"/>
          <p:cNvSpPr>
            <a:spLocks noChangeShapeType="1"/>
          </p:cNvSpPr>
          <p:nvPr/>
        </p:nvSpPr>
        <p:spPr bwMode="auto">
          <a:xfrm>
            <a:off x="7675563" y="1506538"/>
            <a:ext cx="0" cy="3937000"/>
          </a:xfrm>
          <a:prstGeom prst="line">
            <a:avLst/>
          </a:prstGeom>
          <a:noFill/>
          <a:ln w="12700">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sp>
        <p:nvSpPr>
          <p:cNvPr id="109581" name="矩形 363536"/>
          <p:cNvSpPr>
            <a:spLocks noChangeArrowheads="1"/>
          </p:cNvSpPr>
          <p:nvPr/>
        </p:nvSpPr>
        <p:spPr bwMode="auto">
          <a:xfrm>
            <a:off x="862013" y="1738313"/>
            <a:ext cx="1101725" cy="385762"/>
          </a:xfrm>
          <a:prstGeom prst="rect">
            <a:avLst/>
          </a:prstGeom>
          <a:solidFill>
            <a:srgbClr val="FFFF99"/>
          </a:solidFill>
          <a:ln w="12700">
            <a:solidFill>
              <a:schemeClr val="tx2"/>
            </a:solidFill>
            <a:miter lim="800000"/>
            <a:headEnd/>
            <a:tailEnd/>
          </a:ln>
        </p:spPr>
        <p:txBody>
          <a:bodyPr/>
          <a:lstStyle/>
          <a:p>
            <a:pPr algn="ctr" eaLnBrk="0" hangingPunct="0"/>
            <a:endParaRPr lang="zh-CN" altLang="en-US">
              <a:latin typeface="Times New Roman" panose="02020603050405020304" pitchFamily="18" charset="0"/>
            </a:endParaRPr>
          </a:p>
        </p:txBody>
      </p:sp>
      <p:sp>
        <p:nvSpPr>
          <p:cNvPr id="109582" name="直接连接符 363537"/>
          <p:cNvSpPr>
            <a:spLocks noChangeShapeType="1"/>
          </p:cNvSpPr>
          <p:nvPr/>
        </p:nvSpPr>
        <p:spPr bwMode="auto">
          <a:xfrm>
            <a:off x="847725" y="1738313"/>
            <a:ext cx="11255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sp>
        <p:nvSpPr>
          <p:cNvPr id="109583" name="文本框 363539"/>
          <p:cNvSpPr txBox="1">
            <a:spLocks noChangeArrowheads="1"/>
          </p:cNvSpPr>
          <p:nvPr/>
        </p:nvSpPr>
        <p:spPr bwMode="auto">
          <a:xfrm>
            <a:off x="1193800" y="171132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zh-CN" altLang="en-US">
                <a:solidFill>
                  <a:schemeClr val="tx2"/>
                </a:solidFill>
                <a:latin typeface="Arial" panose="020B0604020202020204" pitchFamily="34" charset="0"/>
                <a:ea typeface="黑体" panose="02010609060101010101" pitchFamily="49" charset="-122"/>
              </a:rPr>
              <a:t>帧</a:t>
            </a:r>
          </a:p>
        </p:txBody>
      </p:sp>
      <p:sp>
        <p:nvSpPr>
          <p:cNvPr id="109584" name="文本框 363540"/>
          <p:cNvSpPr txBox="1">
            <a:spLocks noChangeArrowheads="1"/>
          </p:cNvSpPr>
          <p:nvPr/>
        </p:nvSpPr>
        <p:spPr bwMode="auto">
          <a:xfrm>
            <a:off x="6564313" y="478472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zh-CN" altLang="en-US">
                <a:solidFill>
                  <a:schemeClr val="tx2"/>
                </a:solidFill>
                <a:latin typeface="Arial" panose="020B0604020202020204" pitchFamily="34" charset="0"/>
                <a:ea typeface="黑体" panose="02010609060101010101" pitchFamily="49" charset="-122"/>
              </a:rPr>
              <a:t>帧</a:t>
            </a:r>
          </a:p>
        </p:txBody>
      </p:sp>
      <p:sp>
        <p:nvSpPr>
          <p:cNvPr id="109585" name="文本框 363541"/>
          <p:cNvSpPr txBox="1">
            <a:spLocks noChangeArrowheads="1"/>
          </p:cNvSpPr>
          <p:nvPr/>
        </p:nvSpPr>
        <p:spPr bwMode="auto">
          <a:xfrm>
            <a:off x="4768850" y="4030663"/>
            <a:ext cx="4143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zh-CN" altLang="en-US">
                <a:solidFill>
                  <a:schemeClr val="tx2"/>
                </a:solidFill>
                <a:latin typeface="Arial" panose="020B0604020202020204" pitchFamily="34" charset="0"/>
                <a:ea typeface="黑体" panose="02010609060101010101" pitchFamily="49" charset="-122"/>
              </a:rPr>
              <a:t>帧</a:t>
            </a:r>
          </a:p>
        </p:txBody>
      </p:sp>
      <p:sp>
        <p:nvSpPr>
          <p:cNvPr id="109586" name="文本框 363542"/>
          <p:cNvSpPr txBox="1">
            <a:spLocks noChangeArrowheads="1"/>
          </p:cNvSpPr>
          <p:nvPr/>
        </p:nvSpPr>
        <p:spPr bwMode="auto">
          <a:xfrm>
            <a:off x="8143875" y="249237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zh-CN" altLang="en-US">
                <a:solidFill>
                  <a:schemeClr val="tx2"/>
                </a:solidFill>
                <a:latin typeface="Arial" panose="020B0604020202020204" pitchFamily="34" charset="0"/>
                <a:ea typeface="黑体" panose="02010609060101010101" pitchFamily="49" charset="-122"/>
              </a:rPr>
              <a:t>帧</a:t>
            </a:r>
          </a:p>
        </p:txBody>
      </p:sp>
      <p:sp>
        <p:nvSpPr>
          <p:cNvPr id="109587" name="文本框 363543"/>
          <p:cNvSpPr txBox="1">
            <a:spLocks noChangeArrowheads="1"/>
          </p:cNvSpPr>
          <p:nvPr/>
        </p:nvSpPr>
        <p:spPr bwMode="auto">
          <a:xfrm>
            <a:off x="2973388" y="325437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zh-CN" altLang="en-US">
                <a:solidFill>
                  <a:schemeClr val="tx2"/>
                </a:solidFill>
                <a:latin typeface="Arial" panose="020B0604020202020204" pitchFamily="34" charset="0"/>
                <a:ea typeface="黑体" panose="02010609060101010101" pitchFamily="49" charset="-122"/>
              </a:rPr>
              <a:t>帧</a:t>
            </a:r>
          </a:p>
        </p:txBody>
      </p:sp>
      <p:sp>
        <p:nvSpPr>
          <p:cNvPr id="109588" name="文本框 363544"/>
          <p:cNvSpPr txBox="1">
            <a:spLocks noChangeArrowheads="1"/>
          </p:cNvSpPr>
          <p:nvPr/>
        </p:nvSpPr>
        <p:spPr bwMode="auto">
          <a:xfrm>
            <a:off x="1749425" y="1184275"/>
            <a:ext cx="703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tLang="zh-CN">
                <a:solidFill>
                  <a:schemeClr val="tx2"/>
                </a:solidFill>
                <a:latin typeface="Arial" panose="020B0604020202020204" pitchFamily="34" charset="0"/>
                <a:ea typeface="黑体" panose="02010609060101010101" pitchFamily="49" charset="-122"/>
              </a:rPr>
              <a:t>DIFS</a:t>
            </a:r>
          </a:p>
        </p:txBody>
      </p:sp>
      <p:sp>
        <p:nvSpPr>
          <p:cNvPr id="109589" name="文本框 363545"/>
          <p:cNvSpPr txBox="1">
            <a:spLocks noChangeArrowheads="1"/>
          </p:cNvSpPr>
          <p:nvPr/>
        </p:nvSpPr>
        <p:spPr bwMode="auto">
          <a:xfrm>
            <a:off x="3698875" y="1184275"/>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tLang="zh-CN">
                <a:solidFill>
                  <a:schemeClr val="tx2"/>
                </a:solidFill>
                <a:latin typeface="Arial" panose="020B0604020202020204" pitchFamily="34" charset="0"/>
                <a:ea typeface="黑体" panose="02010609060101010101" pitchFamily="49" charset="-122"/>
              </a:rPr>
              <a:t>DIFS</a:t>
            </a:r>
          </a:p>
        </p:txBody>
      </p:sp>
      <p:sp>
        <p:nvSpPr>
          <p:cNvPr id="109590" name="文本框 363546"/>
          <p:cNvSpPr txBox="1">
            <a:spLocks noChangeArrowheads="1"/>
          </p:cNvSpPr>
          <p:nvPr/>
        </p:nvSpPr>
        <p:spPr bwMode="auto">
          <a:xfrm>
            <a:off x="5449888" y="1184275"/>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tLang="zh-CN">
                <a:solidFill>
                  <a:schemeClr val="tx2"/>
                </a:solidFill>
                <a:latin typeface="Arial" panose="020B0604020202020204" pitchFamily="34" charset="0"/>
                <a:ea typeface="黑体" panose="02010609060101010101" pitchFamily="49" charset="-122"/>
              </a:rPr>
              <a:t>DIFS</a:t>
            </a:r>
          </a:p>
        </p:txBody>
      </p:sp>
      <p:sp>
        <p:nvSpPr>
          <p:cNvPr id="109591" name="文本框 363547"/>
          <p:cNvSpPr txBox="1">
            <a:spLocks noChangeArrowheads="1"/>
          </p:cNvSpPr>
          <p:nvPr/>
        </p:nvSpPr>
        <p:spPr bwMode="auto">
          <a:xfrm>
            <a:off x="7324725" y="1184275"/>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tLang="zh-CN">
                <a:solidFill>
                  <a:schemeClr val="tx2"/>
                </a:solidFill>
                <a:latin typeface="Arial" panose="020B0604020202020204" pitchFamily="34" charset="0"/>
                <a:ea typeface="黑体" panose="02010609060101010101" pitchFamily="49" charset="-122"/>
              </a:rPr>
              <a:t>DIFS</a:t>
            </a:r>
          </a:p>
        </p:txBody>
      </p:sp>
      <p:sp>
        <p:nvSpPr>
          <p:cNvPr id="109592" name="直接连接符 363548"/>
          <p:cNvSpPr>
            <a:spLocks noChangeShapeType="1"/>
          </p:cNvSpPr>
          <p:nvPr/>
        </p:nvSpPr>
        <p:spPr bwMode="auto">
          <a:xfrm flipV="1">
            <a:off x="1071563" y="2587625"/>
            <a:ext cx="0" cy="307975"/>
          </a:xfrm>
          <a:prstGeom prst="line">
            <a:avLst/>
          </a:prstGeom>
          <a:noFill/>
          <a:ln w="38100">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sp>
        <p:nvSpPr>
          <p:cNvPr id="109593" name="直接连接符 363549"/>
          <p:cNvSpPr>
            <a:spLocks noChangeShapeType="1"/>
          </p:cNvSpPr>
          <p:nvPr/>
        </p:nvSpPr>
        <p:spPr bwMode="auto">
          <a:xfrm flipV="1">
            <a:off x="1524000" y="3360738"/>
            <a:ext cx="0" cy="307975"/>
          </a:xfrm>
          <a:prstGeom prst="line">
            <a:avLst/>
          </a:prstGeom>
          <a:noFill/>
          <a:ln w="38100">
            <a:solidFill>
              <a:srgbClr val="FF6699"/>
            </a:solidFill>
            <a:round/>
            <a:headEnd/>
            <a:tailEnd type="triangle" w="med" len="lg"/>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sp>
        <p:nvSpPr>
          <p:cNvPr id="109594" name="直接连接符 363550"/>
          <p:cNvSpPr>
            <a:spLocks noChangeShapeType="1"/>
          </p:cNvSpPr>
          <p:nvPr/>
        </p:nvSpPr>
        <p:spPr bwMode="auto">
          <a:xfrm flipV="1">
            <a:off x="1296988" y="4132263"/>
            <a:ext cx="0" cy="309562"/>
          </a:xfrm>
          <a:prstGeom prst="line">
            <a:avLst/>
          </a:prstGeom>
          <a:noFill/>
          <a:ln w="38100">
            <a:solidFill>
              <a:srgbClr val="CC9900"/>
            </a:solidFill>
            <a:round/>
            <a:headEnd/>
            <a:tailEnd type="triangle" w="med" len="lg"/>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sp>
        <p:nvSpPr>
          <p:cNvPr id="109595" name="直接连接符 363551"/>
          <p:cNvSpPr>
            <a:spLocks noChangeShapeType="1"/>
          </p:cNvSpPr>
          <p:nvPr/>
        </p:nvSpPr>
        <p:spPr bwMode="auto">
          <a:xfrm flipV="1">
            <a:off x="3324225" y="4905375"/>
            <a:ext cx="0" cy="307975"/>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sp>
        <p:nvSpPr>
          <p:cNvPr id="109596" name="直接连接符 363552"/>
          <p:cNvSpPr>
            <a:spLocks noChangeShapeType="1"/>
          </p:cNvSpPr>
          <p:nvPr/>
        </p:nvSpPr>
        <p:spPr bwMode="auto">
          <a:xfrm>
            <a:off x="2122488" y="1968500"/>
            <a:ext cx="1350962" cy="0"/>
          </a:xfrm>
          <a:prstGeom prst="line">
            <a:avLst/>
          </a:prstGeom>
          <a:noFill/>
          <a:ln w="1905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sp>
        <p:nvSpPr>
          <p:cNvPr id="109597" name="文本框 363553"/>
          <p:cNvSpPr txBox="1">
            <a:spLocks noChangeArrowheads="1"/>
          </p:cNvSpPr>
          <p:nvPr/>
        </p:nvSpPr>
        <p:spPr bwMode="auto">
          <a:xfrm>
            <a:off x="2273300" y="1555750"/>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zh-CN" altLang="en-US">
                <a:solidFill>
                  <a:schemeClr val="tx2"/>
                </a:solidFill>
                <a:latin typeface="Arial" panose="020B0604020202020204" pitchFamily="34" charset="0"/>
                <a:ea typeface="黑体" panose="02010609060101010101" pitchFamily="49" charset="-122"/>
              </a:rPr>
              <a:t>争用窗口</a:t>
            </a:r>
          </a:p>
        </p:txBody>
      </p:sp>
      <p:sp>
        <p:nvSpPr>
          <p:cNvPr id="109598" name="直接连接符 363554"/>
          <p:cNvSpPr>
            <a:spLocks noChangeShapeType="1"/>
          </p:cNvSpPr>
          <p:nvPr/>
        </p:nvSpPr>
        <p:spPr bwMode="auto">
          <a:xfrm>
            <a:off x="3473450" y="1814513"/>
            <a:ext cx="0" cy="3095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sp>
        <p:nvSpPr>
          <p:cNvPr id="109599" name="直接连接符 363555"/>
          <p:cNvSpPr>
            <a:spLocks noChangeShapeType="1"/>
          </p:cNvSpPr>
          <p:nvPr/>
        </p:nvSpPr>
        <p:spPr bwMode="auto">
          <a:xfrm>
            <a:off x="4073525" y="3513138"/>
            <a:ext cx="1350963" cy="0"/>
          </a:xfrm>
          <a:prstGeom prst="line">
            <a:avLst/>
          </a:prstGeom>
          <a:noFill/>
          <a:ln w="1905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sp>
        <p:nvSpPr>
          <p:cNvPr id="109600" name="直接连接符 363556"/>
          <p:cNvSpPr>
            <a:spLocks noChangeShapeType="1"/>
          </p:cNvSpPr>
          <p:nvPr/>
        </p:nvSpPr>
        <p:spPr bwMode="auto">
          <a:xfrm>
            <a:off x="5424488" y="3359150"/>
            <a:ext cx="0" cy="309563"/>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sp>
        <p:nvSpPr>
          <p:cNvPr id="109601" name="直接连接符 363559"/>
          <p:cNvSpPr>
            <a:spLocks noChangeShapeType="1"/>
          </p:cNvSpPr>
          <p:nvPr/>
        </p:nvSpPr>
        <p:spPr bwMode="auto">
          <a:xfrm>
            <a:off x="5799138" y="4286250"/>
            <a:ext cx="1350962" cy="0"/>
          </a:xfrm>
          <a:prstGeom prst="line">
            <a:avLst/>
          </a:prstGeom>
          <a:noFill/>
          <a:ln w="1905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sp>
        <p:nvSpPr>
          <p:cNvPr id="109602" name="直接连接符 363560"/>
          <p:cNvSpPr>
            <a:spLocks noChangeShapeType="1"/>
          </p:cNvSpPr>
          <p:nvPr/>
        </p:nvSpPr>
        <p:spPr bwMode="auto">
          <a:xfrm>
            <a:off x="7150100" y="4130675"/>
            <a:ext cx="0" cy="31115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sp>
        <p:nvSpPr>
          <p:cNvPr id="109603" name="文本框 363561"/>
          <p:cNvSpPr txBox="1">
            <a:spLocks noChangeArrowheads="1"/>
          </p:cNvSpPr>
          <p:nvPr/>
        </p:nvSpPr>
        <p:spPr bwMode="auto">
          <a:xfrm>
            <a:off x="4235450" y="3125788"/>
            <a:ext cx="1098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zh-CN" altLang="en-US">
                <a:solidFill>
                  <a:schemeClr val="tx2"/>
                </a:solidFill>
                <a:latin typeface="Arial" panose="020B0604020202020204" pitchFamily="34" charset="0"/>
                <a:ea typeface="黑体" panose="02010609060101010101" pitchFamily="49" charset="-122"/>
              </a:rPr>
              <a:t>争用窗口</a:t>
            </a:r>
          </a:p>
        </p:txBody>
      </p:sp>
      <p:sp>
        <p:nvSpPr>
          <p:cNvPr id="109604" name="文本框 363562"/>
          <p:cNvSpPr txBox="1">
            <a:spLocks noChangeArrowheads="1"/>
          </p:cNvSpPr>
          <p:nvPr/>
        </p:nvSpPr>
        <p:spPr bwMode="auto">
          <a:xfrm>
            <a:off x="5948363" y="3873500"/>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zh-CN" altLang="en-US">
                <a:solidFill>
                  <a:schemeClr val="tx2"/>
                </a:solidFill>
                <a:latin typeface="Arial" panose="020B0604020202020204" pitchFamily="34" charset="0"/>
                <a:ea typeface="黑体" panose="02010609060101010101" pitchFamily="49" charset="-122"/>
              </a:rPr>
              <a:t>争用窗口</a:t>
            </a:r>
          </a:p>
        </p:txBody>
      </p:sp>
      <p:sp>
        <p:nvSpPr>
          <p:cNvPr id="109605" name="直接连接符 363564"/>
          <p:cNvSpPr>
            <a:spLocks noChangeShapeType="1"/>
          </p:cNvSpPr>
          <p:nvPr/>
        </p:nvSpPr>
        <p:spPr bwMode="auto">
          <a:xfrm>
            <a:off x="1522413" y="3848100"/>
            <a:ext cx="976312" cy="0"/>
          </a:xfrm>
          <a:prstGeom prst="line">
            <a:avLst/>
          </a:prstGeom>
          <a:noFill/>
          <a:ln w="19050">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sp>
        <p:nvSpPr>
          <p:cNvPr id="109606" name="矩形 363565"/>
          <p:cNvSpPr>
            <a:spLocks noChangeArrowheads="1"/>
          </p:cNvSpPr>
          <p:nvPr/>
        </p:nvSpPr>
        <p:spPr bwMode="auto">
          <a:xfrm>
            <a:off x="4073525" y="4208463"/>
            <a:ext cx="300038" cy="233362"/>
          </a:xfrm>
          <a:prstGeom prst="rect">
            <a:avLst/>
          </a:prstGeom>
          <a:solidFill>
            <a:schemeClr val="bg1"/>
          </a:solidFill>
          <a:ln w="19050">
            <a:solidFill>
              <a:schemeClr val="tx2"/>
            </a:solidFill>
            <a:miter lim="800000"/>
            <a:headEnd/>
            <a:tailEnd/>
          </a:ln>
        </p:spPr>
        <p:txBody>
          <a:bodyPr/>
          <a:lstStyle/>
          <a:p>
            <a:pPr algn="ctr" eaLnBrk="0" hangingPunct="0"/>
            <a:endParaRPr lang="zh-CN" altLang="en-US">
              <a:latin typeface="Times New Roman" panose="02020603050405020304" pitchFamily="18" charset="0"/>
            </a:endParaRPr>
          </a:p>
        </p:txBody>
      </p:sp>
      <p:sp>
        <p:nvSpPr>
          <p:cNvPr id="109607" name="矩形 363566"/>
          <p:cNvSpPr>
            <a:spLocks noChangeArrowheads="1"/>
          </p:cNvSpPr>
          <p:nvPr/>
        </p:nvSpPr>
        <p:spPr bwMode="auto">
          <a:xfrm>
            <a:off x="2498725" y="4208463"/>
            <a:ext cx="300038" cy="233362"/>
          </a:xfrm>
          <a:prstGeom prst="rect">
            <a:avLst/>
          </a:prstGeom>
          <a:solidFill>
            <a:srgbClr val="00CC00"/>
          </a:solidFill>
          <a:ln w="12700">
            <a:solidFill>
              <a:schemeClr val="tx2"/>
            </a:solidFill>
            <a:miter lim="800000"/>
            <a:headEnd/>
            <a:tailEnd/>
          </a:ln>
        </p:spPr>
        <p:txBody>
          <a:bodyPr/>
          <a:lstStyle/>
          <a:p>
            <a:pPr algn="ctr" eaLnBrk="0" hangingPunct="0"/>
            <a:endParaRPr lang="zh-CN" altLang="en-US">
              <a:latin typeface="Times New Roman" panose="02020603050405020304" pitchFamily="18" charset="0"/>
            </a:endParaRPr>
          </a:p>
        </p:txBody>
      </p:sp>
      <p:sp>
        <p:nvSpPr>
          <p:cNvPr id="109608" name="直接连接符 363567"/>
          <p:cNvSpPr>
            <a:spLocks noChangeShapeType="1"/>
          </p:cNvSpPr>
          <p:nvPr/>
        </p:nvSpPr>
        <p:spPr bwMode="auto">
          <a:xfrm>
            <a:off x="1296988" y="4594225"/>
            <a:ext cx="1500187" cy="0"/>
          </a:xfrm>
          <a:prstGeom prst="line">
            <a:avLst/>
          </a:prstGeom>
          <a:noFill/>
          <a:ln w="19050">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sp>
        <p:nvSpPr>
          <p:cNvPr id="109609" name="矩形 363568"/>
          <p:cNvSpPr>
            <a:spLocks noChangeArrowheads="1"/>
          </p:cNvSpPr>
          <p:nvPr/>
        </p:nvSpPr>
        <p:spPr bwMode="auto">
          <a:xfrm>
            <a:off x="7675563" y="2663825"/>
            <a:ext cx="225425" cy="231775"/>
          </a:xfrm>
          <a:prstGeom prst="rect">
            <a:avLst/>
          </a:prstGeom>
          <a:solidFill>
            <a:schemeClr val="bg1"/>
          </a:solidFill>
          <a:ln w="12700">
            <a:solidFill>
              <a:schemeClr val="tx1"/>
            </a:solidFill>
            <a:miter lim="800000"/>
            <a:headEnd/>
            <a:tailEnd/>
          </a:ln>
        </p:spPr>
        <p:txBody>
          <a:bodyPr/>
          <a:lstStyle/>
          <a:p>
            <a:pPr algn="ctr" eaLnBrk="0" hangingPunct="0"/>
            <a:endParaRPr lang="zh-CN" altLang="en-US">
              <a:latin typeface="Times New Roman" panose="02020603050405020304" pitchFamily="18" charset="0"/>
            </a:endParaRPr>
          </a:p>
        </p:txBody>
      </p:sp>
      <p:sp>
        <p:nvSpPr>
          <p:cNvPr id="109610" name="直接连接符 363569"/>
          <p:cNvSpPr>
            <a:spLocks noChangeShapeType="1"/>
          </p:cNvSpPr>
          <p:nvPr/>
        </p:nvSpPr>
        <p:spPr bwMode="auto">
          <a:xfrm>
            <a:off x="6099175" y="2895600"/>
            <a:ext cx="0" cy="1930400"/>
          </a:xfrm>
          <a:prstGeom prst="line">
            <a:avLst/>
          </a:prstGeom>
          <a:noFill/>
          <a:ln w="12700">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sp>
        <p:nvSpPr>
          <p:cNvPr id="109611" name="矩形 363570"/>
          <p:cNvSpPr>
            <a:spLocks noChangeArrowheads="1"/>
          </p:cNvSpPr>
          <p:nvPr/>
        </p:nvSpPr>
        <p:spPr bwMode="auto">
          <a:xfrm>
            <a:off x="6099175" y="2663825"/>
            <a:ext cx="225425" cy="231775"/>
          </a:xfrm>
          <a:prstGeom prst="rect">
            <a:avLst/>
          </a:prstGeom>
          <a:solidFill>
            <a:srgbClr val="00CC00"/>
          </a:solidFill>
          <a:ln w="12700">
            <a:solidFill>
              <a:schemeClr val="tx2"/>
            </a:solidFill>
            <a:miter lim="800000"/>
            <a:headEnd/>
            <a:tailEnd/>
          </a:ln>
        </p:spPr>
        <p:txBody>
          <a:bodyPr/>
          <a:lstStyle/>
          <a:p>
            <a:pPr algn="ctr" eaLnBrk="0" hangingPunct="0"/>
            <a:endParaRPr lang="zh-CN" altLang="en-US">
              <a:latin typeface="Times New Roman" panose="02020603050405020304" pitchFamily="18" charset="0"/>
            </a:endParaRPr>
          </a:p>
        </p:txBody>
      </p:sp>
      <p:sp>
        <p:nvSpPr>
          <p:cNvPr id="109612" name="矩形 363571"/>
          <p:cNvSpPr>
            <a:spLocks noChangeArrowheads="1"/>
          </p:cNvSpPr>
          <p:nvPr/>
        </p:nvSpPr>
        <p:spPr bwMode="auto">
          <a:xfrm>
            <a:off x="5800725" y="2663825"/>
            <a:ext cx="298450" cy="231775"/>
          </a:xfrm>
          <a:prstGeom prst="rect">
            <a:avLst/>
          </a:prstGeom>
          <a:solidFill>
            <a:schemeClr val="bg1"/>
          </a:solidFill>
          <a:ln w="12700">
            <a:solidFill>
              <a:schemeClr val="tx2"/>
            </a:solidFill>
            <a:miter lim="800000"/>
            <a:headEnd/>
            <a:tailEnd/>
          </a:ln>
        </p:spPr>
        <p:txBody>
          <a:bodyPr/>
          <a:lstStyle/>
          <a:p>
            <a:pPr algn="ctr" eaLnBrk="0" hangingPunct="0"/>
            <a:endParaRPr lang="zh-CN" altLang="en-US">
              <a:latin typeface="Times New Roman" panose="02020603050405020304" pitchFamily="18" charset="0"/>
            </a:endParaRPr>
          </a:p>
        </p:txBody>
      </p:sp>
      <p:sp>
        <p:nvSpPr>
          <p:cNvPr id="109613" name="直接连接符 363572"/>
          <p:cNvSpPr>
            <a:spLocks noChangeShapeType="1"/>
          </p:cNvSpPr>
          <p:nvPr/>
        </p:nvSpPr>
        <p:spPr bwMode="auto">
          <a:xfrm>
            <a:off x="4373563" y="2895600"/>
            <a:ext cx="0" cy="2085975"/>
          </a:xfrm>
          <a:prstGeom prst="line">
            <a:avLst/>
          </a:prstGeom>
          <a:noFill/>
          <a:ln w="12700">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sp>
        <p:nvSpPr>
          <p:cNvPr id="109614" name="直接连接符 363573"/>
          <p:cNvSpPr>
            <a:spLocks noChangeShapeType="1"/>
          </p:cNvSpPr>
          <p:nvPr/>
        </p:nvSpPr>
        <p:spPr bwMode="auto">
          <a:xfrm>
            <a:off x="2498725" y="2432050"/>
            <a:ext cx="0" cy="849313"/>
          </a:xfrm>
          <a:prstGeom prst="line">
            <a:avLst/>
          </a:prstGeom>
          <a:noFill/>
          <a:ln w="12700">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sp>
        <p:nvSpPr>
          <p:cNvPr id="109615" name="矩形 363574"/>
          <p:cNvSpPr>
            <a:spLocks noChangeArrowheads="1"/>
          </p:cNvSpPr>
          <p:nvPr/>
        </p:nvSpPr>
        <p:spPr bwMode="auto">
          <a:xfrm>
            <a:off x="4075113" y="2663825"/>
            <a:ext cx="298450" cy="231775"/>
          </a:xfrm>
          <a:prstGeom prst="rect">
            <a:avLst/>
          </a:prstGeom>
          <a:solidFill>
            <a:schemeClr val="bg1"/>
          </a:solidFill>
          <a:ln w="12700">
            <a:solidFill>
              <a:schemeClr val="tx2"/>
            </a:solidFill>
            <a:miter lim="800000"/>
            <a:headEnd/>
            <a:tailEnd/>
          </a:ln>
        </p:spPr>
        <p:txBody>
          <a:bodyPr/>
          <a:lstStyle/>
          <a:p>
            <a:pPr algn="ctr" eaLnBrk="0" hangingPunct="0"/>
            <a:endParaRPr lang="zh-CN" altLang="en-US">
              <a:latin typeface="Times New Roman" panose="02020603050405020304" pitchFamily="18" charset="0"/>
            </a:endParaRPr>
          </a:p>
        </p:txBody>
      </p:sp>
      <p:sp>
        <p:nvSpPr>
          <p:cNvPr id="109616" name="矩形 363575"/>
          <p:cNvSpPr>
            <a:spLocks noChangeArrowheads="1"/>
          </p:cNvSpPr>
          <p:nvPr/>
        </p:nvSpPr>
        <p:spPr bwMode="auto">
          <a:xfrm>
            <a:off x="4373563" y="2663825"/>
            <a:ext cx="525462" cy="231775"/>
          </a:xfrm>
          <a:prstGeom prst="rect">
            <a:avLst/>
          </a:prstGeom>
          <a:solidFill>
            <a:srgbClr val="00CC00"/>
          </a:solidFill>
          <a:ln w="12700">
            <a:solidFill>
              <a:schemeClr val="tx2"/>
            </a:solidFill>
            <a:miter lim="800000"/>
            <a:headEnd/>
            <a:tailEnd/>
          </a:ln>
        </p:spPr>
        <p:txBody>
          <a:bodyPr/>
          <a:lstStyle/>
          <a:p>
            <a:pPr algn="ctr" eaLnBrk="0" hangingPunct="0"/>
            <a:endParaRPr lang="zh-CN" altLang="en-US">
              <a:latin typeface="Times New Roman" panose="02020603050405020304" pitchFamily="18" charset="0"/>
            </a:endParaRPr>
          </a:p>
        </p:txBody>
      </p:sp>
      <p:sp>
        <p:nvSpPr>
          <p:cNvPr id="109617" name="矩形 363576"/>
          <p:cNvSpPr>
            <a:spLocks noChangeArrowheads="1"/>
          </p:cNvSpPr>
          <p:nvPr/>
        </p:nvSpPr>
        <p:spPr bwMode="auto">
          <a:xfrm>
            <a:off x="2498725" y="2663825"/>
            <a:ext cx="823913" cy="231775"/>
          </a:xfrm>
          <a:prstGeom prst="rect">
            <a:avLst/>
          </a:prstGeom>
          <a:solidFill>
            <a:srgbClr val="00CC00"/>
          </a:solidFill>
          <a:ln w="12700">
            <a:solidFill>
              <a:schemeClr val="tx2"/>
            </a:solidFill>
            <a:miter lim="800000"/>
            <a:headEnd/>
            <a:tailEnd/>
          </a:ln>
        </p:spPr>
        <p:txBody>
          <a:bodyPr/>
          <a:lstStyle/>
          <a:p>
            <a:pPr algn="ctr" eaLnBrk="0" hangingPunct="0"/>
            <a:endParaRPr lang="zh-CN" altLang="en-US">
              <a:latin typeface="Times New Roman" panose="02020603050405020304" pitchFamily="18" charset="0"/>
            </a:endParaRPr>
          </a:p>
        </p:txBody>
      </p:sp>
      <p:sp>
        <p:nvSpPr>
          <p:cNvPr id="109618" name="矩形 363577"/>
          <p:cNvSpPr>
            <a:spLocks noChangeArrowheads="1"/>
          </p:cNvSpPr>
          <p:nvPr/>
        </p:nvSpPr>
        <p:spPr bwMode="auto">
          <a:xfrm>
            <a:off x="4373563" y="4981575"/>
            <a:ext cx="300037" cy="230188"/>
          </a:xfrm>
          <a:prstGeom prst="rect">
            <a:avLst/>
          </a:prstGeom>
          <a:solidFill>
            <a:srgbClr val="00CC00"/>
          </a:solidFill>
          <a:ln w="12700">
            <a:solidFill>
              <a:schemeClr val="tx2"/>
            </a:solidFill>
            <a:miter lim="800000"/>
            <a:headEnd/>
            <a:tailEnd/>
          </a:ln>
        </p:spPr>
        <p:txBody>
          <a:bodyPr/>
          <a:lstStyle/>
          <a:p>
            <a:pPr algn="ctr" eaLnBrk="0" hangingPunct="0"/>
            <a:endParaRPr lang="zh-CN" altLang="en-US">
              <a:latin typeface="Times New Roman" panose="02020603050405020304" pitchFamily="18" charset="0"/>
            </a:endParaRPr>
          </a:p>
        </p:txBody>
      </p:sp>
      <p:sp>
        <p:nvSpPr>
          <p:cNvPr id="109619" name="矩形 363578"/>
          <p:cNvSpPr>
            <a:spLocks noChangeArrowheads="1"/>
          </p:cNvSpPr>
          <p:nvPr/>
        </p:nvSpPr>
        <p:spPr bwMode="auto">
          <a:xfrm>
            <a:off x="5800725" y="4981575"/>
            <a:ext cx="298450" cy="230188"/>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zh-CN" altLang="en-US">
              <a:latin typeface="Times New Roman" panose="02020603050405020304" pitchFamily="18" charset="0"/>
            </a:endParaRPr>
          </a:p>
        </p:txBody>
      </p:sp>
      <p:sp>
        <p:nvSpPr>
          <p:cNvPr id="109620" name="直接连接符 363579"/>
          <p:cNvSpPr>
            <a:spLocks noChangeShapeType="1"/>
          </p:cNvSpPr>
          <p:nvPr/>
        </p:nvSpPr>
        <p:spPr bwMode="auto">
          <a:xfrm>
            <a:off x="1071563" y="3049588"/>
            <a:ext cx="2252662" cy="0"/>
          </a:xfrm>
          <a:prstGeom prst="line">
            <a:avLst/>
          </a:prstGeom>
          <a:noFill/>
          <a:ln w="19050">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sp>
        <p:nvSpPr>
          <p:cNvPr id="109621" name="直接连接符 363580"/>
          <p:cNvSpPr>
            <a:spLocks noChangeShapeType="1"/>
          </p:cNvSpPr>
          <p:nvPr/>
        </p:nvSpPr>
        <p:spPr bwMode="auto">
          <a:xfrm>
            <a:off x="3324225" y="5367338"/>
            <a:ext cx="1349375" cy="0"/>
          </a:xfrm>
          <a:prstGeom prst="line">
            <a:avLst/>
          </a:prstGeom>
          <a:noFill/>
          <a:ln w="19050">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sp>
        <p:nvSpPr>
          <p:cNvPr id="109622" name="文本框 363581"/>
          <p:cNvSpPr txBox="1">
            <a:spLocks noChangeArrowheads="1"/>
          </p:cNvSpPr>
          <p:nvPr/>
        </p:nvSpPr>
        <p:spPr bwMode="auto">
          <a:xfrm>
            <a:off x="1758950" y="2840038"/>
            <a:ext cx="641350" cy="368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zh-CN" altLang="en-US">
                <a:solidFill>
                  <a:schemeClr val="tx2"/>
                </a:solidFill>
                <a:latin typeface="Arial" panose="020B0604020202020204" pitchFamily="34" charset="0"/>
                <a:ea typeface="黑体" panose="02010609060101010101" pitchFamily="49" charset="-122"/>
              </a:rPr>
              <a:t>退避</a:t>
            </a:r>
          </a:p>
        </p:txBody>
      </p:sp>
      <p:sp>
        <p:nvSpPr>
          <p:cNvPr id="109623" name="文本框 363582"/>
          <p:cNvSpPr txBox="1">
            <a:spLocks noChangeArrowheads="1"/>
          </p:cNvSpPr>
          <p:nvPr/>
        </p:nvSpPr>
        <p:spPr bwMode="auto">
          <a:xfrm>
            <a:off x="1673225" y="3641725"/>
            <a:ext cx="6413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zh-CN" altLang="en-US">
                <a:solidFill>
                  <a:schemeClr val="tx2"/>
                </a:solidFill>
                <a:latin typeface="Arial" panose="020B0604020202020204" pitchFamily="34" charset="0"/>
                <a:ea typeface="黑体" panose="02010609060101010101" pitchFamily="49" charset="-122"/>
              </a:rPr>
              <a:t>退避</a:t>
            </a:r>
          </a:p>
        </p:txBody>
      </p:sp>
      <p:sp>
        <p:nvSpPr>
          <p:cNvPr id="109624" name="文本框 363583"/>
          <p:cNvSpPr txBox="1">
            <a:spLocks noChangeArrowheads="1"/>
          </p:cNvSpPr>
          <p:nvPr/>
        </p:nvSpPr>
        <p:spPr bwMode="auto">
          <a:xfrm>
            <a:off x="1657350" y="4416425"/>
            <a:ext cx="641350" cy="365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zh-CN" altLang="en-US">
                <a:solidFill>
                  <a:schemeClr val="tx2"/>
                </a:solidFill>
                <a:latin typeface="Arial" panose="020B0604020202020204" pitchFamily="34" charset="0"/>
                <a:ea typeface="黑体" panose="02010609060101010101" pitchFamily="49" charset="-122"/>
              </a:rPr>
              <a:t>退避</a:t>
            </a:r>
          </a:p>
        </p:txBody>
      </p:sp>
      <p:sp>
        <p:nvSpPr>
          <p:cNvPr id="109625" name="文本框 363584"/>
          <p:cNvSpPr txBox="1">
            <a:spLocks noChangeArrowheads="1"/>
          </p:cNvSpPr>
          <p:nvPr/>
        </p:nvSpPr>
        <p:spPr bwMode="auto">
          <a:xfrm>
            <a:off x="3686175" y="5197475"/>
            <a:ext cx="6413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zh-CN" altLang="en-US">
                <a:solidFill>
                  <a:schemeClr val="tx2"/>
                </a:solidFill>
                <a:latin typeface="Arial" panose="020B0604020202020204" pitchFamily="34" charset="0"/>
                <a:ea typeface="黑体" panose="02010609060101010101" pitchFamily="49" charset="-122"/>
              </a:rPr>
              <a:t>退避</a:t>
            </a:r>
          </a:p>
        </p:txBody>
      </p:sp>
      <p:sp>
        <p:nvSpPr>
          <p:cNvPr id="109626" name="直接连接符 363588"/>
          <p:cNvSpPr>
            <a:spLocks noChangeShapeType="1"/>
          </p:cNvSpPr>
          <p:nvPr/>
        </p:nvSpPr>
        <p:spPr bwMode="auto">
          <a:xfrm>
            <a:off x="1071563" y="2895600"/>
            <a:ext cx="0" cy="309563"/>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sp>
        <p:nvSpPr>
          <p:cNvPr id="109627" name="直接连接符 363589"/>
          <p:cNvSpPr>
            <a:spLocks noChangeShapeType="1"/>
          </p:cNvSpPr>
          <p:nvPr/>
        </p:nvSpPr>
        <p:spPr bwMode="auto">
          <a:xfrm>
            <a:off x="3324225" y="2895600"/>
            <a:ext cx="0" cy="309563"/>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sp>
        <p:nvSpPr>
          <p:cNvPr id="109628" name="直接连接符 363590"/>
          <p:cNvSpPr>
            <a:spLocks noChangeShapeType="1"/>
          </p:cNvSpPr>
          <p:nvPr/>
        </p:nvSpPr>
        <p:spPr bwMode="auto">
          <a:xfrm>
            <a:off x="3324225" y="5211763"/>
            <a:ext cx="0" cy="311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sp>
        <p:nvSpPr>
          <p:cNvPr id="109629" name="直接连接符 363591"/>
          <p:cNvSpPr>
            <a:spLocks noChangeShapeType="1"/>
          </p:cNvSpPr>
          <p:nvPr/>
        </p:nvSpPr>
        <p:spPr bwMode="auto">
          <a:xfrm>
            <a:off x="1522413" y="3668713"/>
            <a:ext cx="0" cy="309562"/>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sp>
        <p:nvSpPr>
          <p:cNvPr id="109630" name="直接连接符 363592"/>
          <p:cNvSpPr>
            <a:spLocks noChangeShapeType="1"/>
          </p:cNvSpPr>
          <p:nvPr/>
        </p:nvSpPr>
        <p:spPr bwMode="auto">
          <a:xfrm>
            <a:off x="1296988" y="4440238"/>
            <a:ext cx="0" cy="309562"/>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sp>
        <p:nvSpPr>
          <p:cNvPr id="109631" name="直接连接符 363593"/>
          <p:cNvSpPr>
            <a:spLocks noChangeShapeType="1"/>
          </p:cNvSpPr>
          <p:nvPr/>
        </p:nvSpPr>
        <p:spPr bwMode="auto">
          <a:xfrm>
            <a:off x="4673600" y="5210175"/>
            <a:ext cx="0" cy="31115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sp>
        <p:nvSpPr>
          <p:cNvPr id="109632" name="直接连接符 363594"/>
          <p:cNvSpPr>
            <a:spLocks noChangeShapeType="1"/>
          </p:cNvSpPr>
          <p:nvPr/>
        </p:nvSpPr>
        <p:spPr bwMode="auto">
          <a:xfrm>
            <a:off x="2498725" y="3668713"/>
            <a:ext cx="0" cy="307975"/>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sp>
        <p:nvSpPr>
          <p:cNvPr id="109633" name="直接连接符 363595"/>
          <p:cNvSpPr>
            <a:spLocks noChangeShapeType="1"/>
          </p:cNvSpPr>
          <p:nvPr/>
        </p:nvSpPr>
        <p:spPr bwMode="auto">
          <a:xfrm>
            <a:off x="2797175" y="4441825"/>
            <a:ext cx="0" cy="309563"/>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sp>
        <p:nvSpPr>
          <p:cNvPr id="109634" name="直接连接符 363596"/>
          <p:cNvSpPr>
            <a:spLocks noChangeShapeType="1"/>
          </p:cNvSpPr>
          <p:nvPr/>
        </p:nvSpPr>
        <p:spPr bwMode="auto">
          <a:xfrm>
            <a:off x="4673600" y="5095875"/>
            <a:ext cx="1274763" cy="0"/>
          </a:xfrm>
          <a:prstGeom prst="line">
            <a:avLst/>
          </a:prstGeom>
          <a:noFill/>
          <a:ln w="38100">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sp>
        <p:nvSpPr>
          <p:cNvPr id="109635" name="直接连接符 363597"/>
          <p:cNvSpPr>
            <a:spLocks noChangeShapeType="1"/>
          </p:cNvSpPr>
          <p:nvPr/>
        </p:nvSpPr>
        <p:spPr bwMode="auto">
          <a:xfrm>
            <a:off x="2771775" y="4325938"/>
            <a:ext cx="1484313" cy="4762"/>
          </a:xfrm>
          <a:prstGeom prst="line">
            <a:avLst/>
          </a:prstGeom>
          <a:noFill/>
          <a:ln w="38100">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sp>
        <p:nvSpPr>
          <p:cNvPr id="109636" name="直接连接符 363598"/>
          <p:cNvSpPr>
            <a:spLocks noChangeShapeType="1"/>
          </p:cNvSpPr>
          <p:nvPr/>
        </p:nvSpPr>
        <p:spPr bwMode="auto">
          <a:xfrm>
            <a:off x="3324225" y="2778125"/>
            <a:ext cx="900113" cy="0"/>
          </a:xfrm>
          <a:prstGeom prst="line">
            <a:avLst/>
          </a:prstGeom>
          <a:noFill/>
          <a:ln w="38100">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sp>
        <p:nvSpPr>
          <p:cNvPr id="109637" name="直接连接符 363599"/>
          <p:cNvSpPr>
            <a:spLocks noChangeShapeType="1"/>
          </p:cNvSpPr>
          <p:nvPr/>
        </p:nvSpPr>
        <p:spPr bwMode="auto">
          <a:xfrm>
            <a:off x="4899025" y="2778125"/>
            <a:ext cx="1049338" cy="0"/>
          </a:xfrm>
          <a:prstGeom prst="line">
            <a:avLst/>
          </a:prstGeom>
          <a:noFill/>
          <a:ln w="38100">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sp>
        <p:nvSpPr>
          <p:cNvPr id="109638" name="直接连接符 363600"/>
          <p:cNvSpPr>
            <a:spLocks noChangeShapeType="1"/>
          </p:cNvSpPr>
          <p:nvPr/>
        </p:nvSpPr>
        <p:spPr bwMode="auto">
          <a:xfrm>
            <a:off x="6324600" y="2778125"/>
            <a:ext cx="1500188" cy="0"/>
          </a:xfrm>
          <a:prstGeom prst="line">
            <a:avLst/>
          </a:prstGeom>
          <a:noFill/>
          <a:ln w="38100">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sp>
        <p:nvSpPr>
          <p:cNvPr id="109639" name="文本框 363601"/>
          <p:cNvSpPr txBox="1">
            <a:spLocks noChangeArrowheads="1"/>
          </p:cNvSpPr>
          <p:nvPr/>
        </p:nvSpPr>
        <p:spPr bwMode="auto">
          <a:xfrm>
            <a:off x="352425" y="1725613"/>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tLang="zh-CN">
                <a:solidFill>
                  <a:schemeClr val="tx2"/>
                </a:solidFill>
                <a:latin typeface="Arial" panose="020B0604020202020204" pitchFamily="34" charset="0"/>
                <a:ea typeface="黑体" panose="02010609060101010101" pitchFamily="49" charset="-122"/>
              </a:rPr>
              <a:t>A</a:t>
            </a:r>
          </a:p>
        </p:txBody>
      </p:sp>
      <p:sp>
        <p:nvSpPr>
          <p:cNvPr id="109640" name="文本框 363602"/>
          <p:cNvSpPr txBox="1">
            <a:spLocks noChangeArrowheads="1"/>
          </p:cNvSpPr>
          <p:nvPr/>
        </p:nvSpPr>
        <p:spPr bwMode="auto">
          <a:xfrm>
            <a:off x="352425" y="2508250"/>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tLang="zh-CN">
                <a:solidFill>
                  <a:schemeClr val="tx2"/>
                </a:solidFill>
                <a:latin typeface="Arial" panose="020B0604020202020204" pitchFamily="34" charset="0"/>
                <a:ea typeface="黑体" panose="02010609060101010101" pitchFamily="49" charset="-122"/>
              </a:rPr>
              <a:t>B</a:t>
            </a:r>
          </a:p>
        </p:txBody>
      </p:sp>
      <p:sp>
        <p:nvSpPr>
          <p:cNvPr id="109641" name="文本框 363603"/>
          <p:cNvSpPr txBox="1">
            <a:spLocks noChangeArrowheads="1"/>
          </p:cNvSpPr>
          <p:nvPr/>
        </p:nvSpPr>
        <p:spPr bwMode="auto">
          <a:xfrm>
            <a:off x="352425" y="3292475"/>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tLang="zh-CN">
                <a:solidFill>
                  <a:schemeClr val="tx2"/>
                </a:solidFill>
                <a:latin typeface="Arial" panose="020B0604020202020204" pitchFamily="34" charset="0"/>
                <a:ea typeface="黑体" panose="02010609060101010101" pitchFamily="49" charset="-122"/>
              </a:rPr>
              <a:t>C</a:t>
            </a:r>
          </a:p>
        </p:txBody>
      </p:sp>
      <p:sp>
        <p:nvSpPr>
          <p:cNvPr id="109642" name="文本框 363604"/>
          <p:cNvSpPr txBox="1">
            <a:spLocks noChangeArrowheads="1"/>
          </p:cNvSpPr>
          <p:nvPr/>
        </p:nvSpPr>
        <p:spPr bwMode="auto">
          <a:xfrm>
            <a:off x="352425" y="4075113"/>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tLang="zh-CN">
                <a:solidFill>
                  <a:schemeClr val="tx2"/>
                </a:solidFill>
                <a:latin typeface="Arial" panose="020B0604020202020204" pitchFamily="34" charset="0"/>
                <a:ea typeface="黑体" panose="02010609060101010101" pitchFamily="49" charset="-122"/>
              </a:rPr>
              <a:t>D</a:t>
            </a:r>
          </a:p>
        </p:txBody>
      </p:sp>
      <p:sp>
        <p:nvSpPr>
          <p:cNvPr id="109643" name="文本框 363605"/>
          <p:cNvSpPr txBox="1">
            <a:spLocks noChangeArrowheads="1"/>
          </p:cNvSpPr>
          <p:nvPr/>
        </p:nvSpPr>
        <p:spPr bwMode="auto">
          <a:xfrm>
            <a:off x="352425" y="4857750"/>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tLang="zh-CN">
                <a:solidFill>
                  <a:schemeClr val="tx2"/>
                </a:solidFill>
                <a:latin typeface="Arial" panose="020B0604020202020204" pitchFamily="34" charset="0"/>
                <a:ea typeface="黑体" panose="02010609060101010101" pitchFamily="49" charset="-122"/>
              </a:rPr>
              <a:t>E</a:t>
            </a:r>
          </a:p>
        </p:txBody>
      </p:sp>
      <p:sp>
        <p:nvSpPr>
          <p:cNvPr id="109644" name="直接连接符 363611"/>
          <p:cNvSpPr>
            <a:spLocks noChangeShapeType="1"/>
          </p:cNvSpPr>
          <p:nvPr/>
        </p:nvSpPr>
        <p:spPr bwMode="auto">
          <a:xfrm>
            <a:off x="1973263" y="1506538"/>
            <a:ext cx="0" cy="3937000"/>
          </a:xfrm>
          <a:prstGeom prst="line">
            <a:avLst/>
          </a:prstGeom>
          <a:noFill/>
          <a:ln w="12700">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sp>
        <p:nvSpPr>
          <p:cNvPr id="109645" name="矩形 363612"/>
          <p:cNvSpPr>
            <a:spLocks noChangeArrowheads="1"/>
          </p:cNvSpPr>
          <p:nvPr/>
        </p:nvSpPr>
        <p:spPr bwMode="auto">
          <a:xfrm>
            <a:off x="1114425" y="6021388"/>
            <a:ext cx="823913" cy="231775"/>
          </a:xfrm>
          <a:prstGeom prst="rect">
            <a:avLst/>
          </a:prstGeom>
          <a:solidFill>
            <a:srgbClr val="00CC00"/>
          </a:solidFill>
          <a:ln w="19050">
            <a:solidFill>
              <a:schemeClr val="tx2"/>
            </a:solidFill>
            <a:miter lim="800000"/>
            <a:headEnd/>
            <a:tailEnd/>
          </a:ln>
        </p:spPr>
        <p:txBody>
          <a:bodyPr/>
          <a:lstStyle/>
          <a:p>
            <a:pPr algn="ctr" eaLnBrk="0" hangingPunct="0"/>
            <a:endParaRPr lang="zh-CN" altLang="en-US">
              <a:latin typeface="Times New Roman" panose="02020603050405020304" pitchFamily="18" charset="0"/>
            </a:endParaRPr>
          </a:p>
        </p:txBody>
      </p:sp>
      <p:sp>
        <p:nvSpPr>
          <p:cNvPr id="109646" name="直接连接符 363614"/>
          <p:cNvSpPr>
            <a:spLocks noChangeShapeType="1"/>
          </p:cNvSpPr>
          <p:nvPr/>
        </p:nvSpPr>
        <p:spPr bwMode="auto">
          <a:xfrm>
            <a:off x="2006600" y="6130925"/>
            <a:ext cx="60166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ctr" eaLnBrk="0" hangingPunct="0"/>
            <a:endParaRPr lang="zh-CN" altLang="en-US">
              <a:latin typeface="Times New Roman" panose="02020603050405020304" pitchFamily="18" charset="0"/>
            </a:endParaRPr>
          </a:p>
        </p:txBody>
      </p:sp>
      <p:sp>
        <p:nvSpPr>
          <p:cNvPr id="109647" name="矩形 363615"/>
          <p:cNvSpPr>
            <a:spLocks noChangeArrowheads="1"/>
          </p:cNvSpPr>
          <p:nvPr/>
        </p:nvSpPr>
        <p:spPr bwMode="auto">
          <a:xfrm>
            <a:off x="442913" y="5815013"/>
            <a:ext cx="4381500" cy="5667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zh-CN" altLang="en-US">
              <a:latin typeface="Times New Roman" panose="02020603050405020304" pitchFamily="18" charset="0"/>
            </a:endParaRPr>
          </a:p>
        </p:txBody>
      </p:sp>
      <p:sp>
        <p:nvSpPr>
          <p:cNvPr id="109648" name="文本框 363616"/>
          <p:cNvSpPr txBox="1">
            <a:spLocks noChangeArrowheads="1"/>
          </p:cNvSpPr>
          <p:nvPr/>
        </p:nvSpPr>
        <p:spPr bwMode="auto">
          <a:xfrm>
            <a:off x="2632075" y="2278063"/>
            <a:ext cx="641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zh-CN" altLang="en-US">
                <a:solidFill>
                  <a:schemeClr val="tx2"/>
                </a:solidFill>
                <a:latin typeface="Arial" panose="020B0604020202020204" pitchFamily="34" charset="0"/>
                <a:ea typeface="黑体" panose="02010609060101010101" pitchFamily="49" charset="-122"/>
              </a:rPr>
              <a:t>冻结</a:t>
            </a:r>
          </a:p>
        </p:txBody>
      </p:sp>
      <p:sp>
        <p:nvSpPr>
          <p:cNvPr id="109649" name="文本框 363617"/>
          <p:cNvSpPr txBox="1">
            <a:spLocks noChangeArrowheads="1"/>
          </p:cNvSpPr>
          <p:nvPr/>
        </p:nvSpPr>
        <p:spPr bwMode="auto">
          <a:xfrm>
            <a:off x="2332038" y="381952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zh-CN" altLang="en-US">
                <a:solidFill>
                  <a:schemeClr val="tx2"/>
                </a:solidFill>
                <a:latin typeface="Arial" panose="020B0604020202020204" pitchFamily="34" charset="0"/>
                <a:ea typeface="黑体" panose="02010609060101010101" pitchFamily="49" charset="-122"/>
              </a:rPr>
              <a:t>冻结</a:t>
            </a:r>
          </a:p>
        </p:txBody>
      </p:sp>
      <p:sp>
        <p:nvSpPr>
          <p:cNvPr id="109650" name="文本框 363618"/>
          <p:cNvSpPr txBox="1">
            <a:spLocks noChangeArrowheads="1"/>
          </p:cNvSpPr>
          <p:nvPr/>
        </p:nvSpPr>
        <p:spPr bwMode="auto">
          <a:xfrm>
            <a:off x="4276725" y="460692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zh-CN" altLang="en-US">
                <a:solidFill>
                  <a:schemeClr val="tx2"/>
                </a:solidFill>
                <a:latin typeface="Arial" panose="020B0604020202020204" pitchFamily="34" charset="0"/>
                <a:ea typeface="黑体" panose="02010609060101010101" pitchFamily="49" charset="-122"/>
              </a:rPr>
              <a:t>冻结</a:t>
            </a:r>
          </a:p>
        </p:txBody>
      </p:sp>
      <p:sp>
        <p:nvSpPr>
          <p:cNvPr id="109651" name="文本框 363619"/>
          <p:cNvSpPr txBox="1">
            <a:spLocks noChangeArrowheads="1"/>
          </p:cNvSpPr>
          <p:nvPr/>
        </p:nvSpPr>
        <p:spPr bwMode="auto">
          <a:xfrm>
            <a:off x="5934075" y="2278063"/>
            <a:ext cx="641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zh-CN" altLang="en-US">
                <a:solidFill>
                  <a:schemeClr val="tx2"/>
                </a:solidFill>
                <a:latin typeface="Arial" panose="020B0604020202020204" pitchFamily="34" charset="0"/>
                <a:ea typeface="黑体" panose="02010609060101010101" pitchFamily="49" charset="-122"/>
              </a:rPr>
              <a:t>冻结</a:t>
            </a:r>
          </a:p>
        </p:txBody>
      </p:sp>
      <p:sp>
        <p:nvSpPr>
          <p:cNvPr id="109652" name="文本框 363620"/>
          <p:cNvSpPr txBox="1">
            <a:spLocks noChangeArrowheads="1"/>
          </p:cNvSpPr>
          <p:nvPr/>
        </p:nvSpPr>
        <p:spPr bwMode="auto">
          <a:xfrm>
            <a:off x="4297363" y="2278063"/>
            <a:ext cx="641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zh-CN" altLang="en-US">
                <a:solidFill>
                  <a:schemeClr val="tx2"/>
                </a:solidFill>
                <a:latin typeface="Arial" panose="020B0604020202020204" pitchFamily="34" charset="0"/>
                <a:ea typeface="黑体" panose="02010609060101010101" pitchFamily="49" charset="-122"/>
              </a:rPr>
              <a:t>冻结</a:t>
            </a:r>
          </a:p>
        </p:txBody>
      </p:sp>
    </p:spTree>
    <p:extLst>
      <p:ext uri="{BB962C8B-B14F-4D97-AF65-F5344CB8AC3E}">
        <p14:creationId xmlns:p14="http://schemas.microsoft.com/office/powerpoint/2010/main" val="3028801210"/>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zh-CN" smtClean="0"/>
              <a:t>The Actual Throughput </a:t>
            </a:r>
          </a:p>
        </p:txBody>
      </p:sp>
      <p:sp>
        <p:nvSpPr>
          <p:cNvPr id="73731" name="Rectangle 3"/>
          <p:cNvSpPr>
            <a:spLocks noGrp="1" noChangeArrowheads="1"/>
          </p:cNvSpPr>
          <p:nvPr>
            <p:ph type="body" idx="1"/>
          </p:nvPr>
        </p:nvSpPr>
        <p:spPr>
          <a:xfrm>
            <a:off x="323850" y="1773238"/>
            <a:ext cx="8631238" cy="4114800"/>
          </a:xfrm>
        </p:spPr>
        <p:txBody>
          <a:bodyPr/>
          <a:lstStyle/>
          <a:p>
            <a:pPr eaLnBrk="1" hangingPunct="1">
              <a:lnSpc>
                <a:spcPct val="130000"/>
              </a:lnSpc>
            </a:pPr>
            <a:r>
              <a:rPr lang="en-US" altLang="zh-CN" sz="2000" smtClean="0">
                <a:latin typeface="Arial" charset="0"/>
              </a:rPr>
              <a:t>When a source node sends a frame, the receiving node returns a positive acknowledgment (ACK). </a:t>
            </a:r>
          </a:p>
          <a:p>
            <a:pPr lvl="1" eaLnBrk="1" hangingPunct="1">
              <a:lnSpc>
                <a:spcPct val="130000"/>
              </a:lnSpc>
            </a:pPr>
            <a:r>
              <a:rPr lang="en-US" altLang="zh-CN" sz="2000" smtClean="0">
                <a:latin typeface="Arial" charset="0"/>
              </a:rPr>
              <a:t>This can cause consumption of 50% of the available bandwidth. </a:t>
            </a:r>
          </a:p>
          <a:p>
            <a:pPr lvl="1" eaLnBrk="1" hangingPunct="1">
              <a:lnSpc>
                <a:spcPct val="130000"/>
              </a:lnSpc>
            </a:pPr>
            <a:r>
              <a:rPr lang="en-US" altLang="zh-CN" sz="2000" smtClean="0">
                <a:latin typeface="Arial" charset="0"/>
              </a:rPr>
              <a:t>This reduces the actual data throughput to a maximum of 5.0 to 5.5 Mbps on an 802.11b wireless LAN rated at 11 Mbps. </a:t>
            </a:r>
            <a:endParaRPr lang="en-US" altLang="zh-CN" sz="2000" smtClean="0"/>
          </a:p>
          <a:p>
            <a:pPr eaLnBrk="1" hangingPunct="1">
              <a:lnSpc>
                <a:spcPct val="130000"/>
              </a:lnSpc>
            </a:pPr>
            <a:r>
              <a:rPr lang="en-US" altLang="zh-CN" sz="2000" smtClean="0">
                <a:latin typeface="Arial" charset="0"/>
              </a:rPr>
              <a:t>Performance of the network will also be affected by signal strength</a:t>
            </a:r>
          </a:p>
          <a:p>
            <a:pPr lvl="1" eaLnBrk="1" hangingPunct="1">
              <a:lnSpc>
                <a:spcPct val="130000"/>
              </a:lnSpc>
            </a:pPr>
            <a:r>
              <a:rPr lang="en-US" altLang="zh-CN" sz="2000" smtClean="0">
                <a:latin typeface="Arial" charset="0"/>
              </a:rPr>
              <a:t> As the signal becomes weaker, Adaptive Rate Selection (ARS) may be invoked</a:t>
            </a:r>
          </a:p>
          <a:p>
            <a:pPr lvl="1" eaLnBrk="1" hangingPunct="1">
              <a:lnSpc>
                <a:spcPct val="130000"/>
              </a:lnSpc>
            </a:pPr>
            <a:r>
              <a:rPr lang="en-US" altLang="zh-CN" sz="2000" smtClean="0">
                <a:latin typeface="Arial" charset="0"/>
              </a:rPr>
              <a:t> The transmitting unit will drop the data rate from 11 Mbps to 5.5 Mbps, from 5.5 Mbps to 2 Mbps or 2 Mbps to 1 Mbps.</a:t>
            </a:r>
            <a:endParaRPr lang="en-US" altLang="zh-CN" sz="2000" smtClean="0"/>
          </a:p>
          <a:p>
            <a:pPr eaLnBrk="1" hangingPunct="1">
              <a:lnSpc>
                <a:spcPct val="130000"/>
              </a:lnSpc>
            </a:pPr>
            <a:endParaRPr lang="zh-CN" altLang="en-US" sz="2000" smtClean="0"/>
          </a:p>
        </p:txBody>
      </p:sp>
    </p:spTree>
  </p:cSld>
  <p:clrMapOvr>
    <a:masterClrMapping/>
  </p:clrMapOvr>
  <p:transition spd="med">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611188" y="333375"/>
            <a:ext cx="7793037" cy="1143000"/>
          </a:xfrm>
        </p:spPr>
        <p:txBody>
          <a:bodyPr/>
          <a:lstStyle/>
          <a:p>
            <a:pPr eaLnBrk="1" hangingPunct="1"/>
            <a:r>
              <a:rPr lang="en-US" altLang="zh-CN" smtClean="0"/>
              <a:t>Layer2: Data Link Layer</a:t>
            </a:r>
            <a:endParaRPr lang="zh-CN" altLang="en-US" smtClean="0"/>
          </a:p>
        </p:txBody>
      </p:sp>
      <p:sp>
        <p:nvSpPr>
          <p:cNvPr id="74755" name="Rectangle 3"/>
          <p:cNvSpPr>
            <a:spLocks noGrp="1" noChangeArrowheads="1"/>
          </p:cNvSpPr>
          <p:nvPr>
            <p:ph type="body" idx="1"/>
          </p:nvPr>
        </p:nvSpPr>
        <p:spPr/>
        <p:txBody>
          <a:bodyPr/>
          <a:lstStyle/>
          <a:p>
            <a:pPr eaLnBrk="1" hangingPunct="1">
              <a:lnSpc>
                <a:spcPct val="120000"/>
              </a:lnSpc>
            </a:pPr>
            <a:r>
              <a:rPr lang="en-US" altLang="zh-CN" sz="2600" dirty="0" smtClean="0"/>
              <a:t>Overview of the Data Link Layer</a:t>
            </a:r>
          </a:p>
          <a:p>
            <a:pPr eaLnBrk="1" hangingPunct="1">
              <a:lnSpc>
                <a:spcPct val="120000"/>
              </a:lnSpc>
            </a:pPr>
            <a:r>
              <a:rPr lang="en-US" altLang="zh-CN" sz="2600" dirty="0" smtClean="0"/>
              <a:t>Ethernet and CSMA/CD</a:t>
            </a:r>
          </a:p>
          <a:p>
            <a:pPr lvl="1" eaLnBrk="1" hangingPunct="1">
              <a:lnSpc>
                <a:spcPct val="120000"/>
              </a:lnSpc>
            </a:pPr>
            <a:r>
              <a:rPr lang="en-US" altLang="zh-CN" sz="2200" dirty="0" smtClean="0"/>
              <a:t>LLC and MAC Sub-layers</a:t>
            </a:r>
          </a:p>
          <a:p>
            <a:pPr lvl="1" eaLnBrk="1" hangingPunct="1">
              <a:lnSpc>
                <a:spcPct val="120000"/>
              </a:lnSpc>
            </a:pPr>
            <a:r>
              <a:rPr lang="en-US" altLang="zh-CN" sz="2200" dirty="0" smtClean="0"/>
              <a:t>Media Access Control in MAC Sub-layer</a:t>
            </a:r>
          </a:p>
          <a:p>
            <a:pPr eaLnBrk="1" hangingPunct="1">
              <a:lnSpc>
                <a:spcPct val="120000"/>
              </a:lnSpc>
            </a:pPr>
            <a:r>
              <a:rPr lang="en-US" altLang="zh-CN" sz="2600" dirty="0" smtClean="0"/>
              <a:t>Wireless </a:t>
            </a:r>
            <a:r>
              <a:rPr lang="en-US" altLang="zh-CN" sz="2600" dirty="0" smtClean="0"/>
              <a:t>LAN and CSMA/CA</a:t>
            </a:r>
          </a:p>
          <a:p>
            <a:pPr eaLnBrk="1" hangingPunct="1">
              <a:lnSpc>
                <a:spcPct val="120000"/>
              </a:lnSpc>
            </a:pPr>
            <a:r>
              <a:rPr lang="en-US" altLang="zh-CN" sz="2600" dirty="0" smtClean="0">
                <a:solidFill>
                  <a:srgbClr val="006600"/>
                </a:solidFill>
              </a:rPr>
              <a:t>Layer 2 Devices</a:t>
            </a:r>
          </a:p>
        </p:txBody>
      </p:sp>
    </p:spTree>
  </p:cSld>
  <p:clrMapOvr>
    <a:masterClrMapping/>
  </p:clrMapOvr>
  <p:transition spd="med">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611188" y="476250"/>
            <a:ext cx="7772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1" hangingPunct="1">
              <a:spcBef>
                <a:spcPct val="0"/>
              </a:spcBef>
            </a:pPr>
            <a:r>
              <a:rPr lang="en-US" altLang="zh-CN" sz="4000">
                <a:solidFill>
                  <a:schemeClr val="tx2"/>
                </a:solidFill>
                <a:latin typeface="Tahoma" pitchFamily="34" charset="0"/>
              </a:rPr>
              <a:t>Layer 2 Devices—NICs</a:t>
            </a:r>
          </a:p>
        </p:txBody>
      </p:sp>
      <p:sp>
        <p:nvSpPr>
          <p:cNvPr id="75779" name="Rectangle 3"/>
          <p:cNvSpPr>
            <a:spLocks noChangeArrowheads="1"/>
          </p:cNvSpPr>
          <p:nvPr/>
        </p:nvSpPr>
        <p:spPr bwMode="auto">
          <a:xfrm>
            <a:off x="323850" y="1700213"/>
            <a:ext cx="8135938"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lnSpc>
                <a:spcPct val="110000"/>
              </a:lnSpc>
              <a:spcBef>
                <a:spcPct val="0"/>
              </a:spcBef>
              <a:buClr>
                <a:schemeClr val="accent2"/>
              </a:buClr>
              <a:buFont typeface="Wingdings" pitchFamily="2" charset="2"/>
              <a:buChar char="p"/>
            </a:pPr>
            <a:r>
              <a:rPr lang="en-US" altLang="zh-CN" sz="2400">
                <a:solidFill>
                  <a:srgbClr val="000000"/>
                </a:solidFill>
                <a:latin typeface="Arial" charset="0"/>
                <a:ea typeface="Arial Unicode MS" pitchFamily="34" charset="-122"/>
                <a:cs typeface="Arial Unicode MS" pitchFamily="34" charset="-122"/>
              </a:rPr>
              <a:t> NICs perform important Layer 2 data link layer functions:</a:t>
            </a:r>
          </a:p>
          <a:p>
            <a:pPr marL="871538" lvl="1" indent="-411163" algn="l" eaLnBrk="1" hangingPunct="1">
              <a:lnSpc>
                <a:spcPct val="110000"/>
              </a:lnSpc>
              <a:spcBef>
                <a:spcPct val="0"/>
              </a:spcBef>
              <a:buClr>
                <a:schemeClr val="accent2"/>
              </a:buClr>
              <a:buSzPct val="90000"/>
              <a:buFont typeface="Wingdings" pitchFamily="2" charset="2"/>
              <a:buChar char="n"/>
            </a:pPr>
            <a:r>
              <a:rPr lang="en-US" altLang="zh-CN" sz="2400">
                <a:solidFill>
                  <a:srgbClr val="000000"/>
                </a:solidFill>
                <a:latin typeface="Arial" charset="0"/>
                <a:ea typeface="Arial Unicode MS" pitchFamily="34" charset="-122"/>
                <a:cs typeface="Arial Unicode MS" pitchFamily="34" charset="-122"/>
              </a:rPr>
              <a:t>Logical Link Control - communicates with upper layers in the computer</a:t>
            </a:r>
          </a:p>
          <a:p>
            <a:pPr marL="871538" lvl="1" indent="-411163" algn="l" eaLnBrk="1" hangingPunct="1">
              <a:lnSpc>
                <a:spcPct val="110000"/>
              </a:lnSpc>
              <a:spcBef>
                <a:spcPct val="0"/>
              </a:spcBef>
              <a:buClr>
                <a:schemeClr val="accent2"/>
              </a:buClr>
              <a:buSzPct val="90000"/>
              <a:buFont typeface="Wingdings" pitchFamily="2" charset="2"/>
              <a:buChar char="n"/>
            </a:pPr>
            <a:r>
              <a:rPr lang="en-US" altLang="zh-CN" sz="2400">
                <a:solidFill>
                  <a:srgbClr val="000000"/>
                </a:solidFill>
                <a:latin typeface="Arial" charset="0"/>
              </a:rPr>
              <a:t>Media Access Control - provides structured access to shared access media </a:t>
            </a:r>
            <a:endParaRPr lang="en-US" altLang="zh-CN" sz="2400">
              <a:solidFill>
                <a:srgbClr val="000000"/>
              </a:solidFill>
              <a:latin typeface="Arial" charset="0"/>
              <a:ea typeface="Arial Unicode MS" pitchFamily="34" charset="-122"/>
              <a:cs typeface="Arial Unicode MS" pitchFamily="34" charset="-122"/>
            </a:endParaRPr>
          </a:p>
          <a:p>
            <a:pPr marL="871538" lvl="1" indent="-411163" algn="l" eaLnBrk="1" hangingPunct="1">
              <a:lnSpc>
                <a:spcPct val="110000"/>
              </a:lnSpc>
              <a:spcBef>
                <a:spcPct val="0"/>
              </a:spcBef>
              <a:buClr>
                <a:schemeClr val="accent2"/>
              </a:buClr>
              <a:buSzPct val="90000"/>
              <a:buFont typeface="Wingdings" pitchFamily="2" charset="2"/>
              <a:buChar char="n"/>
            </a:pPr>
            <a:r>
              <a:rPr lang="en-US" altLang="zh-CN" sz="2400">
                <a:solidFill>
                  <a:srgbClr val="000000"/>
                </a:solidFill>
                <a:latin typeface="Arial" charset="0"/>
                <a:ea typeface="Arial Unicode MS" pitchFamily="34" charset="-122"/>
                <a:cs typeface="Arial Unicode MS" pitchFamily="34" charset="-122"/>
              </a:rPr>
              <a:t>naming - provides a unique MAC address identifier</a:t>
            </a:r>
          </a:p>
          <a:p>
            <a:pPr marL="871538" lvl="1" indent="-411163" algn="l" eaLnBrk="1" hangingPunct="1">
              <a:lnSpc>
                <a:spcPct val="110000"/>
              </a:lnSpc>
              <a:spcBef>
                <a:spcPct val="0"/>
              </a:spcBef>
              <a:buClr>
                <a:schemeClr val="accent2"/>
              </a:buClr>
              <a:buSzPct val="90000"/>
              <a:buFont typeface="Wingdings" pitchFamily="2" charset="2"/>
              <a:buChar char="n"/>
            </a:pPr>
            <a:r>
              <a:rPr lang="en-US" altLang="zh-CN" sz="2400">
                <a:solidFill>
                  <a:srgbClr val="000000"/>
                </a:solidFill>
                <a:latin typeface="Arial" charset="0"/>
                <a:ea typeface="Arial Unicode MS" pitchFamily="34" charset="-122"/>
                <a:cs typeface="Arial Unicode MS" pitchFamily="34" charset="-122"/>
              </a:rPr>
              <a:t>framing - part of the encapsulation process, packaging the bits for transport </a:t>
            </a:r>
          </a:p>
          <a:p>
            <a:pPr marL="871538" lvl="1" indent="-411163" algn="l" eaLnBrk="1" hangingPunct="1">
              <a:lnSpc>
                <a:spcPct val="110000"/>
              </a:lnSpc>
              <a:spcBef>
                <a:spcPct val="0"/>
              </a:spcBef>
              <a:buClr>
                <a:schemeClr val="accent2"/>
              </a:buClr>
              <a:buSzPct val="90000"/>
              <a:buFont typeface="Wingdings" pitchFamily="2" charset="2"/>
              <a:buChar char="n"/>
            </a:pPr>
            <a:r>
              <a:rPr lang="en-US" altLang="zh-CN" sz="2400">
                <a:solidFill>
                  <a:srgbClr val="000000"/>
                </a:solidFill>
                <a:latin typeface="Arial" charset="0"/>
                <a:ea typeface="Arial Unicode MS" pitchFamily="34" charset="-122"/>
                <a:cs typeface="Arial Unicode MS" pitchFamily="34" charset="-122"/>
              </a:rPr>
              <a:t>signaling - creates signals and interface with the media by using built-in transceivers </a:t>
            </a:r>
          </a:p>
        </p:txBody>
      </p:sp>
    </p:spTree>
  </p:cSld>
  <p:clrMapOvr>
    <a:masterClrMapping/>
  </p:clrMapOvr>
  <p:transition spd="med">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539750" y="476250"/>
            <a:ext cx="7772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1" hangingPunct="1">
              <a:spcBef>
                <a:spcPct val="0"/>
              </a:spcBef>
            </a:pPr>
            <a:r>
              <a:rPr lang="en-US" altLang="zh-CN" sz="4000">
                <a:solidFill>
                  <a:schemeClr val="tx2"/>
                </a:solidFill>
                <a:latin typeface="Tahoma" pitchFamily="34" charset="0"/>
              </a:rPr>
              <a:t>Layer 2 Devices—Bridges</a:t>
            </a:r>
          </a:p>
        </p:txBody>
      </p:sp>
      <p:sp>
        <p:nvSpPr>
          <p:cNvPr id="76803" name="Rectangle 3"/>
          <p:cNvSpPr>
            <a:spLocks noChangeArrowheads="1"/>
          </p:cNvSpPr>
          <p:nvPr/>
        </p:nvSpPr>
        <p:spPr bwMode="auto">
          <a:xfrm>
            <a:off x="539750" y="1773238"/>
            <a:ext cx="81407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38138" indent="-338138" algn="l" eaLnBrk="1" hangingPunct="1">
              <a:lnSpc>
                <a:spcPct val="120000"/>
              </a:lnSpc>
              <a:spcBef>
                <a:spcPct val="20000"/>
              </a:spcBef>
              <a:buClr>
                <a:schemeClr val="accent2"/>
              </a:buClr>
              <a:buFont typeface="Wingdings" pitchFamily="2" charset="2"/>
              <a:buChar char="p"/>
            </a:pPr>
            <a:r>
              <a:rPr lang="en-US" altLang="zh-CN" sz="2400">
                <a:solidFill>
                  <a:srgbClr val="000000"/>
                </a:solidFill>
                <a:latin typeface="Arial" charset="0"/>
                <a:ea typeface="Arial Unicode MS" pitchFamily="34" charset="-122"/>
                <a:cs typeface="Arial Unicode MS" pitchFamily="34" charset="-122"/>
              </a:rPr>
              <a:t>Bridges divide traffic into segments and filters traffic based on the MAC address, </a:t>
            </a:r>
            <a:r>
              <a:rPr lang="en-US" altLang="zh-CN" sz="2400">
                <a:solidFill>
                  <a:schemeClr val="hlink"/>
                </a:solidFill>
                <a:latin typeface="Arial" charset="0"/>
                <a:ea typeface="Arial Unicode MS" pitchFamily="34" charset="-122"/>
                <a:cs typeface="Arial Unicode MS" pitchFamily="34" charset="-122"/>
              </a:rPr>
              <a:t>not based on protocols</a:t>
            </a:r>
            <a:r>
              <a:rPr lang="en-US" altLang="zh-CN" sz="2400">
                <a:solidFill>
                  <a:srgbClr val="000000"/>
                </a:solidFill>
                <a:latin typeface="Arial" charset="0"/>
                <a:ea typeface="Arial Unicode MS" pitchFamily="34" charset="-122"/>
                <a:cs typeface="Arial Unicode MS" pitchFamily="34" charset="-122"/>
              </a:rPr>
              <a:t>.</a:t>
            </a:r>
          </a:p>
          <a:p>
            <a:pPr marL="338138" indent="-338138" algn="l" eaLnBrk="1" hangingPunct="1">
              <a:lnSpc>
                <a:spcPct val="120000"/>
              </a:lnSpc>
              <a:spcBef>
                <a:spcPct val="20000"/>
              </a:spcBef>
              <a:buClr>
                <a:schemeClr val="accent2"/>
              </a:buClr>
              <a:buFont typeface="Wingdings" pitchFamily="2" charset="2"/>
              <a:buChar char="p"/>
            </a:pPr>
            <a:r>
              <a:rPr lang="en-US" altLang="zh-CN" sz="2400">
                <a:solidFill>
                  <a:srgbClr val="000000"/>
                </a:solidFill>
                <a:latin typeface="Arial" charset="0"/>
                <a:ea typeface="Arial Unicode MS" pitchFamily="34" charset="-122"/>
                <a:cs typeface="Arial Unicode MS" pitchFamily="34" charset="-122"/>
              </a:rPr>
              <a:t>Bridges can improve network performance by </a:t>
            </a:r>
            <a:r>
              <a:rPr lang="en-US" altLang="zh-CN" sz="2400" i="1">
                <a:solidFill>
                  <a:schemeClr val="hlink"/>
                </a:solidFill>
                <a:latin typeface="Arial" charset="0"/>
                <a:ea typeface="Arial Unicode MS" pitchFamily="34" charset="-122"/>
                <a:cs typeface="Arial Unicode MS" pitchFamily="34" charset="-122"/>
              </a:rPr>
              <a:t>reducing large collision domains</a:t>
            </a:r>
            <a:r>
              <a:rPr lang="en-US" altLang="zh-CN" sz="2400">
                <a:solidFill>
                  <a:srgbClr val="000000"/>
                </a:solidFill>
                <a:latin typeface="Arial" charset="0"/>
                <a:ea typeface="Arial Unicode MS" pitchFamily="34" charset="-122"/>
                <a:cs typeface="Arial Unicode MS" pitchFamily="34" charset="-122"/>
              </a:rPr>
              <a:t>.</a:t>
            </a:r>
          </a:p>
          <a:p>
            <a:pPr marL="338138" indent="-338138" algn="l" eaLnBrk="1" hangingPunct="1">
              <a:lnSpc>
                <a:spcPct val="120000"/>
              </a:lnSpc>
              <a:spcBef>
                <a:spcPct val="20000"/>
              </a:spcBef>
              <a:buClr>
                <a:schemeClr val="accent2"/>
              </a:buClr>
              <a:buFont typeface="Wingdings" pitchFamily="2" charset="2"/>
              <a:buChar char="p"/>
            </a:pPr>
            <a:r>
              <a:rPr lang="en-US" altLang="zh-CN" sz="2400">
                <a:solidFill>
                  <a:srgbClr val="000000"/>
                </a:solidFill>
                <a:latin typeface="Arial" charset="0"/>
                <a:ea typeface="Arial Unicode MS" pitchFamily="34" charset="-122"/>
                <a:cs typeface="Arial Unicode MS" pitchFamily="34" charset="-122"/>
              </a:rPr>
              <a:t>Bridges work best where traffic is low from one segment of a network to other segments. </a:t>
            </a:r>
          </a:p>
          <a:p>
            <a:pPr marL="746125" lvl="1" indent="-285750" algn="l" eaLnBrk="1" hangingPunct="1">
              <a:lnSpc>
                <a:spcPct val="120000"/>
              </a:lnSpc>
              <a:spcBef>
                <a:spcPct val="20000"/>
              </a:spcBef>
              <a:buClr>
                <a:schemeClr val="folHlink"/>
              </a:buClr>
              <a:buFont typeface="Wingdings" pitchFamily="2" charset="2"/>
              <a:buChar char="n"/>
            </a:pPr>
            <a:r>
              <a:rPr lang="en-US" altLang="zh-CN" sz="2400" u="sng">
                <a:solidFill>
                  <a:srgbClr val="000000"/>
                </a:solidFill>
                <a:latin typeface="Arial" charset="0"/>
                <a:ea typeface="Arial Unicode MS" pitchFamily="34" charset="-122"/>
                <a:cs typeface="Arial Unicode MS" pitchFamily="34" charset="-122"/>
              </a:rPr>
              <a:t>When traffic between network segments becomes heavy, bridges can become a </a:t>
            </a:r>
            <a:r>
              <a:rPr lang="en-US" altLang="zh-CN" sz="2400" u="sng">
                <a:solidFill>
                  <a:schemeClr val="folHlink"/>
                </a:solidFill>
                <a:latin typeface="Arial" charset="0"/>
                <a:ea typeface="Arial Unicode MS" pitchFamily="34" charset="-122"/>
                <a:cs typeface="Arial Unicode MS" pitchFamily="34" charset="-122"/>
              </a:rPr>
              <a:t>bottleneck</a:t>
            </a:r>
            <a:r>
              <a:rPr lang="en-US" altLang="zh-CN" sz="2400" u="sng">
                <a:solidFill>
                  <a:srgbClr val="000000"/>
                </a:solidFill>
                <a:latin typeface="Arial" charset="0"/>
                <a:ea typeface="Arial Unicode MS" pitchFamily="34" charset="-122"/>
                <a:cs typeface="Arial Unicode MS" pitchFamily="34" charset="-122"/>
              </a:rPr>
              <a:t> and slow down communication. </a:t>
            </a:r>
            <a:endParaRPr lang="en-US" altLang="zh-CN" sz="2400">
              <a:solidFill>
                <a:srgbClr val="000000"/>
              </a:solidFill>
              <a:latin typeface="Arial" charset="0"/>
              <a:ea typeface="Arial Unicode MS" pitchFamily="34" charset="-122"/>
              <a:cs typeface="Arial Unicode MS" pitchFamily="34" charset="-122"/>
            </a:endParaRPr>
          </a:p>
        </p:txBody>
      </p:sp>
    </p:spTree>
  </p:cSld>
  <p:clrMapOvr>
    <a:masterClrMapping/>
  </p:clrMapOvr>
  <p:transition spd="med">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611188" y="765175"/>
            <a:ext cx="77724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1" hangingPunct="1">
              <a:spcBef>
                <a:spcPct val="0"/>
              </a:spcBef>
            </a:pPr>
            <a:r>
              <a:rPr lang="en-US" altLang="zh-CN" sz="4000">
                <a:solidFill>
                  <a:schemeClr val="tx2"/>
                </a:solidFill>
                <a:latin typeface="Tahoma" pitchFamily="34" charset="0"/>
              </a:rPr>
              <a:t>Layer 2 Devices—Bridges</a:t>
            </a:r>
          </a:p>
        </p:txBody>
      </p:sp>
      <p:sp>
        <p:nvSpPr>
          <p:cNvPr id="1083395" name="Rectangle 3"/>
          <p:cNvSpPr>
            <a:spLocks noChangeArrowheads="1"/>
          </p:cNvSpPr>
          <p:nvPr/>
        </p:nvSpPr>
        <p:spPr bwMode="auto">
          <a:xfrm>
            <a:off x="179388" y="1773238"/>
            <a:ext cx="8856662" cy="4648200"/>
          </a:xfrm>
          <a:prstGeom prst="rect">
            <a:avLst/>
          </a:prstGeom>
          <a:noFill/>
          <a:ln w="9525">
            <a:noFill/>
            <a:miter lim="800000"/>
            <a:headEnd/>
            <a:tailEnd/>
          </a:ln>
        </p:spPr>
        <p:txBody>
          <a:bodyPr/>
          <a:lstStyle/>
          <a:p>
            <a:pPr marL="677863" lvl="1" indent="-444500" algn="l" eaLnBrk="1" hangingPunct="1">
              <a:lnSpc>
                <a:spcPct val="110000"/>
              </a:lnSpc>
              <a:spcBef>
                <a:spcPct val="20000"/>
              </a:spcBef>
              <a:buClr>
                <a:schemeClr val="accent2"/>
              </a:buClr>
              <a:buFont typeface="Wingdings" pitchFamily="2" charset="2"/>
              <a:buChar char="p"/>
              <a:defRPr/>
            </a:pPr>
            <a:r>
              <a:rPr lang="en-US" altLang="zh-CN" sz="2400" dirty="0">
                <a:solidFill>
                  <a:srgbClr val="000000"/>
                </a:solidFill>
                <a:latin typeface="Arial" pitchFamily="34" charset="0"/>
                <a:ea typeface="+mn-ea"/>
                <a:cs typeface="Arial" pitchFamily="34" charset="0"/>
              </a:rPr>
              <a:t>Transparent Bridge</a:t>
            </a:r>
          </a:p>
          <a:p>
            <a:pPr marL="1143000" lvl="2" indent="-287338" algn="l" eaLnBrk="1" hangingPunct="1">
              <a:lnSpc>
                <a:spcPct val="110000"/>
              </a:lnSpc>
              <a:spcBef>
                <a:spcPct val="20000"/>
              </a:spcBef>
              <a:buClr>
                <a:schemeClr val="folHlink"/>
              </a:buClr>
              <a:buSzPct val="80000"/>
              <a:buFont typeface="Wingdings" pitchFamily="2" charset="2"/>
              <a:buChar char="n"/>
              <a:defRPr/>
            </a:pPr>
            <a:r>
              <a:rPr lang="zh-CN" altLang="en-US" sz="2400" dirty="0">
                <a:solidFill>
                  <a:srgbClr val="000000"/>
                </a:solidFill>
                <a:latin typeface="Arial" pitchFamily="34" charset="0"/>
                <a:ea typeface="+mn-ea"/>
                <a:cs typeface="Arial" pitchFamily="34" charset="0"/>
              </a:rPr>
              <a:t>“透明”是指局域网上的站点并不知道所发送的帧将经过哪几个网桥，因为网桥对各站来说是看不见的</a:t>
            </a:r>
          </a:p>
          <a:p>
            <a:pPr marL="1143000" lvl="2" indent="-287338" algn="l" eaLnBrk="1" hangingPunct="1">
              <a:lnSpc>
                <a:spcPct val="110000"/>
              </a:lnSpc>
              <a:spcBef>
                <a:spcPct val="20000"/>
              </a:spcBef>
              <a:buClr>
                <a:schemeClr val="folHlink"/>
              </a:buClr>
              <a:buSzPct val="80000"/>
              <a:buFont typeface="Wingdings" pitchFamily="2" charset="2"/>
              <a:buChar char="n"/>
              <a:defRPr/>
            </a:pPr>
            <a:r>
              <a:rPr lang="zh-CN" altLang="en-US" sz="2400" dirty="0">
                <a:solidFill>
                  <a:srgbClr val="000000"/>
                </a:solidFill>
                <a:latin typeface="Arial" pitchFamily="34" charset="0"/>
                <a:ea typeface="+mn-ea"/>
                <a:cs typeface="Arial" pitchFamily="34" charset="0"/>
              </a:rPr>
              <a:t>透明网桥是一种即插即用设备，其标准是 </a:t>
            </a:r>
            <a:r>
              <a:rPr lang="en-US" altLang="zh-CN" sz="2400" dirty="0">
                <a:solidFill>
                  <a:srgbClr val="000000"/>
                </a:solidFill>
                <a:latin typeface="Arial" pitchFamily="34" charset="0"/>
                <a:ea typeface="+mn-ea"/>
                <a:cs typeface="Arial" pitchFamily="34" charset="0"/>
              </a:rPr>
              <a:t>IEEE </a:t>
            </a:r>
            <a:r>
              <a:rPr lang="en-US" altLang="zh-CN" sz="2400" dirty="0" smtClean="0">
                <a:solidFill>
                  <a:srgbClr val="000000"/>
                </a:solidFill>
                <a:latin typeface="Arial" pitchFamily="34" charset="0"/>
                <a:ea typeface="+mn-ea"/>
                <a:cs typeface="Arial" pitchFamily="34" charset="0"/>
              </a:rPr>
              <a:t>802.1D</a:t>
            </a:r>
            <a:r>
              <a:rPr lang="zh-CN" altLang="en-US" sz="2400" dirty="0" smtClean="0">
                <a:solidFill>
                  <a:srgbClr val="000000"/>
                </a:solidFill>
                <a:latin typeface="Arial" pitchFamily="34" charset="0"/>
                <a:ea typeface="+mn-ea"/>
                <a:cs typeface="Arial" pitchFamily="34" charset="0"/>
              </a:rPr>
              <a:t> </a:t>
            </a:r>
            <a:endParaRPr lang="en-US" altLang="zh-CN" sz="2400" dirty="0">
              <a:solidFill>
                <a:srgbClr val="000000"/>
              </a:solidFill>
              <a:latin typeface="Arial" pitchFamily="34" charset="0"/>
              <a:ea typeface="+mn-ea"/>
              <a:cs typeface="Arial" pitchFamily="34" charset="0"/>
            </a:endParaRPr>
          </a:p>
          <a:p>
            <a:pPr marL="677863" lvl="1" indent="-444500" algn="l" eaLnBrk="1" hangingPunct="1">
              <a:lnSpc>
                <a:spcPct val="110000"/>
              </a:lnSpc>
              <a:spcBef>
                <a:spcPct val="20000"/>
              </a:spcBef>
              <a:buClr>
                <a:schemeClr val="folHlink"/>
              </a:buClr>
              <a:buSzPct val="80000"/>
              <a:buFont typeface="Wingdings" pitchFamily="2" charset="2"/>
              <a:buChar char="n"/>
              <a:defRPr/>
            </a:pPr>
            <a:r>
              <a:rPr lang="en-US" altLang="zh-CN" sz="2400" dirty="0">
                <a:solidFill>
                  <a:srgbClr val="000000"/>
                </a:solidFill>
                <a:latin typeface="Arial" pitchFamily="34" charset="0"/>
                <a:ea typeface="+mn-ea"/>
                <a:cs typeface="Arial" pitchFamily="34" charset="0"/>
              </a:rPr>
              <a:t>Source routing Bridge</a:t>
            </a:r>
          </a:p>
          <a:p>
            <a:pPr marL="1143000" lvl="2" indent="-287338" algn="l" eaLnBrk="1" hangingPunct="1">
              <a:lnSpc>
                <a:spcPct val="110000"/>
              </a:lnSpc>
              <a:spcBef>
                <a:spcPct val="20000"/>
              </a:spcBef>
              <a:buClr>
                <a:schemeClr val="folHlink"/>
              </a:buClr>
              <a:buSzPct val="80000"/>
              <a:buFont typeface="Wingdings" pitchFamily="2" charset="2"/>
              <a:buChar char="n"/>
              <a:defRPr/>
            </a:pPr>
            <a:r>
              <a:rPr lang="zh-CN" altLang="en-US" sz="2400" dirty="0">
                <a:solidFill>
                  <a:schemeClr val="hlink"/>
                </a:solidFill>
                <a:latin typeface="Arial" pitchFamily="34" charset="0"/>
                <a:ea typeface="+mn-ea"/>
                <a:cs typeface="Arial" pitchFamily="34" charset="0"/>
              </a:rPr>
              <a:t>源路由</a:t>
            </a:r>
            <a:r>
              <a:rPr lang="en-US" altLang="zh-CN" sz="2400" dirty="0">
                <a:latin typeface="Arial" pitchFamily="34" charset="0"/>
                <a:ea typeface="+mn-ea"/>
                <a:cs typeface="Arial" pitchFamily="34" charset="0"/>
              </a:rPr>
              <a:t>(source route)</a:t>
            </a:r>
            <a:r>
              <a:rPr lang="zh-CN" altLang="en-US" sz="2400" dirty="0">
                <a:latin typeface="Arial" pitchFamily="34" charset="0"/>
                <a:ea typeface="+mn-ea"/>
                <a:cs typeface="Arial" pitchFamily="34" charset="0"/>
              </a:rPr>
              <a:t>网桥在发送帧时将详细的路由信息放在帧的首部中</a:t>
            </a:r>
            <a:r>
              <a:rPr lang="en-US" altLang="zh-CN" sz="2400" dirty="0">
                <a:latin typeface="Arial" pitchFamily="34" charset="0"/>
                <a:ea typeface="+mn-ea"/>
                <a:cs typeface="Arial" pitchFamily="34" charset="0"/>
              </a:rPr>
              <a:t>,</a:t>
            </a:r>
            <a:r>
              <a:rPr lang="zh-CN" altLang="en-US" sz="2400" dirty="0">
                <a:latin typeface="Arial" pitchFamily="34" charset="0"/>
                <a:ea typeface="+mn-ea"/>
                <a:cs typeface="Arial" pitchFamily="34" charset="0"/>
              </a:rPr>
              <a:t>从而使每个经过的网桥都了解帧的路径</a:t>
            </a:r>
            <a:endParaRPr lang="zh-CN" altLang="en-US" sz="2400" dirty="0">
              <a:solidFill>
                <a:srgbClr val="000000"/>
              </a:solidFill>
              <a:latin typeface="Arial" pitchFamily="34" charset="0"/>
              <a:ea typeface="+mn-ea"/>
              <a:cs typeface="Arial" pitchFamily="34" charset="0"/>
            </a:endParaRPr>
          </a:p>
          <a:p>
            <a:pPr marL="1143000" lvl="2" indent="-287338" algn="l" eaLnBrk="1" hangingPunct="1">
              <a:lnSpc>
                <a:spcPct val="110000"/>
              </a:lnSpc>
              <a:spcBef>
                <a:spcPct val="20000"/>
              </a:spcBef>
              <a:buClr>
                <a:schemeClr val="folHlink"/>
              </a:buClr>
              <a:buSzPct val="80000"/>
              <a:buFont typeface="Wingdings" pitchFamily="2" charset="2"/>
              <a:buChar char="n"/>
              <a:defRPr/>
            </a:pPr>
            <a:r>
              <a:rPr lang="zh-CN" altLang="en-US" sz="2400" dirty="0">
                <a:solidFill>
                  <a:srgbClr val="000000"/>
                </a:solidFill>
                <a:latin typeface="Arial" pitchFamily="34" charset="0"/>
                <a:ea typeface="+mn-ea"/>
                <a:cs typeface="Arial" pitchFamily="34" charset="0"/>
              </a:rPr>
              <a:t>在令牌环网络中被广泛使用</a:t>
            </a:r>
          </a:p>
          <a:p>
            <a:pPr marL="677863" lvl="1" indent="-444500" algn="l" eaLnBrk="1" hangingPunct="1">
              <a:lnSpc>
                <a:spcPct val="110000"/>
              </a:lnSpc>
              <a:spcBef>
                <a:spcPct val="20000"/>
              </a:spcBef>
              <a:buClr>
                <a:schemeClr val="folHlink"/>
              </a:buClr>
              <a:buSzPct val="80000"/>
              <a:buFont typeface="Wingdings" pitchFamily="2" charset="2"/>
              <a:buChar char="n"/>
              <a:defRPr/>
            </a:pPr>
            <a:endParaRPr lang="zh-CN" altLang="en-US" sz="2400" dirty="0">
              <a:solidFill>
                <a:srgbClr val="000000"/>
              </a:solidFill>
              <a:latin typeface="Arial" pitchFamily="34" charset="0"/>
              <a:ea typeface="+mn-ea"/>
              <a:cs typeface="Arial" pitchFamily="34" charset="0"/>
            </a:endParaRPr>
          </a:p>
        </p:txBody>
      </p:sp>
    </p:spTree>
  </p:cSld>
  <p:clrMapOvr>
    <a:masterClrMapping/>
  </p:clrMapOvr>
  <p:transition spd="med">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298" name="Rectangle 2"/>
          <p:cNvSpPr>
            <a:spLocks noChangeArrowheads="1"/>
          </p:cNvSpPr>
          <p:nvPr/>
        </p:nvSpPr>
        <p:spPr bwMode="auto">
          <a:xfrm>
            <a:off x="539750" y="692150"/>
            <a:ext cx="77724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1" hangingPunct="1">
              <a:spcBef>
                <a:spcPct val="0"/>
              </a:spcBef>
            </a:pPr>
            <a:r>
              <a:rPr lang="en-US" altLang="zh-CN" sz="4000">
                <a:solidFill>
                  <a:schemeClr val="tx2"/>
                </a:solidFill>
                <a:latin typeface="Tahoma" pitchFamily="34" charset="0"/>
              </a:rPr>
              <a:t>Layer 2 Devices—Bridges</a:t>
            </a:r>
          </a:p>
        </p:txBody>
      </p:sp>
      <p:sp>
        <p:nvSpPr>
          <p:cNvPr id="78851" name="Freeform 4"/>
          <p:cNvSpPr>
            <a:spLocks/>
          </p:cNvSpPr>
          <p:nvPr/>
        </p:nvSpPr>
        <p:spPr bwMode="auto">
          <a:xfrm>
            <a:off x="2928938" y="1773238"/>
            <a:ext cx="1258887" cy="2997200"/>
          </a:xfrm>
          <a:custGeom>
            <a:avLst/>
            <a:gdLst>
              <a:gd name="T0" fmla="*/ 0 w 882"/>
              <a:gd name="T1" fmla="*/ 2147483647 h 2310"/>
              <a:gd name="T2" fmla="*/ 0 w 882"/>
              <a:gd name="T3" fmla="*/ 2147483647 h 2310"/>
              <a:gd name="T4" fmla="*/ 2147483647 w 882"/>
              <a:gd name="T5" fmla="*/ 0 h 2310"/>
              <a:gd name="T6" fmla="*/ 2147483647 w 882"/>
              <a:gd name="T7" fmla="*/ 2147483647 h 2310"/>
              <a:gd name="T8" fmla="*/ 0 w 882"/>
              <a:gd name="T9" fmla="*/ 2147483647 h 2310"/>
              <a:gd name="T10" fmla="*/ 0 60000 65536"/>
              <a:gd name="T11" fmla="*/ 0 60000 65536"/>
              <a:gd name="T12" fmla="*/ 0 60000 65536"/>
              <a:gd name="T13" fmla="*/ 0 60000 65536"/>
              <a:gd name="T14" fmla="*/ 0 60000 65536"/>
              <a:gd name="T15" fmla="*/ 0 w 882"/>
              <a:gd name="T16" fmla="*/ 0 h 2310"/>
              <a:gd name="T17" fmla="*/ 882 w 882"/>
              <a:gd name="T18" fmla="*/ 2310 h 2310"/>
            </a:gdLst>
            <a:ahLst/>
            <a:cxnLst>
              <a:cxn ang="T10">
                <a:pos x="T0" y="T1"/>
              </a:cxn>
              <a:cxn ang="T11">
                <a:pos x="T2" y="T3"/>
              </a:cxn>
              <a:cxn ang="T12">
                <a:pos x="T4" y="T5"/>
              </a:cxn>
              <a:cxn ang="T13">
                <a:pos x="T6" y="T7"/>
              </a:cxn>
              <a:cxn ang="T14">
                <a:pos x="T8" y="T9"/>
              </a:cxn>
            </a:cxnLst>
            <a:rect l="T15" t="T16" r="T17" b="T18"/>
            <a:pathLst>
              <a:path w="882" h="2310">
                <a:moveTo>
                  <a:pt x="0" y="2310"/>
                </a:moveTo>
                <a:lnTo>
                  <a:pt x="0" y="1896"/>
                </a:lnTo>
                <a:lnTo>
                  <a:pt x="882" y="0"/>
                </a:lnTo>
                <a:lnTo>
                  <a:pt x="882" y="2034"/>
                </a:lnTo>
                <a:lnTo>
                  <a:pt x="0" y="2310"/>
                </a:lnTo>
                <a:close/>
              </a:path>
            </a:pathLst>
          </a:custGeom>
          <a:gradFill rotWithShape="1">
            <a:gsLst>
              <a:gs pos="0">
                <a:srgbClr val="BABA95"/>
              </a:gs>
              <a:gs pos="100000">
                <a:srgbClr val="FFFFCC"/>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852" name="Line 5"/>
          <p:cNvSpPr>
            <a:spLocks noChangeShapeType="1"/>
          </p:cNvSpPr>
          <p:nvPr/>
        </p:nvSpPr>
        <p:spPr bwMode="auto">
          <a:xfrm flipH="1">
            <a:off x="2765425" y="4826000"/>
            <a:ext cx="0" cy="3048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53" name="Line 6"/>
          <p:cNvSpPr>
            <a:spLocks noChangeShapeType="1"/>
          </p:cNvSpPr>
          <p:nvPr/>
        </p:nvSpPr>
        <p:spPr bwMode="auto">
          <a:xfrm flipH="1">
            <a:off x="1941513" y="4841875"/>
            <a:ext cx="0" cy="31591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9303" name="Rectangle 7"/>
          <p:cNvSpPr>
            <a:spLocks noChangeArrowheads="1"/>
          </p:cNvSpPr>
          <p:nvPr/>
        </p:nvSpPr>
        <p:spPr bwMode="auto">
          <a:xfrm>
            <a:off x="4208463" y="1784350"/>
            <a:ext cx="4111625" cy="2622550"/>
          </a:xfrm>
          <a:prstGeom prst="rect">
            <a:avLst/>
          </a:prstGeom>
          <a:solidFill>
            <a:srgbClr val="FFFFCC"/>
          </a:solidFill>
          <a:ln w="9525">
            <a:solidFill>
              <a:schemeClr val="tx2"/>
            </a:solidFill>
            <a:miter lim="800000"/>
            <a:headEnd/>
            <a:tailEnd/>
          </a:ln>
          <a:effectLst>
            <a:outerShdw dist="28398" dir="3806097" algn="ctr" rotWithShape="0">
              <a:schemeClr val="tx1"/>
            </a:outerShdw>
          </a:effectLst>
        </p:spPr>
        <p:txBody>
          <a:bodyPr wrap="none" anchor="ctr"/>
          <a:lstStyle/>
          <a:p>
            <a:pPr defTabSz="762000">
              <a:spcBef>
                <a:spcPct val="0"/>
              </a:spcBef>
              <a:defRPr/>
            </a:pPr>
            <a:endParaRPr lang="zh-CN" altLang="en-US" sz="1600">
              <a:solidFill>
                <a:srgbClr val="333399"/>
              </a:solidFill>
              <a:latin typeface="Arial" charset="0"/>
              <a:ea typeface="黑体" pitchFamily="2" charset="-122"/>
            </a:endParaRPr>
          </a:p>
        </p:txBody>
      </p:sp>
      <p:sp>
        <p:nvSpPr>
          <p:cNvPr id="1079304" name="Rectangle 8"/>
          <p:cNvSpPr>
            <a:spLocks noChangeArrowheads="1"/>
          </p:cNvSpPr>
          <p:nvPr/>
        </p:nvSpPr>
        <p:spPr bwMode="auto">
          <a:xfrm>
            <a:off x="5789613" y="2103438"/>
            <a:ext cx="639762" cy="427037"/>
          </a:xfrm>
          <a:prstGeom prst="rect">
            <a:avLst/>
          </a:prstGeom>
          <a:solidFill>
            <a:srgbClr val="FFCCFF"/>
          </a:solidFill>
          <a:ln w="9525">
            <a:solidFill>
              <a:schemeClr val="tx2"/>
            </a:solidFill>
            <a:miter lim="800000"/>
            <a:headEnd/>
            <a:tailEnd/>
          </a:ln>
          <a:effectLst>
            <a:outerShdw dist="35921" dir="2700000" algn="ctr" rotWithShape="0">
              <a:schemeClr val="tx1"/>
            </a:outerShdw>
          </a:effectLst>
        </p:spPr>
        <p:txBody>
          <a:bodyPr wrap="none" anchor="ctr"/>
          <a:lstStyle/>
          <a:p>
            <a:pPr>
              <a:defRPr/>
            </a:pPr>
            <a:endParaRPr lang="zh-CN" altLang="en-US">
              <a:ea typeface="宋体" pitchFamily="2" charset="-122"/>
            </a:endParaRPr>
          </a:p>
        </p:txBody>
      </p:sp>
      <p:sp>
        <p:nvSpPr>
          <p:cNvPr id="78856" name="Rectangle 9"/>
          <p:cNvSpPr>
            <a:spLocks noChangeArrowheads="1"/>
          </p:cNvSpPr>
          <p:nvPr/>
        </p:nvSpPr>
        <p:spPr bwMode="auto">
          <a:xfrm>
            <a:off x="5819775" y="2151063"/>
            <a:ext cx="58896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spcBef>
                <a:spcPct val="0"/>
              </a:spcBef>
            </a:pPr>
            <a:r>
              <a:rPr kumimoji="1" lang="zh-CN" altLang="en-US" sz="1600">
                <a:solidFill>
                  <a:srgbClr val="333399"/>
                </a:solidFill>
                <a:latin typeface="Arial" charset="0"/>
                <a:ea typeface="黑体" pitchFamily="2" charset="-122"/>
              </a:rPr>
              <a:t>站表</a:t>
            </a:r>
          </a:p>
        </p:txBody>
      </p:sp>
      <p:sp>
        <p:nvSpPr>
          <p:cNvPr id="78857" name="Line 10"/>
          <p:cNvSpPr>
            <a:spLocks noChangeShapeType="1"/>
          </p:cNvSpPr>
          <p:nvPr/>
        </p:nvSpPr>
        <p:spPr bwMode="auto">
          <a:xfrm flipV="1">
            <a:off x="6411913" y="1933575"/>
            <a:ext cx="623887" cy="1905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58" name="Line 11"/>
          <p:cNvSpPr>
            <a:spLocks noChangeShapeType="1"/>
          </p:cNvSpPr>
          <p:nvPr/>
        </p:nvSpPr>
        <p:spPr bwMode="auto">
          <a:xfrm>
            <a:off x="6430963" y="2520950"/>
            <a:ext cx="612775" cy="122872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9308" name="Rectangle 12"/>
          <p:cNvSpPr>
            <a:spLocks noChangeArrowheads="1"/>
          </p:cNvSpPr>
          <p:nvPr/>
        </p:nvSpPr>
        <p:spPr bwMode="auto">
          <a:xfrm>
            <a:off x="4368800" y="2979738"/>
            <a:ext cx="2166938" cy="582612"/>
          </a:xfrm>
          <a:prstGeom prst="rect">
            <a:avLst/>
          </a:prstGeom>
          <a:solidFill>
            <a:schemeClr val="bg1"/>
          </a:solidFill>
          <a:ln w="9525">
            <a:solidFill>
              <a:schemeClr val="tx2"/>
            </a:solidFill>
            <a:miter lim="800000"/>
            <a:headEnd/>
            <a:tailEnd/>
          </a:ln>
          <a:effectLst>
            <a:outerShdw dist="35921" dir="2700000" algn="ctr" rotWithShape="0">
              <a:schemeClr val="tx1"/>
            </a:outerShdw>
          </a:effectLst>
        </p:spPr>
        <p:txBody>
          <a:bodyPr wrap="none" anchor="ctr"/>
          <a:lstStyle/>
          <a:p>
            <a:pPr>
              <a:defRPr/>
            </a:pPr>
            <a:endParaRPr lang="zh-CN" altLang="en-US">
              <a:ea typeface="宋体" pitchFamily="2" charset="-122"/>
            </a:endParaRPr>
          </a:p>
        </p:txBody>
      </p:sp>
      <p:sp>
        <p:nvSpPr>
          <p:cNvPr id="78860" name="Rectangle 13"/>
          <p:cNvSpPr>
            <a:spLocks noChangeArrowheads="1"/>
          </p:cNvSpPr>
          <p:nvPr/>
        </p:nvSpPr>
        <p:spPr bwMode="auto">
          <a:xfrm>
            <a:off x="4343400" y="3024188"/>
            <a:ext cx="9937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spcBef>
                <a:spcPct val="0"/>
              </a:spcBef>
            </a:pPr>
            <a:r>
              <a:rPr kumimoji="1" lang="zh-CN" altLang="en-US" sz="1600">
                <a:solidFill>
                  <a:srgbClr val="333399"/>
                </a:solidFill>
                <a:latin typeface="Arial" charset="0"/>
                <a:ea typeface="黑体" pitchFamily="2" charset="-122"/>
              </a:rPr>
              <a:t>接口管理</a:t>
            </a:r>
          </a:p>
          <a:p>
            <a:pPr algn="l" defTabSz="762000">
              <a:spcBef>
                <a:spcPct val="0"/>
              </a:spcBef>
            </a:pPr>
            <a:r>
              <a:rPr kumimoji="1" lang="zh-CN" altLang="en-US" sz="1600">
                <a:solidFill>
                  <a:srgbClr val="333399"/>
                </a:solidFill>
                <a:latin typeface="Arial" charset="0"/>
                <a:ea typeface="黑体" pitchFamily="2" charset="-122"/>
              </a:rPr>
              <a:t>    软件</a:t>
            </a:r>
          </a:p>
        </p:txBody>
      </p:sp>
      <p:sp>
        <p:nvSpPr>
          <p:cNvPr id="78861" name="Rectangle 14"/>
          <p:cNvSpPr>
            <a:spLocks noChangeArrowheads="1"/>
          </p:cNvSpPr>
          <p:nvPr/>
        </p:nvSpPr>
        <p:spPr bwMode="auto">
          <a:xfrm>
            <a:off x="5626100" y="3021013"/>
            <a:ext cx="9937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spcBef>
                <a:spcPct val="0"/>
              </a:spcBef>
            </a:pPr>
            <a:r>
              <a:rPr kumimoji="1" lang="zh-CN" altLang="en-US" sz="1600">
                <a:solidFill>
                  <a:srgbClr val="333399"/>
                </a:solidFill>
                <a:latin typeface="Arial" charset="0"/>
                <a:ea typeface="黑体" pitchFamily="2" charset="-122"/>
              </a:rPr>
              <a:t>网桥协议</a:t>
            </a:r>
          </a:p>
          <a:p>
            <a:pPr algn="l" defTabSz="762000">
              <a:spcBef>
                <a:spcPct val="0"/>
              </a:spcBef>
            </a:pPr>
            <a:r>
              <a:rPr kumimoji="1" lang="zh-CN" altLang="en-US" sz="1600">
                <a:solidFill>
                  <a:srgbClr val="333399"/>
                </a:solidFill>
                <a:latin typeface="Arial" charset="0"/>
                <a:ea typeface="黑体" pitchFamily="2" charset="-122"/>
              </a:rPr>
              <a:t>    实体</a:t>
            </a:r>
          </a:p>
        </p:txBody>
      </p:sp>
      <p:sp>
        <p:nvSpPr>
          <p:cNvPr id="78862" name="Line 15"/>
          <p:cNvSpPr>
            <a:spLocks noChangeShapeType="1"/>
          </p:cNvSpPr>
          <p:nvPr/>
        </p:nvSpPr>
        <p:spPr bwMode="auto">
          <a:xfrm>
            <a:off x="5283200" y="3130550"/>
            <a:ext cx="439738" cy="0"/>
          </a:xfrm>
          <a:prstGeom prst="line">
            <a:avLst/>
          </a:prstGeom>
          <a:noFill/>
          <a:ln w="28575">
            <a:solidFill>
              <a:srgbClr val="333399"/>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3" name="Line 16"/>
          <p:cNvSpPr>
            <a:spLocks noChangeShapeType="1"/>
          </p:cNvSpPr>
          <p:nvPr/>
        </p:nvSpPr>
        <p:spPr bwMode="auto">
          <a:xfrm flipH="1">
            <a:off x="5249863" y="3276600"/>
            <a:ext cx="434975" cy="0"/>
          </a:xfrm>
          <a:prstGeom prst="line">
            <a:avLst/>
          </a:prstGeom>
          <a:noFill/>
          <a:ln w="28575">
            <a:solidFill>
              <a:srgbClr val="333399"/>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4" name="Line 17"/>
          <p:cNvSpPr>
            <a:spLocks noChangeShapeType="1"/>
          </p:cNvSpPr>
          <p:nvPr/>
        </p:nvSpPr>
        <p:spPr bwMode="auto">
          <a:xfrm>
            <a:off x="5521325" y="2967038"/>
            <a:ext cx="0" cy="595312"/>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5" name="Line 18"/>
          <p:cNvSpPr>
            <a:spLocks noChangeShapeType="1"/>
          </p:cNvSpPr>
          <p:nvPr/>
        </p:nvSpPr>
        <p:spPr bwMode="auto">
          <a:xfrm>
            <a:off x="6078538" y="2536825"/>
            <a:ext cx="0" cy="447675"/>
          </a:xfrm>
          <a:prstGeom prst="line">
            <a:avLst/>
          </a:prstGeom>
          <a:noFill/>
          <a:ln w="28575">
            <a:solidFill>
              <a:srgbClr val="333399"/>
            </a:solidFill>
            <a:round/>
            <a:headEnd type="triangl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9315" name="Rectangle 19"/>
          <p:cNvSpPr>
            <a:spLocks noChangeArrowheads="1"/>
          </p:cNvSpPr>
          <p:nvPr/>
        </p:nvSpPr>
        <p:spPr bwMode="auto">
          <a:xfrm>
            <a:off x="5722938" y="3879850"/>
            <a:ext cx="652462" cy="333375"/>
          </a:xfrm>
          <a:prstGeom prst="rect">
            <a:avLst/>
          </a:prstGeom>
          <a:solidFill>
            <a:schemeClr val="bg1"/>
          </a:solidFill>
          <a:ln w="12700">
            <a:solidFill>
              <a:schemeClr val="tx1"/>
            </a:solidFill>
            <a:miter lim="800000"/>
            <a:headEnd/>
            <a:tailEnd/>
          </a:ln>
          <a:effectLst>
            <a:outerShdw dist="35921" dir="2700000" algn="ctr" rotWithShape="0">
              <a:schemeClr val="tx1"/>
            </a:outerShdw>
          </a:effectLst>
        </p:spPr>
        <p:txBody>
          <a:bodyPr wrap="none" anchor="ctr"/>
          <a:lstStyle/>
          <a:p>
            <a:pPr eaLnBrk="1" hangingPunct="1">
              <a:spcBef>
                <a:spcPct val="0"/>
              </a:spcBef>
              <a:defRPr/>
            </a:pPr>
            <a:r>
              <a:rPr lang="zh-CN" altLang="en-US" sz="1600">
                <a:solidFill>
                  <a:schemeClr val="tx2"/>
                </a:solidFill>
                <a:latin typeface="Tahoma" pitchFamily="34" charset="0"/>
                <a:ea typeface="黑体" pitchFamily="2" charset="-122"/>
              </a:rPr>
              <a:t>缓存</a:t>
            </a:r>
          </a:p>
        </p:txBody>
      </p:sp>
      <p:sp>
        <p:nvSpPr>
          <p:cNvPr id="1079316" name="Rectangle 20"/>
          <p:cNvSpPr>
            <a:spLocks noChangeArrowheads="1"/>
          </p:cNvSpPr>
          <p:nvPr/>
        </p:nvSpPr>
        <p:spPr bwMode="auto">
          <a:xfrm>
            <a:off x="4294188" y="3879850"/>
            <a:ext cx="752475" cy="327025"/>
          </a:xfrm>
          <a:prstGeom prst="rect">
            <a:avLst/>
          </a:prstGeom>
          <a:solidFill>
            <a:schemeClr val="bg1"/>
          </a:solidFill>
          <a:ln w="9525">
            <a:solidFill>
              <a:schemeClr val="tx2"/>
            </a:solidFill>
            <a:miter lim="800000"/>
            <a:headEnd/>
            <a:tailEnd/>
          </a:ln>
          <a:effectLst>
            <a:outerShdw dist="35921" dir="2700000" algn="ctr" rotWithShape="0">
              <a:schemeClr val="tx1"/>
            </a:outerShdw>
          </a:effectLst>
        </p:spPr>
        <p:txBody>
          <a:bodyPr wrap="none" anchor="ctr"/>
          <a:lstStyle/>
          <a:p>
            <a:pPr defTabSz="762000">
              <a:spcBef>
                <a:spcPct val="0"/>
              </a:spcBef>
              <a:defRPr/>
            </a:pPr>
            <a:r>
              <a:rPr kumimoji="1" lang="zh-CN" altLang="en-US" sz="1600">
                <a:solidFill>
                  <a:srgbClr val="333399"/>
                </a:solidFill>
                <a:latin typeface="Arial" charset="0"/>
                <a:ea typeface="黑体" pitchFamily="2" charset="-122"/>
              </a:rPr>
              <a:t>接口 </a:t>
            </a:r>
            <a:r>
              <a:rPr kumimoji="1" lang="en-US" altLang="zh-CN" sz="1600">
                <a:solidFill>
                  <a:srgbClr val="333399"/>
                </a:solidFill>
                <a:latin typeface="Arial" charset="0"/>
                <a:ea typeface="黑体" pitchFamily="2" charset="-122"/>
              </a:rPr>
              <a:t>1</a:t>
            </a:r>
          </a:p>
        </p:txBody>
      </p:sp>
      <p:sp>
        <p:nvSpPr>
          <p:cNvPr id="1079317" name="Rectangle 21"/>
          <p:cNvSpPr>
            <a:spLocks noChangeArrowheads="1"/>
          </p:cNvSpPr>
          <p:nvPr/>
        </p:nvSpPr>
        <p:spPr bwMode="auto">
          <a:xfrm>
            <a:off x="7053263" y="3879850"/>
            <a:ext cx="750887" cy="327025"/>
          </a:xfrm>
          <a:prstGeom prst="rect">
            <a:avLst/>
          </a:prstGeom>
          <a:solidFill>
            <a:schemeClr val="bg1"/>
          </a:solidFill>
          <a:ln w="9525">
            <a:solidFill>
              <a:schemeClr val="tx2"/>
            </a:solidFill>
            <a:miter lim="800000"/>
            <a:headEnd/>
            <a:tailEnd/>
          </a:ln>
          <a:effectLst>
            <a:outerShdw dist="35921" dir="2700000" algn="ctr" rotWithShape="0">
              <a:schemeClr val="tx1"/>
            </a:outerShdw>
          </a:effectLst>
        </p:spPr>
        <p:txBody>
          <a:bodyPr wrap="none" anchor="ctr"/>
          <a:lstStyle/>
          <a:p>
            <a:pPr defTabSz="762000">
              <a:spcBef>
                <a:spcPct val="0"/>
              </a:spcBef>
              <a:defRPr/>
            </a:pPr>
            <a:r>
              <a:rPr kumimoji="1" lang="zh-CN" altLang="en-US" sz="1600">
                <a:solidFill>
                  <a:srgbClr val="333399"/>
                </a:solidFill>
                <a:latin typeface="Arial" charset="0"/>
                <a:ea typeface="黑体" pitchFamily="2" charset="-122"/>
              </a:rPr>
              <a:t>接口 </a:t>
            </a:r>
            <a:r>
              <a:rPr kumimoji="1" lang="en-US" altLang="zh-CN" sz="1600">
                <a:solidFill>
                  <a:srgbClr val="333399"/>
                </a:solidFill>
                <a:latin typeface="Arial" charset="0"/>
                <a:ea typeface="黑体" pitchFamily="2" charset="-122"/>
              </a:rPr>
              <a:t>2</a:t>
            </a:r>
          </a:p>
        </p:txBody>
      </p:sp>
      <p:sp>
        <p:nvSpPr>
          <p:cNvPr id="78869" name="Line 22"/>
          <p:cNvSpPr>
            <a:spLocks noChangeShapeType="1"/>
          </p:cNvSpPr>
          <p:nvPr/>
        </p:nvSpPr>
        <p:spPr bwMode="auto">
          <a:xfrm>
            <a:off x="6054725" y="3552825"/>
            <a:ext cx="0" cy="336550"/>
          </a:xfrm>
          <a:prstGeom prst="line">
            <a:avLst/>
          </a:prstGeom>
          <a:noFill/>
          <a:ln w="28575">
            <a:solidFill>
              <a:srgbClr val="333399"/>
            </a:solidFill>
            <a:round/>
            <a:headEnd type="triangl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70" name="Line 23"/>
          <p:cNvSpPr>
            <a:spLocks noChangeShapeType="1"/>
          </p:cNvSpPr>
          <p:nvPr/>
        </p:nvSpPr>
        <p:spPr bwMode="auto">
          <a:xfrm>
            <a:off x="4662488" y="4213225"/>
            <a:ext cx="0" cy="576263"/>
          </a:xfrm>
          <a:prstGeom prst="line">
            <a:avLst/>
          </a:prstGeom>
          <a:noFill/>
          <a:ln w="28575">
            <a:solidFill>
              <a:srgbClr val="333399"/>
            </a:solidFill>
            <a:round/>
            <a:headEnd type="triangl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71" name="Line 24"/>
          <p:cNvSpPr>
            <a:spLocks noChangeShapeType="1"/>
          </p:cNvSpPr>
          <p:nvPr/>
        </p:nvSpPr>
        <p:spPr bwMode="auto">
          <a:xfrm>
            <a:off x="7485063" y="4213225"/>
            <a:ext cx="0" cy="561975"/>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72" name="Line 25"/>
          <p:cNvSpPr>
            <a:spLocks noChangeShapeType="1"/>
          </p:cNvSpPr>
          <p:nvPr/>
        </p:nvSpPr>
        <p:spPr bwMode="auto">
          <a:xfrm>
            <a:off x="1319213" y="5153025"/>
            <a:ext cx="0" cy="4333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73" name="Line 26"/>
          <p:cNvSpPr>
            <a:spLocks noChangeShapeType="1"/>
          </p:cNvSpPr>
          <p:nvPr/>
        </p:nvSpPr>
        <p:spPr bwMode="auto">
          <a:xfrm>
            <a:off x="1843088" y="5153025"/>
            <a:ext cx="0" cy="4333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74" name="Line 27"/>
          <p:cNvSpPr>
            <a:spLocks noChangeShapeType="1"/>
          </p:cNvSpPr>
          <p:nvPr/>
        </p:nvSpPr>
        <p:spPr bwMode="auto">
          <a:xfrm flipV="1">
            <a:off x="411163" y="5159375"/>
            <a:ext cx="1649412" cy="15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75" name="Rectangle 28"/>
          <p:cNvSpPr>
            <a:spLocks noChangeArrowheads="1"/>
          </p:cNvSpPr>
          <p:nvPr/>
        </p:nvSpPr>
        <p:spPr bwMode="auto">
          <a:xfrm>
            <a:off x="2020888" y="5100638"/>
            <a:ext cx="93662" cy="90487"/>
          </a:xfrm>
          <a:prstGeom prst="rect">
            <a:avLst/>
          </a:prstGeom>
          <a:solidFill>
            <a:schemeClr val="tx1"/>
          </a:solidFill>
          <a:ln w="12700">
            <a:solidFill>
              <a:schemeClr val="tx1"/>
            </a:solidFill>
            <a:miter lim="800000"/>
            <a:headEnd/>
            <a:tailEnd/>
          </a:ln>
        </p:spPr>
        <p:txBody>
          <a:bodyPr wrap="none" anchor="ctr"/>
          <a:lstStyle/>
          <a:p>
            <a:endParaRPr lang="zh-CN" altLang="en-US"/>
          </a:p>
        </p:txBody>
      </p:sp>
      <p:sp>
        <p:nvSpPr>
          <p:cNvPr id="78876" name="Line 29"/>
          <p:cNvSpPr>
            <a:spLocks noChangeShapeType="1"/>
          </p:cNvSpPr>
          <p:nvPr/>
        </p:nvSpPr>
        <p:spPr bwMode="auto">
          <a:xfrm>
            <a:off x="749300" y="5160963"/>
            <a:ext cx="0" cy="4175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77" name="Rectangle 30"/>
          <p:cNvSpPr>
            <a:spLocks noChangeArrowheads="1"/>
          </p:cNvSpPr>
          <p:nvPr/>
        </p:nvSpPr>
        <p:spPr bwMode="auto">
          <a:xfrm>
            <a:off x="395288" y="5280025"/>
            <a:ext cx="3841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spcBef>
                <a:spcPct val="0"/>
              </a:spcBef>
            </a:pPr>
            <a:r>
              <a:rPr kumimoji="1" lang="zh-CN" altLang="en-US" sz="1600">
                <a:solidFill>
                  <a:srgbClr val="333399"/>
                </a:solidFill>
                <a:latin typeface="Arial" charset="0"/>
                <a:ea typeface="黑体" pitchFamily="2" charset="-122"/>
              </a:rPr>
              <a:t>①</a:t>
            </a:r>
          </a:p>
        </p:txBody>
      </p:sp>
      <p:sp>
        <p:nvSpPr>
          <p:cNvPr id="78878" name="Rectangle 31"/>
          <p:cNvSpPr>
            <a:spLocks noChangeArrowheads="1"/>
          </p:cNvSpPr>
          <p:nvPr/>
        </p:nvSpPr>
        <p:spPr bwMode="auto">
          <a:xfrm>
            <a:off x="936625" y="5280025"/>
            <a:ext cx="3841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spcBef>
                <a:spcPct val="0"/>
              </a:spcBef>
            </a:pPr>
            <a:r>
              <a:rPr kumimoji="1" lang="zh-CN" altLang="en-US" sz="1600">
                <a:solidFill>
                  <a:srgbClr val="333399"/>
                </a:solidFill>
                <a:latin typeface="Arial" charset="0"/>
                <a:ea typeface="黑体" pitchFamily="2" charset="-122"/>
              </a:rPr>
              <a:t>②</a:t>
            </a:r>
          </a:p>
        </p:txBody>
      </p:sp>
      <p:sp>
        <p:nvSpPr>
          <p:cNvPr id="78879" name="Rectangle 32"/>
          <p:cNvSpPr>
            <a:spLocks noChangeArrowheads="1"/>
          </p:cNvSpPr>
          <p:nvPr/>
        </p:nvSpPr>
        <p:spPr bwMode="auto">
          <a:xfrm>
            <a:off x="1477963" y="5280025"/>
            <a:ext cx="3841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spcBef>
                <a:spcPct val="0"/>
              </a:spcBef>
            </a:pPr>
            <a:r>
              <a:rPr kumimoji="1" lang="zh-CN" altLang="en-US" sz="1600">
                <a:solidFill>
                  <a:srgbClr val="333399"/>
                </a:solidFill>
                <a:latin typeface="Arial" charset="0"/>
                <a:ea typeface="黑体" pitchFamily="2" charset="-122"/>
              </a:rPr>
              <a:t>③</a:t>
            </a:r>
          </a:p>
        </p:txBody>
      </p:sp>
      <p:sp>
        <p:nvSpPr>
          <p:cNvPr id="78880" name="Rectangle 33"/>
          <p:cNvSpPr>
            <a:spLocks noChangeArrowheads="1"/>
          </p:cNvSpPr>
          <p:nvPr/>
        </p:nvSpPr>
        <p:spPr bwMode="auto">
          <a:xfrm>
            <a:off x="3095625" y="4843463"/>
            <a:ext cx="7810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spcBef>
                <a:spcPct val="0"/>
              </a:spcBef>
            </a:pPr>
            <a:r>
              <a:rPr kumimoji="1" lang="zh-CN" altLang="en-US" sz="1600">
                <a:solidFill>
                  <a:srgbClr val="333399"/>
                </a:solidFill>
                <a:latin typeface="Arial" charset="0"/>
                <a:ea typeface="黑体" pitchFamily="2" charset="-122"/>
              </a:rPr>
              <a:t>网段 </a:t>
            </a:r>
            <a:r>
              <a:rPr kumimoji="1" lang="en-US" altLang="zh-CN" sz="1600">
                <a:solidFill>
                  <a:srgbClr val="333399"/>
                </a:solidFill>
                <a:latin typeface="Arial" charset="0"/>
                <a:ea typeface="黑体" pitchFamily="2" charset="-122"/>
              </a:rPr>
              <a:t>B</a:t>
            </a:r>
          </a:p>
        </p:txBody>
      </p:sp>
      <p:sp>
        <p:nvSpPr>
          <p:cNvPr id="78881" name="Rectangle 34"/>
          <p:cNvSpPr>
            <a:spLocks noChangeArrowheads="1"/>
          </p:cNvSpPr>
          <p:nvPr/>
        </p:nvSpPr>
        <p:spPr bwMode="auto">
          <a:xfrm>
            <a:off x="849313" y="4843463"/>
            <a:ext cx="77946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spcBef>
                <a:spcPct val="0"/>
              </a:spcBef>
            </a:pPr>
            <a:r>
              <a:rPr kumimoji="1" lang="zh-CN" altLang="en-US" sz="1600">
                <a:solidFill>
                  <a:srgbClr val="333399"/>
                </a:solidFill>
                <a:latin typeface="Arial" charset="0"/>
                <a:ea typeface="黑体" pitchFamily="2" charset="-122"/>
              </a:rPr>
              <a:t>网段 </a:t>
            </a:r>
            <a:r>
              <a:rPr kumimoji="1" lang="en-US" altLang="zh-CN" sz="1600">
                <a:solidFill>
                  <a:srgbClr val="333399"/>
                </a:solidFill>
                <a:latin typeface="Arial" charset="0"/>
                <a:ea typeface="黑体" pitchFamily="2" charset="-122"/>
              </a:rPr>
              <a:t>A</a:t>
            </a:r>
          </a:p>
        </p:txBody>
      </p:sp>
      <p:sp>
        <p:nvSpPr>
          <p:cNvPr id="1079331" name="Rectangle 35"/>
          <p:cNvSpPr>
            <a:spLocks noChangeArrowheads="1"/>
          </p:cNvSpPr>
          <p:nvPr/>
        </p:nvSpPr>
        <p:spPr bwMode="auto">
          <a:xfrm>
            <a:off x="7035800" y="1920875"/>
            <a:ext cx="1181100" cy="1820863"/>
          </a:xfrm>
          <a:prstGeom prst="rect">
            <a:avLst/>
          </a:prstGeom>
          <a:solidFill>
            <a:srgbClr val="FFCCFF"/>
          </a:solidFill>
          <a:ln w="9525">
            <a:solidFill>
              <a:schemeClr val="tx2"/>
            </a:solidFill>
            <a:miter lim="800000"/>
            <a:headEnd/>
            <a:tailEnd/>
          </a:ln>
          <a:effectLst>
            <a:outerShdw dist="35921" dir="2700000" algn="ctr" rotWithShape="0">
              <a:schemeClr val="tx1"/>
            </a:outerShdw>
          </a:effectLst>
        </p:spPr>
        <p:txBody>
          <a:bodyPr wrap="none" anchor="ctr"/>
          <a:lstStyle/>
          <a:p>
            <a:pPr>
              <a:defRPr/>
            </a:pPr>
            <a:endParaRPr lang="zh-CN" altLang="en-US">
              <a:ea typeface="宋体" pitchFamily="2" charset="-122"/>
            </a:endParaRPr>
          </a:p>
        </p:txBody>
      </p:sp>
      <p:sp>
        <p:nvSpPr>
          <p:cNvPr id="78883" name="Rectangle 36"/>
          <p:cNvSpPr>
            <a:spLocks noChangeArrowheads="1"/>
          </p:cNvSpPr>
          <p:nvPr/>
        </p:nvSpPr>
        <p:spPr bwMode="auto">
          <a:xfrm>
            <a:off x="7823200" y="2160588"/>
            <a:ext cx="29686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defTabSz="762000">
              <a:spcBef>
                <a:spcPct val="0"/>
              </a:spcBef>
            </a:pPr>
            <a:r>
              <a:rPr kumimoji="1" lang="en-US" altLang="zh-CN" sz="1600">
                <a:solidFill>
                  <a:srgbClr val="333399"/>
                </a:solidFill>
                <a:latin typeface="Arial" charset="0"/>
                <a:ea typeface="黑体" pitchFamily="2" charset="-122"/>
              </a:rPr>
              <a:t>1</a:t>
            </a:r>
          </a:p>
        </p:txBody>
      </p:sp>
      <p:sp>
        <p:nvSpPr>
          <p:cNvPr id="78884" name="Rectangle 37"/>
          <p:cNvSpPr>
            <a:spLocks noChangeArrowheads="1"/>
          </p:cNvSpPr>
          <p:nvPr/>
        </p:nvSpPr>
        <p:spPr bwMode="auto">
          <a:xfrm>
            <a:off x="7823200" y="2427288"/>
            <a:ext cx="2936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spcBef>
                <a:spcPct val="0"/>
              </a:spcBef>
            </a:pPr>
            <a:r>
              <a:rPr kumimoji="1" lang="en-US" altLang="zh-CN" sz="1600">
                <a:solidFill>
                  <a:srgbClr val="333399"/>
                </a:solidFill>
                <a:latin typeface="Arial" charset="0"/>
                <a:ea typeface="黑体" pitchFamily="2" charset="-122"/>
              </a:rPr>
              <a:t>1</a:t>
            </a:r>
          </a:p>
        </p:txBody>
      </p:sp>
      <p:sp>
        <p:nvSpPr>
          <p:cNvPr id="78885" name="Rectangle 38"/>
          <p:cNvSpPr>
            <a:spLocks noChangeArrowheads="1"/>
          </p:cNvSpPr>
          <p:nvPr/>
        </p:nvSpPr>
        <p:spPr bwMode="auto">
          <a:xfrm>
            <a:off x="7823200" y="2700338"/>
            <a:ext cx="29686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defTabSz="762000">
              <a:spcBef>
                <a:spcPct val="0"/>
              </a:spcBef>
            </a:pPr>
            <a:r>
              <a:rPr kumimoji="1" lang="en-US" altLang="zh-CN" sz="1600">
                <a:solidFill>
                  <a:srgbClr val="333399"/>
                </a:solidFill>
                <a:latin typeface="Arial" charset="0"/>
                <a:ea typeface="黑体" pitchFamily="2" charset="-122"/>
              </a:rPr>
              <a:t>1</a:t>
            </a:r>
          </a:p>
        </p:txBody>
      </p:sp>
      <p:sp>
        <p:nvSpPr>
          <p:cNvPr id="78886" name="Rectangle 39"/>
          <p:cNvSpPr>
            <a:spLocks noChangeArrowheads="1"/>
          </p:cNvSpPr>
          <p:nvPr/>
        </p:nvSpPr>
        <p:spPr bwMode="auto">
          <a:xfrm>
            <a:off x="7823200" y="2947988"/>
            <a:ext cx="2936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spcBef>
                <a:spcPct val="0"/>
              </a:spcBef>
            </a:pPr>
            <a:r>
              <a:rPr kumimoji="1" lang="en-US" altLang="zh-CN" sz="1600">
                <a:solidFill>
                  <a:srgbClr val="333399"/>
                </a:solidFill>
                <a:latin typeface="Arial" charset="0"/>
                <a:ea typeface="黑体" pitchFamily="2" charset="-122"/>
              </a:rPr>
              <a:t>2</a:t>
            </a:r>
          </a:p>
        </p:txBody>
      </p:sp>
      <p:sp>
        <p:nvSpPr>
          <p:cNvPr id="78887" name="Rectangle 40"/>
          <p:cNvSpPr>
            <a:spLocks noChangeArrowheads="1"/>
          </p:cNvSpPr>
          <p:nvPr/>
        </p:nvSpPr>
        <p:spPr bwMode="auto">
          <a:xfrm>
            <a:off x="7216775" y="2162175"/>
            <a:ext cx="38576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spcBef>
                <a:spcPct val="0"/>
              </a:spcBef>
            </a:pPr>
            <a:r>
              <a:rPr kumimoji="1" lang="zh-CN" altLang="en-US" sz="1600">
                <a:solidFill>
                  <a:srgbClr val="333399"/>
                </a:solidFill>
                <a:latin typeface="Arial" charset="0"/>
                <a:ea typeface="黑体" pitchFamily="2" charset="-122"/>
              </a:rPr>
              <a:t>①</a:t>
            </a:r>
          </a:p>
        </p:txBody>
      </p:sp>
      <p:sp>
        <p:nvSpPr>
          <p:cNvPr id="78888" name="Rectangle 41"/>
          <p:cNvSpPr>
            <a:spLocks noChangeArrowheads="1"/>
          </p:cNvSpPr>
          <p:nvPr/>
        </p:nvSpPr>
        <p:spPr bwMode="auto">
          <a:xfrm>
            <a:off x="7216775" y="2687638"/>
            <a:ext cx="38576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spcBef>
                <a:spcPct val="0"/>
              </a:spcBef>
            </a:pPr>
            <a:r>
              <a:rPr kumimoji="1" lang="zh-CN" altLang="en-US" sz="1600">
                <a:solidFill>
                  <a:srgbClr val="333399"/>
                </a:solidFill>
                <a:latin typeface="Arial" charset="0"/>
                <a:ea typeface="黑体" pitchFamily="2" charset="-122"/>
              </a:rPr>
              <a:t>③</a:t>
            </a:r>
          </a:p>
        </p:txBody>
      </p:sp>
      <p:sp>
        <p:nvSpPr>
          <p:cNvPr id="78889" name="Rectangle 42"/>
          <p:cNvSpPr>
            <a:spLocks noChangeArrowheads="1"/>
          </p:cNvSpPr>
          <p:nvPr/>
        </p:nvSpPr>
        <p:spPr bwMode="auto">
          <a:xfrm>
            <a:off x="7216775" y="3201988"/>
            <a:ext cx="38576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spcBef>
                <a:spcPct val="0"/>
              </a:spcBef>
            </a:pPr>
            <a:r>
              <a:rPr kumimoji="1" lang="zh-CN" altLang="en-US" sz="1600">
                <a:solidFill>
                  <a:srgbClr val="333399"/>
                </a:solidFill>
                <a:latin typeface="Arial" charset="0"/>
                <a:ea typeface="黑体" pitchFamily="2" charset="-122"/>
              </a:rPr>
              <a:t>⑤</a:t>
            </a:r>
          </a:p>
        </p:txBody>
      </p:sp>
      <p:sp>
        <p:nvSpPr>
          <p:cNvPr id="78890" name="Rectangle 43"/>
          <p:cNvSpPr>
            <a:spLocks noChangeArrowheads="1"/>
          </p:cNvSpPr>
          <p:nvPr/>
        </p:nvSpPr>
        <p:spPr bwMode="auto">
          <a:xfrm>
            <a:off x="7823200" y="3192463"/>
            <a:ext cx="29686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defTabSz="762000">
              <a:spcBef>
                <a:spcPct val="0"/>
              </a:spcBef>
            </a:pPr>
            <a:r>
              <a:rPr kumimoji="1" lang="en-US" altLang="zh-CN" sz="1600">
                <a:solidFill>
                  <a:srgbClr val="333399"/>
                </a:solidFill>
                <a:latin typeface="Arial" charset="0"/>
                <a:ea typeface="黑体" pitchFamily="2" charset="-122"/>
              </a:rPr>
              <a:t>2</a:t>
            </a:r>
          </a:p>
        </p:txBody>
      </p:sp>
      <p:sp>
        <p:nvSpPr>
          <p:cNvPr id="78891" name="Rectangle 44"/>
          <p:cNvSpPr>
            <a:spLocks noChangeArrowheads="1"/>
          </p:cNvSpPr>
          <p:nvPr/>
        </p:nvSpPr>
        <p:spPr bwMode="auto">
          <a:xfrm>
            <a:off x="7216775" y="2424113"/>
            <a:ext cx="38576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spcBef>
                <a:spcPct val="0"/>
              </a:spcBef>
            </a:pPr>
            <a:r>
              <a:rPr kumimoji="1" lang="zh-CN" altLang="en-US" sz="1600">
                <a:solidFill>
                  <a:srgbClr val="333399"/>
                </a:solidFill>
                <a:latin typeface="Arial" charset="0"/>
                <a:ea typeface="黑体" pitchFamily="2" charset="-122"/>
              </a:rPr>
              <a:t>②</a:t>
            </a:r>
          </a:p>
        </p:txBody>
      </p:sp>
      <p:sp>
        <p:nvSpPr>
          <p:cNvPr id="78892" name="Rectangle 45"/>
          <p:cNvSpPr>
            <a:spLocks noChangeArrowheads="1"/>
          </p:cNvSpPr>
          <p:nvPr/>
        </p:nvSpPr>
        <p:spPr bwMode="auto">
          <a:xfrm>
            <a:off x="7216775" y="2943225"/>
            <a:ext cx="38576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spcBef>
                <a:spcPct val="0"/>
              </a:spcBef>
            </a:pPr>
            <a:r>
              <a:rPr kumimoji="1" lang="zh-CN" altLang="en-US" sz="1600">
                <a:solidFill>
                  <a:srgbClr val="333399"/>
                </a:solidFill>
                <a:latin typeface="Arial" charset="0"/>
                <a:ea typeface="黑体" pitchFamily="2" charset="-122"/>
              </a:rPr>
              <a:t>④</a:t>
            </a:r>
          </a:p>
        </p:txBody>
      </p:sp>
      <p:sp>
        <p:nvSpPr>
          <p:cNvPr id="78893" name="Rectangle 46"/>
          <p:cNvSpPr>
            <a:spLocks noChangeArrowheads="1"/>
          </p:cNvSpPr>
          <p:nvPr/>
        </p:nvSpPr>
        <p:spPr bwMode="auto">
          <a:xfrm>
            <a:off x="7213600" y="3440113"/>
            <a:ext cx="4333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defTabSz="762000">
              <a:spcBef>
                <a:spcPct val="0"/>
              </a:spcBef>
            </a:pPr>
            <a:r>
              <a:rPr kumimoji="1" lang="zh-CN" altLang="en-US" sz="1600">
                <a:solidFill>
                  <a:srgbClr val="333399"/>
                </a:solidFill>
                <a:latin typeface="Arial" charset="0"/>
                <a:ea typeface="黑体" pitchFamily="2" charset="-122"/>
              </a:rPr>
              <a:t>⑥</a:t>
            </a:r>
          </a:p>
        </p:txBody>
      </p:sp>
      <p:sp>
        <p:nvSpPr>
          <p:cNvPr id="78894" name="Rectangle 47"/>
          <p:cNvSpPr>
            <a:spLocks noChangeArrowheads="1"/>
          </p:cNvSpPr>
          <p:nvPr/>
        </p:nvSpPr>
        <p:spPr bwMode="auto">
          <a:xfrm>
            <a:off x="7823200" y="3451225"/>
            <a:ext cx="29686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defTabSz="762000">
              <a:spcBef>
                <a:spcPct val="0"/>
              </a:spcBef>
            </a:pPr>
            <a:r>
              <a:rPr kumimoji="1" lang="en-US" altLang="zh-CN" sz="1600">
                <a:solidFill>
                  <a:srgbClr val="333399"/>
                </a:solidFill>
                <a:latin typeface="Arial" charset="0"/>
                <a:ea typeface="黑体" pitchFamily="2" charset="-122"/>
              </a:rPr>
              <a:t>2</a:t>
            </a:r>
          </a:p>
        </p:txBody>
      </p:sp>
      <p:sp>
        <p:nvSpPr>
          <p:cNvPr id="78895" name="Rectangle 48"/>
          <p:cNvSpPr>
            <a:spLocks noChangeArrowheads="1"/>
          </p:cNvSpPr>
          <p:nvPr/>
        </p:nvSpPr>
        <p:spPr bwMode="auto">
          <a:xfrm>
            <a:off x="7010400" y="1897063"/>
            <a:ext cx="790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spcBef>
                <a:spcPct val="0"/>
              </a:spcBef>
            </a:pPr>
            <a:r>
              <a:rPr kumimoji="1" lang="zh-CN" altLang="en-US" sz="1600">
                <a:solidFill>
                  <a:srgbClr val="333399"/>
                </a:solidFill>
                <a:latin typeface="Arial" charset="0"/>
                <a:ea typeface="黑体" pitchFamily="2" charset="-122"/>
              </a:rPr>
              <a:t>站地址</a:t>
            </a:r>
          </a:p>
        </p:txBody>
      </p:sp>
      <p:sp>
        <p:nvSpPr>
          <p:cNvPr id="78896" name="Rectangle 49"/>
          <p:cNvSpPr>
            <a:spLocks noChangeArrowheads="1"/>
          </p:cNvSpPr>
          <p:nvPr/>
        </p:nvSpPr>
        <p:spPr bwMode="auto">
          <a:xfrm>
            <a:off x="7688263" y="1901825"/>
            <a:ext cx="5857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spcBef>
                <a:spcPct val="0"/>
              </a:spcBef>
            </a:pPr>
            <a:r>
              <a:rPr kumimoji="1" lang="zh-CN" altLang="en-US" sz="1600">
                <a:solidFill>
                  <a:srgbClr val="333399"/>
                </a:solidFill>
                <a:latin typeface="Arial" charset="0"/>
                <a:ea typeface="黑体" pitchFamily="2" charset="-122"/>
              </a:rPr>
              <a:t>接口</a:t>
            </a:r>
          </a:p>
        </p:txBody>
      </p:sp>
      <p:sp>
        <p:nvSpPr>
          <p:cNvPr id="78897" name="Line 50"/>
          <p:cNvSpPr>
            <a:spLocks noChangeShapeType="1"/>
          </p:cNvSpPr>
          <p:nvPr/>
        </p:nvSpPr>
        <p:spPr bwMode="auto">
          <a:xfrm>
            <a:off x="7035800" y="2438400"/>
            <a:ext cx="1193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98" name="Line 51"/>
          <p:cNvSpPr>
            <a:spLocks noChangeShapeType="1"/>
          </p:cNvSpPr>
          <p:nvPr/>
        </p:nvSpPr>
        <p:spPr bwMode="auto">
          <a:xfrm>
            <a:off x="7721600" y="1920875"/>
            <a:ext cx="0" cy="1812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99" name="Line 52"/>
          <p:cNvSpPr>
            <a:spLocks noChangeShapeType="1"/>
          </p:cNvSpPr>
          <p:nvPr/>
        </p:nvSpPr>
        <p:spPr bwMode="auto">
          <a:xfrm>
            <a:off x="7035800" y="2698750"/>
            <a:ext cx="12033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00" name="Line 53"/>
          <p:cNvSpPr>
            <a:spLocks noChangeShapeType="1"/>
          </p:cNvSpPr>
          <p:nvPr/>
        </p:nvSpPr>
        <p:spPr bwMode="auto">
          <a:xfrm>
            <a:off x="7035800" y="2955925"/>
            <a:ext cx="12112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01" name="Line 54"/>
          <p:cNvSpPr>
            <a:spLocks noChangeShapeType="1"/>
          </p:cNvSpPr>
          <p:nvPr/>
        </p:nvSpPr>
        <p:spPr bwMode="auto">
          <a:xfrm>
            <a:off x="7035800" y="3216275"/>
            <a:ext cx="1193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02" name="Line 55"/>
          <p:cNvSpPr>
            <a:spLocks noChangeShapeType="1"/>
          </p:cNvSpPr>
          <p:nvPr/>
        </p:nvSpPr>
        <p:spPr bwMode="auto">
          <a:xfrm>
            <a:off x="7035800" y="3475038"/>
            <a:ext cx="11779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03" name="Line 56"/>
          <p:cNvSpPr>
            <a:spLocks noChangeShapeType="1"/>
          </p:cNvSpPr>
          <p:nvPr/>
        </p:nvSpPr>
        <p:spPr bwMode="auto">
          <a:xfrm>
            <a:off x="7035800" y="2181225"/>
            <a:ext cx="1193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04" name="Rectangle 57"/>
          <p:cNvSpPr>
            <a:spLocks noChangeArrowheads="1"/>
          </p:cNvSpPr>
          <p:nvPr/>
        </p:nvSpPr>
        <p:spPr bwMode="auto">
          <a:xfrm>
            <a:off x="4276725" y="1819275"/>
            <a:ext cx="5873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spcBef>
                <a:spcPct val="0"/>
              </a:spcBef>
            </a:pPr>
            <a:r>
              <a:rPr kumimoji="1" lang="zh-CN" altLang="en-US" sz="1600">
                <a:solidFill>
                  <a:srgbClr val="333399"/>
                </a:solidFill>
                <a:latin typeface="Arial" charset="0"/>
                <a:ea typeface="黑体" pitchFamily="2" charset="-122"/>
              </a:rPr>
              <a:t>网桥</a:t>
            </a:r>
          </a:p>
        </p:txBody>
      </p:sp>
      <p:pic>
        <p:nvPicPr>
          <p:cNvPr id="78905" name="Picture 5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875" y="5554663"/>
            <a:ext cx="455613"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06" name="Picture 5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9975" y="5554663"/>
            <a:ext cx="455613"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07" name="Picture 6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97025" y="5553075"/>
            <a:ext cx="455613"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908" name="Line 61"/>
          <p:cNvSpPr>
            <a:spLocks noChangeShapeType="1"/>
          </p:cNvSpPr>
          <p:nvPr/>
        </p:nvSpPr>
        <p:spPr bwMode="auto">
          <a:xfrm flipV="1">
            <a:off x="5046663" y="4051300"/>
            <a:ext cx="676275" cy="0"/>
          </a:xfrm>
          <a:prstGeom prst="line">
            <a:avLst/>
          </a:prstGeom>
          <a:noFill/>
          <a:ln w="28575">
            <a:solidFill>
              <a:srgbClr val="333399"/>
            </a:solidFill>
            <a:round/>
            <a:headEnd type="triangl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09" name="Line 62"/>
          <p:cNvSpPr>
            <a:spLocks noChangeShapeType="1"/>
          </p:cNvSpPr>
          <p:nvPr/>
        </p:nvSpPr>
        <p:spPr bwMode="auto">
          <a:xfrm flipV="1">
            <a:off x="6400800" y="4054475"/>
            <a:ext cx="639763" cy="4763"/>
          </a:xfrm>
          <a:prstGeom prst="line">
            <a:avLst/>
          </a:prstGeom>
          <a:noFill/>
          <a:ln w="28575">
            <a:solidFill>
              <a:srgbClr val="333399"/>
            </a:solidFill>
            <a:round/>
            <a:headEnd type="triangl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10" name="Rectangle 63"/>
          <p:cNvSpPr>
            <a:spLocks noChangeArrowheads="1"/>
          </p:cNvSpPr>
          <p:nvPr/>
        </p:nvSpPr>
        <p:spPr bwMode="auto">
          <a:xfrm>
            <a:off x="2090738" y="4051300"/>
            <a:ext cx="5873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spcBef>
                <a:spcPct val="0"/>
              </a:spcBef>
            </a:pPr>
            <a:r>
              <a:rPr kumimoji="1" lang="zh-CN" altLang="en-US" sz="1600">
                <a:solidFill>
                  <a:srgbClr val="333399"/>
                </a:solidFill>
                <a:latin typeface="Arial" charset="0"/>
                <a:ea typeface="黑体" pitchFamily="2" charset="-122"/>
              </a:rPr>
              <a:t>网桥</a:t>
            </a:r>
          </a:p>
        </p:txBody>
      </p:sp>
      <p:pic>
        <p:nvPicPr>
          <p:cNvPr id="78911" name="Picture 6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7688" y="4178300"/>
            <a:ext cx="1150937"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78912" name="Line 65"/>
          <p:cNvSpPr>
            <a:spLocks noChangeShapeType="1"/>
          </p:cNvSpPr>
          <p:nvPr/>
        </p:nvSpPr>
        <p:spPr bwMode="auto">
          <a:xfrm>
            <a:off x="3511550" y="5138738"/>
            <a:ext cx="0" cy="4333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13" name="Line 66"/>
          <p:cNvSpPr>
            <a:spLocks noChangeShapeType="1"/>
          </p:cNvSpPr>
          <p:nvPr/>
        </p:nvSpPr>
        <p:spPr bwMode="auto">
          <a:xfrm>
            <a:off x="4037013" y="5138738"/>
            <a:ext cx="0" cy="4333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14" name="Rectangle 67"/>
          <p:cNvSpPr>
            <a:spLocks noChangeArrowheads="1"/>
          </p:cNvSpPr>
          <p:nvPr/>
        </p:nvSpPr>
        <p:spPr bwMode="auto">
          <a:xfrm>
            <a:off x="2562225" y="5099050"/>
            <a:ext cx="95250" cy="90488"/>
          </a:xfrm>
          <a:prstGeom prst="rect">
            <a:avLst/>
          </a:prstGeom>
          <a:solidFill>
            <a:schemeClr val="tx1"/>
          </a:solidFill>
          <a:ln w="12700">
            <a:solidFill>
              <a:schemeClr val="tx1"/>
            </a:solidFill>
            <a:miter lim="800000"/>
            <a:headEnd/>
            <a:tailEnd/>
          </a:ln>
        </p:spPr>
        <p:txBody>
          <a:bodyPr wrap="none" anchor="ctr"/>
          <a:lstStyle/>
          <a:p>
            <a:endParaRPr lang="zh-CN" altLang="en-US"/>
          </a:p>
        </p:txBody>
      </p:sp>
      <p:sp>
        <p:nvSpPr>
          <p:cNvPr id="78915" name="Line 68"/>
          <p:cNvSpPr>
            <a:spLocks noChangeShapeType="1"/>
          </p:cNvSpPr>
          <p:nvPr/>
        </p:nvSpPr>
        <p:spPr bwMode="auto">
          <a:xfrm flipV="1">
            <a:off x="2605088" y="5143500"/>
            <a:ext cx="1649412" cy="15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16" name="Rectangle 69"/>
          <p:cNvSpPr>
            <a:spLocks noChangeArrowheads="1"/>
          </p:cNvSpPr>
          <p:nvPr/>
        </p:nvSpPr>
        <p:spPr bwMode="auto">
          <a:xfrm>
            <a:off x="4214813" y="5086350"/>
            <a:ext cx="93662" cy="88900"/>
          </a:xfrm>
          <a:prstGeom prst="rect">
            <a:avLst/>
          </a:prstGeom>
          <a:solidFill>
            <a:schemeClr val="tx1"/>
          </a:solidFill>
          <a:ln w="12700">
            <a:solidFill>
              <a:schemeClr val="tx1"/>
            </a:solidFill>
            <a:miter lim="800000"/>
            <a:headEnd/>
            <a:tailEnd/>
          </a:ln>
        </p:spPr>
        <p:txBody>
          <a:bodyPr wrap="none" anchor="ctr"/>
          <a:lstStyle/>
          <a:p>
            <a:endParaRPr lang="zh-CN" altLang="en-US"/>
          </a:p>
        </p:txBody>
      </p:sp>
      <p:sp>
        <p:nvSpPr>
          <p:cNvPr id="78917" name="Line 70"/>
          <p:cNvSpPr>
            <a:spLocks noChangeShapeType="1"/>
          </p:cNvSpPr>
          <p:nvPr/>
        </p:nvSpPr>
        <p:spPr bwMode="auto">
          <a:xfrm>
            <a:off x="2943225" y="5145088"/>
            <a:ext cx="0" cy="4191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18" name="Rectangle 71"/>
          <p:cNvSpPr>
            <a:spLocks noChangeArrowheads="1"/>
          </p:cNvSpPr>
          <p:nvPr/>
        </p:nvSpPr>
        <p:spPr bwMode="auto">
          <a:xfrm>
            <a:off x="2589213" y="5280025"/>
            <a:ext cx="3841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spcBef>
                <a:spcPct val="0"/>
              </a:spcBef>
            </a:pPr>
            <a:r>
              <a:rPr kumimoji="1" lang="zh-CN" altLang="en-US" sz="1600">
                <a:solidFill>
                  <a:srgbClr val="333399"/>
                </a:solidFill>
                <a:latin typeface="Arial" charset="0"/>
                <a:ea typeface="黑体" pitchFamily="2" charset="-122"/>
              </a:rPr>
              <a:t>④</a:t>
            </a:r>
          </a:p>
        </p:txBody>
      </p:sp>
      <p:sp>
        <p:nvSpPr>
          <p:cNvPr id="78919" name="Rectangle 72"/>
          <p:cNvSpPr>
            <a:spLocks noChangeArrowheads="1"/>
          </p:cNvSpPr>
          <p:nvPr/>
        </p:nvSpPr>
        <p:spPr bwMode="auto">
          <a:xfrm>
            <a:off x="3130550" y="5280025"/>
            <a:ext cx="3841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spcBef>
                <a:spcPct val="0"/>
              </a:spcBef>
            </a:pPr>
            <a:r>
              <a:rPr kumimoji="1" lang="zh-CN" altLang="en-US" sz="1600">
                <a:solidFill>
                  <a:srgbClr val="333399"/>
                </a:solidFill>
                <a:latin typeface="Arial" charset="0"/>
                <a:ea typeface="黑体" pitchFamily="2" charset="-122"/>
              </a:rPr>
              <a:t>⑤</a:t>
            </a:r>
          </a:p>
        </p:txBody>
      </p:sp>
      <p:sp>
        <p:nvSpPr>
          <p:cNvPr id="78920" name="Rectangle 73"/>
          <p:cNvSpPr>
            <a:spLocks noChangeArrowheads="1"/>
          </p:cNvSpPr>
          <p:nvPr/>
        </p:nvSpPr>
        <p:spPr bwMode="auto">
          <a:xfrm>
            <a:off x="3675063" y="5280025"/>
            <a:ext cx="3841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spcBef>
                <a:spcPct val="0"/>
              </a:spcBef>
            </a:pPr>
            <a:r>
              <a:rPr kumimoji="1" lang="zh-CN" altLang="en-US" sz="1600">
                <a:solidFill>
                  <a:srgbClr val="333399"/>
                </a:solidFill>
                <a:latin typeface="Arial" charset="0"/>
                <a:ea typeface="黑体" pitchFamily="2" charset="-122"/>
              </a:rPr>
              <a:t>⑥</a:t>
            </a:r>
          </a:p>
        </p:txBody>
      </p:sp>
      <p:pic>
        <p:nvPicPr>
          <p:cNvPr id="78921"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7800" y="5540375"/>
            <a:ext cx="455613"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22"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63900" y="5540375"/>
            <a:ext cx="455613"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23"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90950" y="5538788"/>
            <a:ext cx="4572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924" name="Rectangle 77"/>
          <p:cNvSpPr>
            <a:spLocks noChangeArrowheads="1"/>
          </p:cNvSpPr>
          <p:nvPr/>
        </p:nvSpPr>
        <p:spPr bwMode="auto">
          <a:xfrm>
            <a:off x="3854450" y="4427538"/>
            <a:ext cx="7572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spcBef>
                <a:spcPct val="0"/>
              </a:spcBef>
            </a:pPr>
            <a:r>
              <a:rPr kumimoji="1" lang="zh-CN" altLang="en-US" sz="1600">
                <a:solidFill>
                  <a:srgbClr val="333399"/>
                </a:solidFill>
                <a:latin typeface="Arial" charset="0"/>
                <a:ea typeface="黑体" pitchFamily="2" charset="-122"/>
              </a:rPr>
              <a:t>接口 </a:t>
            </a:r>
            <a:r>
              <a:rPr kumimoji="1" lang="en-US" altLang="zh-CN" sz="1600">
                <a:solidFill>
                  <a:srgbClr val="333399"/>
                </a:solidFill>
                <a:latin typeface="Arial" charset="0"/>
                <a:ea typeface="黑体" pitchFamily="2" charset="-122"/>
              </a:rPr>
              <a:t>1</a:t>
            </a:r>
          </a:p>
        </p:txBody>
      </p:sp>
      <p:sp>
        <p:nvSpPr>
          <p:cNvPr id="78925" name="Rectangle 78"/>
          <p:cNvSpPr>
            <a:spLocks noChangeArrowheads="1"/>
          </p:cNvSpPr>
          <p:nvPr/>
        </p:nvSpPr>
        <p:spPr bwMode="auto">
          <a:xfrm>
            <a:off x="6734175" y="4427538"/>
            <a:ext cx="7572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spcBef>
                <a:spcPct val="0"/>
              </a:spcBef>
            </a:pPr>
            <a:r>
              <a:rPr kumimoji="1" lang="zh-CN" altLang="en-US" sz="1600">
                <a:solidFill>
                  <a:srgbClr val="333399"/>
                </a:solidFill>
                <a:latin typeface="Arial" charset="0"/>
                <a:ea typeface="黑体" pitchFamily="2" charset="-122"/>
              </a:rPr>
              <a:t>接口 </a:t>
            </a:r>
            <a:r>
              <a:rPr kumimoji="1" lang="en-US" altLang="zh-CN" sz="1600">
                <a:solidFill>
                  <a:srgbClr val="333399"/>
                </a:solidFill>
                <a:latin typeface="Arial" charset="0"/>
                <a:ea typeface="黑体" pitchFamily="2" charset="-122"/>
              </a:rPr>
              <a:t>2</a:t>
            </a:r>
          </a:p>
        </p:txBody>
      </p:sp>
      <p:sp>
        <p:nvSpPr>
          <p:cNvPr id="78926" name="Rectangle 79"/>
          <p:cNvSpPr>
            <a:spLocks noChangeArrowheads="1"/>
          </p:cNvSpPr>
          <p:nvPr/>
        </p:nvSpPr>
        <p:spPr bwMode="auto">
          <a:xfrm>
            <a:off x="1911350" y="4840288"/>
            <a:ext cx="2936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spcBef>
                <a:spcPct val="0"/>
              </a:spcBef>
            </a:pPr>
            <a:r>
              <a:rPr kumimoji="1" lang="en-US" altLang="zh-CN" sz="1600">
                <a:solidFill>
                  <a:srgbClr val="333399"/>
                </a:solidFill>
                <a:latin typeface="Arial" charset="0"/>
                <a:ea typeface="黑体" pitchFamily="2" charset="-122"/>
              </a:rPr>
              <a:t>1</a:t>
            </a:r>
          </a:p>
        </p:txBody>
      </p:sp>
      <p:sp>
        <p:nvSpPr>
          <p:cNvPr id="78927" name="Rectangle 80"/>
          <p:cNvSpPr>
            <a:spLocks noChangeArrowheads="1"/>
          </p:cNvSpPr>
          <p:nvPr/>
        </p:nvSpPr>
        <p:spPr bwMode="auto">
          <a:xfrm>
            <a:off x="2492375" y="4835525"/>
            <a:ext cx="2936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spcBef>
                <a:spcPct val="0"/>
              </a:spcBef>
            </a:pPr>
            <a:r>
              <a:rPr kumimoji="1" lang="en-US" altLang="zh-CN" sz="1600">
                <a:solidFill>
                  <a:srgbClr val="333399"/>
                </a:solidFill>
                <a:latin typeface="Arial" charset="0"/>
                <a:ea typeface="黑体" pitchFamily="2" charset="-122"/>
              </a:rPr>
              <a:t>2</a:t>
            </a:r>
          </a:p>
        </p:txBody>
      </p:sp>
      <p:sp>
        <p:nvSpPr>
          <p:cNvPr id="78928" name="Text Box 83"/>
          <p:cNvSpPr txBox="1">
            <a:spLocks noChangeArrowheads="1"/>
          </p:cNvSpPr>
          <p:nvPr/>
        </p:nvSpPr>
        <p:spPr bwMode="auto">
          <a:xfrm>
            <a:off x="539750" y="1844675"/>
            <a:ext cx="323215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r>
              <a:rPr lang="zh-CN" altLang="en-US" sz="2400">
                <a:ea typeface="黑体" pitchFamily="2" charset="-122"/>
              </a:rPr>
              <a:t>以太网网桥的工作原理</a:t>
            </a:r>
          </a:p>
          <a:p>
            <a:r>
              <a:rPr lang="zh-CN" altLang="en-US" sz="2400">
                <a:ea typeface="黑体" pitchFamily="2" charset="-122"/>
              </a:rPr>
              <a:t>（透明网桥）</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1079298"/>
                                        </p:tgtEl>
                                        <p:attrNameLst>
                                          <p:attrName>style.visibility</p:attrName>
                                        </p:attrNameLst>
                                      </p:cBhvr>
                                      <p:to>
                                        <p:strVal val="visible"/>
                                      </p:to>
                                    </p:set>
                                    <p:animEffect transition="in" filter="barn(inHorizontal)">
                                      <p:cBhvr>
                                        <p:cTn id="7" dur="500"/>
                                        <p:tgtEl>
                                          <p:spTgt spid="1079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9298"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zh-CN" smtClean="0">
                <a:solidFill>
                  <a:srgbClr val="000000"/>
                </a:solidFill>
              </a:rPr>
              <a:t>Transparent </a:t>
            </a:r>
            <a:r>
              <a:rPr lang="en-US" altLang="zh-CN" smtClean="0"/>
              <a:t>Bridge</a:t>
            </a:r>
            <a:endParaRPr lang="zh-CN" altLang="en-US" smtClean="0"/>
          </a:p>
        </p:txBody>
      </p:sp>
      <p:sp>
        <p:nvSpPr>
          <p:cNvPr id="79875" name="Rectangle 3"/>
          <p:cNvSpPr>
            <a:spLocks noGrp="1" noChangeArrowheads="1"/>
          </p:cNvSpPr>
          <p:nvPr>
            <p:ph type="body" idx="1"/>
          </p:nvPr>
        </p:nvSpPr>
        <p:spPr/>
        <p:txBody>
          <a:bodyPr/>
          <a:lstStyle/>
          <a:p>
            <a:pPr eaLnBrk="1" hangingPunct="1">
              <a:lnSpc>
                <a:spcPct val="90000"/>
              </a:lnSpc>
            </a:pPr>
            <a:r>
              <a:rPr lang="zh-CN" altLang="en-US" sz="2000" smtClean="0"/>
              <a:t>若从 </a:t>
            </a:r>
            <a:r>
              <a:rPr lang="en-US" altLang="zh-CN" sz="2000" smtClean="0"/>
              <a:t>A </a:t>
            </a:r>
            <a:r>
              <a:rPr lang="zh-CN" altLang="en-US" sz="2000" smtClean="0"/>
              <a:t>发出的帧从接口 </a:t>
            </a:r>
            <a:r>
              <a:rPr lang="en-US" altLang="zh-CN" sz="2000" smtClean="0"/>
              <a:t>x </a:t>
            </a:r>
            <a:r>
              <a:rPr lang="zh-CN" altLang="en-US" sz="2000" smtClean="0"/>
              <a:t>进入了某网桥，那么从这个接口出发沿相反方向一定可把一个帧传送到 </a:t>
            </a:r>
            <a:r>
              <a:rPr lang="en-US" altLang="zh-CN" sz="2000" smtClean="0"/>
              <a:t>A</a:t>
            </a:r>
            <a:r>
              <a:rPr lang="zh-CN" altLang="en-US" sz="2000" smtClean="0"/>
              <a:t>。</a:t>
            </a:r>
          </a:p>
          <a:p>
            <a:pPr eaLnBrk="1" hangingPunct="1">
              <a:lnSpc>
                <a:spcPct val="90000"/>
              </a:lnSpc>
            </a:pPr>
            <a:r>
              <a:rPr lang="zh-CN" altLang="en-US" sz="2000" smtClean="0"/>
              <a:t>网桥每收到一个帧，就记下其源地址和进入网桥的接口，作为转发表中的一个项目。</a:t>
            </a:r>
          </a:p>
          <a:p>
            <a:pPr eaLnBrk="1" hangingPunct="1">
              <a:lnSpc>
                <a:spcPct val="90000"/>
              </a:lnSpc>
            </a:pPr>
            <a:r>
              <a:rPr lang="zh-CN" altLang="en-US" sz="2000" smtClean="0"/>
              <a:t>在收到一个新的帧时，将转发表中已收集到的地址记录取出，与此帧的目的地址匹配，找到对应的接口，并向该接口转发。</a:t>
            </a:r>
          </a:p>
          <a:p>
            <a:pPr eaLnBrk="1" hangingPunct="1">
              <a:lnSpc>
                <a:spcPct val="90000"/>
              </a:lnSpc>
            </a:pPr>
            <a:r>
              <a:rPr lang="zh-CN" altLang="en-US" sz="2000" smtClean="0"/>
              <a:t>在网桥的转发表中写入的信息除了</a:t>
            </a:r>
            <a:r>
              <a:rPr lang="zh-CN" altLang="en-US" sz="2000" smtClean="0">
                <a:solidFill>
                  <a:schemeClr val="hlink"/>
                </a:solidFill>
              </a:rPr>
              <a:t>地址</a:t>
            </a:r>
            <a:r>
              <a:rPr lang="zh-CN" altLang="en-US" sz="2000" smtClean="0"/>
              <a:t>和</a:t>
            </a:r>
            <a:r>
              <a:rPr lang="zh-CN" altLang="en-US" sz="2000" smtClean="0">
                <a:solidFill>
                  <a:schemeClr val="hlink"/>
                </a:solidFill>
              </a:rPr>
              <a:t>接口</a:t>
            </a:r>
            <a:r>
              <a:rPr lang="zh-CN" altLang="en-US" sz="2000" smtClean="0"/>
              <a:t>外，还有帧进入该网桥的</a:t>
            </a:r>
            <a:r>
              <a:rPr lang="zh-CN" altLang="en-US" sz="2000" smtClean="0">
                <a:solidFill>
                  <a:schemeClr val="hlink"/>
                </a:solidFill>
              </a:rPr>
              <a:t>时间，</a:t>
            </a:r>
            <a:r>
              <a:rPr lang="zh-CN" altLang="en-US" sz="2000" smtClean="0"/>
              <a:t>其原因是：</a:t>
            </a:r>
          </a:p>
          <a:p>
            <a:pPr lvl="1" eaLnBrk="1" hangingPunct="1">
              <a:lnSpc>
                <a:spcPct val="90000"/>
              </a:lnSpc>
            </a:pPr>
            <a:r>
              <a:rPr lang="zh-CN" altLang="en-US" sz="2000" smtClean="0"/>
              <a:t>拓扑可能经常变化</a:t>
            </a:r>
          </a:p>
          <a:p>
            <a:pPr lvl="1" eaLnBrk="1" hangingPunct="1">
              <a:lnSpc>
                <a:spcPct val="90000"/>
              </a:lnSpc>
            </a:pPr>
            <a:r>
              <a:rPr lang="zh-CN" altLang="en-US" sz="2000" smtClean="0"/>
              <a:t>站点也可能会更换适配器（这就改变了站点的地址）</a:t>
            </a:r>
          </a:p>
          <a:p>
            <a:pPr lvl="1" eaLnBrk="1" hangingPunct="1">
              <a:lnSpc>
                <a:spcPct val="90000"/>
              </a:lnSpc>
            </a:pPr>
            <a:r>
              <a:rPr lang="zh-CN" altLang="en-US" sz="2000" smtClean="0"/>
              <a:t>工作站并非总是处于工作状态</a:t>
            </a:r>
          </a:p>
          <a:p>
            <a:pPr eaLnBrk="1" hangingPunct="1">
              <a:lnSpc>
                <a:spcPct val="90000"/>
              </a:lnSpc>
            </a:pPr>
            <a:r>
              <a:rPr lang="zh-CN" altLang="en-US" sz="2000" smtClean="0"/>
              <a:t>把每个帧到达网桥的时间登记下来，就可以在转发表中只保留网络拓扑的</a:t>
            </a:r>
            <a:r>
              <a:rPr lang="zh-CN" altLang="en-US" sz="2000" smtClean="0">
                <a:solidFill>
                  <a:schemeClr val="hlink"/>
                </a:solidFill>
              </a:rPr>
              <a:t>最新状态信息</a:t>
            </a:r>
            <a:r>
              <a:rPr lang="zh-CN" altLang="en-US" sz="2000" smtClean="0"/>
              <a:t>，使得网桥中的转发表能反映当前网络的最新拓扑</a:t>
            </a:r>
          </a:p>
        </p:txBody>
      </p:sp>
    </p:spTree>
  </p:cSld>
  <p:clrMapOvr>
    <a:masterClrMapping/>
  </p:clrMapOvr>
  <p:transition spd="med">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ChangeArrowheads="1"/>
          </p:cNvSpPr>
          <p:nvPr/>
        </p:nvSpPr>
        <p:spPr bwMode="auto">
          <a:xfrm>
            <a:off x="468313" y="620713"/>
            <a:ext cx="8839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1" hangingPunct="1">
              <a:spcBef>
                <a:spcPct val="0"/>
              </a:spcBef>
            </a:pPr>
            <a:r>
              <a:rPr lang="en-US" altLang="en-US" sz="2800">
                <a:solidFill>
                  <a:schemeClr val="tx2"/>
                </a:solidFill>
                <a:latin typeface="Verdana" pitchFamily="34" charset="0"/>
              </a:rPr>
              <a:t>Media Access Control in Common LANs</a:t>
            </a:r>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1700213"/>
            <a:ext cx="3600450"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0436" name="Text Box 4"/>
          <p:cNvSpPr txBox="1">
            <a:spLocks noChangeArrowheads="1"/>
          </p:cNvSpPr>
          <p:nvPr/>
        </p:nvSpPr>
        <p:spPr bwMode="auto">
          <a:xfrm>
            <a:off x="3635375" y="1700213"/>
            <a:ext cx="5508625"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6075" indent="-346075">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a:spcBef>
                <a:spcPct val="0"/>
              </a:spcBef>
              <a:buClr>
                <a:schemeClr val="accent2"/>
              </a:buClr>
              <a:buFont typeface="Wingdings" pitchFamily="2" charset="2"/>
              <a:buChar char="n"/>
            </a:pPr>
            <a:r>
              <a:rPr lang="en-US" altLang="en-US" sz="2400" i="1">
                <a:solidFill>
                  <a:schemeClr val="hlink"/>
                </a:solidFill>
                <a:latin typeface="Arial" charset="0"/>
                <a:cs typeface="Arial" charset="0"/>
              </a:rPr>
              <a:t>Ethernet</a:t>
            </a:r>
            <a:r>
              <a:rPr lang="en-US" altLang="en-US" sz="2400">
                <a:solidFill>
                  <a:schemeClr val="hlink"/>
                </a:solidFill>
                <a:latin typeface="Arial" charset="0"/>
                <a:cs typeface="Arial" charset="0"/>
              </a:rPr>
              <a:t> </a:t>
            </a:r>
            <a:r>
              <a:rPr lang="en-US" altLang="en-US" sz="2400">
                <a:solidFill>
                  <a:srgbClr val="000000"/>
                </a:solidFill>
                <a:latin typeface="Arial" charset="0"/>
                <a:cs typeface="Arial" charset="0"/>
              </a:rPr>
              <a:t>- logical bus topology (information flow is on a linear bus) and physical star or extended star (wired as a star) </a:t>
            </a:r>
          </a:p>
          <a:p>
            <a:pPr algn="l">
              <a:spcBef>
                <a:spcPct val="0"/>
              </a:spcBef>
              <a:buClr>
                <a:schemeClr val="accent2"/>
              </a:buClr>
              <a:buFont typeface="Wingdings" pitchFamily="2" charset="2"/>
              <a:buChar char="n"/>
            </a:pPr>
            <a:r>
              <a:rPr lang="en-US" altLang="en-US" sz="2400" i="1">
                <a:solidFill>
                  <a:schemeClr val="hlink"/>
                </a:solidFill>
                <a:latin typeface="Arial" charset="0"/>
                <a:cs typeface="Arial" charset="0"/>
              </a:rPr>
              <a:t>Token Ring</a:t>
            </a:r>
            <a:r>
              <a:rPr lang="en-US" altLang="en-US" sz="2400">
                <a:solidFill>
                  <a:srgbClr val="000000"/>
                </a:solidFill>
                <a:latin typeface="Arial" charset="0"/>
                <a:cs typeface="Arial" charset="0"/>
              </a:rPr>
              <a:t> - logical ring topology (information flow is in a ring) and a physical star topology (wired as a star) </a:t>
            </a:r>
          </a:p>
          <a:p>
            <a:pPr algn="l">
              <a:spcBef>
                <a:spcPct val="0"/>
              </a:spcBef>
              <a:buClr>
                <a:schemeClr val="accent2"/>
              </a:buClr>
              <a:buFont typeface="Wingdings" pitchFamily="2" charset="2"/>
              <a:buChar char="n"/>
            </a:pPr>
            <a:r>
              <a:rPr lang="en-US" altLang="en-US" sz="2400" i="1">
                <a:solidFill>
                  <a:schemeClr val="hlink"/>
                </a:solidFill>
                <a:latin typeface="Arial" charset="0"/>
                <a:cs typeface="Arial" charset="0"/>
              </a:rPr>
              <a:t>FDDI </a:t>
            </a:r>
            <a:r>
              <a:rPr lang="en-US" altLang="en-US" sz="2400">
                <a:solidFill>
                  <a:srgbClr val="000000"/>
                </a:solidFill>
                <a:latin typeface="Arial" charset="0"/>
                <a:cs typeface="Arial" charset="0"/>
              </a:rPr>
              <a:t>- logical ring topology (information flow is in a ring) and physical dual-ring topology (wired as a dual-ring)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170434"/>
                                        </p:tgtEl>
                                        <p:attrNameLst>
                                          <p:attrName>style.visibility</p:attrName>
                                        </p:attrNameLst>
                                      </p:cBhvr>
                                      <p:to>
                                        <p:strVal val="visible"/>
                                      </p:to>
                                    </p:set>
                                    <p:animEffect transition="in" filter="randombar(horizontal)">
                                      <p:cBhvr>
                                        <p:cTn id="7" dur="500"/>
                                        <p:tgtEl>
                                          <p:spTgt spid="11704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70436">
                                            <p:txEl>
                                              <p:pRg st="0" end="0"/>
                                            </p:txEl>
                                          </p:spTgt>
                                        </p:tgtEl>
                                        <p:attrNameLst>
                                          <p:attrName>style.visibility</p:attrName>
                                        </p:attrNameLst>
                                      </p:cBhvr>
                                      <p:to>
                                        <p:strVal val="visible"/>
                                      </p:to>
                                    </p:set>
                                    <p:animEffect transition="in" filter="wipe(up)">
                                      <p:cBhvr>
                                        <p:cTn id="12" dur="500"/>
                                        <p:tgtEl>
                                          <p:spTgt spid="117043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70436">
                                            <p:txEl>
                                              <p:pRg st="1" end="1"/>
                                            </p:txEl>
                                          </p:spTgt>
                                        </p:tgtEl>
                                        <p:attrNameLst>
                                          <p:attrName>style.visibility</p:attrName>
                                        </p:attrNameLst>
                                      </p:cBhvr>
                                      <p:to>
                                        <p:strVal val="visible"/>
                                      </p:to>
                                    </p:set>
                                    <p:animEffect transition="in" filter="wipe(up)">
                                      <p:cBhvr>
                                        <p:cTn id="17" dur="500"/>
                                        <p:tgtEl>
                                          <p:spTgt spid="117043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70436">
                                            <p:txEl>
                                              <p:pRg st="2" end="2"/>
                                            </p:txEl>
                                          </p:spTgt>
                                        </p:tgtEl>
                                        <p:attrNameLst>
                                          <p:attrName>style.visibility</p:attrName>
                                        </p:attrNameLst>
                                      </p:cBhvr>
                                      <p:to>
                                        <p:strVal val="visible"/>
                                      </p:to>
                                    </p:set>
                                    <p:animEffect transition="in" filter="wipe(up)">
                                      <p:cBhvr>
                                        <p:cTn id="22" dur="500"/>
                                        <p:tgtEl>
                                          <p:spTgt spid="11704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0434" grpId="0" autoUpdateAnimBg="0"/>
      <p:bldP spid="1170436" grpId="0" build="p" bldLvl="2"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611188" y="620713"/>
            <a:ext cx="77724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1" hangingPunct="1">
              <a:spcBef>
                <a:spcPct val="0"/>
              </a:spcBef>
            </a:pPr>
            <a:r>
              <a:rPr lang="en-US" altLang="zh-CN" sz="4000">
                <a:solidFill>
                  <a:srgbClr val="000000"/>
                </a:solidFill>
                <a:latin typeface="Arial" charset="0"/>
              </a:rPr>
              <a:t>Transparent</a:t>
            </a:r>
            <a:r>
              <a:rPr lang="en-US" altLang="zh-CN" sz="3600">
                <a:solidFill>
                  <a:srgbClr val="000000"/>
                </a:solidFill>
                <a:latin typeface="Arial" charset="0"/>
              </a:rPr>
              <a:t> </a:t>
            </a:r>
            <a:r>
              <a:rPr lang="en-US" altLang="zh-CN" sz="3600">
                <a:solidFill>
                  <a:schemeClr val="tx2"/>
                </a:solidFill>
                <a:latin typeface="Arial" charset="0"/>
              </a:rPr>
              <a:t>Bridge</a:t>
            </a:r>
          </a:p>
        </p:txBody>
      </p:sp>
      <p:sp>
        <p:nvSpPr>
          <p:cNvPr id="80899" name="Rectangle 3"/>
          <p:cNvSpPr>
            <a:spLocks noChangeArrowheads="1"/>
          </p:cNvSpPr>
          <p:nvPr/>
        </p:nvSpPr>
        <p:spPr bwMode="auto">
          <a:xfrm>
            <a:off x="395288" y="1773238"/>
            <a:ext cx="8497887"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6075" indent="-346075" algn="l" eaLnBrk="1" hangingPunct="1">
              <a:spcBef>
                <a:spcPct val="20000"/>
              </a:spcBef>
              <a:buClr>
                <a:schemeClr val="accent2"/>
              </a:buClr>
              <a:buFont typeface="Wingdings" pitchFamily="2" charset="2"/>
              <a:buChar char="p"/>
            </a:pPr>
            <a:r>
              <a:rPr lang="en-US" altLang="zh-CN" sz="2400">
                <a:solidFill>
                  <a:srgbClr val="000000"/>
                </a:solidFill>
                <a:latin typeface="Arial" charset="0"/>
                <a:ea typeface="Arial Unicode MS" pitchFamily="34" charset="-122"/>
                <a:cs typeface="Arial Unicode MS" pitchFamily="34" charset="-122"/>
              </a:rPr>
              <a:t>Problem: When a device on a network wants to send data, but does not know the destination address. </a:t>
            </a:r>
          </a:p>
          <a:p>
            <a:pPr marL="746125" lvl="1" indent="-285750" algn="l" eaLnBrk="1" hangingPunct="1">
              <a:spcBef>
                <a:spcPct val="20000"/>
              </a:spcBef>
              <a:buClr>
                <a:schemeClr val="accent2"/>
              </a:buClr>
              <a:buFont typeface="Wingdings" pitchFamily="2" charset="2"/>
              <a:buChar char="n"/>
            </a:pPr>
            <a:r>
              <a:rPr lang="en-US" altLang="zh-CN" sz="2400">
                <a:solidFill>
                  <a:srgbClr val="000000"/>
                </a:solidFill>
                <a:latin typeface="Arial" charset="0"/>
                <a:ea typeface="Arial Unicode MS" pitchFamily="34" charset="-122"/>
                <a:cs typeface="Arial Unicode MS" pitchFamily="34" charset="-122"/>
              </a:rPr>
              <a:t>Send out a </a:t>
            </a:r>
            <a:r>
              <a:rPr lang="en-US" altLang="zh-CN" sz="2400">
                <a:solidFill>
                  <a:schemeClr val="accent2"/>
                </a:solidFill>
                <a:latin typeface="Arial" charset="0"/>
                <a:ea typeface="Arial Unicode MS" pitchFamily="34" charset="-122"/>
                <a:cs typeface="Arial Unicode MS" pitchFamily="34" charset="-122"/>
              </a:rPr>
              <a:t>broadcast</a:t>
            </a:r>
            <a:r>
              <a:rPr lang="en-US" altLang="zh-CN" sz="2400">
                <a:solidFill>
                  <a:srgbClr val="000000"/>
                </a:solidFill>
                <a:latin typeface="Arial" charset="0"/>
                <a:ea typeface="Arial Unicode MS" pitchFamily="34" charset="-122"/>
                <a:cs typeface="Arial Unicode MS" pitchFamily="34" charset="-122"/>
              </a:rPr>
              <a:t> to all devices on a network. </a:t>
            </a:r>
          </a:p>
          <a:p>
            <a:pPr marL="746125" lvl="1" indent="-285750" algn="l" eaLnBrk="1" hangingPunct="1">
              <a:spcBef>
                <a:spcPct val="20000"/>
              </a:spcBef>
              <a:buClr>
                <a:schemeClr val="accent2"/>
              </a:buClr>
              <a:buFont typeface="Wingdings" pitchFamily="2" charset="2"/>
              <a:buChar char="n"/>
            </a:pPr>
            <a:r>
              <a:rPr lang="en-US" altLang="zh-CN" sz="2400">
                <a:solidFill>
                  <a:srgbClr val="000000"/>
                </a:solidFill>
                <a:latin typeface="Arial" charset="0"/>
                <a:ea typeface="Arial Unicode MS" pitchFamily="34" charset="-122"/>
                <a:cs typeface="Arial Unicode MS" pitchFamily="34" charset="-122"/>
              </a:rPr>
              <a:t>Since every device on the network has to pay attention to such broadcasts, </a:t>
            </a:r>
            <a:r>
              <a:rPr lang="en-US" altLang="zh-CN" sz="2400">
                <a:solidFill>
                  <a:schemeClr val="accent2"/>
                </a:solidFill>
                <a:latin typeface="Arial" charset="0"/>
                <a:ea typeface="Arial Unicode MS" pitchFamily="34" charset="-122"/>
                <a:cs typeface="Arial Unicode MS" pitchFamily="34" charset="-122"/>
              </a:rPr>
              <a:t>bridges always forward them</a:t>
            </a:r>
            <a:r>
              <a:rPr lang="en-US" altLang="zh-CN" sz="2400">
                <a:solidFill>
                  <a:srgbClr val="000000"/>
                </a:solidFill>
                <a:latin typeface="Arial" charset="0"/>
                <a:ea typeface="Arial Unicode MS" pitchFamily="34" charset="-122"/>
                <a:cs typeface="Arial Unicode MS" pitchFamily="34" charset="-122"/>
              </a:rPr>
              <a:t>. </a:t>
            </a:r>
          </a:p>
          <a:p>
            <a:pPr marL="346075" indent="-346075" algn="l" eaLnBrk="1" hangingPunct="1">
              <a:spcBef>
                <a:spcPct val="20000"/>
              </a:spcBef>
              <a:buClr>
                <a:schemeClr val="accent2"/>
              </a:buClr>
              <a:buSzPct val="95000"/>
              <a:buFont typeface="Wingdings" pitchFamily="2" charset="2"/>
              <a:buChar char="p"/>
            </a:pPr>
            <a:r>
              <a:rPr lang="en-US" altLang="zh-CN" sz="2400">
                <a:solidFill>
                  <a:srgbClr val="000000"/>
                </a:solidFill>
                <a:latin typeface="Arial" charset="0"/>
                <a:ea typeface="Arial Unicode MS" pitchFamily="34" charset="-122"/>
                <a:cs typeface="Arial Unicode MS" pitchFamily="34" charset="-122"/>
              </a:rPr>
              <a:t>Too many broadcasts can result in a </a:t>
            </a:r>
            <a:r>
              <a:rPr lang="en-US" altLang="zh-CN" sz="2400">
                <a:solidFill>
                  <a:schemeClr val="accent2"/>
                </a:solidFill>
                <a:latin typeface="Arial" charset="0"/>
                <a:ea typeface="Arial Unicode MS" pitchFamily="34" charset="-122"/>
                <a:cs typeface="Arial Unicode MS" pitchFamily="34" charset="-122"/>
              </a:rPr>
              <a:t>broadcast storm</a:t>
            </a:r>
            <a:r>
              <a:rPr lang="en-US" altLang="zh-CN" sz="2400">
                <a:solidFill>
                  <a:srgbClr val="000000"/>
                </a:solidFill>
                <a:latin typeface="Arial" charset="0"/>
                <a:ea typeface="Arial Unicode MS" pitchFamily="34" charset="-122"/>
                <a:cs typeface="Arial Unicode MS" pitchFamily="34" charset="-122"/>
              </a:rPr>
              <a:t>, and it can cause:</a:t>
            </a:r>
          </a:p>
          <a:p>
            <a:pPr marL="746125" lvl="1" indent="-285750" algn="l" eaLnBrk="1" hangingPunct="1">
              <a:spcBef>
                <a:spcPct val="20000"/>
              </a:spcBef>
              <a:buClr>
                <a:schemeClr val="accent2"/>
              </a:buClr>
              <a:buSzPct val="95000"/>
              <a:buFont typeface="Wingdings" pitchFamily="2" charset="2"/>
              <a:buChar char="n"/>
            </a:pPr>
            <a:r>
              <a:rPr lang="en-US" altLang="zh-CN" sz="2400">
                <a:solidFill>
                  <a:srgbClr val="000000"/>
                </a:solidFill>
                <a:latin typeface="Arial" charset="0"/>
                <a:ea typeface="Arial Unicode MS" pitchFamily="34" charset="-122"/>
                <a:cs typeface="Arial Unicode MS" pitchFamily="34" charset="-122"/>
              </a:rPr>
              <a:t>network time-outs</a:t>
            </a:r>
          </a:p>
          <a:p>
            <a:pPr marL="746125" lvl="1" indent="-285750" algn="l" eaLnBrk="1" hangingPunct="1">
              <a:spcBef>
                <a:spcPct val="20000"/>
              </a:spcBef>
              <a:buClr>
                <a:schemeClr val="accent2"/>
              </a:buClr>
              <a:buSzPct val="95000"/>
              <a:buFont typeface="Wingdings" pitchFamily="2" charset="2"/>
              <a:buChar char="n"/>
            </a:pPr>
            <a:r>
              <a:rPr lang="en-US" altLang="zh-CN" sz="2400">
                <a:solidFill>
                  <a:srgbClr val="000000"/>
                </a:solidFill>
                <a:latin typeface="Arial" charset="0"/>
                <a:ea typeface="Arial Unicode MS" pitchFamily="34" charset="-122"/>
                <a:cs typeface="Arial Unicode MS" pitchFamily="34" charset="-122"/>
              </a:rPr>
              <a:t>traffic slowdowns</a:t>
            </a:r>
          </a:p>
          <a:p>
            <a:pPr marL="746125" lvl="1" indent="-285750" algn="l" eaLnBrk="1" hangingPunct="1">
              <a:spcBef>
                <a:spcPct val="20000"/>
              </a:spcBef>
              <a:buClr>
                <a:schemeClr val="accent2"/>
              </a:buClr>
              <a:buSzPct val="95000"/>
              <a:buFont typeface="Wingdings" pitchFamily="2" charset="2"/>
              <a:buChar char="n"/>
            </a:pPr>
            <a:r>
              <a:rPr lang="en-US" altLang="zh-CN" sz="2400">
                <a:solidFill>
                  <a:srgbClr val="000000"/>
                </a:solidFill>
                <a:latin typeface="Arial" charset="0"/>
                <a:ea typeface="Arial Unicode MS" pitchFamily="34" charset="-122"/>
                <a:cs typeface="Arial Unicode MS" pitchFamily="34" charset="-122"/>
              </a:rPr>
              <a:t>less than acceptable performance.</a:t>
            </a:r>
          </a:p>
        </p:txBody>
      </p:sp>
    </p:spTree>
  </p:cSld>
  <p:clrMapOvr>
    <a:masterClrMapping/>
  </p:clrMapOvr>
  <p:transition spd="med">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ltLang="zh-CN" sz="4200" smtClean="0"/>
              <a:t>Source Route </a:t>
            </a:r>
            <a:r>
              <a:rPr lang="en-US" altLang="zh-CN" smtClean="0"/>
              <a:t>Bridge</a:t>
            </a:r>
            <a:r>
              <a:rPr lang="en-US" altLang="zh-CN" smtClean="0">
                <a:solidFill>
                  <a:srgbClr val="000000"/>
                </a:solidFill>
              </a:rPr>
              <a:t> </a:t>
            </a:r>
            <a:endParaRPr lang="zh-CN" altLang="en-US" smtClean="0">
              <a:solidFill>
                <a:srgbClr val="000000"/>
              </a:solidFill>
            </a:endParaRPr>
          </a:p>
        </p:txBody>
      </p:sp>
      <p:sp>
        <p:nvSpPr>
          <p:cNvPr id="81923" name="Rectangle 3"/>
          <p:cNvSpPr>
            <a:spLocks noGrp="1" noChangeArrowheads="1"/>
          </p:cNvSpPr>
          <p:nvPr>
            <p:ph type="body" idx="1"/>
          </p:nvPr>
        </p:nvSpPr>
        <p:spPr>
          <a:xfrm>
            <a:off x="566738" y="1752600"/>
            <a:ext cx="8001000" cy="4391025"/>
          </a:xfrm>
        </p:spPr>
        <p:txBody>
          <a:bodyPr/>
          <a:lstStyle/>
          <a:p>
            <a:pPr eaLnBrk="1" hangingPunct="1">
              <a:lnSpc>
                <a:spcPct val="110000"/>
              </a:lnSpc>
            </a:pPr>
            <a:r>
              <a:rPr lang="zh-CN" altLang="en-US" sz="2400" smtClean="0"/>
              <a:t>透明网桥容易安装，但网络资源的利用不充分</a:t>
            </a:r>
          </a:p>
          <a:p>
            <a:pPr eaLnBrk="1" hangingPunct="1">
              <a:lnSpc>
                <a:spcPct val="110000"/>
              </a:lnSpc>
            </a:pPr>
            <a:r>
              <a:rPr lang="zh-CN" altLang="en-US" sz="2400" smtClean="0">
                <a:solidFill>
                  <a:schemeClr val="hlink"/>
                </a:solidFill>
              </a:rPr>
              <a:t>源路由</a:t>
            </a:r>
            <a:r>
              <a:rPr lang="en-US" altLang="zh-CN" sz="2400" smtClean="0"/>
              <a:t>(source route)</a:t>
            </a:r>
            <a:r>
              <a:rPr lang="zh-CN" altLang="en-US" sz="2400" smtClean="0"/>
              <a:t>网桥在发送帧时将详细的路由信息放在帧的首部中</a:t>
            </a:r>
          </a:p>
          <a:p>
            <a:pPr eaLnBrk="1" hangingPunct="1">
              <a:lnSpc>
                <a:spcPct val="110000"/>
              </a:lnSpc>
            </a:pPr>
            <a:r>
              <a:rPr lang="zh-CN" altLang="en-US" sz="2400" smtClean="0"/>
              <a:t>源站以广播方式向欲通信的目的站发送一个发现帧，每个发现帧都记录所经过的路由</a:t>
            </a:r>
          </a:p>
          <a:p>
            <a:pPr eaLnBrk="1" hangingPunct="1">
              <a:lnSpc>
                <a:spcPct val="110000"/>
              </a:lnSpc>
            </a:pPr>
            <a:r>
              <a:rPr lang="zh-CN" altLang="en-US" sz="2400" smtClean="0"/>
              <a:t>发现帧到达目的站时就沿各自的路由返回源站</a:t>
            </a:r>
            <a:endParaRPr lang="en-US" altLang="zh-CN" sz="2400" smtClean="0"/>
          </a:p>
          <a:p>
            <a:pPr eaLnBrk="1" hangingPunct="1">
              <a:lnSpc>
                <a:spcPct val="110000"/>
              </a:lnSpc>
            </a:pPr>
            <a:r>
              <a:rPr lang="zh-CN" altLang="en-US" sz="2400" smtClean="0"/>
              <a:t>源站在得知这些路由后，从所有可能的路由中选择出一个最佳路由</a:t>
            </a:r>
            <a:endParaRPr lang="en-US" altLang="zh-CN" sz="2400" smtClean="0"/>
          </a:p>
          <a:p>
            <a:pPr eaLnBrk="1" hangingPunct="1">
              <a:lnSpc>
                <a:spcPct val="110000"/>
              </a:lnSpc>
            </a:pPr>
            <a:r>
              <a:rPr lang="zh-CN" altLang="en-US" sz="2400" smtClean="0"/>
              <a:t>凡从该源站向该目的站发送的帧的首部，都必须携带源站所确定的这一路由信息</a:t>
            </a:r>
          </a:p>
        </p:txBody>
      </p:sp>
    </p:spTree>
  </p:cSld>
  <p:clrMapOvr>
    <a:masterClrMapping/>
  </p:clrMapOvr>
  <p:transition spd="med">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539750" y="476250"/>
            <a:ext cx="7772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1" hangingPunct="1">
              <a:spcBef>
                <a:spcPct val="0"/>
              </a:spcBef>
            </a:pPr>
            <a:r>
              <a:rPr lang="en-US" altLang="zh-CN" sz="4000">
                <a:solidFill>
                  <a:schemeClr val="tx2"/>
                </a:solidFill>
                <a:latin typeface="Tahoma" pitchFamily="34" charset="0"/>
              </a:rPr>
              <a:t>Layer 2 Devices—Switches</a:t>
            </a:r>
          </a:p>
        </p:txBody>
      </p:sp>
      <p:sp>
        <p:nvSpPr>
          <p:cNvPr id="82947" name="Rectangle 3"/>
          <p:cNvSpPr>
            <a:spLocks noChangeArrowheads="1"/>
          </p:cNvSpPr>
          <p:nvPr/>
        </p:nvSpPr>
        <p:spPr bwMode="auto">
          <a:xfrm>
            <a:off x="381000" y="1773238"/>
            <a:ext cx="8763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38138" indent="-338138" algn="l" eaLnBrk="1" hangingPunct="1">
              <a:lnSpc>
                <a:spcPct val="130000"/>
              </a:lnSpc>
              <a:spcBef>
                <a:spcPct val="20000"/>
              </a:spcBef>
              <a:buClr>
                <a:schemeClr val="accent2"/>
              </a:buClr>
              <a:buFont typeface="Wingdings" pitchFamily="2" charset="2"/>
              <a:buChar char="p"/>
            </a:pPr>
            <a:r>
              <a:rPr lang="en-US" altLang="zh-CN" sz="2400" dirty="0">
                <a:solidFill>
                  <a:srgbClr val="000000"/>
                </a:solidFill>
                <a:latin typeface="Arial" charset="0"/>
                <a:ea typeface="Arial Unicode MS" pitchFamily="34" charset="-122"/>
                <a:cs typeface="Arial Unicode MS" pitchFamily="34" charset="-122"/>
              </a:rPr>
              <a:t>Perform two basic operations:</a:t>
            </a:r>
          </a:p>
          <a:p>
            <a:pPr marL="746125" lvl="1" indent="-285750" algn="l" eaLnBrk="1" hangingPunct="1">
              <a:lnSpc>
                <a:spcPct val="130000"/>
              </a:lnSpc>
              <a:spcBef>
                <a:spcPct val="20000"/>
              </a:spcBef>
              <a:buClr>
                <a:schemeClr val="folHlink"/>
              </a:buClr>
              <a:buFont typeface="Wingdings" pitchFamily="2" charset="2"/>
              <a:buChar char="n"/>
            </a:pPr>
            <a:r>
              <a:rPr lang="en-US" altLang="zh-CN" sz="2400" dirty="0">
                <a:solidFill>
                  <a:schemeClr val="folHlink"/>
                </a:solidFill>
                <a:latin typeface="Arial" charset="0"/>
                <a:ea typeface="Arial Unicode MS" pitchFamily="34" charset="-122"/>
                <a:cs typeface="Arial Unicode MS" pitchFamily="34" charset="-122"/>
              </a:rPr>
              <a:t>switching data frames</a:t>
            </a:r>
            <a:r>
              <a:rPr lang="en-US" altLang="zh-CN" sz="2400" dirty="0">
                <a:solidFill>
                  <a:srgbClr val="000000"/>
                </a:solidFill>
                <a:latin typeface="Arial" charset="0"/>
                <a:ea typeface="Arial Unicode MS" pitchFamily="34" charset="-122"/>
                <a:cs typeface="Arial Unicode MS" pitchFamily="34" charset="-122"/>
              </a:rPr>
              <a:t>: a frame is received on an input medium and then transmitted to an output medium</a:t>
            </a:r>
          </a:p>
          <a:p>
            <a:pPr marL="746125" lvl="1" indent="-285750" algn="l" eaLnBrk="1" hangingPunct="1">
              <a:lnSpc>
                <a:spcPct val="130000"/>
              </a:lnSpc>
              <a:spcBef>
                <a:spcPct val="20000"/>
              </a:spcBef>
              <a:buClr>
                <a:schemeClr val="folHlink"/>
              </a:buClr>
              <a:buFont typeface="Wingdings" pitchFamily="2" charset="2"/>
              <a:buChar char="n"/>
            </a:pPr>
            <a:r>
              <a:rPr lang="en-US" altLang="zh-CN" sz="2400" dirty="0">
                <a:solidFill>
                  <a:schemeClr val="folHlink"/>
                </a:solidFill>
                <a:latin typeface="Arial" charset="0"/>
                <a:ea typeface="Arial Unicode MS" pitchFamily="34" charset="-122"/>
                <a:cs typeface="Arial Unicode MS" pitchFamily="34" charset="-122"/>
              </a:rPr>
              <a:t>maintenance of switching operations</a:t>
            </a:r>
            <a:r>
              <a:rPr lang="en-US" altLang="zh-CN" sz="2400" dirty="0">
                <a:solidFill>
                  <a:srgbClr val="000000"/>
                </a:solidFill>
                <a:latin typeface="Arial" charset="0"/>
                <a:ea typeface="Arial Unicode MS" pitchFamily="34" charset="-122"/>
                <a:cs typeface="Arial Unicode MS" pitchFamily="34" charset="-122"/>
              </a:rPr>
              <a:t>: Switches build and maintain switching tables and search for loops. Routers build and maintain both routing tables and switching tables. </a:t>
            </a:r>
          </a:p>
        </p:txBody>
      </p:sp>
    </p:spTree>
  </p:cSld>
  <p:clrMapOvr>
    <a:masterClrMapping/>
  </p:clrMapOvr>
  <p:transition spd="med">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468313" y="549275"/>
            <a:ext cx="7772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1" hangingPunct="1">
              <a:spcBef>
                <a:spcPct val="0"/>
              </a:spcBef>
            </a:pPr>
            <a:r>
              <a:rPr lang="en-US" altLang="zh-CN" sz="4000">
                <a:solidFill>
                  <a:schemeClr val="tx2"/>
                </a:solidFill>
                <a:latin typeface="Tahoma" pitchFamily="34" charset="0"/>
              </a:rPr>
              <a:t>Layer 2 Devices—Switches</a:t>
            </a:r>
          </a:p>
        </p:txBody>
      </p:sp>
      <p:sp>
        <p:nvSpPr>
          <p:cNvPr id="83971" name="Rectangle 3"/>
          <p:cNvSpPr>
            <a:spLocks noChangeArrowheads="1"/>
          </p:cNvSpPr>
          <p:nvPr/>
        </p:nvSpPr>
        <p:spPr bwMode="auto">
          <a:xfrm>
            <a:off x="250825" y="1773238"/>
            <a:ext cx="859948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38138" indent="-338138" algn="l" eaLnBrk="1" hangingPunct="1">
              <a:lnSpc>
                <a:spcPct val="90000"/>
              </a:lnSpc>
              <a:spcBef>
                <a:spcPct val="20000"/>
              </a:spcBef>
              <a:buClr>
                <a:schemeClr val="accent2"/>
              </a:buClr>
              <a:buFont typeface="Wingdings" pitchFamily="2" charset="2"/>
              <a:buChar char="p"/>
            </a:pPr>
            <a:r>
              <a:rPr lang="en-US" altLang="zh-CN" sz="2400">
                <a:solidFill>
                  <a:srgbClr val="000000"/>
                </a:solidFill>
                <a:latin typeface="Arial" charset="0"/>
              </a:rPr>
              <a:t>Switching is a technology that alleviates congestion in Ethernet LANs by </a:t>
            </a:r>
            <a:r>
              <a:rPr lang="en-US" altLang="zh-CN" sz="2400" i="1">
                <a:solidFill>
                  <a:schemeClr val="hlink"/>
                </a:solidFill>
                <a:latin typeface="Arial" charset="0"/>
              </a:rPr>
              <a:t>reducing traffic</a:t>
            </a:r>
            <a:r>
              <a:rPr lang="en-US" altLang="zh-CN" sz="2400" i="1">
                <a:solidFill>
                  <a:srgbClr val="000000"/>
                </a:solidFill>
                <a:latin typeface="Arial" charset="0"/>
              </a:rPr>
              <a:t> and </a:t>
            </a:r>
            <a:r>
              <a:rPr lang="en-US" altLang="zh-CN" sz="2400" i="1">
                <a:solidFill>
                  <a:schemeClr val="hlink"/>
                </a:solidFill>
                <a:latin typeface="Arial" charset="0"/>
              </a:rPr>
              <a:t>increasing bandwidth</a:t>
            </a:r>
            <a:r>
              <a:rPr lang="en-US" altLang="zh-CN" sz="2400" i="1">
                <a:solidFill>
                  <a:srgbClr val="000000"/>
                </a:solidFill>
                <a:latin typeface="Arial" charset="0"/>
              </a:rPr>
              <a:t>. </a:t>
            </a:r>
            <a:endParaRPr lang="en-US" altLang="zh-CN" sz="2400">
              <a:solidFill>
                <a:srgbClr val="000000"/>
              </a:solidFill>
              <a:latin typeface="Arial" charset="0"/>
            </a:endParaRPr>
          </a:p>
          <a:p>
            <a:pPr marL="746125" lvl="1" indent="-285750" algn="l" eaLnBrk="1" hangingPunct="1">
              <a:lnSpc>
                <a:spcPct val="90000"/>
              </a:lnSpc>
              <a:spcBef>
                <a:spcPct val="20000"/>
              </a:spcBef>
              <a:buClr>
                <a:schemeClr val="folHlink"/>
              </a:buClr>
              <a:buFont typeface="Wingdings" pitchFamily="2" charset="2"/>
              <a:buChar char="n"/>
            </a:pPr>
            <a:r>
              <a:rPr lang="en-US" altLang="zh-CN" sz="2400">
                <a:solidFill>
                  <a:srgbClr val="000000"/>
                </a:solidFill>
                <a:latin typeface="Arial" charset="0"/>
                <a:ea typeface="Arial Unicode MS" pitchFamily="34" charset="-122"/>
                <a:cs typeface="Arial Unicode MS" pitchFamily="34" charset="-122"/>
              </a:rPr>
              <a:t>Switches create dedicated network segments, or point-to-point connections, and connecting these segments in a virtual network within the switch. </a:t>
            </a:r>
          </a:p>
          <a:p>
            <a:pPr marL="746125" lvl="1" indent="-285750" algn="l" eaLnBrk="1" hangingPunct="1">
              <a:lnSpc>
                <a:spcPct val="90000"/>
              </a:lnSpc>
              <a:spcBef>
                <a:spcPct val="20000"/>
              </a:spcBef>
              <a:buClr>
                <a:schemeClr val="folHlink"/>
              </a:buClr>
              <a:buFont typeface="Wingdings" pitchFamily="2" charset="2"/>
              <a:buChar char="n"/>
            </a:pPr>
            <a:r>
              <a:rPr lang="en-US" altLang="zh-CN" sz="2400">
                <a:solidFill>
                  <a:srgbClr val="000000"/>
                </a:solidFill>
                <a:latin typeface="Arial" charset="0"/>
                <a:ea typeface="Arial Unicode MS" pitchFamily="34" charset="-122"/>
                <a:cs typeface="Arial Unicode MS" pitchFamily="34" charset="-122"/>
              </a:rPr>
              <a:t>This is called a </a:t>
            </a:r>
            <a:r>
              <a:rPr lang="en-US" altLang="zh-CN" sz="2400">
                <a:solidFill>
                  <a:schemeClr val="hlink"/>
                </a:solidFill>
                <a:latin typeface="Arial" charset="0"/>
                <a:ea typeface="Arial Unicode MS" pitchFamily="34" charset="-122"/>
                <a:cs typeface="Arial Unicode MS" pitchFamily="34" charset="-122"/>
              </a:rPr>
              <a:t>virtual circuit</a:t>
            </a:r>
            <a:r>
              <a:rPr lang="en-US" altLang="zh-CN" sz="2400">
                <a:solidFill>
                  <a:srgbClr val="000000"/>
                </a:solidFill>
                <a:latin typeface="Arial" charset="0"/>
                <a:ea typeface="Arial Unicode MS" pitchFamily="34" charset="-122"/>
                <a:cs typeface="Arial Unicode MS" pitchFamily="34" charset="-122"/>
              </a:rPr>
              <a:t> because it exists only when </a:t>
            </a:r>
            <a:r>
              <a:rPr lang="en-US" altLang="zh-CN" sz="2400">
                <a:solidFill>
                  <a:srgbClr val="000000"/>
                </a:solidFill>
                <a:latin typeface="Arial" charset="0"/>
              </a:rPr>
              <a:t>two nodes need to communicate</a:t>
            </a:r>
            <a:r>
              <a:rPr lang="en-US" altLang="zh-CN" sz="2400">
                <a:latin typeface="Arial" charset="0"/>
              </a:rPr>
              <a:t> </a:t>
            </a:r>
            <a:r>
              <a:rPr lang="en-US" altLang="zh-CN" sz="2400">
                <a:solidFill>
                  <a:srgbClr val="000000"/>
                </a:solidFill>
                <a:latin typeface="Arial" charset="0"/>
                <a:ea typeface="Arial Unicode MS" pitchFamily="34" charset="-122"/>
                <a:cs typeface="Arial Unicode MS" pitchFamily="34" charset="-122"/>
              </a:rPr>
              <a:t>and is established within the switch</a:t>
            </a:r>
          </a:p>
          <a:p>
            <a:pPr marL="746125" lvl="1" indent="-285750" algn="l" eaLnBrk="1" hangingPunct="1">
              <a:lnSpc>
                <a:spcPct val="90000"/>
              </a:lnSpc>
              <a:spcBef>
                <a:spcPct val="20000"/>
              </a:spcBef>
              <a:buClr>
                <a:schemeClr val="folHlink"/>
              </a:buClr>
              <a:buFont typeface="Wingdings" pitchFamily="2" charset="2"/>
              <a:buChar char="n"/>
            </a:pPr>
            <a:r>
              <a:rPr lang="en-US" altLang="zh-CN" sz="2400">
                <a:solidFill>
                  <a:srgbClr val="000000"/>
                </a:solidFill>
                <a:latin typeface="Arial" charset="0"/>
              </a:rPr>
              <a:t>You can think of each switch port as a micro-bridge; this process is called </a:t>
            </a:r>
            <a:r>
              <a:rPr lang="en-US" altLang="zh-CN" sz="2400">
                <a:solidFill>
                  <a:schemeClr val="hlink"/>
                </a:solidFill>
                <a:latin typeface="Arial" charset="0"/>
              </a:rPr>
              <a:t>microsegmentation</a:t>
            </a:r>
            <a:r>
              <a:rPr lang="en-US" altLang="zh-CN" sz="2400">
                <a:solidFill>
                  <a:srgbClr val="000000"/>
                </a:solidFill>
                <a:latin typeface="Arial" charset="0"/>
              </a:rPr>
              <a:t>. </a:t>
            </a:r>
          </a:p>
          <a:p>
            <a:pPr marL="746125" lvl="1" indent="-285750" algn="l" eaLnBrk="1" hangingPunct="1">
              <a:lnSpc>
                <a:spcPct val="90000"/>
              </a:lnSpc>
              <a:spcBef>
                <a:spcPct val="20000"/>
              </a:spcBef>
              <a:buClr>
                <a:schemeClr val="folHlink"/>
              </a:buClr>
              <a:buFont typeface="Wingdings" pitchFamily="2" charset="2"/>
              <a:buChar char="n"/>
            </a:pPr>
            <a:r>
              <a:rPr lang="en-US" altLang="zh-CN" sz="2400">
                <a:solidFill>
                  <a:srgbClr val="000000"/>
                </a:solidFill>
                <a:latin typeface="Arial" charset="0"/>
              </a:rPr>
              <a:t>Each switch port gives the full bandwidth of the medium to each host</a:t>
            </a:r>
          </a:p>
          <a:p>
            <a:pPr marL="338138" indent="-338138" algn="l" eaLnBrk="1" hangingPunct="1">
              <a:lnSpc>
                <a:spcPct val="90000"/>
              </a:lnSpc>
              <a:spcBef>
                <a:spcPct val="20000"/>
              </a:spcBef>
              <a:buClr>
                <a:schemeClr val="folHlink"/>
              </a:buClr>
              <a:buFont typeface="Wingdings" pitchFamily="2" charset="2"/>
              <a:buChar char="n"/>
            </a:pPr>
            <a:endParaRPr lang="en-US" altLang="zh-CN" sz="2400">
              <a:solidFill>
                <a:srgbClr val="000000"/>
              </a:solidFill>
              <a:latin typeface="Arial" charset="0"/>
              <a:ea typeface="Arial Unicode MS" pitchFamily="34" charset="-122"/>
              <a:cs typeface="Arial Unicode MS" pitchFamily="34" charset="-122"/>
            </a:endParaRPr>
          </a:p>
        </p:txBody>
      </p:sp>
    </p:spTree>
  </p:cSld>
  <p:clrMapOvr>
    <a:masterClrMapping/>
  </p:clrMapOvr>
  <p:transition spd="med">
    <p:rand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468313" y="692150"/>
            <a:ext cx="77724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1" hangingPunct="1">
              <a:spcBef>
                <a:spcPct val="0"/>
              </a:spcBef>
            </a:pPr>
            <a:r>
              <a:rPr lang="en-US" altLang="zh-CN" sz="4000">
                <a:solidFill>
                  <a:schemeClr val="tx2"/>
                </a:solidFill>
                <a:latin typeface="Tahoma" pitchFamily="34" charset="0"/>
              </a:rPr>
              <a:t>Layer 2 Devices—Switches</a:t>
            </a:r>
          </a:p>
        </p:txBody>
      </p:sp>
      <p:sp>
        <p:nvSpPr>
          <p:cNvPr id="84995" name="Rectangle 3"/>
          <p:cNvSpPr>
            <a:spLocks noChangeArrowheads="1"/>
          </p:cNvSpPr>
          <p:nvPr/>
        </p:nvSpPr>
        <p:spPr bwMode="auto">
          <a:xfrm>
            <a:off x="395288" y="1700213"/>
            <a:ext cx="8382000" cy="473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38138" indent="-338138" algn="l" eaLnBrk="1" hangingPunct="1">
              <a:lnSpc>
                <a:spcPct val="190000"/>
              </a:lnSpc>
              <a:spcBef>
                <a:spcPct val="20000"/>
              </a:spcBef>
              <a:buClr>
                <a:schemeClr val="accent2"/>
              </a:buClr>
              <a:buFont typeface="Wingdings" pitchFamily="2" charset="2"/>
              <a:buChar char="p"/>
            </a:pPr>
            <a:r>
              <a:rPr lang="en-US" altLang="zh-CN" sz="2400">
                <a:solidFill>
                  <a:srgbClr val="000000"/>
                </a:solidFill>
                <a:latin typeface="Arial" charset="0"/>
                <a:ea typeface="Arial Unicode MS" pitchFamily="34" charset="-122"/>
                <a:cs typeface="Arial Unicode MS" pitchFamily="34" charset="-122"/>
              </a:rPr>
              <a:t>LAN switch reduces the size of collision domains</a:t>
            </a:r>
          </a:p>
          <a:p>
            <a:pPr marL="338138" indent="-338138" algn="l" eaLnBrk="1" hangingPunct="1">
              <a:lnSpc>
                <a:spcPct val="190000"/>
              </a:lnSpc>
              <a:spcBef>
                <a:spcPct val="20000"/>
              </a:spcBef>
              <a:buClr>
                <a:schemeClr val="accent2"/>
              </a:buClr>
              <a:buFont typeface="Wingdings" pitchFamily="2" charset="2"/>
              <a:buChar char="p"/>
            </a:pPr>
            <a:r>
              <a:rPr lang="en-US" altLang="zh-CN" sz="2400">
                <a:solidFill>
                  <a:srgbClr val="000000"/>
                </a:solidFill>
                <a:latin typeface="Arial" charset="0"/>
                <a:ea typeface="Arial Unicode MS" pitchFamily="34" charset="-122"/>
                <a:cs typeface="Arial Unicode MS" pitchFamily="34" charset="-122"/>
              </a:rPr>
              <a:t>However, All hosts connected to the switch are still </a:t>
            </a:r>
            <a:r>
              <a:rPr lang="en-US" altLang="zh-CN" sz="2400">
                <a:solidFill>
                  <a:schemeClr val="hlink"/>
                </a:solidFill>
                <a:latin typeface="Arial" charset="0"/>
                <a:ea typeface="Arial Unicode MS" pitchFamily="34" charset="-122"/>
                <a:cs typeface="Arial Unicode MS" pitchFamily="34" charset="-122"/>
              </a:rPr>
              <a:t>in the same broadcast domain</a:t>
            </a:r>
            <a:r>
              <a:rPr lang="en-US" altLang="zh-CN" sz="2400">
                <a:solidFill>
                  <a:srgbClr val="000000"/>
                </a:solidFill>
                <a:latin typeface="Arial" charset="0"/>
                <a:ea typeface="Arial Unicode MS" pitchFamily="34" charset="-122"/>
                <a:cs typeface="Arial Unicode MS" pitchFamily="34" charset="-122"/>
              </a:rPr>
              <a:t>. </a:t>
            </a:r>
          </a:p>
          <a:p>
            <a:pPr marL="746125" lvl="1" indent="-285750" algn="l" eaLnBrk="1" hangingPunct="1">
              <a:lnSpc>
                <a:spcPct val="190000"/>
              </a:lnSpc>
              <a:spcBef>
                <a:spcPct val="20000"/>
              </a:spcBef>
              <a:buClr>
                <a:schemeClr val="folHlink"/>
              </a:buClr>
              <a:buSzPct val="90000"/>
              <a:buFont typeface="Wingdings" pitchFamily="2" charset="2"/>
              <a:buChar char="n"/>
            </a:pPr>
            <a:r>
              <a:rPr lang="en-US" altLang="zh-CN" sz="2400">
                <a:solidFill>
                  <a:srgbClr val="000000"/>
                </a:solidFill>
                <a:latin typeface="Arial" charset="0"/>
                <a:ea typeface="Arial Unicode MS" pitchFamily="34" charset="-122"/>
                <a:cs typeface="Arial Unicode MS" pitchFamily="34" charset="-122"/>
              </a:rPr>
              <a:t>That is, a broadcast from one node will still be seen by all other nodes connected through the LAN switch. </a:t>
            </a:r>
          </a:p>
        </p:txBody>
      </p:sp>
    </p:spTree>
  </p:cSld>
  <p:clrMapOvr>
    <a:masterClrMapping/>
  </p:clrMapOvr>
  <p:transition spd="med">
    <p:rand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1700213"/>
            <a:ext cx="3816350" cy="247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4221163"/>
            <a:ext cx="3816350" cy="244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4195763"/>
            <a:ext cx="4105275"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1" name="Rectangle 5"/>
          <p:cNvSpPr>
            <a:spLocks noChangeArrowheads="1"/>
          </p:cNvSpPr>
          <p:nvPr/>
        </p:nvSpPr>
        <p:spPr bwMode="auto">
          <a:xfrm>
            <a:off x="539750" y="1741488"/>
            <a:ext cx="3887788" cy="511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38138" indent="-338138" algn="l" eaLnBrk="1" hangingPunct="1">
              <a:lnSpc>
                <a:spcPct val="110000"/>
              </a:lnSpc>
              <a:spcBef>
                <a:spcPct val="20000"/>
              </a:spcBef>
              <a:buClr>
                <a:schemeClr val="accent2"/>
              </a:buClr>
              <a:buFont typeface="Wingdings" pitchFamily="2" charset="2"/>
              <a:buChar char="p"/>
            </a:pPr>
            <a:r>
              <a:rPr lang="en-US" altLang="zh-CN" sz="2400">
                <a:solidFill>
                  <a:srgbClr val="000000"/>
                </a:solidFill>
                <a:latin typeface="Arial" charset="0"/>
                <a:ea typeface="Arial Unicode MS" pitchFamily="34" charset="-122"/>
                <a:cs typeface="Arial Unicode MS" pitchFamily="34" charset="-122"/>
              </a:rPr>
              <a:t>We can create collision domains using:</a:t>
            </a:r>
          </a:p>
          <a:p>
            <a:pPr marL="746125" lvl="1" indent="-285750" algn="l" eaLnBrk="1" hangingPunct="1">
              <a:lnSpc>
                <a:spcPct val="110000"/>
              </a:lnSpc>
              <a:spcBef>
                <a:spcPct val="20000"/>
              </a:spcBef>
              <a:buClr>
                <a:schemeClr val="accent2"/>
              </a:buClr>
              <a:buSzPct val="90000"/>
              <a:buFont typeface="Wingdings" pitchFamily="2" charset="2"/>
              <a:buChar char="n"/>
            </a:pPr>
            <a:r>
              <a:rPr lang="en-US" altLang="zh-CN" sz="2400">
                <a:solidFill>
                  <a:srgbClr val="000000"/>
                </a:solidFill>
                <a:latin typeface="Arial" charset="0"/>
                <a:ea typeface="Arial Unicode MS" pitchFamily="34" charset="-122"/>
                <a:cs typeface="Arial Unicode MS" pitchFamily="34" charset="-122"/>
              </a:rPr>
              <a:t>Bridge (Layer 2)</a:t>
            </a:r>
          </a:p>
          <a:p>
            <a:pPr marL="746125" lvl="1" indent="-285750" algn="l" eaLnBrk="1" hangingPunct="1">
              <a:lnSpc>
                <a:spcPct val="110000"/>
              </a:lnSpc>
              <a:spcBef>
                <a:spcPct val="20000"/>
              </a:spcBef>
              <a:buClr>
                <a:schemeClr val="accent2"/>
              </a:buClr>
              <a:buSzPct val="90000"/>
              <a:buFont typeface="Wingdings" pitchFamily="2" charset="2"/>
              <a:buChar char="n"/>
            </a:pPr>
            <a:r>
              <a:rPr lang="en-US" altLang="zh-CN" sz="2400">
                <a:solidFill>
                  <a:srgbClr val="000000"/>
                </a:solidFill>
                <a:latin typeface="Arial" charset="0"/>
                <a:ea typeface="Arial Unicode MS" pitchFamily="34" charset="-122"/>
                <a:cs typeface="Arial Unicode MS" pitchFamily="34" charset="-122"/>
              </a:rPr>
              <a:t>Switch </a:t>
            </a:r>
            <a:r>
              <a:rPr lang="en-US" altLang="zh-CN" sz="2400">
                <a:solidFill>
                  <a:srgbClr val="000000"/>
                </a:solidFill>
                <a:latin typeface="Arial" charset="0"/>
              </a:rPr>
              <a:t>(Layer 2)</a:t>
            </a:r>
            <a:endParaRPr lang="en-US" altLang="zh-CN" sz="2400">
              <a:solidFill>
                <a:srgbClr val="000000"/>
              </a:solidFill>
              <a:latin typeface="Arial" charset="0"/>
              <a:ea typeface="Arial Unicode MS" pitchFamily="34" charset="-122"/>
              <a:cs typeface="Arial Unicode MS" pitchFamily="34" charset="-122"/>
            </a:endParaRPr>
          </a:p>
          <a:p>
            <a:pPr marL="746125" lvl="1" indent="-285750" algn="l" eaLnBrk="1" hangingPunct="1">
              <a:lnSpc>
                <a:spcPct val="110000"/>
              </a:lnSpc>
              <a:spcBef>
                <a:spcPct val="20000"/>
              </a:spcBef>
              <a:buClr>
                <a:schemeClr val="accent2"/>
              </a:buClr>
              <a:buSzPct val="90000"/>
              <a:buFont typeface="Wingdings" pitchFamily="2" charset="2"/>
              <a:buChar char="n"/>
            </a:pPr>
            <a:r>
              <a:rPr lang="en-US" altLang="zh-CN" sz="2400">
                <a:solidFill>
                  <a:srgbClr val="000000"/>
                </a:solidFill>
                <a:latin typeface="Arial" charset="0"/>
                <a:ea typeface="Arial Unicode MS" pitchFamily="34" charset="-122"/>
                <a:cs typeface="Arial Unicode MS" pitchFamily="34" charset="-122"/>
              </a:rPr>
              <a:t>Router </a:t>
            </a:r>
            <a:r>
              <a:rPr lang="en-US" altLang="zh-CN" sz="2400">
                <a:solidFill>
                  <a:srgbClr val="000000"/>
                </a:solidFill>
                <a:latin typeface="Arial" charset="0"/>
              </a:rPr>
              <a:t>(Layer 3)</a:t>
            </a:r>
            <a:endParaRPr lang="en-US" altLang="zh-CN" sz="2400">
              <a:solidFill>
                <a:srgbClr val="000000"/>
              </a:solidFill>
              <a:latin typeface="Arial" charset="0"/>
              <a:ea typeface="Arial Unicode MS" pitchFamily="34" charset="-122"/>
              <a:cs typeface="Arial Unicode MS" pitchFamily="34" charset="-122"/>
            </a:endParaRPr>
          </a:p>
          <a:p>
            <a:pPr marL="338138" indent="-338138" algn="l" eaLnBrk="1" hangingPunct="1">
              <a:lnSpc>
                <a:spcPct val="110000"/>
              </a:lnSpc>
              <a:spcBef>
                <a:spcPct val="20000"/>
              </a:spcBef>
              <a:buClr>
                <a:schemeClr val="accent2"/>
              </a:buClr>
              <a:buFont typeface="Wingdings" pitchFamily="2" charset="2"/>
              <a:buChar char="p"/>
            </a:pPr>
            <a:endParaRPr lang="en-US" altLang="zh-CN" sz="2400">
              <a:solidFill>
                <a:srgbClr val="000000"/>
              </a:solidFill>
              <a:latin typeface="Arial" charset="0"/>
              <a:ea typeface="Arial Unicode MS" pitchFamily="34" charset="-122"/>
              <a:cs typeface="Arial Unicode MS" pitchFamily="34" charset="-122"/>
            </a:endParaRPr>
          </a:p>
        </p:txBody>
      </p:sp>
      <p:sp>
        <p:nvSpPr>
          <p:cNvPr id="86022" name="Rectangle 6"/>
          <p:cNvSpPr>
            <a:spLocks noChangeArrowheads="1"/>
          </p:cNvSpPr>
          <p:nvPr/>
        </p:nvSpPr>
        <p:spPr bwMode="auto">
          <a:xfrm>
            <a:off x="611188" y="900113"/>
            <a:ext cx="65722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en-US" altLang="zh-CN" sz="3200">
                <a:solidFill>
                  <a:schemeClr val="tx2"/>
                </a:solidFill>
                <a:latin typeface="Tahoma" pitchFamily="34" charset="0"/>
              </a:rPr>
              <a:t>Segmentation of a Collision Domain</a:t>
            </a:r>
            <a:endParaRPr lang="zh-CN" altLang="en-US" sz="3200">
              <a:solidFill>
                <a:schemeClr val="tx2"/>
              </a:solidFill>
              <a:latin typeface="Tahoma" pitchFamily="34" charset="0"/>
            </a:endParaRPr>
          </a:p>
        </p:txBody>
      </p:sp>
    </p:spTree>
  </p:cSld>
  <p:clrMapOvr>
    <a:masterClrMapping/>
  </p:clrMapOvr>
  <p:transition spd="med">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539750" y="620713"/>
            <a:ext cx="8305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1" hangingPunct="1">
              <a:spcBef>
                <a:spcPct val="0"/>
              </a:spcBef>
            </a:pPr>
            <a:r>
              <a:rPr lang="en-US" altLang="zh-CN" sz="3200">
                <a:solidFill>
                  <a:schemeClr val="tx2"/>
                </a:solidFill>
                <a:latin typeface="Tahoma" pitchFamily="34" charset="0"/>
              </a:rPr>
              <a:t>Bridge Segmentation of a Collision Domain</a:t>
            </a:r>
          </a:p>
        </p:txBody>
      </p:sp>
      <p:sp>
        <p:nvSpPr>
          <p:cNvPr id="87043" name="Rectangle 3"/>
          <p:cNvSpPr>
            <a:spLocks noChangeArrowheads="1"/>
          </p:cNvSpPr>
          <p:nvPr/>
        </p:nvSpPr>
        <p:spPr bwMode="auto">
          <a:xfrm>
            <a:off x="323850" y="1741488"/>
            <a:ext cx="8669338"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38138" indent="-338138" algn="l" eaLnBrk="1" hangingPunct="1">
              <a:spcBef>
                <a:spcPct val="20000"/>
              </a:spcBef>
              <a:buClr>
                <a:schemeClr val="accent2"/>
              </a:buClr>
              <a:buFont typeface="Wingdings" pitchFamily="2" charset="2"/>
              <a:buChar char="p"/>
            </a:pPr>
            <a:r>
              <a:rPr lang="en-US" altLang="zh-CN" sz="2400" dirty="0">
                <a:solidFill>
                  <a:srgbClr val="000000"/>
                </a:solidFill>
                <a:latin typeface="Arial" charset="0"/>
                <a:ea typeface="Arial Unicode MS" pitchFamily="34" charset="-122"/>
                <a:cs typeface="Arial Unicode MS" pitchFamily="34" charset="-122"/>
              </a:rPr>
              <a:t>Ethernet LANs that use a bridge for segmenting the LAN provide more bandwidth per user because there are fewer users on the segment.</a:t>
            </a:r>
          </a:p>
          <a:p>
            <a:pPr marL="338138" indent="-338138" algn="l" eaLnBrk="1" hangingPunct="1">
              <a:spcBef>
                <a:spcPct val="20000"/>
              </a:spcBef>
              <a:buClr>
                <a:schemeClr val="accent2"/>
              </a:buClr>
              <a:buFont typeface="Wingdings" pitchFamily="2" charset="2"/>
              <a:buChar char="p"/>
            </a:pPr>
            <a:r>
              <a:rPr lang="en-US" altLang="zh-CN" sz="2400" dirty="0" smtClean="0">
                <a:solidFill>
                  <a:srgbClr val="000000"/>
                </a:solidFill>
                <a:latin typeface="Arial" charset="0"/>
                <a:ea typeface="Arial Unicode MS" pitchFamily="34" charset="-122"/>
                <a:cs typeface="Arial Unicode MS" pitchFamily="34" charset="-122"/>
              </a:rPr>
              <a:t>Bridges </a:t>
            </a:r>
            <a:r>
              <a:rPr lang="en-US" altLang="zh-CN" sz="2400" dirty="0">
                <a:solidFill>
                  <a:schemeClr val="accent2"/>
                </a:solidFill>
                <a:latin typeface="Arial" charset="0"/>
                <a:ea typeface="Arial Unicode MS" pitchFamily="34" charset="-122"/>
                <a:cs typeface="Arial Unicode MS" pitchFamily="34" charset="-122"/>
              </a:rPr>
              <a:t>increase the latency</a:t>
            </a:r>
            <a:r>
              <a:rPr lang="en-US" altLang="zh-CN" sz="2400" dirty="0">
                <a:solidFill>
                  <a:srgbClr val="000000"/>
                </a:solidFill>
                <a:latin typeface="Arial" charset="0"/>
                <a:ea typeface="Arial Unicode MS" pitchFamily="34" charset="-122"/>
                <a:cs typeface="Arial Unicode MS" pitchFamily="34" charset="-122"/>
              </a:rPr>
              <a:t> (delay) in a network by </a:t>
            </a:r>
            <a:r>
              <a:rPr lang="en-US" altLang="zh-CN" sz="2400" i="1" dirty="0">
                <a:solidFill>
                  <a:srgbClr val="000000"/>
                </a:solidFill>
                <a:latin typeface="Arial" charset="0"/>
                <a:ea typeface="Arial Unicode MS" pitchFamily="34" charset="-122"/>
                <a:cs typeface="Arial Unicode MS" pitchFamily="34" charset="-122"/>
              </a:rPr>
              <a:t>10 to 30 percent</a:t>
            </a:r>
            <a:r>
              <a:rPr lang="en-US" altLang="zh-CN" sz="2400" dirty="0">
                <a:solidFill>
                  <a:srgbClr val="000000"/>
                </a:solidFill>
                <a:latin typeface="Arial" charset="0"/>
                <a:ea typeface="Arial Unicode MS" pitchFamily="34" charset="-122"/>
                <a:cs typeface="Arial Unicode MS" pitchFamily="34" charset="-122"/>
              </a:rPr>
              <a:t> because of the decision making that is required.</a:t>
            </a:r>
          </a:p>
          <a:p>
            <a:pPr marL="338138" indent="-338138" algn="l" eaLnBrk="1" hangingPunct="1">
              <a:spcBef>
                <a:spcPct val="20000"/>
              </a:spcBef>
              <a:buClr>
                <a:schemeClr val="accent2"/>
              </a:buClr>
              <a:buFont typeface="Wingdings" pitchFamily="2" charset="2"/>
              <a:buChar char="p"/>
            </a:pPr>
            <a:r>
              <a:rPr lang="en-US" altLang="zh-CN" sz="2400" dirty="0">
                <a:solidFill>
                  <a:srgbClr val="000000"/>
                </a:solidFill>
                <a:latin typeface="Arial" charset="0"/>
                <a:ea typeface="Arial Unicode MS" pitchFamily="34" charset="-122"/>
                <a:cs typeface="Arial Unicode MS" pitchFamily="34" charset="-122"/>
              </a:rPr>
              <a:t>A bridge is considered a </a:t>
            </a:r>
            <a:r>
              <a:rPr lang="en-US" altLang="zh-CN" sz="2400" dirty="0">
                <a:solidFill>
                  <a:schemeClr val="accent2"/>
                </a:solidFill>
                <a:latin typeface="Arial" charset="0"/>
                <a:ea typeface="Arial Unicode MS" pitchFamily="34" charset="-122"/>
                <a:cs typeface="Arial Unicode MS" pitchFamily="34" charset="-122"/>
              </a:rPr>
              <a:t>store-and-forward device</a:t>
            </a:r>
            <a:r>
              <a:rPr lang="en-US" altLang="zh-CN" sz="2400" dirty="0">
                <a:solidFill>
                  <a:srgbClr val="000000"/>
                </a:solidFill>
                <a:latin typeface="Arial" charset="0"/>
                <a:ea typeface="Arial Unicode MS" pitchFamily="34" charset="-122"/>
                <a:cs typeface="Arial Unicode MS" pitchFamily="34" charset="-122"/>
              </a:rPr>
              <a:t> because it must receive the entire frame and verify the cyclic redundancy check before forwarding can take place</a:t>
            </a:r>
          </a:p>
        </p:txBody>
      </p:sp>
    </p:spTree>
  </p:cSld>
  <p:clrMapOvr>
    <a:masterClrMapping/>
  </p:clrMapOvr>
  <p:transition spd="med">
    <p:rand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611188" y="692150"/>
            <a:ext cx="79248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1" hangingPunct="1">
              <a:spcBef>
                <a:spcPct val="0"/>
              </a:spcBef>
            </a:pPr>
            <a:r>
              <a:rPr lang="en-US" altLang="zh-CN" sz="3200">
                <a:solidFill>
                  <a:schemeClr val="tx2"/>
                </a:solidFill>
                <a:latin typeface="Tahoma" pitchFamily="34" charset="0"/>
              </a:rPr>
              <a:t>Switch Segmentation of a Collision Domain</a:t>
            </a:r>
          </a:p>
        </p:txBody>
      </p:sp>
      <p:sp>
        <p:nvSpPr>
          <p:cNvPr id="88067" name="Rectangle 3"/>
          <p:cNvSpPr>
            <a:spLocks noChangeArrowheads="1"/>
          </p:cNvSpPr>
          <p:nvPr/>
        </p:nvSpPr>
        <p:spPr bwMode="auto">
          <a:xfrm>
            <a:off x="323850" y="1773238"/>
            <a:ext cx="8686800" cy="478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38138" indent="-338138" algn="l" eaLnBrk="1" hangingPunct="1">
              <a:spcBef>
                <a:spcPct val="20000"/>
              </a:spcBef>
              <a:buClr>
                <a:schemeClr val="accent2"/>
              </a:buClr>
              <a:buFont typeface="Wingdings" pitchFamily="2" charset="2"/>
              <a:buChar char="p"/>
            </a:pPr>
            <a:r>
              <a:rPr lang="en-US" altLang="zh-CN" sz="2400">
                <a:solidFill>
                  <a:srgbClr val="FF0000"/>
                </a:solidFill>
                <a:latin typeface="Arial" charset="0"/>
                <a:ea typeface="Arial Unicode MS" pitchFamily="34" charset="-122"/>
                <a:cs typeface="Arial Unicode MS" pitchFamily="34" charset="-122"/>
              </a:rPr>
              <a:t>Switches</a:t>
            </a:r>
            <a:r>
              <a:rPr lang="en-US" altLang="zh-CN" sz="2400">
                <a:solidFill>
                  <a:srgbClr val="000000"/>
                </a:solidFill>
                <a:latin typeface="Arial" charset="0"/>
                <a:ea typeface="Arial Unicode MS" pitchFamily="34" charset="-122"/>
                <a:cs typeface="Arial Unicode MS" pitchFamily="34" charset="-122"/>
              </a:rPr>
              <a:t> are significantly faster because they switch in </a:t>
            </a:r>
            <a:r>
              <a:rPr lang="en-US" altLang="zh-CN" sz="2400" i="1">
                <a:solidFill>
                  <a:schemeClr val="hlink"/>
                </a:solidFill>
                <a:latin typeface="Arial" charset="0"/>
                <a:ea typeface="Arial Unicode MS" pitchFamily="34" charset="-122"/>
                <a:cs typeface="Arial Unicode MS" pitchFamily="34" charset="-122"/>
              </a:rPr>
              <a:t>hardware</a:t>
            </a:r>
            <a:r>
              <a:rPr lang="en-US" altLang="zh-CN" sz="2400">
                <a:solidFill>
                  <a:srgbClr val="000000"/>
                </a:solidFill>
                <a:latin typeface="Arial" charset="0"/>
                <a:ea typeface="Arial Unicode MS" pitchFamily="34" charset="-122"/>
                <a:cs typeface="Arial Unicode MS" pitchFamily="34" charset="-122"/>
              </a:rPr>
              <a:t>, while </a:t>
            </a:r>
            <a:r>
              <a:rPr lang="en-US" altLang="zh-CN" sz="2400">
                <a:solidFill>
                  <a:schemeClr val="hlink"/>
                </a:solidFill>
                <a:latin typeface="Arial" charset="0"/>
                <a:ea typeface="Arial Unicode MS" pitchFamily="34" charset="-122"/>
                <a:cs typeface="Arial Unicode MS" pitchFamily="34" charset="-122"/>
              </a:rPr>
              <a:t>bridges</a:t>
            </a:r>
            <a:r>
              <a:rPr lang="en-US" altLang="zh-CN" sz="2400">
                <a:solidFill>
                  <a:srgbClr val="000000"/>
                </a:solidFill>
                <a:latin typeface="Arial" charset="0"/>
                <a:ea typeface="Arial Unicode MS" pitchFamily="34" charset="-122"/>
                <a:cs typeface="Arial Unicode MS" pitchFamily="34" charset="-122"/>
              </a:rPr>
              <a:t> switch in </a:t>
            </a:r>
            <a:r>
              <a:rPr lang="en-US" altLang="zh-CN" sz="2400" i="1">
                <a:solidFill>
                  <a:srgbClr val="FF0000"/>
                </a:solidFill>
                <a:latin typeface="Arial" charset="0"/>
                <a:ea typeface="Arial Unicode MS" pitchFamily="34" charset="-122"/>
                <a:cs typeface="Arial Unicode MS" pitchFamily="34" charset="-122"/>
              </a:rPr>
              <a:t>software</a:t>
            </a:r>
            <a:r>
              <a:rPr lang="en-US" altLang="zh-CN" sz="2400">
                <a:solidFill>
                  <a:srgbClr val="000000"/>
                </a:solidFill>
                <a:latin typeface="Arial" charset="0"/>
                <a:ea typeface="Arial Unicode MS" pitchFamily="34" charset="-122"/>
                <a:cs typeface="Arial Unicode MS" pitchFamily="34" charset="-122"/>
              </a:rPr>
              <a:t>.</a:t>
            </a:r>
          </a:p>
          <a:p>
            <a:pPr marL="338138" indent="-338138" algn="l" eaLnBrk="1" hangingPunct="1">
              <a:spcBef>
                <a:spcPct val="20000"/>
              </a:spcBef>
              <a:buClr>
                <a:schemeClr val="accent2"/>
              </a:buClr>
              <a:buFont typeface="Wingdings" pitchFamily="2" charset="2"/>
              <a:buChar char="p"/>
            </a:pPr>
            <a:r>
              <a:rPr lang="en-US" altLang="zh-CN" sz="2400">
                <a:solidFill>
                  <a:srgbClr val="000000"/>
                </a:solidFill>
                <a:latin typeface="Arial" charset="0"/>
                <a:ea typeface="Arial Unicode MS" pitchFamily="34" charset="-122"/>
                <a:cs typeface="Arial Unicode MS" pitchFamily="34" charset="-122"/>
              </a:rPr>
              <a:t>A 10 Mbps Ethernet LAN and a 100 Mbps Ethernet LAN can be connected by using a switch.</a:t>
            </a:r>
          </a:p>
          <a:p>
            <a:pPr marL="338138" indent="-338138" algn="l" eaLnBrk="1" hangingPunct="1">
              <a:spcBef>
                <a:spcPct val="20000"/>
              </a:spcBef>
              <a:buClr>
                <a:schemeClr val="accent2"/>
              </a:buClr>
              <a:buFont typeface="Wingdings" pitchFamily="2" charset="2"/>
              <a:buChar char="p"/>
            </a:pPr>
            <a:r>
              <a:rPr lang="en-US" altLang="zh-CN" sz="2400">
                <a:solidFill>
                  <a:srgbClr val="000000"/>
                </a:solidFill>
                <a:latin typeface="Arial" charset="0"/>
                <a:ea typeface="Arial Unicode MS" pitchFamily="34" charset="-122"/>
                <a:cs typeface="Arial Unicode MS" pitchFamily="34" charset="-122"/>
              </a:rPr>
              <a:t>In a switched Ethernet implementation, the available bandwidth can reach close to 100 percent.</a:t>
            </a:r>
          </a:p>
          <a:p>
            <a:pPr marL="338138" indent="-338138" algn="l" eaLnBrk="1" hangingPunct="1">
              <a:spcBef>
                <a:spcPct val="20000"/>
              </a:spcBef>
              <a:buClr>
                <a:schemeClr val="accent2"/>
              </a:buClr>
              <a:buFont typeface="Wingdings" pitchFamily="2" charset="2"/>
              <a:buChar char="p"/>
            </a:pPr>
            <a:r>
              <a:rPr lang="en-US" altLang="zh-CN" sz="2400">
                <a:solidFill>
                  <a:srgbClr val="000000"/>
                </a:solidFill>
                <a:latin typeface="Arial" charset="0"/>
                <a:ea typeface="Arial Unicode MS" pitchFamily="34" charset="-122"/>
                <a:cs typeface="Arial Unicode MS" pitchFamily="34" charset="-122"/>
              </a:rPr>
              <a:t>Shared Ethernet networks perform </a:t>
            </a:r>
            <a:r>
              <a:rPr lang="en-US" altLang="zh-CN" sz="2400">
                <a:solidFill>
                  <a:srgbClr val="FF0000"/>
                </a:solidFill>
                <a:latin typeface="Arial" charset="0"/>
                <a:ea typeface="Arial Unicode MS" pitchFamily="34" charset="-122"/>
                <a:cs typeface="Arial Unicode MS" pitchFamily="34" charset="-122"/>
              </a:rPr>
              <a:t>best </a:t>
            </a:r>
            <a:r>
              <a:rPr lang="en-US" altLang="zh-CN" sz="2400">
                <a:solidFill>
                  <a:srgbClr val="000000"/>
                </a:solidFill>
                <a:latin typeface="Arial" charset="0"/>
                <a:ea typeface="Arial Unicode MS" pitchFamily="34" charset="-122"/>
                <a:cs typeface="Arial Unicode MS" pitchFamily="34" charset="-122"/>
              </a:rPr>
              <a:t>when kept to less than 30 to 40 percent of full capacity because of CSMA/CD.</a:t>
            </a:r>
          </a:p>
          <a:p>
            <a:pPr marL="338138" indent="-338138" algn="l" eaLnBrk="1" hangingPunct="1">
              <a:spcBef>
                <a:spcPct val="20000"/>
              </a:spcBef>
              <a:buClr>
                <a:schemeClr val="accent2"/>
              </a:buClr>
              <a:buFont typeface="Wingdings" pitchFamily="2" charset="2"/>
              <a:buChar char="p"/>
            </a:pPr>
            <a:r>
              <a:rPr lang="en-US" altLang="zh-CN" sz="2400">
                <a:solidFill>
                  <a:srgbClr val="000000"/>
                </a:solidFill>
                <a:latin typeface="Arial" charset="0"/>
                <a:ea typeface="Arial Unicode MS" pitchFamily="34" charset="-122"/>
                <a:cs typeface="Arial Unicode MS" pitchFamily="34" charset="-122"/>
              </a:rPr>
              <a:t>Some switches </a:t>
            </a:r>
            <a:r>
              <a:rPr lang="en-US" altLang="zh-CN" sz="2400">
                <a:solidFill>
                  <a:srgbClr val="FF0000"/>
                </a:solidFill>
                <a:latin typeface="Arial" charset="0"/>
                <a:ea typeface="Arial Unicode MS" pitchFamily="34" charset="-122"/>
                <a:cs typeface="Arial Unicode MS" pitchFamily="34" charset="-122"/>
              </a:rPr>
              <a:t>support cut-through switching</a:t>
            </a:r>
            <a:r>
              <a:rPr lang="en-US" altLang="zh-CN" sz="2400">
                <a:solidFill>
                  <a:srgbClr val="000000"/>
                </a:solidFill>
                <a:latin typeface="Arial" charset="0"/>
                <a:ea typeface="Arial Unicode MS" pitchFamily="34" charset="-122"/>
                <a:cs typeface="Arial Unicode MS" pitchFamily="34" charset="-122"/>
              </a:rPr>
              <a:t>, which reduces latency and delays, while bridges only support </a:t>
            </a:r>
            <a:r>
              <a:rPr lang="en-US" altLang="zh-CN" sz="2400">
                <a:solidFill>
                  <a:srgbClr val="FF0000"/>
                </a:solidFill>
                <a:latin typeface="Arial" charset="0"/>
                <a:ea typeface="Arial Unicode MS" pitchFamily="34" charset="-122"/>
                <a:cs typeface="Arial Unicode MS" pitchFamily="34" charset="-122"/>
              </a:rPr>
              <a:t>store-and-forward switching</a:t>
            </a:r>
            <a:r>
              <a:rPr lang="en-US" altLang="zh-CN" sz="2400">
                <a:solidFill>
                  <a:srgbClr val="000000"/>
                </a:solidFill>
                <a:latin typeface="Arial" charset="0"/>
                <a:ea typeface="Arial Unicode MS" pitchFamily="34" charset="-122"/>
                <a:cs typeface="Arial Unicode MS" pitchFamily="34" charset="-122"/>
              </a:rPr>
              <a:t>.</a:t>
            </a:r>
          </a:p>
          <a:p>
            <a:pPr marL="338138" indent="-338138" algn="l" eaLnBrk="1" hangingPunct="1">
              <a:spcBef>
                <a:spcPct val="20000"/>
              </a:spcBef>
              <a:buClr>
                <a:schemeClr val="accent2"/>
              </a:buClr>
              <a:buFont typeface="Wingdings" pitchFamily="2" charset="2"/>
              <a:buChar char="p"/>
            </a:pPr>
            <a:endParaRPr lang="en-US" altLang="zh-CN" sz="2400">
              <a:solidFill>
                <a:srgbClr val="000000"/>
              </a:solidFill>
              <a:latin typeface="Arial" charset="0"/>
              <a:ea typeface="Arial Unicode MS" pitchFamily="34" charset="-122"/>
              <a:cs typeface="Arial Unicode MS" pitchFamily="34" charset="-122"/>
            </a:endParaRPr>
          </a:p>
        </p:txBody>
      </p:sp>
    </p:spTree>
  </p:cSld>
  <p:clrMapOvr>
    <a:masterClrMapping/>
  </p:clrMapOvr>
  <p:transition spd="med">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684213" y="620713"/>
            <a:ext cx="8305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1" hangingPunct="1">
              <a:spcBef>
                <a:spcPct val="0"/>
              </a:spcBef>
            </a:pPr>
            <a:r>
              <a:rPr lang="en-US" altLang="zh-CN" sz="3200">
                <a:solidFill>
                  <a:schemeClr val="tx2"/>
                </a:solidFill>
                <a:latin typeface="Tahoma" pitchFamily="34" charset="0"/>
              </a:rPr>
              <a:t>Router Segmentation of a Collision Domain</a:t>
            </a:r>
          </a:p>
        </p:txBody>
      </p:sp>
      <p:sp>
        <p:nvSpPr>
          <p:cNvPr id="89091" name="Rectangle 3"/>
          <p:cNvSpPr>
            <a:spLocks noChangeArrowheads="1"/>
          </p:cNvSpPr>
          <p:nvPr/>
        </p:nvSpPr>
        <p:spPr bwMode="auto">
          <a:xfrm>
            <a:off x="323850" y="1700213"/>
            <a:ext cx="8382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38138" indent="-338138" algn="l" eaLnBrk="1" hangingPunct="1">
              <a:lnSpc>
                <a:spcPct val="90000"/>
              </a:lnSpc>
              <a:spcBef>
                <a:spcPct val="20000"/>
              </a:spcBef>
              <a:buClr>
                <a:schemeClr val="accent2"/>
              </a:buClr>
              <a:buFont typeface="Wingdings" pitchFamily="2" charset="2"/>
              <a:buChar char="p"/>
            </a:pPr>
            <a:r>
              <a:rPr lang="en-US" altLang="zh-CN" sz="2400">
                <a:solidFill>
                  <a:srgbClr val="000000"/>
                </a:solidFill>
                <a:latin typeface="Arial" charset="0"/>
                <a:ea typeface="Arial Unicode MS" pitchFamily="34" charset="-122"/>
                <a:cs typeface="Arial Unicode MS" pitchFamily="34" charset="-122"/>
              </a:rPr>
              <a:t>Router can </a:t>
            </a:r>
            <a:r>
              <a:rPr lang="en-US" altLang="zh-CN" sz="2400">
                <a:solidFill>
                  <a:schemeClr val="accent2"/>
                </a:solidFill>
                <a:latin typeface="Arial" charset="0"/>
              </a:rPr>
              <a:t>create the highest level of segmentation</a:t>
            </a:r>
            <a:r>
              <a:rPr lang="en-US" altLang="zh-CN" sz="2400">
                <a:solidFill>
                  <a:srgbClr val="000000"/>
                </a:solidFill>
                <a:latin typeface="Arial" charset="0"/>
                <a:ea typeface="Arial Unicode MS" pitchFamily="34" charset="-122"/>
                <a:cs typeface="Arial Unicode MS" pitchFamily="34" charset="-122"/>
              </a:rPr>
              <a:t>:</a:t>
            </a:r>
          </a:p>
          <a:p>
            <a:pPr marL="746125" lvl="1" indent="-285750" algn="l" eaLnBrk="1" hangingPunct="1">
              <a:lnSpc>
                <a:spcPct val="90000"/>
              </a:lnSpc>
              <a:spcBef>
                <a:spcPct val="20000"/>
              </a:spcBef>
              <a:buClr>
                <a:schemeClr val="accent2"/>
              </a:buClr>
              <a:buFont typeface="Wingdings" pitchFamily="2" charset="2"/>
              <a:buChar char="p"/>
            </a:pPr>
            <a:r>
              <a:rPr lang="en-US" altLang="zh-CN" sz="2400">
                <a:solidFill>
                  <a:schemeClr val="accent2"/>
                </a:solidFill>
                <a:latin typeface="Arial" charset="0"/>
                <a:ea typeface="Arial Unicode MS" pitchFamily="34" charset="-122"/>
                <a:cs typeface="Arial Unicode MS" pitchFamily="34" charset="-122"/>
              </a:rPr>
              <a:t>Create smaller collision domains</a:t>
            </a:r>
            <a:endParaRPr lang="en-US" altLang="zh-CN" sz="2400">
              <a:solidFill>
                <a:srgbClr val="000000"/>
              </a:solidFill>
              <a:latin typeface="Arial" charset="0"/>
              <a:ea typeface="Arial Unicode MS" pitchFamily="34" charset="-122"/>
              <a:cs typeface="Arial Unicode MS" pitchFamily="34" charset="-122"/>
            </a:endParaRPr>
          </a:p>
          <a:p>
            <a:pPr marL="746125" lvl="1" indent="-285750" algn="l" eaLnBrk="1" hangingPunct="1">
              <a:lnSpc>
                <a:spcPct val="90000"/>
              </a:lnSpc>
              <a:spcBef>
                <a:spcPct val="20000"/>
              </a:spcBef>
              <a:buClr>
                <a:schemeClr val="accent2"/>
              </a:buClr>
              <a:buFont typeface="Wingdings" pitchFamily="2" charset="2"/>
              <a:buChar char="p"/>
            </a:pPr>
            <a:r>
              <a:rPr lang="en-US" altLang="zh-CN" sz="2400">
                <a:solidFill>
                  <a:schemeClr val="accent2"/>
                </a:solidFill>
                <a:latin typeface="Arial" charset="0"/>
              </a:rPr>
              <a:t>Create</a:t>
            </a:r>
            <a:r>
              <a:rPr lang="en-US" altLang="zh-CN" sz="2400">
                <a:latin typeface="Arial" charset="0"/>
              </a:rPr>
              <a:t> </a:t>
            </a:r>
            <a:r>
              <a:rPr lang="en-US" altLang="zh-CN" sz="2400">
                <a:solidFill>
                  <a:schemeClr val="accent2"/>
                </a:solidFill>
                <a:latin typeface="Arial" charset="0"/>
                <a:ea typeface="Arial Unicode MS" pitchFamily="34" charset="-122"/>
                <a:cs typeface="Arial Unicode MS" pitchFamily="34" charset="-122"/>
              </a:rPr>
              <a:t>smaller broadcast domains: </a:t>
            </a:r>
            <a:r>
              <a:rPr lang="en-US" altLang="zh-CN" sz="2400">
                <a:solidFill>
                  <a:srgbClr val="000000"/>
                </a:solidFill>
                <a:latin typeface="Arial" charset="0"/>
                <a:ea typeface="Arial Unicode MS" pitchFamily="34" charset="-122"/>
                <a:cs typeface="Arial Unicode MS" pitchFamily="34" charset="-122"/>
              </a:rPr>
              <a:t>routers </a:t>
            </a:r>
            <a:r>
              <a:rPr lang="en-US" altLang="zh-CN" sz="2400">
                <a:solidFill>
                  <a:schemeClr val="accent2"/>
                </a:solidFill>
                <a:latin typeface="Arial" charset="0"/>
                <a:ea typeface="Arial Unicode MS" pitchFamily="34" charset="-122"/>
                <a:cs typeface="Arial Unicode MS" pitchFamily="34" charset="-122"/>
              </a:rPr>
              <a:t>do not forward broadcasts</a:t>
            </a:r>
            <a:r>
              <a:rPr lang="en-US" altLang="zh-CN" sz="2400">
                <a:solidFill>
                  <a:srgbClr val="000000"/>
                </a:solidFill>
                <a:latin typeface="Arial" charset="0"/>
                <a:ea typeface="Arial Unicode MS" pitchFamily="34" charset="-122"/>
                <a:cs typeface="Arial Unicode MS" pitchFamily="34" charset="-122"/>
              </a:rPr>
              <a:t> unless programmed to do so. </a:t>
            </a:r>
          </a:p>
          <a:p>
            <a:pPr marL="338138" indent="-338138" algn="l" eaLnBrk="1" hangingPunct="1">
              <a:lnSpc>
                <a:spcPct val="90000"/>
              </a:lnSpc>
              <a:spcBef>
                <a:spcPct val="20000"/>
              </a:spcBef>
              <a:buClr>
                <a:schemeClr val="accent2"/>
              </a:buClr>
              <a:buFont typeface="Wingdings" pitchFamily="2" charset="2"/>
              <a:buChar char="p"/>
            </a:pPr>
            <a:r>
              <a:rPr lang="en-US" altLang="zh-CN" sz="2400">
                <a:solidFill>
                  <a:srgbClr val="000000"/>
                </a:solidFill>
                <a:latin typeface="Arial" charset="0"/>
                <a:ea typeface="Arial Unicode MS" pitchFamily="34" charset="-122"/>
                <a:cs typeface="Arial Unicode MS" pitchFamily="34" charset="-122"/>
              </a:rPr>
              <a:t>Routers </a:t>
            </a:r>
            <a:r>
              <a:rPr lang="en-US" altLang="zh-CN" sz="2400">
                <a:solidFill>
                  <a:schemeClr val="accent2"/>
                </a:solidFill>
                <a:latin typeface="Arial" charset="0"/>
                <a:ea typeface="Arial Unicode MS" pitchFamily="34" charset="-122"/>
                <a:cs typeface="Arial Unicode MS" pitchFamily="34" charset="-122"/>
              </a:rPr>
              <a:t>accomplish forwarding of packets by examining the destination logical address</a:t>
            </a:r>
            <a:r>
              <a:rPr lang="en-US" altLang="zh-CN" sz="2400">
                <a:solidFill>
                  <a:srgbClr val="000000"/>
                </a:solidFill>
                <a:latin typeface="Arial" charset="0"/>
                <a:ea typeface="Arial Unicode MS" pitchFamily="34" charset="-122"/>
                <a:cs typeface="Arial Unicode MS" pitchFamily="34" charset="-122"/>
              </a:rPr>
              <a:t> on the </a:t>
            </a:r>
            <a:r>
              <a:rPr lang="en-US" altLang="zh-CN" sz="2400">
                <a:solidFill>
                  <a:schemeClr val="accent2"/>
                </a:solidFill>
                <a:latin typeface="Arial" charset="0"/>
                <a:ea typeface="Arial Unicode MS" pitchFamily="34" charset="-122"/>
                <a:cs typeface="Arial Unicode MS" pitchFamily="34" charset="-122"/>
              </a:rPr>
              <a:t>data packet</a:t>
            </a:r>
            <a:r>
              <a:rPr lang="en-US" altLang="zh-CN" sz="2400">
                <a:solidFill>
                  <a:srgbClr val="000000"/>
                </a:solidFill>
                <a:latin typeface="Arial" charset="0"/>
                <a:ea typeface="Arial Unicode MS" pitchFamily="34" charset="-122"/>
                <a:cs typeface="Arial Unicode MS" pitchFamily="34" charset="-122"/>
              </a:rPr>
              <a:t> and then looking in its routing table for forwarding instructions</a:t>
            </a:r>
          </a:p>
          <a:p>
            <a:pPr marL="338138" indent="-338138" algn="l" eaLnBrk="1" hangingPunct="1">
              <a:lnSpc>
                <a:spcPct val="90000"/>
              </a:lnSpc>
              <a:spcBef>
                <a:spcPct val="20000"/>
              </a:spcBef>
              <a:buClr>
                <a:schemeClr val="accent2"/>
              </a:buClr>
              <a:buFont typeface="Wingdings" pitchFamily="2" charset="2"/>
              <a:buChar char="p"/>
            </a:pPr>
            <a:r>
              <a:rPr lang="en-US" altLang="zh-CN" sz="2400">
                <a:solidFill>
                  <a:srgbClr val="000000"/>
                </a:solidFill>
                <a:latin typeface="Arial" charset="0"/>
                <a:ea typeface="Arial Unicode MS" pitchFamily="34" charset="-122"/>
                <a:cs typeface="Arial Unicode MS" pitchFamily="34" charset="-122"/>
              </a:rPr>
              <a:t>Because routers perform more functions than bridges, they </a:t>
            </a:r>
            <a:r>
              <a:rPr lang="en-US" altLang="zh-CN" sz="2400">
                <a:solidFill>
                  <a:schemeClr val="accent2"/>
                </a:solidFill>
                <a:latin typeface="Arial" charset="0"/>
                <a:ea typeface="Arial Unicode MS" pitchFamily="34" charset="-122"/>
                <a:cs typeface="Arial Unicode MS" pitchFamily="34" charset="-122"/>
              </a:rPr>
              <a:t>operate with a higher rate of latency</a:t>
            </a:r>
            <a:r>
              <a:rPr lang="en-US" altLang="zh-CN" sz="2400">
                <a:solidFill>
                  <a:srgbClr val="000000"/>
                </a:solidFill>
                <a:latin typeface="Arial" charset="0"/>
                <a:ea typeface="Arial Unicode MS" pitchFamily="34" charset="-122"/>
                <a:cs typeface="Arial Unicode MS" pitchFamily="34" charset="-122"/>
              </a:rPr>
              <a:t>. </a:t>
            </a:r>
          </a:p>
          <a:p>
            <a:pPr marL="338138" indent="-338138" algn="l" eaLnBrk="1" hangingPunct="1">
              <a:lnSpc>
                <a:spcPct val="90000"/>
              </a:lnSpc>
              <a:spcBef>
                <a:spcPct val="20000"/>
              </a:spcBef>
              <a:buClr>
                <a:schemeClr val="accent2"/>
              </a:buClr>
              <a:buFont typeface="Wingdings" pitchFamily="2" charset="2"/>
              <a:buChar char="p"/>
            </a:pPr>
            <a:r>
              <a:rPr lang="en-US" altLang="zh-CN" sz="2400">
                <a:solidFill>
                  <a:srgbClr val="000000"/>
                </a:solidFill>
                <a:latin typeface="Arial" charset="0"/>
                <a:ea typeface="Arial Unicode MS" pitchFamily="34" charset="-122"/>
                <a:cs typeface="Arial Unicode MS" pitchFamily="34" charset="-122"/>
              </a:rPr>
              <a:t>Routers can work as gateway:</a:t>
            </a:r>
          </a:p>
          <a:p>
            <a:pPr marL="746125" lvl="1" indent="-285750" algn="l" eaLnBrk="1" hangingPunct="1">
              <a:lnSpc>
                <a:spcPct val="90000"/>
              </a:lnSpc>
              <a:spcBef>
                <a:spcPct val="20000"/>
              </a:spcBef>
              <a:buClr>
                <a:schemeClr val="accent2"/>
              </a:buClr>
              <a:buSzPct val="90000"/>
              <a:buFont typeface="Wingdings" pitchFamily="2" charset="2"/>
              <a:buChar char="n"/>
            </a:pPr>
            <a:r>
              <a:rPr lang="en-US" altLang="zh-CN" sz="2400">
                <a:solidFill>
                  <a:srgbClr val="000000"/>
                </a:solidFill>
                <a:latin typeface="Arial" charset="0"/>
                <a:ea typeface="Arial Unicode MS" pitchFamily="34" charset="-122"/>
                <a:cs typeface="Arial Unicode MS" pitchFamily="34" charset="-122"/>
              </a:rPr>
              <a:t>be used to connect different networking media and different LAN technologies</a:t>
            </a:r>
          </a:p>
        </p:txBody>
      </p:sp>
    </p:spTree>
  </p:cSld>
  <p:clrMapOvr>
    <a:masterClrMapping/>
  </p:clrMapOvr>
  <p:transition spd="med">
    <p:rand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5" name="图片 7" descr="04.png"/>
          <p:cNvPicPr>
            <a:picLocks noChangeAspect="1"/>
          </p:cNvPicPr>
          <p:nvPr/>
        </p:nvPicPr>
        <p:blipFill>
          <a:blip r:embed="rId4">
            <a:lum contrast="20000"/>
            <a:extLst>
              <a:ext uri="{28A0092B-C50C-407E-A947-70E740481C1C}">
                <a14:useLocalDpi xmlns:a14="http://schemas.microsoft.com/office/drawing/2010/main" val="0"/>
              </a:ext>
            </a:extLst>
          </a:blip>
          <a:srcRect/>
          <a:stretch>
            <a:fillRect/>
          </a:stretch>
        </p:blipFill>
        <p:spPr bwMode="auto">
          <a:xfrm>
            <a:off x="0" y="0"/>
            <a:ext cx="914400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0" y="1238250"/>
            <a:ext cx="9144000" cy="61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39" name="TextBox 38"/>
          <p:cNvSpPr txBox="1"/>
          <p:nvPr/>
        </p:nvSpPr>
        <p:spPr>
          <a:xfrm>
            <a:off x="3643306" y="3071810"/>
            <a:ext cx="1871025" cy="707886"/>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spcBef>
                <a:spcPts val="0"/>
              </a:spcBef>
              <a:spcAft>
                <a:spcPts val="0"/>
              </a:spcAft>
              <a:defRPr/>
            </a:pPr>
            <a:r>
              <a:rPr lang="zh-CN" altLang="en-US" sz="4000" b="1" cap="all" dirty="0">
                <a:ln w="0"/>
                <a:solidFill>
                  <a:srgbClr val="006600"/>
                </a:solidFill>
                <a:effectLst>
                  <a:reflection blurRad="6350" stA="50000" endA="300" endPos="50000" dist="29997" dir="5400000" sy="-100000" algn="bl" rotWithShape="0"/>
                </a:effectLst>
                <a:latin typeface="Arial" pitchFamily="34" charset="0"/>
                <a:ea typeface="+mn-ea"/>
                <a:cs typeface="Arial" pitchFamily="34" charset="0"/>
              </a:rPr>
              <a:t>谢 谢！</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ChangeArrowheads="1"/>
          </p:cNvSpPr>
          <p:nvPr/>
        </p:nvSpPr>
        <p:spPr bwMode="auto">
          <a:xfrm>
            <a:off x="250825" y="620713"/>
            <a:ext cx="86756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1" hangingPunct="1">
              <a:spcBef>
                <a:spcPct val="0"/>
              </a:spcBef>
            </a:pPr>
            <a:r>
              <a:rPr lang="en-US" altLang="en-US" sz="3200">
                <a:solidFill>
                  <a:schemeClr val="tx2"/>
                </a:solidFill>
                <a:latin typeface="Verdana" pitchFamily="34" charset="0"/>
              </a:rPr>
              <a:t>Access Methods for Media-Access Control</a:t>
            </a:r>
          </a:p>
        </p:txBody>
      </p:sp>
      <p:sp>
        <p:nvSpPr>
          <p:cNvPr id="1172483" name="Text Box 3"/>
          <p:cNvSpPr txBox="1">
            <a:spLocks noChangeArrowheads="1"/>
          </p:cNvSpPr>
          <p:nvPr/>
        </p:nvSpPr>
        <p:spPr bwMode="auto">
          <a:xfrm>
            <a:off x="107950" y="1628775"/>
            <a:ext cx="939006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6075" indent="-346075">
              <a:defRPr>
                <a:solidFill>
                  <a:schemeClr val="tx1"/>
                </a:solidFill>
                <a:latin typeface="Times New Roman" pitchFamily="18" charset="0"/>
                <a:ea typeface="宋体" charset="-122"/>
              </a:defRPr>
            </a:lvl1pPr>
            <a:lvl2pPr marL="960438" indent="-457200">
              <a:defRPr>
                <a:solidFill>
                  <a:schemeClr val="tx1"/>
                </a:solidFill>
                <a:latin typeface="Times New Roman" pitchFamily="18" charset="0"/>
                <a:ea typeface="宋体" charset="-122"/>
              </a:defRPr>
            </a:lvl2pPr>
            <a:lvl3pPr marL="1531938" indent="-4572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a:lnSpc>
                <a:spcPct val="150000"/>
              </a:lnSpc>
              <a:spcBef>
                <a:spcPct val="0"/>
              </a:spcBef>
              <a:buClr>
                <a:schemeClr val="accent2"/>
              </a:buClr>
              <a:buFont typeface="Wingdings" pitchFamily="2" charset="2"/>
              <a:buChar char="p"/>
            </a:pPr>
            <a:r>
              <a:rPr lang="en-US" altLang="en-US" sz="3200">
                <a:solidFill>
                  <a:srgbClr val="000000"/>
                </a:solidFill>
                <a:latin typeface="Arial" charset="0"/>
                <a:cs typeface="Arial" charset="0"/>
              </a:rPr>
              <a:t>Two broad categories:</a:t>
            </a:r>
          </a:p>
          <a:p>
            <a:pPr lvl="1" algn="l">
              <a:lnSpc>
                <a:spcPct val="150000"/>
              </a:lnSpc>
              <a:spcBef>
                <a:spcPct val="0"/>
              </a:spcBef>
              <a:buClr>
                <a:schemeClr val="accent2"/>
              </a:buClr>
              <a:buSzPct val="90000"/>
              <a:buFont typeface="Wingdings" pitchFamily="2" charset="2"/>
              <a:buChar char="n"/>
            </a:pPr>
            <a:r>
              <a:rPr lang="en-US" altLang="en-US" sz="3200" i="1" u="sng">
                <a:solidFill>
                  <a:schemeClr val="hlink"/>
                </a:solidFill>
                <a:latin typeface="Arial" charset="0"/>
                <a:cs typeface="Arial" charset="0"/>
              </a:rPr>
              <a:t>Deterministic</a:t>
            </a:r>
            <a:r>
              <a:rPr lang="en-US" altLang="en-US" sz="3200">
                <a:solidFill>
                  <a:schemeClr val="hlink"/>
                </a:solidFill>
                <a:latin typeface="Arial" charset="0"/>
                <a:cs typeface="Arial" charset="0"/>
              </a:rPr>
              <a:t>—</a:t>
            </a:r>
            <a:r>
              <a:rPr lang="en-US" altLang="en-US" sz="3200">
                <a:solidFill>
                  <a:srgbClr val="000000"/>
                </a:solidFill>
                <a:latin typeface="Arial" charset="0"/>
                <a:cs typeface="Arial" charset="0"/>
              </a:rPr>
              <a:t>taking turns</a:t>
            </a:r>
          </a:p>
          <a:p>
            <a:pPr lvl="2" algn="l">
              <a:lnSpc>
                <a:spcPct val="150000"/>
              </a:lnSpc>
              <a:spcBef>
                <a:spcPct val="0"/>
              </a:spcBef>
              <a:buClr>
                <a:schemeClr val="accent2"/>
              </a:buClr>
              <a:buSzPct val="90000"/>
              <a:buFont typeface="Wingdings" pitchFamily="2" charset="2"/>
              <a:buChar char="n"/>
            </a:pPr>
            <a:r>
              <a:rPr lang="en-US" altLang="en-US" sz="3200">
                <a:solidFill>
                  <a:srgbClr val="000000"/>
                </a:solidFill>
                <a:latin typeface="Arial" charset="0"/>
                <a:cs typeface="Arial" charset="0"/>
              </a:rPr>
              <a:t>Token Ring and FDDI</a:t>
            </a:r>
          </a:p>
          <a:p>
            <a:pPr lvl="1" algn="l">
              <a:lnSpc>
                <a:spcPct val="150000"/>
              </a:lnSpc>
              <a:spcBef>
                <a:spcPct val="0"/>
              </a:spcBef>
              <a:buClr>
                <a:schemeClr val="accent2"/>
              </a:buClr>
              <a:buSzPct val="90000"/>
              <a:buFont typeface="Wingdings" pitchFamily="2" charset="2"/>
              <a:buChar char="n"/>
            </a:pPr>
            <a:r>
              <a:rPr lang="en-US" altLang="en-US" sz="3200" i="1" u="sng">
                <a:solidFill>
                  <a:schemeClr val="hlink"/>
                </a:solidFill>
                <a:latin typeface="Arial" charset="0"/>
                <a:cs typeface="Arial" charset="0"/>
              </a:rPr>
              <a:t>Non-deterministic (probabilistic</a:t>
            </a:r>
            <a:r>
              <a:rPr lang="en-US" altLang="en-US" sz="3200">
                <a:solidFill>
                  <a:schemeClr val="hlink"/>
                </a:solidFill>
                <a:latin typeface="Arial" charset="0"/>
                <a:cs typeface="Arial" charset="0"/>
              </a:rPr>
              <a:t>)—</a:t>
            </a:r>
            <a:r>
              <a:rPr lang="en-US" altLang="en-US" sz="3200">
                <a:solidFill>
                  <a:srgbClr val="000000"/>
                </a:solidFill>
                <a:latin typeface="Arial" charset="0"/>
                <a:cs typeface="Arial" charset="0"/>
              </a:rPr>
              <a:t>first come, first served</a:t>
            </a:r>
          </a:p>
          <a:p>
            <a:pPr lvl="2" algn="l">
              <a:lnSpc>
                <a:spcPct val="150000"/>
              </a:lnSpc>
              <a:spcBef>
                <a:spcPct val="0"/>
              </a:spcBef>
              <a:buClr>
                <a:schemeClr val="accent2"/>
              </a:buClr>
              <a:buSzPct val="90000"/>
              <a:buFont typeface="Wingdings" pitchFamily="2" charset="2"/>
              <a:buChar char="n"/>
            </a:pPr>
            <a:r>
              <a:rPr lang="en-US" altLang="en-US" sz="3200">
                <a:solidFill>
                  <a:srgbClr val="000000"/>
                </a:solidFill>
                <a:latin typeface="Arial" charset="0"/>
                <a:cs typeface="Arial" charset="0"/>
              </a:rPr>
              <a:t>Ethernet/802.3</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172482"/>
                                        </p:tgtEl>
                                        <p:attrNameLst>
                                          <p:attrName>style.visibility</p:attrName>
                                        </p:attrNameLst>
                                      </p:cBhvr>
                                      <p:to>
                                        <p:strVal val="visible"/>
                                      </p:to>
                                    </p:set>
                                    <p:animEffect transition="in" filter="randombar(horizontal)">
                                      <p:cBhvr>
                                        <p:cTn id="7" dur="500"/>
                                        <p:tgtEl>
                                          <p:spTgt spid="11724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72483">
                                            <p:txEl>
                                              <p:pRg st="0" end="0"/>
                                            </p:txEl>
                                          </p:spTgt>
                                        </p:tgtEl>
                                        <p:attrNameLst>
                                          <p:attrName>style.visibility</p:attrName>
                                        </p:attrNameLst>
                                      </p:cBhvr>
                                      <p:to>
                                        <p:strVal val="visible"/>
                                      </p:to>
                                    </p:set>
                                    <p:animEffect transition="in" filter="wipe(up)">
                                      <p:cBhvr>
                                        <p:cTn id="12" dur="500"/>
                                        <p:tgtEl>
                                          <p:spTgt spid="117248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72483">
                                            <p:txEl>
                                              <p:pRg st="1" end="1"/>
                                            </p:txEl>
                                          </p:spTgt>
                                        </p:tgtEl>
                                        <p:attrNameLst>
                                          <p:attrName>style.visibility</p:attrName>
                                        </p:attrNameLst>
                                      </p:cBhvr>
                                      <p:to>
                                        <p:strVal val="visible"/>
                                      </p:to>
                                    </p:set>
                                    <p:animEffect transition="in" filter="wipe(up)">
                                      <p:cBhvr>
                                        <p:cTn id="17" dur="500"/>
                                        <p:tgtEl>
                                          <p:spTgt spid="1172483">
                                            <p:txEl>
                                              <p:pRg st="1" end="1"/>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172483">
                                            <p:txEl>
                                              <p:pRg st="2" end="2"/>
                                            </p:txEl>
                                          </p:spTgt>
                                        </p:tgtEl>
                                        <p:attrNameLst>
                                          <p:attrName>style.visibility</p:attrName>
                                        </p:attrNameLst>
                                      </p:cBhvr>
                                      <p:to>
                                        <p:strVal val="visible"/>
                                      </p:to>
                                    </p:set>
                                    <p:animEffect transition="in" filter="wipe(up)">
                                      <p:cBhvr>
                                        <p:cTn id="20" dur="500"/>
                                        <p:tgtEl>
                                          <p:spTgt spid="1172483">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172483">
                                            <p:txEl>
                                              <p:pRg st="3" end="3"/>
                                            </p:txEl>
                                          </p:spTgt>
                                        </p:tgtEl>
                                        <p:attrNameLst>
                                          <p:attrName>style.visibility</p:attrName>
                                        </p:attrNameLst>
                                      </p:cBhvr>
                                      <p:to>
                                        <p:strVal val="visible"/>
                                      </p:to>
                                    </p:set>
                                    <p:animEffect transition="in" filter="wipe(up)">
                                      <p:cBhvr>
                                        <p:cTn id="25" dur="500"/>
                                        <p:tgtEl>
                                          <p:spTgt spid="1172483">
                                            <p:txEl>
                                              <p:pRg st="3" end="3"/>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172483">
                                            <p:txEl>
                                              <p:pRg st="4" end="4"/>
                                            </p:txEl>
                                          </p:spTgt>
                                        </p:tgtEl>
                                        <p:attrNameLst>
                                          <p:attrName>style.visibility</p:attrName>
                                        </p:attrNameLst>
                                      </p:cBhvr>
                                      <p:to>
                                        <p:strVal val="visible"/>
                                      </p:to>
                                    </p:set>
                                    <p:animEffect transition="in" filter="wipe(up)">
                                      <p:cBhvr>
                                        <p:cTn id="28" dur="500"/>
                                        <p:tgtEl>
                                          <p:spTgt spid="1172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2482" grpId="0" autoUpdateAnimBg="0"/>
      <p:bldP spid="1172483"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ChangeArrowheads="1"/>
          </p:cNvSpPr>
          <p:nvPr/>
        </p:nvSpPr>
        <p:spPr bwMode="auto">
          <a:xfrm>
            <a:off x="611188" y="620713"/>
            <a:ext cx="8839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1" hangingPunct="1">
              <a:spcBef>
                <a:spcPct val="0"/>
              </a:spcBef>
            </a:pPr>
            <a:r>
              <a:rPr lang="en-US" altLang="en-US" sz="3400">
                <a:solidFill>
                  <a:schemeClr val="tx2"/>
                </a:solidFill>
                <a:latin typeface="Verdana" pitchFamily="34" charset="0"/>
              </a:rPr>
              <a:t>Deterministic MAC Protocols</a:t>
            </a:r>
          </a:p>
        </p:txBody>
      </p:sp>
      <p:sp>
        <p:nvSpPr>
          <p:cNvPr id="1174531" name="Text Box 3"/>
          <p:cNvSpPr txBox="1">
            <a:spLocks noChangeArrowheads="1"/>
          </p:cNvSpPr>
          <p:nvPr/>
        </p:nvSpPr>
        <p:spPr bwMode="auto">
          <a:xfrm>
            <a:off x="214313" y="1714500"/>
            <a:ext cx="8686800" cy="428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6075" indent="-346075">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a:lnSpc>
                <a:spcPct val="140000"/>
              </a:lnSpc>
              <a:spcBef>
                <a:spcPct val="0"/>
              </a:spcBef>
              <a:buClr>
                <a:schemeClr val="accent2"/>
              </a:buClr>
              <a:buFont typeface="Wingdings" pitchFamily="2" charset="2"/>
              <a:buChar char="p"/>
            </a:pPr>
            <a:r>
              <a:rPr lang="en-US" altLang="en-US" sz="2800" dirty="0">
                <a:solidFill>
                  <a:srgbClr val="000000"/>
                </a:solidFill>
                <a:latin typeface="Arial" charset="0"/>
                <a:cs typeface="Arial" charset="0"/>
              </a:rPr>
              <a:t>A special data token circulates the ring.</a:t>
            </a:r>
          </a:p>
          <a:p>
            <a:pPr algn="l">
              <a:lnSpc>
                <a:spcPct val="140000"/>
              </a:lnSpc>
              <a:spcBef>
                <a:spcPct val="0"/>
              </a:spcBef>
              <a:buClr>
                <a:schemeClr val="accent2"/>
              </a:buClr>
              <a:buFont typeface="Wingdings" pitchFamily="2" charset="2"/>
              <a:buChar char="p"/>
            </a:pPr>
            <a:r>
              <a:rPr lang="en-US" altLang="en-US" sz="2800" dirty="0">
                <a:solidFill>
                  <a:srgbClr val="000000"/>
                </a:solidFill>
                <a:latin typeface="Arial" charset="0"/>
                <a:cs typeface="Arial" charset="0"/>
              </a:rPr>
              <a:t>When a host receives the token, it can transmit data instead of the token.  This is called </a:t>
            </a:r>
            <a:r>
              <a:rPr lang="en-US" altLang="en-US" sz="2800" i="1" dirty="0">
                <a:solidFill>
                  <a:srgbClr val="000000"/>
                </a:solidFill>
                <a:latin typeface="Arial" charset="0"/>
                <a:cs typeface="Arial" charset="0"/>
              </a:rPr>
              <a:t>seizing the token</a:t>
            </a:r>
            <a:r>
              <a:rPr lang="en-US" altLang="en-US" sz="2800" dirty="0">
                <a:solidFill>
                  <a:srgbClr val="000000"/>
                </a:solidFill>
                <a:latin typeface="Arial" charset="0"/>
                <a:cs typeface="Arial" charset="0"/>
              </a:rPr>
              <a:t>.</a:t>
            </a:r>
          </a:p>
          <a:p>
            <a:pPr algn="l">
              <a:lnSpc>
                <a:spcPct val="140000"/>
              </a:lnSpc>
              <a:spcBef>
                <a:spcPct val="0"/>
              </a:spcBef>
              <a:buClr>
                <a:schemeClr val="accent2"/>
              </a:buClr>
              <a:buFont typeface="Wingdings" pitchFamily="2" charset="2"/>
              <a:buChar char="p"/>
            </a:pPr>
            <a:r>
              <a:rPr lang="en-US" altLang="en-US" sz="2800" dirty="0">
                <a:solidFill>
                  <a:srgbClr val="000000"/>
                </a:solidFill>
                <a:latin typeface="Arial" charset="0"/>
                <a:cs typeface="Arial" charset="0"/>
              </a:rPr>
              <a:t>When the transmitted frame comes back around to the transmitter, the station transmits a new token; the frame is removed or </a:t>
            </a:r>
            <a:r>
              <a:rPr lang="en-US" altLang="en-US" sz="2800" i="1" dirty="0">
                <a:solidFill>
                  <a:srgbClr val="000000"/>
                </a:solidFill>
                <a:latin typeface="Arial" charset="0"/>
                <a:cs typeface="Arial" charset="0"/>
              </a:rPr>
              <a:t>stripped</a:t>
            </a:r>
            <a:r>
              <a:rPr lang="en-US" altLang="en-US" sz="2800" dirty="0">
                <a:solidFill>
                  <a:srgbClr val="000000"/>
                </a:solidFill>
                <a:latin typeface="Arial" charset="0"/>
                <a:cs typeface="Arial" charset="0"/>
              </a:rPr>
              <a:t> from the ring.</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174530"/>
                                        </p:tgtEl>
                                        <p:attrNameLst>
                                          <p:attrName>style.visibility</p:attrName>
                                        </p:attrNameLst>
                                      </p:cBhvr>
                                      <p:to>
                                        <p:strVal val="visible"/>
                                      </p:to>
                                    </p:set>
                                    <p:animEffect transition="in" filter="randombar(horizontal)">
                                      <p:cBhvr>
                                        <p:cTn id="7" dur="500"/>
                                        <p:tgtEl>
                                          <p:spTgt spid="1174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74531">
                                            <p:txEl>
                                              <p:pRg st="0" end="0"/>
                                            </p:txEl>
                                          </p:spTgt>
                                        </p:tgtEl>
                                        <p:attrNameLst>
                                          <p:attrName>style.visibility</p:attrName>
                                        </p:attrNameLst>
                                      </p:cBhvr>
                                      <p:to>
                                        <p:strVal val="visible"/>
                                      </p:to>
                                    </p:set>
                                    <p:animEffect transition="in" filter="wipe(up)">
                                      <p:cBhvr>
                                        <p:cTn id="12" dur="500"/>
                                        <p:tgtEl>
                                          <p:spTgt spid="117453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74531">
                                            <p:txEl>
                                              <p:pRg st="1" end="1"/>
                                            </p:txEl>
                                          </p:spTgt>
                                        </p:tgtEl>
                                        <p:attrNameLst>
                                          <p:attrName>style.visibility</p:attrName>
                                        </p:attrNameLst>
                                      </p:cBhvr>
                                      <p:to>
                                        <p:strVal val="visible"/>
                                      </p:to>
                                    </p:set>
                                    <p:animEffect transition="in" filter="wipe(up)">
                                      <p:cBhvr>
                                        <p:cTn id="17" dur="500"/>
                                        <p:tgtEl>
                                          <p:spTgt spid="117453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74531">
                                            <p:txEl>
                                              <p:pRg st="2" end="2"/>
                                            </p:txEl>
                                          </p:spTgt>
                                        </p:tgtEl>
                                        <p:attrNameLst>
                                          <p:attrName>style.visibility</p:attrName>
                                        </p:attrNameLst>
                                      </p:cBhvr>
                                      <p:to>
                                        <p:strVal val="visible"/>
                                      </p:to>
                                    </p:set>
                                    <p:animEffect transition="in" filter="wipe(up)">
                                      <p:cBhvr>
                                        <p:cTn id="22" dur="500"/>
                                        <p:tgtEl>
                                          <p:spTgt spid="11745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4530" grpId="0" autoUpdateAnimBg="0"/>
      <p:bldP spid="117453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578" name="Rectangle 2"/>
          <p:cNvSpPr>
            <a:spLocks noChangeArrowheads="1"/>
          </p:cNvSpPr>
          <p:nvPr/>
        </p:nvSpPr>
        <p:spPr bwMode="auto">
          <a:xfrm>
            <a:off x="539750" y="692150"/>
            <a:ext cx="7543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1" hangingPunct="1">
              <a:spcBef>
                <a:spcPct val="0"/>
              </a:spcBef>
            </a:pPr>
            <a:r>
              <a:rPr lang="en-US" altLang="en-US" sz="3400">
                <a:solidFill>
                  <a:schemeClr val="tx2"/>
                </a:solidFill>
                <a:latin typeface="Verdana" pitchFamily="34" charset="0"/>
              </a:rPr>
              <a:t>Non-Deterministic MAC Protocols</a:t>
            </a:r>
          </a:p>
        </p:txBody>
      </p:sp>
      <p:sp>
        <p:nvSpPr>
          <p:cNvPr id="1176579" name="Text Box 3"/>
          <p:cNvSpPr txBox="1">
            <a:spLocks noChangeArrowheads="1"/>
          </p:cNvSpPr>
          <p:nvPr/>
        </p:nvSpPr>
        <p:spPr bwMode="auto">
          <a:xfrm>
            <a:off x="395288" y="1844675"/>
            <a:ext cx="8748712"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6075" indent="-346075">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lgn="l">
              <a:lnSpc>
                <a:spcPct val="120000"/>
              </a:lnSpc>
              <a:spcBef>
                <a:spcPct val="0"/>
              </a:spcBef>
              <a:buClr>
                <a:schemeClr val="accent2"/>
              </a:buClr>
              <a:buFont typeface="Wingdings" pitchFamily="2" charset="2"/>
              <a:buChar char="p"/>
            </a:pPr>
            <a:r>
              <a:rPr lang="en-US" altLang="en-US" sz="3200">
                <a:solidFill>
                  <a:srgbClr val="000000"/>
                </a:solidFill>
                <a:latin typeface="Arial" charset="0"/>
                <a:ea typeface="Arial Unicode MS" pitchFamily="34" charset="-122"/>
                <a:cs typeface="Arial Unicode MS" pitchFamily="34" charset="-122"/>
              </a:rPr>
              <a:t>This MAC protocol is called </a:t>
            </a:r>
            <a:r>
              <a:rPr lang="en-US" altLang="en-US" sz="3200" b="1" i="1">
                <a:solidFill>
                  <a:schemeClr val="folHlink"/>
                </a:solidFill>
                <a:latin typeface="Arial" charset="0"/>
                <a:ea typeface="Arial Unicode MS" pitchFamily="34" charset="-122"/>
                <a:cs typeface="Arial Unicode MS" pitchFamily="34" charset="-122"/>
              </a:rPr>
              <a:t>Carrier Sense Multiple Access with Collision Detection (CSMA/CD)</a:t>
            </a:r>
          </a:p>
          <a:p>
            <a:pPr algn="l">
              <a:lnSpc>
                <a:spcPct val="120000"/>
              </a:lnSpc>
              <a:spcBef>
                <a:spcPct val="0"/>
              </a:spcBef>
              <a:buClr>
                <a:schemeClr val="accent2"/>
              </a:buClr>
              <a:buFont typeface="Wingdings" pitchFamily="2" charset="2"/>
              <a:buChar char="p"/>
            </a:pPr>
            <a:endParaRPr lang="en-US" altLang="en-US" sz="3200" i="1">
              <a:solidFill>
                <a:srgbClr val="000000"/>
              </a:solidFill>
              <a:latin typeface="Arial" charset="0"/>
              <a:ea typeface="Arial Unicode MS" pitchFamily="34" charset="-122"/>
              <a:cs typeface="Arial Unicode MS" pitchFamily="34" charset="-122"/>
            </a:endParaRPr>
          </a:p>
          <a:p>
            <a:pPr algn="l">
              <a:lnSpc>
                <a:spcPct val="120000"/>
              </a:lnSpc>
              <a:spcBef>
                <a:spcPct val="0"/>
              </a:spcBef>
              <a:buClr>
                <a:schemeClr val="accent2"/>
              </a:buClr>
              <a:buFont typeface="Wingdings" pitchFamily="2" charset="2"/>
              <a:buChar char="p"/>
            </a:pPr>
            <a:r>
              <a:rPr lang="en-US" altLang="en-US" sz="3200">
                <a:solidFill>
                  <a:srgbClr val="000000"/>
                </a:solidFill>
                <a:latin typeface="Arial" charset="0"/>
                <a:ea typeface="Arial Unicode MS" pitchFamily="34" charset="-122"/>
                <a:cs typeface="Arial Unicode MS" pitchFamily="34" charset="-122"/>
              </a:rPr>
              <a:t>To use this shared-medium technology, Ethernet allows the networking devices to arbitrate for the right to transmit.</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176578"/>
                                        </p:tgtEl>
                                        <p:attrNameLst>
                                          <p:attrName>style.visibility</p:attrName>
                                        </p:attrNameLst>
                                      </p:cBhvr>
                                      <p:to>
                                        <p:strVal val="visible"/>
                                      </p:to>
                                    </p:set>
                                    <p:animEffect transition="in" filter="randombar(horizontal)">
                                      <p:cBhvr>
                                        <p:cTn id="7" dur="500"/>
                                        <p:tgtEl>
                                          <p:spTgt spid="11765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76579">
                                            <p:txEl>
                                              <p:pRg st="0" end="0"/>
                                            </p:txEl>
                                          </p:spTgt>
                                        </p:tgtEl>
                                        <p:attrNameLst>
                                          <p:attrName>style.visibility</p:attrName>
                                        </p:attrNameLst>
                                      </p:cBhvr>
                                      <p:to>
                                        <p:strVal val="visible"/>
                                      </p:to>
                                    </p:set>
                                    <p:animEffect transition="in" filter="wipe(up)">
                                      <p:cBhvr>
                                        <p:cTn id="12" dur="500"/>
                                        <p:tgtEl>
                                          <p:spTgt spid="117657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76579">
                                            <p:txEl>
                                              <p:pRg st="2" end="2"/>
                                            </p:txEl>
                                          </p:spTgt>
                                        </p:tgtEl>
                                        <p:attrNameLst>
                                          <p:attrName>style.visibility</p:attrName>
                                        </p:attrNameLst>
                                      </p:cBhvr>
                                      <p:to>
                                        <p:strVal val="visible"/>
                                      </p:to>
                                    </p:set>
                                    <p:animEffect transition="in" filter="wipe(up)">
                                      <p:cBhvr>
                                        <p:cTn id="17" dur="500"/>
                                        <p:tgtEl>
                                          <p:spTgt spid="11765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6578" grpId="0" autoUpdateAnimBg="0"/>
      <p:bldP spid="1176579" grpId="0" build="p" autoUpdateAnimBg="0"/>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9724</TotalTime>
  <Words>10262</Words>
  <Application>Microsoft Office PowerPoint</Application>
  <PresentationFormat>全屏显示(4:3)</PresentationFormat>
  <Paragraphs>833</Paragraphs>
  <Slides>69</Slides>
  <Notes>68</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69</vt:i4>
      </vt:variant>
    </vt:vector>
  </HeadingPairs>
  <TitlesOfParts>
    <vt:vector size="83" baseType="lpstr">
      <vt:lpstr>Arial Unicode MS</vt:lpstr>
      <vt:lpstr>MS Gothic</vt:lpstr>
      <vt:lpstr>黑体</vt:lpstr>
      <vt:lpstr>宋体</vt:lpstr>
      <vt:lpstr>Arial</vt:lpstr>
      <vt:lpstr>Monotype Sorts</vt:lpstr>
      <vt:lpstr>Tahoma</vt:lpstr>
      <vt:lpstr>Times</vt:lpstr>
      <vt:lpstr>Times New Roman</vt:lpstr>
      <vt:lpstr>Verdana</vt:lpstr>
      <vt:lpstr>Wingdings</vt:lpstr>
      <vt:lpstr>Profile</vt:lpstr>
      <vt:lpstr>位图图像</vt:lpstr>
      <vt:lpstr>Visio.Drawing.6</vt:lpstr>
      <vt:lpstr>OSI Layer 2: Data Link Layer</vt:lpstr>
      <vt:lpstr>Layer2: Data Link Layer</vt:lpstr>
      <vt:lpstr>Data Link Layer </vt:lpstr>
      <vt:lpstr>PowerPoint 演示文稿</vt:lpstr>
      <vt:lpstr>Services provided by Layer 2</vt:lpstr>
      <vt:lpstr>PowerPoint 演示文稿</vt:lpstr>
      <vt:lpstr>PowerPoint 演示文稿</vt:lpstr>
      <vt:lpstr>PowerPoint 演示文稿</vt:lpstr>
      <vt:lpstr>PowerPoint 演示文稿</vt:lpstr>
      <vt:lpstr>PowerPoint 演示文稿</vt:lpstr>
      <vt:lpstr>Layer2: Data Link Layer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LLC Sub-layer: Encapsulation</vt:lpstr>
      <vt:lpstr>PowerPoint 演示文稿</vt:lpstr>
      <vt:lpstr>Layer2: Data Link Layer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Layer2: Data Link Layer</vt:lpstr>
      <vt:lpstr>Wireless LAN</vt:lpstr>
      <vt:lpstr>Wireless LAN Standard</vt:lpstr>
      <vt:lpstr>Wireless LAN Standard</vt:lpstr>
      <vt:lpstr>Wireless LAN Standard</vt:lpstr>
      <vt:lpstr>Wireless LAN Topology</vt:lpstr>
      <vt:lpstr>Wireless LAN: Infrastructure Mode</vt:lpstr>
      <vt:lpstr>Accessing Procedure</vt:lpstr>
      <vt:lpstr>Active scanning </vt:lpstr>
      <vt:lpstr>Passive scanning</vt:lpstr>
      <vt:lpstr>Frames in WLAN</vt:lpstr>
      <vt:lpstr>Data Frames in 802.11 WLAN </vt:lpstr>
      <vt:lpstr>Addresses in 802.11 Data Frames</vt:lpstr>
      <vt:lpstr>Why We Need CSMA/CA?</vt:lpstr>
      <vt:lpstr>Multiple Accessing Mechanism</vt:lpstr>
      <vt:lpstr>CSMA/CA</vt:lpstr>
      <vt:lpstr>CSMA/CA</vt:lpstr>
      <vt:lpstr>CSMA/CA</vt:lpstr>
      <vt:lpstr>The Actual Throughput </vt:lpstr>
      <vt:lpstr>Layer2: Data Link Layer</vt:lpstr>
      <vt:lpstr>PowerPoint 演示文稿</vt:lpstr>
      <vt:lpstr>PowerPoint 演示文稿</vt:lpstr>
      <vt:lpstr>PowerPoint 演示文稿</vt:lpstr>
      <vt:lpstr>PowerPoint 演示文稿</vt:lpstr>
      <vt:lpstr>Transparent Bridge</vt:lpstr>
      <vt:lpstr>PowerPoint 演示文稿</vt:lpstr>
      <vt:lpstr>Source Route Bridge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Red Mountain High School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CISCO, Semester 1, Chapter 1</dc:title>
  <dc:creator>StRUT</dc:creator>
  <cp:lastModifiedBy>soft</cp:lastModifiedBy>
  <cp:revision>459</cp:revision>
  <cp:lastPrinted>1601-01-01T00:00:00Z</cp:lastPrinted>
  <dcterms:created xsi:type="dcterms:W3CDTF">2001-03-25T17:13:46Z</dcterms:created>
  <dcterms:modified xsi:type="dcterms:W3CDTF">2016-03-24T13:49:56Z</dcterms:modified>
</cp:coreProperties>
</file>