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64" r:id="rId8"/>
    <p:sldId id="265" r:id="rId9"/>
    <p:sldId id="259" r:id="rId10"/>
    <p:sldId id="260" r:id="rId11"/>
    <p:sldId id="261" r:id="rId12"/>
    <p:sldId id="262" r:id="rId13"/>
    <p:sldId id="263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9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62E9CF-14B3-4A2B-861E-6E505F43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6437"/>
            <a:ext cx="12192000" cy="6879902"/>
            <a:chOff x="572" y="-6437"/>
            <a:chExt cx="12192000" cy="687990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F5E907-7127-4935-95AE-94C3D5EF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38969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7B9B2B-E806-4488-B613-EB629B468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6291" y="581265"/>
              <a:ext cx="0" cy="5695469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A19E94-D382-430C-A224-11AD3DC45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253FE5-7C0E-417C-89D4-6B6719305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CA7635-4B5D-428C-BEFB-5049DA403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33C6BE-731A-4474-8B59-A313EE60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7AF8AE-BDFE-4216-A252-A5F08CC91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832A84-1319-4591-9EC9-1164E4334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1054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455E40-E342-4CBB-B24C-20237BE6D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44509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F8C4A5A-6CC1-474E-B864-F6C5D89FE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1DC96E-70B3-B269-55A0-C26EDA4D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195532"/>
            <a:ext cx="5248275" cy="2387600"/>
          </a:xfrm>
        </p:spPr>
        <p:txBody>
          <a:bodyPr>
            <a:normAutofit/>
          </a:bodyPr>
          <a:lstStyle/>
          <a:p>
            <a:r>
              <a:rPr lang="en-US" sz="6000" dirty="0"/>
              <a:t>Data wrangling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D818-ED5C-9711-56E1-C42F1FD14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006" y="2778664"/>
            <a:ext cx="5248275" cy="165576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Read your local dataset</a:t>
            </a:r>
          </a:p>
          <a:p>
            <a:pPr marL="457200" indent="-457200">
              <a:buAutoNum type="arabicPeriod"/>
            </a:pPr>
            <a:r>
              <a:rPr lang="en-US" dirty="0"/>
              <a:t>Select variables/rows/</a:t>
            </a:r>
            <a:r>
              <a:rPr lang="en-US" dirty="0" err="1"/>
              <a:t>colums</a:t>
            </a:r>
            <a:r>
              <a:rPr lang="en-US" dirty="0"/>
              <a:t>, and make your sub dataset</a:t>
            </a:r>
          </a:p>
          <a:p>
            <a:pPr marL="457200" indent="-457200">
              <a:buAutoNum type="arabicPeriod"/>
            </a:pPr>
            <a:r>
              <a:rPr lang="en-US" dirty="0"/>
              <a:t>How to treat missing observations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17EF0-2132-E2B7-6D3C-75397630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18" r="15655" b="-3"/>
          <a:stretch/>
        </p:blipFill>
        <p:spPr>
          <a:xfrm>
            <a:off x="8186545" y="1163215"/>
            <a:ext cx="2619492" cy="4523645"/>
          </a:xfrm>
          <a:custGeom>
            <a:avLst/>
            <a:gdLst/>
            <a:ahLst/>
            <a:cxnLst/>
            <a:rect l="l" t="t" r="r" b="b"/>
            <a:pathLst>
              <a:path w="3400426" h="5841130">
                <a:moveTo>
                  <a:pt x="1700213" y="0"/>
                </a:moveTo>
                <a:cubicBezTo>
                  <a:pt x="2639215" y="0"/>
                  <a:pt x="3400426" y="761211"/>
                  <a:pt x="3400426" y="1700213"/>
                </a:cubicBezTo>
                <a:lnTo>
                  <a:pt x="3400426" y="2305050"/>
                </a:lnTo>
                <a:lnTo>
                  <a:pt x="3400426" y="4140917"/>
                </a:lnTo>
                <a:cubicBezTo>
                  <a:pt x="3400426" y="5079919"/>
                  <a:pt x="2639215" y="5841130"/>
                  <a:pt x="1700213" y="5841130"/>
                </a:cubicBezTo>
                <a:cubicBezTo>
                  <a:pt x="761211" y="5841130"/>
                  <a:pt x="0" y="5079919"/>
                  <a:pt x="0" y="4140917"/>
                </a:cubicBezTo>
                <a:lnTo>
                  <a:pt x="0" y="3536080"/>
                </a:lnTo>
                <a:lnTo>
                  <a:pt x="0" y="1700213"/>
                </a:lnTo>
                <a:cubicBezTo>
                  <a:pt x="0" y="761211"/>
                  <a:pt x="761211" y="0"/>
                  <a:pt x="1700213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B2A69-7C72-2625-9390-566AFFD7D74C}"/>
              </a:ext>
            </a:extLst>
          </p:cNvPr>
          <p:cNvSpPr txBox="1"/>
          <p:nvPr/>
        </p:nvSpPr>
        <p:spPr>
          <a:xfrm>
            <a:off x="969006" y="4629958"/>
            <a:ext cx="319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IGSIN 919 </a:t>
            </a:r>
            <a:r>
              <a:rPr lang="en-US" dirty="0" err="1"/>
              <a:t>Qinyi</a:t>
            </a:r>
            <a:r>
              <a:rPr lang="en-US" dirty="0"/>
              <a:t> Liu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6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84E2-CBF6-9DC2-A01F-10C2C014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6942-FD6E-7365-EB00-B8CE051D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10406449" cy="382177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make a selection on your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a variable from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  <a:b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select(c(Q3, Q4, Q5)) </a:t>
            </a:r>
            <a:endParaRPr lang="en-GB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%&gt;%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allows you to write short code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Statement before 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%&gt;%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outer part of the function </a:t>
            </a:r>
            <a:r>
              <a:rPr lang="en-GB" sz="1800" dirty="0">
                <a:effectLst/>
                <a:latin typeface="Tw Cen MT" panose="020B0602020104020603" pitchFamily="34" charset="77"/>
              </a:rPr>
              <a:t>(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800" dirty="0">
                <a:effectLst/>
                <a:latin typeface="Tw Cen MT" panose="020B0602020104020603" pitchFamily="34" charset="77"/>
              </a:rPr>
              <a:t>),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GB" sz="1800" dirty="0">
                <a:effectLst/>
                <a:latin typeface="Tw Cen MT" panose="020B0602020104020603" pitchFamily="34" charset="77"/>
              </a:rPr>
              <a:t> 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%&gt;%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action to be performed on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</a:t>
            </a:r>
            <a:endParaRPr lang="en-GB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7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4D1C-2100-B4DA-BFDA-3F36AA05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0331-7CCF-9483-0395-E2D62C4F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Overwrite the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select(c(Q3, Q4, Q5))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same as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[, c(Q3, Q4, Q5)]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cannot go back to the previous version of the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All variables except 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Q3,Q4,Q5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deleted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GB" sz="1800" dirty="0">
                <a:effectLst/>
                <a:latin typeface="Tw Cen MT" panose="020B0602020104020603" pitchFamily="34" charset="77"/>
              </a:rPr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2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9231-7F91-1846-88ED-E228254A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CA8-5F13-802D-DF94-DA930BE0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observations: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filter(sex == 1)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same as the indexing command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df$sex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==1,]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8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8978-719A-85F0-AD95-ABC778F7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treat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AF27-75A1-7D99-6FE6-A15A6A38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several functions to deal with them </a:t>
            </a:r>
          </a:p>
          <a:p>
            <a:pPr marL="457200" lvl="1" indent="0">
              <a:buNone/>
            </a:pP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b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b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endParaRPr lang="en-GB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effectLst/>
                <a:latin typeface="Tw Cen MT" panose="020B0602020104020603" pitchFamily="34" charset="77"/>
              </a:rPr>
              <a:t>Select cases when missing values:</a:t>
            </a:r>
            <a:br>
              <a:rPr lang="en-GB" sz="1800" dirty="0">
                <a:effectLst/>
                <a:latin typeface="Tw Cen MT" panose="020B0602020104020603" pitchFamily="34" charset="77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juul$sex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==1 &amp; !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juul$sex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  <a:b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juul$sex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==1 &amp;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juul$sex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),]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3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0429-CE5C-7F83-0E36-D89E162B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as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1B25-0982-4A10-1184-0C5C5B7C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functions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C5114FD-68AC-36F9-0A21-593663E1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730500"/>
            <a:ext cx="4864100" cy="10541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B11D26F-3CEA-F742-D4DC-3A2B3106E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89" y="1705005"/>
            <a:ext cx="7772400" cy="47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FAEB-BCBD-06D0-DE56-2D0156ED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BB7B-025D-3C8F-F48E-1D83A867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imdb.csv</a:t>
            </a:r>
            <a:r>
              <a:rPr lang="en-US" dirty="0"/>
              <a:t> data from mitt </a:t>
            </a:r>
            <a:r>
              <a:rPr lang="en-US" dirty="0" err="1"/>
              <a:t>uib</a:t>
            </a:r>
            <a:endParaRPr lang="en-US" dirty="0"/>
          </a:p>
          <a:p>
            <a:r>
              <a:rPr lang="en-US" dirty="0"/>
              <a:t>Read this csv</a:t>
            </a:r>
          </a:p>
          <a:p>
            <a:r>
              <a:rPr lang="en-US" dirty="0"/>
              <a:t>Explore elements, rows, </a:t>
            </a:r>
            <a:r>
              <a:rPr lang="en-US" dirty="0" err="1"/>
              <a:t>colums</a:t>
            </a:r>
            <a:endParaRPr lang="en-US" dirty="0"/>
          </a:p>
          <a:p>
            <a:r>
              <a:rPr lang="en-US"/>
              <a:t>create </a:t>
            </a:r>
            <a:r>
              <a:rPr lang="en-US" dirty="0"/>
              <a:t>subset of mystery movies</a:t>
            </a:r>
          </a:p>
        </p:txBody>
      </p:sp>
    </p:spTree>
    <p:extLst>
      <p:ext uri="{BB962C8B-B14F-4D97-AF65-F5344CB8AC3E}">
        <p14:creationId xmlns:p14="http://schemas.microsoft.com/office/powerpoint/2010/main" val="324900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D222-74C7-0A20-853A-07CC7DD2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– set right local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D186-3379-D84E-8C7A-061121AC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(‘/local/right/path’) 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put your dataset’s local path here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your current local path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9CC8-7F07-8135-458E-1408CB61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– csv file and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7A60-A80E-006B-BAD5-C3FBA4DA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read.csv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 a function that used to load your dataset</a:t>
            </a:r>
          </a:p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important arguments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(whether there are variable labels)</a:t>
            </a:r>
          </a:p>
          <a:p>
            <a:pPr lvl="1"/>
            <a:r>
              <a:rPr lang="en-GB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(separation sign)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dec(decimal sign)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quote(whether other signs should be discarded)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your file is a excel file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xlsx) , use the following code or you can transfer your excel file to csv file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library("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GB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GB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my_file.xls</a:t>
            </a:r>
            <a:r>
              <a:rPr lang="en-GB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</a:t>
            </a:r>
            <a:endParaRPr lang="en-GB" sz="1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GB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GB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my_file.xlsx</a:t>
            </a:r>
            <a:r>
              <a:rPr lang="en-GB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xlsx files</a:t>
            </a:r>
            <a:endParaRPr lang="en-GB" sz="1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41A9-0544-830C-A95C-076949A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Juul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0F1C-D128-B89D-68F5-8E01F1A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a sense of the dataset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342C615-23F5-067A-B298-E2F7B1C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662881"/>
            <a:ext cx="5130800" cy="685800"/>
          </a:xfrm>
          <a:prstGeom prst="rect">
            <a:avLst/>
          </a:prstGeom>
        </p:spPr>
      </p:pic>
      <p:pic>
        <p:nvPicPr>
          <p:cNvPr id="7" name="Picture 6" descr="Text, application&#10;&#10;Description automatically generated">
            <a:extLst>
              <a:ext uri="{FF2B5EF4-FFF2-40B4-BE49-F238E27FC236}">
                <a16:creationId xmlns:a16="http://schemas.microsoft.com/office/drawing/2014/main" id="{136BBEB2-E6BE-38E6-EC4D-FBCEE3C4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80" y="114299"/>
            <a:ext cx="7425026" cy="65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6C70-D71D-9A64-B212-0F990C82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sense of a new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5C448C-CCA3-8263-7413-7CEA697BB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833" y="2163420"/>
            <a:ext cx="1625600" cy="241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CA1E5B-A6E9-0F8D-DDAF-1441CD6EF5C0}"/>
              </a:ext>
            </a:extLst>
          </p:cNvPr>
          <p:cNvSpPr txBox="1">
            <a:spLocks/>
          </p:cNvSpPr>
          <p:nvPr/>
        </p:nvSpPr>
        <p:spPr>
          <a:xfrm>
            <a:off x="631567" y="1793992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following code to get a sense of the new dataset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0E84653-87E1-706D-942E-8FE9912F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5254"/>
            <a:ext cx="5651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7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6C70-D71D-9A64-B212-0F990C82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sense of a new dataset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CA1E5B-A6E9-0F8D-DDAF-1441CD6EF5C0}"/>
              </a:ext>
            </a:extLst>
          </p:cNvPr>
          <p:cNvSpPr txBox="1">
            <a:spLocks/>
          </p:cNvSpPr>
          <p:nvPr/>
        </p:nvSpPr>
        <p:spPr>
          <a:xfrm>
            <a:off x="631567" y="1793992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59AFC7E1-9748-0046-5A45-DD6D4D96A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833" y="2254250"/>
            <a:ext cx="5651500" cy="23495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33C4B9-EEB6-F3F3-13C5-55A28203A464}"/>
              </a:ext>
            </a:extLst>
          </p:cNvPr>
          <p:cNvSpPr txBox="1"/>
          <p:nvPr/>
        </p:nvSpPr>
        <p:spPr>
          <a:xfrm>
            <a:off x="6956425" y="2249736"/>
            <a:ext cx="3043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DCA5109-E65D-ADB8-9A6B-C3EC3775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99" y="2697205"/>
            <a:ext cx="5651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7C38-0BF6-4E4A-4926-71B68618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A617-F36A-2723-ECEA-6D606C61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from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br>
              <a:rPr lang="en-GB" sz="1800" dirty="0">
                <a:effectLst/>
                <a:latin typeface="Tw Cen MT" panose="020B0602020104020603" pitchFamily="34" charset="77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[,"sex"]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the column labelled ‘sex’ </a:t>
            </a:r>
          </a:p>
          <a:p>
            <a:pPr marL="0" indent="0">
              <a:buNone/>
            </a:pPr>
            <a:r>
              <a:rPr lang="en-GB" dirty="0">
                <a:solidFill>
                  <a:srgbClr val="93B5D1"/>
                </a:solidFill>
                <a:latin typeface="Wingdings 2" pitchFamily="2" charset="2"/>
              </a:rPr>
              <a:t>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juul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[,2]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the second column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from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br>
              <a:rPr lang="en-GB" sz="1800" dirty="0">
                <a:effectLst/>
                <a:latin typeface="Tw Cen MT" panose="020B0602020104020603" pitchFamily="34" charset="77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juul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juul$sex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==2,]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select all data for females</a:t>
            </a:r>
            <a:br>
              <a:rPr lang="en-GB" sz="1800" dirty="0">
                <a:effectLst/>
                <a:latin typeface="Tw Cen MT" panose="020B0602020104020603" pitchFamily="34" charset="77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juul$age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juul$sex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==2]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select only age of females</a:t>
            </a:r>
            <a:br>
              <a:rPr lang="en-GB" sz="1800" dirty="0">
                <a:effectLst/>
                <a:latin typeface="Tw Cen MT" panose="020B0602020104020603" pitchFamily="34" charset="77"/>
              </a:rPr>
            </a:b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juul$age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[juul$igf1&gt;400]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select only age for those with igf1 &gt; 400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0752-3708-9628-1544-CC4AF57B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5C72-1974-5881-470E-3C48AB9C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f_new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&lt;-subset(</a:t>
            </a:r>
            <a:r>
              <a:rPr lang="en-GB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juul</a:t>
            </a:r>
            <a:r>
              <a:rPr lang="en-GB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sex==1, c(age, igf1))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5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5FA9-37A4-76AC-7A8D-1E2A2292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9FFF-731C-D9AA-8FEE-021E62D0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dyplr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004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571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Courier New</vt:lpstr>
      <vt:lpstr>Footlight MT Light</vt:lpstr>
      <vt:lpstr>Tw Cen MT</vt:lpstr>
      <vt:lpstr>Wingdings 2</vt:lpstr>
      <vt:lpstr>ArchVTI</vt:lpstr>
      <vt:lpstr>Data wrangling </vt:lpstr>
      <vt:lpstr>Read data – set right local path</vt:lpstr>
      <vt:lpstr>read data – csv file and excel file</vt:lpstr>
      <vt:lpstr>Juul dataset</vt:lpstr>
      <vt:lpstr>Get a sense of a new dataset</vt:lpstr>
      <vt:lpstr>Get a sense of a new dataset</vt:lpstr>
      <vt:lpstr>select dataframe</vt:lpstr>
      <vt:lpstr>select</vt:lpstr>
      <vt:lpstr>tidyverse</vt:lpstr>
      <vt:lpstr>select</vt:lpstr>
      <vt:lpstr>select</vt:lpstr>
      <vt:lpstr>filter</vt:lpstr>
      <vt:lpstr>How to treat with missing values</vt:lpstr>
      <vt:lpstr>R as calculator</vt:lpstr>
      <vt:lpstr>Lab activity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</dc:title>
  <dc:creator>qinyi liu</dc:creator>
  <cp:lastModifiedBy>qinyi liu</cp:lastModifiedBy>
  <cp:revision>44</cp:revision>
  <dcterms:created xsi:type="dcterms:W3CDTF">2023-02-05T15:27:43Z</dcterms:created>
  <dcterms:modified xsi:type="dcterms:W3CDTF">2023-02-12T23:04:42Z</dcterms:modified>
</cp:coreProperties>
</file>