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72" r:id="rId16"/>
    <p:sldId id="273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21"/>
    <p:restoredTop sz="95775"/>
  </p:normalViewPr>
  <p:slideViewPr>
    <p:cSldViewPr snapToGrid="0">
      <p:cViewPr varScale="1">
        <p:scale>
          <a:sx n="58" d="100"/>
          <a:sy n="58" d="100"/>
        </p:scale>
        <p:origin x="20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8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3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7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461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4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5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liceyangxi1987/article/details/7353265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liceyangxi1987/article/details/7353265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hndasilva/diabetes?resource=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i&amp;url=http%3A%2F%2Fwww.lac.inpe.br%2F~rafael.santos%2FDocs%2FCAP394%2FWholeStory-Iris.html&amp;psig=AOvVaw2seSZFe6S6JVtMhjyJ6ycN&amp;ust=1676546325866000&amp;source=images&amp;cd=vfe&amp;ved=0CBEQjhxqFwoTCKCo1vOzl_0CFQAAAAAdAAAAABA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79806-4AAE-93BB-AA4D-B06FAA67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Naïve bays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047D3-8116-07C0-96F1-6141984B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Qinyi</a:t>
            </a:r>
            <a:r>
              <a:rPr lang="en-US" dirty="0"/>
              <a:t> Liu</a:t>
            </a:r>
          </a:p>
          <a:p>
            <a:pPr algn="l"/>
            <a:r>
              <a:rPr lang="en-US" dirty="0"/>
              <a:t>IGSIN 919</a:t>
            </a:r>
          </a:p>
        </p:txBody>
      </p:sp>
      <p:pic>
        <p:nvPicPr>
          <p:cNvPr id="4" name="Picture 3" descr="Formules mathématiques complexes sur un tableau noir">
            <a:extLst>
              <a:ext uri="{FF2B5EF4-FFF2-40B4-BE49-F238E27FC236}">
                <a16:creationId xmlns:a16="http://schemas.microsoft.com/office/drawing/2014/main" id="{6748CC7B-751C-1F0D-BC55-3D05BA81F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r="1825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95E4-5EC4-B4B8-037E-7D490B3A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5395A-F674-203D-CC4A-D6333C697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2755900"/>
            <a:ext cx="7505700" cy="673100"/>
          </a:xfrm>
        </p:spPr>
      </p:pic>
    </p:spTree>
    <p:extLst>
      <p:ext uri="{BB962C8B-B14F-4D97-AF65-F5344CB8AC3E}">
        <p14:creationId xmlns:p14="http://schemas.microsoft.com/office/powerpoint/2010/main" val="422017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29F9-10E8-F7C0-99B4-9557B836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120-A165-A6F6-4643-C54C3C8C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cross validation?</a:t>
            </a:r>
          </a:p>
          <a:p>
            <a:r>
              <a:rPr lang="en-US" dirty="0"/>
              <a:t>1. Cross-validation is used to assess the predictive performance of a model, particularly the performance of a trained model on new data, and can reduce overfitting to a certain extent.</a:t>
            </a:r>
          </a:p>
          <a:p>
            <a:r>
              <a:rPr lang="en-US" dirty="0"/>
              <a:t> 2.  It also allows to obtain as much valid information as possible from a limited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75953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B29F9-10E8-F7C0-99B4-9557B836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240404"/>
            <a:ext cx="4183379" cy="20028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120-A165-A6F6-4643-C54C3C8C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holdout cross validation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CF8F0E1E-BE78-8046-423B-A62BB8AD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979" y="735410"/>
            <a:ext cx="6558017" cy="377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DDE01-2334-F8E5-C31F-873695BE0A98}"/>
              </a:ext>
            </a:extLst>
          </p:cNvPr>
          <p:cNvSpPr txBox="1"/>
          <p:nvPr/>
        </p:nvSpPr>
        <p:spPr>
          <a:xfrm>
            <a:off x="1143000" y="5850492"/>
            <a:ext cx="630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Picture resources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1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A6F1-C107-2639-EEE2-5948A306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BE7F-1496-E844-C2F4-8C09247A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013" y="2353378"/>
            <a:ext cx="3630930" cy="3593592"/>
          </a:xfrm>
        </p:spPr>
        <p:txBody>
          <a:bodyPr>
            <a:normAutofit fontScale="92500"/>
          </a:bodyPr>
          <a:lstStyle/>
          <a:p>
            <a:r>
              <a:rPr lang="en-US" dirty="0"/>
              <a:t>k-fold cross-validation reduces the variance by averaging the results of training over k different subgroups, so that the performance of the model is less sensitive to the division of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68D454-B2F8-C53A-48F8-2B130748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" y="2353378"/>
            <a:ext cx="7403295" cy="40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F5DFB-5E52-D587-DFA1-C9995108FAB1}"/>
              </a:ext>
            </a:extLst>
          </p:cNvPr>
          <p:cNvSpPr txBox="1"/>
          <p:nvPr/>
        </p:nvSpPr>
        <p:spPr>
          <a:xfrm>
            <a:off x="1243012" y="6392650"/>
            <a:ext cx="630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Picture resources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7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A6F1-C107-2639-EEE2-5948A306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BE7F-1496-E844-C2F4-8C09247A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653416"/>
            <a:ext cx="10268711" cy="42045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the original data are randomly divided into k copies without repeated sampling</a:t>
            </a:r>
          </a:p>
          <a:p>
            <a:pPr marL="514350" indent="-514350">
              <a:buAutoNum type="arabicPeriod"/>
            </a:pPr>
            <a:r>
              <a:rPr lang="en-US" dirty="0"/>
              <a:t>1 copy is selected each time as the test set and the remaining k-1 copies are used as the training set for model training</a:t>
            </a:r>
          </a:p>
          <a:p>
            <a:pPr marL="514350" indent="-514350">
              <a:buAutoNum type="arabicPeriod"/>
            </a:pPr>
            <a:r>
              <a:rPr lang="en-US" dirty="0"/>
              <a:t>the second step is repeated k times, so that each subset has one chance to be used as the test set and the rest as the training set. After training on each training set a model is obtained.</a:t>
            </a:r>
          </a:p>
          <a:p>
            <a:pPr marL="514350" indent="-514350">
              <a:buAutoNum type="arabicPeriod"/>
            </a:pPr>
            <a:r>
              <a:rPr lang="en-US" dirty="0"/>
              <a:t>the average of the k sets of test results is calculated as an estimate of the model accuracy and used as the performance metric for the model under the current 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03735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D441-D2AB-6EF0-B51C-0260DD16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Naïve bayes with 10-fold cv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E6F6E2-7D8E-89E2-AB31-5CE92A47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2582"/>
            <a:ext cx="4653643" cy="3897425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9030BB-0DED-1DE3-B3A2-28231C613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1249" y="1714499"/>
            <a:ext cx="6432466" cy="10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D441-D2AB-6EF0-B51C-0260DD16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Naïve bayes with 10-fold cv</a:t>
            </a:r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3CEBED9-B8C1-85FE-6080-A2D2FD217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87" y="445770"/>
            <a:ext cx="6705600" cy="1104900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ABB3465-6B4B-5A44-2C31-A461C9A9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2" y="1701075"/>
            <a:ext cx="6540500" cy="14732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0D86C2E-38F1-21CA-00E4-36C4ADAD6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9810"/>
            <a:ext cx="4356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6873-2219-157E-D134-E67B13B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1A6E-9D57-BE4A-7526-B0D257F4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Train your naïve bayes model with split rate of 0.75 for the train dataset and test dataset, using the 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96341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561-67FF-BFBF-DA75-13E8F79E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A96D-3729-D63B-7CEF-2CEED0B9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used: </a:t>
            </a:r>
            <a:r>
              <a:rPr lang="en-US" dirty="0">
                <a:hlinkClick r:id="rId2"/>
              </a:rPr>
              <a:t>https://www.kaggle.com/datasets/johndasilva/diabetes?resource=download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47D6-5899-E953-FAAA-2CA1ECFA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4695-A179-97F6-2AEE-3E6C56F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Install the necessary libraries</a:t>
            </a:r>
          </a:p>
          <a:p>
            <a:pPr marL="514350" indent="-514350">
              <a:buAutoNum type="arabicPeriod"/>
            </a:pPr>
            <a:r>
              <a:rPr lang="en-US" dirty="0"/>
              <a:t>Read a csv file and explore the data</a:t>
            </a:r>
          </a:p>
          <a:p>
            <a:pPr marL="514350" indent="-514350">
              <a:buAutoNum type="arabicPeriod"/>
            </a:pPr>
            <a:r>
              <a:rPr lang="en-US" dirty="0"/>
              <a:t>Train and test data</a:t>
            </a:r>
          </a:p>
          <a:p>
            <a:pPr marL="514350" indent="-51435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naïvebayes</a:t>
            </a:r>
            <a:r>
              <a:rPr lang="en-US" dirty="0"/>
              <a:t> model</a:t>
            </a:r>
          </a:p>
          <a:p>
            <a:pPr marL="514350" indent="-514350">
              <a:buAutoNum type="arabicPeriod"/>
            </a:pPr>
            <a:r>
              <a:rPr lang="en-US" dirty="0"/>
              <a:t>Make predictions on the test dataset</a:t>
            </a:r>
          </a:p>
          <a:p>
            <a:pPr marL="514350" indent="-514350">
              <a:buAutoNum type="arabicPeriod"/>
            </a:pPr>
            <a:r>
              <a:rPr lang="en-US" dirty="0"/>
              <a:t>Check the accuracy of our model</a:t>
            </a:r>
          </a:p>
        </p:txBody>
      </p:sp>
    </p:spTree>
    <p:extLst>
      <p:ext uri="{BB962C8B-B14F-4D97-AF65-F5344CB8AC3E}">
        <p14:creationId xmlns:p14="http://schemas.microsoft.com/office/powerpoint/2010/main" val="41174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72FA-3CA4-DD0F-21A0-9C8F335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Install the necessary libraries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D7AF1FE-10C9-083D-46F0-873012D6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19" y="2792413"/>
            <a:ext cx="3240405" cy="1856154"/>
          </a:xfrm>
        </p:spPr>
      </p:pic>
    </p:spTree>
    <p:extLst>
      <p:ext uri="{BB962C8B-B14F-4D97-AF65-F5344CB8AC3E}">
        <p14:creationId xmlns:p14="http://schemas.microsoft.com/office/powerpoint/2010/main" val="169596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5F4-1C6F-5125-BE04-8E960412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CEF4BAC-48C8-1C78-230A-CCB6019A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69" y="2549694"/>
            <a:ext cx="7369493" cy="117122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8F10B71-CFDD-2457-4672-857DB77D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" y="3822386"/>
            <a:ext cx="7721600" cy="2717800"/>
          </a:xfrm>
          <a:prstGeom prst="rect">
            <a:avLst/>
          </a:prstGeom>
        </p:spPr>
      </p:pic>
      <p:pic>
        <p:nvPicPr>
          <p:cNvPr id="1026" name="Picture 2" descr="Data Science Example - Iris dataset">
            <a:extLst>
              <a:ext uri="{FF2B5EF4-FFF2-40B4-BE49-F238E27FC236}">
                <a16:creationId xmlns:a16="http://schemas.microsoft.com/office/drawing/2014/main" id="{BAE62C1F-7598-79B4-CF4D-6E895A988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2778005"/>
            <a:ext cx="4295058" cy="25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5F177-CEB6-2B8F-608E-F94C15C01852}"/>
              </a:ext>
            </a:extLst>
          </p:cNvPr>
          <p:cNvSpPr txBox="1"/>
          <p:nvPr/>
        </p:nvSpPr>
        <p:spPr>
          <a:xfrm>
            <a:off x="8172450" y="568642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sources </a:t>
            </a:r>
            <a:r>
              <a:rPr lang="en-US" dirty="0">
                <a:hlinkClick r:id="rId5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6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67B-B16A-9138-B525-6085A01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E369A1-08A6-D927-903D-D816523B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1" y="2587751"/>
            <a:ext cx="7525707" cy="2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67B-B16A-9138-B525-6085A01B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</a:p>
        </p:txBody>
      </p:sp>
      <p:pic>
        <p:nvPicPr>
          <p:cNvPr id="6" name="Picture 5" descr="Text, table&#10;&#10;Description automatically generated">
            <a:extLst>
              <a:ext uri="{FF2B5EF4-FFF2-40B4-BE49-F238E27FC236}">
                <a16:creationId xmlns:a16="http://schemas.microsoft.com/office/drawing/2014/main" id="{91390AD2-823A-23B2-A217-37A592A9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736850"/>
            <a:ext cx="7569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7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95F-8AD5-D45C-1AC3-EA2CF57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C72A-A4AA-067F-2A7E-625A184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Download the dataset called.. From </a:t>
            </a:r>
            <a:r>
              <a:rPr lang="en-US" dirty="0" err="1"/>
              <a:t>mittuib</a:t>
            </a:r>
            <a:r>
              <a:rPr lang="en-US" dirty="0"/>
              <a:t>, download the r file from </a:t>
            </a:r>
            <a:r>
              <a:rPr lang="en-US" dirty="0" err="1"/>
              <a:t>mittuib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Import and explore the dataset. Remember, variable “Outcome” is our Y</a:t>
            </a:r>
          </a:p>
          <a:p>
            <a:pPr marL="514350" indent="-514350">
              <a:buAutoNum type="arabicPeriod"/>
            </a:pPr>
            <a:r>
              <a:rPr lang="en-US" dirty="0"/>
              <a:t>Transform the variable “Outcome” to a factor and give it two levels called “health” and “ill”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Transform all the ‘0’ values from 2</a:t>
            </a:r>
            <a:r>
              <a:rPr lang="en-US" baseline="30000" dirty="0"/>
              <a:t>nd</a:t>
            </a:r>
            <a:r>
              <a:rPr lang="en-US" dirty="0"/>
              <a:t> columns to 7</a:t>
            </a:r>
            <a:r>
              <a:rPr lang="en-US" baseline="30000" dirty="0"/>
              <a:t>th</a:t>
            </a:r>
            <a:r>
              <a:rPr lang="en-US" dirty="0"/>
              <a:t> columns to NA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0E97E-3FAF-8F1E-EE25-6BCED29C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302000"/>
            <a:ext cx="46228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D139-DFF4-5680-EB1A-23D79F2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naïve bayes model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E75903D-ED80-1EFA-8657-842E6B639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8" y="2635250"/>
            <a:ext cx="7035800" cy="927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373D5-4EEF-FB9A-A2DE-2AB74766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8" y="3925002"/>
            <a:ext cx="7035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6E00-1DDA-FC2C-B9F2-EBA45903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ECE67-6E7F-C113-445C-F05474FFC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19" y="2679699"/>
            <a:ext cx="11463089" cy="1245529"/>
          </a:xfr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55C6C8F-8540-C283-86A1-08458C91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8" y="4151350"/>
            <a:ext cx="9399949" cy="18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701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414</Words>
  <Application>Microsoft Macintosh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Franklin Gothic Demi Cond</vt:lpstr>
      <vt:lpstr>Franklin Gothic Medium</vt:lpstr>
      <vt:lpstr>Wingdings</vt:lpstr>
      <vt:lpstr>JuxtaposeVTI</vt:lpstr>
      <vt:lpstr>Naïve bays lab</vt:lpstr>
      <vt:lpstr>The process of it</vt:lpstr>
      <vt:lpstr>1. Install the necessary libraries</vt:lpstr>
      <vt:lpstr>Explore the data</vt:lpstr>
      <vt:lpstr>Train and test data</vt:lpstr>
      <vt:lpstr>Train and test data</vt:lpstr>
      <vt:lpstr>Lab 1 </vt:lpstr>
      <vt:lpstr>Create a naïve bayes model</vt:lpstr>
      <vt:lpstr>Make predictions</vt:lpstr>
      <vt:lpstr>Check the accuracy</vt:lpstr>
      <vt:lpstr>cross validation</vt:lpstr>
      <vt:lpstr>cross validation</vt:lpstr>
      <vt:lpstr>K-fold cross validation</vt:lpstr>
      <vt:lpstr>K-fold cross validation</vt:lpstr>
      <vt:lpstr>Naïve bayes with 10-fold cv</vt:lpstr>
      <vt:lpstr>Naïve bayes with 10-fold cv</vt:lpstr>
      <vt:lpstr>Lab 2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bays lab</dc:title>
  <dc:creator>qinyi liu</dc:creator>
  <cp:lastModifiedBy>qinyi liu</cp:lastModifiedBy>
  <cp:revision>31</cp:revision>
  <dcterms:created xsi:type="dcterms:W3CDTF">2023-02-15T08:27:42Z</dcterms:created>
  <dcterms:modified xsi:type="dcterms:W3CDTF">2023-02-15T14:09:25Z</dcterms:modified>
</cp:coreProperties>
</file>