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  <p:sldMasterId id="2147483725" r:id="rId37"/>
    <p:sldMasterId id="2147483727" r:id="rId38"/>
    <p:sldMasterId id="2147483729" r:id="rId39"/>
    <p:sldMasterId id="2147483731" r:id="rId40"/>
    <p:sldMasterId id="2147483733" r:id="rId41"/>
    <p:sldMasterId id="2147483735" r:id="rId42"/>
    <p:sldMasterId id="2147483737" r:id="rId43"/>
    <p:sldMasterId id="2147483739" r:id="rId44"/>
    <p:sldMasterId id="2147483741" r:id="rId45"/>
  </p:sldMasterIdLst>
  <p:sldIdLst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" Target="slides/slide1.xml"/><Relationship Id="rId47" Type="http://schemas.openxmlformats.org/officeDocument/2006/relationships/slide" Target="slides/slide2.xml"/><Relationship Id="rId48" Type="http://schemas.openxmlformats.org/officeDocument/2006/relationships/slide" Target="slides/slide3.xml"/><Relationship Id="rId49" Type="http://schemas.openxmlformats.org/officeDocument/2006/relationships/slide" Target="slides/slide4.xml"/><Relationship Id="rId50" Type="http://schemas.openxmlformats.org/officeDocument/2006/relationships/slide" Target="slides/slide5.xml"/><Relationship Id="rId51" Type="http://schemas.openxmlformats.org/officeDocument/2006/relationships/slide" Target="slides/slide6.xml"/><Relationship Id="rId52" Type="http://schemas.openxmlformats.org/officeDocument/2006/relationships/slide" Target="slides/slide7.xml"/><Relationship Id="rId53" Type="http://schemas.openxmlformats.org/officeDocument/2006/relationships/slide" Target="slides/slide8.xml"/><Relationship Id="rId54" Type="http://schemas.openxmlformats.org/officeDocument/2006/relationships/slide" Target="slides/slide9.xml"/><Relationship Id="rId55" Type="http://schemas.openxmlformats.org/officeDocument/2006/relationships/slide" Target="slides/slide10.xml"/><Relationship Id="rId56" Type="http://schemas.openxmlformats.org/officeDocument/2006/relationships/slide" Target="slides/slide11.xml"/><Relationship Id="rId57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1" lang="hu-HU" sz="1800" strike="noStrike" u="none">
                <a:solidFill>
                  <a:srgbClr val="000000"/>
                </a:solidFill>
                <a:uFillTx/>
                <a:latin typeface="Calibri"/>
              </a:rPr>
              <a:t>Project management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bar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Oszlop C</c:v>
                </c:pt>
              </c:strCache>
            </c:strRef>
          </c:tx>
          <c:spPr>
            <a:noFill/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Calibri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A team megalakulása, team tagok kiválasztása</c:v>
                </c:pt>
                <c:pt idx="1">
                  <c:v>Projektfeladat kiválasztása</c:v>
                </c:pt>
                <c:pt idx="2">
                  <c:v>Projekt indítás, feladatok meghatározása, elosztása</c:v>
                </c:pt>
                <c:pt idx="3">
                  <c:v>Projektspecifikáció elkészítése, elfogadása, lezárása</c:v>
                </c:pt>
                <c:pt idx="4">
                  <c:v>Tervezés, rendszerterv elkészítése, tervek lezárása, elfogadása</c:v>
                </c:pt>
                <c:pt idx="5">
                  <c:v>Kódolás</c:v>
                </c:pt>
                <c:pt idx="6">
                  <c:v>Tesztelés: egységtesztek, integrációs tesztek, interface tesztek, rendszertesztek</c:v>
                </c:pt>
                <c:pt idx="7">
                  <c:v>Projektdokumentáció készítése: fejlesztői dokumentáció, felhasználói dokumentáció</c:v>
                </c:pt>
                <c:pt idx="8">
                  <c:v>Projektvédési prezentáció elkészítése</c:v>
                </c:pt>
                <c:pt idx="9">
                  <c:v>Szaktanári konzultáció</c:v>
                </c:pt>
                <c:pt idx="10">
                  <c:v>Projekt beadása</c:v>
                </c:pt>
                <c:pt idx="11">
                  <c:v>Felkészülés a szakmai vizsgára, a projektfeladat megvédésére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13</c:v>
                </c:pt>
                <c:pt idx="3">
                  <c:v>15</c:v>
                </c:pt>
                <c:pt idx="4">
                  <c:v>20</c:v>
                </c:pt>
                <c:pt idx="5">
                  <c:v>20</c:v>
                </c:pt>
                <c:pt idx="6">
                  <c:v>34</c:v>
                </c:pt>
                <c:pt idx="7">
                  <c:v>20</c:v>
                </c:pt>
                <c:pt idx="8">
                  <c:v>40</c:v>
                </c:pt>
                <c:pt idx="9">
                  <c:v>10</c:v>
                </c:pt>
                <c:pt idx="10">
                  <c:v>45</c:v>
                </c:pt>
                <c:pt idx="11">
                  <c:v>46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Oszlop D</c:v>
                </c:pt>
              </c:strCache>
            </c:strRef>
          </c:tx>
          <c:spPr>
            <a:solidFill>
              <a:srgbClr val="c0504d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1" sz="800" strike="noStrike" u="none">
                    <a:solidFill>
                      <a:srgbClr val="000000"/>
                    </a:solidFill>
                    <a:uFillTx/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12"/>
                <c:pt idx="0">
                  <c:v>A team megalakulása, team tagok kiválasztása</c:v>
                </c:pt>
                <c:pt idx="1">
                  <c:v>Projektfeladat kiválasztása</c:v>
                </c:pt>
                <c:pt idx="2">
                  <c:v>Projekt indítás, feladatok meghatározása, elosztása</c:v>
                </c:pt>
                <c:pt idx="3">
                  <c:v>Projektspecifikáció elkészítése, elfogadása, lezárása</c:v>
                </c:pt>
                <c:pt idx="4">
                  <c:v>Tervezés, rendszerterv elkészítése, tervek lezárása, elfogadása</c:v>
                </c:pt>
                <c:pt idx="5">
                  <c:v>Kódolás</c:v>
                </c:pt>
                <c:pt idx="6">
                  <c:v>Tesztelés: egységtesztek, integrációs tesztek, interface tesztek, rendszertesztek</c:v>
                </c:pt>
                <c:pt idx="7">
                  <c:v>Projektdokumentáció készítése: fejlesztői dokumentáció, felhasználói dokumentáció</c:v>
                </c:pt>
                <c:pt idx="8">
                  <c:v>Projektvédési prezentáció elkészítése</c:v>
                </c:pt>
                <c:pt idx="9">
                  <c:v>Szaktanári konzultáció</c:v>
                </c:pt>
                <c:pt idx="10">
                  <c:v>Projekt beadása</c:v>
                </c:pt>
                <c:pt idx="11">
                  <c:v>Felkészülés a szakmai vizsgára, a projektfeladat megvédésére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26</c:v>
                </c:pt>
                <c:pt idx="6">
                  <c:v>10</c:v>
                </c:pt>
                <c:pt idx="7">
                  <c:v>26</c:v>
                </c:pt>
                <c:pt idx="8">
                  <c:v>5</c:v>
                </c:pt>
                <c:pt idx="9">
                  <c:v>42</c:v>
                </c:pt>
                <c:pt idx="10">
                  <c:v>1</c:v>
                </c:pt>
                <c:pt idx="11">
                  <c:v>6</c:v>
                </c:pt>
              </c:numCache>
            </c:numRef>
          </c:val>
        </c:ser>
        <c:gapWidth val="150"/>
        <c:overlap val="100"/>
        <c:axId val="71859904"/>
        <c:axId val="2986903"/>
      </c:barChart>
      <c:catAx>
        <c:axId val="71859904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Calibri"/>
              </a:defRPr>
            </a:pPr>
          </a:p>
        </c:txPr>
        <c:crossAx val="2986903"/>
        <c:crosses val="autoZero"/>
        <c:auto val="1"/>
        <c:lblAlgn val="ctr"/>
        <c:lblOffset val="100"/>
        <c:noMultiLvlLbl val="0"/>
      </c:catAx>
      <c:valAx>
        <c:axId val="2986903"/>
        <c:scaling>
          <c:orientation val="minMax"/>
          <c:max val="52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sz="13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  <a:r>
                  <a:rPr b="1" lang="hu-HU" sz="1000" strike="noStrike" u="none">
                    <a:solidFill>
                      <a:srgbClr val="000000"/>
                    </a:solidFill>
                    <a:uFillTx/>
                    <a:latin typeface="Calibri"/>
                  </a:rPr>
                  <a:t>Hetek</a:t>
                </a:r>
              </a:p>
            </c:rich>
          </c:tx>
          <c:layout>
            <c:manualLayout>
              <c:xMode val="edge"/>
              <c:yMode val="edge"/>
              <c:x val="0.413400595007114"/>
              <c:y val="0.18711728685822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Calibri"/>
              </a:defRPr>
            </a:pPr>
          </a:p>
        </c:txPr>
        <c:crossAx val="71859904"/>
        <c:crosses val="autoZero"/>
        <c:crossBetween val="between"/>
        <c:majorUnit val="2"/>
      </c:valAx>
      <c:spPr>
        <a:noFill/>
        <a:ln w="0">
          <a:noFill/>
        </a:ln>
      </c:spPr>
    </c:plotArea>
    <c:plotVisOnly val="1"/>
    <c:dispBlanksAs val="gap"/>
  </c:chart>
  <c:spPr>
    <a:gradFill>
      <a:gsLst>
        <a:gs pos="0">
          <a:srgbClr val="9eb7e5"/>
        </a:gs>
        <a:gs pos="50000">
          <a:srgbClr val="c1d1ec"/>
        </a:gs>
        <a:gs pos="100000">
          <a:srgbClr val="e0e8f5"/>
        </a:gs>
      </a:gsLst>
      <a:lin ang="5400000"/>
    </a:gradFill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26E816-AAEF-46A1-AFA5-C2FDE5C373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Alapértelmezet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330D8B8-9367-4777-B045-5391A393B9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Alapértelmezet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9BD13DA-8ECD-4A83-98E5-B5A9B86463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Alapértelmezet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3A01D0C-B97E-4A62-B4E7-5F0B3287C4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Alapértelmezet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8D407D1-936C-4C85-BC8A-BECD7AA95D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Alapértelmezet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93EC166-B6FD-445A-A77A-0AF3E0B6BD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Alapértelmezet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DA2356F-B036-480D-95B6-D0EC3D5A00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Alapértelmezet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0D713AA-337D-4197-95AB-9FF67F5295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lapértelmezet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1BCA13E-290F-4BFC-9A79-67ABA0F018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Alapértelmezet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A30AF69-8A49-463A-9C65-FAFF7759EE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lapértelmezet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A3D4243-B95A-4226-A852-87DAD94B88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1B6FC0-7176-4EFB-9195-E70FA38B49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Alapértelmezet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DA264DE-9418-40BD-BC41-5BC6F5B5F5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apértelmezet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F22060C-1BCE-48D7-8720-5819A82211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lapértelmezet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562DAB6E-5D7D-4237-9FBC-37D47D7214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Alapértelmezet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4993C16-9CB1-4FD2-B81F-5177712F42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Alapértelmezet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71D3F87-8559-4C77-B3A8-6423DCB014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lapértelmezet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0F0BDFE0-2DCA-4C67-A229-543AE0516D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Alapértelmezet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2F9A3E7-6AE2-4407-A66A-7C9254AFF9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Alapértelmezet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CCF31501-3824-4335-B617-44E6CF9D5B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lapértelmezet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DFE3074C-32A6-4C74-8084-7220A7B584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apértelmezet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4D5F7D51-F22C-4197-9318-9A2C6E1261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DF64A4-CA57-46A1-8B71-D4CB9A3ABD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lapértelmezet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EB598331-D2A6-4527-8B9A-B8ADDBE29C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lapértelmezet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56BA7968-FFAC-46BE-B0A2-0AE959E955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Alapértelmezet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9108D1E5-E64C-4939-921B-CFFCBC2F2F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Alapértelmezet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D49BC71D-9E92-4353-84AF-35A0D07E4B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apértelmezet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1D1D109B-39E7-4C1A-94D6-F3556B47A6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lapértelmezet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0385E606-553D-4CEB-A987-A73092C73E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Alapértelmezet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5ABAFF7-8D93-4FB2-9CC7-08346FE263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Alapértelmezet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85A91BEB-E696-4A6C-A40C-4585D14FAF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lapértelmezet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EE43D3C8-D89B-4F9E-BAD7-3D8CD24213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apértelmezet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8AC4CBA9-049E-4800-8D76-B208252D6D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3DFBB6-A4C1-43C6-8524-4F77FF37B2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lapértelmezet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D9FE02DB-2C6F-46D8-930C-67A129FEE4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Alapértelmezet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786EF1AB-828E-4512-8AF9-7A0C555BEB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Alapértelmezet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C398F0BB-698B-4E13-80BE-7141FD19DE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lapértelmezet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76D269EA-C475-4DF0-A75F-3626BDB1EE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apértelmezet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68577844-5BF6-4B67-858D-5F8CA8DB12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E35D15C8-D141-47F5-A981-4281AB09D6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F1BD484D-3895-474C-9277-36B5829420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CC7662CC-C470-44E9-AD4D-4A96C495CE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D3D04EA6-2064-42B7-8C9D-0A5BD10ED0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F424465B-C93B-49DC-9BC6-FAD0B5AC63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Alapértelmez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1C793C-C4FA-49BF-A4D4-53E73D1E3E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F77C1890-D442-47FB-AA8A-26F6FB4720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B8974043-FD75-40C1-8470-721431E044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Alapértelmezet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2D118BB-3F5C-4423-A84E-CA0E84E133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Alapértelmezet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80AF3C4-66EF-441B-AF60-BAF8FEB6F6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Alapértelmezet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047006C-5D3E-41F5-B82F-C35A13E746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Alapértelmezet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31FD8D4-430B-41E8-A99B-E38B6F9091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8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9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40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1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2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3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5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4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7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8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9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50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5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90620FC-60E1-4FA0-B684-DDE6C7EB90C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FF469DB-0B07-4464-AC0E-B31ECBF107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FBEB8F0-DF57-4D4D-988D-E0764777A90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CDD7D85-F8AA-4DB9-A432-EABA56C644F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33E5A1F-8324-4B28-8053-ED26EB17A9D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D4371BF-F68E-46E9-B7FB-269E98A33B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52E6BDF-70B5-4987-8B8D-9FBBB51BBE8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ftr" idx="4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589832E-DC50-4533-82AC-6E04413A9D1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ftr" idx="4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FBC9FC3-CB75-4D6F-AA4C-E9BDFEDD62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5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ftr" idx="5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5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9F7395D-B609-4CE4-BEB6-ACAD1962132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dt" idx="5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ftr" idx="5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5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278B8AF-C121-4397-8F6C-B60B38D8F11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5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640811E-E5F9-47A2-A21F-7D59769DCB0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ftr" idx="5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5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209CC88-BC3D-47AD-B09B-F995F0DDDAA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6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 idx="6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6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3F4955D-B4A9-4017-8638-C84C8C9D813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dt" idx="6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ftr" idx="6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6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4F400D2-74F9-4879-B152-EE1D50ED601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6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6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6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A1A82E7-299D-45FE-9DA5-CF831A7E427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 idx="6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7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7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6C9E3D6-3761-4CA4-AE61-125836D517F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7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ftr" idx="7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7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8508EC2-B915-4A73-896A-9FCD120620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 idx="7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ftr" idx="7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7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5429D6F-C849-428E-8210-FD8D1C2D167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7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ftr" idx="7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Num" idx="8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9E950A8-866E-4628-B089-9A2AE96921C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 idx="8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ftr" idx="8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8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59A18E0-0685-4D30-91CF-13739931512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 idx="8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ftr" idx="8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8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33C60A8-AC8F-429B-B1E7-8D403559CD4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8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D773C28-4E8D-4A24-A490-E2125F1EB94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ftr" idx="8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8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01FD37A-4C2B-4122-8B37-B5FD8904A2E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 idx="9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ftr" idx="9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sldNum" idx="9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3053945-ED4E-41B6-BD5B-EC7F2E0A716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dt" idx="9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ftr" idx="9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9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2A6073F-F15A-4400-9DD7-61E308ED2ED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9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ftr" idx="9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9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5E6C280-8EE2-4466-9080-D1D19D9DA3D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9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ftr" idx="10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963FE24-FD71-4AA1-9906-3E4E9336E3A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ftr" idx="10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10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9CCD744-9229-4DD8-BF9E-E7E7546916D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10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ftr" idx="10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sldNum" idx="10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0CA88D1-B777-4266-B7B0-2B4B504A479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dt" idx="10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ftr" idx="10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11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D0E812-38CF-4D0E-9245-5702133FE67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11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ftr" idx="11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 idx="11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790C2DC-6907-4292-888F-28E63CF494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11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 idx="11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 idx="11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6B31FD9-CAA5-476B-AE80-149292EC35D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dt" idx="11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CC38EE9-10F6-428B-A0C3-10C8B140A8B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ftr" idx="11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1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2A419F6-5534-4682-AFD0-AB32FFA81EA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12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ftr" idx="12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2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6BEDBC9-EE62-41B6-B680-0701CC267FE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dt" idx="12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ftr" idx="12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Num" idx="12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FD261FC-79F5-4F73-A124-A4BCA9CD2F2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dt" idx="12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ftr" idx="12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ldNum" idx="12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B22EB2E-9FB1-4885-AF1F-18EB37B9879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dt" idx="12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ftr" idx="13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Num" idx="13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CEACEB0-0E23-4CA1-98CD-2FA6E924885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dt" idx="13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92FD447-EFA8-4349-B4A2-EF66EA95DD0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9EAFBBB-884E-47DA-86BA-E7EB73E2201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3B8BE26-4713-4F1F-A446-3C663291BA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Vázlatszöveg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Második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Harmadik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Negyedik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Ötödik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Hatodik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Hetedik vázlatszint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&lt;élőláb&gt;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5FCD65F-00E4-4C13-93BF-E4D8BED1B7C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&lt;szám&gt;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&lt;dátum/idő&gt;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Címszöveg formátumának szerkesztése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37D0965-55C3-4E85-B158-EA533DE4D9D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2024e-vp-vizsgaremek/Vasarlolista.git" TargetMode="External"/><Relationship Id="rId2" Type="http://schemas.openxmlformats.org/officeDocument/2006/relationships/hyperlink" Target="mailto:bsze3kopmat@vasvari.org" TargetMode="External"/><Relationship Id="rId3" Type="http://schemas.openxmlformats.org/officeDocument/2006/relationships/hyperlink" Target="mailto:bsze3lajlev@vasvari.org" TargetMode="External"/><Relationship Id="rId4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" Target="slide6.xml"/><Relationship Id="rId2" Type="http://schemas.openxmlformats.org/officeDocument/2006/relationships/slide" Target="slide7.xml"/><Relationship Id="rId3" Type="http://schemas.openxmlformats.org/officeDocument/2006/relationships/slide" Target="slide8.xml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4.xml"/><Relationship Id="rId8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" Target="slide3.xml"/><Relationship Id="rId5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slide" Target="slide3.xml"/><Relationship Id="rId5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" Target="slide3.xml"/><Relationship Id="rId8" Type="http://schemas.openxmlformats.org/officeDocument/2006/relationships/slide" Target="slide3.xml"/><Relationship Id="rId9" Type="http://schemas.openxmlformats.org/officeDocument/2006/relationships/slide" Target="slide3.xml"/><Relationship Id="rId10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" Target="slide3.xml"/><Relationship Id="rId6" Type="http://schemas.openxmlformats.org/officeDocument/2006/relationships/slide" Target="slide3.xml"/><Relationship Id="rId7" Type="http://schemas.openxmlformats.org/officeDocument/2006/relationships/slide" Target="slide3.xml"/><Relationship Id="rId8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3.xml"/><Relationship Id="rId3" Type="http://schemas.openxmlformats.org/officeDocument/2006/relationships/slide" Target="slide3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" Target="slide3.xml"/><Relationship Id="rId8" Type="http://schemas.openxmlformats.org/officeDocument/2006/relationships/slide" Target="slide3.xml"/><Relationship Id="rId9" Type="http://schemas.openxmlformats.org/officeDocument/2006/relationships/slide" Target="slide3.xml"/><Relationship Id="rId10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560" y="2857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Shoply – Intelligens Bevásárlólista Kezelő és Termék Katalógus Rendszer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560" y="5400000"/>
            <a:ext cx="8227440" cy="8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Calibri"/>
              </a:rPr>
              <a:t>Szegedi SZC Vasvári Pál Gazdasági és Informatikai Technikum</a:t>
            </a:r>
            <a:endParaRPr b="0" lang="hu-H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Calibri"/>
              </a:rPr>
              <a:t>2024-2025</a:t>
            </a:r>
            <a:endParaRPr b="0" lang="hu-H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Content Placeholder 1"/>
          <p:cNvSpPr/>
          <p:nvPr/>
        </p:nvSpPr>
        <p:spPr>
          <a:xfrm>
            <a:off x="457560" y="4120200"/>
            <a:ext cx="82274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457200">
              <a:lnSpc>
                <a:spcPct val="100000"/>
              </a:lnSpc>
              <a:spcBef>
                <a:spcPts val="479"/>
              </a:spcBef>
            </a:pPr>
            <a:r>
              <a:rPr b="0" i="1" lang="en-US" sz="1600" strike="noStrike" u="none">
                <a:solidFill>
                  <a:srgbClr val="000000"/>
                </a:solidFill>
                <a:uFillTx/>
                <a:latin typeface="Calibri"/>
                <a:ea typeface="Microsoft YaHei"/>
              </a:rPr>
              <a:t>Készítette: Kopincu Máté, Lajkó Levente, Takács András </a:t>
            </a:r>
            <a:endParaRPr b="0" lang="hu-H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Main Features (English Slide)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Managing Shopping Lists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Real-time Synchronization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Sharing Options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Category Organization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Notifications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TextBox 20">
            <a:hlinkClick r:id="rId1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TextBox 21">
            <a:hlinkClick r:id="rId2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TextBox 22">
            <a:hlinkClick r:id="" action="ppaction://hlinkshowjump?jump=previousslide"/>
            <a:hlinkClick r:id="rId3" action="ppaction://hlinksldjump"/>
          </p:cNvPr>
          <p:cNvSpPr/>
          <p:nvPr/>
        </p:nvSpPr>
        <p:spPr>
          <a:xfrm>
            <a:off x="1509120" y="0"/>
            <a:ext cx="758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8" dur="indefinite" restart="never" nodeType="tmRoot">
          <p:childTnLst>
            <p:seq>
              <p:cTn id="279" dur="indefinite" nodeType="mainSeq">
                <p:childTnLst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10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10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10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10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1000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Köszönetnyilvánítás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Github link: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ff"/>
                </a:solidFill>
                <a:uFillTx/>
                <a:latin typeface="Calibri"/>
                <a:hlinkClick r:id="rId1"/>
              </a:rPr>
              <a:t>https://github.com/2024e-vp-vizsgaremek/Vasarlolista.git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Fejlesztők elérhetősége: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Kopincu Máté: </a:t>
            </a:r>
            <a:r>
              <a:rPr b="0" lang="en-US" sz="2400" strike="noStrike" u="none">
                <a:solidFill>
                  <a:srgbClr val="0000ff"/>
                </a:solidFill>
                <a:uFillTx/>
                <a:latin typeface="Calibri"/>
                <a:hlinkClick r:id="rId2"/>
              </a:rPr>
              <a:t>bsze3kopmat@vasvari.org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Lajkó Levente: </a:t>
            </a:r>
            <a:r>
              <a:rPr b="0" lang="en-US" sz="2400" strike="noStrike" u="none">
                <a:solidFill>
                  <a:srgbClr val="0000ff"/>
                </a:solidFill>
                <a:uFillTx/>
                <a:latin typeface="Calibri"/>
                <a:hlinkClick r:id="rId3"/>
              </a:rPr>
              <a:t>bsze3lajlev@vasvari.org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Takács András: bsze3takand@vasvari.org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10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10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10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8" dur="10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Szlogen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560" y="2528640"/>
            <a:ext cx="8227440" cy="17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6000" strike="noStrike" u="none">
                <a:solidFill>
                  <a:srgbClr val="000000"/>
                </a:solidFill>
                <a:uFillTx/>
                <a:latin typeface="Calibri"/>
              </a:rPr>
              <a:t>"A szervezett élet egyetlen kattintásra van."</a:t>
            </a:r>
            <a:endParaRPr b="0" lang="hu-H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Tartalomjegyzék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560" y="1816200"/>
            <a:ext cx="8227440" cy="55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Project Management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Content Placeholder 5">
            <a:hlinkClick r:id="rId1" action="ppaction://hlinksldjump"/>
          </p:cNvPr>
          <p:cNvSpPr/>
          <p:nvPr/>
        </p:nvSpPr>
        <p:spPr>
          <a:xfrm>
            <a:off x="458280" y="2365560"/>
            <a:ext cx="822744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Webes alkalmazás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Content Placeholder 6">
            <a:hlinkClick r:id="rId2" action="ppaction://hlinksldjump"/>
          </p:cNvPr>
          <p:cNvSpPr/>
          <p:nvPr/>
        </p:nvSpPr>
        <p:spPr>
          <a:xfrm>
            <a:off x="458280" y="2859120"/>
            <a:ext cx="822744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Asztali alkalmazás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Content Placeholder 7">
            <a:hlinkClick r:id="rId3" action="ppaction://hlinksldjump"/>
          </p:cNvPr>
          <p:cNvSpPr/>
          <p:nvPr/>
        </p:nvSpPr>
        <p:spPr>
          <a:xfrm>
            <a:off x="458640" y="3424680"/>
            <a:ext cx="822744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Tesztelés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Content Placeholder 8">
            <a:hlinkClick r:id="rId4" action="ppaction://hlinksldjump"/>
          </p:cNvPr>
          <p:cNvSpPr/>
          <p:nvPr/>
        </p:nvSpPr>
        <p:spPr>
          <a:xfrm>
            <a:off x="459000" y="3990600"/>
            <a:ext cx="822744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UML diagramok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Content Placeholder 9">
            <a:hlinkClick r:id="rId5" action="ppaction://hlinksldjump"/>
          </p:cNvPr>
          <p:cNvSpPr/>
          <p:nvPr/>
        </p:nvSpPr>
        <p:spPr>
          <a:xfrm>
            <a:off x="459360" y="4556160"/>
            <a:ext cx="822744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Main Features (English Slide)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Content Placeholder 10">
            <a:hlinkClick r:id="rId6" action="ppaction://hlinksldjump"/>
          </p:cNvPr>
          <p:cNvSpPr/>
          <p:nvPr/>
        </p:nvSpPr>
        <p:spPr>
          <a:xfrm>
            <a:off x="459360" y="5121720"/>
            <a:ext cx="8227440" cy="5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Záródia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Content Placeholder 4">
            <a:hlinkClick r:id="rId7" action="ppaction://hlinksldjump"/>
          </p:cNvPr>
          <p:cNvSpPr/>
          <p:nvPr/>
        </p:nvSpPr>
        <p:spPr>
          <a:xfrm>
            <a:off x="457920" y="1328760"/>
            <a:ext cx="8227440" cy="5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•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Adatmodell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Adatmodell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37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Calibri"/>
              </a:rPr>
              <a:t>Fő entitások: User, ShoppingList, Category, Notification</a:t>
            </a:r>
            <a:endParaRPr b="0" lang="hu-H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2514600" y="2157840"/>
            <a:ext cx="4323600" cy="3960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TextBox 1">
            <a:hlinkClick r:id="rId2" action="ppaction://hlinksldjump"/>
          </p:cNvPr>
          <p:cNvSpPr/>
          <p:nvPr/>
        </p:nvSpPr>
        <p:spPr>
          <a:xfrm>
            <a:off x="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TextBox 2">
            <a:hlinkClick r:id="rId3" action="ppaction://hlinksldjump"/>
          </p:cNvPr>
          <p:cNvSpPr/>
          <p:nvPr/>
        </p:nvSpPr>
        <p:spPr>
          <a:xfrm>
            <a:off x="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TextBox 4">
            <a:hlinkClick r:id="" action="ppaction://hlinkshowjump?jump=previousslide"/>
            <a:hlinkClick r:id="rId4" action="ppaction://hlinksldjump"/>
          </p:cNvPr>
          <p:cNvSpPr/>
          <p:nvPr/>
        </p:nvSpPr>
        <p:spPr>
          <a:xfrm>
            <a:off x="1509480" y="0"/>
            <a:ext cx="758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Project Management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52" name=""/>
          <p:cNvGraphicFramePr/>
          <p:nvPr/>
        </p:nvGraphicFramePr>
        <p:xfrm>
          <a:off x="396720" y="1899720"/>
          <a:ext cx="8349120" cy="305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3" name="TextBox 5">
            <a:hlinkClick r:id="rId2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TextBox 6">
            <a:hlinkClick r:id="rId3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TextBox 7">
            <a:hlinkClick r:id="" action="ppaction://hlinkshowjump?jump=previousslide"/>
            <a:hlinkClick r:id="rId4" action="ppaction://hlinksldjump"/>
          </p:cNvPr>
          <p:cNvSpPr/>
          <p:nvPr/>
        </p:nvSpPr>
        <p:spPr>
          <a:xfrm>
            <a:off x="1509120" y="0"/>
            <a:ext cx="758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Webes alkalmazás bemutató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79640" y="1092240"/>
            <a:ext cx="5758920" cy="484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"/>
          <p:cNvSpPr/>
          <p:nvPr/>
        </p:nvSpPr>
        <p:spPr>
          <a:xfrm>
            <a:off x="6840000" y="1080000"/>
            <a:ext cx="17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Bejelentkezés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36360" y="1278000"/>
            <a:ext cx="6442200" cy="340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6840000" y="1440000"/>
            <a:ext cx="17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Főoldal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180000" y="1461240"/>
            <a:ext cx="6622200" cy="321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3" name=""/>
          <p:cNvSpPr/>
          <p:nvPr/>
        </p:nvSpPr>
        <p:spPr>
          <a:xfrm>
            <a:off x="6840000" y="1800000"/>
            <a:ext cx="17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Új lista felvétele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4"/>
          <a:stretch/>
        </p:blipFill>
        <p:spPr>
          <a:xfrm>
            <a:off x="36360" y="1694160"/>
            <a:ext cx="6802200" cy="334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5" name=""/>
          <p:cNvSpPr/>
          <p:nvPr/>
        </p:nvSpPr>
        <p:spPr>
          <a:xfrm>
            <a:off x="6840000" y="2160000"/>
            <a:ext cx="17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Lista nézet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5"/>
          <a:stretch/>
        </p:blipFill>
        <p:spPr>
          <a:xfrm>
            <a:off x="143640" y="1980000"/>
            <a:ext cx="6658560" cy="306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6840000" y="2520000"/>
            <a:ext cx="215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Felhasználói nézet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6"/>
          <a:stretch/>
        </p:blipFill>
        <p:spPr>
          <a:xfrm>
            <a:off x="180000" y="2174760"/>
            <a:ext cx="6298560" cy="304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9" name=""/>
          <p:cNvSpPr/>
          <p:nvPr/>
        </p:nvSpPr>
        <p:spPr>
          <a:xfrm>
            <a:off x="6840000" y="2880000"/>
            <a:ext cx="215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Jelszó módosítás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TextBox 8">
            <a:hlinkClick r:id="rId7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TextBox 9">
            <a:hlinkClick r:id="rId8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TextBox 10">
            <a:hlinkClick r:id="" action="ppaction://hlinkshowjump?jump=previousslide"/>
            <a:hlinkClick r:id="rId9" action="ppaction://hlinksldjump"/>
          </p:cNvPr>
          <p:cNvSpPr/>
          <p:nvPr/>
        </p:nvSpPr>
        <p:spPr>
          <a:xfrm>
            <a:off x="1509120" y="0"/>
            <a:ext cx="758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4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3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9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2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Asztali alkalmazás bemutató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76760" y="1181880"/>
            <a:ext cx="6121800" cy="421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"/>
          <p:cNvSpPr/>
          <p:nvPr/>
        </p:nvSpPr>
        <p:spPr>
          <a:xfrm>
            <a:off x="7020000" y="1260000"/>
            <a:ext cx="16027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Bejelentkezés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6553440" cy="349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7020000" y="1633680"/>
            <a:ext cx="161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Főoldal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3"/>
          <a:stretch/>
        </p:blipFill>
        <p:spPr>
          <a:xfrm>
            <a:off x="111240" y="1620000"/>
            <a:ext cx="6802200" cy="363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0" name=""/>
          <p:cNvSpPr/>
          <p:nvPr/>
        </p:nvSpPr>
        <p:spPr>
          <a:xfrm>
            <a:off x="7020000" y="1993680"/>
            <a:ext cx="179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Felhasználók megjelenítése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4"/>
          <a:stretch/>
        </p:blipFill>
        <p:spPr>
          <a:xfrm>
            <a:off x="111240" y="1800000"/>
            <a:ext cx="6767280" cy="359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2" name=""/>
          <p:cNvSpPr/>
          <p:nvPr/>
        </p:nvSpPr>
        <p:spPr>
          <a:xfrm>
            <a:off x="7020000" y="2596320"/>
            <a:ext cx="179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Termékek megjelenítése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TextBox 11">
            <a:hlinkClick r:id="rId5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TextBox 12">
            <a:hlinkClick r:id="rId6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TextBox 13">
            <a:hlinkClick r:id="" action="ppaction://hlinkshowjump?jump=previousslide"/>
            <a:hlinkClick r:id="rId7" action="ppaction://hlinksldjump"/>
          </p:cNvPr>
          <p:cNvSpPr/>
          <p:nvPr/>
        </p:nvSpPr>
        <p:spPr>
          <a:xfrm>
            <a:off x="1509120" y="0"/>
            <a:ext cx="758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0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Tesztelés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TextBox 14">
            <a:hlinkClick r:id="rId1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TextBox 15">
            <a:hlinkClick r:id="rId2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TextBox 16">
            <a:hlinkClick r:id="" action="ppaction://hlinkshowjump?jump=previousslide"/>
            <a:hlinkClick r:id="rId3" action="ppaction://hlinksldjump"/>
          </p:cNvPr>
          <p:cNvSpPr/>
          <p:nvPr/>
        </p:nvSpPr>
        <p:spPr>
          <a:xfrm>
            <a:off x="1509120" y="0"/>
            <a:ext cx="758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4"/>
          <a:stretch/>
        </p:blipFill>
        <p:spPr>
          <a:xfrm>
            <a:off x="360000" y="1260000"/>
            <a:ext cx="4320000" cy="446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2" name=""/>
          <p:cNvSpPr txBox="1"/>
          <p:nvPr/>
        </p:nvSpPr>
        <p:spPr>
          <a:xfrm>
            <a:off x="6120000" y="1260000"/>
            <a:ext cx="20358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Backend tesztelés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5"/>
          <a:stretch/>
        </p:blipFill>
        <p:spPr>
          <a:xfrm>
            <a:off x="266760" y="1762560"/>
            <a:ext cx="4953240" cy="3457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4" name=""/>
          <p:cNvSpPr txBox="1"/>
          <p:nvPr/>
        </p:nvSpPr>
        <p:spPr>
          <a:xfrm>
            <a:off x="6120000" y="1633680"/>
            <a:ext cx="16124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hu-HU" sz="1800" strike="noStrike" u="none">
                <a:solidFill>
                  <a:srgbClr val="000000"/>
                </a:solidFill>
                <a:uFillTx/>
                <a:latin typeface="Arial"/>
              </a:rPr>
              <a:t>Web tesztelés</a:t>
            </a:r>
            <a:endParaRPr b="0" lang="hu-H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0" dur="indefinite" restart="never" nodeType="tmRoot">
          <p:childTnLst>
            <p:seq>
              <p:cTn id="191" dur="indefinite" nodeType="mainSeq">
                <p:childTnLst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6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191970"/>
                </a:solidFill>
                <a:uFillTx/>
                <a:latin typeface="Calibri"/>
              </a:rPr>
              <a:t>UML diagramok</a:t>
            </a:r>
            <a:endParaRPr b="0" lang="hu-H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TextBox 3"/>
          <p:cNvSpPr/>
          <p:nvPr/>
        </p:nvSpPr>
        <p:spPr>
          <a:xfrm>
            <a:off x="3185640" y="6217920"/>
            <a:ext cx="2771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696969"/>
                </a:solidFill>
                <a:uFillTx/>
                <a:latin typeface="Calibri"/>
              </a:rPr>
              <a:t>Shoply - Project Presentation | 2024-2025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731880" y="1260000"/>
            <a:ext cx="3336480" cy="4241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298" name="" descr=""/>
          <p:cNvPicPr/>
          <p:nvPr/>
        </p:nvPicPr>
        <p:blipFill>
          <a:blip r:embed="rId2"/>
          <a:stretch/>
        </p:blipFill>
        <p:spPr>
          <a:xfrm>
            <a:off x="1080000" y="1260000"/>
            <a:ext cx="2598120" cy="4503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1080000" y="1260000"/>
            <a:ext cx="2623320" cy="4528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300" name="" descr=""/>
          <p:cNvPicPr/>
          <p:nvPr/>
        </p:nvPicPr>
        <p:blipFill>
          <a:blip r:embed="rId4"/>
          <a:stretch/>
        </p:blipFill>
        <p:spPr>
          <a:xfrm>
            <a:off x="4941720" y="1260000"/>
            <a:ext cx="3336480" cy="4241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301" name="" descr=""/>
          <p:cNvPicPr/>
          <p:nvPr/>
        </p:nvPicPr>
        <p:blipFill>
          <a:blip r:embed="rId5"/>
          <a:stretch/>
        </p:blipFill>
        <p:spPr>
          <a:xfrm>
            <a:off x="5320080" y="1260000"/>
            <a:ext cx="2598120" cy="4646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pic>
        <p:nvPicPr>
          <p:cNvPr id="302" name="" descr=""/>
          <p:cNvPicPr/>
          <p:nvPr/>
        </p:nvPicPr>
        <p:blipFill>
          <a:blip r:embed="rId6"/>
          <a:stretch/>
        </p:blipFill>
        <p:spPr>
          <a:xfrm>
            <a:off x="4680000" y="1260000"/>
            <a:ext cx="3727440" cy="48582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pic>
      <p:sp>
        <p:nvSpPr>
          <p:cNvPr id="303" name="TextBox 17">
            <a:hlinkClick r:id="rId7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TextBox 18">
            <a:hlinkClick r:id="rId8" action="ppaction://hlinksldjump"/>
          </p:cNvPr>
          <p:cNvSpPr/>
          <p:nvPr/>
        </p:nvSpPr>
        <p:spPr>
          <a:xfrm>
            <a:off x="-360" y="0"/>
            <a:ext cx="1389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🏠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Tartalomjegyzék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TextBox 19">
            <a:hlinkClick r:id="" action="ppaction://hlinkshowjump?jump=previousslide"/>
            <a:hlinkClick r:id="rId9" action="ppaction://hlinksldjump"/>
          </p:cNvPr>
          <p:cNvSpPr/>
          <p:nvPr/>
        </p:nvSpPr>
        <p:spPr>
          <a:xfrm>
            <a:off x="1509120" y="0"/>
            <a:ext cx="758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🔙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alibri"/>
              </a:rPr>
              <a:t>Vissza</a:t>
            </a:r>
            <a:endParaRPr b="0" lang="hu-H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6" dur="indefinite" restart="never" nodeType="tmRoot">
          <p:childTnLst>
            <p:seq>
              <p:cTn id="217" dur="indefinite" nodeType="mainSeq">
                <p:childTnLst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xit" presetID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27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xit" presetID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39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xit" presetID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57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xit" presetID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69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LibreOffice/24.8.6.2$Windows_X86_64 LibreOffice_project/6d98ba145e9a8a39fc57bcc76981d1fb1316c60c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hu-HU</dc:language>
  <cp:lastModifiedBy/>
  <dcterms:modified xsi:type="dcterms:W3CDTF">2025-04-27T19:46:18Z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