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trike="noStrike" u="none">
                <a:solidFill>
                  <a:srgbClr val="000000"/>
                </a:solidFill>
                <a:uFillTx/>
                <a:latin typeface="Arial"/>
              </a:defRPr>
            </a:pPr>
            <a:r>
              <a:rPr b="1" lang="hu-HU" sz="1800" strike="noStrike" u="none">
                <a:solidFill>
                  <a:srgbClr val="000000"/>
                </a:solidFill>
                <a:uFillTx/>
                <a:latin typeface="Calibri"/>
              </a:rPr>
              <a:t>Project management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Oszlop C</c:v>
                </c:pt>
              </c:strCache>
            </c:strRef>
          </c:tx>
          <c:spPr>
            <a:noFill/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Calibri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A team megalakulása, team tagok kiválasztása</c:v>
                </c:pt>
                <c:pt idx="1">
                  <c:v>Projektfeladat kiválasztása</c:v>
                </c:pt>
                <c:pt idx="2">
                  <c:v>Projekt indítás, feladatok meghatározása, elosztása</c:v>
                </c:pt>
                <c:pt idx="3">
                  <c:v>Projektspecifikáció elkészítése, elfogadása, lezárása</c:v>
                </c:pt>
                <c:pt idx="4">
                  <c:v>Tervezés, rendszerterv elkészítése, tervek lezárása, elfogadása</c:v>
                </c:pt>
                <c:pt idx="5">
                  <c:v>Kódolás</c:v>
                </c:pt>
                <c:pt idx="6">
                  <c:v>Tesztelés: egységtesztek, integrációs tesztek, interface tesztek, rendszertesztek</c:v>
                </c:pt>
                <c:pt idx="7">
                  <c:v>Projektdokumentáció készítése: fejlesztői dokumentáció, felhasználói dokumentáció</c:v>
                </c:pt>
                <c:pt idx="8">
                  <c:v>Projektvédési prezentáció elkészítése</c:v>
                </c:pt>
                <c:pt idx="9">
                  <c:v>Szaktanári konzultáció</c:v>
                </c:pt>
                <c:pt idx="10">
                  <c:v>Projekt beadása</c:v>
                </c:pt>
                <c:pt idx="11">
                  <c:v>Felkészülés a szakmai vizsgára, a projektfeladat megvédésére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13</c:v>
                </c:pt>
                <c:pt idx="3">
                  <c:v>15</c:v>
                </c:pt>
                <c:pt idx="4">
                  <c:v>20</c:v>
                </c:pt>
                <c:pt idx="5">
                  <c:v>20</c:v>
                </c:pt>
                <c:pt idx="6">
                  <c:v>34</c:v>
                </c:pt>
                <c:pt idx="7">
                  <c:v>20</c:v>
                </c:pt>
                <c:pt idx="8">
                  <c:v>40</c:v>
                </c:pt>
                <c:pt idx="9">
                  <c:v>10</c:v>
                </c:pt>
                <c:pt idx="10">
                  <c:v>45</c:v>
                </c:pt>
                <c:pt idx="11">
                  <c:v>46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Oszlop D</c:v>
                </c:pt>
              </c:strCache>
            </c:strRef>
          </c:tx>
          <c:spPr>
            <a:solidFill>
              <a:srgbClr val="c0504d"/>
            </a:solidFill>
            <a:ln w="0">
              <a:noFill/>
            </a:ln>
          </c:spPr>
          <c:invertIfNegative val="0"/>
          <c:dLbls>
            <c:numFmt formatCode="General" sourceLinked="1"/>
            <c:txPr>
              <a:bodyPr wrap="square"/>
              <a:lstStyle/>
              <a:p>
                <a:pPr>
                  <a:defRPr b="1" sz="800" strike="noStrike" u="none">
                    <a:solidFill>
                      <a:srgbClr val="000000"/>
                    </a:solidFill>
                    <a:uFillTx/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A team megalakulása, team tagok kiválasztása</c:v>
                </c:pt>
                <c:pt idx="1">
                  <c:v>Projektfeladat kiválasztása</c:v>
                </c:pt>
                <c:pt idx="2">
                  <c:v>Projekt indítás, feladatok meghatározása, elosztása</c:v>
                </c:pt>
                <c:pt idx="3">
                  <c:v>Projektspecifikáció elkészítése, elfogadása, lezárása</c:v>
                </c:pt>
                <c:pt idx="4">
                  <c:v>Tervezés, rendszerterv elkészítése, tervek lezárása, elfogadása</c:v>
                </c:pt>
                <c:pt idx="5">
                  <c:v>Kódolás</c:v>
                </c:pt>
                <c:pt idx="6">
                  <c:v>Tesztelés: egységtesztek, integrációs tesztek, interface tesztek, rendszertesztek</c:v>
                </c:pt>
                <c:pt idx="7">
                  <c:v>Projektdokumentáció készítése: fejlesztői dokumentáció, felhasználói dokumentáció</c:v>
                </c:pt>
                <c:pt idx="8">
                  <c:v>Projektvédési prezentáció elkészítése</c:v>
                </c:pt>
                <c:pt idx="9">
                  <c:v>Szaktanári konzultáció</c:v>
                </c:pt>
                <c:pt idx="10">
                  <c:v>Projekt beadása</c:v>
                </c:pt>
                <c:pt idx="11">
                  <c:v>Felkészülés a szakmai vizsgára, a projektfeladat megvédésére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</c:v>
                </c:pt>
                <c:pt idx="1">
                  <c:v>7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26</c:v>
                </c:pt>
                <c:pt idx="6">
                  <c:v>10</c:v>
                </c:pt>
                <c:pt idx="7">
                  <c:v>26</c:v>
                </c:pt>
                <c:pt idx="8">
                  <c:v>5</c:v>
                </c:pt>
                <c:pt idx="9">
                  <c:v>42</c:v>
                </c:pt>
                <c:pt idx="10">
                  <c:v>1</c:v>
                </c:pt>
                <c:pt idx="11">
                  <c:v>6</c:v>
                </c:pt>
              </c:numCache>
            </c:numRef>
          </c:val>
        </c:ser>
        <c:gapWidth val="150"/>
        <c:overlap val="100"/>
        <c:axId val="52536729"/>
        <c:axId val="94776414"/>
      </c:barChart>
      <c:catAx>
        <c:axId val="52536729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trike="noStrike" u="none">
                <a:solidFill>
                  <a:srgbClr val="000000"/>
                </a:solidFill>
                <a:uFillTx/>
                <a:latin typeface="Calibri"/>
              </a:defRPr>
            </a:pPr>
          </a:p>
        </c:txPr>
        <c:crossAx val="94776414"/>
        <c:crosses val="autoZero"/>
        <c:auto val="1"/>
        <c:lblAlgn val="ctr"/>
        <c:lblOffset val="100"/>
        <c:noMultiLvlLbl val="0"/>
      </c:catAx>
      <c:valAx>
        <c:axId val="94776414"/>
        <c:scaling>
          <c:orientation val="minMax"/>
          <c:max val="52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300" strike="noStrike" u="none">
                    <a:solidFill>
                      <a:srgbClr val="000000"/>
                    </a:solidFill>
                    <a:uFillTx/>
                    <a:latin typeface="Arial"/>
                  </a:defRPr>
                </a:pPr>
                <a:r>
                  <a:rPr b="1" lang="hu-HU" sz="1000" strike="noStrike" u="none">
                    <a:solidFill>
                      <a:srgbClr val="000000"/>
                    </a:solidFill>
                    <a:uFillTx/>
                    <a:latin typeface="Calibri"/>
                  </a:rPr>
                  <a:t>Hetek</a:t>
                </a:r>
              </a:p>
            </c:rich>
          </c:tx>
          <c:layout>
            <c:manualLayout>
              <c:xMode val="edge"/>
              <c:yMode val="edge"/>
              <c:x val="0.413311492370032"/>
              <c:y val="0.187007179004354"/>
            </c:manualLayout>
          </c:layout>
          <c:overlay val="0"/>
          <c:spPr>
            <a:noFill/>
            <a:ln w="0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trike="noStrike" u="none">
                <a:solidFill>
                  <a:srgbClr val="000000"/>
                </a:solidFill>
                <a:uFillTx/>
                <a:latin typeface="Calibri"/>
              </a:defRPr>
            </a:pPr>
          </a:p>
        </c:txPr>
        <c:crossAx val="52536729"/>
        <c:crosses val="autoZero"/>
        <c:crossBetween val="between"/>
        <c:majorUnit val="2"/>
      </c:valAx>
      <c:spPr>
        <a:noFill/>
        <a:ln w="0">
          <a:noFill/>
        </a:ln>
      </c:spPr>
    </c:plotArea>
    <c:plotVisOnly val="1"/>
    <c:dispBlanksAs val="gap"/>
  </c:chart>
  <c:spPr>
    <a:gradFill>
      <a:gsLst>
        <a:gs pos="0">
          <a:srgbClr val="9eb7e5"/>
        </a:gs>
        <a:gs pos="50000">
          <a:srgbClr val="c1d1ec"/>
        </a:gs>
        <a:gs pos="100000">
          <a:srgbClr val="e0e8f5"/>
        </a:gs>
      </a:gsLst>
      <a:lin ang="5400000"/>
    </a:gradFill>
    <a:ln w="9360">
      <a:solidFill>
        <a:srgbClr val="d9d9d9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22FACF-34B4-4FEA-AFBA-630B068E26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7966B5-0ABA-4006-8579-6DBC198405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AFB395E-913D-41E7-B0EE-83FEF30B9F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2B286BD-C329-4400-B68A-34807B3A57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4D21B5C-983E-4529-8387-820EE49E99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9036629-7253-40CF-BABA-655F15FC95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495D1A4-BF5C-4988-97B3-DC62CA01C0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A044BA8-01F9-425E-BBED-19387701BF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31D99A0-1EF8-437C-A86A-FF6E54ABF9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3CD4B2F-2739-48A3-A2EA-6F41D6CDBE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C6D67B-7971-4C2A-8335-4C879BDEBA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34DABD-EA79-46DF-AF41-9AA4DBAABD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1C629DE-D10D-45C1-9EB3-253FAB3E53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48F2E50-2DAB-4353-8458-6F29BA1C19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881252-868D-4794-9AAE-C4DE0C18AF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0462AB9-6A71-4466-9B12-C1A9EF3269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7380D5-4EF1-42FB-8372-01AD12F278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FDABBF1-3A17-4E22-824F-37F8384E83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&lt;dátum/idő&gt;</a:t>
            </a:r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44F85A7-D631-4298-906A-833EA226A6D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51DE9C8-DEE2-4C1F-A0C9-5EE37D89521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Vázlatszöveg formátumának szerkesztése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Második vázlatszint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Harmadik vázlatszint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Negyedik vázlatszint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Ötödik vázlatszint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Hatodik vázlatszint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Hetedik vázlatszint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7EB2D19-1224-4843-8E54-10C88A7E400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1DB7E7B-F870-449E-8AAA-0170F8AAB23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D96628B-8C40-420F-BBDB-2A94EFCAD6E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6C2397E-2850-4B1A-AAFC-55967D5F638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6127747-FC04-4B2E-A4CB-4B48219DC88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C344A64-0BD7-43D7-97EC-7EF65B3B5D5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CB5112C-F702-454E-A80B-841731FB5C1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8ABEF82-76C3-4A19-BDBE-FCB4DE3106F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1A2EBD1-C0E6-4BFA-A99F-59ECE67A324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slide" Target="slide3.xml"/><Relationship Id="rId3" Type="http://schemas.openxmlformats.org/officeDocument/2006/relationships/slide" Target="slide3.xml"/><Relationship Id="rId4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2024e-vp-vizsgaremek/Vasarlolista.git" TargetMode="External"/><Relationship Id="rId2" Type="http://schemas.openxmlformats.org/officeDocument/2006/relationships/hyperlink" Target="mailto:bsze3kopmat@vasvari.org" TargetMode="External"/><Relationship Id="rId3" Type="http://schemas.openxmlformats.org/officeDocument/2006/relationships/hyperlink" Target="mailto:bsze3lajlev@vasvari.org" TargetMode="External"/><Relationship Id="rId4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" Target="slide3.xml"/><Relationship Id="rId3" Type="http://schemas.openxmlformats.org/officeDocument/2006/relationships/slide" Target="slide3.xml"/><Relationship Id="rId4" Type="http://schemas.openxmlformats.org/officeDocument/2006/relationships/slide" Target="slide3.xml"/><Relationship Id="rId5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" Target="slide3.xml"/><Relationship Id="rId3" Type="http://schemas.openxmlformats.org/officeDocument/2006/relationships/slide" Target="slide3.xml"/><Relationship Id="rId4" Type="http://schemas.openxmlformats.org/officeDocument/2006/relationships/slide" Target="slide3.xml"/><Relationship Id="rId5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slide" Target="slide3.xml"/><Relationship Id="rId3" Type="http://schemas.openxmlformats.org/officeDocument/2006/relationships/slide" Target="slide3.xml"/><Relationship Id="rId4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slide" Target="slide3.xml"/><Relationship Id="rId3" Type="http://schemas.openxmlformats.org/officeDocument/2006/relationships/slide" Target="slide3.xml"/><Relationship Id="rId4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slide" Target="slide3.xml"/><Relationship Id="rId3" Type="http://schemas.openxmlformats.org/officeDocument/2006/relationships/slide" Target="slide3.xml"/><Relationship Id="rId4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" Target="slide3.xml"/><Relationship Id="rId8" Type="http://schemas.openxmlformats.org/officeDocument/2006/relationships/slide" Target="slide3.xml"/><Relationship Id="rId9" Type="http://schemas.openxmlformats.org/officeDocument/2006/relationships/slide" Target="slide3.xml"/><Relationship Id="rId10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560" y="2857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Shoply – Intelligens Bevásárlólista Kezelő és Termék Katalógus Rendszer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560" y="5400000"/>
            <a:ext cx="8229240" cy="9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479"/>
              </a:spcBef>
              <a:buNone/>
            </a:pPr>
            <a:r>
              <a:rPr b="1" lang="en-US" sz="1600" strike="noStrike" u="none">
                <a:solidFill>
                  <a:srgbClr val="000000"/>
                </a:solidFill>
                <a:uFillTx/>
                <a:latin typeface="Calibri"/>
              </a:rPr>
              <a:t>Szegedi SZC Vasvári Pál Gazdasági és Informatikai Technikum</a:t>
            </a:r>
            <a:endParaRPr b="1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457200">
              <a:lnSpc>
                <a:spcPct val="100000"/>
              </a:lnSpc>
              <a:spcBef>
                <a:spcPts val="479"/>
              </a:spcBef>
              <a:buNone/>
            </a:pPr>
            <a:r>
              <a:rPr b="1" lang="en-US" sz="1600" strike="noStrike" u="none">
                <a:solidFill>
                  <a:srgbClr val="000000"/>
                </a:solidFill>
                <a:uFillTx/>
                <a:latin typeface="Calibri"/>
              </a:rPr>
              <a:t>2024-2025</a:t>
            </a:r>
            <a:endParaRPr b="1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3185640" y="6217920"/>
            <a:ext cx="2772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Content Placeholder 1"/>
          <p:cNvSpPr txBox="1"/>
          <p:nvPr/>
        </p:nvSpPr>
        <p:spPr>
          <a:xfrm>
            <a:off x="457560" y="4120200"/>
            <a:ext cx="8229240" cy="379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 defTabSz="457200">
              <a:lnSpc>
                <a:spcPct val="100000"/>
              </a:lnSpc>
              <a:spcBef>
                <a:spcPts val="479"/>
              </a:spcBef>
            </a:pPr>
            <a:r>
              <a:rPr b="0" i="1" lang="en-US" sz="16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Készítette: </a:t>
            </a:r>
            <a:r>
              <a:rPr b="0" i="1" lang="en-US" sz="1600" strike="noStrike" u="none">
                <a:solidFill>
                  <a:srgbClr val="000000"/>
                </a:solidFill>
                <a:uFillTx/>
                <a:latin typeface="Calibri"/>
              </a:rPr>
              <a:t>Kopincu Máté, Lajkó Levente, Takács András </a:t>
            </a:r>
            <a:endParaRPr b="0" i="1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2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2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Main Features (English Slide)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Managing Shopping Lists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Real-time Synchronization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Sharing Options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Category Organization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Notifications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5" name="TextBox 3"/>
          <p:cNvSpPr/>
          <p:nvPr/>
        </p:nvSpPr>
        <p:spPr>
          <a:xfrm>
            <a:off x="3185640" y="6217920"/>
            <a:ext cx="2772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TextBox 20">
            <a:hlinkClick r:id="rId1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TextBox 21">
            <a:hlinkClick r:id="rId2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TextBox 22">
            <a:hlinkClick r:id="" action="ppaction://hlinkshowjump?jump=previousslide"/>
            <a:hlinkClick r:id="rId3" action="ppaction://hlinksldjump"/>
          </p:cNvPr>
          <p:cNvSpPr/>
          <p:nvPr/>
        </p:nvSpPr>
        <p:spPr>
          <a:xfrm>
            <a:off x="1401120" y="0"/>
            <a:ext cx="75852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1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Köszönetnyilvánítás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Github link: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 defTabSz="4572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  <a:hlinkClick r:id="rId1"/>
              </a:rPr>
              <a:t>https://github.com/2024e-vp-vizsgaremek/Vasarlolista.git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Fejlesztők elérhetősége: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  <a:ea typeface="Microsoft YaHei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Kopincu Máté: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  <a:hlinkClick r:id="rId2"/>
              </a:rPr>
              <a:t>bsze3kopmat@vasvari.org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Lajkó Levente: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  <a:hlinkClick r:id="rId3"/>
              </a:rPr>
              <a:t>bsze3lajlev@vasvari.org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Takács András: bsze3takand@vasvari.org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1" name="TextBox 3"/>
          <p:cNvSpPr/>
          <p:nvPr/>
        </p:nvSpPr>
        <p:spPr>
          <a:xfrm>
            <a:off x="3185640" y="6217920"/>
            <a:ext cx="2772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10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10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10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10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Szlogen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560" y="2528640"/>
            <a:ext cx="8229240" cy="18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r>
              <a:rPr b="0" i="1" lang="en-US" sz="6000" strike="noStrike" u="none">
                <a:solidFill>
                  <a:srgbClr val="000000"/>
                </a:solidFill>
                <a:uFillTx/>
                <a:latin typeface="Calibri"/>
              </a:rPr>
              <a:t>"A szervezett élet egyetlen kattintásra van."</a:t>
            </a:r>
            <a:endParaRPr b="0" i="1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3185640" y="6217920"/>
            <a:ext cx="2772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0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2" dur="8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Tartalomjegyzék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560" y="1888200"/>
            <a:ext cx="8229240" cy="55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Project Management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2" name="TextBox 3"/>
          <p:cNvSpPr/>
          <p:nvPr/>
        </p:nvSpPr>
        <p:spPr>
          <a:xfrm>
            <a:off x="3185640" y="6217920"/>
            <a:ext cx="2772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Content Placeholder 3"/>
          <p:cNvSpPr txBox="1"/>
          <p:nvPr/>
        </p:nvSpPr>
        <p:spPr>
          <a:xfrm>
            <a:off x="457560" y="2422440"/>
            <a:ext cx="8229240" cy="56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Specifikáció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defTabSz="457200">
              <a:lnSpc>
                <a:spcPct val="100000"/>
              </a:lnSpc>
              <a:spcBef>
                <a:spcPts val="479"/>
              </a:spcBef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4" name="Content Placeholder 5"/>
          <p:cNvSpPr txBox="1"/>
          <p:nvPr/>
        </p:nvSpPr>
        <p:spPr>
          <a:xfrm>
            <a:off x="458280" y="2905560"/>
            <a:ext cx="8229240" cy="56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Webes alkalmazás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defTabSz="457200">
              <a:lnSpc>
                <a:spcPct val="100000"/>
              </a:lnSpc>
              <a:spcBef>
                <a:spcPts val="479"/>
              </a:spcBef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Content Placeholder 6"/>
          <p:cNvSpPr txBox="1"/>
          <p:nvPr/>
        </p:nvSpPr>
        <p:spPr>
          <a:xfrm>
            <a:off x="458280" y="3363120"/>
            <a:ext cx="8229240" cy="56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Asztali alkalmazás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defTabSz="457200">
              <a:lnSpc>
                <a:spcPct val="100000"/>
              </a:lnSpc>
              <a:spcBef>
                <a:spcPts val="479"/>
              </a:spcBef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6" name="Content Placeholder 7"/>
          <p:cNvSpPr txBox="1"/>
          <p:nvPr/>
        </p:nvSpPr>
        <p:spPr>
          <a:xfrm>
            <a:off x="458640" y="3928680"/>
            <a:ext cx="8229240" cy="56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Tesztelés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defTabSz="457200">
              <a:lnSpc>
                <a:spcPct val="100000"/>
              </a:lnSpc>
              <a:spcBef>
                <a:spcPts val="479"/>
              </a:spcBef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7" name="Content Placeholder 8"/>
          <p:cNvSpPr txBox="1"/>
          <p:nvPr/>
        </p:nvSpPr>
        <p:spPr>
          <a:xfrm>
            <a:off x="459000" y="4494600"/>
            <a:ext cx="8229240" cy="56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UML diagramok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defTabSz="457200">
              <a:lnSpc>
                <a:spcPct val="100000"/>
              </a:lnSpc>
              <a:spcBef>
                <a:spcPts val="479"/>
              </a:spcBef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8" name="Content Placeholder 9"/>
          <p:cNvSpPr txBox="1"/>
          <p:nvPr/>
        </p:nvSpPr>
        <p:spPr>
          <a:xfrm>
            <a:off x="459360" y="5060160"/>
            <a:ext cx="8229240" cy="56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English Slide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defTabSz="457200">
              <a:lnSpc>
                <a:spcPct val="100000"/>
              </a:lnSpc>
              <a:spcBef>
                <a:spcPts val="479"/>
              </a:spcBef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9" name="Content Placeholder 10"/>
          <p:cNvSpPr txBox="1"/>
          <p:nvPr/>
        </p:nvSpPr>
        <p:spPr>
          <a:xfrm>
            <a:off x="459360" y="5625720"/>
            <a:ext cx="8229240" cy="56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Záródia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defTabSz="457200">
              <a:lnSpc>
                <a:spcPct val="100000"/>
              </a:lnSpc>
              <a:spcBef>
                <a:spcPts val="479"/>
              </a:spcBef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0" name="Content Placeholder 4"/>
          <p:cNvSpPr txBox="1"/>
          <p:nvPr/>
        </p:nvSpPr>
        <p:spPr>
          <a:xfrm>
            <a:off x="457920" y="1328760"/>
            <a:ext cx="8229240" cy="559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Adatmodell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defTabSz="457200">
              <a:lnSpc>
                <a:spcPct val="100000"/>
              </a:lnSpc>
              <a:spcBef>
                <a:spcPts val="479"/>
              </a:spcBef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Adatmodell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Fő entitások: User, ShoppingList, Category, Notification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3" name="TextBox 3"/>
          <p:cNvSpPr/>
          <p:nvPr/>
        </p:nvSpPr>
        <p:spPr>
          <a:xfrm>
            <a:off x="3185640" y="6217920"/>
            <a:ext cx="2772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514600" y="2157840"/>
            <a:ext cx="4325400" cy="3962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" name="TextBox 1">
            <a:hlinkClick r:id="rId2" action="ppaction://hlinksldjump"/>
          </p:cNvPr>
          <p:cNvSpPr/>
          <p:nvPr/>
        </p:nvSpPr>
        <p:spPr>
          <a:xfrm>
            <a:off x="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TextBox 2">
            <a:hlinkClick r:id="rId3" action="ppaction://hlinksldjump"/>
          </p:cNvPr>
          <p:cNvSpPr/>
          <p:nvPr/>
        </p:nvSpPr>
        <p:spPr>
          <a:xfrm>
            <a:off x="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TextBox 4">
            <a:hlinkClick r:id="" action="ppaction://hlinkshowjump?jump=previousslide"/>
            <a:hlinkClick r:id="rId4" action="ppaction://hlinksldjump"/>
          </p:cNvPr>
          <p:cNvSpPr/>
          <p:nvPr/>
        </p:nvSpPr>
        <p:spPr>
          <a:xfrm>
            <a:off x="1401480" y="0"/>
            <a:ext cx="75852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Project Management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9" name="TextBox 3"/>
          <p:cNvSpPr/>
          <p:nvPr/>
        </p:nvSpPr>
        <p:spPr>
          <a:xfrm>
            <a:off x="3185640" y="6217920"/>
            <a:ext cx="2772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00" name=""/>
          <p:cNvGraphicFramePr/>
          <p:nvPr/>
        </p:nvGraphicFramePr>
        <p:xfrm>
          <a:off x="396720" y="1899720"/>
          <a:ext cx="8350920" cy="305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1" name="TextBox 5">
            <a:hlinkClick r:id="rId2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TextBox 6">
            <a:hlinkClick r:id="rId3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TextBox 7">
            <a:hlinkClick r:id="" action="ppaction://hlinkshowjump?jump=previousslide"/>
            <a:hlinkClick r:id="rId4" action="ppaction://hlinksldjump"/>
          </p:cNvPr>
          <p:cNvSpPr/>
          <p:nvPr/>
        </p:nvSpPr>
        <p:spPr>
          <a:xfrm>
            <a:off x="1401120" y="0"/>
            <a:ext cx="75852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Webes alkalmazás bemutató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Screenshotok: Webes bejelentkezés, Bevásárlólista létrehozás.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6" name="TextBox 3"/>
          <p:cNvSpPr/>
          <p:nvPr/>
        </p:nvSpPr>
        <p:spPr>
          <a:xfrm>
            <a:off x="3185640" y="6217920"/>
            <a:ext cx="2772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TextBox 8">
            <a:hlinkClick r:id="rId1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TextBox 9">
            <a:hlinkClick r:id="rId2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TextBox 10">
            <a:hlinkClick r:id="" action="ppaction://hlinkshowjump?jump=previousslide"/>
            <a:hlinkClick r:id="rId3" action="ppaction://hlinksldjump"/>
          </p:cNvPr>
          <p:cNvSpPr/>
          <p:nvPr/>
        </p:nvSpPr>
        <p:spPr>
          <a:xfrm>
            <a:off x="1401120" y="0"/>
            <a:ext cx="75852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Asztali alkalmazás bemutató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Screenshotok: Asztali bejelentkezés, Felhasználókezelés, Jogosultságkezelés.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2" name="TextBox 3"/>
          <p:cNvSpPr/>
          <p:nvPr/>
        </p:nvSpPr>
        <p:spPr>
          <a:xfrm>
            <a:off x="3185640" y="6217920"/>
            <a:ext cx="2772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TextBox 11">
            <a:hlinkClick r:id="rId1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TextBox 12">
            <a:hlinkClick r:id="rId2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TextBox 13">
            <a:hlinkClick r:id="" action="ppaction://hlinkshowjump?jump=previousslide"/>
            <a:hlinkClick r:id="rId3" action="ppaction://hlinksldjump"/>
          </p:cNvPr>
          <p:cNvSpPr/>
          <p:nvPr/>
        </p:nvSpPr>
        <p:spPr>
          <a:xfrm>
            <a:off x="1401120" y="0"/>
            <a:ext cx="75852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Tesztelés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Unit tesztek és API tesztek screenshotokkal.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8" name="TextBox 3"/>
          <p:cNvSpPr/>
          <p:nvPr/>
        </p:nvSpPr>
        <p:spPr>
          <a:xfrm>
            <a:off x="3185640" y="6217920"/>
            <a:ext cx="2772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TextBox 14">
            <a:hlinkClick r:id="rId1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TextBox 15">
            <a:hlinkClick r:id="rId2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TextBox 16">
            <a:hlinkClick r:id="" action="ppaction://hlinkshowjump?jump=previousslide"/>
            <a:hlinkClick r:id="rId3" action="ppaction://hlinksldjump"/>
          </p:cNvPr>
          <p:cNvSpPr/>
          <p:nvPr/>
        </p:nvSpPr>
        <p:spPr>
          <a:xfrm>
            <a:off x="1401120" y="0"/>
            <a:ext cx="75852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UML diagramok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3" name="TextBox 3"/>
          <p:cNvSpPr/>
          <p:nvPr/>
        </p:nvSpPr>
        <p:spPr>
          <a:xfrm>
            <a:off x="3185640" y="6217920"/>
            <a:ext cx="2772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31880" y="1260000"/>
            <a:ext cx="3338280" cy="42429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080000" y="1260000"/>
            <a:ext cx="2599920" cy="45050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1080000" y="1260000"/>
            <a:ext cx="2625120" cy="4530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pic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4941720" y="1260000"/>
            <a:ext cx="3338280" cy="42429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pic>
      <p:pic>
        <p:nvPicPr>
          <p:cNvPr id="128" name="" descr=""/>
          <p:cNvPicPr/>
          <p:nvPr/>
        </p:nvPicPr>
        <p:blipFill>
          <a:blip r:embed="rId5"/>
          <a:stretch/>
        </p:blipFill>
        <p:spPr>
          <a:xfrm>
            <a:off x="5320080" y="1260000"/>
            <a:ext cx="2599920" cy="46479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pic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4680000" y="1260000"/>
            <a:ext cx="3729240" cy="48600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pic>
      <p:sp>
        <p:nvSpPr>
          <p:cNvPr id="130" name="TextBox 17">
            <a:hlinkClick r:id="rId7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TextBox 18">
            <a:hlinkClick r:id="rId8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TextBox 19">
            <a:hlinkClick r:id="" action="ppaction://hlinkshowjump?jump=previousslide"/>
            <a:hlinkClick r:id="rId9" action="ppaction://hlinksldjump"/>
          </p:cNvPr>
          <p:cNvSpPr/>
          <p:nvPr/>
        </p:nvSpPr>
        <p:spPr>
          <a:xfrm>
            <a:off x="1401120" y="0"/>
            <a:ext cx="75852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xit" presetID="2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53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xit" presetID="2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5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xit" presetID="2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83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xit" presetID="2" presetSubtype="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95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LibreOffice/24.8.6.1$Windows_X86_64 LibreOffice_project/051bf11303684a0a982c9966e8be766d0a9efbc7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hu-HU</dc:language>
  <cp:lastModifiedBy/>
  <dcterms:modified xsi:type="dcterms:W3CDTF">2025-04-26T16:21:18Z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