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0"/>
  </p:notesMasterIdLst>
  <p:sldIdLst>
    <p:sldId id="256" r:id="rId2"/>
    <p:sldId id="309" r:id="rId3"/>
    <p:sldId id="260" r:id="rId4"/>
    <p:sldId id="261" r:id="rId5"/>
    <p:sldId id="311" r:id="rId6"/>
    <p:sldId id="264" r:id="rId7"/>
    <p:sldId id="312" r:id="rId8"/>
    <p:sldId id="279" r:id="rId9"/>
    <p:sldId id="266" r:id="rId10"/>
    <p:sldId id="313" r:id="rId11"/>
    <p:sldId id="314" r:id="rId12"/>
    <p:sldId id="316" r:id="rId13"/>
    <p:sldId id="265" r:id="rId14"/>
    <p:sldId id="268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9" r:id="rId26"/>
    <p:sldId id="331" r:id="rId27"/>
    <p:sldId id="332" r:id="rId28"/>
    <p:sldId id="33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8A9FA-A3A8-4B07-ACB4-C1B98AFB0D12}">
  <a:tblStyle styleId="{F5A8A9FA-A3A8-4B07-ACB4-C1B98AFB0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385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fcb6685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fcb6685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5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0325341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0325341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bfcb6685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bfcb6685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95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91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bfcb6685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bfcb6685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3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0325341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0325341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0325341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0325341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667358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667358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6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bfcb6685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bfcb6685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fcb6685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fcb6685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d6673586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d6673586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92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bfcb66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bfcb66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5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/>
          <p:nvPr/>
        </p:nvSpPr>
        <p:spPr>
          <a:xfrm rot="10800000" flipH="1">
            <a:off x="-27750" y="4583400"/>
            <a:ext cx="9171600" cy="560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0" y="-25"/>
            <a:ext cx="9139800" cy="576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5">
  <p:cSld name="CUSTOM_14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CUSTOM_1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1"/>
          </p:nvPr>
        </p:nvSpPr>
        <p:spPr>
          <a:xfrm>
            <a:off x="735225" y="2414458"/>
            <a:ext cx="23145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2"/>
          </p:nvPr>
        </p:nvSpPr>
        <p:spPr>
          <a:xfrm>
            <a:off x="735400" y="2826392"/>
            <a:ext cx="2314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3"/>
          </p:nvPr>
        </p:nvSpPr>
        <p:spPr>
          <a:xfrm>
            <a:off x="3414745" y="2414458"/>
            <a:ext cx="2311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4"/>
          </p:nvPr>
        </p:nvSpPr>
        <p:spPr>
          <a:xfrm>
            <a:off x="3414744" y="2826392"/>
            <a:ext cx="2314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5"/>
          </p:nvPr>
        </p:nvSpPr>
        <p:spPr>
          <a:xfrm>
            <a:off x="6161820" y="2414458"/>
            <a:ext cx="2311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6"/>
          </p:nvPr>
        </p:nvSpPr>
        <p:spPr>
          <a:xfrm>
            <a:off x="6161822" y="2826392"/>
            <a:ext cx="2314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2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4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66000" y="1463450"/>
            <a:ext cx="39084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663600" y="3034350"/>
            <a:ext cx="39084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2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020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26600" y="2377921"/>
            <a:ext cx="32625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4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226600" y="2965163"/>
            <a:ext cx="32625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226600" y="1592817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815550"/>
            <a:ext cx="26076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05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67500" y="1676250"/>
            <a:ext cx="7809000" cy="8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63600" y="2733750"/>
            <a:ext cx="7809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67500" y="181972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667675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3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5"/>
          </p:nvPr>
        </p:nvSpPr>
        <p:spPr>
          <a:xfrm>
            <a:off x="6161824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616182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66750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66750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332895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332895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599040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599040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7"/>
          </p:nvPr>
        </p:nvSpPr>
        <p:spPr>
          <a:xfrm>
            <a:off x="66750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8"/>
          </p:nvPr>
        </p:nvSpPr>
        <p:spPr>
          <a:xfrm>
            <a:off x="66750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9"/>
          </p:nvPr>
        </p:nvSpPr>
        <p:spPr>
          <a:xfrm>
            <a:off x="332895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3"/>
          </p:nvPr>
        </p:nvSpPr>
        <p:spPr>
          <a:xfrm>
            <a:off x="332895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4"/>
          </p:nvPr>
        </p:nvSpPr>
        <p:spPr>
          <a:xfrm>
            <a:off x="599040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5"/>
          </p:nvPr>
        </p:nvSpPr>
        <p:spPr>
          <a:xfrm>
            <a:off x="599040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1" r:id="rId8"/>
    <p:sldLayoutId id="2147483663" r:id="rId9"/>
    <p:sldLayoutId id="2147483665" r:id="rId10"/>
    <p:sldLayoutId id="2147483671" r:id="rId11"/>
    <p:sldLayoutId id="2147483672" r:id="rId12"/>
    <p:sldLayoutId id="2147483677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>
            <a:off x="3893126" y="2605099"/>
            <a:ext cx="5250873" cy="1169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Học phần</a:t>
            </a:r>
            <a:br>
              <a:rPr lang="vi-VN" sz="320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20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Quản Lý Dự Án Phần Mềm</a:t>
            </a:r>
            <a:endParaRPr lang="vi-VN" sz="320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3893127" y="3845629"/>
            <a:ext cx="5250872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900" smtClean="0"/>
              <a:t>Tên dự án: Xây dựng website bán đồ lưu niệm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l="62598" t="6256" b="6247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93127" y="0"/>
            <a:ext cx="5250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smtClean="0">
                <a:solidFill>
                  <a:schemeClr val="bg1"/>
                </a:solidFill>
                <a:latin typeface="Playfair Display"/>
                <a:ea typeface="Tahoma" panose="020B0604030504040204" pitchFamily="34" charset="0"/>
                <a:cs typeface="Tahoma" panose="020B0604030504040204" pitchFamily="34" charset="0"/>
              </a:rPr>
              <a:t>Trường Đại học Quốc gia </a:t>
            </a:r>
          </a:p>
          <a:p>
            <a:pPr algn="ctr"/>
            <a:r>
              <a:rPr lang="vi-VN" sz="2800" smtClean="0">
                <a:solidFill>
                  <a:schemeClr val="bg1"/>
                </a:solidFill>
                <a:latin typeface="Playfair Display"/>
                <a:ea typeface="Tahoma" panose="020B0604030504040204" pitchFamily="34" charset="0"/>
                <a:cs typeface="Tahoma" panose="020B0604030504040204" pitchFamily="34" charset="0"/>
              </a:rPr>
              <a:t>Đại học An Giang</a:t>
            </a:r>
            <a:endParaRPr lang="vi-VN" sz="2800">
              <a:solidFill>
                <a:schemeClr val="bg1"/>
              </a:solidFill>
              <a:latin typeface="Playfair Display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11" b="98519" l="0" r="97750">
                        <a14:foregroundMark x1="51250" y1="44444" x2="52500" y2="40370"/>
                        <a14:foregroundMark x1="52250" y1="42963" x2="52250" y2="42963"/>
                        <a14:foregroundMark x1="52250" y1="43704" x2="52250" y2="43704"/>
                        <a14:foregroundMark x1="53750" y1="43704" x2="53750" y2="43704"/>
                        <a14:foregroundMark x1="56000" y1="44444" x2="56000" y2="44444"/>
                        <a14:foregroundMark x1="56000" y1="44444" x2="56000" y2="44444"/>
                        <a14:foregroundMark x1="46750" y1="52222" x2="46750" y2="52222"/>
                        <a14:foregroundMark x1="46250" y1="52593" x2="46250" y2="52593"/>
                        <a14:foregroundMark x1="44250" y1="52963" x2="44250" y2="52963"/>
                        <a14:foregroundMark x1="47750" y1="54074" x2="47750" y2="54074"/>
                        <a14:foregroundMark x1="52000" y1="45926" x2="50000" y2="45556"/>
                        <a14:foregroundMark x1="46250" y1="57407" x2="53000" y2="57407"/>
                        <a14:foregroundMark x1="58750" y1="55926" x2="58750" y2="5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1" y="954107"/>
            <a:ext cx="2312684" cy="1561062"/>
          </a:xfrm>
          <a:prstGeom prst="rect">
            <a:avLst/>
          </a:prstGeom>
        </p:spPr>
      </p:pic>
      <p:sp>
        <p:nvSpPr>
          <p:cNvPr id="8" name="Google Shape;174;p34"/>
          <p:cNvSpPr txBox="1">
            <a:spLocks/>
          </p:cNvSpPr>
          <p:nvPr/>
        </p:nvSpPr>
        <p:spPr>
          <a:xfrm>
            <a:off x="6248400" y="4647171"/>
            <a:ext cx="296817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1900" smtClean="0"/>
              <a:t>GVHD: Nguyễn Văn Hòa</a:t>
            </a:r>
            <a:endParaRPr lang="vi-VN" sz="1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55"/>
          <p:cNvCxnSpPr>
            <a:stCxn id="435" idx="1"/>
            <a:endCxn id="436" idx="3"/>
          </p:cNvCxnSpPr>
          <p:nvPr/>
        </p:nvCxnSpPr>
        <p:spPr>
          <a:xfrm flipV="1">
            <a:off x="852145" y="2281474"/>
            <a:ext cx="7358284" cy="39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5"/>
          <p:cNvSpPr txBox="1">
            <a:spLocks noGrp="1"/>
          </p:cNvSpPr>
          <p:nvPr>
            <p:ph type="title"/>
          </p:nvPr>
        </p:nvSpPr>
        <p:spPr>
          <a:xfrm>
            <a:off x="667500" y="578395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Một số module chính</a:t>
            </a:r>
            <a:endParaRPr lang="vi-VN"/>
          </a:p>
        </p:txBody>
      </p:sp>
      <p:sp>
        <p:nvSpPr>
          <p:cNvPr id="438" name="Google Shape;438;p55"/>
          <p:cNvSpPr txBox="1">
            <a:spLocks noGrp="1"/>
          </p:cNvSpPr>
          <p:nvPr>
            <p:ph type="subTitle" idx="4294967295"/>
          </p:nvPr>
        </p:nvSpPr>
        <p:spPr>
          <a:xfrm>
            <a:off x="0" y="3533036"/>
            <a:ext cx="2584781" cy="106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>
                <a:solidFill>
                  <a:schemeClr val="dk1"/>
                </a:solidFill>
              </a:rPr>
              <a:t>Giúp bạn cập nhật, chỉnh sửa sản phẩm. Hiển thị các sản phẩm đang khuyến mãi, nổi bật, thu hút người dùng.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39" name="Google Shape;439;p55"/>
          <p:cNvSpPr txBox="1">
            <a:spLocks noGrp="1"/>
          </p:cNvSpPr>
          <p:nvPr>
            <p:ph type="subTitle" idx="4294967295"/>
          </p:nvPr>
        </p:nvSpPr>
        <p:spPr>
          <a:xfrm>
            <a:off x="2584781" y="3533036"/>
            <a:ext cx="2008996" cy="106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Quản lý thông tin khách hàng khi đăng nhập. Nếu chưa có tài khoản có thể đăng ký.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5"/>
          <p:cNvSpPr txBox="1">
            <a:spLocks noGrp="1"/>
          </p:cNvSpPr>
          <p:nvPr>
            <p:ph type="subTitle" idx="4294967295"/>
          </p:nvPr>
        </p:nvSpPr>
        <p:spPr>
          <a:xfrm>
            <a:off x="4695372" y="3522273"/>
            <a:ext cx="2133600" cy="1078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smtClean="0">
                <a:solidFill>
                  <a:schemeClr val="dk1"/>
                </a:solidFill>
              </a:rPr>
              <a:t>Bỏ vào giỏ hàng các sản phẩm cần mua, có thể chọn số lượng và xem tổng tiền của hóa đơn.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 txBox="1">
            <a:spLocks noGrp="1"/>
          </p:cNvSpPr>
          <p:nvPr>
            <p:ph type="subTitle" idx="4294967295"/>
          </p:nvPr>
        </p:nvSpPr>
        <p:spPr>
          <a:xfrm>
            <a:off x="6959603" y="3511265"/>
            <a:ext cx="1908628" cy="106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smtClean="0">
                <a:solidFill>
                  <a:schemeClr val="dk1"/>
                </a:solidFill>
              </a:rPr>
              <a:t>Để khách hàng có thể gửi những phản hồi, đóng góp ý kiến đến website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852145" y="1780413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5"/>
          <p:cNvSpPr/>
          <p:nvPr/>
        </p:nvSpPr>
        <p:spPr>
          <a:xfrm>
            <a:off x="2997137" y="1778418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5"/>
          <p:cNvSpPr/>
          <p:nvPr/>
        </p:nvSpPr>
        <p:spPr>
          <a:xfrm>
            <a:off x="5136630" y="1776424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5"/>
          <p:cNvSpPr/>
          <p:nvPr/>
        </p:nvSpPr>
        <p:spPr>
          <a:xfrm>
            <a:off x="7200329" y="1776424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55"/>
          <p:cNvGrpSpPr/>
          <p:nvPr/>
        </p:nvGrpSpPr>
        <p:grpSpPr>
          <a:xfrm>
            <a:off x="7445413" y="1995613"/>
            <a:ext cx="519930" cy="549502"/>
            <a:chOff x="4010963" y="3763781"/>
            <a:chExt cx="343665" cy="363211"/>
          </a:xfrm>
        </p:grpSpPr>
        <p:sp>
          <p:nvSpPr>
            <p:cNvPr id="445" name="Google Shape;445;p55"/>
            <p:cNvSpPr/>
            <p:nvPr/>
          </p:nvSpPr>
          <p:spPr>
            <a:xfrm>
              <a:off x="4152415" y="3763781"/>
              <a:ext cx="202213" cy="221760"/>
            </a:xfrm>
            <a:custGeom>
              <a:avLst/>
              <a:gdLst/>
              <a:ahLst/>
              <a:cxnLst/>
              <a:rect l="l" t="t" r="r" b="b"/>
              <a:pathLst>
                <a:path w="6383" h="7000" extrusionOk="0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5"/>
            <p:cNvSpPr/>
            <p:nvPr/>
          </p:nvSpPr>
          <p:spPr>
            <a:xfrm>
              <a:off x="4010963" y="3828662"/>
              <a:ext cx="299154" cy="298331"/>
            </a:xfrm>
            <a:custGeom>
              <a:avLst/>
              <a:gdLst/>
              <a:ahLst/>
              <a:cxnLst/>
              <a:rect l="l" t="t" r="r" b="b"/>
              <a:pathLst>
                <a:path w="9443" h="9417" extrusionOk="0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4187104" y="3787731"/>
              <a:ext cx="133943" cy="146520"/>
            </a:xfrm>
            <a:custGeom>
              <a:avLst/>
              <a:gdLst/>
              <a:ahLst/>
              <a:cxnLst/>
              <a:rect l="l" t="t" r="r" b="b"/>
              <a:pathLst>
                <a:path w="4228" h="4625" extrusionOk="0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5"/>
            <p:cNvSpPr/>
            <p:nvPr/>
          </p:nvSpPr>
          <p:spPr>
            <a:xfrm>
              <a:off x="4220685" y="3840669"/>
              <a:ext cx="39632" cy="52462"/>
            </a:xfrm>
            <a:custGeom>
              <a:avLst/>
              <a:gdLst/>
              <a:ahLst/>
              <a:cxnLst/>
              <a:rect l="l" t="t" r="r" b="b"/>
              <a:pathLst>
                <a:path w="1251" h="1656" extrusionOk="0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5"/>
            <p:cNvSpPr/>
            <p:nvPr/>
          </p:nvSpPr>
          <p:spPr>
            <a:xfrm>
              <a:off x="4259905" y="3840669"/>
              <a:ext cx="29082" cy="52082"/>
            </a:xfrm>
            <a:custGeom>
              <a:avLst/>
              <a:gdLst/>
              <a:ahLst/>
              <a:cxnLst/>
              <a:rect l="l" t="t" r="r" b="b"/>
              <a:pathLst>
                <a:path w="918" h="164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5"/>
          <p:cNvSpPr txBox="1">
            <a:spLocks noGrp="1"/>
          </p:cNvSpPr>
          <p:nvPr>
            <p:ph type="subTitle" idx="4294967295"/>
          </p:nvPr>
        </p:nvSpPr>
        <p:spPr>
          <a:xfrm>
            <a:off x="725709" y="2865930"/>
            <a:ext cx="1304291" cy="43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Module sản phẩm</a:t>
            </a:r>
            <a:endParaRPr/>
          </a:p>
        </p:txBody>
      </p:sp>
      <p:sp>
        <p:nvSpPr>
          <p:cNvPr id="469" name="Google Shape;469;p55"/>
          <p:cNvSpPr txBox="1">
            <a:spLocks noGrp="1"/>
          </p:cNvSpPr>
          <p:nvPr>
            <p:ph type="subTitle" idx="4294967295"/>
          </p:nvPr>
        </p:nvSpPr>
        <p:spPr>
          <a:xfrm>
            <a:off x="2735461" y="2877337"/>
            <a:ext cx="1460861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mtClean="0"/>
              <a:t>Module người dùng</a:t>
            </a:r>
            <a:endParaRPr>
              <a:sym typeface="Montserrat"/>
            </a:endParaRPr>
          </a:p>
        </p:txBody>
      </p:sp>
      <p:sp>
        <p:nvSpPr>
          <p:cNvPr id="40" name="Google Shape;469;p55"/>
          <p:cNvSpPr txBox="1">
            <a:spLocks/>
          </p:cNvSpPr>
          <p:nvPr/>
        </p:nvSpPr>
        <p:spPr>
          <a:xfrm>
            <a:off x="4986737" y="2877337"/>
            <a:ext cx="1309885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buFont typeface="Montserrat"/>
              <a:buNone/>
            </a:pPr>
            <a:r>
              <a:rPr lang="vi-VN" smtClean="0"/>
              <a:t>Module đặt hàng</a:t>
            </a:r>
            <a:endParaRPr lang="vi-VN"/>
          </a:p>
        </p:txBody>
      </p:sp>
      <p:sp>
        <p:nvSpPr>
          <p:cNvPr id="44" name="Google Shape;469;p55"/>
          <p:cNvSpPr txBox="1">
            <a:spLocks/>
          </p:cNvSpPr>
          <p:nvPr/>
        </p:nvSpPr>
        <p:spPr>
          <a:xfrm>
            <a:off x="7050436" y="2877337"/>
            <a:ext cx="1309885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buFont typeface="Montserrat"/>
              <a:buNone/>
            </a:pPr>
            <a:r>
              <a:rPr lang="vi-VN" smtClean="0"/>
              <a:t>Module phản hồi</a:t>
            </a:r>
            <a:endParaRPr lang="vi-VN"/>
          </a:p>
        </p:txBody>
      </p:sp>
      <p:sp>
        <p:nvSpPr>
          <p:cNvPr id="45" name="Google Shape;9990;p81"/>
          <p:cNvSpPr/>
          <p:nvPr/>
        </p:nvSpPr>
        <p:spPr>
          <a:xfrm>
            <a:off x="5328320" y="2027567"/>
            <a:ext cx="597692" cy="563830"/>
          </a:xfrm>
          <a:custGeom>
            <a:avLst/>
            <a:gdLst/>
            <a:ahLst/>
            <a:cxnLst/>
            <a:rect l="l" t="t" r="r" b="b"/>
            <a:pathLst>
              <a:path w="12550" h="11490" extrusionOk="0">
                <a:moveTo>
                  <a:pt x="4323" y="2143"/>
                </a:moveTo>
                <a:lnTo>
                  <a:pt x="4323" y="3215"/>
                </a:lnTo>
                <a:lnTo>
                  <a:pt x="3585" y="3215"/>
                </a:lnTo>
                <a:lnTo>
                  <a:pt x="3216" y="2143"/>
                </a:lnTo>
                <a:close/>
                <a:moveTo>
                  <a:pt x="5787" y="2143"/>
                </a:moveTo>
                <a:lnTo>
                  <a:pt x="5787" y="3215"/>
                </a:lnTo>
                <a:lnTo>
                  <a:pt x="4692" y="3215"/>
                </a:lnTo>
                <a:lnTo>
                  <a:pt x="4692" y="2143"/>
                </a:lnTo>
                <a:close/>
                <a:moveTo>
                  <a:pt x="7252" y="2143"/>
                </a:moveTo>
                <a:lnTo>
                  <a:pt x="7252" y="3215"/>
                </a:lnTo>
                <a:lnTo>
                  <a:pt x="6144" y="3215"/>
                </a:lnTo>
                <a:lnTo>
                  <a:pt x="6144" y="2143"/>
                </a:lnTo>
                <a:close/>
                <a:moveTo>
                  <a:pt x="8704" y="2143"/>
                </a:moveTo>
                <a:lnTo>
                  <a:pt x="8704" y="3215"/>
                </a:lnTo>
                <a:lnTo>
                  <a:pt x="7609" y="3215"/>
                </a:lnTo>
                <a:lnTo>
                  <a:pt x="7609" y="2143"/>
                </a:lnTo>
                <a:close/>
                <a:moveTo>
                  <a:pt x="10169" y="2143"/>
                </a:moveTo>
                <a:lnTo>
                  <a:pt x="10169" y="3215"/>
                </a:lnTo>
                <a:lnTo>
                  <a:pt x="9061" y="3215"/>
                </a:lnTo>
                <a:lnTo>
                  <a:pt x="9061" y="2143"/>
                </a:lnTo>
                <a:close/>
                <a:moveTo>
                  <a:pt x="11050" y="2143"/>
                </a:moveTo>
                <a:lnTo>
                  <a:pt x="10788" y="3215"/>
                </a:lnTo>
                <a:lnTo>
                  <a:pt x="10538" y="3215"/>
                </a:lnTo>
                <a:lnTo>
                  <a:pt x="10538" y="2143"/>
                </a:lnTo>
                <a:close/>
                <a:moveTo>
                  <a:pt x="10716" y="3572"/>
                </a:moveTo>
                <a:lnTo>
                  <a:pt x="10538" y="4334"/>
                </a:lnTo>
                <a:lnTo>
                  <a:pt x="10538" y="3572"/>
                </a:lnTo>
                <a:close/>
                <a:moveTo>
                  <a:pt x="4323" y="3572"/>
                </a:moveTo>
                <a:lnTo>
                  <a:pt x="4323" y="4680"/>
                </a:lnTo>
                <a:lnTo>
                  <a:pt x="4108" y="4680"/>
                </a:lnTo>
                <a:lnTo>
                  <a:pt x="3727" y="3572"/>
                </a:lnTo>
                <a:close/>
                <a:moveTo>
                  <a:pt x="5787" y="3572"/>
                </a:moveTo>
                <a:lnTo>
                  <a:pt x="5787" y="4680"/>
                </a:lnTo>
                <a:lnTo>
                  <a:pt x="4692" y="4680"/>
                </a:lnTo>
                <a:lnTo>
                  <a:pt x="4692" y="3572"/>
                </a:lnTo>
                <a:close/>
                <a:moveTo>
                  <a:pt x="7252" y="3572"/>
                </a:moveTo>
                <a:lnTo>
                  <a:pt x="7252" y="4680"/>
                </a:lnTo>
                <a:lnTo>
                  <a:pt x="6144" y="4680"/>
                </a:lnTo>
                <a:lnTo>
                  <a:pt x="6144" y="3572"/>
                </a:lnTo>
                <a:close/>
                <a:moveTo>
                  <a:pt x="8704" y="3572"/>
                </a:moveTo>
                <a:lnTo>
                  <a:pt x="8704" y="4680"/>
                </a:lnTo>
                <a:lnTo>
                  <a:pt x="7609" y="4680"/>
                </a:lnTo>
                <a:lnTo>
                  <a:pt x="7609" y="3572"/>
                </a:lnTo>
                <a:close/>
                <a:moveTo>
                  <a:pt x="10169" y="3572"/>
                </a:moveTo>
                <a:lnTo>
                  <a:pt x="10169" y="4680"/>
                </a:lnTo>
                <a:lnTo>
                  <a:pt x="9061" y="4680"/>
                </a:lnTo>
                <a:lnTo>
                  <a:pt x="9061" y="3572"/>
                </a:lnTo>
                <a:close/>
                <a:moveTo>
                  <a:pt x="4335" y="5037"/>
                </a:moveTo>
                <a:lnTo>
                  <a:pt x="4335" y="5275"/>
                </a:lnTo>
                <a:lnTo>
                  <a:pt x="4239" y="5037"/>
                </a:lnTo>
                <a:close/>
                <a:moveTo>
                  <a:pt x="5787" y="5037"/>
                </a:moveTo>
                <a:lnTo>
                  <a:pt x="5787" y="5894"/>
                </a:lnTo>
                <a:cubicBezTo>
                  <a:pt x="5706" y="5890"/>
                  <a:pt x="5631" y="5889"/>
                  <a:pt x="5561" y="5889"/>
                </a:cubicBezTo>
                <a:cubicBezTo>
                  <a:pt x="5443" y="5889"/>
                  <a:pt x="5341" y="5892"/>
                  <a:pt x="5248" y="5892"/>
                </a:cubicBezTo>
                <a:cubicBezTo>
                  <a:pt x="5036" y="5892"/>
                  <a:pt x="4874" y="5875"/>
                  <a:pt x="4692" y="5763"/>
                </a:cubicBezTo>
                <a:lnTo>
                  <a:pt x="4692" y="5037"/>
                </a:lnTo>
                <a:close/>
                <a:moveTo>
                  <a:pt x="7252" y="5037"/>
                </a:moveTo>
                <a:lnTo>
                  <a:pt x="7252" y="5894"/>
                </a:lnTo>
                <a:lnTo>
                  <a:pt x="6144" y="5894"/>
                </a:lnTo>
                <a:lnTo>
                  <a:pt x="6144" y="5037"/>
                </a:lnTo>
                <a:close/>
                <a:moveTo>
                  <a:pt x="8704" y="5037"/>
                </a:moveTo>
                <a:lnTo>
                  <a:pt x="8704" y="5894"/>
                </a:lnTo>
                <a:lnTo>
                  <a:pt x="7609" y="5894"/>
                </a:lnTo>
                <a:lnTo>
                  <a:pt x="7609" y="5037"/>
                </a:lnTo>
                <a:close/>
                <a:moveTo>
                  <a:pt x="10169" y="5037"/>
                </a:moveTo>
                <a:lnTo>
                  <a:pt x="10169" y="5894"/>
                </a:lnTo>
                <a:lnTo>
                  <a:pt x="9061" y="5894"/>
                </a:lnTo>
                <a:lnTo>
                  <a:pt x="9061" y="5037"/>
                </a:lnTo>
                <a:close/>
                <a:moveTo>
                  <a:pt x="4882" y="9240"/>
                </a:moveTo>
                <a:cubicBezTo>
                  <a:pt x="5406" y="9240"/>
                  <a:pt x="5823" y="9680"/>
                  <a:pt x="5823" y="10180"/>
                </a:cubicBezTo>
                <a:cubicBezTo>
                  <a:pt x="5823" y="10704"/>
                  <a:pt x="5406" y="11121"/>
                  <a:pt x="4882" y="11121"/>
                </a:cubicBezTo>
                <a:cubicBezTo>
                  <a:pt x="4359" y="11121"/>
                  <a:pt x="3942" y="10704"/>
                  <a:pt x="3942" y="10180"/>
                </a:cubicBezTo>
                <a:cubicBezTo>
                  <a:pt x="3942" y="9656"/>
                  <a:pt x="4359" y="9240"/>
                  <a:pt x="4882" y="9240"/>
                </a:cubicBezTo>
                <a:close/>
                <a:moveTo>
                  <a:pt x="9300" y="9240"/>
                </a:moveTo>
                <a:cubicBezTo>
                  <a:pt x="9823" y="9263"/>
                  <a:pt x="10240" y="9680"/>
                  <a:pt x="10240" y="10180"/>
                </a:cubicBezTo>
                <a:cubicBezTo>
                  <a:pt x="10240" y="10704"/>
                  <a:pt x="9823" y="11121"/>
                  <a:pt x="9300" y="11121"/>
                </a:cubicBezTo>
                <a:cubicBezTo>
                  <a:pt x="8788" y="11121"/>
                  <a:pt x="8371" y="10704"/>
                  <a:pt x="8371" y="10180"/>
                </a:cubicBezTo>
                <a:cubicBezTo>
                  <a:pt x="8371" y="9656"/>
                  <a:pt x="8788" y="9240"/>
                  <a:pt x="9300" y="9240"/>
                </a:cubicBezTo>
                <a:close/>
                <a:moveTo>
                  <a:pt x="668" y="0"/>
                </a:moveTo>
                <a:cubicBezTo>
                  <a:pt x="298" y="0"/>
                  <a:pt x="1" y="298"/>
                  <a:pt x="1" y="667"/>
                </a:cubicBezTo>
                <a:cubicBezTo>
                  <a:pt x="1" y="1048"/>
                  <a:pt x="298" y="1346"/>
                  <a:pt x="668" y="1346"/>
                </a:cubicBezTo>
                <a:lnTo>
                  <a:pt x="1489" y="1346"/>
                </a:lnTo>
                <a:lnTo>
                  <a:pt x="2513" y="4227"/>
                </a:lnTo>
                <a:cubicBezTo>
                  <a:pt x="2540" y="4299"/>
                  <a:pt x="2608" y="4351"/>
                  <a:pt x="2681" y="4351"/>
                </a:cubicBezTo>
                <a:cubicBezTo>
                  <a:pt x="2704" y="4351"/>
                  <a:pt x="2728" y="4346"/>
                  <a:pt x="2751" y="4334"/>
                </a:cubicBezTo>
                <a:cubicBezTo>
                  <a:pt x="2846" y="4299"/>
                  <a:pt x="2906" y="4203"/>
                  <a:pt x="2858" y="4096"/>
                </a:cubicBezTo>
                <a:cubicBezTo>
                  <a:pt x="1858" y="1262"/>
                  <a:pt x="1822" y="1143"/>
                  <a:pt x="1822" y="1143"/>
                </a:cubicBezTo>
                <a:cubicBezTo>
                  <a:pt x="1775" y="1048"/>
                  <a:pt x="1668" y="965"/>
                  <a:pt x="1549" y="965"/>
                </a:cubicBezTo>
                <a:lnTo>
                  <a:pt x="668" y="965"/>
                </a:lnTo>
                <a:cubicBezTo>
                  <a:pt x="513" y="965"/>
                  <a:pt x="370" y="834"/>
                  <a:pt x="370" y="667"/>
                </a:cubicBezTo>
                <a:cubicBezTo>
                  <a:pt x="370" y="500"/>
                  <a:pt x="513" y="369"/>
                  <a:pt x="668" y="369"/>
                </a:cubicBezTo>
                <a:lnTo>
                  <a:pt x="1549" y="369"/>
                </a:lnTo>
                <a:cubicBezTo>
                  <a:pt x="1906" y="369"/>
                  <a:pt x="2215" y="584"/>
                  <a:pt x="2370" y="905"/>
                </a:cubicBezTo>
                <a:cubicBezTo>
                  <a:pt x="2596" y="1524"/>
                  <a:pt x="3811" y="5001"/>
                  <a:pt x="4001" y="5525"/>
                </a:cubicBezTo>
                <a:cubicBezTo>
                  <a:pt x="4144" y="5894"/>
                  <a:pt x="4573" y="6251"/>
                  <a:pt x="5109" y="6251"/>
                </a:cubicBezTo>
                <a:lnTo>
                  <a:pt x="11717" y="6251"/>
                </a:lnTo>
                <a:cubicBezTo>
                  <a:pt x="11883" y="6251"/>
                  <a:pt x="12014" y="6382"/>
                  <a:pt x="12014" y="6549"/>
                </a:cubicBezTo>
                <a:cubicBezTo>
                  <a:pt x="12014" y="6715"/>
                  <a:pt x="11883" y="6846"/>
                  <a:pt x="11717" y="6846"/>
                </a:cubicBezTo>
                <a:lnTo>
                  <a:pt x="5109" y="6846"/>
                </a:lnTo>
                <a:cubicBezTo>
                  <a:pt x="4394" y="6846"/>
                  <a:pt x="3739" y="6418"/>
                  <a:pt x="3466" y="5763"/>
                </a:cubicBezTo>
                <a:lnTo>
                  <a:pt x="3096" y="4715"/>
                </a:lnTo>
                <a:cubicBezTo>
                  <a:pt x="3078" y="4652"/>
                  <a:pt x="3013" y="4603"/>
                  <a:pt x="2936" y="4603"/>
                </a:cubicBezTo>
                <a:cubicBezTo>
                  <a:pt x="2911" y="4603"/>
                  <a:pt x="2885" y="4608"/>
                  <a:pt x="2858" y="4620"/>
                </a:cubicBezTo>
                <a:cubicBezTo>
                  <a:pt x="2751" y="4656"/>
                  <a:pt x="2715" y="4751"/>
                  <a:pt x="2751" y="4858"/>
                </a:cubicBezTo>
                <a:cubicBezTo>
                  <a:pt x="3049" y="5596"/>
                  <a:pt x="3073" y="5942"/>
                  <a:pt x="3406" y="6406"/>
                </a:cubicBezTo>
                <a:lnTo>
                  <a:pt x="3013" y="7001"/>
                </a:lnTo>
                <a:cubicBezTo>
                  <a:pt x="2394" y="7894"/>
                  <a:pt x="2930" y="9097"/>
                  <a:pt x="3989" y="9240"/>
                </a:cubicBezTo>
                <a:cubicBezTo>
                  <a:pt x="3144" y="10049"/>
                  <a:pt x="3692" y="11490"/>
                  <a:pt x="4870" y="11490"/>
                </a:cubicBezTo>
                <a:cubicBezTo>
                  <a:pt x="6025" y="11490"/>
                  <a:pt x="6597" y="10061"/>
                  <a:pt x="5763" y="9251"/>
                </a:cubicBezTo>
                <a:lnTo>
                  <a:pt x="8383" y="9251"/>
                </a:lnTo>
                <a:cubicBezTo>
                  <a:pt x="7549" y="10061"/>
                  <a:pt x="8109" y="11490"/>
                  <a:pt x="9276" y="11490"/>
                </a:cubicBezTo>
                <a:cubicBezTo>
                  <a:pt x="10431" y="11490"/>
                  <a:pt x="11002" y="10061"/>
                  <a:pt x="10169" y="9251"/>
                </a:cubicBezTo>
                <a:lnTo>
                  <a:pt x="10407" y="9251"/>
                </a:lnTo>
                <a:cubicBezTo>
                  <a:pt x="10776" y="9251"/>
                  <a:pt x="11074" y="8954"/>
                  <a:pt x="11074" y="8585"/>
                </a:cubicBezTo>
                <a:cubicBezTo>
                  <a:pt x="11074" y="8216"/>
                  <a:pt x="10776" y="7918"/>
                  <a:pt x="10407" y="7918"/>
                </a:cubicBezTo>
                <a:lnTo>
                  <a:pt x="8788" y="7918"/>
                </a:lnTo>
                <a:cubicBezTo>
                  <a:pt x="8680" y="7918"/>
                  <a:pt x="8609" y="7989"/>
                  <a:pt x="8609" y="8097"/>
                </a:cubicBezTo>
                <a:cubicBezTo>
                  <a:pt x="8609" y="8204"/>
                  <a:pt x="8680" y="8275"/>
                  <a:pt x="8788" y="8275"/>
                </a:cubicBezTo>
                <a:lnTo>
                  <a:pt x="10431" y="8275"/>
                </a:lnTo>
                <a:cubicBezTo>
                  <a:pt x="10597" y="8275"/>
                  <a:pt x="10728" y="8406"/>
                  <a:pt x="10728" y="8573"/>
                </a:cubicBezTo>
                <a:cubicBezTo>
                  <a:pt x="10728" y="8740"/>
                  <a:pt x="10597" y="8871"/>
                  <a:pt x="10431" y="8871"/>
                </a:cubicBezTo>
                <a:lnTo>
                  <a:pt x="4204" y="8871"/>
                </a:lnTo>
                <a:cubicBezTo>
                  <a:pt x="3323" y="8871"/>
                  <a:pt x="2811" y="7882"/>
                  <a:pt x="3311" y="7168"/>
                </a:cubicBezTo>
                <a:lnTo>
                  <a:pt x="3668" y="6656"/>
                </a:lnTo>
                <a:cubicBezTo>
                  <a:pt x="3811" y="6787"/>
                  <a:pt x="3978" y="6906"/>
                  <a:pt x="4168" y="7001"/>
                </a:cubicBezTo>
                <a:lnTo>
                  <a:pt x="3799" y="7537"/>
                </a:lnTo>
                <a:cubicBezTo>
                  <a:pt x="3573" y="7847"/>
                  <a:pt x="3799" y="8275"/>
                  <a:pt x="4180" y="8275"/>
                </a:cubicBezTo>
                <a:lnTo>
                  <a:pt x="8085" y="8275"/>
                </a:lnTo>
                <a:cubicBezTo>
                  <a:pt x="8192" y="8275"/>
                  <a:pt x="8264" y="8204"/>
                  <a:pt x="8264" y="8097"/>
                </a:cubicBezTo>
                <a:cubicBezTo>
                  <a:pt x="8264" y="7989"/>
                  <a:pt x="8192" y="7918"/>
                  <a:pt x="8085" y="7918"/>
                </a:cubicBezTo>
                <a:lnTo>
                  <a:pt x="4180" y="7918"/>
                </a:lnTo>
                <a:cubicBezTo>
                  <a:pt x="4097" y="7918"/>
                  <a:pt x="4037" y="7811"/>
                  <a:pt x="4097" y="7739"/>
                </a:cubicBezTo>
                <a:lnTo>
                  <a:pt x="4513" y="7132"/>
                </a:lnTo>
                <a:cubicBezTo>
                  <a:pt x="4753" y="7201"/>
                  <a:pt x="4820" y="7217"/>
                  <a:pt x="5587" y="7217"/>
                </a:cubicBezTo>
                <a:cubicBezTo>
                  <a:pt x="6309" y="7217"/>
                  <a:pt x="7651" y="7202"/>
                  <a:pt x="10341" y="7202"/>
                </a:cubicBezTo>
                <a:cubicBezTo>
                  <a:pt x="10765" y="7202"/>
                  <a:pt x="11223" y="7203"/>
                  <a:pt x="11717" y="7204"/>
                </a:cubicBezTo>
                <a:cubicBezTo>
                  <a:pt x="12086" y="7204"/>
                  <a:pt x="12383" y="6906"/>
                  <a:pt x="12383" y="6537"/>
                </a:cubicBezTo>
                <a:cubicBezTo>
                  <a:pt x="12383" y="6168"/>
                  <a:pt x="12098" y="5894"/>
                  <a:pt x="11728" y="5894"/>
                </a:cubicBezTo>
                <a:lnTo>
                  <a:pt x="11538" y="5894"/>
                </a:lnTo>
                <a:lnTo>
                  <a:pt x="12383" y="2191"/>
                </a:lnTo>
                <a:cubicBezTo>
                  <a:pt x="12550" y="1489"/>
                  <a:pt x="12014" y="822"/>
                  <a:pt x="11300" y="822"/>
                </a:cubicBezTo>
                <a:lnTo>
                  <a:pt x="7752" y="822"/>
                </a:lnTo>
                <a:cubicBezTo>
                  <a:pt x="7657" y="822"/>
                  <a:pt x="7573" y="893"/>
                  <a:pt x="7573" y="1000"/>
                </a:cubicBezTo>
                <a:cubicBezTo>
                  <a:pt x="7573" y="1108"/>
                  <a:pt x="7657" y="1179"/>
                  <a:pt x="7752" y="1179"/>
                </a:cubicBezTo>
                <a:lnTo>
                  <a:pt x="11300" y="1179"/>
                </a:lnTo>
                <a:cubicBezTo>
                  <a:pt x="11788" y="1179"/>
                  <a:pt x="12145" y="1620"/>
                  <a:pt x="12026" y="2096"/>
                </a:cubicBezTo>
                <a:lnTo>
                  <a:pt x="11145" y="5894"/>
                </a:lnTo>
                <a:lnTo>
                  <a:pt x="10526" y="5894"/>
                </a:lnTo>
                <a:cubicBezTo>
                  <a:pt x="10609" y="5489"/>
                  <a:pt x="11300" y="2548"/>
                  <a:pt x="11419" y="2001"/>
                </a:cubicBezTo>
                <a:cubicBezTo>
                  <a:pt x="11443" y="1882"/>
                  <a:pt x="11359" y="1774"/>
                  <a:pt x="11240" y="1774"/>
                </a:cubicBezTo>
                <a:lnTo>
                  <a:pt x="3073" y="1774"/>
                </a:lnTo>
                <a:lnTo>
                  <a:pt x="2858" y="1167"/>
                </a:lnTo>
                <a:lnTo>
                  <a:pt x="7073" y="1167"/>
                </a:lnTo>
                <a:cubicBezTo>
                  <a:pt x="7180" y="1167"/>
                  <a:pt x="7252" y="1084"/>
                  <a:pt x="7252" y="989"/>
                </a:cubicBezTo>
                <a:cubicBezTo>
                  <a:pt x="7252" y="881"/>
                  <a:pt x="7180" y="810"/>
                  <a:pt x="7073" y="810"/>
                </a:cubicBezTo>
                <a:lnTo>
                  <a:pt x="2727" y="810"/>
                </a:lnTo>
                <a:cubicBezTo>
                  <a:pt x="2561" y="346"/>
                  <a:pt x="2096" y="0"/>
                  <a:pt x="154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123;p79"/>
          <p:cNvSpPr/>
          <p:nvPr/>
        </p:nvSpPr>
        <p:spPr>
          <a:xfrm>
            <a:off x="1059769" y="2044200"/>
            <a:ext cx="594852" cy="508122"/>
          </a:xfrm>
          <a:custGeom>
            <a:avLst/>
            <a:gdLst/>
            <a:ahLst/>
            <a:cxnLst/>
            <a:rect l="l" t="t" r="r" b="b"/>
            <a:pathLst>
              <a:path w="11193" h="10297" extrusionOk="0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9007;p79"/>
          <p:cNvGrpSpPr/>
          <p:nvPr/>
        </p:nvGrpSpPr>
        <p:grpSpPr>
          <a:xfrm>
            <a:off x="3225770" y="1982282"/>
            <a:ext cx="555198" cy="631957"/>
            <a:chOff x="6974158" y="2789537"/>
            <a:chExt cx="255247" cy="327458"/>
          </a:xfrm>
          <a:solidFill>
            <a:schemeClr val="bg2"/>
          </a:solidFill>
        </p:grpSpPr>
        <p:sp>
          <p:nvSpPr>
            <p:cNvPr id="53" name="Google Shape;9008;p79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09;p79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10;p79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11;p79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12;p79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13;p79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668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6"/>
          <p:cNvCxnSpPr>
            <a:stCxn id="477" idx="1"/>
            <a:endCxn id="479" idx="3"/>
          </p:cNvCxnSpPr>
          <p:nvPr/>
        </p:nvCxnSpPr>
        <p:spPr>
          <a:xfrm>
            <a:off x="2067559" y="2346785"/>
            <a:ext cx="526410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56"/>
          <p:cNvSpPr/>
          <p:nvPr/>
        </p:nvSpPr>
        <p:spPr>
          <a:xfrm>
            <a:off x="2067559" y="1841735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6"/>
          <p:cNvSpPr/>
          <p:nvPr/>
        </p:nvSpPr>
        <p:spPr>
          <a:xfrm>
            <a:off x="4194562" y="1841735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6"/>
          <p:cNvSpPr/>
          <p:nvPr/>
        </p:nvSpPr>
        <p:spPr>
          <a:xfrm>
            <a:off x="6321563" y="1841735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subTitle" idx="4294967295"/>
          </p:nvPr>
        </p:nvSpPr>
        <p:spPr>
          <a:xfrm>
            <a:off x="1394105" y="3685695"/>
            <a:ext cx="2357007" cy="9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>
                <a:solidFill>
                  <a:schemeClr val="dk1"/>
                </a:solidFill>
              </a:rPr>
              <a:t>Đăng ký thành viên để dễ dàng trong việc mua hàng.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10" name="Google Shape;510;p56"/>
          <p:cNvSpPr txBox="1">
            <a:spLocks noGrp="1"/>
          </p:cNvSpPr>
          <p:nvPr>
            <p:ph type="subTitle" idx="4294967295"/>
          </p:nvPr>
        </p:nvSpPr>
        <p:spPr>
          <a:xfrm>
            <a:off x="3908892" y="3689740"/>
            <a:ext cx="1763486" cy="9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Tìm kiếm sản phẩm có trên website.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6"/>
          <p:cNvSpPr txBox="1">
            <a:spLocks noGrp="1"/>
          </p:cNvSpPr>
          <p:nvPr>
            <p:ph type="subTitle" idx="4294967295"/>
          </p:nvPr>
        </p:nvSpPr>
        <p:spPr>
          <a:xfrm>
            <a:off x="5743806" y="3671422"/>
            <a:ext cx="2942995" cy="936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Hỗ trợ người dùng thiết lập các chính sách giá, chiết khấu, khuyến mãi theo nhu cầu kinh doanh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6"/>
          <p:cNvSpPr txBox="1">
            <a:spLocks noGrp="1"/>
          </p:cNvSpPr>
          <p:nvPr>
            <p:ph type="subTitle" idx="4294967295"/>
          </p:nvPr>
        </p:nvSpPr>
        <p:spPr>
          <a:xfrm>
            <a:off x="1422400" y="2964818"/>
            <a:ext cx="233679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Module đăng ký tài khoản người dùng</a:t>
            </a:r>
            <a:endParaRPr/>
          </a:p>
        </p:txBody>
      </p:sp>
      <p:sp>
        <p:nvSpPr>
          <p:cNvPr id="514" name="Google Shape;514;p56"/>
          <p:cNvSpPr txBox="1">
            <a:spLocks noGrp="1"/>
          </p:cNvSpPr>
          <p:nvPr>
            <p:ph type="subTitle" idx="4294967295"/>
          </p:nvPr>
        </p:nvSpPr>
        <p:spPr>
          <a:xfrm>
            <a:off x="4070690" y="2964818"/>
            <a:ext cx="13047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Module tìm kiếm</a:t>
            </a:r>
            <a:endParaRPr>
              <a:sym typeface="Montserrat"/>
            </a:endParaRPr>
          </a:p>
        </p:txBody>
      </p:sp>
      <p:sp>
        <p:nvSpPr>
          <p:cNvPr id="515" name="Google Shape;515;p56"/>
          <p:cNvSpPr txBox="1">
            <a:spLocks noGrp="1"/>
          </p:cNvSpPr>
          <p:nvPr>
            <p:ph type="subTitle" idx="4294967295"/>
          </p:nvPr>
        </p:nvSpPr>
        <p:spPr>
          <a:xfrm>
            <a:off x="5899718" y="2964818"/>
            <a:ext cx="182592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Module sự kiện &amp; khuyến mãi</a:t>
            </a:r>
            <a:endParaRPr>
              <a:sym typeface="Montserrat"/>
            </a:endParaRPr>
          </a:p>
        </p:txBody>
      </p:sp>
      <p:grpSp>
        <p:nvGrpSpPr>
          <p:cNvPr id="47" name="Google Shape;9950;p81"/>
          <p:cNvGrpSpPr/>
          <p:nvPr/>
        </p:nvGrpSpPr>
        <p:grpSpPr>
          <a:xfrm>
            <a:off x="2273553" y="2030985"/>
            <a:ext cx="627162" cy="619027"/>
            <a:chOff x="7538896" y="1970156"/>
            <a:chExt cx="361147" cy="361529"/>
          </a:xfrm>
          <a:solidFill>
            <a:schemeClr val="bg2"/>
          </a:solidFill>
        </p:grpSpPr>
        <p:sp>
          <p:nvSpPr>
            <p:cNvPr id="48" name="Google Shape;9951;p81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52;p81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53;p81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54;p81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55;p81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56;p81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437;p55"/>
          <p:cNvSpPr txBox="1">
            <a:spLocks/>
          </p:cNvSpPr>
          <p:nvPr/>
        </p:nvSpPr>
        <p:spPr>
          <a:xfrm>
            <a:off x="667500" y="578395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mtClean="0"/>
              <a:t>Một số module chính</a:t>
            </a:r>
            <a:endParaRPr lang="vi-VN"/>
          </a:p>
        </p:txBody>
      </p:sp>
      <p:grpSp>
        <p:nvGrpSpPr>
          <p:cNvPr id="56" name="Google Shape;9294;p80"/>
          <p:cNvGrpSpPr/>
          <p:nvPr/>
        </p:nvGrpSpPr>
        <p:grpSpPr>
          <a:xfrm>
            <a:off x="4400668" y="2105266"/>
            <a:ext cx="597885" cy="539451"/>
            <a:chOff x="3950316" y="3820307"/>
            <a:chExt cx="369805" cy="353782"/>
          </a:xfrm>
          <a:solidFill>
            <a:schemeClr val="bg2"/>
          </a:solidFill>
        </p:grpSpPr>
        <p:sp>
          <p:nvSpPr>
            <p:cNvPr id="57" name="Google Shape;9295;p80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96;p80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97;p80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98;p80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80;p81"/>
          <p:cNvGrpSpPr/>
          <p:nvPr/>
        </p:nvGrpSpPr>
        <p:grpSpPr>
          <a:xfrm>
            <a:off x="6490638" y="2049098"/>
            <a:ext cx="671949" cy="651785"/>
            <a:chOff x="850092" y="3352934"/>
            <a:chExt cx="369517" cy="375660"/>
          </a:xfrm>
          <a:solidFill>
            <a:schemeClr val="bg2"/>
          </a:solidFill>
        </p:grpSpPr>
        <p:sp>
          <p:nvSpPr>
            <p:cNvPr id="62" name="Google Shape;10181;p81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82;p81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83;p81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84;p81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85;p81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7030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5226600" y="2377921"/>
            <a:ext cx="39174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3600"/>
              <a:t>Quản lý phạm vi</a:t>
            </a:r>
          </a:p>
        </p:txBody>
      </p:sp>
      <p:sp>
        <p:nvSpPr>
          <p:cNvPr id="258" name="Google Shape;258;p44"/>
          <p:cNvSpPr txBox="1">
            <a:spLocks noGrp="1"/>
          </p:cNvSpPr>
          <p:nvPr>
            <p:ph type="title" idx="2"/>
          </p:nvPr>
        </p:nvSpPr>
        <p:spPr>
          <a:xfrm>
            <a:off x="5233857" y="1592817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Chương </a:t>
            </a:r>
            <a:r>
              <a:rPr lang="vi-VN" smtClean="0"/>
              <a:t>I</a:t>
            </a:r>
            <a:endParaRPr/>
          </a:p>
        </p:txBody>
      </p:sp>
      <p:pic>
        <p:nvPicPr>
          <p:cNvPr id="5" name="Google Shape;563;p61"/>
          <p:cNvPicPr preferRelativeResize="0"/>
          <p:nvPr/>
        </p:nvPicPr>
        <p:blipFill rotWithShape="1">
          <a:blip r:embed="rId3">
            <a:alphaModFix/>
          </a:blip>
          <a:srcRect l="5419" r="40111"/>
          <a:stretch/>
        </p:blipFill>
        <p:spPr>
          <a:xfrm>
            <a:off x="667502" y="574084"/>
            <a:ext cx="3249900" cy="39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7;p39"/>
          <p:cNvSpPr txBox="1">
            <a:spLocks noGrp="1"/>
          </p:cNvSpPr>
          <p:nvPr>
            <p:ph type="subTitle" idx="1"/>
          </p:nvPr>
        </p:nvSpPr>
        <p:spPr>
          <a:xfrm>
            <a:off x="5683800" y="2999521"/>
            <a:ext cx="32625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Cấu trúc phân chia công việc theo WBS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479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118" y="121133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</a:t>
            </a:r>
            <a:r>
              <a:rPr lang="en-US" smtClean="0"/>
              <a:t>0.0 Hệ </a:t>
            </a:r>
            <a:r>
              <a:rPr lang="en-US"/>
              <a:t>thống website đồ lưu niệm</a:t>
            </a:r>
            <a:endParaRPr lang="vi-VN"/>
          </a:p>
          <a:p>
            <a:endParaRPr lang="vi-VN">
              <a:latin typeface="Montserra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6700" y="571137"/>
            <a:ext cx="7809000" cy="640200"/>
          </a:xfrm>
        </p:spPr>
        <p:txBody>
          <a:bodyPr/>
          <a:lstStyle/>
          <a:p>
            <a:r>
              <a:rPr lang="en-US" sz="2800"/>
              <a:t>Cấu trúc phân chia công việc theo WBS</a:t>
            </a:r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116118" y="1734557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1.0 Phân tích yêu cầu</a:t>
            </a:r>
            <a:endParaRPr lang="vi-VN">
              <a:latin typeface="Montserra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18" y="2156209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1.1 Thu thập yêu cầu.</a:t>
            </a:r>
            <a:endParaRPr lang="vi-VN">
              <a:latin typeface="Montserra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018" y="246398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1.2 Đặt tả yêu cầu.</a:t>
            </a:r>
            <a:endParaRPr lang="vi-VN">
              <a:latin typeface="Montserra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017" y="2771763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1.3 Xác định phạm vi.</a:t>
            </a:r>
            <a:endParaRPr lang="vi-VN"/>
          </a:p>
        </p:txBody>
      </p:sp>
      <p:sp>
        <p:nvSpPr>
          <p:cNvPr id="21" name="TextBox 20"/>
          <p:cNvSpPr txBox="1"/>
          <p:nvPr/>
        </p:nvSpPr>
        <p:spPr>
          <a:xfrm>
            <a:off x="121899" y="309079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2.0 </a:t>
            </a:r>
            <a:r>
              <a:rPr lang="en-US" smtClean="0"/>
              <a:t>Phân </a:t>
            </a:r>
            <a:r>
              <a:rPr lang="en-US"/>
              <a:t>tích hệ thống</a:t>
            </a:r>
            <a:endParaRPr lang="vi-VN">
              <a:latin typeface="Montserr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016" y="3512447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2.1 Xác định yêu cầu hệ thống.</a:t>
            </a:r>
            <a:endParaRPr lang="vi-VN"/>
          </a:p>
        </p:txBody>
      </p:sp>
      <p:sp>
        <p:nvSpPr>
          <p:cNvPr id="23" name="TextBox 22"/>
          <p:cNvSpPr txBox="1"/>
          <p:nvPr/>
        </p:nvSpPr>
        <p:spPr>
          <a:xfrm>
            <a:off x="428017" y="3820224"/>
            <a:ext cx="259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/>
              <a:t>2.2 Mô hình hóa các yêu cầu hệ thống</a:t>
            </a:r>
            <a:r>
              <a:rPr lang="en-US" smtClean="0"/>
              <a:t>.</a:t>
            </a:r>
            <a:endParaRPr lang="vi-VN">
              <a:latin typeface="Montserra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708" y="1211337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3.0 Thiết kế hệ thống</a:t>
            </a:r>
            <a:endParaRPr lang="vi-VN">
              <a:latin typeface="Montserra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1337" y="1734557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3.1 Thiết kế kiến trúc.</a:t>
            </a:r>
            <a:endParaRPr lang="vi-VN">
              <a:latin typeface="Montserra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1337" y="204233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3.2 Thiết kế giao diện.</a:t>
            </a:r>
            <a:endParaRPr lang="vi-VN">
              <a:latin typeface="Montserra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1336" y="2350111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3.3 Thiết kế cơ sở dữ </a:t>
            </a:r>
            <a:r>
              <a:rPr lang="en-US" smtClean="0"/>
              <a:t>liệu.</a:t>
            </a:r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3276708" y="276401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 4.0 Cài đặt hệ thống.</a:t>
            </a:r>
            <a:endParaRPr lang="vi-VN">
              <a:latin typeface="Montserra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1336" y="3180989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4.1 </a:t>
            </a:r>
            <a:r>
              <a:rPr lang="en-US"/>
              <a:t>Xây dựng cơ sở dữ liệu.</a:t>
            </a:r>
            <a:endParaRPr lang="vi-VN"/>
          </a:p>
        </p:txBody>
      </p:sp>
      <p:sp>
        <p:nvSpPr>
          <p:cNvPr id="32" name="TextBox 31"/>
          <p:cNvSpPr txBox="1"/>
          <p:nvPr/>
        </p:nvSpPr>
        <p:spPr>
          <a:xfrm>
            <a:off x="3541336" y="3488766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4.2 Xây dựng giao diện chính.</a:t>
            </a:r>
            <a:endParaRPr lang="vi-VN">
              <a:latin typeface="Montserra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1335" y="3796543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4.3 Module QL người dùng.</a:t>
            </a:r>
            <a:endParaRPr lang="vi-VN"/>
          </a:p>
        </p:txBody>
      </p:sp>
      <p:sp>
        <p:nvSpPr>
          <p:cNvPr id="34" name="TextBox 33"/>
          <p:cNvSpPr txBox="1"/>
          <p:nvPr/>
        </p:nvSpPr>
        <p:spPr>
          <a:xfrm>
            <a:off x="3542134" y="4104320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4.4 Module QL sản phẩm.</a:t>
            </a:r>
            <a:endParaRPr lang="vi-VN"/>
          </a:p>
        </p:txBody>
      </p:sp>
      <p:sp>
        <p:nvSpPr>
          <p:cNvPr id="35" name="TextBox 34"/>
          <p:cNvSpPr txBox="1"/>
          <p:nvPr/>
        </p:nvSpPr>
        <p:spPr>
          <a:xfrm>
            <a:off x="6215883" y="1211337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4.5 Module phản hồi.</a:t>
            </a:r>
            <a:endParaRPr lang="vi-VN"/>
          </a:p>
        </p:txBody>
      </p:sp>
      <p:sp>
        <p:nvSpPr>
          <p:cNvPr id="36" name="TextBox 35"/>
          <p:cNvSpPr txBox="1"/>
          <p:nvPr/>
        </p:nvSpPr>
        <p:spPr>
          <a:xfrm>
            <a:off x="6215883" y="1519114"/>
            <a:ext cx="27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4.6 Module đăng ký tài khoản người dùng.</a:t>
            </a:r>
            <a:endParaRPr lang="vi-VN"/>
          </a:p>
        </p:txBody>
      </p:sp>
      <p:sp>
        <p:nvSpPr>
          <p:cNvPr id="37" name="TextBox 36"/>
          <p:cNvSpPr txBox="1"/>
          <p:nvPr/>
        </p:nvSpPr>
        <p:spPr>
          <a:xfrm>
            <a:off x="6197885" y="203889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4.7 Module tìm kiếm</a:t>
            </a:r>
            <a:endParaRPr lang="vi-VN"/>
          </a:p>
        </p:txBody>
      </p:sp>
      <p:sp>
        <p:nvSpPr>
          <p:cNvPr id="38" name="TextBox 37"/>
          <p:cNvSpPr txBox="1"/>
          <p:nvPr/>
        </p:nvSpPr>
        <p:spPr>
          <a:xfrm>
            <a:off x="6198684" y="2346668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4.8 Module đặt mua hàng.</a:t>
            </a:r>
            <a:endParaRPr lang="vi-VN"/>
          </a:p>
        </p:txBody>
      </p:sp>
      <p:sp>
        <p:nvSpPr>
          <p:cNvPr id="39" name="TextBox 38"/>
          <p:cNvSpPr txBox="1"/>
          <p:nvPr/>
        </p:nvSpPr>
        <p:spPr>
          <a:xfrm>
            <a:off x="6197885" y="2657769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4.9 Module </a:t>
            </a:r>
            <a:r>
              <a:rPr lang="en-US" smtClean="0"/>
              <a:t>Sự </a:t>
            </a:r>
            <a:r>
              <a:rPr lang="en-US"/>
              <a:t>kiện &amp; khuyến mãi. </a:t>
            </a:r>
            <a:endParaRPr lang="vi-VN"/>
          </a:p>
        </p:txBody>
      </p:sp>
      <p:cxnSp>
        <p:nvCxnSpPr>
          <p:cNvPr id="42" name="Google Shape;250;p43"/>
          <p:cNvCxnSpPr/>
          <p:nvPr/>
        </p:nvCxnSpPr>
        <p:spPr>
          <a:xfrm>
            <a:off x="250293" y="1519114"/>
            <a:ext cx="1709136" cy="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250;p43"/>
          <p:cNvCxnSpPr/>
          <p:nvPr/>
        </p:nvCxnSpPr>
        <p:spPr>
          <a:xfrm>
            <a:off x="250293" y="3408200"/>
            <a:ext cx="1709136" cy="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250;p43"/>
          <p:cNvCxnSpPr/>
          <p:nvPr/>
        </p:nvCxnSpPr>
        <p:spPr>
          <a:xfrm>
            <a:off x="3370640" y="1519114"/>
            <a:ext cx="1709136" cy="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250;p43"/>
          <p:cNvCxnSpPr/>
          <p:nvPr/>
        </p:nvCxnSpPr>
        <p:spPr>
          <a:xfrm>
            <a:off x="3421440" y="3060140"/>
            <a:ext cx="1709136" cy="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6216483" y="2991168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5.0 Kiểm thử - báo cáo</a:t>
            </a:r>
            <a:endParaRPr lang="vi-VN"/>
          </a:p>
        </p:txBody>
      </p:sp>
      <p:sp>
        <p:nvSpPr>
          <p:cNvPr id="55" name="TextBox 54"/>
          <p:cNvSpPr txBox="1"/>
          <p:nvPr/>
        </p:nvSpPr>
        <p:spPr>
          <a:xfrm>
            <a:off x="6481112" y="3514388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5.1 Kiểm thử chức năng.</a:t>
            </a:r>
            <a:endParaRPr lang="vi-VN">
              <a:latin typeface="Montserra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81112" y="382216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5.2 Báo cáo.</a:t>
            </a:r>
            <a:endParaRPr lang="vi-VN">
              <a:latin typeface="Montserra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1111" y="412994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5.3 Thống kê.</a:t>
            </a:r>
            <a:endParaRPr lang="vi-VN"/>
          </a:p>
        </p:txBody>
      </p:sp>
      <p:cxnSp>
        <p:nvCxnSpPr>
          <p:cNvPr id="58" name="Google Shape;250;p43"/>
          <p:cNvCxnSpPr/>
          <p:nvPr/>
        </p:nvCxnSpPr>
        <p:spPr>
          <a:xfrm>
            <a:off x="6310415" y="3298945"/>
            <a:ext cx="1709136" cy="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traight Connector 40"/>
          <p:cNvCxnSpPr/>
          <p:nvPr/>
        </p:nvCxnSpPr>
        <p:spPr>
          <a:xfrm>
            <a:off x="3195816" y="1146629"/>
            <a:ext cx="0" cy="31968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21493" y="1146629"/>
            <a:ext cx="0" cy="31968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543" y="248874"/>
            <a:ext cx="8040914" cy="4656955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28" y="248874"/>
            <a:ext cx="5707743" cy="4355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3044" y="4578077"/>
            <a:ext cx="3837910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b="1" i="1"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Sơ đồ:</a:t>
            </a:r>
            <a:r>
              <a:rPr lang="en-US"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 WBS quản lý website đồ lưu niệm</a:t>
            </a:r>
            <a:endParaRPr lang="vi-VN" sz="1200">
              <a:effectLst/>
              <a:latin typeface="Montserra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61"/>
          <p:cNvPicPr preferRelativeResize="0"/>
          <p:nvPr/>
        </p:nvPicPr>
        <p:blipFill rotWithShape="1">
          <a:blip r:embed="rId3">
            <a:alphaModFix/>
          </a:blip>
          <a:srcRect l="5419" r="40111"/>
          <a:stretch/>
        </p:blipFill>
        <p:spPr>
          <a:xfrm>
            <a:off x="5226599" y="571500"/>
            <a:ext cx="3249900" cy="39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5;p44"/>
          <p:cNvSpPr txBox="1">
            <a:spLocks noGrp="1"/>
          </p:cNvSpPr>
          <p:nvPr>
            <p:ph type="title"/>
          </p:nvPr>
        </p:nvSpPr>
        <p:spPr>
          <a:xfrm>
            <a:off x="451423" y="2377921"/>
            <a:ext cx="4156862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600"/>
              <a:t>Quản lý ước lượng</a:t>
            </a:r>
          </a:p>
        </p:txBody>
      </p:sp>
      <p:sp>
        <p:nvSpPr>
          <p:cNvPr id="9" name="Google Shape;258;p44"/>
          <p:cNvSpPr txBox="1">
            <a:spLocks/>
          </p:cNvSpPr>
          <p:nvPr/>
        </p:nvSpPr>
        <p:spPr>
          <a:xfrm>
            <a:off x="465938" y="1578303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4000" smtClean="0">
                <a:solidFill>
                  <a:schemeClr val="bg2"/>
                </a:solidFill>
              </a:rPr>
              <a:t>Chương II</a:t>
            </a:r>
            <a:endParaRPr lang="vi-VN" sz="400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Điểm Chức năng</a:t>
            </a:r>
            <a:endParaRPr lang="vi-V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4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6700" y="571137"/>
            <a:ext cx="7809000" cy="640200"/>
          </a:xfrm>
        </p:spPr>
        <p:txBody>
          <a:bodyPr/>
          <a:lstStyle/>
          <a:p>
            <a:r>
              <a:rPr lang="en-US" smtClean="0"/>
              <a:t>Module </a:t>
            </a:r>
            <a:r>
              <a:rPr lang="en-US"/>
              <a:t>trang chủ ngoài website:</a:t>
            </a:r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936011" y="1211337"/>
            <a:ext cx="16946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Module </a:t>
            </a:r>
            <a:r>
              <a:rPr lang="en-US" b="1"/>
              <a:t>sản phẩm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4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r>
              <a:rPr lang="en-US"/>
              <a:t>4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r>
              <a:rPr lang="en-US"/>
              <a:t>4</a:t>
            </a:r>
            <a:endParaRPr lang="vi-VN"/>
          </a:p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932377" y="2811775"/>
            <a:ext cx="1603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Module phản hồi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</a:t>
            </a:r>
            <a:r>
              <a:rPr lang="en-US"/>
              <a:t>1</a:t>
            </a:r>
            <a:endParaRPr lang="vi-VN"/>
          </a:p>
        </p:txBody>
      </p:sp>
      <p:sp>
        <p:nvSpPr>
          <p:cNvPr id="43" name="TextBox 42"/>
          <p:cNvSpPr txBox="1"/>
          <p:nvPr/>
        </p:nvSpPr>
        <p:spPr>
          <a:xfrm>
            <a:off x="2822868" y="1211337"/>
            <a:ext cx="15872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Module tìm kiếm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2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r>
              <a:rPr lang="en-US"/>
              <a:t>1</a:t>
            </a:r>
            <a:endParaRPr lang="vi-VN"/>
          </a:p>
        </p:txBody>
      </p:sp>
      <p:sp>
        <p:nvSpPr>
          <p:cNvPr id="45" name="TextBox 44"/>
          <p:cNvSpPr txBox="1"/>
          <p:nvPr/>
        </p:nvSpPr>
        <p:spPr>
          <a:xfrm>
            <a:off x="2819234" y="2811775"/>
            <a:ext cx="1985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Module sự kiện &amp; khuyến mãi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2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0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0</a:t>
            </a:r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4713359" y="1211337"/>
            <a:ext cx="1871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Module người dùng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r>
              <a:rPr lang="en-US"/>
              <a:t>3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3</a:t>
            </a:r>
            <a:endParaRPr lang="vi-V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r>
              <a:rPr lang="en-US"/>
              <a:t>3</a:t>
            </a:r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4709725" y="2811775"/>
            <a:ext cx="1886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Module đăng ký tài khoản người dùng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r>
              <a:rPr lang="en-US"/>
              <a:t>1</a:t>
            </a:r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6600216" y="1211337"/>
            <a:ext cx="1603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Module đặt hàng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r>
              <a:rPr lang="en-US"/>
              <a:t>2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r>
              <a:rPr lang="en-US"/>
              <a:t>3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 </a:t>
            </a:r>
            <a:r>
              <a:rPr lang="en-US"/>
              <a:t>1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r>
              <a:rPr lang="en-US"/>
              <a:t>3</a:t>
            </a:r>
            <a:endParaRPr lang="vi-VN"/>
          </a:p>
        </p:txBody>
      </p:sp>
      <p:sp>
        <p:nvSpPr>
          <p:cNvPr id="50" name="TextBox 49"/>
          <p:cNvSpPr txBox="1"/>
          <p:nvPr/>
        </p:nvSpPr>
        <p:spPr>
          <a:xfrm>
            <a:off x="6596582" y="2811775"/>
            <a:ext cx="2040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Module trang quản lý: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Output: 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Input: 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Files: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Interfaces:</a:t>
            </a:r>
            <a:endParaRPr lang="vi-V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Queries: </a:t>
            </a:r>
            <a:endParaRPr lang="vi-VN"/>
          </a:p>
        </p:txBody>
      </p:sp>
      <p:cxnSp>
        <p:nvCxnSpPr>
          <p:cNvPr id="64" name="Straight Connector 63"/>
          <p:cNvCxnSpPr/>
          <p:nvPr/>
        </p:nvCxnSpPr>
        <p:spPr>
          <a:xfrm>
            <a:off x="4535714" y="1211337"/>
            <a:ext cx="0" cy="32008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84384" y="1211337"/>
            <a:ext cx="0" cy="32008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706914" y="1205407"/>
            <a:ext cx="0" cy="32008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16700" y="2735943"/>
            <a:ext cx="802082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2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40226"/>
              </p:ext>
            </p:extLst>
          </p:nvPr>
        </p:nvGraphicFramePr>
        <p:xfrm>
          <a:off x="1661887" y="1033327"/>
          <a:ext cx="5587998" cy="2551704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1293545">
                  <a:extLst>
                    <a:ext uri="{9D8B030D-6E8A-4147-A177-3AD203B41FA5}">
                      <a16:colId xmlns:a16="http://schemas.microsoft.com/office/drawing/2014/main" xmlns="" val="2554180347"/>
                    </a:ext>
                  </a:extLst>
                </a:gridCol>
                <a:gridCol w="910404">
                  <a:extLst>
                    <a:ext uri="{9D8B030D-6E8A-4147-A177-3AD203B41FA5}">
                      <a16:colId xmlns:a16="http://schemas.microsoft.com/office/drawing/2014/main" xmlns="" val="434479901"/>
                    </a:ext>
                  </a:extLst>
                </a:gridCol>
                <a:gridCol w="1213634">
                  <a:extLst>
                    <a:ext uri="{9D8B030D-6E8A-4147-A177-3AD203B41FA5}">
                      <a16:colId xmlns:a16="http://schemas.microsoft.com/office/drawing/2014/main" xmlns="" val="4275180787"/>
                    </a:ext>
                  </a:extLst>
                </a:gridCol>
                <a:gridCol w="1112320">
                  <a:extLst>
                    <a:ext uri="{9D8B030D-6E8A-4147-A177-3AD203B41FA5}">
                      <a16:colId xmlns:a16="http://schemas.microsoft.com/office/drawing/2014/main" xmlns="" val="1468073264"/>
                    </a:ext>
                  </a:extLst>
                </a:gridCol>
                <a:gridCol w="1058095">
                  <a:extLst>
                    <a:ext uri="{9D8B030D-6E8A-4147-A177-3AD203B41FA5}">
                      <a16:colId xmlns:a16="http://schemas.microsoft.com/office/drawing/2014/main" xmlns="" val="2370434084"/>
                    </a:ext>
                  </a:extLst>
                </a:gridCol>
              </a:tblGrid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Mức Độ 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143796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Mô Tả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Thấp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Cao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Tổng cộng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13255257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Input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 x 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11834267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Output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 x 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33627784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Queries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smtClean="0">
                          <a:effectLst/>
                        </a:rPr>
                        <a:t>13 </a:t>
                      </a:r>
                      <a:r>
                        <a:rPr lang="en-US" sz="1300">
                          <a:effectLst/>
                        </a:rPr>
                        <a:t>x 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41253471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Files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</a:t>
                      </a:r>
                      <a:r>
                        <a:rPr lang="vi-VN" sz="1300">
                          <a:effectLst/>
                        </a:rPr>
                        <a:t>x 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79932552"/>
                  </a:ext>
                </a:extLst>
              </a:tr>
              <a:tr h="318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Interfaces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smtClean="0">
                          <a:effectLst/>
                        </a:rPr>
                        <a:t>9 </a:t>
                      </a:r>
                      <a:r>
                        <a:rPr lang="vi-VN" sz="1300" smtClean="0">
                          <a:effectLst/>
                        </a:rPr>
                        <a:t>x 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42246279"/>
                  </a:ext>
                </a:extLst>
              </a:tr>
              <a:tr h="31896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Tổng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9841062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73807" y="3782205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latin typeface="Montserrat"/>
                <a:ea typeface="Arial" panose="020B0604020202020204" pitchFamily="34" charset="0"/>
              </a:rPr>
              <a:t>Bảng tổng hợp chức năng chưa điều chỉnh</a:t>
            </a:r>
            <a:endParaRPr lang="vi-VN" sz="18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1321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95943"/>
            <a:ext cx="9144000" cy="477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58057" y="130629"/>
            <a:ext cx="9085943" cy="640200"/>
          </a:xfrm>
        </p:spPr>
        <p:txBody>
          <a:bodyPr/>
          <a:lstStyle/>
          <a:p>
            <a:r>
              <a:rPr lang="vi-VN" sz="2000">
                <a:latin typeface="Montserrat"/>
                <a:ea typeface="Arial" panose="020B0604020202020204" pitchFamily="34" charset="0"/>
              </a:rPr>
              <a:t>Vậy </a:t>
            </a:r>
            <a:r>
              <a:rPr lang="en-US" sz="2000">
                <a:latin typeface="Montserrat"/>
                <a:ea typeface="Arial" panose="020B0604020202020204" pitchFamily="34" charset="0"/>
              </a:rPr>
              <a:t>điểm chức năng chưa điều chỉnh (</a:t>
            </a:r>
            <a:r>
              <a:rPr lang="vi-VN" sz="2000">
                <a:latin typeface="Montserrat"/>
                <a:ea typeface="Arial" panose="020B0604020202020204" pitchFamily="34" charset="0"/>
              </a:rPr>
              <a:t>Unadjusted Function Points </a:t>
            </a:r>
            <a:r>
              <a:rPr lang="en-US" sz="2000">
                <a:latin typeface="Montserrat"/>
                <a:ea typeface="Arial" panose="020B0604020202020204" pitchFamily="34" charset="0"/>
              </a:rPr>
              <a:t>- </a:t>
            </a:r>
            <a:r>
              <a:rPr lang="vi-VN" sz="2000">
                <a:latin typeface="Montserrat"/>
                <a:ea typeface="Arial" panose="020B0604020202020204" pitchFamily="34" charset="0"/>
              </a:rPr>
              <a:t>UFP)</a:t>
            </a:r>
            <a:endParaRPr lang="vi-VN" sz="2000">
              <a:latin typeface="Montserra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08587"/>
              </p:ext>
            </p:extLst>
          </p:nvPr>
        </p:nvGraphicFramePr>
        <p:xfrm>
          <a:off x="1204686" y="582023"/>
          <a:ext cx="6618514" cy="4389120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5355197">
                  <a:extLst>
                    <a:ext uri="{9D8B030D-6E8A-4147-A177-3AD203B41FA5}">
                      <a16:colId xmlns:a16="http://schemas.microsoft.com/office/drawing/2014/main" xmlns="" val="1670156411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xmlns="" val="874752767"/>
                    </a:ext>
                  </a:extLst>
                </a:gridCol>
              </a:tblGrid>
              <a:tr h="238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14 </a:t>
                      </a:r>
                      <a:r>
                        <a:rPr lang="en-US" sz="1200">
                          <a:effectLst/>
                          <a:latin typeface="Montserrat"/>
                        </a:rPr>
                        <a:t>Yếu tố phức tạp kỹ thuật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0-5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535816279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Truyền thông dữ liệu (Data Communications)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678002803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Xử lý dữ liệu phân tán (Distributed Functions)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          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908851837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Hiệu năng (Performance)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985405379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Cấu hình sử dụng cao (Heavily Used Configuration)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73653124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Tỷ lệ giao dịch (Transaction Rate)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3945188656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Dữ liệu vào trực tuyến (Online Data Entry)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479750532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Hiệu quả người dùng cuối (End-User Efficiency)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3931664346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Cập nhật dữ liệu trực tuyến (On-line Update)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679236055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Xử lý phức tạp (Complex Processing)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2270839169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Khả năng dùng lại (Reusability)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4123352592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Dễ cài đặt (Installation Ease)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31371124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Dễ vận hành (Operational Ease)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3076797781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Đa địa điểm (Multiple Sites)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1565215417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Thay đ</a:t>
                      </a:r>
                      <a:r>
                        <a:rPr lang="en-US" sz="1200">
                          <a:effectLst/>
                          <a:latin typeface="Montserrat"/>
                        </a:rPr>
                        <a:t>ổ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i dễ dàng (Facilities Change)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4270614979"/>
                  </a:ext>
                </a:extLst>
              </a:tr>
              <a:tr h="2384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Tổng trọng số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38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274" marR="49274" marT="0" marB="0" anchor="ctr"/>
                </a:tc>
                <a:extLst>
                  <a:ext uri="{0D108BD9-81ED-4DB2-BD59-A6C34878D82A}">
                    <a16:rowId xmlns:a16="http://schemas.microsoft.com/office/drawing/2014/main" xmlns="" val="239616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2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44414"/>
              </p:ext>
            </p:extLst>
          </p:nvPr>
        </p:nvGraphicFramePr>
        <p:xfrm>
          <a:off x="185057" y="1412268"/>
          <a:ext cx="15700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1180588" imgH="241195" progId="Equation.3">
                  <p:embed/>
                </p:oleObj>
              </mc:Choice>
              <mc:Fallback>
                <p:oleObj r:id="rId3" imgW="1180588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7" y="1412268"/>
                        <a:ext cx="157003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23353"/>
              </p:ext>
            </p:extLst>
          </p:nvPr>
        </p:nvGraphicFramePr>
        <p:xfrm>
          <a:off x="185057" y="1732943"/>
          <a:ext cx="8461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5" imgW="672808" imgH="228501" progId="Equation.3">
                  <p:embed/>
                </p:oleObj>
              </mc:Choice>
              <mc:Fallback>
                <p:oleObj r:id="rId5" imgW="67280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7" y="1732943"/>
                        <a:ext cx="8461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78150"/>
              </p:ext>
            </p:extLst>
          </p:nvPr>
        </p:nvGraphicFramePr>
        <p:xfrm>
          <a:off x="185057" y="2021868"/>
          <a:ext cx="73977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7" imgW="596641" imgH="177723" progId="Equation.3">
                  <p:embed/>
                </p:oleObj>
              </mc:Choice>
              <mc:Fallback>
                <p:oleObj r:id="rId7" imgW="596641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7" y="2021868"/>
                        <a:ext cx="739775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057" y="814337"/>
            <a:ext cx="16401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1363" algn="l"/>
              </a:tabLst>
            </a:pP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Ước lượng nỗ lực: </a:t>
            </a: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1363" algn="l"/>
              </a:tabLst>
            </a:pP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63700" y="1453193"/>
            <a:ext cx="2610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= 2.4*((3030)/1000)</a:t>
            </a:r>
            <a:r>
              <a:rPr kumimoji="0" lang="en-US" altLang="vi-VN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1.05 </a:t>
            </a: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= 7.686</a:t>
            </a: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63700" y="1742118"/>
            <a:ext cx="170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=  2.5 * 0.38 = 0.95</a:t>
            </a: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605644" y="2034994"/>
            <a:ext cx="7360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= 8.09</a:t>
            </a:r>
            <a:endParaRPr kumimoji="0" lang="en-US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07053"/>
              </p:ext>
            </p:extLst>
          </p:nvPr>
        </p:nvGraphicFramePr>
        <p:xfrm>
          <a:off x="4458766" y="1297252"/>
          <a:ext cx="4685234" cy="2532885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1397046">
                  <a:extLst>
                    <a:ext uri="{9D8B030D-6E8A-4147-A177-3AD203B41FA5}">
                      <a16:colId xmlns:a16="http://schemas.microsoft.com/office/drawing/2014/main" xmlns="" val="406255647"/>
                    </a:ext>
                  </a:extLst>
                </a:gridCol>
                <a:gridCol w="822337">
                  <a:extLst>
                    <a:ext uri="{9D8B030D-6E8A-4147-A177-3AD203B41FA5}">
                      <a16:colId xmlns:a16="http://schemas.microsoft.com/office/drawing/2014/main" xmlns="" val="1172519600"/>
                    </a:ext>
                  </a:extLst>
                </a:gridCol>
                <a:gridCol w="821757">
                  <a:extLst>
                    <a:ext uri="{9D8B030D-6E8A-4147-A177-3AD203B41FA5}">
                      <a16:colId xmlns:a16="http://schemas.microsoft.com/office/drawing/2014/main" xmlns="" val="2212408430"/>
                    </a:ext>
                  </a:extLst>
                </a:gridCol>
                <a:gridCol w="822337">
                  <a:extLst>
                    <a:ext uri="{9D8B030D-6E8A-4147-A177-3AD203B41FA5}">
                      <a16:colId xmlns:a16="http://schemas.microsoft.com/office/drawing/2014/main" xmlns="" val="2033144364"/>
                    </a:ext>
                  </a:extLst>
                </a:gridCol>
                <a:gridCol w="821757">
                  <a:extLst>
                    <a:ext uri="{9D8B030D-6E8A-4147-A177-3AD203B41FA5}">
                      <a16:colId xmlns:a16="http://schemas.microsoft.com/office/drawing/2014/main" xmlns="" val="3912405728"/>
                    </a:ext>
                  </a:extLst>
                </a:gridCol>
              </a:tblGrid>
              <a:tr h="1042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Loại dự án phần mềm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a</a:t>
                      </a:r>
                      <a:r>
                        <a:rPr lang="vi-VN" sz="1200" baseline="-25000">
                          <a:effectLst/>
                        </a:rPr>
                        <a:t>b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b</a:t>
                      </a:r>
                      <a:r>
                        <a:rPr lang="vi-VN" sz="1200" baseline="-25000">
                          <a:effectLst/>
                        </a:rPr>
                        <a:t>b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c</a:t>
                      </a:r>
                      <a:r>
                        <a:rPr lang="vi-VN" sz="1200" baseline="-25000">
                          <a:effectLst/>
                        </a:rPr>
                        <a:t>b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d</a:t>
                      </a:r>
                      <a:r>
                        <a:rPr lang="vi-VN" sz="1200" baseline="-25000">
                          <a:effectLst/>
                        </a:rPr>
                        <a:t>b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2349975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Organic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05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38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6223670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Semi-detached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12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35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5066988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Embedded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20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vi-VN" sz="1200">
                          <a:effectLst/>
                        </a:rPr>
                        <a:t>32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967805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400710" y="786680"/>
            <a:ext cx="3812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>
                <a:latin typeface="Montserrat"/>
                <a:ea typeface="Arial" panose="020B0604020202020204" pitchFamily="34" charset="0"/>
              </a:rPr>
              <a:t>Các hệ số a</a:t>
            </a:r>
            <a:r>
              <a:rPr lang="vi-VN" baseline="-25000">
                <a:latin typeface="Montserrat"/>
                <a:ea typeface="Arial" panose="020B0604020202020204" pitchFamily="34" charset="0"/>
              </a:rPr>
              <a:t>b</a:t>
            </a:r>
            <a:r>
              <a:rPr lang="vi-VN">
                <a:latin typeface="Montserrat"/>
                <a:ea typeface="Arial" panose="020B0604020202020204" pitchFamily="34" charset="0"/>
              </a:rPr>
              <a:t>, b</a:t>
            </a:r>
            <a:r>
              <a:rPr lang="vi-VN" baseline="-25000">
                <a:latin typeface="Montserrat"/>
                <a:ea typeface="Arial" panose="020B0604020202020204" pitchFamily="34" charset="0"/>
              </a:rPr>
              <a:t>b</a:t>
            </a:r>
            <a:r>
              <a:rPr lang="vi-VN">
                <a:latin typeface="Montserrat"/>
                <a:ea typeface="Arial" panose="020B0604020202020204" pitchFamily="34" charset="0"/>
              </a:rPr>
              <a:t>, c</a:t>
            </a:r>
            <a:r>
              <a:rPr lang="vi-VN" baseline="-25000">
                <a:latin typeface="Montserrat"/>
                <a:ea typeface="Arial" panose="020B0604020202020204" pitchFamily="34" charset="0"/>
              </a:rPr>
              <a:t>b</a:t>
            </a:r>
            <a:r>
              <a:rPr lang="vi-VN">
                <a:latin typeface="Montserrat"/>
                <a:ea typeface="Arial" panose="020B0604020202020204" pitchFamily="34" charset="0"/>
              </a:rPr>
              <a:t>, d</a:t>
            </a:r>
            <a:r>
              <a:rPr lang="vi-VN" baseline="-25000">
                <a:latin typeface="Montserrat"/>
                <a:ea typeface="Arial" panose="020B0604020202020204" pitchFamily="34" charset="0"/>
              </a:rPr>
              <a:t>b</a:t>
            </a:r>
            <a:r>
              <a:rPr lang="vi-VN">
                <a:latin typeface="Montserrat"/>
                <a:ea typeface="Arial" panose="020B0604020202020204" pitchFamily="34" charset="0"/>
              </a:rPr>
              <a:t>: được cho ở bảng </a:t>
            </a:r>
            <a:r>
              <a:rPr lang="en-US">
                <a:latin typeface="Montserrat"/>
                <a:ea typeface="Arial" panose="020B0604020202020204" pitchFamily="34" charset="0"/>
              </a:rPr>
              <a:t>sau</a:t>
            </a:r>
            <a:endParaRPr lang="vi-VN">
              <a:latin typeface="Montserra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105904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551680" algn="l"/>
              </a:tabLst>
            </a:pPr>
            <a:r>
              <a:rPr lang="en-US" b="1" i="1">
                <a:latin typeface="Times New Roman" panose="02020603050405020304" pitchFamily="18" charset="0"/>
                <a:ea typeface="Arial" panose="020B0604020202020204" pitchFamily="34" charset="0"/>
              </a:rPr>
              <a:t>Chú ý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</a:rPr>
              <a:t>: ước lượng nỗ lực hợp lý của đề tài trong khoảng 8-9 người-tháng</a:t>
            </a:r>
            <a:endParaRPr lang="vi-VN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321"/>
            <a:ext cx="5130800" cy="527400"/>
          </a:xfrm>
        </p:spPr>
        <p:txBody>
          <a:bodyPr/>
          <a:lstStyle/>
          <a:p>
            <a:r>
              <a:rPr lang="vi-VN" sz="3600" smtClean="0"/>
              <a:t>THÀNH VIÊN NHÓM</a:t>
            </a:r>
            <a:endParaRPr lang="vi-VN" sz="3600"/>
          </a:p>
        </p:txBody>
      </p:sp>
      <p:cxnSp>
        <p:nvCxnSpPr>
          <p:cNvPr id="7" name="Straight Connector 6"/>
          <p:cNvCxnSpPr/>
          <p:nvPr/>
        </p:nvCxnSpPr>
        <p:spPr>
          <a:xfrm>
            <a:off x="783772" y="1923149"/>
            <a:ext cx="37809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3774" y="2561778"/>
            <a:ext cx="37809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3774" y="3229436"/>
            <a:ext cx="37809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3771" y="3882579"/>
            <a:ext cx="37809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6514" y="4550237"/>
            <a:ext cx="37809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64740" y="1923149"/>
            <a:ext cx="37809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4742" y="2561778"/>
            <a:ext cx="37809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64742" y="3229436"/>
            <a:ext cx="37809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64739" y="3882579"/>
            <a:ext cx="37809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57482" y="4550237"/>
            <a:ext cx="37809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456" y="1461484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bg1"/>
                </a:solidFill>
                <a:latin typeface="Montserrat"/>
              </a:rPr>
              <a:t>Huỳnh Tấn Hậu</a:t>
            </a:r>
            <a:endParaRPr lang="vi-VN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455" y="2096761"/>
            <a:ext cx="34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bg1"/>
                </a:solidFill>
                <a:latin typeface="Montserrat"/>
              </a:rPr>
              <a:t>Lương Nguyễn Khoa</a:t>
            </a:r>
            <a:endParaRPr lang="vi-VN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456" y="2764417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bg1"/>
                </a:solidFill>
                <a:latin typeface="Montserrat"/>
              </a:rPr>
              <a:t>Đặng Thủ Khoa</a:t>
            </a:r>
            <a:endParaRPr lang="vi-VN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2456" y="3421463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bg1"/>
                </a:solidFill>
                <a:latin typeface="Montserrat"/>
              </a:rPr>
              <a:t>Phan Nhật Hào</a:t>
            </a:r>
            <a:endParaRPr lang="vi-VN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2456" y="4089119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bg1"/>
                </a:solidFill>
                <a:latin typeface="Montserrat"/>
              </a:rPr>
              <a:t>Trần Công Thành</a:t>
            </a:r>
            <a:endParaRPr lang="vi-VN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8773" y="1461487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tx1"/>
                </a:solidFill>
                <a:latin typeface="Montserrat"/>
              </a:rPr>
              <a:t>DTH185</a:t>
            </a:r>
            <a:endParaRPr lang="vi-VN" sz="240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8772" y="2096764"/>
            <a:ext cx="34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Montserrat"/>
              </a:rPr>
              <a:t>DTH185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8773" y="2764420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Montserrat"/>
              </a:rPr>
              <a:t>DTH185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8773" y="3421466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tx1"/>
                </a:solidFill>
                <a:latin typeface="Montserrat"/>
              </a:rPr>
              <a:t>DTH185269</a:t>
            </a:r>
            <a:endParaRPr lang="vi-VN" sz="240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8773" y="4089122"/>
            <a:ext cx="27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Montserrat"/>
              </a:rPr>
              <a:t>DTH185</a:t>
            </a:r>
          </a:p>
        </p:txBody>
      </p:sp>
    </p:spTree>
    <p:extLst>
      <p:ext uri="{BB962C8B-B14F-4D97-AF65-F5344CB8AC3E}">
        <p14:creationId xmlns:p14="http://schemas.microsoft.com/office/powerpoint/2010/main" val="1166514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61"/>
          <p:cNvPicPr preferRelativeResize="0"/>
          <p:nvPr/>
        </p:nvPicPr>
        <p:blipFill rotWithShape="1">
          <a:blip r:embed="rId3">
            <a:alphaModFix/>
          </a:blip>
          <a:srcRect l="5419" r="40111"/>
          <a:stretch/>
        </p:blipFill>
        <p:spPr>
          <a:xfrm>
            <a:off x="5226599" y="571500"/>
            <a:ext cx="3249900" cy="39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5;p44"/>
          <p:cNvSpPr txBox="1">
            <a:spLocks noGrp="1"/>
          </p:cNvSpPr>
          <p:nvPr>
            <p:ph type="title"/>
          </p:nvPr>
        </p:nvSpPr>
        <p:spPr>
          <a:xfrm>
            <a:off x="451423" y="2377921"/>
            <a:ext cx="4156862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600"/>
              <a:t>Quản lý ước lượng</a:t>
            </a:r>
          </a:p>
        </p:txBody>
      </p:sp>
      <p:sp>
        <p:nvSpPr>
          <p:cNvPr id="9" name="Google Shape;258;p44"/>
          <p:cNvSpPr txBox="1">
            <a:spLocks/>
          </p:cNvSpPr>
          <p:nvPr/>
        </p:nvSpPr>
        <p:spPr>
          <a:xfrm>
            <a:off x="465938" y="1578303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4000" smtClean="0">
                <a:solidFill>
                  <a:schemeClr val="bg2"/>
                </a:solidFill>
              </a:rPr>
              <a:t>Chương II</a:t>
            </a:r>
            <a:endParaRPr lang="vi-VN" sz="400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Điểm UseCase</a:t>
            </a:r>
            <a:endParaRPr lang="vi-V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9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9658"/>
            <a:ext cx="9144000" cy="477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57227"/>
              </p:ext>
            </p:extLst>
          </p:nvPr>
        </p:nvGraphicFramePr>
        <p:xfrm>
          <a:off x="471714" y="799858"/>
          <a:ext cx="8207829" cy="4135001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1162871">
                  <a:extLst>
                    <a:ext uri="{9D8B030D-6E8A-4147-A177-3AD203B41FA5}">
                      <a16:colId xmlns:a16="http://schemas.microsoft.com/office/drawing/2014/main" xmlns="" val="1954394552"/>
                    </a:ext>
                  </a:extLst>
                </a:gridCol>
                <a:gridCol w="3615490">
                  <a:extLst>
                    <a:ext uri="{9D8B030D-6E8A-4147-A177-3AD203B41FA5}">
                      <a16:colId xmlns:a16="http://schemas.microsoft.com/office/drawing/2014/main" xmlns="" val="4235355119"/>
                    </a:ext>
                  </a:extLst>
                </a:gridCol>
                <a:gridCol w="1212477">
                  <a:extLst>
                    <a:ext uri="{9D8B030D-6E8A-4147-A177-3AD203B41FA5}">
                      <a16:colId xmlns:a16="http://schemas.microsoft.com/office/drawing/2014/main" xmlns="" val="516817483"/>
                    </a:ext>
                  </a:extLst>
                </a:gridCol>
                <a:gridCol w="1155240">
                  <a:extLst>
                    <a:ext uri="{9D8B030D-6E8A-4147-A177-3AD203B41FA5}">
                      <a16:colId xmlns:a16="http://schemas.microsoft.com/office/drawing/2014/main" xmlns="" val="1585302308"/>
                    </a:ext>
                  </a:extLst>
                </a:gridCol>
                <a:gridCol w="1061751">
                  <a:extLst>
                    <a:ext uri="{9D8B030D-6E8A-4147-A177-3AD203B41FA5}">
                      <a16:colId xmlns:a16="http://schemas.microsoft.com/office/drawing/2014/main" xmlns="" val="1645070048"/>
                    </a:ext>
                  </a:extLst>
                </a:gridCol>
              </a:tblGrid>
              <a:tr h="91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Actor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Montserrat"/>
                        </a:rPr>
                        <a:t>Mô tả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Trọng số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Số lượng Actor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Tổng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67607902"/>
                  </a:ext>
                </a:extLst>
              </a:tr>
              <a:tr h="59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Đơn giản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Montserrat"/>
                        </a:rPr>
                        <a:t>Tác nhân tương tác với hệ thống khác qua API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1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0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0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22610295"/>
                  </a:ext>
                </a:extLst>
              </a:tr>
              <a:tr h="1507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Montserrat"/>
                        </a:rPr>
                        <a:t>Trung Bình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T</a:t>
                      </a:r>
                      <a:r>
                        <a:rPr lang="vi-VN" sz="1000">
                          <a:effectLst/>
                          <a:latin typeface="Montserrat"/>
                        </a:rPr>
                        <a:t>ác nhân tương tác với hệ thống khác thông qua một giao thức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Montserrat"/>
                        </a:rPr>
                        <a:t>Hoặc là tác nhân tương tác với con người qua giao diện dòng lệnh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2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0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0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88009102"/>
                  </a:ext>
                </a:extLst>
              </a:tr>
              <a:tr h="841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Phưc tạp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Montserrat"/>
                        </a:rPr>
                        <a:t>Tác nhân tương tác với con người thông qua giao diện đồ họa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3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3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9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35088285"/>
                  </a:ext>
                </a:extLst>
              </a:tr>
              <a:tr h="278527">
                <a:tc gridSpan="4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UAW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ontserrat"/>
                        </a:rPr>
                        <a:t>9</a:t>
                      </a:r>
                      <a:endParaRPr lang="vi-VN" sz="10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75282491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7500" y="159658"/>
            <a:ext cx="7809000" cy="640200"/>
          </a:xfrm>
        </p:spPr>
        <p:txBody>
          <a:bodyPr/>
          <a:lstStyle/>
          <a:p>
            <a:r>
              <a:rPr lang="en-US" sz="1800"/>
              <a:t>Tính </a:t>
            </a:r>
            <a:r>
              <a:rPr lang="en-US" sz="2000"/>
              <a:t>tổng</a:t>
            </a:r>
            <a:r>
              <a:rPr lang="en-US" sz="1800"/>
              <a:t> giá trị điểm tác nhân (UAW)</a:t>
            </a: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142942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0" y="159658"/>
            <a:ext cx="9144000" cy="477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67500" y="159658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sz="2000" err="1"/>
              <a:t>Tính</a:t>
            </a:r>
            <a:r>
              <a:rPr lang="en-US" sz="2000"/>
              <a:t> </a:t>
            </a:r>
            <a:r>
              <a:rPr lang="en-US" sz="2000" err="1"/>
              <a:t>tổng</a:t>
            </a:r>
            <a:r>
              <a:rPr lang="en-US" sz="2000"/>
              <a:t> </a:t>
            </a:r>
            <a:r>
              <a:rPr lang="en-US" sz="2000" err="1"/>
              <a:t>giá</a:t>
            </a:r>
            <a:r>
              <a:rPr lang="en-US" sz="2000"/>
              <a:t> </a:t>
            </a:r>
            <a:r>
              <a:rPr lang="en-US" sz="2000" err="1"/>
              <a:t>trị</a:t>
            </a:r>
            <a:r>
              <a:rPr lang="en-US" sz="2000"/>
              <a:t> </a:t>
            </a:r>
            <a:r>
              <a:rPr lang="en-US" sz="2000" err="1"/>
              <a:t>điểm</a:t>
            </a:r>
            <a:r>
              <a:rPr lang="en-US" sz="2000"/>
              <a:t> </a:t>
            </a:r>
            <a:r>
              <a:rPr lang="en-US" sz="2000" err="1"/>
              <a:t>trường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 smtClean="0"/>
              <a:t>sử</a:t>
            </a:r>
            <a:r>
              <a:rPr lang="en-US" sz="2000" smtClean="0"/>
              <a:t> </a:t>
            </a:r>
            <a:r>
              <a:rPr lang="en-US" sz="2000" err="1"/>
              <a:t>dụng</a:t>
            </a:r>
            <a:r>
              <a:rPr lang="en-US" sz="2000"/>
              <a:t> (UUCW)</a:t>
            </a:r>
            <a:endParaRPr lang="vi-VN" sz="2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6702"/>
              </p:ext>
            </p:extLst>
          </p:nvPr>
        </p:nvGraphicFramePr>
        <p:xfrm>
          <a:off x="1828800" y="799858"/>
          <a:ext cx="5522687" cy="3068819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1265616">
                  <a:extLst>
                    <a:ext uri="{9D8B030D-6E8A-4147-A177-3AD203B41FA5}">
                      <a16:colId xmlns:a16="http://schemas.microsoft.com/office/drawing/2014/main" xmlns="" val="863855972"/>
                    </a:ext>
                  </a:extLst>
                </a:gridCol>
                <a:gridCol w="1610783">
                  <a:extLst>
                    <a:ext uri="{9D8B030D-6E8A-4147-A177-3AD203B41FA5}">
                      <a16:colId xmlns:a16="http://schemas.microsoft.com/office/drawing/2014/main" xmlns="" val="2065681137"/>
                    </a:ext>
                  </a:extLst>
                </a:gridCol>
                <a:gridCol w="805392">
                  <a:extLst>
                    <a:ext uri="{9D8B030D-6E8A-4147-A177-3AD203B41FA5}">
                      <a16:colId xmlns:a16="http://schemas.microsoft.com/office/drawing/2014/main" xmlns="" val="2339951629"/>
                    </a:ext>
                  </a:extLst>
                </a:gridCol>
                <a:gridCol w="920448">
                  <a:extLst>
                    <a:ext uri="{9D8B030D-6E8A-4147-A177-3AD203B41FA5}">
                      <a16:colId xmlns:a16="http://schemas.microsoft.com/office/drawing/2014/main" xmlns="" val="1887929389"/>
                    </a:ext>
                  </a:extLst>
                </a:gridCol>
                <a:gridCol w="920448">
                  <a:extLst>
                    <a:ext uri="{9D8B030D-6E8A-4147-A177-3AD203B41FA5}">
                      <a16:colId xmlns:a16="http://schemas.microsoft.com/office/drawing/2014/main" xmlns="" val="1173045076"/>
                    </a:ext>
                  </a:extLst>
                </a:gridCol>
              </a:tblGrid>
              <a:tr h="366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Loại Use Case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Mô tả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Trọng số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Số lượng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Tổng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81280034"/>
                  </a:ext>
                </a:extLst>
              </a:tr>
              <a:tr h="768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Đơn giản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Số </a:t>
                      </a:r>
                      <a:r>
                        <a:rPr lang="en-US" sz="1200">
                          <a:effectLst/>
                          <a:latin typeface="Montserrat"/>
                        </a:rPr>
                        <a:t>lượng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 giao dịch </a:t>
                      </a:r>
                      <a:r>
                        <a:rPr lang="vi-VN" sz="1200">
                          <a:effectLst/>
                          <a:latin typeface="Montserrat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 3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5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576436"/>
                  </a:ext>
                </a:extLst>
              </a:tr>
              <a:tr h="768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Trung bình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Số lượng giao dịch từ 4 đến 7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10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7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70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6112145"/>
                  </a:ext>
                </a:extLst>
              </a:tr>
              <a:tr h="768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Phức tạp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Số </a:t>
                      </a:r>
                      <a:r>
                        <a:rPr lang="en-US" sz="1200">
                          <a:effectLst/>
                          <a:latin typeface="Montserrat"/>
                        </a:rPr>
                        <a:t>lượ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ng giao dịch </a:t>
                      </a:r>
                      <a:r>
                        <a:rPr lang="vi-VN" sz="1200">
                          <a:effectLst/>
                          <a:latin typeface="Montserrat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 7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15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0780751"/>
                  </a:ext>
                </a:extLst>
              </a:tr>
              <a:tr h="397064">
                <a:tc gridSpan="4"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Montserrat"/>
                        </a:rPr>
                        <a:t>UUCW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Montserrat"/>
                        </a:rPr>
                        <a:t>70</a:t>
                      </a:r>
                      <a:endParaRPr lang="vi-VN" sz="13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711974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29345" y="39772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Tổng </a:t>
            </a:r>
            <a:r>
              <a:rPr kumimoji="0" lang="vi-VN" altLang="vi-V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 trường hợp sử dụng chưa điều chỉnh</a:t>
            </a: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54916"/>
              </p:ext>
            </p:extLst>
          </p:nvPr>
        </p:nvGraphicFramePr>
        <p:xfrm>
          <a:off x="3331237" y="4502111"/>
          <a:ext cx="1554163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1548728" imgH="177723" progId="Equation.3">
                  <p:embed/>
                </p:oleObj>
              </mc:Choice>
              <mc:Fallback>
                <p:oleObj r:id="rId3" imgW="1548728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237" y="4502111"/>
                        <a:ext cx="1554163" cy="18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885400" y="44930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79</a:t>
            </a:r>
            <a:r>
              <a:rPr kumimoji="0" lang="vi-VN" altLang="vi-V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4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0" y="159658"/>
            <a:ext cx="9144000" cy="477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67500" y="159658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sz="2000"/>
              <a:t>Tính yếu tố phức tạp kỹ thuật (TCF)</a:t>
            </a:r>
            <a:endParaRPr lang="vi-VN" sz="20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58686"/>
              </p:ext>
            </p:extLst>
          </p:nvPr>
        </p:nvGraphicFramePr>
        <p:xfrm>
          <a:off x="1008665" y="653133"/>
          <a:ext cx="7126669" cy="4281725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4276333">
                  <a:extLst>
                    <a:ext uri="{9D8B030D-6E8A-4147-A177-3AD203B41FA5}">
                      <a16:colId xmlns:a16="http://schemas.microsoft.com/office/drawing/2014/main" xmlns="" val="1964801828"/>
                    </a:ext>
                  </a:extLst>
                </a:gridCol>
                <a:gridCol w="950113">
                  <a:extLst>
                    <a:ext uri="{9D8B030D-6E8A-4147-A177-3AD203B41FA5}">
                      <a16:colId xmlns:a16="http://schemas.microsoft.com/office/drawing/2014/main" xmlns="" val="2360089745"/>
                    </a:ext>
                  </a:extLst>
                </a:gridCol>
                <a:gridCol w="1169432">
                  <a:extLst>
                    <a:ext uri="{9D8B030D-6E8A-4147-A177-3AD203B41FA5}">
                      <a16:colId xmlns:a16="http://schemas.microsoft.com/office/drawing/2014/main" xmlns="" val="1226638945"/>
                    </a:ext>
                  </a:extLst>
                </a:gridCol>
                <a:gridCol w="730791">
                  <a:extLst>
                    <a:ext uri="{9D8B030D-6E8A-4147-A177-3AD203B41FA5}">
                      <a16:colId xmlns:a16="http://schemas.microsoft.com/office/drawing/2014/main" xmlns="" val="1800639694"/>
                    </a:ext>
                  </a:extLst>
                </a:gridCol>
              </a:tblGrid>
              <a:tr h="7866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Yếu tố kỹ thuật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Trọng số</a:t>
                      </a:r>
                      <a:endParaRPr lang="vi-VN" sz="1200">
                        <a:effectLst/>
                        <a:latin typeface="Montserrat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(W</a:t>
                      </a:r>
                      <a:r>
                        <a:rPr lang="en-GB" sz="1200" baseline="-25000">
                          <a:effectLst/>
                          <a:latin typeface="Montserrat"/>
                        </a:rPr>
                        <a:t>i</a:t>
                      </a:r>
                      <a:r>
                        <a:rPr lang="en-GB" sz="1200">
                          <a:effectLst/>
                          <a:latin typeface="Montserrat"/>
                        </a:rPr>
                        <a:t>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Giá trị xếp hạng (AV</a:t>
                      </a:r>
                      <a:r>
                        <a:rPr lang="en-GB" sz="1200" baseline="-25000">
                          <a:effectLst/>
                          <a:latin typeface="Montserrat"/>
                        </a:rPr>
                        <a:t>i</a:t>
                      </a:r>
                      <a:r>
                        <a:rPr lang="en-GB" sz="1200">
                          <a:effectLst/>
                          <a:latin typeface="Montserrat"/>
                        </a:rPr>
                        <a:t>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Tổng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22936445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Hệ thống phân tán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97340365"/>
                  </a:ext>
                </a:extLst>
              </a:tr>
              <a:tr h="411012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Tính chất đáp ứng tức thời, hoặc yêu cầu đảm bảo lưu thông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37692781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Hiệu quả sử dụng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831119540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Xử lý bên trong là phức tạp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22641300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Khả năng tái sử dụng mã nguồn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14625274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Dễ cài đặt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46247516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Dễ sử dụng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97787728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Tính </a:t>
                      </a:r>
                      <a:r>
                        <a:rPr lang="en-US" sz="1200">
                          <a:effectLst/>
                          <a:latin typeface="Montserrat"/>
                        </a:rPr>
                        <a:t>k</a:t>
                      </a:r>
                      <a:r>
                        <a:rPr lang="vi-VN" sz="1200">
                          <a:effectLst/>
                          <a:latin typeface="Montserrat"/>
                        </a:rPr>
                        <a:t>hả chuyển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0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63658922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Khả năng dễ thay đổi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5554064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Xử lý tương tranh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09218229"/>
                  </a:ext>
                </a:extLst>
              </a:tr>
              <a:tr h="280369">
                <a:tc>
                  <a:txBody>
                    <a:bodyPr/>
                    <a:lstStyle/>
                    <a:p>
                      <a:pPr marL="0" marR="0" indent="-889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>
                          <a:effectLst/>
                          <a:latin typeface="Montserrat"/>
                        </a:rPr>
                        <a:t>Có tính bảo mật cao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70307928"/>
                  </a:ext>
                </a:extLst>
              </a:tr>
              <a:tr h="28036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Tổng TF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38517" marR="38517" marT="5432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19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0264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4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0" y="159658"/>
            <a:ext cx="9144000" cy="477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67500" y="159658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sz="2000" err="1"/>
              <a:t>Tính</a:t>
            </a:r>
            <a:r>
              <a:rPr lang="en-US" sz="2000"/>
              <a:t> </a:t>
            </a:r>
            <a:r>
              <a:rPr lang="en-US" sz="2000" err="1"/>
              <a:t>yếu</a:t>
            </a:r>
            <a:r>
              <a:rPr lang="en-US" sz="2000"/>
              <a:t> </a:t>
            </a:r>
            <a:r>
              <a:rPr lang="en-US" sz="2000" err="1"/>
              <a:t>tố</a:t>
            </a:r>
            <a:r>
              <a:rPr lang="en-US" sz="2000"/>
              <a:t> </a:t>
            </a:r>
            <a:r>
              <a:rPr lang="en-US" sz="2000" err="1"/>
              <a:t>phức</a:t>
            </a:r>
            <a:r>
              <a:rPr lang="en-US" sz="2000"/>
              <a:t> </a:t>
            </a:r>
            <a:r>
              <a:rPr lang="en-US" sz="2000" err="1"/>
              <a:t>tạp</a:t>
            </a:r>
            <a:r>
              <a:rPr lang="en-US" sz="2000"/>
              <a:t> </a:t>
            </a:r>
            <a:r>
              <a:rPr lang="en-US" sz="2000" err="1"/>
              <a:t>môi</a:t>
            </a:r>
            <a:r>
              <a:rPr lang="en-US" sz="2000"/>
              <a:t> </a:t>
            </a:r>
            <a:r>
              <a:rPr lang="en-US" sz="2000" err="1"/>
              <a:t>trường</a:t>
            </a:r>
            <a:endParaRPr lang="vi-VN" sz="2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59025"/>
              </p:ext>
            </p:extLst>
          </p:nvPr>
        </p:nvGraphicFramePr>
        <p:xfrm>
          <a:off x="1238525" y="1043901"/>
          <a:ext cx="6655274" cy="3431651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3470147">
                  <a:extLst>
                    <a:ext uri="{9D8B030D-6E8A-4147-A177-3AD203B41FA5}">
                      <a16:colId xmlns:a16="http://schemas.microsoft.com/office/drawing/2014/main" xmlns="" val="2841550754"/>
                    </a:ext>
                  </a:extLst>
                </a:gridCol>
                <a:gridCol w="1079602">
                  <a:extLst>
                    <a:ext uri="{9D8B030D-6E8A-4147-A177-3AD203B41FA5}">
                      <a16:colId xmlns:a16="http://schemas.microsoft.com/office/drawing/2014/main" xmlns="" val="2332336604"/>
                    </a:ext>
                  </a:extLst>
                </a:gridCol>
                <a:gridCol w="1237610">
                  <a:extLst>
                    <a:ext uri="{9D8B030D-6E8A-4147-A177-3AD203B41FA5}">
                      <a16:colId xmlns:a16="http://schemas.microsoft.com/office/drawing/2014/main" xmlns="" val="2188767993"/>
                    </a:ext>
                  </a:extLst>
                </a:gridCol>
                <a:gridCol w="867915">
                  <a:extLst>
                    <a:ext uri="{9D8B030D-6E8A-4147-A177-3AD203B41FA5}">
                      <a16:colId xmlns:a16="http://schemas.microsoft.com/office/drawing/2014/main" xmlns="" val="565258260"/>
                    </a:ext>
                  </a:extLst>
                </a:gridCol>
              </a:tblGrid>
              <a:tr h="6635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Yếu tố môi trường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Trọng số</a:t>
                      </a:r>
                      <a:endParaRPr lang="vi-VN" sz="1200">
                        <a:effectLst/>
                        <a:latin typeface="Montserrat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(W</a:t>
                      </a:r>
                      <a:r>
                        <a:rPr lang="en-GB" sz="1200" baseline="-25000">
                          <a:effectLst/>
                          <a:latin typeface="Montserrat"/>
                        </a:rPr>
                        <a:t>i</a:t>
                      </a:r>
                      <a:r>
                        <a:rPr lang="en-GB" sz="1200">
                          <a:effectLst/>
                          <a:latin typeface="Montserrat"/>
                        </a:rPr>
                        <a:t>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Giá trị xếp hạng (AV</a:t>
                      </a:r>
                      <a:r>
                        <a:rPr lang="en-GB" sz="1200" baseline="-25000">
                          <a:effectLst/>
                          <a:latin typeface="Montserrat"/>
                        </a:rPr>
                        <a:t>i</a:t>
                      </a:r>
                      <a:r>
                        <a:rPr lang="en-GB" sz="1200">
                          <a:effectLst/>
                          <a:latin typeface="Montserrat"/>
                        </a:rPr>
                        <a:t>)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Tổng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96376306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Quen thuộc với UML, RUP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1.5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75925957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Có kinh nghiệm về ứng dụng tương tự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0.5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99638947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Có kinh nghiệm về hướng đối tượng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391360165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Có khả năng lảnh đạo nhóm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0.5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1.5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44419111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Có động lực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1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5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854394128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3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6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1780873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Có nhân viên làm việc bán thời gian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-1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-2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6950478"/>
                  </a:ext>
                </a:extLst>
              </a:tr>
              <a:tr h="3066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Dùng ngôn ngữ lập trình có độ khó cao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  <a:latin typeface="Montserrat"/>
                        </a:rPr>
                        <a:t>-1</a:t>
                      </a:r>
                      <a:endParaRPr lang="vi-VN" sz="1200"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-2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10760453"/>
                  </a:ext>
                </a:extLst>
              </a:tr>
              <a:tr h="314854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Tổng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Montserrat"/>
                        </a:rPr>
                        <a:t>16</a:t>
                      </a:r>
                      <a:endParaRPr lang="vi-VN" sz="1200">
                        <a:effectLst/>
                        <a:latin typeface="Montserrat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3346771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923725"/>
              </p:ext>
            </p:extLst>
          </p:nvPr>
        </p:nvGraphicFramePr>
        <p:xfrm>
          <a:off x="2569594" y="4563399"/>
          <a:ext cx="21034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1739900" imgH="292100" progId="Equation.3">
                  <p:embed/>
                </p:oleObj>
              </mc:Choice>
              <mc:Fallback>
                <p:oleObj r:id="rId3" imgW="17399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594" y="4563399"/>
                        <a:ext cx="210343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70702" y="47388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1.4 +(-0.03) * 16 = 0.92</a:t>
            </a:r>
            <a:endParaRPr kumimoji="0" lang="en-US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0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1426" y="924931"/>
            <a:ext cx="4935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chỉnh</a:t>
            </a: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 (UCP)</a:t>
            </a: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942398"/>
              </p:ext>
            </p:extLst>
          </p:nvPr>
        </p:nvGraphicFramePr>
        <p:xfrm>
          <a:off x="301456" y="1357869"/>
          <a:ext cx="21796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1662978" imgH="177723" progId="Equation.3">
                  <p:embed/>
                </p:oleObj>
              </mc:Choice>
              <mc:Fallback>
                <p:oleObj r:id="rId3" imgW="1662978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6" y="1357869"/>
                        <a:ext cx="217963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1426" y="1586469"/>
            <a:ext cx="45993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= 70 * 0.79 * 0.92 = 50.876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vi-V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Ước lượng nỗ lực </a:t>
            </a:r>
            <a:endParaRPr kumimoji="0" lang="vi-VN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ea typeface="Arial" panose="020B0604020202020204" pitchFamily="34" charset="0"/>
                <a:cs typeface="Times New Roman" panose="02020603050405020304" pitchFamily="18" charset="0"/>
              </a:rPr>
              <a:t>Mỗi điểm chức năng điều chỉnh cần 8 p-h (person-hour)</a:t>
            </a:r>
            <a:endParaRPr kumimoji="0" lang="en-US" altLang="vi-V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8106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5088714" y="2377920"/>
            <a:ext cx="4055286" cy="1265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>
              <a:spcBef>
                <a:spcPts val="1600"/>
              </a:spcBef>
              <a:buSzPts val="1400"/>
            </a:pPr>
            <a:r>
              <a:rPr lang="en-US" sz="3600" u="sng" err="1"/>
              <a:t>Tính</a:t>
            </a:r>
            <a:r>
              <a:rPr lang="en-US" sz="3600" u="sng"/>
              <a:t> chi </a:t>
            </a:r>
            <a:r>
              <a:rPr lang="en-US" sz="3600" u="sng" err="1"/>
              <a:t>phí</a:t>
            </a:r>
            <a:r>
              <a:rPr lang="en-US" sz="3600" u="sng"/>
              <a:t> </a:t>
            </a:r>
            <a:r>
              <a:rPr lang="en-US" sz="3600" u="sng" err="1"/>
              <a:t>phần</a:t>
            </a:r>
            <a:r>
              <a:rPr lang="en-US" sz="3600" u="sng"/>
              <a:t> </a:t>
            </a:r>
            <a:r>
              <a:rPr lang="en-US" sz="3600" u="sng" err="1"/>
              <a:t>mềm</a:t>
            </a:r>
            <a:endParaRPr lang="vi-VN" sz="3600"/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r="45728"/>
          <a:stretch/>
        </p:blipFill>
        <p:spPr>
          <a:xfrm>
            <a:off x="667500" y="571500"/>
            <a:ext cx="3251994" cy="400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9"/>
          <p:cNvSpPr txBox="1">
            <a:spLocks noGrp="1"/>
          </p:cNvSpPr>
          <p:nvPr>
            <p:ph type="title" idx="2"/>
          </p:nvPr>
        </p:nvSpPr>
        <p:spPr>
          <a:xfrm>
            <a:off x="5226600" y="1592817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Chương </a:t>
            </a:r>
            <a:r>
              <a:rPr lang="en" smtClean="0"/>
              <a:t>III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908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0" y="-75631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smtClean="0"/>
              <a:t>1. </a:t>
            </a:r>
            <a:r>
              <a:rPr lang="en-US" sz="1800" err="1" smtClean="0"/>
              <a:t>Bảng</a:t>
            </a:r>
            <a:r>
              <a:rPr lang="en-US" sz="1800" smtClean="0"/>
              <a:t> </a:t>
            </a:r>
            <a:r>
              <a:rPr lang="en-US" sz="1800" err="1"/>
              <a:t>sắp</a:t>
            </a:r>
            <a:r>
              <a:rPr lang="en-US" sz="1800"/>
              <a:t> </a:t>
            </a:r>
            <a:r>
              <a:rPr lang="en-US" sz="1800" err="1" smtClean="0"/>
              <a:t>xếp</a:t>
            </a:r>
            <a:r>
              <a:rPr lang="en-US" sz="1800" smtClean="0"/>
              <a:t> </a:t>
            </a:r>
            <a:r>
              <a:rPr lang="en-US" sz="1800" err="1"/>
              <a:t>thứ</a:t>
            </a:r>
            <a:r>
              <a:rPr lang="en-US" sz="1800"/>
              <a:t> </a:t>
            </a:r>
            <a:r>
              <a:rPr lang="en-US" sz="1800" err="1"/>
              <a:t>tự</a:t>
            </a:r>
            <a:r>
              <a:rPr lang="en-US" sz="1800"/>
              <a:t> </a:t>
            </a:r>
            <a:r>
              <a:rPr lang="en-US" sz="1800" err="1"/>
              <a:t>ưu</a:t>
            </a:r>
            <a:r>
              <a:rPr lang="en-US" sz="1800"/>
              <a:t> </a:t>
            </a:r>
            <a:r>
              <a:rPr lang="en-US" sz="1800" err="1"/>
              <a:t>tiên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yêu</a:t>
            </a:r>
            <a:r>
              <a:rPr lang="en-US" sz="1800"/>
              <a:t> </a:t>
            </a:r>
            <a:r>
              <a:rPr lang="en-US" sz="1800" err="1"/>
              <a:t>cầu</a:t>
            </a:r>
            <a:r>
              <a:rPr lang="en-US" sz="1800"/>
              <a:t> </a:t>
            </a:r>
            <a:r>
              <a:rPr lang="en-US" sz="1800" err="1"/>
              <a:t>chức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phần</a:t>
            </a:r>
            <a:r>
              <a:rPr lang="en-US" sz="1800"/>
              <a:t> </a:t>
            </a:r>
            <a:r>
              <a:rPr lang="en-US" sz="1800" err="1"/>
              <a:t>mềm</a:t>
            </a:r>
            <a:endParaRPr lang="en-GB" sz="1800"/>
          </a:p>
          <a:p>
            <a:pPr lvl="0" algn="l"/>
            <a:endParaRPr lang="vi-VN" sz="1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8463"/>
              </p:ext>
            </p:extLst>
          </p:nvPr>
        </p:nvGraphicFramePr>
        <p:xfrm>
          <a:off x="85940" y="396837"/>
          <a:ext cx="8972120" cy="4657852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585538"/>
                <a:gridCol w="5222345"/>
                <a:gridCol w="1923359"/>
                <a:gridCol w="1240878"/>
              </a:tblGrid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5">
                          <a:effectLst/>
                          <a:latin typeface="Montserrat"/>
                        </a:rPr>
                        <a:t>TT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5">
                          <a:effectLst/>
                          <a:latin typeface="Montserrat"/>
                        </a:rPr>
                        <a:t>M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ô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-5">
                          <a:effectLst/>
                          <a:latin typeface="Montserrat"/>
                        </a:rPr>
                        <a:t>t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ả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-10">
                          <a:effectLst/>
                          <a:latin typeface="Montserrat"/>
                        </a:rPr>
                        <a:t>y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ê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u </a:t>
                      </a:r>
                      <a:r>
                        <a:rPr lang="en-GB" sz="800" spc="5">
                          <a:effectLst/>
                          <a:latin typeface="Montserrat"/>
                        </a:rPr>
                        <a:t>c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ầu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-5">
                          <a:effectLst/>
                          <a:latin typeface="Montserrat"/>
                        </a:rPr>
                        <a:t>P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hân</a:t>
                      </a:r>
                      <a:r>
                        <a:rPr lang="en-GB" sz="800" spc="1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loại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Ghi</a:t>
                      </a:r>
                      <a:r>
                        <a:rPr lang="en-GB" sz="800" spc="1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c</a:t>
                      </a:r>
                      <a:r>
                        <a:rPr lang="en-GB" sz="800" spc="-15">
                          <a:effectLst/>
                          <a:latin typeface="Montserrat"/>
                        </a:rPr>
                        <a:t>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ú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Phân hệ quản lý danh mục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1191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cấu hình của hệ thống</a:t>
                      </a: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Giao diện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2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hệ thống gửi email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3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các tham số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4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Quản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lý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nội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dung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đăng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tải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trên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hệ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thống</a:t>
                      </a:r>
                      <a:endParaRPr lang="en-GB" sz="800">
                        <a:effectLst/>
                        <a:latin typeface="Montserrat"/>
                      </a:endParaRP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5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6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Quản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lý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bài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viết</a:t>
                      </a:r>
                      <a:endParaRPr lang="en-GB" sz="800">
                        <a:effectLst/>
                        <a:latin typeface="Montserrat"/>
                      </a:endParaRP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tài khoản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7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tài khoản nhân viên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8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tài khoản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khách 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9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Thêm mới thông tin khách 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10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Chỉnh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sửa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thông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tin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khách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11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danh sách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Phân quyền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12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Phân quyền người dùng trong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13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Khóa, chuyển quyền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nhật ký sự kiện trên website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14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Hiển thị nhật ký sự kiện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15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Copy, sao chép, xóa nhật ký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Gửi báo cáo đến admin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16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Nhân viên gửi báo cáo</a:t>
                      </a: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17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Khách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hàng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gửi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khiếu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nại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0" y="-75631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3" algn="l"/>
            <a:r>
              <a:rPr lang="en-US" sz="1800" smtClean="0"/>
              <a:t>1. </a:t>
            </a:r>
            <a:r>
              <a:rPr lang="en-US" sz="1800" err="1"/>
              <a:t>Bảng</a:t>
            </a:r>
            <a:r>
              <a:rPr lang="en-US" sz="1800"/>
              <a:t> </a:t>
            </a:r>
            <a:r>
              <a:rPr lang="en-US" sz="1800" err="1"/>
              <a:t>chuyển</a:t>
            </a:r>
            <a:r>
              <a:rPr lang="en-US" sz="1800"/>
              <a:t> </a:t>
            </a:r>
            <a:r>
              <a:rPr lang="en-US" sz="1800" err="1"/>
              <a:t>đổ</a:t>
            </a:r>
            <a:r>
              <a:rPr lang="en-US" sz="1800"/>
              <a:t> </a:t>
            </a:r>
            <a:r>
              <a:rPr lang="en-US" sz="1800" err="1"/>
              <a:t>yêu</a:t>
            </a:r>
            <a:r>
              <a:rPr lang="en-US" sz="1800"/>
              <a:t> </a:t>
            </a:r>
            <a:r>
              <a:rPr lang="en-US" sz="1800" err="1"/>
              <a:t>cầu</a:t>
            </a:r>
            <a:r>
              <a:rPr lang="en-US" sz="1800"/>
              <a:t> </a:t>
            </a:r>
            <a:r>
              <a:rPr lang="en-US" sz="1800" err="1"/>
              <a:t>chức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sang </a:t>
            </a:r>
            <a:r>
              <a:rPr lang="en-US" sz="1800" err="1"/>
              <a:t>trường</a:t>
            </a:r>
            <a:r>
              <a:rPr lang="en-US" sz="1800"/>
              <a:t> </a:t>
            </a:r>
            <a:r>
              <a:rPr lang="en-US" sz="1800" err="1"/>
              <a:t>hợp</a:t>
            </a:r>
            <a:r>
              <a:rPr lang="en-US" sz="1800"/>
              <a:t> </a:t>
            </a:r>
            <a:r>
              <a:rPr lang="en-US" sz="1800" err="1"/>
              <a:t>sử</a:t>
            </a:r>
            <a:r>
              <a:rPr lang="en-US" sz="1800"/>
              <a:t> </a:t>
            </a:r>
            <a:r>
              <a:rPr lang="en-US" sz="1800" err="1"/>
              <a:t>dụng</a:t>
            </a:r>
            <a:r>
              <a:rPr lang="en-US" sz="1800"/>
              <a:t> (Use-Case)</a:t>
            </a:r>
            <a:endParaRPr lang="en-GB" sz="1800"/>
          </a:p>
          <a:p>
            <a:pPr algn="l"/>
            <a:endParaRPr lang="en-GB" sz="1800"/>
          </a:p>
          <a:p>
            <a:pPr lvl="0" algn="l"/>
            <a:endParaRPr lang="vi-VN" sz="1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7232"/>
              </p:ext>
            </p:extLst>
          </p:nvPr>
        </p:nvGraphicFramePr>
        <p:xfrm>
          <a:off x="85940" y="396837"/>
          <a:ext cx="8972120" cy="4968240"/>
        </p:xfrm>
        <a:graphic>
          <a:graphicData uri="http://schemas.openxmlformats.org/drawingml/2006/table">
            <a:tbl>
              <a:tblPr firstRow="1" firstCol="1" bandRow="1">
                <a:tableStyleId>{F5A8A9FA-A3A8-4B07-ACB4-C1B98AFB0D12}</a:tableStyleId>
              </a:tblPr>
              <a:tblGrid>
                <a:gridCol w="585538"/>
                <a:gridCol w="5222345"/>
                <a:gridCol w="1923359"/>
                <a:gridCol w="1240878"/>
              </a:tblGrid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5">
                          <a:effectLst/>
                          <a:latin typeface="Montserrat"/>
                        </a:rPr>
                        <a:t>TT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5">
                          <a:effectLst/>
                          <a:latin typeface="Montserrat"/>
                        </a:rPr>
                        <a:t>M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ô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-5">
                          <a:effectLst/>
                          <a:latin typeface="Montserrat"/>
                        </a:rPr>
                        <a:t>t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ả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-10">
                          <a:effectLst/>
                          <a:latin typeface="Montserrat"/>
                        </a:rPr>
                        <a:t>y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ê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u </a:t>
                      </a:r>
                      <a:r>
                        <a:rPr lang="en-GB" sz="800" spc="5">
                          <a:effectLst/>
                          <a:latin typeface="Montserrat"/>
                        </a:rPr>
                        <a:t>c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ầu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spc="-5">
                          <a:effectLst/>
                          <a:latin typeface="Montserrat"/>
                        </a:rPr>
                        <a:t>P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hân</a:t>
                      </a:r>
                      <a:r>
                        <a:rPr lang="en-GB" sz="800" spc="1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loại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Ghi</a:t>
                      </a:r>
                      <a:r>
                        <a:rPr lang="en-GB" sz="800" spc="1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spc="15">
                          <a:effectLst/>
                          <a:latin typeface="Montserrat"/>
                        </a:rPr>
                        <a:t>c</a:t>
                      </a:r>
                      <a:r>
                        <a:rPr lang="en-GB" sz="800" spc="-15">
                          <a:effectLst/>
                          <a:latin typeface="Montserrat"/>
                        </a:rPr>
                        <a:t>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ú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Phân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hệ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quản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lý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danh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mục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1191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cấu hình của hệ thống</a:t>
                      </a: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Giao diện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2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hệ thống gửi email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3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các tham số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4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Quản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lý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nội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dung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đăng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tải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trên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hệ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thống</a:t>
                      </a:r>
                      <a:endParaRPr lang="en-GB" sz="800">
                        <a:effectLst/>
                        <a:latin typeface="Montserrat"/>
                      </a:endParaRP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5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6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Quản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lý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bài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viết</a:t>
                      </a:r>
                      <a:endParaRPr lang="en-GB" sz="800">
                        <a:effectLst/>
                        <a:latin typeface="Montserrat"/>
                      </a:endParaRP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tài khoản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7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tài khoản nhân viên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8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tài khoản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tin khách 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9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Thêm mới thông tin khách 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10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Chỉnh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sửa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thông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tin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khách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hàng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11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danh sách thông báo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Phân quyền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12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Phân quyền người dùng trong hệ thống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13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Khóa, chuyển quyền người dùng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Quản lý nhật ký sự kiện trên website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14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Hiển thị nhật ký sự kiện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15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Copy, sao chép, xóa nhật ký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Gửi báo cáo đến admin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279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16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Nhân viên gửi báo cáo</a:t>
                      </a:r>
                    </a:p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6455">
                <a:tc>
                  <a:txBody>
                    <a:bodyPr/>
                    <a:lstStyle/>
                    <a:p>
                      <a:pPr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17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err="1">
                          <a:effectLst/>
                          <a:latin typeface="Montserrat"/>
                        </a:rPr>
                        <a:t>Khách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hàng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gửi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khiếu</a:t>
                      </a:r>
                      <a:r>
                        <a:rPr lang="en-GB" sz="800">
                          <a:effectLst/>
                          <a:latin typeface="Montserrat"/>
                        </a:rPr>
                        <a:t> </a:t>
                      </a:r>
                      <a:r>
                        <a:rPr lang="en-GB" sz="800" err="1">
                          <a:effectLst/>
                          <a:latin typeface="Montserrat"/>
                        </a:rPr>
                        <a:t>nại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Yêu cầu truy vấn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Montserrat"/>
                        </a:rPr>
                        <a:t> </a:t>
                      </a:r>
                      <a:endParaRPr lang="en-GB" sz="800">
                        <a:effectLst/>
                        <a:latin typeface="Montserra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03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body" idx="1"/>
          </p:nvPr>
        </p:nvSpPr>
        <p:spPr>
          <a:xfrm>
            <a:off x="0" y="694838"/>
            <a:ext cx="9144000" cy="444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vi-VN" sz="2400" smtClean="0"/>
              <a:t>Chương I: Quản lý phạm vi</a:t>
            </a:r>
          </a:p>
          <a:p>
            <a:pPr marL="939800" lvl="1" indent="-342900">
              <a:buSzPts val="1400"/>
              <a:buFont typeface="Courier New" panose="02070309020205020404" pitchFamily="49" charset="0"/>
              <a:buChar char="o"/>
            </a:pPr>
            <a:r>
              <a:rPr lang="en-US" sz="1600" smtClean="0"/>
              <a:t>Báo cáo phạm vi</a:t>
            </a:r>
            <a:endParaRPr lang="vi-VN" sz="1600" smtClean="0"/>
          </a:p>
          <a:p>
            <a:pPr marL="939800" lvl="1" indent="-342900">
              <a:buSzPts val="1400"/>
              <a:buFont typeface="Courier New" panose="02070309020205020404" pitchFamily="49" charset="0"/>
              <a:buChar char="o"/>
            </a:pPr>
            <a:r>
              <a:rPr lang="en-US" sz="1600" smtClean="0"/>
              <a:t>Một số module chính</a:t>
            </a:r>
          </a:p>
          <a:p>
            <a:pPr marL="939800" lvl="1" indent="-342900">
              <a:buSzPts val="1400"/>
              <a:buFont typeface="Courier New" panose="02070309020205020404" pitchFamily="49" charset="0"/>
              <a:buChar char="o"/>
            </a:pPr>
            <a:r>
              <a:rPr lang="en-US" sz="1600" smtClean="0"/>
              <a:t>Cấu trúc phân chia công việc theo WBS</a:t>
            </a:r>
            <a:endParaRPr sz="1600" smtClean="0"/>
          </a:p>
          <a:p>
            <a:r>
              <a:rPr lang="vi-VN" sz="2400" smtClean="0"/>
              <a:t>Chương II: Quản lý ước lượng</a:t>
            </a:r>
          </a:p>
          <a:p>
            <a:pPr marL="939800" lvl="1" indent="-342900">
              <a:buSzPts val="1400"/>
              <a:buFont typeface="Courier New" panose="02070309020205020404" pitchFamily="49" charset="0"/>
              <a:buChar char="o"/>
            </a:pPr>
            <a:r>
              <a:rPr lang="en-US" sz="1600" smtClean="0"/>
              <a:t>Điểm Chức năng</a:t>
            </a:r>
            <a:endParaRPr lang="en-US" sz="1600"/>
          </a:p>
          <a:p>
            <a:pPr marL="939800" lvl="1" indent="-342900">
              <a:buSzPts val="1400"/>
              <a:buFont typeface="Courier New" panose="02070309020205020404" pitchFamily="49" charset="0"/>
              <a:buChar char="o"/>
            </a:pPr>
            <a:r>
              <a:rPr lang="en-US" sz="1600"/>
              <a:t>Điểm </a:t>
            </a:r>
            <a:r>
              <a:rPr lang="en-US" sz="1600" smtClean="0"/>
              <a:t>UseCase</a:t>
            </a:r>
            <a:endParaRPr lang="en-US"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2400" smtClean="0"/>
              <a:t>Chương III: Lập kế hoạch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2400" smtClean="0"/>
              <a:t>Chương IV: Kế hoạch thực hiện</a:t>
            </a:r>
            <a:endParaRPr sz="24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4007"/>
            <a:ext cx="5130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sz="3600"/>
              <a:t>MỤC LỤC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5088714" y="2377921"/>
            <a:ext cx="4055286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>
              <a:spcBef>
                <a:spcPts val="1600"/>
              </a:spcBef>
              <a:buSzPts val="1400"/>
            </a:pPr>
            <a:r>
              <a:rPr lang="vi-VN" sz="3600"/>
              <a:t>Quản lý phạm vi</a:t>
            </a:r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r="45728"/>
          <a:stretch/>
        </p:blipFill>
        <p:spPr>
          <a:xfrm>
            <a:off x="667500" y="571500"/>
            <a:ext cx="3251994" cy="400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9"/>
          <p:cNvSpPr txBox="1">
            <a:spLocks noGrp="1"/>
          </p:cNvSpPr>
          <p:nvPr>
            <p:ph type="title" idx="2"/>
          </p:nvPr>
        </p:nvSpPr>
        <p:spPr>
          <a:xfrm>
            <a:off x="5226600" y="1592817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Chương I</a:t>
            </a:r>
            <a:endParaRPr/>
          </a:p>
        </p:txBody>
      </p:sp>
      <p:sp>
        <p:nvSpPr>
          <p:cNvPr id="5" name="Google Shape;207;p39"/>
          <p:cNvSpPr txBox="1">
            <a:spLocks noGrp="1"/>
          </p:cNvSpPr>
          <p:nvPr>
            <p:ph type="subTitle" idx="1"/>
          </p:nvPr>
        </p:nvSpPr>
        <p:spPr>
          <a:xfrm>
            <a:off x="5683800" y="2999521"/>
            <a:ext cx="32625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/>
              <a:t>Báo cáo phạm vi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Tên dự án: Xây dựng website bán đồ lưu niệm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smtClean="0"/>
              <a:t>Ngày: 03/04/2021</a:t>
            </a:r>
            <a:endParaRPr lang="vi-VN" sz="220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2000" smtClean="0"/>
              <a:t>Người viết: Nhóm 10</a:t>
            </a:r>
            <a:endParaRPr lang="vi-VN" sz="200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sz="2200" smtClean="0"/>
              <a:t>Lý giải về phần mềm</a:t>
            </a:r>
            <a:endParaRPr lang="vi-VN" sz="2200"/>
          </a:p>
        </p:txBody>
      </p:sp>
      <p:sp>
        <p:nvSpPr>
          <p:cNvPr id="7" name="TextBox 6"/>
          <p:cNvSpPr txBox="1"/>
          <p:nvPr/>
        </p:nvSpPr>
        <p:spPr>
          <a:xfrm>
            <a:off x="4893617" y="2601236"/>
            <a:ext cx="30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Montserrat"/>
              </a:rPr>
              <a:t>Xây dựng website để giới thiệu và bán loại đồ lưu niệm</a:t>
            </a:r>
            <a:r>
              <a:rPr lang="en-US" sz="2000" smtClean="0">
                <a:latin typeface="Montserrat"/>
              </a:rPr>
              <a:t>.</a:t>
            </a:r>
            <a:endParaRPr lang="en-US" sz="20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622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Các tính chất và yêu cầu của sản phẩm</a:t>
            </a:r>
            <a:endParaRPr lang="vi-VN"/>
          </a:p>
        </p:txBody>
      </p:sp>
      <p:cxnSp>
        <p:nvCxnSpPr>
          <p:cNvPr id="237" name="Google Shape;237;p42"/>
          <p:cNvCxnSpPr/>
          <p:nvPr/>
        </p:nvCxnSpPr>
        <p:spPr>
          <a:xfrm rot="10800000" flipH="1">
            <a:off x="7044122" y="2463986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42"/>
          <p:cNvCxnSpPr/>
          <p:nvPr/>
        </p:nvCxnSpPr>
        <p:spPr>
          <a:xfrm rot="10800000" flipH="1">
            <a:off x="4050213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2"/>
          <p:cNvCxnSpPr/>
          <p:nvPr/>
        </p:nvCxnSpPr>
        <p:spPr>
          <a:xfrm rot="10800000" flipH="1">
            <a:off x="1227943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3554301" y="1689097"/>
            <a:ext cx="203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>
                <a:solidFill>
                  <a:schemeClr val="bg2"/>
                </a:solidFill>
                <a:latin typeface="Montserrat"/>
              </a:rPr>
              <a:t>Yêu cầu về phía khách hàng</a:t>
            </a:r>
            <a:endParaRPr lang="vi-VN" sz="2000">
              <a:solidFill>
                <a:schemeClr val="bg2"/>
              </a:solidFill>
              <a:latin typeface="Montserrat"/>
            </a:endParaRPr>
          </a:p>
          <a:p>
            <a:pPr algn="ctr"/>
            <a:endParaRPr lang="vi-VN" sz="2000">
              <a:solidFill>
                <a:schemeClr val="bg2"/>
              </a:solidFill>
              <a:latin typeface="Montserr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299" y="1694307"/>
            <a:ext cx="203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>
                <a:solidFill>
                  <a:schemeClr val="bg2"/>
                </a:solidFill>
                <a:latin typeface="Montserrat"/>
              </a:rPr>
              <a:t>Yêu cầu về phía </a:t>
            </a:r>
            <a:r>
              <a:rPr lang="en-US" sz="2000" smtClean="0">
                <a:solidFill>
                  <a:schemeClr val="bg2"/>
                </a:solidFill>
                <a:latin typeface="Montserrat"/>
              </a:rPr>
              <a:t>người dùng</a:t>
            </a:r>
            <a:endParaRPr lang="vi-VN" sz="2000">
              <a:solidFill>
                <a:schemeClr val="bg2"/>
              </a:solidFill>
              <a:latin typeface="Montserrat"/>
            </a:endParaRPr>
          </a:p>
          <a:p>
            <a:pPr algn="ctr"/>
            <a:endParaRPr lang="vi-VN" sz="2000">
              <a:solidFill>
                <a:schemeClr val="bg2"/>
              </a:solidFill>
              <a:latin typeface="Montserra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2378" y="1709051"/>
            <a:ext cx="1883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smtClean="0">
                <a:solidFill>
                  <a:schemeClr val="bg2"/>
                </a:solidFill>
                <a:latin typeface="Montserrat"/>
              </a:rPr>
              <a:t>Yêu cầu về chức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33" y="2612427"/>
            <a:ext cx="2855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/>
              <a:t>Giao diện đẹp, đơn giản, dễ sử dụng, thân thiện, thích hợp với mọi đối tượng khách hàng</a:t>
            </a:r>
            <a:r>
              <a:rPr lang="en-US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Sản phẩm mới được cập nhật thường xuyên.</a:t>
            </a:r>
            <a:endParaRPr lang="vi-VN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Tìm kiếm sản phẩm dễ dàng, nhanh chóng</a:t>
            </a:r>
            <a:r>
              <a:rPr lang="en-US" smtClean="0"/>
              <a:t>.</a:t>
            </a:r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3110456" y="2612426"/>
            <a:ext cx="2855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/>
              <a:t>Dễ dàng trong việc quản lý sản phẩm, các thông tin sản phẩm đăng lên</a:t>
            </a:r>
            <a:r>
              <a:rPr lang="en-US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/>
              <a:t>Hệ thống chạy ổn định, dễ bảo trì</a:t>
            </a:r>
            <a:r>
              <a:rPr lang="en-US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Thích hợp các loại trình duyệt hiện nay.</a:t>
            </a:r>
            <a:endParaRPr lang="vi-VN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Hệ thống được bảo mật cao</a:t>
            </a:r>
            <a:r>
              <a:rPr lang="en-US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217" y="2603350"/>
            <a:ext cx="2855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/>
              <a:t>Dễ dàng tùy chỉnh, thay đổi các module</a:t>
            </a:r>
            <a:r>
              <a:rPr lang="en-US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Có tính hiệu quả cao.</a:t>
            </a:r>
            <a:endParaRPr lang="vi-VN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vi-V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/>
          <p:nvPr/>
        </p:nvSpPr>
        <p:spPr>
          <a:xfrm>
            <a:off x="4716406" y="3194161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9"/>
          <p:cNvSpPr/>
          <p:nvPr/>
        </p:nvSpPr>
        <p:spPr>
          <a:xfrm>
            <a:off x="1785100" y="3194161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4716406" y="1658400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9"/>
          <p:cNvSpPr/>
          <p:nvPr/>
        </p:nvSpPr>
        <p:spPr>
          <a:xfrm>
            <a:off x="1785100" y="1658400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Các sản phẩm chuyển giao</a:t>
            </a:r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subTitle" idx="1"/>
          </p:nvPr>
        </p:nvSpPr>
        <p:spPr>
          <a:xfrm>
            <a:off x="178510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/>
              <a:t>Website bán đồ lưu niệm với đầy đủ chức năng yêu cầu.</a:t>
            </a:r>
            <a:br>
              <a:rPr lang="vi-VN"/>
            </a:br>
            <a:endParaRPr lang="vi-VN"/>
          </a:p>
        </p:txBody>
      </p:sp>
      <p:sp>
        <p:nvSpPr>
          <p:cNvPr id="312" name="Google Shape;312;p49"/>
          <p:cNvSpPr txBox="1">
            <a:spLocks noGrp="1"/>
          </p:cNvSpPr>
          <p:nvPr>
            <p:ph type="subTitle" idx="5"/>
          </p:nvPr>
        </p:nvSpPr>
        <p:spPr>
          <a:xfrm>
            <a:off x="4716406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/>
              <a:t>Hệ thống cơ sở dữ liệu của dự án do người dùng cung cấp.</a:t>
            </a:r>
          </a:p>
        </p:txBody>
      </p:sp>
      <p:sp>
        <p:nvSpPr>
          <p:cNvPr id="314" name="Google Shape;314;p49"/>
          <p:cNvSpPr txBox="1">
            <a:spLocks noGrp="1"/>
          </p:cNvSpPr>
          <p:nvPr>
            <p:ph type="subTitle" idx="7"/>
          </p:nvPr>
        </p:nvSpPr>
        <p:spPr>
          <a:xfrm>
            <a:off x="178510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/>
              <a:t>Mã nguồn chương trình.</a:t>
            </a:r>
          </a:p>
        </p:txBody>
      </p:sp>
      <p:sp>
        <p:nvSpPr>
          <p:cNvPr id="318" name="Google Shape;318;p49"/>
          <p:cNvSpPr txBox="1">
            <a:spLocks noGrp="1"/>
          </p:cNvSpPr>
          <p:nvPr>
            <p:ph type="subTitle" idx="14"/>
          </p:nvPr>
        </p:nvSpPr>
        <p:spPr>
          <a:xfrm>
            <a:off x="4716406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Tài liệu hướng dẫn quản lý/sử dụng website.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08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/>
          <p:nvPr/>
        </p:nvSpPr>
        <p:spPr>
          <a:xfrm>
            <a:off x="6091399" y="1988925"/>
            <a:ext cx="2667971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>
                <a:solidFill>
                  <a:schemeClr val="accent6"/>
                </a:solidFill>
                <a:latin typeface="Montserrat"/>
              </a:rPr>
              <a:t>Rút ngắn được thời gian và chi phí cho dự án.</a:t>
            </a:r>
            <a:endParaRPr sz="1800">
              <a:solidFill>
                <a:schemeClr val="accent6"/>
              </a:solidFill>
              <a:latin typeface="Montserrat"/>
            </a:endParaRPr>
          </a:p>
        </p:txBody>
      </p:sp>
      <p:sp>
        <p:nvSpPr>
          <p:cNvPr id="522" name="Google Shape;522;p57"/>
          <p:cNvSpPr/>
          <p:nvPr/>
        </p:nvSpPr>
        <p:spPr>
          <a:xfrm>
            <a:off x="3258515" y="1988925"/>
            <a:ext cx="2692343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1800" smtClean="0">
                <a:solidFill>
                  <a:schemeClr val="accent6"/>
                </a:solidFill>
                <a:latin typeface="Montserrat"/>
              </a:rPr>
              <a:t>Thực </a:t>
            </a:r>
            <a:r>
              <a:rPr lang="vi-VN" sz="1800">
                <a:solidFill>
                  <a:schemeClr val="accent6"/>
                </a:solidFill>
                <a:latin typeface="Montserrat"/>
              </a:rPr>
              <a:t>hiện được đầy đủ các chức năng mà khách hàng yêu cầu.</a:t>
            </a:r>
          </a:p>
          <a:p>
            <a:pPr lvl="0" algn="ctr"/>
            <a:endParaRPr lang="vi-VN" sz="1800">
              <a:solidFill>
                <a:schemeClr val="accent6"/>
              </a:solidFill>
              <a:latin typeface="Montserrat"/>
            </a:endParaRPr>
          </a:p>
        </p:txBody>
      </p:sp>
      <p:sp>
        <p:nvSpPr>
          <p:cNvPr id="524" name="Google Shape;524;p57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Các yêu cầu đánh giá về sự thành công của dự án</a:t>
            </a:r>
            <a:endParaRPr lang="vi-VN"/>
          </a:p>
        </p:txBody>
      </p:sp>
      <p:sp>
        <p:nvSpPr>
          <p:cNvPr id="18" name="Google Shape;521;p57"/>
          <p:cNvSpPr/>
          <p:nvPr/>
        </p:nvSpPr>
        <p:spPr>
          <a:xfrm>
            <a:off x="450003" y="1988925"/>
            <a:ext cx="2667971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>
                <a:solidFill>
                  <a:schemeClr val="accent6"/>
                </a:solidFill>
                <a:latin typeface="Montserrat"/>
              </a:rPr>
              <a:t>Hoàn thành đúng thời gian đã đặt ra.</a:t>
            </a:r>
            <a:endParaRPr lang="vi-VN" sz="1800">
              <a:solidFill>
                <a:schemeClr val="accent6"/>
              </a:solidFill>
              <a:latin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5226600" y="2377921"/>
            <a:ext cx="3806564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3600"/>
              <a:t>Quản lý phạm vi</a:t>
            </a:r>
          </a:p>
        </p:txBody>
      </p:sp>
      <p:pic>
        <p:nvPicPr>
          <p:cNvPr id="257" name="Google Shape;257;p44"/>
          <p:cNvPicPr preferRelativeResize="0"/>
          <p:nvPr/>
        </p:nvPicPr>
        <p:blipFill rotWithShape="1">
          <a:blip r:embed="rId3">
            <a:alphaModFix/>
          </a:blip>
          <a:srcRect l="36455" r="9551"/>
          <a:stretch/>
        </p:blipFill>
        <p:spPr>
          <a:xfrm>
            <a:off x="667500" y="571500"/>
            <a:ext cx="3235149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>
            <a:spLocks noGrp="1"/>
          </p:cNvSpPr>
          <p:nvPr>
            <p:ph type="title" idx="2"/>
          </p:nvPr>
        </p:nvSpPr>
        <p:spPr>
          <a:xfrm>
            <a:off x="5233857" y="1592817"/>
            <a:ext cx="32625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Chương </a:t>
            </a:r>
            <a:r>
              <a:rPr lang="vi-VN" smtClean="0"/>
              <a:t>I</a:t>
            </a:r>
            <a:endParaRPr/>
          </a:p>
        </p:txBody>
      </p:sp>
      <p:sp>
        <p:nvSpPr>
          <p:cNvPr id="5" name="Google Shape;207;p39"/>
          <p:cNvSpPr txBox="1">
            <a:spLocks noGrp="1"/>
          </p:cNvSpPr>
          <p:nvPr>
            <p:ph type="subTitle" idx="1"/>
          </p:nvPr>
        </p:nvSpPr>
        <p:spPr>
          <a:xfrm>
            <a:off x="5683800" y="2999521"/>
            <a:ext cx="32625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Một số module chính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2185</Words>
  <Application>Microsoft Office PowerPoint</Application>
  <PresentationFormat>On-screen Show (16:9)</PresentationFormat>
  <Paragraphs>623</Paragraphs>
  <Slides>28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Minimalist Green Slides by Slidesgo</vt:lpstr>
      <vt:lpstr>Microsoft Equation 3.0</vt:lpstr>
      <vt:lpstr>Học phần Quản Lý Dự Án Phần Mềm</vt:lpstr>
      <vt:lpstr>THÀNH VIÊN NHÓM</vt:lpstr>
      <vt:lpstr>PowerPoint Presentation</vt:lpstr>
      <vt:lpstr>Quản lý phạm vi</vt:lpstr>
      <vt:lpstr>Tên dự án: Xây dựng website bán đồ lưu niệm</vt:lpstr>
      <vt:lpstr>Các tính chất và yêu cầu của sản phẩm</vt:lpstr>
      <vt:lpstr>Các sản phẩm chuyển giao</vt:lpstr>
      <vt:lpstr>Các yêu cầu đánh giá về sự thành công của dự án</vt:lpstr>
      <vt:lpstr>Quản lý phạm vi</vt:lpstr>
      <vt:lpstr>Một số module chính</vt:lpstr>
      <vt:lpstr>PowerPoint Presentation</vt:lpstr>
      <vt:lpstr>Quản lý phạm vi</vt:lpstr>
      <vt:lpstr>Cấu trúc phân chia công việc theo WBS</vt:lpstr>
      <vt:lpstr>PowerPoint Presentation</vt:lpstr>
      <vt:lpstr>Quản lý ước lượng</vt:lpstr>
      <vt:lpstr>Module trang chủ ngoài website:</vt:lpstr>
      <vt:lpstr>PowerPoint Presentation</vt:lpstr>
      <vt:lpstr>Vậy điểm chức năng chưa điều chỉnh (Unadjusted Function Points - UFP)</vt:lpstr>
      <vt:lpstr>PowerPoint Presentation</vt:lpstr>
      <vt:lpstr>Quản lý ước lượng</vt:lpstr>
      <vt:lpstr>Tính tổng giá trị điểm tác nhân (UAW)</vt:lpstr>
      <vt:lpstr>PowerPoint Presentation</vt:lpstr>
      <vt:lpstr>PowerPoint Presentation</vt:lpstr>
      <vt:lpstr>PowerPoint Presentation</vt:lpstr>
      <vt:lpstr>PowerPoint Presentation</vt:lpstr>
      <vt:lpstr>Tính chi phí phần mềm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phần Quản Lý Dự Án Phần Mềm</dc:title>
  <dc:creator>Windows 10 Gamer</dc:creator>
  <cp:lastModifiedBy>HAO PHAN</cp:lastModifiedBy>
  <cp:revision>33</cp:revision>
  <dcterms:modified xsi:type="dcterms:W3CDTF">2021-05-21T13:35:59Z</dcterms:modified>
</cp:coreProperties>
</file>