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j+OSfBak674jl7+UWHQf3OZUPf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66F537-7877-4C27-90D7-F30B15F5F588}">
  <a:tblStyle styleId="{5B66F537-7877-4C27-90D7-F30B15F5F588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9EFF7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9EFF7"/>
          </a:solidFill>
        </a:fill>
      </a:tcStyle>
    </a:firstRow>
    <a:neCell>
      <a:tcTxStyle/>
    </a:neCell>
    <a:nwCell>
      <a:tcTxStyle/>
    </a:nwCell>
  </a:tblStyle>
  <a:tblStyle styleId="{51B53503-43E3-4F05-97AE-2D4E454946FD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Relationship Id="rId4" Type="http://schemas.openxmlformats.org/officeDocument/2006/relationships/image" Target="../media/image23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Relationship Id="rId4" Type="http://schemas.openxmlformats.org/officeDocument/2006/relationships/hyperlink" Target="http://bootstrapk.com/components/" TargetMode="External"/><Relationship Id="rId5" Type="http://schemas.openxmlformats.org/officeDocument/2006/relationships/hyperlink" Target="http://glyphicons.com/" TargetMode="External"/><Relationship Id="rId6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Relationship Id="rId4" Type="http://schemas.openxmlformats.org/officeDocument/2006/relationships/image" Target="../media/image32.png"/><Relationship Id="rId5" Type="http://schemas.openxmlformats.org/officeDocument/2006/relationships/image" Target="../media/image20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Relationship Id="rId4" Type="http://schemas.openxmlformats.org/officeDocument/2006/relationships/image" Target="../media/image38.png"/><Relationship Id="rId5" Type="http://schemas.openxmlformats.org/officeDocument/2006/relationships/image" Target="../media/image29.png"/><Relationship Id="rId6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Relationship Id="rId4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4.png"/><Relationship Id="rId5" Type="http://schemas.openxmlformats.org/officeDocument/2006/relationships/image" Target="../media/image3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Relationship Id="rId4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Relationship Id="rId4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Relationship Id="rId4" Type="http://schemas.openxmlformats.org/officeDocument/2006/relationships/image" Target="../media/image37.png"/><Relationship Id="rId5" Type="http://schemas.openxmlformats.org/officeDocument/2006/relationships/image" Target="../media/image40.png"/><Relationship Id="rId6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jpg"/><Relationship Id="rId4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jpg"/><Relationship Id="rId4" Type="http://schemas.openxmlformats.org/officeDocument/2006/relationships/hyperlink" Target="http://bootstrapk.com/" TargetMode="External"/><Relationship Id="rId5" Type="http://schemas.openxmlformats.org/officeDocument/2006/relationships/hyperlink" Target="https://www.w3schools.com/bootstrap/default.asp" TargetMode="External"/><Relationship Id="rId6" Type="http://schemas.openxmlformats.org/officeDocument/2006/relationships/hyperlink" Target="http://expo.getbootstrap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hyperlink" Target="http://getbootstrap.com/" TargetMode="External"/><Relationship Id="rId5" Type="http://schemas.openxmlformats.org/officeDocument/2006/relationships/hyperlink" Target="http://jquery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956127" y="2851389"/>
            <a:ext cx="675236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  <a:endParaRPr sz="115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936" y="0"/>
            <a:ext cx="121900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0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9 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/>
          </a:p>
        </p:txBody>
      </p:sp>
      <p:cxnSp>
        <p:nvCxnSpPr>
          <p:cNvPr id="175" name="Google Shape;175;p10"/>
          <p:cNvCxnSpPr/>
          <p:nvPr/>
        </p:nvCxnSpPr>
        <p:spPr>
          <a:xfrm>
            <a:off x="365760" y="776942"/>
            <a:ext cx="0" cy="5456218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6" name="Google Shape;176;p10"/>
          <p:cNvSpPr txBox="1"/>
          <p:nvPr/>
        </p:nvSpPr>
        <p:spPr>
          <a:xfrm>
            <a:off x="469783" y="776942"/>
            <a:ext cx="11383861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&lt;table class=”table”&gt;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&lt;table class=”table table-striped”&gt;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강조 : </a:t>
            </a:r>
            <a:r>
              <a:rPr lang="en-US" sz="1800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b="1" lang="en-US" sz="1800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td class=</a:t>
            </a:r>
            <a:r>
              <a:rPr b="1" i="1" lang="en-US" sz="1800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"active"&gt;</a:t>
            </a:r>
            <a:endParaRPr sz="1800">
              <a:solidFill>
                <a:srgbClr val="FFD9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ex) info, success, warning, danger</a:t>
            </a:r>
            <a:endParaRPr/>
          </a:p>
        </p:txBody>
      </p:sp>
      <p:graphicFrame>
        <p:nvGraphicFramePr>
          <p:cNvPr id="177" name="Google Shape;177;p10"/>
          <p:cNvGraphicFramePr/>
          <p:nvPr/>
        </p:nvGraphicFramePr>
        <p:xfrm>
          <a:off x="729584" y="18819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{51B53503-43E3-4F05-97AE-2D4E454946FD}</a:tableStyleId>
              </a:tblPr>
              <a:tblGrid>
                <a:gridCol w="5032550"/>
                <a:gridCol w="5032550"/>
              </a:tblGrid>
              <a:tr h="47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table-bordered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테두리가 있는 테이블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solidFill>
                      <a:srgbClr val="EAEFF7"/>
                    </a:solidFill>
                  </a:tcPr>
                </a:tc>
              </a:tr>
              <a:tr h="47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table-hover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마우스를 가져다 대면 색이 변하는 테이블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</a:tr>
              <a:tr h="47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table-condensed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행간격이 좁은 테이블(5px) - 기본테이블의 행간격은 8px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</a:tr>
              <a:tr h="47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table-responsive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화면크기가 늘어나도 768px 이상 늘어나지 않는 테이블, (줄어들 땐 수평 스크롤바가 생성됨.)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178" name="Google Shape;17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584" y="4729165"/>
            <a:ext cx="10065086" cy="1542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936" y="0"/>
            <a:ext cx="121900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1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endParaRPr/>
          </a:p>
        </p:txBody>
      </p:sp>
      <p:cxnSp>
        <p:nvCxnSpPr>
          <p:cNvPr id="186" name="Google Shape;186;p11"/>
          <p:cNvCxnSpPr/>
          <p:nvPr/>
        </p:nvCxnSpPr>
        <p:spPr>
          <a:xfrm>
            <a:off x="365760" y="776942"/>
            <a:ext cx="0" cy="5456218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11"/>
          <p:cNvSpPr txBox="1"/>
          <p:nvPr/>
        </p:nvSpPr>
        <p:spPr>
          <a:xfrm>
            <a:off x="469783" y="776942"/>
            <a:ext cx="11383861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Form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 control들과 fieldset 에는 disabled 속성을 지정할 수 있습니다.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각각의 input 박스에 속성을 주어서 입력의 유효성 검사에 따른 결과를 동적으로 표시하게 할 수 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ex)success, warning, error		</a:t>
            </a:r>
            <a:r>
              <a:rPr lang="en-US" sz="1800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b="1" lang="en-US" sz="1800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 class=</a:t>
            </a:r>
            <a:r>
              <a:rPr b="1" i="1" lang="en-US" sz="1800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"form-group has-success"&gt;</a:t>
            </a:r>
            <a:endParaRPr sz="1800">
              <a:solidFill>
                <a:srgbClr val="FFD9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라디오, 체크박스, 셀렉트  </a:t>
            </a:r>
            <a:r>
              <a:rPr lang="en-US" sz="1800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b="1" lang="en-US" sz="1800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 class=</a:t>
            </a:r>
            <a:r>
              <a:rPr b="1" i="1" lang="en-US" sz="1800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"checkbox col-md-2"&gt;</a:t>
            </a:r>
            <a:endParaRPr sz="1800">
              <a:solidFill>
                <a:srgbClr val="FFD9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help-block  </a:t>
            </a:r>
            <a:r>
              <a:rPr lang="en-US" sz="1800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b="1" lang="en-US" sz="1800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span class=</a:t>
            </a:r>
            <a:r>
              <a:rPr b="1" i="1" lang="en-US" sz="1800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"help-block “&gt;</a:t>
            </a:r>
            <a:b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8" name="Google Shape;18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2821" y="2845192"/>
            <a:ext cx="7182893" cy="1167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5283" y="4536028"/>
            <a:ext cx="4124901" cy="381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30172" y="4518062"/>
            <a:ext cx="2508004" cy="1026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5283" y="5675007"/>
            <a:ext cx="7592485" cy="5906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2" name="Google Shape;192;p11"/>
          <p:cNvGraphicFramePr/>
          <p:nvPr/>
        </p:nvGraphicFramePr>
        <p:xfrm>
          <a:off x="1635459" y="11007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{51B53503-43E3-4F05-97AE-2D4E454946FD}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form-inline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좌측 정렬로 한줄로 배치한다.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레이블을 숨길경우 라벨 클래스를 sr-only로 지정한다.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solidFill>
                      <a:srgbClr val="EAEFF7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form-horizontal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기본 수평배치한다.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936" y="0"/>
            <a:ext cx="121900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2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2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11 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button &amp; Image</a:t>
            </a:r>
            <a:endParaRPr/>
          </a:p>
        </p:txBody>
      </p:sp>
      <p:cxnSp>
        <p:nvCxnSpPr>
          <p:cNvPr id="200" name="Google Shape;200;p12"/>
          <p:cNvCxnSpPr/>
          <p:nvPr/>
        </p:nvCxnSpPr>
        <p:spPr>
          <a:xfrm>
            <a:off x="365760" y="776942"/>
            <a:ext cx="0" cy="5456218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12"/>
          <p:cNvSpPr txBox="1"/>
          <p:nvPr/>
        </p:nvSpPr>
        <p:spPr>
          <a:xfrm>
            <a:off x="469783" y="776942"/>
            <a:ext cx="11383861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버튼색상 : </a:t>
            </a:r>
            <a:r>
              <a:rPr lang="en-US" sz="18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b="1" lang="en-US" sz="18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button type=</a:t>
            </a:r>
            <a:r>
              <a:rPr b="1" i="1" lang="en-US" sz="18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"button" class="btn </a:t>
            </a:r>
            <a:r>
              <a:rPr b="1" i="1" lang="en-US" sz="1800">
                <a:solidFill>
                  <a:srgbClr val="C55A11"/>
                </a:solidFill>
                <a:latin typeface="Malgun Gothic"/>
                <a:ea typeface="Malgun Gothic"/>
                <a:cs typeface="Malgun Gothic"/>
                <a:sym typeface="Malgun Gothic"/>
              </a:rPr>
              <a:t>btn-default"</a:t>
            </a:r>
            <a:r>
              <a:rPr b="1" i="1" lang="en-US" sz="18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&gt;default </a:t>
            </a:r>
            <a:r>
              <a:rPr b="1" i="1" lang="en-US" sz="1800" u="sng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btn&lt;/button&gt;</a:t>
            </a:r>
            <a:endParaRPr sz="1800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  default	   primary    success     info     warning    danger	 link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버튼크기 : </a:t>
            </a:r>
            <a:r>
              <a:rPr lang="en-US" sz="18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b="1" lang="en-US" sz="18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button type=</a:t>
            </a:r>
            <a:r>
              <a:rPr b="1" i="1" lang="en-US" sz="18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"button" class="btn btn-default </a:t>
            </a:r>
            <a:r>
              <a:rPr b="1" i="1" lang="en-US" sz="1800">
                <a:solidFill>
                  <a:srgbClr val="C55A11"/>
                </a:solidFill>
                <a:latin typeface="Malgun Gothic"/>
                <a:ea typeface="Malgun Gothic"/>
                <a:cs typeface="Malgun Gothic"/>
                <a:sym typeface="Malgun Gothic"/>
              </a:rPr>
              <a:t>btn-lg</a:t>
            </a:r>
            <a:r>
              <a:rPr b="1" i="1" lang="en-US" sz="18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"&gt;large </a:t>
            </a:r>
            <a:r>
              <a:rPr b="1" i="1" lang="en-US" sz="1800" u="sng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btn&lt;/button&gt;</a:t>
            </a:r>
            <a:endParaRPr sz="1800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 default	btn-lg	btn-sm	btn-xs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: </a:t>
            </a:r>
            <a:r>
              <a:rPr lang="en-US" sz="18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b="1" lang="en-US" sz="18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img src=</a:t>
            </a:r>
            <a:r>
              <a:rPr b="1" i="1" lang="en-US" sz="18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“……" class="</a:t>
            </a:r>
            <a:r>
              <a:rPr b="1" i="1" lang="en-US" sz="1800">
                <a:solidFill>
                  <a:srgbClr val="C55A1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img-rounded</a:t>
            </a:r>
            <a:r>
              <a:rPr b="1" i="1" lang="en-US" sz="18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"&gt;</a:t>
            </a:r>
            <a:endParaRPr sz="1800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 img-rounded	          img-circle		            img-thumbnail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https://lh3.googleusercontent.com/hXG-HlcTo2Ao03_gNl0mFXkiHk5S7ZqhHtbmWRr1rSMfnqQkvEkLoCQyXp-0H3-TTCRRD9LklwDbQ2AsfHodHxSUyrONmyeZrh8-aVoDwFx9aAmymbnb4FA2C9RP8quN" id="202" name="Google Shape;20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9787" y="1379373"/>
            <a:ext cx="724399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ROYI-9HP7U7Y2-jhilNvnoR3bN33H05KstJ_ME_HGnfaHqJDT4305ebrG9BUWYI3rnlwUFUv-fmc2PTnQd1ScAgP9lxKUiH0KDaOw7bonUz8yHYKa2AbLWi5IONFKFgT" id="203" name="Google Shape;20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14281" y="2847975"/>
            <a:ext cx="357187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19029" y="4171012"/>
            <a:ext cx="8444037" cy="18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936" y="0"/>
            <a:ext cx="121900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3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13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12 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glyphicon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13"/>
          <p:cNvCxnSpPr/>
          <p:nvPr/>
        </p:nvCxnSpPr>
        <p:spPr>
          <a:xfrm>
            <a:off x="365760" y="776942"/>
            <a:ext cx="0" cy="5456218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3" name="Google Shape;213;p13"/>
          <p:cNvSpPr txBox="1"/>
          <p:nvPr/>
        </p:nvSpPr>
        <p:spPr>
          <a:xfrm>
            <a:off x="469783" y="776942"/>
            <a:ext cx="1138386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부트스트랩에서는 180가지 아이콘을 제공(</a:t>
            </a:r>
            <a:r>
              <a:rPr lang="en-US" sz="1800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http://bootstrapk.com/components/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)하며 추가로 필요할 시 </a:t>
            </a:r>
            <a:r>
              <a:rPr lang="en-US" sz="1800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http://glyphicons.com </a:t>
            </a:r>
            <a:r>
              <a:rPr lang="en-US" sz="1800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추가로 구매해야합니다.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원래 글리피콘은 유료이지만 부트스트랩내에 있는 180개의 글리피콘에 대해서는 무료로 제작자가 허락하였습니다.</a:t>
            </a:r>
            <a:endParaRPr/>
          </a:p>
        </p:txBody>
      </p:sp>
      <p:pic>
        <p:nvPicPr>
          <p:cNvPr id="214" name="Google Shape;21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01190" y="2260934"/>
            <a:ext cx="5311492" cy="4360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936" y="0"/>
            <a:ext cx="121900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13 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그룹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p14"/>
          <p:cNvCxnSpPr/>
          <p:nvPr/>
        </p:nvCxnSpPr>
        <p:spPr>
          <a:xfrm>
            <a:off x="365760" y="776942"/>
            <a:ext cx="0" cy="5456218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" name="Google Shape;223;p14"/>
          <p:cNvSpPr txBox="1"/>
          <p:nvPr/>
        </p:nvSpPr>
        <p:spPr>
          <a:xfrm>
            <a:off x="469783" y="776942"/>
            <a:ext cx="11383861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그룹 클래스 : btn-group-lg,  btn-group-sm,  btn-group-xs,  btn-group-justified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양쪽 정렬화된 버튼 그룹 : &lt;a&gt;태그와 &lt;button&gt;태그의 버튼그룹 생성 방법은 다르다.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 그룹은 가로, 세로로 조정 가능하다.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버튼그룹을 드랍다운으로 사용가능(</a:t>
            </a:r>
            <a:r>
              <a:rPr lang="en-US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data-toggle="modal, data-toggle="collapse" data-toggle="dropdown" data-toggle="tab"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4" name="Google Shape;22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5670" y="1712677"/>
            <a:ext cx="7535327" cy="600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bvyi8eKIRQX_fkFTFFha2K3lYLKrE6ZXiyA2pOb_khpb5s0Xc08YDcK-JzS0VEHAM6YVXIDoZmk-nFSaSzQNZoCM8KXup_5zpibNyUqDqdNtZuFUadlIE_7j9mPilBjo_kk3fH4" id="225" name="Google Shape;22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29273" y="2945882"/>
            <a:ext cx="24098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k74shGdA6aekhGInIsO5gwkpm6V6CG791z6yNOLhgEpfUxgw7lEAjSIa8Kviq12sl2afXUFY4wR0woq_H9rkYoVqFXtEXFjZXbJrlyA20oS5AMyoPRABOxD1aMbvLOLYUahuPOM" id="226" name="Google Shape;226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29273" y="4812145"/>
            <a:ext cx="229552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4"/>
          <p:cNvSpPr txBox="1"/>
          <p:nvPr/>
        </p:nvSpPr>
        <p:spPr>
          <a:xfrm>
            <a:off x="894865" y="2759978"/>
            <a:ext cx="6655227" cy="147732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 class=</a:t>
            </a:r>
            <a:r>
              <a:rPr b="1" i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"col-md-2 </a:t>
            </a:r>
            <a:r>
              <a:rPr b="1" i="1" lang="en-US" sz="1800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btn-group-vertical"</a:t>
            </a:r>
            <a:r>
              <a:rPr b="1" i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&lt;</a:t>
            </a: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 href=</a:t>
            </a:r>
            <a:r>
              <a:rPr b="1" i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"#" class="btn btn-default"&gt;First&lt;/a&gt;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&lt;</a:t>
            </a: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 href=</a:t>
            </a:r>
            <a:r>
              <a:rPr b="1" i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"#" class="btn btn-default"&gt;Second&lt;/a&gt;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&lt;</a:t>
            </a: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 href=</a:t>
            </a:r>
            <a:r>
              <a:rPr b="1" i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"#" class="btn btn-default"&gt;Third&lt;/a&gt;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</a:t>
            </a: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div&gt;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894865" y="4723002"/>
            <a:ext cx="6722339" cy="178510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b="1" lang="en-US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 class=</a:t>
            </a:r>
            <a:r>
              <a:rPr b="1" i="1" lang="en-US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"btn-group"&gt;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&lt;</a:t>
            </a:r>
            <a:r>
              <a:rPr b="1" lang="en-US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button type=</a:t>
            </a:r>
            <a:r>
              <a:rPr b="1" i="1" lang="en-US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"button" class="btn btn-default dropdown-toggle" </a:t>
            </a:r>
            <a:r>
              <a:rPr b="1" i="1" lang="en-US" sz="1100">
                <a:solidFill>
                  <a:srgbClr val="F4B08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data-toggle="dropdown"</a:t>
            </a:r>
            <a:r>
              <a:rPr b="1" i="1" lang="en-US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en-US" sz="1100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Dropdown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&lt;</a:t>
            </a:r>
            <a:r>
              <a:rPr b="1" lang="en-US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span class=</a:t>
            </a:r>
            <a:r>
              <a:rPr b="1" i="1" lang="en-US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"caret"&gt;&lt;/span&gt;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&lt;/</a:t>
            </a:r>
            <a:r>
              <a:rPr b="1" lang="en-US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button&gt;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&lt;</a:t>
            </a:r>
            <a:r>
              <a:rPr b="1" lang="en-US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ul class=</a:t>
            </a:r>
            <a:r>
              <a:rPr b="1" i="1" lang="en-US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"dropdown-menu" 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&lt;</a:t>
            </a:r>
            <a:r>
              <a:rPr b="1" lang="en-US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li&gt;&lt;a href=</a:t>
            </a:r>
            <a:r>
              <a:rPr b="1" i="1" lang="en-US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"#"&gt;</a:t>
            </a:r>
            <a:r>
              <a:rPr b="1" i="1" lang="en-US" sz="1100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Dropdown link&lt;/a&gt;&lt;/li&gt;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&lt;</a:t>
            </a:r>
            <a:r>
              <a:rPr b="1" lang="en-US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li&gt;&lt;a href=</a:t>
            </a:r>
            <a:r>
              <a:rPr b="1" i="1" lang="en-US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"#"&gt;</a:t>
            </a:r>
            <a:r>
              <a:rPr b="1" i="1" lang="en-US" sz="1100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Dropdown link&lt;/a&gt;&lt;/li&gt;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&lt;/</a:t>
            </a:r>
            <a:r>
              <a:rPr b="1" lang="en-US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&lt;/</a:t>
            </a:r>
            <a:r>
              <a:rPr b="1" lang="en-US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div&gt;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936" y="0"/>
            <a:ext cx="121900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5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14 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네비게이션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15"/>
          <p:cNvCxnSpPr/>
          <p:nvPr/>
        </p:nvCxnSpPr>
        <p:spPr>
          <a:xfrm>
            <a:off x="365760" y="776942"/>
            <a:ext cx="0" cy="5456218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7" name="Google Shape;237;p15"/>
          <p:cNvSpPr txBox="1"/>
          <p:nvPr/>
        </p:nvSpPr>
        <p:spPr>
          <a:xfrm>
            <a:off x="469783" y="776942"/>
            <a:ext cx="11383861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네비게이션 클래스 :  nav(좌측 메뉴에 적합), navbar(상단 메뉴에 적합)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Nav : </a:t>
            </a:r>
            <a:r>
              <a:rPr lang="en-US" sz="1800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&lt;ul class="nav </a:t>
            </a:r>
            <a:r>
              <a:rPr lang="en-US" sz="1800">
                <a:solidFill>
                  <a:srgbClr val="C55A1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nav-tabs</a:t>
            </a:r>
            <a:r>
              <a:rPr lang="en-US" sz="1800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"&gt;&lt;li&gt;&lt;a href="#"&gt;Home&lt;/a&gt;&lt;/li&gt;&lt;/ul&gt;                    </a:t>
            </a:r>
            <a:endParaRPr sz="1800">
              <a:solidFill>
                <a:srgbClr val="FFD9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         nav-tabs                         nav-pills		          nav-stacked		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Navbar :  </a:t>
            </a:r>
            <a:r>
              <a:rPr lang="en-US" sz="1800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b="1" lang="en-US" sz="1800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nav class=</a:t>
            </a:r>
            <a:r>
              <a:rPr b="1" i="1" lang="en-US" sz="1800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"</a:t>
            </a:r>
            <a:r>
              <a:rPr b="1" i="1" lang="en-US" sz="18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navbar </a:t>
            </a:r>
            <a:r>
              <a:rPr b="1" i="1" lang="en-US" sz="1800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navbar-default" role="navigation"&gt;</a:t>
            </a:r>
            <a:b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https://lh3.googleusercontent.com/nTd3UZ93u4_5fo9a-B4bgBsibiP24LJG7JqO1cbDc7ddweBJw-3FAgJ6e5FRK5Y16BZomFOfJLFKOLZM6mRB7XEVD5H7EDnPt4vU002V424cpjdmlRzj45pcLsAI4cHlazA6814" id="238" name="Google Shape;23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3370" y="2083851"/>
            <a:ext cx="2494064" cy="625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No6MRk52d66AONB5BcfBcmWByqnEr8GhBTBsGomlBA26hJD2VnXQYiZjs14wKTQM0Fl_69ZQKoJ2q1OXCijJEjgeELK-wXeTagzH_nUNFMrIWL9VDFS8A1R5V9r_H744mZBAFO8" id="239" name="Google Shape;23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938" y="2108389"/>
            <a:ext cx="23526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yLs-pV_MKFHaEhKhaXV_pl-rlnL_dwmmjSyM5dx2cNyGpPyW8m0n0oxZf21Rcb7108q0vXAERPg9l4uCQIs3IDTQCFqRxhm_ZLc6BEszFiZPwVHXsbx7RzBwBD39_ra__kwXzOg" id="240" name="Google Shape;24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86360" y="2097773"/>
            <a:ext cx="270510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8513" y="4116934"/>
            <a:ext cx="9442052" cy="504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936" y="0"/>
            <a:ext cx="121900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6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16"/>
          <p:cNvSpPr txBox="1"/>
          <p:nvPr/>
        </p:nvSpPr>
        <p:spPr>
          <a:xfrm>
            <a:off x="243840" y="253722"/>
            <a:ext cx="58801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15 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브래드 크럼 &amp; 페이지네이션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16"/>
          <p:cNvCxnSpPr/>
          <p:nvPr/>
        </p:nvCxnSpPr>
        <p:spPr>
          <a:xfrm>
            <a:off x="365760" y="776942"/>
            <a:ext cx="0" cy="5456218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0" name="Google Shape;250;p16"/>
          <p:cNvSpPr txBox="1"/>
          <p:nvPr/>
        </p:nvSpPr>
        <p:spPr>
          <a:xfrm>
            <a:off x="469783" y="776942"/>
            <a:ext cx="11383861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i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Breadcrumb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Pagination :ul 태그에 class로 pagination-lg pagination-sm 을 추가하면 크거나 작게 변형시킬 수 있다.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Pager : 주로 모바일 서비스에서 사용되는 기능으로 앞페이지나 뒷페이지로 이동하는 버튼을 말한다.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기본적으로는 페이지의 정 중앙에 배치됩니다.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previous 나 next 클래스를 지정해주게 되면 화면의 좌우로 배치됩니다.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1" name="Google Shape;25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0683" y="1300162"/>
            <a:ext cx="7668695" cy="381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23854" y="2360527"/>
            <a:ext cx="4247945" cy="438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98489" y="4334494"/>
            <a:ext cx="4649645" cy="171004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6"/>
          <p:cNvSpPr txBox="1"/>
          <p:nvPr/>
        </p:nvSpPr>
        <p:spPr>
          <a:xfrm>
            <a:off x="1258784" y="3916263"/>
            <a:ext cx="5130141" cy="286232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&lt;ul class="pager"&gt;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&lt;li&gt;&lt;a href="#"&gt;&amp;larr;Older&lt;/a&gt;&lt;/li&gt;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&lt;li&gt;&lt;a href="#"&gt;Next &amp;rarr;&lt;/a&gt;&lt;/li&gt;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&lt;/ul&gt;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&lt;ul class="pager"&gt;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&lt;li class="previous"&gt;&lt;a href="#"&gt;&amp;larr;Older&lt;/a&gt;&lt;/li&gt;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&lt;li class="next"&gt;&lt;a href="#"&gt;Next &amp;rarr;&lt;/a&gt;&lt;/li&gt;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&lt;/ul&gt;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936" y="0"/>
            <a:ext cx="121900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7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17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16 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Label &amp; Badge</a:t>
            </a:r>
            <a:endParaRPr/>
          </a:p>
        </p:txBody>
      </p:sp>
      <p:cxnSp>
        <p:nvCxnSpPr>
          <p:cNvPr id="262" name="Google Shape;262;p17"/>
          <p:cNvCxnSpPr/>
          <p:nvPr/>
        </p:nvCxnSpPr>
        <p:spPr>
          <a:xfrm>
            <a:off x="365760" y="776942"/>
            <a:ext cx="0" cy="5456218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3" name="Google Shape;263;p17"/>
          <p:cNvSpPr txBox="1"/>
          <p:nvPr/>
        </p:nvSpPr>
        <p:spPr>
          <a:xfrm>
            <a:off x="469783" y="776942"/>
            <a:ext cx="1138386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 : 텍스트의 어느 한 부분을 강조할 때 스타일을 지정하여 사용한다.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라벨 클래스의 종류에는 default, primary, success, info, warning, danger 가 있다.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Badge : 메일박스에서 읽지않음 표시나 게시판의 조회수 등을 표시할 때 유용합니다.</a:t>
            </a:r>
            <a:endParaRPr/>
          </a:p>
        </p:txBody>
      </p:sp>
      <p:pic>
        <p:nvPicPr>
          <p:cNvPr id="264" name="Google Shape;26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15380" y="1560439"/>
            <a:ext cx="447737" cy="1657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00693" y="4126088"/>
            <a:ext cx="3924848" cy="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7"/>
          <p:cNvSpPr txBox="1"/>
          <p:nvPr/>
        </p:nvSpPr>
        <p:spPr>
          <a:xfrm>
            <a:off x="1510018" y="1862356"/>
            <a:ext cx="67950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b="1" lang="en-US" sz="1800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span class=</a:t>
            </a:r>
            <a:r>
              <a:rPr b="1" i="1" lang="en-US" sz="1800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"label label-default"&gt;New&lt;/span&gt;</a:t>
            </a:r>
            <a:endParaRPr sz="1800">
              <a:solidFill>
                <a:srgbClr val="FFD9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593766" y="4250661"/>
            <a:ext cx="65195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&lt;a href="#"&gt; 받은메일함 &lt;span class="badge"&gt;23&lt;/span&gt;&lt;/a&gt; </a:t>
            </a:r>
            <a:endParaRPr sz="1800">
              <a:solidFill>
                <a:srgbClr val="FFD9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936" y="0"/>
            <a:ext cx="121900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8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18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17 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썸네일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18"/>
          <p:cNvCxnSpPr/>
          <p:nvPr/>
        </p:nvCxnSpPr>
        <p:spPr>
          <a:xfrm>
            <a:off x="365760" y="776942"/>
            <a:ext cx="0" cy="5456218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6" name="Google Shape;276;p18"/>
          <p:cNvSpPr txBox="1"/>
          <p:nvPr/>
        </p:nvSpPr>
        <p:spPr>
          <a:xfrm>
            <a:off x="469783" y="776942"/>
            <a:ext cx="1138386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썸네일 : 그림을 이미지의 축약그림을 보여주고자 할 때 사용합니다.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https://lh3.googleusercontent.com/l4BXw0VKem3G7NjONQhfzRrJxD5PqkGClvt2Ii54s2J2ucWUHPgk_uPI5XNa_CKgWhVR_kwuxculuEp6_3KRk6VlhxxXrjcilscABO2-N5EgPVhY3hm58i5mqRs-uS15DEYxgo4" id="277" name="Google Shape;27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9832" y="1314450"/>
            <a:ext cx="2247900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8"/>
          <p:cNvSpPr txBox="1"/>
          <p:nvPr/>
        </p:nvSpPr>
        <p:spPr>
          <a:xfrm>
            <a:off x="878339" y="1935390"/>
            <a:ext cx="6618914" cy="286232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&lt;div class="thumbnail"&gt;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&lt;img src="........" width=100% height=180  alt="..."&gt;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&lt;div class="caption"&gt;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&lt;h3&gt;썸네일 라벨&lt;/h3&gt;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&lt;p&gt;이곳에는 라벨에 대한 세부내용이 들어갑니다.&lt;/p&gt;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&lt;p&gt;&lt;a href="#" class="btn btn-primary"&gt;Button&lt;/a&gt;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&lt;a href="#" class="btn btn -default" &gt;Button&lt;/a&gt;&lt;/p&gt;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&lt;/div&gt;</a:t>
            </a:r>
            <a:endParaRPr sz="1800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936" y="0"/>
            <a:ext cx="121900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9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19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18 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리스트 그룹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" name="Google Shape;286;p19"/>
          <p:cNvCxnSpPr/>
          <p:nvPr/>
        </p:nvCxnSpPr>
        <p:spPr>
          <a:xfrm>
            <a:off x="365760" y="776942"/>
            <a:ext cx="0" cy="5456218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7" name="Google Shape;287;p19"/>
          <p:cNvSpPr txBox="1"/>
          <p:nvPr/>
        </p:nvSpPr>
        <p:spPr>
          <a:xfrm>
            <a:off x="469783" y="776942"/>
            <a:ext cx="11383861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&lt;ul&gt;&lt;li&gt; 태그로 만들 수 있다.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&lt;div&gt;&lt;a&gt; 태그로 링크가 걸린 리스트 그룹을 만들 수 있다.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8" name="Google Shape;28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2050" y="1845578"/>
            <a:ext cx="4565432" cy="303402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9"/>
          <p:cNvSpPr txBox="1"/>
          <p:nvPr/>
        </p:nvSpPr>
        <p:spPr>
          <a:xfrm>
            <a:off x="830510" y="1392572"/>
            <a:ext cx="5914239" cy="120032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b="1" lang="en-US" sz="18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ul class=</a:t>
            </a:r>
            <a:r>
              <a:rPr b="1" i="1" lang="en-US" sz="18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"list-group"&gt;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&lt;</a:t>
            </a: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 class=</a:t>
            </a:r>
            <a:r>
              <a:rPr b="1" i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"list-group-item"&gt;……&lt;/li&gt;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&lt;</a:t>
            </a: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 class=</a:t>
            </a:r>
            <a:r>
              <a:rPr b="1" i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"list-group-item"&gt;……&lt;/li&gt;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</a:t>
            </a:r>
            <a:r>
              <a:rPr b="1" lang="en-US" sz="18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ul&gt;</a:t>
            </a:r>
            <a:endParaRPr sz="1800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19"/>
          <p:cNvSpPr txBox="1"/>
          <p:nvPr/>
        </p:nvSpPr>
        <p:spPr>
          <a:xfrm>
            <a:off x="813797" y="4100883"/>
            <a:ext cx="5914239" cy="175432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b="1" lang="en-US" sz="18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 class=</a:t>
            </a:r>
            <a:r>
              <a:rPr b="1" i="1" lang="en-US" sz="18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"list-group"&gt;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&lt;</a:t>
            </a: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 href=</a:t>
            </a:r>
            <a:r>
              <a:rPr b="1" i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"#" class="list-group-item"&gt;1번 리스트&lt;/a&gt;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&lt;</a:t>
            </a: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 href=</a:t>
            </a:r>
            <a:r>
              <a:rPr b="1" i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"#" class="list-group-item"&gt;2번 리스트&lt;/a&gt;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</a:t>
            </a:r>
            <a:r>
              <a:rPr b="1" lang="en-US" sz="18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div&gt;</a:t>
            </a:r>
            <a:endParaRPr sz="1800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936" y="0"/>
            <a:ext cx="121900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부트스트랩의 탄생배경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2"/>
          <p:cNvCxnSpPr/>
          <p:nvPr/>
        </p:nvCxnSpPr>
        <p:spPr>
          <a:xfrm>
            <a:off x="365760" y="776942"/>
            <a:ext cx="0" cy="5456218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2"/>
          <p:cNvSpPr txBox="1"/>
          <p:nvPr/>
        </p:nvSpPr>
        <p:spPr>
          <a:xfrm>
            <a:off x="469783" y="776942"/>
            <a:ext cx="1138386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서로 다른 인터페이스를 사용하여 여러 개발자들이 공동작업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디자인 불일치, 관리 어려움, 방대한 코드량 - 일관성 유지 불가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문제점 개선을 위해 트위터의 개발자와 UI디자이너가 개발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2011년 8월 GITHUB 오픈, 2014년 6월 GITHUB 첫번째 프로젝트</a:t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1119" y="3101131"/>
            <a:ext cx="3600275" cy="288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0934" y="3101131"/>
            <a:ext cx="4361321" cy="2890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936" y="0"/>
            <a:ext cx="121900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0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20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19 </a:t>
            </a:r>
            <a:r>
              <a:rPr lang="en-US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Carousel(캐러셀)</a:t>
            </a:r>
            <a:endParaRPr/>
          </a:p>
        </p:txBody>
      </p:sp>
      <p:cxnSp>
        <p:nvCxnSpPr>
          <p:cNvPr id="298" name="Google Shape;298;p20"/>
          <p:cNvCxnSpPr/>
          <p:nvPr/>
        </p:nvCxnSpPr>
        <p:spPr>
          <a:xfrm>
            <a:off x="365760" y="776942"/>
            <a:ext cx="0" cy="5456218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9" name="Google Shape;299;p20"/>
          <p:cNvSpPr txBox="1"/>
          <p:nvPr/>
        </p:nvSpPr>
        <p:spPr>
          <a:xfrm>
            <a:off x="469783" y="776942"/>
            <a:ext cx="1138386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회전목마처럼 요소들을 순환시키는 콤포넌트와 플러그인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20"/>
          <p:cNvSpPr txBox="1"/>
          <p:nvPr/>
        </p:nvSpPr>
        <p:spPr>
          <a:xfrm>
            <a:off x="796954" y="1216404"/>
            <a:ext cx="10645629" cy="30777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&lt;div id="myCarousel" class="carousel slide" data-ride="carousel“ </a:t>
            </a:r>
            <a:r>
              <a:rPr lang="en-US" sz="14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data-interval=“”</a:t>
            </a: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20"/>
          <p:cNvSpPr txBox="1"/>
          <p:nvPr/>
        </p:nvSpPr>
        <p:spPr>
          <a:xfrm>
            <a:off x="796951" y="6102377"/>
            <a:ext cx="10645632" cy="30777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&lt;div&gt;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20"/>
          <p:cNvSpPr txBox="1"/>
          <p:nvPr/>
        </p:nvSpPr>
        <p:spPr>
          <a:xfrm>
            <a:off x="796951" y="1665308"/>
            <a:ext cx="7172590" cy="116955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&lt;!-- Indicators --&gt;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&lt;ol class="carousel-indicators"&gt;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&lt;li data-target="#myCarousel" data-slide-to="0" class="active"&gt;&lt;/li&gt;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&lt;li data-target="#myCarousel" data-slide-to="1"&gt;&lt;/li&gt;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&lt;/ol&gt;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20"/>
          <p:cNvSpPr txBox="1"/>
          <p:nvPr/>
        </p:nvSpPr>
        <p:spPr>
          <a:xfrm>
            <a:off x="796951" y="4361872"/>
            <a:ext cx="10645632" cy="160043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&lt;!-- Left and right controls --&gt;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&lt;a class="left carousel-control" href="#myCarousel" data-slide="prev"&gt;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&lt;span class="glyphicon glyphicon-chevron-left"&gt;&lt;/span&gt;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&lt;/a&gt;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&lt;a class="right carousel-control" href="#myCarousel" data-slide="next"&gt;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&lt;span class="glyphicon glyphicon-chevron-right"&gt;&lt;/span&gt;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&lt;/a&gt;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20"/>
          <p:cNvSpPr txBox="1"/>
          <p:nvPr/>
        </p:nvSpPr>
        <p:spPr>
          <a:xfrm>
            <a:off x="796954" y="3008832"/>
            <a:ext cx="4194495" cy="116955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&lt;!-- Wrapper for slides --&gt;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&lt;div class="carousel-inner"&gt;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&lt;div class="item"&gt;내용&lt;/div&gt;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&lt;div class=＂item＂&gt;내용&lt;/div&gt;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&lt;/div&gt;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5" name="Google Shape;30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9570" y="2832043"/>
            <a:ext cx="5613013" cy="1521838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0"/>
          <p:cNvSpPr txBox="1"/>
          <p:nvPr/>
        </p:nvSpPr>
        <p:spPr>
          <a:xfrm>
            <a:off x="8212822" y="2392678"/>
            <a:ext cx="3229761" cy="369332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data-interval=""</a:t>
            </a:r>
            <a:endParaRPr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936" y="0"/>
            <a:ext cx="121900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1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21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20 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모달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21"/>
          <p:cNvCxnSpPr/>
          <p:nvPr/>
        </p:nvCxnSpPr>
        <p:spPr>
          <a:xfrm>
            <a:off x="365760" y="776942"/>
            <a:ext cx="0" cy="5456218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5" name="Google Shape;315;p21"/>
          <p:cNvSpPr txBox="1"/>
          <p:nvPr/>
        </p:nvSpPr>
        <p:spPr>
          <a:xfrm>
            <a:off x="469783" y="776942"/>
            <a:ext cx="11383861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modal은 페이지의 전환없이 로그인, 회원가입등의 입력을 처리할 수 있는 기능을 제공한다.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즉 부모창을 떠나지 않고 상호작용을 원할 때 특정기능을 레이어 팝업 형태로 표시한다.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모달 버튼 &lt;button class="btn btn-primary btn-lg" data-toggle="modal" </a:t>
            </a:r>
            <a:r>
              <a:rPr lang="en-US" sz="18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data-target="#myModal"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6" name="Google Shape;31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6914" y="2606288"/>
            <a:ext cx="5985599" cy="329956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1"/>
          <p:cNvSpPr txBox="1"/>
          <p:nvPr/>
        </p:nvSpPr>
        <p:spPr>
          <a:xfrm>
            <a:off x="897622" y="2617365"/>
            <a:ext cx="4335270" cy="341632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&lt;div class="modal“ id=</a:t>
            </a:r>
            <a:r>
              <a:rPr i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"</a:t>
            </a:r>
            <a:r>
              <a:rPr i="1" lang="en-US" sz="18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myModal</a:t>
            </a:r>
            <a:r>
              <a:rPr i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"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&lt;div class="modal-dialog"&gt;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&lt;div class="modal-content"&gt;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&lt;div class="modal-</a:t>
            </a:r>
            <a:r>
              <a:rPr lang="en-US" sz="1800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&lt;div class="modal-</a:t>
            </a:r>
            <a:r>
              <a:rPr lang="en-US" sz="1800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body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&lt;div class="modal-</a:t>
            </a:r>
            <a:r>
              <a:rPr lang="en-US" sz="1800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&lt;/div&gt;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936" y="0"/>
            <a:ext cx="121900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2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22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21 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모달(remote modal)</a:t>
            </a:r>
            <a:endParaRPr/>
          </a:p>
        </p:txBody>
      </p:sp>
      <p:cxnSp>
        <p:nvCxnSpPr>
          <p:cNvPr id="325" name="Google Shape;325;p22"/>
          <p:cNvCxnSpPr/>
          <p:nvPr/>
        </p:nvCxnSpPr>
        <p:spPr>
          <a:xfrm>
            <a:off x="365760" y="776942"/>
            <a:ext cx="0" cy="5456218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6" name="Google Shape;326;p22"/>
          <p:cNvSpPr txBox="1"/>
          <p:nvPr/>
        </p:nvSpPr>
        <p:spPr>
          <a:xfrm>
            <a:off x="469783" y="776942"/>
            <a:ext cx="11383861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모달의 내용이 많을 경우 부모페이지에는 링크되는 버튼만 위치시키고 include 시킬 수 있다.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※주의 사항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중복하는 모달은 지원하지 않습니다.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다른 모달이 보이는 동안에 모달은 열리지 않습니다.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모달 마크업 장소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다른 콤포넌트가 모달의 모습이나 기능에 영향을 끼치지 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않도록 항상 모달의 HTML 코드를 문서 상단에 위치.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모바일 기기 제약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모바일 기기에서 모달을 사용하는 것에 제약.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7" name="Google Shape;32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7293" y="2135769"/>
            <a:ext cx="809738" cy="371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12898" y="4237650"/>
            <a:ext cx="1638529" cy="371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89997" y="2070964"/>
            <a:ext cx="3364615" cy="313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Google Shape;330;p22"/>
          <p:cNvCxnSpPr>
            <a:stCxn id="327" idx="2"/>
            <a:endCxn id="328" idx="0"/>
          </p:cNvCxnSpPr>
          <p:nvPr/>
        </p:nvCxnSpPr>
        <p:spPr>
          <a:xfrm>
            <a:off x="7032162" y="2507296"/>
            <a:ext cx="0" cy="173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1" name="Google Shape;331;p22"/>
          <p:cNvCxnSpPr>
            <a:stCxn id="328" idx="3"/>
          </p:cNvCxnSpPr>
          <p:nvPr/>
        </p:nvCxnSpPr>
        <p:spPr>
          <a:xfrm>
            <a:off x="7851427" y="4423414"/>
            <a:ext cx="638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936" y="0"/>
            <a:ext cx="121900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3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8" name="Google Shape;338;p23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21 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Extra(게시판 만들기)</a:t>
            </a:r>
            <a:endParaRPr/>
          </a:p>
        </p:txBody>
      </p:sp>
      <p:cxnSp>
        <p:nvCxnSpPr>
          <p:cNvPr id="339" name="Google Shape;339;p23"/>
          <p:cNvCxnSpPr/>
          <p:nvPr/>
        </p:nvCxnSpPr>
        <p:spPr>
          <a:xfrm>
            <a:off x="365760" y="776942"/>
            <a:ext cx="0" cy="5456218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0" name="Google Shape;340;p23"/>
          <p:cNvSpPr txBox="1"/>
          <p:nvPr/>
        </p:nvSpPr>
        <p:spPr>
          <a:xfrm>
            <a:off x="469783" y="776942"/>
            <a:ext cx="1138386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클래스 : &lt;table class=“table table-striped table-hover”&gt;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    &lt;ul class=“pagination”&gt;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    &lt;</a:t>
            </a: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 class="btn btn-default pull-right"&gt;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1" name="Google Shape;34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801" y="2777490"/>
            <a:ext cx="10974332" cy="2476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936" y="0"/>
            <a:ext cx="121900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24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22 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Extra(참고 사이트)</a:t>
            </a:r>
            <a:endParaRPr/>
          </a:p>
        </p:txBody>
      </p:sp>
      <p:cxnSp>
        <p:nvCxnSpPr>
          <p:cNvPr id="349" name="Google Shape;349;p24"/>
          <p:cNvCxnSpPr/>
          <p:nvPr/>
        </p:nvCxnSpPr>
        <p:spPr>
          <a:xfrm>
            <a:off x="365760" y="776942"/>
            <a:ext cx="0" cy="5456218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0" name="Google Shape;350;p24"/>
          <p:cNvSpPr txBox="1"/>
          <p:nvPr/>
        </p:nvSpPr>
        <p:spPr>
          <a:xfrm>
            <a:off x="469783" y="776942"/>
            <a:ext cx="1138386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부트스트랩 홈페이지 : </a:t>
            </a:r>
            <a:r>
              <a:rPr lang="en-US" sz="1800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http://bootstrapk.com/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(다양한 예제와 설명 한글화 되어있음)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W3schools : </a:t>
            </a:r>
            <a:r>
              <a:rPr lang="en-US" sz="1800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https://www.w3schools.com/bootstrap/default.asp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Bootstrap Expo : </a:t>
            </a:r>
            <a:r>
              <a:rPr lang="en-US" sz="1800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http://expo.getbootstrap.com/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(부트스트랩으로 제작된 다양한 사이트)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936" y="0"/>
            <a:ext cx="121900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부트스트랩 소개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3"/>
          <p:cNvCxnSpPr/>
          <p:nvPr/>
        </p:nvCxnSpPr>
        <p:spPr>
          <a:xfrm>
            <a:off x="365760" y="776942"/>
            <a:ext cx="0" cy="5456218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3"/>
          <p:cNvSpPr txBox="1"/>
          <p:nvPr/>
        </p:nvSpPr>
        <p:spPr>
          <a:xfrm>
            <a:off x="469783" y="776942"/>
            <a:ext cx="11383861" cy="443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부트 스트랩은 빠르고 쉬운 웹 개발을 위한 무료 Front End FrameWork입니다.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부트 스트랩에는 타이포 그라피, 폼, 버튼, 테이블, 네비게이션, 모달, 이미지 캐 러셀 및 기타 여러 자바 스크립트 플러그인을 위한 HTML 및 CSS 기반 디자인 템플릿이 포함되어 있습니다.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부트 스트랩을 사용하면 반응형 디자인을 쉽게 만들 수 있습니다.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반응이 빠른 웹 디자인은 작은 전화기에서부터 대형 데스크탑에 이르기까지 모든 장치에 맞게 자동으로 조정되는 웹 사이트를 만드는 것에 관한 것입니다.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936" y="0"/>
            <a:ext cx="121900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부트스트랩의 장점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4"/>
          <p:cNvCxnSpPr/>
          <p:nvPr/>
        </p:nvCxnSpPr>
        <p:spPr>
          <a:xfrm>
            <a:off x="365760" y="776942"/>
            <a:ext cx="0" cy="5456218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4"/>
          <p:cNvSpPr txBox="1"/>
          <p:nvPr/>
        </p:nvSpPr>
        <p:spPr>
          <a:xfrm>
            <a:off x="469783" y="776942"/>
            <a:ext cx="1138386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사용의 용이성 : HTML 및 CSS에 대한 기본적인 지식을 가진 사람이라면 누구나 부트 스트랩을 사용할 수 있습니다.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반응 형 기능 : 부트 스트랩의 반응 형 CSS는 휴대 전화, 태블릿 및 데스크톱에 맞게 조정됩니다.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모바일 우선 접근법 : 부트 스트랩 3에서 모바일 우선 스타일은 핵심 프레임 워크의 일부입니다.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브라우저 호환성 : 부트 스트랩은 모든 최신 브라우저 (Chrome, Firefox, Internet Explorer, Safari 및 Opera)와 호환됩니다.</a:t>
            </a:r>
            <a:endParaRPr/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9698" y="3964630"/>
            <a:ext cx="8154538" cy="1848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936" y="0"/>
            <a:ext cx="121900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부트스트랩의 단점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5"/>
          <p:cNvCxnSpPr/>
          <p:nvPr/>
        </p:nvCxnSpPr>
        <p:spPr>
          <a:xfrm>
            <a:off x="365760" y="776942"/>
            <a:ext cx="0" cy="5456218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5"/>
          <p:cNvSpPr txBox="1"/>
          <p:nvPr/>
        </p:nvSpPr>
        <p:spPr>
          <a:xfrm>
            <a:off x="469783" y="776942"/>
            <a:ext cx="1138386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디자인이 정형화 되어 있다 보니 비슷한 디자인의 페이지가 양산될 수 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800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CSS 우선순위 : 인라인 &gt; id선택자 &gt; class선택자 &gt; tag선택자</a:t>
            </a:r>
            <a:endParaRPr sz="1800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HTML5에 맞춰져 있다 보니 구형 브라우저 지원이 미흡하다는 것이다.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IE7,8의 경우에는 강제로 HTML5를 인식시키는 JavaScript 코드가 필요</a:t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1116282" y="2685157"/>
            <a:ext cx="9512134" cy="147732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CDN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&lt;script src="http://ie7-js.googlecode.com/svn/version/2.1(beta4)/IE7.js"&gt;&lt;/script&gt;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https://code.google.com/archive/p/ie7-js/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936" y="0"/>
            <a:ext cx="121900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6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부트스트랩과 Jquery 설치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6"/>
          <p:cNvCxnSpPr/>
          <p:nvPr/>
        </p:nvCxnSpPr>
        <p:spPr>
          <a:xfrm>
            <a:off x="365760" y="776942"/>
            <a:ext cx="0" cy="5456218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6"/>
          <p:cNvSpPr txBox="1"/>
          <p:nvPr/>
        </p:nvSpPr>
        <p:spPr>
          <a:xfrm>
            <a:off x="469783" y="776942"/>
            <a:ext cx="113838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부트스트랩과 Jquery는 각각 다운로드 방법과 CDN 방식 사용</a:t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939567" y="1317072"/>
            <a:ext cx="4865615" cy="397031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부트스트랩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 : </a:t>
            </a:r>
            <a:r>
              <a:rPr lang="en-US" sz="1800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http://getbootstrap.com/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에 접속하여 부트스트랩을 다운로드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CDN 방식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link rel=</a:t>
            </a:r>
            <a:r>
              <a:rPr b="1" i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"stylesheet"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href=</a:t>
            </a:r>
            <a:r>
              <a:rPr i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"https://maxcdn.bootstrapcdn.com/bootstrap/3.3.7/css/bootstrap.min.css"&gt;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src=</a:t>
            </a:r>
            <a:r>
              <a:rPr i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"https://maxcdn.bootstrapcdn.com/bootstrap/3.3.7/js/bootstrap.min.js"&gt;&lt;/</a:t>
            </a:r>
            <a:r>
              <a:rPr b="1" i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script&gt;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6378988" y="1317072"/>
            <a:ext cx="4865615" cy="258532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JQUERY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 : </a:t>
            </a:r>
            <a:r>
              <a:rPr lang="en-US" sz="1800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http://jquery.com/</a:t>
            </a:r>
            <a:r>
              <a:rPr lang="en-US" sz="1800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다운로드</a:t>
            </a:r>
            <a:endParaRPr sz="1800" u="sng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CDN 방식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src=</a:t>
            </a:r>
            <a:r>
              <a:rPr i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"https://ajax.googleapis.com/ajax/libs/jquery/3.2.1/jquery.min.js"&gt;&lt;/</a:t>
            </a:r>
            <a:r>
              <a:rPr b="1" i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script&gt;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936" y="0"/>
            <a:ext cx="121900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6 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컨테이너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7"/>
          <p:cNvCxnSpPr/>
          <p:nvPr/>
        </p:nvCxnSpPr>
        <p:spPr>
          <a:xfrm>
            <a:off x="365760" y="776942"/>
            <a:ext cx="0" cy="5456218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7"/>
          <p:cNvSpPr txBox="1"/>
          <p:nvPr/>
        </p:nvSpPr>
        <p:spPr>
          <a:xfrm>
            <a:off x="469783" y="776942"/>
            <a:ext cx="1138386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레이아웃을 만드는 가장 상위 요소(전체 가로폭을 정하는 클래스 값)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Container와 Container-fluid 클래스가 있다.</a:t>
            </a:r>
            <a:endParaRPr/>
          </a:p>
        </p:txBody>
      </p:sp>
      <p:sp>
        <p:nvSpPr>
          <p:cNvPr id="147" name="Google Shape;147;p7"/>
          <p:cNvSpPr txBox="1"/>
          <p:nvPr/>
        </p:nvSpPr>
        <p:spPr>
          <a:xfrm>
            <a:off x="843148" y="1607939"/>
            <a:ext cx="4763055" cy="526297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.container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padding-right: 15px;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padding-left: 15px;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margin-right: auto;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margin-left: auto;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@media (min-width: 768px)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.container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width: 750px;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@media (min-width: 992px)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.container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width: 970px;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@media (min-width: 1200px)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.container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width: 1170px;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6348396" y="1607938"/>
            <a:ext cx="4763055" cy="175432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.container-fluid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padding-right: 15px;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padding-left: 15px;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margin-right: auto;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margin-left: auto;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936" y="0"/>
            <a:ext cx="121900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8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7 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Responsive Grid</a:t>
            </a:r>
            <a:endParaRPr/>
          </a:p>
        </p:txBody>
      </p:sp>
      <p:cxnSp>
        <p:nvCxnSpPr>
          <p:cNvPr id="156" name="Google Shape;156;p8"/>
          <p:cNvCxnSpPr/>
          <p:nvPr/>
        </p:nvCxnSpPr>
        <p:spPr>
          <a:xfrm>
            <a:off x="365760" y="776942"/>
            <a:ext cx="0" cy="5456218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Google Shape;157;p8"/>
          <p:cNvSpPr txBox="1"/>
          <p:nvPr/>
        </p:nvSpPr>
        <p:spPr>
          <a:xfrm>
            <a:off x="469783" y="776942"/>
            <a:ext cx="11383861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부트스트랩은 12열 그리드 시스템을 사용합니다. 즉 화면을 가로 세로로 12칸으로 쪼갠 총 12X12칸의 div를 사용합니다.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부트스트랩 그리드 옵션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8" name="Google Shape;158;p8"/>
          <p:cNvGraphicFramePr/>
          <p:nvPr/>
        </p:nvGraphicFramePr>
        <p:xfrm>
          <a:off x="729584" y="23341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{5B66F537-7877-4C27-90D7-F30B15F5F588}</a:tableStyleId>
              </a:tblPr>
              <a:tblGrid>
                <a:gridCol w="2117525"/>
                <a:gridCol w="2117525"/>
                <a:gridCol w="2117525"/>
                <a:gridCol w="2117525"/>
                <a:gridCol w="2117525"/>
              </a:tblGrid>
              <a:tr h="97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모바일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(~768)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태블릿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(768~992)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데스크탑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(992~1200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800" u="none" cap="none" strike="noStrike"/>
                      </a:b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대형디바이스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(1200~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800" u="none" cap="none" strike="noStrike"/>
                      </a:b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97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class prefix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.col-xs-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.col-sm-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.col-md-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.col-lg-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</a:tr>
              <a:tr h="97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컨테이너 최대너비</a:t>
                      </a:r>
                      <a:br>
                        <a:rPr lang="en-US" sz="1800" u="none" cap="none" strike="noStrike"/>
                      </a:b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auto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750px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970px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1170px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</a:tr>
              <a:tr h="97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열 최대너비</a:t>
                      </a:r>
                      <a:br>
                        <a:rPr lang="en-US" sz="1800" u="none" cap="none" strike="noStrike"/>
                      </a:b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auto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60px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78px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95px</a:t>
                      </a:r>
                      <a:endParaRPr sz="1800" u="none" cap="none" strike="noStrike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936" y="0"/>
            <a:ext cx="121900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9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8 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타이포 그라피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9"/>
          <p:cNvCxnSpPr/>
          <p:nvPr/>
        </p:nvCxnSpPr>
        <p:spPr>
          <a:xfrm>
            <a:off x="365760" y="776942"/>
            <a:ext cx="0" cy="5456218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p9"/>
          <p:cNvSpPr txBox="1"/>
          <p:nvPr/>
        </p:nvSpPr>
        <p:spPr>
          <a:xfrm>
            <a:off x="469783" y="776942"/>
            <a:ext cx="11383861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부트스트랩에서 글의 제목은 h1~h6까지 표현이 가능하며 &lt;small&gt;요소를 통해 부연 제목을 붙일 수 있습니다.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&lt;h1&gt;~&lt;h6&gt;Bootstrap heading &lt;small&gt;Secondary text&lt;/small&gt;&lt;/h1&gt;~&lt;/h6&gt;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 강조효과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&lt;p class="text-muted"&gt;</a:t>
            </a:r>
            <a:r>
              <a:rPr lang="en-US" sz="18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회색 글씨 처리됩니다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.&lt;/p&gt;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&lt;p class="text-primary"&gt;</a:t>
            </a:r>
            <a:r>
              <a:rPr lang="en-US" sz="1800">
                <a:solidFill>
                  <a:srgbClr val="9CC2E5"/>
                </a:solidFill>
                <a:latin typeface="Malgun Gothic"/>
                <a:ea typeface="Malgun Gothic"/>
                <a:cs typeface="Malgun Gothic"/>
                <a:sym typeface="Malgun Gothic"/>
              </a:rPr>
              <a:t>밝은 파랑색으로 처리됩니다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.&lt;/p&gt;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&lt;p class="text-success"&gt;</a:t>
            </a:r>
            <a:r>
              <a:rPr lang="en-US" sz="1800">
                <a:solidFill>
                  <a:srgbClr val="A8D08C"/>
                </a:solidFill>
                <a:latin typeface="Malgun Gothic"/>
                <a:ea typeface="Malgun Gothic"/>
                <a:cs typeface="Malgun Gothic"/>
                <a:sym typeface="Malgun Gothic"/>
              </a:rPr>
              <a:t>밝은 초록색으로 표시됩니다.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&lt;/p&gt;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&lt;p class="text-info"&gt;</a:t>
            </a:r>
            <a:r>
              <a:rPr lang="en-US" sz="1800">
                <a:solidFill>
                  <a:srgbClr val="2E75B5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어두운 파란색입니다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&lt;/p&gt;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&lt;p class="text-warning"&gt;</a:t>
            </a:r>
            <a:r>
              <a:rPr lang="en-US" sz="1800">
                <a:solidFill>
                  <a:srgbClr val="BF9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어두운 노란색입니다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.&lt;/p&gt;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&lt;p class="text-danger"&gt;</a:t>
            </a:r>
            <a:r>
              <a:rPr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붉은색입니다.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&lt;/p&gt;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&lt;pre class=”pre-scrollable”&gt;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2016-10-20T17:36:46Z</dcterms:created>
  <dc:creator>림</dc:creator>
</cp:coreProperties>
</file>