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4" r:id="rId3"/>
    <p:sldId id="285" r:id="rId4"/>
    <p:sldId id="271" r:id="rId5"/>
    <p:sldId id="287" r:id="rId6"/>
    <p:sldId id="289" r:id="rId7"/>
    <p:sldId id="303" r:id="rId8"/>
    <p:sldId id="305" r:id="rId9"/>
    <p:sldId id="304" r:id="rId10"/>
    <p:sldId id="306" r:id="rId11"/>
    <p:sldId id="307" r:id="rId12"/>
    <p:sldId id="276" r:id="rId13"/>
    <p:sldId id="293" r:id="rId14"/>
    <p:sldId id="302" r:id="rId15"/>
    <p:sldId id="292" r:id="rId16"/>
    <p:sldId id="286" r:id="rId17"/>
    <p:sldId id="288" r:id="rId18"/>
    <p:sldId id="308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5036" autoAdjust="0"/>
  </p:normalViewPr>
  <p:slideViewPr>
    <p:cSldViewPr snapToGrid="0">
      <p:cViewPr varScale="1">
        <p:scale>
          <a:sx n="48" d="100"/>
          <a:sy n="48" d="100"/>
        </p:scale>
        <p:origin x="77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2021-12-02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2021-12-02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2021-12-02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6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회계는 전산화가 되어 있어 인지적인 사항 외에는 매우 편리하게 회계 처리가 이루어진다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이전에는 수작업으로 진행되었는데</a:t>
            </a:r>
            <a:r>
              <a:rPr lang="en-US" altLang="ko-KR" dirty="0"/>
              <a:t>, </a:t>
            </a:r>
            <a:r>
              <a:rPr lang="ko-KR" altLang="en-US" dirty="0"/>
              <a:t>수작업에서 새롭게 </a:t>
            </a:r>
            <a:r>
              <a:rPr lang="ko-KR" altLang="en-US" dirty="0" err="1"/>
              <a:t>프로그램화한다고</a:t>
            </a:r>
            <a:r>
              <a:rPr lang="ko-KR" altLang="en-US" dirty="0"/>
              <a:t> 가정하고 진행했다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상황에서는 교육용으로 사용이 가능할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2021-12-02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분개장에 분개하고 원장에 전기하는 과정을 프로그램화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2021-12-02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2021-12-02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1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진행하는 </a:t>
            </a:r>
            <a:r>
              <a:rPr lang="en-US" altLang="ko-KR" dirty="0"/>
              <a:t>ppt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2021-12-02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용돈 기입장은 현금 </a:t>
            </a:r>
            <a:r>
              <a:rPr lang="en-US" altLang="ko-KR" dirty="0"/>
              <a:t>50000</a:t>
            </a:r>
            <a:r>
              <a:rPr lang="ko-KR" altLang="en-US" dirty="0"/>
              <a:t>원 쓰고 다음 항목에 </a:t>
            </a:r>
            <a:r>
              <a:rPr lang="ko-KR" altLang="en-US" dirty="0" err="1"/>
              <a:t>피씨방</a:t>
            </a:r>
            <a:r>
              <a:rPr lang="ko-KR" altLang="en-US" dirty="0"/>
              <a:t> </a:t>
            </a:r>
            <a:r>
              <a:rPr lang="en-US" altLang="ko-KR" dirty="0"/>
              <a:t>50000</a:t>
            </a:r>
            <a:r>
              <a:rPr lang="ko-KR" altLang="en-US" dirty="0"/>
              <a:t>원 이렇게 쓰는데</a:t>
            </a:r>
            <a:endParaRPr lang="en-US" altLang="ko-KR" dirty="0"/>
          </a:p>
          <a:p>
            <a:r>
              <a:rPr lang="ko-KR" altLang="en-US" dirty="0"/>
              <a:t>회계에서는 </a:t>
            </a:r>
            <a:r>
              <a:rPr lang="ko-KR" altLang="en-US" dirty="0" err="1"/>
              <a:t>복식부기라고</a:t>
            </a:r>
            <a:r>
              <a:rPr lang="ko-KR" altLang="en-US" dirty="0"/>
              <a:t> 하여 차변과 대응하는 대변</a:t>
            </a:r>
            <a:r>
              <a:rPr lang="en-US" altLang="ko-KR" dirty="0"/>
              <a:t>, </a:t>
            </a:r>
            <a:r>
              <a:rPr lang="ko-KR" altLang="en-US" dirty="0"/>
              <a:t>한 사건에 대해 </a:t>
            </a:r>
            <a:r>
              <a:rPr lang="en-US" altLang="ko-KR" dirty="0"/>
              <a:t>2</a:t>
            </a:r>
            <a:r>
              <a:rPr lang="ko-KR" altLang="en-US" dirty="0"/>
              <a:t>가지 항목을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차변은 왼편</a:t>
            </a:r>
            <a:r>
              <a:rPr lang="en-US" altLang="ko-KR" dirty="0"/>
              <a:t>, </a:t>
            </a:r>
            <a:r>
              <a:rPr lang="ko-KR" altLang="en-US" dirty="0"/>
              <a:t>대변은 오른편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2021-12-02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nakwon05/22242226650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0792" y="639097"/>
            <a:ext cx="7361208" cy="368601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8000" dirty="0">
                <a:latin typeface="Batang" panose="02030600000101010101" pitchFamily="18" charset="-127"/>
                <a:ea typeface="Batang" panose="02030600000101010101" pitchFamily="18" charset="-127"/>
              </a:rPr>
              <a:t>수작업회계처리프로그램 </a:t>
            </a:r>
            <a:endParaRPr lang="ko" sz="8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517236" cy="102149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도서관전산화프로그램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201811745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이규석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5FC6F-E73C-4423-9189-15B0697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거래인식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80F4D-5C4A-41C3-B6D6-4BEE6136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00FB9C-3BAF-4F6A-BC45-0EC1A475FF75}"/>
              </a:ext>
            </a:extLst>
          </p:cNvPr>
          <p:cNvSpPr/>
          <p:nvPr/>
        </p:nvSpPr>
        <p:spPr>
          <a:xfrm>
            <a:off x="1519105" y="2213811"/>
            <a:ext cx="2992443" cy="75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 날짜 입력 받기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5DD1C-E097-4DB7-988F-6C4AAA366B23}"/>
              </a:ext>
            </a:extLst>
          </p:cNvPr>
          <p:cNvSpPr/>
          <p:nvPr/>
        </p:nvSpPr>
        <p:spPr>
          <a:xfrm>
            <a:off x="1519105" y="3389990"/>
            <a:ext cx="2992443" cy="75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차변과 대변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AC8448-6EAB-4BDC-B539-E3012C9F7904}"/>
              </a:ext>
            </a:extLst>
          </p:cNvPr>
          <p:cNvSpPr/>
          <p:nvPr/>
        </p:nvSpPr>
        <p:spPr>
          <a:xfrm>
            <a:off x="1519105" y="4471279"/>
            <a:ext cx="2992443" cy="75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계정과목 존재 여부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7E7479-9446-4C34-AC22-D30073FF114A}"/>
              </a:ext>
            </a:extLst>
          </p:cNvPr>
          <p:cNvSpPr/>
          <p:nvPr/>
        </p:nvSpPr>
        <p:spPr>
          <a:xfrm>
            <a:off x="1519105" y="5227448"/>
            <a:ext cx="2992443" cy="75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계정의 금액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843972-769C-454E-B2EE-69D4325520C9}"/>
              </a:ext>
            </a:extLst>
          </p:cNvPr>
          <p:cNvSpPr/>
          <p:nvPr/>
        </p:nvSpPr>
        <p:spPr>
          <a:xfrm>
            <a:off x="1361441" y="4418532"/>
            <a:ext cx="8798556" cy="1673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0FAFE-EB02-4740-BA33-076759C8A0CE}"/>
              </a:ext>
            </a:extLst>
          </p:cNvPr>
          <p:cNvSpPr txBox="1"/>
          <p:nvPr/>
        </p:nvSpPr>
        <p:spPr>
          <a:xfrm>
            <a:off x="4887374" y="5168746"/>
            <a:ext cx="174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문으로 반복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DD6323-5070-43DF-8556-34AD7E79918E}"/>
              </a:ext>
            </a:extLst>
          </p:cNvPr>
          <p:cNvSpPr/>
          <p:nvPr/>
        </p:nvSpPr>
        <p:spPr>
          <a:xfrm>
            <a:off x="6793243" y="5227448"/>
            <a:ext cx="2992443" cy="75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대차평형일치 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A0E9E-814F-4C76-AFC0-3AFC5B0DCD52}"/>
              </a:ext>
            </a:extLst>
          </p:cNvPr>
          <p:cNvSpPr/>
          <p:nvPr/>
        </p:nvSpPr>
        <p:spPr>
          <a:xfrm>
            <a:off x="6831265" y="3354341"/>
            <a:ext cx="2992443" cy="75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 적요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211CE-3131-40DB-9200-698F99420939}"/>
              </a:ext>
            </a:extLst>
          </p:cNvPr>
          <p:cNvSpPr/>
          <p:nvPr/>
        </p:nvSpPr>
        <p:spPr>
          <a:xfrm>
            <a:off x="5796055" y="2166840"/>
            <a:ext cx="2992443" cy="75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이용자에게 </a:t>
            </a:r>
            <a:br>
              <a:rPr lang="en-US" altLang="ko-KR" dirty="0"/>
            </a:br>
            <a:r>
              <a:rPr lang="ko-KR" altLang="en-US" dirty="0"/>
              <a:t>내용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521D4A-F6E1-42E8-8F20-99F08BAA8B3F}"/>
              </a:ext>
            </a:extLst>
          </p:cNvPr>
          <p:cNvSpPr/>
          <p:nvPr/>
        </p:nvSpPr>
        <p:spPr>
          <a:xfrm>
            <a:off x="8907564" y="2191010"/>
            <a:ext cx="2992443" cy="75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분개장에 분개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6C3328-B96D-4126-9A09-FEA62EA1070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15327" y="2972684"/>
            <a:ext cx="0" cy="4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65A4D2-25BC-4505-8FEC-AAD40D6CC034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7292277" y="2925713"/>
            <a:ext cx="1035210" cy="42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8ABA90B-D007-40CB-836C-8D57A807810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511548" y="5606885"/>
            <a:ext cx="228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095F77-36EA-4D3E-9A02-9EFA732E06C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15327" y="4148863"/>
            <a:ext cx="0" cy="32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523B02-1849-46E4-8927-AD3AE22B9977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>
            <a:off x="7292277" y="2166840"/>
            <a:ext cx="3111509" cy="78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899C80-8F8C-4AEC-8C64-C760F7DF3C7A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8289465" y="4113214"/>
            <a:ext cx="38022" cy="111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0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376A3-A57D-4670-9EAF-6411AE3C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원장전기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6FDAA2-24AD-4C58-A1DF-EBC72840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7164FA-3202-4E8A-8DD3-E0D82237A791}"/>
              </a:ext>
            </a:extLst>
          </p:cNvPr>
          <p:cNvSpPr/>
          <p:nvPr/>
        </p:nvSpPr>
        <p:spPr>
          <a:xfrm>
            <a:off x="335280" y="3782219"/>
            <a:ext cx="1524000" cy="6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매개변수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거래번호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2436451-0D64-4BB3-AACC-AAB5008B94E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859280" y="4092099"/>
            <a:ext cx="1391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3D72FA-D8E8-4EA7-9B63-676B76E25409}"/>
              </a:ext>
            </a:extLst>
          </p:cNvPr>
          <p:cNvSpPr txBox="1"/>
          <p:nvPr/>
        </p:nvSpPr>
        <p:spPr>
          <a:xfrm>
            <a:off x="641353" y="2384495"/>
            <a:ext cx="333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매개변수가 거래번호보다 크다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없는 거래를 전기하는 것 이므로 실행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4239B8-A4C3-4438-AB87-787AFDDD2B12}"/>
              </a:ext>
            </a:extLst>
          </p:cNvPr>
          <p:cNvSpPr/>
          <p:nvPr/>
        </p:nvSpPr>
        <p:spPr>
          <a:xfrm>
            <a:off x="3251200" y="3294539"/>
            <a:ext cx="2296160" cy="159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분개장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  <a:r>
              <a:rPr lang="ko-KR" altLang="en-US" dirty="0"/>
              <a:t>에서 차변과 대변의 계정과 금액 추출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37FE63-90DE-4F8B-A0A3-2DADF8A97106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5547360" y="2529400"/>
            <a:ext cx="609523" cy="156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0D1D44-F7FD-4758-B3F6-B2236EAC3573}"/>
              </a:ext>
            </a:extLst>
          </p:cNvPr>
          <p:cNvSpPr/>
          <p:nvPr/>
        </p:nvSpPr>
        <p:spPr>
          <a:xfrm>
            <a:off x="6156883" y="2156414"/>
            <a:ext cx="2296160" cy="7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차변</a:t>
            </a:r>
            <a:r>
              <a:rPr lang="ko-KR" altLang="en-US" dirty="0"/>
              <a:t>의 계정과목이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자산</a:t>
            </a:r>
            <a:r>
              <a:rPr lang="en-US" altLang="ko-KR" dirty="0">
                <a:solidFill>
                  <a:srgbClr val="FF0000"/>
                </a:solidFill>
              </a:rPr>
              <a:t>’,＇</a:t>
            </a:r>
            <a:r>
              <a:rPr lang="ko-KR" altLang="en-US" dirty="0">
                <a:solidFill>
                  <a:srgbClr val="FF0000"/>
                </a:solidFill>
              </a:rPr>
              <a:t>비용</a:t>
            </a:r>
            <a:r>
              <a:rPr lang="en-US" altLang="ko-KR" dirty="0">
                <a:solidFill>
                  <a:srgbClr val="FF0000"/>
                </a:solidFill>
              </a:rPr>
              <a:t>’ 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FB176B-4A07-4D86-BBC8-BBD997A34AC2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547360" y="3475759"/>
            <a:ext cx="609523" cy="61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C77C7-3E38-4BC7-987D-28232CC9C0FE}"/>
              </a:ext>
            </a:extLst>
          </p:cNvPr>
          <p:cNvSpPr/>
          <p:nvPr/>
        </p:nvSpPr>
        <p:spPr>
          <a:xfrm>
            <a:off x="6156883" y="3196865"/>
            <a:ext cx="2296160" cy="557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부채</a:t>
            </a:r>
            <a:r>
              <a:rPr lang="en-US" altLang="ko-KR" dirty="0">
                <a:solidFill>
                  <a:srgbClr val="FF0000"/>
                </a:solidFill>
              </a:rPr>
              <a:t>‘,’</a:t>
            </a:r>
            <a:r>
              <a:rPr lang="ko-KR" altLang="en-US" dirty="0">
                <a:solidFill>
                  <a:srgbClr val="FF0000"/>
                </a:solidFill>
              </a:rPr>
              <a:t>자본</a:t>
            </a:r>
            <a:r>
              <a:rPr lang="en-US" altLang="ko-KR" dirty="0">
                <a:solidFill>
                  <a:srgbClr val="FF0000"/>
                </a:solidFill>
              </a:rPr>
              <a:t>’,’</a:t>
            </a:r>
            <a:r>
              <a:rPr lang="ko-KR" altLang="en-US" dirty="0">
                <a:solidFill>
                  <a:srgbClr val="FF0000"/>
                </a:solidFill>
              </a:rPr>
              <a:t>수익</a:t>
            </a:r>
            <a:r>
              <a:rPr lang="en-US" altLang="ko-KR" dirty="0">
                <a:solidFill>
                  <a:srgbClr val="FF0000"/>
                </a:solidFill>
              </a:rPr>
              <a:t>’ 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5F0E95-018F-49C9-B13C-3B8687EE2AFE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 flipV="1">
            <a:off x="8453043" y="3447213"/>
            <a:ext cx="374906" cy="2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AB32676-5119-4129-A7C2-122060634B65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8453043" y="2529400"/>
            <a:ext cx="187453" cy="2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F4218A-F85A-4EE7-A670-57A189B4CBF1}"/>
              </a:ext>
            </a:extLst>
          </p:cNvPr>
          <p:cNvSpPr/>
          <p:nvPr/>
        </p:nvSpPr>
        <p:spPr>
          <a:xfrm>
            <a:off x="8640496" y="2249030"/>
            <a:ext cx="2296160" cy="61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기존금액 </a:t>
            </a:r>
            <a:r>
              <a:rPr lang="en-US" altLang="ko-KR" dirty="0"/>
              <a:t>+ </a:t>
            </a:r>
            <a:r>
              <a:rPr lang="ko-KR" altLang="en-US" dirty="0"/>
              <a:t>금액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296D5CA-D19E-4992-98B9-BC754A1646A1}"/>
              </a:ext>
            </a:extLst>
          </p:cNvPr>
          <p:cNvSpPr/>
          <p:nvPr/>
        </p:nvSpPr>
        <p:spPr>
          <a:xfrm>
            <a:off x="8827949" y="3139774"/>
            <a:ext cx="2296160" cy="61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기존금액 </a:t>
            </a:r>
            <a:r>
              <a:rPr lang="en-US" altLang="ko-KR" dirty="0"/>
              <a:t>- </a:t>
            </a:r>
            <a:r>
              <a:rPr lang="ko-KR" altLang="en-US" dirty="0"/>
              <a:t>금액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17170AB-E250-4A29-8243-C6004246EF3D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>
            <a:off x="5547360" y="4092099"/>
            <a:ext cx="641094" cy="41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9C5052-D41C-4604-9AEF-822A3ABD2DAC}"/>
              </a:ext>
            </a:extLst>
          </p:cNvPr>
          <p:cNvSpPr/>
          <p:nvPr/>
        </p:nvSpPr>
        <p:spPr>
          <a:xfrm>
            <a:off x="6188454" y="4137281"/>
            <a:ext cx="2296160" cy="7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대변</a:t>
            </a:r>
            <a:r>
              <a:rPr lang="ko-KR" altLang="en-US" dirty="0"/>
              <a:t>의 계정과목이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부채</a:t>
            </a:r>
            <a:r>
              <a:rPr lang="en-US" altLang="ko-KR" dirty="0">
                <a:solidFill>
                  <a:srgbClr val="FF0000"/>
                </a:solidFill>
              </a:rPr>
              <a:t>‘,’</a:t>
            </a:r>
            <a:r>
              <a:rPr lang="ko-KR" altLang="en-US" dirty="0">
                <a:solidFill>
                  <a:srgbClr val="FF0000"/>
                </a:solidFill>
              </a:rPr>
              <a:t>자본</a:t>
            </a:r>
            <a:r>
              <a:rPr lang="en-US" altLang="ko-KR" dirty="0">
                <a:solidFill>
                  <a:srgbClr val="FF0000"/>
                </a:solidFill>
              </a:rPr>
              <a:t>’,’</a:t>
            </a:r>
            <a:r>
              <a:rPr lang="ko-KR" altLang="en-US" dirty="0">
                <a:solidFill>
                  <a:srgbClr val="FF0000"/>
                </a:solidFill>
              </a:rPr>
              <a:t>수익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F91CB38-A529-4FCD-98F2-FF1109FD9EB2}"/>
              </a:ext>
            </a:extLst>
          </p:cNvPr>
          <p:cNvCxnSpPr>
            <a:cxnSpLocks/>
            <a:stCxn id="9" idx="3"/>
            <a:endCxn id="67" idx="1"/>
          </p:cNvCxnSpPr>
          <p:nvPr/>
        </p:nvCxnSpPr>
        <p:spPr>
          <a:xfrm>
            <a:off x="5547360" y="4092099"/>
            <a:ext cx="641094" cy="136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094C84-F937-4EC2-9A05-63C786D8D052}"/>
              </a:ext>
            </a:extLst>
          </p:cNvPr>
          <p:cNvSpPr/>
          <p:nvPr/>
        </p:nvSpPr>
        <p:spPr>
          <a:xfrm>
            <a:off x="6188454" y="5177732"/>
            <a:ext cx="2296160" cy="557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자산</a:t>
            </a:r>
            <a:r>
              <a:rPr lang="en-US" altLang="ko-KR" dirty="0">
                <a:solidFill>
                  <a:srgbClr val="FF0000"/>
                </a:solidFill>
              </a:rPr>
              <a:t>’,＇</a:t>
            </a:r>
            <a:r>
              <a:rPr lang="ko-KR" altLang="en-US" dirty="0">
                <a:solidFill>
                  <a:srgbClr val="FF0000"/>
                </a:solidFill>
              </a:rPr>
              <a:t>비용</a:t>
            </a:r>
            <a:r>
              <a:rPr lang="en-US" altLang="ko-KR" dirty="0">
                <a:solidFill>
                  <a:srgbClr val="FF0000"/>
                </a:solidFill>
              </a:rPr>
              <a:t>’ </a:t>
            </a:r>
            <a:r>
              <a:rPr lang="ko-KR" altLang="en-US" dirty="0"/>
              <a:t>일 때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40C2F87-7CBB-47BA-837A-C4A08321B62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 flipV="1">
            <a:off x="8484614" y="5443733"/>
            <a:ext cx="275334" cy="1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E275160-7F25-4947-85F0-25856098A809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 flipV="1">
            <a:off x="8484614" y="4465971"/>
            <a:ext cx="258573" cy="4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4AB98F1-C692-401F-8B1F-0EF7EA33C3CD}"/>
              </a:ext>
            </a:extLst>
          </p:cNvPr>
          <p:cNvSpPr/>
          <p:nvPr/>
        </p:nvSpPr>
        <p:spPr>
          <a:xfrm>
            <a:off x="8743187" y="4158532"/>
            <a:ext cx="2296160" cy="61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기존금액 </a:t>
            </a:r>
            <a:r>
              <a:rPr lang="en-US" altLang="ko-KR" dirty="0"/>
              <a:t>+ </a:t>
            </a:r>
            <a:r>
              <a:rPr lang="ko-KR" altLang="en-US" dirty="0"/>
              <a:t>금액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960471C-A331-40C0-AFFB-D5E98DC84843}"/>
              </a:ext>
            </a:extLst>
          </p:cNvPr>
          <p:cNvSpPr/>
          <p:nvPr/>
        </p:nvSpPr>
        <p:spPr>
          <a:xfrm>
            <a:off x="8759948" y="5136294"/>
            <a:ext cx="2296160" cy="61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기존금액 </a:t>
            </a:r>
            <a:r>
              <a:rPr lang="en-US" altLang="ko-KR" dirty="0"/>
              <a:t>- </a:t>
            </a:r>
            <a:r>
              <a:rPr lang="ko-KR" altLang="en-US" dirty="0"/>
              <a:t>금액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FD4FB-0865-4144-A8DB-17A2505BDC6B}"/>
              </a:ext>
            </a:extLst>
          </p:cNvPr>
          <p:cNvSpPr txBox="1"/>
          <p:nvPr/>
        </p:nvSpPr>
        <p:spPr>
          <a:xfrm>
            <a:off x="5476240" y="497840"/>
            <a:ext cx="423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차</a:t>
            </a:r>
            <a:r>
              <a:rPr lang="en-US" altLang="ko-KR" dirty="0"/>
              <a:t>) </a:t>
            </a:r>
            <a:r>
              <a:rPr lang="ko-KR" altLang="en-US" dirty="0"/>
              <a:t>현금 </a:t>
            </a:r>
            <a:r>
              <a:rPr lang="en-US" altLang="ko-KR" dirty="0"/>
              <a:t>1000 (</a:t>
            </a:r>
            <a:r>
              <a:rPr lang="ko-KR" altLang="en-US" dirty="0"/>
              <a:t>대</a:t>
            </a:r>
            <a:r>
              <a:rPr lang="en-US" altLang="ko-KR" dirty="0"/>
              <a:t>)</a:t>
            </a:r>
            <a:r>
              <a:rPr lang="ko-KR" altLang="en-US" dirty="0"/>
              <a:t>소모품 </a:t>
            </a:r>
            <a:r>
              <a:rPr lang="en-US" altLang="ko-KR" dirty="0"/>
              <a:t>1000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현금 증가</a:t>
            </a:r>
            <a:r>
              <a:rPr lang="en-US" altLang="ko-KR" dirty="0"/>
              <a:t>, </a:t>
            </a:r>
            <a:r>
              <a:rPr lang="ko-KR" altLang="en-US" dirty="0"/>
              <a:t>소모품 감사</a:t>
            </a:r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현금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>
                <a:highlight>
                  <a:srgbClr val="FFFF00"/>
                </a:highlight>
              </a:rPr>
              <a:t>소모품 </a:t>
            </a:r>
            <a:r>
              <a:rPr lang="en-US" altLang="ko-KR">
                <a:highlight>
                  <a:srgbClr val="FFFF00"/>
                </a:highlight>
              </a:rPr>
              <a:t>in </a:t>
            </a:r>
            <a:r>
              <a:rPr lang="ko-KR" altLang="en-US" dirty="0">
                <a:highlight>
                  <a:srgbClr val="FFFF00"/>
                </a:highlight>
              </a:rPr>
              <a:t>자산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EE88F62-A5C4-41CC-AD24-75129258D6ED}"/>
              </a:ext>
            </a:extLst>
          </p:cNvPr>
          <p:cNvCxnSpPr>
            <a:cxnSpLocks/>
          </p:cNvCxnSpPr>
          <p:nvPr/>
        </p:nvCxnSpPr>
        <p:spPr>
          <a:xfrm>
            <a:off x="5791200" y="3931920"/>
            <a:ext cx="62585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38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BD284-928D-46EE-AE59-1F8F6F59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84ABE-C3B8-48C5-9685-BA17795AF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프로그램 실행 계획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B21C8-A072-4F5D-8FAF-75030737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B9F6-866A-483C-8615-169E5CF27273}" type="datetime1">
              <a:rPr lang="ko-KR" altLang="en-US" smtClean="0"/>
              <a:t>2021-12-02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6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70E1-9C32-427F-8B0D-410B2FAF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7CABB-3A21-4D97-9887-CC542069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거래인식</a:t>
            </a:r>
            <a:r>
              <a:rPr lang="en-US" altLang="ko-KR" dirty="0"/>
              <a:t>() -&gt; </a:t>
            </a:r>
            <a:r>
              <a:rPr lang="ko-KR" altLang="en-US" dirty="0" err="1"/>
              <a:t>분개장</a:t>
            </a:r>
            <a:r>
              <a:rPr lang="en-US" altLang="ko-KR" dirty="0"/>
              <a:t> -&gt; </a:t>
            </a:r>
            <a:r>
              <a:rPr lang="ko-KR" altLang="en-US" dirty="0"/>
              <a:t>원장전기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-&gt;  </a:t>
            </a:r>
            <a:r>
              <a:rPr lang="ko-KR" altLang="en-US" dirty="0"/>
              <a:t>원장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57FA7-33D4-4655-A447-35961F0B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845C57-6733-48FE-810F-F9F18FE2AAD7}"/>
              </a:ext>
            </a:extLst>
          </p:cNvPr>
          <p:cNvSpPr/>
          <p:nvPr/>
        </p:nvSpPr>
        <p:spPr>
          <a:xfrm>
            <a:off x="1107440" y="2690007"/>
            <a:ext cx="9987280" cy="86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2021-03-02 	(</a:t>
            </a:r>
            <a:r>
              <a:rPr lang="ko-KR" altLang="en-US" dirty="0"/>
              <a:t>차</a:t>
            </a:r>
            <a:r>
              <a:rPr lang="en-US" altLang="ko-KR" dirty="0"/>
              <a:t>)</a:t>
            </a:r>
            <a:r>
              <a:rPr lang="ko-KR" altLang="en-US" dirty="0"/>
              <a:t>현금 </a:t>
            </a:r>
            <a:r>
              <a:rPr lang="en-US" altLang="ko-KR" dirty="0"/>
              <a:t>50,000 				(</a:t>
            </a:r>
            <a:r>
              <a:rPr lang="ko-KR" altLang="en-US" dirty="0"/>
              <a:t>대</a:t>
            </a:r>
            <a:r>
              <a:rPr lang="en-US" altLang="ko-KR" dirty="0"/>
              <a:t>)</a:t>
            </a:r>
            <a:r>
              <a:rPr lang="ko-KR" altLang="en-US" dirty="0"/>
              <a:t>차입금 </a:t>
            </a:r>
            <a:r>
              <a:rPr lang="en-US" altLang="ko-KR" dirty="0"/>
              <a:t>50,000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선기은행에서 현금 차입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747F6E-D21A-4FC4-A33F-B59B9847C636}"/>
              </a:ext>
            </a:extLst>
          </p:cNvPr>
          <p:cNvSpPr/>
          <p:nvPr/>
        </p:nvSpPr>
        <p:spPr>
          <a:xfrm>
            <a:off x="1097280" y="4136865"/>
            <a:ext cx="9987280" cy="86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2021-03-12 	(</a:t>
            </a:r>
            <a:r>
              <a:rPr lang="ko-KR" altLang="en-US" dirty="0"/>
              <a:t>차</a:t>
            </a:r>
            <a:r>
              <a:rPr lang="en-US" altLang="ko-KR" dirty="0"/>
              <a:t>)</a:t>
            </a:r>
            <a:r>
              <a:rPr lang="ko-KR" altLang="en-US" dirty="0"/>
              <a:t>재고자산 </a:t>
            </a:r>
            <a:r>
              <a:rPr lang="en-US" altLang="ko-KR" dirty="0"/>
              <a:t>12,000			(</a:t>
            </a:r>
            <a:r>
              <a:rPr lang="ko-KR" altLang="en-US" dirty="0"/>
              <a:t>대</a:t>
            </a:r>
            <a:r>
              <a:rPr lang="en-US" altLang="ko-KR" dirty="0"/>
              <a:t>)</a:t>
            </a:r>
            <a:r>
              <a:rPr lang="ko-KR" altLang="en-US" dirty="0"/>
              <a:t>현금 </a:t>
            </a:r>
            <a:r>
              <a:rPr lang="en-US" altLang="ko-KR" dirty="0"/>
              <a:t>12,000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지호문구로부터 </a:t>
            </a:r>
            <a:r>
              <a:rPr lang="en-US" altLang="ko-KR" dirty="0">
                <a:solidFill>
                  <a:schemeClr val="tx1"/>
                </a:solidFill>
              </a:rPr>
              <a:t>12</a:t>
            </a:r>
            <a:r>
              <a:rPr lang="ko-KR" altLang="en-US" dirty="0">
                <a:solidFill>
                  <a:schemeClr val="tx1"/>
                </a:solidFill>
              </a:rPr>
              <a:t>색 색연필 </a:t>
            </a:r>
            <a:r>
              <a:rPr lang="en-US" altLang="ko-KR" dirty="0">
                <a:solidFill>
                  <a:schemeClr val="tx1"/>
                </a:solidFill>
              </a:rPr>
              <a:t>12</a:t>
            </a:r>
            <a:r>
              <a:rPr lang="ko-KR" altLang="en-US" dirty="0">
                <a:solidFill>
                  <a:schemeClr val="tx1"/>
                </a:solidFill>
              </a:rPr>
              <a:t>묶음을 획득하고 현금 지급</a:t>
            </a:r>
          </a:p>
        </p:txBody>
      </p:sp>
    </p:spTree>
    <p:extLst>
      <p:ext uri="{BB962C8B-B14F-4D97-AF65-F5344CB8AC3E}">
        <p14:creationId xmlns:p14="http://schemas.microsoft.com/office/powerpoint/2010/main" val="409188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A831F-28BA-426C-A902-907ABFC0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58D30-C6B1-472D-ACA6-DD2610D8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시각적으로 가독성이 떨어진다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변수명만 바뀌어 반복하는 코드가 많다</a:t>
            </a:r>
            <a:r>
              <a:rPr lang="en-US" altLang="ko-KR" dirty="0"/>
              <a:t>. </a:t>
            </a:r>
            <a:r>
              <a:rPr lang="ko-KR" altLang="en-US" dirty="0"/>
              <a:t>코드 자체도 간단하게 만들 수 있었을 것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원장의 거래 내역을 보기 어려운 점</a:t>
            </a:r>
            <a:r>
              <a:rPr lang="en-US" altLang="ko-KR" dirty="0"/>
              <a:t>(</a:t>
            </a:r>
            <a:r>
              <a:rPr lang="ko-KR" altLang="en-US" dirty="0"/>
              <a:t>금액만 보임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분개 불러오기</a:t>
            </a:r>
            <a:r>
              <a:rPr lang="en-US" altLang="ko-KR" dirty="0"/>
              <a:t>() -&gt; </a:t>
            </a:r>
            <a:r>
              <a:rPr lang="ko-KR" altLang="en-US" dirty="0"/>
              <a:t>원장 전기가 안 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Class</a:t>
            </a:r>
            <a:r>
              <a:rPr lang="ko-KR" altLang="en-US" dirty="0"/>
              <a:t>를 활용해서 기업 별 </a:t>
            </a:r>
            <a:r>
              <a:rPr lang="ko-KR" altLang="en-US" dirty="0" err="1"/>
              <a:t>분개장</a:t>
            </a:r>
            <a:r>
              <a:rPr lang="ko-KR" altLang="en-US" dirty="0"/>
              <a:t> 및 원장을 만들 수 있을 것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좀 더 투자하면 </a:t>
            </a:r>
            <a:r>
              <a:rPr lang="en-US" altLang="ko-KR" dirty="0" err="1"/>
              <a:t>erp</a:t>
            </a:r>
            <a:r>
              <a:rPr lang="ko-KR" altLang="en-US" dirty="0"/>
              <a:t>를 만들 수도</a:t>
            </a:r>
            <a:r>
              <a:rPr lang="en-US" altLang="ko-KR" dirty="0"/>
              <a:t>…?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E1DA7-2554-4367-9405-36C16FCA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2021-12-02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3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2F3FD1-55AC-4503-A739-9C038807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최초 계획안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6B9C27-93F7-4507-87CD-1292539C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217DB4B-3A50-4455-B2E8-E700516BF366}" type="datetime1">
              <a:rPr lang="ko-KR" altLang="en-US" smtClean="0"/>
              <a:pPr>
                <a:spcAft>
                  <a:spcPts val="600"/>
                </a:spcAft>
              </a:pPr>
              <a:t>2021-12-02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518A20-7489-4002-BB49-FA451687303D}"/>
              </a:ext>
            </a:extLst>
          </p:cNvPr>
          <p:cNvGrpSpPr/>
          <p:nvPr/>
        </p:nvGrpSpPr>
        <p:grpSpPr>
          <a:xfrm>
            <a:off x="1330960" y="2220058"/>
            <a:ext cx="9367519" cy="3537585"/>
            <a:chOff x="0" y="0"/>
            <a:chExt cx="5783580" cy="1842770"/>
          </a:xfrm>
        </p:grpSpPr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32A38245-923E-42E5-AC90-EC51B8B5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620"/>
              <a:ext cx="2879725" cy="1828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4DDEEE-1C62-430D-99DA-79334C17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360" y="0"/>
              <a:ext cx="2903220" cy="1842770"/>
            </a:xfrm>
            <a:prstGeom prst="rect">
              <a:avLst/>
            </a:prstGeom>
          </p:spPr>
        </p:pic>
      </p:grpSp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F1DFE339-EFE6-4650-9D39-DDBACF52EB8A}"/>
              </a:ext>
            </a:extLst>
          </p:cNvPr>
          <p:cNvSpPr/>
          <p:nvPr/>
        </p:nvSpPr>
        <p:spPr>
          <a:xfrm>
            <a:off x="9128760" y="3403539"/>
            <a:ext cx="436880" cy="44196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D9718589-6608-4800-8634-5B912A391F4B}"/>
              </a:ext>
            </a:extLst>
          </p:cNvPr>
          <p:cNvSpPr/>
          <p:nvPr/>
        </p:nvSpPr>
        <p:spPr>
          <a:xfrm>
            <a:off x="2143760" y="2905760"/>
            <a:ext cx="294640" cy="294640"/>
          </a:xfrm>
          <a:prstGeom prst="don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37341DE0-FDE5-42EB-AED2-7343F993B03E}"/>
              </a:ext>
            </a:extLst>
          </p:cNvPr>
          <p:cNvSpPr/>
          <p:nvPr/>
        </p:nvSpPr>
        <p:spPr>
          <a:xfrm>
            <a:off x="2143760" y="3502660"/>
            <a:ext cx="294640" cy="294640"/>
          </a:xfrm>
          <a:prstGeom prst="don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2F628FC7-6B10-4C5E-838B-2EB52E6D084D}"/>
              </a:ext>
            </a:extLst>
          </p:cNvPr>
          <p:cNvSpPr/>
          <p:nvPr/>
        </p:nvSpPr>
        <p:spPr>
          <a:xfrm>
            <a:off x="2143760" y="4147306"/>
            <a:ext cx="294640" cy="294640"/>
          </a:xfrm>
          <a:prstGeom prst="don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E0147658-9414-480B-B5A5-AA1DCA59750C}"/>
              </a:ext>
            </a:extLst>
          </p:cNvPr>
          <p:cNvSpPr/>
          <p:nvPr/>
        </p:nvSpPr>
        <p:spPr>
          <a:xfrm>
            <a:off x="2143760" y="5342094"/>
            <a:ext cx="294640" cy="294640"/>
          </a:xfrm>
          <a:prstGeom prst="don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45C3173D-CB6C-4E4F-A16F-CE1CFBEA2F26}"/>
              </a:ext>
            </a:extLst>
          </p:cNvPr>
          <p:cNvSpPr/>
          <p:nvPr/>
        </p:nvSpPr>
        <p:spPr>
          <a:xfrm>
            <a:off x="9199880" y="2905760"/>
            <a:ext cx="294640" cy="294640"/>
          </a:xfrm>
          <a:prstGeom prst="don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63041F29-48C3-4FF7-BB0A-35A9206E6EB5}"/>
              </a:ext>
            </a:extLst>
          </p:cNvPr>
          <p:cNvSpPr/>
          <p:nvPr/>
        </p:nvSpPr>
        <p:spPr>
          <a:xfrm>
            <a:off x="9128760" y="3999986"/>
            <a:ext cx="436880" cy="44196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F9881AE-5E7D-4861-94AA-5164D06ECFB9}"/>
              </a:ext>
            </a:extLst>
          </p:cNvPr>
          <p:cNvSpPr/>
          <p:nvPr/>
        </p:nvSpPr>
        <p:spPr>
          <a:xfrm>
            <a:off x="2143760" y="4697448"/>
            <a:ext cx="365760" cy="2438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9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0792" y="639097"/>
            <a:ext cx="7361208" cy="368601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8000" dirty="0">
                <a:latin typeface="Batang" panose="02030600000101010101" pitchFamily="18" charset="-127"/>
                <a:ea typeface="Batang" panose="02030600000101010101" pitchFamily="18" charset="-127"/>
              </a:rPr>
              <a:t>수작업회계처리프로그램 </a:t>
            </a:r>
            <a:endParaRPr lang="ko" sz="8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517236" cy="102149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도서관전산화프로그램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201811745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이규석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87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D76B9-4E71-44E3-BA8A-36142ACA66F5}"/>
              </a:ext>
            </a:extLst>
          </p:cNvPr>
          <p:cNvSpPr txBox="1"/>
          <p:nvPr/>
        </p:nvSpPr>
        <p:spPr>
          <a:xfrm>
            <a:off x="1097280" y="406399"/>
            <a:ext cx="10861040" cy="235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342900" lvl="0" indent="-342900" latinLnBrk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ko-KR" altLang="ko-KR" sz="2400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자산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: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현금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매출채권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미수금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재고자산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소모품 등</a:t>
            </a:r>
          </a:p>
          <a:p>
            <a:pPr marL="342900" lvl="0" indent="-342900" latinLnBrk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ko-KR" altLang="ko-KR" sz="2400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부채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: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미지급금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미지급비용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차입금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선수금 등</a:t>
            </a:r>
          </a:p>
          <a:p>
            <a:pPr marL="342900" lvl="0" indent="-342900" latinLnBrk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ko-KR" altLang="ko-KR" sz="2400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자본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: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자본금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이익잉여금 등</a:t>
            </a:r>
          </a:p>
          <a:p>
            <a:pPr marL="342900" lvl="0" indent="-342900" latinLnBrk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ko-KR" altLang="ko-KR" sz="2400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수익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: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매출액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이자수익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유형자산처분이익 등</a:t>
            </a:r>
          </a:p>
          <a:p>
            <a:pPr marL="342900" lvl="0" indent="-342900" latinLnBrk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ko-KR" altLang="ko-KR" sz="2400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비용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: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매출원가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판매비와관리비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급여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보험비용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감가상각비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소모품비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이자비용</a:t>
            </a:r>
            <a:r>
              <a:rPr lang="en-US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, </a:t>
            </a:r>
            <a:r>
              <a:rPr lang="ko-KR" altLang="ko-KR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+mj-cs"/>
              </a:rPr>
              <a:t>유형자산처분손실 등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BBD193-7F0B-4826-9FED-0FF42353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217DB4B-3A50-4455-B2E8-E700516BF366}" type="datetime1">
              <a:rPr lang="ko-KR" altLang="en-US" smtClean="0"/>
              <a:pPr>
                <a:spcAft>
                  <a:spcPts val="600"/>
                </a:spcAft>
              </a:pPr>
              <a:t>2021-12-02</a:t>
            </a:fld>
            <a:endParaRPr lang="en-US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FDF0FFD-F590-435A-B834-424A4854D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05200"/>
              </p:ext>
            </p:extLst>
          </p:nvPr>
        </p:nvGraphicFramePr>
        <p:xfrm>
          <a:off x="1605280" y="2938090"/>
          <a:ext cx="8981440" cy="333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720">
                  <a:extLst>
                    <a:ext uri="{9D8B030D-6E8A-4147-A177-3AD203B41FA5}">
                      <a16:colId xmlns:a16="http://schemas.microsoft.com/office/drawing/2014/main" val="4141494519"/>
                    </a:ext>
                  </a:extLst>
                </a:gridCol>
                <a:gridCol w="4490720">
                  <a:extLst>
                    <a:ext uri="{9D8B030D-6E8A-4147-A177-3AD203B41FA5}">
                      <a16:colId xmlns:a16="http://schemas.microsoft.com/office/drawing/2014/main" val="4046811603"/>
                    </a:ext>
                  </a:extLst>
                </a:gridCol>
              </a:tblGrid>
              <a:tr h="55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차변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대변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88512"/>
                  </a:ext>
                </a:extLst>
              </a:tr>
              <a:tr h="55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자산 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자산 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89326"/>
                  </a:ext>
                </a:extLst>
              </a:tr>
              <a:tr h="55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부채 ↓</a:t>
                      </a:r>
                      <a:endParaRPr lang="en-US" altLang="ko-K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부채 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444266"/>
                  </a:ext>
                </a:extLst>
              </a:tr>
              <a:tr h="55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자본 ↓</a:t>
                      </a:r>
                      <a:endParaRPr lang="en-US" altLang="ko-K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자본 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747975"/>
                  </a:ext>
                </a:extLst>
              </a:tr>
              <a:tr h="55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비용 인식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비용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049787"/>
                  </a:ext>
                </a:extLst>
              </a:tr>
              <a:tr h="55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수익 취소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수익 인식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8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06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AE359-70C6-47C6-B2FE-B2674FE8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기본변수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3FCC5-1009-450F-8F0B-B6DCEA0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2021-12-02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91CA2F-9DE5-4882-AB8C-B6C98E3E2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95830"/>
            <a:ext cx="7610475" cy="26289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736D8D2-09A4-4EFC-9A23-C05A4CD95E82}"/>
              </a:ext>
            </a:extLst>
          </p:cNvPr>
          <p:cNvSpPr/>
          <p:nvPr/>
        </p:nvSpPr>
        <p:spPr>
          <a:xfrm>
            <a:off x="1087755" y="4897119"/>
            <a:ext cx="3231894" cy="80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분개장과 원장은 </a:t>
            </a:r>
            <a:r>
              <a:rPr lang="en-US" altLang="ko-KR" dirty="0" err="1"/>
              <a:t>dict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60129-D64C-487C-95DC-EBB372D5C7FA}"/>
              </a:ext>
            </a:extLst>
          </p:cNvPr>
          <p:cNvSpPr/>
          <p:nvPr/>
        </p:nvSpPr>
        <p:spPr>
          <a:xfrm>
            <a:off x="8604506" y="2556829"/>
            <a:ext cx="3231894" cy="80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계정과목이 담긴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8B1FAC3-77CC-4C4F-8AB2-A067497605C6}"/>
              </a:ext>
            </a:extLst>
          </p:cNvPr>
          <p:cNvSpPr/>
          <p:nvPr/>
        </p:nvSpPr>
        <p:spPr>
          <a:xfrm>
            <a:off x="782320" y="1876421"/>
            <a:ext cx="7925435" cy="2145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0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E96A7-9E13-4715-9387-7F2E63A4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8255F-B17A-4A3B-9D33-B49A2450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Ⅰ. </a:t>
            </a:r>
            <a:r>
              <a:rPr lang="ko-KR" altLang="en-US" sz="3200" dirty="0"/>
              <a:t>프로그램 소개</a:t>
            </a:r>
            <a:endParaRPr lang="en-US" altLang="ko-KR" sz="3200" dirty="0"/>
          </a:p>
          <a:p>
            <a:pPr marL="384048" lvl="2" indent="0">
              <a:buNone/>
            </a:pPr>
            <a:r>
              <a:rPr lang="ko-KR" altLang="en-US" sz="2400" dirty="0" err="1"/>
              <a:t>ㄱ</a:t>
            </a:r>
            <a:r>
              <a:rPr lang="en-US" altLang="ko-KR" sz="2400" dirty="0"/>
              <a:t>. </a:t>
            </a:r>
            <a:r>
              <a:rPr lang="ko-KR" altLang="en-US" sz="2400" dirty="0"/>
              <a:t>개요 및 회계의 원리</a:t>
            </a:r>
            <a:endParaRPr lang="en-US" altLang="ko-KR" sz="2400" dirty="0"/>
          </a:p>
          <a:p>
            <a:pPr marL="384048" lvl="2" indent="0">
              <a:buNone/>
            </a:pPr>
            <a:r>
              <a:rPr lang="ko-KR" altLang="en-US" sz="2400" dirty="0" err="1"/>
              <a:t>ㄴ</a:t>
            </a:r>
            <a:r>
              <a:rPr lang="en-US" altLang="ko-KR" sz="2400" dirty="0"/>
              <a:t>. </a:t>
            </a:r>
            <a:r>
              <a:rPr lang="ko-KR" altLang="en-US" sz="2400" dirty="0"/>
              <a:t>프로그램 알고리즘</a:t>
            </a:r>
            <a:endParaRPr lang="en-US" altLang="ko-KR" sz="2400" dirty="0"/>
          </a:p>
          <a:p>
            <a:r>
              <a:rPr lang="en-US" altLang="ko-KR" sz="3200" dirty="0"/>
              <a:t>Ⅱ. </a:t>
            </a:r>
            <a:r>
              <a:rPr lang="ko-KR" altLang="en-US" sz="3200" dirty="0"/>
              <a:t>코드 실행</a:t>
            </a:r>
            <a:endParaRPr lang="en-US" altLang="ko-KR" sz="3200" dirty="0"/>
          </a:p>
          <a:p>
            <a:r>
              <a:rPr lang="ko-KR" altLang="en-US" sz="2400" dirty="0"/>
              <a:t>   </a:t>
            </a:r>
            <a:r>
              <a:rPr lang="ko-KR" altLang="en-US" sz="2400" dirty="0" err="1"/>
              <a:t>ㄱ</a:t>
            </a:r>
            <a:r>
              <a:rPr lang="en-US" altLang="ko-KR" sz="2400" dirty="0"/>
              <a:t>. </a:t>
            </a:r>
            <a:r>
              <a:rPr lang="ko-KR" altLang="en-US" sz="2400" dirty="0"/>
              <a:t>실행 계획</a:t>
            </a:r>
            <a:endParaRPr lang="en-US" altLang="ko-KR" sz="2400" dirty="0"/>
          </a:p>
          <a:p>
            <a:pPr marL="384048" lvl="2" indent="0">
              <a:buNone/>
            </a:pPr>
            <a:r>
              <a:rPr lang="ko-KR" altLang="en-US" sz="2400" dirty="0" err="1"/>
              <a:t>ㄴ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QnA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DF29B-FAB0-4C85-A1E0-737D8A9F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2021-12-02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3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7FDB006-C462-4609-88F1-E42F2276BAF3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6600" dirty="0">
                <a:latin typeface="+mj-ea"/>
                <a:ea typeface="+mj-ea"/>
              </a:rPr>
              <a:t>개요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8C0F81-AF68-47FB-B5A1-0BD9A547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/>
          <a:lstStyle/>
          <a:p>
            <a:r>
              <a:rPr lang="ko-KR" altLang="en-US" sz="4000" b="1" dirty="0">
                <a:latin typeface="+mj-ea"/>
                <a:ea typeface="+mj-ea"/>
              </a:rPr>
              <a:t>목적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en-US" altLang="ko-KR" dirty="0"/>
              <a:t>	</a:t>
            </a:r>
            <a:endParaRPr 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F3FDB781-AB2C-41B8-BDD3-B6D8E2BB1D0C}"/>
              </a:ext>
            </a:extLst>
          </p:cNvPr>
          <p:cNvSpPr txBox="1">
            <a:spLocks/>
          </p:cNvSpPr>
          <p:nvPr/>
        </p:nvSpPr>
        <p:spPr>
          <a:xfrm>
            <a:off x="1097280" y="2958274"/>
            <a:ext cx="4639736" cy="29108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+mj-ea"/>
                <a:ea typeface="+mj-ea"/>
              </a:rPr>
              <a:t>수작업 회계 처리 과정을 전산화</a:t>
            </a:r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j-ea"/>
                <a:ea typeface="+mj-ea"/>
              </a:rPr>
              <a:t>회계처리</a:t>
            </a:r>
            <a:r>
              <a:rPr lang="en-US" altLang="ko-KR" sz="2400" dirty="0">
                <a:latin typeface="+mj-ea"/>
                <a:ea typeface="+mj-ea"/>
              </a:rPr>
              <a:t>?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= </a:t>
            </a:r>
            <a:r>
              <a:rPr lang="ko-KR" altLang="en-US" sz="2400" dirty="0" err="1">
                <a:latin typeface="+mj-ea"/>
                <a:ea typeface="+mj-ea"/>
              </a:rPr>
              <a:t>용돈기입장</a:t>
            </a:r>
            <a:r>
              <a:rPr lang="ko-KR" altLang="en-US" sz="2400" dirty="0">
                <a:latin typeface="+mj-ea"/>
                <a:ea typeface="+mj-ea"/>
              </a:rPr>
              <a:t> 작성</a:t>
            </a:r>
            <a:endParaRPr lang="en-US" altLang="ko-KR" sz="2400" dirty="0">
              <a:latin typeface="+mj-ea"/>
              <a:ea typeface="+mj-ea"/>
            </a:endParaRPr>
          </a:p>
          <a:p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875745F-7553-4D05-A3F5-B0437883A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참고 자료</a:t>
            </a:r>
            <a:endParaRPr lang="en-US" sz="4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397CD5A-2E8D-4DC1-806F-39B6EA109487}"/>
              </a:ext>
            </a:extLst>
          </p:cNvPr>
          <p:cNvSpPr txBox="1">
            <a:spLocks/>
          </p:cNvSpPr>
          <p:nvPr/>
        </p:nvSpPr>
        <p:spPr>
          <a:xfrm>
            <a:off x="6515944" y="2958273"/>
            <a:ext cx="4639736" cy="291082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+mj-ea"/>
                <a:ea typeface="+mj-ea"/>
              </a:rPr>
              <a:t>코딩 도장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점프 투 파이썬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네이버 블로그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en-US" altLang="ko-KR" sz="2400" dirty="0">
                <a:latin typeface="+mj-ea"/>
                <a:ea typeface="+mj-ea"/>
                <a:hlinkClick r:id="rId3"/>
              </a:rPr>
              <a:t>https://blog.naver.com/nakwon05/222422266507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외 도움주신 조교선생님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 err="1">
                <a:latin typeface="+mj-ea"/>
                <a:ea typeface="+mj-ea"/>
              </a:rPr>
              <a:t>지호군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감사합니다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220EB9-C810-408D-AA46-7381DDCE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217DB4B-3A50-4455-B2E8-E700516BF366}" type="datetime1">
              <a:rPr lang="ko-KR" altLang="en-US" smtClean="0"/>
              <a:pPr>
                <a:spcAft>
                  <a:spcPts val="600"/>
                </a:spcAft>
              </a:pPr>
              <a:t>2021-12-02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D4622355-E15E-4B57-BB18-4BEE138B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ko-KR" altLang="en-US" dirty="0"/>
              <a:t>회계 처리 도식</a:t>
            </a:r>
            <a:endParaRPr 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9902801-05F0-43B7-A7F1-46106A5F6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405" y="1509838"/>
            <a:ext cx="7208123" cy="3838324"/>
          </a:xfrm>
          <a:prstGeom prst="rect">
            <a:avLst/>
          </a:prstGeom>
          <a:noFill/>
        </p:spPr>
      </p:pic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4D8BD2-0F03-4D6A-97FD-DA9B6A24D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752072" cy="3064505"/>
          </a:xfrm>
        </p:spPr>
        <p:txBody>
          <a:bodyPr/>
          <a:lstStyle/>
          <a:p>
            <a:r>
              <a:rPr lang="ko-KR" altLang="en-US" sz="2400" dirty="0">
                <a:highlight>
                  <a:srgbClr val="000000"/>
                </a:highlight>
              </a:rPr>
              <a:t>과거에는 </a:t>
            </a:r>
            <a:r>
              <a:rPr lang="ko-KR" altLang="en-US" sz="2400" dirty="0" err="1">
                <a:highlight>
                  <a:srgbClr val="000000"/>
                </a:highlight>
              </a:rPr>
              <a:t>분개장</a:t>
            </a:r>
            <a:r>
              <a:rPr lang="en-US" altLang="ko-KR" sz="2400" dirty="0">
                <a:highlight>
                  <a:srgbClr val="000000"/>
                </a:highlight>
              </a:rPr>
              <a:t>,</a:t>
            </a:r>
            <a:r>
              <a:rPr lang="ko-KR" altLang="en-US" sz="2400" dirty="0">
                <a:highlight>
                  <a:srgbClr val="000000"/>
                </a:highlight>
              </a:rPr>
              <a:t> 원장</a:t>
            </a:r>
            <a:r>
              <a:rPr lang="en-US" altLang="ko-KR" sz="2400" dirty="0">
                <a:highlight>
                  <a:srgbClr val="000000"/>
                </a:highlight>
              </a:rPr>
              <a:t>,</a:t>
            </a:r>
            <a:r>
              <a:rPr lang="ko-KR" altLang="en-US" sz="2400" dirty="0">
                <a:highlight>
                  <a:srgbClr val="000000"/>
                </a:highlight>
              </a:rPr>
              <a:t> </a:t>
            </a:r>
            <a:r>
              <a:rPr lang="ko-KR" altLang="en-US" sz="2400" dirty="0" err="1">
                <a:highlight>
                  <a:srgbClr val="000000"/>
                </a:highlight>
              </a:rPr>
              <a:t>시산표</a:t>
            </a:r>
            <a:r>
              <a:rPr lang="ko-KR" altLang="en-US" sz="2400" dirty="0">
                <a:highlight>
                  <a:srgbClr val="000000"/>
                </a:highlight>
              </a:rPr>
              <a:t> 작성을 수작업으로</a:t>
            </a:r>
            <a:endParaRPr lang="en-US" altLang="ko-KR" sz="2400" dirty="0">
              <a:highlight>
                <a:srgbClr val="000000"/>
              </a:highlight>
            </a:endParaRPr>
          </a:p>
          <a:p>
            <a:endParaRPr lang="en-US" altLang="ko-KR" sz="2400" dirty="0">
              <a:highlight>
                <a:srgbClr val="000000"/>
              </a:highlight>
            </a:endParaRPr>
          </a:p>
          <a:p>
            <a:r>
              <a:rPr lang="ko-KR" altLang="en-US" sz="2400" dirty="0">
                <a:highlight>
                  <a:srgbClr val="000000"/>
                </a:highlight>
              </a:rPr>
              <a:t>지금은 전산 입력으로 </a:t>
            </a:r>
            <a:endParaRPr lang="en-US" altLang="ko-KR" sz="2400" dirty="0">
              <a:highlight>
                <a:srgbClr val="000000"/>
              </a:highlight>
            </a:endParaRPr>
          </a:p>
          <a:p>
            <a:r>
              <a:rPr lang="ko-KR" altLang="en-US" sz="2400" dirty="0">
                <a:highlight>
                  <a:srgbClr val="000000"/>
                </a:highlight>
              </a:rPr>
              <a:t>단순화</a:t>
            </a:r>
            <a:endParaRPr lang="en-US" altLang="ko-KR" sz="2400" dirty="0">
              <a:highlight>
                <a:srgbClr val="000000"/>
              </a:highlight>
            </a:endParaRPr>
          </a:p>
        </p:txBody>
      </p:sp>
      <p:sp>
        <p:nvSpPr>
          <p:cNvPr id="69" name="Date Placeholder 4">
            <a:extLst>
              <a:ext uri="{FF2B5EF4-FFF2-40B4-BE49-F238E27FC236}">
                <a16:creationId xmlns:a16="http://schemas.microsoft.com/office/drawing/2014/main" id="{4F3BFB1E-A3E7-4FAF-BABB-49B24218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600"/>
                </a:spcAft>
              </a:pPr>
              <a:t>2021-12-02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0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232AE0-B496-4344-AFA7-C8A0585E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ko-KR" altLang="en-US" dirty="0" err="1"/>
              <a:t>분개장</a:t>
            </a:r>
            <a:endParaRPr 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25355B9-2F7C-4626-8664-B9EA9EA1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943" y="1123939"/>
            <a:ext cx="7346806" cy="4610121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0528FED-1E81-4D2D-AD1B-53D214CBB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ko-KR" altLang="en-US" dirty="0"/>
              <a:t>거래를 최초로 기록하는 장부</a:t>
            </a:r>
            <a:endParaRPr lang="en-US" altLang="ko-KR" dirty="0"/>
          </a:p>
          <a:p>
            <a:r>
              <a:rPr lang="ko-KR" altLang="en-US" dirty="0"/>
              <a:t>일자</a:t>
            </a:r>
            <a:r>
              <a:rPr lang="en-US" altLang="ko-KR" dirty="0"/>
              <a:t>, </a:t>
            </a:r>
            <a:r>
              <a:rPr lang="ko-KR" altLang="en-US" dirty="0"/>
              <a:t>계정과목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차변</a:t>
            </a:r>
            <a:r>
              <a:rPr lang="en-US" altLang="ko-KR" dirty="0"/>
              <a:t>, </a:t>
            </a:r>
            <a:r>
              <a:rPr lang="ko-KR" altLang="en-US" dirty="0"/>
              <a:t>대변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2CBA5A-A569-4A5F-A8BF-D41CD3AB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217DB4B-3A50-4455-B2E8-E700516BF366}" type="datetime1">
              <a:rPr lang="ko-KR" altLang="en-US" smtClean="0"/>
              <a:pPr>
                <a:spcAft>
                  <a:spcPts val="600"/>
                </a:spcAft>
              </a:pPr>
              <a:t>2021-12-02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6771DD-C8CE-4F00-B1D3-BEB470B620DC}"/>
              </a:ext>
            </a:extLst>
          </p:cNvPr>
          <p:cNvSpPr/>
          <p:nvPr/>
        </p:nvSpPr>
        <p:spPr>
          <a:xfrm>
            <a:off x="5190065" y="1971040"/>
            <a:ext cx="6914683" cy="82659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6C73876-0285-41D6-AD33-46CDEC056A97}"/>
              </a:ext>
            </a:extLst>
          </p:cNvPr>
          <p:cNvSpPr/>
          <p:nvPr/>
        </p:nvSpPr>
        <p:spPr>
          <a:xfrm rot="3178326">
            <a:off x="3992880" y="3217914"/>
            <a:ext cx="1838960" cy="1577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1B00B3-4889-4B7C-8A27-CBB4AAE8315A}"/>
              </a:ext>
            </a:extLst>
          </p:cNvPr>
          <p:cNvSpPr/>
          <p:nvPr/>
        </p:nvSpPr>
        <p:spPr>
          <a:xfrm>
            <a:off x="643462" y="4759296"/>
            <a:ext cx="3517567" cy="6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거래의 결과 차변과 대변은 일치해야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68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B787A3-6F59-461F-BB32-E77C0658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ko-KR" altLang="en-US" dirty="0"/>
              <a:t>원장</a:t>
            </a:r>
            <a:endParaRPr lang="en-US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22C36FC-79DB-46BE-B543-EDD86355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83" y="3977643"/>
            <a:ext cx="9919417" cy="2256667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F6030BC-F55A-461C-AA30-14C016C12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842" y="3043050"/>
            <a:ext cx="4026569" cy="3064505"/>
          </a:xfrm>
        </p:spPr>
        <p:txBody>
          <a:bodyPr/>
          <a:lstStyle/>
          <a:p>
            <a:r>
              <a:rPr lang="ko-KR" altLang="en-US" dirty="0"/>
              <a:t>계정과목 별로 거래를 집중한 장부</a:t>
            </a:r>
            <a:endParaRPr lang="en-US" altLang="ko-KR" dirty="0"/>
          </a:p>
          <a:p>
            <a:r>
              <a:rPr lang="ko-KR" altLang="en-US" dirty="0"/>
              <a:t>일자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차변</a:t>
            </a:r>
            <a:r>
              <a:rPr lang="en-US" altLang="ko-KR" dirty="0"/>
              <a:t>, </a:t>
            </a:r>
            <a:r>
              <a:rPr lang="ko-KR" altLang="en-US" dirty="0"/>
              <a:t>대변</a:t>
            </a:r>
            <a:r>
              <a:rPr lang="en-US" altLang="ko-KR" dirty="0"/>
              <a:t>, </a:t>
            </a:r>
            <a:r>
              <a:rPr lang="ko-KR" altLang="en-US" dirty="0"/>
              <a:t>잔액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B01554-9C44-4B4E-AE0D-0A3A4FFA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217DB4B-3A50-4455-B2E8-E700516BF366}" type="datetime1">
              <a:rPr lang="ko-KR" altLang="en-US" smtClean="0"/>
              <a:pPr>
                <a:spcAft>
                  <a:spcPts val="600"/>
                </a:spcAft>
              </a:pPr>
              <a:t>2021-12-02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B3A6316-63A4-4077-9D72-11163F2B1722}"/>
              </a:ext>
            </a:extLst>
          </p:cNvPr>
          <p:cNvSpPr/>
          <p:nvPr/>
        </p:nvSpPr>
        <p:spPr>
          <a:xfrm>
            <a:off x="6614160" y="3728720"/>
            <a:ext cx="802640" cy="589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3E53C805-0A58-4D84-B426-D76414B52C4A}"/>
              </a:ext>
            </a:extLst>
          </p:cNvPr>
          <p:cNvSpPr/>
          <p:nvPr/>
        </p:nvSpPr>
        <p:spPr>
          <a:xfrm>
            <a:off x="6746240" y="2743200"/>
            <a:ext cx="558800" cy="833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5CADDA-756F-4E9F-8D67-F8E833131B45}"/>
              </a:ext>
            </a:extLst>
          </p:cNvPr>
          <p:cNvSpPr/>
          <p:nvPr/>
        </p:nvSpPr>
        <p:spPr>
          <a:xfrm>
            <a:off x="5080000" y="990600"/>
            <a:ext cx="5262880" cy="139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현금이라는 계정과목의 잔액 변동을 보여줌</a:t>
            </a:r>
          </a:p>
        </p:txBody>
      </p:sp>
    </p:spTree>
    <p:extLst>
      <p:ext uri="{BB962C8B-B14F-4D97-AF65-F5344CB8AC3E}">
        <p14:creationId xmlns:p14="http://schemas.microsoft.com/office/powerpoint/2010/main" val="383908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21A4A-08BC-4985-873F-1EF341C4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77B51-E022-4ED3-9F0A-9F6E7F35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71AE4F3-D1B1-4E9F-9769-D656C844404B}"/>
              </a:ext>
            </a:extLst>
          </p:cNvPr>
          <p:cNvSpPr/>
          <p:nvPr/>
        </p:nvSpPr>
        <p:spPr>
          <a:xfrm>
            <a:off x="1645920" y="2504440"/>
            <a:ext cx="2734054" cy="1285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계정과목 확인 및 추가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FA9EA21-B694-483C-B101-81492872D556}"/>
              </a:ext>
            </a:extLst>
          </p:cNvPr>
          <p:cNvSpPr/>
          <p:nvPr/>
        </p:nvSpPr>
        <p:spPr>
          <a:xfrm>
            <a:off x="6044186" y="2504440"/>
            <a:ext cx="2734054" cy="1285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거래 인식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85183B-77A7-4279-8178-AC56AFC156DF}"/>
              </a:ext>
            </a:extLst>
          </p:cNvPr>
          <p:cNvSpPr/>
          <p:nvPr/>
        </p:nvSpPr>
        <p:spPr>
          <a:xfrm>
            <a:off x="8218426" y="4175760"/>
            <a:ext cx="2734054" cy="1285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원장 전기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34C676-0B85-4DFF-A1D2-58027E67D387}"/>
              </a:ext>
            </a:extLst>
          </p:cNvPr>
          <p:cNvSpPr/>
          <p:nvPr/>
        </p:nvSpPr>
        <p:spPr>
          <a:xfrm>
            <a:off x="3322320" y="4175760"/>
            <a:ext cx="2734054" cy="1285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분개장</a:t>
            </a:r>
            <a:r>
              <a:rPr lang="ko-KR" altLang="en-US" sz="2400" dirty="0"/>
              <a:t> 및 원장 </a:t>
            </a:r>
            <a:br>
              <a:rPr lang="en-US" altLang="ko-KR" sz="2400" dirty="0"/>
            </a:br>
            <a:r>
              <a:rPr lang="ko-KR" altLang="en-US" sz="2400" dirty="0"/>
              <a:t>저장 및 불러오기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E64FD2C7-4ABD-4884-AF4E-1EBF4FF5457F}"/>
              </a:ext>
            </a:extLst>
          </p:cNvPr>
          <p:cNvSpPr/>
          <p:nvPr/>
        </p:nvSpPr>
        <p:spPr>
          <a:xfrm>
            <a:off x="5009894" y="3365500"/>
            <a:ext cx="2092960" cy="960120"/>
          </a:xfrm>
          <a:prstGeom prst="foldedCorne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def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99A0341-0F76-4953-9CBB-6C46DD82E85E}"/>
              </a:ext>
            </a:extLst>
          </p:cNvPr>
          <p:cNvCxnSpPr>
            <a:cxnSpLocks/>
          </p:cNvCxnSpPr>
          <p:nvPr/>
        </p:nvCxnSpPr>
        <p:spPr>
          <a:xfrm flipV="1">
            <a:off x="3575306" y="4175760"/>
            <a:ext cx="2385562" cy="170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32DF0E-2EFA-46AC-B42B-19BA7044B772}"/>
              </a:ext>
            </a:extLst>
          </p:cNvPr>
          <p:cNvCxnSpPr>
            <a:cxnSpLocks/>
          </p:cNvCxnSpPr>
          <p:nvPr/>
        </p:nvCxnSpPr>
        <p:spPr>
          <a:xfrm>
            <a:off x="3226814" y="2618740"/>
            <a:ext cx="2448560" cy="1226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669BAB-CBA9-4183-B458-11DF6385DA99}"/>
              </a:ext>
            </a:extLst>
          </p:cNvPr>
          <p:cNvCxnSpPr>
            <a:cxnSpLocks/>
          </p:cNvCxnSpPr>
          <p:nvPr/>
        </p:nvCxnSpPr>
        <p:spPr>
          <a:xfrm flipH="1" flipV="1">
            <a:off x="6650227" y="4042410"/>
            <a:ext cx="1842519" cy="608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C37D4E3-CC29-4C3A-8D7C-DAAB9FB0CF64}"/>
              </a:ext>
            </a:extLst>
          </p:cNvPr>
          <p:cNvCxnSpPr>
            <a:cxnSpLocks/>
          </p:cNvCxnSpPr>
          <p:nvPr/>
        </p:nvCxnSpPr>
        <p:spPr>
          <a:xfrm flipH="1">
            <a:off x="6573520" y="3459480"/>
            <a:ext cx="1644906" cy="386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2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72BD-BC2B-47E0-AB6A-F6C8212B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계정과목 확인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7F8DB3-716B-4969-8855-090B9EEF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73B4D21-D0F1-4F9F-8785-9366BB4457F7}"/>
              </a:ext>
            </a:extLst>
          </p:cNvPr>
          <p:cNvSpPr/>
          <p:nvPr/>
        </p:nvSpPr>
        <p:spPr>
          <a:xfrm>
            <a:off x="1300480" y="3525521"/>
            <a:ext cx="1117600" cy="89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매개변수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584478-1802-4BD0-B755-6BA8671A28FC}"/>
              </a:ext>
            </a:extLst>
          </p:cNvPr>
          <p:cNvSpPr/>
          <p:nvPr/>
        </p:nvSpPr>
        <p:spPr>
          <a:xfrm>
            <a:off x="3210560" y="2306321"/>
            <a:ext cx="1737360" cy="333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자산</a:t>
            </a:r>
            <a:endParaRPr lang="en-US" altLang="ko-KR" sz="3200" dirty="0"/>
          </a:p>
          <a:p>
            <a:pPr algn="ctr"/>
            <a:r>
              <a:rPr lang="ko-KR" altLang="en-US" sz="3200" dirty="0"/>
              <a:t>부채</a:t>
            </a:r>
            <a:endParaRPr lang="en-US" altLang="ko-KR" sz="3200" dirty="0"/>
          </a:p>
          <a:p>
            <a:pPr algn="ctr"/>
            <a:r>
              <a:rPr lang="ko-KR" altLang="en-US" sz="3200" dirty="0"/>
              <a:t>자본</a:t>
            </a:r>
            <a:endParaRPr lang="en-US" altLang="ko-KR" sz="3200" dirty="0"/>
          </a:p>
          <a:p>
            <a:pPr algn="ctr"/>
            <a:r>
              <a:rPr lang="ko-KR" altLang="en-US" sz="3200" dirty="0"/>
              <a:t>수익</a:t>
            </a:r>
            <a:endParaRPr lang="en-US" altLang="ko-KR" sz="3200" dirty="0"/>
          </a:p>
          <a:p>
            <a:pPr algn="ctr"/>
            <a:r>
              <a:rPr lang="ko-KR" altLang="en-US" sz="3200" dirty="0"/>
              <a:t>비용</a:t>
            </a:r>
            <a:endParaRPr lang="en-US" altLang="ko-KR" sz="3200" dirty="0"/>
          </a:p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AB048EC-9DCC-431E-8011-BCDEAFC84428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2418080" y="3972561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9113B9-47D4-494E-965D-0E47DACEEF47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4947920" y="2941320"/>
            <a:ext cx="2854960" cy="103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CD0D39-897A-49DC-884B-3532E1899A54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4947920" y="3972561"/>
            <a:ext cx="2854960" cy="127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6B0BC2-276C-4727-97C4-98AF155BDCA8}"/>
              </a:ext>
            </a:extLst>
          </p:cNvPr>
          <p:cNvSpPr/>
          <p:nvPr/>
        </p:nvSpPr>
        <p:spPr>
          <a:xfrm>
            <a:off x="7802880" y="2240598"/>
            <a:ext cx="3799840" cy="1401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존재한다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34F425-8ABB-423A-884E-B09D339A20C3}"/>
              </a:ext>
            </a:extLst>
          </p:cNvPr>
          <p:cNvSpPr/>
          <p:nvPr/>
        </p:nvSpPr>
        <p:spPr>
          <a:xfrm>
            <a:off x="7802880" y="4542156"/>
            <a:ext cx="3799840" cy="1401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존재하지 않는다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+ </a:t>
            </a:r>
            <a:r>
              <a:rPr lang="ko-KR" altLang="en-US" sz="2400" dirty="0"/>
              <a:t>존재하는 계정과목 출력</a:t>
            </a:r>
          </a:p>
        </p:txBody>
      </p:sp>
    </p:spTree>
    <p:extLst>
      <p:ext uri="{BB962C8B-B14F-4D97-AF65-F5344CB8AC3E}">
        <p14:creationId xmlns:p14="http://schemas.microsoft.com/office/powerpoint/2010/main" val="60219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72BD-BC2B-47E0-AB6A-F6C8212B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계정과목 추가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7F8DB3-716B-4969-8855-090B9EEF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2021-12-02</a:t>
            </a:fld>
            <a:endParaRPr 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73B4D21-D0F1-4F9F-8785-9366BB4457F7}"/>
              </a:ext>
            </a:extLst>
          </p:cNvPr>
          <p:cNvSpPr/>
          <p:nvPr/>
        </p:nvSpPr>
        <p:spPr>
          <a:xfrm>
            <a:off x="1285240" y="3429833"/>
            <a:ext cx="1173480" cy="1036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매개변수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AB048EC-9DCC-431E-8011-BCDEAFC84428}"/>
              </a:ext>
            </a:extLst>
          </p:cNvPr>
          <p:cNvCxnSpPr>
            <a:cxnSpLocks/>
            <a:stCxn id="4" idx="6"/>
            <a:endCxn id="28" idx="2"/>
          </p:cNvCxnSpPr>
          <p:nvPr/>
        </p:nvCxnSpPr>
        <p:spPr>
          <a:xfrm flipV="1">
            <a:off x="2458720" y="3892890"/>
            <a:ext cx="1792948" cy="5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CD0D39-897A-49DC-884B-3532E1899A54}"/>
              </a:ext>
            </a:extLst>
          </p:cNvPr>
          <p:cNvCxnSpPr>
            <a:cxnSpLocks/>
          </p:cNvCxnSpPr>
          <p:nvPr/>
        </p:nvCxnSpPr>
        <p:spPr>
          <a:xfrm flipV="1">
            <a:off x="7662224" y="1163323"/>
            <a:ext cx="821376" cy="250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27C6C27A-AA9E-4590-B074-AC7FE071D114}"/>
              </a:ext>
            </a:extLst>
          </p:cNvPr>
          <p:cNvSpPr/>
          <p:nvPr/>
        </p:nvSpPr>
        <p:spPr>
          <a:xfrm>
            <a:off x="4251668" y="3442119"/>
            <a:ext cx="1218536" cy="901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FBDC7F-6462-4A52-81DF-0F198E283985}"/>
              </a:ext>
            </a:extLst>
          </p:cNvPr>
          <p:cNvSpPr/>
          <p:nvPr/>
        </p:nvSpPr>
        <p:spPr>
          <a:xfrm>
            <a:off x="6479540" y="5390199"/>
            <a:ext cx="932180" cy="61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부채</a:t>
            </a:r>
            <a:endParaRPr lang="en-US" altLang="ko-KR" sz="2000" dirty="0"/>
          </a:p>
          <a:p>
            <a:pPr algn="ctr"/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887055-9978-4369-96DD-1D6A13B543DD}"/>
              </a:ext>
            </a:extLst>
          </p:cNvPr>
          <p:cNvSpPr/>
          <p:nvPr/>
        </p:nvSpPr>
        <p:spPr>
          <a:xfrm>
            <a:off x="6479540" y="4620580"/>
            <a:ext cx="932180" cy="61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자산</a:t>
            </a:r>
            <a:endParaRPr lang="en-US" altLang="ko-KR" sz="2000" dirty="0"/>
          </a:p>
          <a:p>
            <a:pPr algn="ctr"/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2370EF-0407-4966-9ACB-F695FFEDECB9}"/>
              </a:ext>
            </a:extLst>
          </p:cNvPr>
          <p:cNvSpPr/>
          <p:nvPr/>
        </p:nvSpPr>
        <p:spPr>
          <a:xfrm>
            <a:off x="6479540" y="3063239"/>
            <a:ext cx="932180" cy="61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비용</a:t>
            </a:r>
            <a:endParaRPr lang="en-US" altLang="ko-KR" sz="2000" dirty="0"/>
          </a:p>
          <a:p>
            <a:pPr algn="ctr"/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A801F58-35C9-429A-89AB-D69CB4623E0B}"/>
              </a:ext>
            </a:extLst>
          </p:cNvPr>
          <p:cNvSpPr/>
          <p:nvPr/>
        </p:nvSpPr>
        <p:spPr>
          <a:xfrm>
            <a:off x="6479540" y="2270763"/>
            <a:ext cx="932180" cy="61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수익</a:t>
            </a:r>
            <a:endParaRPr lang="en-US" altLang="ko-KR" sz="2000" dirty="0"/>
          </a:p>
          <a:p>
            <a:pPr algn="ctr"/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6A1884-9383-423F-9F60-A1C8BB89CD6F}"/>
              </a:ext>
            </a:extLst>
          </p:cNvPr>
          <p:cNvSpPr/>
          <p:nvPr/>
        </p:nvSpPr>
        <p:spPr>
          <a:xfrm>
            <a:off x="6479540" y="3904458"/>
            <a:ext cx="932180" cy="61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자본</a:t>
            </a:r>
            <a:endParaRPr lang="en-US" altLang="ko-KR" sz="2000" dirty="0"/>
          </a:p>
          <a:p>
            <a:pPr algn="ctr"/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9DC7F5-E2C9-4141-92DB-D69E589B2895}"/>
              </a:ext>
            </a:extLst>
          </p:cNvPr>
          <p:cNvSpPr/>
          <p:nvPr/>
        </p:nvSpPr>
        <p:spPr>
          <a:xfrm>
            <a:off x="6096000" y="2072639"/>
            <a:ext cx="1685604" cy="4163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113A3B-027E-4FF3-8D59-1C2130B64522}"/>
              </a:ext>
            </a:extLst>
          </p:cNvPr>
          <p:cNvSpPr txBox="1"/>
          <p:nvPr/>
        </p:nvSpPr>
        <p:spPr>
          <a:xfrm>
            <a:off x="8025638" y="735099"/>
            <a:ext cx="138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계정과목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DA1225-D208-4172-9D41-6324C8B467C8}"/>
              </a:ext>
            </a:extLst>
          </p:cNvPr>
          <p:cNvSpPr/>
          <p:nvPr/>
        </p:nvSpPr>
        <p:spPr>
          <a:xfrm>
            <a:off x="8801100" y="3789680"/>
            <a:ext cx="932180" cy="61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원장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0AE72-AE93-4284-A71D-D053DB5C3137}"/>
              </a:ext>
            </a:extLst>
          </p:cNvPr>
          <p:cNvSpPr txBox="1"/>
          <p:nvPr/>
        </p:nvSpPr>
        <p:spPr>
          <a:xfrm>
            <a:off x="2918460" y="4158949"/>
            <a:ext cx="2301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계정과목에 </a:t>
            </a:r>
            <a:endParaRPr lang="en-US" altLang="ko-KR" dirty="0"/>
          </a:p>
          <a:p>
            <a:r>
              <a:rPr lang="ko-KR" altLang="en-US" dirty="0"/>
              <a:t>존재여부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존재하면 반려</a:t>
            </a:r>
          </a:p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AA9851-90F0-4A01-884E-3951CF24D525}"/>
              </a:ext>
            </a:extLst>
          </p:cNvPr>
          <p:cNvCxnSpPr>
            <a:stCxn id="28" idx="6"/>
            <a:endCxn id="47" idx="1"/>
          </p:cNvCxnSpPr>
          <p:nvPr/>
        </p:nvCxnSpPr>
        <p:spPr>
          <a:xfrm>
            <a:off x="5470204" y="3892890"/>
            <a:ext cx="3330896" cy="20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389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{676A593E-BFF9-467A-A526-5AD993528DD7}tf56160789_win32</Template>
  <TotalTime>954</TotalTime>
  <Words>612</Words>
  <Application>Microsoft Office PowerPoint</Application>
  <PresentationFormat>와이드스크린</PresentationFormat>
  <Paragraphs>165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Malgun Gothic</vt:lpstr>
      <vt:lpstr>Malgun Gothic</vt:lpstr>
      <vt:lpstr>Batang</vt:lpstr>
      <vt:lpstr>Arial</vt:lpstr>
      <vt:lpstr>Calibri</vt:lpstr>
      <vt:lpstr>Franklin Gothic Book</vt:lpstr>
      <vt:lpstr>1_RetrospectVTI</vt:lpstr>
      <vt:lpstr>수작업회계처리프로그램 </vt:lpstr>
      <vt:lpstr>목차</vt:lpstr>
      <vt:lpstr>PowerPoint 프레젠테이션</vt:lpstr>
      <vt:lpstr>회계 처리 도식</vt:lpstr>
      <vt:lpstr>분개장</vt:lpstr>
      <vt:lpstr>원장</vt:lpstr>
      <vt:lpstr>프로그램 구성</vt:lpstr>
      <vt:lpstr>계정과목 확인</vt:lpstr>
      <vt:lpstr>계정과목 추가</vt:lpstr>
      <vt:lpstr>거래인식</vt:lpstr>
      <vt:lpstr>원장전기</vt:lpstr>
      <vt:lpstr>코드 실행</vt:lpstr>
      <vt:lpstr>프로그램 실행 계획</vt:lpstr>
      <vt:lpstr>자평</vt:lpstr>
      <vt:lpstr>최초 계획안</vt:lpstr>
      <vt:lpstr>수작업회계처리프로그램 </vt:lpstr>
      <vt:lpstr>PowerPoint 프레젠테이션</vt:lpstr>
      <vt:lpstr>기본변수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안양시립도서관 </dc:title>
  <dc:creator>이규석</dc:creator>
  <cp:lastModifiedBy>이규석</cp:lastModifiedBy>
  <cp:revision>144</cp:revision>
  <dcterms:created xsi:type="dcterms:W3CDTF">2021-11-25T13:31:16Z</dcterms:created>
  <dcterms:modified xsi:type="dcterms:W3CDTF">2021-12-02T06:34:39Z</dcterms:modified>
</cp:coreProperties>
</file>