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3" r:id="rId2"/>
    <p:sldMasterId id="2147483829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7" r:id="rId5"/>
    <p:sldId id="259" r:id="rId6"/>
    <p:sldId id="277" r:id="rId7"/>
    <p:sldId id="270" r:id="rId8"/>
    <p:sldId id="281" r:id="rId9"/>
    <p:sldId id="283" r:id="rId10"/>
    <p:sldId id="278" r:id="rId11"/>
    <p:sldId id="272" r:id="rId12"/>
    <p:sldId id="279" r:id="rId13"/>
    <p:sldId id="276" r:id="rId14"/>
    <p:sldId id="285" r:id="rId15"/>
    <p:sldId id="282" r:id="rId16"/>
    <p:sldId id="280" r:id="rId17"/>
    <p:sldId id="275" r:id="rId18"/>
    <p:sldId id="284" r:id="rId19"/>
    <p:sldId id="274" r:id="rId20"/>
    <p:sldId id="266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BCD78E-1581-4805-A60F-478AEF479B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AB0E7-2622-4D88-9138-664B3BC41E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2BF1D-E3F9-4441-A356-A4DB67C20CC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353AC-AF64-4E28-8683-2ECFE50DB2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6E23-1D92-4FCD-9240-61C9E27BFD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90389-D739-4D9B-A61E-27927FBD2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0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94317-DD50-4DA5-BECB-C7034BE5E8D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E3D6E-8D9C-4E86-8707-A3BCD77C1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on the concept of consumer perception. </a:t>
            </a:r>
          </a:p>
          <a:p>
            <a:r>
              <a:rPr lang="en-US" dirty="0"/>
              <a:t>This schema presents our general hypothesis on what affects consumer perception </a:t>
            </a:r>
          </a:p>
          <a:p>
            <a:r>
              <a:rPr lang="en-US" dirty="0"/>
              <a:t>Explain why we want to reduce the problem down to raw materials (abundance in data, much easier to quantify than process and influences, easier to do data science on)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E3D6E-8D9C-4E86-8707-A3BCD77C16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88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concept of data featurization and how it relates to machine learning</a:t>
            </a:r>
          </a:p>
          <a:p>
            <a:r>
              <a:rPr lang="en-US" dirty="0"/>
              <a:t>Examples: Molecules, pictures, … (Explain a bit about how </a:t>
            </a:r>
            <a:r>
              <a:rPr lang="en-US" dirty="0" err="1"/>
              <a:t>rdkit</a:t>
            </a:r>
            <a:r>
              <a:rPr lang="en-US" dirty="0"/>
              <a:t> can </a:t>
            </a:r>
            <a:r>
              <a:rPr lang="en-US" dirty="0" err="1"/>
              <a:t>featurize</a:t>
            </a:r>
            <a:r>
              <a:rPr lang="en-US" dirty="0"/>
              <a:t> molecules)</a:t>
            </a:r>
          </a:p>
          <a:p>
            <a:r>
              <a:rPr lang="en-US" dirty="0"/>
              <a:t>Talk about the complexity in </a:t>
            </a:r>
            <a:r>
              <a:rPr lang="en-US" dirty="0" err="1"/>
              <a:t>featurizing</a:t>
            </a:r>
            <a:r>
              <a:rPr lang="en-US" dirty="0"/>
              <a:t> consumer products (there are many things that make up a product (labels, reviews, ingredients, advertisement, …)</a:t>
            </a:r>
          </a:p>
          <a:p>
            <a:r>
              <a:rPr lang="en-US" dirty="0"/>
              <a:t> and each of them require a different set of skills and tools to extract. It is also difficult to create a generalizable way to </a:t>
            </a:r>
            <a:r>
              <a:rPr lang="en-US" dirty="0" err="1"/>
              <a:t>featurize</a:t>
            </a:r>
            <a:r>
              <a:rPr lang="en-US" dirty="0"/>
              <a:t>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E3D6E-8D9C-4E86-8707-A3BCD77C16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0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concept of data featurization and how it relates to machine learning</a:t>
            </a:r>
          </a:p>
          <a:p>
            <a:r>
              <a:rPr lang="en-US" dirty="0"/>
              <a:t>Examples: Molecules, pictures, … (Explain a bit about how </a:t>
            </a:r>
            <a:r>
              <a:rPr lang="en-US" dirty="0" err="1"/>
              <a:t>rdkit</a:t>
            </a:r>
            <a:r>
              <a:rPr lang="en-US" dirty="0"/>
              <a:t> can </a:t>
            </a:r>
            <a:r>
              <a:rPr lang="en-US" dirty="0" err="1"/>
              <a:t>featurize</a:t>
            </a:r>
            <a:r>
              <a:rPr lang="en-US" dirty="0"/>
              <a:t> molecules)</a:t>
            </a:r>
          </a:p>
          <a:p>
            <a:r>
              <a:rPr lang="en-US" dirty="0"/>
              <a:t>Talk about the complexity in </a:t>
            </a:r>
            <a:r>
              <a:rPr lang="en-US" dirty="0" err="1"/>
              <a:t>featurizing</a:t>
            </a:r>
            <a:r>
              <a:rPr lang="en-US" dirty="0"/>
              <a:t> consumer products (there are many things that make up a product (labels, reviews, ingredients, advertisement, …)</a:t>
            </a:r>
          </a:p>
          <a:p>
            <a:r>
              <a:rPr lang="en-US" dirty="0"/>
              <a:t> and each of them require a different set of skills and tools to extract. It is also difficult to create a generalizable way to </a:t>
            </a:r>
            <a:r>
              <a:rPr lang="en-US" dirty="0" err="1"/>
              <a:t>featurize</a:t>
            </a:r>
            <a:r>
              <a:rPr lang="en-US" dirty="0"/>
              <a:t>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E3D6E-8D9C-4E86-8707-A3BCD77C16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70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concept of data featurization and how it relates to machine learning</a:t>
            </a:r>
          </a:p>
          <a:p>
            <a:r>
              <a:rPr lang="en-US" dirty="0"/>
              <a:t>Examples: Molecules, pictures, … (Explain a bit about how </a:t>
            </a:r>
            <a:r>
              <a:rPr lang="en-US" dirty="0" err="1"/>
              <a:t>rdkit</a:t>
            </a:r>
            <a:r>
              <a:rPr lang="en-US" dirty="0"/>
              <a:t> can </a:t>
            </a:r>
            <a:r>
              <a:rPr lang="en-US" dirty="0" err="1"/>
              <a:t>featurize</a:t>
            </a:r>
            <a:r>
              <a:rPr lang="en-US" dirty="0"/>
              <a:t> molecules)</a:t>
            </a:r>
          </a:p>
          <a:p>
            <a:r>
              <a:rPr lang="en-US" dirty="0"/>
              <a:t>Talk about the complexity in </a:t>
            </a:r>
            <a:r>
              <a:rPr lang="en-US" dirty="0" err="1"/>
              <a:t>featurizing</a:t>
            </a:r>
            <a:r>
              <a:rPr lang="en-US" dirty="0"/>
              <a:t> consumer products (there are many things that make up a product (labels, reviews, ingredients, advertisement, …)</a:t>
            </a:r>
          </a:p>
          <a:p>
            <a:r>
              <a:rPr lang="en-US" dirty="0"/>
              <a:t> and each of them require a different set of skills and tools to extract. It is also difficult to create a generalizable way to </a:t>
            </a:r>
            <a:r>
              <a:rPr lang="en-US" dirty="0" err="1"/>
              <a:t>featurize</a:t>
            </a:r>
            <a:r>
              <a:rPr lang="en-US" dirty="0"/>
              <a:t>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E3D6E-8D9C-4E86-8707-A3BCD77C16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44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concept of data featurization and how it relates to machine learning</a:t>
            </a:r>
          </a:p>
          <a:p>
            <a:r>
              <a:rPr lang="en-US" dirty="0"/>
              <a:t>Examples: Molecules, pictures, … (Explain a bit about how </a:t>
            </a:r>
            <a:r>
              <a:rPr lang="en-US" dirty="0" err="1"/>
              <a:t>rdkit</a:t>
            </a:r>
            <a:r>
              <a:rPr lang="en-US" dirty="0"/>
              <a:t> can </a:t>
            </a:r>
            <a:r>
              <a:rPr lang="en-US" dirty="0" err="1"/>
              <a:t>featurize</a:t>
            </a:r>
            <a:r>
              <a:rPr lang="en-US" dirty="0"/>
              <a:t> molecules)</a:t>
            </a:r>
          </a:p>
          <a:p>
            <a:r>
              <a:rPr lang="en-US" dirty="0"/>
              <a:t>Talk about the complexity in </a:t>
            </a:r>
            <a:r>
              <a:rPr lang="en-US" dirty="0" err="1"/>
              <a:t>featurizing</a:t>
            </a:r>
            <a:r>
              <a:rPr lang="en-US" dirty="0"/>
              <a:t> consumer products (there are many things that make up a product (labels, reviews, ingredients, advertisement, …)</a:t>
            </a:r>
          </a:p>
          <a:p>
            <a:r>
              <a:rPr lang="en-US" dirty="0"/>
              <a:t> and each of them require a different set of skills and tools to extract. It is also difficult to create a generalizable way to </a:t>
            </a:r>
            <a:r>
              <a:rPr lang="en-US" dirty="0" err="1"/>
              <a:t>featurize</a:t>
            </a:r>
            <a:r>
              <a:rPr lang="en-US" dirty="0"/>
              <a:t>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E3D6E-8D9C-4E86-8707-A3BCD77C16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4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example workflow on product reviews</a:t>
            </a:r>
          </a:p>
          <a:p>
            <a:r>
              <a:rPr lang="en-US" dirty="0"/>
              <a:t>Explain the term “Lexicon” and how it is frequently used in product review studies</a:t>
            </a:r>
          </a:p>
          <a:p>
            <a:r>
              <a:rPr lang="en-US" dirty="0"/>
              <a:t>Explain other type of work on product reviews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E3D6E-8D9C-4E86-8707-A3BCD77C16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Combining both product reviews (text featurization) and ingredients (molecular featurization) for both machine learning and data analyzation.</a:t>
            </a:r>
          </a:p>
          <a:p>
            <a:r>
              <a:rPr lang="en-US" dirty="0"/>
              <a:t>This work has never been done before.</a:t>
            </a:r>
          </a:p>
          <a:p>
            <a:r>
              <a:rPr lang="en-US" dirty="0"/>
              <a:t>Explain how we can combine these types of data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E3D6E-8D9C-4E86-8707-A3BCD77C16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44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Combining both product reviews (text featurization) and ingredients (molecular featurization) for both machine learning and data analyzation.</a:t>
            </a:r>
          </a:p>
          <a:p>
            <a:r>
              <a:rPr lang="en-US" dirty="0"/>
              <a:t>This work has never been done before.</a:t>
            </a:r>
          </a:p>
          <a:p>
            <a:r>
              <a:rPr lang="en-US" dirty="0"/>
              <a:t>Explain how we can combine these types of data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E3D6E-8D9C-4E86-8707-A3BCD77C16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3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Combining both product reviews (text featurization) and ingredients (molecular featurization) for both machine learning and data analyzation.</a:t>
            </a:r>
          </a:p>
          <a:p>
            <a:r>
              <a:rPr lang="en-US" dirty="0"/>
              <a:t>This work has never been done before.</a:t>
            </a:r>
          </a:p>
          <a:p>
            <a:r>
              <a:rPr lang="en-US" dirty="0"/>
              <a:t>Explain how we can combine these types of data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E3D6E-8D9C-4E86-8707-A3BCD77C16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13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Neo4j can help us on data analysis and visualizations. We can look at the same products with different perspectives and overlap them to give new insight that tables can’t.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E3D6E-8D9C-4E86-8707-A3BCD77C16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FB8F-E1FD-48CC-BDEB-7581521C4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B9364-F98A-48F7-8D62-E27E6E2F2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4429-CD40-4EAB-A6EA-1CD094B4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294-4A8E-41CE-8757-9A0BDFF1F1F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15FC-24EB-4664-9007-4105A268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D197F-1333-4617-B44A-4EBE08EE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FEA7-401F-48E7-AB5F-98B7AB6EB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FFB4-D1DD-40ED-B567-BFA4F607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42E3F-8931-4CCD-9188-7CEFA0983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993FB-34A5-4E5A-BFA6-2F8E124A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294-4A8E-41CE-8757-9A0BDFF1F1F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0385-EC00-4AB1-BF87-43CBDDF1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BF38A-3A6E-4D9F-B640-47191C57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FEA7-401F-48E7-AB5F-98B7AB6EB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95DBA-C198-4C4F-A529-E2E6F7714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89112-5F59-4EA6-B537-FFD531C30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13CE1-A95E-4D26-9EC0-8D4071C6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294-4A8E-41CE-8757-9A0BDFF1F1F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7BC4-9A67-4D0A-956D-6EA78B5F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7655A-4FFA-408B-9835-812D3780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FEA7-401F-48E7-AB5F-98B7AB6EB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99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7874-9C5C-458E-B5D0-22E37D666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2ED04-9958-4988-9CD9-A75BDD621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03E69-04B0-44EB-B2BC-EE31A7C5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BA25-C8D0-4132-BD08-CCD56982E8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CA4C6-59BC-4368-AA74-2E7F927B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D5864-2250-47AD-89FD-DB6C651C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CBBC-63FB-4FB4-9BE6-B5BE7190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3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07FD-4E70-4CD6-A792-B5D5141C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F508-E806-4778-BBBE-0DDC5B5A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E6CF-7021-4A12-A7DF-25F0F8AF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BA25-C8D0-4132-BD08-CCD56982E8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4B8F-CC9D-4B23-BF5C-AAC1E5EB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CA8DC-705E-4136-A6AC-09C7D645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CBBC-63FB-4FB4-9BE6-B5BE7190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3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2F5B-F791-44BC-ADF7-3EBBB574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537D8-A460-4036-8D59-563E8EA2B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33A0-C5B9-40D8-AF1E-230E67B4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BA25-C8D0-4132-BD08-CCD56982E8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53DC7-826B-42F8-9A17-3518EBB8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415D-D923-4014-870E-61DBC4BA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CBBC-63FB-4FB4-9BE6-B5BE7190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38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EECB-7E72-4413-9462-13EB125F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17EF-7AA6-42BF-9E9F-8043A3743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B6192-B940-49EE-A9B8-6B3AE869A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FE4A6-2749-45F9-A953-0450AEB0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BA25-C8D0-4132-BD08-CCD56982E8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FBD96-C72E-4E5A-8106-755D9FEC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1EC20-61BD-43CE-9747-25C85E5C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CBBC-63FB-4FB4-9BE6-B5BE7190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41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0669-A40D-495A-93F8-EF61AA5F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46C12-32D9-4CFD-B196-C14004B67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DA1A6-BCD8-4D67-A83B-A37ACB9A5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6965F-ED4A-4A36-A325-02EE34A1F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C8D43-6902-40D3-8C4F-F5B322EAF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784A0-1F78-4348-9CCF-491260AE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BA25-C8D0-4132-BD08-CCD56982E8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357DC-0986-4764-8BFC-1F2587B0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7C2A6-8655-4BA5-AE46-F07F1B83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CBBC-63FB-4FB4-9BE6-B5BE7190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78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BB7A-2BBA-4145-8902-765C52E7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24C2E-2FEB-433A-91D3-A775E77F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BA25-C8D0-4132-BD08-CCD56982E8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4E3DA-7477-4325-8A2A-77351CA2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8DFFF-F09C-4DF9-A5E1-79FF710E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CBBC-63FB-4FB4-9BE6-B5BE7190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3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3933A-7709-47D3-B912-7DEAECC0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BA25-C8D0-4132-BD08-CCD56982E8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AB13D-B65D-4329-9C8C-A09D485A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586F1-D252-4636-B11C-E20B7882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CBBC-63FB-4FB4-9BE6-B5BE7190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5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F0AC-142F-44AE-8097-91FFD875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AEA10-8145-4937-8241-6F537FDAE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A3E5E-7698-4065-81BD-BD16662CD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C162-546D-4BAA-B503-3D54BD87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BA25-C8D0-4132-BD08-CCD56982E8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E5CA1-64BD-44FE-920E-9D9D1E55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C589B-C30F-4B00-B2F2-68A17259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CBBC-63FB-4FB4-9BE6-B5BE7190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D5A2-1EE2-4FB6-AD32-B324148F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808D-7840-4D96-9CB5-EB61194A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C0DB-87CE-4933-9295-F2B93AF9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294-4A8E-41CE-8757-9A0BDFF1F1F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D4AD7-E041-4FAE-80EC-6CB6D861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2045-05D9-4EAD-A9C3-26B71009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FEA7-401F-48E7-AB5F-98B7AB6EB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51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C546-C84F-4CFD-B53A-A1D8A040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79BC6-E7F4-4B5B-AE46-E43826BD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CE57-15D5-4FC4-895D-9C1258087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1380F-53AF-4A85-9A76-D488A1B6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BA25-C8D0-4132-BD08-CCD56982E8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80AA2-3643-4D85-AF45-F0F3735B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E1216-57BC-469A-8B29-CC17B01C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CBBC-63FB-4FB4-9BE6-B5BE7190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1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48BC-EB40-4EE5-8998-AF8B93E0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EF737-35AA-4469-A4B6-767D7DAC6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876D5-5A9B-4D2B-92F1-4B5146B6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BA25-C8D0-4132-BD08-CCD56982E8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A81BF-312C-4D9C-8856-1C3DCC75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3FD45-AA4E-4299-88A4-4B5AB97C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CBBC-63FB-4FB4-9BE6-B5BE7190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5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1A320-BDD5-4D28-A63A-C360501B6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00387-37B2-485C-9920-0ECCAA371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F802C-3674-4A54-BB93-62B9528C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BA25-C8D0-4132-BD08-CCD56982E8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A863C-DFDE-4EF7-91A5-7970802D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9FB19-E65F-4C01-BC44-701552EC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CBBC-63FB-4FB4-9BE6-B5BE7190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21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435A-3F28-4236-95C5-5B3C7B74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E11B-7A93-46C5-A509-93DBCAA31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FD79D-8817-417F-A55D-B603B8DA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C0C-025A-4A34-98DA-FFEB98E116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B40F5-6A47-4C16-BAC4-8D894AFB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9990D-1D04-453F-917D-B5C9D48E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A15-500F-4DA6-A515-C24C12AC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D09C-7A88-42BA-826F-4C24021E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F6DE-C78B-4D7A-B39D-C0E12123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F952-4FA5-43F4-886C-35969589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C0C-025A-4A34-98DA-FFEB98E116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0A6E2-236C-4139-A431-D816F1F7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ED7B8-FCF0-45EF-A0B0-F4EA4E91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A15-500F-4DA6-A515-C24C12AC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735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F3D3-8220-468C-AAE1-6732DAF5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18E49-4DBB-44FB-B458-02626CC9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7192-2454-4073-8915-21D7F956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C0C-025A-4A34-98DA-FFEB98E116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2B6A5-AA48-4564-B8F6-915E2D47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9944-0D8A-4B36-B0D8-5755FE73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A15-500F-4DA6-A515-C24C12AC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038A-0422-4BC2-AA67-C49CEFD5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8C76-26B9-4BC2-A975-67FA1FCFD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9F3B-0472-4EA9-A9F7-357F29347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00348-5BEE-4D91-8DE8-B6AA9A11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C0C-025A-4A34-98DA-FFEB98E116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879FC-22A1-4110-B09C-0101A43F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6F94F-8A53-49C6-AB54-8BC81839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A15-500F-4DA6-A515-C24C12AC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90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4BE4-6206-4BE8-BFD9-91780404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F0A47-6F32-484E-A333-46CE0E29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4E35F-AB15-465F-8BEB-D3CEC1B67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0AE16-4140-4D07-B3D7-87324E8A4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E31F5-3796-4BD6-9E04-1DE099405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EDCE5-0173-42D4-AB13-840A5402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C0C-025A-4A34-98DA-FFEB98E116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C8FEC-C236-49D9-A88B-329844F3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546B9-0554-4D46-BDF0-4409787F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A15-500F-4DA6-A515-C24C12AC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887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94B-950C-45C2-B518-89C25327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1E23F-9BAD-40D1-986F-B7DE3A27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C0C-025A-4A34-98DA-FFEB98E116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4EDF2-BF9F-4102-B07D-F196B7B3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06F01-9E0E-465A-8824-2129BBA8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A15-500F-4DA6-A515-C24C12AC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49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7C3F4-1A9D-4108-BBC2-BA370A54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C0C-025A-4A34-98DA-FFEB98E116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74B18-23C3-463B-888D-8D48099B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7D623-C9AD-4C8F-BB73-A6E49908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A15-500F-4DA6-A515-C24C12AC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C601-C037-4C8F-A19C-377A781C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6A573-CC62-4959-AD96-BC6179CB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52202-2254-411D-A875-00F38005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294-4A8E-41CE-8757-9A0BDFF1F1F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19D98-96EE-4129-BDDB-A26E0E08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FDBEE-DF4B-46CB-BB5A-D7E028A2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FEA7-401F-48E7-AB5F-98B7AB6EB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154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E8DE-CC45-40B3-ABAA-0FE9191C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3FAC-E05F-409B-9F07-4321475E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261F-E27F-4ACE-9F3E-73E6CA1B4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91B92-6522-4CEA-B1E2-E9B400D5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C0C-025A-4A34-98DA-FFEB98E116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EE6A5-2D50-42C0-A1EA-3D300EEC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B5A0E-3010-4847-9E37-557A51A9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A15-500F-4DA6-A515-C24C12AC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040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4FCF-78E4-4DE5-B82C-4D3B66D2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1DF1F-8172-4471-881D-2D8B457C8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4E4CA-87B6-4663-8222-A1DDE8F88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647BE-3DD5-47AB-8A00-436B6D95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C0C-025A-4A34-98DA-FFEB98E116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F1954-8F4C-49A3-94A9-9FEF97A3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CA13B-210D-4048-8D5F-C2AFF201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A15-500F-4DA6-A515-C24C12AC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24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025D-9FC1-487D-9509-C45E2B76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0344F-A0A1-4855-B625-495D494BD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33C0-44BB-424E-8623-694AAE4A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C0C-025A-4A34-98DA-FFEB98E116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2C4C-F854-4508-9640-4819B8C0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0039-3154-49C9-9C7E-FAC425E2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A15-500F-4DA6-A515-C24C12AC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3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BAAB2-14F7-435C-9B3B-61ABAB14D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013EB-7AF0-4064-B329-759BE64FC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4F415-4924-4C8F-B358-F9ABC0C3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C0C-025A-4A34-98DA-FFEB98E116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F67A-AA3E-4190-98D3-1DC9DB12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F2A84-2910-427A-B603-6BADE2B5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A15-500F-4DA6-A515-C24C12AC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700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465C-7C6E-45D9-865B-ED14D925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EACFC-39BB-4B7B-BB35-D70C8049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C0C-025A-4A34-98DA-FFEB98E116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2EE60-1DF9-4197-AA67-CD648E21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BCE72-FEAA-4684-BF0B-AC0577A6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A15-500F-4DA6-A515-C24C12AC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22A3-10DF-4FB2-BFA6-1D171002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FE040-AB12-40F5-B9EC-F79960572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A2FDC-7B68-4A0E-A2F6-C3D6984AF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C1F2B-1414-4EA4-AF4B-BDFC6BDB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294-4A8E-41CE-8757-9A0BDFF1F1F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82E78-15F4-47A2-9730-A08499CC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03D57-AEC3-4E89-A776-EB4A74C0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FEA7-401F-48E7-AB5F-98B7AB6EB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0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BB30-CF70-4FBD-AB22-8F1208F1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BEFD6-0193-41AE-B0CC-57187AA4E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26563-F384-41B4-8E7C-1EA7E73B5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C13DF-AA7F-4C9C-9552-72C24675B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DC1A7-F08F-4331-B07C-9BBB5FEBF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F6FDA-FD98-4368-843E-B6CA4848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294-4A8E-41CE-8757-9A0BDFF1F1F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04431-CEC9-4F09-9E74-B2E830DE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847D5-F190-46BE-B454-E635BC82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FEA7-401F-48E7-AB5F-98B7AB6EB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AD6F-3A5E-4993-95BD-030C9F8B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C6CB0-22E9-47DB-9726-4A1D3DE5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294-4A8E-41CE-8757-9A0BDFF1F1F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CEFDE-1AFB-42C6-98D6-6F4CF9E0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E9A66-071D-4277-97DB-4584AF32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FEA7-401F-48E7-AB5F-98B7AB6EB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AB204-1E50-4F78-B8E3-790507D2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294-4A8E-41CE-8757-9A0BDFF1F1F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16E98-440F-4A78-B234-89B23571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320AE-CC34-434F-9713-7A3B92CA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FEA7-401F-48E7-AB5F-98B7AB6EB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9752-B6B5-4D1E-9B68-39B7D78A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F2E6-A512-494E-A838-DA2A587B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9BED8-9EA4-4791-AA78-BA7DE292D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BD895-88BB-48A4-A755-C886A03C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294-4A8E-41CE-8757-9A0BDFF1F1F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8CEF0-F138-44C0-9CDE-A27FEAF1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428A3-A739-409D-962E-F30911D9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FEA7-401F-48E7-AB5F-98B7AB6EB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2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2213-E9D9-4D25-AAB5-09B35B87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70516-9F4B-481B-A668-C95A2F7AA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E74A0-2D85-4ADC-9C64-FA8EFA1D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9D53D-784D-43B9-B84A-81DBD3EB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294-4A8E-41CE-8757-9A0BDFF1F1F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5E138-BAC0-4A06-B551-B06805BD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05403-6B0C-45A0-8AED-9C498A4B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FEA7-401F-48E7-AB5F-98B7AB6EB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EE700-109F-4CFE-BEC8-3B44A3B7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98B1A-FEB6-477C-A500-42608C203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C5317-BA4B-476A-B234-A3D0041FC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AA294-4A8E-41CE-8757-9A0BDFF1F1F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2460-BF15-4932-AB9D-C6130F157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AE241-F9D1-42D1-870C-AA2CE1AE5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6FEA7-401F-48E7-AB5F-98B7AB6EB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1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3FF50-DBC8-4B6E-8A3F-CE8AB4D3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46590-2B40-4156-B47D-D6AF587E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83C7-738B-49DB-AF5B-120E9F769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BA25-C8D0-4132-BD08-CCD56982E85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5FF0-7F3E-4DEA-AF6F-D5EA47DAE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F72C-CBBB-4987-9321-A17A1EBB7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9CBBC-63FB-4FB4-9BE6-B5BE7190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7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D8189-A8A9-46B6-833B-D5433764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19391-7E49-4780-89BE-8EC933971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8160-6453-437E-A7C5-3B25842E7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55C0C-025A-4A34-98DA-FFEB98E116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8004-17D8-47AD-8264-2B5E19807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3D3E7-6E37-4A29-9D7E-7466EAD83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7A15-500F-4DA6-A515-C24C12AC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1404-A296-4E99-B832-51FDBFA6E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Ferri</a:t>
            </a:r>
            <a:r>
              <a:rPr lang="en-US" dirty="0">
                <a:latin typeface="+mn-lt"/>
              </a:rPr>
              <a:t> Lab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56C69-7624-425C-BB58-DC0F2ED8F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Le</a:t>
            </a:r>
          </a:p>
          <a:p>
            <a:r>
              <a:rPr lang="en-US" dirty="0"/>
              <a:t>3/9/2021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DDD8F-CAF5-4BA9-B42B-6D5F2A59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475" y="0"/>
            <a:ext cx="1914525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69E2E1-9CF2-4C7C-AAF4-D0371D11C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08279" cy="141012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9BCC45-F9A1-49E8-A90D-F64E5430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5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28" y="-140058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64C-28F9-405A-A694-B51BD1A1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6" y="153060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Overall Hypothesis for Consumer Perception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Featurization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Current Literature on Product Reviews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Future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4052-05E3-40FD-9C90-C98FB3B6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1" y="61175"/>
            <a:ext cx="9606699" cy="990371"/>
          </a:xfrm>
        </p:spPr>
        <p:txBody>
          <a:bodyPr/>
          <a:lstStyle/>
          <a:p>
            <a:r>
              <a:rPr lang="en-US" dirty="0">
                <a:latin typeface="+mn-lt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64C-28F9-405A-A694-B51BD1A1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9" y="280693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6EDC2E-8777-4512-8240-D9FDD261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EC17B-CE7A-47FE-972C-ED0577670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8" y="1707636"/>
            <a:ext cx="11475563" cy="31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3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1" y="61175"/>
            <a:ext cx="9606699" cy="99037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Price Predictions Ingredients + Manufacturer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64C-28F9-405A-A694-B51BD1A1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9" y="280693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6EDC2E-8777-4512-8240-D9FDD261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3F2D3-C1C3-4FD3-B69C-39454DD3C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399" y="1314804"/>
            <a:ext cx="5592215" cy="484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7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1" y="61175"/>
            <a:ext cx="9606699" cy="99037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Ingredient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64C-28F9-405A-A694-B51BD1A1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9" y="280693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6EDC2E-8777-4512-8240-D9FDD261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279D8D8-FF2A-4469-830F-0160FED0C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6" y="696328"/>
            <a:ext cx="6372128" cy="4779097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24DD5A9B-2E41-4CC2-A748-34D18073E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18" y="696328"/>
            <a:ext cx="6462178" cy="484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9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28" y="-140058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64C-28F9-405A-A694-B51BD1A1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6" y="153060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Overall Hypothesis for Consumer Perception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Featurization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Current Literature on Product Reviews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Conclusion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4052-05E3-40FD-9C90-C98FB3B6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2" y="-119480"/>
            <a:ext cx="10515600" cy="1325563"/>
          </a:xfrm>
        </p:spPr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64C-28F9-405A-A694-B51BD1A1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9" y="280693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CD99947-1FB2-446B-883B-EA171A9BF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9" y="1087176"/>
            <a:ext cx="4634714" cy="4902767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20EE11D4-1443-44B8-8B19-BF3BEC063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92" y="694424"/>
            <a:ext cx="5690548" cy="460192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919734-BFAE-4192-A5E2-BDB3A206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15</a:t>
            </a:fld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6158613-7786-4986-BB32-59F6CAE01A4A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C6FEA7-401F-48E7-AB5F-98B7AB6EB9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03" y="-8867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64C-28F9-405A-A694-B51BD1A1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F0741F-6EA1-45B5-8650-AB3FCA51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64B42EC1-8EBC-4CEB-BDDF-44E9701A3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33" y="940604"/>
            <a:ext cx="9203495" cy="51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5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-140058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64C-28F9-405A-A694-B51BD1A1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44" y="106205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want to study the relationship between raw ingredients and consumer perception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isn’t a generalizable way to </a:t>
            </a:r>
            <a:r>
              <a:rPr lang="en-US" dirty="0" err="1"/>
              <a:t>featurize</a:t>
            </a:r>
            <a:r>
              <a:rPr lang="en-US" dirty="0"/>
              <a:t> product ingredients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Much work has been done on product reviews which give us good pointers and 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potential for us to jump to this space by utilizing and combining bioinformatics with product reviews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E724-F1C5-4C99-B998-236E0F1F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1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(backup)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64C-28F9-405A-A694-B51BD1A1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BB238A-E066-4E03-B059-2599C4584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0" y="1593554"/>
            <a:ext cx="7423802" cy="4242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A4823-4686-4E02-83D0-EFC99F46B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00" y="1765068"/>
            <a:ext cx="4981936" cy="373645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26594FF-98AF-447A-9FBA-B34E811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7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" y="-10759"/>
            <a:ext cx="10515600" cy="1325563"/>
          </a:xfrm>
        </p:spPr>
        <p:txBody>
          <a:bodyPr/>
          <a:lstStyle/>
          <a:p>
            <a:r>
              <a:rPr lang="en-US" dirty="0"/>
              <a:t>The nightmare that is Product Reviews (back 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64C-28F9-405A-A694-B51BD1A1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EA20F-4F5A-4168-9795-D37494C2D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584" y="1035486"/>
            <a:ext cx="5086136" cy="1454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BB919C-A176-4211-9A80-1E730E332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363" y="2351321"/>
            <a:ext cx="5003765" cy="2016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B7ACBB-DB99-4A06-B7FB-BA52C32FA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" y="4488253"/>
            <a:ext cx="6229350" cy="1419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DA70D6-A9F7-46AD-ADF6-19D7D7BF4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958" y="2809875"/>
            <a:ext cx="5876925" cy="1238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BFE157-FC33-4C6D-961B-6BCA83193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107616"/>
            <a:ext cx="4705350" cy="1114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91162-76BE-43AB-BBDD-3BB7E92397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9639" y="3819525"/>
            <a:ext cx="6286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4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28" y="-140058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64C-28F9-405A-A694-B51BD1A1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6" y="153060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Overall Hypothesis for Consumer Perception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Featurization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Current Literature on Product Reviews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4052-05E3-40FD-9C90-C98FB3B6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sp>
        <p:nvSpPr>
          <p:cNvPr id="60" name="Title 1">
            <a:extLst>
              <a:ext uri="{FF2B5EF4-FFF2-40B4-BE49-F238E27FC236}">
                <a16:creationId xmlns:a16="http://schemas.microsoft.com/office/drawing/2014/main" id="{CB0360D5-791F-48DF-9098-19A9B6DF4895}"/>
              </a:ext>
            </a:extLst>
          </p:cNvPr>
          <p:cNvSpPr txBox="1">
            <a:spLocks/>
          </p:cNvSpPr>
          <p:nvPr/>
        </p:nvSpPr>
        <p:spPr bwMode="auto">
          <a:xfrm>
            <a:off x="2423055" y="1336981"/>
            <a:ext cx="6495468" cy="52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09585" rtl="0" fontAlgn="base">
              <a:spcBef>
                <a:spcPct val="0"/>
              </a:spcBef>
              <a:spcAft>
                <a:spcPct val="0"/>
              </a:spcAft>
              <a:defRPr sz="5867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defTabSz="609585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algn="ctr" defTabSz="609585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algn="ctr" defTabSz="609585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algn="ctr" defTabSz="609585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609585" algn="ctr" defTabSz="609585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1219170" algn="ctr" defTabSz="609585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828754" algn="ctr" defTabSz="609585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438339" algn="ctr" defTabSz="609585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sz="2400" dirty="0">
              <a:solidFill>
                <a:srgbClr val="E2141D"/>
              </a:solidFill>
              <a:latin typeface="Book Antiqua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611FAD-F6F9-4405-8F36-CFA5C653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15" y="-124266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Hypothesis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6D4E8AE-2D2F-4702-B5DB-C84226EA0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865" y="681037"/>
            <a:ext cx="8378536" cy="551307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6C50A5-06BE-4BF3-B96B-72AF5E9D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07938D-0C04-400D-A94C-904AD2F4C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87516" y="1435434"/>
            <a:ext cx="5340229" cy="224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8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28" y="-140058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64C-28F9-405A-A694-B51BD1A1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6" y="153060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Overall Hypothesis for Consumer Perception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Data Featurization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Current Literature on Product Reviews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4052-05E3-40FD-9C90-C98FB3B6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8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03" y="-8867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Data Featurization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64C-28F9-405A-A694-B51BD1A1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A3331FA8-5817-447C-8ADA-6F6AD42C5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2423"/>
            <a:ext cx="10708640" cy="5345928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F0741F-6EA1-45B5-8650-AB3FCA51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03" y="-8867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Clustering Toothpaste by 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64C-28F9-405A-A694-B51BD1A1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F0741F-6EA1-45B5-8650-AB3FCA51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CC8380F-82B2-4A30-AAB7-9485D8E16D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70" y="1116933"/>
            <a:ext cx="8044859" cy="51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2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03" y="-88670"/>
            <a:ext cx="10515600" cy="1325563"/>
          </a:xfrm>
        </p:spPr>
        <p:txBody>
          <a:bodyPr/>
          <a:lstStyle/>
          <a:p>
            <a:r>
              <a:rPr lang="en-US">
                <a:latin typeface="+mn-lt"/>
              </a:rPr>
              <a:t>Heat Map Of Product/Ingredient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64C-28F9-405A-A694-B51BD1A1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F0741F-6EA1-45B5-8650-AB3FCA51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49BAC582-95D4-410D-8B85-A32DF36FD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25" y="1186381"/>
            <a:ext cx="7947435" cy="51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28" y="-140058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64C-28F9-405A-A694-B51BD1A1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6" y="153060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Overall Hypothesis for Consumer Perception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Featurization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Current Literature on Product Reviews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4052-05E3-40FD-9C90-C98FB3B6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74F1-E533-44A5-8D0D-28B0FF5F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35" y="-156219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Current Literature on Product Reviews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A43F-BA6E-46EC-9DAB-F4E69B79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128" y="47270"/>
            <a:ext cx="1273872" cy="126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B84E1-1A57-4119-A8C6-C2D14916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9" y="6168667"/>
            <a:ext cx="1497842" cy="6484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2A50E2-1003-4219-A7CD-F0206ED9C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370" y="1875354"/>
            <a:ext cx="6648450" cy="3429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4198F8-7239-4159-BDFE-BCB615BFBC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0" y="2008543"/>
            <a:ext cx="4955911" cy="40736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D296E3A-3995-4AF8-AD02-A40C6FAB331B}"/>
              </a:ext>
            </a:extLst>
          </p:cNvPr>
          <p:cNvSpPr txBox="1"/>
          <p:nvPr/>
        </p:nvSpPr>
        <p:spPr>
          <a:xfrm>
            <a:off x="1204617" y="1506022"/>
            <a:ext cx="249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Workflow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5278B1-0D46-4931-A5B5-A0445D86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4C6FEA7-401F-48E7-AB5F-98B7AB6EB9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9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811</Words>
  <Application>Microsoft Office PowerPoint</Application>
  <PresentationFormat>Widescreen</PresentationFormat>
  <Paragraphs>123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Office Theme</vt:lpstr>
      <vt:lpstr>6_Custom Design</vt:lpstr>
      <vt:lpstr>14_Custom Design</vt:lpstr>
      <vt:lpstr>Ferri Lab Presentation</vt:lpstr>
      <vt:lpstr>Table of Contents</vt:lpstr>
      <vt:lpstr>Overall Hypothesis</vt:lpstr>
      <vt:lpstr>Table of Contents</vt:lpstr>
      <vt:lpstr>Data Featurization</vt:lpstr>
      <vt:lpstr>Clustering Toothpaste by ingredients</vt:lpstr>
      <vt:lpstr>Heat Map Of Product/Ingredient </vt:lpstr>
      <vt:lpstr>Table of Contents</vt:lpstr>
      <vt:lpstr>Current Literature on Product Reviews</vt:lpstr>
      <vt:lpstr>Table of Contents</vt:lpstr>
      <vt:lpstr>Future work</vt:lpstr>
      <vt:lpstr>Price Predictions Ingredients + Manufacturer</vt:lpstr>
      <vt:lpstr>Ingredient Importance</vt:lpstr>
      <vt:lpstr>Table of Contents</vt:lpstr>
      <vt:lpstr>Neo4j</vt:lpstr>
      <vt:lpstr>Ontology</vt:lpstr>
      <vt:lpstr>Conclusion</vt:lpstr>
      <vt:lpstr>Importance of data (backup)</vt:lpstr>
      <vt:lpstr>The nightmare that is Product Reviews (back up)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Le</dc:creator>
  <cp:lastModifiedBy>Quang Le</cp:lastModifiedBy>
  <cp:revision>56</cp:revision>
  <dcterms:created xsi:type="dcterms:W3CDTF">2021-02-03T12:48:59Z</dcterms:created>
  <dcterms:modified xsi:type="dcterms:W3CDTF">2021-03-09T14:08:53Z</dcterms:modified>
</cp:coreProperties>
</file>