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erriweather Light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Open Sans SemiBold"/>
      <p:regular r:id="rId31"/>
      <p:bold r:id="rId32"/>
      <p:italic r:id="rId33"/>
      <p:boldItalic r:id="rId34"/>
    </p:embeddedFont>
    <p:embeddedFont>
      <p:font typeface="Vidaloka"/>
      <p:regular r:id="rId35"/>
    </p:embeddedFont>
    <p:embeddedFont>
      <p:font typeface="Russo One"/>
      <p:regular r:id="rId36"/>
    </p:embeddedFont>
    <p:embeddedFont>
      <p:font typeface="Mako"/>
      <p:regular r:id="rId37"/>
    </p:embeddedFont>
    <p:embeddedFont>
      <p:font typeface="Crimson Text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rimsonText-italic.fntdata"/><Relationship Id="rId42" Type="http://schemas.openxmlformats.org/officeDocument/2006/relationships/font" Target="fonts/OpenSans-regular.fntdata"/><Relationship Id="rId41" Type="http://schemas.openxmlformats.org/officeDocument/2006/relationships/font" Target="fonts/CrimsonText-boldItalic.fntdata"/><Relationship Id="rId44" Type="http://schemas.openxmlformats.org/officeDocument/2006/relationships/font" Target="fonts/OpenSans-italic.fntdata"/><Relationship Id="rId43" Type="http://schemas.openxmlformats.org/officeDocument/2006/relationships/font" Target="fonts/OpenSans-bold.fntdata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SemiBold-regular.fntdata"/><Relationship Id="rId30" Type="http://schemas.openxmlformats.org/officeDocument/2006/relationships/font" Target="fonts/Montserrat-boldItalic.fntdata"/><Relationship Id="rId33" Type="http://schemas.openxmlformats.org/officeDocument/2006/relationships/font" Target="fonts/OpenSansSemiBold-italic.fntdata"/><Relationship Id="rId32" Type="http://schemas.openxmlformats.org/officeDocument/2006/relationships/font" Target="fonts/OpenSansSemiBold-bold.fntdata"/><Relationship Id="rId35" Type="http://schemas.openxmlformats.org/officeDocument/2006/relationships/font" Target="fonts/Vidaloka-regular.fntdata"/><Relationship Id="rId34" Type="http://schemas.openxmlformats.org/officeDocument/2006/relationships/font" Target="fonts/OpenSansSemiBold-boldItalic.fntdata"/><Relationship Id="rId37" Type="http://schemas.openxmlformats.org/officeDocument/2006/relationships/font" Target="fonts/Mako-regular.fntdata"/><Relationship Id="rId36" Type="http://schemas.openxmlformats.org/officeDocument/2006/relationships/font" Target="fonts/RussoOne-regular.fntdata"/><Relationship Id="rId39" Type="http://schemas.openxmlformats.org/officeDocument/2006/relationships/font" Target="fonts/CrimsonText-bold.fntdata"/><Relationship Id="rId38" Type="http://schemas.openxmlformats.org/officeDocument/2006/relationships/font" Target="fonts/CrimsonText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erriweatherLight-bold.fntdata"/><Relationship Id="rId23" Type="http://schemas.openxmlformats.org/officeDocument/2006/relationships/font" Target="fonts/MerriweatherLight-regular.fntdata"/><Relationship Id="rId26" Type="http://schemas.openxmlformats.org/officeDocument/2006/relationships/font" Target="fonts/MerriweatherLight-boldItalic.fntdata"/><Relationship Id="rId25" Type="http://schemas.openxmlformats.org/officeDocument/2006/relationships/font" Target="fonts/MerriweatherLight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29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b88b210e02_0_3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b88b210e02_0_3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b88b210e02_0_4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b88b210e02_0_4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b88b210e02_0_4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b88b210e02_0_4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b8e88982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b8e88982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b88b210e0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b88b210e0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b88b210e0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b88b210e0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b88b210e0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b88b210e0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b88b210e0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b88b210e0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b88b210e0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b88b210e0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b88b210e02_0_1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b88b210e02_0_1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b88b210e02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b88b210e02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b88b210e02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b88b210e02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b88b210e0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b88b210e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b88b210e02_0_2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b88b210e02_0_2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b88b210e02_0_2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b88b210e02_0_2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b88b210e02_0_3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b88b210e02_0_3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b88b210e02_0_3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b88b210e02_0_3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lNWJpcyDl0tv8jQnFSBNhz9aavOT3Qaq/view" TargetMode="External"/><Relationship Id="rId4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KHxQp-_akvfmLb_No3_EK9jdZ4oySuIu/view" TargetMode="External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in the Loop Robotics</a:t>
            </a:r>
            <a:endParaRPr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Quinn Leydon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3"/>
          <p:cNvSpPr txBox="1"/>
          <p:nvPr>
            <p:ph type="title"/>
          </p:nvPr>
        </p:nvSpPr>
        <p:spPr>
          <a:xfrm>
            <a:off x="43517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553" name="Google Shape;553;p63"/>
          <p:cNvSpPr txBox="1"/>
          <p:nvPr>
            <p:ph idx="1" type="body"/>
          </p:nvPr>
        </p:nvSpPr>
        <p:spPr>
          <a:xfrm>
            <a:off x="381700" y="1272925"/>
            <a:ext cx="32634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QT GUI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Improved path planning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Waypoints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Invalid regions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3/4/5 differential equation for motion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Improve feedback between software and robot</a:t>
            </a:r>
            <a:endParaRPr sz="1600"/>
          </a:p>
        </p:txBody>
      </p:sp>
      <p:pic>
        <p:nvPicPr>
          <p:cNvPr id="554" name="Google Shape;55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300" y="803675"/>
            <a:ext cx="4918676" cy="36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4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60" name="Google Shape;560;p64"/>
          <p:cNvSpPr txBox="1"/>
          <p:nvPr>
            <p:ph idx="1" type="subTitle"/>
          </p:nvPr>
        </p:nvSpPr>
        <p:spPr>
          <a:xfrm>
            <a:off x="2529900" y="1820950"/>
            <a:ext cx="40842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Do you have any questions?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q.leydon@gmail.com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781 336 8162</a:t>
            </a:r>
            <a:endParaRPr/>
          </a:p>
        </p:txBody>
      </p:sp>
      <p:sp>
        <p:nvSpPr>
          <p:cNvPr id="561" name="Google Shape;561;p64"/>
          <p:cNvSpPr txBox="1"/>
          <p:nvPr>
            <p:ph idx="4294967295" type="subTitle"/>
          </p:nvPr>
        </p:nvSpPr>
        <p:spPr>
          <a:xfrm>
            <a:off x="2684380" y="4088550"/>
            <a:ext cx="3790200" cy="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Please keep this slide for attribution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5"/>
          <p:cNvSpPr txBox="1"/>
          <p:nvPr>
            <p:ph type="title"/>
          </p:nvPr>
        </p:nvSpPr>
        <p:spPr>
          <a:xfrm>
            <a:off x="1975200" y="2145500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Slides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Kinematics</a:t>
            </a:r>
            <a:endParaRPr/>
          </a:p>
        </p:txBody>
      </p:sp>
      <p:sp>
        <p:nvSpPr>
          <p:cNvPr id="572" name="Google Shape;572;p66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73" name="Google Shape;57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951" y="655375"/>
            <a:ext cx="4098650" cy="35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65522"/>
            <a:ext cx="4711501" cy="2412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7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Input</a:t>
            </a:r>
            <a:endParaRPr/>
          </a:p>
        </p:txBody>
      </p:sp>
      <p:sp>
        <p:nvSpPr>
          <p:cNvPr id="580" name="Google Shape;580;p67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81" name="Google Shape;581;p67"/>
          <p:cNvPicPr preferRelativeResize="0"/>
          <p:nvPr/>
        </p:nvPicPr>
        <p:blipFill rotWithShape="1">
          <a:blip r:embed="rId3">
            <a:alphaModFix/>
          </a:blip>
          <a:srcRect b="4287" l="0" r="0" t="0"/>
          <a:stretch/>
        </p:blipFill>
        <p:spPr>
          <a:xfrm>
            <a:off x="713225" y="1450400"/>
            <a:ext cx="2971800" cy="22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409" y="0"/>
            <a:ext cx="35075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8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68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89" name="Google Shape;58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256"/>
            <a:ext cx="9144001" cy="4858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9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595" name="Google Shape;595;p69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96" name="Google Shape;596;p69"/>
          <p:cNvPicPr preferRelativeResize="0"/>
          <p:nvPr/>
        </p:nvPicPr>
        <p:blipFill rotWithShape="1">
          <a:blip r:embed="rId3">
            <a:alphaModFix/>
          </a:blip>
          <a:srcRect b="16091" l="26043" r="17488" t="21490"/>
          <a:stretch/>
        </p:blipFill>
        <p:spPr>
          <a:xfrm>
            <a:off x="2381250" y="1186450"/>
            <a:ext cx="5758271" cy="338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0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70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03" name="Google Shape;603;p70" title="robot_movement_shor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1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</a:t>
            </a:r>
            <a:endParaRPr/>
          </a:p>
        </p:txBody>
      </p:sp>
      <p:sp>
        <p:nvSpPr>
          <p:cNvPr id="609" name="Google Shape;609;p71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71"/>
          <p:cNvPicPr preferRelativeResize="0"/>
          <p:nvPr/>
        </p:nvPicPr>
        <p:blipFill rotWithShape="1">
          <a:blip r:embed="rId3">
            <a:alphaModFix/>
          </a:blip>
          <a:srcRect b="0" l="0" r="0" t="10921"/>
          <a:stretch/>
        </p:blipFill>
        <p:spPr>
          <a:xfrm>
            <a:off x="6573850" y="3393113"/>
            <a:ext cx="2333625" cy="12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71"/>
          <p:cNvSpPr txBox="1"/>
          <p:nvPr/>
        </p:nvSpPr>
        <p:spPr>
          <a:xfrm>
            <a:off x="6206750" y="1270000"/>
            <a:ext cx="2691600" cy="1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Corrects accumulated error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612" name="Google Shape;612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5895050" cy="29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338950" y="4236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Human in the Loop?</a:t>
            </a:r>
            <a:endParaRPr/>
          </a:p>
        </p:txBody>
      </p:sp>
      <p:sp>
        <p:nvSpPr>
          <p:cNvPr id="479" name="Google Shape;479;p55"/>
          <p:cNvSpPr txBox="1"/>
          <p:nvPr>
            <p:ph idx="1" type="body"/>
          </p:nvPr>
        </p:nvSpPr>
        <p:spPr>
          <a:xfrm>
            <a:off x="338950" y="1294325"/>
            <a:ext cx="40014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Inverse kinematics and trajectory planning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Improvement over Moveit!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Added user control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ROS noetic, Ubuntu 20.04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Written in C++</a:t>
            </a:r>
            <a:endParaRPr sz="1600"/>
          </a:p>
        </p:txBody>
      </p:sp>
      <p:pic>
        <p:nvPicPr>
          <p:cNvPr id="480" name="Google Shape;48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124" y="2669144"/>
            <a:ext cx="4398874" cy="2474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125" y="0"/>
            <a:ext cx="4478776" cy="2379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6"/>
          <p:cNvSpPr txBox="1"/>
          <p:nvPr>
            <p:ph idx="4294967295" type="title"/>
          </p:nvPr>
        </p:nvSpPr>
        <p:spPr>
          <a:xfrm>
            <a:off x="263625" y="402250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Approaches</a:t>
            </a:r>
            <a:endParaRPr/>
          </a:p>
        </p:txBody>
      </p:sp>
      <p:sp>
        <p:nvSpPr>
          <p:cNvPr id="487" name="Google Shape;487;p56"/>
          <p:cNvSpPr txBox="1"/>
          <p:nvPr>
            <p:ph idx="4294967295" type="body"/>
          </p:nvPr>
        </p:nvSpPr>
        <p:spPr>
          <a:xfrm>
            <a:off x="317100" y="974950"/>
            <a:ext cx="35313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Three Types of Inverse Kinematics</a:t>
            </a:r>
            <a:endParaRPr sz="1400"/>
          </a:p>
        </p:txBody>
      </p:sp>
      <p:pic>
        <p:nvPicPr>
          <p:cNvPr id="488" name="Google Shape;48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210" y="1943098"/>
            <a:ext cx="2325850" cy="12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1213" y="3391475"/>
            <a:ext cx="2075745" cy="10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650" y="2307500"/>
            <a:ext cx="26574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9518" y="1740775"/>
            <a:ext cx="2075751" cy="163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60025" y="3414050"/>
            <a:ext cx="2557324" cy="13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6"/>
          <p:cNvSpPr txBox="1"/>
          <p:nvPr/>
        </p:nvSpPr>
        <p:spPr>
          <a:xfrm>
            <a:off x="64175" y="1513350"/>
            <a:ext cx="388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4" name="Google Shape;494;p56"/>
          <p:cNvCxnSpPr/>
          <p:nvPr/>
        </p:nvCxnSpPr>
        <p:spPr>
          <a:xfrm>
            <a:off x="6051500" y="1513350"/>
            <a:ext cx="4200" cy="327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56"/>
          <p:cNvCxnSpPr/>
          <p:nvPr/>
        </p:nvCxnSpPr>
        <p:spPr>
          <a:xfrm>
            <a:off x="3066275" y="1540213"/>
            <a:ext cx="10500" cy="325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56"/>
          <p:cNvSpPr txBox="1"/>
          <p:nvPr/>
        </p:nvSpPr>
        <p:spPr>
          <a:xfrm>
            <a:off x="3194775" y="1513350"/>
            <a:ext cx="388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56"/>
          <p:cNvSpPr txBox="1"/>
          <p:nvPr/>
        </p:nvSpPr>
        <p:spPr>
          <a:xfrm>
            <a:off x="6178513" y="1513350"/>
            <a:ext cx="388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7"/>
          <p:cNvSpPr txBox="1"/>
          <p:nvPr>
            <p:ph idx="4294967295" type="title"/>
          </p:nvPr>
        </p:nvSpPr>
        <p:spPr>
          <a:xfrm>
            <a:off x="346700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 vs Coppeliasim</a:t>
            </a:r>
            <a:endParaRPr/>
          </a:p>
        </p:txBody>
      </p:sp>
      <p:sp>
        <p:nvSpPr>
          <p:cNvPr id="503" name="Google Shape;503;p57"/>
          <p:cNvSpPr txBox="1"/>
          <p:nvPr>
            <p:ph idx="4294967295" type="subTitle"/>
          </p:nvPr>
        </p:nvSpPr>
        <p:spPr>
          <a:xfrm>
            <a:off x="361325" y="1223000"/>
            <a:ext cx="34590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ROS - Robot Operating System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57"/>
          <p:cNvSpPr txBox="1"/>
          <p:nvPr>
            <p:ph idx="4294967295" type="subTitle"/>
          </p:nvPr>
        </p:nvSpPr>
        <p:spPr>
          <a:xfrm>
            <a:off x="361325" y="1724300"/>
            <a:ext cx="32769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Real time universal software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Same software used on physical robot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C++ / Python compliant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Massive open source community</a:t>
            </a:r>
            <a:endParaRPr sz="1400"/>
          </a:p>
        </p:txBody>
      </p:sp>
      <p:sp>
        <p:nvSpPr>
          <p:cNvPr id="505" name="Google Shape;505;p57"/>
          <p:cNvSpPr txBox="1"/>
          <p:nvPr>
            <p:ph idx="4294967295" type="subTitle"/>
          </p:nvPr>
        </p:nvSpPr>
        <p:spPr>
          <a:xfrm>
            <a:off x="5505775" y="1223000"/>
            <a:ext cx="32769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Coppeliasim - formerly Vrep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57"/>
          <p:cNvSpPr txBox="1"/>
          <p:nvPr>
            <p:ph idx="4294967295" type="subTitle"/>
          </p:nvPr>
        </p:nvSpPr>
        <p:spPr>
          <a:xfrm>
            <a:off x="5420488" y="1724300"/>
            <a:ext cx="32769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Simulator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Lua / Python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Plug-in and remote API C++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Better physics engine</a:t>
            </a:r>
            <a:endParaRPr sz="1400"/>
          </a:p>
        </p:txBody>
      </p:sp>
      <p:pic>
        <p:nvPicPr>
          <p:cNvPr id="507" name="Google Shape;50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25" y="3250326"/>
            <a:ext cx="3678500" cy="15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775" y="2805650"/>
            <a:ext cx="3106326" cy="20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514" name="Google Shape;514;p58" title="Kazam_screencast_0000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438" y="1249475"/>
            <a:ext cx="4191125" cy="31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9"/>
          <p:cNvSpPr txBox="1"/>
          <p:nvPr>
            <p:ph type="title"/>
          </p:nvPr>
        </p:nvSpPr>
        <p:spPr>
          <a:xfrm>
            <a:off x="445875" y="4557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</a:t>
            </a:r>
            <a:endParaRPr/>
          </a:p>
        </p:txBody>
      </p:sp>
      <p:sp>
        <p:nvSpPr>
          <p:cNvPr id="520" name="Google Shape;520;p59"/>
          <p:cNvSpPr txBox="1"/>
          <p:nvPr>
            <p:ph idx="3" type="subTitle"/>
          </p:nvPr>
        </p:nvSpPr>
        <p:spPr>
          <a:xfrm>
            <a:off x="346700" y="1223000"/>
            <a:ext cx="32769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What worked well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59"/>
          <p:cNvSpPr txBox="1"/>
          <p:nvPr>
            <p:ph idx="4" type="subTitle"/>
          </p:nvPr>
        </p:nvSpPr>
        <p:spPr>
          <a:xfrm>
            <a:off x="346700" y="1724300"/>
            <a:ext cx="32769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C++ trajectory planning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8 possible IK solutions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3d projections are interactable</a:t>
            </a:r>
            <a:endParaRPr/>
          </a:p>
        </p:txBody>
      </p:sp>
      <p:sp>
        <p:nvSpPr>
          <p:cNvPr id="522" name="Google Shape;522;p59"/>
          <p:cNvSpPr txBox="1"/>
          <p:nvPr>
            <p:ph idx="3" type="subTitle"/>
          </p:nvPr>
        </p:nvSpPr>
        <p:spPr>
          <a:xfrm>
            <a:off x="4461600" y="1223000"/>
            <a:ext cx="32769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What did not work well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9"/>
          <p:cNvSpPr txBox="1"/>
          <p:nvPr>
            <p:ph idx="4" type="subTitle"/>
          </p:nvPr>
        </p:nvSpPr>
        <p:spPr>
          <a:xfrm>
            <a:off x="4504400" y="1724300"/>
            <a:ext cx="35826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Accumulated error in theta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Constant velocity of joints, boring stats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Command line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4" name="Google Shape;524;p59"/>
          <p:cNvPicPr preferRelativeResize="0"/>
          <p:nvPr/>
        </p:nvPicPr>
        <p:blipFill rotWithShape="1">
          <a:blip r:embed="rId3">
            <a:alphaModFix/>
          </a:blip>
          <a:srcRect b="16091" l="26043" r="17488" t="21490"/>
          <a:stretch/>
        </p:blipFill>
        <p:spPr>
          <a:xfrm>
            <a:off x="387722" y="2924175"/>
            <a:ext cx="3076823" cy="180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837" y="2924163"/>
            <a:ext cx="3495175" cy="17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0"/>
          <p:cNvSpPr txBox="1"/>
          <p:nvPr>
            <p:ph type="title"/>
          </p:nvPr>
        </p:nvSpPr>
        <p:spPr>
          <a:xfrm>
            <a:off x="274725" y="4343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Methodology</a:t>
            </a:r>
            <a:endParaRPr/>
          </a:p>
        </p:txBody>
      </p:sp>
      <p:sp>
        <p:nvSpPr>
          <p:cNvPr id="531" name="Google Shape;531;p60"/>
          <p:cNvSpPr txBox="1"/>
          <p:nvPr>
            <p:ph idx="1" type="body"/>
          </p:nvPr>
        </p:nvSpPr>
        <p:spPr>
          <a:xfrm>
            <a:off x="274725" y="1272925"/>
            <a:ext cx="32313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Unit Testing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Working case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Below floor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Inaccessible - interior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Inaccessible - exterior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Error Reporting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UR Forward Kinematics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Simulator Functional Testing</a:t>
            </a:r>
            <a:endParaRPr sz="1500"/>
          </a:p>
        </p:txBody>
      </p:sp>
      <p:pic>
        <p:nvPicPr>
          <p:cNvPr id="532" name="Google Shape;53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350" y="485950"/>
            <a:ext cx="2982325" cy="2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6027" y="3263830"/>
            <a:ext cx="5052971" cy="16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1"/>
          <p:cNvSpPr txBox="1"/>
          <p:nvPr>
            <p:ph type="title"/>
          </p:nvPr>
        </p:nvSpPr>
        <p:spPr>
          <a:xfrm>
            <a:off x="328200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Encountered</a:t>
            </a:r>
            <a:endParaRPr/>
          </a:p>
        </p:txBody>
      </p:sp>
      <p:sp>
        <p:nvSpPr>
          <p:cNvPr id="539" name="Google Shape;539;p61"/>
          <p:cNvSpPr txBox="1"/>
          <p:nvPr>
            <p:ph idx="1" type="body"/>
          </p:nvPr>
        </p:nvSpPr>
        <p:spPr>
          <a:xfrm>
            <a:off x="32820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/>
              <a:t>Matplotlibc++17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C++ wrapper for python library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Did not accept Eigen matrix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Limited documentation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/>
              <a:t>UR5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published IK derivation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Built for Moveit!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Could not publish to /joint_control</a:t>
            </a:r>
            <a:endParaRPr sz="1600"/>
          </a:p>
        </p:txBody>
      </p:sp>
      <p:pic>
        <p:nvPicPr>
          <p:cNvPr id="540" name="Google Shape;54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225" y="1121350"/>
            <a:ext cx="3536726" cy="344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2"/>
          <p:cNvSpPr txBox="1"/>
          <p:nvPr>
            <p:ph type="title"/>
          </p:nvPr>
        </p:nvSpPr>
        <p:spPr>
          <a:xfrm>
            <a:off x="477950" y="4557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to Deployment	</a:t>
            </a:r>
            <a:endParaRPr/>
          </a:p>
        </p:txBody>
      </p:sp>
      <p:sp>
        <p:nvSpPr>
          <p:cNvPr id="546" name="Google Shape;546;p62"/>
          <p:cNvSpPr txBox="1"/>
          <p:nvPr>
            <p:ph idx="1" type="body"/>
          </p:nvPr>
        </p:nvSpPr>
        <p:spPr>
          <a:xfrm>
            <a:off x="520750" y="1272925"/>
            <a:ext cx="39264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Currently in Github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deploy: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Debian Repository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Apply for APT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a QT GUI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Would require approx.          1 week additional work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47" name="Google Shape;54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321" y="1272925"/>
            <a:ext cx="4224125" cy="31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