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 snapToGrid="0">
      <p:cViewPr varScale="1">
        <p:scale>
          <a:sx n="78" d="100"/>
          <a:sy n="7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C60E-AEB5-4AB2-8D9D-6E44E7CF989C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3051-5BD7-4ADA-ACDD-CEE07984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Monoalphebetic</a:t>
            </a:r>
            <a:r>
              <a:rPr lang="en-US" dirty="0"/>
              <a:t> substitution cipher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what the challenge?</a:t>
            </a:r>
          </a:p>
          <a:p>
            <a:pPr marL="0" indent="0">
              <a:buFontTx/>
              <a:buNone/>
            </a:pPr>
            <a:r>
              <a:rPr lang="en-US" dirty="0"/>
              <a:t>The number of key of </a:t>
            </a:r>
            <a:r>
              <a:rPr lang="en-US" dirty="0" err="1"/>
              <a:t>caeser</a:t>
            </a:r>
            <a:r>
              <a:rPr lang="en-US" dirty="0"/>
              <a:t> cipher is only 25 so we can using exhaustive search, try all possible keys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number of keys possible with the substitution cipher is much higher, around 2^88 possible keys. 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how big this number is, we can make a small comparison, there are estimated 10^22 stars in our universe =&gt; 40000 times larger than # of stars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test them all, we have to ‘search’ for a good key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break it??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cycle proceeds, the deciphered text gets fitter and fitter, the key becomes better until either the solution appears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the solution is not found =&gt; Stuck in local maximum =&gt; Try again with different key with hope it will be better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Sometime, the system fails when the true plaintext contains full of unusual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quadgrams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/>
              <a:t>From Zanzibar to Zambia to Zaire, ozone zones make zebras run zany zigzags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counting </a:t>
            </a:r>
            <a:r>
              <a:rPr lang="en-US" dirty="0" err="1"/>
              <a:t>quadgrams</a:t>
            </a:r>
            <a:r>
              <a:rPr lang="en-US" dirty="0"/>
              <a:t> (group of 4 letters)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1200" dirty="0" err="1"/>
              <a:t>Eg</a:t>
            </a:r>
            <a:r>
              <a:rPr lang="en-US" sz="1200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	The </a:t>
            </a:r>
            <a:r>
              <a:rPr lang="en-US" sz="1200" dirty="0" err="1"/>
              <a:t>quadgrams</a:t>
            </a:r>
            <a:r>
              <a:rPr lang="en-US" sz="1200" dirty="0"/>
              <a:t> in the text ATTACK are ATTA, TTAC and TACK.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quadgrams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determine how similar text is to English, we first need to know which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quadgrams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 in English.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multiplying many small probabilities, numerical underflow can occur in floating point numbers.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logarithm is taken of each probability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Numerical underflow: occurs when the result of a calculation is smaller than the smallest value that can be represented by a type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This log probability is used as the 'fitness' of a piece of text, higher number means it is more likely to be 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3051-5BD7-4ADA-ACDD-CEE0798429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43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28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2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A263-F285-43A1-BBFA-764B423FEA32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5B564-BE5E-4118-A8FD-29C2B501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AF92-D006-41FA-8534-830CD845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23487"/>
            <a:ext cx="7766936" cy="1646302"/>
          </a:xfrm>
        </p:spPr>
        <p:txBody>
          <a:bodyPr/>
          <a:lstStyle/>
          <a:p>
            <a:r>
              <a:rPr lang="en-US"/>
              <a:t>Cryptanalysis of Substitution </a:t>
            </a:r>
            <a:r>
              <a:rPr lang="en-US" dirty="0"/>
              <a:t>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EDCC4-B770-4D4B-8640-07D3B86C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98072"/>
            <a:ext cx="7766936" cy="24870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MEMBERS: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Nguyen Quang Linh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Vu Viet Hung</a:t>
            </a:r>
          </a:p>
        </p:txBody>
      </p:sp>
    </p:spTree>
    <p:extLst>
      <p:ext uri="{BB962C8B-B14F-4D97-AF65-F5344CB8AC3E}">
        <p14:creationId xmlns:p14="http://schemas.microsoft.com/office/powerpoint/2010/main" val="19975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0615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5723-42E7-4699-8AEC-20F57657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altLang="en-US" dirty="0"/>
              <a:t>Substitution Cipher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0B95-F6EF-44D6-BA60-101D67A3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Key space: All permutations</a:t>
            </a:r>
            <a:r>
              <a:rPr lang="en-US" altLang="en-US" sz="7200" dirty="0">
                <a:cs typeface="Arial" panose="020B0604020202020204" pitchFamily="34" charset="0"/>
              </a:rPr>
              <a:t> of </a:t>
            </a:r>
            <a:r>
              <a:rPr lang="en-US" altLang="en-US" sz="7200" dirty="0">
                <a:cs typeface="Arial" panose="020B0604020202020204" pitchFamily="34" charset="0"/>
                <a:sym typeface="Symbol" panose="05050102010706020507" pitchFamily="18" charset="2"/>
              </a:rPr>
              <a:t> = {A, B, C, …, Z}</a:t>
            </a:r>
          </a:p>
          <a:p>
            <a:pPr algn="just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en-US" sz="7200" dirty="0">
                <a:cs typeface="Arial" panose="020B0604020202020204" pitchFamily="34" charset="0"/>
                <a:sym typeface="Symbol" panose="05050102010706020507" pitchFamily="18" charset="2"/>
              </a:rPr>
              <a:t>Cipher text is obtained from the plaintext by replacing each symbol by the corresponding cipher text symbol in the key.</a:t>
            </a:r>
          </a:p>
          <a:p>
            <a:pPr>
              <a:lnSpc>
                <a:spcPts val="3600"/>
              </a:lnSpc>
              <a:buNone/>
            </a:pPr>
            <a:r>
              <a:rPr lang="en-US" altLang="en-US" sz="7200" b="1" dirty="0">
                <a:solidFill>
                  <a:srgbClr val="FF0000"/>
                </a:solidFill>
                <a:cs typeface="Arial" panose="020B0604020202020204" pitchFamily="34" charset="0"/>
              </a:rPr>
              <a:t>Example:</a:t>
            </a:r>
          </a:p>
          <a:p>
            <a:pPr>
              <a:lnSpc>
                <a:spcPts val="3600"/>
              </a:lnSpc>
              <a:buNone/>
            </a:pPr>
            <a:r>
              <a:rPr lang="en-US" altLang="en-US" sz="7200" dirty="0">
                <a:latin typeface="Courier New" panose="02070309020205020404" pitchFamily="49" charset="0"/>
                <a:cs typeface="Arial" panose="020B0604020202020204" pitchFamily="34" charset="0"/>
              </a:rPr>
              <a:t>   A B C D E F G H I J K L M N O P Q R S T U V W X Y Z</a:t>
            </a:r>
          </a:p>
          <a:p>
            <a:pPr>
              <a:lnSpc>
                <a:spcPts val="3600"/>
              </a:lnSpc>
              <a:buNone/>
            </a:pPr>
            <a:r>
              <a:rPr lang="en-US" altLang="en-US" sz="7200" dirty="0">
                <a:cs typeface="Arial" panose="020B0604020202020204" pitchFamily="34" charset="0"/>
                <a:sym typeface="Symbol" panose="05050102010706020507" pitchFamily="18" charset="2"/>
              </a:rPr>
              <a:t> = </a:t>
            </a:r>
            <a:r>
              <a:rPr lang="en-US" altLang="en-US" sz="7200" dirty="0">
                <a:latin typeface="Courier New" panose="02070309020205020404" pitchFamily="49" charset="0"/>
                <a:cs typeface="Arial" panose="020B0604020202020204" pitchFamily="34" charset="0"/>
              </a:rPr>
              <a:t>B A D C Z H W Y G O Q X S V T R N M L K J I P F E U</a:t>
            </a:r>
            <a:r>
              <a:rPr lang="en-US" altLang="en-US" sz="7200" dirty="0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7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altLang="en-US" sz="7200" dirty="0">
                <a:solidFill>
                  <a:srgbClr val="6600CC"/>
                </a:solidFill>
              </a:rPr>
              <a:t>HELLO</a:t>
            </a:r>
            <a:r>
              <a:rPr lang="en-US" altLang="en-US" sz="7200" dirty="0"/>
              <a:t> </a:t>
            </a:r>
            <a:r>
              <a:rPr lang="en-US" altLang="en-US" sz="7200" dirty="0">
                <a:sym typeface="Symbol" panose="05050102010706020507" pitchFamily="18" charset="2"/>
              </a:rPr>
              <a:t></a:t>
            </a:r>
            <a:r>
              <a:rPr lang="en-US" altLang="en-US" sz="7200" dirty="0"/>
              <a:t>  </a:t>
            </a:r>
            <a:r>
              <a:rPr lang="en-US" altLang="en-US" sz="7200" dirty="0">
                <a:solidFill>
                  <a:srgbClr val="CC0000"/>
                </a:solidFill>
              </a:rPr>
              <a:t>YZXXT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000" dirty="0"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84CE-16B6-4C6C-8BDB-95DCFE5E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Challenge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CEB67-0075-4327-8BD6-E18DB9E73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616585"/>
                <a:ext cx="8596668" cy="16801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600" dirty="0"/>
                  <a:t>Key space size is 26!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3600" dirty="0">
                    <a:cs typeface="Arial" panose="020B0604020202020204" pitchFamily="34" charset="0"/>
                    <a:sym typeface="Symbol" panose="05050102010706020507" pitchFamily="18" charset="2"/>
                  </a:rPr>
                  <a:t>×10</a:t>
                </a:r>
                <a:r>
                  <a:rPr lang="en-US" altLang="en-US" sz="3600" baseline="30000" dirty="0">
                    <a:cs typeface="Arial" panose="020B0604020202020204" pitchFamily="34" charset="0"/>
                    <a:sym typeface="Symbol" panose="05050102010706020507" pitchFamily="18" charset="2"/>
                  </a:rPr>
                  <a:t>26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  2</a:t>
                </a:r>
                <a:r>
                  <a:rPr lang="en-US" altLang="en-US" sz="3600" baseline="30000" dirty="0">
                    <a:sym typeface="Symbol" panose="05050102010706020507" pitchFamily="18" charset="2"/>
                  </a:rPr>
                  <a:t>88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aseline="30000" dirty="0">
                    <a:sym typeface="Symbol" panose="05050102010706020507" pitchFamily="18" charset="2"/>
                  </a:rPr>
                  <a:t>=&gt; Cannot test them all, we have to “search” for a good key!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CEB67-0075-4327-8BD6-E18DB9E73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616585"/>
                <a:ext cx="8596668" cy="1680112"/>
              </a:xfr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6385-E95B-4708-A631-4F0EDDD4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Hill – climbing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96C-1FD5-43EA-A5AE-E6C02434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84440"/>
            <a:ext cx="8958279" cy="39680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Generate a random key, called the 'parent', decipher the ciphertext using this key. Rate the fitness of the deciphered text, store the result.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Swap characters in the key at random, measure the fitness of the deciphered text using the new key.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If the fitness is higher with the modified key, discard our old 'parent' and store the modified key as the new 'parent'.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Go back to 2, unless no improvement in fitness occurred.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EC4C-AEF1-460F-A8E9-D4288441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Fitness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FE6-486F-44FF-867D-613259D6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Rating “fitness”: a piece of text very similar to English will get a high score (high fitness), jumble of random characters will get low score.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Steps: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Determining the statistics of English text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Calculate the probability that the ciphertext comes from the same distribution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5B-533E-496E-9DED-D07173E1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Quadgram</a:t>
            </a:r>
            <a:r>
              <a:rPr lang="en-US" sz="4000" dirty="0"/>
              <a:t>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017E-111F-4031-A70E-0D18EBB7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0981"/>
            <a:ext cx="8880323" cy="43403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Group of 4 letters.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Take a large piece of text and count each of </a:t>
            </a:r>
            <a:r>
              <a:rPr lang="en-US" sz="2400" dirty="0" err="1"/>
              <a:t>quadgram</a:t>
            </a:r>
            <a:r>
              <a:rPr lang="en-US" sz="2400" dirty="0"/>
              <a:t> occur in them.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/>
              <a:t>Divide these counts by the total number of </a:t>
            </a:r>
            <a:r>
              <a:rPr lang="en-US" sz="2400" dirty="0" err="1"/>
              <a:t>quadgrams</a:t>
            </a:r>
            <a:r>
              <a:rPr lang="en-US" sz="2400" dirty="0"/>
              <a:t> encountered to find the probability of each.</a:t>
            </a:r>
          </a:p>
        </p:txBody>
      </p:sp>
    </p:spTree>
    <p:extLst>
      <p:ext uri="{BB962C8B-B14F-4D97-AF65-F5344CB8AC3E}">
        <p14:creationId xmlns:p14="http://schemas.microsoft.com/office/powerpoint/2010/main" val="28610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E541-B1C0-4785-B07B-176F8B9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457"/>
          </a:xfrm>
        </p:spPr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C3345-A1CE-49B8-837B-DF0F2F35A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8686"/>
                <a:ext cx="9021837" cy="461533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ts val="3500"/>
                  </a:lnSpc>
                  <a:buNone/>
                </a:pPr>
                <a:r>
                  <a:rPr lang="en-US" sz="2200" dirty="0"/>
                  <a:t>Text: ATTACK</a:t>
                </a:r>
              </a:p>
              <a:p>
                <a:pPr algn="just">
                  <a:lnSpc>
                    <a:spcPts val="3500"/>
                  </a:lnSpc>
                  <a:buFontTx/>
                  <a:buChar char="-"/>
                </a:pPr>
                <a:r>
                  <a:rPr lang="en-US" sz="2200" dirty="0" err="1"/>
                  <a:t>Quadgram</a:t>
                </a:r>
                <a:r>
                  <a:rPr lang="en-US" sz="2200" dirty="0"/>
                  <a:t>: ATTA , TTAC and TACK</a:t>
                </a:r>
              </a:p>
              <a:p>
                <a:pPr algn="just">
                  <a:lnSpc>
                    <a:spcPts val="3500"/>
                  </a:lnSpc>
                  <a:buFontTx/>
                  <a:buChar char="-"/>
                </a:pPr>
                <a:r>
                  <a:rPr lang="en-US" sz="2200" dirty="0"/>
                  <a:t>Total probability:</a:t>
                </a:r>
              </a:p>
              <a:p>
                <a:pPr marL="0" indent="0" algn="just">
                  <a:lnSpc>
                    <a:spcPts val="3500"/>
                  </a:lnSpc>
                  <a:buNone/>
                </a:pPr>
                <a:r>
                  <a:rPr lang="en-US" sz="2200" dirty="0"/>
                  <a:t>	p(ATTACK) = p(ATTA) x p(TTAC) x p(TACK)</a:t>
                </a:r>
              </a:p>
              <a:p>
                <a:pPr marL="0" indent="0" algn="just">
                  <a:lnSpc>
                    <a:spcPts val="3500"/>
                  </a:lnSpc>
                  <a:buNone/>
                </a:pPr>
                <a:r>
                  <a:rPr lang="en-US" sz="2200" dirty="0"/>
                  <a:t>Where </a:t>
                </a:r>
                <a:r>
                  <a:rPr lang="en-US" sz="2200" dirty="0" err="1"/>
                  <a:t>e.g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𝐴𝑇𝑇𝐴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𝐴𝑇𝑇𝐴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just">
                  <a:lnSpc>
                    <a:spcPts val="3500"/>
                  </a:lnSpc>
                  <a:buNone/>
                </a:pPr>
                <a:r>
                  <a:rPr lang="en-US" sz="2200" dirty="0"/>
                  <a:t>With:  + N is the total number of </a:t>
                </a:r>
                <a:r>
                  <a:rPr lang="en-US" sz="2200" dirty="0" err="1"/>
                  <a:t>quadgrams</a:t>
                </a:r>
                <a:r>
                  <a:rPr lang="en-US" sz="2200" dirty="0"/>
                  <a:t> in the training sample.</a:t>
                </a:r>
              </a:p>
              <a:p>
                <a:pPr marL="0" indent="0" algn="just">
                  <a:lnSpc>
                    <a:spcPts val="3500"/>
                  </a:lnSpc>
                  <a:buNone/>
                </a:pPr>
                <a:r>
                  <a:rPr lang="en-US" sz="2200" dirty="0"/>
                  <a:t>	     + Count: numbers of times the particular </a:t>
                </a:r>
                <a:r>
                  <a:rPr lang="en-US" sz="2200" dirty="0" err="1"/>
                  <a:t>quadgram</a:t>
                </a:r>
                <a:r>
                  <a:rPr lang="en-US" sz="2200" dirty="0"/>
                  <a:t> occurred.</a:t>
                </a:r>
              </a:p>
              <a:p>
                <a:pPr marL="0" indent="0" algn="ctr">
                  <a:lnSpc>
                    <a:spcPts val="3500"/>
                  </a:lnSpc>
                  <a:buNone/>
                </a:pPr>
                <a:r>
                  <a:rPr lang="en-US" sz="2200" dirty="0"/>
                  <a:t>log (p(ATTACK)) = log(p(ATTA)) + log(p(TTAC)) + log(p(TACK))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C3345-A1CE-49B8-837B-DF0F2F35A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8686"/>
                <a:ext cx="9021837" cy="4615333"/>
              </a:xfrm>
              <a:blipFill>
                <a:blip r:embed="rId3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4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DD64-98A7-4B44-8196-0D6EE1C6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>
            <a:normAutofit/>
          </a:bodyPr>
          <a:lstStyle/>
          <a:p>
            <a:r>
              <a:rPr lang="en-US" sz="480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FC75-AD8C-43A0-AA31-2D1380E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149"/>
            <a:ext cx="8596668" cy="4350214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b="1" dirty="0"/>
              <a:t>Ngram.py</a:t>
            </a:r>
            <a:r>
              <a:rPr lang="en-US" dirty="0"/>
              <a:t>: score a candidate plaintext, check how likely a piece of text is looks like English.</a:t>
            </a:r>
          </a:p>
          <a:p>
            <a:pPr>
              <a:lnSpc>
                <a:spcPts val="3200"/>
              </a:lnSpc>
            </a:pPr>
            <a:r>
              <a:rPr lang="en-US" b="1" dirty="0"/>
              <a:t>Transform.py: </a:t>
            </a:r>
            <a:r>
              <a:rPr lang="en-US" dirty="0"/>
              <a:t>Delete space, turn the text into upper-case letters and after deciphering, extend string back to normal form for easier reading.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dirty="0"/>
              <a:t>Ciphertext: </a:t>
            </a:r>
            <a:r>
              <a:rPr lang="en-US" dirty="0" err="1"/>
              <a:t>Hgkke</a:t>
            </a:r>
            <a:r>
              <a:rPr lang="en-US" dirty="0"/>
              <a:t> </a:t>
            </a:r>
            <a:r>
              <a:rPr lang="en-US" dirty="0" err="1"/>
              <a:t>Frorl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HGKKEFRORL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HELLOWORLD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Hello World</a:t>
            </a:r>
          </a:p>
          <a:p>
            <a:pPr>
              <a:lnSpc>
                <a:spcPts val="3200"/>
              </a:lnSpc>
            </a:pPr>
            <a:r>
              <a:rPr lang="en-US" b="1" dirty="0"/>
              <a:t>En.py: </a:t>
            </a:r>
            <a:r>
              <a:rPr lang="en-US" dirty="0"/>
              <a:t>Load quadgram.txt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40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3E81-4350-47F1-9021-C39D8E35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E287-9CF5-4E25-B3D6-589B956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2505</TotalTime>
  <Words>790</Words>
  <Application>Microsoft Office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Symbol</vt:lpstr>
      <vt:lpstr>Trebuchet MS</vt:lpstr>
      <vt:lpstr>Wingdings</vt:lpstr>
      <vt:lpstr>Wingdings 3</vt:lpstr>
      <vt:lpstr>Facet</vt:lpstr>
      <vt:lpstr>Cryptanalysis of Substitution Cipher</vt:lpstr>
      <vt:lpstr>Substitution Cipher </vt:lpstr>
      <vt:lpstr>Challenge</vt:lpstr>
      <vt:lpstr>Hill – climbing algorithm</vt:lpstr>
      <vt:lpstr>Fitness measure</vt:lpstr>
      <vt:lpstr>Quadgram Statistics</vt:lpstr>
      <vt:lpstr>Example</vt:lpstr>
      <vt:lpstr>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Nguyễn</dc:creator>
  <cp:lastModifiedBy>Linh Nguyễn</cp:lastModifiedBy>
  <cp:revision>223</cp:revision>
  <dcterms:created xsi:type="dcterms:W3CDTF">2019-12-01T08:46:17Z</dcterms:created>
  <dcterms:modified xsi:type="dcterms:W3CDTF">2019-12-10T00:12:10Z</dcterms:modified>
</cp:coreProperties>
</file>