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82" r:id="rId5"/>
    <p:sldId id="274" r:id="rId6"/>
    <p:sldId id="275" r:id="rId7"/>
    <p:sldId id="276" r:id="rId8"/>
    <p:sldId id="277" r:id="rId9"/>
    <p:sldId id="278" r:id="rId10"/>
    <p:sldId id="281" r:id="rId11"/>
    <p:sldId id="280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4239-E361-4F6F-AA14-F70AF0CEC5CE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85C29-3ED3-4FC4-83CC-6D1558377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Sector number : 0 , 1</a:t>
            </a:r>
            <a:r>
              <a:rPr lang="en-US" baseline="0" dirty="0"/>
              <a:t> , 2 , 3 , 4 ,5 , 6 ,7</a:t>
            </a:r>
          </a:p>
          <a:p>
            <a:r>
              <a:rPr lang="en-US" baseline="0" dirty="0"/>
              <a:t>Operation Code : 0(No Protection) , 1(Write Protection ) , 2 (R/W protection)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E2D6-0F06-0F57-A686-25319B9A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93D9B-E27E-5A89-8F5F-A964D4B70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D8C1-E1AE-9C54-D767-46158FF5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4F6A-EE4A-91D0-0859-C0BBB3BB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68DE-0C5B-6886-6CC2-F21993CD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868F-7380-5C7B-00B1-DCC2D728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1B558-4974-FFE0-C870-55D43E168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108CA-A5B8-C5FB-B862-025549D5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5116-9C1B-3238-5366-F5B6CFF0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A89B-66BD-587D-B4AD-9FE20145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8F28F-2059-ECC4-4B09-FD88B56BB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CC73A-5D9F-61D2-DDF5-ADCC5F153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6112-C95A-5770-BCC4-6624469E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A3FD-DE5A-03F3-3B2E-9CA3137C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FD4C-D2C9-BA17-D55F-0A038AB5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BC4E-700E-A9F1-520E-D3C50817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2CFB-CF44-04E0-7168-76B60878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15169-CA64-8432-D3B3-AABB5BD2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B69C-FC93-CA4B-9FC1-A0F89D35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F335-75B6-DDF8-A3E4-9365A69E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B752-1B35-B927-2D16-16AAA493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9681D-9E90-1CB2-76C4-05D510BED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CCE1B-BC96-D8E4-E101-83BC70D2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7B80-D5FB-3E14-CC5E-3C8EF5C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79D5-8C1D-B5CB-3072-FE27E9C3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2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1BDC-6819-CE02-9653-C6180150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D61E-ED7F-E889-28E1-B5FBE17EB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5C35-059B-9167-F013-5D01529D6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79380-5A6C-7E17-994D-98330062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E0B2-F3DB-3C74-DC1A-5CADFA34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B497A-D32B-69D4-5A77-BD68B3A8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8E32-89AE-436F-F09F-D93B2FA8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30BB8-3B0A-C541-D168-F44BE4F24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C136-7B2E-500C-D02B-A195F8F4A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B3595-061F-AD80-A74D-73F045DE8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B5041-5B58-6C1A-2B36-8CE8BBC2B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D56F0-1E2F-8CE6-3CE3-C682D359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D04AC-6082-175C-81CA-2CCCD5FD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3ADC9-4919-172F-1ACD-02F84513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7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9844-0233-692D-04D2-96F104FB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425BE-B6AE-B31A-CB7A-D96BD74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B99F-AB4C-3E07-30CE-A2292C80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DB983-BA55-D019-F396-50EE9052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F2BA-8792-7559-6CAA-440EA346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D6920-EC64-8FB9-5723-D84F43E5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F9700-E1B4-F3D0-ACC0-C4F8FAE9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1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0845-DBAC-B606-D609-EB547D60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C5A0-7DFA-838B-54D3-594D9992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B907-8663-ADD3-2A91-7D2CC9D9C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5E0F-EF1B-B732-B98D-027D12FC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6B6F-E757-A7F1-5BC8-ABFD290A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1D30F-9F3B-2B33-FB69-139F8567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7B92-FB0D-A449-5CDE-FC65CF0A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3D6FB-8B2F-A55B-3297-32C9A6251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F93A2-EB57-B98E-75EF-596726F7A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F5D05-11C3-7049-7A96-7A121E6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341-91EB-49E3-80B9-7D60FE37EE6F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A859A-738E-3F57-CE02-433C2440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D3A93-AA47-E387-5C12-81A7D63F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7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44018-6133-FC91-FFFF-A8F079F5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4EBD8-F4B8-B41B-B0E3-E4DE9957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FC2D-C4DD-D484-E747-7DDA780DA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8A341-91EB-49E3-80B9-7D60FE37EE6F}" type="datetimeFigureOut">
              <a:rPr lang="en-US" smtClean="0"/>
              <a:t>29/09/2024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34976-1805-F179-3F49-D7CD3258C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3FEC-B5F0-BA03-DFBD-1D18326DC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DF95C-22AC-4463-B414-79731E5E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88C11A-FE81-2ABD-6C8C-91DDAB2A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95" y="515566"/>
            <a:ext cx="7861075" cy="5120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28F0F-8D2E-19C6-EBF2-6933D1FD6CBF}"/>
              </a:ext>
            </a:extLst>
          </p:cNvPr>
          <p:cNvSpPr txBox="1"/>
          <p:nvPr/>
        </p:nvSpPr>
        <p:spPr>
          <a:xfrm>
            <a:off x="119830" y="778213"/>
            <a:ext cx="419925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Flash memory is organized as follows: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main memory block divided into 4 sectors of 16 Kbytes, 1 sector of 64 Kbytes,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7 sectors of 128 Kbytes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System memory from which the device boots in System memory boot mode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512 OTP (one-time programmable) bytes for user data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OTP area contains 16 additional bytes used to lock the corresponding OTP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block</a:t>
            </a:r>
            <a:r>
              <a:rPr lang="en-US" sz="1600" b="0" i="0">
                <a:solidFill>
                  <a:srgbClr val="000000"/>
                </a:solidFill>
                <a:effectLst/>
                <a:latin typeface="TimesNewRoman"/>
              </a:rPr>
              <a:t>.</a:t>
            </a:r>
            <a:br>
              <a:rPr lang="en-US" sz="1600" b="0" i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Option bytes to configure read and write protection, BOR level, watchdog</a:t>
            </a:r>
            <a:b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software/hardware and reset when the device is in Standby or Stop mode.</a:t>
            </a:r>
            <a:r>
              <a:rPr lang="en-US" sz="1600"/>
              <a:t> 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9236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81483" y="4534702"/>
            <a:ext cx="5044608" cy="1359351"/>
            <a:chOff x="331671" y="3409950"/>
            <a:chExt cx="3534158" cy="1210796"/>
          </a:xfrm>
        </p:grpSpPr>
        <p:sp>
          <p:nvSpPr>
            <p:cNvPr id="16" name="Rectangle 15"/>
            <p:cNvSpPr/>
            <p:nvPr/>
          </p:nvSpPr>
          <p:spPr>
            <a:xfrm>
              <a:off x="331671" y="3409950"/>
              <a:ext cx="3534158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61645" y="4209534"/>
              <a:ext cx="1546912" cy="411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(1+”len” bytes )</a:t>
              </a:r>
              <a:endParaRPr lang="en-IN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892" y="983225"/>
            <a:ext cx="10058400" cy="1314924"/>
            <a:chOff x="685800" y="742950"/>
            <a:chExt cx="7239000" cy="1247545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951737" cy="7884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Length </a:t>
              </a:r>
            </a:p>
            <a:p>
              <a:r>
                <a:rPr lang="en-US" sz="2400" dirty="0"/>
                <a:t>to follow</a:t>
              </a:r>
              <a:endParaRPr lang="en-IN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1600" cy="7884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Command</a:t>
              </a:r>
            </a:p>
            <a:p>
              <a:r>
                <a:rPr lang="en-US" sz="2400" dirty="0"/>
                <a:t> Code</a:t>
              </a:r>
              <a:endParaRPr lang="en-IN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70885" cy="438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CRC</a:t>
              </a:r>
              <a:endParaRPr lang="en-IN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251733" cy="438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251733" cy="438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251733" cy="438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32929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03070" y="848320"/>
              <a:ext cx="1965587" cy="7884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Base Memory </a:t>
              </a:r>
              <a:r>
                <a:rPr lang="en-US" sz="2400" dirty="0" err="1"/>
                <a:t>addr</a:t>
              </a:r>
              <a:r>
                <a:rPr lang="en-US" sz="2400" dirty="0"/>
                <a:t>.</a:t>
              </a:r>
            </a:p>
            <a:p>
              <a:pPr algn="ctr"/>
              <a:r>
                <a:rPr lang="en-US" sz="2400" dirty="0"/>
                <a:t>(LE)</a:t>
              </a:r>
              <a:endParaRPr lang="en-IN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6"/>
              <a:ext cx="251733" cy="438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6783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442439" y="931386"/>
              <a:ext cx="429399" cy="438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len</a:t>
              </a:r>
              <a:endParaRPr lang="en-IN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5563" y="1509752"/>
              <a:ext cx="251733" cy="438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50972" y="2934265"/>
            <a:ext cx="68260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Bytes of the packet = 11</a:t>
            </a:r>
          </a:p>
          <a:p>
            <a:r>
              <a:rPr lang="en-US" sz="2400" b="1" dirty="0"/>
              <a:t>“Length to follow ” </a:t>
            </a:r>
            <a:r>
              <a:rPr lang="en-US" sz="2400" dirty="0"/>
              <a:t>field will contain the value : 10</a:t>
            </a:r>
          </a:p>
          <a:p>
            <a:r>
              <a:rPr lang="en-US" sz="2400" b="1" dirty="0"/>
              <a:t>Command Code </a:t>
            </a:r>
            <a:r>
              <a:rPr lang="en-US" sz="2400" dirty="0"/>
              <a:t>: 0x59</a:t>
            </a:r>
          </a:p>
          <a:p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076943" y="191065"/>
            <a:ext cx="6216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Command Name : </a:t>
            </a:r>
            <a:r>
              <a:rPr lang="en-IN" sz="3200" dirty="0"/>
              <a:t>BL_MEM_READ</a:t>
            </a:r>
            <a:endParaRPr lang="en-US" sz="3200" dirty="0"/>
          </a:p>
        </p:txBody>
      </p:sp>
      <p:sp>
        <p:nvSpPr>
          <p:cNvPr id="25" name="Right Arrow 24"/>
          <p:cNvSpPr/>
          <p:nvPr/>
        </p:nvSpPr>
        <p:spPr>
          <a:xfrm>
            <a:off x="350974" y="2225761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6" name="Right Arrow 25"/>
          <p:cNvSpPr/>
          <p:nvPr/>
        </p:nvSpPr>
        <p:spPr>
          <a:xfrm rot="10800000">
            <a:off x="401774" y="5982266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7" name="Rectangle 26"/>
          <p:cNvSpPr/>
          <p:nvPr/>
        </p:nvSpPr>
        <p:spPr>
          <a:xfrm>
            <a:off x="2185233" y="5982266"/>
            <a:ext cx="237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reply</a:t>
            </a:r>
            <a:endParaRPr lang="en-IN" sz="2400" dirty="0"/>
          </a:p>
        </p:txBody>
      </p:sp>
      <p:sp>
        <p:nvSpPr>
          <p:cNvPr id="28" name="Rectangle 27"/>
          <p:cNvSpPr/>
          <p:nvPr/>
        </p:nvSpPr>
        <p:spPr>
          <a:xfrm>
            <a:off x="2185234" y="2194618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command</a:t>
            </a:r>
            <a:endParaRPr lang="en-IN" sz="2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4344815"/>
            <a:ext cx="1219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56503" y="4587041"/>
            <a:ext cx="0" cy="80315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88367" y="4716229"/>
            <a:ext cx="1010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status</a:t>
            </a:r>
            <a:endParaRPr lang="en-IN" sz="2400" dirty="0"/>
          </a:p>
        </p:txBody>
      </p:sp>
      <p:sp>
        <p:nvSpPr>
          <p:cNvPr id="32" name="Rectangle 31"/>
          <p:cNvSpPr/>
          <p:nvPr/>
        </p:nvSpPr>
        <p:spPr>
          <a:xfrm>
            <a:off x="2273703" y="4794025"/>
            <a:ext cx="3065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2400" dirty="0" err="1"/>
              <a:t>len</a:t>
            </a:r>
            <a:r>
              <a:rPr lang="en-US" sz="2400" dirty="0"/>
              <a:t>” number of bytes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07293" y="2297120"/>
            <a:ext cx="4479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Base Memory </a:t>
            </a:r>
            <a:r>
              <a:rPr lang="en-US" sz="2400" b="1" dirty="0" err="1"/>
              <a:t>Addr</a:t>
            </a:r>
            <a:r>
              <a:rPr lang="en-US" sz="2400" b="1" dirty="0"/>
              <a:t>. :</a:t>
            </a:r>
          </a:p>
          <a:p>
            <a:r>
              <a:rPr lang="en-US" sz="2400" dirty="0"/>
              <a:t>4 Byte base address from which data has to be read</a:t>
            </a:r>
          </a:p>
          <a:p>
            <a:endParaRPr lang="en-US" sz="2400" b="1" dirty="0"/>
          </a:p>
          <a:p>
            <a:r>
              <a:rPr lang="en-US" sz="2400" b="1" dirty="0" err="1"/>
              <a:t>len</a:t>
            </a:r>
            <a:r>
              <a:rPr lang="en-US" sz="2400" b="1" dirty="0"/>
              <a:t> </a:t>
            </a:r>
            <a:r>
              <a:rPr lang="en-US" sz="2400" dirty="0"/>
              <a:t>: No. of bytes to read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555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1014" y="990602"/>
            <a:ext cx="6342185" cy="1332837"/>
            <a:chOff x="685800" y="742950"/>
            <a:chExt cx="4509361" cy="123853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4509361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940250" cy="7722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Length </a:t>
              </a:r>
            </a:p>
            <a:p>
              <a:r>
                <a:rPr lang="en-US" sz="2400" dirty="0"/>
                <a:t>to follow</a:t>
              </a:r>
              <a:endParaRPr lang="en-IN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1"/>
              <a:ext cx="1137701" cy="7722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Command</a:t>
              </a:r>
            </a:p>
            <a:p>
              <a:r>
                <a:rPr lang="en-US" sz="2400" dirty="0"/>
                <a:t> Code</a:t>
              </a:r>
              <a:endParaRPr lang="en-IN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0281" y="939284"/>
              <a:ext cx="563995" cy="429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CRC</a:t>
              </a:r>
              <a:endParaRPr lang="en-IN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248694" cy="429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248694" cy="429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8776" y="1552485"/>
              <a:ext cx="248694" cy="4290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1016" y="4622798"/>
            <a:ext cx="2527705" cy="1359351"/>
            <a:chOff x="685800" y="3409950"/>
            <a:chExt cx="1638300" cy="121079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10474" y="4209534"/>
              <a:ext cx="849250" cy="411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(2 bytes)</a:t>
              </a:r>
              <a:endParaRPr lang="en-IN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9313" y="3467784"/>
              <a:ext cx="1391273" cy="740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All Sectors status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59805" y="3022600"/>
            <a:ext cx="66609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Bytes of the packet = 6</a:t>
            </a:r>
          </a:p>
          <a:p>
            <a:r>
              <a:rPr lang="en-US" sz="2400" b="1" dirty="0"/>
              <a:t>“Length to follow ” </a:t>
            </a:r>
            <a:r>
              <a:rPr lang="en-US" sz="2400" dirty="0"/>
              <a:t>field will contain the value : 5</a:t>
            </a:r>
          </a:p>
          <a:p>
            <a:r>
              <a:rPr lang="en-US" sz="2400" b="1" dirty="0"/>
              <a:t>Command Code : </a:t>
            </a:r>
            <a:r>
              <a:rPr lang="en-US" sz="2400" dirty="0"/>
              <a:t>0x5A</a:t>
            </a:r>
          </a:p>
          <a:p>
            <a:endParaRPr lang="en-IN" sz="2400" dirty="0"/>
          </a:p>
        </p:txBody>
      </p:sp>
      <p:sp>
        <p:nvSpPr>
          <p:cNvPr id="26" name="Rectangle 25"/>
          <p:cNvSpPr/>
          <p:nvPr/>
        </p:nvSpPr>
        <p:spPr>
          <a:xfrm>
            <a:off x="2738036" y="279399"/>
            <a:ext cx="8333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Command Name : </a:t>
            </a:r>
            <a:r>
              <a:rPr lang="en-IN" sz="3200" dirty="0"/>
              <a:t>BL_READ_SECTOR_STATUS</a:t>
            </a:r>
            <a:endParaRPr lang="en-US" sz="3200" dirty="0"/>
          </a:p>
          <a:p>
            <a:r>
              <a:rPr lang="en-IN" sz="3200" dirty="0"/>
              <a:t> 	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59807" y="2395417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8" name="Right Arrow 27"/>
          <p:cNvSpPr/>
          <p:nvPr/>
        </p:nvSpPr>
        <p:spPr>
          <a:xfrm rot="10800000">
            <a:off x="410607" y="6070601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9" name="Rectangle 28"/>
          <p:cNvSpPr/>
          <p:nvPr/>
        </p:nvSpPr>
        <p:spPr>
          <a:xfrm>
            <a:off x="2194067" y="6070601"/>
            <a:ext cx="237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reply</a:t>
            </a:r>
            <a:endParaRPr lang="en-IN" sz="2400" dirty="0"/>
          </a:p>
        </p:txBody>
      </p:sp>
      <p:sp>
        <p:nvSpPr>
          <p:cNvPr id="30" name="Rectangle 29"/>
          <p:cNvSpPr/>
          <p:nvPr/>
        </p:nvSpPr>
        <p:spPr>
          <a:xfrm>
            <a:off x="2194067" y="2364274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command</a:t>
            </a:r>
            <a:endParaRPr lang="en-IN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4344815"/>
            <a:ext cx="1219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5939" y="996024"/>
            <a:ext cx="7315200" cy="1407041"/>
            <a:chOff x="685800" y="742950"/>
            <a:chExt cx="5486400" cy="124599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5486399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991810" cy="735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Length </a:t>
              </a:r>
            </a:p>
            <a:p>
              <a:r>
                <a:rPr lang="en-US" sz="2400" dirty="0"/>
                <a:t>to follow</a:t>
              </a:r>
              <a:endParaRPr lang="en-IN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200089" cy="735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Command</a:t>
              </a:r>
            </a:p>
            <a:p>
              <a:r>
                <a:rPr lang="en-US" sz="2400" dirty="0"/>
                <a:t> Code</a:t>
              </a:r>
              <a:endParaRPr lang="en-IN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262332" cy="408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262332" cy="408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482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682170" y="1552485"/>
              <a:ext cx="262332" cy="408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2</a:t>
              </a:r>
              <a:endParaRPr lang="en-IN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47752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57965" y="851405"/>
              <a:ext cx="888993" cy="735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Sector</a:t>
              </a:r>
            </a:p>
            <a:p>
              <a:r>
                <a:rPr lang="en-US" sz="2400" dirty="0"/>
                <a:t>Details </a:t>
              </a:r>
              <a:endParaRPr lang="en-IN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95161" y="1580118"/>
              <a:ext cx="262332" cy="408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16516" y="904158"/>
              <a:ext cx="594923" cy="408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/>
                <a:t>CRC</a:t>
              </a:r>
              <a:endParaRPr lang="en-IN" sz="24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59806" y="3022600"/>
            <a:ext cx="64992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Bytes of the packet = 8</a:t>
            </a:r>
          </a:p>
          <a:p>
            <a:r>
              <a:rPr lang="en-US" sz="2400" dirty="0"/>
              <a:t>“Length to follow ” field will contain the value : 7</a:t>
            </a:r>
          </a:p>
          <a:p>
            <a:r>
              <a:rPr lang="en-US" sz="2400" b="1" dirty="0"/>
              <a:t>Command Code : </a:t>
            </a:r>
            <a:r>
              <a:rPr lang="en-US" sz="2400" dirty="0"/>
              <a:t>0x58</a:t>
            </a:r>
          </a:p>
          <a:p>
            <a:endParaRPr lang="en-IN" sz="2400" dirty="0"/>
          </a:p>
        </p:txBody>
      </p:sp>
      <p:sp>
        <p:nvSpPr>
          <p:cNvPr id="25" name="Rectangle 24"/>
          <p:cNvSpPr/>
          <p:nvPr/>
        </p:nvSpPr>
        <p:spPr>
          <a:xfrm>
            <a:off x="2302295" y="177800"/>
            <a:ext cx="849463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Command Name : </a:t>
            </a:r>
            <a:r>
              <a:rPr lang="en-IN" sz="3200" dirty="0"/>
              <a:t>BL_EN_R_W_PROTECT 	</a:t>
            </a:r>
          </a:p>
          <a:p>
            <a:pPr algn="ctr"/>
            <a:r>
              <a:rPr lang="en-US" sz="32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59807" y="2395417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9" name="Rectangle 28"/>
          <p:cNvSpPr/>
          <p:nvPr/>
        </p:nvSpPr>
        <p:spPr>
          <a:xfrm>
            <a:off x="2194067" y="2364274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command</a:t>
            </a:r>
            <a:endParaRPr lang="en-IN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" y="4344815"/>
            <a:ext cx="654961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713480" y="2373541"/>
            <a:ext cx="5117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Sector details :  </a:t>
            </a:r>
            <a:r>
              <a:rPr lang="en-US" sz="2400" dirty="0"/>
              <a:t>sector numbers encoded </a:t>
            </a:r>
            <a:r>
              <a:rPr lang="en-US" sz="2400"/>
              <a:t>in 12bits </a:t>
            </a:r>
          </a:p>
          <a:p>
            <a:r>
              <a:rPr lang="en-US" sz="2400"/>
              <a:t>(</a:t>
            </a:r>
            <a:r>
              <a:rPr lang="en-US" sz="2400" dirty="0"/>
              <a:t>ex: 0</a:t>
            </a:r>
            <a:r>
              <a:rPr lang="en-US" sz="2400" baseline="30000" dirty="0"/>
              <a:t>th</a:t>
            </a:r>
            <a:r>
              <a:rPr lang="en-US" sz="2400" dirty="0"/>
              <a:t> bit is sector 0)</a:t>
            </a:r>
          </a:p>
          <a:p>
            <a:r>
              <a:rPr lang="en-US" sz="2400" dirty="0"/>
              <a:t>0</a:t>
            </a:r>
            <a:r>
              <a:rPr lang="en-US" sz="2400"/>
              <a:t>: </a:t>
            </a:r>
            <a:r>
              <a:rPr lang="en-US" sz="2400" dirty="0"/>
              <a:t>protection </a:t>
            </a:r>
          </a:p>
          <a:p>
            <a:r>
              <a:rPr lang="en-US" sz="2400" dirty="0"/>
              <a:t>1</a:t>
            </a:r>
            <a:r>
              <a:rPr lang="en-US" sz="2400"/>
              <a:t>: </a:t>
            </a:r>
            <a:r>
              <a:rPr lang="en-US" sz="2400" dirty="0"/>
              <a:t>No </a:t>
            </a:r>
            <a:r>
              <a:rPr lang="en-US" sz="2400"/>
              <a:t>protection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11778-B9DB-88A6-EDB0-47595282543A}"/>
              </a:ext>
            </a:extLst>
          </p:cNvPr>
          <p:cNvSpPr txBox="1"/>
          <p:nvPr/>
        </p:nvSpPr>
        <p:spPr>
          <a:xfrm>
            <a:off x="9182" y="4488737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EX:BL_EN_RW_PROTECT</a:t>
            </a:r>
          </a:p>
          <a:p>
            <a:r>
              <a:rPr lang="en-US"/>
              <a:t>07 58 </a:t>
            </a:r>
            <a:r>
              <a:rPr lang="en-US" b="1"/>
              <a:t>0f 00 </a:t>
            </a:r>
            <a:r>
              <a:rPr lang="en-US"/>
              <a:t>00 00 00 00</a:t>
            </a:r>
          </a:p>
          <a:p>
            <a:r>
              <a:rPr lang="en-US" b="1"/>
              <a:t>00 0f -&gt; 0x000F : sector 0-3: no protection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5939" y="4469488"/>
            <a:ext cx="2184400" cy="10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39858" y="5535601"/>
            <a:ext cx="1310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(1 bytes)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60623" y="4546601"/>
            <a:ext cx="1855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5939" y="996023"/>
            <a:ext cx="7119261" cy="1361984"/>
            <a:chOff x="685800" y="742950"/>
            <a:chExt cx="5339446" cy="120609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5339446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991810" cy="735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Length </a:t>
              </a:r>
            </a:p>
            <a:p>
              <a:r>
                <a:rPr lang="en-US" sz="2400" dirty="0"/>
                <a:t>to follow</a:t>
              </a:r>
              <a:endParaRPr lang="en-IN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200089" cy="735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Command</a:t>
              </a:r>
            </a:p>
            <a:p>
              <a:r>
                <a:rPr lang="en-US" sz="2400" dirty="0"/>
                <a:t> Code</a:t>
              </a:r>
              <a:endParaRPr lang="en-IN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0107" y="939284"/>
              <a:ext cx="594923" cy="408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CRC</a:t>
              </a:r>
              <a:endParaRPr lang="en-IN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262332" cy="408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262332" cy="408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0125" y="1540218"/>
              <a:ext cx="262332" cy="408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38548" cy="4088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sz="24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59806" y="3022600"/>
            <a:ext cx="64992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Bytes of the packet = 6</a:t>
            </a:r>
          </a:p>
          <a:p>
            <a:r>
              <a:rPr lang="en-US" sz="2400" dirty="0"/>
              <a:t>“Length to follow ” field will contain the value : 5</a:t>
            </a:r>
          </a:p>
          <a:p>
            <a:r>
              <a:rPr lang="en-US" sz="2400" b="1" dirty="0"/>
              <a:t>Command Code : </a:t>
            </a:r>
            <a:r>
              <a:rPr lang="en-US" sz="2400" dirty="0"/>
              <a:t>0x5C</a:t>
            </a:r>
          </a:p>
          <a:p>
            <a:endParaRPr lang="en-IN" sz="2400" dirty="0"/>
          </a:p>
        </p:txBody>
      </p:sp>
      <p:sp>
        <p:nvSpPr>
          <p:cNvPr id="25" name="Rectangle 24"/>
          <p:cNvSpPr/>
          <p:nvPr/>
        </p:nvSpPr>
        <p:spPr>
          <a:xfrm>
            <a:off x="2302297" y="177800"/>
            <a:ext cx="849463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Command Name : </a:t>
            </a:r>
            <a:r>
              <a:rPr lang="en-IN" sz="3200" dirty="0"/>
              <a:t>BL_DIS_R_W_PROTECT	</a:t>
            </a:r>
          </a:p>
          <a:p>
            <a:pPr algn="ctr"/>
            <a:r>
              <a:rPr lang="en-US" sz="32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59807" y="2395417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7" name="Right Arrow 26"/>
          <p:cNvSpPr/>
          <p:nvPr/>
        </p:nvSpPr>
        <p:spPr>
          <a:xfrm rot="10800000">
            <a:off x="410607" y="6070601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8" name="Rectangle 27"/>
          <p:cNvSpPr/>
          <p:nvPr/>
        </p:nvSpPr>
        <p:spPr>
          <a:xfrm>
            <a:off x="2194067" y="6070601"/>
            <a:ext cx="237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reply</a:t>
            </a:r>
            <a:endParaRPr lang="en-IN" sz="2400" dirty="0"/>
          </a:p>
        </p:txBody>
      </p:sp>
      <p:sp>
        <p:nvSpPr>
          <p:cNvPr id="29" name="Rectangle 28"/>
          <p:cNvSpPr/>
          <p:nvPr/>
        </p:nvSpPr>
        <p:spPr>
          <a:xfrm>
            <a:off x="2194067" y="2364274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command</a:t>
            </a:r>
            <a:endParaRPr lang="en-IN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4344815"/>
            <a:ext cx="1219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12000" y="2613959"/>
            <a:ext cx="477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Disables Active protection on all the sectors (resumes to default state)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6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8151C4-C9EE-8685-0DC4-2AF5A9F86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85612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0EFC10-4D46-61F5-F2F3-71AD1DFF6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43363"/>
              </p:ext>
            </p:extLst>
          </p:nvPr>
        </p:nvGraphicFramePr>
        <p:xfrm>
          <a:off x="231752" y="1117270"/>
          <a:ext cx="6941208" cy="427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23">
                  <a:extLst>
                    <a:ext uri="{9D8B030D-6E8A-4147-A177-3AD203B41FA5}">
                      <a16:colId xmlns:a16="http://schemas.microsoft.com/office/drawing/2014/main" val="890487091"/>
                    </a:ext>
                  </a:extLst>
                </a:gridCol>
                <a:gridCol w="1115735">
                  <a:extLst>
                    <a:ext uri="{9D8B030D-6E8A-4147-A177-3AD203B41FA5}">
                      <a16:colId xmlns:a16="http://schemas.microsoft.com/office/drawing/2014/main" val="2961746556"/>
                    </a:ext>
                  </a:extLst>
                </a:gridCol>
                <a:gridCol w="2757270">
                  <a:extLst>
                    <a:ext uri="{9D8B030D-6E8A-4147-A177-3AD203B41FA5}">
                      <a16:colId xmlns:a16="http://schemas.microsoft.com/office/drawing/2014/main" val="225079529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8596770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1318099086"/>
                    </a:ext>
                  </a:extLst>
                </a:gridCol>
              </a:tblGrid>
              <a:tr h="3286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Block 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Name 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Block base addresses 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Size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486023402"/>
                  </a:ext>
                </a:extLst>
              </a:tr>
              <a:tr h="328664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Main memory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2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0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0x0800 0000 - 0x0800 3FFF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16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211238473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1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0x0800 4000 - 0x0800 7FFF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16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936774724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2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0x0800 8000 - 0x0800 BFFF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16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</a:t>
                      </a: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374723850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3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0x0800 C000 - 0x0800 FFFF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16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737249739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4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0x0801 0000 - 0x0801 FFFF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64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6400419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5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0x0802 0000 - 0x0803 FFFF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128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496768724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6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0x0804 0000 - 0x0805 FFFF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128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162381665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...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...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...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1178237051"/>
                  </a:ext>
                </a:extLst>
              </a:tr>
              <a:tr h="32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Sector 11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0x080E 0000 - 0x080F FFFF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128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621875619"/>
                  </a:ext>
                </a:extLst>
              </a:tr>
              <a:tr h="32866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System memory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2" marR="10802" marT="108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0x1FFF 0000 - 0x1FFF 77FF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30 Kbytes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1524800745"/>
                  </a:ext>
                </a:extLst>
              </a:tr>
              <a:tr h="32866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OTP area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2" marR="10802" marT="108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0x1FFF 7800 - 0x1FFF 7A0F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528 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3318054620"/>
                  </a:ext>
                </a:extLst>
              </a:tr>
              <a:tr h="32866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Option bytes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2" marR="10802" marT="1080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0x1FFF C000 - 0x1FFF C00F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16 bytes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217" marR="10802" marT="10802" marB="0" anchor="ctr"/>
                </a:tc>
                <a:extLst>
                  <a:ext uri="{0D108BD9-81ED-4DB2-BD59-A6C34878D82A}">
                    <a16:rowId xmlns:a16="http://schemas.microsoft.com/office/drawing/2014/main" val="289502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42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59807" y="1367320"/>
            <a:ext cx="9652000" cy="1325050"/>
            <a:chOff x="685800" y="742950"/>
            <a:chExt cx="7239000" cy="1207642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991810" cy="7573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Length </a:t>
              </a:r>
            </a:p>
            <a:p>
              <a:r>
                <a:rPr lang="en-US" sz="2400" dirty="0"/>
                <a:t>to follow</a:t>
              </a:r>
              <a:endParaRPr lang="en-IN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200089" cy="7573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Command</a:t>
              </a:r>
            </a:p>
            <a:p>
              <a:r>
                <a:rPr lang="en-US" sz="2400" dirty="0"/>
                <a:t> Code</a:t>
              </a:r>
              <a:endParaRPr lang="en-IN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94923" cy="420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CRC</a:t>
              </a:r>
              <a:endParaRPr lang="en-IN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262332" cy="420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262332" cy="420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262332" cy="420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10606" y="3113709"/>
            <a:ext cx="65617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Bytes of the packet = 6</a:t>
            </a:r>
          </a:p>
          <a:p>
            <a:r>
              <a:rPr lang="en-US" sz="2400" dirty="0"/>
              <a:t>“Length to follow ” field will contain the value : 5 </a:t>
            </a:r>
          </a:p>
          <a:p>
            <a:r>
              <a:rPr lang="en-US" sz="2400" b="1" dirty="0"/>
              <a:t>Command Code : </a:t>
            </a:r>
            <a:r>
              <a:rPr lang="en-US" sz="2400" dirty="0"/>
              <a:t>0x51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9807" y="4873653"/>
            <a:ext cx="4368800" cy="10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Boot loader version number</a:t>
            </a:r>
          </a:p>
          <a:p>
            <a:pPr algn="ctr"/>
            <a:r>
              <a:rPr lang="en-US" sz="2400" dirty="0"/>
              <a:t>(1 byte)</a:t>
            </a:r>
            <a:endParaRPr lang="en-IN" sz="2400" dirty="0"/>
          </a:p>
        </p:txBody>
      </p:sp>
      <p:sp>
        <p:nvSpPr>
          <p:cNvPr id="19" name="Right Arrow 18"/>
          <p:cNvSpPr/>
          <p:nvPr/>
        </p:nvSpPr>
        <p:spPr>
          <a:xfrm>
            <a:off x="359807" y="2610497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1" name="Right Arrow 20"/>
          <p:cNvSpPr/>
          <p:nvPr/>
        </p:nvSpPr>
        <p:spPr>
          <a:xfrm rot="10800000">
            <a:off x="410607" y="6070601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2" name="Rectangle 21"/>
          <p:cNvSpPr/>
          <p:nvPr/>
        </p:nvSpPr>
        <p:spPr>
          <a:xfrm>
            <a:off x="2194067" y="6070601"/>
            <a:ext cx="237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reply</a:t>
            </a:r>
            <a:endParaRPr lang="en-IN" sz="2400" dirty="0"/>
          </a:p>
        </p:txBody>
      </p:sp>
      <p:sp>
        <p:nvSpPr>
          <p:cNvPr id="23" name="Rectangle 22"/>
          <p:cNvSpPr/>
          <p:nvPr/>
        </p:nvSpPr>
        <p:spPr>
          <a:xfrm>
            <a:off x="2194067" y="2556680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command</a:t>
            </a:r>
            <a:endParaRPr lang="en-IN" sz="2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4344815"/>
            <a:ext cx="1219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66108" y="279399"/>
            <a:ext cx="5856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Command Name : </a:t>
            </a:r>
            <a:r>
              <a:rPr lang="en-IN" sz="3200" dirty="0"/>
              <a:t>BL_GET_VER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73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59807" y="1367320"/>
            <a:ext cx="9652000" cy="1325050"/>
            <a:chOff x="685800" y="742950"/>
            <a:chExt cx="7239000" cy="1207642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991810" cy="7573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Length </a:t>
              </a:r>
            </a:p>
            <a:p>
              <a:r>
                <a:rPr lang="en-US" sz="2400" dirty="0"/>
                <a:t>to follow</a:t>
              </a:r>
              <a:endParaRPr lang="en-IN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200089" cy="7573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Command</a:t>
              </a:r>
            </a:p>
            <a:p>
              <a:r>
                <a:rPr lang="en-US" sz="2400" dirty="0"/>
                <a:t> Code</a:t>
              </a:r>
              <a:endParaRPr lang="en-IN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94923" cy="420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CRC</a:t>
              </a:r>
              <a:endParaRPr lang="en-IN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262332" cy="420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262332" cy="420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262332" cy="420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10606" y="3113709"/>
            <a:ext cx="65617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Bytes of the packet = 6</a:t>
            </a:r>
          </a:p>
          <a:p>
            <a:r>
              <a:rPr lang="en-US" sz="2400" dirty="0"/>
              <a:t>“Length to follow ” field will contain the value : 5 </a:t>
            </a:r>
          </a:p>
          <a:p>
            <a:r>
              <a:rPr lang="en-US" sz="2400" b="1" dirty="0"/>
              <a:t>Command Code : </a:t>
            </a:r>
            <a:r>
              <a:rPr lang="en-US" sz="2400" dirty="0"/>
              <a:t>0x52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9807" y="4873653"/>
            <a:ext cx="4368800" cy="10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Supported Commands codes</a:t>
            </a:r>
            <a:endParaRPr lang="en-IN" sz="2400" dirty="0"/>
          </a:p>
        </p:txBody>
      </p:sp>
      <p:sp>
        <p:nvSpPr>
          <p:cNvPr id="19" name="Right Arrow 18"/>
          <p:cNvSpPr/>
          <p:nvPr/>
        </p:nvSpPr>
        <p:spPr>
          <a:xfrm>
            <a:off x="359807" y="2610497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1" name="Right Arrow 20"/>
          <p:cNvSpPr/>
          <p:nvPr/>
        </p:nvSpPr>
        <p:spPr>
          <a:xfrm rot="10800000">
            <a:off x="410607" y="6070601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2" name="Rectangle 21"/>
          <p:cNvSpPr/>
          <p:nvPr/>
        </p:nvSpPr>
        <p:spPr>
          <a:xfrm>
            <a:off x="2194067" y="6070601"/>
            <a:ext cx="237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reply</a:t>
            </a:r>
            <a:endParaRPr lang="en-IN" sz="2400" dirty="0"/>
          </a:p>
        </p:txBody>
      </p:sp>
      <p:sp>
        <p:nvSpPr>
          <p:cNvPr id="23" name="Rectangle 22"/>
          <p:cNvSpPr/>
          <p:nvPr/>
        </p:nvSpPr>
        <p:spPr>
          <a:xfrm>
            <a:off x="2194067" y="2556680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command</a:t>
            </a:r>
            <a:endParaRPr lang="en-IN" sz="2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4344815"/>
            <a:ext cx="1219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44281" y="279399"/>
            <a:ext cx="6099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Command Name : </a:t>
            </a:r>
            <a:r>
              <a:rPr lang="en-IN" sz="3200" dirty="0"/>
              <a:t>BL_GET_HELP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2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42224" y="1888204"/>
            <a:ext cx="34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  <a:endParaRPr lang="en-IN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93885" y="1074248"/>
            <a:ext cx="9652000" cy="1293202"/>
            <a:chOff x="685800" y="742950"/>
            <a:chExt cx="7239000" cy="116209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9"/>
              <a:ext cx="991810" cy="7467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Length </a:t>
              </a:r>
            </a:p>
            <a:p>
              <a:r>
                <a:rPr lang="en-US" sz="2400" dirty="0"/>
                <a:t>to follow</a:t>
              </a:r>
              <a:endParaRPr lang="en-IN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200089" cy="7467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Command</a:t>
              </a:r>
            </a:p>
            <a:p>
              <a:r>
                <a:rPr lang="en-US" sz="2400" dirty="0"/>
                <a:t> Code</a:t>
              </a:r>
              <a:endParaRPr lang="en-IN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94923" cy="414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CRC</a:t>
              </a:r>
              <a:endParaRPr lang="en-IN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262332" cy="414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652300" y="2039780"/>
            <a:ext cx="34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342697" y="3124201"/>
            <a:ext cx="65617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Bytes of the packet = 6</a:t>
            </a:r>
          </a:p>
          <a:p>
            <a:r>
              <a:rPr lang="en-US" sz="2400" dirty="0"/>
              <a:t>“Length to follow ” field will contain the value : 5 </a:t>
            </a:r>
          </a:p>
          <a:p>
            <a:r>
              <a:rPr lang="en-US" sz="2400" b="1" dirty="0"/>
              <a:t>Command Code : </a:t>
            </a:r>
            <a:r>
              <a:rPr lang="en-US" sz="2400" dirty="0"/>
              <a:t>0x53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3886" y="4622798"/>
            <a:ext cx="4563034" cy="1359351"/>
            <a:chOff x="685800" y="3409950"/>
            <a:chExt cx="3276600" cy="121079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327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853655" y="4209534"/>
              <a:ext cx="940889" cy="411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(2 bytes)</a:t>
              </a:r>
              <a:endParaRPr lang="en-IN" sz="24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286000" y="3409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816983" y="3525103"/>
              <a:ext cx="1298644" cy="740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MCU chip Id</a:t>
              </a:r>
            </a:p>
            <a:p>
              <a:pPr algn="ctr"/>
              <a:r>
                <a:rPr lang="en-US" sz="2400" dirty="0"/>
                <a:t>LSB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4384" y="3525620"/>
              <a:ext cx="1298643" cy="740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MCU chip Id</a:t>
              </a:r>
            </a:p>
            <a:p>
              <a:pPr algn="ctr"/>
              <a:r>
                <a:rPr lang="en-US" sz="2400" dirty="0"/>
                <a:t>MSB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416469" y="279399"/>
            <a:ext cx="7759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Command Name : </a:t>
            </a:r>
            <a:r>
              <a:rPr lang="en-IN" sz="3200" dirty="0"/>
              <a:t>BL_GET_CID 	</a:t>
            </a:r>
          </a:p>
          <a:p>
            <a:r>
              <a:rPr lang="en-IN" sz="3200" dirty="0"/>
              <a:t>	</a:t>
            </a:r>
          </a:p>
          <a:p>
            <a:pPr algn="ctr"/>
            <a:r>
              <a:rPr lang="en-US" sz="3200" dirty="0"/>
              <a:t> 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59807" y="2395417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1" name="Right Arrow 20"/>
          <p:cNvSpPr/>
          <p:nvPr/>
        </p:nvSpPr>
        <p:spPr>
          <a:xfrm rot="10800000">
            <a:off x="410607" y="6070601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2" name="Rectangle 21"/>
          <p:cNvSpPr/>
          <p:nvPr/>
        </p:nvSpPr>
        <p:spPr>
          <a:xfrm>
            <a:off x="2194067" y="6070601"/>
            <a:ext cx="237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reply</a:t>
            </a:r>
            <a:endParaRPr lang="en-IN" sz="2400" dirty="0"/>
          </a:p>
        </p:txBody>
      </p:sp>
      <p:sp>
        <p:nvSpPr>
          <p:cNvPr id="23" name="Rectangle 22"/>
          <p:cNvSpPr/>
          <p:nvPr/>
        </p:nvSpPr>
        <p:spPr>
          <a:xfrm>
            <a:off x="2194067" y="2364274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command</a:t>
            </a:r>
            <a:endParaRPr lang="en-IN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4344815"/>
            <a:ext cx="1219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9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3200" y="946181"/>
            <a:ext cx="9753600" cy="1343274"/>
            <a:chOff x="685800" y="742950"/>
            <a:chExt cx="7239000" cy="1198946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742950"/>
              <a:ext cx="7239000" cy="847081"/>
              <a:chOff x="685800" y="742950"/>
              <a:chExt cx="7239000" cy="8470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" y="742950"/>
                <a:ext cx="7239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86000" y="767834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86200" y="818118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59595" y="825668"/>
                <a:ext cx="981478" cy="741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Length </a:t>
                </a:r>
              </a:p>
              <a:p>
                <a:r>
                  <a:rPr lang="en-US" sz="2400" dirty="0"/>
                  <a:t>to follow</a:t>
                </a:r>
                <a:endParaRPr lang="en-IN" sz="2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848320"/>
                <a:ext cx="1187588" cy="741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Command</a:t>
                </a:r>
              </a:p>
              <a:p>
                <a:r>
                  <a:rPr lang="en-US" sz="2400" dirty="0"/>
                  <a:t> Code</a:t>
                </a:r>
                <a:endParaRPr lang="en-IN" sz="24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86400" y="931386"/>
                <a:ext cx="588725" cy="412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CRC</a:t>
                </a:r>
                <a:endParaRPr lang="en-IN" sz="24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133414" y="1509752"/>
              <a:ext cx="259599" cy="412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259599" cy="412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259599" cy="412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59806" y="3022600"/>
            <a:ext cx="64992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Bytes of the packet = 6</a:t>
            </a:r>
          </a:p>
          <a:p>
            <a:r>
              <a:rPr lang="en-US" sz="2400" dirty="0"/>
              <a:t>“Length to follow ” field will contain the value : 5</a:t>
            </a:r>
          </a:p>
          <a:p>
            <a:r>
              <a:rPr lang="en-US" sz="2400" b="1" dirty="0"/>
              <a:t>Command Code : </a:t>
            </a:r>
            <a:r>
              <a:rPr lang="en-US" sz="2400" dirty="0"/>
              <a:t>0x54</a:t>
            </a:r>
          </a:p>
          <a:p>
            <a:endParaRPr lang="en-IN" sz="2400" dirty="0"/>
          </a:p>
        </p:txBody>
      </p:sp>
      <p:sp>
        <p:nvSpPr>
          <p:cNvPr id="16" name="Rectangle 15"/>
          <p:cNvSpPr/>
          <p:nvPr/>
        </p:nvSpPr>
        <p:spPr>
          <a:xfrm>
            <a:off x="914400" y="4546600"/>
            <a:ext cx="2184400" cy="10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258320" y="5612713"/>
            <a:ext cx="1310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(1 bytes)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1130618" y="4700138"/>
            <a:ext cx="1648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RDP status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26926" y="279398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Command Name : </a:t>
            </a:r>
            <a:r>
              <a:rPr lang="en-IN" sz="3200" dirty="0"/>
              <a:t>BL_GET_RDP_STATUS 	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59807" y="2395417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1" name="Right Arrow 20"/>
          <p:cNvSpPr/>
          <p:nvPr/>
        </p:nvSpPr>
        <p:spPr>
          <a:xfrm rot="10800000">
            <a:off x="410607" y="6070601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2" name="Rectangle 21"/>
          <p:cNvSpPr/>
          <p:nvPr/>
        </p:nvSpPr>
        <p:spPr>
          <a:xfrm>
            <a:off x="2194067" y="6070601"/>
            <a:ext cx="237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reply</a:t>
            </a:r>
            <a:endParaRPr lang="en-IN" sz="2400" dirty="0"/>
          </a:p>
        </p:txBody>
      </p:sp>
      <p:sp>
        <p:nvSpPr>
          <p:cNvPr id="23" name="Rectangle 22"/>
          <p:cNvSpPr/>
          <p:nvPr/>
        </p:nvSpPr>
        <p:spPr>
          <a:xfrm>
            <a:off x="2194067" y="2364274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command</a:t>
            </a:r>
            <a:endParaRPr lang="en-IN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4344815"/>
            <a:ext cx="1219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3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14400" y="4546600"/>
            <a:ext cx="2184400" cy="10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332859" y="5612713"/>
            <a:ext cx="1161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(1 byte)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1449617" y="4700138"/>
            <a:ext cx="1010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3200" y="1032791"/>
            <a:ext cx="9652000" cy="1371964"/>
            <a:chOff x="685800" y="742950"/>
            <a:chExt cx="7239000" cy="122009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7"/>
              <a:ext cx="991810" cy="7390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Length </a:t>
              </a:r>
            </a:p>
            <a:p>
              <a:r>
                <a:rPr lang="en-US" sz="2400" dirty="0"/>
                <a:t>to follow</a:t>
              </a:r>
              <a:endParaRPr lang="en-IN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200089" cy="7390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Command</a:t>
              </a:r>
            </a:p>
            <a:p>
              <a:r>
                <a:rPr lang="en-US" sz="2400" dirty="0"/>
                <a:t> Code</a:t>
              </a:r>
              <a:endParaRPr lang="en-IN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94923" cy="4105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CRC</a:t>
              </a:r>
              <a:endParaRPr lang="en-IN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262332" cy="4105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262332" cy="4105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262332" cy="4105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5118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1800349" cy="7390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Memory address</a:t>
              </a:r>
            </a:p>
            <a:p>
              <a:pPr algn="ctr"/>
              <a:r>
                <a:rPr lang="en-US" sz="2400" dirty="0"/>
                <a:t>(LE)</a:t>
              </a:r>
              <a:endParaRPr lang="en-IN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262332" cy="4105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59806" y="3022600"/>
            <a:ext cx="64992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Bytes of the packet = 10</a:t>
            </a:r>
          </a:p>
          <a:p>
            <a:r>
              <a:rPr lang="en-US" sz="2400" dirty="0"/>
              <a:t>“Length to follow ” field will contain the value : 9</a:t>
            </a:r>
          </a:p>
          <a:p>
            <a:r>
              <a:rPr lang="en-US" sz="2400" b="1" dirty="0"/>
              <a:t>Command Code : </a:t>
            </a:r>
            <a:r>
              <a:rPr lang="en-US" sz="2400" dirty="0"/>
              <a:t>0x55</a:t>
            </a:r>
          </a:p>
          <a:p>
            <a:endParaRPr lang="en-IN" sz="2400" dirty="0"/>
          </a:p>
        </p:txBody>
      </p:sp>
      <p:sp>
        <p:nvSpPr>
          <p:cNvPr id="21" name="Rectangle 20"/>
          <p:cNvSpPr/>
          <p:nvPr/>
        </p:nvSpPr>
        <p:spPr>
          <a:xfrm>
            <a:off x="2820474" y="279399"/>
            <a:ext cx="6747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Command Name : </a:t>
            </a:r>
            <a:r>
              <a:rPr lang="en-IN" sz="3200" dirty="0"/>
              <a:t>BL_GO_TO_ADDR</a:t>
            </a:r>
            <a:r>
              <a:rPr lang="en-US" sz="3200" dirty="0"/>
              <a:t>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59807" y="2395417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3" name="Right Arrow 22"/>
          <p:cNvSpPr/>
          <p:nvPr/>
        </p:nvSpPr>
        <p:spPr>
          <a:xfrm rot="10800000">
            <a:off x="410607" y="6070601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4" name="Rectangle 23"/>
          <p:cNvSpPr/>
          <p:nvPr/>
        </p:nvSpPr>
        <p:spPr>
          <a:xfrm>
            <a:off x="2194067" y="6039458"/>
            <a:ext cx="237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reply</a:t>
            </a:r>
            <a:endParaRPr lang="en-IN" sz="2400" dirty="0"/>
          </a:p>
        </p:txBody>
      </p:sp>
      <p:sp>
        <p:nvSpPr>
          <p:cNvPr id="25" name="Rectangle 24"/>
          <p:cNvSpPr/>
          <p:nvPr/>
        </p:nvSpPr>
        <p:spPr>
          <a:xfrm>
            <a:off x="2194067" y="2364274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command</a:t>
            </a:r>
            <a:endParaRPr lang="en-IN" sz="2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4344815"/>
            <a:ext cx="1219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107492" y="2825575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Base Memory </a:t>
            </a:r>
            <a:r>
              <a:rPr lang="en-US" sz="2400" b="1" dirty="0" err="1"/>
              <a:t>Addr</a:t>
            </a:r>
            <a:r>
              <a:rPr lang="en-US" sz="2400" b="1" dirty="0"/>
              <a:t>. :</a:t>
            </a:r>
          </a:p>
          <a:p>
            <a:r>
              <a:rPr lang="en-US" sz="2400" dirty="0"/>
              <a:t>4 Byte base address to jump</a:t>
            </a:r>
          </a:p>
        </p:txBody>
      </p:sp>
    </p:spTree>
    <p:extLst>
      <p:ext uri="{BB962C8B-B14F-4D97-AF65-F5344CB8AC3E}">
        <p14:creationId xmlns:p14="http://schemas.microsoft.com/office/powerpoint/2010/main" val="15915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67525" y="4546600"/>
            <a:ext cx="2184400" cy="10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85985" y="5612713"/>
            <a:ext cx="1161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(1 byte)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902742" y="4700138"/>
            <a:ext cx="1010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4797" y="944291"/>
            <a:ext cx="10098403" cy="1458164"/>
            <a:chOff x="685800" y="742950"/>
            <a:chExt cx="7239000" cy="1184584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947966" cy="675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Length </a:t>
              </a:r>
            </a:p>
            <a:p>
              <a:r>
                <a:rPr lang="en-US" sz="2400" dirty="0"/>
                <a:t>to follow</a:t>
              </a:r>
              <a:endParaRPr lang="en-IN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47038" cy="675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Command</a:t>
              </a:r>
            </a:p>
            <a:p>
              <a:r>
                <a:rPr lang="en-US" sz="2400" dirty="0"/>
                <a:t> Code</a:t>
              </a:r>
              <a:endParaRPr lang="en-IN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68624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CRC</a:t>
              </a:r>
              <a:endParaRPr lang="en-IN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250736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250736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250736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62513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913769" cy="675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Sector</a:t>
              </a:r>
            </a:p>
            <a:p>
              <a:r>
                <a:rPr lang="en-US" sz="2400" dirty="0"/>
                <a:t>Number</a:t>
              </a:r>
              <a:endParaRPr lang="en-IN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2170" y="1552486"/>
              <a:ext cx="250736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54042" y="759419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485126" y="800784"/>
              <a:ext cx="1074874" cy="6750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Number </a:t>
              </a:r>
            </a:p>
            <a:p>
              <a:r>
                <a:rPr lang="en-US" sz="2400" dirty="0"/>
                <a:t>of sectors</a:t>
              </a:r>
              <a:endParaRPr lang="en-IN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965" y="1552485"/>
              <a:ext cx="250736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59806" y="3022600"/>
            <a:ext cx="64992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Bytes of the packet = 8</a:t>
            </a:r>
          </a:p>
          <a:p>
            <a:r>
              <a:rPr lang="en-US" sz="2400" dirty="0"/>
              <a:t>“Length to follow ” field will contain the value : 7</a:t>
            </a:r>
          </a:p>
          <a:p>
            <a:r>
              <a:rPr lang="en-US" sz="2400" b="1" dirty="0"/>
              <a:t>Command Code : </a:t>
            </a:r>
            <a:r>
              <a:rPr lang="en-US" sz="2400" dirty="0"/>
              <a:t>0x56</a:t>
            </a:r>
          </a:p>
          <a:p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2799124" y="279399"/>
            <a:ext cx="6790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Command Name : </a:t>
            </a:r>
            <a:r>
              <a:rPr lang="en-IN" sz="3200" dirty="0"/>
              <a:t>BL_FLASH_ERASE</a:t>
            </a:r>
            <a:r>
              <a:rPr lang="en-US" sz="3200" dirty="0"/>
              <a:t> 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59807" y="2395417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6" name="Right Arrow 25"/>
          <p:cNvSpPr/>
          <p:nvPr/>
        </p:nvSpPr>
        <p:spPr>
          <a:xfrm rot="10800000">
            <a:off x="410607" y="6070601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7" name="Rectangle 26"/>
          <p:cNvSpPr/>
          <p:nvPr/>
        </p:nvSpPr>
        <p:spPr>
          <a:xfrm>
            <a:off x="2194067" y="6070601"/>
            <a:ext cx="237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reply</a:t>
            </a:r>
            <a:endParaRPr lang="en-IN" sz="2400" dirty="0"/>
          </a:p>
        </p:txBody>
      </p:sp>
      <p:sp>
        <p:nvSpPr>
          <p:cNvPr id="28" name="Rectangle 27"/>
          <p:cNvSpPr/>
          <p:nvPr/>
        </p:nvSpPr>
        <p:spPr>
          <a:xfrm>
            <a:off x="2194067" y="2364274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command</a:t>
            </a:r>
            <a:endParaRPr lang="en-IN" sz="2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4344815"/>
            <a:ext cx="1219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092889" y="2812767"/>
            <a:ext cx="51360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Sector number : </a:t>
            </a:r>
            <a:r>
              <a:rPr lang="en-US" sz="2400" dirty="0"/>
              <a:t>0 , 1 , 2 , 3 , 4 ,5 , 6 ,7</a:t>
            </a:r>
          </a:p>
          <a:p>
            <a:r>
              <a:rPr lang="en-US" sz="2400" b="1" dirty="0"/>
              <a:t>Number of sectors : </a:t>
            </a:r>
            <a:r>
              <a:rPr lang="en-US" sz="2400" dirty="0"/>
              <a:t>0 to 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693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1480" y="4546598"/>
            <a:ext cx="2427721" cy="1359351"/>
            <a:chOff x="685800" y="3409950"/>
            <a:chExt cx="1638300" cy="121079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43288" y="4209534"/>
              <a:ext cx="783623" cy="411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(1 byte)</a:t>
              </a:r>
              <a:endParaRPr lang="en-IN" sz="2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125206" y="3525103"/>
              <a:ext cx="682198" cy="411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status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6680" y="1005397"/>
            <a:ext cx="11074400" cy="1394826"/>
            <a:chOff x="685800" y="742950"/>
            <a:chExt cx="8305800" cy="123697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83058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37818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40197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24399" y="790485"/>
              <a:ext cx="991810" cy="7369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Length </a:t>
              </a:r>
            </a:p>
            <a:p>
              <a:r>
                <a:rPr lang="en-US" sz="2400" dirty="0"/>
                <a:t>to follow</a:t>
              </a:r>
              <a:endParaRPr lang="en-IN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4501" y="818118"/>
              <a:ext cx="1200089" cy="7369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Command</a:t>
              </a:r>
            </a:p>
            <a:p>
              <a:r>
                <a:rPr lang="en-US" sz="2400" dirty="0"/>
                <a:t> Code</a:t>
              </a:r>
              <a:endParaRPr lang="en-IN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935352" cy="40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payload</a:t>
              </a:r>
              <a:endParaRPr lang="en-IN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262332" cy="40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3257" y="1529149"/>
              <a:ext cx="262332" cy="40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265938" cy="40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X</a:t>
              </a:r>
              <a:endParaRPr lang="en-IN" sz="24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75557" y="80850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007381" y="843160"/>
              <a:ext cx="1854402" cy="591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67" dirty="0"/>
                <a:t>Base Memory address</a:t>
              </a:r>
            </a:p>
            <a:p>
              <a:pPr algn="ctr"/>
              <a:r>
                <a:rPr lang="en-US" sz="1867" dirty="0"/>
                <a:t>(LE)</a:t>
              </a:r>
              <a:endParaRPr lang="en-IN" sz="1867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40583" y="1509753"/>
              <a:ext cx="262332" cy="40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912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7781" y="800784"/>
              <a:ext cx="1079238" cy="7369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Payload</a:t>
              </a:r>
            </a:p>
            <a:p>
              <a:r>
                <a:rPr lang="en-US" sz="2400" dirty="0"/>
                <a:t>Length(X)</a:t>
              </a:r>
              <a:endParaRPr lang="en-IN" sz="24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486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77200" y="935672"/>
              <a:ext cx="594923" cy="40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CRC</a:t>
              </a:r>
              <a:endParaRPr lang="en-IN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89020" y="1570503"/>
              <a:ext cx="262332" cy="40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</a:t>
              </a:r>
              <a:endParaRPr lang="en-IN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6867" y="1529149"/>
              <a:ext cx="262332" cy="40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4</a:t>
              </a:r>
              <a:endParaRPr lang="en-IN" sz="24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59806" y="3022600"/>
            <a:ext cx="699935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Bytes of the packet = 11+X</a:t>
            </a:r>
          </a:p>
          <a:p>
            <a:r>
              <a:rPr lang="en-US" sz="2400" dirty="0"/>
              <a:t>“Length to follow ” field will contain the value : 10+X</a:t>
            </a:r>
          </a:p>
          <a:p>
            <a:r>
              <a:rPr lang="en-US" sz="2400" b="1" dirty="0"/>
              <a:t>Command Code : </a:t>
            </a:r>
            <a:r>
              <a:rPr lang="en-US" sz="2400" dirty="0"/>
              <a:t>0x57</a:t>
            </a:r>
          </a:p>
          <a:p>
            <a:endParaRPr lang="en-IN" sz="2400" dirty="0"/>
          </a:p>
        </p:txBody>
      </p:sp>
      <p:sp>
        <p:nvSpPr>
          <p:cNvPr id="27" name="Rectangle 26"/>
          <p:cNvSpPr/>
          <p:nvPr/>
        </p:nvSpPr>
        <p:spPr>
          <a:xfrm>
            <a:off x="2971157" y="279399"/>
            <a:ext cx="6445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Command Name : </a:t>
            </a:r>
            <a:r>
              <a:rPr lang="en-IN" sz="3200" dirty="0"/>
              <a:t>BL_MEM_WRITE</a:t>
            </a:r>
            <a:r>
              <a:rPr lang="en-US" sz="3200" dirty="0"/>
              <a:t> 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59807" y="2395417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9" name="Right Arrow 28"/>
          <p:cNvSpPr/>
          <p:nvPr/>
        </p:nvSpPr>
        <p:spPr>
          <a:xfrm rot="10800000">
            <a:off x="410607" y="6070601"/>
            <a:ext cx="1665485" cy="43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0" name="Rectangle 29"/>
          <p:cNvSpPr/>
          <p:nvPr/>
        </p:nvSpPr>
        <p:spPr>
          <a:xfrm>
            <a:off x="2194067" y="6070601"/>
            <a:ext cx="237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reply</a:t>
            </a:r>
            <a:endParaRPr lang="en-IN" sz="2400" dirty="0"/>
          </a:p>
        </p:txBody>
      </p:sp>
      <p:sp>
        <p:nvSpPr>
          <p:cNvPr id="31" name="Rectangle 30"/>
          <p:cNvSpPr/>
          <p:nvPr/>
        </p:nvSpPr>
        <p:spPr>
          <a:xfrm>
            <a:off x="2194067" y="2364274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Bootloader</a:t>
            </a:r>
            <a:r>
              <a:rPr lang="en-US" sz="2400" dirty="0"/>
              <a:t> command</a:t>
            </a:r>
            <a:endParaRPr lang="en-IN" sz="2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4344815"/>
            <a:ext cx="1219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07293" y="2297120"/>
            <a:ext cx="4479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Base Memory </a:t>
            </a:r>
            <a:r>
              <a:rPr lang="en-US" sz="2400" b="1" dirty="0" err="1"/>
              <a:t>Addr</a:t>
            </a:r>
            <a:r>
              <a:rPr lang="en-US" sz="2400" b="1" dirty="0"/>
              <a:t>. :</a:t>
            </a:r>
          </a:p>
          <a:p>
            <a:r>
              <a:rPr lang="en-US" sz="2400" dirty="0"/>
              <a:t>4 Byte base address </a:t>
            </a:r>
            <a:endParaRPr lang="en-US" sz="2400" b="1" dirty="0"/>
          </a:p>
          <a:p>
            <a:r>
              <a:rPr lang="en-US" sz="2400" b="1" dirty="0"/>
              <a:t>Payload </a:t>
            </a:r>
            <a:r>
              <a:rPr lang="en-US" sz="2400" b="1" dirty="0" err="1"/>
              <a:t>len</a:t>
            </a:r>
            <a:r>
              <a:rPr lang="en-US" sz="2400" dirty="0"/>
              <a:t>: No. of bytes to write</a:t>
            </a:r>
          </a:p>
          <a:p>
            <a:r>
              <a:rPr lang="en-US" sz="2400" b="1" dirty="0"/>
              <a:t>Payload :  </a:t>
            </a:r>
            <a:r>
              <a:rPr lang="en-US" sz="2400" dirty="0"/>
              <a:t>bytes to write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301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1052</Words>
  <Application>Microsoft Office PowerPoint</Application>
  <PresentationFormat>Widescreen</PresentationFormat>
  <Paragraphs>283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TimesNewRoman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Lê Quang Linh</dc:creator>
  <cp:lastModifiedBy>Lê Quang Linh</cp:lastModifiedBy>
  <cp:revision>9</cp:revision>
  <dcterms:created xsi:type="dcterms:W3CDTF">2024-09-09T16:34:24Z</dcterms:created>
  <dcterms:modified xsi:type="dcterms:W3CDTF">2024-09-29T14:31:53Z</dcterms:modified>
</cp:coreProperties>
</file>