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922"/>
    <a:srgbClr val="004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474" y="1122363"/>
            <a:ext cx="738553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F159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474" y="3602038"/>
            <a:ext cx="73855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970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2812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19/04/2021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1592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lucidchart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LAB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Lënda</a:t>
            </a:r>
            <a:r>
              <a:rPr lang="en-US" dirty="0"/>
              <a:t>: </a:t>
            </a:r>
            <a:r>
              <a:rPr lang="en-US" dirty="0" err="1"/>
              <a:t>Bazat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endParaRPr lang="en-US" dirty="0"/>
          </a:p>
          <a:p>
            <a:pPr algn="r"/>
            <a:r>
              <a:rPr lang="en-US" dirty="0"/>
              <a:t>USHTRIME</a:t>
            </a:r>
          </a:p>
          <a:p>
            <a:pPr algn="r"/>
            <a:r>
              <a:rPr lang="en-US" b="1" dirty="0"/>
              <a:t>Rina </a:t>
            </a:r>
            <a:r>
              <a:rPr lang="en-US" b="1" dirty="0" err="1"/>
              <a:t>Doda</a:t>
            </a:r>
            <a:endParaRPr lang="en-US" b="1" dirty="0"/>
          </a:p>
          <a:p>
            <a:pPr algn="r"/>
            <a:r>
              <a:rPr lang="en-US" sz="1400" dirty="0"/>
              <a:t>rina.doda@universitetiaab.com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BE88-7051-4106-8747-82C91163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ÇKA ËSHTË KARDINALITETI?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CFA4-871B-4E86-854A-EFE22A46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Kardinaliteti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dukurive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njësi</a:t>
            </a:r>
            <a:r>
              <a:rPr lang="en-US" dirty="0"/>
              <a:t> </a:t>
            </a:r>
            <a:r>
              <a:rPr lang="en-US" dirty="0" err="1"/>
              <a:t>ekonomike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shoqërohen</a:t>
            </a:r>
            <a:r>
              <a:rPr lang="en-US" dirty="0"/>
              <a:t> me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dukurive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kardinalitete</a:t>
            </a:r>
            <a:r>
              <a:rPr lang="en-US" dirty="0"/>
              <a:t> </a:t>
            </a:r>
            <a:r>
              <a:rPr lang="en-US" dirty="0" err="1"/>
              <a:t>themelore</a:t>
            </a:r>
            <a:r>
              <a:rPr lang="en-US" dirty="0"/>
              <a:t> (</a:t>
            </a:r>
            <a:r>
              <a:rPr lang="en-US" dirty="0" err="1"/>
              <a:t>shkallët</a:t>
            </a:r>
            <a:r>
              <a:rPr lang="en-US" dirty="0"/>
              <a:t> e </a:t>
            </a:r>
            <a:r>
              <a:rPr lang="en-US" dirty="0" err="1"/>
              <a:t>marrëdhënies</a:t>
            </a:r>
            <a:r>
              <a:rPr lang="en-US" dirty="0"/>
              <a:t>).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një</a:t>
            </a:r>
            <a:r>
              <a:rPr lang="en-US" dirty="0"/>
              <a:t>-me-</a:t>
            </a:r>
            <a:r>
              <a:rPr lang="en-US" dirty="0" err="1"/>
              <a:t>një</a:t>
            </a:r>
            <a:r>
              <a:rPr lang="en-US" dirty="0"/>
              <a:t> (1 : 1),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një</a:t>
            </a:r>
            <a:r>
              <a:rPr lang="en-US" dirty="0"/>
              <a:t>-me-</a:t>
            </a:r>
            <a:r>
              <a:rPr lang="en-US" dirty="0" err="1"/>
              <a:t>shumë</a:t>
            </a:r>
            <a:r>
              <a:rPr lang="en-US" dirty="0"/>
              <a:t> (1 : M),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Shumë</a:t>
            </a:r>
            <a:r>
              <a:rPr lang="en-US" dirty="0"/>
              <a:t>-me-</a:t>
            </a:r>
            <a:r>
              <a:rPr lang="en-US" dirty="0" err="1"/>
              <a:t>një</a:t>
            </a:r>
            <a:r>
              <a:rPr lang="en-US" dirty="0"/>
              <a:t> (M : 1),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shumë</a:t>
            </a:r>
            <a:r>
              <a:rPr lang="en-US" dirty="0"/>
              <a:t>-me-</a:t>
            </a:r>
            <a:r>
              <a:rPr lang="en-US" dirty="0" err="1"/>
              <a:t>shumë</a:t>
            </a:r>
            <a:r>
              <a:rPr lang="en-US" dirty="0"/>
              <a:t> (M : N)</a:t>
            </a:r>
          </a:p>
        </p:txBody>
      </p:sp>
    </p:spTree>
    <p:extLst>
      <p:ext uri="{BB962C8B-B14F-4D97-AF65-F5344CB8AC3E}">
        <p14:creationId xmlns:p14="http://schemas.microsoft.com/office/powerpoint/2010/main" val="401458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ED1B-193E-48E8-8D49-8CDBF401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ÇKA ËSHTË KARDINALITETI?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A21B1-C5E0-4AD1-8FE2-196F7D4A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79" y="1903413"/>
            <a:ext cx="5318992" cy="4387850"/>
          </a:xfrm>
        </p:spPr>
      </p:pic>
    </p:spTree>
    <p:extLst>
      <p:ext uri="{BB962C8B-B14F-4D97-AF65-F5344CB8AC3E}">
        <p14:creationId xmlns:p14="http://schemas.microsoft.com/office/powerpoint/2010/main" val="215101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5664-1B76-4E5D-AD25-8036913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A0D2-6CF8-4976-943B-B7853C75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kardinalitetit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pasqyrimeve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?</a:t>
            </a:r>
          </a:p>
          <a:p>
            <a:pPr marL="4171950" lvl="8" indent="-514350">
              <a:buAutoNum type="alphaLcParenR"/>
            </a:pPr>
            <a:r>
              <a:rPr lang="en-US" dirty="0"/>
              <a:t>1 me 1</a:t>
            </a:r>
          </a:p>
          <a:p>
            <a:pPr marL="4171950" lvl="8" indent="-514350">
              <a:buAutoNum type="alphaLcParenR"/>
            </a:pPr>
            <a:r>
              <a:rPr lang="en-US" dirty="0"/>
              <a:t>M me 1</a:t>
            </a:r>
          </a:p>
          <a:p>
            <a:pPr marL="4171950" lvl="8" indent="-514350">
              <a:buAutoNum type="alphaLcParenR"/>
            </a:pPr>
            <a:r>
              <a:rPr lang="en-US" dirty="0"/>
              <a:t>1 me M</a:t>
            </a:r>
          </a:p>
          <a:p>
            <a:pPr marL="4171950" lvl="8" indent="-514350">
              <a:buAutoNum type="alphaLcParenR"/>
            </a:pPr>
            <a:r>
              <a:rPr lang="en-US" dirty="0"/>
              <a:t>M me N </a:t>
            </a:r>
          </a:p>
          <a:p>
            <a:pPr marL="3657600" lvl="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8868D-B771-4D4C-9FBB-95F1A390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3838575"/>
            <a:ext cx="8401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1DAC-363E-4435-BE51-F8BE55C6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DALLIMI NË MES TË ENTITETIT TË FORTË ME ENTITETIN E DOBËT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4D7ED-790C-48FB-805B-4B3E6CAF0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08" y="1945051"/>
            <a:ext cx="8784784" cy="4387850"/>
          </a:xfrm>
        </p:spPr>
      </p:pic>
    </p:spTree>
    <p:extLst>
      <p:ext uri="{BB962C8B-B14F-4D97-AF65-F5344CB8AC3E}">
        <p14:creationId xmlns:p14="http://schemas.microsoft.com/office/powerpoint/2010/main" val="30783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12B3-5204-4840-96BE-54B40784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F4AF-00EC-47D5-9EB5-9649F6AE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krijohet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e ERD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studentët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ndjekin</a:t>
            </a:r>
            <a:r>
              <a:rPr lang="en-US" dirty="0"/>
              <a:t> </a:t>
            </a:r>
            <a:r>
              <a:rPr lang="en-US" dirty="0" err="1"/>
              <a:t>lëndët</a:t>
            </a:r>
            <a:r>
              <a:rPr lang="en-US" dirty="0"/>
              <a:t> e </a:t>
            </a:r>
            <a:r>
              <a:rPr lang="en-US" dirty="0" err="1"/>
              <a:t>caktuara</a:t>
            </a:r>
            <a:endParaRPr lang="en-US" dirty="0"/>
          </a:p>
          <a:p>
            <a:r>
              <a:rPr lang="en-US" dirty="0">
                <a:solidFill>
                  <a:srgbClr val="F15922"/>
                </a:solidFill>
              </a:rPr>
              <a:t>Hapi1:  </a:t>
            </a:r>
            <a:r>
              <a:rPr lang="en-US" dirty="0" err="1"/>
              <a:t>Përcaktohen</a:t>
            </a:r>
            <a:r>
              <a:rPr lang="en-US" dirty="0"/>
              <a:t> </a:t>
            </a:r>
            <a:r>
              <a:rPr lang="en-US" dirty="0" err="1"/>
              <a:t>bashkësitë</a:t>
            </a:r>
            <a:r>
              <a:rPr lang="en-US" dirty="0"/>
              <a:t> e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atributet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</a:t>
            </a:r>
            <a:r>
              <a:rPr lang="en-US" dirty="0" err="1"/>
              <a:t>tonë</a:t>
            </a:r>
            <a:r>
              <a:rPr lang="en-US" dirty="0"/>
              <a:t>: </a:t>
            </a:r>
            <a:r>
              <a:rPr lang="en-US" dirty="0" err="1"/>
              <a:t>Bashkësitë</a:t>
            </a:r>
            <a:r>
              <a:rPr lang="en-US" dirty="0"/>
              <a:t> e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Lënda</a:t>
            </a:r>
            <a:endParaRPr lang="en-US" dirty="0"/>
          </a:p>
          <a:p>
            <a:r>
              <a:rPr lang="en-US" dirty="0">
                <a:solidFill>
                  <a:srgbClr val="F15922"/>
                </a:solidFill>
              </a:rPr>
              <a:t>Hapi2: </a:t>
            </a:r>
            <a:r>
              <a:rPr lang="en-US" dirty="0" err="1"/>
              <a:t>Përcaktohen</a:t>
            </a:r>
            <a:r>
              <a:rPr lang="en-US" dirty="0"/>
              <a:t> </a:t>
            </a:r>
            <a:r>
              <a:rPr lang="en-US" dirty="0" err="1"/>
              <a:t>atributet</a:t>
            </a:r>
            <a:r>
              <a:rPr lang="en-US" dirty="0"/>
              <a:t> e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</a:t>
            </a:r>
            <a:r>
              <a:rPr lang="en-US" dirty="0" err="1"/>
              <a:t>tonë</a:t>
            </a:r>
            <a:r>
              <a:rPr lang="en-US" dirty="0"/>
              <a:t>: </a:t>
            </a:r>
            <a:r>
              <a:rPr lang="en-US" dirty="0" err="1"/>
              <a:t>Studenti</a:t>
            </a:r>
            <a:r>
              <a:rPr lang="en-US" dirty="0"/>
              <a:t> ka Id, Emer, </a:t>
            </a:r>
            <a:r>
              <a:rPr lang="en-US" dirty="0" err="1"/>
              <a:t>Mbiemer</a:t>
            </a:r>
            <a:r>
              <a:rPr lang="en-US" dirty="0"/>
              <a:t>, </a:t>
            </a:r>
            <a:r>
              <a:rPr lang="en-US" dirty="0" err="1"/>
              <a:t>Datelindje</a:t>
            </a:r>
            <a:r>
              <a:rPr lang="en-US" dirty="0"/>
              <a:t>, </a:t>
            </a:r>
            <a:r>
              <a:rPr lang="en-US" dirty="0" err="1"/>
              <a:t>Qytet</a:t>
            </a:r>
            <a:r>
              <a:rPr lang="en-US" dirty="0"/>
              <a:t>, </a:t>
            </a:r>
            <a:r>
              <a:rPr lang="en-US" dirty="0" err="1"/>
              <a:t>Moshë</a:t>
            </a:r>
            <a:r>
              <a:rPr lang="en-US" dirty="0"/>
              <a:t> </a:t>
            </a: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Lënda</a:t>
            </a:r>
            <a:r>
              <a:rPr lang="en-US" dirty="0"/>
              <a:t> ka Id, Emer, </a:t>
            </a:r>
            <a:r>
              <a:rPr lang="en-US" dirty="0" err="1"/>
              <a:t>Kohezgjatje</a:t>
            </a:r>
            <a:r>
              <a:rPr lang="en-US" dirty="0"/>
              <a:t>, </a:t>
            </a:r>
            <a:r>
              <a:rPr lang="en-US" dirty="0" err="1"/>
              <a:t>Kredi</a:t>
            </a:r>
            <a:endParaRPr lang="en-US" dirty="0"/>
          </a:p>
          <a:p>
            <a:r>
              <a:rPr lang="en-US" dirty="0">
                <a:solidFill>
                  <a:srgbClr val="F15922"/>
                </a:solidFill>
              </a:rPr>
              <a:t>Hapi3: </a:t>
            </a:r>
            <a:r>
              <a:rPr lang="en-US" dirty="0" err="1"/>
              <a:t>Përcaktimi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relacioneve</a:t>
            </a:r>
            <a:r>
              <a:rPr lang="en-US" dirty="0"/>
              <a:t> </a:t>
            </a:r>
            <a:r>
              <a:rPr lang="en-US" dirty="0" err="1"/>
              <a:t>ndërmjet</a:t>
            </a:r>
            <a:r>
              <a:rPr lang="en-US" dirty="0"/>
              <a:t>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tone: </a:t>
            </a:r>
            <a:r>
              <a:rPr lang="en-US" dirty="0" err="1"/>
              <a:t>Studentet</a:t>
            </a:r>
            <a:r>
              <a:rPr lang="en-US" dirty="0"/>
              <a:t> </a:t>
            </a:r>
            <a:r>
              <a:rPr lang="en-US" dirty="0" err="1"/>
              <a:t>Ndjekin</a:t>
            </a:r>
            <a:r>
              <a:rPr lang="en-US" dirty="0"/>
              <a:t> (</a:t>
            </a:r>
            <a:r>
              <a:rPr lang="en-US" dirty="0" err="1"/>
              <a:t>vendosin</a:t>
            </a:r>
            <a:r>
              <a:rPr lang="en-US" dirty="0"/>
              <a:t>, </a:t>
            </a:r>
            <a:r>
              <a:rPr lang="en-US" dirty="0" err="1"/>
              <a:t>caktojnë</a:t>
            </a:r>
            <a:r>
              <a:rPr lang="en-US" dirty="0"/>
              <a:t>, </a:t>
            </a:r>
            <a:r>
              <a:rPr lang="en-US" dirty="0" err="1"/>
              <a:t>regjistrojnë</a:t>
            </a:r>
            <a:r>
              <a:rPr lang="en-US" dirty="0"/>
              <a:t>) </a:t>
            </a:r>
            <a:r>
              <a:rPr lang="en-US" dirty="0" err="1"/>
              <a:t>Lëndet</a:t>
            </a:r>
            <a:endParaRPr lang="en-US" dirty="0"/>
          </a:p>
          <a:p>
            <a:r>
              <a:rPr lang="en-US" dirty="0">
                <a:solidFill>
                  <a:srgbClr val="F15922"/>
                </a:solidFill>
              </a:rPr>
              <a:t>Hapi4: </a:t>
            </a:r>
            <a:r>
              <a:rPr lang="en-US" dirty="0" err="1"/>
              <a:t>Paraqitja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skemë</a:t>
            </a:r>
            <a:r>
              <a:rPr lang="en-US" dirty="0"/>
              <a:t> ER</a:t>
            </a:r>
          </a:p>
        </p:txBody>
      </p:sp>
    </p:spTree>
    <p:extLst>
      <p:ext uri="{BB962C8B-B14F-4D97-AF65-F5344CB8AC3E}">
        <p14:creationId xmlns:p14="http://schemas.microsoft.com/office/powerpoint/2010/main" val="280028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2418-CFA4-473A-8ECA-9A0DB883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C557B-6D25-4F83-AF1D-1AC236727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98" y="1789113"/>
            <a:ext cx="9827404" cy="4387850"/>
          </a:xfrm>
        </p:spPr>
      </p:pic>
    </p:spTree>
    <p:extLst>
      <p:ext uri="{BB962C8B-B14F-4D97-AF65-F5344CB8AC3E}">
        <p14:creationId xmlns:p14="http://schemas.microsoft.com/office/powerpoint/2010/main" val="402060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5DE-678F-4A45-B9DF-932E314F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E5064-4817-411D-80C3-B1B681D9B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99" y="1789113"/>
            <a:ext cx="9966201" cy="4387850"/>
          </a:xfrm>
        </p:spPr>
      </p:pic>
    </p:spTree>
    <p:extLst>
      <p:ext uri="{BB962C8B-B14F-4D97-AF65-F5344CB8AC3E}">
        <p14:creationId xmlns:p14="http://schemas.microsoft.com/office/powerpoint/2010/main" val="405458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219-8862-4590-BD09-611650C6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BE95-096C-4B37-8E52-411BAB8A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krijohet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ERD e </a:t>
            </a:r>
            <a:r>
              <a:rPr lang="en-US" dirty="0" err="1"/>
              <a:t>plotë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spital,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pacientet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regjistër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medikamenteve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kontrollohen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doktorë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ndryshëm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F15922"/>
                </a:solidFill>
              </a:rPr>
              <a:t>Hapi1:  </a:t>
            </a:r>
            <a:r>
              <a:rPr lang="en-US" dirty="0" err="1"/>
              <a:t>Përcaktohen</a:t>
            </a:r>
            <a:r>
              <a:rPr lang="en-US" dirty="0"/>
              <a:t> </a:t>
            </a:r>
            <a:r>
              <a:rPr lang="en-US" dirty="0" err="1"/>
              <a:t>bashkësitë</a:t>
            </a:r>
            <a:r>
              <a:rPr lang="en-US" dirty="0"/>
              <a:t> e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atributet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</a:t>
            </a:r>
            <a:r>
              <a:rPr lang="en-US" dirty="0" err="1"/>
              <a:t>tonë</a:t>
            </a:r>
            <a:r>
              <a:rPr lang="en-US" dirty="0"/>
              <a:t>: </a:t>
            </a:r>
            <a:r>
              <a:rPr lang="en-US" dirty="0" err="1"/>
              <a:t>Bashkësitë</a:t>
            </a:r>
            <a:r>
              <a:rPr lang="en-US" dirty="0"/>
              <a:t> e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>
                <a:solidFill>
                  <a:srgbClr val="F15922"/>
                </a:solidFill>
              </a:rPr>
              <a:t>Spitali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Pacienti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Doktori</a:t>
            </a:r>
            <a:r>
              <a:rPr lang="en-US" dirty="0">
                <a:solidFill>
                  <a:srgbClr val="F15922"/>
                </a:solidFill>
              </a:rPr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>
                <a:solidFill>
                  <a:srgbClr val="F15922"/>
                </a:solidFill>
              </a:rPr>
              <a:t>Terapi</a:t>
            </a:r>
            <a:r>
              <a:rPr lang="en-US" dirty="0"/>
              <a:t>,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F15922"/>
                </a:solidFill>
              </a:rPr>
              <a:t>Hapi2: </a:t>
            </a:r>
            <a:r>
              <a:rPr lang="en-US" dirty="0" err="1"/>
              <a:t>Përcaktohen</a:t>
            </a:r>
            <a:r>
              <a:rPr lang="en-US" dirty="0"/>
              <a:t> </a:t>
            </a:r>
            <a:r>
              <a:rPr lang="en-US" dirty="0" err="1"/>
              <a:t>atributet</a:t>
            </a:r>
            <a:r>
              <a:rPr lang="en-US" dirty="0"/>
              <a:t> e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</a:t>
            </a:r>
            <a:r>
              <a:rPr lang="en-US" dirty="0" err="1"/>
              <a:t>tonë</a:t>
            </a:r>
            <a:r>
              <a:rPr lang="en-US" dirty="0"/>
              <a:t>: </a:t>
            </a:r>
            <a:r>
              <a:rPr lang="en-US" dirty="0" err="1"/>
              <a:t>Spitali</a:t>
            </a:r>
            <a:r>
              <a:rPr lang="en-US" dirty="0"/>
              <a:t> ka </a:t>
            </a:r>
            <a:r>
              <a:rPr lang="en-US" dirty="0">
                <a:solidFill>
                  <a:srgbClr val="F15922"/>
                </a:solidFill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rgbClr val="F15922"/>
                </a:solidFill>
              </a:rPr>
              <a:t>Emer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Qytet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Adresë</a:t>
            </a:r>
            <a:r>
              <a:rPr lang="en-US" dirty="0"/>
              <a:t>, </a:t>
            </a:r>
            <a:r>
              <a:rPr lang="en-US" dirty="0" err="1"/>
              <a:t>Pacienti</a:t>
            </a:r>
            <a:r>
              <a:rPr lang="en-US" dirty="0"/>
              <a:t> ka </a:t>
            </a:r>
            <a:r>
              <a:rPr lang="en-US" dirty="0">
                <a:solidFill>
                  <a:srgbClr val="F15922"/>
                </a:solidFill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rgbClr val="F15922"/>
                </a:solidFill>
              </a:rPr>
              <a:t>Emer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Mbiemer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Datelindje</a:t>
            </a:r>
            <a:r>
              <a:rPr lang="en-US" dirty="0"/>
              <a:t>, </a:t>
            </a:r>
            <a:r>
              <a:rPr lang="en-US" dirty="0">
                <a:solidFill>
                  <a:srgbClr val="F15922"/>
                </a:solidFill>
              </a:rPr>
              <a:t>Moshe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Vendlindje</a:t>
            </a:r>
            <a:r>
              <a:rPr lang="en-US" dirty="0"/>
              <a:t>, </a:t>
            </a:r>
            <a:r>
              <a:rPr lang="en-US" dirty="0" err="1"/>
              <a:t>Doktori</a:t>
            </a:r>
            <a:r>
              <a:rPr lang="en-US" dirty="0"/>
              <a:t> ka </a:t>
            </a:r>
            <a:r>
              <a:rPr lang="en-US" dirty="0">
                <a:solidFill>
                  <a:srgbClr val="F15922"/>
                </a:solidFill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rgbClr val="F15922"/>
                </a:solidFill>
              </a:rPr>
              <a:t>Emer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Mbiemer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Kualifikim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Pagë</a:t>
            </a:r>
            <a:r>
              <a:rPr lang="en-US" dirty="0"/>
              <a:t> </a:t>
            </a: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Terapia</a:t>
            </a:r>
            <a:r>
              <a:rPr lang="en-US" dirty="0"/>
              <a:t> ka </a:t>
            </a:r>
            <a:r>
              <a:rPr lang="en-US" dirty="0">
                <a:solidFill>
                  <a:srgbClr val="F15922"/>
                </a:solidFill>
              </a:rPr>
              <a:t>Id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Pershkrim</a:t>
            </a:r>
            <a:r>
              <a:rPr lang="en-US" dirty="0"/>
              <a:t>, </a:t>
            </a:r>
            <a:r>
              <a:rPr lang="en-US" dirty="0">
                <a:solidFill>
                  <a:srgbClr val="F15922"/>
                </a:solidFill>
              </a:rPr>
              <a:t>Date</a:t>
            </a:r>
            <a:r>
              <a:rPr lang="en-US" dirty="0"/>
              <a:t>,</a:t>
            </a:r>
            <a:r>
              <a:rPr lang="en-US" dirty="0">
                <a:solidFill>
                  <a:srgbClr val="F15922"/>
                </a:solidFill>
              </a:rPr>
              <a:t> </a:t>
            </a:r>
            <a:r>
              <a:rPr lang="en-US" dirty="0" err="1">
                <a:solidFill>
                  <a:srgbClr val="F15922"/>
                </a:solidFill>
              </a:rPr>
              <a:t>Kohezgjatje</a:t>
            </a:r>
            <a:r>
              <a:rPr lang="en-US" dirty="0"/>
              <a:t>, </a:t>
            </a:r>
            <a:r>
              <a:rPr lang="en-US" dirty="0" err="1">
                <a:solidFill>
                  <a:srgbClr val="F15922"/>
                </a:solidFill>
              </a:rPr>
              <a:t>Pagese</a:t>
            </a:r>
            <a:endParaRPr lang="en-US" dirty="0">
              <a:solidFill>
                <a:srgbClr val="F15922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F15922"/>
                </a:solidFill>
              </a:rPr>
              <a:t>Hapi3: </a:t>
            </a:r>
            <a:r>
              <a:rPr lang="en-US" dirty="0" err="1"/>
              <a:t>Përcaktimi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relacioneve</a:t>
            </a:r>
            <a:r>
              <a:rPr lang="en-US" dirty="0"/>
              <a:t> </a:t>
            </a:r>
            <a:r>
              <a:rPr lang="en-US" dirty="0" err="1"/>
              <a:t>ndërmjet</a:t>
            </a:r>
            <a:r>
              <a:rPr lang="en-US" dirty="0"/>
              <a:t> </a:t>
            </a:r>
            <a:r>
              <a:rPr lang="en-US" dirty="0" err="1"/>
              <a:t>entiteteve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tone: </a:t>
            </a:r>
            <a:r>
              <a:rPr lang="en-US" dirty="0" err="1"/>
              <a:t>Pacieni</a:t>
            </a:r>
            <a:r>
              <a:rPr lang="en-US" dirty="0"/>
              <a:t> ka </a:t>
            </a:r>
            <a:r>
              <a:rPr lang="en-US" dirty="0" err="1"/>
              <a:t>Regjistër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medikamenteve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vendoset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spital, </a:t>
            </a: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spitali</a:t>
            </a:r>
            <a:r>
              <a:rPr lang="en-US" dirty="0"/>
              <a:t> ka </a:t>
            </a:r>
            <a:r>
              <a:rPr lang="en-US" dirty="0" err="1"/>
              <a:t>doktorë</a:t>
            </a:r>
            <a:r>
              <a:rPr lang="en-US" dirty="0"/>
              <a:t>. </a:t>
            </a:r>
            <a:r>
              <a:rPr lang="en-US" dirty="0" err="1"/>
              <a:t>Doktorët</a:t>
            </a:r>
            <a:r>
              <a:rPr lang="en-US" dirty="0"/>
              <a:t> </a:t>
            </a:r>
            <a:r>
              <a:rPr lang="en-US" dirty="0" err="1"/>
              <a:t>caktojnë</a:t>
            </a:r>
            <a:r>
              <a:rPr lang="en-US" dirty="0"/>
              <a:t> </a:t>
            </a:r>
            <a:r>
              <a:rPr lang="en-US" dirty="0" err="1"/>
              <a:t>medikamentet</a:t>
            </a:r>
            <a:r>
              <a:rPr lang="en-US" dirty="0"/>
              <a:t>.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katër</a:t>
            </a:r>
            <a:r>
              <a:rPr lang="en-US" dirty="0"/>
              <a:t> </a:t>
            </a:r>
            <a:r>
              <a:rPr lang="en-US" dirty="0" err="1"/>
              <a:t>bashkësi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relacioneve</a:t>
            </a:r>
            <a:r>
              <a:rPr lang="en-US" dirty="0"/>
              <a:t>.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F15922"/>
                </a:solidFill>
              </a:rPr>
              <a:t>Hapi4: </a:t>
            </a:r>
            <a:r>
              <a:rPr lang="en-US" dirty="0" err="1"/>
              <a:t>Paraqitja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skemë</a:t>
            </a:r>
            <a:r>
              <a:rPr lang="en-US" dirty="0"/>
              <a:t> ER</a:t>
            </a:r>
          </a:p>
        </p:txBody>
      </p:sp>
    </p:spTree>
    <p:extLst>
      <p:ext uri="{BB962C8B-B14F-4D97-AF65-F5344CB8AC3E}">
        <p14:creationId xmlns:p14="http://schemas.microsoft.com/office/powerpoint/2010/main" val="339893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3458-A8F3-41D9-A4B9-49A600C2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A2CF0-6BC8-402E-A90D-8379316B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53" y="1789113"/>
            <a:ext cx="5629694" cy="4387850"/>
          </a:xfrm>
        </p:spPr>
      </p:pic>
    </p:spTree>
    <p:extLst>
      <p:ext uri="{BB962C8B-B14F-4D97-AF65-F5344CB8AC3E}">
        <p14:creationId xmlns:p14="http://schemas.microsoft.com/office/powerpoint/2010/main" val="140968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DD54-BEFC-4D5A-8955-C623F13B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A4E68-4E4D-4355-AAC5-B06B661B3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68" y="1789113"/>
            <a:ext cx="5603263" cy="4387850"/>
          </a:xfrm>
        </p:spPr>
      </p:pic>
    </p:spTree>
    <p:extLst>
      <p:ext uri="{BB962C8B-B14F-4D97-AF65-F5344CB8AC3E}">
        <p14:creationId xmlns:p14="http://schemas.microsoft.com/office/powerpoint/2010/main" val="254838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F205-D464-4965-A6C4-793D8302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 I TË DHËNAVE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BD81-6251-4218-BDA1-4DAD90E6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+mj-lt"/>
              </a:rPr>
              <a:t>Modeli</a:t>
            </a:r>
            <a:r>
              <a:rPr lang="en-US" b="0" i="0" dirty="0">
                <a:effectLst/>
                <a:latin typeface="+mj-lt"/>
              </a:rPr>
              <a:t>: </a:t>
            </a:r>
            <a:r>
              <a:rPr lang="en-US" b="0" i="0" dirty="0" err="1">
                <a:effectLst/>
                <a:latin typeface="+mj-lt"/>
              </a:rPr>
              <a:t>një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abstraksion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një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objekti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ose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ngjarjeje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në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botën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reale</a:t>
            </a:r>
            <a:r>
              <a:rPr lang="en-US" b="0" i="0" dirty="0"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lvl="1"/>
            <a:r>
              <a:rPr lang="en-US" b="0" i="0" dirty="0">
                <a:effectLst/>
                <a:latin typeface="+mj-lt"/>
              </a:rPr>
              <a:t>E </a:t>
            </a:r>
            <a:r>
              <a:rPr lang="en-US" b="0" i="0" dirty="0" err="1">
                <a:effectLst/>
                <a:latin typeface="+mj-lt"/>
              </a:rPr>
              <a:t>dobishme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për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të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kuptuar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kompleksitetin</a:t>
            </a:r>
            <a:r>
              <a:rPr lang="en-US" b="0" i="0" dirty="0">
                <a:effectLst/>
                <a:latin typeface="+mj-lt"/>
              </a:rPr>
              <a:t> e </a:t>
            </a:r>
            <a:r>
              <a:rPr lang="en-US" b="0" i="0" dirty="0" err="1">
                <a:effectLst/>
                <a:latin typeface="+mj-lt"/>
              </a:rPr>
              <a:t>mjedisit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në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botën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reale</a:t>
            </a:r>
            <a:endParaRPr lang="en-US" b="0" i="0" dirty="0">
              <a:effectLst/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altLang="en-US" dirty="0" err="1">
                <a:latin typeface="+mj-lt"/>
              </a:rPr>
              <a:t>Modeli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të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dhënave</a:t>
            </a:r>
            <a:endParaRPr lang="en-US" altLang="en-US" dirty="0">
              <a:latin typeface="+mj-lt"/>
            </a:endParaRPr>
          </a:p>
          <a:p>
            <a:pPr lvl="1"/>
            <a:r>
              <a:rPr lang="en-US" altLang="en-US" dirty="0" err="1">
                <a:latin typeface="+mj-lt"/>
              </a:rPr>
              <a:t>Një</a:t>
            </a:r>
            <a:r>
              <a:rPr lang="en-US" altLang="en-US" dirty="0">
                <a:latin typeface="+mj-lt"/>
              </a:rPr>
              <a:t> diagram </a:t>
            </a:r>
            <a:r>
              <a:rPr lang="en-US" altLang="en-US" dirty="0" err="1">
                <a:latin typeface="+mj-lt"/>
              </a:rPr>
              <a:t>që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tregon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një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sërë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tabelash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dhe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marrëdhëniet</a:t>
            </a:r>
            <a:r>
              <a:rPr lang="en-US" altLang="en-US" dirty="0">
                <a:latin typeface="+mj-lt"/>
              </a:rPr>
              <a:t> midis </a:t>
            </a:r>
            <a:r>
              <a:rPr lang="en-US" altLang="en-US" dirty="0" err="1">
                <a:latin typeface="+mj-lt"/>
              </a:rPr>
              <a:t>tyre</a:t>
            </a:r>
            <a:endParaRPr lang="en-US" altLang="en-US" dirty="0">
              <a:latin typeface="+mj-lt"/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6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23ED-D9E2-4080-B7B8-8D3BECE5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FD09A-FB49-407E-87A8-D72EFB06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28" y="1789113"/>
            <a:ext cx="5557943" cy="4387850"/>
          </a:xfrm>
        </p:spPr>
      </p:pic>
    </p:spTree>
    <p:extLst>
      <p:ext uri="{BB962C8B-B14F-4D97-AF65-F5344CB8AC3E}">
        <p14:creationId xmlns:p14="http://schemas.microsoft.com/office/powerpoint/2010/main" val="55438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1358-3C19-4FA9-B787-8F36681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F02E-7CF8-4019-8D59-A1A53AFE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33919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databazën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koleksion</a:t>
            </a:r>
            <a:r>
              <a:rPr lang="en-US" dirty="0"/>
              <a:t> </a:t>
            </a:r>
            <a:r>
              <a:rPr lang="en-US" dirty="0" err="1"/>
              <a:t>relacionesh</a:t>
            </a:r>
            <a:r>
              <a:rPr lang="en-US" dirty="0"/>
              <a:t> -</a:t>
            </a:r>
            <a:r>
              <a:rPr lang="en-US" dirty="0" err="1"/>
              <a:t>Secili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 </a:t>
            </a:r>
            <a:r>
              <a:rPr lang="en-US" dirty="0" err="1"/>
              <a:t>përshkruhet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. </a:t>
            </a:r>
            <a:r>
              <a:rPr lang="en-US" dirty="0" err="1"/>
              <a:t>Tabelat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rreshtat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kolonat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 ka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bashkesi</a:t>
            </a:r>
            <a:r>
              <a:rPr lang="en-US" dirty="0"/>
              <a:t> </a:t>
            </a:r>
            <a:r>
              <a:rPr lang="en-US" dirty="0" err="1"/>
              <a:t>atributesh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bashku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‘</a:t>
            </a:r>
            <a:r>
              <a:rPr lang="en-US" dirty="0" err="1"/>
              <a:t>çelës</a:t>
            </a:r>
            <a:r>
              <a:rPr lang="en-US" dirty="0"/>
              <a:t>’ (</a:t>
            </a:r>
            <a:r>
              <a:rPr lang="en-US" dirty="0" err="1"/>
              <a:t>teknikisht</a:t>
            </a:r>
            <a:r>
              <a:rPr lang="en-US" dirty="0"/>
              <a:t>, </a:t>
            </a:r>
            <a:r>
              <a:rPr lang="en-US" dirty="0" err="1"/>
              <a:t>një</a:t>
            </a:r>
            <a:r>
              <a:rPr lang="en-US" dirty="0"/>
              <a:t> ‘</a:t>
            </a:r>
            <a:r>
              <a:rPr lang="en-US" dirty="0" err="1"/>
              <a:t>çelës</a:t>
            </a:r>
            <a:r>
              <a:rPr lang="en-US" dirty="0"/>
              <a:t> </a:t>
            </a:r>
            <a:r>
              <a:rPr lang="en-US" dirty="0" err="1"/>
              <a:t>kryesor</a:t>
            </a:r>
            <a:r>
              <a:rPr lang="en-US" dirty="0"/>
              <a:t>’)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identifikon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unike</a:t>
            </a:r>
            <a:r>
              <a:rPr lang="en-US" dirty="0"/>
              <a:t> </a:t>
            </a:r>
            <a:r>
              <a:rPr lang="en-US" dirty="0" err="1"/>
              <a:t>secilin</a:t>
            </a:r>
            <a:r>
              <a:rPr lang="en-US" dirty="0"/>
              <a:t> </a:t>
            </a:r>
            <a:r>
              <a:rPr lang="en-US" dirty="0" err="1"/>
              <a:t>entitet</a:t>
            </a:r>
            <a:r>
              <a:rPr lang="en-US" dirty="0"/>
              <a:t> (p.sh.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tabelën</a:t>
            </a:r>
            <a:r>
              <a:rPr lang="en-US" dirty="0"/>
              <a:t> e </a:t>
            </a:r>
            <a:r>
              <a:rPr lang="en-US" dirty="0" err="1"/>
              <a:t>pacientit</a:t>
            </a:r>
            <a:r>
              <a:rPr lang="en-US" dirty="0"/>
              <a:t>, ‘ID-ja e </a:t>
            </a:r>
            <a:r>
              <a:rPr lang="en-US" dirty="0" err="1"/>
              <a:t>Pacientit</a:t>
            </a:r>
            <a:r>
              <a:rPr lang="en-US" dirty="0"/>
              <a:t>’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identifikoje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unike</a:t>
            </a:r>
            <a:r>
              <a:rPr lang="en-US" dirty="0"/>
              <a:t> </a:t>
            </a:r>
            <a:r>
              <a:rPr lang="en-US" dirty="0" err="1"/>
              <a:t>secilin</a:t>
            </a:r>
            <a:r>
              <a:rPr lang="en-US" dirty="0"/>
              <a:t> </a:t>
            </a:r>
            <a:r>
              <a:rPr lang="en-US" dirty="0" err="1"/>
              <a:t>pacientë</a:t>
            </a:r>
            <a:r>
              <a:rPr lang="en-US" dirty="0"/>
              <a:t>. </a:t>
            </a:r>
            <a:r>
              <a:rPr lang="en-US" dirty="0" err="1"/>
              <a:t>ID_pacient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njëjtin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ketë</a:t>
            </a:r>
            <a:r>
              <a:rPr lang="en-US" dirty="0"/>
              <a:t> </a:t>
            </a:r>
            <a:r>
              <a:rPr lang="en-US" dirty="0" err="1"/>
              <a:t>asnjë</a:t>
            </a:r>
            <a:r>
              <a:rPr lang="en-US" dirty="0"/>
              <a:t> </a:t>
            </a:r>
            <a:r>
              <a:rPr lang="en-US" dirty="0" err="1"/>
              <a:t>pacient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455C5-A1C8-469B-8FE0-9DE23034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5368925"/>
            <a:ext cx="3876675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C89EC-BB55-44C6-911F-D78ACC4427FF}"/>
              </a:ext>
            </a:extLst>
          </p:cNvPr>
          <p:cNvSpPr txBox="1"/>
          <p:nvPr/>
        </p:nvSpPr>
        <p:spPr>
          <a:xfrm>
            <a:off x="3019425" y="536892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Kolonat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170E-33A6-458A-A009-67DE0B5FB460}"/>
              </a:ext>
            </a:extLst>
          </p:cNvPr>
          <p:cNvSpPr txBox="1"/>
          <p:nvPr/>
        </p:nvSpPr>
        <p:spPr>
          <a:xfrm>
            <a:off x="6962775" y="6492875"/>
            <a:ext cx="119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Rreshtat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4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994F-0B44-42F8-B9F4-DD479398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4240-9772-4CE8-BD08-B632734C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transformohet</a:t>
            </a:r>
            <a:r>
              <a:rPr lang="en-US" dirty="0"/>
              <a:t> (</a:t>
            </a:r>
            <a:r>
              <a:rPr lang="en-US" dirty="0" err="1"/>
              <a:t>konvertohet</a:t>
            </a:r>
            <a:r>
              <a:rPr lang="en-US" dirty="0"/>
              <a:t>) ERD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paraqitur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Model </a:t>
            </a:r>
            <a:r>
              <a:rPr lang="en-US" dirty="0" err="1"/>
              <a:t>Relacional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57AC9-0786-4D80-8A79-3A498903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723518"/>
            <a:ext cx="6986587" cy="3552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43BDC-25D7-434B-A512-288B0BE07829}"/>
              </a:ext>
            </a:extLst>
          </p:cNvPr>
          <p:cNvSpPr txBox="1"/>
          <p:nvPr/>
        </p:nvSpPr>
        <p:spPr>
          <a:xfrm>
            <a:off x="2152651" y="6275886"/>
            <a:ext cx="387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ERD-Entity Relationship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FC380-472E-4899-97F6-A1DA5030E98C}"/>
              </a:ext>
            </a:extLst>
          </p:cNvPr>
          <p:cNvSpPr txBox="1"/>
          <p:nvPr/>
        </p:nvSpPr>
        <p:spPr>
          <a:xfrm>
            <a:off x="7096125" y="6275886"/>
            <a:ext cx="216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8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2D69-06E5-45B2-9121-152D0836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DETYRA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8AE7-DEFC-449A-85AE-C60D18F5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Të transformohet (konvertohet) ERD i paraqitur në Model Relacional (Relacioni 1 me 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44702-CF2F-442C-B6BE-7CDA1613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94" y="2786063"/>
            <a:ext cx="9540206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1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0E99-7096-4E9A-ADF9-DB5550D8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PJESA SHTESË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DC59-D980-49D8-9A46-9F9C08F2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0"/>
            <a:ext cx="10515600" cy="5068389"/>
          </a:xfrm>
        </p:spPr>
        <p:txBody>
          <a:bodyPr/>
          <a:lstStyle/>
          <a:p>
            <a:r>
              <a:rPr lang="en-US" dirty="0" err="1"/>
              <a:t>Krijimi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free user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platfromën</a:t>
            </a:r>
            <a:r>
              <a:rPr lang="en-US" dirty="0"/>
              <a:t> online DRAW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dizajnimin</a:t>
            </a:r>
            <a:r>
              <a:rPr lang="en-US" dirty="0"/>
              <a:t> e ERD</a:t>
            </a:r>
          </a:p>
          <a:p>
            <a:pPr lvl="8"/>
            <a:r>
              <a:rPr lang="en-US" dirty="0">
                <a:hlinkClick r:id="rId2"/>
              </a:rPr>
              <a:t>https://www.draw.io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DD28A-4529-40CA-8130-2F8B19472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6" y="2959544"/>
            <a:ext cx="6291262" cy="33602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DDC6A66-233F-4EC9-A2A0-CDD6D803CF01}"/>
              </a:ext>
            </a:extLst>
          </p:cNvPr>
          <p:cNvSpPr/>
          <p:nvPr/>
        </p:nvSpPr>
        <p:spPr>
          <a:xfrm>
            <a:off x="771525" y="4048125"/>
            <a:ext cx="1609725" cy="8477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HAPI 1</a:t>
            </a:r>
          </a:p>
        </p:txBody>
      </p:sp>
    </p:spTree>
    <p:extLst>
      <p:ext uri="{BB962C8B-B14F-4D97-AF65-F5344CB8AC3E}">
        <p14:creationId xmlns:p14="http://schemas.microsoft.com/office/powerpoint/2010/main" val="334019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936-EA47-400B-A009-1B41358C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692A-8B34-4F26-B749-A351A38D7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01" y="1836738"/>
            <a:ext cx="5937997" cy="4387850"/>
          </a:xfrm>
        </p:spPr>
      </p:pic>
    </p:spTree>
    <p:extLst>
      <p:ext uri="{BB962C8B-B14F-4D97-AF65-F5344CB8AC3E}">
        <p14:creationId xmlns:p14="http://schemas.microsoft.com/office/powerpoint/2010/main" val="371214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CCA3-1D77-4E5A-B7CA-DF6E1A58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24574-0CA6-4F09-800A-08F1A8480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13" y="1941513"/>
            <a:ext cx="6141173" cy="4387850"/>
          </a:xfrm>
        </p:spPr>
      </p:pic>
    </p:spTree>
    <p:extLst>
      <p:ext uri="{BB962C8B-B14F-4D97-AF65-F5344CB8AC3E}">
        <p14:creationId xmlns:p14="http://schemas.microsoft.com/office/powerpoint/2010/main" val="137753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056-3AA2-4973-89A2-804E8124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4103C-60DE-4392-92A8-1248F585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35" y="1798638"/>
            <a:ext cx="8553530" cy="4387850"/>
          </a:xfrm>
        </p:spPr>
      </p:pic>
    </p:spTree>
    <p:extLst>
      <p:ext uri="{BB962C8B-B14F-4D97-AF65-F5344CB8AC3E}">
        <p14:creationId xmlns:p14="http://schemas.microsoft.com/office/powerpoint/2010/main" val="3785153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37B-B0E8-42F7-915C-64C816D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Krijimi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free user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platfromën</a:t>
            </a:r>
            <a:r>
              <a:rPr lang="en-US" dirty="0"/>
              <a:t> online LUCIDCHART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dizajnimin</a:t>
            </a:r>
            <a:r>
              <a:rPr lang="en-US" dirty="0"/>
              <a:t> e 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D273-C3C0-45FE-9BBC-3E622075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>
                <a:hlinkClick r:id="rId2"/>
              </a:rPr>
              <a:t>https://www.lucidchart.com/</a:t>
            </a:r>
            <a:endParaRPr lang="en-US" dirty="0"/>
          </a:p>
          <a:p>
            <a:pPr lvl="3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10498-D1B8-4672-86DD-6640830F8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2275386"/>
            <a:ext cx="7458075" cy="40005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7119EA0-5392-46F6-B05C-EC343C2804CA}"/>
              </a:ext>
            </a:extLst>
          </p:cNvPr>
          <p:cNvSpPr/>
          <p:nvPr/>
        </p:nvSpPr>
        <p:spPr>
          <a:xfrm>
            <a:off x="342900" y="3295650"/>
            <a:ext cx="1609725" cy="8477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HAPI 1</a:t>
            </a:r>
          </a:p>
        </p:txBody>
      </p:sp>
    </p:spTree>
    <p:extLst>
      <p:ext uri="{BB962C8B-B14F-4D97-AF65-F5344CB8AC3E}">
        <p14:creationId xmlns:p14="http://schemas.microsoft.com/office/powerpoint/2010/main" val="394339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2422-DA0F-43A2-B307-9442EDA4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BE1F8-D242-42E2-96B5-4115881F6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5" y="1789113"/>
            <a:ext cx="7539570" cy="4387850"/>
          </a:xfrm>
        </p:spPr>
      </p:pic>
    </p:spTree>
    <p:extLst>
      <p:ext uri="{BB962C8B-B14F-4D97-AF65-F5344CB8AC3E}">
        <p14:creationId xmlns:p14="http://schemas.microsoft.com/office/powerpoint/2010/main" val="191162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A4CE-C1BA-4DA8-8EBF-1D1E3AC3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C266-20CA-4340-BAED-CE3737C4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5135064"/>
          </a:xfrm>
        </p:spPr>
        <p:txBody>
          <a:bodyPr/>
          <a:lstStyle/>
          <a:p>
            <a:r>
              <a:rPr lang="en-US" dirty="0"/>
              <a:t>ERD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teknikë</a:t>
            </a:r>
            <a:r>
              <a:rPr lang="en-US" dirty="0"/>
              <a:t> e </a:t>
            </a:r>
            <a:r>
              <a:rPr lang="en-US" dirty="0" err="1"/>
              <a:t>modelimit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inxhinierinë</a:t>
            </a:r>
            <a:r>
              <a:rPr lang="en-US" dirty="0"/>
              <a:t> e </a:t>
            </a:r>
            <a:r>
              <a:rPr lang="en-US" dirty="0" err="1"/>
              <a:t>softuerit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prodhuar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model </a:t>
            </a:r>
            <a:r>
              <a:rPr lang="en-US" dirty="0" err="1"/>
              <a:t>konceptual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informacionit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Pra</a:t>
            </a:r>
            <a:r>
              <a:rPr lang="en-US" dirty="0"/>
              <a:t>, ERD </a:t>
            </a:r>
            <a:r>
              <a:rPr lang="en-US" dirty="0" err="1"/>
              <a:t>ilustronë</a:t>
            </a:r>
            <a:r>
              <a:rPr lang="en-US" dirty="0"/>
              <a:t> </a:t>
            </a:r>
            <a:r>
              <a:rPr lang="en-US" dirty="0" err="1"/>
              <a:t>strukturën</a:t>
            </a:r>
            <a:r>
              <a:rPr lang="en-US" dirty="0"/>
              <a:t> </a:t>
            </a:r>
            <a:r>
              <a:rPr lang="en-US" dirty="0" err="1"/>
              <a:t>logjike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bazës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11EFE-ED73-4F69-BC4E-7B742D05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4276725"/>
            <a:ext cx="66103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A66E-B636-4CE9-B89A-4C58FF86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84EFA-412C-4E01-A3A1-37572B996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03" y="1903413"/>
            <a:ext cx="6064194" cy="4387850"/>
          </a:xfrm>
        </p:spPr>
      </p:pic>
    </p:spTree>
    <p:extLst>
      <p:ext uri="{BB962C8B-B14F-4D97-AF65-F5344CB8AC3E}">
        <p14:creationId xmlns:p14="http://schemas.microsoft.com/office/powerpoint/2010/main" val="3556153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DEF2-8E58-4478-9796-C8C26C51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18C6F-FA85-49BF-8956-DCAF00128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45" y="1789113"/>
            <a:ext cx="6280110" cy="4387850"/>
          </a:xfrm>
        </p:spPr>
      </p:pic>
    </p:spTree>
    <p:extLst>
      <p:ext uri="{BB962C8B-B14F-4D97-AF65-F5344CB8AC3E}">
        <p14:creationId xmlns:p14="http://schemas.microsoft.com/office/powerpoint/2010/main" val="2067757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2CE9-9EC0-4938-AED1-94584D8C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73C70-953D-4D93-BB6A-62E265E0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906588"/>
            <a:ext cx="8943975" cy="3771900"/>
          </a:xfrm>
        </p:spPr>
      </p:pic>
    </p:spTree>
    <p:extLst>
      <p:ext uri="{BB962C8B-B14F-4D97-AF65-F5344CB8AC3E}">
        <p14:creationId xmlns:p14="http://schemas.microsoft.com/office/powerpoint/2010/main" val="151821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1653-376A-44CB-BD1D-1C9FF60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672C-0157-47EC-8659-802DAD62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err="1"/>
              <a:t>Faleminderit</a:t>
            </a:r>
            <a:r>
              <a:rPr lang="en-US" sz="4000" dirty="0"/>
              <a:t> </a:t>
            </a:r>
            <a:r>
              <a:rPr lang="en-US" sz="4000" dirty="0" err="1"/>
              <a:t>për</a:t>
            </a:r>
            <a:r>
              <a:rPr lang="en-US" sz="4000" dirty="0"/>
              <a:t> </a:t>
            </a:r>
            <a:r>
              <a:rPr lang="en-US" sz="4000" dirty="0" err="1"/>
              <a:t>vëmendjen</a:t>
            </a:r>
            <a:r>
              <a:rPr lang="en-US" sz="4000" dirty="0"/>
              <a:t>!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538756-4B15-479F-933E-332105A8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47" y="2971140"/>
            <a:ext cx="4164594" cy="32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80C1-8E25-4546-A0C0-D0EE6802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RËNDËSIA E MODELIT TË </a:t>
            </a:r>
            <a:r>
              <a:rPr lang="en-US" dirty="0" err="1"/>
              <a:t>TË</a:t>
            </a:r>
            <a:r>
              <a:rPr lang="en-US" dirty="0"/>
              <a:t> DHËNAVE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0B0E-7E5B-4C8C-8B81-6255FAF6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Punonjësit</a:t>
            </a:r>
            <a:r>
              <a:rPr lang="en-US" dirty="0"/>
              <a:t> pa </a:t>
            </a:r>
            <a:r>
              <a:rPr lang="en-US" dirty="0" err="1"/>
              <a:t>njohuri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DB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kuptojnë</a:t>
            </a:r>
            <a:r>
              <a:rPr lang="en-US" dirty="0"/>
              <a:t>.</a:t>
            </a:r>
          </a:p>
          <a:p>
            <a:r>
              <a:rPr lang="en-US" dirty="0" err="1"/>
              <a:t>Një</a:t>
            </a:r>
            <a:r>
              <a:rPr lang="en-US" dirty="0"/>
              <a:t> diagram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kundrejt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tabelave</a:t>
            </a:r>
            <a:r>
              <a:rPr lang="en-US" dirty="0"/>
              <a:t>.</a:t>
            </a:r>
          </a:p>
          <a:p>
            <a:r>
              <a:rPr lang="en-US" dirty="0" err="1"/>
              <a:t>Përdoret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mjet</a:t>
            </a:r>
            <a:r>
              <a:rPr lang="en-US" dirty="0"/>
              <a:t> </a:t>
            </a:r>
            <a:r>
              <a:rPr lang="en-US" dirty="0" err="1"/>
              <a:t>efektiv</a:t>
            </a:r>
            <a:r>
              <a:rPr lang="en-US" dirty="0"/>
              <a:t> </a:t>
            </a:r>
            <a:r>
              <a:rPr lang="en-US" dirty="0" err="1"/>
              <a:t>komunikimi</a:t>
            </a:r>
            <a:r>
              <a:rPr lang="en-US" dirty="0"/>
              <a:t>.</a:t>
            </a:r>
          </a:p>
          <a:p>
            <a:r>
              <a:rPr lang="en-US" dirty="0" err="1"/>
              <a:t>Përmirëson</a:t>
            </a:r>
            <a:r>
              <a:rPr lang="en-US" dirty="0"/>
              <a:t> </a:t>
            </a:r>
            <a:r>
              <a:rPr lang="en-US" dirty="0" err="1"/>
              <a:t>ndërveprimin</a:t>
            </a:r>
            <a:r>
              <a:rPr lang="en-US" dirty="0"/>
              <a:t> midis </a:t>
            </a:r>
            <a:r>
              <a:rPr lang="en-US" dirty="0" err="1"/>
              <a:t>menaxherëve</a:t>
            </a:r>
            <a:r>
              <a:rPr lang="en-US" dirty="0"/>
              <a:t>, </a:t>
            </a:r>
            <a:r>
              <a:rPr lang="en-US" dirty="0" err="1"/>
              <a:t>dizajnerëve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përdoruesve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fundit</a:t>
            </a:r>
            <a:r>
              <a:rPr lang="en-US" dirty="0"/>
              <a:t> (end users).</a:t>
            </a:r>
          </a:p>
          <a:p>
            <a:r>
              <a:rPr lang="en-US" dirty="0" err="1"/>
              <a:t>Pavarësia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DBMS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0" i="0" dirty="0" err="1">
                <a:effectLst/>
                <a:latin typeface="Roboto"/>
              </a:rPr>
              <a:t>posaçëm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etj</a:t>
            </a:r>
            <a:r>
              <a:rPr lang="en-US" b="0" i="0" dirty="0">
                <a:effectLst/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79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80C1-8E25-4546-A0C0-D0EE6802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 TË DHËNAVE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0B0E-7E5B-4C8C-8B81-6255FAF6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sillet</a:t>
            </a:r>
            <a:r>
              <a:rPr lang="en-US" dirty="0"/>
              <a:t> </a:t>
            </a:r>
            <a:r>
              <a:rPr lang="en-US" dirty="0" err="1"/>
              <a:t>rreth</a:t>
            </a:r>
            <a:r>
              <a:rPr lang="en-US" dirty="0"/>
              <a:t> </a:t>
            </a:r>
            <a:r>
              <a:rPr lang="en-US" dirty="0" err="1"/>
              <a:t>zbulimit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analizimit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kërkesave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organizative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përdoruesve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Kërkesat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bazuar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politikat</a:t>
            </a:r>
            <a:r>
              <a:rPr lang="en-US" dirty="0"/>
              <a:t>, </a:t>
            </a:r>
            <a:r>
              <a:rPr lang="en-US" dirty="0" err="1"/>
              <a:t>takimet</a:t>
            </a:r>
            <a:r>
              <a:rPr lang="en-US" dirty="0"/>
              <a:t>, </a:t>
            </a:r>
            <a:r>
              <a:rPr lang="en-US" dirty="0" err="1"/>
              <a:t>procedurat</a:t>
            </a:r>
            <a:r>
              <a:rPr lang="en-US" dirty="0"/>
              <a:t>, </a:t>
            </a:r>
            <a:r>
              <a:rPr lang="en-US" dirty="0" err="1"/>
              <a:t>specifikimet</a:t>
            </a:r>
            <a:r>
              <a:rPr lang="en-US" dirty="0"/>
              <a:t> e </a:t>
            </a:r>
            <a:r>
              <a:rPr lang="en-US" dirty="0" err="1"/>
              <a:t>sistemit</a:t>
            </a:r>
            <a:r>
              <a:rPr lang="en-US" dirty="0"/>
              <a:t>, </a:t>
            </a:r>
            <a:r>
              <a:rPr lang="en-US" dirty="0" err="1"/>
              <a:t>etj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Identifikohen</a:t>
            </a:r>
            <a:r>
              <a:rPr lang="en-US" dirty="0"/>
              <a:t> se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rëndësishme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Identifikohen</a:t>
            </a:r>
            <a:r>
              <a:rPr lang="en-US" dirty="0"/>
              <a:t> se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mirëmbahen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3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CBFD-0FA7-4C30-B1FA-194BD859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94D4-A9FC-44FE-AC43-E092629C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Aktiviteti</a:t>
            </a:r>
            <a:r>
              <a:rPr lang="en-US" dirty="0"/>
              <a:t> </a:t>
            </a:r>
            <a:r>
              <a:rPr lang="en-US" dirty="0" err="1"/>
              <a:t>kryesor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faze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identifikimi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entiteteve</a:t>
            </a:r>
            <a:r>
              <a:rPr lang="en-US" dirty="0"/>
              <a:t>, </a:t>
            </a:r>
            <a:r>
              <a:rPr lang="en-US" dirty="0" err="1"/>
              <a:t>atributeve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marrëdhënieve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ER </a:t>
            </a:r>
            <a:r>
              <a:rPr lang="en-US" dirty="0" err="1"/>
              <a:t>Diagramin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Entity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ym typeface="Wingdings" panose="05000000000000000000" pitchFamily="2" charset="2"/>
              </a:rPr>
              <a:t>tabela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Wingdings" panose="05000000000000000000" pitchFamily="2" charset="2"/>
              </a:rPr>
              <a:t>Attribute  </a:t>
            </a:r>
            <a:r>
              <a:rPr lang="en-US" altLang="en-US" sz="2400" dirty="0" err="1">
                <a:sym typeface="Wingdings" panose="05000000000000000000" pitchFamily="2" charset="2"/>
              </a:rPr>
              <a:t>kolona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Wingdings" panose="05000000000000000000" pitchFamily="2" charset="2"/>
              </a:rPr>
              <a:t>Relationship  </a:t>
            </a:r>
            <a:r>
              <a:rPr lang="en-US" altLang="en-US" sz="2400" dirty="0" err="1">
                <a:sym typeface="Wingdings" panose="05000000000000000000" pitchFamily="2" charset="2"/>
              </a:rPr>
              <a:t>lidhja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410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DF7-CAD0-4D13-98D1-267B70AB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Entitetet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BC61-160A-43A3-BDAC-F09F40AF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60"/>
            <a:ext cx="10515600" cy="5316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Çdo</a:t>
            </a:r>
            <a:r>
              <a:rPr lang="en-US" sz="2000" dirty="0"/>
              <a:t> </a:t>
            </a:r>
            <a:r>
              <a:rPr lang="en-US" sz="2000" dirty="0" err="1"/>
              <a:t>gjë</a:t>
            </a:r>
            <a:r>
              <a:rPr lang="en-US" sz="2000" dirty="0"/>
              <a:t> (</a:t>
            </a:r>
            <a:r>
              <a:rPr lang="en-US" sz="2000" dirty="0" err="1"/>
              <a:t>njerëz</a:t>
            </a:r>
            <a:r>
              <a:rPr lang="en-US" sz="2000" dirty="0"/>
              <a:t>, </a:t>
            </a:r>
            <a:r>
              <a:rPr lang="en-US" sz="2000" dirty="0" err="1"/>
              <a:t>vende</a:t>
            </a:r>
            <a:r>
              <a:rPr lang="en-US" sz="2000" dirty="0"/>
              <a:t>, </a:t>
            </a:r>
            <a:r>
              <a:rPr lang="en-US" sz="2000" dirty="0" err="1"/>
              <a:t>objekte</a:t>
            </a:r>
            <a:r>
              <a:rPr lang="en-US" sz="2000" dirty="0"/>
              <a:t>, </a:t>
            </a:r>
            <a:r>
              <a:rPr lang="en-US" sz="2000" dirty="0" err="1"/>
              <a:t>ngjarje</a:t>
            </a:r>
            <a:r>
              <a:rPr lang="en-US" sz="2000" dirty="0"/>
              <a:t>, </a:t>
            </a:r>
            <a:r>
              <a:rPr lang="en-US" sz="2000" dirty="0" err="1"/>
              <a:t>etj</a:t>
            </a:r>
            <a:r>
              <a:rPr lang="en-US" sz="2000" dirty="0"/>
              <a:t>.)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cilat</a:t>
            </a:r>
            <a:r>
              <a:rPr lang="en-US" sz="2000" dirty="0"/>
              <a:t> </a:t>
            </a:r>
            <a:r>
              <a:rPr lang="en-US" sz="2000" dirty="0" err="1"/>
              <a:t>ruajmë</a:t>
            </a:r>
            <a:r>
              <a:rPr lang="en-US" sz="2000" dirty="0"/>
              <a:t> </a:t>
            </a:r>
            <a:r>
              <a:rPr lang="en-US" sz="2000" dirty="0" err="1"/>
              <a:t>informacione</a:t>
            </a:r>
            <a:r>
              <a:rPr lang="en-US" sz="2000" dirty="0"/>
              <a:t> (p.sh. </a:t>
            </a:r>
            <a:r>
              <a:rPr lang="en-US" sz="2000" dirty="0" err="1"/>
              <a:t>furnizuesi</a:t>
            </a:r>
            <a:r>
              <a:rPr lang="en-US" sz="2000" dirty="0"/>
              <a:t>, </a:t>
            </a:r>
            <a:r>
              <a:rPr lang="en-US" sz="2000" dirty="0" err="1"/>
              <a:t>vegla</a:t>
            </a:r>
            <a:r>
              <a:rPr lang="en-US" sz="2000" dirty="0"/>
              <a:t> </a:t>
            </a:r>
            <a:r>
              <a:rPr lang="en-US" sz="2000" dirty="0" err="1"/>
              <a:t>makinerie</a:t>
            </a:r>
            <a:r>
              <a:rPr lang="en-US" sz="2000" dirty="0"/>
              <a:t>, </a:t>
            </a:r>
            <a:r>
              <a:rPr lang="en-US" sz="2000" dirty="0" err="1"/>
              <a:t>punonjësi</a:t>
            </a:r>
            <a:r>
              <a:rPr lang="en-US" sz="2000" dirty="0"/>
              <a:t>, </a:t>
            </a:r>
            <a:r>
              <a:rPr lang="en-US" sz="2000" dirty="0" err="1"/>
              <a:t>shtylla</a:t>
            </a:r>
            <a:r>
              <a:rPr lang="en-US" sz="2000" dirty="0"/>
              <a:t> e </a:t>
            </a:r>
            <a:r>
              <a:rPr lang="en-US" sz="2000" dirty="0" err="1"/>
              <a:t>shërbimeve</a:t>
            </a:r>
            <a:r>
              <a:rPr lang="en-US" sz="2000" dirty="0"/>
              <a:t>, </a:t>
            </a:r>
            <a:r>
              <a:rPr lang="en-US" sz="2000" dirty="0" err="1"/>
              <a:t>sedilja</a:t>
            </a:r>
            <a:r>
              <a:rPr lang="en-US" sz="2000" dirty="0"/>
              <a:t> e </a:t>
            </a:r>
            <a:r>
              <a:rPr lang="en-US" sz="2000" dirty="0" err="1"/>
              <a:t>linjës</a:t>
            </a:r>
            <a:r>
              <a:rPr lang="en-US" sz="2000" dirty="0"/>
              <a:t> </a:t>
            </a:r>
            <a:r>
              <a:rPr lang="en-US" sz="2000" dirty="0" err="1"/>
              <a:t>ajrore</a:t>
            </a:r>
            <a:r>
              <a:rPr lang="en-US" sz="2000" dirty="0"/>
              <a:t>, </a:t>
            </a:r>
            <a:r>
              <a:rPr lang="en-US" sz="2000" dirty="0" err="1"/>
              <a:t>etj</a:t>
            </a:r>
            <a:r>
              <a:rPr lang="en-US" sz="2000" dirty="0"/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AFD0E-D8A0-4E8E-B6E2-B87B4A4C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867523"/>
            <a:ext cx="8096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6FCA-8960-4958-85CC-61B9498D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ATRIBUTET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8469-EC9B-4E53-8CD6-F711BC7D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Atributet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identifikojnë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përshkruajnë</a:t>
            </a:r>
            <a:r>
              <a:rPr lang="en-US" dirty="0"/>
              <a:t> </a:t>
            </a:r>
            <a:r>
              <a:rPr lang="en-US" dirty="0" err="1"/>
              <a:t>entitetet</a:t>
            </a:r>
            <a:r>
              <a:rPr lang="en-US" dirty="0"/>
              <a:t> (</a:t>
            </a:r>
            <a:r>
              <a:rPr lang="en-US" dirty="0" err="1"/>
              <a:t>pronë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njësie</a:t>
            </a:r>
            <a:r>
              <a:rPr lang="en-US" dirty="0"/>
              <a:t> </a:t>
            </a:r>
            <a:r>
              <a:rPr lang="en-US" dirty="0" err="1"/>
              <a:t>ekonomike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Me </a:t>
            </a:r>
            <a:r>
              <a:rPr lang="en-US" dirty="0" err="1"/>
              <a:t>fjalë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,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përshkrues</a:t>
            </a:r>
            <a:r>
              <a:rPr lang="en-US" dirty="0"/>
              <a:t> </a:t>
            </a:r>
            <a:r>
              <a:rPr lang="en-US" dirty="0" err="1"/>
              <a:t>vlerat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cilit</a:t>
            </a:r>
            <a:r>
              <a:rPr lang="en-US" dirty="0"/>
              <a:t> </a:t>
            </a:r>
            <a:r>
              <a:rPr lang="en-US" dirty="0" err="1"/>
              <a:t>shoqërohen</a:t>
            </a:r>
            <a:r>
              <a:rPr lang="en-US" dirty="0"/>
              <a:t> me </a:t>
            </a:r>
            <a:r>
              <a:rPr lang="en-US" dirty="0" err="1"/>
              <a:t>njësi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specifik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entitetit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Procesi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identifikimin</a:t>
            </a:r>
            <a:r>
              <a:rPr lang="en-US" dirty="0"/>
              <a:t> e </a:t>
            </a:r>
            <a:r>
              <a:rPr lang="en-US" dirty="0" err="1"/>
              <a:t>atributeve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ngjashëm</a:t>
            </a:r>
            <a:r>
              <a:rPr lang="en-US" dirty="0"/>
              <a:t>, </a:t>
            </a:r>
            <a:r>
              <a:rPr lang="en-US" dirty="0" err="1"/>
              <a:t>përveçse</a:t>
            </a:r>
            <a:r>
              <a:rPr lang="en-US" dirty="0"/>
              <a:t> </a:t>
            </a:r>
            <a:r>
              <a:rPr lang="en-US" dirty="0" err="1"/>
              <a:t>tani</a:t>
            </a:r>
            <a:r>
              <a:rPr lang="en-US" dirty="0"/>
              <a:t> </a:t>
            </a:r>
            <a:r>
              <a:rPr lang="en-US" dirty="0" err="1"/>
              <a:t>doni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kërkoni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nxirrni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emra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duken</a:t>
            </a:r>
            <a:r>
              <a:rPr lang="en-US" dirty="0"/>
              <a:t> se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fraza</a:t>
            </a:r>
            <a:r>
              <a:rPr lang="en-US" dirty="0"/>
              <a:t> </a:t>
            </a:r>
            <a:r>
              <a:rPr lang="en-US" dirty="0" err="1"/>
              <a:t>emërore</a:t>
            </a:r>
            <a:r>
              <a:rPr lang="en-US" dirty="0"/>
              <a:t> </a:t>
            </a:r>
            <a:r>
              <a:rPr lang="en-US" dirty="0" err="1"/>
              <a:t>përshkruese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A004-6DAE-4ED7-85F7-C965778B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269A-8237-41FE-B6AF-D1CB1CDD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0"/>
            <a:ext cx="10515600" cy="50683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Relationship </a:t>
            </a:r>
            <a:r>
              <a:rPr lang="en-US" sz="2000" dirty="0" err="1"/>
              <a:t>janë</a:t>
            </a:r>
            <a:r>
              <a:rPr lang="en-US" sz="2000" dirty="0"/>
              <a:t> </a:t>
            </a:r>
            <a:r>
              <a:rPr lang="en-US" sz="2000" dirty="0" err="1"/>
              <a:t>lidhja</a:t>
            </a:r>
            <a:r>
              <a:rPr lang="en-US" sz="2000" dirty="0"/>
              <a:t> midis </a:t>
            </a:r>
            <a:r>
              <a:rPr lang="en-US" sz="2000" dirty="0" err="1"/>
              <a:t>entiteteve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mënyrë</a:t>
            </a:r>
            <a:r>
              <a:rPr lang="en-US" sz="2000" dirty="0"/>
              <a:t> </a:t>
            </a:r>
            <a:r>
              <a:rPr lang="en-US" sz="2000" dirty="0" err="1"/>
              <a:t>tipike</a:t>
            </a:r>
            <a:r>
              <a:rPr lang="en-US" sz="2000" dirty="0"/>
              <a:t>,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marrëdhënie</a:t>
            </a:r>
            <a:r>
              <a:rPr lang="en-US" sz="2000" dirty="0"/>
              <a:t> </a:t>
            </a:r>
            <a:r>
              <a:rPr lang="en-US" sz="2000" dirty="0" err="1"/>
              <a:t>tregohet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folje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lidh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më</a:t>
            </a:r>
            <a:r>
              <a:rPr lang="en-US" sz="2000" dirty="0"/>
              <a:t> </a:t>
            </a:r>
            <a:r>
              <a:rPr lang="en-US" sz="2000" dirty="0" err="1"/>
              <a:t>shumë</a:t>
            </a:r>
            <a:r>
              <a:rPr lang="en-US" sz="2000" dirty="0"/>
              <a:t> </a:t>
            </a:r>
            <a:r>
              <a:rPr lang="en-US" sz="2000" dirty="0" err="1"/>
              <a:t>entitete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Lidhjet</a:t>
            </a:r>
            <a:r>
              <a:rPr lang="en-US" sz="2000" dirty="0"/>
              <a:t> </a:t>
            </a:r>
            <a:r>
              <a:rPr lang="en-US" sz="2000" dirty="0" err="1"/>
              <a:t>klasifikohen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aspektin</a:t>
            </a:r>
            <a:r>
              <a:rPr lang="en-US" sz="2000" dirty="0"/>
              <a:t> e </a:t>
            </a:r>
            <a:r>
              <a:rPr lang="en-US" sz="2000" dirty="0" err="1"/>
              <a:t>kardinalitetit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Një</a:t>
            </a:r>
            <a:r>
              <a:rPr lang="en-US" dirty="0"/>
              <a:t>-me-</a:t>
            </a:r>
            <a:r>
              <a:rPr lang="en-US" dirty="0" err="1"/>
              <a:t>një</a:t>
            </a:r>
            <a:r>
              <a:rPr lang="en-US" dirty="0"/>
              <a:t>, </a:t>
            </a:r>
            <a:r>
              <a:rPr lang="en-US" dirty="0" err="1"/>
              <a:t>një</a:t>
            </a:r>
            <a:r>
              <a:rPr lang="en-US" dirty="0"/>
              <a:t>-me-</a:t>
            </a:r>
            <a:r>
              <a:rPr lang="en-US" dirty="0" err="1"/>
              <a:t>shumë</a:t>
            </a:r>
            <a:r>
              <a:rPr lang="en-US" dirty="0"/>
              <a:t>, </a:t>
            </a:r>
            <a:r>
              <a:rPr lang="en-US" dirty="0" err="1"/>
              <a:t>etj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9E846-A947-4DED-AEEC-B8914A9F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4323804"/>
            <a:ext cx="6024562" cy="23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4DAACCB-BA11-44A6-9C9B-CE79C391980F}" vid="{19E1171A-2D23-4786-A0DA-36C1A002E6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Big-Data-PowerPoint-Template</Template>
  <TotalTime>2083</TotalTime>
  <Words>933</Words>
  <Application>Microsoft Office PowerPoint</Application>
  <PresentationFormat>Widescreen</PresentationFormat>
  <Paragraphs>101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Roboto</vt:lpstr>
      <vt:lpstr>Trebuchet MS</vt:lpstr>
      <vt:lpstr>Wingdings</vt:lpstr>
      <vt:lpstr>Office Theme</vt:lpstr>
      <vt:lpstr>LAB 4</vt:lpstr>
      <vt:lpstr>MODELI I TË DHËNAVE</vt:lpstr>
      <vt:lpstr>ENTITY RELATIONSHIP DIAGRAM (ERD)</vt:lpstr>
      <vt:lpstr>RËNDËSIA E MODELIT TË TË DHËNAVE</vt:lpstr>
      <vt:lpstr>MODELI TË DHËNAVE</vt:lpstr>
      <vt:lpstr>ENTITY-RELATIONSHIP DIAGRAM</vt:lpstr>
      <vt:lpstr>Entitetet</vt:lpstr>
      <vt:lpstr>ATRIBUTET</vt:lpstr>
      <vt:lpstr>RELATIONSHIP</vt:lpstr>
      <vt:lpstr>ÇKA ËSHTË KARDINALITETI?</vt:lpstr>
      <vt:lpstr>ÇKA ËSHTË KARDINALITETI?</vt:lpstr>
      <vt:lpstr>DETYRA 1</vt:lpstr>
      <vt:lpstr>DALLIMI NË MES TË ENTITETIT TË FORTË ME ENTITETIN E DOBËT</vt:lpstr>
      <vt:lpstr>DETYRA 2</vt:lpstr>
      <vt:lpstr>DETYRA 2</vt:lpstr>
      <vt:lpstr>DETYRA 2</vt:lpstr>
      <vt:lpstr>DETYRA 3</vt:lpstr>
      <vt:lpstr>DETYRA 3</vt:lpstr>
      <vt:lpstr>DETYRA 3</vt:lpstr>
      <vt:lpstr>DETYRA 3</vt:lpstr>
      <vt:lpstr>MODELI RELACIONAL</vt:lpstr>
      <vt:lpstr>DETYRA 4</vt:lpstr>
      <vt:lpstr>DETYRA 5</vt:lpstr>
      <vt:lpstr>PJESA SHTESË</vt:lpstr>
      <vt:lpstr>HAPI 2</vt:lpstr>
      <vt:lpstr>HAPI 3</vt:lpstr>
      <vt:lpstr>HAPI 4</vt:lpstr>
      <vt:lpstr>Krijimi i free user në platfromën online LUCIDCHART për dizajnimin e ERD</vt:lpstr>
      <vt:lpstr>HAPI 2</vt:lpstr>
      <vt:lpstr>HAPI 3</vt:lpstr>
      <vt:lpstr>HAPI 4</vt:lpstr>
      <vt:lpstr>HAPI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Rina Doda</dc:creator>
  <cp:lastModifiedBy>Rina Doda</cp:lastModifiedBy>
  <cp:revision>70</cp:revision>
  <dcterms:created xsi:type="dcterms:W3CDTF">2021-03-21T17:10:01Z</dcterms:created>
  <dcterms:modified xsi:type="dcterms:W3CDTF">2021-04-19T17:29:22Z</dcterms:modified>
</cp:coreProperties>
</file>