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layfair Display" charset="1" panose="00000500000000000000"/>
      <p:regular r:id="rId17"/>
    </p:embeddedFont>
    <p:embeddedFont>
      <p:font typeface="Public Sans" charset="1" panose="00000000000000000000"/>
      <p:regular r:id="rId18"/>
    </p:embeddedFont>
    <p:embeddedFont>
      <p:font typeface="Public Sans Bold" charset="1" panose="00000000000000000000"/>
      <p:regular r:id="rId19"/>
    </p:embeddedFont>
    <p:embeddedFont>
      <p:font typeface="Public Sans Medium" charset="1" panose="00000000000000000000"/>
      <p:regular r:id="rId20"/>
    </p:embeddedFont>
    <p:embeddedFont>
      <p:font typeface="Playfair Display Italics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heboardgameschronicle.com/2024/05/05/combat-commander-europe-playing-live-2-hedgroves-and-hand-grenades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canvas.wisc.edu/courses/475864/assignments/2798337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Journal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6" y="5191294"/>
            <a:ext cx="7862435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Sept 22, 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07919" y="2100403"/>
            <a:ext cx="16252429" cy="4056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7"/>
              </a:lnSpc>
            </a:pPr>
          </a:p>
          <a:p>
            <a:pPr algn="l" marL="817149" indent="-408574" lvl="1">
              <a:lnSpc>
                <a:spcPts val="5677"/>
              </a:lnSpc>
              <a:buFont typeface="Arial"/>
              <a:buChar char="•"/>
            </a:pPr>
            <a:r>
              <a:rPr lang="en-US" b="true" sz="3784">
                <a:solidFill>
                  <a:srgbClr val="2B2C3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Write imme</a:t>
            </a:r>
            <a:r>
              <a:rPr lang="en-US" b="true" sz="3784">
                <a:solidFill>
                  <a:srgbClr val="2B2C3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diately after playi</a:t>
            </a:r>
            <a:r>
              <a:rPr lang="en-US" b="true" sz="3784">
                <a:solidFill>
                  <a:srgbClr val="2B2C3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ng</a:t>
            </a:r>
          </a:p>
          <a:p>
            <a:pPr algn="l" marL="817149" indent="-408574" lvl="1">
              <a:lnSpc>
                <a:spcPts val="5677"/>
              </a:lnSpc>
              <a:buFont typeface="Arial"/>
              <a:buChar char="•"/>
            </a:pPr>
            <a:r>
              <a:rPr lang="en-US" b="true" sz="3784">
                <a:solidFill>
                  <a:srgbClr val="2B2C3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B</a:t>
            </a:r>
            <a:r>
              <a:rPr lang="en-US" b="true" sz="3784">
                <a:solidFill>
                  <a:srgbClr val="2B2C3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e honest and self-critical</a:t>
            </a:r>
          </a:p>
          <a:p>
            <a:pPr algn="l" marL="817149" indent="-408574" lvl="1">
              <a:lnSpc>
                <a:spcPts val="5677"/>
              </a:lnSpc>
              <a:buFont typeface="Arial"/>
              <a:buChar char="•"/>
            </a:pPr>
            <a:r>
              <a:rPr lang="en-US" b="true" sz="3784">
                <a:solidFill>
                  <a:srgbClr val="2B2C3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Embr</a:t>
            </a:r>
            <a:r>
              <a:rPr lang="en-US" b="true" sz="3784">
                <a:solidFill>
                  <a:srgbClr val="2B2C3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ace imp</a:t>
            </a:r>
            <a:r>
              <a:rPr lang="en-US" b="true" sz="3784">
                <a:solidFill>
                  <a:srgbClr val="2B2C3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erfection</a:t>
            </a:r>
          </a:p>
          <a:p>
            <a:pPr algn="l" marL="817149" indent="-408574" lvl="1">
              <a:lnSpc>
                <a:spcPts val="5677"/>
              </a:lnSpc>
              <a:buFont typeface="Arial"/>
              <a:buChar char="•"/>
            </a:pPr>
            <a:r>
              <a:rPr lang="en-US" b="true" sz="3784">
                <a:solidFill>
                  <a:srgbClr val="2B2C3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Think </a:t>
            </a:r>
            <a:r>
              <a:rPr lang="en-US" b="true" sz="3784">
                <a:solidFill>
                  <a:srgbClr val="2B2C3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of this as a conversation with yourself</a:t>
            </a:r>
          </a:p>
          <a:p>
            <a:pPr algn="l">
              <a:lnSpc>
                <a:spcPts val="3974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04069"/>
            <a:ext cx="5059624" cy="956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0"/>
              </a:lnSpc>
              <a:spcBef>
                <a:spcPct val="0"/>
              </a:spcBef>
            </a:pPr>
            <a:r>
              <a:rPr lang="en-US" sz="5635" i="true" spc="28">
                <a:solidFill>
                  <a:srgbClr val="2B2C30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✍️ Writing Tips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955261" y="2389666"/>
            <a:ext cx="9251598" cy="18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51"/>
              </a:lnSpc>
              <a:spcBef>
                <a:spcPct val="0"/>
              </a:spcBef>
            </a:pPr>
            <a:r>
              <a:rPr lang="en-US" sz="10679" i="true" spc="53" u="sng">
                <a:solidFill>
                  <a:srgbClr val="000000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  <a:hlinkClick r:id="rId2" tooltip="https://theboardgameschronicle.com/2024/05/05/combat-commander-europe-playing-live-2-hedgroves-and-hand-grenades/"/>
              </a:rPr>
              <a:t>Have a try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04814" y="4757420"/>
            <a:ext cx="14413084" cy="2915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38"/>
              </a:lnSpc>
              <a:spcBef>
                <a:spcPct val="0"/>
              </a:spcBef>
            </a:pPr>
            <a:r>
              <a:rPr lang="en-US" sz="4170" i="true" spc="20">
                <a:solidFill>
                  <a:srgbClr val="000000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1. a gameplay ‘journal’ </a:t>
            </a:r>
            <a:r>
              <a:rPr lang="en-US" sz="4170" i="true" spc="20">
                <a:solidFill>
                  <a:srgbClr val="000000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walkthrough </a:t>
            </a:r>
          </a:p>
          <a:p>
            <a:pPr algn="l">
              <a:lnSpc>
                <a:spcPts val="5838"/>
              </a:lnSpc>
              <a:spcBef>
                <a:spcPct val="0"/>
              </a:spcBef>
            </a:pPr>
            <a:r>
              <a:rPr lang="en-US" sz="4170" i="true" spc="20">
                <a:solidFill>
                  <a:srgbClr val="000000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2. Rewrite from first-person perspective </a:t>
            </a:r>
          </a:p>
          <a:p>
            <a:pPr algn="l">
              <a:lnSpc>
                <a:spcPts val="5838"/>
              </a:lnSpc>
              <a:spcBef>
                <a:spcPct val="0"/>
              </a:spcBef>
            </a:pPr>
            <a:r>
              <a:rPr lang="en-US" sz="4170" i="true" spc="20">
                <a:solidFill>
                  <a:srgbClr val="000000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3. personal emotions and reflections</a:t>
            </a:r>
          </a:p>
          <a:p>
            <a:pPr algn="l">
              <a:lnSpc>
                <a:spcPts val="5838"/>
              </a:lnSpc>
              <a:spcBef>
                <a:spcPct val="0"/>
              </a:spcBef>
            </a:pPr>
            <a:r>
              <a:rPr lang="en-US" sz="4170" i="true" spc="20">
                <a:solidFill>
                  <a:srgbClr val="000000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4. Find the deeper personal meaning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04065" y="1450328"/>
            <a:ext cx="8752462" cy="705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 u="sng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  <a:hlinkClick r:id="rId2" tooltip="https://canvas.wisc.edu/courses/475864/assignments/2798337"/>
              </a:rPr>
              <a:t>Journal Assignment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539637" y="3167997"/>
            <a:ext cx="4604363" cy="726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9"/>
              </a:lnSpc>
              <a:spcBef>
                <a:spcPct val="0"/>
              </a:spcBef>
            </a:pPr>
            <a:r>
              <a:rPr lang="en-US" b="true" sz="4228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Game and Culture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131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🎮 PURPOSE OF THE GAME JOURNAL</a:t>
            </a:r>
          </a:p>
          <a:p>
            <a:pPr algn="l">
              <a:lnSpc>
                <a:spcPts val="5200"/>
              </a:lnSpc>
              <a:spcBef>
                <a:spcPct val="0"/>
              </a:spcBef>
            </a:pP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272245" y="3006885"/>
            <a:ext cx="14278401" cy="3987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6051" indent="-468025" lvl="1">
              <a:lnSpc>
                <a:spcPts val="8107"/>
              </a:lnSpc>
              <a:buFont typeface="Arial"/>
              <a:buChar char="•"/>
            </a:pPr>
            <a:r>
              <a:rPr lang="en-US" sz="433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Capture your</a:t>
            </a:r>
            <a:r>
              <a:rPr lang="en-US" sz="433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gameplay experience</a:t>
            </a:r>
          </a:p>
          <a:p>
            <a:pPr algn="l" marL="936051" indent="-468025" lvl="1">
              <a:lnSpc>
                <a:spcPts val="8107"/>
              </a:lnSpc>
              <a:buFont typeface="Arial"/>
              <a:buChar char="•"/>
            </a:pPr>
            <a:r>
              <a:rPr lang="en-US" sz="433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Connect game mechanics to course concepts</a:t>
            </a:r>
          </a:p>
          <a:p>
            <a:pPr algn="l" marL="936051" indent="-468025" lvl="1">
              <a:lnSpc>
                <a:spcPts val="8107"/>
              </a:lnSpc>
              <a:buFont typeface="Arial"/>
              <a:buChar char="•"/>
            </a:pPr>
            <a:r>
              <a:rPr lang="en-US" sz="433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Develop</a:t>
            </a:r>
            <a:r>
              <a:rPr lang="en-US" sz="433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critical thinking skills</a:t>
            </a:r>
          </a:p>
          <a:p>
            <a:pPr algn="l" marL="936051" indent="-468025" lvl="1">
              <a:lnSpc>
                <a:spcPts val="8107"/>
              </a:lnSpc>
              <a:buFont typeface="Arial"/>
              <a:buChar char="•"/>
            </a:pPr>
            <a:r>
              <a:rPr lang="en-US" sz="433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Generate raw material for final paper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5671" y="3126425"/>
            <a:ext cx="16242893" cy="398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5"/>
              </a:lnSpc>
            </a:pPr>
            <a:r>
              <a:rPr lang="en-US" sz="4850" spc="2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Week [X] - Journal Entry [1/2/3]</a:t>
            </a:r>
          </a:p>
          <a:p>
            <a:pPr algn="l">
              <a:lnSpc>
                <a:spcPts val="6305"/>
              </a:lnSpc>
            </a:pPr>
            <a:r>
              <a:rPr lang="en-US" sz="4850" spc="2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Date: [MM/DD/YYYY]</a:t>
            </a:r>
          </a:p>
          <a:p>
            <a:pPr algn="l">
              <a:lnSpc>
                <a:spcPts val="6305"/>
              </a:lnSpc>
            </a:pPr>
            <a:r>
              <a:rPr lang="en-US" sz="4850" spc="2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Game: [Game Title]</a:t>
            </a:r>
          </a:p>
          <a:p>
            <a:pPr algn="l">
              <a:lnSpc>
                <a:spcPts val="6305"/>
              </a:lnSpc>
            </a:pPr>
            <a:r>
              <a:rPr lang="en-US" sz="4850" spc="2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Total Play Time This Session: [X hours]</a:t>
            </a:r>
          </a:p>
          <a:p>
            <a:pPr algn="l">
              <a:lnSpc>
                <a:spcPts val="6305"/>
              </a:lnSpc>
            </a:pPr>
            <a:r>
              <a:rPr lang="en-US" sz="4850" spc="2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Cumulative Play Time: [X hours out of 20]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131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📋 JOURNAL ENTRY STRUCTURE</a:t>
            </a:r>
          </a:p>
          <a:p>
            <a:pPr algn="l">
              <a:lnSpc>
                <a:spcPts val="5200"/>
              </a:lnSpc>
              <a:spcBef>
                <a:spcPct val="0"/>
              </a:spcBef>
            </a:pPr>
          </a:p>
        </p:txBody>
      </p:sp>
      <p:sp>
        <p:nvSpPr>
          <p:cNvPr name="AutoShape 4" id="4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131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</a:t>
            </a:r>
            <a:r>
              <a:rPr lang="en-US" sz="3714" spc="843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ntry Template</a:t>
            </a:r>
          </a:p>
          <a:p>
            <a:pPr algn="l">
              <a:lnSpc>
                <a:spcPts val="5200"/>
              </a:lnSpc>
              <a:spcBef>
                <a:spcPct val="0"/>
              </a:spcBef>
            </a:pP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674442" y="2188965"/>
            <a:ext cx="14630017" cy="3528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3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1. Initial Reflections</a:t>
            </a:r>
          </a:p>
          <a:p>
            <a:pPr algn="l" marL="863593" indent="-431796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What were your goals for this play session?</a:t>
            </a:r>
          </a:p>
          <a:p>
            <a:pPr algn="l" marL="863593" indent="-431796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How did your previous experiences or course readings inform your approach?</a:t>
            </a:r>
          </a:p>
          <a:p>
            <a:pPr algn="l">
              <a:lnSpc>
                <a:spcPts val="419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31331" y="5339328"/>
            <a:ext cx="14316238" cy="4572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2"/>
              </a:lnSpc>
            </a:pPr>
            <a:r>
              <a:rPr lang="en-US" sz="399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2. Gameplay Narrative</a:t>
            </a:r>
          </a:p>
          <a:p>
            <a:pPr algn="l" marL="862502" indent="-431251" lvl="1">
              <a:lnSpc>
                <a:spcPts val="5992"/>
              </a:lnSpc>
              <a:buFont typeface="Arial"/>
              <a:buChar char="•"/>
            </a:pPr>
            <a:r>
              <a:rPr lang="en-US" sz="399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Key events or moments</a:t>
            </a:r>
          </a:p>
          <a:p>
            <a:pPr algn="l" marL="862502" indent="-431251" lvl="1">
              <a:lnSpc>
                <a:spcPts val="5992"/>
              </a:lnSpc>
              <a:buFont typeface="Arial"/>
              <a:buChar char="•"/>
            </a:pPr>
            <a:r>
              <a:rPr lang="en-US" sz="399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Challenges encountered</a:t>
            </a:r>
          </a:p>
          <a:p>
            <a:pPr algn="l" marL="862502" indent="-431251" lvl="1">
              <a:lnSpc>
                <a:spcPts val="5992"/>
              </a:lnSpc>
              <a:buFont typeface="Arial"/>
              <a:buChar char="•"/>
            </a:pPr>
            <a:r>
              <a:rPr lang="en-US" sz="399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Interesting decisions made</a:t>
            </a:r>
          </a:p>
          <a:p>
            <a:pPr algn="l" marL="862502" indent="-431251" lvl="1">
              <a:lnSpc>
                <a:spcPts val="5992"/>
              </a:lnSpc>
              <a:buFont typeface="Arial"/>
              <a:buChar char="•"/>
            </a:pPr>
            <a:r>
              <a:rPr lang="en-US" sz="399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Unexpected outcomes</a:t>
            </a:r>
          </a:p>
          <a:p>
            <a:pPr algn="l">
              <a:lnSpc>
                <a:spcPts val="674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985042" y="3074583"/>
            <a:ext cx="16252429" cy="4768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7"/>
              </a:lnSpc>
            </a:pP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3. Theoretical Connections</a:t>
            </a:r>
          </a:p>
          <a:p>
            <a:pPr algn="l" marL="817149" indent="-408574" lvl="1">
              <a:lnSpc>
                <a:spcPts val="5677"/>
              </a:lnSpc>
              <a:buFont typeface="Arial"/>
              <a:buChar char="•"/>
            </a:pP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Which course concepts emerged during gameplay?</a:t>
            </a:r>
          </a:p>
          <a:p>
            <a:pPr algn="l" marL="817149" indent="-408574" lvl="1">
              <a:lnSpc>
                <a:spcPts val="5677"/>
              </a:lnSpc>
              <a:buFont typeface="Arial"/>
              <a:buChar char="•"/>
            </a:pP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How do game mechanics relate to:</a:t>
            </a:r>
          </a:p>
          <a:p>
            <a:pPr algn="l" marL="1634298" indent="-544766" lvl="2">
              <a:lnSpc>
                <a:spcPts val="5677"/>
              </a:lnSpc>
              <a:buFont typeface="Arial"/>
              <a:buChar char="⚬"/>
            </a:pP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Course readings</a:t>
            </a:r>
          </a:p>
          <a:p>
            <a:pPr algn="l" marL="1634298" indent="-544766" lvl="2">
              <a:lnSpc>
                <a:spcPts val="5677"/>
              </a:lnSpc>
              <a:buFont typeface="Arial"/>
              <a:buChar char="⚬"/>
            </a:pP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Theoretical frameworks discussed in class</a:t>
            </a:r>
          </a:p>
          <a:p>
            <a:pPr algn="l" marL="1634298" indent="-544766" lvl="2">
              <a:lnSpc>
                <a:spcPts val="5677"/>
              </a:lnSpc>
              <a:buFont typeface="Arial"/>
              <a:buChar char="⚬"/>
            </a:pP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Broader game studies concepts</a:t>
            </a:r>
          </a:p>
          <a:p>
            <a:pPr algn="l">
              <a:lnSpc>
                <a:spcPts val="397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07919" y="2100403"/>
            <a:ext cx="16252429" cy="7617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7"/>
              </a:lnSpc>
            </a:pP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4. Critical Analysis</a:t>
            </a:r>
          </a:p>
          <a:p>
            <a:pPr algn="l" marL="817149" indent="-408574" lvl="1">
              <a:lnSpc>
                <a:spcPts val="5677"/>
              </a:lnSpc>
              <a:buFont typeface="Arial"/>
              <a:buChar char="•"/>
            </a:pP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What surprised you?</a:t>
            </a:r>
          </a:p>
          <a:p>
            <a:pPr algn="l" marL="817149" indent="-408574" lvl="1">
              <a:lnSpc>
                <a:spcPts val="5677"/>
              </a:lnSpc>
              <a:buFont typeface="Arial"/>
              <a:buChar char="•"/>
            </a:pP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How did the game challenge your existing understanding?</a:t>
            </a:r>
          </a:p>
          <a:p>
            <a:pPr algn="l" marL="817149" indent="-408574" lvl="1">
              <a:lnSpc>
                <a:spcPts val="5677"/>
              </a:lnSpc>
              <a:buFont typeface="Arial"/>
              <a:buChar char="•"/>
            </a:pP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What questi</a:t>
            </a: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ons did the gameplay raise?</a:t>
            </a:r>
          </a:p>
          <a:p>
            <a:pPr algn="l">
              <a:lnSpc>
                <a:spcPts val="5677"/>
              </a:lnSpc>
            </a:pP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5. Personal Growth</a:t>
            </a:r>
          </a:p>
          <a:p>
            <a:pPr algn="l" marL="817149" indent="-408574" lvl="1">
              <a:lnSpc>
                <a:spcPts val="5677"/>
              </a:lnSpc>
              <a:buFont typeface="Arial"/>
              <a:buChar char="•"/>
            </a:pP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How has your perspective changed?</a:t>
            </a:r>
          </a:p>
          <a:p>
            <a:pPr algn="l" marL="817149" indent="-408574" lvl="1">
              <a:lnSpc>
                <a:spcPts val="5677"/>
              </a:lnSpc>
              <a:buFont typeface="Arial"/>
              <a:buChar char="•"/>
            </a:pP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What </a:t>
            </a: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have you learned about:</a:t>
            </a:r>
          </a:p>
          <a:p>
            <a:pPr algn="l" marL="1634298" indent="-544766" lvl="2">
              <a:lnSpc>
                <a:spcPts val="5677"/>
              </a:lnSpc>
              <a:buFont typeface="Arial"/>
              <a:buChar char="⚬"/>
            </a:pP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game</a:t>
            </a:r>
          </a:p>
          <a:p>
            <a:pPr algn="l" marL="1634298" indent="-544766" lvl="2">
              <a:lnSpc>
                <a:spcPts val="5677"/>
              </a:lnSpc>
              <a:buFont typeface="Arial"/>
              <a:buChar char="⚬"/>
            </a:pP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Yourself as a player</a:t>
            </a:r>
          </a:p>
          <a:p>
            <a:pPr algn="l" marL="1634298" indent="-544766" lvl="2">
              <a:lnSpc>
                <a:spcPts val="5677"/>
              </a:lnSpc>
              <a:buFont typeface="Arial"/>
              <a:buChar char="⚬"/>
            </a:pP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Broader themes in game design/studies</a:t>
            </a:r>
          </a:p>
          <a:p>
            <a:pPr algn="l">
              <a:lnSpc>
                <a:spcPts val="3974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131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🚫 COMMON PITFALLS</a:t>
            </a:r>
            <a:r>
              <a:rPr lang="en-US" sz="3714" spc="843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to Avoid</a:t>
            </a:r>
          </a:p>
          <a:p>
            <a:pPr algn="l">
              <a:lnSpc>
                <a:spcPts val="5200"/>
              </a:lnSpc>
              <a:spcBef>
                <a:spcPct val="0"/>
              </a:spcBef>
            </a:pP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807919" y="2100403"/>
            <a:ext cx="16252429" cy="54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7"/>
              </a:lnSpc>
            </a:pPr>
          </a:p>
          <a:p>
            <a:pPr algn="l" marL="817149" indent="-408574" lvl="1">
              <a:lnSpc>
                <a:spcPts val="5677"/>
              </a:lnSpc>
              <a:buFont typeface="Arial"/>
              <a:buChar char="•"/>
            </a:pP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Av</a:t>
            </a: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oid pure description</a:t>
            </a:r>
          </a:p>
          <a:p>
            <a:pPr algn="l" marL="817149" indent="-408574" lvl="1">
              <a:lnSpc>
                <a:spcPts val="5677"/>
              </a:lnSpc>
              <a:buFont typeface="Arial"/>
              <a:buChar char="•"/>
            </a:pP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Don't just list what happened</a:t>
            </a:r>
          </a:p>
          <a:p>
            <a:pPr algn="l" marL="817149" indent="-408574" lvl="1">
              <a:lnSpc>
                <a:spcPts val="5677"/>
              </a:lnSpc>
              <a:buFont typeface="Arial"/>
              <a:buChar char="•"/>
            </a:pP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Go bey</a:t>
            </a: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ond "I did this, then this"</a:t>
            </a:r>
          </a:p>
          <a:p>
            <a:pPr algn="l" marL="817149" indent="-408574" lvl="1">
              <a:lnSpc>
                <a:spcPts val="5677"/>
              </a:lnSpc>
              <a:buFont typeface="Arial"/>
              <a:buChar char="•"/>
            </a:pP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</a:t>
            </a: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ocus on reflection and </a:t>
            </a: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an</a:t>
            </a: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alysis</a:t>
            </a:r>
          </a:p>
          <a:p>
            <a:pPr algn="l" marL="817149" indent="-408574" lvl="1">
              <a:lnSpc>
                <a:spcPts val="5677"/>
              </a:lnSpc>
              <a:buFont typeface="Arial"/>
              <a:buChar char="•"/>
            </a:pP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Connect to course material</a:t>
            </a:r>
          </a:p>
          <a:p>
            <a:pPr algn="l" marL="1634298" indent="-544766" lvl="2">
              <a:lnSpc>
                <a:spcPts val="5677"/>
              </a:lnSpc>
              <a:buFont typeface="Arial"/>
              <a:buChar char="⚬"/>
            </a:pPr>
          </a:p>
          <a:p>
            <a:pPr algn="l">
              <a:lnSpc>
                <a:spcPts val="3974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REFLECTION PROMPTS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807919" y="2100403"/>
            <a:ext cx="16252429" cy="6193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7"/>
              </a:lnSpc>
            </a:pPr>
            <a:r>
              <a:rPr lang="en-US" sz="3784" b="true">
                <a:solidFill>
                  <a:srgbClr val="2B2C3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Theoretical Connections</a:t>
            </a:r>
          </a:p>
          <a:p>
            <a:pPr algn="l" marL="817149" indent="-408574" lvl="1">
              <a:lnSpc>
                <a:spcPts val="5677"/>
              </a:lnSpc>
              <a:buFont typeface="Arial"/>
              <a:buChar char="•"/>
            </a:pP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</a:t>
            </a: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ow does this game illustrate [course concept]?</a:t>
            </a:r>
          </a:p>
          <a:p>
            <a:pPr algn="l" marL="817149" indent="-408574" lvl="1">
              <a:lnSpc>
                <a:spcPts val="5677"/>
              </a:lnSpc>
              <a:buFont typeface="Arial"/>
              <a:buChar char="•"/>
            </a:pP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What would [theorist] say about this gameplay m</a:t>
            </a: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oment?</a:t>
            </a:r>
          </a:p>
          <a:p>
            <a:pPr algn="l" marL="817149" indent="-408574" lvl="1">
              <a:lnSpc>
                <a:spcPts val="5677"/>
              </a:lnSpc>
              <a:buFont typeface="Arial"/>
              <a:buChar char="•"/>
            </a:pP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How does this experience challenge or support class discussions?</a:t>
            </a:r>
          </a:p>
          <a:p>
            <a:pPr algn="l">
              <a:lnSpc>
                <a:spcPts val="5677"/>
              </a:lnSpc>
            </a:pPr>
            <a:r>
              <a:rPr lang="en-US" sz="3784" b="true">
                <a:solidFill>
                  <a:srgbClr val="2B2C3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Critical Thinking Prompts</a:t>
            </a:r>
          </a:p>
          <a:p>
            <a:pPr algn="l" marL="817149" indent="-408574" lvl="1">
              <a:lnSpc>
                <a:spcPts val="5677"/>
              </a:lnSpc>
              <a:buFont typeface="Arial"/>
              <a:buChar char="•"/>
            </a:pP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Wh</a:t>
            </a: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at design choices imp</a:t>
            </a: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act player experience?</a:t>
            </a:r>
          </a:p>
          <a:p>
            <a:pPr algn="l" marL="817149" indent="-408574" lvl="1">
              <a:lnSpc>
                <a:spcPts val="5677"/>
              </a:lnSpc>
              <a:buFont typeface="Arial"/>
              <a:buChar char="•"/>
            </a:pP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How d</a:t>
            </a: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o game mechanics create meaning?</a:t>
            </a:r>
          </a:p>
          <a:p>
            <a:pPr algn="l" marL="817149" indent="-408574" lvl="1">
              <a:lnSpc>
                <a:spcPts val="5677"/>
              </a:lnSpc>
              <a:buFont typeface="Arial"/>
              <a:buChar char="•"/>
            </a:pPr>
            <a:r>
              <a:rPr lang="en-US" sz="3784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What ethical or social implications emerge?</a:t>
            </a:r>
          </a:p>
          <a:p>
            <a:pPr algn="l">
              <a:lnSpc>
                <a:spcPts val="3974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DAGzvAJkZsc</dc:identifier>
  <dcterms:modified xsi:type="dcterms:W3CDTF">2011-08-01T06:04:30Z</dcterms:modified>
  <cp:revision>1</cp:revision>
  <dc:title>week 4 Journal</dc:title>
</cp:coreProperties>
</file>