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0"/>
  </p:notesMasterIdLst>
  <p:sldIdLst>
    <p:sldId id="256" r:id="rId2"/>
    <p:sldId id="257" r:id="rId3"/>
    <p:sldId id="267" r:id="rId4"/>
    <p:sldId id="268" r:id="rId5"/>
    <p:sldId id="269" r:id="rId6"/>
    <p:sldId id="271" r:id="rId7"/>
    <p:sldId id="272" r:id="rId8"/>
    <p:sldId id="27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36" autoAdjust="0"/>
  </p:normalViewPr>
  <p:slideViewPr>
    <p:cSldViewPr snapToGrid="0">
      <p:cViewPr varScale="1">
        <p:scale>
          <a:sx n="55" d="100"/>
          <a:sy n="55" d="100"/>
        </p:scale>
        <p:origin x="10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69EF0-FC64-4806-AE46-9F186E55BA8C}" type="datetimeFigureOut">
              <a:rPr lang="en-GB" smtClean="0"/>
              <a:t>26/11/2014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DCB97-04E7-4910-AFEA-BB08B6F6AB51}" type="slidenum">
              <a:rPr lang="en-GB" smtClean="0"/>
              <a:t>‹#›</a:t>
            </a:fld>
            <a:endParaRPr lang="en-GB"/>
          </a:p>
        </p:txBody>
      </p:sp>
    </p:spTree>
    <p:extLst>
      <p:ext uri="{BB962C8B-B14F-4D97-AF65-F5344CB8AC3E}">
        <p14:creationId xmlns:p14="http://schemas.microsoft.com/office/powerpoint/2010/main" val="1215625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omputoser.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Any agent is not perfect. Any agent can be improved. However, if agent can be improved, why wouldn’t the developers just add the improvement in the first place? We want the agent to learn because of the three reasons. First of all, </a:t>
            </a:r>
            <a:r>
              <a:rPr lang="en-GB" sz="1200" kern="1200" dirty="0" smtClean="0">
                <a:solidFill>
                  <a:srgbClr val="FF0000"/>
                </a:solidFill>
                <a:effectLst/>
                <a:latin typeface="+mn-lt"/>
                <a:ea typeface="+mn-ea"/>
                <a:cs typeface="+mn-cs"/>
              </a:rPr>
              <a:t>&lt;</a:t>
            </a:r>
            <a:r>
              <a:rPr lang="en-GB" sz="1200" b="1" kern="1200" dirty="0" smtClean="0">
                <a:solidFill>
                  <a:srgbClr val="C00000"/>
                </a:solidFill>
                <a:effectLst/>
                <a:latin typeface="+mn-lt"/>
                <a:ea typeface="+mn-ea"/>
                <a:cs typeface="+mn-cs"/>
              </a:rPr>
              <a:t>click</a:t>
            </a:r>
            <a:r>
              <a:rPr lang="en-GB" sz="1200" kern="1200" dirty="0" smtClean="0">
                <a:solidFill>
                  <a:srgbClr val="FF0000"/>
                </a:solidFill>
                <a:effectLst/>
                <a:latin typeface="+mn-lt"/>
                <a:ea typeface="+mn-ea"/>
                <a:cs typeface="+mn-cs"/>
              </a:rPr>
              <a:t>&gt; </a:t>
            </a:r>
            <a:r>
              <a:rPr lang="en-GB" sz="1200" kern="1200" dirty="0" smtClean="0">
                <a:solidFill>
                  <a:schemeClr val="tx1"/>
                </a:solidFill>
                <a:effectLst/>
                <a:latin typeface="+mn-lt"/>
                <a:ea typeface="+mn-ea"/>
                <a:cs typeface="+mn-cs"/>
              </a:rPr>
              <a:t>developers cannot predict all possible situations that the agent might find itself in. Secondly, </a:t>
            </a:r>
            <a:r>
              <a:rPr lang="en-GB" sz="1200" kern="1200" dirty="0" smtClean="0">
                <a:solidFill>
                  <a:srgbClr val="FF0000"/>
                </a:solidFill>
                <a:effectLst/>
                <a:latin typeface="+mn-lt"/>
                <a:ea typeface="+mn-ea"/>
                <a:cs typeface="+mn-cs"/>
              </a:rPr>
              <a:t>&lt;</a:t>
            </a:r>
            <a:r>
              <a:rPr lang="en-GB" sz="1200" b="1" kern="1200" dirty="0" smtClean="0">
                <a:solidFill>
                  <a:srgbClr val="C00000"/>
                </a:solidFill>
                <a:effectLst/>
                <a:latin typeface="+mn-lt"/>
                <a:ea typeface="+mn-ea"/>
                <a:cs typeface="+mn-cs"/>
              </a:rPr>
              <a:t>click</a:t>
            </a:r>
            <a:r>
              <a:rPr lang="en-GB" sz="1200" kern="1200" dirty="0" smtClean="0">
                <a:solidFill>
                  <a:srgbClr val="FF0000"/>
                </a:solidFill>
                <a:effectLst/>
                <a:latin typeface="+mn-lt"/>
                <a:ea typeface="+mn-ea"/>
                <a:cs typeface="+mn-cs"/>
              </a:rPr>
              <a:t>&gt; </a:t>
            </a:r>
            <a:r>
              <a:rPr lang="en-GB" sz="1200" kern="1200" dirty="0" smtClean="0">
                <a:solidFill>
                  <a:schemeClr val="tx1"/>
                </a:solidFill>
                <a:effectLst/>
                <a:latin typeface="+mn-lt"/>
                <a:ea typeface="+mn-ea"/>
                <a:cs typeface="+mn-cs"/>
              </a:rPr>
              <a:t>developers cannot predict all changes over time. Agent has to learn how to adapt to changing conditions. Thirdly, </a:t>
            </a:r>
            <a:r>
              <a:rPr lang="en-GB" sz="1200" kern="1200" dirty="0" smtClean="0">
                <a:solidFill>
                  <a:srgbClr val="FF0000"/>
                </a:solidFill>
                <a:effectLst/>
                <a:latin typeface="+mn-lt"/>
                <a:ea typeface="+mn-ea"/>
                <a:cs typeface="+mn-cs"/>
              </a:rPr>
              <a:t>&lt;</a:t>
            </a:r>
            <a:r>
              <a:rPr lang="en-GB" sz="1200" b="1" kern="1200" dirty="0" smtClean="0">
                <a:solidFill>
                  <a:srgbClr val="C00000"/>
                </a:solidFill>
                <a:effectLst/>
                <a:latin typeface="+mn-lt"/>
                <a:ea typeface="+mn-ea"/>
                <a:cs typeface="+mn-cs"/>
              </a:rPr>
              <a:t>click</a:t>
            </a:r>
            <a:r>
              <a:rPr lang="en-GB" sz="1200" kern="1200" dirty="0" smtClean="0">
                <a:solidFill>
                  <a:srgbClr val="FF0000"/>
                </a:solidFill>
                <a:effectLst/>
                <a:latin typeface="+mn-lt"/>
                <a:ea typeface="+mn-ea"/>
                <a:cs typeface="+mn-cs"/>
              </a:rPr>
              <a:t>&gt; </a:t>
            </a:r>
            <a:r>
              <a:rPr lang="en-GB" sz="1200" kern="1200" dirty="0" smtClean="0">
                <a:solidFill>
                  <a:schemeClr val="tx1"/>
                </a:solidFill>
                <a:effectLst/>
                <a:latin typeface="+mn-lt"/>
                <a:ea typeface="+mn-ea"/>
                <a:cs typeface="+mn-cs"/>
              </a:rPr>
              <a:t>sometimes developers have no idea how to implement a solution themselves.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4DDCB97-04E7-4910-AFEA-BB08B6F6AB51}" type="slidenum">
              <a:rPr lang="en-GB" smtClean="0"/>
              <a:t>2</a:t>
            </a:fld>
            <a:endParaRPr lang="en-GB"/>
          </a:p>
        </p:txBody>
      </p:sp>
    </p:spTree>
    <p:extLst>
      <p:ext uri="{BB962C8B-B14F-4D97-AF65-F5344CB8AC3E}">
        <p14:creationId xmlns:p14="http://schemas.microsoft.com/office/powerpoint/2010/main" val="380254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Machine learning tasks are usually classified into three broad categories, depending on the nature of the learning feedback available to a learning system.</a:t>
            </a:r>
            <a:r>
              <a:rPr lang="en-GB" sz="1200" kern="1200" baseline="0" dirty="0" smtClean="0">
                <a:solidFill>
                  <a:schemeClr val="tx1"/>
                </a:solidFill>
                <a:effectLst/>
                <a:latin typeface="+mn-lt"/>
                <a:ea typeface="+mn-ea"/>
                <a:cs typeface="+mn-cs"/>
              </a:rPr>
              <a:t> </a:t>
            </a:r>
            <a:r>
              <a:rPr lang="en-GB" dirty="0" smtClean="0"/>
              <a:t>&lt;</a:t>
            </a:r>
            <a:r>
              <a:rPr lang="en-GB" b="1" dirty="0" smtClean="0"/>
              <a:t>click</a:t>
            </a:r>
            <a:r>
              <a:rPr lang="en-GB" dirty="0" smtClean="0"/>
              <a:t>&gt;</a:t>
            </a:r>
            <a:r>
              <a:rPr lang="en-GB" baseline="0" dirty="0" smtClean="0"/>
              <a:t> </a:t>
            </a:r>
            <a:r>
              <a:rPr lang="en-GB" sz="1200" kern="1200" dirty="0" smtClean="0">
                <a:solidFill>
                  <a:schemeClr val="tx1"/>
                </a:solidFill>
                <a:effectLst/>
                <a:latin typeface="+mn-lt"/>
                <a:ea typeface="+mn-ea"/>
                <a:cs typeface="+mn-cs"/>
              </a:rPr>
              <a:t>Supervised learning is type of learning, where the agent is presented with example inputs and desired outputs. The goal of the agent is to learn a general rule that maps inputs to outputs. The feedback here is the desired output.</a:t>
            </a:r>
            <a:r>
              <a:rPr lang="en-GB" sz="1200" kern="1200" baseline="0" dirty="0" smtClean="0">
                <a:solidFill>
                  <a:schemeClr val="tx1"/>
                </a:solidFill>
                <a:effectLst/>
                <a:latin typeface="+mn-lt"/>
                <a:ea typeface="+mn-ea"/>
                <a:cs typeface="+mn-cs"/>
              </a:rPr>
              <a:t> &lt;</a:t>
            </a:r>
            <a:r>
              <a:rPr lang="en-GB" sz="1200" b="1" kern="1200" baseline="0" dirty="0" smtClean="0">
                <a:solidFill>
                  <a:schemeClr val="tx1"/>
                </a:solidFill>
                <a:effectLst/>
                <a:latin typeface="+mn-lt"/>
                <a:ea typeface="+mn-ea"/>
                <a:cs typeface="+mn-cs"/>
              </a:rPr>
              <a:t>click</a:t>
            </a:r>
            <a:r>
              <a:rPr lang="en-GB" sz="1200" kern="1200" baseline="0" dirty="0" smtClean="0">
                <a:solidFill>
                  <a:schemeClr val="tx1"/>
                </a:solidFill>
                <a:effectLst/>
                <a:latin typeface="+mn-lt"/>
                <a:ea typeface="+mn-ea"/>
                <a:cs typeface="+mn-cs"/>
              </a:rPr>
              <a:t>&gt; Unsupervised learning is type of learning, where t</a:t>
            </a:r>
            <a:r>
              <a:rPr lang="en-GB" sz="1200" kern="1200" dirty="0" smtClean="0">
                <a:solidFill>
                  <a:schemeClr val="tx1"/>
                </a:solidFill>
                <a:effectLst/>
                <a:latin typeface="+mn-lt"/>
                <a:ea typeface="+mn-ea"/>
                <a:cs typeface="+mn-cs"/>
              </a:rPr>
              <a:t>he agent does not receive any feedback for the data. So the agent has to find structure in input on its own. &lt;</a:t>
            </a:r>
            <a:r>
              <a:rPr lang="en-GB" sz="1200" b="1" kern="1200" dirty="0" smtClean="0">
                <a:solidFill>
                  <a:schemeClr val="tx1"/>
                </a:solidFill>
                <a:effectLst/>
                <a:latin typeface="+mn-lt"/>
                <a:ea typeface="+mn-ea"/>
                <a:cs typeface="+mn-cs"/>
              </a:rPr>
              <a:t>click</a:t>
            </a:r>
            <a:r>
              <a:rPr lang="en-GB" sz="1200" kern="1200" dirty="0" smtClean="0">
                <a:solidFill>
                  <a:schemeClr val="tx1"/>
                </a:solidFill>
                <a:effectLst/>
                <a:latin typeface="+mn-lt"/>
                <a:ea typeface="+mn-ea"/>
                <a:cs typeface="+mn-cs"/>
              </a:rPr>
              <a:t>&gt; Reinforcement learning is type of learning, where the agent interacts with the environment trying to reach a goal without knowing if it has come closer to the goal or not. In the end it learns from a series of reinforcements – rewards or punishments. It is left up to the agent to decide which actions prior to the reinforcement were most responsible for it.</a:t>
            </a:r>
            <a:r>
              <a:rPr lang="en-GB" sz="1200" kern="1200" baseline="0" dirty="0" smtClean="0">
                <a:solidFill>
                  <a:schemeClr val="tx1"/>
                </a:solidFill>
                <a:effectLst/>
                <a:latin typeface="+mn-lt"/>
                <a:ea typeface="+mn-ea"/>
                <a:cs typeface="+mn-cs"/>
              </a:rPr>
              <a:t> &lt;</a:t>
            </a:r>
            <a:r>
              <a:rPr lang="en-GB" sz="1200" b="1" kern="1200" baseline="0" dirty="0" smtClean="0">
                <a:solidFill>
                  <a:schemeClr val="tx1"/>
                </a:solidFill>
                <a:effectLst/>
                <a:latin typeface="+mn-lt"/>
                <a:ea typeface="+mn-ea"/>
                <a:cs typeface="+mn-cs"/>
              </a:rPr>
              <a:t>click</a:t>
            </a:r>
            <a:r>
              <a:rPr lang="en-GB" sz="1200" kern="1200" baseline="0" dirty="0" smtClean="0">
                <a:solidFill>
                  <a:schemeClr val="tx1"/>
                </a:solidFill>
                <a:effectLst/>
                <a:latin typeface="+mn-lt"/>
                <a:ea typeface="+mn-ea"/>
                <a:cs typeface="+mn-cs"/>
              </a:rPr>
              <a:t>&gt; </a:t>
            </a:r>
            <a:r>
              <a:rPr lang="en-GB" sz="1200" kern="1200" dirty="0" smtClean="0">
                <a:solidFill>
                  <a:schemeClr val="tx1"/>
                </a:solidFill>
                <a:effectLst/>
                <a:latin typeface="+mn-lt"/>
                <a:ea typeface="+mn-ea"/>
                <a:cs typeface="+mn-cs"/>
              </a:rPr>
              <a:t>Also, in between supervised and unsupervised learning there is semi-supervised learning. This</a:t>
            </a:r>
            <a:r>
              <a:rPr lang="en-GB" sz="1200" kern="1200" baseline="0" dirty="0" smtClean="0">
                <a:solidFill>
                  <a:schemeClr val="tx1"/>
                </a:solidFill>
                <a:effectLst/>
                <a:latin typeface="+mn-lt"/>
                <a:ea typeface="+mn-ea"/>
                <a:cs typeface="+mn-cs"/>
              </a:rPr>
              <a:t> type of learning, where the </a:t>
            </a:r>
            <a:r>
              <a:rPr lang="en-GB" sz="1200" kern="1200" dirty="0" smtClean="0">
                <a:solidFill>
                  <a:schemeClr val="tx1"/>
                </a:solidFill>
                <a:effectLst/>
                <a:latin typeface="+mn-lt"/>
                <a:ea typeface="+mn-ea"/>
                <a:cs typeface="+mn-cs"/>
              </a:rPr>
              <a:t>agent is present with an incomplete training set. A training set with some of the target outputs missing.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4DDCB97-04E7-4910-AFEA-BB08B6F6AB51}" type="slidenum">
              <a:rPr lang="en-GB" smtClean="0"/>
              <a:t>3</a:t>
            </a:fld>
            <a:endParaRPr lang="en-GB"/>
          </a:p>
        </p:txBody>
      </p:sp>
    </p:spTree>
    <p:extLst>
      <p:ext uri="{BB962C8B-B14F-4D97-AF65-F5344CB8AC3E}">
        <p14:creationId xmlns:p14="http://schemas.microsoft.com/office/powerpoint/2010/main" val="2368366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There are a lot of different approaches for machine learning.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However, we will just stop on clustering, artificial neural networks and genetic algorithms.</a:t>
            </a:r>
          </a:p>
          <a:p>
            <a:endParaRPr lang="en-GB" dirty="0"/>
          </a:p>
        </p:txBody>
      </p:sp>
      <p:sp>
        <p:nvSpPr>
          <p:cNvPr id="4" name="Slide Number Placeholder 3"/>
          <p:cNvSpPr>
            <a:spLocks noGrp="1"/>
          </p:cNvSpPr>
          <p:nvPr>
            <p:ph type="sldNum" sz="quarter" idx="10"/>
          </p:nvPr>
        </p:nvSpPr>
        <p:spPr/>
        <p:txBody>
          <a:bodyPr/>
          <a:lstStyle/>
          <a:p>
            <a:fld id="{64DDCB97-04E7-4910-AFEA-BB08B6F6AB51}" type="slidenum">
              <a:rPr lang="en-GB" smtClean="0"/>
              <a:t>4</a:t>
            </a:fld>
            <a:endParaRPr lang="en-GB"/>
          </a:p>
        </p:txBody>
      </p:sp>
    </p:spTree>
    <p:extLst>
      <p:ext uri="{BB962C8B-B14F-4D97-AF65-F5344CB8AC3E}">
        <p14:creationId xmlns:p14="http://schemas.microsoft.com/office/powerpoint/2010/main" val="3163373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Clustering is the example of unsupervised learning. &lt;</a:t>
            </a:r>
            <a:r>
              <a:rPr lang="en-GB" sz="1200" b="1" kern="1200" dirty="0" smtClean="0">
                <a:solidFill>
                  <a:schemeClr val="tx1"/>
                </a:solidFill>
                <a:effectLst/>
                <a:latin typeface="+mn-lt"/>
                <a:ea typeface="+mn-ea"/>
                <a:cs typeface="+mn-cs"/>
              </a:rPr>
              <a:t>click</a:t>
            </a:r>
            <a:r>
              <a:rPr lang="en-GB" sz="1200" kern="1200" dirty="0" smtClean="0">
                <a:solidFill>
                  <a:schemeClr val="tx1"/>
                </a:solidFill>
                <a:effectLst/>
                <a:latin typeface="+mn-lt"/>
                <a:ea typeface="+mn-ea"/>
                <a:cs typeface="+mn-cs"/>
              </a:rPr>
              <a:t>&gt; With clustering methods we want to assign set of observations into subsets (clusters) so that observations in the same cluster are similar according to some predefined criteria, and observations from different clusters are different according to the same criteria.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example where clustering is used is recommender system. These systems are recommending new items based on the user’s tastes. They sometimes use clustering algorithms to predict a user’s preferences based on the preferences of other users in the same cluster.</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&lt;</a:t>
            </a:r>
            <a:r>
              <a:rPr lang="en-GB" sz="1200" b="1" kern="1200" dirty="0" smtClean="0">
                <a:solidFill>
                  <a:schemeClr val="tx1"/>
                </a:solidFill>
                <a:effectLst/>
                <a:latin typeface="+mn-lt"/>
                <a:ea typeface="+mn-ea"/>
                <a:cs typeface="+mn-cs"/>
              </a:rPr>
              <a:t>click</a:t>
            </a:r>
            <a:r>
              <a:rPr lang="en-GB" sz="1200" kern="1200" dirty="0" smtClean="0">
                <a:solidFill>
                  <a:schemeClr val="tx1"/>
                </a:solidFill>
                <a:effectLst/>
                <a:latin typeface="+mn-lt"/>
                <a:ea typeface="+mn-ea"/>
                <a:cs typeface="+mn-cs"/>
              </a:rPr>
              <a:t>&gt; Other example is image segmentation. Clustering can be used to divide an image into distinct regions to detect borders or objects.</a:t>
            </a:r>
          </a:p>
          <a:p>
            <a:endParaRPr lang="en-GB" dirty="0"/>
          </a:p>
        </p:txBody>
      </p:sp>
      <p:sp>
        <p:nvSpPr>
          <p:cNvPr id="4" name="Slide Number Placeholder 3"/>
          <p:cNvSpPr>
            <a:spLocks noGrp="1"/>
          </p:cNvSpPr>
          <p:nvPr>
            <p:ph type="sldNum" sz="quarter" idx="10"/>
          </p:nvPr>
        </p:nvSpPr>
        <p:spPr/>
        <p:txBody>
          <a:bodyPr/>
          <a:lstStyle/>
          <a:p>
            <a:fld id="{64DDCB97-04E7-4910-AFEA-BB08B6F6AB51}" type="slidenum">
              <a:rPr lang="en-GB" smtClean="0"/>
              <a:t>5</a:t>
            </a:fld>
            <a:endParaRPr lang="en-GB"/>
          </a:p>
        </p:txBody>
      </p:sp>
    </p:spTree>
    <p:extLst>
      <p:ext uri="{BB962C8B-B14F-4D97-AF65-F5344CB8AC3E}">
        <p14:creationId xmlns:p14="http://schemas.microsoft.com/office/powerpoint/2010/main" val="329812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Artificial neural network is a model inspired by biological neural network (brain). &lt;</a:t>
            </a:r>
            <a:r>
              <a:rPr lang="en-GB" sz="1200" b="1" kern="1200" dirty="0" smtClean="0">
                <a:solidFill>
                  <a:schemeClr val="tx1"/>
                </a:solidFill>
                <a:effectLst/>
                <a:latin typeface="+mn-lt"/>
                <a:ea typeface="+mn-ea"/>
                <a:cs typeface="+mn-cs"/>
              </a:rPr>
              <a:t>click</a:t>
            </a:r>
            <a:r>
              <a:rPr lang="en-GB" sz="1200" kern="1200" dirty="0" smtClean="0">
                <a:solidFill>
                  <a:schemeClr val="tx1"/>
                </a:solidFill>
                <a:effectLst/>
                <a:latin typeface="+mn-lt"/>
                <a:ea typeface="+mn-ea"/>
                <a:cs typeface="+mn-cs"/>
              </a:rPr>
              <a:t>&gt; Artificial neural networks are generally presented as systems of interconnected neurons which can compute values from inputs and are capable of machine learning as well as pattern recognition.</a:t>
            </a:r>
          </a:p>
          <a:p>
            <a:r>
              <a:rPr lang="en-GB" sz="1200" kern="1200" dirty="0" smtClean="0">
                <a:solidFill>
                  <a:schemeClr val="tx1"/>
                </a:solidFill>
                <a:effectLst/>
                <a:latin typeface="+mn-lt"/>
                <a:ea typeface="+mn-ea"/>
                <a:cs typeface="+mn-cs"/>
              </a:rPr>
              <a:t>&lt;</a:t>
            </a:r>
            <a:r>
              <a:rPr lang="en-GB" sz="1200" b="1" kern="1200" dirty="0" smtClean="0">
                <a:solidFill>
                  <a:schemeClr val="tx1"/>
                </a:solidFill>
                <a:effectLst/>
                <a:latin typeface="+mn-lt"/>
                <a:ea typeface="+mn-ea"/>
                <a:cs typeface="+mn-cs"/>
              </a:rPr>
              <a:t>click</a:t>
            </a:r>
            <a:r>
              <a:rPr lang="en-GB" sz="1200" kern="1200" dirty="0" smtClean="0">
                <a:solidFill>
                  <a:schemeClr val="tx1"/>
                </a:solidFill>
                <a:effectLst/>
                <a:latin typeface="+mn-lt"/>
                <a:ea typeface="+mn-ea"/>
                <a:cs typeface="+mn-cs"/>
              </a:rPr>
              <a:t>&gt; One of the applications is a handwriting recognition. For example, this network might be defined by a set of input neurons which may be activated by the pixels of an input image. After being weighted and transformed by a function, the activations of these neurons are then passed on to other neurons. This process is repeated until finally, an output neuron is activated. This determines which character was read.</a:t>
            </a:r>
          </a:p>
          <a:p>
            <a:r>
              <a:rPr lang="en-GB" sz="1200" kern="1200" dirty="0" smtClean="0">
                <a:solidFill>
                  <a:schemeClr val="tx1"/>
                </a:solidFill>
                <a:effectLst/>
                <a:latin typeface="+mn-lt"/>
                <a:ea typeface="+mn-ea"/>
                <a:cs typeface="+mn-cs"/>
              </a:rPr>
              <a:t>Among other applications of artificial neural networks is robotics, computer vision and speech recognition.</a:t>
            </a:r>
          </a:p>
          <a:p>
            <a:endParaRPr lang="en-GB" dirty="0"/>
          </a:p>
        </p:txBody>
      </p:sp>
      <p:sp>
        <p:nvSpPr>
          <p:cNvPr id="4" name="Slide Number Placeholder 3"/>
          <p:cNvSpPr>
            <a:spLocks noGrp="1"/>
          </p:cNvSpPr>
          <p:nvPr>
            <p:ph type="sldNum" sz="quarter" idx="10"/>
          </p:nvPr>
        </p:nvSpPr>
        <p:spPr/>
        <p:txBody>
          <a:bodyPr/>
          <a:lstStyle/>
          <a:p>
            <a:fld id="{64DDCB97-04E7-4910-AFEA-BB08B6F6AB51}" type="slidenum">
              <a:rPr lang="en-GB" smtClean="0"/>
              <a:t>6</a:t>
            </a:fld>
            <a:endParaRPr lang="en-GB"/>
          </a:p>
        </p:txBody>
      </p:sp>
    </p:spTree>
    <p:extLst>
      <p:ext uri="{BB962C8B-B14F-4D97-AF65-F5344CB8AC3E}">
        <p14:creationId xmlns:p14="http://schemas.microsoft.com/office/powerpoint/2010/main" val="1537309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Genetic algorithm is a search algorithm that mimics the process of natural selection. It uses methods like mutation and crossover to generate new solutions in the hope to find the good solutions to a given problem.</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Genetic algorithms are used in a lot of different areas. One of examples is artificial creativity. The goal is to model, simulate or replicate creativity using a computer.</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&lt;</a:t>
            </a:r>
            <a:r>
              <a:rPr lang="en-GB" sz="1200" b="1" kern="1200" dirty="0" smtClean="0">
                <a:solidFill>
                  <a:schemeClr val="tx1"/>
                </a:solidFill>
                <a:effectLst/>
                <a:latin typeface="+mn-lt"/>
                <a:ea typeface="+mn-ea"/>
                <a:cs typeface="+mn-cs"/>
              </a:rPr>
              <a:t>click</a:t>
            </a:r>
            <a:r>
              <a:rPr lang="en-GB" sz="1200" kern="1200" dirty="0" smtClean="0">
                <a:solidFill>
                  <a:schemeClr val="tx1"/>
                </a:solidFill>
                <a:effectLst/>
                <a:latin typeface="+mn-lt"/>
                <a:ea typeface="+mn-ea"/>
                <a:cs typeface="+mn-cs"/>
              </a:rPr>
              <a:t>&gt; For example, there are computer programs that generate music. They usually take as basis some classical music and generate new. There are few music generator programs. &lt;</a:t>
            </a:r>
            <a:r>
              <a:rPr lang="en-GB" sz="1200" b="1" kern="1200" dirty="0" smtClean="0">
                <a:solidFill>
                  <a:schemeClr val="tx1"/>
                </a:solidFill>
                <a:effectLst/>
                <a:latin typeface="+mn-lt"/>
                <a:ea typeface="+mn-ea"/>
                <a:cs typeface="+mn-cs"/>
              </a:rPr>
              <a:t>click</a:t>
            </a:r>
            <a:r>
              <a:rPr lang="en-GB" sz="1200" kern="1200" dirty="0" smtClean="0">
                <a:solidFill>
                  <a:schemeClr val="tx1"/>
                </a:solidFill>
                <a:effectLst/>
                <a:latin typeface="+mn-lt"/>
                <a:ea typeface="+mn-ea"/>
                <a:cs typeface="+mn-cs"/>
              </a:rPr>
              <a:t>&gt; One of them is called “Emily Howell”, &lt;</a:t>
            </a:r>
            <a:r>
              <a:rPr lang="en-GB" sz="1200" b="1" kern="1200" dirty="0" smtClean="0">
                <a:solidFill>
                  <a:schemeClr val="tx1"/>
                </a:solidFill>
                <a:effectLst/>
                <a:latin typeface="+mn-lt"/>
                <a:ea typeface="+mn-ea"/>
                <a:cs typeface="+mn-cs"/>
              </a:rPr>
              <a:t>click</a:t>
            </a:r>
            <a:r>
              <a:rPr lang="en-GB" sz="1200" kern="1200" dirty="0" smtClean="0">
                <a:solidFill>
                  <a:schemeClr val="tx1"/>
                </a:solidFill>
                <a:effectLst/>
                <a:latin typeface="+mn-lt"/>
                <a:ea typeface="+mn-ea"/>
                <a:cs typeface="+mn-cs"/>
              </a:rPr>
              <a:t>&gt;</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other is </a:t>
            </a:r>
            <a:r>
              <a:rPr lang="en-GB" sz="1200" u="sng" kern="1200" dirty="0" smtClean="0">
                <a:solidFill>
                  <a:schemeClr val="tx1"/>
                </a:solidFill>
                <a:effectLst/>
                <a:latin typeface="+mn-lt"/>
                <a:ea typeface="+mn-ea"/>
                <a:cs typeface="+mn-cs"/>
                <a:hlinkClick r:id="rId3"/>
              </a:rPr>
              <a:t>http://computoser.com</a:t>
            </a:r>
            <a:r>
              <a:rPr lang="en-GB" sz="1200" kern="1200" dirty="0" smtClean="0">
                <a:solidFill>
                  <a:schemeClr val="tx1"/>
                </a:solidFill>
                <a:effectLst/>
                <a:latin typeface="+mn-lt"/>
                <a:ea typeface="+mn-ea"/>
                <a:cs typeface="+mn-cs"/>
              </a:rPr>
              <a:t>, and &lt;</a:t>
            </a:r>
            <a:r>
              <a:rPr lang="en-GB" sz="1200" b="1" kern="1200" dirty="0" smtClean="0">
                <a:solidFill>
                  <a:schemeClr val="tx1"/>
                </a:solidFill>
                <a:effectLst/>
                <a:latin typeface="+mn-lt"/>
                <a:ea typeface="+mn-ea"/>
                <a:cs typeface="+mn-cs"/>
              </a:rPr>
              <a:t>click</a:t>
            </a:r>
            <a:r>
              <a:rPr lang="en-GB" sz="1200" kern="1200" dirty="0" smtClean="0">
                <a:solidFill>
                  <a:schemeClr val="tx1"/>
                </a:solidFill>
                <a:effectLst/>
                <a:latin typeface="+mn-lt"/>
                <a:ea typeface="+mn-ea"/>
                <a:cs typeface="+mn-cs"/>
              </a:rPr>
              <a:t>&gt; one more is tones by wolfram.</a:t>
            </a:r>
          </a:p>
          <a:p>
            <a:r>
              <a:rPr lang="en-GB" sz="1200" kern="1200" dirty="0" smtClean="0">
                <a:solidFill>
                  <a:schemeClr val="tx1"/>
                </a:solidFill>
                <a:effectLst/>
                <a:latin typeface="+mn-lt"/>
                <a:ea typeface="+mn-ea"/>
                <a:cs typeface="+mn-cs"/>
              </a:rPr>
              <a:t>&lt;</a:t>
            </a:r>
            <a:r>
              <a:rPr lang="en-GB" sz="1200" b="1" kern="1200" dirty="0" smtClean="0">
                <a:solidFill>
                  <a:schemeClr val="tx1"/>
                </a:solidFill>
                <a:effectLst/>
                <a:latin typeface="+mn-lt"/>
                <a:ea typeface="+mn-ea"/>
                <a:cs typeface="+mn-cs"/>
              </a:rPr>
              <a:t>click</a:t>
            </a:r>
            <a:r>
              <a:rPr lang="en-GB" sz="1200" kern="1200" dirty="0" smtClean="0">
                <a:solidFill>
                  <a:schemeClr val="tx1"/>
                </a:solidFill>
                <a:effectLst/>
                <a:latin typeface="+mn-lt"/>
                <a:ea typeface="+mn-ea"/>
                <a:cs typeface="+mn-cs"/>
              </a:rPr>
              <a:t>&gt; Another example of artificial creativity is this antenna. This shape was found by evolutionary program to create the best radiation pattern. This antenna was used by NASA in 2006 in</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ST5 program.</a:t>
            </a:r>
          </a:p>
          <a:p>
            <a:endParaRPr lang="en-GB" dirty="0"/>
          </a:p>
        </p:txBody>
      </p:sp>
      <p:sp>
        <p:nvSpPr>
          <p:cNvPr id="4" name="Slide Number Placeholder 3"/>
          <p:cNvSpPr>
            <a:spLocks noGrp="1"/>
          </p:cNvSpPr>
          <p:nvPr>
            <p:ph type="sldNum" sz="quarter" idx="10"/>
          </p:nvPr>
        </p:nvSpPr>
        <p:spPr/>
        <p:txBody>
          <a:bodyPr/>
          <a:lstStyle/>
          <a:p>
            <a:fld id="{64DDCB97-04E7-4910-AFEA-BB08B6F6AB51}" type="slidenum">
              <a:rPr lang="en-GB" smtClean="0"/>
              <a:t>7</a:t>
            </a:fld>
            <a:endParaRPr lang="en-GB"/>
          </a:p>
        </p:txBody>
      </p:sp>
    </p:spTree>
    <p:extLst>
      <p:ext uri="{BB962C8B-B14F-4D97-AF65-F5344CB8AC3E}">
        <p14:creationId xmlns:p14="http://schemas.microsoft.com/office/powerpoint/2010/main" val="350298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4DDCB97-04E7-4910-AFEA-BB08B6F6AB51}" type="slidenum">
              <a:rPr lang="en-GB" smtClean="0"/>
              <a:t>8</a:t>
            </a:fld>
            <a:endParaRPr lang="en-GB"/>
          </a:p>
        </p:txBody>
      </p:sp>
    </p:spTree>
    <p:extLst>
      <p:ext uri="{BB962C8B-B14F-4D97-AF65-F5344CB8AC3E}">
        <p14:creationId xmlns:p14="http://schemas.microsoft.com/office/powerpoint/2010/main" val="373152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82929D4D-68B3-487B-8737-E6290EB7450B}" type="datetimeFigureOut">
              <a:rPr lang="en-GB" smtClean="0"/>
              <a:t>26/11/2014</a:t>
            </a:fld>
            <a:endParaRPr lang="en-GB"/>
          </a:p>
        </p:txBody>
      </p:sp>
      <p:sp>
        <p:nvSpPr>
          <p:cNvPr id="5" name="Footer Placeholder 4"/>
          <p:cNvSpPr>
            <a:spLocks noGrp="1"/>
          </p:cNvSpPr>
          <p:nvPr>
            <p:ph type="ftr" sz="quarter" idx="11"/>
          </p:nvPr>
        </p:nvSpPr>
        <p:spPr>
          <a:xfrm>
            <a:off x="3623733" y="6117336"/>
            <a:ext cx="3609438" cy="365125"/>
          </a:xfrm>
        </p:spPr>
        <p:txBody>
          <a:bodyPr/>
          <a:lstStyle/>
          <a:p>
            <a:endParaRPr lang="en-GB"/>
          </a:p>
        </p:txBody>
      </p:sp>
      <p:sp>
        <p:nvSpPr>
          <p:cNvPr id="6" name="Slide Number Placeholder 5"/>
          <p:cNvSpPr>
            <a:spLocks noGrp="1"/>
          </p:cNvSpPr>
          <p:nvPr>
            <p:ph type="sldNum" sz="quarter" idx="12"/>
          </p:nvPr>
        </p:nvSpPr>
        <p:spPr>
          <a:xfrm>
            <a:off x="8275320" y="6117336"/>
            <a:ext cx="411480" cy="365125"/>
          </a:xfrm>
        </p:spPr>
        <p:txBody>
          <a:bodyPr/>
          <a:lstStyle/>
          <a:p>
            <a:fld id="{E6E8D21F-0E92-48D3-BF72-905BAC3EA6C8}" type="slidenum">
              <a:rPr lang="en-GB" smtClean="0"/>
              <a:t>‹#›</a:t>
            </a:fld>
            <a:endParaRPr lang="en-GB"/>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66269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29D4D-68B3-487B-8737-E6290EB7450B}" type="datetimeFigureOut">
              <a:rPr lang="en-GB" smtClean="0"/>
              <a:t>26/11/2014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12595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29D4D-68B3-487B-8737-E6290EB7450B}"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1708006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29D4D-68B3-487B-8737-E6290EB7450B}"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17885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29D4D-68B3-487B-8737-E6290EB7450B}"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2512492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29D4D-68B3-487B-8737-E6290EB7450B}"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2287611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29D4D-68B3-487B-8737-E6290EB7450B}"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2513492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929D4D-68B3-487B-8737-E6290EB7450B}"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3511721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929D4D-68B3-487B-8737-E6290EB7450B}"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353329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82929D4D-68B3-487B-8737-E6290EB7450B}" type="datetimeFigureOut">
              <a:rPr lang="en-GB" smtClean="0"/>
              <a:t>26/11/2014</a:t>
            </a:fld>
            <a:endParaRPr lang="en-GB"/>
          </a:p>
        </p:txBody>
      </p:sp>
      <p:sp>
        <p:nvSpPr>
          <p:cNvPr id="5" name="Footer Placeholder 4"/>
          <p:cNvSpPr>
            <a:spLocks noGrp="1"/>
          </p:cNvSpPr>
          <p:nvPr>
            <p:ph type="ftr" sz="quarter" idx="11"/>
          </p:nvPr>
        </p:nvSpPr>
        <p:spPr>
          <a:xfrm>
            <a:off x="1972647" y="6108173"/>
            <a:ext cx="5314517" cy="365125"/>
          </a:xfrm>
        </p:spPr>
        <p:txBody>
          <a:bodyPr/>
          <a:lstStyle/>
          <a:p>
            <a:endParaRPr lang="en-GB"/>
          </a:p>
        </p:txBody>
      </p:sp>
      <p:sp>
        <p:nvSpPr>
          <p:cNvPr id="6" name="Slide Number Placeholder 5"/>
          <p:cNvSpPr>
            <a:spLocks noGrp="1"/>
          </p:cNvSpPr>
          <p:nvPr>
            <p:ph type="sldNum" sz="quarter" idx="12"/>
          </p:nvPr>
        </p:nvSpPr>
        <p:spPr>
          <a:xfrm>
            <a:off x="8258967" y="6108173"/>
            <a:ext cx="427833" cy="365125"/>
          </a:xfrm>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41398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29D4D-68B3-487B-8737-E6290EB7450B}" type="datetimeFigureOut">
              <a:rPr lang="en-GB" smtClean="0"/>
              <a:t>26/11/2014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273317" y="6116070"/>
            <a:ext cx="413483" cy="365125"/>
          </a:xfrm>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56140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929D4D-68B3-487B-8737-E6290EB7450B}" type="datetimeFigureOut">
              <a:rPr lang="en-GB" smtClean="0"/>
              <a:t>26/11/2014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233180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929D4D-68B3-487B-8737-E6290EB7450B}" type="datetimeFigureOut">
              <a:rPr lang="en-GB" smtClean="0"/>
              <a:t>26/11/2014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257720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929D4D-68B3-487B-8737-E6290EB7450B}" type="datetimeFigureOut">
              <a:rPr lang="en-GB" smtClean="0"/>
              <a:t>26/11/2014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224711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29D4D-68B3-487B-8737-E6290EB7450B}" type="datetimeFigureOut">
              <a:rPr lang="en-GB" smtClean="0"/>
              <a:t>26/11/2014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429247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29D4D-68B3-487B-8737-E6290EB7450B}" type="datetimeFigureOut">
              <a:rPr lang="en-GB" smtClean="0"/>
              <a:t>26/11/2014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131798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29D4D-68B3-487B-8737-E6290EB7450B}" type="datetimeFigureOut">
              <a:rPr lang="en-GB" smtClean="0"/>
              <a:t>26/11/2014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E8D21F-0E92-48D3-BF72-905BAC3EA6C8}" type="slidenum">
              <a:rPr lang="en-GB" smtClean="0"/>
              <a:t>‹#›</a:t>
            </a:fld>
            <a:endParaRPr lang="en-GB"/>
          </a:p>
        </p:txBody>
      </p:sp>
    </p:spTree>
    <p:extLst>
      <p:ext uri="{BB962C8B-B14F-4D97-AF65-F5344CB8AC3E}">
        <p14:creationId xmlns:p14="http://schemas.microsoft.com/office/powerpoint/2010/main" val="202927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929D4D-68B3-487B-8737-E6290EB7450B}" type="datetimeFigureOut">
              <a:rPr lang="en-GB" smtClean="0"/>
              <a:t>26/11/2014</a:t>
            </a:fld>
            <a:endParaRPr lang="en-GB"/>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E8D21F-0E92-48D3-BF72-905BAC3EA6C8}" type="slidenum">
              <a:rPr lang="en-GB" smtClean="0"/>
              <a:t>‹#›</a:t>
            </a:fld>
            <a:endParaRPr lang="en-GB"/>
          </a:p>
        </p:txBody>
      </p:sp>
    </p:spTree>
    <p:extLst>
      <p:ext uri="{BB962C8B-B14F-4D97-AF65-F5344CB8AC3E}">
        <p14:creationId xmlns:p14="http://schemas.microsoft.com/office/powerpoint/2010/main" val="89858940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tones.wolfram.com/generate/" TargetMode="External"/><Relationship Id="rId4" Type="http://schemas.openxmlformats.org/officeDocument/2006/relationships/hyperlink" Target="http://computoser.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Machine_learn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Machine Learning</a:t>
            </a:r>
            <a:endParaRPr lang="en-GB" dirty="0"/>
          </a:p>
        </p:txBody>
      </p:sp>
      <p:sp>
        <p:nvSpPr>
          <p:cNvPr id="3" name="Subtitle 2"/>
          <p:cNvSpPr>
            <a:spLocks noGrp="1"/>
          </p:cNvSpPr>
          <p:nvPr>
            <p:ph type="subTitle" idx="1"/>
          </p:nvPr>
        </p:nvSpPr>
        <p:spPr/>
        <p:txBody>
          <a:bodyPr/>
          <a:lstStyle/>
          <a:p>
            <a:r>
              <a:rPr lang="en-GB" dirty="0" smtClean="0"/>
              <a:t>Nikita Volodin</a:t>
            </a:r>
          </a:p>
          <a:p>
            <a:r>
              <a:rPr lang="en-GB" dirty="0" smtClean="0"/>
              <a:t>CS411</a:t>
            </a:r>
            <a:endParaRPr lang="en-GB" dirty="0"/>
          </a:p>
        </p:txBody>
      </p:sp>
    </p:spTree>
    <p:extLst>
      <p:ext uri="{BB962C8B-B14F-4D97-AF65-F5344CB8AC3E}">
        <p14:creationId xmlns:p14="http://schemas.microsoft.com/office/powerpoint/2010/main" val="3291063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63255"/>
          </a:xfrm>
        </p:spPr>
        <p:txBody>
          <a:bodyPr/>
          <a:lstStyle/>
          <a:p>
            <a:r>
              <a:rPr lang="en-GB" dirty="0" smtClean="0"/>
              <a:t>Why?</a:t>
            </a:r>
            <a:endParaRPr lang="en-GB" dirty="0"/>
          </a:p>
        </p:txBody>
      </p:sp>
      <p:sp>
        <p:nvSpPr>
          <p:cNvPr id="3" name="Content Placeholder 2"/>
          <p:cNvSpPr>
            <a:spLocks noGrp="1"/>
          </p:cNvSpPr>
          <p:nvPr>
            <p:ph idx="1"/>
          </p:nvPr>
        </p:nvSpPr>
        <p:spPr>
          <a:xfrm>
            <a:off x="982133" y="1805651"/>
            <a:ext cx="7704667" cy="4194165"/>
          </a:xfrm>
        </p:spPr>
        <p:txBody>
          <a:bodyPr/>
          <a:lstStyle/>
          <a:p>
            <a:pPr marL="0" indent="0">
              <a:buNone/>
            </a:pPr>
            <a:r>
              <a:rPr lang="en-GB" dirty="0" smtClean="0"/>
              <a:t>Developers cannot:</a:t>
            </a:r>
          </a:p>
          <a:p>
            <a:r>
              <a:rPr lang="en-GB" dirty="0" smtClean="0"/>
              <a:t>predict all scenarios</a:t>
            </a:r>
          </a:p>
          <a:p>
            <a:r>
              <a:rPr lang="en-GB" dirty="0"/>
              <a:t>p</a:t>
            </a:r>
            <a:r>
              <a:rPr lang="en-GB" dirty="0" smtClean="0"/>
              <a:t>redict all changes over time</a:t>
            </a:r>
          </a:p>
          <a:p>
            <a:r>
              <a:rPr lang="en-GB" dirty="0" smtClean="0"/>
              <a:t>solve some of the solutions</a:t>
            </a:r>
            <a:endParaRPr lang="en-GB" dirty="0"/>
          </a:p>
        </p:txBody>
      </p:sp>
    </p:spTree>
    <p:extLst>
      <p:ext uri="{BB962C8B-B14F-4D97-AF65-F5344CB8AC3E}">
        <p14:creationId xmlns:p14="http://schemas.microsoft.com/office/powerpoint/2010/main" val="3990894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63255"/>
          </a:xfrm>
        </p:spPr>
        <p:txBody>
          <a:bodyPr/>
          <a:lstStyle/>
          <a:p>
            <a:r>
              <a:rPr lang="en-GB" dirty="0"/>
              <a:t>Types of problems</a:t>
            </a:r>
          </a:p>
        </p:txBody>
      </p:sp>
      <p:sp>
        <p:nvSpPr>
          <p:cNvPr id="3" name="Content Placeholder 2"/>
          <p:cNvSpPr>
            <a:spLocks noGrp="1"/>
          </p:cNvSpPr>
          <p:nvPr>
            <p:ph idx="1"/>
          </p:nvPr>
        </p:nvSpPr>
        <p:spPr>
          <a:xfrm>
            <a:off x="982133" y="1805651"/>
            <a:ext cx="7704667" cy="4194165"/>
          </a:xfrm>
        </p:spPr>
        <p:txBody>
          <a:bodyPr/>
          <a:lstStyle/>
          <a:p>
            <a:r>
              <a:rPr lang="en-GB" dirty="0" smtClean="0"/>
              <a:t>Supervised learning</a:t>
            </a:r>
          </a:p>
          <a:p>
            <a:r>
              <a:rPr lang="en-GB" dirty="0" smtClean="0"/>
              <a:t>Unsupervised learning</a:t>
            </a:r>
          </a:p>
          <a:p>
            <a:r>
              <a:rPr lang="en-GB" dirty="0" smtClean="0"/>
              <a:t>Reinforcement learning</a:t>
            </a:r>
          </a:p>
          <a:p>
            <a:r>
              <a:rPr lang="en-GB" dirty="0" smtClean="0"/>
              <a:t>Semi-supervised learning</a:t>
            </a:r>
            <a:endParaRPr lang="en-GB" dirty="0"/>
          </a:p>
        </p:txBody>
      </p:sp>
    </p:spTree>
    <p:extLst>
      <p:ext uri="{BB962C8B-B14F-4D97-AF65-F5344CB8AC3E}">
        <p14:creationId xmlns:p14="http://schemas.microsoft.com/office/powerpoint/2010/main" val="1275522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63255"/>
          </a:xfrm>
        </p:spPr>
        <p:txBody>
          <a:bodyPr/>
          <a:lstStyle/>
          <a:p>
            <a:r>
              <a:rPr lang="en-GB" dirty="0" smtClean="0"/>
              <a:t>Approaches</a:t>
            </a:r>
            <a:endParaRPr lang="en-GB" dirty="0"/>
          </a:p>
        </p:txBody>
      </p:sp>
      <p:sp>
        <p:nvSpPr>
          <p:cNvPr id="3" name="Content Placeholder 2"/>
          <p:cNvSpPr>
            <a:spLocks noGrp="1"/>
          </p:cNvSpPr>
          <p:nvPr>
            <p:ph idx="1"/>
          </p:nvPr>
        </p:nvSpPr>
        <p:spPr>
          <a:xfrm>
            <a:off x="982133" y="1805651"/>
            <a:ext cx="7704667" cy="4194165"/>
          </a:xfrm>
        </p:spPr>
        <p:txBody>
          <a:bodyPr>
            <a:normAutofit fontScale="70000" lnSpcReduction="20000"/>
          </a:bodyPr>
          <a:lstStyle/>
          <a:p>
            <a:pPr lvl="0"/>
            <a:r>
              <a:rPr lang="en-GB" dirty="0"/>
              <a:t>Decision tree learning</a:t>
            </a:r>
          </a:p>
          <a:p>
            <a:pPr lvl="0"/>
            <a:r>
              <a:rPr lang="en-GB" dirty="0"/>
              <a:t>Association rule learning</a:t>
            </a:r>
          </a:p>
          <a:p>
            <a:pPr lvl="0"/>
            <a:r>
              <a:rPr lang="en-GB" dirty="0"/>
              <a:t>Artificial neural networks</a:t>
            </a:r>
          </a:p>
          <a:p>
            <a:pPr lvl="0"/>
            <a:r>
              <a:rPr lang="en-GB" dirty="0"/>
              <a:t>Inductive logic programming</a:t>
            </a:r>
          </a:p>
          <a:p>
            <a:pPr lvl="0"/>
            <a:r>
              <a:rPr lang="en-GB" dirty="0"/>
              <a:t>Support vector machines</a:t>
            </a:r>
          </a:p>
          <a:p>
            <a:pPr lvl="0"/>
            <a:r>
              <a:rPr lang="en-GB" dirty="0"/>
              <a:t>Clustering</a:t>
            </a:r>
          </a:p>
          <a:p>
            <a:pPr lvl="0"/>
            <a:r>
              <a:rPr lang="en-GB" dirty="0"/>
              <a:t>Bayesian networks</a:t>
            </a:r>
          </a:p>
          <a:p>
            <a:pPr lvl="0"/>
            <a:r>
              <a:rPr lang="en-GB" dirty="0"/>
              <a:t>Reinforcement learning</a:t>
            </a:r>
          </a:p>
          <a:p>
            <a:pPr lvl="0"/>
            <a:r>
              <a:rPr lang="en-GB" dirty="0"/>
              <a:t>Representation learning</a:t>
            </a:r>
          </a:p>
          <a:p>
            <a:pPr lvl="0"/>
            <a:r>
              <a:rPr lang="en-GB" dirty="0"/>
              <a:t>Similarity and metric learning</a:t>
            </a:r>
          </a:p>
          <a:p>
            <a:pPr lvl="0"/>
            <a:r>
              <a:rPr lang="en-GB" dirty="0"/>
              <a:t>Sparse dictionary learning</a:t>
            </a:r>
          </a:p>
          <a:p>
            <a:pPr lvl="0"/>
            <a:r>
              <a:rPr lang="en-GB" dirty="0"/>
              <a:t>Genetic </a:t>
            </a:r>
            <a:r>
              <a:rPr lang="en-GB" dirty="0" smtClean="0"/>
              <a:t>algorithms</a:t>
            </a:r>
            <a:endParaRPr lang="en-GB" dirty="0"/>
          </a:p>
        </p:txBody>
      </p:sp>
    </p:spTree>
    <p:extLst>
      <p:ext uri="{BB962C8B-B14F-4D97-AF65-F5344CB8AC3E}">
        <p14:creationId xmlns:p14="http://schemas.microsoft.com/office/powerpoint/2010/main" val="2285693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63255"/>
          </a:xfrm>
        </p:spPr>
        <p:txBody>
          <a:bodyPr/>
          <a:lstStyle/>
          <a:p>
            <a:r>
              <a:rPr lang="en-GB" dirty="0" smtClean="0"/>
              <a:t>Clustering</a:t>
            </a:r>
            <a:endParaRPr lang="en-GB" dirty="0"/>
          </a:p>
        </p:txBody>
      </p:sp>
      <p:pic>
        <p:nvPicPr>
          <p:cNvPr id="1028" name="Picture 4" descr="http://upload.wikimedia.org/wikipedia/commons/thumb/e/e5/KMeans-Gaussian-data.svg/434px-KMeans-Gaussian-data.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33" y="1826933"/>
            <a:ext cx="3943828" cy="42437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pload.wikimedia.org/wikipedia/commons/a/aa/Polarlicht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644" y="1826933"/>
            <a:ext cx="3156155" cy="20566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upload.wikimedia.org/wikipedia/commons/c/c5/Polarlicht_2_kmeans_16_larg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0644" y="4090085"/>
            <a:ext cx="3156157" cy="205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246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par>
                                <p:cTn id="13" presetID="10"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animEffect transition="in" filter="fade">
                                      <p:cBhvr>
                                        <p:cTn id="15"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63255"/>
          </a:xfrm>
        </p:spPr>
        <p:txBody>
          <a:bodyPr>
            <a:normAutofit/>
          </a:bodyPr>
          <a:lstStyle/>
          <a:p>
            <a:r>
              <a:rPr lang="en-GB" dirty="0" smtClean="0"/>
              <a:t>Artificial neural network</a:t>
            </a:r>
            <a:endParaRPr lang="en-GB" dirty="0"/>
          </a:p>
        </p:txBody>
      </p:sp>
      <p:pic>
        <p:nvPicPr>
          <p:cNvPr id="5" name="Picture 6" descr="https://onlinecourses.science.psu.edu/stat857/sites/onlinecourses.science.psu.edu.stat857/files/lesson01/image_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919" y="1826933"/>
            <a:ext cx="3404882" cy="270082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upload.wikimedia.org/wikipedia/commons/thumb/4/46/Colored_neural_network.svg/296px-Colored_neural_network.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132" y="1826933"/>
            <a:ext cx="3737351" cy="4494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268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63255"/>
          </a:xfrm>
        </p:spPr>
        <p:txBody>
          <a:bodyPr>
            <a:normAutofit/>
          </a:bodyPr>
          <a:lstStyle/>
          <a:p>
            <a:r>
              <a:rPr lang="en-GB" dirty="0" smtClean="0"/>
              <a:t>Genetic algorithm</a:t>
            </a:r>
            <a:endParaRPr lang="en-GB" dirty="0"/>
          </a:p>
        </p:txBody>
      </p:sp>
      <p:pic>
        <p:nvPicPr>
          <p:cNvPr id="4098" name="Picture 2" descr="http://upload.wikimedia.org/wikipedia/commons/f/ff/St_5-xband-antenn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080" y="1900675"/>
            <a:ext cx="2485720" cy="296629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982133" y="1900675"/>
            <a:ext cx="5138448" cy="2966293"/>
          </a:xfrm>
        </p:spPr>
        <p:txBody>
          <a:bodyPr/>
          <a:lstStyle/>
          <a:p>
            <a:r>
              <a:rPr lang="en-GB" dirty="0" smtClean="0"/>
              <a:t>Music:</a:t>
            </a:r>
          </a:p>
          <a:p>
            <a:r>
              <a:rPr lang="en-GB" dirty="0" smtClean="0"/>
              <a:t>Emily Howell</a:t>
            </a:r>
          </a:p>
          <a:p>
            <a:r>
              <a:rPr lang="en-GB" dirty="0" smtClean="0">
                <a:hlinkClick r:id="rId4"/>
              </a:rPr>
              <a:t>http://computoser.com</a:t>
            </a:r>
            <a:endParaRPr lang="en-GB" dirty="0" smtClean="0"/>
          </a:p>
          <a:p>
            <a:r>
              <a:rPr lang="en-GB" dirty="0">
                <a:hlinkClick r:id="rId5"/>
              </a:rPr>
              <a:t>http://tones.wolfram.com/generate</a:t>
            </a:r>
            <a:r>
              <a:rPr lang="en-GB" dirty="0" smtClean="0">
                <a:hlinkClick r:id="rId5"/>
              </a:rPr>
              <a:t>/</a:t>
            </a:r>
            <a:endParaRPr lang="en-GB" dirty="0"/>
          </a:p>
        </p:txBody>
      </p:sp>
    </p:spTree>
    <p:extLst>
      <p:ext uri="{BB962C8B-B14F-4D97-AF65-F5344CB8AC3E}">
        <p14:creationId xmlns:p14="http://schemas.microsoft.com/office/powerpoint/2010/main" val="550948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Effect transition="in" filter="fade">
                                      <p:cBhvr>
                                        <p:cTn id="2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63255"/>
          </a:xfrm>
        </p:spPr>
        <p:txBody>
          <a:bodyPr>
            <a:normAutofit/>
          </a:bodyPr>
          <a:lstStyle/>
          <a:p>
            <a:r>
              <a:rPr lang="en-GB" dirty="0" smtClean="0"/>
              <a:t>Sources</a:t>
            </a:r>
            <a:endParaRPr lang="en-GB" dirty="0"/>
          </a:p>
        </p:txBody>
      </p:sp>
      <p:sp>
        <p:nvSpPr>
          <p:cNvPr id="6" name="Content Placeholder 2"/>
          <p:cNvSpPr>
            <a:spLocks noGrp="1"/>
          </p:cNvSpPr>
          <p:nvPr>
            <p:ph idx="1"/>
          </p:nvPr>
        </p:nvSpPr>
        <p:spPr>
          <a:xfrm>
            <a:off x="982132" y="1900675"/>
            <a:ext cx="7704667" cy="4278899"/>
          </a:xfrm>
        </p:spPr>
        <p:txBody>
          <a:bodyPr/>
          <a:lstStyle/>
          <a:p>
            <a:r>
              <a:rPr lang="en-GB" smtClean="0">
                <a:hlinkClick r:id="rId3"/>
              </a:rPr>
              <a:t>http</a:t>
            </a:r>
            <a:r>
              <a:rPr lang="en-GB" dirty="0">
                <a:hlinkClick r:id="rId3"/>
              </a:rPr>
              <a:t>://</a:t>
            </a:r>
            <a:r>
              <a:rPr lang="en-GB" dirty="0" smtClean="0">
                <a:hlinkClick r:id="rId3"/>
              </a:rPr>
              <a:t>en.wikipedia.org/wiki/Machine_learning</a:t>
            </a:r>
            <a:endParaRPr lang="en-GB" dirty="0" smtClean="0"/>
          </a:p>
          <a:p>
            <a:r>
              <a:rPr lang="en-GB" dirty="0" smtClean="0"/>
              <a:t>Chapter 18</a:t>
            </a:r>
          </a:p>
          <a:p>
            <a:pPr marL="0" indent="0">
              <a:buNone/>
            </a:pPr>
            <a:endParaRPr lang="en-GB" dirty="0"/>
          </a:p>
        </p:txBody>
      </p:sp>
    </p:spTree>
    <p:extLst>
      <p:ext uri="{BB962C8B-B14F-4D97-AF65-F5344CB8AC3E}">
        <p14:creationId xmlns:p14="http://schemas.microsoft.com/office/powerpoint/2010/main" val="12114784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283</TotalTime>
  <Words>890</Words>
  <Application>Microsoft Office PowerPoint</Application>
  <PresentationFormat>On-screen Show (4:3)</PresentationFormat>
  <Paragraphs>61</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Parallax</vt:lpstr>
      <vt:lpstr>Machine Learning</vt:lpstr>
      <vt:lpstr>Why?</vt:lpstr>
      <vt:lpstr>Types of problems</vt:lpstr>
      <vt:lpstr>Approaches</vt:lpstr>
      <vt:lpstr>Clustering</vt:lpstr>
      <vt:lpstr>Artificial neural network</vt:lpstr>
      <vt:lpstr>Genetic algorithm</vt:lpstr>
      <vt:lpstr>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Volodin</dc:creator>
  <cp:lastModifiedBy>Nikita Volodin</cp:lastModifiedBy>
  <cp:revision>45</cp:revision>
  <dcterms:created xsi:type="dcterms:W3CDTF">2014-11-26T02:39:59Z</dcterms:created>
  <dcterms:modified xsi:type="dcterms:W3CDTF">2014-11-26T15:10:22Z</dcterms:modified>
</cp:coreProperties>
</file>