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5" r:id="rId2"/>
    <p:sldId id="269" r:id="rId3"/>
    <p:sldId id="268" r:id="rId4"/>
    <p:sldId id="292" r:id="rId5"/>
    <p:sldId id="290" r:id="rId6"/>
    <p:sldId id="293" r:id="rId7"/>
    <p:sldId id="294" r:id="rId8"/>
    <p:sldId id="295" r:id="rId9"/>
    <p:sldId id="284" r:id="rId10"/>
    <p:sldId id="267" r:id="rId11"/>
    <p:sldId id="282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F9"/>
    <a:srgbClr val="E5E6E8"/>
    <a:srgbClr val="B28659"/>
    <a:srgbClr val="E5D8C9"/>
    <a:srgbClr val="FDC467"/>
    <a:srgbClr val="05264E"/>
    <a:srgbClr val="3F668F"/>
    <a:srgbClr val="4A7ECA"/>
    <a:srgbClr val="E8CFBF"/>
    <a:srgbClr val="FDCC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3CAA6-3A51-41AD-9130-3E146BD76407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5EF4-7485-4898-A8D1-FF43E4724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4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55F4-A6FB-461C-802E-B5C93EAE542E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63CA-38A8-4BDE-A310-2D95BB0CCCE2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48F-D394-4DE2-BA62-9AA3414033C6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85A-8AF0-4924-9F23-7A51B54EA4D6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5D7-33BA-4553-8114-85BCA158781E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DF22-3210-4D21-9A1D-A0152AF91C68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4B6-59B9-41A5-85B0-9C62853709D3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64C6-CA4D-4193-AAA6-198B33F704A1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958D-9D76-4B4E-815C-1F10BEDFCE2D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4301-A0B4-4013-ACCB-3B39F8C2623B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61" y="6352514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(#)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7D43-106C-4AD7-9EA4-EF16AB230A6C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C4-D0B4-48B8-9195-ECA9FF552DA4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B1BF-6C53-402F-91C4-0E59501B005F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918148" y="2382560"/>
            <a:ext cx="103557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</a:rPr>
              <a:t>감정의 파도를 타다</a:t>
            </a:r>
            <a:r>
              <a:rPr lang="en-US" altLang="ko-KR" sz="4500" b="1" dirty="0">
                <a:solidFill>
                  <a:schemeClr val="bg1"/>
                </a:solidFill>
              </a:rPr>
              <a:t>: </a:t>
            </a:r>
            <a:r>
              <a:rPr lang="ko-KR" altLang="en-US" sz="4500" b="1" dirty="0">
                <a:solidFill>
                  <a:schemeClr val="bg1"/>
                </a:solidFill>
              </a:rPr>
              <a:t>영화 리뷰 감성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663558" y="342900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데이터 마이닝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D2C56-A996-079F-DC07-1D70670DCFA5}"/>
              </a:ext>
            </a:extLst>
          </p:cNvPr>
          <p:cNvSpPr txBox="1"/>
          <p:nvPr/>
        </p:nvSpPr>
        <p:spPr>
          <a:xfrm>
            <a:off x="10673924" y="6255974"/>
            <a:ext cx="1415772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빅데이터응용학과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20222303 </a:t>
            </a:r>
            <a:r>
              <a:rPr lang="ko-KR" altLang="en-US" sz="1200" dirty="0">
                <a:solidFill>
                  <a:schemeClr val="bg1"/>
                </a:solidFill>
              </a:rPr>
              <a:t>박성빈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원, 스크린샷, 빛이(가) 표시된 사진&#10;&#10;자동 생성된 설명">
            <a:extLst>
              <a:ext uri="{FF2B5EF4-FFF2-40B4-BE49-F238E27FC236}">
                <a16:creationId xmlns:a16="http://schemas.microsoft.com/office/drawing/2014/main" id="{147AAC61-C6B4-0047-6EBB-0AD152A000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AB5053-F0D3-150A-849F-236F9C4DB1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051394-3D52-53A4-6FA3-B61CC3B64734}"/>
              </a:ext>
            </a:extLst>
          </p:cNvPr>
          <p:cNvGrpSpPr/>
          <p:nvPr/>
        </p:nvGrpSpPr>
        <p:grpSpPr>
          <a:xfrm>
            <a:off x="3446877" y="2455941"/>
            <a:ext cx="5298245" cy="1388557"/>
            <a:chOff x="3807553" y="1513891"/>
            <a:chExt cx="5298245" cy="13885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130852-040B-BB78-BE0D-3DC68632B8F8}"/>
                </a:ext>
              </a:extLst>
            </p:cNvPr>
            <p:cNvSpPr txBox="1"/>
            <p:nvPr/>
          </p:nvSpPr>
          <p:spPr>
            <a:xfrm>
              <a:off x="5839613" y="1513891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Part 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8687F3-4141-96B7-6737-9FE7AE5EA509}"/>
                </a:ext>
              </a:extLst>
            </p:cNvPr>
            <p:cNvSpPr txBox="1"/>
            <p:nvPr/>
          </p:nvSpPr>
          <p:spPr>
            <a:xfrm>
              <a:off x="3807553" y="2071451"/>
              <a:ext cx="52982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</a:rPr>
                <a:t>문제점 및 활용방안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7E04646-A43E-D952-C2C5-FAD23D1F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76699" y="482342"/>
            <a:ext cx="62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6" y="436175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 및 활용방안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2E1FA9-A180-0670-3FD3-C88ABAE84E6B}"/>
              </a:ext>
            </a:extLst>
          </p:cNvPr>
          <p:cNvSpPr/>
          <p:nvPr/>
        </p:nvSpPr>
        <p:spPr>
          <a:xfrm>
            <a:off x="6266126" y="1331069"/>
            <a:ext cx="5543853" cy="4733828"/>
          </a:xfrm>
          <a:prstGeom prst="rect">
            <a:avLst/>
          </a:prstGeom>
          <a:solidFill>
            <a:srgbClr val="EB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0E570-95AE-39A1-8F45-D488CEE13E7B}"/>
              </a:ext>
            </a:extLst>
          </p:cNvPr>
          <p:cNvSpPr txBox="1"/>
          <p:nvPr/>
        </p:nvSpPr>
        <p:spPr>
          <a:xfrm>
            <a:off x="6497216" y="2349466"/>
            <a:ext cx="5369736" cy="37380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서비스 개선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피드백 분석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만족도 추적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전략 최적화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캠페인 효과 분석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 마케팅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관리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위기 관리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평판 모니터링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4FCEB-8183-4B3C-E3BB-6F8E2B0B59EC}"/>
              </a:ext>
            </a:extLst>
          </p:cNvPr>
          <p:cNvSpPr txBox="1"/>
          <p:nvPr/>
        </p:nvSpPr>
        <p:spPr>
          <a:xfrm>
            <a:off x="6497216" y="1591450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방안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C4D25D-29EF-22D4-EA8A-797224D5A361}"/>
              </a:ext>
            </a:extLst>
          </p:cNvPr>
          <p:cNvCxnSpPr>
            <a:cxnSpLocks/>
          </p:cNvCxnSpPr>
          <p:nvPr/>
        </p:nvCxnSpPr>
        <p:spPr>
          <a:xfrm>
            <a:off x="6562531" y="2022337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66AF44-32E0-0943-330A-56C657576C9D}"/>
              </a:ext>
            </a:extLst>
          </p:cNvPr>
          <p:cNvSpPr/>
          <p:nvPr/>
        </p:nvSpPr>
        <p:spPr>
          <a:xfrm>
            <a:off x="395839" y="1331069"/>
            <a:ext cx="5381385" cy="47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3AC0B-9502-13D5-4B5A-CAE06825D2F2}"/>
              </a:ext>
            </a:extLst>
          </p:cNvPr>
          <p:cNvSpPr txBox="1"/>
          <p:nvPr/>
        </p:nvSpPr>
        <p:spPr>
          <a:xfrm>
            <a:off x="663530" y="156168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반어적 리뷰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7C467-9CC7-06B3-FB7E-2D2218898295}"/>
              </a:ext>
            </a:extLst>
          </p:cNvPr>
          <p:cNvSpPr txBox="1"/>
          <p:nvPr/>
        </p:nvSpPr>
        <p:spPr>
          <a:xfrm>
            <a:off x="655032" y="1940012"/>
            <a:ext cx="4825648" cy="455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500" dirty="0"/>
              <a:t>{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/>
              <a:t>(“</a:t>
            </a:r>
            <a:r>
              <a:rPr lang="ko-KR" altLang="en-US" sz="1500" dirty="0"/>
              <a:t>이 영화를 보고 암이 나았습니다 감사합니다 </a:t>
            </a:r>
            <a:r>
              <a:rPr lang="ko-KR" altLang="en-US" sz="1500" dirty="0" err="1"/>
              <a:t>ㅠㅠ</a:t>
            </a:r>
            <a:r>
              <a:rPr lang="en-US" altLang="ko-KR" sz="1500" dirty="0"/>
              <a:t>“)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/>
              <a:t>97.87% </a:t>
            </a:r>
            <a:r>
              <a:rPr lang="ko-KR" altLang="en-US" sz="1500" dirty="0"/>
              <a:t>확률로 긍정 리뷰입니다</a:t>
            </a:r>
            <a:r>
              <a:rPr lang="en-US" altLang="ko-KR" sz="15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500" dirty="0"/>
          </a:p>
          <a:p>
            <a:pPr algn="just">
              <a:lnSpc>
                <a:spcPct val="150000"/>
              </a:lnSpc>
            </a:pPr>
            <a:r>
              <a:rPr lang="en-US" altLang="ko-KR" sz="1500" dirty="0"/>
              <a:t>(“</a:t>
            </a:r>
            <a:r>
              <a:rPr lang="ko-KR" altLang="en-US" sz="1500" dirty="0"/>
              <a:t>당신이 이 영화를 보지 않았다면 아직 살아있을 이유 하나를 간직하고 있는 것이다</a:t>
            </a:r>
            <a:r>
              <a:rPr lang="en-US" altLang="ko-KR" sz="1500" dirty="0"/>
              <a:t>.”)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/>
              <a:t>92.59% </a:t>
            </a:r>
            <a:r>
              <a:rPr lang="ko-KR" altLang="en-US" sz="1500" dirty="0"/>
              <a:t>확률로 긍정 리뷰입니다</a:t>
            </a:r>
            <a:r>
              <a:rPr lang="en-US" altLang="ko-KR" sz="15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500" dirty="0"/>
          </a:p>
          <a:p>
            <a:pPr algn="just">
              <a:lnSpc>
                <a:spcPct val="150000"/>
              </a:lnSpc>
            </a:pPr>
            <a:r>
              <a:rPr lang="en-US" altLang="ko-KR" sz="1500" dirty="0"/>
              <a:t>(“</a:t>
            </a:r>
            <a:r>
              <a:rPr lang="ko-KR" altLang="en-US" sz="1500" dirty="0"/>
              <a:t>모니터도 울고 외장하드도 울고 숨어있던 바이러스도 울었다</a:t>
            </a:r>
            <a:r>
              <a:rPr lang="en-US" altLang="ko-KR" sz="1500" dirty="0"/>
              <a:t>“)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/>
              <a:t>96.79% </a:t>
            </a:r>
            <a:r>
              <a:rPr lang="ko-KR" altLang="en-US" sz="1500" dirty="0"/>
              <a:t>확률로 긍정 리뷰 입니다</a:t>
            </a:r>
            <a:r>
              <a:rPr lang="en-US" altLang="ko-KR" sz="15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/>
              <a:t>}</a:t>
            </a:r>
          </a:p>
          <a:p>
            <a:pPr algn="just">
              <a:lnSpc>
                <a:spcPct val="150000"/>
              </a:lnSpc>
            </a:pPr>
            <a:endParaRPr lang="ko-KR" altLang="en-US" sz="15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1C7E2-90AE-D2E4-3B41-4E7BED8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4253190" y="2956521"/>
            <a:ext cx="368562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spc="600" dirty="0">
                <a:solidFill>
                  <a:schemeClr val="bg1"/>
                </a:solidFill>
              </a:rPr>
              <a:t>감사합니다</a:t>
            </a:r>
            <a:r>
              <a:rPr lang="en-US" altLang="ko-KR" sz="4500" b="1" spc="600" dirty="0">
                <a:solidFill>
                  <a:schemeClr val="bg1"/>
                </a:solidFill>
              </a:rPr>
              <a:t>.</a:t>
            </a:r>
            <a:endParaRPr lang="ko-KR" altLang="en-US" sz="4500" b="1" spc="6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05051D-1052-CCE5-0953-AF5CE1A329AE}"/>
              </a:ext>
            </a:extLst>
          </p:cNvPr>
          <p:cNvSpPr/>
          <p:nvPr/>
        </p:nvSpPr>
        <p:spPr>
          <a:xfrm>
            <a:off x="10006149" y="6548846"/>
            <a:ext cx="2185851" cy="309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3A3E3-1719-5062-FF92-67A84363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케치, 그림, 예술, 라인 아트이(가) 표시된 사진&#10;&#10;자동 생성된 설명">
            <a:extLst>
              <a:ext uri="{FF2B5EF4-FFF2-40B4-BE49-F238E27FC236}">
                <a16:creationId xmlns:a16="http://schemas.microsoft.com/office/drawing/2014/main" id="{D60D8803-7C76-E396-7485-7D6EB0E8D3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6206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48B0A-3890-ED38-C9F4-F6EF9B447F3D}"/>
              </a:ext>
            </a:extLst>
          </p:cNvPr>
          <p:cNvSpPr txBox="1"/>
          <p:nvPr/>
        </p:nvSpPr>
        <p:spPr>
          <a:xfrm>
            <a:off x="1323278" y="6748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 of contents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543F-9FD1-1267-8C8C-BDBA915270E5}"/>
              </a:ext>
            </a:extLst>
          </p:cNvPr>
          <p:cNvSpPr txBox="1"/>
          <p:nvPr/>
        </p:nvSpPr>
        <p:spPr>
          <a:xfrm>
            <a:off x="1405053" y="18511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3FF2D-9766-BDB2-C8F6-75A8D7FDBCAA}"/>
              </a:ext>
            </a:extLst>
          </p:cNvPr>
          <p:cNvSpPr txBox="1"/>
          <p:nvPr/>
        </p:nvSpPr>
        <p:spPr>
          <a:xfrm>
            <a:off x="2740333" y="1897268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3283-2121-4A86-1A61-65FB81456B97}"/>
              </a:ext>
            </a:extLst>
          </p:cNvPr>
          <p:cNvSpPr txBox="1"/>
          <p:nvPr/>
        </p:nvSpPr>
        <p:spPr>
          <a:xfrm>
            <a:off x="1405053" y="29862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0A293-337D-3A25-5995-1EEFDE05CBA6}"/>
              </a:ext>
            </a:extLst>
          </p:cNvPr>
          <p:cNvSpPr txBox="1"/>
          <p:nvPr/>
        </p:nvSpPr>
        <p:spPr>
          <a:xfrm>
            <a:off x="2740333" y="3032459"/>
            <a:ext cx="368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소개 및 </a:t>
            </a:r>
            <a:r>
              <a:rPr lang="ko-KR" altLang="en-US" sz="2000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0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D578-DE6D-7383-325C-08BF2EC0BF2B}"/>
              </a:ext>
            </a:extLst>
          </p:cNvPr>
          <p:cNvSpPr txBox="1"/>
          <p:nvPr/>
        </p:nvSpPr>
        <p:spPr>
          <a:xfrm>
            <a:off x="1405053" y="412148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1E673-907A-A2DE-A558-ED65B0F00F35}"/>
              </a:ext>
            </a:extLst>
          </p:cNvPr>
          <p:cNvSpPr txBox="1"/>
          <p:nvPr/>
        </p:nvSpPr>
        <p:spPr>
          <a:xfrm>
            <a:off x="2740333" y="4167650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18E74-CD70-3687-6618-24F77FD9A450}"/>
              </a:ext>
            </a:extLst>
          </p:cNvPr>
          <p:cNvSpPr txBox="1"/>
          <p:nvPr/>
        </p:nvSpPr>
        <p:spPr>
          <a:xfrm>
            <a:off x="1405053" y="525667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EF877-55E1-193D-A558-E0C805A954CE}"/>
              </a:ext>
            </a:extLst>
          </p:cNvPr>
          <p:cNvSpPr txBox="1"/>
          <p:nvPr/>
        </p:nvSpPr>
        <p:spPr>
          <a:xfrm>
            <a:off x="2740333" y="5302841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 및 활용방안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BEFD93-466A-B518-6E05-B240D87D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7ADFA4BD-E57A-2B06-8A5F-55D8B2823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9F250-F66D-AB0D-E27D-6338806D5D2B}"/>
              </a:ext>
            </a:extLst>
          </p:cNvPr>
          <p:cNvSpPr txBox="1"/>
          <p:nvPr/>
        </p:nvSpPr>
        <p:spPr>
          <a:xfrm>
            <a:off x="5616541" y="109839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F1AF2-BD8F-FF7A-350F-9429F4EB3DCC}"/>
              </a:ext>
            </a:extLst>
          </p:cNvPr>
          <p:cNvSpPr txBox="1"/>
          <p:nvPr/>
        </p:nvSpPr>
        <p:spPr>
          <a:xfrm>
            <a:off x="3807553" y="1655953"/>
            <a:ext cx="4156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주제 선정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20B3EC-8DC1-641E-201D-61AA2EFE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그래픽, 포스터이(가) 표시된 사진&#10;&#10;자동 생성된 설명">
            <a:extLst>
              <a:ext uri="{FF2B5EF4-FFF2-40B4-BE49-F238E27FC236}">
                <a16:creationId xmlns:a16="http://schemas.microsoft.com/office/drawing/2014/main" id="{1F30EFCE-6676-5936-2E15-75F7EBAB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661985-C354-FEF0-4511-F51619C20E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27B1E0-A31D-D9E3-7FF6-A1FCBAAF597D}"/>
              </a:ext>
            </a:extLst>
          </p:cNvPr>
          <p:cNvGrpSpPr/>
          <p:nvPr/>
        </p:nvGrpSpPr>
        <p:grpSpPr>
          <a:xfrm>
            <a:off x="3135749" y="2504585"/>
            <a:ext cx="6143028" cy="1339913"/>
            <a:chOff x="3135749" y="-907688"/>
            <a:chExt cx="6143028" cy="1339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F03CB4-ED7C-9AAA-FC89-594C06D0F323}"/>
                </a:ext>
              </a:extLst>
            </p:cNvPr>
            <p:cNvSpPr txBox="1"/>
            <p:nvPr/>
          </p:nvSpPr>
          <p:spPr>
            <a:xfrm>
              <a:off x="5382414" y="-907688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Part 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C6D611-0D22-015E-0AD1-E2398FD98E6E}"/>
                </a:ext>
              </a:extLst>
            </p:cNvPr>
            <p:cNvSpPr txBox="1"/>
            <p:nvPr/>
          </p:nvSpPr>
          <p:spPr>
            <a:xfrm>
              <a:off x="3135749" y="-398772"/>
              <a:ext cx="6143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</a:rPr>
                <a:t>데이터 소개 및 </a:t>
              </a:r>
              <a:r>
                <a:rPr lang="ko-KR" altLang="en-US" sz="4800" b="1" dirty="0" err="1">
                  <a:solidFill>
                    <a:schemeClr val="bg1"/>
                  </a:solidFill>
                  <a:latin typeface="+mj-ea"/>
                  <a:ea typeface="+mj-ea"/>
                </a:rPr>
                <a:t>전처리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0B1CBE-9709-0928-675E-511FF68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2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76699" y="482342"/>
            <a:ext cx="62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6" y="43617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092DD3-CEA3-683E-2F88-4246A38EB62B}"/>
              </a:ext>
            </a:extLst>
          </p:cNvPr>
          <p:cNvSpPr/>
          <p:nvPr/>
        </p:nvSpPr>
        <p:spPr>
          <a:xfrm>
            <a:off x="2392650" y="2520857"/>
            <a:ext cx="2158690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D6B55F-F10A-6949-2DCB-45A3C1DC4CA3}"/>
              </a:ext>
            </a:extLst>
          </p:cNvPr>
          <p:cNvSpPr/>
          <p:nvPr/>
        </p:nvSpPr>
        <p:spPr>
          <a:xfrm>
            <a:off x="2392650" y="3134174"/>
            <a:ext cx="2158690" cy="1455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2F23B-8E3E-1216-964D-38BEDE05EDC7}"/>
              </a:ext>
            </a:extLst>
          </p:cNvPr>
          <p:cNvSpPr txBox="1"/>
          <p:nvPr/>
        </p:nvSpPr>
        <p:spPr>
          <a:xfrm>
            <a:off x="3276268" y="2642850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48F67-C50E-B8E8-2FEF-9187D02E2214}"/>
              </a:ext>
            </a:extLst>
          </p:cNvPr>
          <p:cNvSpPr txBox="1"/>
          <p:nvPr/>
        </p:nvSpPr>
        <p:spPr>
          <a:xfrm>
            <a:off x="2542604" y="3251409"/>
            <a:ext cx="2092966" cy="125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타입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정수형</a:t>
            </a:r>
            <a:endParaRPr lang="en-US" altLang="ko-KR"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의미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네이버에서 제공된</a:t>
            </a:r>
            <a:b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</a:t>
            </a:r>
            <a:b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NA: 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D89B8E-F007-9556-CFCF-3A6607989C71}"/>
              </a:ext>
            </a:extLst>
          </p:cNvPr>
          <p:cNvSpPr/>
          <p:nvPr/>
        </p:nvSpPr>
        <p:spPr>
          <a:xfrm>
            <a:off x="5016655" y="2520857"/>
            <a:ext cx="2158690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B42DBF-CA6A-24EE-7B0E-68B0965CA34B}"/>
              </a:ext>
            </a:extLst>
          </p:cNvPr>
          <p:cNvSpPr/>
          <p:nvPr/>
        </p:nvSpPr>
        <p:spPr>
          <a:xfrm>
            <a:off x="5016655" y="3134174"/>
            <a:ext cx="2158690" cy="1455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01D0FF-C5CA-B28F-5D53-6AA5ECD2FFFC}"/>
              </a:ext>
            </a:extLst>
          </p:cNvPr>
          <p:cNvSpPr txBox="1"/>
          <p:nvPr/>
        </p:nvSpPr>
        <p:spPr>
          <a:xfrm>
            <a:off x="5506994" y="2642850"/>
            <a:ext cx="11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Document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1C1A49-6E48-72B0-B4B1-36901B05AF23}"/>
              </a:ext>
            </a:extLst>
          </p:cNvPr>
          <p:cNvSpPr/>
          <p:nvPr/>
        </p:nvSpPr>
        <p:spPr>
          <a:xfrm>
            <a:off x="7640660" y="2520857"/>
            <a:ext cx="2158690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75548A-C4F6-5486-BED9-D08CD32D4B83}"/>
              </a:ext>
            </a:extLst>
          </p:cNvPr>
          <p:cNvSpPr/>
          <p:nvPr/>
        </p:nvSpPr>
        <p:spPr>
          <a:xfrm>
            <a:off x="7640660" y="3134174"/>
            <a:ext cx="2158690" cy="1455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8817E-764D-D64E-DB84-5110D50311F6}"/>
              </a:ext>
            </a:extLst>
          </p:cNvPr>
          <p:cNvSpPr txBox="1"/>
          <p:nvPr/>
        </p:nvSpPr>
        <p:spPr>
          <a:xfrm>
            <a:off x="8374400" y="2642850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Label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DA7E8-FA7D-4790-27FD-31B892B83972}"/>
              </a:ext>
            </a:extLst>
          </p:cNvPr>
          <p:cNvSpPr txBox="1"/>
          <p:nvPr/>
        </p:nvSpPr>
        <p:spPr>
          <a:xfrm>
            <a:off x="7695525" y="3279484"/>
            <a:ext cx="204895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타입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정수형</a:t>
            </a:r>
            <a:b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의미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리뷰의 감정 분류</a:t>
            </a:r>
            <a:b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==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부정적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1 ==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긍정적</a:t>
            </a:r>
            <a:b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NA: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CC64B-FC25-EFC8-09C1-8F014436FC1F}"/>
              </a:ext>
            </a:extLst>
          </p:cNvPr>
          <p:cNvSpPr txBox="1"/>
          <p:nvPr/>
        </p:nvSpPr>
        <p:spPr>
          <a:xfrm>
            <a:off x="9845084" y="15604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73C531-DA9E-7454-D009-4605ACE14399}"/>
              </a:ext>
            </a:extLst>
          </p:cNvPr>
          <p:cNvSpPr txBox="1"/>
          <p:nvPr/>
        </p:nvSpPr>
        <p:spPr>
          <a:xfrm>
            <a:off x="5213435" y="3268706"/>
            <a:ext cx="1785011" cy="9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타입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문자형</a:t>
            </a:r>
            <a:b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의미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리뷰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문장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b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NA: 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B1B8BE-1F12-731E-BF7E-C16EBB4BE510}"/>
              </a:ext>
            </a:extLst>
          </p:cNvPr>
          <p:cNvSpPr/>
          <p:nvPr/>
        </p:nvSpPr>
        <p:spPr>
          <a:xfrm>
            <a:off x="10017968" y="6540759"/>
            <a:ext cx="2174032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D1339-14F9-8463-2FD5-7E2AC3B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3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76699" y="482342"/>
            <a:ext cx="62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6" y="436175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806B7F-1B30-8C86-E691-522F0F302E7E}"/>
              </a:ext>
            </a:extLst>
          </p:cNvPr>
          <p:cNvSpPr/>
          <p:nvPr/>
        </p:nvSpPr>
        <p:spPr>
          <a:xfrm>
            <a:off x="991128" y="3133616"/>
            <a:ext cx="4001751" cy="21072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DB8EB6-B059-81BB-6282-96BF91FE18FE}"/>
              </a:ext>
            </a:extLst>
          </p:cNvPr>
          <p:cNvSpPr/>
          <p:nvPr/>
        </p:nvSpPr>
        <p:spPr>
          <a:xfrm>
            <a:off x="991128" y="1249247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7B7521-B20F-1F4C-10B1-0A3F4DBCF49E}"/>
              </a:ext>
            </a:extLst>
          </p:cNvPr>
          <p:cNvSpPr/>
          <p:nvPr/>
        </p:nvSpPr>
        <p:spPr>
          <a:xfrm>
            <a:off x="991128" y="2161039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00DA1-286F-868E-9A90-976E80C6AF85}"/>
              </a:ext>
            </a:extLst>
          </p:cNvPr>
          <p:cNvSpPr/>
          <p:nvPr/>
        </p:nvSpPr>
        <p:spPr>
          <a:xfrm>
            <a:off x="991128" y="5413095"/>
            <a:ext cx="4001751" cy="7193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C3413C-0BAA-22FE-A8FB-E7CE7C831FA4}"/>
              </a:ext>
            </a:extLst>
          </p:cNvPr>
          <p:cNvSpPr/>
          <p:nvPr/>
        </p:nvSpPr>
        <p:spPr>
          <a:xfrm>
            <a:off x="1323923" y="3501623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0FEFC-0E7F-CECC-DD46-8E869B0994F0}"/>
              </a:ext>
            </a:extLst>
          </p:cNvPr>
          <p:cNvSpPr/>
          <p:nvPr/>
        </p:nvSpPr>
        <p:spPr>
          <a:xfrm>
            <a:off x="1323923" y="4362158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F6AF3E-48B1-5560-920D-467EB44AD0D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992004" y="196854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D76A21-AEF5-3477-BED0-42B7B117AC1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92004" y="2880341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D959C8-A2AD-5AF3-6C8F-EBF1B01225FA}"/>
              </a:ext>
            </a:extLst>
          </p:cNvPr>
          <p:cNvCxnSpPr/>
          <p:nvPr/>
        </p:nvCxnSpPr>
        <p:spPr>
          <a:xfrm>
            <a:off x="2992004" y="5240868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3D2E1-9B6F-7143-5158-A1672E8CA4D6}"/>
              </a:ext>
            </a:extLst>
          </p:cNvPr>
          <p:cNvSpPr txBox="1"/>
          <p:nvPr/>
        </p:nvSpPr>
        <p:spPr>
          <a:xfrm>
            <a:off x="1267017" y="1426990"/>
            <a:ext cx="29568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리뷰가 없는 문장 제거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86BB0-FC85-3A90-7518-C09E070C4E21}"/>
              </a:ext>
            </a:extLst>
          </p:cNvPr>
          <p:cNvSpPr txBox="1"/>
          <p:nvPr/>
        </p:nvSpPr>
        <p:spPr>
          <a:xfrm>
            <a:off x="1601247" y="2338782"/>
            <a:ext cx="27815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한글과 공백 제외 단어 제거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7C91-DB3D-57AF-1AAA-4937DFF7D211}"/>
              </a:ext>
            </a:extLst>
          </p:cNvPr>
          <p:cNvSpPr txBox="1"/>
          <p:nvPr/>
        </p:nvSpPr>
        <p:spPr>
          <a:xfrm>
            <a:off x="1323927" y="3594765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공백만 있거나 빈 값이 된 리뷰 제거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98BCE-3A93-B9BF-180E-1D857D1CB75D}"/>
              </a:ext>
            </a:extLst>
          </p:cNvPr>
          <p:cNvSpPr txBox="1"/>
          <p:nvPr/>
        </p:nvSpPr>
        <p:spPr>
          <a:xfrm>
            <a:off x="1473007" y="4473475"/>
            <a:ext cx="3038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데이터도 위와 같이 진행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F911C-9626-CB25-883A-D64AA52AAEEE}"/>
              </a:ext>
            </a:extLst>
          </p:cNvPr>
          <p:cNvSpPr txBox="1"/>
          <p:nvPr/>
        </p:nvSpPr>
        <p:spPr>
          <a:xfrm>
            <a:off x="2329801" y="5579027"/>
            <a:ext cx="13244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 err="1">
                <a:solidFill>
                  <a:schemeClr val="bg1"/>
                </a:solidFill>
                <a:latin typeface="+mj-ea"/>
                <a:ea typeface="+mj-ea"/>
              </a:rPr>
              <a:t>불용어</a:t>
            </a:r>
            <a:r>
              <a:rPr lang="ko-KR" altLang="en-US" sz="1700" b="1" dirty="0">
                <a:solidFill>
                  <a:schemeClr val="bg1"/>
                </a:solidFill>
                <a:latin typeface="+mj-ea"/>
                <a:ea typeface="+mj-ea"/>
              </a:rPr>
              <a:t> 정의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AE3E2C-958F-7939-EA7A-F3647D61F6B7}"/>
              </a:ext>
            </a:extLst>
          </p:cNvPr>
          <p:cNvSpPr/>
          <p:nvPr/>
        </p:nvSpPr>
        <p:spPr>
          <a:xfrm>
            <a:off x="10058400" y="6615404"/>
            <a:ext cx="2133600" cy="24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2D02AF-9D13-C2C1-F46B-D7E259433206}"/>
              </a:ext>
            </a:extLst>
          </p:cNvPr>
          <p:cNvSpPr/>
          <p:nvPr/>
        </p:nvSpPr>
        <p:spPr>
          <a:xfrm>
            <a:off x="7199120" y="3133616"/>
            <a:ext cx="4001751" cy="21072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69E0F-98A6-3935-1F13-728D9852A8A4}"/>
              </a:ext>
            </a:extLst>
          </p:cNvPr>
          <p:cNvSpPr/>
          <p:nvPr/>
        </p:nvSpPr>
        <p:spPr>
          <a:xfrm>
            <a:off x="7199120" y="1249247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21553-04F7-6888-2F24-88D8290E6A07}"/>
              </a:ext>
            </a:extLst>
          </p:cNvPr>
          <p:cNvSpPr/>
          <p:nvPr/>
        </p:nvSpPr>
        <p:spPr>
          <a:xfrm>
            <a:off x="7199120" y="2161039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83BD6F-1065-E4B1-980A-31AFA156E9B4}"/>
              </a:ext>
            </a:extLst>
          </p:cNvPr>
          <p:cNvSpPr/>
          <p:nvPr/>
        </p:nvSpPr>
        <p:spPr>
          <a:xfrm>
            <a:off x="7199120" y="5413095"/>
            <a:ext cx="4001751" cy="7193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34F1AA-D554-D801-43B6-4E8F3CAE1DAC}"/>
              </a:ext>
            </a:extLst>
          </p:cNvPr>
          <p:cNvSpPr/>
          <p:nvPr/>
        </p:nvSpPr>
        <p:spPr>
          <a:xfrm>
            <a:off x="7493391" y="3501623"/>
            <a:ext cx="3336170" cy="60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5AF2FE-EC5E-A273-FDDC-6CC7E32455AD}"/>
              </a:ext>
            </a:extLst>
          </p:cNvPr>
          <p:cNvSpPr/>
          <p:nvPr/>
        </p:nvSpPr>
        <p:spPr>
          <a:xfrm>
            <a:off x="7493391" y="4362158"/>
            <a:ext cx="3336169" cy="63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1055A-4D57-A423-9DB8-CA7EDBD88C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199996" y="196854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E9017-F472-FB1D-5FA8-B8A232943D8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199996" y="2880341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927D162-AB14-4490-9F3C-F19072C231A7}"/>
              </a:ext>
            </a:extLst>
          </p:cNvPr>
          <p:cNvCxnSpPr/>
          <p:nvPr/>
        </p:nvCxnSpPr>
        <p:spPr>
          <a:xfrm>
            <a:off x="9199996" y="5240868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86F11F-7DB5-B80C-8565-2173181833C6}"/>
              </a:ext>
            </a:extLst>
          </p:cNvPr>
          <p:cNvSpPr txBox="1"/>
          <p:nvPr/>
        </p:nvSpPr>
        <p:spPr>
          <a:xfrm>
            <a:off x="7344138" y="1328349"/>
            <a:ext cx="3210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형태소 분석기를 사용해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토큰화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불용어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AC3EF-866E-3B5A-F95F-D33F13E53A80}"/>
              </a:ext>
            </a:extLst>
          </p:cNvPr>
          <p:cNvSpPr txBox="1"/>
          <p:nvPr/>
        </p:nvSpPr>
        <p:spPr>
          <a:xfrm>
            <a:off x="7830066" y="2251257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데이터도 마찬가지로</a:t>
            </a: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B270E0-B5B9-0584-100F-E85711269FDE}"/>
              </a:ext>
            </a:extLst>
          </p:cNvPr>
          <p:cNvSpPr txBox="1"/>
          <p:nvPr/>
        </p:nvSpPr>
        <p:spPr>
          <a:xfrm>
            <a:off x="7531904" y="3628716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단어 집합 생성 및 단어 빈도수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50A2F5-10C2-58D4-2EFC-1702990301A2}"/>
              </a:ext>
            </a:extLst>
          </p:cNvPr>
          <p:cNvSpPr txBox="1"/>
          <p:nvPr/>
        </p:nvSpPr>
        <p:spPr>
          <a:xfrm>
            <a:off x="7452556" y="4400495"/>
            <a:ext cx="349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빈도가 낮은 단어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빈도수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:2)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단어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집합에서 제외 및 남은 단어들로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FAA102-F62E-66C2-2BBA-D0E8481D8C7C}"/>
              </a:ext>
            </a:extLst>
          </p:cNvPr>
          <p:cNvSpPr txBox="1"/>
          <p:nvPr/>
        </p:nvSpPr>
        <p:spPr>
          <a:xfrm>
            <a:off x="7680985" y="5474044"/>
            <a:ext cx="30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텍스트 시퀀스를 숫자 시퀀스로 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변환 및 패딩 적용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C38F261-023E-5B7D-4F75-0770A19582B2}"/>
              </a:ext>
            </a:extLst>
          </p:cNvPr>
          <p:cNvSpPr/>
          <p:nvPr/>
        </p:nvSpPr>
        <p:spPr>
          <a:xfrm>
            <a:off x="5364200" y="3646533"/>
            <a:ext cx="1515570" cy="54070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7075A90C-68A5-3CF6-91BE-3B2474E4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0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76699" y="482342"/>
            <a:ext cx="62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6" y="436175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806B7F-1B30-8C86-E691-522F0F302E7E}"/>
              </a:ext>
            </a:extLst>
          </p:cNvPr>
          <p:cNvSpPr/>
          <p:nvPr/>
        </p:nvSpPr>
        <p:spPr>
          <a:xfrm>
            <a:off x="3751746" y="3133616"/>
            <a:ext cx="4001751" cy="21072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DB8EB6-B059-81BB-6282-96BF91FE18FE}"/>
              </a:ext>
            </a:extLst>
          </p:cNvPr>
          <p:cNvSpPr/>
          <p:nvPr/>
        </p:nvSpPr>
        <p:spPr>
          <a:xfrm>
            <a:off x="3751746" y="1249247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7B7521-B20F-1F4C-10B1-0A3F4DBCF49E}"/>
              </a:ext>
            </a:extLst>
          </p:cNvPr>
          <p:cNvSpPr/>
          <p:nvPr/>
        </p:nvSpPr>
        <p:spPr>
          <a:xfrm>
            <a:off x="3751746" y="2161039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00DA1-286F-868E-9A90-976E80C6AF85}"/>
              </a:ext>
            </a:extLst>
          </p:cNvPr>
          <p:cNvSpPr/>
          <p:nvPr/>
        </p:nvSpPr>
        <p:spPr>
          <a:xfrm>
            <a:off x="3751746" y="5388601"/>
            <a:ext cx="4001751" cy="7193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C3413C-0BAA-22FE-A8FB-E7CE7C831FA4}"/>
              </a:ext>
            </a:extLst>
          </p:cNvPr>
          <p:cNvSpPr/>
          <p:nvPr/>
        </p:nvSpPr>
        <p:spPr>
          <a:xfrm>
            <a:off x="4084541" y="3501623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0FEFC-0E7F-CECC-DD46-8E869B0994F0}"/>
              </a:ext>
            </a:extLst>
          </p:cNvPr>
          <p:cNvSpPr/>
          <p:nvPr/>
        </p:nvSpPr>
        <p:spPr>
          <a:xfrm>
            <a:off x="4084541" y="4337664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F6AF3E-48B1-5560-920D-467EB44AD0D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752622" y="196854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D76A21-AEF5-3477-BED0-42B7B117AC1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752622" y="2880341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D959C8-A2AD-5AF3-6C8F-EBF1B01225FA}"/>
              </a:ext>
            </a:extLst>
          </p:cNvPr>
          <p:cNvCxnSpPr/>
          <p:nvPr/>
        </p:nvCxnSpPr>
        <p:spPr>
          <a:xfrm>
            <a:off x="5752622" y="5216374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3D2E1-9B6F-7143-5158-A1672E8CA4D6}"/>
              </a:ext>
            </a:extLst>
          </p:cNvPr>
          <p:cNvSpPr txBox="1"/>
          <p:nvPr/>
        </p:nvSpPr>
        <p:spPr>
          <a:xfrm>
            <a:off x="3749101" y="1324652"/>
            <a:ext cx="356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모델 설계 및 조기 종료와 모델 체크포인트 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86BB0-FC85-3A90-7518-C09E070C4E21}"/>
              </a:ext>
            </a:extLst>
          </p:cNvPr>
          <p:cNvSpPr txBox="1"/>
          <p:nvPr/>
        </p:nvSpPr>
        <p:spPr>
          <a:xfrm>
            <a:off x="4052454" y="2262872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컴파일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손실 함수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옵티마이저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평가 지표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7C91-DB3D-57AF-1AAA-4937DFF7D211}"/>
              </a:ext>
            </a:extLst>
          </p:cNvPr>
          <p:cNvSpPr txBox="1"/>
          <p:nvPr/>
        </p:nvSpPr>
        <p:spPr>
          <a:xfrm>
            <a:off x="4541404" y="3594765"/>
            <a:ext cx="2422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훈련 및 정확도 측정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98BCE-3A93-B9BF-180E-1D857D1CB75D}"/>
              </a:ext>
            </a:extLst>
          </p:cNvPr>
          <p:cNvSpPr txBox="1"/>
          <p:nvPr/>
        </p:nvSpPr>
        <p:spPr>
          <a:xfrm>
            <a:off x="4233614" y="4385577"/>
            <a:ext cx="3038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문장을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입력받아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감성 예측을 수행하는 함수 정의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F911C-9626-CB25-883A-D64AA52AAEEE}"/>
              </a:ext>
            </a:extLst>
          </p:cNvPr>
          <p:cNvSpPr txBox="1"/>
          <p:nvPr/>
        </p:nvSpPr>
        <p:spPr>
          <a:xfrm>
            <a:off x="5199425" y="5554533"/>
            <a:ext cx="11063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bg1"/>
                </a:solidFill>
                <a:latin typeface="+mj-ea"/>
                <a:ea typeface="+mj-ea"/>
              </a:rPr>
              <a:t>예측 수행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AE3E2C-958F-7939-EA7A-F3647D61F6B7}"/>
              </a:ext>
            </a:extLst>
          </p:cNvPr>
          <p:cNvSpPr/>
          <p:nvPr/>
        </p:nvSpPr>
        <p:spPr>
          <a:xfrm>
            <a:off x="10058400" y="6615404"/>
            <a:ext cx="2133600" cy="24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CF82DC-31CB-62A5-9AE8-FB796D8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2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88451F-90C1-1D78-6DAA-A8A7A59ADE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A417F5-7DB5-5C7A-07CA-386BA632EE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D9150-B446-E90B-CD69-1034691F48AE}"/>
              </a:ext>
            </a:extLst>
          </p:cNvPr>
          <p:cNvSpPr txBox="1"/>
          <p:nvPr/>
        </p:nvSpPr>
        <p:spPr>
          <a:xfrm>
            <a:off x="5503651" y="253872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A8AFD-AD83-37E2-4AD3-2F2E202BC710}"/>
              </a:ext>
            </a:extLst>
          </p:cNvPr>
          <p:cNvSpPr txBox="1"/>
          <p:nvPr/>
        </p:nvSpPr>
        <p:spPr>
          <a:xfrm>
            <a:off x="3729006" y="3095038"/>
            <a:ext cx="473398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b="1" dirty="0">
                <a:solidFill>
                  <a:schemeClr val="bg1"/>
                </a:solidFill>
                <a:latin typeface="+mj-ea"/>
                <a:ea typeface="+mj-ea"/>
              </a:rPr>
              <a:t>감성 분석 결과</a:t>
            </a:r>
            <a:endParaRPr lang="en-US" altLang="ko-KR" sz="5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D05D3-32D1-D63A-1893-633D73F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60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76699" y="482342"/>
            <a:ext cx="62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6" y="436175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감성 분석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CEE5E9-BA40-9725-70BB-87EDEB5055F6}"/>
              </a:ext>
            </a:extLst>
          </p:cNvPr>
          <p:cNvGrpSpPr/>
          <p:nvPr/>
        </p:nvGrpSpPr>
        <p:grpSpPr>
          <a:xfrm>
            <a:off x="226423" y="1950720"/>
            <a:ext cx="5743196" cy="3249571"/>
            <a:chOff x="495300" y="1182028"/>
            <a:chExt cx="5474320" cy="3077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8FFE68-1F31-E9C8-9594-43E3C9446C70}"/>
                </a:ext>
              </a:extLst>
            </p:cNvPr>
            <p:cNvSpPr/>
            <p:nvPr/>
          </p:nvSpPr>
          <p:spPr>
            <a:xfrm>
              <a:off x="677437" y="1326995"/>
              <a:ext cx="5129448" cy="27655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617F6F-F5AC-94BD-9049-12A6E5637B06}"/>
                </a:ext>
              </a:extLst>
            </p:cNvPr>
            <p:cNvSpPr txBox="1"/>
            <p:nvPr/>
          </p:nvSpPr>
          <p:spPr>
            <a:xfrm>
              <a:off x="932596" y="1545417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테스트 정확도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190E55-FF4E-4FBE-2774-3BD9970DDB6E}"/>
                </a:ext>
              </a:extLst>
            </p:cNvPr>
            <p:cNvSpPr txBox="1"/>
            <p:nvPr/>
          </p:nvSpPr>
          <p:spPr>
            <a:xfrm>
              <a:off x="932596" y="2282056"/>
              <a:ext cx="4599728" cy="13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500" dirty="0"/>
                <a:t>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500" dirty="0"/>
                <a:t>print(paste(“</a:t>
              </a:r>
              <a:r>
                <a:rPr lang="ko-KR" altLang="en-US" sz="1500" dirty="0"/>
                <a:t>테스트 정확도</a:t>
              </a:r>
              <a:r>
                <a:rPr lang="en-US" altLang="ko-KR" sz="1500" dirty="0"/>
                <a:t>:  “, </a:t>
              </a:r>
              <a:r>
                <a:rPr lang="en-US" altLang="ko-KR" sz="1500" dirty="0" err="1"/>
                <a:t>model_accuracy</a:t>
              </a:r>
              <a:r>
                <a:rPr lang="en-US" altLang="ko-KR" sz="1500" dirty="0"/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500" dirty="0"/>
                <a:t>“</a:t>
              </a:r>
              <a:r>
                <a:rPr lang="ko-KR" altLang="en-US" sz="1500" b="1" dirty="0"/>
                <a:t>테스트 정확도</a:t>
              </a:r>
              <a:r>
                <a:rPr lang="en-US" altLang="ko-KR" sz="1500" b="1" dirty="0"/>
                <a:t>: 0.8601</a:t>
              </a:r>
              <a:r>
                <a:rPr lang="en-US" altLang="ko-KR" sz="1500" dirty="0"/>
                <a:t>”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500" dirty="0"/>
                <a:t>}</a:t>
              </a:r>
              <a:endParaRPr lang="ko-KR" altLang="en-US" sz="15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99D787-FCC6-48A6-60F5-1694EA933438}"/>
                </a:ext>
              </a:extLst>
            </p:cNvPr>
            <p:cNvSpPr/>
            <p:nvPr/>
          </p:nvSpPr>
          <p:spPr>
            <a:xfrm>
              <a:off x="495300" y="1182028"/>
              <a:ext cx="5474320" cy="307773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C678199-0356-0138-8EC3-EC31A9080916}"/>
              </a:ext>
            </a:extLst>
          </p:cNvPr>
          <p:cNvGrpSpPr/>
          <p:nvPr/>
        </p:nvGrpSpPr>
        <p:grpSpPr>
          <a:xfrm>
            <a:off x="6222381" y="1939571"/>
            <a:ext cx="5743196" cy="3249570"/>
            <a:chOff x="6222381" y="2111403"/>
            <a:chExt cx="5474320" cy="307773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B8CFF7-E7D7-1CA1-97D6-55ED84C25D27}"/>
                </a:ext>
              </a:extLst>
            </p:cNvPr>
            <p:cNvSpPr/>
            <p:nvPr/>
          </p:nvSpPr>
          <p:spPr>
            <a:xfrm>
              <a:off x="6404518" y="2256370"/>
              <a:ext cx="5129448" cy="27655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3885C-AEAD-5DB0-FAF0-96EE20DB47BE}"/>
                </a:ext>
              </a:extLst>
            </p:cNvPr>
            <p:cNvSpPr txBox="1"/>
            <p:nvPr/>
          </p:nvSpPr>
          <p:spPr>
            <a:xfrm>
              <a:off x="6659677" y="2450251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감성 예측 수행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074649-5512-628A-A747-699EC6F2B6B3}"/>
                </a:ext>
              </a:extLst>
            </p:cNvPr>
            <p:cNvSpPr txBox="1"/>
            <p:nvPr/>
          </p:nvSpPr>
          <p:spPr>
            <a:xfrm>
              <a:off x="6669377" y="2743715"/>
              <a:ext cx="4599728" cy="198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300" dirty="0"/>
                <a:t>{</a:t>
              </a:r>
            </a:p>
            <a:p>
              <a:pPr algn="just"/>
              <a:r>
                <a:rPr lang="en-US" altLang="ko-KR" sz="1300" dirty="0"/>
                <a:t>“</a:t>
              </a:r>
              <a:r>
                <a:rPr lang="ko-KR" altLang="en-US" sz="1300" dirty="0"/>
                <a:t>좀 </a:t>
              </a:r>
              <a:r>
                <a:rPr lang="ko-KR" altLang="en-US" sz="1300" dirty="0" err="1"/>
                <a:t>별로네요</a:t>
              </a:r>
              <a:r>
                <a:rPr lang="en-US" altLang="ko-KR" sz="1300" dirty="0"/>
                <a:t>”</a:t>
              </a:r>
            </a:p>
            <a:p>
              <a:pPr algn="just"/>
              <a:r>
                <a:rPr lang="en-US" altLang="ko-KR" sz="1300" b="1" dirty="0"/>
                <a:t>99.17%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확률로 부정 리뷰입니다</a:t>
              </a:r>
              <a:r>
                <a:rPr lang="en-US" altLang="ko-KR" sz="1300" dirty="0"/>
                <a:t>.</a:t>
              </a:r>
            </a:p>
            <a:p>
              <a:pPr algn="just"/>
              <a:endParaRPr lang="en-US" altLang="ko-KR" sz="1300" dirty="0"/>
            </a:p>
            <a:p>
              <a:pPr algn="just"/>
              <a:r>
                <a:rPr lang="en-US" altLang="ko-KR" sz="1300" dirty="0"/>
                <a:t>“</a:t>
              </a:r>
              <a:r>
                <a:rPr lang="ko-KR" altLang="en-US" sz="1300" dirty="0"/>
                <a:t>재밌어요</a:t>
              </a:r>
              <a:r>
                <a:rPr lang="en-US" altLang="ko-KR" sz="1300" dirty="0"/>
                <a:t>”</a:t>
              </a:r>
            </a:p>
            <a:p>
              <a:pPr algn="just"/>
              <a:r>
                <a:rPr lang="en-US" altLang="ko-KR" sz="1300" b="1" dirty="0"/>
                <a:t>99.21%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확률로 긍정 리뷰입니다</a:t>
              </a:r>
              <a:r>
                <a:rPr lang="en-US" altLang="ko-KR" sz="1300" dirty="0"/>
                <a:t>.</a:t>
              </a:r>
            </a:p>
            <a:p>
              <a:pPr algn="just"/>
              <a:endParaRPr lang="en-US" altLang="ko-KR" sz="1300" dirty="0"/>
            </a:p>
            <a:p>
              <a:pPr algn="just"/>
              <a:r>
                <a:rPr lang="en-US" altLang="ko-KR" sz="1300" dirty="0"/>
                <a:t>“</a:t>
              </a:r>
              <a:r>
                <a:rPr lang="ko-KR" altLang="en-US" sz="1300" dirty="0"/>
                <a:t>나쁘진 않아요</a:t>
              </a:r>
              <a:r>
                <a:rPr lang="en-US" altLang="ko-KR" sz="1300" dirty="0"/>
                <a:t>”</a:t>
              </a:r>
            </a:p>
            <a:p>
              <a:pPr algn="just"/>
              <a:r>
                <a:rPr lang="en-US" altLang="ko-KR" sz="1300" b="1" dirty="0"/>
                <a:t>57.29%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확률로 긍정 리뷰입니다</a:t>
              </a:r>
              <a:r>
                <a:rPr lang="en-US" altLang="ko-KR" sz="1300" dirty="0"/>
                <a:t>.</a:t>
              </a:r>
            </a:p>
            <a:p>
              <a:pPr algn="just"/>
              <a:r>
                <a:rPr lang="en-US" altLang="ko-KR" sz="1300" dirty="0"/>
                <a:t>}</a:t>
              </a:r>
              <a:endParaRPr lang="ko-KR" altLang="en-US" sz="13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728746-FB39-E096-D1AD-445C451BC59B}"/>
                </a:ext>
              </a:extLst>
            </p:cNvPr>
            <p:cNvSpPr/>
            <p:nvPr/>
          </p:nvSpPr>
          <p:spPr>
            <a:xfrm>
              <a:off x="6222381" y="2111403"/>
              <a:ext cx="5474320" cy="307773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4545D4-4E84-E2B2-11C0-CD138C60EB90}"/>
              </a:ext>
            </a:extLst>
          </p:cNvPr>
          <p:cNvCxnSpPr/>
          <p:nvPr/>
        </p:nvCxnSpPr>
        <p:spPr>
          <a:xfrm>
            <a:off x="6096000" y="1260088"/>
            <a:ext cx="0" cy="47504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8635C-74D8-9090-B05C-288646068047}"/>
              </a:ext>
            </a:extLst>
          </p:cNvPr>
          <p:cNvSpPr/>
          <p:nvPr/>
        </p:nvSpPr>
        <p:spPr>
          <a:xfrm>
            <a:off x="10075817" y="6531429"/>
            <a:ext cx="2116183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152131-D2A0-5CD5-305F-E0F38E22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383</Words>
  <Application>Microsoft Office PowerPoint</Application>
  <PresentationFormat>와이드스크린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Pretendard</vt:lpstr>
      <vt:lpstr>Pretendard Black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박성빈</cp:lastModifiedBy>
  <cp:revision>21</cp:revision>
  <dcterms:created xsi:type="dcterms:W3CDTF">2023-04-24T02:25:46Z</dcterms:created>
  <dcterms:modified xsi:type="dcterms:W3CDTF">2024-06-21T12:35:16Z</dcterms:modified>
</cp:coreProperties>
</file>