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A3E8-B6EE-49A6-A68E-1F09B65CD593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C3ECF-675F-4873-B11C-CAAE7EBC2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C3ECF-675F-4873-B11C-CAAE7EBC26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4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C3ECF-675F-4873-B11C-CAAE7EBC26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1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C3ECF-675F-4873-B11C-CAAE7EBC26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659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C3ECF-675F-4873-B11C-CAAE7EBC26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0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C3ECF-675F-4873-B11C-CAAE7EBC268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76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C3ECF-675F-4873-B11C-CAAE7EBC268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0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C3ECF-675F-4873-B11C-CAAE7EBC268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23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219E2-A5B4-4D9A-934D-42D093E78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E00F5A-31E1-4C07-8BCA-50FE11D5E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A2848-BE00-4976-9564-A2D23D13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F67DA-5DF3-456E-8486-EF5214CC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713FD-B5A4-4112-B9C6-419F82D7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53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E75B1-9D7A-41D1-A116-6E8A11BC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F1A498-084E-4349-8C0D-96E574AF3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2D566-6FF9-43D2-98E6-FB1FF20B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A246E-985E-4158-A132-7EF316AA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E013F-C816-477C-B3F5-0392B542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3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EB7FF7-2411-40A1-B9ED-7A816F4C4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220B00-4997-4389-B16A-E0430623A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5031D-13C3-49AD-939A-06312694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C4F6C-5E70-4D33-B744-D58C514C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F5E50-3C40-441B-936F-E692C399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37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1ADD5-4434-4C33-9507-DA8F8ACB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890F4-E795-4872-B639-932F9B61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9D183-4A9A-4AAA-99F4-2225DE88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2F5E9-77E1-4AC1-B175-A3C69947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D06F8-CA6E-42F9-AF64-4CF57105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19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4AEB0-9E59-4F3E-AEA8-4617F9AA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6DF003-A87A-4012-8DC3-2B8CA400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5C2E6-DE27-406B-AAF9-39BC6092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4BF2D-F366-4F40-BE84-2D0AAF91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C2A30-10AA-4797-BD7B-EBCB407D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20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FFA7D-E141-46ED-81B9-2F845E52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B77D5-9C23-4639-9224-8006694ED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45C114-CB11-4C99-A26F-BFD83616B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73DDEA-0E7C-4013-8658-D0654EF3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6D0E10-5070-4F31-8772-5C10F4B2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06051-1038-4D64-BF51-54B8F1A0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0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74F06-1FB1-4768-8930-A90FEA7B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284C8A-2EB9-49C0-9A82-72C96CA84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B828D2-428E-4457-941E-DE1B10804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7CF26F-A45A-452C-90D1-CF7446E8A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EE6C4-7F8E-42D5-8748-DF3DD2B46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9B8925-7292-4FDD-9273-4EAB0B17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8DDEBC-F63B-44C6-9733-3858B0C6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5409D7-F62A-44DA-B2F3-6AF30C33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4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F35DF-7AD9-4C5B-9E1A-4E78AC70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67AE40-A663-49FE-A9EB-B5EA1C83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7437B7-9CA1-4D1B-B5D0-4B4A6700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6066E2-CAD7-4D99-91A4-D04ED8CB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7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2FB85B-AFD8-476A-A2BF-C8159080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641B5-7E48-49B8-B4A1-9E35AC8D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C69F45-234B-403D-912F-830CBD31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4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7505E-0F97-498D-B9D2-2E6F71BD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99535-D21F-402B-9FA6-AB5CC5A68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C4C2A0-9ADF-4184-8266-C81F1FEC9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E81B97-81DC-47FF-9AA6-D4A1E1B6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678CB-1D91-4A24-8191-120A98FB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AF376-FA3B-48F7-A9E2-8939FA9E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29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BDB51-FC69-4B88-AE0F-878F5B2C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70D7EF-0850-40FA-B8D8-1A1DC7CC6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6A7C90-8D40-471F-9D18-5BCBDD5CB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89D877-E7B7-43AC-8EE1-88A13FDB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5B3A-1C8D-429A-88B9-76BF0FABA61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69012-39EB-4F61-A779-373D7A4A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301E90-56B2-4892-9D3C-2C67FCD4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FC98F-AFEE-411D-AAEE-35E70B50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54EAA-74BD-4DB6-95A4-87CC03D98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A804D-4F68-4802-9154-5880B020E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05B3A-1C8D-429A-88B9-76BF0FABA615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1976D-4251-4DC1-9F70-21D6539A2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3AEAA-3362-41D2-BA1B-C2DE009ED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3E796-8664-454F-8651-5384D6BB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AA5A74E-F731-4DEE-B479-AE5E15B32547}"/>
              </a:ext>
            </a:extLst>
          </p:cNvPr>
          <p:cNvSpPr/>
          <p:nvPr/>
        </p:nvSpPr>
        <p:spPr>
          <a:xfrm>
            <a:off x="3516836" y="2895061"/>
            <a:ext cx="1477863" cy="13645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等待来自下层的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AB5AD2-271A-4C27-BEA2-25A75561F646}"/>
              </a:ext>
            </a:extLst>
          </p:cNvPr>
          <p:cNvSpPr txBox="1"/>
          <p:nvPr/>
        </p:nvSpPr>
        <p:spPr>
          <a:xfrm>
            <a:off x="4186938" y="1386216"/>
            <a:ext cx="4344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rdt_rcv(rcvpkt) &amp;&amp; notcorrupt(rcvpkt) &amp;&amp; has_seq1(rcvpkt)</a:t>
            </a:r>
          </a:p>
          <a:p>
            <a:r>
              <a:rPr lang="en-US" altLang="zh-CN" sz="1200" dirty="0"/>
              <a:t>extract(rcvpkt,</a:t>
            </a:r>
            <a:r>
              <a:rPr lang="zh-CN" altLang="en-US" sz="1200" dirty="0"/>
              <a:t> </a:t>
            </a:r>
            <a:r>
              <a:rPr lang="en-US" altLang="zh-CN" sz="1200" dirty="0"/>
              <a:t>data)</a:t>
            </a:r>
          </a:p>
          <a:p>
            <a:r>
              <a:rPr lang="en-US" altLang="zh-CN" sz="1200" dirty="0"/>
              <a:t>deliver_data</a:t>
            </a:r>
            <a:r>
              <a:rPr lang="en-US" altLang="zh-CN" sz="1200" noProof="1"/>
              <a:t>(data)</a:t>
            </a:r>
          </a:p>
          <a:p>
            <a:r>
              <a:rPr lang="en-US" altLang="zh-CN" sz="1200" noProof="1"/>
              <a:t>sndpkt = make_pkt(ACK, 0, checksum)</a:t>
            </a:r>
          </a:p>
          <a:p>
            <a:r>
              <a:rPr lang="en-US" altLang="zh-CN" sz="1200" noProof="1"/>
              <a:t>udt_send(sndpkt)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EEF9ACB-EBFB-48D9-B58D-162C93CC8696}"/>
              </a:ext>
            </a:extLst>
          </p:cNvPr>
          <p:cNvSpPr/>
          <p:nvPr/>
        </p:nvSpPr>
        <p:spPr>
          <a:xfrm>
            <a:off x="7053174" y="2895060"/>
            <a:ext cx="1477863" cy="13645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等待来自下层的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5C71E33-B6FD-4281-BA40-ABDE037CCC8B}"/>
              </a:ext>
            </a:extLst>
          </p:cNvPr>
          <p:cNvCxnSpPr>
            <a:cxnSpLocks/>
          </p:cNvCxnSpPr>
          <p:nvPr/>
        </p:nvCxnSpPr>
        <p:spPr>
          <a:xfrm>
            <a:off x="3433976" y="1908699"/>
            <a:ext cx="527146" cy="105738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AE8C91F-36A2-4644-AD63-9D5D6271A59B}"/>
              </a:ext>
            </a:extLst>
          </p:cNvPr>
          <p:cNvSpPr txBox="1"/>
          <p:nvPr/>
        </p:nvSpPr>
        <p:spPr>
          <a:xfrm>
            <a:off x="9247493" y="2966082"/>
            <a:ext cx="2739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rdt_rcv(rcvpkt) &amp;&amp;</a:t>
            </a:r>
          </a:p>
          <a:p>
            <a:r>
              <a:rPr lang="en-US" altLang="zh-CN" sz="1200" u="sng" dirty="0"/>
              <a:t> ( corrupt(rcvpkt) || </a:t>
            </a:r>
          </a:p>
          <a:p>
            <a:r>
              <a:rPr lang="en-US" altLang="zh-CN" sz="1200" u="sng" dirty="0"/>
              <a:t>has_seq0(rcvpkt) )</a:t>
            </a:r>
          </a:p>
          <a:p>
            <a:r>
              <a:rPr lang="en-US" altLang="zh-CN" sz="1200" noProof="1"/>
              <a:t>sndpkt = make_pkt(ACK, 0, checksum)</a:t>
            </a:r>
          </a:p>
          <a:p>
            <a:r>
              <a:rPr lang="en-US" altLang="zh-CN" sz="1200" noProof="1"/>
              <a:t>udt_send(sndpkt)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0FC360-1908-4673-B669-7528EDF2B9A5}"/>
              </a:ext>
            </a:extLst>
          </p:cNvPr>
          <p:cNvSpPr txBox="1"/>
          <p:nvPr/>
        </p:nvSpPr>
        <p:spPr>
          <a:xfrm>
            <a:off x="204672" y="2966082"/>
            <a:ext cx="2701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rdt_rcv(rcvpkt) &amp;&amp;</a:t>
            </a:r>
          </a:p>
          <a:p>
            <a:r>
              <a:rPr lang="en-US" altLang="zh-CN" sz="1200" u="sng" dirty="0"/>
              <a:t> ( corrupt(rcvpkt) ||</a:t>
            </a:r>
          </a:p>
          <a:p>
            <a:r>
              <a:rPr lang="en-US" altLang="zh-CN" sz="1200" u="sng" dirty="0"/>
              <a:t>has_seq1(rcvpkt) )</a:t>
            </a:r>
          </a:p>
          <a:p>
            <a:r>
              <a:rPr lang="en-US" altLang="zh-CN" sz="1200" noProof="1"/>
              <a:t>sndpkt = make_pkt(ACK, 1, checksum)</a:t>
            </a:r>
          </a:p>
          <a:p>
            <a:r>
              <a:rPr lang="en-US" altLang="zh-CN" sz="1200" noProof="1"/>
              <a:t>udt_send(sndpkt)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C46D1D-8F55-4EBA-B1BE-CDC10CA7379A}"/>
              </a:ext>
            </a:extLst>
          </p:cNvPr>
          <p:cNvSpPr txBox="1"/>
          <p:nvPr/>
        </p:nvSpPr>
        <p:spPr>
          <a:xfrm>
            <a:off x="4538789" y="4738129"/>
            <a:ext cx="4214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rdt_rcv(rcvpkt) &amp;&amp; notcorrupt(rcvpkt) &amp;&amp; has_seq1(rcvpkt)</a:t>
            </a:r>
          </a:p>
          <a:p>
            <a:r>
              <a:rPr lang="en-US" altLang="zh-CN" sz="1200" dirty="0"/>
              <a:t>extract(rcvpkt,</a:t>
            </a:r>
            <a:r>
              <a:rPr lang="zh-CN" altLang="en-US" sz="1200" dirty="0"/>
              <a:t> </a:t>
            </a:r>
            <a:r>
              <a:rPr lang="en-US" altLang="zh-CN" sz="1200" dirty="0"/>
              <a:t>data)</a:t>
            </a:r>
          </a:p>
          <a:p>
            <a:r>
              <a:rPr lang="en-US" altLang="zh-CN" sz="1200" dirty="0"/>
              <a:t>deliver_data</a:t>
            </a:r>
            <a:r>
              <a:rPr lang="en-US" altLang="zh-CN" sz="1200" noProof="1"/>
              <a:t>(data)</a:t>
            </a:r>
          </a:p>
          <a:p>
            <a:r>
              <a:rPr lang="en-US" altLang="zh-CN" sz="1200" noProof="1"/>
              <a:t>sndpkt = make_pkt(ACK, 1, checksum)</a:t>
            </a:r>
          </a:p>
          <a:p>
            <a:r>
              <a:rPr lang="en-US" altLang="zh-CN" sz="1200" noProof="1"/>
              <a:t>udt_send(sndpkt)</a:t>
            </a: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3B4E8A9E-065D-4E4C-A89C-E0FD3776A6B9}"/>
              </a:ext>
            </a:extLst>
          </p:cNvPr>
          <p:cNvCxnSpPr>
            <a:stCxn id="4" idx="7"/>
            <a:endCxn id="5" idx="1"/>
          </p:cNvCxnSpPr>
          <p:nvPr/>
        </p:nvCxnSpPr>
        <p:spPr>
          <a:xfrm rot="5400000" flipH="1" flipV="1">
            <a:off x="6023936" y="1849228"/>
            <a:ext cx="1" cy="2491331"/>
          </a:xfrm>
          <a:prstGeom prst="curvedConnector3">
            <a:avLst>
              <a:gd name="adj1" fmla="val 428433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49AACB96-6E23-4205-BC22-7FB89AEA4E23}"/>
              </a:ext>
            </a:extLst>
          </p:cNvPr>
          <p:cNvCxnSpPr>
            <a:stCxn id="5" idx="3"/>
            <a:endCxn id="4" idx="5"/>
          </p:cNvCxnSpPr>
          <p:nvPr/>
        </p:nvCxnSpPr>
        <p:spPr>
          <a:xfrm rot="5400000">
            <a:off x="6023937" y="2814102"/>
            <a:ext cx="1" cy="2491331"/>
          </a:xfrm>
          <a:prstGeom prst="curvedConnector3">
            <a:avLst>
              <a:gd name="adj1" fmla="val 42843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C455F75D-03D4-4D9C-8651-F9CF7C9F133E}"/>
              </a:ext>
            </a:extLst>
          </p:cNvPr>
          <p:cNvCxnSpPr>
            <a:stCxn id="4" idx="3"/>
            <a:endCxn id="4" idx="1"/>
          </p:cNvCxnSpPr>
          <p:nvPr/>
        </p:nvCxnSpPr>
        <p:spPr>
          <a:xfrm rot="5400000" flipH="1">
            <a:off x="3250826" y="3577331"/>
            <a:ext cx="964875" cy="12700"/>
          </a:xfrm>
          <a:prstGeom prst="curvedConnector5">
            <a:avLst>
              <a:gd name="adj1" fmla="val -1610"/>
              <a:gd name="adj2" fmla="val 6280102"/>
              <a:gd name="adj3" fmla="val 1025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DEB2C096-B85F-4890-BFB1-8B81ED99395D}"/>
              </a:ext>
            </a:extLst>
          </p:cNvPr>
          <p:cNvCxnSpPr>
            <a:cxnSpLocks/>
          </p:cNvCxnSpPr>
          <p:nvPr/>
        </p:nvCxnSpPr>
        <p:spPr>
          <a:xfrm rot="5400000" flipV="1">
            <a:off x="7827091" y="3570978"/>
            <a:ext cx="964875" cy="12700"/>
          </a:xfrm>
          <a:prstGeom prst="curvedConnector5">
            <a:avLst>
              <a:gd name="adj1" fmla="val -1610"/>
              <a:gd name="adj2" fmla="val 6280102"/>
              <a:gd name="adj3" fmla="val 1025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8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BA89657-93D8-4663-BBEA-7C9A266AAFBE}"/>
              </a:ext>
            </a:extLst>
          </p:cNvPr>
          <p:cNvCxnSpPr>
            <a:cxnSpLocks/>
          </p:cNvCxnSpPr>
          <p:nvPr/>
        </p:nvCxnSpPr>
        <p:spPr>
          <a:xfrm>
            <a:off x="4252405" y="1455936"/>
            <a:ext cx="0" cy="444771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35C6E23-F75D-458E-BEED-C690D353D3CA}"/>
              </a:ext>
            </a:extLst>
          </p:cNvPr>
          <p:cNvCxnSpPr>
            <a:cxnSpLocks/>
          </p:cNvCxnSpPr>
          <p:nvPr/>
        </p:nvCxnSpPr>
        <p:spPr>
          <a:xfrm>
            <a:off x="8238478" y="1473691"/>
            <a:ext cx="0" cy="457200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40A6EC6-5242-4E75-B94D-1F60FED8F044}"/>
              </a:ext>
            </a:extLst>
          </p:cNvPr>
          <p:cNvSpPr txBox="1"/>
          <p:nvPr/>
        </p:nvSpPr>
        <p:spPr>
          <a:xfrm>
            <a:off x="2968104" y="1744291"/>
            <a:ext cx="131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发送分组</a:t>
            </a:r>
            <a:r>
              <a:rPr lang="en-US" altLang="zh-CN" sz="1400" dirty="0"/>
              <a:t>0</a:t>
            </a:r>
            <a:r>
              <a:rPr lang="zh-CN" altLang="en-US" sz="1400" dirty="0"/>
              <a:t>和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4CEFA9-9064-4096-A08C-870E6DE833F0}"/>
              </a:ext>
            </a:extLst>
          </p:cNvPr>
          <p:cNvSpPr txBox="1"/>
          <p:nvPr/>
        </p:nvSpPr>
        <p:spPr>
          <a:xfrm>
            <a:off x="2885243" y="870013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B6DB69-2364-42B4-BB2A-1633FED17731}"/>
              </a:ext>
            </a:extLst>
          </p:cNvPr>
          <p:cNvSpPr txBox="1"/>
          <p:nvPr/>
        </p:nvSpPr>
        <p:spPr>
          <a:xfrm>
            <a:off x="8602462" y="870013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接收方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7A2ACF-422B-48D1-9834-9F6334694F2E}"/>
              </a:ext>
            </a:extLst>
          </p:cNvPr>
          <p:cNvSpPr txBox="1"/>
          <p:nvPr/>
        </p:nvSpPr>
        <p:spPr>
          <a:xfrm>
            <a:off x="6238043" y="1642812"/>
            <a:ext cx="1050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pkt0+pkt1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DF319D3-7DDE-4B10-9F9E-E17CDEE89515}"/>
              </a:ext>
            </a:extLst>
          </p:cNvPr>
          <p:cNvSpPr txBox="1"/>
          <p:nvPr/>
        </p:nvSpPr>
        <p:spPr>
          <a:xfrm>
            <a:off x="8336125" y="2130415"/>
            <a:ext cx="2041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接收分组</a:t>
            </a:r>
            <a:r>
              <a:rPr lang="en-US" altLang="zh-CN" sz="1400" dirty="0"/>
              <a:t>0</a:t>
            </a:r>
            <a:r>
              <a:rPr lang="zh-CN" altLang="en-US" sz="1400" dirty="0"/>
              <a:t>，发送</a:t>
            </a:r>
            <a:r>
              <a:rPr lang="en-US" altLang="zh-CN" sz="1400" dirty="0"/>
              <a:t>ACK0</a:t>
            </a:r>
          </a:p>
          <a:p>
            <a:r>
              <a:rPr lang="zh-CN" altLang="en-US" sz="1400" dirty="0"/>
              <a:t>接收分组</a:t>
            </a:r>
            <a:r>
              <a:rPr lang="en-US" altLang="zh-CN" sz="1400" dirty="0"/>
              <a:t>1</a:t>
            </a:r>
            <a:r>
              <a:rPr lang="zh-CN" altLang="en-US" sz="1400" dirty="0"/>
              <a:t>，发送</a:t>
            </a:r>
            <a:r>
              <a:rPr lang="en-US" altLang="zh-CN" sz="1400" dirty="0"/>
              <a:t>ACK1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3BA2C3-89D8-456C-9118-6EEF63F25A81}"/>
              </a:ext>
            </a:extLst>
          </p:cNvPr>
          <p:cNvSpPr txBox="1"/>
          <p:nvPr/>
        </p:nvSpPr>
        <p:spPr>
          <a:xfrm>
            <a:off x="3102750" y="2785762"/>
            <a:ext cx="1109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</a:t>
            </a:r>
            <a:r>
              <a:rPr lang="en-US" altLang="zh-CN" sz="1400" dirty="0"/>
              <a:t>ACK1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EF6148-B06C-492E-A0FE-AAC3184E1327}"/>
              </a:ext>
            </a:extLst>
          </p:cNvPr>
          <p:cNvSpPr txBox="1"/>
          <p:nvPr/>
        </p:nvSpPr>
        <p:spPr>
          <a:xfrm>
            <a:off x="8336125" y="3874090"/>
            <a:ext cx="129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接收分组</a:t>
            </a:r>
            <a:r>
              <a:rPr lang="en-US" altLang="zh-CN" sz="1400" dirty="0"/>
              <a:t>0</a:t>
            </a:r>
            <a:r>
              <a:rPr lang="zh-CN" altLang="en-US" sz="1400" dirty="0"/>
              <a:t>和</a:t>
            </a:r>
            <a:r>
              <a:rPr lang="en-US" altLang="zh-CN" sz="1400" dirty="0"/>
              <a:t>1</a:t>
            </a:r>
          </a:p>
          <a:p>
            <a:r>
              <a:rPr lang="zh-CN" altLang="en-US" sz="1400" dirty="0"/>
              <a:t>发送</a:t>
            </a:r>
            <a:r>
              <a:rPr lang="en-US" altLang="zh-CN" sz="1400" dirty="0"/>
              <a:t>ACK0</a:t>
            </a:r>
            <a:r>
              <a:rPr lang="zh-CN" altLang="en-US" sz="1400" dirty="0"/>
              <a:t>和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2" name="左中括号 11">
            <a:extLst>
              <a:ext uri="{FF2B5EF4-FFF2-40B4-BE49-F238E27FC236}">
                <a16:creationId xmlns:a16="http://schemas.microsoft.com/office/drawing/2014/main" id="{6B8F493B-0223-4868-807F-2449C4AE5E74}"/>
              </a:ext>
            </a:extLst>
          </p:cNvPr>
          <p:cNvSpPr/>
          <p:nvPr/>
        </p:nvSpPr>
        <p:spPr>
          <a:xfrm>
            <a:off x="4102968" y="2031160"/>
            <a:ext cx="109489" cy="162644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22B0B81-A567-41D9-9317-7DDA832654E8}"/>
              </a:ext>
            </a:extLst>
          </p:cNvPr>
          <p:cNvSpPr txBox="1"/>
          <p:nvPr/>
        </p:nvSpPr>
        <p:spPr>
          <a:xfrm>
            <a:off x="2867490" y="3421249"/>
            <a:ext cx="131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超时</a:t>
            </a:r>
            <a:endParaRPr lang="en-US" altLang="zh-CN" sz="1400" dirty="0"/>
          </a:p>
          <a:p>
            <a:r>
              <a:rPr lang="zh-CN" altLang="en-US" sz="1400" dirty="0"/>
              <a:t>重发分组</a:t>
            </a:r>
            <a:r>
              <a:rPr lang="en-US" altLang="zh-CN" sz="1400" dirty="0"/>
              <a:t>0</a:t>
            </a:r>
            <a:r>
              <a:rPr lang="zh-CN" altLang="en-US" sz="1400" dirty="0"/>
              <a:t>和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6272B5E-F455-4B4A-8BC5-270E27854953}"/>
              </a:ext>
            </a:extLst>
          </p:cNvPr>
          <p:cNvCxnSpPr>
            <a:cxnSpLocks/>
          </p:cNvCxnSpPr>
          <p:nvPr/>
        </p:nvCxnSpPr>
        <p:spPr>
          <a:xfrm>
            <a:off x="4270155" y="1876246"/>
            <a:ext cx="3986074" cy="4370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952FFA0-7DDE-4E73-82D9-EE1899A97C5D}"/>
              </a:ext>
            </a:extLst>
          </p:cNvPr>
          <p:cNvCxnSpPr>
            <a:cxnSpLocks/>
          </p:cNvCxnSpPr>
          <p:nvPr/>
        </p:nvCxnSpPr>
        <p:spPr>
          <a:xfrm>
            <a:off x="4270155" y="2030714"/>
            <a:ext cx="3986074" cy="4370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1124E4E-0F24-4C66-B678-427CE49031B7}"/>
              </a:ext>
            </a:extLst>
          </p:cNvPr>
          <p:cNvCxnSpPr/>
          <p:nvPr/>
        </p:nvCxnSpPr>
        <p:spPr>
          <a:xfrm flipH="1">
            <a:off x="4284954" y="2536746"/>
            <a:ext cx="3956475" cy="4337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6EF1A02-CA99-4562-8B63-EFC752235B70}"/>
              </a:ext>
            </a:extLst>
          </p:cNvPr>
          <p:cNvCxnSpPr>
            <a:cxnSpLocks/>
          </p:cNvCxnSpPr>
          <p:nvPr/>
        </p:nvCxnSpPr>
        <p:spPr>
          <a:xfrm flipH="1">
            <a:off x="5871107" y="2396824"/>
            <a:ext cx="2373293" cy="260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C2DEA656-DE10-40D5-8191-7F392013587A}"/>
              </a:ext>
            </a:extLst>
          </p:cNvPr>
          <p:cNvSpPr txBox="1"/>
          <p:nvPr/>
        </p:nvSpPr>
        <p:spPr>
          <a:xfrm>
            <a:off x="5791211" y="2291369"/>
            <a:ext cx="1050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ACK0</a:t>
            </a:r>
            <a:r>
              <a:rPr lang="zh-CN" altLang="en-US" sz="1400" dirty="0"/>
              <a:t>丢失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E11FAD3-CA63-42C5-9E41-7E334E71E68E}"/>
              </a:ext>
            </a:extLst>
          </p:cNvPr>
          <p:cNvSpPr txBox="1"/>
          <p:nvPr/>
        </p:nvSpPr>
        <p:spPr>
          <a:xfrm>
            <a:off x="4709616" y="2526912"/>
            <a:ext cx="64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ACK1</a:t>
            </a:r>
            <a:endParaRPr lang="zh-CN" altLang="en-US" sz="14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40D539E-F472-4B77-9610-DA66E3693ED6}"/>
              </a:ext>
            </a:extLst>
          </p:cNvPr>
          <p:cNvSpPr txBox="1"/>
          <p:nvPr/>
        </p:nvSpPr>
        <p:spPr>
          <a:xfrm>
            <a:off x="6187742" y="3375198"/>
            <a:ext cx="1050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pkt0+pkt1</a:t>
            </a:r>
            <a:endParaRPr lang="zh-CN" altLang="en-US" sz="1400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58D897C-686E-4B89-B417-171EC2073913}"/>
              </a:ext>
            </a:extLst>
          </p:cNvPr>
          <p:cNvCxnSpPr>
            <a:cxnSpLocks/>
          </p:cNvCxnSpPr>
          <p:nvPr/>
        </p:nvCxnSpPr>
        <p:spPr>
          <a:xfrm>
            <a:off x="4252401" y="3570744"/>
            <a:ext cx="3986074" cy="4370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3BE77DE-8384-466D-B48E-874708B6784D}"/>
              </a:ext>
            </a:extLst>
          </p:cNvPr>
          <p:cNvCxnSpPr>
            <a:cxnSpLocks/>
          </p:cNvCxnSpPr>
          <p:nvPr/>
        </p:nvCxnSpPr>
        <p:spPr>
          <a:xfrm>
            <a:off x="4252401" y="3725212"/>
            <a:ext cx="3986074" cy="4370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22EDDEC-58D5-44E5-A768-0AA0D84E7C11}"/>
              </a:ext>
            </a:extLst>
          </p:cNvPr>
          <p:cNvCxnSpPr/>
          <p:nvPr/>
        </p:nvCxnSpPr>
        <p:spPr>
          <a:xfrm flipH="1">
            <a:off x="4276079" y="4389925"/>
            <a:ext cx="3956475" cy="4337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885458A-6497-4C20-A1DD-A6B93C34FC87}"/>
              </a:ext>
            </a:extLst>
          </p:cNvPr>
          <p:cNvCxnSpPr>
            <a:cxnSpLocks/>
          </p:cNvCxnSpPr>
          <p:nvPr/>
        </p:nvCxnSpPr>
        <p:spPr>
          <a:xfrm flipH="1">
            <a:off x="4279037" y="4274671"/>
            <a:ext cx="3947597" cy="386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AF0EB575-E928-4260-B341-0ACE695422F8}"/>
              </a:ext>
            </a:extLst>
          </p:cNvPr>
          <p:cNvSpPr txBox="1"/>
          <p:nvPr/>
        </p:nvSpPr>
        <p:spPr>
          <a:xfrm>
            <a:off x="5351751" y="4129348"/>
            <a:ext cx="1248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ACK0+ACK1</a:t>
            </a:r>
            <a:endParaRPr lang="zh-CN" altLang="en-US" sz="14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1580774-EEB9-4D08-9E34-1D80B1698A7D}"/>
              </a:ext>
            </a:extLst>
          </p:cNvPr>
          <p:cNvSpPr txBox="1"/>
          <p:nvPr/>
        </p:nvSpPr>
        <p:spPr>
          <a:xfrm>
            <a:off x="2867490" y="4577014"/>
            <a:ext cx="1313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</a:t>
            </a:r>
            <a:r>
              <a:rPr lang="en-US" altLang="zh-CN" sz="1400" dirty="0"/>
              <a:t>ACK0</a:t>
            </a:r>
            <a:r>
              <a:rPr lang="zh-CN" altLang="en-US" sz="1400" dirty="0"/>
              <a:t>和</a:t>
            </a:r>
            <a:r>
              <a:rPr lang="en-US" altLang="zh-CN" sz="1400" dirty="0"/>
              <a:t>1</a:t>
            </a:r>
          </a:p>
          <a:p>
            <a:r>
              <a:rPr lang="zh-CN" altLang="en-US" sz="1400" dirty="0"/>
              <a:t>发送分组</a:t>
            </a:r>
            <a:r>
              <a:rPr lang="en-US" altLang="zh-CN" sz="1400" dirty="0"/>
              <a:t>2</a:t>
            </a:r>
            <a:r>
              <a:rPr lang="zh-CN" altLang="en-US" sz="1400" dirty="0"/>
              <a:t>和</a:t>
            </a:r>
            <a:r>
              <a:rPr lang="en-US" altLang="zh-CN" sz="1400" dirty="0"/>
              <a:t>3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4AE34A0-0B2F-4352-B65C-3A52B3BDDB6B}"/>
              </a:ext>
            </a:extLst>
          </p:cNvPr>
          <p:cNvSpPr txBox="1"/>
          <p:nvPr/>
        </p:nvSpPr>
        <p:spPr>
          <a:xfrm>
            <a:off x="6238043" y="4758421"/>
            <a:ext cx="1050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pkt2+pkt2</a:t>
            </a:r>
            <a:endParaRPr lang="zh-CN" altLang="en-US" sz="14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DCA0D84-FB5F-455A-A0A1-9D822309D345}"/>
              </a:ext>
            </a:extLst>
          </p:cNvPr>
          <p:cNvCxnSpPr>
            <a:cxnSpLocks/>
          </p:cNvCxnSpPr>
          <p:nvPr/>
        </p:nvCxnSpPr>
        <p:spPr>
          <a:xfrm>
            <a:off x="4270155" y="4911730"/>
            <a:ext cx="3986074" cy="4370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A517E97-A8FC-4C2D-BDE1-C8F89F105D65}"/>
              </a:ext>
            </a:extLst>
          </p:cNvPr>
          <p:cNvCxnSpPr>
            <a:cxnSpLocks/>
          </p:cNvCxnSpPr>
          <p:nvPr/>
        </p:nvCxnSpPr>
        <p:spPr>
          <a:xfrm>
            <a:off x="4270155" y="5066198"/>
            <a:ext cx="3986074" cy="4370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39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B90FC360-1908-4673-B669-7528EDF2B9A5}"/>
              </a:ext>
            </a:extLst>
          </p:cNvPr>
          <p:cNvSpPr txBox="1"/>
          <p:nvPr/>
        </p:nvSpPr>
        <p:spPr>
          <a:xfrm>
            <a:off x="4328544" y="165123"/>
            <a:ext cx="270115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rdt_send(data) </a:t>
            </a:r>
          </a:p>
          <a:p>
            <a:r>
              <a:rPr lang="en-US" altLang="zh-CN" sz="1100" noProof="1"/>
              <a:t>sndpkt = make_pkt(0, data, checksum)</a:t>
            </a:r>
          </a:p>
          <a:p>
            <a:r>
              <a:rPr lang="en-US" altLang="zh-CN" sz="1100" noProof="1"/>
              <a:t>udt_send(sndpkt)</a:t>
            </a:r>
          </a:p>
          <a:p>
            <a:r>
              <a:rPr lang="en-US" altLang="zh-CN" sz="1100" noProof="1"/>
              <a:t>flagACKB = false, flagACKC = false</a:t>
            </a:r>
          </a:p>
          <a:p>
            <a:r>
              <a:rPr lang="en-US" altLang="zh-CN" sz="1100" noProof="1"/>
              <a:t>start_timer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C46D1D-8F55-4EBA-B1BE-CDC10CA7379A}"/>
              </a:ext>
            </a:extLst>
          </p:cNvPr>
          <p:cNvSpPr txBox="1"/>
          <p:nvPr/>
        </p:nvSpPr>
        <p:spPr>
          <a:xfrm>
            <a:off x="7037411" y="593292"/>
            <a:ext cx="39666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rdt_rcv(rcvpkt) &amp;&amp; ( corrupt(rcvpkt) || isACK(rcvpkt, 1) )</a:t>
            </a:r>
          </a:p>
          <a:p>
            <a:r>
              <a:rPr lang="en-US" altLang="zh-CN" sz="1100" noProof="1"/>
              <a:t>^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8780FB-5B4A-4090-A927-7F381173D370}"/>
              </a:ext>
            </a:extLst>
          </p:cNvPr>
          <p:cNvSpPr txBox="1"/>
          <p:nvPr/>
        </p:nvSpPr>
        <p:spPr>
          <a:xfrm>
            <a:off x="161493" y="135655"/>
            <a:ext cx="128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发送方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A5A74E-F731-4DEE-B479-AE5E15B32547}"/>
              </a:ext>
            </a:extLst>
          </p:cNvPr>
          <p:cNvSpPr/>
          <p:nvPr/>
        </p:nvSpPr>
        <p:spPr>
          <a:xfrm>
            <a:off x="4014315" y="1545501"/>
            <a:ext cx="1226422" cy="12264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等待来自上层的调用</a:t>
            </a:r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EEF9ACB-EBFB-48D9-B58D-162C93CC8696}"/>
              </a:ext>
            </a:extLst>
          </p:cNvPr>
          <p:cNvSpPr/>
          <p:nvPr/>
        </p:nvSpPr>
        <p:spPr>
          <a:xfrm>
            <a:off x="6945661" y="1545501"/>
            <a:ext cx="1226422" cy="12264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等待</a:t>
            </a:r>
            <a:r>
              <a:rPr lang="en-US" altLang="zh-CN" sz="1100" dirty="0"/>
              <a:t>ACK</a:t>
            </a:r>
            <a:r>
              <a:rPr lang="zh-CN" altLang="en-US" sz="1100" dirty="0"/>
              <a:t>或</a:t>
            </a:r>
            <a:r>
              <a:rPr lang="en-US" altLang="zh-CN" sz="1100" dirty="0"/>
              <a:t>NAK 0</a:t>
            </a:r>
            <a:endParaRPr lang="zh-CN" altLang="en-US" sz="1100" dirty="0"/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3B4E8A9E-065D-4E4C-A89C-E0FD3776A6B9}"/>
              </a:ext>
            </a:extLst>
          </p:cNvPr>
          <p:cNvCxnSpPr>
            <a:stCxn id="4" idx="7"/>
            <a:endCxn id="5" idx="1"/>
          </p:cNvCxnSpPr>
          <p:nvPr/>
        </p:nvCxnSpPr>
        <p:spPr>
          <a:xfrm rot="5400000" flipH="1" flipV="1">
            <a:off x="6093199" y="693039"/>
            <a:ext cx="10816" cy="2064135"/>
          </a:xfrm>
          <a:prstGeom prst="curvedConnector3">
            <a:avLst>
              <a:gd name="adj1" fmla="val 346049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027084E5-6FAD-4736-9295-DAB0A2CD2390}"/>
              </a:ext>
            </a:extLst>
          </p:cNvPr>
          <p:cNvSpPr/>
          <p:nvPr/>
        </p:nvSpPr>
        <p:spPr>
          <a:xfrm>
            <a:off x="4014315" y="4075053"/>
            <a:ext cx="1226422" cy="12264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等待</a:t>
            </a:r>
            <a:r>
              <a:rPr lang="en-US" altLang="zh-CN" sz="1100" dirty="0"/>
              <a:t>ACK</a:t>
            </a:r>
            <a:r>
              <a:rPr lang="zh-CN" altLang="en-US" sz="1100" dirty="0"/>
              <a:t>或</a:t>
            </a:r>
            <a:r>
              <a:rPr lang="en-US" altLang="zh-CN" sz="1100" dirty="0"/>
              <a:t>NAK 1</a:t>
            </a:r>
            <a:endParaRPr lang="zh-CN" altLang="en-US" sz="11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6B1B3C6-253B-423E-B376-E9218859D488}"/>
              </a:ext>
            </a:extLst>
          </p:cNvPr>
          <p:cNvSpPr/>
          <p:nvPr/>
        </p:nvSpPr>
        <p:spPr>
          <a:xfrm>
            <a:off x="6945661" y="4075053"/>
            <a:ext cx="1226422" cy="12264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等待来自上层的调用</a:t>
            </a:r>
            <a:r>
              <a:rPr lang="en-US" altLang="zh-CN" sz="1100" dirty="0"/>
              <a:t>1</a:t>
            </a:r>
            <a:endParaRPr lang="zh-CN" altLang="en-US" sz="1100" dirty="0"/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388B5B23-018B-4C78-BB52-E4566AE789BD}"/>
              </a:ext>
            </a:extLst>
          </p:cNvPr>
          <p:cNvCxnSpPr>
            <a:cxnSpLocks/>
          </p:cNvCxnSpPr>
          <p:nvPr/>
        </p:nvCxnSpPr>
        <p:spPr>
          <a:xfrm flipH="1" flipV="1">
            <a:off x="4067621" y="2391421"/>
            <a:ext cx="10816" cy="2064135"/>
          </a:xfrm>
          <a:prstGeom prst="curvedConnector3">
            <a:avLst>
              <a:gd name="adj1" fmla="val 346049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CBA007B3-0397-4A20-802B-6C4133BEDE17}"/>
              </a:ext>
            </a:extLst>
          </p:cNvPr>
          <p:cNvCxnSpPr>
            <a:cxnSpLocks/>
          </p:cNvCxnSpPr>
          <p:nvPr/>
        </p:nvCxnSpPr>
        <p:spPr>
          <a:xfrm rot="5400000">
            <a:off x="6065249" y="4101709"/>
            <a:ext cx="10816" cy="2064135"/>
          </a:xfrm>
          <a:prstGeom prst="curvedConnector3">
            <a:avLst>
              <a:gd name="adj1" fmla="val 346049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BB68D080-052B-4A23-B55B-7353B37DA13E}"/>
              </a:ext>
            </a:extLst>
          </p:cNvPr>
          <p:cNvCxnSpPr>
            <a:cxnSpLocks/>
          </p:cNvCxnSpPr>
          <p:nvPr/>
        </p:nvCxnSpPr>
        <p:spPr>
          <a:xfrm>
            <a:off x="8125259" y="2400298"/>
            <a:ext cx="10816" cy="2064135"/>
          </a:xfrm>
          <a:prstGeom prst="curvedConnector3">
            <a:avLst>
              <a:gd name="adj1" fmla="val 346049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DA1A3EE5-9A28-40C7-BEC6-A5B8C82D5EDF}"/>
              </a:ext>
            </a:extLst>
          </p:cNvPr>
          <p:cNvCxnSpPr>
            <a:cxnSpLocks/>
            <a:stCxn id="24" idx="4"/>
            <a:endCxn id="24" idx="3"/>
          </p:cNvCxnSpPr>
          <p:nvPr/>
        </p:nvCxnSpPr>
        <p:spPr>
          <a:xfrm rot="5400000" flipH="1">
            <a:off x="4320920" y="4994870"/>
            <a:ext cx="179605" cy="433606"/>
          </a:xfrm>
          <a:prstGeom prst="curvedConnector3">
            <a:avLst>
              <a:gd name="adj1" fmla="val -1272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3DAA08E-1164-4929-AFD8-0AFD42977244}"/>
              </a:ext>
            </a:extLst>
          </p:cNvPr>
          <p:cNvCxnSpPr>
            <a:cxnSpLocks/>
          </p:cNvCxnSpPr>
          <p:nvPr/>
        </p:nvCxnSpPr>
        <p:spPr>
          <a:xfrm>
            <a:off x="3958051" y="936987"/>
            <a:ext cx="669475" cy="6038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0243DA6-CD64-4EB4-B01E-E4664B7E55C2}"/>
              </a:ext>
            </a:extLst>
          </p:cNvPr>
          <p:cNvSpPr txBox="1"/>
          <p:nvPr/>
        </p:nvSpPr>
        <p:spPr>
          <a:xfrm>
            <a:off x="5583907" y="5610594"/>
            <a:ext cx="270115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rdt_send(data) </a:t>
            </a:r>
          </a:p>
          <a:p>
            <a:r>
              <a:rPr lang="en-US" altLang="zh-CN" sz="1100" noProof="1"/>
              <a:t>sndpkt = make_pkt(1, data, checksum)</a:t>
            </a:r>
          </a:p>
          <a:p>
            <a:r>
              <a:rPr lang="en-US" altLang="zh-CN" sz="1100" noProof="1"/>
              <a:t>udt_send(sndpkt)</a:t>
            </a:r>
          </a:p>
          <a:p>
            <a:r>
              <a:rPr lang="en-US" altLang="zh-CN" sz="1100" noProof="1"/>
              <a:t>flagACKB = false, flagACKC = false</a:t>
            </a:r>
          </a:p>
          <a:p>
            <a:r>
              <a:rPr lang="en-US" altLang="zh-CN" sz="1100" noProof="1"/>
              <a:t>start_timer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F863F4D-F010-4B90-A092-EBD1A3C57F33}"/>
              </a:ext>
            </a:extLst>
          </p:cNvPr>
          <p:cNvSpPr txBox="1"/>
          <p:nvPr/>
        </p:nvSpPr>
        <p:spPr>
          <a:xfrm>
            <a:off x="1838887" y="5944353"/>
            <a:ext cx="39666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rdt_rcv(rcvpkt) &amp;&amp; ( corrupt(rcvpkt) || isACK(rcvpkt, 0) )</a:t>
            </a:r>
          </a:p>
          <a:p>
            <a:r>
              <a:rPr lang="en-US" altLang="zh-CN" sz="1100" noProof="1"/>
              <a:t>^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67E0637-6FA6-4CDA-B385-C51468CDF907}"/>
              </a:ext>
            </a:extLst>
          </p:cNvPr>
          <p:cNvSpPr txBox="1"/>
          <p:nvPr/>
        </p:nvSpPr>
        <p:spPr>
          <a:xfrm>
            <a:off x="8628230" y="3120944"/>
            <a:ext cx="2855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flagACKB == true &amp;&amp; flagACKC == true</a:t>
            </a:r>
          </a:p>
          <a:p>
            <a:r>
              <a:rPr lang="en-US" altLang="zh-CN" sz="1100" noProof="1"/>
              <a:t>stop_timer</a:t>
            </a:r>
          </a:p>
        </p:txBody>
      </p: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4A4F0E33-007D-40E0-B9A3-D252B930B90A}"/>
              </a:ext>
            </a:extLst>
          </p:cNvPr>
          <p:cNvCxnSpPr>
            <a:stCxn id="5" idx="7"/>
            <a:endCxn id="5" idx="6"/>
          </p:cNvCxnSpPr>
          <p:nvPr/>
        </p:nvCxnSpPr>
        <p:spPr>
          <a:xfrm rot="16200000" flipH="1">
            <a:off x="7865477" y="1852107"/>
            <a:ext cx="433606" cy="179605"/>
          </a:xfrm>
          <a:prstGeom prst="curvedConnector4">
            <a:avLst>
              <a:gd name="adj1" fmla="val -4056"/>
              <a:gd name="adj2" fmla="val 2470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7FAB6E2B-4F60-4BDC-A8FD-C99ABA1765DF}"/>
              </a:ext>
            </a:extLst>
          </p:cNvPr>
          <p:cNvSpPr txBox="1"/>
          <p:nvPr/>
        </p:nvSpPr>
        <p:spPr>
          <a:xfrm>
            <a:off x="7992477" y="852584"/>
            <a:ext cx="14099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timeout</a:t>
            </a:r>
          </a:p>
          <a:p>
            <a:r>
              <a:rPr lang="en-US" altLang="zh-CN" sz="1100" noProof="1"/>
              <a:t>udt_send(sndpkt)</a:t>
            </a:r>
          </a:p>
          <a:p>
            <a:r>
              <a:rPr lang="en-US" altLang="zh-CN" sz="1100" noProof="1"/>
              <a:t>start_timer</a:t>
            </a:r>
          </a:p>
        </p:txBody>
      </p: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D4DBEEE6-CC46-40AD-AF15-9A616E836132}"/>
              </a:ext>
            </a:extLst>
          </p:cNvPr>
          <p:cNvCxnSpPr>
            <a:stCxn id="25" idx="6"/>
            <a:endCxn id="25" idx="4"/>
          </p:cNvCxnSpPr>
          <p:nvPr/>
        </p:nvCxnSpPr>
        <p:spPr>
          <a:xfrm flipH="1">
            <a:off x="7558872" y="4688264"/>
            <a:ext cx="613211" cy="613211"/>
          </a:xfrm>
          <a:prstGeom prst="curvedConnector4">
            <a:avLst>
              <a:gd name="adj1" fmla="val -37279"/>
              <a:gd name="adj2" fmla="val 1372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4380FF12-3604-4D82-8A97-CC0F520D9ECA}"/>
              </a:ext>
            </a:extLst>
          </p:cNvPr>
          <p:cNvSpPr txBox="1"/>
          <p:nvPr/>
        </p:nvSpPr>
        <p:spPr>
          <a:xfrm>
            <a:off x="8628230" y="5211928"/>
            <a:ext cx="1226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rdt_rcv(rcvpkt) </a:t>
            </a:r>
          </a:p>
          <a:p>
            <a:r>
              <a:rPr lang="en-US" altLang="zh-CN" sz="1100" noProof="1"/>
              <a:t>^</a:t>
            </a: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DEBE7F0B-7358-4F5B-92DC-DE8EF5FCD04E}"/>
              </a:ext>
            </a:extLst>
          </p:cNvPr>
          <p:cNvCxnSpPr>
            <a:stCxn id="24" idx="3"/>
            <a:endCxn id="24" idx="2"/>
          </p:cNvCxnSpPr>
          <p:nvPr/>
        </p:nvCxnSpPr>
        <p:spPr>
          <a:xfrm rot="5400000" flipH="1">
            <a:off x="3887315" y="4815265"/>
            <a:ext cx="433606" cy="179605"/>
          </a:xfrm>
          <a:prstGeom prst="curvedConnector4">
            <a:avLst>
              <a:gd name="adj1" fmla="val -18388"/>
              <a:gd name="adj2" fmla="val 2272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3C241898-C6E6-4805-AEFF-83578EDEC33C}"/>
              </a:ext>
            </a:extLst>
          </p:cNvPr>
          <p:cNvSpPr txBox="1"/>
          <p:nvPr/>
        </p:nvSpPr>
        <p:spPr>
          <a:xfrm>
            <a:off x="3351571" y="5299748"/>
            <a:ext cx="14099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timeout</a:t>
            </a:r>
          </a:p>
          <a:p>
            <a:r>
              <a:rPr lang="en-US" altLang="zh-CN" sz="1100" noProof="1"/>
              <a:t>udt_send(sndpkt)</a:t>
            </a:r>
          </a:p>
          <a:p>
            <a:r>
              <a:rPr lang="en-US" altLang="zh-CN" sz="1100" noProof="1"/>
              <a:t>start_timer</a:t>
            </a:r>
          </a:p>
        </p:txBody>
      </p: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45A97C7A-6ADA-452D-9C7A-680231E72E54}"/>
              </a:ext>
            </a:extLst>
          </p:cNvPr>
          <p:cNvCxnSpPr>
            <a:stCxn id="4" idx="2"/>
            <a:endCxn id="4" idx="1"/>
          </p:cNvCxnSpPr>
          <p:nvPr/>
        </p:nvCxnSpPr>
        <p:spPr>
          <a:xfrm rot="10800000" flipH="1">
            <a:off x="4014314" y="1725106"/>
            <a:ext cx="179605" cy="433606"/>
          </a:xfrm>
          <a:prstGeom prst="curvedConnector4">
            <a:avLst>
              <a:gd name="adj1" fmla="val -127279"/>
              <a:gd name="adj2" fmla="val 1224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C0CAEA7A-BAC6-4199-9505-4B87F895EF9F}"/>
              </a:ext>
            </a:extLst>
          </p:cNvPr>
          <p:cNvSpPr txBox="1"/>
          <p:nvPr/>
        </p:nvSpPr>
        <p:spPr>
          <a:xfrm>
            <a:off x="2477968" y="1428244"/>
            <a:ext cx="1226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rdt_rcv(rcvpkt) </a:t>
            </a:r>
          </a:p>
          <a:p>
            <a:r>
              <a:rPr lang="en-US" altLang="zh-CN" sz="1100" noProof="1"/>
              <a:t>^</a:t>
            </a: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F91FB61E-83EC-47FE-88D5-592D54C0370A}"/>
              </a:ext>
            </a:extLst>
          </p:cNvPr>
          <p:cNvCxnSpPr>
            <a:stCxn id="5" idx="1"/>
            <a:endCxn id="5" idx="0"/>
          </p:cNvCxnSpPr>
          <p:nvPr/>
        </p:nvCxnSpPr>
        <p:spPr>
          <a:xfrm rot="5400000" flipH="1" flipV="1">
            <a:off x="7252267" y="1418501"/>
            <a:ext cx="179605" cy="433606"/>
          </a:xfrm>
          <a:prstGeom prst="curvedConnector3">
            <a:avLst>
              <a:gd name="adj1" fmla="val 2223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FB59A4AA-F065-4A1A-AFF3-23A4CBAF5895}"/>
              </a:ext>
            </a:extLst>
          </p:cNvPr>
          <p:cNvCxnSpPr>
            <a:stCxn id="5" idx="0"/>
            <a:endCxn id="5" idx="7"/>
          </p:cNvCxnSpPr>
          <p:nvPr/>
        </p:nvCxnSpPr>
        <p:spPr>
          <a:xfrm rot="16200000" flipH="1">
            <a:off x="7685872" y="1418500"/>
            <a:ext cx="179605" cy="433606"/>
          </a:xfrm>
          <a:prstGeom prst="curvedConnector3">
            <a:avLst>
              <a:gd name="adj1" fmla="val -1124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D9C8640-BF74-42B1-B288-354B15F10696}"/>
              </a:ext>
            </a:extLst>
          </p:cNvPr>
          <p:cNvSpPr txBox="1"/>
          <p:nvPr/>
        </p:nvSpPr>
        <p:spPr>
          <a:xfrm>
            <a:off x="8487046" y="1468413"/>
            <a:ext cx="37318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rdt_rcv(rcvpkt) &amp;&amp; notcorrupt(rcvpkt) &amp;&amp; isACK(rcvpkt, 0)</a:t>
            </a:r>
          </a:p>
          <a:p>
            <a:r>
              <a:rPr lang="en-US" altLang="zh-CN" sz="1100" noProof="1"/>
              <a:t>host = getackhost(</a:t>
            </a:r>
            <a:r>
              <a:rPr lang="en-US" altLang="zh-CN" sz="1100" u="sng" dirty="0"/>
              <a:t>rcvpkt</a:t>
            </a:r>
            <a:r>
              <a:rPr lang="en-US" altLang="zh-CN" sz="1100" noProof="1"/>
              <a:t>)</a:t>
            </a:r>
          </a:p>
          <a:p>
            <a:r>
              <a:rPr lang="en-US" altLang="zh-CN" sz="1100" noProof="1"/>
              <a:t>if(host == B)</a:t>
            </a:r>
          </a:p>
          <a:p>
            <a:r>
              <a:rPr lang="en-US" altLang="zh-CN" sz="1100" noProof="1"/>
              <a:t> flagACKB = true</a:t>
            </a:r>
          </a:p>
          <a:p>
            <a:r>
              <a:rPr lang="en-US" altLang="zh-CN" sz="1100" noProof="1"/>
              <a:t>if(host == C)</a:t>
            </a:r>
          </a:p>
          <a:p>
            <a:r>
              <a:rPr lang="en-US" altLang="zh-CN" sz="1100" noProof="1"/>
              <a:t> flagACKC = true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6866C0E-6825-46EF-BB2A-66799EFCAC76}"/>
              </a:ext>
            </a:extLst>
          </p:cNvPr>
          <p:cNvSpPr txBox="1"/>
          <p:nvPr/>
        </p:nvSpPr>
        <p:spPr>
          <a:xfrm>
            <a:off x="576059" y="3091317"/>
            <a:ext cx="2855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flagACKB == true &amp;&amp; flagACKC == true</a:t>
            </a:r>
          </a:p>
          <a:p>
            <a:r>
              <a:rPr lang="en-US" altLang="zh-CN" sz="1100" noProof="1"/>
              <a:t>stop_timer</a:t>
            </a: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551E1860-CC49-45B0-9313-E3303F3FCF41}"/>
              </a:ext>
            </a:extLst>
          </p:cNvPr>
          <p:cNvCxnSpPr>
            <a:stCxn id="24" idx="5"/>
            <a:endCxn id="24" idx="4"/>
          </p:cNvCxnSpPr>
          <p:nvPr/>
        </p:nvCxnSpPr>
        <p:spPr>
          <a:xfrm rot="5400000">
            <a:off x="4754527" y="4994869"/>
            <a:ext cx="179605" cy="433606"/>
          </a:xfrm>
          <a:prstGeom prst="curvedConnector3">
            <a:avLst>
              <a:gd name="adj1" fmla="val 2421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13123F6-B367-4DDB-A2BB-4418B1D1C9BE}"/>
              </a:ext>
            </a:extLst>
          </p:cNvPr>
          <p:cNvSpPr txBox="1"/>
          <p:nvPr/>
        </p:nvSpPr>
        <p:spPr>
          <a:xfrm>
            <a:off x="310616" y="4404914"/>
            <a:ext cx="36473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rdt_rcv(rcvpkt) &amp;&amp; notcorrupt(rcvpkt) &amp;&amp; isACK(rcvpkt, 1)</a:t>
            </a:r>
          </a:p>
          <a:p>
            <a:r>
              <a:rPr lang="en-US" altLang="zh-CN" sz="1100" noProof="1"/>
              <a:t>host = getackhost(</a:t>
            </a:r>
            <a:r>
              <a:rPr lang="en-US" altLang="zh-CN" sz="1100" u="sng" dirty="0"/>
              <a:t>rcvpkt</a:t>
            </a:r>
            <a:r>
              <a:rPr lang="en-US" altLang="zh-CN" sz="1100" noProof="1"/>
              <a:t>)</a:t>
            </a:r>
          </a:p>
          <a:p>
            <a:r>
              <a:rPr lang="en-US" altLang="zh-CN" sz="1100" noProof="1"/>
              <a:t>if(host == B)</a:t>
            </a:r>
          </a:p>
          <a:p>
            <a:r>
              <a:rPr lang="en-US" altLang="zh-CN" sz="1100" noProof="1"/>
              <a:t> flagACKB = true</a:t>
            </a:r>
          </a:p>
          <a:p>
            <a:r>
              <a:rPr lang="en-US" altLang="zh-CN" sz="1100" noProof="1"/>
              <a:t>if(host == C)</a:t>
            </a:r>
          </a:p>
          <a:p>
            <a:r>
              <a:rPr lang="en-US" altLang="zh-CN" sz="1100" noProof="1"/>
              <a:t> flagACKC = true</a:t>
            </a:r>
          </a:p>
        </p:txBody>
      </p:sp>
    </p:spTree>
    <p:extLst>
      <p:ext uri="{BB962C8B-B14F-4D97-AF65-F5344CB8AC3E}">
        <p14:creationId xmlns:p14="http://schemas.microsoft.com/office/powerpoint/2010/main" val="309144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AA5A74E-F731-4DEE-B479-AE5E15B32547}"/>
              </a:ext>
            </a:extLst>
          </p:cNvPr>
          <p:cNvSpPr/>
          <p:nvPr/>
        </p:nvSpPr>
        <p:spPr>
          <a:xfrm>
            <a:off x="3516836" y="2895061"/>
            <a:ext cx="1477863" cy="13645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等待来自下层的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AB5AD2-271A-4C27-BEA2-25A75561F646}"/>
              </a:ext>
            </a:extLst>
          </p:cNvPr>
          <p:cNvSpPr txBox="1"/>
          <p:nvPr/>
        </p:nvSpPr>
        <p:spPr>
          <a:xfrm>
            <a:off x="4336503" y="1421727"/>
            <a:ext cx="4054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rdt_rcv(rcvpkt) &amp;&amp; notcorrupt(rcvpkt) &amp;&amp; has_seq0(rcvpkt)</a:t>
            </a:r>
          </a:p>
          <a:p>
            <a:r>
              <a:rPr lang="en-US" altLang="zh-CN" sz="1200" dirty="0"/>
              <a:t>extract(rcvpkt,</a:t>
            </a:r>
            <a:r>
              <a:rPr lang="zh-CN" altLang="en-US" sz="1200" dirty="0"/>
              <a:t> </a:t>
            </a:r>
            <a:r>
              <a:rPr lang="en-US" altLang="zh-CN" sz="1200" dirty="0"/>
              <a:t>data)</a:t>
            </a:r>
          </a:p>
          <a:p>
            <a:r>
              <a:rPr lang="en-US" altLang="zh-CN" sz="1200" dirty="0"/>
              <a:t>deliver_data</a:t>
            </a:r>
            <a:r>
              <a:rPr lang="en-US" altLang="zh-CN" sz="1200" noProof="1"/>
              <a:t>(data)</a:t>
            </a:r>
          </a:p>
          <a:p>
            <a:r>
              <a:rPr lang="en-US" altLang="zh-CN" sz="1200" noProof="1"/>
              <a:t>sndpkt = make_pkt(ACK, 0, C, checksum)</a:t>
            </a:r>
          </a:p>
          <a:p>
            <a:r>
              <a:rPr lang="en-US" altLang="zh-CN" sz="1200" noProof="1"/>
              <a:t>udt_send(sndpkt)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EEF9ACB-EBFB-48D9-B58D-162C93CC8696}"/>
              </a:ext>
            </a:extLst>
          </p:cNvPr>
          <p:cNvSpPr/>
          <p:nvPr/>
        </p:nvSpPr>
        <p:spPr>
          <a:xfrm>
            <a:off x="7053174" y="2895060"/>
            <a:ext cx="1477863" cy="13645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等待来自下层的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5C71E33-B6FD-4281-BA40-ABDE037CCC8B}"/>
              </a:ext>
            </a:extLst>
          </p:cNvPr>
          <p:cNvCxnSpPr>
            <a:cxnSpLocks/>
          </p:cNvCxnSpPr>
          <p:nvPr/>
        </p:nvCxnSpPr>
        <p:spPr>
          <a:xfrm>
            <a:off x="3433976" y="1908699"/>
            <a:ext cx="527146" cy="105738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AE8C91F-36A2-4644-AD63-9D5D6271A59B}"/>
              </a:ext>
            </a:extLst>
          </p:cNvPr>
          <p:cNvSpPr txBox="1"/>
          <p:nvPr/>
        </p:nvSpPr>
        <p:spPr>
          <a:xfrm>
            <a:off x="9247493" y="2966082"/>
            <a:ext cx="2833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rdt_rcv(rcvpkt) &amp;&amp;</a:t>
            </a:r>
          </a:p>
          <a:p>
            <a:r>
              <a:rPr lang="en-US" altLang="zh-CN" sz="1200" u="sng" dirty="0"/>
              <a:t> ( corrupt(rcvpkt) || has_seq0(rcvpkt) )</a:t>
            </a:r>
          </a:p>
          <a:p>
            <a:r>
              <a:rPr lang="en-US" altLang="zh-CN" sz="1200" noProof="1"/>
              <a:t>sndpkt = make_pkt(ACK, 0, C, checksum)</a:t>
            </a:r>
          </a:p>
          <a:p>
            <a:r>
              <a:rPr lang="en-US" altLang="zh-CN" sz="1200" noProof="1"/>
              <a:t>udt_send(sndpkt)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0FC360-1908-4673-B669-7528EDF2B9A5}"/>
              </a:ext>
            </a:extLst>
          </p:cNvPr>
          <p:cNvSpPr txBox="1"/>
          <p:nvPr/>
        </p:nvSpPr>
        <p:spPr>
          <a:xfrm>
            <a:off x="110673" y="2966082"/>
            <a:ext cx="2805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rdt_rcv(rcvpkt) &amp;&amp;</a:t>
            </a:r>
          </a:p>
          <a:p>
            <a:r>
              <a:rPr lang="en-US" altLang="zh-CN" sz="1200" u="sng" dirty="0"/>
              <a:t> ( corrupt(rcvpkt) || has_seq1(rcvpkt) )</a:t>
            </a:r>
          </a:p>
          <a:p>
            <a:r>
              <a:rPr lang="en-US" altLang="zh-CN" sz="1200" noProof="1"/>
              <a:t>sndpkt = make_pkt(ACK, 1, C, checksum)</a:t>
            </a:r>
          </a:p>
          <a:p>
            <a:r>
              <a:rPr lang="en-US" altLang="zh-CN" sz="1200" noProof="1"/>
              <a:t>udt_send(sndpkt)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C46D1D-8F55-4EBA-B1BE-CDC10CA7379A}"/>
              </a:ext>
            </a:extLst>
          </p:cNvPr>
          <p:cNvSpPr txBox="1"/>
          <p:nvPr/>
        </p:nvSpPr>
        <p:spPr>
          <a:xfrm>
            <a:off x="4636443" y="4735043"/>
            <a:ext cx="4611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rdt_rcv(rcvpkt) &amp;&amp; notcorrupt(rcvpkt) &amp;&amp; has_seq1(rcvpkt)</a:t>
            </a:r>
          </a:p>
          <a:p>
            <a:r>
              <a:rPr lang="en-US" altLang="zh-CN" sz="1200" dirty="0"/>
              <a:t>extract(rcvpkt,</a:t>
            </a:r>
            <a:r>
              <a:rPr lang="zh-CN" altLang="en-US" sz="1200" dirty="0"/>
              <a:t> </a:t>
            </a:r>
            <a:r>
              <a:rPr lang="en-US" altLang="zh-CN" sz="1200" dirty="0"/>
              <a:t>data)</a:t>
            </a:r>
          </a:p>
          <a:p>
            <a:r>
              <a:rPr lang="en-US" altLang="zh-CN" sz="1200" dirty="0"/>
              <a:t>deliver_data</a:t>
            </a:r>
            <a:r>
              <a:rPr lang="en-US" altLang="zh-CN" sz="1200" noProof="1"/>
              <a:t>(data)</a:t>
            </a:r>
          </a:p>
          <a:p>
            <a:r>
              <a:rPr lang="en-US" altLang="zh-CN" sz="1200" noProof="1"/>
              <a:t>sndpkt = make_pkt(ACK, 1, C, checksum)</a:t>
            </a:r>
          </a:p>
          <a:p>
            <a:r>
              <a:rPr lang="en-US" altLang="zh-CN" sz="1200" noProof="1"/>
              <a:t>udt_send(sndpkt)</a:t>
            </a: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3B4E8A9E-065D-4E4C-A89C-E0FD3776A6B9}"/>
              </a:ext>
            </a:extLst>
          </p:cNvPr>
          <p:cNvCxnSpPr>
            <a:stCxn id="4" idx="7"/>
            <a:endCxn id="5" idx="1"/>
          </p:cNvCxnSpPr>
          <p:nvPr/>
        </p:nvCxnSpPr>
        <p:spPr>
          <a:xfrm rot="5400000" flipH="1" flipV="1">
            <a:off x="6023936" y="1849228"/>
            <a:ext cx="1" cy="2491331"/>
          </a:xfrm>
          <a:prstGeom prst="curvedConnector3">
            <a:avLst>
              <a:gd name="adj1" fmla="val 428433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49AACB96-6E23-4205-BC22-7FB89AEA4E23}"/>
              </a:ext>
            </a:extLst>
          </p:cNvPr>
          <p:cNvCxnSpPr>
            <a:stCxn id="5" idx="3"/>
            <a:endCxn id="4" idx="5"/>
          </p:cNvCxnSpPr>
          <p:nvPr/>
        </p:nvCxnSpPr>
        <p:spPr>
          <a:xfrm rot="5400000">
            <a:off x="6023937" y="2814102"/>
            <a:ext cx="1" cy="2491331"/>
          </a:xfrm>
          <a:prstGeom prst="curvedConnector3">
            <a:avLst>
              <a:gd name="adj1" fmla="val 42843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C455F75D-03D4-4D9C-8651-F9CF7C9F133E}"/>
              </a:ext>
            </a:extLst>
          </p:cNvPr>
          <p:cNvCxnSpPr>
            <a:stCxn id="4" idx="3"/>
            <a:endCxn id="4" idx="1"/>
          </p:cNvCxnSpPr>
          <p:nvPr/>
        </p:nvCxnSpPr>
        <p:spPr>
          <a:xfrm rot="5400000" flipH="1">
            <a:off x="3250826" y="3577331"/>
            <a:ext cx="964875" cy="12700"/>
          </a:xfrm>
          <a:prstGeom prst="curvedConnector5">
            <a:avLst>
              <a:gd name="adj1" fmla="val -1610"/>
              <a:gd name="adj2" fmla="val 6280102"/>
              <a:gd name="adj3" fmla="val 1025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DEB2C096-B85F-4890-BFB1-8B81ED99395D}"/>
              </a:ext>
            </a:extLst>
          </p:cNvPr>
          <p:cNvCxnSpPr>
            <a:cxnSpLocks/>
          </p:cNvCxnSpPr>
          <p:nvPr/>
        </p:nvCxnSpPr>
        <p:spPr>
          <a:xfrm rot="5400000" flipV="1">
            <a:off x="7827091" y="3570978"/>
            <a:ext cx="964875" cy="12700"/>
          </a:xfrm>
          <a:prstGeom prst="curvedConnector5">
            <a:avLst>
              <a:gd name="adj1" fmla="val -1610"/>
              <a:gd name="adj2" fmla="val 6280102"/>
              <a:gd name="adj3" fmla="val 1025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2B6BB71-EF28-4BED-A86F-D38266768D60}"/>
              </a:ext>
            </a:extLst>
          </p:cNvPr>
          <p:cNvSpPr txBox="1"/>
          <p:nvPr/>
        </p:nvSpPr>
        <p:spPr>
          <a:xfrm>
            <a:off x="161493" y="135655"/>
            <a:ext cx="1614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接收方</a:t>
            </a:r>
            <a:r>
              <a:rPr lang="en-US" altLang="zh-CN" sz="2800" dirty="0"/>
              <a:t>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759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B90FC360-1908-4673-B669-7528EDF2B9A5}"/>
              </a:ext>
            </a:extLst>
          </p:cNvPr>
          <p:cNvSpPr txBox="1"/>
          <p:nvPr/>
        </p:nvSpPr>
        <p:spPr>
          <a:xfrm>
            <a:off x="4937036" y="434219"/>
            <a:ext cx="2701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rdt_send(data) </a:t>
            </a:r>
          </a:p>
          <a:p>
            <a:r>
              <a:rPr lang="en-US" altLang="zh-CN" sz="1200" noProof="1"/>
              <a:t>sndpkt = make_pkt(0, data, checksum)</a:t>
            </a:r>
          </a:p>
          <a:p>
            <a:r>
              <a:rPr lang="en-US" altLang="zh-CN" sz="1200" noProof="1"/>
              <a:t>udt_send(sndpkt)</a:t>
            </a:r>
          </a:p>
          <a:p>
            <a:r>
              <a:rPr lang="en-US" altLang="zh-CN" sz="1200" noProof="1"/>
              <a:t>start_timer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C46D1D-8F55-4EBA-B1BE-CDC10CA7379A}"/>
              </a:ext>
            </a:extLst>
          </p:cNvPr>
          <p:cNvSpPr txBox="1"/>
          <p:nvPr/>
        </p:nvSpPr>
        <p:spPr>
          <a:xfrm>
            <a:off x="7823871" y="803551"/>
            <a:ext cx="396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rdt_rcv(rcvpkt) &amp;&amp; ( corrupt(rcvpkt) || isACK(rcvpkt, 1) )</a:t>
            </a:r>
          </a:p>
          <a:p>
            <a:r>
              <a:rPr lang="en-US" altLang="zh-CN" sz="1200" noProof="1"/>
              <a:t>^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8780FB-5B4A-4090-A927-7F381173D370}"/>
              </a:ext>
            </a:extLst>
          </p:cNvPr>
          <p:cNvSpPr txBox="1"/>
          <p:nvPr/>
        </p:nvSpPr>
        <p:spPr>
          <a:xfrm>
            <a:off x="161493" y="135655"/>
            <a:ext cx="172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发送方</a:t>
            </a:r>
            <a:r>
              <a:rPr lang="en-US" altLang="zh-CN" sz="2800" dirty="0"/>
              <a:t>A</a:t>
            </a:r>
            <a:endParaRPr lang="zh-CN" altLang="en-US" sz="28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A5A74E-F731-4DEE-B479-AE5E15B32547}"/>
              </a:ext>
            </a:extLst>
          </p:cNvPr>
          <p:cNvSpPr/>
          <p:nvPr/>
        </p:nvSpPr>
        <p:spPr>
          <a:xfrm>
            <a:off x="4014315" y="1545501"/>
            <a:ext cx="1226422" cy="12264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等待来自上层的调用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EEF9ACB-EBFB-48D9-B58D-162C93CC8696}"/>
              </a:ext>
            </a:extLst>
          </p:cNvPr>
          <p:cNvSpPr/>
          <p:nvPr/>
        </p:nvSpPr>
        <p:spPr>
          <a:xfrm>
            <a:off x="6945661" y="1545501"/>
            <a:ext cx="1226422" cy="12264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等待</a:t>
            </a:r>
            <a:r>
              <a:rPr lang="en-US" altLang="zh-CN" sz="1200" dirty="0"/>
              <a:t>ACK</a:t>
            </a:r>
            <a:r>
              <a:rPr lang="zh-CN" altLang="en-US" sz="1200" dirty="0"/>
              <a:t>或</a:t>
            </a:r>
            <a:r>
              <a:rPr lang="en-US" altLang="zh-CN" sz="1200" dirty="0"/>
              <a:t>NAK 0</a:t>
            </a:r>
            <a:endParaRPr lang="zh-CN" altLang="en-US" sz="1200" dirty="0"/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3B4E8A9E-065D-4E4C-A89C-E0FD3776A6B9}"/>
              </a:ext>
            </a:extLst>
          </p:cNvPr>
          <p:cNvCxnSpPr>
            <a:stCxn id="4" idx="7"/>
            <a:endCxn id="5" idx="1"/>
          </p:cNvCxnSpPr>
          <p:nvPr/>
        </p:nvCxnSpPr>
        <p:spPr>
          <a:xfrm rot="5400000" flipH="1" flipV="1">
            <a:off x="6093199" y="693039"/>
            <a:ext cx="10816" cy="2064135"/>
          </a:xfrm>
          <a:prstGeom prst="curvedConnector3">
            <a:avLst>
              <a:gd name="adj1" fmla="val 346049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027084E5-6FAD-4736-9295-DAB0A2CD2390}"/>
              </a:ext>
            </a:extLst>
          </p:cNvPr>
          <p:cNvSpPr/>
          <p:nvPr/>
        </p:nvSpPr>
        <p:spPr>
          <a:xfrm>
            <a:off x="4014315" y="4075053"/>
            <a:ext cx="1226422" cy="12264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等待</a:t>
            </a:r>
            <a:r>
              <a:rPr lang="en-US" altLang="zh-CN" sz="1200" dirty="0"/>
              <a:t>ACK</a:t>
            </a:r>
            <a:r>
              <a:rPr lang="zh-CN" altLang="en-US" sz="1200" dirty="0"/>
              <a:t>或</a:t>
            </a:r>
            <a:r>
              <a:rPr lang="en-US" altLang="zh-CN" sz="1200" dirty="0"/>
              <a:t>NAK 1</a:t>
            </a:r>
            <a:endParaRPr lang="zh-CN" altLang="en-US" sz="12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6B1B3C6-253B-423E-B376-E9218859D488}"/>
              </a:ext>
            </a:extLst>
          </p:cNvPr>
          <p:cNvSpPr/>
          <p:nvPr/>
        </p:nvSpPr>
        <p:spPr>
          <a:xfrm>
            <a:off x="6945661" y="4075053"/>
            <a:ext cx="1226422" cy="12264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等待来自上层的调用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388B5B23-018B-4C78-BB52-E4566AE789BD}"/>
              </a:ext>
            </a:extLst>
          </p:cNvPr>
          <p:cNvCxnSpPr>
            <a:cxnSpLocks/>
          </p:cNvCxnSpPr>
          <p:nvPr/>
        </p:nvCxnSpPr>
        <p:spPr>
          <a:xfrm flipH="1" flipV="1">
            <a:off x="4067621" y="2391421"/>
            <a:ext cx="10816" cy="2064135"/>
          </a:xfrm>
          <a:prstGeom prst="curvedConnector3">
            <a:avLst>
              <a:gd name="adj1" fmla="val 346049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CBA007B3-0397-4A20-802B-6C4133BEDE17}"/>
              </a:ext>
            </a:extLst>
          </p:cNvPr>
          <p:cNvCxnSpPr>
            <a:cxnSpLocks/>
          </p:cNvCxnSpPr>
          <p:nvPr/>
        </p:nvCxnSpPr>
        <p:spPr>
          <a:xfrm rot="5400000">
            <a:off x="6065249" y="4101709"/>
            <a:ext cx="10816" cy="2064135"/>
          </a:xfrm>
          <a:prstGeom prst="curvedConnector3">
            <a:avLst>
              <a:gd name="adj1" fmla="val 346049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BB68D080-052B-4A23-B55B-7353B37DA13E}"/>
              </a:ext>
            </a:extLst>
          </p:cNvPr>
          <p:cNvCxnSpPr>
            <a:cxnSpLocks/>
          </p:cNvCxnSpPr>
          <p:nvPr/>
        </p:nvCxnSpPr>
        <p:spPr>
          <a:xfrm>
            <a:off x="8125259" y="2400298"/>
            <a:ext cx="10816" cy="2064135"/>
          </a:xfrm>
          <a:prstGeom prst="curvedConnector3">
            <a:avLst>
              <a:gd name="adj1" fmla="val 346049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DA1A3EE5-9A28-40C7-BEC6-A5B8C82D5EDF}"/>
              </a:ext>
            </a:extLst>
          </p:cNvPr>
          <p:cNvCxnSpPr>
            <a:cxnSpLocks/>
            <a:stCxn id="24" idx="4"/>
            <a:endCxn id="24" idx="3"/>
          </p:cNvCxnSpPr>
          <p:nvPr/>
        </p:nvCxnSpPr>
        <p:spPr>
          <a:xfrm rot="5400000" flipH="1">
            <a:off x="4320920" y="4994870"/>
            <a:ext cx="179605" cy="433606"/>
          </a:xfrm>
          <a:prstGeom prst="curvedConnector3">
            <a:avLst>
              <a:gd name="adj1" fmla="val -1272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3DAA08E-1164-4929-AFD8-0AFD42977244}"/>
              </a:ext>
            </a:extLst>
          </p:cNvPr>
          <p:cNvCxnSpPr>
            <a:cxnSpLocks/>
          </p:cNvCxnSpPr>
          <p:nvPr/>
        </p:nvCxnSpPr>
        <p:spPr>
          <a:xfrm>
            <a:off x="3958051" y="936987"/>
            <a:ext cx="669475" cy="6038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0243DA6-CD64-4EB4-B01E-E4664B7E55C2}"/>
              </a:ext>
            </a:extLst>
          </p:cNvPr>
          <p:cNvSpPr txBox="1"/>
          <p:nvPr/>
        </p:nvSpPr>
        <p:spPr>
          <a:xfrm>
            <a:off x="5583907" y="5610594"/>
            <a:ext cx="2701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rdt_send(data) </a:t>
            </a:r>
          </a:p>
          <a:p>
            <a:r>
              <a:rPr lang="en-US" altLang="zh-CN" sz="1200" noProof="1"/>
              <a:t>sndpkt = make_pkt(1, data, checksum)</a:t>
            </a:r>
          </a:p>
          <a:p>
            <a:r>
              <a:rPr lang="en-US" altLang="zh-CN" sz="1200" noProof="1"/>
              <a:t>udt_send(sndpkt)</a:t>
            </a:r>
          </a:p>
          <a:p>
            <a:r>
              <a:rPr lang="en-US" altLang="zh-CN" sz="1200" noProof="1"/>
              <a:t>start_timer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F863F4D-F010-4B90-A092-EBD1A3C57F33}"/>
              </a:ext>
            </a:extLst>
          </p:cNvPr>
          <p:cNvSpPr txBox="1"/>
          <p:nvPr/>
        </p:nvSpPr>
        <p:spPr>
          <a:xfrm>
            <a:off x="1448270" y="5813845"/>
            <a:ext cx="396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rdt_rcv(rcvpkt) &amp;&amp; ( corrupt(rcvpkt) || isACK(rcvpkt, 0) )</a:t>
            </a:r>
          </a:p>
          <a:p>
            <a:r>
              <a:rPr lang="en-US" altLang="zh-CN" sz="1200" noProof="1"/>
              <a:t>^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67E0637-6FA6-4CDA-B385-C51468CDF907}"/>
              </a:ext>
            </a:extLst>
          </p:cNvPr>
          <p:cNvSpPr txBox="1"/>
          <p:nvPr/>
        </p:nvSpPr>
        <p:spPr>
          <a:xfrm>
            <a:off x="8285061" y="4103887"/>
            <a:ext cx="396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rdt_rcv(rcvpkt) &amp;&amp; notcorrupt(rcvpkt) &amp;&amp; isACK(rcvpkt, 0)</a:t>
            </a:r>
          </a:p>
          <a:p>
            <a:r>
              <a:rPr lang="en-US" altLang="zh-CN" sz="1200" noProof="1"/>
              <a:t>stop_timer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0E76971-8DF0-4E17-BDAA-180895BDF865}"/>
              </a:ext>
            </a:extLst>
          </p:cNvPr>
          <p:cNvSpPr txBox="1"/>
          <p:nvPr/>
        </p:nvSpPr>
        <p:spPr>
          <a:xfrm>
            <a:off x="-32507" y="2400298"/>
            <a:ext cx="396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rdt_rcv(rcvpkt) &amp;&amp; notcorrupt(rcvpkt) &amp;&amp; isACK(rcvpkt, 1)</a:t>
            </a:r>
          </a:p>
          <a:p>
            <a:r>
              <a:rPr lang="en-US" altLang="zh-CN" sz="1200" noProof="1"/>
              <a:t>stop_timer</a:t>
            </a:r>
          </a:p>
        </p:txBody>
      </p: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CD165EDD-EC76-4378-B292-20BC05CD9E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85873" y="1418501"/>
            <a:ext cx="179605" cy="433606"/>
          </a:xfrm>
          <a:prstGeom prst="curvedConnector3">
            <a:avLst>
              <a:gd name="adj1" fmla="val -1124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4A4F0E33-007D-40E0-B9A3-D252B930B90A}"/>
              </a:ext>
            </a:extLst>
          </p:cNvPr>
          <p:cNvCxnSpPr>
            <a:stCxn id="5" idx="7"/>
            <a:endCxn id="5" idx="6"/>
          </p:cNvCxnSpPr>
          <p:nvPr/>
        </p:nvCxnSpPr>
        <p:spPr>
          <a:xfrm rot="16200000" flipH="1">
            <a:off x="7865477" y="1852107"/>
            <a:ext cx="433606" cy="179605"/>
          </a:xfrm>
          <a:prstGeom prst="curvedConnector4">
            <a:avLst>
              <a:gd name="adj1" fmla="val -4056"/>
              <a:gd name="adj2" fmla="val 2470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7FAB6E2B-4F60-4BDC-A8FD-C99ABA1765DF}"/>
              </a:ext>
            </a:extLst>
          </p:cNvPr>
          <p:cNvSpPr txBox="1"/>
          <p:nvPr/>
        </p:nvSpPr>
        <p:spPr>
          <a:xfrm>
            <a:off x="8467018" y="1711076"/>
            <a:ext cx="140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timeout</a:t>
            </a:r>
          </a:p>
          <a:p>
            <a:r>
              <a:rPr lang="en-US" altLang="zh-CN" sz="1200" noProof="1"/>
              <a:t>udt_send(sndpkt)</a:t>
            </a:r>
          </a:p>
          <a:p>
            <a:r>
              <a:rPr lang="en-US" altLang="zh-CN" sz="1200" noProof="1"/>
              <a:t>start_timer</a:t>
            </a:r>
          </a:p>
        </p:txBody>
      </p: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D4DBEEE6-CC46-40AD-AF15-9A616E836132}"/>
              </a:ext>
            </a:extLst>
          </p:cNvPr>
          <p:cNvCxnSpPr>
            <a:stCxn id="25" idx="6"/>
            <a:endCxn id="25" idx="4"/>
          </p:cNvCxnSpPr>
          <p:nvPr/>
        </p:nvCxnSpPr>
        <p:spPr>
          <a:xfrm flipH="1">
            <a:off x="7558872" y="4688264"/>
            <a:ext cx="613211" cy="613211"/>
          </a:xfrm>
          <a:prstGeom prst="curvedConnector4">
            <a:avLst>
              <a:gd name="adj1" fmla="val -37279"/>
              <a:gd name="adj2" fmla="val 1372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4380FF12-3604-4D82-8A97-CC0F520D9ECA}"/>
              </a:ext>
            </a:extLst>
          </p:cNvPr>
          <p:cNvSpPr txBox="1"/>
          <p:nvPr/>
        </p:nvSpPr>
        <p:spPr>
          <a:xfrm>
            <a:off x="8628230" y="5211928"/>
            <a:ext cx="122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rdt_rcv(rcvpkt) </a:t>
            </a:r>
          </a:p>
          <a:p>
            <a:r>
              <a:rPr lang="en-US" altLang="zh-CN" sz="1200" noProof="1"/>
              <a:t>^</a:t>
            </a: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DEBE7F0B-7358-4F5B-92DC-DE8EF5FCD04E}"/>
              </a:ext>
            </a:extLst>
          </p:cNvPr>
          <p:cNvCxnSpPr>
            <a:stCxn id="24" idx="3"/>
            <a:endCxn id="24" idx="2"/>
          </p:cNvCxnSpPr>
          <p:nvPr/>
        </p:nvCxnSpPr>
        <p:spPr>
          <a:xfrm rot="5400000" flipH="1">
            <a:off x="3887315" y="4815265"/>
            <a:ext cx="433606" cy="179605"/>
          </a:xfrm>
          <a:prstGeom prst="curvedConnector4">
            <a:avLst>
              <a:gd name="adj1" fmla="val -18388"/>
              <a:gd name="adj2" fmla="val 2272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3C241898-C6E6-4805-AEFF-83578EDEC33C}"/>
              </a:ext>
            </a:extLst>
          </p:cNvPr>
          <p:cNvSpPr txBox="1"/>
          <p:nvPr/>
        </p:nvSpPr>
        <p:spPr>
          <a:xfrm>
            <a:off x="2114457" y="4655144"/>
            <a:ext cx="140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timeout</a:t>
            </a:r>
          </a:p>
          <a:p>
            <a:r>
              <a:rPr lang="en-US" altLang="zh-CN" sz="1200" noProof="1"/>
              <a:t>udt_send(sndpkt)</a:t>
            </a:r>
          </a:p>
          <a:p>
            <a:r>
              <a:rPr lang="en-US" altLang="zh-CN" sz="1200" noProof="1"/>
              <a:t>start_timer</a:t>
            </a:r>
          </a:p>
        </p:txBody>
      </p: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45A97C7A-6ADA-452D-9C7A-680231E72E54}"/>
              </a:ext>
            </a:extLst>
          </p:cNvPr>
          <p:cNvCxnSpPr>
            <a:stCxn id="4" idx="2"/>
            <a:endCxn id="4" idx="1"/>
          </p:cNvCxnSpPr>
          <p:nvPr/>
        </p:nvCxnSpPr>
        <p:spPr>
          <a:xfrm rot="10800000" flipH="1">
            <a:off x="4014314" y="1725106"/>
            <a:ext cx="179605" cy="433606"/>
          </a:xfrm>
          <a:prstGeom prst="curvedConnector4">
            <a:avLst>
              <a:gd name="adj1" fmla="val -127279"/>
              <a:gd name="adj2" fmla="val 1224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C0CAEA7A-BAC6-4199-9505-4B87F895EF9F}"/>
              </a:ext>
            </a:extLst>
          </p:cNvPr>
          <p:cNvSpPr txBox="1"/>
          <p:nvPr/>
        </p:nvSpPr>
        <p:spPr>
          <a:xfrm>
            <a:off x="2477968" y="1428244"/>
            <a:ext cx="122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rdt_rcv(rcvpkt) </a:t>
            </a:r>
          </a:p>
          <a:p>
            <a:r>
              <a:rPr lang="en-US" altLang="zh-CN" sz="1200" noProof="1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424395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AA5A74E-F731-4DEE-B479-AE5E15B32547}"/>
              </a:ext>
            </a:extLst>
          </p:cNvPr>
          <p:cNvSpPr/>
          <p:nvPr/>
        </p:nvSpPr>
        <p:spPr>
          <a:xfrm>
            <a:off x="3869497" y="1325964"/>
            <a:ext cx="1477863" cy="13645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等待来自下层的</a:t>
            </a:r>
            <a:r>
              <a:rPr lang="en-US" altLang="zh-CN" sz="1100" dirty="0"/>
              <a:t>A0</a:t>
            </a:r>
            <a:endParaRPr lang="zh-CN" altLang="en-US" sz="11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EEF9ACB-EBFB-48D9-B58D-162C93CC8696}"/>
              </a:ext>
            </a:extLst>
          </p:cNvPr>
          <p:cNvSpPr/>
          <p:nvPr/>
        </p:nvSpPr>
        <p:spPr>
          <a:xfrm>
            <a:off x="6744903" y="1312322"/>
            <a:ext cx="1477863" cy="13645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等待来自下层的</a:t>
            </a:r>
            <a:r>
              <a:rPr lang="en-US" altLang="zh-CN" sz="1100" dirty="0"/>
              <a:t>B0</a:t>
            </a:r>
            <a:endParaRPr lang="zh-CN" altLang="en-US" sz="11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5C71E33-B6FD-4281-BA40-ABDE037CCC8B}"/>
              </a:ext>
            </a:extLst>
          </p:cNvPr>
          <p:cNvCxnSpPr>
            <a:cxnSpLocks/>
          </p:cNvCxnSpPr>
          <p:nvPr/>
        </p:nvCxnSpPr>
        <p:spPr>
          <a:xfrm>
            <a:off x="3786637" y="339602"/>
            <a:ext cx="527146" cy="105738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90FC360-1908-4673-B669-7528EDF2B9A5}"/>
              </a:ext>
            </a:extLst>
          </p:cNvPr>
          <p:cNvSpPr txBox="1"/>
          <p:nvPr/>
        </p:nvSpPr>
        <p:spPr>
          <a:xfrm>
            <a:off x="774052" y="1172081"/>
            <a:ext cx="27248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rdt_rcv(rcvpkt) &amp;&amp; notcorrupt(rcvpkt) </a:t>
            </a:r>
          </a:p>
          <a:p>
            <a:r>
              <a:rPr lang="en-US" altLang="zh-CN" sz="1100" u="sng" dirty="0"/>
              <a:t>&amp;&amp; has_seq1(rcvpkt)</a:t>
            </a:r>
          </a:p>
          <a:p>
            <a:r>
              <a:rPr lang="en-US" altLang="zh-CN" sz="1100" noProof="1"/>
              <a:t>host = gethost(rcvpkt)</a:t>
            </a:r>
          </a:p>
          <a:p>
            <a:r>
              <a:rPr lang="en-US" altLang="zh-CN" sz="1100" noProof="1"/>
              <a:t>sndpkt = make_pkt(ACK, 1, checksum)</a:t>
            </a:r>
          </a:p>
          <a:p>
            <a:r>
              <a:rPr lang="en-US" altLang="zh-CN" sz="1100" noProof="1"/>
              <a:t>udt_send(sndpkt, host)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C46D1D-8F55-4EBA-B1BE-CDC10CA7379A}"/>
              </a:ext>
            </a:extLst>
          </p:cNvPr>
          <p:cNvSpPr txBox="1"/>
          <p:nvPr/>
        </p:nvSpPr>
        <p:spPr>
          <a:xfrm>
            <a:off x="4617177" y="187412"/>
            <a:ext cx="50861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rdt_rcv(rcvpkt) &amp;&amp; notcorrupt(rcvpkt) &amp;&amp; has_seq0(rcvpkt) &amp;&amp; has_hostA(rcvpkt) </a:t>
            </a:r>
          </a:p>
          <a:p>
            <a:r>
              <a:rPr lang="en-US" altLang="zh-CN" sz="1100" dirty="0"/>
              <a:t>extract(rcvpkt,</a:t>
            </a:r>
            <a:r>
              <a:rPr lang="zh-CN" altLang="en-US" sz="1100" dirty="0"/>
              <a:t> </a:t>
            </a:r>
            <a:r>
              <a:rPr lang="en-US" altLang="zh-CN" sz="1100" dirty="0"/>
              <a:t>data)</a:t>
            </a:r>
          </a:p>
          <a:p>
            <a:r>
              <a:rPr lang="en-US" altLang="zh-CN" sz="1100" dirty="0"/>
              <a:t>deliver_data</a:t>
            </a:r>
            <a:r>
              <a:rPr lang="en-US" altLang="zh-CN" sz="1100" noProof="1"/>
              <a:t>(data)</a:t>
            </a:r>
          </a:p>
          <a:p>
            <a:r>
              <a:rPr lang="en-US" altLang="zh-CN" sz="1100" noProof="1"/>
              <a:t>sndpkt = make_pkt(ACK, 0, checksum)</a:t>
            </a:r>
          </a:p>
          <a:p>
            <a:r>
              <a:rPr lang="en-US" altLang="zh-CN" sz="1100" noProof="1"/>
              <a:t>udt_send(sndpkt, A)</a:t>
            </a: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C455F75D-03D4-4D9C-8651-F9CF7C9F133E}"/>
              </a:ext>
            </a:extLst>
          </p:cNvPr>
          <p:cNvCxnSpPr>
            <a:stCxn id="4" idx="3"/>
            <a:endCxn id="4" idx="1"/>
          </p:cNvCxnSpPr>
          <p:nvPr/>
        </p:nvCxnSpPr>
        <p:spPr>
          <a:xfrm rot="5400000" flipH="1">
            <a:off x="3603487" y="2008234"/>
            <a:ext cx="964875" cy="12700"/>
          </a:xfrm>
          <a:prstGeom prst="curvedConnector5">
            <a:avLst>
              <a:gd name="adj1" fmla="val -1610"/>
              <a:gd name="adj2" fmla="val 6280102"/>
              <a:gd name="adj3" fmla="val 1025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DEB2C096-B85F-4890-BFB1-8B81ED99395D}"/>
              </a:ext>
            </a:extLst>
          </p:cNvPr>
          <p:cNvCxnSpPr>
            <a:cxnSpLocks/>
          </p:cNvCxnSpPr>
          <p:nvPr/>
        </p:nvCxnSpPr>
        <p:spPr>
          <a:xfrm rot="5400000" flipV="1">
            <a:off x="7518820" y="1988240"/>
            <a:ext cx="964875" cy="12700"/>
          </a:xfrm>
          <a:prstGeom prst="curvedConnector5">
            <a:avLst>
              <a:gd name="adj1" fmla="val -1610"/>
              <a:gd name="adj2" fmla="val 6280102"/>
              <a:gd name="adj3" fmla="val 1025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2B6BB71-EF28-4BED-A86F-D38266768D60}"/>
              </a:ext>
            </a:extLst>
          </p:cNvPr>
          <p:cNvSpPr txBox="1"/>
          <p:nvPr/>
        </p:nvSpPr>
        <p:spPr>
          <a:xfrm>
            <a:off x="161493" y="135655"/>
            <a:ext cx="1614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接收方</a:t>
            </a:r>
            <a:r>
              <a:rPr lang="en-US" altLang="zh-CN" sz="2800" dirty="0"/>
              <a:t>C</a:t>
            </a:r>
            <a:endParaRPr lang="zh-CN" altLang="en-US" sz="28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8231D72-E51C-4333-8830-3A78AA424E21}"/>
              </a:ext>
            </a:extLst>
          </p:cNvPr>
          <p:cNvSpPr/>
          <p:nvPr/>
        </p:nvSpPr>
        <p:spPr>
          <a:xfrm>
            <a:off x="3869497" y="4247396"/>
            <a:ext cx="1477863" cy="13645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等待来自下层的</a:t>
            </a:r>
            <a:r>
              <a:rPr lang="en-US" altLang="zh-CN" sz="1100" dirty="0"/>
              <a:t>B1</a:t>
            </a:r>
            <a:endParaRPr lang="zh-CN" altLang="en-US" sz="1100" dirty="0"/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FD2DA75B-DEE5-424F-B635-36ED22377B90}"/>
              </a:ext>
            </a:extLst>
          </p:cNvPr>
          <p:cNvCxnSpPr>
            <a:stCxn id="16" idx="3"/>
            <a:endCxn id="16" idx="1"/>
          </p:cNvCxnSpPr>
          <p:nvPr/>
        </p:nvCxnSpPr>
        <p:spPr>
          <a:xfrm rot="5400000" flipH="1">
            <a:off x="3603487" y="4929666"/>
            <a:ext cx="964875" cy="12700"/>
          </a:xfrm>
          <a:prstGeom prst="curvedConnector5">
            <a:avLst>
              <a:gd name="adj1" fmla="val -1610"/>
              <a:gd name="adj2" fmla="val 6280102"/>
              <a:gd name="adj3" fmla="val 1025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B34512A5-4709-4435-9279-4C3855ADCD80}"/>
              </a:ext>
            </a:extLst>
          </p:cNvPr>
          <p:cNvSpPr/>
          <p:nvPr/>
        </p:nvSpPr>
        <p:spPr>
          <a:xfrm>
            <a:off x="6744903" y="4247396"/>
            <a:ext cx="1477863" cy="13645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等待来自下层的</a:t>
            </a:r>
            <a:r>
              <a:rPr lang="en-US" altLang="zh-CN" sz="1100" dirty="0"/>
              <a:t>A1</a:t>
            </a:r>
            <a:endParaRPr lang="zh-CN" altLang="en-US" sz="1100" dirty="0"/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D2362BA-A020-47A4-9B19-60E547CDDF84}"/>
              </a:ext>
            </a:extLst>
          </p:cNvPr>
          <p:cNvCxnSpPr>
            <a:cxnSpLocks/>
          </p:cNvCxnSpPr>
          <p:nvPr/>
        </p:nvCxnSpPr>
        <p:spPr>
          <a:xfrm rot="5400000" flipV="1">
            <a:off x="7518820" y="4923314"/>
            <a:ext cx="964875" cy="12700"/>
          </a:xfrm>
          <a:prstGeom prst="curvedConnector5">
            <a:avLst>
              <a:gd name="adj1" fmla="val -1610"/>
              <a:gd name="adj2" fmla="val 6280102"/>
              <a:gd name="adj3" fmla="val 1025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7540E5EC-ADDB-4A9E-AEBC-C9028A35C59D}"/>
              </a:ext>
            </a:extLst>
          </p:cNvPr>
          <p:cNvCxnSpPr>
            <a:stCxn id="4" idx="7"/>
            <a:endCxn id="5" idx="1"/>
          </p:cNvCxnSpPr>
          <p:nvPr/>
        </p:nvCxnSpPr>
        <p:spPr>
          <a:xfrm rot="5400000" flipH="1" flipV="1">
            <a:off x="6039310" y="603776"/>
            <a:ext cx="13642" cy="1830399"/>
          </a:xfrm>
          <a:prstGeom prst="curvedConnector3">
            <a:avLst>
              <a:gd name="adj1" fmla="val 324053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867EB721-6A84-45B4-B765-F18F54767F6A}"/>
              </a:ext>
            </a:extLst>
          </p:cNvPr>
          <p:cNvCxnSpPr>
            <a:stCxn id="18" idx="3"/>
            <a:endCxn id="16" idx="5"/>
          </p:cNvCxnSpPr>
          <p:nvPr/>
        </p:nvCxnSpPr>
        <p:spPr>
          <a:xfrm rot="5400000">
            <a:off x="6046132" y="4496904"/>
            <a:ext cx="12700" cy="1830399"/>
          </a:xfrm>
          <a:prstGeom prst="curvedConnector3">
            <a:avLst>
              <a:gd name="adj1" fmla="val 33734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215C3959-D5BC-49FD-A7DE-F287595F36F2}"/>
              </a:ext>
            </a:extLst>
          </p:cNvPr>
          <p:cNvCxnSpPr>
            <a:cxnSpLocks/>
          </p:cNvCxnSpPr>
          <p:nvPr/>
        </p:nvCxnSpPr>
        <p:spPr>
          <a:xfrm flipH="1" flipV="1">
            <a:off x="4173796" y="2553750"/>
            <a:ext cx="13642" cy="1830399"/>
          </a:xfrm>
          <a:prstGeom prst="curvedConnector3">
            <a:avLst>
              <a:gd name="adj1" fmla="val 324053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A6B409C7-1149-4C71-ACE2-047EF0D54E0E}"/>
              </a:ext>
            </a:extLst>
          </p:cNvPr>
          <p:cNvCxnSpPr>
            <a:cxnSpLocks/>
          </p:cNvCxnSpPr>
          <p:nvPr/>
        </p:nvCxnSpPr>
        <p:spPr>
          <a:xfrm>
            <a:off x="7897172" y="2546929"/>
            <a:ext cx="13642" cy="1830399"/>
          </a:xfrm>
          <a:prstGeom prst="curvedConnector3">
            <a:avLst>
              <a:gd name="adj1" fmla="val 324053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1806A1F-518D-4A2C-88F6-330CDD6554FF}"/>
              </a:ext>
            </a:extLst>
          </p:cNvPr>
          <p:cNvSpPr txBox="1"/>
          <p:nvPr/>
        </p:nvSpPr>
        <p:spPr>
          <a:xfrm>
            <a:off x="8446677" y="501873"/>
            <a:ext cx="3848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rdt_rcv(rcvpkt) &amp;&amp; notcorrupt(rcvpkt) </a:t>
            </a:r>
          </a:p>
          <a:p>
            <a:r>
              <a:rPr lang="en-US" altLang="zh-CN" sz="1100" noProof="1"/>
              <a:t>host = gethost(rcvpkt)</a:t>
            </a:r>
          </a:p>
          <a:p>
            <a:r>
              <a:rPr lang="en-US" altLang="zh-CN" sz="1100" noProof="1"/>
              <a:t>num = getacknum(rcvpkt)</a:t>
            </a:r>
          </a:p>
          <a:p>
            <a:r>
              <a:rPr lang="en-US" altLang="zh-CN" sz="1100" noProof="1"/>
              <a:t>if((host == A &amp;&amp; num == 0) || (host == B &amp;&amp; num == 1))</a:t>
            </a:r>
          </a:p>
          <a:p>
            <a:r>
              <a:rPr lang="en-US" altLang="zh-CN" sz="1100" noProof="1"/>
              <a:t>    sndpkt = make_pkt(ACK, num, checksum)</a:t>
            </a:r>
          </a:p>
          <a:p>
            <a:r>
              <a:rPr lang="en-US" altLang="zh-CN" sz="1100" noProof="1"/>
              <a:t>    udt_send(sndpkt, host)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71C80B4-A95C-4AEE-8B9C-E5CA469C767C}"/>
              </a:ext>
            </a:extLst>
          </p:cNvPr>
          <p:cNvSpPr txBox="1"/>
          <p:nvPr/>
        </p:nvSpPr>
        <p:spPr>
          <a:xfrm>
            <a:off x="8473310" y="2768470"/>
            <a:ext cx="2871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rdt_rcv(rcvpkt) &amp;&amp; notcorrupt(rcvpkt) &amp;&amp; </a:t>
            </a:r>
          </a:p>
          <a:p>
            <a:r>
              <a:rPr lang="en-US" altLang="zh-CN" sz="1100" u="sng" dirty="0"/>
              <a:t>has_seq0(rcvpkt) &amp;&amp; has_hostB(rcvpkt) </a:t>
            </a:r>
          </a:p>
          <a:p>
            <a:r>
              <a:rPr lang="en-US" altLang="zh-CN" sz="1100" dirty="0"/>
              <a:t>extract(rcvpkt,</a:t>
            </a:r>
            <a:r>
              <a:rPr lang="zh-CN" altLang="en-US" sz="1100" dirty="0"/>
              <a:t> </a:t>
            </a:r>
            <a:r>
              <a:rPr lang="en-US" altLang="zh-CN" sz="1100" dirty="0"/>
              <a:t>data)</a:t>
            </a:r>
          </a:p>
          <a:p>
            <a:r>
              <a:rPr lang="en-US" altLang="zh-CN" sz="1100" dirty="0"/>
              <a:t>deliver_data</a:t>
            </a:r>
            <a:r>
              <a:rPr lang="en-US" altLang="zh-CN" sz="1100" noProof="1"/>
              <a:t>(data)</a:t>
            </a:r>
          </a:p>
          <a:p>
            <a:r>
              <a:rPr lang="en-US" altLang="zh-CN" sz="1100" noProof="1"/>
              <a:t>sndpkt = make_pkt(ACK, 0, checksum)</a:t>
            </a:r>
          </a:p>
          <a:p>
            <a:r>
              <a:rPr lang="en-US" altLang="zh-CN" sz="1100" noProof="1"/>
              <a:t>udt_send(sndpkt, B)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F72CEBD-F4ED-4981-8F1D-CE3FF4680592}"/>
              </a:ext>
            </a:extLst>
          </p:cNvPr>
          <p:cNvSpPr txBox="1"/>
          <p:nvPr/>
        </p:nvSpPr>
        <p:spPr>
          <a:xfrm>
            <a:off x="9052905" y="4536153"/>
            <a:ext cx="26898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rdt_rcv(rcvpkt) &amp;&amp; notcorrupt(rcvpkt) </a:t>
            </a:r>
          </a:p>
          <a:p>
            <a:r>
              <a:rPr lang="en-US" altLang="zh-CN" sz="1100" u="sng" dirty="0"/>
              <a:t>&amp;&amp; has_seq0(rcvpkt)</a:t>
            </a:r>
          </a:p>
          <a:p>
            <a:r>
              <a:rPr lang="en-US" altLang="zh-CN" sz="1100" noProof="1"/>
              <a:t>host = gethost(rcvpkt)</a:t>
            </a:r>
          </a:p>
          <a:p>
            <a:r>
              <a:rPr lang="en-US" altLang="zh-CN" sz="1100" noProof="1"/>
              <a:t>sndpkt = make_pkt(ACK, 0, checksum)</a:t>
            </a:r>
          </a:p>
          <a:p>
            <a:r>
              <a:rPr lang="en-US" altLang="zh-CN" sz="1100" noProof="1"/>
              <a:t>udt_send(sndpkt, host)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4961336-79F7-43E7-A9D6-B5A9647A5BEC}"/>
              </a:ext>
            </a:extLst>
          </p:cNvPr>
          <p:cNvSpPr txBox="1"/>
          <p:nvPr/>
        </p:nvSpPr>
        <p:spPr>
          <a:xfrm>
            <a:off x="4418273" y="5831573"/>
            <a:ext cx="50861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rdt_rcv(rcvpkt) &amp;&amp; notcorrupt(rcvpkt) &amp;&amp; has_seq1(rcvpkt) &amp;&amp; has_hostA(rcvpkt) </a:t>
            </a:r>
          </a:p>
          <a:p>
            <a:r>
              <a:rPr lang="en-US" altLang="zh-CN" sz="1100" dirty="0"/>
              <a:t>extract(rcvpkt,</a:t>
            </a:r>
            <a:r>
              <a:rPr lang="zh-CN" altLang="en-US" sz="1100" dirty="0"/>
              <a:t> </a:t>
            </a:r>
            <a:r>
              <a:rPr lang="en-US" altLang="zh-CN" sz="1100" dirty="0"/>
              <a:t>data)</a:t>
            </a:r>
          </a:p>
          <a:p>
            <a:r>
              <a:rPr lang="en-US" altLang="zh-CN" sz="1100" dirty="0"/>
              <a:t>deliver_data</a:t>
            </a:r>
            <a:r>
              <a:rPr lang="en-US" altLang="zh-CN" sz="1100" noProof="1"/>
              <a:t>(data)</a:t>
            </a:r>
          </a:p>
          <a:p>
            <a:r>
              <a:rPr lang="en-US" altLang="zh-CN" sz="1100" noProof="1"/>
              <a:t>sndpkt = make_pkt(ACK, 1, checksum)</a:t>
            </a:r>
          </a:p>
          <a:p>
            <a:r>
              <a:rPr lang="en-US" altLang="zh-CN" sz="1100" noProof="1"/>
              <a:t>udt_send(sndpkt, A)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FBA963B-5F27-47CD-A26E-CA6D9F5709BE}"/>
              </a:ext>
            </a:extLst>
          </p:cNvPr>
          <p:cNvSpPr txBox="1"/>
          <p:nvPr/>
        </p:nvSpPr>
        <p:spPr>
          <a:xfrm>
            <a:off x="161493" y="4967830"/>
            <a:ext cx="3848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rdt_rcv(rcvpkt) &amp;&amp; notcorrupt(rcvpkt) </a:t>
            </a:r>
          </a:p>
          <a:p>
            <a:r>
              <a:rPr lang="en-US" altLang="zh-CN" sz="1100" noProof="1"/>
              <a:t>host = gethost(rcvpkt)</a:t>
            </a:r>
          </a:p>
          <a:p>
            <a:r>
              <a:rPr lang="en-US" altLang="zh-CN" sz="1100" noProof="1"/>
              <a:t>num = getacknum(rcvpkt)</a:t>
            </a:r>
          </a:p>
          <a:p>
            <a:r>
              <a:rPr lang="en-US" altLang="zh-CN" sz="1100" noProof="1"/>
              <a:t>if((host == A &amp;&amp; num == 1) || (host == B &amp;&amp; num == 0))</a:t>
            </a:r>
          </a:p>
          <a:p>
            <a:r>
              <a:rPr lang="en-US" altLang="zh-CN" sz="1100" noProof="1"/>
              <a:t>    sndpkt = make_pkt(ACK, num, checksum)</a:t>
            </a:r>
          </a:p>
          <a:p>
            <a:r>
              <a:rPr lang="en-US" altLang="zh-CN" sz="1100" noProof="1"/>
              <a:t>    udt_send(sndpkt, host)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B0CEB92-62BD-4AE9-B451-9BB1238D5A8B}"/>
              </a:ext>
            </a:extLst>
          </p:cNvPr>
          <p:cNvSpPr txBox="1"/>
          <p:nvPr/>
        </p:nvSpPr>
        <p:spPr>
          <a:xfrm>
            <a:off x="968513" y="2914951"/>
            <a:ext cx="2724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rdt_rcv(rcvpkt) &amp;&amp; notcorrupt(rcvpkt) &amp;&amp; </a:t>
            </a:r>
          </a:p>
          <a:p>
            <a:r>
              <a:rPr lang="en-US" altLang="zh-CN" sz="1100" u="sng" dirty="0"/>
              <a:t>has_seq1(rcvpkt) &amp;&amp; has_hostB(rcvpkt) </a:t>
            </a:r>
          </a:p>
          <a:p>
            <a:r>
              <a:rPr lang="en-US" altLang="zh-CN" sz="1100" dirty="0"/>
              <a:t>extract(rcvpkt,</a:t>
            </a:r>
            <a:r>
              <a:rPr lang="zh-CN" altLang="en-US" sz="1100" dirty="0"/>
              <a:t> </a:t>
            </a:r>
            <a:r>
              <a:rPr lang="en-US" altLang="zh-CN" sz="1100" dirty="0"/>
              <a:t>data)</a:t>
            </a:r>
          </a:p>
          <a:p>
            <a:r>
              <a:rPr lang="en-US" altLang="zh-CN" sz="1100" dirty="0"/>
              <a:t>deliver_data</a:t>
            </a:r>
            <a:r>
              <a:rPr lang="en-US" altLang="zh-CN" sz="1100" noProof="1"/>
              <a:t>(data)</a:t>
            </a:r>
          </a:p>
          <a:p>
            <a:r>
              <a:rPr lang="en-US" altLang="zh-CN" sz="1100" noProof="1"/>
              <a:t>sndpkt = make_pkt(ACK, 1, checksum)</a:t>
            </a:r>
          </a:p>
          <a:p>
            <a:r>
              <a:rPr lang="en-US" altLang="zh-CN" sz="1100" noProof="1"/>
              <a:t>udt_send(sndpkt, B)</a:t>
            </a:r>
          </a:p>
        </p:txBody>
      </p:sp>
    </p:spTree>
    <p:extLst>
      <p:ext uri="{BB962C8B-B14F-4D97-AF65-F5344CB8AC3E}">
        <p14:creationId xmlns:p14="http://schemas.microsoft.com/office/powerpoint/2010/main" val="240472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8780FB-5B4A-4090-A927-7F381173D370}"/>
              </a:ext>
            </a:extLst>
          </p:cNvPr>
          <p:cNvSpPr txBox="1"/>
          <p:nvPr/>
        </p:nvSpPr>
        <p:spPr>
          <a:xfrm>
            <a:off x="161493" y="135655"/>
            <a:ext cx="477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endParaRPr lang="zh-CN" altLang="en-US" sz="28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A5A74E-F731-4DEE-B479-AE5E15B32547}"/>
              </a:ext>
            </a:extLst>
          </p:cNvPr>
          <p:cNvSpPr/>
          <p:nvPr/>
        </p:nvSpPr>
        <p:spPr>
          <a:xfrm>
            <a:off x="3641454" y="2680030"/>
            <a:ext cx="1226422" cy="12264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等待来自上层的调用</a:t>
            </a:r>
            <a:endParaRPr lang="en-US" altLang="zh-CN" sz="11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3DAA08E-1164-4929-AFD8-0AFD42977244}"/>
              </a:ext>
            </a:extLst>
          </p:cNvPr>
          <p:cNvCxnSpPr>
            <a:cxnSpLocks/>
          </p:cNvCxnSpPr>
          <p:nvPr/>
        </p:nvCxnSpPr>
        <p:spPr>
          <a:xfrm>
            <a:off x="3167900" y="2224707"/>
            <a:ext cx="669475" cy="6038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C0CAEA7A-BAC6-4199-9505-4B87F895EF9F}"/>
              </a:ext>
            </a:extLst>
          </p:cNvPr>
          <p:cNvSpPr txBox="1"/>
          <p:nvPr/>
        </p:nvSpPr>
        <p:spPr>
          <a:xfrm>
            <a:off x="5072404" y="1360795"/>
            <a:ext cx="1817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rdt_ask </a:t>
            </a:r>
          </a:p>
          <a:p>
            <a:r>
              <a:rPr lang="en-US" altLang="zh-CN" sz="1100" noProof="1"/>
              <a:t>sndpkt = make_pkt(ASK)</a:t>
            </a:r>
          </a:p>
          <a:p>
            <a:r>
              <a:rPr lang="en-US" altLang="zh-CN" sz="1100" noProof="1"/>
              <a:t>udt_send(sndpkt, num)</a:t>
            </a:r>
          </a:p>
          <a:p>
            <a:r>
              <a:rPr lang="en-US" altLang="zh-CN" sz="1100" noProof="1"/>
              <a:t>start_timer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A788A41-5D78-4E74-9397-BC1E3418C6DA}"/>
              </a:ext>
            </a:extLst>
          </p:cNvPr>
          <p:cNvSpPr/>
          <p:nvPr/>
        </p:nvSpPr>
        <p:spPr>
          <a:xfrm>
            <a:off x="6276729" y="2648920"/>
            <a:ext cx="1226422" cy="12264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等待接收报文</a:t>
            </a:r>
            <a:endParaRPr lang="en-US" altLang="zh-CN" sz="1100" dirty="0"/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5F0EA993-0AF4-476B-922F-D14E47403E16}"/>
              </a:ext>
            </a:extLst>
          </p:cNvPr>
          <p:cNvCxnSpPr>
            <a:cxnSpLocks/>
            <a:stCxn id="4" idx="7"/>
            <a:endCxn id="28" idx="1"/>
          </p:cNvCxnSpPr>
          <p:nvPr/>
        </p:nvCxnSpPr>
        <p:spPr>
          <a:xfrm rot="5400000" flipH="1" flipV="1">
            <a:off x="5556747" y="1960049"/>
            <a:ext cx="31110" cy="1768063"/>
          </a:xfrm>
          <a:prstGeom prst="curvedConnector3">
            <a:avLst>
              <a:gd name="adj1" fmla="val 141213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4BB000A9-3E47-4E14-AE46-7DFE2A672DFE}"/>
              </a:ext>
            </a:extLst>
          </p:cNvPr>
          <p:cNvCxnSpPr>
            <a:cxnSpLocks/>
            <a:stCxn id="28" idx="7"/>
            <a:endCxn id="28" idx="5"/>
          </p:cNvCxnSpPr>
          <p:nvPr/>
        </p:nvCxnSpPr>
        <p:spPr>
          <a:xfrm rot="16200000" flipH="1">
            <a:off x="6889940" y="3262131"/>
            <a:ext cx="867212" cy="12700"/>
          </a:xfrm>
          <a:prstGeom prst="curvedConnector5">
            <a:avLst>
              <a:gd name="adj1" fmla="val -9981"/>
              <a:gd name="adj2" fmla="val 8085370"/>
              <a:gd name="adj3" fmla="val 1079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590AC41-6A97-40B5-BC37-5F8E6FB6B141}"/>
              </a:ext>
            </a:extLst>
          </p:cNvPr>
          <p:cNvSpPr txBox="1"/>
          <p:nvPr/>
        </p:nvSpPr>
        <p:spPr>
          <a:xfrm>
            <a:off x="8543618" y="2844080"/>
            <a:ext cx="12506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timeout </a:t>
            </a:r>
          </a:p>
          <a:p>
            <a:r>
              <a:rPr lang="en-US" altLang="zh-CN" sz="1100" noProof="1"/>
              <a:t>udt_send(sndpkt)</a:t>
            </a:r>
          </a:p>
          <a:p>
            <a:r>
              <a:rPr lang="en-US" altLang="zh-CN" sz="1100" noProof="1"/>
              <a:t>start_timer</a:t>
            </a:r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13B9376C-7E1A-4427-8B81-5F514BC165DD}"/>
              </a:ext>
            </a:extLst>
          </p:cNvPr>
          <p:cNvCxnSpPr>
            <a:stCxn id="28" idx="3"/>
            <a:endCxn id="4" idx="5"/>
          </p:cNvCxnSpPr>
          <p:nvPr/>
        </p:nvCxnSpPr>
        <p:spPr>
          <a:xfrm rot="5400000">
            <a:off x="5556748" y="2827261"/>
            <a:ext cx="31110" cy="1768063"/>
          </a:xfrm>
          <a:prstGeom prst="curvedConnector3">
            <a:avLst>
              <a:gd name="adj1" fmla="val 141213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389F9758-95F9-4589-A348-A26E0C9B5E53}"/>
              </a:ext>
            </a:extLst>
          </p:cNvPr>
          <p:cNvSpPr txBox="1"/>
          <p:nvPr/>
        </p:nvSpPr>
        <p:spPr>
          <a:xfrm>
            <a:off x="5072404" y="4304305"/>
            <a:ext cx="15884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rdt_rcv(rcvpkt)</a:t>
            </a:r>
          </a:p>
          <a:p>
            <a:r>
              <a:rPr lang="en-US" altLang="zh-CN" sz="1100" noProof="1"/>
              <a:t>stop_timer</a:t>
            </a:r>
          </a:p>
          <a:p>
            <a:r>
              <a:rPr lang="en-US" altLang="zh-CN" sz="1100" noProof="1"/>
              <a:t>extract_(rcvpkt, data)</a:t>
            </a:r>
          </a:p>
          <a:p>
            <a:r>
              <a:rPr lang="en-US" altLang="zh-CN" sz="1100" noProof="1"/>
              <a:t>deliver_data(data)</a:t>
            </a:r>
          </a:p>
          <a:p>
            <a:r>
              <a:rPr lang="en-US" altLang="zh-CN" sz="1100" noProof="1"/>
              <a:t>num++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85BD850-7F40-4562-967A-47D1FBF5FC23}"/>
              </a:ext>
            </a:extLst>
          </p:cNvPr>
          <p:cNvSpPr txBox="1"/>
          <p:nvPr/>
        </p:nvSpPr>
        <p:spPr>
          <a:xfrm>
            <a:off x="2472570" y="2154113"/>
            <a:ext cx="7589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^</a:t>
            </a:r>
          </a:p>
          <a:p>
            <a:r>
              <a:rPr lang="en-US" altLang="zh-CN" sz="1100" noProof="1"/>
              <a:t>num = 1</a:t>
            </a:r>
          </a:p>
        </p:txBody>
      </p:sp>
    </p:spTree>
    <p:extLst>
      <p:ext uri="{BB962C8B-B14F-4D97-AF65-F5344CB8AC3E}">
        <p14:creationId xmlns:p14="http://schemas.microsoft.com/office/powerpoint/2010/main" val="381652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8780FB-5B4A-4090-A927-7F381173D370}"/>
              </a:ext>
            </a:extLst>
          </p:cNvPr>
          <p:cNvSpPr txBox="1"/>
          <p:nvPr/>
        </p:nvSpPr>
        <p:spPr>
          <a:xfrm>
            <a:off x="161493" y="135655"/>
            <a:ext cx="477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A5A74E-F731-4DEE-B479-AE5E15B32547}"/>
              </a:ext>
            </a:extLst>
          </p:cNvPr>
          <p:cNvSpPr/>
          <p:nvPr/>
        </p:nvSpPr>
        <p:spPr>
          <a:xfrm>
            <a:off x="4869578" y="2724418"/>
            <a:ext cx="1226422" cy="12264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等待来自下层的调用</a:t>
            </a:r>
            <a:endParaRPr lang="en-US" altLang="zh-CN" sz="11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3DAA08E-1164-4929-AFD8-0AFD42977244}"/>
              </a:ext>
            </a:extLst>
          </p:cNvPr>
          <p:cNvCxnSpPr>
            <a:cxnSpLocks/>
          </p:cNvCxnSpPr>
          <p:nvPr/>
        </p:nvCxnSpPr>
        <p:spPr>
          <a:xfrm>
            <a:off x="4396024" y="2269095"/>
            <a:ext cx="669475" cy="6038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7F0F598-60F3-459B-9A0F-188D08DA269B}"/>
              </a:ext>
            </a:extLst>
          </p:cNvPr>
          <p:cNvSpPr txBox="1"/>
          <p:nvPr/>
        </p:nvSpPr>
        <p:spPr>
          <a:xfrm>
            <a:off x="3718450" y="2293531"/>
            <a:ext cx="7589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^</a:t>
            </a:r>
          </a:p>
          <a:p>
            <a:r>
              <a:rPr lang="en-US" altLang="zh-CN" sz="1100" noProof="1"/>
              <a:t>num = 0</a:t>
            </a: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8A966E0F-56C7-4216-9AC9-F04492838395}"/>
              </a:ext>
            </a:extLst>
          </p:cNvPr>
          <p:cNvCxnSpPr>
            <a:stCxn id="4" idx="7"/>
            <a:endCxn id="4" idx="5"/>
          </p:cNvCxnSpPr>
          <p:nvPr/>
        </p:nvCxnSpPr>
        <p:spPr>
          <a:xfrm rot="16200000" flipH="1">
            <a:off x="5482789" y="3337629"/>
            <a:ext cx="867212" cy="12700"/>
          </a:xfrm>
          <a:prstGeom prst="curvedConnector5">
            <a:avLst>
              <a:gd name="adj1" fmla="val -13052"/>
              <a:gd name="adj2" fmla="val 6547504"/>
              <a:gd name="adj3" fmla="val 10895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98C0DC4-A5F6-4620-9BF3-211D8790CC55}"/>
              </a:ext>
            </a:extLst>
          </p:cNvPr>
          <p:cNvSpPr txBox="1"/>
          <p:nvPr/>
        </p:nvSpPr>
        <p:spPr>
          <a:xfrm>
            <a:off x="6830627" y="2670115"/>
            <a:ext cx="191688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rdt_rcv(rcvpkt) </a:t>
            </a:r>
          </a:p>
          <a:p>
            <a:r>
              <a:rPr lang="en-US" altLang="zh-CN" sz="1100" noProof="1"/>
              <a:t>seq = getaskseq(rcvpkt)</a:t>
            </a:r>
          </a:p>
          <a:p>
            <a:r>
              <a:rPr lang="en-US" altLang="zh-CN" sz="1100" noProof="1"/>
              <a:t>if(seq &gt; num)</a:t>
            </a:r>
          </a:p>
          <a:p>
            <a:r>
              <a:rPr lang="en-US" altLang="zh-CN" sz="1100" noProof="1"/>
              <a:t>    rdt_send(data)</a:t>
            </a:r>
          </a:p>
          <a:p>
            <a:r>
              <a:rPr lang="en-US" altLang="zh-CN" sz="1100" noProof="1"/>
              <a:t>    sndpkt = make_pkt(data)</a:t>
            </a:r>
          </a:p>
          <a:p>
            <a:r>
              <a:rPr lang="en-US" altLang="zh-CN" sz="1100" noProof="1"/>
              <a:t>    udt_send(data)</a:t>
            </a:r>
          </a:p>
          <a:p>
            <a:r>
              <a:rPr lang="en-US" altLang="zh-CN" sz="1100" noProof="1"/>
              <a:t>    num = seq</a:t>
            </a:r>
          </a:p>
        </p:txBody>
      </p:sp>
    </p:spTree>
    <p:extLst>
      <p:ext uri="{BB962C8B-B14F-4D97-AF65-F5344CB8AC3E}">
        <p14:creationId xmlns:p14="http://schemas.microsoft.com/office/powerpoint/2010/main" val="3804396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BA89657-93D8-4663-BBEA-7C9A266AAFBE}"/>
              </a:ext>
            </a:extLst>
          </p:cNvPr>
          <p:cNvCxnSpPr>
            <a:cxnSpLocks/>
          </p:cNvCxnSpPr>
          <p:nvPr/>
        </p:nvCxnSpPr>
        <p:spPr>
          <a:xfrm>
            <a:off x="4252405" y="1455936"/>
            <a:ext cx="0" cy="444771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35C6E23-F75D-458E-BEED-C690D353D3CA}"/>
              </a:ext>
            </a:extLst>
          </p:cNvPr>
          <p:cNvCxnSpPr>
            <a:cxnSpLocks/>
          </p:cNvCxnSpPr>
          <p:nvPr/>
        </p:nvCxnSpPr>
        <p:spPr>
          <a:xfrm>
            <a:off x="8238478" y="1473691"/>
            <a:ext cx="0" cy="457200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40A6EC6-5242-4E75-B94D-1F60FED8F044}"/>
              </a:ext>
            </a:extLst>
          </p:cNvPr>
          <p:cNvSpPr txBox="1"/>
          <p:nvPr/>
        </p:nvSpPr>
        <p:spPr>
          <a:xfrm>
            <a:off x="3119024" y="1673818"/>
            <a:ext cx="1053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发送分组</a:t>
            </a:r>
            <a:r>
              <a:rPr lang="en-US" altLang="zh-CN" sz="1200" dirty="0"/>
              <a:t>127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4CEFA9-9064-4096-A08C-870E6DE833F0}"/>
              </a:ext>
            </a:extLst>
          </p:cNvPr>
          <p:cNvSpPr txBox="1"/>
          <p:nvPr/>
        </p:nvSpPr>
        <p:spPr>
          <a:xfrm>
            <a:off x="2710648" y="870013"/>
            <a:ext cx="105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发送方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B6DB69-2364-42B4-BB2A-1633FED17731}"/>
              </a:ext>
            </a:extLst>
          </p:cNvPr>
          <p:cNvSpPr txBox="1"/>
          <p:nvPr/>
        </p:nvSpPr>
        <p:spPr>
          <a:xfrm>
            <a:off x="8602461" y="870013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接收方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7A2ACF-422B-48D1-9834-9F6334694F2E}"/>
              </a:ext>
            </a:extLst>
          </p:cNvPr>
          <p:cNvSpPr txBox="1"/>
          <p:nvPr/>
        </p:nvSpPr>
        <p:spPr>
          <a:xfrm>
            <a:off x="5734983" y="1764680"/>
            <a:ext cx="1288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序号</a:t>
            </a:r>
            <a:r>
              <a:rPr lang="en-US" altLang="zh-CN" sz="1200" dirty="0"/>
              <a:t>127 80</a:t>
            </a:r>
            <a:r>
              <a:rPr lang="zh-CN" altLang="en-US" sz="1200" dirty="0"/>
              <a:t>字节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DF319D3-7DDE-4B10-9F9E-E17CDEE89515}"/>
              </a:ext>
            </a:extLst>
          </p:cNvPr>
          <p:cNvSpPr txBox="1"/>
          <p:nvPr/>
        </p:nvSpPr>
        <p:spPr>
          <a:xfrm>
            <a:off x="8336125" y="2130415"/>
            <a:ext cx="1899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接收分组</a:t>
            </a:r>
            <a:r>
              <a:rPr lang="en-US" altLang="zh-CN" sz="1200" dirty="0"/>
              <a:t>127</a:t>
            </a:r>
            <a:r>
              <a:rPr lang="zh-CN" altLang="en-US" sz="1200" dirty="0"/>
              <a:t>，发送</a:t>
            </a:r>
            <a:r>
              <a:rPr lang="en-US" altLang="zh-CN" sz="1200" dirty="0"/>
              <a:t>ACK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6272B5E-F455-4B4A-8BC5-270E27854953}"/>
              </a:ext>
            </a:extLst>
          </p:cNvPr>
          <p:cNvCxnSpPr>
            <a:cxnSpLocks/>
          </p:cNvCxnSpPr>
          <p:nvPr/>
        </p:nvCxnSpPr>
        <p:spPr>
          <a:xfrm>
            <a:off x="4270155" y="1876246"/>
            <a:ext cx="3986074" cy="4370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B66D2DC-CAE2-4F48-844B-5AD8A443893C}"/>
              </a:ext>
            </a:extLst>
          </p:cNvPr>
          <p:cNvCxnSpPr>
            <a:cxnSpLocks/>
          </p:cNvCxnSpPr>
          <p:nvPr/>
        </p:nvCxnSpPr>
        <p:spPr>
          <a:xfrm>
            <a:off x="4276075" y="2226259"/>
            <a:ext cx="3986074" cy="4370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67D3333-3A2A-48CE-98FB-F2FDD4FD46CA}"/>
              </a:ext>
            </a:extLst>
          </p:cNvPr>
          <p:cNvSpPr txBox="1"/>
          <p:nvPr/>
        </p:nvSpPr>
        <p:spPr>
          <a:xfrm>
            <a:off x="5734983" y="2122534"/>
            <a:ext cx="1251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序号</a:t>
            </a:r>
            <a:r>
              <a:rPr lang="en-US" altLang="zh-CN" sz="1200" dirty="0"/>
              <a:t>207 40</a:t>
            </a:r>
            <a:r>
              <a:rPr lang="zh-CN" altLang="en-US" sz="1200" dirty="0"/>
              <a:t>字节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71898A3-8240-4B76-ACD7-930D482D6A40}"/>
              </a:ext>
            </a:extLst>
          </p:cNvPr>
          <p:cNvSpPr txBox="1"/>
          <p:nvPr/>
        </p:nvSpPr>
        <p:spPr>
          <a:xfrm>
            <a:off x="3119024" y="2066960"/>
            <a:ext cx="1053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发送分组</a:t>
            </a:r>
            <a:r>
              <a:rPr lang="en-US" altLang="zh-CN" sz="1200" dirty="0"/>
              <a:t>207</a:t>
            </a:r>
            <a:endParaRPr lang="zh-CN" altLang="en-US" sz="12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B321717-9E4D-4465-93D6-7FF13355358D}"/>
              </a:ext>
            </a:extLst>
          </p:cNvPr>
          <p:cNvCxnSpPr>
            <a:cxnSpLocks/>
          </p:cNvCxnSpPr>
          <p:nvPr/>
        </p:nvCxnSpPr>
        <p:spPr>
          <a:xfrm flipH="1">
            <a:off x="4953740" y="2372621"/>
            <a:ext cx="3261070" cy="548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D1C0E88-E13D-41D1-A79C-6CDC01A5D921}"/>
              </a:ext>
            </a:extLst>
          </p:cNvPr>
          <p:cNvSpPr txBox="1"/>
          <p:nvPr/>
        </p:nvSpPr>
        <p:spPr>
          <a:xfrm>
            <a:off x="4847965" y="2480388"/>
            <a:ext cx="1256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确认号</a:t>
            </a:r>
            <a:r>
              <a:rPr lang="en-US" altLang="zh-CN" sz="1200" dirty="0"/>
              <a:t>207 </a:t>
            </a:r>
            <a:r>
              <a:rPr lang="zh-CN" altLang="en-US" sz="1200" dirty="0"/>
              <a:t>丢失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76FE2B0-BDE7-46F7-834A-8A939C63826C}"/>
              </a:ext>
            </a:extLst>
          </p:cNvPr>
          <p:cNvSpPr txBox="1"/>
          <p:nvPr/>
        </p:nvSpPr>
        <p:spPr>
          <a:xfrm>
            <a:off x="8320585" y="2508187"/>
            <a:ext cx="1899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接收分组</a:t>
            </a:r>
            <a:r>
              <a:rPr lang="en-US" altLang="zh-CN" sz="1200" dirty="0"/>
              <a:t>207</a:t>
            </a:r>
            <a:r>
              <a:rPr lang="zh-CN" altLang="en-US" sz="1200" dirty="0"/>
              <a:t>，发送</a:t>
            </a:r>
            <a:r>
              <a:rPr lang="en-US" altLang="zh-CN" sz="1200" dirty="0"/>
              <a:t>ACK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F4E5F35-1B94-4B2E-8C9F-E6B83869D47C}"/>
              </a:ext>
            </a:extLst>
          </p:cNvPr>
          <p:cNvCxnSpPr>
            <a:cxnSpLocks/>
          </p:cNvCxnSpPr>
          <p:nvPr/>
        </p:nvCxnSpPr>
        <p:spPr>
          <a:xfrm flipH="1">
            <a:off x="4270155" y="2736821"/>
            <a:ext cx="3944655" cy="692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A31AFAA-DB24-4116-A981-60698E6D25D5}"/>
              </a:ext>
            </a:extLst>
          </p:cNvPr>
          <p:cNvSpPr txBox="1"/>
          <p:nvPr/>
        </p:nvSpPr>
        <p:spPr>
          <a:xfrm>
            <a:off x="5617374" y="2818162"/>
            <a:ext cx="90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确认号</a:t>
            </a:r>
            <a:r>
              <a:rPr lang="en-US" altLang="zh-CN" sz="1200" dirty="0"/>
              <a:t>247</a:t>
            </a:r>
            <a:endParaRPr lang="zh-CN" altLang="en-US" sz="1200" dirty="0"/>
          </a:p>
        </p:txBody>
      </p:sp>
      <p:sp>
        <p:nvSpPr>
          <p:cNvPr id="43" name="左中括号 42">
            <a:extLst>
              <a:ext uri="{FF2B5EF4-FFF2-40B4-BE49-F238E27FC236}">
                <a16:creationId xmlns:a16="http://schemas.microsoft.com/office/drawing/2014/main" id="{7FFA3E83-0E6B-4F25-BF9E-62CAA9B81752}"/>
              </a:ext>
            </a:extLst>
          </p:cNvPr>
          <p:cNvSpPr/>
          <p:nvPr/>
        </p:nvSpPr>
        <p:spPr>
          <a:xfrm>
            <a:off x="4119651" y="1850096"/>
            <a:ext cx="109449" cy="124506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A4F9214-10C5-410F-B5B9-EF4037A7FF7C}"/>
              </a:ext>
            </a:extLst>
          </p:cNvPr>
          <p:cNvSpPr txBox="1"/>
          <p:nvPr/>
        </p:nvSpPr>
        <p:spPr>
          <a:xfrm>
            <a:off x="6631328" y="3105028"/>
            <a:ext cx="1288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序号</a:t>
            </a:r>
            <a:r>
              <a:rPr lang="en-US" altLang="zh-CN" sz="1200" dirty="0"/>
              <a:t>127 80</a:t>
            </a:r>
            <a:r>
              <a:rPr lang="zh-CN" altLang="en-US" sz="1200" dirty="0"/>
              <a:t>字节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519BFBC-8682-4E88-BD00-C2A9FF51B09A}"/>
              </a:ext>
            </a:extLst>
          </p:cNvPr>
          <p:cNvCxnSpPr>
            <a:cxnSpLocks/>
          </p:cNvCxnSpPr>
          <p:nvPr/>
        </p:nvCxnSpPr>
        <p:spPr>
          <a:xfrm>
            <a:off x="4252405" y="3105047"/>
            <a:ext cx="3986074" cy="4370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A4A72CE0-1356-428B-9B60-27FEF68BF6E3}"/>
              </a:ext>
            </a:extLst>
          </p:cNvPr>
          <p:cNvSpPr txBox="1"/>
          <p:nvPr/>
        </p:nvSpPr>
        <p:spPr>
          <a:xfrm>
            <a:off x="2726929" y="2934305"/>
            <a:ext cx="1398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超时重传 分组</a:t>
            </a:r>
            <a:r>
              <a:rPr lang="en-US" altLang="zh-CN" dirty="0"/>
              <a:t>127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8016698-4021-4941-A21E-557F016C57BA}"/>
              </a:ext>
            </a:extLst>
          </p:cNvPr>
          <p:cNvSpPr txBox="1"/>
          <p:nvPr/>
        </p:nvSpPr>
        <p:spPr>
          <a:xfrm>
            <a:off x="8279897" y="3443702"/>
            <a:ext cx="1899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接收分组</a:t>
            </a:r>
            <a:r>
              <a:rPr lang="en-US" altLang="zh-CN" sz="1200" dirty="0"/>
              <a:t>127</a:t>
            </a:r>
            <a:r>
              <a:rPr lang="zh-CN" altLang="en-US" sz="1200" dirty="0"/>
              <a:t>，发送</a:t>
            </a:r>
            <a:r>
              <a:rPr lang="en-US" altLang="zh-CN" sz="1200" dirty="0"/>
              <a:t>ACK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9E98195-E56E-435D-843D-5034BD4786F8}"/>
              </a:ext>
            </a:extLst>
          </p:cNvPr>
          <p:cNvCxnSpPr>
            <a:cxnSpLocks/>
          </p:cNvCxnSpPr>
          <p:nvPr/>
        </p:nvCxnSpPr>
        <p:spPr>
          <a:xfrm flipH="1">
            <a:off x="4270155" y="3620248"/>
            <a:ext cx="3944655" cy="692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161B75CC-6475-4927-A5A4-14202C1026B9}"/>
              </a:ext>
            </a:extLst>
          </p:cNvPr>
          <p:cNvSpPr txBox="1"/>
          <p:nvPr/>
        </p:nvSpPr>
        <p:spPr>
          <a:xfrm>
            <a:off x="5750626" y="3613275"/>
            <a:ext cx="90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确认号</a:t>
            </a:r>
            <a:r>
              <a:rPr lang="en-US" altLang="zh-CN" sz="1200" dirty="0"/>
              <a:t>247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72423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3E95392-2217-4CB1-97AD-0637030EE1DF}"/>
              </a:ext>
            </a:extLst>
          </p:cNvPr>
          <p:cNvCxnSpPr>
            <a:cxnSpLocks/>
          </p:cNvCxnSpPr>
          <p:nvPr/>
        </p:nvCxnSpPr>
        <p:spPr>
          <a:xfrm>
            <a:off x="3630966" y="5717219"/>
            <a:ext cx="60368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E62F4F1-FEC0-48F5-9AA1-A7037EAA551A}"/>
              </a:ext>
            </a:extLst>
          </p:cNvPr>
          <p:cNvCxnSpPr>
            <a:cxnSpLocks/>
          </p:cNvCxnSpPr>
          <p:nvPr/>
        </p:nvCxnSpPr>
        <p:spPr>
          <a:xfrm flipV="1">
            <a:off x="3622089" y="559293"/>
            <a:ext cx="0" cy="5175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47FFCB8-0C49-42EE-B96C-89B91A8F44BD}"/>
              </a:ext>
            </a:extLst>
          </p:cNvPr>
          <p:cNvCxnSpPr>
            <a:cxnSpLocks/>
          </p:cNvCxnSpPr>
          <p:nvPr/>
        </p:nvCxnSpPr>
        <p:spPr>
          <a:xfrm flipV="1">
            <a:off x="3622088" y="781234"/>
            <a:ext cx="4927107" cy="4927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2AC7FD2-54FA-4BAF-A93D-CFFF9BBFA014}"/>
              </a:ext>
            </a:extLst>
          </p:cNvPr>
          <p:cNvCxnSpPr>
            <a:cxnSpLocks/>
          </p:cNvCxnSpPr>
          <p:nvPr/>
        </p:nvCxnSpPr>
        <p:spPr>
          <a:xfrm>
            <a:off x="3630966" y="878889"/>
            <a:ext cx="4838330" cy="48383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B0310B7-D73E-438D-8EB1-CD9003A777F3}"/>
              </a:ext>
            </a:extLst>
          </p:cNvPr>
          <p:cNvSpPr txBox="1"/>
          <p:nvPr/>
        </p:nvSpPr>
        <p:spPr>
          <a:xfrm>
            <a:off x="3150957" y="2290439"/>
            <a:ext cx="400110" cy="1269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zh-CN" altLang="en-US" sz="1400" dirty="0"/>
              <a:t>连接</a:t>
            </a:r>
            <a:r>
              <a:rPr lang="en-US" altLang="zh-CN" sz="1400" dirty="0"/>
              <a:t>2</a:t>
            </a:r>
            <a:r>
              <a:rPr lang="zh-CN" altLang="en-US" sz="1400" dirty="0"/>
              <a:t>的吞吐量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1AA96A-E686-4CB5-93DC-84E38CC2AA27}"/>
              </a:ext>
            </a:extLst>
          </p:cNvPr>
          <p:cNvSpPr txBox="1"/>
          <p:nvPr/>
        </p:nvSpPr>
        <p:spPr>
          <a:xfrm>
            <a:off x="5468646" y="580599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连接</a:t>
            </a:r>
            <a:r>
              <a:rPr lang="en-US" altLang="zh-CN" sz="1400" dirty="0"/>
              <a:t>1</a:t>
            </a:r>
            <a:r>
              <a:rPr lang="zh-CN" altLang="en-US" sz="1400" dirty="0"/>
              <a:t>的吞吐量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91747-7E4F-46BD-8AD7-B3A9FB852F0B}"/>
              </a:ext>
            </a:extLst>
          </p:cNvPr>
          <p:cNvSpPr txBox="1"/>
          <p:nvPr/>
        </p:nvSpPr>
        <p:spPr>
          <a:xfrm>
            <a:off x="8358325" y="5745616"/>
            <a:ext cx="381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48B2BC-874C-4562-B3FE-F2299F65030E}"/>
              </a:ext>
            </a:extLst>
          </p:cNvPr>
          <p:cNvSpPr txBox="1"/>
          <p:nvPr/>
        </p:nvSpPr>
        <p:spPr>
          <a:xfrm>
            <a:off x="3311356" y="714651"/>
            <a:ext cx="381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7623F8-E2F1-43CC-91B4-9CC3F5F216F7}"/>
              </a:ext>
            </a:extLst>
          </p:cNvPr>
          <p:cNvSpPr txBox="1"/>
          <p:nvPr/>
        </p:nvSpPr>
        <p:spPr>
          <a:xfrm>
            <a:off x="8469296" y="895171"/>
            <a:ext cx="1633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平等带宽共享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EC93CAC-8BBE-4259-B768-6DC599DDEC78}"/>
              </a:ext>
            </a:extLst>
          </p:cNvPr>
          <p:cNvSpPr txBox="1"/>
          <p:nvPr/>
        </p:nvSpPr>
        <p:spPr>
          <a:xfrm>
            <a:off x="3755253" y="788638"/>
            <a:ext cx="1455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全带宽利用曲线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2D36A1F-074C-45C2-8C43-4F1F20F0FF6E}"/>
              </a:ext>
            </a:extLst>
          </p:cNvPr>
          <p:cNvCxnSpPr>
            <a:cxnSpLocks/>
          </p:cNvCxnSpPr>
          <p:nvPr/>
        </p:nvCxnSpPr>
        <p:spPr>
          <a:xfrm flipV="1">
            <a:off x="5752730" y="3147135"/>
            <a:ext cx="1842116" cy="18421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6D09A9-8411-4E08-8DAA-24004272DF4A}"/>
              </a:ext>
            </a:extLst>
          </p:cNvPr>
          <p:cNvSpPr txBox="1"/>
          <p:nvPr/>
        </p:nvSpPr>
        <p:spPr>
          <a:xfrm>
            <a:off x="5431654" y="4782069"/>
            <a:ext cx="31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2ED9A5-4A1B-4FAF-B9F8-FDF75FAF2B66}"/>
              </a:ext>
            </a:extLst>
          </p:cNvPr>
          <p:cNvSpPr txBox="1"/>
          <p:nvPr/>
        </p:nvSpPr>
        <p:spPr>
          <a:xfrm>
            <a:off x="7318158" y="2904469"/>
            <a:ext cx="31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</a:t>
            </a:r>
            <a:endParaRPr lang="zh-CN" altLang="en-US" sz="14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04DC40-D13E-4E0F-94F4-FB3CBF1BA412}"/>
              </a:ext>
            </a:extLst>
          </p:cNvPr>
          <p:cNvCxnSpPr>
            <a:cxnSpLocks/>
          </p:cNvCxnSpPr>
          <p:nvPr/>
        </p:nvCxnSpPr>
        <p:spPr>
          <a:xfrm flipH="1">
            <a:off x="6383046" y="3212246"/>
            <a:ext cx="1251751" cy="12517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CE459F1-3C76-4EB6-B823-E1387AD92381}"/>
              </a:ext>
            </a:extLst>
          </p:cNvPr>
          <p:cNvSpPr txBox="1"/>
          <p:nvPr/>
        </p:nvSpPr>
        <p:spPr>
          <a:xfrm>
            <a:off x="6041254" y="4082979"/>
            <a:ext cx="31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</a:t>
            </a:r>
            <a:endParaRPr lang="zh-CN" altLang="en-US" sz="14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CD2A0E2-06B5-495A-A022-C764A6ECD2DF}"/>
              </a:ext>
            </a:extLst>
          </p:cNvPr>
          <p:cNvCxnSpPr/>
          <p:nvPr/>
        </p:nvCxnSpPr>
        <p:spPr>
          <a:xfrm flipV="1">
            <a:off x="6455537" y="3264026"/>
            <a:ext cx="1219209" cy="12192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2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BA89657-93D8-4663-BBEA-7C9A266AAFBE}"/>
              </a:ext>
            </a:extLst>
          </p:cNvPr>
          <p:cNvCxnSpPr/>
          <p:nvPr/>
        </p:nvCxnSpPr>
        <p:spPr>
          <a:xfrm>
            <a:off x="4012707" y="1384917"/>
            <a:ext cx="0" cy="434118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35C6E23-F75D-458E-BEED-C690D353D3CA}"/>
              </a:ext>
            </a:extLst>
          </p:cNvPr>
          <p:cNvCxnSpPr/>
          <p:nvPr/>
        </p:nvCxnSpPr>
        <p:spPr>
          <a:xfrm>
            <a:off x="7998780" y="1402672"/>
            <a:ext cx="0" cy="434118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40A6EC6-5242-4E75-B94D-1F60FED8F044}"/>
              </a:ext>
            </a:extLst>
          </p:cNvPr>
          <p:cNvSpPr txBox="1"/>
          <p:nvPr/>
        </p:nvSpPr>
        <p:spPr>
          <a:xfrm>
            <a:off x="2903000" y="1535837"/>
            <a:ext cx="1109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发送分组</a:t>
            </a:r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4CEFA9-9064-4096-A08C-870E6DE833F0}"/>
              </a:ext>
            </a:extLst>
          </p:cNvPr>
          <p:cNvSpPr txBox="1"/>
          <p:nvPr/>
        </p:nvSpPr>
        <p:spPr>
          <a:xfrm>
            <a:off x="2743200" y="692458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B6DB69-2364-42B4-BB2A-1633FED17731}"/>
              </a:ext>
            </a:extLst>
          </p:cNvPr>
          <p:cNvSpPr txBox="1"/>
          <p:nvPr/>
        </p:nvSpPr>
        <p:spPr>
          <a:xfrm>
            <a:off x="8460419" y="692458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接收方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D9DB78C-5368-4FD6-93A3-E348C328659A}"/>
              </a:ext>
            </a:extLst>
          </p:cNvPr>
          <p:cNvCxnSpPr>
            <a:stCxn id="7" idx="3"/>
          </p:cNvCxnSpPr>
          <p:nvPr/>
        </p:nvCxnSpPr>
        <p:spPr>
          <a:xfrm>
            <a:off x="4012707" y="1689726"/>
            <a:ext cx="3986073" cy="662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67A2ACF-422B-48D1-9834-9F6334694F2E}"/>
              </a:ext>
            </a:extLst>
          </p:cNvPr>
          <p:cNvSpPr txBox="1"/>
          <p:nvPr/>
        </p:nvSpPr>
        <p:spPr>
          <a:xfrm>
            <a:off x="5714261" y="1571348"/>
            <a:ext cx="5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pkt0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DF319D3-7DDE-4B10-9F9E-E17CDEE89515}"/>
              </a:ext>
            </a:extLst>
          </p:cNvPr>
          <p:cNvSpPr txBox="1"/>
          <p:nvPr/>
        </p:nvSpPr>
        <p:spPr>
          <a:xfrm>
            <a:off x="7998780" y="2090973"/>
            <a:ext cx="1012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接收分组</a:t>
            </a:r>
            <a:r>
              <a:rPr lang="en-US" altLang="zh-CN" sz="1400" dirty="0"/>
              <a:t>0</a:t>
            </a:r>
          </a:p>
          <a:p>
            <a:r>
              <a:rPr lang="zh-CN" altLang="en-US" sz="1400" dirty="0"/>
              <a:t>发送</a:t>
            </a:r>
            <a:r>
              <a:rPr lang="en-US" altLang="zh-CN" sz="1400" dirty="0"/>
              <a:t>ACK0</a:t>
            </a:r>
            <a:endParaRPr lang="zh-CN" altLang="en-US" sz="1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0F14318-AD83-4D48-87DF-257F3D75AF74}"/>
              </a:ext>
            </a:extLst>
          </p:cNvPr>
          <p:cNvCxnSpPr>
            <a:cxnSpLocks/>
          </p:cNvCxnSpPr>
          <p:nvPr/>
        </p:nvCxnSpPr>
        <p:spPr>
          <a:xfrm flipH="1">
            <a:off x="4012706" y="2378028"/>
            <a:ext cx="3986073" cy="662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9F9307E-D279-4D02-BF5B-DB38BB480093}"/>
              </a:ext>
            </a:extLst>
          </p:cNvPr>
          <p:cNvSpPr txBox="1"/>
          <p:nvPr/>
        </p:nvSpPr>
        <p:spPr>
          <a:xfrm>
            <a:off x="5459769" y="2356133"/>
            <a:ext cx="710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ACK0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3BA2C3-89D8-456C-9118-6EEF63F25A81}"/>
              </a:ext>
            </a:extLst>
          </p:cNvPr>
          <p:cNvSpPr txBox="1"/>
          <p:nvPr/>
        </p:nvSpPr>
        <p:spPr>
          <a:xfrm>
            <a:off x="2902999" y="2830488"/>
            <a:ext cx="110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</a:t>
            </a:r>
            <a:r>
              <a:rPr lang="en-US" altLang="zh-CN" sz="1400" dirty="0"/>
              <a:t>ACK0</a:t>
            </a:r>
          </a:p>
          <a:p>
            <a:r>
              <a:rPr lang="zh-CN" altLang="en-US" sz="1400" dirty="0"/>
              <a:t>发送分组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FC2158B-A2F1-47A8-9BE1-41B65A5641FD}"/>
              </a:ext>
            </a:extLst>
          </p:cNvPr>
          <p:cNvCxnSpPr>
            <a:stCxn id="30" idx="3"/>
          </p:cNvCxnSpPr>
          <p:nvPr/>
        </p:nvCxnSpPr>
        <p:spPr>
          <a:xfrm>
            <a:off x="4012706" y="3092098"/>
            <a:ext cx="3986073" cy="555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D3BBB6D-61B7-47A6-9EA4-90C9A714230E}"/>
              </a:ext>
            </a:extLst>
          </p:cNvPr>
          <p:cNvSpPr txBox="1"/>
          <p:nvPr/>
        </p:nvSpPr>
        <p:spPr>
          <a:xfrm>
            <a:off x="5720179" y="2966578"/>
            <a:ext cx="131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pkt1 </a:t>
            </a:r>
            <a:r>
              <a:rPr lang="zh-CN" altLang="en-US" sz="1400" dirty="0"/>
              <a:t>发生篡改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EF6148-B06C-492E-A0FE-AAC3184E1327}"/>
              </a:ext>
            </a:extLst>
          </p:cNvPr>
          <p:cNvSpPr txBox="1"/>
          <p:nvPr/>
        </p:nvSpPr>
        <p:spPr>
          <a:xfrm>
            <a:off x="7998778" y="3394964"/>
            <a:ext cx="212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接收分组</a:t>
            </a:r>
            <a:r>
              <a:rPr lang="en-US" altLang="zh-CN" sz="1400" dirty="0"/>
              <a:t>1</a:t>
            </a:r>
            <a:r>
              <a:rPr lang="zh-CN" altLang="en-US" sz="1400" dirty="0"/>
              <a:t>，校验错误</a:t>
            </a:r>
            <a:endParaRPr lang="en-US" altLang="zh-CN" sz="1400" dirty="0"/>
          </a:p>
          <a:p>
            <a:r>
              <a:rPr lang="zh-CN" altLang="en-US" sz="1400" dirty="0"/>
              <a:t>发送</a:t>
            </a:r>
            <a:r>
              <a:rPr lang="en-US" altLang="zh-CN" sz="1400" dirty="0"/>
              <a:t>ACK0</a:t>
            </a:r>
            <a:endParaRPr lang="zh-CN" altLang="en-US" sz="14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445D5C7-2298-403F-95B3-47E7FFC0F55A}"/>
              </a:ext>
            </a:extLst>
          </p:cNvPr>
          <p:cNvCxnSpPr>
            <a:cxnSpLocks/>
          </p:cNvCxnSpPr>
          <p:nvPr/>
        </p:nvCxnSpPr>
        <p:spPr>
          <a:xfrm flipH="1">
            <a:off x="4012706" y="3682019"/>
            <a:ext cx="3986073" cy="662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42A2CC9-0A83-4EBD-9464-93B74CFC3B20}"/>
              </a:ext>
            </a:extLst>
          </p:cNvPr>
          <p:cNvSpPr txBox="1"/>
          <p:nvPr/>
        </p:nvSpPr>
        <p:spPr>
          <a:xfrm>
            <a:off x="5459769" y="3660124"/>
            <a:ext cx="710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ACK0</a:t>
            </a:r>
            <a:endParaRPr lang="zh-CN" altLang="en-US" sz="1400" dirty="0"/>
          </a:p>
        </p:txBody>
      </p:sp>
      <p:sp>
        <p:nvSpPr>
          <p:cNvPr id="12" name="左中括号 11">
            <a:extLst>
              <a:ext uri="{FF2B5EF4-FFF2-40B4-BE49-F238E27FC236}">
                <a16:creationId xmlns:a16="http://schemas.microsoft.com/office/drawing/2014/main" id="{6B8F493B-0223-4868-807F-2449C4AE5E74}"/>
              </a:ext>
            </a:extLst>
          </p:cNvPr>
          <p:cNvSpPr/>
          <p:nvPr/>
        </p:nvSpPr>
        <p:spPr>
          <a:xfrm>
            <a:off x="3844039" y="3040885"/>
            <a:ext cx="168667" cy="18418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22B0B81-A567-41D9-9317-7DDA832654E8}"/>
              </a:ext>
            </a:extLst>
          </p:cNvPr>
          <p:cNvSpPr txBox="1"/>
          <p:nvPr/>
        </p:nvSpPr>
        <p:spPr>
          <a:xfrm>
            <a:off x="2902999" y="4569895"/>
            <a:ext cx="110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分组</a:t>
            </a:r>
            <a:r>
              <a:rPr lang="en-US" altLang="zh-CN" sz="1400" dirty="0"/>
              <a:t>1</a:t>
            </a:r>
            <a:r>
              <a:rPr lang="zh-CN" altLang="en-US" sz="1400" dirty="0"/>
              <a:t>超时</a:t>
            </a:r>
            <a:endParaRPr lang="en-US" altLang="zh-CN" sz="1400" dirty="0"/>
          </a:p>
          <a:p>
            <a:r>
              <a:rPr lang="zh-CN" altLang="en-US" sz="1400" dirty="0"/>
              <a:t>重发分组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13BA5ED-599D-4E10-B838-EEB6A997F46B}"/>
              </a:ext>
            </a:extLst>
          </p:cNvPr>
          <p:cNvCxnSpPr/>
          <p:nvPr/>
        </p:nvCxnSpPr>
        <p:spPr>
          <a:xfrm>
            <a:off x="4012706" y="4894365"/>
            <a:ext cx="3986073" cy="555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73118F8-00DB-48BF-B5CA-87A9FA5134B8}"/>
              </a:ext>
            </a:extLst>
          </p:cNvPr>
          <p:cNvSpPr txBox="1"/>
          <p:nvPr/>
        </p:nvSpPr>
        <p:spPr>
          <a:xfrm>
            <a:off x="5720180" y="4768845"/>
            <a:ext cx="57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pkt1</a:t>
            </a:r>
            <a:endParaRPr lang="zh-CN" altLang="en-US" sz="1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16915D-6703-40FF-BE06-B3C0F3F68054}"/>
              </a:ext>
            </a:extLst>
          </p:cNvPr>
          <p:cNvSpPr txBox="1"/>
          <p:nvPr/>
        </p:nvSpPr>
        <p:spPr>
          <a:xfrm>
            <a:off x="7998778" y="5197231"/>
            <a:ext cx="212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接收分组</a:t>
            </a:r>
            <a:r>
              <a:rPr lang="en-US" altLang="zh-CN" sz="1400" dirty="0"/>
              <a:t>1</a:t>
            </a:r>
          </a:p>
          <a:p>
            <a:r>
              <a:rPr lang="zh-CN" altLang="en-US" sz="1400" dirty="0"/>
              <a:t>发送</a:t>
            </a:r>
            <a:r>
              <a:rPr lang="en-US" altLang="zh-CN" sz="1400" dirty="0"/>
              <a:t>ACK1</a:t>
            </a:r>
            <a:endParaRPr lang="zh-CN" altLang="en-US" sz="14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47BA786-E46D-43BF-A5FE-2D8E6F75A3A9}"/>
              </a:ext>
            </a:extLst>
          </p:cNvPr>
          <p:cNvCxnSpPr>
            <a:cxnSpLocks/>
          </p:cNvCxnSpPr>
          <p:nvPr/>
        </p:nvCxnSpPr>
        <p:spPr>
          <a:xfrm flipH="1">
            <a:off x="4012706" y="5484286"/>
            <a:ext cx="3986073" cy="662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8E2B745-3F18-4185-BE13-30D554D53BC8}"/>
              </a:ext>
            </a:extLst>
          </p:cNvPr>
          <p:cNvSpPr txBox="1"/>
          <p:nvPr/>
        </p:nvSpPr>
        <p:spPr>
          <a:xfrm>
            <a:off x="5459769" y="5462391"/>
            <a:ext cx="710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ACK1</a:t>
            </a:r>
            <a:endParaRPr lang="zh-CN" altLang="en-US" sz="14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2513CA4-8A0D-4A1B-B6D2-0911113BA010}"/>
              </a:ext>
            </a:extLst>
          </p:cNvPr>
          <p:cNvSpPr txBox="1"/>
          <p:nvPr/>
        </p:nvSpPr>
        <p:spPr>
          <a:xfrm>
            <a:off x="2854172" y="4029823"/>
            <a:ext cx="110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</a:t>
            </a:r>
            <a:r>
              <a:rPr lang="en-US" altLang="zh-CN" sz="1400" dirty="0"/>
              <a:t>ACK0</a:t>
            </a:r>
          </a:p>
          <a:p>
            <a:r>
              <a:rPr lang="zh-CN" altLang="en-US" sz="1400" dirty="0"/>
              <a:t>什么也不做</a:t>
            </a:r>
          </a:p>
        </p:txBody>
      </p:sp>
    </p:spTree>
    <p:extLst>
      <p:ext uri="{BB962C8B-B14F-4D97-AF65-F5344CB8AC3E}">
        <p14:creationId xmlns:p14="http://schemas.microsoft.com/office/powerpoint/2010/main" val="273668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BA89657-93D8-4663-BBEA-7C9A266AAFBE}"/>
              </a:ext>
            </a:extLst>
          </p:cNvPr>
          <p:cNvCxnSpPr/>
          <p:nvPr/>
        </p:nvCxnSpPr>
        <p:spPr>
          <a:xfrm>
            <a:off x="4012707" y="1384917"/>
            <a:ext cx="0" cy="434118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35C6E23-F75D-458E-BEED-C690D353D3CA}"/>
              </a:ext>
            </a:extLst>
          </p:cNvPr>
          <p:cNvCxnSpPr/>
          <p:nvPr/>
        </p:nvCxnSpPr>
        <p:spPr>
          <a:xfrm>
            <a:off x="7998780" y="1402672"/>
            <a:ext cx="0" cy="434118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40A6EC6-5242-4E75-B94D-1F60FED8F044}"/>
              </a:ext>
            </a:extLst>
          </p:cNvPr>
          <p:cNvSpPr txBox="1"/>
          <p:nvPr/>
        </p:nvSpPr>
        <p:spPr>
          <a:xfrm>
            <a:off x="2903000" y="1535837"/>
            <a:ext cx="1109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发送分组</a:t>
            </a:r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4CEFA9-9064-4096-A08C-870E6DE833F0}"/>
              </a:ext>
            </a:extLst>
          </p:cNvPr>
          <p:cNvSpPr txBox="1"/>
          <p:nvPr/>
        </p:nvSpPr>
        <p:spPr>
          <a:xfrm>
            <a:off x="2743200" y="692458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B6DB69-2364-42B4-BB2A-1633FED17731}"/>
              </a:ext>
            </a:extLst>
          </p:cNvPr>
          <p:cNvSpPr txBox="1"/>
          <p:nvPr/>
        </p:nvSpPr>
        <p:spPr>
          <a:xfrm>
            <a:off x="8460419" y="692458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接收方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D9DB78C-5368-4FD6-93A3-E348C328659A}"/>
              </a:ext>
            </a:extLst>
          </p:cNvPr>
          <p:cNvCxnSpPr>
            <a:stCxn id="7" idx="3"/>
          </p:cNvCxnSpPr>
          <p:nvPr/>
        </p:nvCxnSpPr>
        <p:spPr>
          <a:xfrm>
            <a:off x="4012707" y="1689726"/>
            <a:ext cx="3986073" cy="662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67A2ACF-422B-48D1-9834-9F6334694F2E}"/>
              </a:ext>
            </a:extLst>
          </p:cNvPr>
          <p:cNvSpPr txBox="1"/>
          <p:nvPr/>
        </p:nvSpPr>
        <p:spPr>
          <a:xfrm>
            <a:off x="5714261" y="1571348"/>
            <a:ext cx="5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pkt0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DF319D3-7DDE-4B10-9F9E-E17CDEE89515}"/>
              </a:ext>
            </a:extLst>
          </p:cNvPr>
          <p:cNvSpPr txBox="1"/>
          <p:nvPr/>
        </p:nvSpPr>
        <p:spPr>
          <a:xfrm>
            <a:off x="7998780" y="2090973"/>
            <a:ext cx="1012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接收分组</a:t>
            </a:r>
            <a:r>
              <a:rPr lang="en-US" altLang="zh-CN" sz="1400" dirty="0"/>
              <a:t>0</a:t>
            </a:r>
          </a:p>
          <a:p>
            <a:r>
              <a:rPr lang="zh-CN" altLang="en-US" sz="1400" dirty="0"/>
              <a:t>发送</a:t>
            </a:r>
            <a:r>
              <a:rPr lang="en-US" altLang="zh-CN" sz="1400" dirty="0"/>
              <a:t>ACK0</a:t>
            </a:r>
            <a:endParaRPr lang="zh-CN" altLang="en-US" sz="1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0F14318-AD83-4D48-87DF-257F3D75AF74}"/>
              </a:ext>
            </a:extLst>
          </p:cNvPr>
          <p:cNvCxnSpPr>
            <a:cxnSpLocks/>
          </p:cNvCxnSpPr>
          <p:nvPr/>
        </p:nvCxnSpPr>
        <p:spPr>
          <a:xfrm flipH="1">
            <a:off x="4012706" y="2378028"/>
            <a:ext cx="3986073" cy="662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9F9307E-D279-4D02-BF5B-DB38BB480093}"/>
              </a:ext>
            </a:extLst>
          </p:cNvPr>
          <p:cNvSpPr txBox="1"/>
          <p:nvPr/>
        </p:nvSpPr>
        <p:spPr>
          <a:xfrm>
            <a:off x="5459769" y="2356133"/>
            <a:ext cx="710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ACK0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3BA2C3-89D8-456C-9118-6EEF63F25A81}"/>
              </a:ext>
            </a:extLst>
          </p:cNvPr>
          <p:cNvSpPr txBox="1"/>
          <p:nvPr/>
        </p:nvSpPr>
        <p:spPr>
          <a:xfrm>
            <a:off x="2902999" y="2830488"/>
            <a:ext cx="110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</a:t>
            </a:r>
            <a:r>
              <a:rPr lang="en-US" altLang="zh-CN" sz="1400" dirty="0"/>
              <a:t>ACK0</a:t>
            </a:r>
          </a:p>
          <a:p>
            <a:r>
              <a:rPr lang="zh-CN" altLang="en-US" sz="1400" dirty="0"/>
              <a:t>发送分组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FC2158B-A2F1-47A8-9BE1-41B65A5641FD}"/>
              </a:ext>
            </a:extLst>
          </p:cNvPr>
          <p:cNvCxnSpPr>
            <a:stCxn id="30" idx="3"/>
          </p:cNvCxnSpPr>
          <p:nvPr/>
        </p:nvCxnSpPr>
        <p:spPr>
          <a:xfrm>
            <a:off x="4012706" y="3092098"/>
            <a:ext cx="3986073" cy="555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D3BBB6D-61B7-47A6-9EA4-90C9A714230E}"/>
              </a:ext>
            </a:extLst>
          </p:cNvPr>
          <p:cNvSpPr txBox="1"/>
          <p:nvPr/>
        </p:nvSpPr>
        <p:spPr>
          <a:xfrm>
            <a:off x="5720179" y="2966578"/>
            <a:ext cx="131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pkt1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EF6148-B06C-492E-A0FE-AAC3184E1327}"/>
              </a:ext>
            </a:extLst>
          </p:cNvPr>
          <p:cNvSpPr txBox="1"/>
          <p:nvPr/>
        </p:nvSpPr>
        <p:spPr>
          <a:xfrm>
            <a:off x="7998778" y="3394964"/>
            <a:ext cx="212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接收分组</a:t>
            </a:r>
            <a:r>
              <a:rPr lang="en-US" altLang="zh-CN" sz="1400" dirty="0"/>
              <a:t>1</a:t>
            </a:r>
          </a:p>
          <a:p>
            <a:r>
              <a:rPr lang="zh-CN" altLang="en-US" sz="1400" dirty="0"/>
              <a:t>发送</a:t>
            </a:r>
            <a:r>
              <a:rPr lang="en-US" altLang="zh-CN" sz="1400" dirty="0"/>
              <a:t>ACK0</a:t>
            </a:r>
            <a:endParaRPr lang="zh-CN" altLang="en-US" sz="14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445D5C7-2298-403F-95B3-47E7FFC0F55A}"/>
              </a:ext>
            </a:extLst>
          </p:cNvPr>
          <p:cNvCxnSpPr>
            <a:cxnSpLocks/>
          </p:cNvCxnSpPr>
          <p:nvPr/>
        </p:nvCxnSpPr>
        <p:spPr>
          <a:xfrm flipH="1">
            <a:off x="4012706" y="3682019"/>
            <a:ext cx="3986073" cy="662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42A2CC9-0A83-4EBD-9464-93B74CFC3B20}"/>
              </a:ext>
            </a:extLst>
          </p:cNvPr>
          <p:cNvSpPr txBox="1"/>
          <p:nvPr/>
        </p:nvSpPr>
        <p:spPr>
          <a:xfrm>
            <a:off x="5122413" y="3643658"/>
            <a:ext cx="1526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ACK0 </a:t>
            </a:r>
            <a:r>
              <a:rPr lang="zh-CN" altLang="en-US" sz="1400" dirty="0"/>
              <a:t>发生篡改</a:t>
            </a:r>
          </a:p>
        </p:txBody>
      </p:sp>
      <p:sp>
        <p:nvSpPr>
          <p:cNvPr id="12" name="左中括号 11">
            <a:extLst>
              <a:ext uri="{FF2B5EF4-FFF2-40B4-BE49-F238E27FC236}">
                <a16:creationId xmlns:a16="http://schemas.microsoft.com/office/drawing/2014/main" id="{6B8F493B-0223-4868-807F-2449C4AE5E74}"/>
              </a:ext>
            </a:extLst>
          </p:cNvPr>
          <p:cNvSpPr/>
          <p:nvPr/>
        </p:nvSpPr>
        <p:spPr>
          <a:xfrm>
            <a:off x="3844039" y="3040885"/>
            <a:ext cx="168667" cy="18418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22B0B81-A567-41D9-9317-7DDA832654E8}"/>
              </a:ext>
            </a:extLst>
          </p:cNvPr>
          <p:cNvSpPr txBox="1"/>
          <p:nvPr/>
        </p:nvSpPr>
        <p:spPr>
          <a:xfrm>
            <a:off x="2902999" y="4569895"/>
            <a:ext cx="110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分组</a:t>
            </a:r>
            <a:r>
              <a:rPr lang="en-US" altLang="zh-CN" sz="1400" dirty="0"/>
              <a:t>1</a:t>
            </a:r>
            <a:r>
              <a:rPr lang="zh-CN" altLang="en-US" sz="1400" dirty="0"/>
              <a:t>超时</a:t>
            </a:r>
            <a:endParaRPr lang="en-US" altLang="zh-CN" sz="1400" dirty="0"/>
          </a:p>
          <a:p>
            <a:r>
              <a:rPr lang="zh-CN" altLang="en-US" sz="1400" dirty="0"/>
              <a:t>重发分组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13BA5ED-599D-4E10-B838-EEB6A997F46B}"/>
              </a:ext>
            </a:extLst>
          </p:cNvPr>
          <p:cNvCxnSpPr/>
          <p:nvPr/>
        </p:nvCxnSpPr>
        <p:spPr>
          <a:xfrm>
            <a:off x="4012706" y="4894365"/>
            <a:ext cx="3986073" cy="555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73118F8-00DB-48BF-B5CA-87A9FA5134B8}"/>
              </a:ext>
            </a:extLst>
          </p:cNvPr>
          <p:cNvSpPr txBox="1"/>
          <p:nvPr/>
        </p:nvSpPr>
        <p:spPr>
          <a:xfrm>
            <a:off x="5720180" y="4768845"/>
            <a:ext cx="57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pkt1</a:t>
            </a:r>
            <a:endParaRPr lang="zh-CN" altLang="en-US" sz="1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16915D-6703-40FF-BE06-B3C0F3F68054}"/>
              </a:ext>
            </a:extLst>
          </p:cNvPr>
          <p:cNvSpPr txBox="1"/>
          <p:nvPr/>
        </p:nvSpPr>
        <p:spPr>
          <a:xfrm>
            <a:off x="7998778" y="5197231"/>
            <a:ext cx="212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接收分组</a:t>
            </a:r>
            <a:r>
              <a:rPr lang="en-US" altLang="zh-CN" sz="1400" dirty="0"/>
              <a:t>1</a:t>
            </a:r>
            <a:r>
              <a:rPr lang="zh-CN" altLang="en-US" sz="1400" dirty="0"/>
              <a:t>，检测冗余</a:t>
            </a:r>
            <a:endParaRPr lang="en-US" altLang="zh-CN" sz="1400" dirty="0"/>
          </a:p>
          <a:p>
            <a:r>
              <a:rPr lang="zh-CN" altLang="en-US" sz="1400" dirty="0"/>
              <a:t>发送</a:t>
            </a:r>
            <a:r>
              <a:rPr lang="en-US" altLang="zh-CN" sz="1400" dirty="0"/>
              <a:t>ACK1</a:t>
            </a:r>
            <a:endParaRPr lang="zh-CN" altLang="en-US" sz="14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47BA786-E46D-43BF-A5FE-2D8E6F75A3A9}"/>
              </a:ext>
            </a:extLst>
          </p:cNvPr>
          <p:cNvCxnSpPr>
            <a:cxnSpLocks/>
          </p:cNvCxnSpPr>
          <p:nvPr/>
        </p:nvCxnSpPr>
        <p:spPr>
          <a:xfrm flipH="1">
            <a:off x="4012706" y="5484286"/>
            <a:ext cx="3986073" cy="662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8E2B745-3F18-4185-BE13-30D554D53BC8}"/>
              </a:ext>
            </a:extLst>
          </p:cNvPr>
          <p:cNvSpPr txBox="1"/>
          <p:nvPr/>
        </p:nvSpPr>
        <p:spPr>
          <a:xfrm>
            <a:off x="5459769" y="5462391"/>
            <a:ext cx="710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ACK1</a:t>
            </a:r>
            <a:endParaRPr lang="zh-CN" altLang="en-US" sz="14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2513CA4-8A0D-4A1B-B6D2-0911113BA010}"/>
              </a:ext>
            </a:extLst>
          </p:cNvPr>
          <p:cNvSpPr txBox="1"/>
          <p:nvPr/>
        </p:nvSpPr>
        <p:spPr>
          <a:xfrm>
            <a:off x="1890946" y="4029823"/>
            <a:ext cx="2072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</a:t>
            </a:r>
            <a:r>
              <a:rPr lang="en-US" altLang="zh-CN" sz="1400" dirty="0"/>
              <a:t>ACK0</a:t>
            </a:r>
            <a:r>
              <a:rPr lang="zh-CN" altLang="en-US" sz="1400" dirty="0"/>
              <a:t>，校验错误</a:t>
            </a:r>
            <a:endParaRPr lang="en-US" altLang="zh-CN" sz="1400" dirty="0"/>
          </a:p>
          <a:p>
            <a:r>
              <a:rPr lang="zh-CN" altLang="en-US" sz="1400" dirty="0"/>
              <a:t>什么也不做</a:t>
            </a:r>
          </a:p>
        </p:txBody>
      </p:sp>
    </p:spTree>
    <p:extLst>
      <p:ext uri="{BB962C8B-B14F-4D97-AF65-F5344CB8AC3E}">
        <p14:creationId xmlns:p14="http://schemas.microsoft.com/office/powerpoint/2010/main" val="369201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B90FC360-1908-4673-B669-7528EDF2B9A5}"/>
              </a:ext>
            </a:extLst>
          </p:cNvPr>
          <p:cNvSpPr txBox="1"/>
          <p:nvPr/>
        </p:nvSpPr>
        <p:spPr>
          <a:xfrm>
            <a:off x="4937036" y="434219"/>
            <a:ext cx="2701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rdt_send(data) </a:t>
            </a:r>
          </a:p>
          <a:p>
            <a:r>
              <a:rPr lang="en-US" altLang="zh-CN" sz="1200" noProof="1"/>
              <a:t>sndpkt = make_pkt(0, data, checksum)</a:t>
            </a:r>
          </a:p>
          <a:p>
            <a:r>
              <a:rPr lang="en-US" altLang="zh-CN" sz="1200" noProof="1"/>
              <a:t>udt_send(sndpkt)</a:t>
            </a:r>
          </a:p>
          <a:p>
            <a:r>
              <a:rPr lang="en-US" altLang="zh-CN" sz="1200" noProof="1"/>
              <a:t>start_timer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C46D1D-8F55-4EBA-B1BE-CDC10CA7379A}"/>
              </a:ext>
            </a:extLst>
          </p:cNvPr>
          <p:cNvSpPr txBox="1"/>
          <p:nvPr/>
        </p:nvSpPr>
        <p:spPr>
          <a:xfrm>
            <a:off x="7823871" y="803551"/>
            <a:ext cx="396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rdt_rcv(rcvpkt) &amp;&amp; ( corrupt(rcvpkt) || isNAK(rcvpkt) )</a:t>
            </a:r>
          </a:p>
          <a:p>
            <a:r>
              <a:rPr lang="en-US" altLang="zh-CN" sz="1200" noProof="1"/>
              <a:t>^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8780FB-5B4A-4090-A927-7F381173D370}"/>
              </a:ext>
            </a:extLst>
          </p:cNvPr>
          <p:cNvSpPr txBox="1"/>
          <p:nvPr/>
        </p:nvSpPr>
        <p:spPr>
          <a:xfrm>
            <a:off x="161493" y="135655"/>
            <a:ext cx="128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发送方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A5A74E-F731-4DEE-B479-AE5E15B32547}"/>
              </a:ext>
            </a:extLst>
          </p:cNvPr>
          <p:cNvSpPr/>
          <p:nvPr/>
        </p:nvSpPr>
        <p:spPr>
          <a:xfrm>
            <a:off x="4014315" y="1545501"/>
            <a:ext cx="1226422" cy="12264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等待来自上层的调用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EEF9ACB-EBFB-48D9-B58D-162C93CC8696}"/>
              </a:ext>
            </a:extLst>
          </p:cNvPr>
          <p:cNvSpPr/>
          <p:nvPr/>
        </p:nvSpPr>
        <p:spPr>
          <a:xfrm>
            <a:off x="6945661" y="1545501"/>
            <a:ext cx="1226422" cy="12264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等待</a:t>
            </a:r>
            <a:r>
              <a:rPr lang="en-US" altLang="zh-CN" sz="1200" dirty="0"/>
              <a:t>ACK</a:t>
            </a:r>
            <a:r>
              <a:rPr lang="zh-CN" altLang="en-US" sz="1200" dirty="0"/>
              <a:t>或</a:t>
            </a:r>
            <a:r>
              <a:rPr lang="en-US" altLang="zh-CN" sz="1200" dirty="0"/>
              <a:t>NAK 0</a:t>
            </a:r>
            <a:endParaRPr lang="zh-CN" altLang="en-US" sz="1200" dirty="0"/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3B4E8A9E-065D-4E4C-A89C-E0FD3776A6B9}"/>
              </a:ext>
            </a:extLst>
          </p:cNvPr>
          <p:cNvCxnSpPr>
            <a:stCxn id="4" idx="7"/>
            <a:endCxn id="5" idx="1"/>
          </p:cNvCxnSpPr>
          <p:nvPr/>
        </p:nvCxnSpPr>
        <p:spPr>
          <a:xfrm rot="5400000" flipH="1" flipV="1">
            <a:off x="6093199" y="693039"/>
            <a:ext cx="10816" cy="2064135"/>
          </a:xfrm>
          <a:prstGeom prst="curvedConnector3">
            <a:avLst>
              <a:gd name="adj1" fmla="val 346049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027084E5-6FAD-4736-9295-DAB0A2CD2390}"/>
              </a:ext>
            </a:extLst>
          </p:cNvPr>
          <p:cNvSpPr/>
          <p:nvPr/>
        </p:nvSpPr>
        <p:spPr>
          <a:xfrm>
            <a:off x="4014315" y="4075053"/>
            <a:ext cx="1226422" cy="12264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等待</a:t>
            </a:r>
            <a:r>
              <a:rPr lang="en-US" altLang="zh-CN" sz="1200" dirty="0"/>
              <a:t>ACK</a:t>
            </a:r>
            <a:r>
              <a:rPr lang="zh-CN" altLang="en-US" sz="1200" dirty="0"/>
              <a:t>或</a:t>
            </a:r>
            <a:r>
              <a:rPr lang="en-US" altLang="zh-CN" sz="1200" dirty="0"/>
              <a:t>NAK 1</a:t>
            </a:r>
            <a:endParaRPr lang="zh-CN" altLang="en-US" sz="12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6B1B3C6-253B-423E-B376-E9218859D488}"/>
              </a:ext>
            </a:extLst>
          </p:cNvPr>
          <p:cNvSpPr/>
          <p:nvPr/>
        </p:nvSpPr>
        <p:spPr>
          <a:xfrm>
            <a:off x="6945661" y="4075053"/>
            <a:ext cx="1226422" cy="12264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等待来自上层的调用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388B5B23-018B-4C78-BB52-E4566AE789BD}"/>
              </a:ext>
            </a:extLst>
          </p:cNvPr>
          <p:cNvCxnSpPr>
            <a:cxnSpLocks/>
          </p:cNvCxnSpPr>
          <p:nvPr/>
        </p:nvCxnSpPr>
        <p:spPr>
          <a:xfrm flipH="1" flipV="1">
            <a:off x="4067621" y="2391421"/>
            <a:ext cx="10816" cy="2064135"/>
          </a:xfrm>
          <a:prstGeom prst="curvedConnector3">
            <a:avLst>
              <a:gd name="adj1" fmla="val 346049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CBA007B3-0397-4A20-802B-6C4133BEDE17}"/>
              </a:ext>
            </a:extLst>
          </p:cNvPr>
          <p:cNvCxnSpPr>
            <a:cxnSpLocks/>
          </p:cNvCxnSpPr>
          <p:nvPr/>
        </p:nvCxnSpPr>
        <p:spPr>
          <a:xfrm rot="5400000">
            <a:off x="6065249" y="4101709"/>
            <a:ext cx="10816" cy="2064135"/>
          </a:xfrm>
          <a:prstGeom prst="curvedConnector3">
            <a:avLst>
              <a:gd name="adj1" fmla="val 346049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BB68D080-052B-4A23-B55B-7353B37DA13E}"/>
              </a:ext>
            </a:extLst>
          </p:cNvPr>
          <p:cNvCxnSpPr>
            <a:cxnSpLocks/>
          </p:cNvCxnSpPr>
          <p:nvPr/>
        </p:nvCxnSpPr>
        <p:spPr>
          <a:xfrm>
            <a:off x="8125259" y="2400298"/>
            <a:ext cx="10816" cy="2064135"/>
          </a:xfrm>
          <a:prstGeom prst="curvedConnector3">
            <a:avLst>
              <a:gd name="adj1" fmla="val 346049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DA1A3EE5-9A28-40C7-BEC6-A5B8C82D5EDF}"/>
              </a:ext>
            </a:extLst>
          </p:cNvPr>
          <p:cNvCxnSpPr>
            <a:cxnSpLocks/>
            <a:stCxn id="24" idx="4"/>
            <a:endCxn id="24" idx="3"/>
          </p:cNvCxnSpPr>
          <p:nvPr/>
        </p:nvCxnSpPr>
        <p:spPr>
          <a:xfrm rot="5400000" flipH="1">
            <a:off x="4320920" y="4994870"/>
            <a:ext cx="179605" cy="433606"/>
          </a:xfrm>
          <a:prstGeom prst="curvedConnector3">
            <a:avLst>
              <a:gd name="adj1" fmla="val -1272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3DAA08E-1164-4929-AFD8-0AFD42977244}"/>
              </a:ext>
            </a:extLst>
          </p:cNvPr>
          <p:cNvCxnSpPr>
            <a:cxnSpLocks/>
          </p:cNvCxnSpPr>
          <p:nvPr/>
        </p:nvCxnSpPr>
        <p:spPr>
          <a:xfrm>
            <a:off x="3958051" y="936987"/>
            <a:ext cx="669475" cy="6038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0243DA6-CD64-4EB4-B01E-E4664B7E55C2}"/>
              </a:ext>
            </a:extLst>
          </p:cNvPr>
          <p:cNvSpPr txBox="1"/>
          <p:nvPr/>
        </p:nvSpPr>
        <p:spPr>
          <a:xfrm>
            <a:off x="5583907" y="5610594"/>
            <a:ext cx="2701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rdt_send(data) </a:t>
            </a:r>
          </a:p>
          <a:p>
            <a:r>
              <a:rPr lang="en-US" altLang="zh-CN" sz="1200" noProof="1"/>
              <a:t>sndpkt = make_pkt(1, data, checksum)</a:t>
            </a:r>
          </a:p>
          <a:p>
            <a:r>
              <a:rPr lang="en-US" altLang="zh-CN" sz="1200" noProof="1"/>
              <a:t>udt_send(sndpkt)</a:t>
            </a:r>
          </a:p>
          <a:p>
            <a:r>
              <a:rPr lang="en-US" altLang="zh-CN" sz="1200" noProof="1"/>
              <a:t>start_timer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F863F4D-F010-4B90-A092-EBD1A3C57F33}"/>
              </a:ext>
            </a:extLst>
          </p:cNvPr>
          <p:cNvSpPr txBox="1"/>
          <p:nvPr/>
        </p:nvSpPr>
        <p:spPr>
          <a:xfrm>
            <a:off x="1448270" y="5813845"/>
            <a:ext cx="396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rdt_rcv(rcvpkt) &amp;&amp; ( corrupt(rcvpkt) || isNAK(rcvpkt) )</a:t>
            </a:r>
          </a:p>
          <a:p>
            <a:r>
              <a:rPr lang="en-US" altLang="zh-CN" sz="1200" noProof="1"/>
              <a:t>^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67E0637-6FA6-4CDA-B385-C51468CDF907}"/>
              </a:ext>
            </a:extLst>
          </p:cNvPr>
          <p:cNvSpPr txBox="1"/>
          <p:nvPr/>
        </p:nvSpPr>
        <p:spPr>
          <a:xfrm>
            <a:off x="8467018" y="3083240"/>
            <a:ext cx="379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rdt_rcv(rcvpkt) &amp;&amp; notcorrupt(rcvpkt) &amp;&amp; isACK(rcvpkt)</a:t>
            </a:r>
          </a:p>
          <a:p>
            <a:r>
              <a:rPr lang="en-US" altLang="zh-CN" sz="1200" noProof="1"/>
              <a:t>stop_timer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0E76971-8DF0-4E17-BDAA-180895BDF865}"/>
              </a:ext>
            </a:extLst>
          </p:cNvPr>
          <p:cNvSpPr txBox="1"/>
          <p:nvPr/>
        </p:nvSpPr>
        <p:spPr>
          <a:xfrm>
            <a:off x="-44229" y="3120944"/>
            <a:ext cx="379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rdt_rcv(rcvpkt) &amp;&amp; notcorrupt(rcvpkt) &amp;&amp; isACK(rcvpkt)</a:t>
            </a:r>
          </a:p>
          <a:p>
            <a:r>
              <a:rPr lang="en-US" altLang="zh-CN" sz="1200" noProof="1"/>
              <a:t>stop_timer</a:t>
            </a:r>
          </a:p>
        </p:txBody>
      </p: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CD165EDD-EC76-4378-B292-20BC05CD9E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85873" y="1418501"/>
            <a:ext cx="179605" cy="433606"/>
          </a:xfrm>
          <a:prstGeom prst="curvedConnector3">
            <a:avLst>
              <a:gd name="adj1" fmla="val -1124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4A4F0E33-007D-40E0-B9A3-D252B930B90A}"/>
              </a:ext>
            </a:extLst>
          </p:cNvPr>
          <p:cNvCxnSpPr>
            <a:stCxn id="5" idx="7"/>
            <a:endCxn id="5" idx="6"/>
          </p:cNvCxnSpPr>
          <p:nvPr/>
        </p:nvCxnSpPr>
        <p:spPr>
          <a:xfrm rot="16200000" flipH="1">
            <a:off x="7865477" y="1852107"/>
            <a:ext cx="433606" cy="179605"/>
          </a:xfrm>
          <a:prstGeom prst="curvedConnector4">
            <a:avLst>
              <a:gd name="adj1" fmla="val -4056"/>
              <a:gd name="adj2" fmla="val 2470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7FAB6E2B-4F60-4BDC-A8FD-C99ABA1765DF}"/>
              </a:ext>
            </a:extLst>
          </p:cNvPr>
          <p:cNvSpPr txBox="1"/>
          <p:nvPr/>
        </p:nvSpPr>
        <p:spPr>
          <a:xfrm>
            <a:off x="8467018" y="1711076"/>
            <a:ext cx="140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timeout</a:t>
            </a:r>
          </a:p>
          <a:p>
            <a:r>
              <a:rPr lang="en-US" altLang="zh-CN" sz="1200" noProof="1"/>
              <a:t>udt_send(sndpkt)</a:t>
            </a:r>
          </a:p>
          <a:p>
            <a:r>
              <a:rPr lang="en-US" altLang="zh-CN" sz="1200" noProof="1"/>
              <a:t>start_timer</a:t>
            </a:r>
          </a:p>
        </p:txBody>
      </p: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D4DBEEE6-CC46-40AD-AF15-9A616E836132}"/>
              </a:ext>
            </a:extLst>
          </p:cNvPr>
          <p:cNvCxnSpPr>
            <a:stCxn id="25" idx="6"/>
            <a:endCxn id="25" idx="4"/>
          </p:cNvCxnSpPr>
          <p:nvPr/>
        </p:nvCxnSpPr>
        <p:spPr>
          <a:xfrm flipH="1">
            <a:off x="7558872" y="4688264"/>
            <a:ext cx="613211" cy="613211"/>
          </a:xfrm>
          <a:prstGeom prst="curvedConnector4">
            <a:avLst>
              <a:gd name="adj1" fmla="val -37279"/>
              <a:gd name="adj2" fmla="val 1372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4380FF12-3604-4D82-8A97-CC0F520D9ECA}"/>
              </a:ext>
            </a:extLst>
          </p:cNvPr>
          <p:cNvSpPr txBox="1"/>
          <p:nvPr/>
        </p:nvSpPr>
        <p:spPr>
          <a:xfrm>
            <a:off x="8628230" y="5211928"/>
            <a:ext cx="122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rdt_rcv(rcvpkt) </a:t>
            </a:r>
          </a:p>
          <a:p>
            <a:r>
              <a:rPr lang="en-US" altLang="zh-CN" sz="1200" noProof="1"/>
              <a:t>^</a:t>
            </a: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DEBE7F0B-7358-4F5B-92DC-DE8EF5FCD04E}"/>
              </a:ext>
            </a:extLst>
          </p:cNvPr>
          <p:cNvCxnSpPr>
            <a:stCxn id="24" idx="3"/>
            <a:endCxn id="24" idx="2"/>
          </p:cNvCxnSpPr>
          <p:nvPr/>
        </p:nvCxnSpPr>
        <p:spPr>
          <a:xfrm rot="5400000" flipH="1">
            <a:off x="3887315" y="4815265"/>
            <a:ext cx="433606" cy="179605"/>
          </a:xfrm>
          <a:prstGeom prst="curvedConnector4">
            <a:avLst>
              <a:gd name="adj1" fmla="val -18388"/>
              <a:gd name="adj2" fmla="val 2272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3C241898-C6E6-4805-AEFF-83578EDEC33C}"/>
              </a:ext>
            </a:extLst>
          </p:cNvPr>
          <p:cNvSpPr txBox="1"/>
          <p:nvPr/>
        </p:nvSpPr>
        <p:spPr>
          <a:xfrm>
            <a:off x="2114457" y="4655144"/>
            <a:ext cx="140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timeout</a:t>
            </a:r>
          </a:p>
          <a:p>
            <a:r>
              <a:rPr lang="en-US" altLang="zh-CN" sz="1200" noProof="1"/>
              <a:t>udt_send(sndpkt)</a:t>
            </a:r>
          </a:p>
          <a:p>
            <a:r>
              <a:rPr lang="en-US" altLang="zh-CN" sz="1200" noProof="1"/>
              <a:t>start_timer</a:t>
            </a:r>
          </a:p>
        </p:txBody>
      </p: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45A97C7A-6ADA-452D-9C7A-680231E72E54}"/>
              </a:ext>
            </a:extLst>
          </p:cNvPr>
          <p:cNvCxnSpPr>
            <a:stCxn id="4" idx="2"/>
            <a:endCxn id="4" idx="1"/>
          </p:cNvCxnSpPr>
          <p:nvPr/>
        </p:nvCxnSpPr>
        <p:spPr>
          <a:xfrm rot="10800000" flipH="1">
            <a:off x="4014314" y="1725106"/>
            <a:ext cx="179605" cy="433606"/>
          </a:xfrm>
          <a:prstGeom prst="curvedConnector4">
            <a:avLst>
              <a:gd name="adj1" fmla="val -127279"/>
              <a:gd name="adj2" fmla="val 1224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C0CAEA7A-BAC6-4199-9505-4B87F895EF9F}"/>
              </a:ext>
            </a:extLst>
          </p:cNvPr>
          <p:cNvSpPr txBox="1"/>
          <p:nvPr/>
        </p:nvSpPr>
        <p:spPr>
          <a:xfrm>
            <a:off x="2477968" y="1428244"/>
            <a:ext cx="122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rdt_rcv(rcvpkt) </a:t>
            </a:r>
          </a:p>
          <a:p>
            <a:r>
              <a:rPr lang="en-US" altLang="zh-CN" sz="1200" noProof="1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404699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BA89657-93D8-4663-BBEA-7C9A266AAFBE}"/>
              </a:ext>
            </a:extLst>
          </p:cNvPr>
          <p:cNvCxnSpPr>
            <a:cxnSpLocks/>
          </p:cNvCxnSpPr>
          <p:nvPr/>
        </p:nvCxnSpPr>
        <p:spPr>
          <a:xfrm>
            <a:off x="4110362" y="648068"/>
            <a:ext cx="0" cy="569058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35C6E23-F75D-458E-BEED-C690D353D3CA}"/>
              </a:ext>
            </a:extLst>
          </p:cNvPr>
          <p:cNvCxnSpPr>
            <a:cxnSpLocks/>
          </p:cNvCxnSpPr>
          <p:nvPr/>
        </p:nvCxnSpPr>
        <p:spPr>
          <a:xfrm>
            <a:off x="8096435" y="665823"/>
            <a:ext cx="0" cy="5672829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40A6EC6-5242-4E75-B94D-1F60FED8F044}"/>
              </a:ext>
            </a:extLst>
          </p:cNvPr>
          <p:cNvSpPr txBox="1"/>
          <p:nvPr/>
        </p:nvSpPr>
        <p:spPr>
          <a:xfrm>
            <a:off x="3000655" y="798988"/>
            <a:ext cx="1109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发送分组</a:t>
            </a:r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4CEFA9-9064-4096-A08C-870E6DE833F0}"/>
              </a:ext>
            </a:extLst>
          </p:cNvPr>
          <p:cNvSpPr txBox="1"/>
          <p:nvPr/>
        </p:nvSpPr>
        <p:spPr>
          <a:xfrm>
            <a:off x="2743200" y="62145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B6DB69-2364-42B4-BB2A-1633FED17731}"/>
              </a:ext>
            </a:extLst>
          </p:cNvPr>
          <p:cNvSpPr txBox="1"/>
          <p:nvPr/>
        </p:nvSpPr>
        <p:spPr>
          <a:xfrm>
            <a:off x="8460419" y="62145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接收方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D9DB78C-5368-4FD6-93A3-E348C328659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110362" y="952877"/>
            <a:ext cx="3986073" cy="662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67A2ACF-422B-48D1-9834-9F6334694F2E}"/>
              </a:ext>
            </a:extLst>
          </p:cNvPr>
          <p:cNvSpPr txBox="1"/>
          <p:nvPr/>
        </p:nvSpPr>
        <p:spPr>
          <a:xfrm>
            <a:off x="5811916" y="834499"/>
            <a:ext cx="5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pkt0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DF319D3-7DDE-4B10-9F9E-E17CDEE89515}"/>
              </a:ext>
            </a:extLst>
          </p:cNvPr>
          <p:cNvSpPr txBox="1"/>
          <p:nvPr/>
        </p:nvSpPr>
        <p:spPr>
          <a:xfrm>
            <a:off x="8096435" y="1354124"/>
            <a:ext cx="1012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接收分组</a:t>
            </a:r>
            <a:r>
              <a:rPr lang="en-US" altLang="zh-CN" sz="1400" dirty="0"/>
              <a:t>0</a:t>
            </a:r>
          </a:p>
          <a:p>
            <a:r>
              <a:rPr lang="zh-CN" altLang="en-US" sz="1400" dirty="0"/>
              <a:t>发送</a:t>
            </a:r>
            <a:r>
              <a:rPr lang="en-US" altLang="zh-CN" sz="1400" dirty="0"/>
              <a:t>ACK0</a:t>
            </a:r>
            <a:endParaRPr lang="zh-CN" altLang="en-US" sz="1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0F14318-AD83-4D48-87DF-257F3D75AF74}"/>
              </a:ext>
            </a:extLst>
          </p:cNvPr>
          <p:cNvCxnSpPr>
            <a:cxnSpLocks/>
          </p:cNvCxnSpPr>
          <p:nvPr/>
        </p:nvCxnSpPr>
        <p:spPr>
          <a:xfrm flipH="1">
            <a:off x="4110361" y="1641179"/>
            <a:ext cx="3986073" cy="662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9F9307E-D279-4D02-BF5B-DB38BB480093}"/>
              </a:ext>
            </a:extLst>
          </p:cNvPr>
          <p:cNvSpPr txBox="1"/>
          <p:nvPr/>
        </p:nvSpPr>
        <p:spPr>
          <a:xfrm>
            <a:off x="5557424" y="1619284"/>
            <a:ext cx="710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ACK0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3BA2C3-89D8-456C-9118-6EEF63F25A81}"/>
              </a:ext>
            </a:extLst>
          </p:cNvPr>
          <p:cNvSpPr txBox="1"/>
          <p:nvPr/>
        </p:nvSpPr>
        <p:spPr>
          <a:xfrm>
            <a:off x="3000654" y="2093639"/>
            <a:ext cx="110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</a:t>
            </a:r>
            <a:r>
              <a:rPr lang="en-US" altLang="zh-CN" sz="1400" dirty="0"/>
              <a:t>ACK0</a:t>
            </a:r>
          </a:p>
          <a:p>
            <a:r>
              <a:rPr lang="zh-CN" altLang="en-US" sz="1400" dirty="0"/>
              <a:t>发送分组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FC2158B-A2F1-47A8-9BE1-41B65A5641FD}"/>
              </a:ext>
            </a:extLst>
          </p:cNvPr>
          <p:cNvCxnSpPr>
            <a:stCxn id="30" idx="3"/>
          </p:cNvCxnSpPr>
          <p:nvPr/>
        </p:nvCxnSpPr>
        <p:spPr>
          <a:xfrm>
            <a:off x="4110361" y="2355249"/>
            <a:ext cx="3986073" cy="555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D3BBB6D-61B7-47A6-9EA4-90C9A714230E}"/>
              </a:ext>
            </a:extLst>
          </p:cNvPr>
          <p:cNvSpPr txBox="1"/>
          <p:nvPr/>
        </p:nvSpPr>
        <p:spPr>
          <a:xfrm>
            <a:off x="5868146" y="2247958"/>
            <a:ext cx="131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pkt1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EF6148-B06C-492E-A0FE-AAC3184E1327}"/>
              </a:ext>
            </a:extLst>
          </p:cNvPr>
          <p:cNvSpPr txBox="1"/>
          <p:nvPr/>
        </p:nvSpPr>
        <p:spPr>
          <a:xfrm>
            <a:off x="8096433" y="2658115"/>
            <a:ext cx="212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接收分组</a:t>
            </a:r>
            <a:r>
              <a:rPr lang="en-US" altLang="zh-CN" sz="1400" dirty="0"/>
              <a:t>1</a:t>
            </a:r>
          </a:p>
          <a:p>
            <a:r>
              <a:rPr lang="zh-CN" altLang="en-US" sz="1400" dirty="0"/>
              <a:t>发送</a:t>
            </a:r>
            <a:r>
              <a:rPr lang="en-US" altLang="zh-CN" sz="1400" dirty="0"/>
              <a:t>ACK1</a:t>
            </a:r>
            <a:endParaRPr lang="zh-CN" altLang="en-US" sz="14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445D5C7-2298-403F-95B3-47E7FFC0F55A}"/>
              </a:ext>
            </a:extLst>
          </p:cNvPr>
          <p:cNvCxnSpPr>
            <a:cxnSpLocks/>
          </p:cNvCxnSpPr>
          <p:nvPr/>
        </p:nvCxnSpPr>
        <p:spPr>
          <a:xfrm flipH="1">
            <a:off x="4110358" y="2935259"/>
            <a:ext cx="3986073" cy="662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42A2CC9-0A83-4EBD-9464-93B74CFC3B20}"/>
              </a:ext>
            </a:extLst>
          </p:cNvPr>
          <p:cNvSpPr txBox="1"/>
          <p:nvPr/>
        </p:nvSpPr>
        <p:spPr>
          <a:xfrm>
            <a:off x="6267635" y="2853518"/>
            <a:ext cx="710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ACK1</a:t>
            </a:r>
            <a:endParaRPr lang="zh-CN" altLang="en-US" sz="1400" dirty="0"/>
          </a:p>
        </p:txBody>
      </p:sp>
      <p:sp>
        <p:nvSpPr>
          <p:cNvPr id="12" name="左中括号 11">
            <a:extLst>
              <a:ext uri="{FF2B5EF4-FFF2-40B4-BE49-F238E27FC236}">
                <a16:creationId xmlns:a16="http://schemas.microsoft.com/office/drawing/2014/main" id="{6B8F493B-0223-4868-807F-2449C4AE5E74}"/>
              </a:ext>
            </a:extLst>
          </p:cNvPr>
          <p:cNvSpPr/>
          <p:nvPr/>
        </p:nvSpPr>
        <p:spPr>
          <a:xfrm>
            <a:off x="3950564" y="2304037"/>
            <a:ext cx="159797" cy="74885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22B0B81-A567-41D9-9317-7DDA832654E8}"/>
              </a:ext>
            </a:extLst>
          </p:cNvPr>
          <p:cNvSpPr txBox="1"/>
          <p:nvPr/>
        </p:nvSpPr>
        <p:spPr>
          <a:xfrm>
            <a:off x="2928157" y="2767444"/>
            <a:ext cx="110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分组</a:t>
            </a:r>
            <a:r>
              <a:rPr lang="en-US" altLang="zh-CN" sz="1400" dirty="0"/>
              <a:t>1</a:t>
            </a:r>
            <a:r>
              <a:rPr lang="zh-CN" altLang="en-US" sz="1400" dirty="0"/>
              <a:t>超时</a:t>
            </a:r>
            <a:endParaRPr lang="en-US" altLang="zh-CN" sz="1400" dirty="0"/>
          </a:p>
          <a:p>
            <a:r>
              <a:rPr lang="zh-CN" altLang="en-US" sz="1400" dirty="0"/>
              <a:t>重发分组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13BA5ED-599D-4E10-B838-EEB6A997F46B}"/>
              </a:ext>
            </a:extLst>
          </p:cNvPr>
          <p:cNvCxnSpPr/>
          <p:nvPr/>
        </p:nvCxnSpPr>
        <p:spPr>
          <a:xfrm>
            <a:off x="4110360" y="3055740"/>
            <a:ext cx="3986073" cy="555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216915D-6703-40FF-BE06-B3C0F3F68054}"/>
              </a:ext>
            </a:extLst>
          </p:cNvPr>
          <p:cNvSpPr txBox="1"/>
          <p:nvPr/>
        </p:nvSpPr>
        <p:spPr>
          <a:xfrm>
            <a:off x="8096433" y="3962106"/>
            <a:ext cx="212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接收分组</a:t>
            </a:r>
            <a:r>
              <a:rPr lang="en-US" altLang="zh-CN" sz="1400" dirty="0"/>
              <a:t>0</a:t>
            </a:r>
          </a:p>
          <a:p>
            <a:r>
              <a:rPr lang="zh-CN" altLang="en-US" sz="1400" dirty="0"/>
              <a:t>发送</a:t>
            </a:r>
            <a:r>
              <a:rPr lang="en-US" altLang="zh-CN" sz="1400" dirty="0"/>
              <a:t>ACK0</a:t>
            </a:r>
            <a:endParaRPr lang="zh-CN" altLang="en-US" sz="14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47BA786-E46D-43BF-A5FE-2D8E6F75A3A9}"/>
              </a:ext>
            </a:extLst>
          </p:cNvPr>
          <p:cNvCxnSpPr>
            <a:cxnSpLocks/>
          </p:cNvCxnSpPr>
          <p:nvPr/>
        </p:nvCxnSpPr>
        <p:spPr>
          <a:xfrm flipH="1">
            <a:off x="4119236" y="4232394"/>
            <a:ext cx="3977196" cy="240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D51C066-1AC5-4C87-9F13-40992CBF7D48}"/>
              </a:ext>
            </a:extLst>
          </p:cNvPr>
          <p:cNvSpPr txBox="1"/>
          <p:nvPr/>
        </p:nvSpPr>
        <p:spPr>
          <a:xfrm>
            <a:off x="4647465" y="2825213"/>
            <a:ext cx="572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pkt1</a:t>
            </a:r>
            <a:endParaRPr lang="zh-CN" altLang="en-US" sz="14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2B2FB46-92D1-4AC4-B05E-46D96321DCFE}"/>
              </a:ext>
            </a:extLst>
          </p:cNvPr>
          <p:cNvCxnSpPr>
            <a:cxnSpLocks/>
          </p:cNvCxnSpPr>
          <p:nvPr/>
        </p:nvCxnSpPr>
        <p:spPr>
          <a:xfrm flipH="1">
            <a:off x="4136986" y="3614603"/>
            <a:ext cx="3950573" cy="1223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47D20E9-AF2C-482C-AF54-0FDD99F683C8}"/>
              </a:ext>
            </a:extLst>
          </p:cNvPr>
          <p:cNvSpPr txBox="1"/>
          <p:nvPr/>
        </p:nvSpPr>
        <p:spPr>
          <a:xfrm>
            <a:off x="6826930" y="3564708"/>
            <a:ext cx="710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ACK1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616009F-AD63-4465-AAC1-64813EF8B302}"/>
              </a:ext>
            </a:extLst>
          </p:cNvPr>
          <p:cNvSpPr txBox="1"/>
          <p:nvPr/>
        </p:nvSpPr>
        <p:spPr>
          <a:xfrm>
            <a:off x="8114186" y="3358761"/>
            <a:ext cx="212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接收分组</a:t>
            </a:r>
            <a:r>
              <a:rPr lang="en-US" altLang="zh-CN" sz="1400" dirty="0"/>
              <a:t>1</a:t>
            </a:r>
            <a:r>
              <a:rPr lang="zh-CN" altLang="en-US" sz="1400" dirty="0"/>
              <a:t>，检测冗余</a:t>
            </a:r>
            <a:endParaRPr lang="en-US" altLang="zh-CN" sz="1400" dirty="0"/>
          </a:p>
          <a:p>
            <a:r>
              <a:rPr lang="zh-CN" altLang="en-US" sz="1400" dirty="0"/>
              <a:t>发送</a:t>
            </a:r>
            <a:r>
              <a:rPr lang="en-US" altLang="zh-CN" sz="1400" dirty="0"/>
              <a:t>ACK1</a:t>
            </a:r>
            <a:endParaRPr lang="zh-CN" altLang="en-US" sz="14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4F84295-DEEA-4A67-9F02-593EA3361994}"/>
              </a:ext>
            </a:extLst>
          </p:cNvPr>
          <p:cNvCxnSpPr/>
          <p:nvPr/>
        </p:nvCxnSpPr>
        <p:spPr>
          <a:xfrm>
            <a:off x="4110358" y="3644067"/>
            <a:ext cx="3986073" cy="555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6D3D60D-72B0-42EC-A3F9-9138CF31D428}"/>
              </a:ext>
            </a:extLst>
          </p:cNvPr>
          <p:cNvSpPr txBox="1"/>
          <p:nvPr/>
        </p:nvSpPr>
        <p:spPr>
          <a:xfrm>
            <a:off x="5066933" y="3466482"/>
            <a:ext cx="572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pkt0</a:t>
            </a:r>
            <a:endParaRPr lang="zh-CN" altLang="en-US" sz="1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0BACD69-F998-4109-A6CB-9DA456F3ED91}"/>
              </a:ext>
            </a:extLst>
          </p:cNvPr>
          <p:cNvSpPr txBox="1"/>
          <p:nvPr/>
        </p:nvSpPr>
        <p:spPr>
          <a:xfrm>
            <a:off x="2974028" y="3371291"/>
            <a:ext cx="110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</a:t>
            </a:r>
            <a:r>
              <a:rPr lang="en-US" altLang="zh-CN" sz="1400" dirty="0"/>
              <a:t>ACK1</a:t>
            </a:r>
          </a:p>
          <a:p>
            <a:r>
              <a:rPr lang="zh-CN" altLang="en-US" sz="1400" dirty="0"/>
              <a:t>发送分组</a:t>
            </a:r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947D88-E970-481C-A9DC-6C0E9313D420}"/>
              </a:ext>
            </a:extLst>
          </p:cNvPr>
          <p:cNvSpPr txBox="1"/>
          <p:nvPr/>
        </p:nvSpPr>
        <p:spPr>
          <a:xfrm>
            <a:off x="2967369" y="4123947"/>
            <a:ext cx="110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</a:t>
            </a:r>
            <a:r>
              <a:rPr lang="en-US" altLang="zh-CN" sz="1400" dirty="0"/>
              <a:t>ACK0</a:t>
            </a:r>
          </a:p>
          <a:p>
            <a:r>
              <a:rPr lang="zh-CN" altLang="en-US" sz="1400" dirty="0"/>
              <a:t>发送分组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FA49734-3D16-4D39-A642-97CC0BD4FAFB}"/>
              </a:ext>
            </a:extLst>
          </p:cNvPr>
          <p:cNvSpPr txBox="1"/>
          <p:nvPr/>
        </p:nvSpPr>
        <p:spPr>
          <a:xfrm>
            <a:off x="4864963" y="5428679"/>
            <a:ext cx="710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ACK0</a:t>
            </a:r>
            <a:endParaRPr lang="zh-CN" altLang="en-US" sz="1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98269E6-3F14-4A3D-91E8-78FF196E7110}"/>
              </a:ext>
            </a:extLst>
          </p:cNvPr>
          <p:cNvSpPr txBox="1"/>
          <p:nvPr/>
        </p:nvSpPr>
        <p:spPr>
          <a:xfrm>
            <a:off x="2967369" y="4621030"/>
            <a:ext cx="110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</a:t>
            </a:r>
            <a:r>
              <a:rPr lang="en-US" altLang="zh-CN" sz="1400" dirty="0"/>
              <a:t>ACK1</a:t>
            </a:r>
          </a:p>
          <a:p>
            <a:r>
              <a:rPr lang="zh-CN" altLang="en-US" sz="1400" dirty="0"/>
              <a:t>发送分组</a:t>
            </a:r>
            <a:r>
              <a:rPr lang="en-US" altLang="zh-CN" sz="1400" dirty="0"/>
              <a:t>0</a:t>
            </a:r>
            <a:endParaRPr lang="zh-CN" altLang="en-US" sz="14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32A9737-925C-4A6B-AC8F-062E9593040A}"/>
              </a:ext>
            </a:extLst>
          </p:cNvPr>
          <p:cNvCxnSpPr>
            <a:cxnSpLocks/>
          </p:cNvCxnSpPr>
          <p:nvPr/>
        </p:nvCxnSpPr>
        <p:spPr>
          <a:xfrm>
            <a:off x="4128113" y="4517887"/>
            <a:ext cx="2527187" cy="349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EE96485-7722-4B1C-8756-305AE01E49BE}"/>
              </a:ext>
            </a:extLst>
          </p:cNvPr>
          <p:cNvSpPr txBox="1"/>
          <p:nvPr/>
        </p:nvSpPr>
        <p:spPr>
          <a:xfrm>
            <a:off x="5926596" y="4456005"/>
            <a:ext cx="104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pkt1</a:t>
            </a:r>
            <a:r>
              <a:rPr lang="zh-CN" altLang="en-US" sz="1400" dirty="0"/>
              <a:t>丢失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3058800-1150-4AD9-8741-23036135D4D3}"/>
              </a:ext>
            </a:extLst>
          </p:cNvPr>
          <p:cNvCxnSpPr>
            <a:cxnSpLocks/>
          </p:cNvCxnSpPr>
          <p:nvPr/>
        </p:nvCxnSpPr>
        <p:spPr>
          <a:xfrm>
            <a:off x="4119236" y="4874190"/>
            <a:ext cx="3986073" cy="662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1E1965D6-414A-4445-A672-8AF7D7AAFB22}"/>
              </a:ext>
            </a:extLst>
          </p:cNvPr>
          <p:cNvSpPr txBox="1"/>
          <p:nvPr/>
        </p:nvSpPr>
        <p:spPr>
          <a:xfrm>
            <a:off x="6363818" y="4961150"/>
            <a:ext cx="58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pkt0</a:t>
            </a:r>
            <a:endParaRPr lang="zh-CN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A0F06E1-3E66-4A29-AB99-7A5802C6BCD4}"/>
              </a:ext>
            </a:extLst>
          </p:cNvPr>
          <p:cNvSpPr txBox="1"/>
          <p:nvPr/>
        </p:nvSpPr>
        <p:spPr>
          <a:xfrm>
            <a:off x="8194081" y="5205618"/>
            <a:ext cx="212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接收分组</a:t>
            </a:r>
            <a:r>
              <a:rPr lang="en-US" altLang="zh-CN" sz="1400" dirty="0"/>
              <a:t>0</a:t>
            </a:r>
            <a:r>
              <a:rPr lang="zh-CN" altLang="en-US" sz="1400" dirty="0"/>
              <a:t>，检测冗余</a:t>
            </a:r>
            <a:endParaRPr lang="en-US" altLang="zh-CN" sz="1400" dirty="0"/>
          </a:p>
          <a:p>
            <a:r>
              <a:rPr lang="zh-CN" altLang="en-US" sz="1400" dirty="0"/>
              <a:t>发送</a:t>
            </a:r>
            <a:r>
              <a:rPr lang="en-US" altLang="zh-CN" sz="1400" dirty="0"/>
              <a:t>ACK0</a:t>
            </a:r>
            <a:endParaRPr lang="zh-CN" altLang="en-US" sz="1400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8BF76ED-4456-49CF-8EBF-427D3CA2E351}"/>
              </a:ext>
            </a:extLst>
          </p:cNvPr>
          <p:cNvCxnSpPr>
            <a:cxnSpLocks/>
          </p:cNvCxnSpPr>
          <p:nvPr/>
        </p:nvCxnSpPr>
        <p:spPr>
          <a:xfrm flipH="1">
            <a:off x="4101489" y="5576727"/>
            <a:ext cx="3977196" cy="240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9DF65D1E-AC82-485F-B46F-E89521028F42}"/>
              </a:ext>
            </a:extLst>
          </p:cNvPr>
          <p:cNvSpPr txBox="1"/>
          <p:nvPr/>
        </p:nvSpPr>
        <p:spPr>
          <a:xfrm>
            <a:off x="2967369" y="5505776"/>
            <a:ext cx="110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</a:t>
            </a:r>
            <a:r>
              <a:rPr lang="en-US" altLang="zh-CN" sz="1400" dirty="0"/>
              <a:t>ACK0</a:t>
            </a:r>
          </a:p>
          <a:p>
            <a:r>
              <a:rPr lang="zh-CN" altLang="en-US" sz="1400" dirty="0"/>
              <a:t>发送分组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C6908E5-9863-4C99-815A-F6061C042393}"/>
              </a:ext>
            </a:extLst>
          </p:cNvPr>
          <p:cNvCxnSpPr/>
          <p:nvPr/>
        </p:nvCxnSpPr>
        <p:spPr>
          <a:xfrm>
            <a:off x="4092609" y="5871406"/>
            <a:ext cx="3986073" cy="555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82029E4F-923D-4173-AE88-D46351001E93}"/>
              </a:ext>
            </a:extLst>
          </p:cNvPr>
          <p:cNvSpPr txBox="1"/>
          <p:nvPr/>
        </p:nvSpPr>
        <p:spPr>
          <a:xfrm>
            <a:off x="5817092" y="5827618"/>
            <a:ext cx="572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pkt1</a:t>
            </a:r>
            <a:endParaRPr lang="zh-CN" altLang="en-US" sz="1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AB19DE6-968C-44F2-819C-AEFD8CA8398E}"/>
              </a:ext>
            </a:extLst>
          </p:cNvPr>
          <p:cNvSpPr txBox="1"/>
          <p:nvPr/>
        </p:nvSpPr>
        <p:spPr>
          <a:xfrm>
            <a:off x="8167454" y="6077042"/>
            <a:ext cx="212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接收分组</a:t>
            </a:r>
            <a:r>
              <a:rPr lang="en-US" altLang="zh-CN" sz="1400" dirty="0"/>
              <a:t>1</a:t>
            </a:r>
          </a:p>
          <a:p>
            <a:r>
              <a:rPr lang="zh-CN" altLang="en-US" sz="1400" dirty="0"/>
              <a:t>发送</a:t>
            </a:r>
            <a:r>
              <a:rPr lang="en-US" altLang="zh-CN" sz="1400" dirty="0"/>
              <a:t>ACK1</a:t>
            </a:r>
            <a:endParaRPr lang="zh-CN" altLang="en-US" sz="14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D740689-0E3F-4218-81E5-1F14667EFF77}"/>
              </a:ext>
            </a:extLst>
          </p:cNvPr>
          <p:cNvSpPr txBox="1"/>
          <p:nvPr/>
        </p:nvSpPr>
        <p:spPr>
          <a:xfrm>
            <a:off x="4445500" y="4070158"/>
            <a:ext cx="710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ACK0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048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AA5A74E-F731-4DEE-B479-AE5E15B32547}"/>
              </a:ext>
            </a:extLst>
          </p:cNvPr>
          <p:cNvSpPr/>
          <p:nvPr/>
        </p:nvSpPr>
        <p:spPr>
          <a:xfrm>
            <a:off x="3338219" y="2895061"/>
            <a:ext cx="1477863" cy="13645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等待来自上层的调用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5C71E33-B6FD-4281-BA40-ABDE037CCC8B}"/>
              </a:ext>
            </a:extLst>
          </p:cNvPr>
          <p:cNvCxnSpPr>
            <a:cxnSpLocks/>
          </p:cNvCxnSpPr>
          <p:nvPr/>
        </p:nvCxnSpPr>
        <p:spPr>
          <a:xfrm>
            <a:off x="3255359" y="1908699"/>
            <a:ext cx="527146" cy="105738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4C46D1D-8F55-4EBA-B1BE-CDC10CA7379A}"/>
              </a:ext>
            </a:extLst>
          </p:cNvPr>
          <p:cNvSpPr txBox="1"/>
          <p:nvPr/>
        </p:nvSpPr>
        <p:spPr>
          <a:xfrm>
            <a:off x="5198619" y="4649151"/>
            <a:ext cx="164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rdt_rcv(packet) </a:t>
            </a:r>
          </a:p>
          <a:p>
            <a:r>
              <a:rPr lang="en-US" altLang="zh-CN" sz="1200" dirty="0"/>
              <a:t>extract(packet,</a:t>
            </a:r>
            <a:r>
              <a:rPr lang="zh-CN" altLang="en-US" sz="1200" dirty="0"/>
              <a:t> </a:t>
            </a:r>
            <a:r>
              <a:rPr lang="en-US" altLang="zh-CN" sz="1200" dirty="0"/>
              <a:t>data)</a:t>
            </a:r>
          </a:p>
          <a:p>
            <a:r>
              <a:rPr lang="en-US" altLang="zh-CN" sz="1200" dirty="0"/>
              <a:t>deliver_data</a:t>
            </a:r>
            <a:r>
              <a:rPr lang="en-US" altLang="zh-CN" sz="1200" noProof="1"/>
              <a:t>(data)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4A3CA73-BC03-4239-BD1F-1AA8102C2337}"/>
              </a:ext>
            </a:extLst>
          </p:cNvPr>
          <p:cNvSpPr/>
          <p:nvPr/>
        </p:nvSpPr>
        <p:spPr>
          <a:xfrm>
            <a:off x="6931634" y="2842735"/>
            <a:ext cx="1477863" cy="13645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等待来自下层的调用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CA8E4FB-99B2-410E-A2DB-C1786385D720}"/>
              </a:ext>
            </a:extLst>
          </p:cNvPr>
          <p:cNvSpPr txBox="1"/>
          <p:nvPr/>
        </p:nvSpPr>
        <p:spPr>
          <a:xfrm>
            <a:off x="5120332" y="1791059"/>
            <a:ext cx="270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rdt_send(data) </a:t>
            </a:r>
          </a:p>
          <a:p>
            <a:r>
              <a:rPr lang="en-US" altLang="zh-CN" sz="1200" noProof="1"/>
              <a:t>packet = make_pkt(data)</a:t>
            </a:r>
          </a:p>
          <a:p>
            <a:r>
              <a:rPr lang="en-US" altLang="zh-CN" sz="1200" noProof="1"/>
              <a:t>udt_send(packet)</a:t>
            </a: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A1C9D45E-8CBC-49C8-9D00-B4866823B220}"/>
              </a:ext>
            </a:extLst>
          </p:cNvPr>
          <p:cNvCxnSpPr>
            <a:stCxn id="4" idx="7"/>
            <a:endCxn id="14" idx="1"/>
          </p:cNvCxnSpPr>
          <p:nvPr/>
        </p:nvCxnSpPr>
        <p:spPr>
          <a:xfrm rot="5400000" flipH="1" flipV="1">
            <a:off x="5847695" y="1794526"/>
            <a:ext cx="52326" cy="2548408"/>
          </a:xfrm>
          <a:prstGeom prst="curvedConnector3">
            <a:avLst>
              <a:gd name="adj1" fmla="val 9187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8B3FD456-5341-4B07-A831-235BF91954FF}"/>
              </a:ext>
            </a:extLst>
          </p:cNvPr>
          <p:cNvCxnSpPr>
            <a:stCxn id="14" idx="3"/>
            <a:endCxn id="4" idx="5"/>
          </p:cNvCxnSpPr>
          <p:nvPr/>
        </p:nvCxnSpPr>
        <p:spPr>
          <a:xfrm rot="5400000">
            <a:off x="5847695" y="2759401"/>
            <a:ext cx="52326" cy="2548408"/>
          </a:xfrm>
          <a:prstGeom prst="curvedConnector3">
            <a:avLst>
              <a:gd name="adj1" fmla="val 9187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787296F-8077-412E-8BA1-AF864853E92C}"/>
              </a:ext>
            </a:extLst>
          </p:cNvPr>
          <p:cNvSpPr txBox="1"/>
          <p:nvPr/>
        </p:nvSpPr>
        <p:spPr>
          <a:xfrm>
            <a:off x="648070" y="372862"/>
            <a:ext cx="1766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r>
              <a:rPr lang="zh-CN" altLang="en-US" sz="2800" dirty="0"/>
              <a:t>的</a:t>
            </a:r>
            <a:r>
              <a:rPr lang="en-US" altLang="zh-CN" sz="2800" dirty="0"/>
              <a:t>FSM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543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AA5A74E-F731-4DEE-B479-AE5E15B32547}"/>
              </a:ext>
            </a:extLst>
          </p:cNvPr>
          <p:cNvSpPr/>
          <p:nvPr/>
        </p:nvSpPr>
        <p:spPr>
          <a:xfrm>
            <a:off x="3338219" y="2895061"/>
            <a:ext cx="1477863" cy="13645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等待来自上层的调用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5C71E33-B6FD-4281-BA40-ABDE037CCC8B}"/>
              </a:ext>
            </a:extLst>
          </p:cNvPr>
          <p:cNvCxnSpPr>
            <a:cxnSpLocks/>
          </p:cNvCxnSpPr>
          <p:nvPr/>
        </p:nvCxnSpPr>
        <p:spPr>
          <a:xfrm flipH="1">
            <a:off x="8252256" y="2112778"/>
            <a:ext cx="734289" cy="97842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4C46D1D-8F55-4EBA-B1BE-CDC10CA7379A}"/>
              </a:ext>
            </a:extLst>
          </p:cNvPr>
          <p:cNvSpPr txBox="1"/>
          <p:nvPr/>
        </p:nvSpPr>
        <p:spPr>
          <a:xfrm>
            <a:off x="5198619" y="4649151"/>
            <a:ext cx="164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rdt_rcv(packet) </a:t>
            </a:r>
          </a:p>
          <a:p>
            <a:r>
              <a:rPr lang="en-US" altLang="zh-CN" sz="1200" dirty="0"/>
              <a:t>extract(packet,</a:t>
            </a:r>
            <a:r>
              <a:rPr lang="zh-CN" altLang="en-US" sz="1200" dirty="0"/>
              <a:t> </a:t>
            </a:r>
            <a:r>
              <a:rPr lang="en-US" altLang="zh-CN" sz="1200" dirty="0"/>
              <a:t>data)</a:t>
            </a:r>
          </a:p>
          <a:p>
            <a:r>
              <a:rPr lang="en-US" altLang="zh-CN" sz="1200" dirty="0"/>
              <a:t>deliver_data</a:t>
            </a:r>
            <a:r>
              <a:rPr lang="en-US" altLang="zh-CN" sz="1200" noProof="1"/>
              <a:t>(data)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4A3CA73-BC03-4239-BD1F-1AA8102C2337}"/>
              </a:ext>
            </a:extLst>
          </p:cNvPr>
          <p:cNvSpPr/>
          <p:nvPr/>
        </p:nvSpPr>
        <p:spPr>
          <a:xfrm>
            <a:off x="6931634" y="2842735"/>
            <a:ext cx="1477863" cy="13645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等待来自下层的调用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CA8E4FB-99B2-410E-A2DB-C1786385D720}"/>
              </a:ext>
            </a:extLst>
          </p:cNvPr>
          <p:cNvSpPr txBox="1"/>
          <p:nvPr/>
        </p:nvSpPr>
        <p:spPr>
          <a:xfrm>
            <a:off x="5120332" y="1791059"/>
            <a:ext cx="270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rdt_send(data) </a:t>
            </a:r>
          </a:p>
          <a:p>
            <a:r>
              <a:rPr lang="en-US" altLang="zh-CN" sz="1200" noProof="1"/>
              <a:t>packet = make_pkt(data)</a:t>
            </a:r>
          </a:p>
          <a:p>
            <a:r>
              <a:rPr lang="en-US" altLang="zh-CN" sz="1200" noProof="1"/>
              <a:t>udt_send(packet)</a:t>
            </a: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A1C9D45E-8CBC-49C8-9D00-B4866823B220}"/>
              </a:ext>
            </a:extLst>
          </p:cNvPr>
          <p:cNvCxnSpPr>
            <a:stCxn id="4" idx="7"/>
            <a:endCxn id="14" idx="1"/>
          </p:cNvCxnSpPr>
          <p:nvPr/>
        </p:nvCxnSpPr>
        <p:spPr>
          <a:xfrm rot="5400000" flipH="1" flipV="1">
            <a:off x="5847695" y="1794526"/>
            <a:ext cx="52326" cy="2548408"/>
          </a:xfrm>
          <a:prstGeom prst="curvedConnector3">
            <a:avLst>
              <a:gd name="adj1" fmla="val 9187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8B3FD456-5341-4B07-A831-235BF91954FF}"/>
              </a:ext>
            </a:extLst>
          </p:cNvPr>
          <p:cNvCxnSpPr>
            <a:stCxn id="14" idx="3"/>
            <a:endCxn id="4" idx="5"/>
          </p:cNvCxnSpPr>
          <p:nvPr/>
        </p:nvCxnSpPr>
        <p:spPr>
          <a:xfrm rot="5400000">
            <a:off x="5847695" y="2759401"/>
            <a:ext cx="52326" cy="2548408"/>
          </a:xfrm>
          <a:prstGeom prst="curvedConnector3">
            <a:avLst>
              <a:gd name="adj1" fmla="val 9187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787296F-8077-412E-8BA1-AF864853E92C}"/>
              </a:ext>
            </a:extLst>
          </p:cNvPr>
          <p:cNvSpPr txBox="1"/>
          <p:nvPr/>
        </p:nvSpPr>
        <p:spPr>
          <a:xfrm>
            <a:off x="648070" y="372862"/>
            <a:ext cx="1766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</a:t>
            </a:r>
            <a:r>
              <a:rPr lang="zh-CN" altLang="en-US" sz="2800" dirty="0"/>
              <a:t>的</a:t>
            </a:r>
            <a:r>
              <a:rPr lang="en-US" altLang="zh-CN" sz="2800" dirty="0"/>
              <a:t>FSM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087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8780FB-5B4A-4090-A927-7F381173D370}"/>
              </a:ext>
            </a:extLst>
          </p:cNvPr>
          <p:cNvSpPr txBox="1"/>
          <p:nvPr/>
        </p:nvSpPr>
        <p:spPr>
          <a:xfrm>
            <a:off x="161493" y="135655"/>
            <a:ext cx="128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发送方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A5A74E-F731-4DEE-B479-AE5E15B32547}"/>
              </a:ext>
            </a:extLst>
          </p:cNvPr>
          <p:cNvSpPr/>
          <p:nvPr/>
        </p:nvSpPr>
        <p:spPr>
          <a:xfrm>
            <a:off x="4271767" y="2841641"/>
            <a:ext cx="1226422" cy="12264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等待来自上层的调用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3DAA08E-1164-4929-AFD8-0AFD42977244}"/>
              </a:ext>
            </a:extLst>
          </p:cNvPr>
          <p:cNvCxnSpPr>
            <a:cxnSpLocks/>
          </p:cNvCxnSpPr>
          <p:nvPr/>
        </p:nvCxnSpPr>
        <p:spPr>
          <a:xfrm>
            <a:off x="3691720" y="2539732"/>
            <a:ext cx="669475" cy="6038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C0CAEA7A-BAC6-4199-9505-4B87F895EF9F}"/>
              </a:ext>
            </a:extLst>
          </p:cNvPr>
          <p:cNvSpPr txBox="1"/>
          <p:nvPr/>
        </p:nvSpPr>
        <p:spPr>
          <a:xfrm>
            <a:off x="3262138" y="1731427"/>
            <a:ext cx="12264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^ </a:t>
            </a:r>
          </a:p>
          <a:p>
            <a:r>
              <a:rPr lang="en-US" altLang="zh-CN" sz="1100" noProof="1"/>
              <a:t>base=1</a:t>
            </a:r>
          </a:p>
          <a:p>
            <a:r>
              <a:rPr lang="en-US" altLang="zh-CN" sz="1100" noProof="1"/>
              <a:t>nextseqnum=1</a:t>
            </a: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94394EA8-7B7B-4AC8-8EFC-24811193B0FB}"/>
              </a:ext>
            </a:extLst>
          </p:cNvPr>
          <p:cNvCxnSpPr>
            <a:stCxn id="4" idx="2"/>
            <a:endCxn id="4" idx="3"/>
          </p:cNvCxnSpPr>
          <p:nvPr/>
        </p:nvCxnSpPr>
        <p:spPr>
          <a:xfrm rot="10800000" flipH="1" flipV="1">
            <a:off x="4271766" y="3454852"/>
            <a:ext cx="179605" cy="433606"/>
          </a:xfrm>
          <a:prstGeom prst="curvedConnector4">
            <a:avLst>
              <a:gd name="adj1" fmla="val -196479"/>
              <a:gd name="adj2" fmla="val 1368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0D40982-E56A-4069-9FF5-5478AF4165D3}"/>
              </a:ext>
            </a:extLst>
          </p:cNvPr>
          <p:cNvSpPr txBox="1"/>
          <p:nvPr/>
        </p:nvSpPr>
        <p:spPr>
          <a:xfrm>
            <a:off x="339046" y="3249822"/>
            <a:ext cx="350498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rdt_send(data) </a:t>
            </a:r>
          </a:p>
          <a:p>
            <a:r>
              <a:rPr lang="en-US" altLang="zh-CN" sz="1100" dirty="0"/>
              <a:t>if(</a:t>
            </a:r>
            <a:r>
              <a:rPr lang="en-US" altLang="zh-CN" sz="1100" noProof="1"/>
              <a:t>nextseqnum &lt; base+2</a:t>
            </a:r>
            <a:r>
              <a:rPr lang="en-US" altLang="zh-CN" sz="1100" dirty="0"/>
              <a:t>)</a:t>
            </a:r>
            <a:endParaRPr lang="en-US" altLang="zh-CN" sz="1100" noProof="1"/>
          </a:p>
          <a:p>
            <a:r>
              <a:rPr lang="en-US" altLang="zh-CN" sz="1100" noProof="1"/>
              <a:t>    sndpkt[nextseqnum]=make_pkt(nextseqnum, data)</a:t>
            </a:r>
          </a:p>
          <a:p>
            <a:r>
              <a:rPr lang="en-US" altLang="zh-CN" sz="1100" noProof="1"/>
              <a:t>    udt_send(sndpkt[nextseqnum])</a:t>
            </a:r>
          </a:p>
          <a:p>
            <a:r>
              <a:rPr lang="en-US" altLang="zh-CN" sz="1100" noProof="1"/>
              <a:t>    nextseqnum++</a:t>
            </a:r>
          </a:p>
          <a:p>
            <a:r>
              <a:rPr lang="en-US" altLang="zh-CN" sz="1100" noProof="1"/>
              <a:t>else</a:t>
            </a:r>
          </a:p>
          <a:p>
            <a:r>
              <a:rPr lang="en-US" altLang="zh-CN" sz="1100" noProof="1"/>
              <a:t>    refuse_data(data)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3967577-AA20-45B5-BDAA-8A03700DD71E}"/>
              </a:ext>
            </a:extLst>
          </p:cNvPr>
          <p:cNvSpPr/>
          <p:nvPr/>
        </p:nvSpPr>
        <p:spPr>
          <a:xfrm>
            <a:off x="7600805" y="2841641"/>
            <a:ext cx="1226422" cy="12264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等待来自下层的调用</a:t>
            </a: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EFC0DB72-83A9-4CD6-9668-77EE1B7F4C6E}"/>
              </a:ext>
            </a:extLst>
          </p:cNvPr>
          <p:cNvCxnSpPr>
            <a:stCxn id="4" idx="7"/>
            <a:endCxn id="44" idx="1"/>
          </p:cNvCxnSpPr>
          <p:nvPr/>
        </p:nvCxnSpPr>
        <p:spPr>
          <a:xfrm rot="5400000" flipH="1" flipV="1">
            <a:off x="6549497" y="1790333"/>
            <a:ext cx="12700" cy="2461826"/>
          </a:xfrm>
          <a:prstGeom prst="curvedConnector3">
            <a:avLst>
              <a:gd name="adj1" fmla="val 32142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6DBDB9B-E642-4374-9E90-5A0AA9FEF777}"/>
              </a:ext>
            </a:extLst>
          </p:cNvPr>
          <p:cNvSpPr txBox="1"/>
          <p:nvPr/>
        </p:nvSpPr>
        <p:spPr>
          <a:xfrm>
            <a:off x="5916416" y="1854768"/>
            <a:ext cx="16843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noProof="1"/>
              <a:t>nextseqnum == base+2</a:t>
            </a:r>
          </a:p>
          <a:p>
            <a:r>
              <a:rPr lang="en-US" altLang="zh-CN" sz="1100" noProof="1"/>
              <a:t>start_timer</a:t>
            </a:r>
          </a:p>
          <a:p>
            <a:r>
              <a:rPr lang="en-US" altLang="zh-CN" sz="1100" noProof="1"/>
              <a:t>num1 = 0, num2 = 0 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1474AE0F-A5EE-4FFF-8F2E-23C6BCE35C72}"/>
              </a:ext>
            </a:extLst>
          </p:cNvPr>
          <p:cNvCxnSpPr>
            <a:cxnSpLocks/>
            <a:stCxn id="44" idx="0"/>
            <a:endCxn id="44" idx="7"/>
          </p:cNvCxnSpPr>
          <p:nvPr/>
        </p:nvCxnSpPr>
        <p:spPr>
          <a:xfrm rot="16200000" flipH="1">
            <a:off x="8341016" y="2714640"/>
            <a:ext cx="179605" cy="433606"/>
          </a:xfrm>
          <a:prstGeom prst="curvedConnector3">
            <a:avLst>
              <a:gd name="adj1" fmla="val -1767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25A0212A-D23F-47AC-9202-C8C0F441087D}"/>
              </a:ext>
            </a:extLst>
          </p:cNvPr>
          <p:cNvSpPr txBox="1"/>
          <p:nvPr/>
        </p:nvSpPr>
        <p:spPr>
          <a:xfrm>
            <a:off x="8765083" y="1431736"/>
            <a:ext cx="18621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rdt_rcv(rcvpkt)</a:t>
            </a:r>
          </a:p>
          <a:p>
            <a:r>
              <a:rPr lang="en-US" altLang="zh-CN" sz="1100" dirty="0"/>
              <a:t>num = getacknum(rcvpkt)</a:t>
            </a:r>
          </a:p>
          <a:p>
            <a:r>
              <a:rPr lang="en-US" altLang="zh-CN" sz="1100" dirty="0"/>
              <a:t>if(num == base)</a:t>
            </a:r>
          </a:p>
          <a:p>
            <a:r>
              <a:rPr lang="en-US" altLang="zh-CN" sz="1100" dirty="0"/>
              <a:t>   </a:t>
            </a:r>
            <a:r>
              <a:rPr lang="en-US" altLang="zh-CN" sz="1100" noProof="1"/>
              <a:t>num1 = 1</a:t>
            </a:r>
          </a:p>
          <a:p>
            <a:r>
              <a:rPr lang="en-US" altLang="zh-CN" sz="1100" noProof="1"/>
              <a:t>if(</a:t>
            </a:r>
            <a:r>
              <a:rPr lang="en-US" altLang="zh-CN" sz="1100" dirty="0"/>
              <a:t>num == base+1</a:t>
            </a:r>
            <a:r>
              <a:rPr lang="en-US" altLang="zh-CN" sz="1100" noProof="1"/>
              <a:t>)</a:t>
            </a:r>
          </a:p>
          <a:p>
            <a:r>
              <a:rPr lang="en-US" altLang="zh-CN" sz="1100" noProof="1"/>
              <a:t>    num2 = 1</a:t>
            </a:r>
            <a:endParaRPr lang="en-US" altLang="zh-CN" sz="1100" dirty="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BFB93C7D-6932-4604-93E1-9CD638829064}"/>
              </a:ext>
            </a:extLst>
          </p:cNvPr>
          <p:cNvCxnSpPr>
            <a:stCxn id="44" idx="7"/>
            <a:endCxn id="44" idx="6"/>
          </p:cNvCxnSpPr>
          <p:nvPr/>
        </p:nvCxnSpPr>
        <p:spPr>
          <a:xfrm rot="16200000" flipH="1">
            <a:off x="8520621" y="3148247"/>
            <a:ext cx="433606" cy="179605"/>
          </a:xfrm>
          <a:prstGeom prst="curvedConnector4">
            <a:avLst>
              <a:gd name="adj1" fmla="val -16340"/>
              <a:gd name="adj2" fmla="val 2618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E05F459-D28B-4D23-BEA0-CC3AE8FAE268}"/>
              </a:ext>
            </a:extLst>
          </p:cNvPr>
          <p:cNvSpPr txBox="1"/>
          <p:nvPr/>
        </p:nvSpPr>
        <p:spPr>
          <a:xfrm>
            <a:off x="9260832" y="2931443"/>
            <a:ext cx="19960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noProof="1"/>
              <a:t>timeout</a:t>
            </a:r>
          </a:p>
          <a:p>
            <a:r>
              <a:rPr lang="en-US" altLang="zh-CN" sz="1100" noProof="1"/>
              <a:t>if(num1 == 0)</a:t>
            </a:r>
          </a:p>
          <a:p>
            <a:r>
              <a:rPr lang="en-US" altLang="zh-CN" sz="1100" noProof="1"/>
              <a:t>    udt_send(sndpkt[base])</a:t>
            </a:r>
          </a:p>
          <a:p>
            <a:r>
              <a:rPr lang="en-US" altLang="zh-CN" sz="1100" noProof="1"/>
              <a:t>if(num2 == 0)</a:t>
            </a:r>
          </a:p>
          <a:p>
            <a:r>
              <a:rPr lang="en-US" altLang="zh-CN" sz="1100" noProof="1"/>
              <a:t>    udt_send(sndpkt[base+1])</a:t>
            </a:r>
          </a:p>
          <a:p>
            <a:r>
              <a:rPr lang="en-US" altLang="zh-CN" sz="1100" noProof="1"/>
              <a:t>start_timer</a:t>
            </a: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04DCDD14-B17F-45E7-983E-12D6133E71FB}"/>
              </a:ext>
            </a:extLst>
          </p:cNvPr>
          <p:cNvCxnSpPr>
            <a:stCxn id="44" idx="3"/>
            <a:endCxn id="4" idx="5"/>
          </p:cNvCxnSpPr>
          <p:nvPr/>
        </p:nvCxnSpPr>
        <p:spPr>
          <a:xfrm rot="5400000">
            <a:off x="6549497" y="2657545"/>
            <a:ext cx="12700" cy="2461826"/>
          </a:xfrm>
          <a:prstGeom prst="curvedConnector3">
            <a:avLst>
              <a:gd name="adj1" fmla="val 32142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43D8DAC-D219-4435-981F-6822C91AA3A3}"/>
              </a:ext>
            </a:extLst>
          </p:cNvPr>
          <p:cNvSpPr txBox="1"/>
          <p:nvPr/>
        </p:nvSpPr>
        <p:spPr>
          <a:xfrm>
            <a:off x="5798679" y="4454772"/>
            <a:ext cx="1919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num1 == 0 &amp;&amp; num2 == 0</a:t>
            </a:r>
          </a:p>
          <a:p>
            <a:r>
              <a:rPr lang="en-US" altLang="zh-CN" sz="1100" dirty="0"/>
              <a:t>stop_timer</a:t>
            </a:r>
            <a:endParaRPr lang="en-US" altLang="zh-CN" sz="1100" noProof="1"/>
          </a:p>
        </p:txBody>
      </p:sp>
    </p:spTree>
    <p:extLst>
      <p:ext uri="{BB962C8B-B14F-4D97-AF65-F5344CB8AC3E}">
        <p14:creationId xmlns:p14="http://schemas.microsoft.com/office/powerpoint/2010/main" val="265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8780FB-5B4A-4090-A927-7F381173D370}"/>
              </a:ext>
            </a:extLst>
          </p:cNvPr>
          <p:cNvSpPr txBox="1"/>
          <p:nvPr/>
        </p:nvSpPr>
        <p:spPr>
          <a:xfrm>
            <a:off x="161493" y="135655"/>
            <a:ext cx="128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接收方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A5A74E-F731-4DEE-B479-AE5E15B32547}"/>
              </a:ext>
            </a:extLst>
          </p:cNvPr>
          <p:cNvSpPr/>
          <p:nvPr/>
        </p:nvSpPr>
        <p:spPr>
          <a:xfrm>
            <a:off x="3934415" y="2815789"/>
            <a:ext cx="1226422" cy="12264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等待来自下层的调用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3DAA08E-1164-4929-AFD8-0AFD42977244}"/>
              </a:ext>
            </a:extLst>
          </p:cNvPr>
          <p:cNvCxnSpPr>
            <a:cxnSpLocks/>
          </p:cNvCxnSpPr>
          <p:nvPr/>
        </p:nvCxnSpPr>
        <p:spPr>
          <a:xfrm>
            <a:off x="3354368" y="2513880"/>
            <a:ext cx="669475" cy="6038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0D40982-E56A-4069-9FF5-5478AF4165D3}"/>
              </a:ext>
            </a:extLst>
          </p:cNvPr>
          <p:cNvSpPr txBox="1"/>
          <p:nvPr/>
        </p:nvSpPr>
        <p:spPr>
          <a:xfrm>
            <a:off x="6201304" y="1774701"/>
            <a:ext cx="35049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rdt_rcv(rcvpkt) </a:t>
            </a:r>
          </a:p>
          <a:p>
            <a:r>
              <a:rPr lang="en-US" altLang="zh-CN" sz="1100" dirty="0"/>
              <a:t>num = getacknum(rcvpkt)</a:t>
            </a:r>
          </a:p>
          <a:p>
            <a:r>
              <a:rPr lang="en-US" altLang="zh-CN" sz="1100" dirty="0"/>
              <a:t>if(num </a:t>
            </a:r>
            <a:r>
              <a:rPr lang="en-US" altLang="zh-CN" sz="1100" noProof="1"/>
              <a:t>&gt; rcv_base-3 &amp;&amp; </a:t>
            </a:r>
            <a:r>
              <a:rPr lang="en-US" altLang="zh-CN" sz="1100" dirty="0"/>
              <a:t>num </a:t>
            </a:r>
            <a:r>
              <a:rPr lang="en-US" altLang="zh-CN" sz="1100" noProof="1"/>
              <a:t>&lt; rcv_base</a:t>
            </a:r>
            <a:r>
              <a:rPr lang="en-US" altLang="zh-CN" sz="1100" dirty="0"/>
              <a:t>)</a:t>
            </a:r>
          </a:p>
          <a:p>
            <a:r>
              <a:rPr lang="en-US" altLang="zh-CN" sz="1100" noProof="1"/>
              <a:t>    sndpkt = make_pkt(ACK,</a:t>
            </a:r>
            <a:r>
              <a:rPr lang="en-US" altLang="zh-CN" sz="1100" dirty="0"/>
              <a:t> num</a:t>
            </a:r>
            <a:r>
              <a:rPr lang="en-US" altLang="zh-CN" sz="1100" noProof="1"/>
              <a:t>)</a:t>
            </a:r>
          </a:p>
          <a:p>
            <a:r>
              <a:rPr lang="en-US" altLang="zh-CN" sz="1100" noProof="1"/>
              <a:t>    udt_send(sndpkt)</a:t>
            </a:r>
          </a:p>
          <a:p>
            <a:r>
              <a:rPr lang="en-US" altLang="zh-CN" sz="1100" dirty="0"/>
              <a:t>if(num </a:t>
            </a:r>
            <a:r>
              <a:rPr lang="en-US" altLang="zh-CN" sz="1100" noProof="1"/>
              <a:t>== rcv_base</a:t>
            </a:r>
            <a:r>
              <a:rPr lang="en-US" altLang="zh-CN" sz="1100" dirty="0"/>
              <a:t>)</a:t>
            </a:r>
          </a:p>
          <a:p>
            <a:r>
              <a:rPr lang="en-US" altLang="zh-CN" sz="1100" noProof="1"/>
              <a:t>    extract(</a:t>
            </a:r>
            <a:r>
              <a:rPr lang="en-US" altLang="zh-CN" sz="1100" dirty="0"/>
              <a:t>rcvpkt, data</a:t>
            </a:r>
            <a:r>
              <a:rPr lang="en-US" altLang="zh-CN" sz="1100" noProof="1"/>
              <a:t>)</a:t>
            </a:r>
          </a:p>
          <a:p>
            <a:r>
              <a:rPr lang="en-US" altLang="zh-CN" sz="1100" noProof="1"/>
              <a:t>    deliver_data(data)</a:t>
            </a:r>
          </a:p>
          <a:p>
            <a:r>
              <a:rPr lang="en-US" altLang="zh-CN" sz="1100" noProof="1"/>
              <a:t>    sndpkt = make_pkt(</a:t>
            </a:r>
            <a:r>
              <a:rPr lang="en-US" altLang="zh-CN" sz="1100" dirty="0"/>
              <a:t>num, ACK</a:t>
            </a:r>
            <a:r>
              <a:rPr lang="en-US" altLang="zh-CN" sz="1100" noProof="1"/>
              <a:t>)</a:t>
            </a:r>
          </a:p>
          <a:p>
            <a:r>
              <a:rPr lang="en-US" altLang="zh-CN" sz="1100" noProof="1"/>
              <a:t>    udt_send(sndpkt)</a:t>
            </a:r>
          </a:p>
          <a:p>
            <a:r>
              <a:rPr lang="en-US" altLang="zh-CN" sz="1100" noProof="1"/>
              <a:t>    rcv_base++</a:t>
            </a:r>
          </a:p>
          <a:p>
            <a:r>
              <a:rPr lang="en-US" altLang="zh-CN" sz="1100" noProof="1"/>
              <a:t>    if(has(sndpkt_buf))</a:t>
            </a:r>
          </a:p>
          <a:p>
            <a:r>
              <a:rPr lang="en-US" altLang="zh-CN" sz="1100" noProof="1"/>
              <a:t>        extract(rcvpkt_buf</a:t>
            </a:r>
            <a:r>
              <a:rPr lang="en-US" altLang="zh-CN" sz="1100" dirty="0"/>
              <a:t>, data</a:t>
            </a:r>
            <a:r>
              <a:rPr lang="en-US" altLang="zh-CN" sz="1100" noProof="1"/>
              <a:t>)</a:t>
            </a:r>
          </a:p>
          <a:p>
            <a:r>
              <a:rPr lang="en-US" altLang="zh-CN" sz="1100" noProof="1"/>
              <a:t>        deliver_data(data)</a:t>
            </a:r>
          </a:p>
          <a:p>
            <a:r>
              <a:rPr lang="en-US" altLang="zh-CN" sz="1100" noProof="1"/>
              <a:t>        rcvpkt_buf = 0</a:t>
            </a:r>
          </a:p>
          <a:p>
            <a:r>
              <a:rPr lang="en-US" altLang="zh-CN" sz="1100" noProof="1"/>
              <a:t>        rcv_base++</a:t>
            </a:r>
          </a:p>
          <a:p>
            <a:r>
              <a:rPr lang="en-US" altLang="zh-CN" sz="1100" noProof="1"/>
              <a:t>if(</a:t>
            </a:r>
            <a:r>
              <a:rPr lang="en-US" altLang="zh-CN" sz="1100" dirty="0"/>
              <a:t>num </a:t>
            </a:r>
            <a:r>
              <a:rPr lang="en-US" altLang="zh-CN" sz="1100" noProof="1"/>
              <a:t>== rcv_base+1)</a:t>
            </a:r>
          </a:p>
          <a:p>
            <a:r>
              <a:rPr lang="en-US" altLang="zh-CN" sz="1100" noProof="1"/>
              <a:t>    rcvpkt_buf = rcvpkt</a:t>
            </a:r>
          </a:p>
          <a:p>
            <a:r>
              <a:rPr lang="en-US" altLang="zh-CN" sz="1100" noProof="1"/>
              <a:t>    sndpkt = make_pkt(</a:t>
            </a:r>
            <a:r>
              <a:rPr lang="en-US" altLang="zh-CN" sz="1100" dirty="0"/>
              <a:t>num, ACK</a:t>
            </a:r>
            <a:r>
              <a:rPr lang="en-US" altLang="zh-CN" sz="1100" noProof="1"/>
              <a:t>)</a:t>
            </a:r>
          </a:p>
          <a:p>
            <a:r>
              <a:rPr lang="en-US" altLang="zh-CN" sz="1100" noProof="1"/>
              <a:t>    udt_send(sndpkt)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E2789D1-88EB-4C23-A202-1C052773DBEF}"/>
              </a:ext>
            </a:extLst>
          </p:cNvPr>
          <p:cNvSpPr txBox="1"/>
          <p:nvPr/>
        </p:nvSpPr>
        <p:spPr>
          <a:xfrm>
            <a:off x="3354368" y="1807203"/>
            <a:ext cx="12264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u="sng" dirty="0"/>
              <a:t>^ </a:t>
            </a:r>
          </a:p>
          <a:p>
            <a:r>
              <a:rPr lang="en-US" altLang="zh-CN" sz="1100" noProof="1"/>
              <a:t>rcv_base=1</a:t>
            </a:r>
          </a:p>
          <a:p>
            <a:r>
              <a:rPr lang="en-US" altLang="zh-CN" sz="1100" noProof="1"/>
              <a:t>rcvpkt_buf = 0</a:t>
            </a: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87FF98B4-CC68-429C-A4F1-3450BCC5B9BA}"/>
              </a:ext>
            </a:extLst>
          </p:cNvPr>
          <p:cNvCxnSpPr>
            <a:stCxn id="4" idx="7"/>
            <a:endCxn id="4" idx="5"/>
          </p:cNvCxnSpPr>
          <p:nvPr/>
        </p:nvCxnSpPr>
        <p:spPr>
          <a:xfrm rot="16200000" flipH="1">
            <a:off x="4547626" y="3429000"/>
            <a:ext cx="867212" cy="12700"/>
          </a:xfrm>
          <a:prstGeom prst="curvedConnector5">
            <a:avLst>
              <a:gd name="adj1" fmla="val -9981"/>
              <a:gd name="adj2" fmla="val 7386339"/>
              <a:gd name="adj3" fmla="val 1079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76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2407</Words>
  <Application>Microsoft Office PowerPoint</Application>
  <PresentationFormat>宽屏</PresentationFormat>
  <Paragraphs>429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jz</dc:creator>
  <cp:lastModifiedBy>jz</cp:lastModifiedBy>
  <cp:revision>118</cp:revision>
  <dcterms:created xsi:type="dcterms:W3CDTF">2019-12-15T13:22:09Z</dcterms:created>
  <dcterms:modified xsi:type="dcterms:W3CDTF">2019-12-21T14:41:56Z</dcterms:modified>
</cp:coreProperties>
</file>