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Lst>
  <p:notesMasterIdLst>
    <p:notesMasterId r:id="rId20"/>
  </p:notesMasterIdLst>
  <p:handoutMasterIdLst>
    <p:handoutMasterId r:id="rId21"/>
  </p:handoutMasterIdLst>
  <p:sldIdLst>
    <p:sldId id="256" r:id="rId2"/>
    <p:sldId id="279" r:id="rId3"/>
    <p:sldId id="268" r:id="rId4"/>
    <p:sldId id="269" r:id="rId5"/>
    <p:sldId id="270" r:id="rId6"/>
    <p:sldId id="271" r:id="rId7"/>
    <p:sldId id="272" r:id="rId8"/>
    <p:sldId id="273" r:id="rId9"/>
    <p:sldId id="274" r:id="rId10"/>
    <p:sldId id="261" r:id="rId11"/>
    <p:sldId id="263" r:id="rId12"/>
    <p:sldId id="264" r:id="rId13"/>
    <p:sldId id="265" r:id="rId14"/>
    <p:sldId id="267" r:id="rId15"/>
    <p:sldId id="278" r:id="rId16"/>
    <p:sldId id="276" r:id="rId17"/>
    <p:sldId id="266" r:id="rId18"/>
    <p:sldId id="277" r:id="rId19"/>
  </p:sldIdLst>
  <p:sldSz cx="10058400" cy="7772400"/>
  <p:notesSz cx="6562725" cy="11134725"/>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7" autoAdjust="0"/>
    <p:restoredTop sz="94628" autoAdjust="0"/>
  </p:normalViewPr>
  <p:slideViewPr>
    <p:cSldViewPr snapToGrid="0" snapToObjects="1">
      <p:cViewPr>
        <p:scale>
          <a:sx n="75" d="100"/>
          <a:sy n="75" d="100"/>
        </p:scale>
        <p:origin x="-1014" y="-486"/>
      </p:cViewPr>
      <p:guideLst>
        <p:guide orient="horz" pos="2448"/>
        <p:guide pos="3168"/>
      </p:guideLst>
    </p:cSldViewPr>
  </p:slideViewPr>
  <p:outlineViewPr>
    <p:cViewPr>
      <p:scale>
        <a:sx n="33" d="100"/>
        <a:sy n="33" d="100"/>
      </p:scale>
      <p:origin x="0" y="189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6" d="100"/>
          <a:sy n="76" d="100"/>
        </p:scale>
        <p:origin x="-2214" y="-90"/>
      </p:cViewPr>
      <p:guideLst>
        <p:guide orient="horz" pos="3507"/>
        <p:guide pos="206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44307" cy="55638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16887" y="0"/>
            <a:ext cx="2844307" cy="556381"/>
          </a:xfrm>
          <a:prstGeom prst="rect">
            <a:avLst/>
          </a:prstGeom>
        </p:spPr>
        <p:txBody>
          <a:bodyPr vert="horz" lIns="91440" tIns="45720" rIns="91440" bIns="45720" rtlCol="0"/>
          <a:lstStyle>
            <a:lvl1pPr algn="r">
              <a:defRPr sz="1200"/>
            </a:lvl1pPr>
          </a:lstStyle>
          <a:p>
            <a:fld id="{DAA50397-5E53-4C9C-9581-CCEF1F84DD8B}" type="datetimeFigureOut">
              <a:rPr lang="en-GB" smtClean="0"/>
              <a:t>05/07/2013</a:t>
            </a:fld>
            <a:endParaRPr lang="en-GB"/>
          </a:p>
        </p:txBody>
      </p:sp>
      <p:sp>
        <p:nvSpPr>
          <p:cNvPr id="4" name="Footer Placeholder 3"/>
          <p:cNvSpPr>
            <a:spLocks noGrp="1"/>
          </p:cNvSpPr>
          <p:nvPr>
            <p:ph type="ftr" sz="quarter" idx="2"/>
          </p:nvPr>
        </p:nvSpPr>
        <p:spPr>
          <a:xfrm>
            <a:off x="0" y="10576567"/>
            <a:ext cx="2844307" cy="55638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16887" y="10576567"/>
            <a:ext cx="2844307" cy="556381"/>
          </a:xfrm>
          <a:prstGeom prst="rect">
            <a:avLst/>
          </a:prstGeom>
        </p:spPr>
        <p:txBody>
          <a:bodyPr vert="horz" lIns="91440" tIns="45720" rIns="91440" bIns="45720" rtlCol="0" anchor="b"/>
          <a:lstStyle>
            <a:lvl1pPr algn="r">
              <a:defRPr sz="1200"/>
            </a:lvl1pPr>
          </a:lstStyle>
          <a:p>
            <a:fld id="{25905776-13C9-4B75-BCFF-08924CC22209}" type="slidenum">
              <a:rPr lang="en-GB" smtClean="0"/>
              <a:t>‹#›</a:t>
            </a:fld>
            <a:endParaRPr lang="en-GB"/>
          </a:p>
        </p:txBody>
      </p:sp>
    </p:spTree>
    <p:extLst>
      <p:ext uri="{BB962C8B-B14F-4D97-AF65-F5344CB8AC3E}">
        <p14:creationId xmlns:p14="http://schemas.microsoft.com/office/powerpoint/2010/main" val="81836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44307" cy="55638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16887" y="0"/>
            <a:ext cx="2844307" cy="556381"/>
          </a:xfrm>
          <a:prstGeom prst="rect">
            <a:avLst/>
          </a:prstGeom>
        </p:spPr>
        <p:txBody>
          <a:bodyPr vert="horz" lIns="91440" tIns="45720" rIns="91440" bIns="45720" rtlCol="0"/>
          <a:lstStyle>
            <a:lvl1pPr algn="r">
              <a:defRPr sz="1200"/>
            </a:lvl1pPr>
          </a:lstStyle>
          <a:p>
            <a:fld id="{08F76ECD-4C38-4736-A97D-957893C1D483}" type="datetimeFigureOut">
              <a:rPr lang="en-GB" smtClean="0"/>
              <a:t>05/07/2013</a:t>
            </a:fld>
            <a:endParaRPr lang="en-GB"/>
          </a:p>
        </p:txBody>
      </p:sp>
      <p:sp>
        <p:nvSpPr>
          <p:cNvPr id="4" name="Slide Image Placeholder 3"/>
          <p:cNvSpPr>
            <a:spLocks noGrp="1" noRot="1" noChangeAspect="1"/>
          </p:cNvSpPr>
          <p:nvPr>
            <p:ph type="sldImg" idx="2"/>
          </p:nvPr>
        </p:nvSpPr>
        <p:spPr>
          <a:xfrm>
            <a:off x="581025" y="835025"/>
            <a:ext cx="5402263" cy="41767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56732" y="5288284"/>
            <a:ext cx="5249261" cy="501098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0576567"/>
            <a:ext cx="2844307" cy="55638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16887" y="10576567"/>
            <a:ext cx="2844307" cy="556381"/>
          </a:xfrm>
          <a:prstGeom prst="rect">
            <a:avLst/>
          </a:prstGeom>
        </p:spPr>
        <p:txBody>
          <a:bodyPr vert="horz" lIns="91440" tIns="45720" rIns="91440" bIns="45720" rtlCol="0" anchor="b"/>
          <a:lstStyle>
            <a:lvl1pPr algn="r">
              <a:defRPr sz="1200"/>
            </a:lvl1pPr>
          </a:lstStyle>
          <a:p>
            <a:fld id="{C7E033AE-3B8A-407E-97D6-DD46B1018DB7}" type="slidenum">
              <a:rPr lang="en-GB" smtClean="0"/>
              <a:t>‹#›</a:t>
            </a:fld>
            <a:endParaRPr lang="en-GB"/>
          </a:p>
        </p:txBody>
      </p:sp>
    </p:spTree>
    <p:extLst>
      <p:ext uri="{BB962C8B-B14F-4D97-AF65-F5344CB8AC3E}">
        <p14:creationId xmlns:p14="http://schemas.microsoft.com/office/powerpoint/2010/main" val="3992013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06089-F777-451E-B973-F9A4DFC4BF6F}"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06089-F777-451E-B973-F9A4DFC4BF6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06089-F777-451E-B973-F9A4DFC4BF6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06089-F777-451E-B973-F9A4DFC4BF6F}"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06089-F777-451E-B973-F9A4DFC4BF6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06089-F777-451E-B973-F9A4DFC4BF6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E033AE-3B8A-407E-97D6-DD46B1018DB7}" type="slidenum">
              <a:rPr lang="en-GB" smtClean="0"/>
              <a:t>8</a:t>
            </a:fld>
            <a:endParaRPr lang="en-GB"/>
          </a:p>
        </p:txBody>
      </p:sp>
    </p:spTree>
    <p:extLst>
      <p:ext uri="{BB962C8B-B14F-4D97-AF65-F5344CB8AC3E}">
        <p14:creationId xmlns:p14="http://schemas.microsoft.com/office/powerpoint/2010/main" val="116572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E033AE-3B8A-407E-97D6-DD46B1018DB7}" type="slidenum">
              <a:rPr lang="en-GB" smtClean="0"/>
              <a:t>9</a:t>
            </a:fld>
            <a:endParaRPr lang="en-GB"/>
          </a:p>
        </p:txBody>
      </p:sp>
    </p:spTree>
    <p:extLst>
      <p:ext uri="{BB962C8B-B14F-4D97-AF65-F5344CB8AC3E}">
        <p14:creationId xmlns:p14="http://schemas.microsoft.com/office/powerpoint/2010/main" val="1904963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pic>
        <p:nvPicPr>
          <p:cNvPr id="7" name="Picture 1" descr="Y:\CorpServ\Graphics_PC_nonIBD\Templates\Logos\GS Logos\WMF\GS Logo Blue_RGB.wmf"/>
          <p:cNvPicPr>
            <a:picLocks noChangeAspect="1" noChangeArrowheads="1"/>
          </p:cNvPicPr>
          <p:nvPr userDrawn="1"/>
        </p:nvPicPr>
        <p:blipFill>
          <a:blip r:embed="rId2" cstate="print"/>
          <a:srcRect/>
          <a:stretch>
            <a:fillRect/>
          </a:stretch>
        </p:blipFill>
        <p:spPr bwMode="auto">
          <a:xfrm>
            <a:off x="457201" y="576073"/>
            <a:ext cx="640080" cy="640079"/>
          </a:xfrm>
          <a:prstGeom prst="rect">
            <a:avLst/>
          </a:prstGeom>
          <a:noFill/>
        </p:spPr>
      </p:pic>
      <p:sp>
        <p:nvSpPr>
          <p:cNvPr id="9" name="Line 37"/>
          <p:cNvSpPr>
            <a:spLocks noChangeShapeType="1"/>
          </p:cNvSpPr>
          <p:nvPr userDrawn="1"/>
        </p:nvSpPr>
        <p:spPr bwMode="auto">
          <a:xfrm>
            <a:off x="457201" y="1536192"/>
            <a:ext cx="9144000" cy="0"/>
          </a:xfrm>
          <a:prstGeom prst="line">
            <a:avLst/>
          </a:prstGeom>
          <a:noFill/>
          <a:ln w="6350">
            <a:solidFill>
              <a:schemeClr val="tx1"/>
            </a:solidFill>
            <a:round/>
            <a:headEnd/>
            <a:tailEnd/>
          </a:ln>
          <a:effectLst/>
        </p:spPr>
        <p:txBody>
          <a:bodyPr lIns="101858" tIns="50929" rIns="101858" bIns="50929"/>
          <a:lstStyle/>
          <a:p>
            <a:endParaRPr lang="en-US"/>
          </a:p>
        </p:txBody>
      </p:sp>
      <p:sp>
        <p:nvSpPr>
          <p:cNvPr id="13" name="Text Placeholder 18"/>
          <p:cNvSpPr>
            <a:spLocks noGrp="1"/>
          </p:cNvSpPr>
          <p:nvPr>
            <p:ph type="body" sz="quarter" idx="13" hasCustomPrompt="1"/>
          </p:nvPr>
        </p:nvSpPr>
        <p:spPr>
          <a:xfrm>
            <a:off x="1325053" y="2174959"/>
            <a:ext cx="8280719" cy="387900"/>
          </a:xfrm>
        </p:spPr>
        <p:txBody>
          <a:bodyPr/>
          <a:lstStyle>
            <a:lvl1pPr>
              <a:defRPr sz="2500">
                <a:latin typeface="+mj-lt"/>
              </a:defRPr>
            </a:lvl1pPr>
          </a:lstStyle>
          <a:p>
            <a:pPr lvl="0"/>
            <a:r>
              <a:rPr lang="en-GB" dirty="0" smtClean="0"/>
              <a:t>Presentation to</a:t>
            </a:r>
            <a:endParaRPr lang="en-GB" dirty="0"/>
          </a:p>
        </p:txBody>
      </p:sp>
      <p:sp>
        <p:nvSpPr>
          <p:cNvPr id="76804" name="Rectangle 4"/>
          <p:cNvSpPr>
            <a:spLocks noGrp="1" noChangeArrowheads="1"/>
          </p:cNvSpPr>
          <p:nvPr>
            <p:ph type="subTitle" idx="1" hasCustomPrompt="1"/>
          </p:nvPr>
        </p:nvSpPr>
        <p:spPr>
          <a:xfrm>
            <a:off x="1325882" y="3090672"/>
            <a:ext cx="8275319" cy="384721"/>
          </a:xfrm>
          <a:prstGeom prst="rect">
            <a:avLst/>
          </a:prstGeom>
        </p:spPr>
        <p:txBody>
          <a:bodyPr wrap="square" tIns="0" bIns="0">
            <a:spAutoFit/>
          </a:bodyPr>
          <a:lstStyle>
            <a:lvl1pPr marL="0" indent="0">
              <a:spcBef>
                <a:spcPct val="0"/>
              </a:spcBef>
              <a:buFont typeface="Wingdings" pitchFamily="2" charset="2"/>
              <a:buNone/>
              <a:defRPr sz="2500" b="0">
                <a:solidFill>
                  <a:srgbClr val="7399C6"/>
                </a:solidFill>
                <a:latin typeface="+mj-lt"/>
              </a:defRPr>
            </a:lvl1pPr>
          </a:lstStyle>
          <a:p>
            <a:r>
              <a:rPr lang="en-US" dirty="0" smtClean="0"/>
              <a:t>[Company Name]</a:t>
            </a:r>
            <a:endParaRPr lang="en-US" dirty="0"/>
          </a:p>
        </p:txBody>
      </p:sp>
      <p:sp>
        <p:nvSpPr>
          <p:cNvPr id="15" name="Text Placeholder 14"/>
          <p:cNvSpPr>
            <a:spLocks noGrp="1"/>
          </p:cNvSpPr>
          <p:nvPr>
            <p:ph type="body" sz="quarter" idx="10" hasCustomPrompt="1"/>
          </p:nvPr>
        </p:nvSpPr>
        <p:spPr>
          <a:xfrm>
            <a:off x="1324807" y="4005071"/>
            <a:ext cx="8276393" cy="246221"/>
          </a:xfrm>
          <a:prstGeom prst="rect">
            <a:avLst/>
          </a:prstGeom>
        </p:spPr>
        <p:txBody>
          <a:bodyPr wrap="square" tIns="0" bIns="0">
            <a:spAutoFit/>
          </a:bodyPr>
          <a:lstStyle>
            <a:lvl1pPr marL="0" indent="0">
              <a:buNone/>
              <a:defRPr sz="1600" b="1" baseline="0">
                <a:solidFill>
                  <a:schemeClr val="tx1"/>
                </a:solidFill>
              </a:defRPr>
            </a:lvl1pPr>
          </a:lstStyle>
          <a:p>
            <a:pPr lvl="0"/>
            <a:r>
              <a:rPr lang="en-US" dirty="0" smtClean="0"/>
              <a:t>[Sub Header 1]</a:t>
            </a:r>
            <a:endParaRPr lang="en-US" dirty="0"/>
          </a:p>
        </p:txBody>
      </p:sp>
      <p:sp>
        <p:nvSpPr>
          <p:cNvPr id="16" name="Text Placeholder 14"/>
          <p:cNvSpPr>
            <a:spLocks noGrp="1"/>
          </p:cNvSpPr>
          <p:nvPr>
            <p:ph type="body" sz="quarter" idx="11" hasCustomPrompt="1"/>
          </p:nvPr>
        </p:nvSpPr>
        <p:spPr>
          <a:xfrm>
            <a:off x="1324807" y="4386072"/>
            <a:ext cx="8276393" cy="246221"/>
          </a:xfrm>
          <a:prstGeom prst="rect">
            <a:avLst/>
          </a:prstGeom>
        </p:spPr>
        <p:txBody>
          <a:bodyPr wrap="square" tIns="0" bIns="0">
            <a:spAutoFit/>
          </a:bodyPr>
          <a:lstStyle>
            <a:lvl1pPr marL="0" indent="0">
              <a:buNone/>
              <a:defRPr sz="1600" b="1">
                <a:solidFill>
                  <a:schemeClr val="tx1"/>
                </a:solidFill>
              </a:defRPr>
            </a:lvl1pPr>
          </a:lstStyle>
          <a:p>
            <a:pPr lvl="0"/>
            <a:r>
              <a:rPr lang="en-US" dirty="0" smtClean="0"/>
              <a:t>[Sub Header 2]</a:t>
            </a:r>
            <a:endParaRPr lang="en-US" dirty="0"/>
          </a:p>
        </p:txBody>
      </p:sp>
      <p:sp>
        <p:nvSpPr>
          <p:cNvPr id="17" name="Text Placeholder 14"/>
          <p:cNvSpPr>
            <a:spLocks noGrp="1"/>
          </p:cNvSpPr>
          <p:nvPr>
            <p:ph type="body" sz="quarter" idx="12" hasCustomPrompt="1"/>
          </p:nvPr>
        </p:nvSpPr>
        <p:spPr>
          <a:xfrm>
            <a:off x="1324807" y="4919472"/>
            <a:ext cx="8276393" cy="246221"/>
          </a:xfrm>
          <a:prstGeom prst="rect">
            <a:avLst/>
          </a:prstGeom>
        </p:spPr>
        <p:txBody>
          <a:bodyPr wrap="square" tIns="0" bIns="0">
            <a:spAutoFit/>
          </a:bodyPr>
          <a:lstStyle>
            <a:lvl1pPr marL="0" indent="0">
              <a:buNone/>
              <a:defRPr sz="1600" b="0">
                <a:solidFill>
                  <a:schemeClr val="tx1"/>
                </a:solidFill>
              </a:defRPr>
            </a:lvl1pPr>
          </a:lstStyle>
          <a:p>
            <a:pPr lvl="0"/>
            <a:r>
              <a:rPr lang="en-US" dirty="0" smtClean="0"/>
              <a:t>[Date]</a:t>
            </a:r>
            <a:endParaRPr lang="en-US" dirty="0"/>
          </a:p>
        </p:txBody>
      </p:sp>
      <p:sp>
        <p:nvSpPr>
          <p:cNvPr id="8" name="Line 37"/>
          <p:cNvSpPr>
            <a:spLocks noChangeShapeType="1"/>
          </p:cNvSpPr>
          <p:nvPr userDrawn="1"/>
        </p:nvSpPr>
        <p:spPr bwMode="auto">
          <a:xfrm>
            <a:off x="457201" y="6921775"/>
            <a:ext cx="9144000" cy="0"/>
          </a:xfrm>
          <a:prstGeom prst="line">
            <a:avLst/>
          </a:prstGeom>
          <a:noFill/>
          <a:ln w="6350">
            <a:solidFill>
              <a:schemeClr val="tx1"/>
            </a:solidFill>
            <a:round/>
            <a:headEnd/>
            <a:tailEnd/>
          </a:ln>
          <a:effectLst/>
        </p:spPr>
        <p:txBody>
          <a:bodyPr lIns="101858" tIns="50929" rIns="101858" bIns="50929"/>
          <a:lstStyle/>
          <a:p>
            <a:endParaRPr lang="en-US"/>
          </a:p>
        </p:txBody>
      </p:sp>
      <p:sp>
        <p:nvSpPr>
          <p:cNvPr id="18" name="Text Placeholder 25"/>
          <p:cNvSpPr>
            <a:spLocks noGrp="1"/>
          </p:cNvSpPr>
          <p:nvPr>
            <p:ph type="body" sz="quarter" idx="14" hasCustomPrompt="1"/>
          </p:nvPr>
        </p:nvSpPr>
        <p:spPr>
          <a:xfrm>
            <a:off x="1323657" y="6924759"/>
            <a:ext cx="8290498" cy="439716"/>
          </a:xfrm>
        </p:spPr>
        <p:txBody>
          <a:bodyPr tIns="44117" bIns="228607"/>
          <a:lstStyle>
            <a:lvl1pPr marL="0" marR="0" indent="0" algn="l" defTabSz="1018705" rtl="0" eaLnBrk="1" fontAlgn="base" latinLnBrk="0" hangingPunct="1">
              <a:lnSpc>
                <a:spcPct val="100000"/>
              </a:lnSpc>
              <a:spcBef>
                <a:spcPts val="0"/>
              </a:spcBef>
              <a:spcAft>
                <a:spcPts val="999"/>
              </a:spcAft>
              <a:buClr>
                <a:schemeClr val="accent2"/>
              </a:buClr>
              <a:buSzTx/>
              <a:buFont typeface="Wingdings" pitchFamily="2" charset="2"/>
              <a:buNone/>
              <a:tabLst/>
              <a:defRPr lang="en-US" sz="900" smtClean="0">
                <a:solidFill>
                  <a:schemeClr val="bg2"/>
                </a:solidFill>
              </a:defRPr>
            </a:lvl1pPr>
          </a:lstStyle>
          <a:p>
            <a:pPr marL="0" marR="0" lvl="0" indent="0" algn="l" defTabSz="1018705" rtl="0" eaLnBrk="1" fontAlgn="base" latinLnBrk="0" hangingPunct="1">
              <a:lnSpc>
                <a:spcPct val="100000"/>
              </a:lnSpc>
              <a:spcBef>
                <a:spcPts val="0"/>
              </a:spcBef>
              <a:spcAft>
                <a:spcPts val="999"/>
              </a:spcAft>
              <a:buClr>
                <a:schemeClr val="accent2"/>
              </a:buClr>
              <a:buSzTx/>
              <a:buFont typeface="Wingdings" pitchFamily="2" charset="2"/>
              <a:buNone/>
              <a:tabLst/>
              <a:defRPr/>
            </a:pPr>
            <a:r>
              <a:rPr lang="en-US" sz="900" dirty="0" smtClean="0">
                <a:solidFill>
                  <a:schemeClr val="bg2"/>
                </a:solidFill>
                <a:latin typeface="+mn-lt"/>
              </a:rPr>
              <a:t>[Place appropriate disclaimer in this area.]</a:t>
            </a:r>
          </a:p>
          <a:p>
            <a:pPr lvl="0"/>
            <a:endParaRPr lang="en-GB" dirty="0"/>
          </a:p>
        </p:txBody>
      </p:sp>
      <p:pic>
        <p:nvPicPr>
          <p:cNvPr id="21" name="Picture 20" descr="Type:BrandIdentifierImage"/>
          <p:cNvPicPr>
            <a:picLocks noChangeAspect="1"/>
          </p:cNvPicPr>
          <p:nvPr userDrawn="1"/>
        </p:nvPicPr>
        <p:blipFill>
          <a:blip r:embed="rId3" cstate="print"/>
          <a:stretch>
            <a:fillRect/>
          </a:stretch>
        </p:blipFill>
        <p:spPr>
          <a:xfrm>
            <a:off x="7980331" y="635608"/>
            <a:ext cx="1673352" cy="317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with Logo">
    <p:spTree>
      <p:nvGrpSpPr>
        <p:cNvPr id="1" name=""/>
        <p:cNvGrpSpPr/>
        <p:nvPr/>
      </p:nvGrpSpPr>
      <p:grpSpPr>
        <a:xfrm>
          <a:off x="0" y="0"/>
          <a:ext cx="0" cy="0"/>
          <a:chOff x="0" y="0"/>
          <a:chExt cx="0" cy="0"/>
        </a:xfrm>
      </p:grpSpPr>
      <p:pic>
        <p:nvPicPr>
          <p:cNvPr id="7" name="Picture 1" descr="Y:\CorpServ\Graphics_PC_nonIBD\Templates\Logos\GS Logos\WMF\GS Logo Blue_RGB.wmf"/>
          <p:cNvPicPr>
            <a:picLocks noChangeAspect="1" noChangeArrowheads="1"/>
          </p:cNvPicPr>
          <p:nvPr userDrawn="1"/>
        </p:nvPicPr>
        <p:blipFill>
          <a:blip r:embed="rId2" cstate="print"/>
          <a:srcRect/>
          <a:stretch>
            <a:fillRect/>
          </a:stretch>
        </p:blipFill>
        <p:spPr bwMode="auto">
          <a:xfrm>
            <a:off x="457201" y="576069"/>
            <a:ext cx="640080" cy="640079"/>
          </a:xfrm>
          <a:prstGeom prst="rect">
            <a:avLst/>
          </a:prstGeom>
          <a:noFill/>
        </p:spPr>
      </p:pic>
      <p:sp>
        <p:nvSpPr>
          <p:cNvPr id="9" name="Line 37"/>
          <p:cNvSpPr>
            <a:spLocks noChangeShapeType="1"/>
          </p:cNvSpPr>
          <p:nvPr userDrawn="1"/>
        </p:nvSpPr>
        <p:spPr bwMode="auto">
          <a:xfrm>
            <a:off x="457201" y="1536188"/>
            <a:ext cx="9144000" cy="0"/>
          </a:xfrm>
          <a:prstGeom prst="line">
            <a:avLst/>
          </a:prstGeom>
          <a:noFill/>
          <a:ln w="6350">
            <a:solidFill>
              <a:schemeClr val="tx1"/>
            </a:solidFill>
            <a:round/>
            <a:headEnd/>
            <a:tailEnd/>
          </a:ln>
          <a:effectLst/>
        </p:spPr>
        <p:txBody>
          <a:bodyPr lIns="101858" tIns="50929" rIns="101858" bIns="50929"/>
          <a:lstStyle/>
          <a:p>
            <a:endParaRPr lang="en-US"/>
          </a:p>
        </p:txBody>
      </p:sp>
      <p:sp>
        <p:nvSpPr>
          <p:cNvPr id="14" name="Text Placeholder 18"/>
          <p:cNvSpPr>
            <a:spLocks noGrp="1"/>
          </p:cNvSpPr>
          <p:nvPr>
            <p:ph type="body" sz="quarter" idx="13" hasCustomPrompt="1"/>
          </p:nvPr>
        </p:nvSpPr>
        <p:spPr>
          <a:xfrm>
            <a:off x="1325053" y="2174955"/>
            <a:ext cx="8280719" cy="387900"/>
          </a:xfrm>
        </p:spPr>
        <p:txBody>
          <a:bodyPr/>
          <a:lstStyle>
            <a:lvl1pPr>
              <a:defRPr sz="2500">
                <a:latin typeface="+mj-lt"/>
              </a:defRPr>
            </a:lvl1pPr>
          </a:lstStyle>
          <a:p>
            <a:pPr lvl="0"/>
            <a:r>
              <a:rPr lang="en-GB" dirty="0" smtClean="0"/>
              <a:t>Presentation to</a:t>
            </a:r>
            <a:endParaRPr lang="en-GB" dirty="0"/>
          </a:p>
        </p:txBody>
      </p:sp>
      <p:sp>
        <p:nvSpPr>
          <p:cNvPr id="21" name="Picture Placeholder 20"/>
          <p:cNvSpPr>
            <a:spLocks noGrp="1"/>
          </p:cNvSpPr>
          <p:nvPr>
            <p:ph type="pic" sz="quarter" idx="14"/>
          </p:nvPr>
        </p:nvSpPr>
        <p:spPr>
          <a:xfrm>
            <a:off x="1325881" y="2688667"/>
            <a:ext cx="1188721" cy="1188720"/>
          </a:xfrm>
          <a:prstGeom prst="rect">
            <a:avLst/>
          </a:prstGeom>
        </p:spPr>
        <p:txBody>
          <a:bodyPr/>
          <a:lstStyle>
            <a:lvl1pPr>
              <a:buNone/>
              <a:defRPr/>
            </a:lvl1pPr>
          </a:lstStyle>
          <a:p>
            <a:r>
              <a:rPr lang="en-US" smtClean="0"/>
              <a:t>Click icon to add picture</a:t>
            </a:r>
            <a:endParaRPr lang="en-US" dirty="0"/>
          </a:p>
        </p:txBody>
      </p:sp>
      <p:sp>
        <p:nvSpPr>
          <p:cNvPr id="15" name="Text Placeholder 14"/>
          <p:cNvSpPr>
            <a:spLocks noGrp="1"/>
          </p:cNvSpPr>
          <p:nvPr>
            <p:ph type="body" sz="quarter" idx="10" hasCustomPrompt="1"/>
          </p:nvPr>
        </p:nvSpPr>
        <p:spPr>
          <a:xfrm>
            <a:off x="1324807" y="4005067"/>
            <a:ext cx="8276393" cy="246221"/>
          </a:xfrm>
          <a:prstGeom prst="rect">
            <a:avLst/>
          </a:prstGeom>
        </p:spPr>
        <p:txBody>
          <a:bodyPr wrap="square" tIns="0" bIns="0">
            <a:spAutoFit/>
          </a:bodyPr>
          <a:lstStyle>
            <a:lvl1pPr marL="0" indent="0">
              <a:buNone/>
              <a:defRPr sz="1600" b="1" baseline="0">
                <a:solidFill>
                  <a:schemeClr val="tx1"/>
                </a:solidFill>
              </a:defRPr>
            </a:lvl1pPr>
          </a:lstStyle>
          <a:p>
            <a:pPr lvl="0"/>
            <a:r>
              <a:rPr lang="en-US" dirty="0" smtClean="0"/>
              <a:t>[Sub Header 1]</a:t>
            </a:r>
            <a:endParaRPr lang="en-US" dirty="0"/>
          </a:p>
        </p:txBody>
      </p:sp>
      <p:sp>
        <p:nvSpPr>
          <p:cNvPr id="16" name="Text Placeholder 14"/>
          <p:cNvSpPr>
            <a:spLocks noGrp="1"/>
          </p:cNvSpPr>
          <p:nvPr>
            <p:ph type="body" sz="quarter" idx="11" hasCustomPrompt="1"/>
          </p:nvPr>
        </p:nvSpPr>
        <p:spPr>
          <a:xfrm>
            <a:off x="1324807" y="4386068"/>
            <a:ext cx="8276393" cy="246221"/>
          </a:xfrm>
          <a:prstGeom prst="rect">
            <a:avLst/>
          </a:prstGeom>
        </p:spPr>
        <p:txBody>
          <a:bodyPr wrap="square" tIns="0" bIns="0">
            <a:spAutoFit/>
          </a:bodyPr>
          <a:lstStyle>
            <a:lvl1pPr marL="0" indent="0">
              <a:buNone/>
              <a:defRPr sz="1600" b="1">
                <a:solidFill>
                  <a:schemeClr val="tx1"/>
                </a:solidFill>
              </a:defRPr>
            </a:lvl1pPr>
          </a:lstStyle>
          <a:p>
            <a:pPr lvl="0"/>
            <a:r>
              <a:rPr lang="en-US" dirty="0" smtClean="0"/>
              <a:t>[Sub Header 2]</a:t>
            </a:r>
            <a:endParaRPr lang="en-US" dirty="0"/>
          </a:p>
        </p:txBody>
      </p:sp>
      <p:sp>
        <p:nvSpPr>
          <p:cNvPr id="17" name="Text Placeholder 14"/>
          <p:cNvSpPr>
            <a:spLocks noGrp="1"/>
          </p:cNvSpPr>
          <p:nvPr>
            <p:ph type="body" sz="quarter" idx="12" hasCustomPrompt="1"/>
          </p:nvPr>
        </p:nvSpPr>
        <p:spPr>
          <a:xfrm>
            <a:off x="1324807" y="4919468"/>
            <a:ext cx="8276393" cy="246221"/>
          </a:xfrm>
          <a:prstGeom prst="rect">
            <a:avLst/>
          </a:prstGeom>
        </p:spPr>
        <p:txBody>
          <a:bodyPr wrap="square" tIns="0" bIns="0">
            <a:spAutoFit/>
          </a:bodyPr>
          <a:lstStyle>
            <a:lvl1pPr marL="0" indent="0">
              <a:buNone/>
              <a:defRPr sz="1600" b="0">
                <a:solidFill>
                  <a:schemeClr val="tx1"/>
                </a:solidFill>
              </a:defRPr>
            </a:lvl1pPr>
          </a:lstStyle>
          <a:p>
            <a:pPr lvl="0"/>
            <a:r>
              <a:rPr lang="en-US" dirty="0" smtClean="0"/>
              <a:t>[Date]</a:t>
            </a:r>
            <a:endParaRPr lang="en-US" dirty="0"/>
          </a:p>
        </p:txBody>
      </p:sp>
      <p:sp>
        <p:nvSpPr>
          <p:cNvPr id="20" name="Line 37"/>
          <p:cNvSpPr>
            <a:spLocks noChangeShapeType="1"/>
          </p:cNvSpPr>
          <p:nvPr userDrawn="1"/>
        </p:nvSpPr>
        <p:spPr bwMode="auto">
          <a:xfrm>
            <a:off x="457201" y="6921771"/>
            <a:ext cx="9144000" cy="0"/>
          </a:xfrm>
          <a:prstGeom prst="line">
            <a:avLst/>
          </a:prstGeom>
          <a:noFill/>
          <a:ln w="6350">
            <a:solidFill>
              <a:schemeClr val="tx1"/>
            </a:solidFill>
            <a:round/>
            <a:headEnd/>
            <a:tailEnd/>
          </a:ln>
          <a:effectLst/>
        </p:spPr>
        <p:txBody>
          <a:bodyPr lIns="101858" tIns="50929" rIns="101858" bIns="50929"/>
          <a:lstStyle/>
          <a:p>
            <a:endParaRPr lang="en-US"/>
          </a:p>
        </p:txBody>
      </p:sp>
      <p:sp>
        <p:nvSpPr>
          <p:cNvPr id="13" name="Text Placeholder 25"/>
          <p:cNvSpPr>
            <a:spLocks noGrp="1"/>
          </p:cNvSpPr>
          <p:nvPr>
            <p:ph type="body" sz="quarter" idx="15" hasCustomPrompt="1"/>
          </p:nvPr>
        </p:nvSpPr>
        <p:spPr>
          <a:xfrm>
            <a:off x="1323657" y="6924755"/>
            <a:ext cx="8290498" cy="439716"/>
          </a:xfrm>
        </p:spPr>
        <p:txBody>
          <a:bodyPr tIns="44117" bIns="228607"/>
          <a:lstStyle>
            <a:lvl1pPr marL="0" marR="0" indent="0" algn="l" defTabSz="1018705" rtl="0" eaLnBrk="1" fontAlgn="base" latinLnBrk="0" hangingPunct="1">
              <a:lnSpc>
                <a:spcPct val="100000"/>
              </a:lnSpc>
              <a:spcBef>
                <a:spcPts val="0"/>
              </a:spcBef>
              <a:spcAft>
                <a:spcPts val="999"/>
              </a:spcAft>
              <a:buClr>
                <a:schemeClr val="accent2"/>
              </a:buClr>
              <a:buSzTx/>
              <a:buFont typeface="Wingdings" pitchFamily="2" charset="2"/>
              <a:buNone/>
              <a:tabLst/>
              <a:defRPr lang="en-US" sz="900" smtClean="0">
                <a:solidFill>
                  <a:schemeClr val="bg2"/>
                </a:solidFill>
              </a:defRPr>
            </a:lvl1pPr>
          </a:lstStyle>
          <a:p>
            <a:pPr marL="0" marR="0" lvl="0" indent="0" algn="l" defTabSz="1018705" rtl="0" eaLnBrk="1" fontAlgn="base" latinLnBrk="0" hangingPunct="1">
              <a:lnSpc>
                <a:spcPct val="100000"/>
              </a:lnSpc>
              <a:spcBef>
                <a:spcPts val="0"/>
              </a:spcBef>
              <a:spcAft>
                <a:spcPts val="999"/>
              </a:spcAft>
              <a:buClr>
                <a:schemeClr val="accent2"/>
              </a:buClr>
              <a:buSzTx/>
              <a:buFont typeface="Wingdings" pitchFamily="2" charset="2"/>
              <a:buNone/>
              <a:tabLst/>
              <a:defRPr/>
            </a:pPr>
            <a:r>
              <a:rPr lang="en-US" sz="900" dirty="0" smtClean="0">
                <a:solidFill>
                  <a:schemeClr val="bg2"/>
                </a:solidFill>
                <a:latin typeface="+mn-lt"/>
              </a:rPr>
              <a:t>[Place appropriate disclaimer in this area.]</a:t>
            </a:r>
          </a:p>
          <a:p>
            <a:pPr lvl="0"/>
            <a:endParaRPr lang="en-GB" dirty="0"/>
          </a:p>
        </p:txBody>
      </p:sp>
      <p:pic>
        <p:nvPicPr>
          <p:cNvPr id="19" name="Picture 18" descr="Type:BrandIdentifierImage"/>
          <p:cNvPicPr>
            <a:picLocks noChangeAspect="1"/>
          </p:cNvPicPr>
          <p:nvPr userDrawn="1"/>
        </p:nvPicPr>
        <p:blipFill>
          <a:blip r:embed="rId3" cstate="print"/>
          <a:stretch>
            <a:fillRect/>
          </a:stretch>
        </p:blipFill>
        <p:spPr>
          <a:xfrm>
            <a:off x="7980331" y="635608"/>
            <a:ext cx="1673352" cy="3171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Page">
    <p:spTree>
      <p:nvGrpSpPr>
        <p:cNvPr id="1" name=""/>
        <p:cNvGrpSpPr/>
        <p:nvPr/>
      </p:nvGrpSpPr>
      <p:grpSpPr>
        <a:xfrm>
          <a:off x="0" y="0"/>
          <a:ext cx="0" cy="0"/>
          <a:chOff x="0" y="0"/>
          <a:chExt cx="0" cy="0"/>
        </a:xfrm>
      </p:grpSpPr>
      <p:sp>
        <p:nvSpPr>
          <p:cNvPr id="5" name="Title 4"/>
          <p:cNvSpPr>
            <a:spLocks noGrp="1"/>
          </p:cNvSpPr>
          <p:nvPr>
            <p:ph type="title"/>
          </p:nvPr>
        </p:nvSpPr>
        <p:spPr>
          <a:xfrm>
            <a:off x="1325882" y="576073"/>
            <a:ext cx="6527200" cy="348814"/>
          </a:xfrm>
        </p:spPr>
        <p:txBody>
          <a:bodyPr/>
          <a:lstStyle>
            <a:lvl1pPr>
              <a:defRPr>
                <a:solidFill>
                  <a:srgbClr val="00355F"/>
                </a:solidFill>
              </a:defRPr>
            </a:lvl1pPr>
          </a:lstStyle>
          <a:p>
            <a:r>
              <a:rPr lang="en-US" smtClean="0"/>
              <a:t>Click to edit Master title style</a:t>
            </a:r>
            <a:endParaRPr lang="en-US" dirty="0"/>
          </a:p>
        </p:txBody>
      </p:sp>
      <p:sp>
        <p:nvSpPr>
          <p:cNvPr id="8" name="Text Placeholder 7"/>
          <p:cNvSpPr>
            <a:spLocks noGrp="1"/>
          </p:cNvSpPr>
          <p:nvPr>
            <p:ph type="body" sz="quarter" idx="14" hasCustomPrompt="1"/>
          </p:nvPr>
        </p:nvSpPr>
        <p:spPr>
          <a:xfrm>
            <a:off x="1325882" y="924887"/>
            <a:ext cx="8276907" cy="338554"/>
          </a:xfrm>
        </p:spPr>
        <p:txBody>
          <a:bodyPr wrap="square" tIns="45715" bIns="45715">
            <a:spAutoFit/>
          </a:bodyPr>
          <a:lstStyle>
            <a:lvl1pPr>
              <a:defRPr sz="1600" b="1">
                <a:solidFill>
                  <a:srgbClr val="00355F"/>
                </a:solidFill>
              </a:defRPr>
            </a:lvl1pPr>
          </a:lstStyle>
          <a:p>
            <a:pPr lvl="0"/>
            <a:r>
              <a:rPr lang="en-US" dirty="0" smtClean="0"/>
              <a:t>Subheading</a:t>
            </a:r>
            <a:endParaRPr lang="en-US" dirty="0"/>
          </a:p>
        </p:txBody>
      </p:sp>
      <p:sp>
        <p:nvSpPr>
          <p:cNvPr id="11" name="Content Placeholder 10"/>
          <p:cNvSpPr>
            <a:spLocks noGrp="1"/>
          </p:cNvSpPr>
          <p:nvPr>
            <p:ph sz="quarter" idx="12"/>
          </p:nvPr>
        </p:nvSpPr>
        <p:spPr>
          <a:xfrm>
            <a:off x="1325883" y="1733550"/>
            <a:ext cx="8276906" cy="49369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9" descr="Type:FootnoteFooter;FootnoteCount:0;"/>
          <p:cNvSpPr>
            <a:spLocks noGrp="1"/>
          </p:cNvSpPr>
          <p:nvPr>
            <p:ph type="body" sz="quarter" idx="15" hasCustomPrompt="1"/>
          </p:nvPr>
        </p:nvSpPr>
        <p:spPr>
          <a:xfrm>
            <a:off x="1325563" y="6943416"/>
            <a:ext cx="8277225" cy="307777"/>
          </a:xfrm>
        </p:spPr>
        <p:txBody>
          <a:bodyPr tIns="137160" bIns="45720" anchor="b" anchorCtr="0">
            <a:spAutoFit/>
          </a:bodyPr>
          <a:lstStyle>
            <a:lvl1pPr marL="118872" indent="-118872">
              <a:spcBef>
                <a:spcPts val="0"/>
              </a:spcBef>
              <a:defRPr sz="800" i="1">
                <a:latin typeface="Arial" pitchFamily="34" charset="0"/>
                <a:cs typeface="Arial" pitchFamily="34" charset="0"/>
              </a:defRPr>
            </a:lvl1pPr>
            <a:lvl2pPr marL="118872" indent="-118872">
              <a:defRPr sz="800" i="1">
                <a:latin typeface="Arial" pitchFamily="34" charset="0"/>
                <a:cs typeface="Arial" pitchFamily="34" charset="0"/>
              </a:defRPr>
            </a:lvl2pPr>
            <a:lvl3pPr marL="118872" indent="-118872">
              <a:defRPr sz="800" i="1">
                <a:latin typeface="Arial" pitchFamily="34" charset="0"/>
                <a:cs typeface="Arial" pitchFamily="34" charset="0"/>
              </a:defRPr>
            </a:lvl3pPr>
            <a:lvl4pPr marL="118872" indent="-118872">
              <a:defRPr sz="800" i="1">
                <a:latin typeface="Arial" pitchFamily="34" charset="0"/>
                <a:cs typeface="Arial" pitchFamily="34" charset="0"/>
              </a:defRPr>
            </a:lvl4pPr>
            <a:lvl5pPr marL="118872" indent="-118872">
              <a:defRPr sz="800" i="1">
                <a:latin typeface="Arial" pitchFamily="34" charset="0"/>
                <a:cs typeface="Arial" pitchFamily="34" charset="0"/>
              </a:defRPr>
            </a:lvl5pPr>
          </a:lstStyle>
          <a:p>
            <a:pPr lvl="0"/>
            <a:r>
              <a:rPr lang="en-US" dirty="0" smtClean="0"/>
              <a:t>[Footnote]</a:t>
            </a:r>
            <a:endParaRPr lang="en-US" dirty="0"/>
          </a:p>
        </p:txBody>
      </p:sp>
      <p:sp>
        <p:nvSpPr>
          <p:cNvPr id="6" name="Text Placeholder 5" descr="type:SectionFooter"/>
          <p:cNvSpPr>
            <a:spLocks noGrp="1"/>
          </p:cNvSpPr>
          <p:nvPr>
            <p:ph type="body" sz="quarter" idx="11" hasCustomPrompt="1"/>
          </p:nvPr>
        </p:nvSpPr>
        <p:spPr>
          <a:xfrm>
            <a:off x="459106" y="7251191"/>
            <a:ext cx="7315200" cy="186479"/>
          </a:xfrm>
          <a:prstGeom prst="rect">
            <a:avLst/>
          </a:prstGeom>
        </p:spPr>
        <p:txBody>
          <a:bodyPr wrap="square" tIns="45715" bIns="0">
            <a:spAutoFit/>
          </a:bodyPr>
          <a:lstStyle>
            <a:lvl1pPr marL="0" indent="0">
              <a:spcAft>
                <a:spcPts val="0"/>
              </a:spcAft>
              <a:buNone/>
              <a:defRPr sz="900"/>
            </a:lvl1pPr>
          </a:lstStyle>
          <a:p>
            <a:pPr lvl="0"/>
            <a:r>
              <a:rPr lang="en-US" dirty="0" smtClean="0"/>
              <a:t>[Section 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endix">
    <p:spTree>
      <p:nvGrpSpPr>
        <p:cNvPr id="1" name=""/>
        <p:cNvGrpSpPr/>
        <p:nvPr/>
      </p:nvGrpSpPr>
      <p:grpSpPr>
        <a:xfrm>
          <a:off x="0" y="0"/>
          <a:ext cx="0" cy="0"/>
          <a:chOff x="0" y="0"/>
          <a:chExt cx="0" cy="0"/>
        </a:xfrm>
      </p:grpSpPr>
      <p:pic>
        <p:nvPicPr>
          <p:cNvPr id="9" name="Picture 1" descr="Y:\CorpServ\Graphics_PC_nonIBD\Templates\Logos\GS Logos\WMF\GS Logo Blue_RGB.wmf"/>
          <p:cNvPicPr>
            <a:picLocks noChangeAspect="1" noChangeArrowheads="1"/>
          </p:cNvPicPr>
          <p:nvPr userDrawn="1"/>
        </p:nvPicPr>
        <p:blipFill>
          <a:blip r:embed="rId2" cstate="print"/>
          <a:srcRect/>
          <a:stretch>
            <a:fillRect/>
          </a:stretch>
        </p:blipFill>
        <p:spPr bwMode="auto">
          <a:xfrm>
            <a:off x="457201" y="576069"/>
            <a:ext cx="640080" cy="640079"/>
          </a:xfrm>
          <a:prstGeom prst="rect">
            <a:avLst/>
          </a:prstGeom>
          <a:noFill/>
        </p:spPr>
      </p:pic>
      <p:sp>
        <p:nvSpPr>
          <p:cNvPr id="11" name="Line 37"/>
          <p:cNvSpPr>
            <a:spLocks noChangeShapeType="1"/>
          </p:cNvSpPr>
          <p:nvPr userDrawn="1"/>
        </p:nvSpPr>
        <p:spPr bwMode="auto">
          <a:xfrm>
            <a:off x="457201" y="1536185"/>
            <a:ext cx="9144000" cy="0"/>
          </a:xfrm>
          <a:prstGeom prst="line">
            <a:avLst/>
          </a:prstGeom>
          <a:noFill/>
          <a:ln w="6350">
            <a:solidFill>
              <a:schemeClr val="tx1"/>
            </a:solidFill>
            <a:round/>
            <a:headEnd/>
            <a:tailEnd/>
          </a:ln>
          <a:effectLst/>
        </p:spPr>
        <p:txBody>
          <a:bodyPr lIns="101823" tIns="50911" rIns="101823" bIns="50911"/>
          <a:lstStyle/>
          <a:p>
            <a:endParaRPr lang="en-US"/>
          </a:p>
        </p:txBody>
      </p:sp>
      <p:sp>
        <p:nvSpPr>
          <p:cNvPr id="2" name="Title 1" descr="Type:AppendixHeader"/>
          <p:cNvSpPr>
            <a:spLocks noGrp="1"/>
          </p:cNvSpPr>
          <p:nvPr>
            <p:ph type="title" hasCustomPrompt="1"/>
          </p:nvPr>
        </p:nvSpPr>
        <p:spPr>
          <a:xfrm>
            <a:off x="1325885" y="2876583"/>
            <a:ext cx="8275319" cy="1308403"/>
          </a:xfrm>
          <a:prstGeom prst="rect">
            <a:avLst/>
          </a:prstGeom>
        </p:spPr>
        <p:txBody>
          <a:bodyPr bIns="0">
            <a:normAutofit/>
          </a:bodyPr>
          <a:lstStyle>
            <a:lvl1pPr marL="1492861" indent="-1492861" algn="l">
              <a:buFont typeface="+mj-lt"/>
              <a:buNone/>
              <a:tabLst/>
              <a:defRPr sz="1800" b="0" cap="none" baseline="0">
                <a:solidFill>
                  <a:schemeClr val="tx1"/>
                </a:solidFill>
              </a:defRPr>
            </a:lvl1pPr>
          </a:lstStyle>
          <a:p>
            <a:r>
              <a:rPr lang="en-US" dirty="0" smtClean="0"/>
              <a:t>Appendix A: 	Appendix Title</a:t>
            </a:r>
            <a:endParaRPr lang="en-US" dirty="0"/>
          </a:p>
        </p:txBody>
      </p:sp>
      <p:sp>
        <p:nvSpPr>
          <p:cNvPr id="3" name="Text Placeholder 2"/>
          <p:cNvSpPr>
            <a:spLocks noGrp="1"/>
          </p:cNvSpPr>
          <p:nvPr>
            <p:ph type="body" idx="1"/>
          </p:nvPr>
        </p:nvSpPr>
        <p:spPr>
          <a:xfrm>
            <a:off x="1325885" y="4184981"/>
            <a:ext cx="8275319" cy="2485496"/>
          </a:xfrm>
          <a:prstGeom prst="rect">
            <a:avLst/>
          </a:prstGeom>
        </p:spPr>
        <p:txBody>
          <a:bodyPr tIns="0" bIns="0" anchor="t" anchorCtr="0"/>
          <a:lstStyle>
            <a:lvl1pPr marL="0" indent="0">
              <a:buNone/>
              <a:defRPr sz="1400" b="0">
                <a:solidFill>
                  <a:schemeClr val="tx1"/>
                </a:solidFill>
              </a:defRPr>
            </a:lvl1pPr>
            <a:lvl2pPr marL="509115" indent="0">
              <a:buNone/>
              <a:defRPr sz="2000"/>
            </a:lvl2pPr>
            <a:lvl3pPr marL="1018228" indent="0">
              <a:buNone/>
              <a:defRPr sz="1800"/>
            </a:lvl3pPr>
            <a:lvl4pPr marL="1527344" indent="0">
              <a:buNone/>
              <a:defRPr sz="1600"/>
            </a:lvl4pPr>
            <a:lvl5pPr marL="2036458" indent="0">
              <a:buNone/>
              <a:defRPr sz="1600"/>
            </a:lvl5pPr>
            <a:lvl6pPr marL="2545574" indent="0">
              <a:buNone/>
              <a:defRPr sz="1600"/>
            </a:lvl6pPr>
            <a:lvl7pPr marL="3054686" indent="0">
              <a:buNone/>
              <a:defRPr sz="1600"/>
            </a:lvl7pPr>
            <a:lvl8pPr marL="3563802" indent="0">
              <a:buNone/>
              <a:defRPr sz="1600"/>
            </a:lvl8pPr>
            <a:lvl9pPr marL="4072914" indent="0">
              <a:buNone/>
              <a:defRPr sz="1600"/>
            </a:lvl9pPr>
          </a:lstStyle>
          <a:p>
            <a:pPr lvl="0"/>
            <a:r>
              <a:rPr lang="en-US" smtClean="0"/>
              <a:t>Click to edit Master text styles</a:t>
            </a:r>
          </a:p>
        </p:txBody>
      </p:sp>
      <p:sp>
        <p:nvSpPr>
          <p:cNvPr id="10" name="Line 37"/>
          <p:cNvSpPr>
            <a:spLocks noChangeShapeType="1"/>
          </p:cNvSpPr>
          <p:nvPr userDrawn="1"/>
        </p:nvSpPr>
        <p:spPr bwMode="auto">
          <a:xfrm>
            <a:off x="457201" y="7251191"/>
            <a:ext cx="9144000" cy="0"/>
          </a:xfrm>
          <a:prstGeom prst="line">
            <a:avLst/>
          </a:prstGeom>
          <a:noFill/>
          <a:ln w="6350">
            <a:solidFill>
              <a:schemeClr val="tx1"/>
            </a:solidFill>
            <a:round/>
            <a:headEnd/>
            <a:tailEnd/>
          </a:ln>
          <a:effectLst/>
        </p:spPr>
        <p:txBody>
          <a:bodyPr lIns="101870" tIns="50935" rIns="101870" bIns="50935"/>
          <a:lstStyle/>
          <a:p>
            <a:endParaRPr lang="en-US"/>
          </a:p>
        </p:txBody>
      </p:sp>
      <p:pic>
        <p:nvPicPr>
          <p:cNvPr id="13" name="Picture 12" descr="Type:BrandIdentifierImage"/>
          <p:cNvPicPr>
            <a:picLocks noChangeAspect="1"/>
          </p:cNvPicPr>
          <p:nvPr userDrawn="1"/>
        </p:nvPicPr>
        <p:blipFill>
          <a:blip r:embed="rId3" cstate="print"/>
          <a:stretch>
            <a:fillRect/>
          </a:stretch>
        </p:blipFill>
        <p:spPr>
          <a:xfrm>
            <a:off x="7980331" y="635608"/>
            <a:ext cx="1673352" cy="3171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1325882" y="576073"/>
            <a:ext cx="6527200" cy="348814"/>
          </a:xfrm>
        </p:spPr>
        <p:txBody>
          <a:bodyPr/>
          <a:lstStyle>
            <a:lvl1pPr>
              <a:defRPr>
                <a:solidFill>
                  <a:srgbClr val="00355F"/>
                </a:solidFill>
              </a:defRPr>
            </a:lvl1pPr>
          </a:lstStyle>
          <a:p>
            <a:r>
              <a:rPr lang="en-US" smtClean="0"/>
              <a:t>Click to edit Master title style</a:t>
            </a:r>
            <a:endParaRPr lang="en-US" dirty="0"/>
          </a:p>
        </p:txBody>
      </p:sp>
      <p:sp>
        <p:nvSpPr>
          <p:cNvPr id="8" name="Text Placeholder 7"/>
          <p:cNvSpPr>
            <a:spLocks noGrp="1"/>
          </p:cNvSpPr>
          <p:nvPr>
            <p:ph type="body" sz="quarter" idx="14" hasCustomPrompt="1"/>
          </p:nvPr>
        </p:nvSpPr>
        <p:spPr>
          <a:xfrm>
            <a:off x="1325882" y="924887"/>
            <a:ext cx="8276907" cy="338554"/>
          </a:xfrm>
        </p:spPr>
        <p:txBody>
          <a:bodyPr wrap="square" tIns="45715" bIns="45715">
            <a:spAutoFit/>
          </a:bodyPr>
          <a:lstStyle>
            <a:lvl1pPr>
              <a:defRPr sz="1600" b="1">
                <a:solidFill>
                  <a:srgbClr val="00355F"/>
                </a:solidFill>
              </a:defRPr>
            </a:lvl1pPr>
          </a:lstStyle>
          <a:p>
            <a:pPr lvl="0"/>
            <a:r>
              <a:rPr lang="en-US" dirty="0" smtClean="0"/>
              <a:t>Subheading</a:t>
            </a:r>
            <a:endParaRPr lang="en-US" dirty="0"/>
          </a:p>
        </p:txBody>
      </p:sp>
      <p:sp>
        <p:nvSpPr>
          <p:cNvPr id="7" name="Text Placeholder 9" descr="Type:FootnoteFooter;FootnoteCount:0;"/>
          <p:cNvSpPr>
            <a:spLocks noGrp="1"/>
          </p:cNvSpPr>
          <p:nvPr>
            <p:ph type="body" sz="quarter" idx="15" hasCustomPrompt="1"/>
          </p:nvPr>
        </p:nvSpPr>
        <p:spPr>
          <a:xfrm>
            <a:off x="1325563" y="6943416"/>
            <a:ext cx="8277225" cy="307777"/>
          </a:xfrm>
        </p:spPr>
        <p:txBody>
          <a:bodyPr tIns="137160" bIns="45720" anchor="b" anchorCtr="0">
            <a:spAutoFit/>
          </a:bodyPr>
          <a:lstStyle>
            <a:lvl1pPr marL="118872" indent="-118872">
              <a:spcBef>
                <a:spcPts val="0"/>
              </a:spcBef>
              <a:defRPr sz="800" i="1">
                <a:latin typeface="Arial" pitchFamily="34" charset="0"/>
                <a:cs typeface="Arial" pitchFamily="34" charset="0"/>
              </a:defRPr>
            </a:lvl1pPr>
            <a:lvl2pPr marL="118872" indent="-118872">
              <a:defRPr sz="800" i="1">
                <a:latin typeface="Arial" pitchFamily="34" charset="0"/>
                <a:cs typeface="Arial" pitchFamily="34" charset="0"/>
              </a:defRPr>
            </a:lvl2pPr>
            <a:lvl3pPr marL="118872" indent="-118872">
              <a:defRPr sz="800" i="1">
                <a:latin typeface="Arial" pitchFamily="34" charset="0"/>
                <a:cs typeface="Arial" pitchFamily="34" charset="0"/>
              </a:defRPr>
            </a:lvl3pPr>
            <a:lvl4pPr marL="118872" indent="-118872">
              <a:defRPr sz="800" i="1">
                <a:latin typeface="Arial" pitchFamily="34" charset="0"/>
                <a:cs typeface="Arial" pitchFamily="34" charset="0"/>
              </a:defRPr>
            </a:lvl4pPr>
            <a:lvl5pPr marL="118872" indent="-118872">
              <a:defRPr sz="800" i="1">
                <a:latin typeface="Arial" pitchFamily="34" charset="0"/>
                <a:cs typeface="Arial" pitchFamily="34" charset="0"/>
              </a:defRPr>
            </a:lvl5pPr>
          </a:lstStyle>
          <a:p>
            <a:pPr lvl="0"/>
            <a:r>
              <a:rPr lang="en-US" dirty="0" smtClean="0"/>
              <a:t>[Footnote]</a:t>
            </a:r>
            <a:endParaRPr lang="en-US" dirty="0"/>
          </a:p>
        </p:txBody>
      </p:sp>
      <p:sp>
        <p:nvSpPr>
          <p:cNvPr id="6" name="Text Placeholder 5" descr="type:SectionFooter"/>
          <p:cNvSpPr>
            <a:spLocks noGrp="1"/>
          </p:cNvSpPr>
          <p:nvPr>
            <p:ph type="body" sz="quarter" idx="11" hasCustomPrompt="1"/>
          </p:nvPr>
        </p:nvSpPr>
        <p:spPr>
          <a:xfrm>
            <a:off x="459106" y="7251191"/>
            <a:ext cx="7315200" cy="186479"/>
          </a:xfrm>
          <a:prstGeom prst="rect">
            <a:avLst/>
          </a:prstGeom>
        </p:spPr>
        <p:txBody>
          <a:bodyPr wrap="square" tIns="45715" bIns="0">
            <a:spAutoFit/>
          </a:bodyPr>
          <a:lstStyle>
            <a:lvl1pPr marL="0" indent="0">
              <a:spcAft>
                <a:spcPts val="0"/>
              </a:spcAft>
              <a:buNone/>
              <a:defRPr sz="900"/>
            </a:lvl1pPr>
          </a:lstStyle>
          <a:p>
            <a:pPr lvl="0"/>
            <a:r>
              <a:rPr lang="en-US" dirty="0" smtClean="0"/>
              <a:t>[Section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1325882" y="924887"/>
            <a:ext cx="8276907" cy="338554"/>
          </a:xfrm>
        </p:spPr>
        <p:txBody>
          <a:bodyPr wrap="square" tIns="45715" bIns="45715">
            <a:spAutoFit/>
          </a:bodyPr>
          <a:lstStyle>
            <a:lvl1pPr>
              <a:defRPr sz="1600" b="1">
                <a:solidFill>
                  <a:srgbClr val="00355F"/>
                </a:solidFill>
              </a:defRPr>
            </a:lvl1pPr>
          </a:lstStyle>
          <a:p>
            <a:pPr lvl="0"/>
            <a:r>
              <a:rPr lang="en-US" dirty="0" smtClean="0"/>
              <a:t>Subheading</a:t>
            </a:r>
            <a:endParaRPr lang="en-US" dirty="0"/>
          </a:p>
        </p:txBody>
      </p:sp>
      <p:sp>
        <p:nvSpPr>
          <p:cNvPr id="11" name="Content Placeholder 10"/>
          <p:cNvSpPr>
            <a:spLocks noGrp="1"/>
          </p:cNvSpPr>
          <p:nvPr>
            <p:ph sz="quarter" idx="12"/>
          </p:nvPr>
        </p:nvSpPr>
        <p:spPr>
          <a:xfrm>
            <a:off x="1325883" y="1733550"/>
            <a:ext cx="8276906" cy="49369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9" descr="Type:FootnoteFooter;FootnoteCount:0;"/>
          <p:cNvSpPr>
            <a:spLocks noGrp="1"/>
          </p:cNvSpPr>
          <p:nvPr>
            <p:ph type="body" sz="quarter" idx="15" hasCustomPrompt="1"/>
          </p:nvPr>
        </p:nvSpPr>
        <p:spPr>
          <a:xfrm>
            <a:off x="1325563" y="6943416"/>
            <a:ext cx="8277225" cy="307777"/>
          </a:xfrm>
        </p:spPr>
        <p:txBody>
          <a:bodyPr tIns="137160" bIns="45720" anchor="b" anchorCtr="0">
            <a:spAutoFit/>
          </a:bodyPr>
          <a:lstStyle>
            <a:lvl1pPr marL="118872" indent="-118872">
              <a:spcBef>
                <a:spcPts val="0"/>
              </a:spcBef>
              <a:defRPr sz="800" i="1">
                <a:latin typeface="Arial" pitchFamily="34" charset="0"/>
                <a:cs typeface="Arial" pitchFamily="34" charset="0"/>
              </a:defRPr>
            </a:lvl1pPr>
            <a:lvl2pPr marL="118872" indent="-118872">
              <a:defRPr sz="800" i="1">
                <a:latin typeface="Arial" pitchFamily="34" charset="0"/>
                <a:cs typeface="Arial" pitchFamily="34" charset="0"/>
              </a:defRPr>
            </a:lvl2pPr>
            <a:lvl3pPr marL="118872" indent="-118872">
              <a:defRPr sz="800" i="1">
                <a:latin typeface="Arial" pitchFamily="34" charset="0"/>
                <a:cs typeface="Arial" pitchFamily="34" charset="0"/>
              </a:defRPr>
            </a:lvl3pPr>
            <a:lvl4pPr marL="118872" indent="-118872">
              <a:defRPr sz="800" i="1">
                <a:latin typeface="Arial" pitchFamily="34" charset="0"/>
                <a:cs typeface="Arial" pitchFamily="34" charset="0"/>
              </a:defRPr>
            </a:lvl4pPr>
            <a:lvl5pPr marL="118872" indent="-118872">
              <a:defRPr sz="800" i="1">
                <a:latin typeface="Arial" pitchFamily="34" charset="0"/>
                <a:cs typeface="Arial" pitchFamily="34" charset="0"/>
              </a:defRPr>
            </a:lvl5pPr>
          </a:lstStyle>
          <a:p>
            <a:pPr lvl="0"/>
            <a:r>
              <a:rPr lang="en-US" dirty="0" smtClean="0"/>
              <a:t>[Footnote]</a:t>
            </a:r>
            <a:endParaRPr lang="en-US" dirty="0"/>
          </a:p>
        </p:txBody>
      </p:sp>
      <p:sp>
        <p:nvSpPr>
          <p:cNvPr id="6" name="Text Placeholder 5" descr="type:SectionFooter"/>
          <p:cNvSpPr>
            <a:spLocks noGrp="1"/>
          </p:cNvSpPr>
          <p:nvPr>
            <p:ph type="body" sz="quarter" idx="11" hasCustomPrompt="1"/>
          </p:nvPr>
        </p:nvSpPr>
        <p:spPr>
          <a:xfrm>
            <a:off x="459106" y="7251191"/>
            <a:ext cx="7315200" cy="186479"/>
          </a:xfrm>
          <a:prstGeom prst="rect">
            <a:avLst/>
          </a:prstGeom>
        </p:spPr>
        <p:txBody>
          <a:bodyPr wrap="square" tIns="45715" bIns="0">
            <a:spAutoFit/>
          </a:bodyPr>
          <a:lstStyle>
            <a:lvl1pPr marL="0" indent="0">
              <a:spcAft>
                <a:spcPts val="0"/>
              </a:spcAft>
              <a:buNone/>
              <a:defRPr sz="900"/>
            </a:lvl1pPr>
          </a:lstStyle>
          <a:p>
            <a:pPr lvl="0"/>
            <a:r>
              <a:rPr lang="en-US" dirty="0" smtClean="0"/>
              <a:t>[Section Title]</a:t>
            </a:r>
            <a:endParaRPr lang="en-US" dirty="0"/>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8463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ew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4" hasCustomPrompt="1"/>
          </p:nvPr>
        </p:nvSpPr>
        <p:spPr>
          <a:xfrm>
            <a:off x="1325883" y="914620"/>
            <a:ext cx="8276905" cy="338554"/>
          </a:xfrm>
        </p:spPr>
        <p:txBody>
          <a:bodyPr wrap="square" tIns="45720" bIns="45720">
            <a:spAutoFit/>
          </a:bodyPr>
          <a:lstStyle>
            <a:lvl1pPr>
              <a:defRPr sz="1600" b="1">
                <a:solidFill>
                  <a:srgbClr val="00355F"/>
                </a:solidFill>
              </a:defRPr>
            </a:lvl1pPr>
          </a:lstStyle>
          <a:p>
            <a:pPr lvl="0"/>
            <a:r>
              <a:rPr lang="en-US" dirty="0" smtClean="0"/>
              <a:t>Subheading</a:t>
            </a:r>
            <a:endParaRPr lang="en-US" dirty="0"/>
          </a:p>
        </p:txBody>
      </p:sp>
      <p:sp>
        <p:nvSpPr>
          <p:cNvPr id="5" name="Content Placeholder 10"/>
          <p:cNvSpPr>
            <a:spLocks noGrp="1"/>
          </p:cNvSpPr>
          <p:nvPr>
            <p:ph sz="quarter" idx="12"/>
          </p:nvPr>
        </p:nvSpPr>
        <p:spPr>
          <a:xfrm>
            <a:off x="1325883" y="1730595"/>
            <a:ext cx="8276906" cy="4940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9" descr="Type:FootnoteFooter;FootnoteCount:0;"/>
          <p:cNvSpPr>
            <a:spLocks noGrp="1"/>
          </p:cNvSpPr>
          <p:nvPr>
            <p:ph type="body" sz="quarter" idx="15" hasCustomPrompt="1"/>
          </p:nvPr>
        </p:nvSpPr>
        <p:spPr>
          <a:xfrm>
            <a:off x="1325563" y="6943416"/>
            <a:ext cx="8277225" cy="307777"/>
          </a:xfrm>
        </p:spPr>
        <p:txBody>
          <a:bodyPr tIns="137160" bIns="45720" anchor="b" anchorCtr="0">
            <a:spAutoFit/>
          </a:bodyPr>
          <a:lstStyle>
            <a:lvl1pPr marL="118872" indent="-118872">
              <a:spcBef>
                <a:spcPts val="0"/>
              </a:spcBef>
              <a:spcAft>
                <a:spcPts val="0"/>
              </a:spcAft>
              <a:defRPr sz="800" i="1">
                <a:latin typeface="Arial" pitchFamily="34" charset="0"/>
                <a:cs typeface="Arial" pitchFamily="34" charset="0"/>
              </a:defRPr>
            </a:lvl1pPr>
            <a:lvl2pPr marL="118872" indent="-118872">
              <a:defRPr sz="800" i="1">
                <a:latin typeface="Arial" pitchFamily="34" charset="0"/>
                <a:cs typeface="Arial" pitchFamily="34" charset="0"/>
              </a:defRPr>
            </a:lvl2pPr>
            <a:lvl3pPr marL="118872" indent="-118872">
              <a:defRPr sz="800" i="1">
                <a:latin typeface="Arial" pitchFamily="34" charset="0"/>
                <a:cs typeface="Arial" pitchFamily="34" charset="0"/>
              </a:defRPr>
            </a:lvl3pPr>
            <a:lvl4pPr marL="118872" indent="-118872">
              <a:defRPr sz="800" i="1">
                <a:latin typeface="Arial" pitchFamily="34" charset="0"/>
                <a:cs typeface="Arial" pitchFamily="34" charset="0"/>
              </a:defRPr>
            </a:lvl4pPr>
            <a:lvl5pPr marL="118872" indent="-118872">
              <a:defRPr sz="800" i="1">
                <a:latin typeface="Arial" pitchFamily="34" charset="0"/>
                <a:cs typeface="Arial" pitchFamily="34" charset="0"/>
              </a:defRPr>
            </a:lvl5pPr>
          </a:lstStyle>
          <a:p>
            <a:pPr lvl="0"/>
            <a:r>
              <a:rPr lang="en-US" dirty="0" smtClean="0"/>
              <a:t>[Footnote]</a:t>
            </a:r>
            <a:endParaRPr lang="en-US" dirty="0"/>
          </a:p>
        </p:txBody>
      </p:sp>
      <p:sp>
        <p:nvSpPr>
          <p:cNvPr id="7" name="Text Placeholder 5" descr="type:SectionFooter"/>
          <p:cNvSpPr>
            <a:spLocks noGrp="1"/>
          </p:cNvSpPr>
          <p:nvPr>
            <p:ph type="body" sz="quarter" idx="11" hasCustomPrompt="1"/>
          </p:nvPr>
        </p:nvSpPr>
        <p:spPr>
          <a:xfrm>
            <a:off x="459106" y="7256265"/>
            <a:ext cx="7315200" cy="184666"/>
          </a:xfrm>
          <a:prstGeom prst="rect">
            <a:avLst/>
          </a:prstGeom>
        </p:spPr>
        <p:txBody>
          <a:bodyPr wrap="square" tIns="45720" bIns="0">
            <a:spAutoFit/>
          </a:bodyPr>
          <a:lstStyle>
            <a:lvl1pPr marL="0" indent="0">
              <a:spcAft>
                <a:spcPts val="0"/>
              </a:spcAft>
              <a:buNone/>
              <a:defRPr sz="900"/>
            </a:lvl1pPr>
          </a:lstStyle>
          <a:p>
            <a:pPr lvl="0"/>
            <a:r>
              <a:rPr lang="en-US" dirty="0" smtClean="0"/>
              <a:t>[Section Title]</a:t>
            </a:r>
            <a:endParaRPr lang="en-US" dirty="0"/>
          </a:p>
        </p:txBody>
      </p:sp>
    </p:spTree>
    <p:extLst>
      <p:ext uri="{BB962C8B-B14F-4D97-AF65-F5344CB8AC3E}">
        <p14:creationId xmlns:p14="http://schemas.microsoft.com/office/powerpoint/2010/main" val="19047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Content ">
    <p:spTree>
      <p:nvGrpSpPr>
        <p:cNvPr id="1" name=""/>
        <p:cNvGrpSpPr/>
        <p:nvPr/>
      </p:nvGrpSpPr>
      <p:grpSpPr>
        <a:xfrm>
          <a:off x="0" y="0"/>
          <a:ext cx="0" cy="0"/>
          <a:chOff x="0" y="0"/>
          <a:chExt cx="0" cy="0"/>
        </a:xfrm>
      </p:grpSpPr>
      <p:sp>
        <p:nvSpPr>
          <p:cNvPr id="13" name="Title 12"/>
          <p:cNvSpPr>
            <a:spLocks noGrp="1"/>
          </p:cNvSpPr>
          <p:nvPr>
            <p:ph type="title"/>
          </p:nvPr>
        </p:nvSpPr>
        <p:spPr>
          <a:xfrm>
            <a:off x="1325882" y="576066"/>
            <a:ext cx="6527200" cy="338554"/>
          </a:xfrm>
        </p:spPr>
        <p:txBody>
          <a:bodyPr/>
          <a:lstStyle/>
          <a:p>
            <a:r>
              <a:rPr lang="en-US" dirty="0" smtClean="0"/>
              <a:t>Click to edit Master title style</a:t>
            </a:r>
            <a:endParaRPr lang="en-US" dirty="0"/>
          </a:p>
        </p:txBody>
      </p:sp>
      <p:sp>
        <p:nvSpPr>
          <p:cNvPr id="22" name="Text Placeholder 7"/>
          <p:cNvSpPr>
            <a:spLocks noGrp="1"/>
          </p:cNvSpPr>
          <p:nvPr>
            <p:ph type="body" sz="quarter" idx="21" hasCustomPrompt="1"/>
          </p:nvPr>
        </p:nvSpPr>
        <p:spPr>
          <a:xfrm>
            <a:off x="1325882" y="914620"/>
            <a:ext cx="8276906" cy="338554"/>
          </a:xfrm>
        </p:spPr>
        <p:txBody>
          <a:bodyPr wrap="square" tIns="45720" bIns="45720">
            <a:spAutoFit/>
          </a:bodyPr>
          <a:lstStyle>
            <a:lvl1pPr>
              <a:defRPr sz="1600" b="1">
                <a:solidFill>
                  <a:srgbClr val="00355F"/>
                </a:solidFill>
              </a:defRPr>
            </a:lvl1pPr>
          </a:lstStyle>
          <a:p>
            <a:pPr lvl="0"/>
            <a:r>
              <a:rPr lang="en-US" dirty="0" smtClean="0"/>
              <a:t>Subheading</a:t>
            </a:r>
            <a:endParaRPr lang="en-US" dirty="0"/>
          </a:p>
        </p:txBody>
      </p:sp>
      <p:sp>
        <p:nvSpPr>
          <p:cNvPr id="15" name="Text Placeholder 11"/>
          <p:cNvSpPr>
            <a:spLocks noGrp="1"/>
          </p:cNvSpPr>
          <p:nvPr>
            <p:ph type="body" sz="quarter" idx="16" hasCustomPrompt="1"/>
          </p:nvPr>
        </p:nvSpPr>
        <p:spPr>
          <a:xfrm>
            <a:off x="1325882" y="1730595"/>
            <a:ext cx="4023993" cy="230832"/>
          </a:xfrm>
          <a:prstGeom prst="rect">
            <a:avLst/>
          </a:prstGeom>
        </p:spPr>
        <p:txBody>
          <a:bodyPr wrap="square" bIns="45720" anchor="b" anchorCtr="0">
            <a:spAutoFit/>
          </a:bodyPr>
          <a:lstStyle>
            <a:lvl1pPr algn="ctr">
              <a:defRPr sz="1200" b="1" baseline="0">
                <a:solidFill>
                  <a:srgbClr val="00355F"/>
                </a:solidFill>
              </a:defRPr>
            </a:lvl1pPr>
          </a:lstStyle>
          <a:p>
            <a:pPr lvl="0"/>
            <a:r>
              <a:rPr lang="en-US" dirty="0" smtClean="0"/>
              <a:t>[Heading]</a:t>
            </a:r>
            <a:endParaRPr lang="en-US" dirty="0"/>
          </a:p>
        </p:txBody>
      </p:sp>
      <p:sp>
        <p:nvSpPr>
          <p:cNvPr id="8" name="Content Placeholder 7"/>
          <p:cNvSpPr>
            <a:spLocks noGrp="1"/>
          </p:cNvSpPr>
          <p:nvPr>
            <p:ph sz="quarter" idx="12"/>
          </p:nvPr>
        </p:nvSpPr>
        <p:spPr>
          <a:xfrm>
            <a:off x="1325883" y="1961427"/>
            <a:ext cx="4023992" cy="2144068"/>
          </a:xfrm>
        </p:spPr>
        <p:txBody>
          <a:bodyPr tIns="45720"/>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18" hasCustomPrompt="1"/>
          </p:nvPr>
        </p:nvSpPr>
        <p:spPr>
          <a:xfrm>
            <a:off x="1325882" y="4292820"/>
            <a:ext cx="4023993" cy="230832"/>
          </a:xfrm>
          <a:prstGeom prst="rect">
            <a:avLst/>
          </a:prstGeom>
        </p:spPr>
        <p:txBody>
          <a:bodyPr wrap="square" bIns="45720" anchor="b" anchorCtr="0">
            <a:spAutoFit/>
          </a:bodyPr>
          <a:lstStyle>
            <a:lvl1pPr algn="ctr">
              <a:defRPr sz="1200" b="1" baseline="0">
                <a:solidFill>
                  <a:srgbClr val="00355F"/>
                </a:solidFill>
              </a:defRPr>
            </a:lvl1pPr>
          </a:lstStyle>
          <a:p>
            <a:pPr lvl="0"/>
            <a:r>
              <a:rPr lang="en-US" dirty="0" smtClean="0"/>
              <a:t>[Heading]</a:t>
            </a:r>
            <a:endParaRPr lang="en-US" dirty="0"/>
          </a:p>
        </p:txBody>
      </p:sp>
      <p:sp>
        <p:nvSpPr>
          <p:cNvPr id="12" name="Content Placeholder 11"/>
          <p:cNvSpPr>
            <a:spLocks noGrp="1"/>
          </p:cNvSpPr>
          <p:nvPr>
            <p:ph sz="quarter" idx="14"/>
          </p:nvPr>
        </p:nvSpPr>
        <p:spPr>
          <a:xfrm>
            <a:off x="1325883" y="4523652"/>
            <a:ext cx="4023992" cy="2147243"/>
          </a:xfrm>
        </p:spPr>
        <p:txBody>
          <a:bodyPr tIns="45720"/>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1"/>
          <p:cNvSpPr>
            <a:spLocks noGrp="1"/>
          </p:cNvSpPr>
          <p:nvPr>
            <p:ph type="body" sz="quarter" idx="17" hasCustomPrompt="1"/>
          </p:nvPr>
        </p:nvSpPr>
        <p:spPr>
          <a:xfrm>
            <a:off x="5581650" y="1730595"/>
            <a:ext cx="4021138" cy="230832"/>
          </a:xfrm>
          <a:prstGeom prst="rect">
            <a:avLst/>
          </a:prstGeom>
        </p:spPr>
        <p:txBody>
          <a:bodyPr wrap="square" bIns="45720" anchor="b" anchorCtr="0">
            <a:spAutoFit/>
          </a:bodyPr>
          <a:lstStyle>
            <a:lvl1pPr algn="ctr">
              <a:defRPr sz="1200" b="1" baseline="0">
                <a:solidFill>
                  <a:srgbClr val="00355F"/>
                </a:solidFill>
              </a:defRPr>
            </a:lvl1pPr>
          </a:lstStyle>
          <a:p>
            <a:pPr lvl="0"/>
            <a:r>
              <a:rPr lang="en-US" dirty="0" smtClean="0"/>
              <a:t>[Heading]</a:t>
            </a:r>
            <a:endParaRPr lang="en-US" dirty="0"/>
          </a:p>
        </p:txBody>
      </p:sp>
      <p:sp>
        <p:nvSpPr>
          <p:cNvPr id="10" name="Content Placeholder 9"/>
          <p:cNvSpPr>
            <a:spLocks noGrp="1"/>
          </p:cNvSpPr>
          <p:nvPr>
            <p:ph sz="quarter" idx="13"/>
          </p:nvPr>
        </p:nvSpPr>
        <p:spPr>
          <a:xfrm>
            <a:off x="5581651" y="1962000"/>
            <a:ext cx="4021137" cy="2145303"/>
          </a:xfrm>
        </p:spPr>
        <p:txBody>
          <a:bodyPr tIns="45720"/>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1"/>
          <p:cNvSpPr>
            <a:spLocks noGrp="1"/>
          </p:cNvSpPr>
          <p:nvPr>
            <p:ph type="body" sz="quarter" idx="19" hasCustomPrompt="1"/>
          </p:nvPr>
        </p:nvSpPr>
        <p:spPr>
          <a:xfrm>
            <a:off x="5581650" y="4292820"/>
            <a:ext cx="4021138" cy="230832"/>
          </a:xfrm>
          <a:prstGeom prst="rect">
            <a:avLst/>
          </a:prstGeom>
        </p:spPr>
        <p:txBody>
          <a:bodyPr wrap="square" bIns="45720" anchor="b" anchorCtr="0">
            <a:spAutoFit/>
          </a:bodyPr>
          <a:lstStyle>
            <a:lvl1pPr algn="ctr">
              <a:defRPr sz="1200" b="1" baseline="0">
                <a:solidFill>
                  <a:srgbClr val="00355F"/>
                </a:solidFill>
              </a:defRPr>
            </a:lvl1pPr>
          </a:lstStyle>
          <a:p>
            <a:pPr lvl="0"/>
            <a:r>
              <a:rPr lang="en-US" dirty="0" smtClean="0"/>
              <a:t>[Heading]</a:t>
            </a:r>
            <a:endParaRPr lang="en-US" dirty="0"/>
          </a:p>
        </p:txBody>
      </p:sp>
      <p:sp>
        <p:nvSpPr>
          <p:cNvPr id="14" name="Content Placeholder 13"/>
          <p:cNvSpPr>
            <a:spLocks noGrp="1"/>
          </p:cNvSpPr>
          <p:nvPr>
            <p:ph sz="quarter" idx="15"/>
          </p:nvPr>
        </p:nvSpPr>
        <p:spPr>
          <a:xfrm>
            <a:off x="5581651" y="4523652"/>
            <a:ext cx="4021137" cy="2147243"/>
          </a:xfrm>
        </p:spPr>
        <p:txBody>
          <a:bodyPr tIns="45720"/>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9" descr="Type:FootnoteFooter;FootnoteCount:0;"/>
          <p:cNvSpPr>
            <a:spLocks noGrp="1"/>
          </p:cNvSpPr>
          <p:nvPr>
            <p:ph type="body" sz="quarter" idx="22" hasCustomPrompt="1"/>
          </p:nvPr>
        </p:nvSpPr>
        <p:spPr>
          <a:xfrm>
            <a:off x="1325563" y="6943416"/>
            <a:ext cx="8277225" cy="307777"/>
          </a:xfrm>
        </p:spPr>
        <p:txBody>
          <a:bodyPr tIns="137160" bIns="45720" anchor="b" anchorCtr="0">
            <a:spAutoFit/>
          </a:bodyPr>
          <a:lstStyle>
            <a:lvl1pPr marL="118872" indent="-118872">
              <a:spcBef>
                <a:spcPts val="0"/>
              </a:spcBef>
              <a:spcAft>
                <a:spcPts val="0"/>
              </a:spcAft>
              <a:defRPr sz="800" i="1">
                <a:latin typeface="Arial" pitchFamily="34" charset="0"/>
                <a:cs typeface="Arial" pitchFamily="34" charset="0"/>
              </a:defRPr>
            </a:lvl1pPr>
            <a:lvl2pPr marL="118872" indent="-118872">
              <a:defRPr sz="800" i="1">
                <a:latin typeface="Arial" pitchFamily="34" charset="0"/>
                <a:cs typeface="Arial" pitchFamily="34" charset="0"/>
              </a:defRPr>
            </a:lvl2pPr>
            <a:lvl3pPr marL="118872" indent="-118872">
              <a:defRPr sz="800" i="1">
                <a:latin typeface="Arial" pitchFamily="34" charset="0"/>
                <a:cs typeface="Arial" pitchFamily="34" charset="0"/>
              </a:defRPr>
            </a:lvl3pPr>
            <a:lvl4pPr marL="118872" indent="-118872">
              <a:defRPr sz="800" i="1">
                <a:latin typeface="Arial" pitchFamily="34" charset="0"/>
                <a:cs typeface="Arial" pitchFamily="34" charset="0"/>
              </a:defRPr>
            </a:lvl4pPr>
            <a:lvl5pPr marL="118872" indent="-118872">
              <a:defRPr sz="800" i="1">
                <a:latin typeface="Arial" pitchFamily="34" charset="0"/>
                <a:cs typeface="Arial" pitchFamily="34" charset="0"/>
              </a:defRPr>
            </a:lvl5pPr>
          </a:lstStyle>
          <a:p>
            <a:pPr lvl="0"/>
            <a:r>
              <a:rPr lang="en-US" dirty="0" smtClean="0"/>
              <a:t>[Footnote]</a:t>
            </a:r>
            <a:endParaRPr lang="en-US" dirty="0"/>
          </a:p>
        </p:txBody>
      </p:sp>
      <p:sp>
        <p:nvSpPr>
          <p:cNvPr id="20" name="Text Placeholder 5" descr="type:SectionFooter"/>
          <p:cNvSpPr>
            <a:spLocks noGrp="1"/>
          </p:cNvSpPr>
          <p:nvPr>
            <p:ph type="body" sz="quarter" idx="11" hasCustomPrompt="1"/>
          </p:nvPr>
        </p:nvSpPr>
        <p:spPr>
          <a:xfrm>
            <a:off x="459106" y="7251602"/>
            <a:ext cx="7315200" cy="184666"/>
          </a:xfrm>
          <a:prstGeom prst="rect">
            <a:avLst/>
          </a:prstGeom>
        </p:spPr>
        <p:txBody>
          <a:bodyPr wrap="square" tIns="45720" bIns="0">
            <a:spAutoFit/>
          </a:bodyPr>
          <a:lstStyle>
            <a:lvl1pPr marL="0" indent="0">
              <a:spcAft>
                <a:spcPts val="0"/>
              </a:spcAft>
              <a:buNone/>
              <a:defRPr sz="900"/>
            </a:lvl1pPr>
          </a:lstStyle>
          <a:p>
            <a:pPr lvl="0"/>
            <a:r>
              <a:rPr lang="en-US" dirty="0" smtClean="0"/>
              <a:t>[Section Title]</a:t>
            </a:r>
            <a:endParaRPr lang="en-US" dirty="0"/>
          </a:p>
        </p:txBody>
      </p:sp>
    </p:spTree>
    <p:extLst>
      <p:ext uri="{BB962C8B-B14F-4D97-AF65-F5344CB8AC3E}">
        <p14:creationId xmlns:p14="http://schemas.microsoft.com/office/powerpoint/2010/main" val="255961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6" name="Title 4"/>
          <p:cNvSpPr>
            <a:spLocks noGrp="1"/>
          </p:cNvSpPr>
          <p:nvPr>
            <p:ph type="title"/>
          </p:nvPr>
        </p:nvSpPr>
        <p:spPr>
          <a:xfrm>
            <a:off x="1325881" y="576069"/>
            <a:ext cx="8276907" cy="348814"/>
          </a:xfrm>
        </p:spPr>
        <p:txBody>
          <a:bodyPr/>
          <a:lstStyle>
            <a:lvl1pPr>
              <a:defRPr>
                <a:solidFill>
                  <a:srgbClr val="00355F"/>
                </a:solidFill>
              </a:defRPr>
            </a:lvl1pPr>
          </a:lstStyle>
          <a:p>
            <a:r>
              <a:rPr lang="en-US" smtClean="0"/>
              <a:t>Click to edit Master title style</a:t>
            </a:r>
            <a:endParaRPr lang="en-US" dirty="0"/>
          </a:p>
        </p:txBody>
      </p:sp>
      <p:sp>
        <p:nvSpPr>
          <p:cNvPr id="7" name="Text Placeholder 7"/>
          <p:cNvSpPr>
            <a:spLocks noGrp="1"/>
          </p:cNvSpPr>
          <p:nvPr>
            <p:ph type="body" sz="quarter" idx="14" hasCustomPrompt="1"/>
          </p:nvPr>
        </p:nvSpPr>
        <p:spPr>
          <a:xfrm>
            <a:off x="1325882" y="924883"/>
            <a:ext cx="8276907" cy="338554"/>
          </a:xfrm>
        </p:spPr>
        <p:txBody>
          <a:bodyPr wrap="square" tIns="45699" bIns="45699">
            <a:spAutoFit/>
          </a:bodyPr>
          <a:lstStyle>
            <a:lvl1pPr>
              <a:defRPr sz="1600" b="1">
                <a:solidFill>
                  <a:srgbClr val="00355F"/>
                </a:solidFill>
              </a:defRPr>
            </a:lvl1pPr>
          </a:lstStyle>
          <a:p>
            <a:pPr lvl="0"/>
            <a:r>
              <a:rPr lang="en-US" dirty="0" smtClean="0"/>
              <a:t>Subheading</a:t>
            </a:r>
            <a:endParaRPr lang="en-US" dirty="0"/>
          </a:p>
        </p:txBody>
      </p:sp>
      <p:sp>
        <p:nvSpPr>
          <p:cNvPr id="5" name="Content Placeholder 10"/>
          <p:cNvSpPr>
            <a:spLocks noGrp="1"/>
          </p:cNvSpPr>
          <p:nvPr>
            <p:ph sz="quarter" idx="12"/>
          </p:nvPr>
        </p:nvSpPr>
        <p:spPr>
          <a:xfrm>
            <a:off x="1325883" y="1730184"/>
            <a:ext cx="8276906" cy="4940299"/>
          </a:xfrm>
        </p:spPr>
        <p:txBody>
          <a:bodyPr/>
          <a:lstStyle/>
          <a:p>
            <a:pPr lvl="0"/>
            <a:r>
              <a:rPr lang="en-US" smtClean="0"/>
              <a:t>Click to edit Master text styles</a:t>
            </a:r>
          </a:p>
        </p:txBody>
      </p:sp>
    </p:spTree>
    <p:extLst>
      <p:ext uri="{BB962C8B-B14F-4D97-AF65-F5344CB8AC3E}">
        <p14:creationId xmlns:p14="http://schemas.microsoft.com/office/powerpoint/2010/main" val="331487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GS Doctop Placeholder" hidden="1"/>
          <p:cNvSpPr txBox="1"/>
          <p:nvPr/>
        </p:nvSpPr>
        <p:spPr>
          <a:xfrm>
            <a:off x="457201" y="331903"/>
            <a:ext cx="9030209" cy="225988"/>
          </a:xfrm>
          <a:prstGeom prst="rect">
            <a:avLst/>
          </a:prstGeom>
          <a:noFill/>
        </p:spPr>
        <p:txBody>
          <a:bodyPr vert="horz" wrap="square" lIns="101882" tIns="50941" rIns="101882" bIns="50941" rtlCol="0">
            <a:spAutoFit/>
          </a:bodyPr>
          <a:lstStyle/>
          <a:p>
            <a:pPr algn="l"/>
            <a:r>
              <a:rPr lang="en-GB" sz="800" b="0" smtClean="0">
                <a:effectLst/>
                <a:latin typeface="Arial"/>
              </a:rPr>
              <a:t>dasgra\home\Desktop\Banking Technology Catalogue.pptx</a:t>
            </a:r>
            <a:endParaRPr lang="en-GB" sz="800" b="0" dirty="0">
              <a:effectLst/>
              <a:latin typeface="Arial"/>
            </a:endParaRPr>
          </a:p>
        </p:txBody>
      </p:sp>
      <p:pic>
        <p:nvPicPr>
          <p:cNvPr id="159745" name="Picture 1" descr="Y:\CorpServ\Graphics_PC_nonIBD\Templates\Logos\GS Logos\WMF\GS Logo Blue_RGB.wmf"/>
          <p:cNvPicPr>
            <a:picLocks noChangeAspect="1" noChangeArrowheads="1"/>
          </p:cNvPicPr>
          <p:nvPr/>
        </p:nvPicPr>
        <p:blipFill>
          <a:blip r:embed="rId11" cstate="print"/>
          <a:srcRect/>
          <a:stretch>
            <a:fillRect/>
          </a:stretch>
        </p:blipFill>
        <p:spPr bwMode="auto">
          <a:xfrm>
            <a:off x="457201" y="576073"/>
            <a:ext cx="640080" cy="640079"/>
          </a:xfrm>
          <a:prstGeom prst="rect">
            <a:avLst/>
          </a:prstGeom>
          <a:noFill/>
        </p:spPr>
      </p:pic>
      <p:sp>
        <p:nvSpPr>
          <p:cNvPr id="19" name="Title Placeholder 18"/>
          <p:cNvSpPr>
            <a:spLocks noGrp="1"/>
          </p:cNvSpPr>
          <p:nvPr>
            <p:ph type="title"/>
          </p:nvPr>
        </p:nvSpPr>
        <p:spPr>
          <a:xfrm>
            <a:off x="1325882" y="576073"/>
            <a:ext cx="6527200" cy="348814"/>
          </a:xfrm>
          <a:prstGeom prst="rect">
            <a:avLst/>
          </a:prstGeom>
          <a:noFill/>
        </p:spPr>
        <p:txBody>
          <a:bodyPr vert="horz" lIns="0" tIns="0" rIns="0" bIns="0" rtlCol="0" anchor="t" anchorCtr="0">
            <a:spAutoFit/>
          </a:bodyPr>
          <a:lstStyle/>
          <a:p>
            <a:r>
              <a:rPr lang="en-US" smtClean="0"/>
              <a:t>Click to edit Master title style</a:t>
            </a:r>
            <a:endParaRPr lang="en-US" dirty="0"/>
          </a:p>
        </p:txBody>
      </p:sp>
      <p:sp>
        <p:nvSpPr>
          <p:cNvPr id="18" name="Line 37"/>
          <p:cNvSpPr>
            <a:spLocks noChangeShapeType="1"/>
          </p:cNvSpPr>
          <p:nvPr/>
        </p:nvSpPr>
        <p:spPr bwMode="auto">
          <a:xfrm>
            <a:off x="457201" y="1536192"/>
            <a:ext cx="9144000" cy="0"/>
          </a:xfrm>
          <a:prstGeom prst="line">
            <a:avLst/>
          </a:prstGeom>
          <a:noFill/>
          <a:ln w="6350">
            <a:solidFill>
              <a:schemeClr val="tx1"/>
            </a:solidFill>
            <a:round/>
            <a:headEnd/>
            <a:tailEnd/>
          </a:ln>
          <a:effectLst/>
        </p:spPr>
        <p:txBody>
          <a:bodyPr lIns="101858" tIns="50929" rIns="101858" bIns="50929"/>
          <a:lstStyle/>
          <a:p>
            <a:endParaRPr lang="en-US"/>
          </a:p>
        </p:txBody>
      </p:sp>
      <p:grpSp>
        <p:nvGrpSpPr>
          <p:cNvPr id="39" name="Group 38"/>
          <p:cNvGrpSpPr/>
          <p:nvPr/>
        </p:nvGrpSpPr>
        <p:grpSpPr>
          <a:xfrm>
            <a:off x="988609" y="1755309"/>
            <a:ext cx="8642310" cy="4909650"/>
            <a:chOff x="898735" y="1443916"/>
            <a:chExt cx="7856645" cy="4332044"/>
          </a:xfrm>
        </p:grpSpPr>
        <p:sp>
          <p:nvSpPr>
            <p:cNvPr id="37" name="Rectangle 2" hidden="1"/>
            <p:cNvSpPr>
              <a:spLocks noChangeArrowheads="1"/>
            </p:cNvSpPr>
            <p:nvPr userDrawn="1"/>
          </p:nvSpPr>
          <p:spPr bwMode="hidden">
            <a:xfrm>
              <a:off x="1187384" y="1443916"/>
              <a:ext cx="7567996" cy="4332044"/>
            </a:xfrm>
            <a:prstGeom prst="rect">
              <a:avLst/>
            </a:prstGeom>
            <a:noFill/>
            <a:ln w="28575">
              <a:solidFill>
                <a:srgbClr val="FF0000"/>
              </a:solidFill>
              <a:miter lim="800000"/>
              <a:headEnd/>
              <a:tailEnd/>
            </a:ln>
            <a:effectLst/>
          </p:spPr>
          <p:txBody>
            <a:bodyPr wrap="none" lIns="45720" rIns="45720" anchor="ctr"/>
            <a:lstStyle/>
            <a:p>
              <a:endParaRPr lang="zh-CN" altLang="en-US"/>
            </a:p>
          </p:txBody>
        </p:sp>
        <p:sp>
          <p:nvSpPr>
            <p:cNvPr id="38" name="Rectangle 8" hidden="1"/>
            <p:cNvSpPr>
              <a:spLocks noChangeArrowheads="1"/>
            </p:cNvSpPr>
            <p:nvPr userDrawn="1"/>
          </p:nvSpPr>
          <p:spPr bwMode="hidden">
            <a:xfrm rot="16200000" flipH="1">
              <a:off x="-693319" y="3508887"/>
              <a:ext cx="3451344" cy="267235"/>
            </a:xfrm>
            <a:prstGeom prst="rect">
              <a:avLst/>
            </a:prstGeom>
            <a:noFill/>
            <a:ln w="28575">
              <a:solidFill>
                <a:srgbClr val="FF0000"/>
              </a:solidFill>
              <a:miter lim="800000"/>
              <a:headEnd/>
              <a:tailEnd/>
            </a:ln>
            <a:effectLst/>
          </p:spPr>
          <p:txBody>
            <a:bodyPr lIns="45720" rIns="45720" anchor="ctr"/>
            <a:lstStyle/>
            <a:p>
              <a:pPr marL="0" marR="0" indent="0" algn="ctr" defTabSz="914359" rtl="0" eaLnBrk="1" fontAlgn="auto" latinLnBrk="0" hangingPunct="1">
                <a:lnSpc>
                  <a:spcPct val="100000"/>
                </a:lnSpc>
                <a:spcBef>
                  <a:spcPts val="0"/>
                </a:spcBef>
                <a:spcAft>
                  <a:spcPts val="0"/>
                </a:spcAft>
                <a:buClrTx/>
                <a:buSzTx/>
                <a:buFontTx/>
                <a:buNone/>
                <a:tabLst/>
                <a:defRPr/>
              </a:pPr>
              <a:r>
                <a:rPr lang="en-GB" altLang="ja-JP" sz="1000" dirty="0" smtClean="0">
                  <a:solidFill>
                    <a:schemeClr val="accent1"/>
                  </a:solidFill>
                  <a:effectLst/>
                  <a:ea typeface="SC STKaiti" pitchFamily="2" charset="-122"/>
                </a:rPr>
                <a:t>Work Area Guide: Uncheck option in </a:t>
              </a:r>
              <a:r>
                <a:rPr lang="en-GB" altLang="ja-JP" sz="1000" dirty="0" err="1" smtClean="0">
                  <a:solidFill>
                    <a:schemeClr val="accent1"/>
                  </a:solidFill>
                  <a:effectLst/>
                  <a:ea typeface="SC STKaiti" pitchFamily="2" charset="-122"/>
                </a:rPr>
                <a:t>GSOffice</a:t>
              </a:r>
              <a:r>
                <a:rPr lang="en-GB" altLang="ja-JP" sz="1000" dirty="0" smtClean="0">
                  <a:solidFill>
                    <a:schemeClr val="accent1"/>
                  </a:solidFill>
                  <a:effectLst/>
                  <a:ea typeface="SC STKaiti" pitchFamily="2" charset="-122"/>
                </a:rPr>
                <a:t> tab to hide</a:t>
              </a:r>
              <a:br>
                <a:rPr lang="en-GB" altLang="ja-JP" sz="1000" dirty="0" smtClean="0">
                  <a:solidFill>
                    <a:schemeClr val="accent1"/>
                  </a:solidFill>
                  <a:effectLst/>
                  <a:ea typeface="SC STKaiti" pitchFamily="2" charset="-122"/>
                </a:rPr>
              </a:br>
              <a:r>
                <a:rPr lang="en-GB" altLang="ja-JP" sz="100" dirty="0" err="1" smtClean="0">
                  <a:solidFill>
                    <a:schemeClr val="bg1"/>
                  </a:solidFill>
                  <a:effectLst/>
                  <a:ea typeface="SC STKaiti" pitchFamily="2" charset="-122"/>
                </a:rPr>
                <a:t>Safecopy</a:t>
              </a:r>
              <a:r>
                <a:rPr lang="en-GB" altLang="ja-JP" sz="100" dirty="0" smtClean="0">
                  <a:solidFill>
                    <a:schemeClr val="bg1"/>
                  </a:solidFill>
                  <a:effectLst/>
                  <a:ea typeface="SC STKaiti" pitchFamily="2" charset="-122"/>
                </a:rPr>
                <a:t> Frame:</a:t>
              </a:r>
              <a:endParaRPr lang="en-US" altLang="ja-JP" sz="100" dirty="0">
                <a:solidFill>
                  <a:schemeClr val="bg1"/>
                </a:solidFill>
                <a:effectLst/>
                <a:ea typeface="SC STKaiti" pitchFamily="2" charset="-122"/>
              </a:endParaRPr>
            </a:p>
          </p:txBody>
        </p:sp>
      </p:grpSp>
      <p:sp>
        <p:nvSpPr>
          <p:cNvPr id="33" name="Text Placeholder 32"/>
          <p:cNvSpPr>
            <a:spLocks noGrp="1"/>
          </p:cNvSpPr>
          <p:nvPr>
            <p:ph type="body" idx="1"/>
          </p:nvPr>
        </p:nvSpPr>
        <p:spPr>
          <a:xfrm>
            <a:off x="1325882" y="1730185"/>
            <a:ext cx="8275319" cy="492873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61" name="Line 37"/>
          <p:cNvSpPr>
            <a:spLocks noChangeShapeType="1"/>
          </p:cNvSpPr>
          <p:nvPr/>
        </p:nvSpPr>
        <p:spPr bwMode="auto">
          <a:xfrm>
            <a:off x="457201" y="7251192"/>
            <a:ext cx="9144000" cy="0"/>
          </a:xfrm>
          <a:prstGeom prst="line">
            <a:avLst/>
          </a:prstGeom>
          <a:noFill/>
          <a:ln w="6350">
            <a:solidFill>
              <a:schemeClr val="tx1"/>
            </a:solidFill>
            <a:round/>
            <a:headEnd/>
            <a:tailEnd/>
          </a:ln>
          <a:effectLst/>
        </p:spPr>
        <p:txBody>
          <a:bodyPr lIns="101858" tIns="50929" rIns="101858" bIns="50929"/>
          <a:lstStyle/>
          <a:p>
            <a:endParaRPr lang="en-US"/>
          </a:p>
        </p:txBody>
      </p:sp>
      <p:sp>
        <p:nvSpPr>
          <p:cNvPr id="16" name="TextBox 15"/>
          <p:cNvSpPr txBox="1"/>
          <p:nvPr/>
        </p:nvSpPr>
        <p:spPr>
          <a:xfrm>
            <a:off x="8077201" y="7298138"/>
            <a:ext cx="1524001" cy="138499"/>
          </a:xfrm>
          <a:prstGeom prst="rect">
            <a:avLst/>
          </a:prstGeom>
          <a:noFill/>
        </p:spPr>
        <p:txBody>
          <a:bodyPr wrap="square" lIns="0" tIns="0" rIns="0" bIns="0" rtlCol="0">
            <a:spAutoFit/>
          </a:bodyPr>
          <a:lstStyle/>
          <a:p>
            <a:pPr algn="r"/>
            <a:fld id="{3F96E720-DFF6-4F66-82A9-1D954C345FA4}" type="slidenum">
              <a:rPr lang="en-US" sz="900" smtClean="0"/>
              <a:pPr algn="r"/>
              <a:t>‹#›</a:t>
            </a:fld>
            <a:endParaRPr lang="en-US" sz="900" dirty="0"/>
          </a:p>
        </p:txBody>
      </p:sp>
      <p:cxnSp>
        <p:nvCxnSpPr>
          <p:cNvPr id="32" name="Straight Connector 31"/>
          <p:cNvCxnSpPr/>
          <p:nvPr/>
        </p:nvCxnSpPr>
        <p:spPr>
          <a:xfrm>
            <a:off x="9646921" y="7289663"/>
            <a:ext cx="0" cy="155448"/>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pic>
        <p:nvPicPr>
          <p:cNvPr id="21" name="Picture 20" descr="Type:BrandIdentifierImage"/>
          <p:cNvPicPr>
            <a:picLocks noChangeAspect="1"/>
          </p:cNvPicPr>
          <p:nvPr userDrawn="1"/>
        </p:nvPicPr>
        <p:blipFill>
          <a:blip r:embed="rId12" cstate="print"/>
          <a:stretch>
            <a:fillRect/>
          </a:stretch>
        </p:blipFill>
        <p:spPr>
          <a:xfrm>
            <a:off x="7980331" y="635608"/>
            <a:ext cx="1673352" cy="317100"/>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67" r:id="rId3"/>
    <p:sldLayoutId id="2147483666" r:id="rId4"/>
    <p:sldLayoutId id="2147483670" r:id="rId5"/>
    <p:sldLayoutId id="2147483671" r:id="rId6"/>
    <p:sldLayoutId id="2147483672" r:id="rId7"/>
    <p:sldLayoutId id="2147483673" r:id="rId8"/>
    <p:sldLayoutId id="2147483674" r:id="rId9"/>
  </p:sldLayoutIdLst>
  <p:txStyles>
    <p:titleStyle>
      <a:lvl1pPr algn="l" rtl="0" eaLnBrk="1" fontAlgn="base" hangingPunct="1">
        <a:spcBef>
          <a:spcPct val="0"/>
        </a:spcBef>
        <a:spcAft>
          <a:spcPct val="0"/>
        </a:spcAft>
        <a:defRPr sz="2200" b="1">
          <a:solidFill>
            <a:srgbClr val="00355F"/>
          </a:solidFill>
          <a:latin typeface="+mj-lt"/>
          <a:ea typeface="+mj-ea"/>
          <a:cs typeface="+mj-cs"/>
        </a:defRPr>
      </a:lvl1pPr>
      <a:lvl2pPr algn="l" rtl="0" eaLnBrk="1" fontAlgn="base" hangingPunct="1">
        <a:spcBef>
          <a:spcPct val="0"/>
        </a:spcBef>
        <a:spcAft>
          <a:spcPct val="0"/>
        </a:spcAft>
        <a:defRPr sz="2500" b="1">
          <a:solidFill>
            <a:schemeClr val="tx2"/>
          </a:solidFill>
          <a:latin typeface="Arial" charset="0"/>
        </a:defRPr>
      </a:lvl2pPr>
      <a:lvl3pPr algn="l" rtl="0" eaLnBrk="1" fontAlgn="base" hangingPunct="1">
        <a:spcBef>
          <a:spcPct val="0"/>
        </a:spcBef>
        <a:spcAft>
          <a:spcPct val="0"/>
        </a:spcAft>
        <a:defRPr sz="2500" b="1">
          <a:solidFill>
            <a:schemeClr val="tx2"/>
          </a:solidFill>
          <a:latin typeface="Arial" charset="0"/>
        </a:defRPr>
      </a:lvl3pPr>
      <a:lvl4pPr algn="l" rtl="0" eaLnBrk="1" fontAlgn="base" hangingPunct="1">
        <a:spcBef>
          <a:spcPct val="0"/>
        </a:spcBef>
        <a:spcAft>
          <a:spcPct val="0"/>
        </a:spcAft>
        <a:defRPr sz="2500" b="1">
          <a:solidFill>
            <a:schemeClr val="tx2"/>
          </a:solidFill>
          <a:latin typeface="Arial" charset="0"/>
        </a:defRPr>
      </a:lvl4pPr>
      <a:lvl5pPr algn="l" rtl="0" eaLnBrk="1" fontAlgn="base" hangingPunct="1">
        <a:spcBef>
          <a:spcPct val="0"/>
        </a:spcBef>
        <a:spcAft>
          <a:spcPct val="0"/>
        </a:spcAft>
        <a:defRPr sz="2500" b="1">
          <a:solidFill>
            <a:schemeClr val="tx2"/>
          </a:solidFill>
          <a:latin typeface="Arial" charset="0"/>
        </a:defRPr>
      </a:lvl5pPr>
      <a:lvl6pPr marL="509292" algn="l" rtl="0" eaLnBrk="1" fontAlgn="base" hangingPunct="1">
        <a:spcBef>
          <a:spcPct val="0"/>
        </a:spcBef>
        <a:spcAft>
          <a:spcPct val="0"/>
        </a:spcAft>
        <a:defRPr sz="2500" b="1">
          <a:solidFill>
            <a:schemeClr val="tx2"/>
          </a:solidFill>
          <a:latin typeface="Arial" charset="0"/>
        </a:defRPr>
      </a:lvl6pPr>
      <a:lvl7pPr marL="1018586" algn="l" rtl="0" eaLnBrk="1" fontAlgn="base" hangingPunct="1">
        <a:spcBef>
          <a:spcPct val="0"/>
        </a:spcBef>
        <a:spcAft>
          <a:spcPct val="0"/>
        </a:spcAft>
        <a:defRPr sz="2500" b="1">
          <a:solidFill>
            <a:schemeClr val="tx2"/>
          </a:solidFill>
          <a:latin typeface="Arial" charset="0"/>
        </a:defRPr>
      </a:lvl7pPr>
      <a:lvl8pPr marL="1527879" algn="l" rtl="0" eaLnBrk="1" fontAlgn="base" hangingPunct="1">
        <a:spcBef>
          <a:spcPct val="0"/>
        </a:spcBef>
        <a:spcAft>
          <a:spcPct val="0"/>
        </a:spcAft>
        <a:defRPr sz="2500" b="1">
          <a:solidFill>
            <a:schemeClr val="tx2"/>
          </a:solidFill>
          <a:latin typeface="Arial" charset="0"/>
        </a:defRPr>
      </a:lvl8pPr>
      <a:lvl9pPr marL="2037173" algn="l" rtl="0" eaLnBrk="1" fontAlgn="base" hangingPunct="1">
        <a:spcBef>
          <a:spcPct val="0"/>
        </a:spcBef>
        <a:spcAft>
          <a:spcPct val="0"/>
        </a:spcAft>
        <a:defRPr sz="2500" b="1">
          <a:solidFill>
            <a:schemeClr val="tx2"/>
          </a:solidFill>
          <a:latin typeface="Arial" charset="0"/>
        </a:defRPr>
      </a:lvl9pPr>
    </p:titleStyle>
    <p:bodyStyle>
      <a:lvl1pPr marL="0" indent="0" algn="l" rtl="0" eaLnBrk="1" fontAlgn="base" hangingPunct="1">
        <a:spcBef>
          <a:spcPts val="1000"/>
        </a:spcBef>
        <a:spcAft>
          <a:spcPts val="0"/>
        </a:spcAft>
        <a:buClr>
          <a:schemeClr val="accent2"/>
        </a:buClr>
        <a:buFont typeface="Wingdings" pitchFamily="2" charset="2"/>
        <a:buNone/>
        <a:defRPr sz="1200" b="0">
          <a:solidFill>
            <a:schemeClr val="tx1"/>
          </a:solidFill>
          <a:latin typeface="+mj-lt"/>
          <a:ea typeface="+mn-ea"/>
          <a:cs typeface="+mn-cs"/>
        </a:defRPr>
      </a:lvl1pPr>
      <a:lvl2pPr marL="173017" indent="-173017" algn="l" rtl="0" eaLnBrk="1" fontAlgn="base" hangingPunct="1">
        <a:spcBef>
          <a:spcPts val="1000"/>
        </a:spcBef>
        <a:spcAft>
          <a:spcPts val="0"/>
        </a:spcAft>
        <a:buClr>
          <a:schemeClr val="accent2">
            <a:lumMod val="50000"/>
          </a:schemeClr>
        </a:buClr>
        <a:buFont typeface="Wingdings" pitchFamily="2" charset="2"/>
        <a:buChar char="n"/>
        <a:defRPr sz="1000">
          <a:solidFill>
            <a:schemeClr val="tx1"/>
          </a:solidFill>
          <a:latin typeface="+mn-lt"/>
        </a:defRPr>
      </a:lvl2pPr>
      <a:lvl3pPr marL="346035" indent="-173017" algn="l" rtl="0" eaLnBrk="1" fontAlgn="base" hangingPunct="1">
        <a:spcBef>
          <a:spcPts val="600"/>
        </a:spcBef>
        <a:spcAft>
          <a:spcPts val="0"/>
        </a:spcAft>
        <a:buClr>
          <a:schemeClr val="accent2">
            <a:lumMod val="50000"/>
          </a:schemeClr>
        </a:buClr>
        <a:buFont typeface="Arial" pitchFamily="34" charset="0"/>
        <a:buChar char="—"/>
        <a:defRPr sz="1000">
          <a:solidFill>
            <a:schemeClr val="tx1"/>
          </a:solidFill>
          <a:latin typeface="+mn-lt"/>
        </a:defRPr>
      </a:lvl3pPr>
      <a:lvl4pPr marL="517465" indent="-171430" algn="l" rtl="0" eaLnBrk="1" fontAlgn="base" hangingPunct="1">
        <a:spcBef>
          <a:spcPts val="600"/>
        </a:spcBef>
        <a:spcAft>
          <a:spcPts val="0"/>
        </a:spcAft>
        <a:buClr>
          <a:schemeClr val="accent2">
            <a:lumMod val="50000"/>
          </a:schemeClr>
        </a:buClr>
        <a:buFont typeface="Arial" pitchFamily="34" charset="0"/>
        <a:buChar char="–"/>
        <a:defRPr sz="1000">
          <a:solidFill>
            <a:schemeClr val="tx1"/>
          </a:solidFill>
          <a:latin typeface="+mn-lt"/>
        </a:defRPr>
      </a:lvl4pPr>
      <a:lvl5pPr marL="690482" indent="-173017" algn="l" rtl="0" eaLnBrk="1" fontAlgn="base" hangingPunct="1">
        <a:spcBef>
          <a:spcPts val="600"/>
        </a:spcBef>
        <a:spcAft>
          <a:spcPts val="0"/>
        </a:spcAft>
        <a:buClr>
          <a:schemeClr val="accent2">
            <a:lumMod val="50000"/>
          </a:schemeClr>
        </a:buClr>
        <a:buFont typeface="Arial" pitchFamily="34" charset="0"/>
        <a:buChar char="–"/>
        <a:defRPr sz="1000">
          <a:solidFill>
            <a:schemeClr val="tx1"/>
          </a:solidFill>
          <a:latin typeface="+mn-lt"/>
        </a:defRPr>
      </a:lvl5pPr>
      <a:lvl6pPr marL="1945216" indent="-182144" algn="l" rtl="0" eaLnBrk="1" fontAlgn="base" hangingPunct="1">
        <a:spcBef>
          <a:spcPct val="20000"/>
        </a:spcBef>
        <a:spcAft>
          <a:spcPct val="0"/>
        </a:spcAft>
        <a:buChar char="»"/>
        <a:defRPr sz="1300">
          <a:solidFill>
            <a:schemeClr val="tx1"/>
          </a:solidFill>
          <a:latin typeface="+mn-lt"/>
        </a:defRPr>
      </a:lvl6pPr>
      <a:lvl7pPr marL="2454510" indent="-182144" algn="l" rtl="0" eaLnBrk="1" fontAlgn="base" hangingPunct="1">
        <a:spcBef>
          <a:spcPct val="20000"/>
        </a:spcBef>
        <a:spcAft>
          <a:spcPct val="0"/>
        </a:spcAft>
        <a:buChar char="»"/>
        <a:defRPr sz="1300">
          <a:solidFill>
            <a:schemeClr val="tx1"/>
          </a:solidFill>
          <a:latin typeface="+mn-lt"/>
        </a:defRPr>
      </a:lvl7pPr>
      <a:lvl8pPr marL="2963803" indent="-182144" algn="l" rtl="0" eaLnBrk="1" fontAlgn="base" hangingPunct="1">
        <a:spcBef>
          <a:spcPct val="20000"/>
        </a:spcBef>
        <a:spcAft>
          <a:spcPct val="0"/>
        </a:spcAft>
        <a:buChar char="»"/>
        <a:defRPr sz="1300">
          <a:solidFill>
            <a:schemeClr val="tx1"/>
          </a:solidFill>
          <a:latin typeface="+mn-lt"/>
        </a:defRPr>
      </a:lvl8pPr>
      <a:lvl9pPr marL="3473096" indent="-182144" algn="l" rtl="0" eaLnBrk="1" fontAlgn="base" hangingPunct="1">
        <a:spcBef>
          <a:spcPct val="20000"/>
        </a:spcBef>
        <a:spcAft>
          <a:spcPct val="0"/>
        </a:spcAft>
        <a:buChar char="»"/>
        <a:defRPr sz="1300">
          <a:solidFill>
            <a:schemeClr val="tx1"/>
          </a:solidFill>
          <a:latin typeface="+mn-lt"/>
        </a:defRPr>
      </a:lvl9pPr>
    </p:bodyStyle>
    <p:otherStyle>
      <a:defPPr>
        <a:defRPr lang="en-US"/>
      </a:defPPr>
      <a:lvl1pPr marL="0" algn="l" defTabSz="1018586" rtl="0" eaLnBrk="1" latinLnBrk="0" hangingPunct="1">
        <a:defRPr sz="2000" kern="1200">
          <a:solidFill>
            <a:schemeClr val="tx1"/>
          </a:solidFill>
          <a:latin typeface="+mn-lt"/>
          <a:ea typeface="+mn-ea"/>
          <a:cs typeface="+mn-cs"/>
        </a:defRPr>
      </a:lvl1pPr>
      <a:lvl2pPr marL="509292" algn="l" defTabSz="1018586" rtl="0" eaLnBrk="1" latinLnBrk="0" hangingPunct="1">
        <a:defRPr sz="2000" kern="1200">
          <a:solidFill>
            <a:schemeClr val="tx1"/>
          </a:solidFill>
          <a:latin typeface="+mn-lt"/>
          <a:ea typeface="+mn-ea"/>
          <a:cs typeface="+mn-cs"/>
        </a:defRPr>
      </a:lvl2pPr>
      <a:lvl3pPr marL="1018586" algn="l" defTabSz="1018586" rtl="0" eaLnBrk="1" latinLnBrk="0" hangingPunct="1">
        <a:defRPr sz="2000" kern="1200">
          <a:solidFill>
            <a:schemeClr val="tx1"/>
          </a:solidFill>
          <a:latin typeface="+mn-lt"/>
          <a:ea typeface="+mn-ea"/>
          <a:cs typeface="+mn-cs"/>
        </a:defRPr>
      </a:lvl3pPr>
      <a:lvl4pPr marL="1527879" algn="l" defTabSz="1018586" rtl="0" eaLnBrk="1" latinLnBrk="0" hangingPunct="1">
        <a:defRPr sz="2000" kern="1200">
          <a:solidFill>
            <a:schemeClr val="tx1"/>
          </a:solidFill>
          <a:latin typeface="+mn-lt"/>
          <a:ea typeface="+mn-ea"/>
          <a:cs typeface="+mn-cs"/>
        </a:defRPr>
      </a:lvl4pPr>
      <a:lvl5pPr marL="2037173" algn="l" defTabSz="1018586" rtl="0" eaLnBrk="1" latinLnBrk="0" hangingPunct="1">
        <a:defRPr sz="2000" kern="1200">
          <a:solidFill>
            <a:schemeClr val="tx1"/>
          </a:solidFill>
          <a:latin typeface="+mn-lt"/>
          <a:ea typeface="+mn-ea"/>
          <a:cs typeface="+mn-cs"/>
        </a:defRPr>
      </a:lvl5pPr>
      <a:lvl6pPr marL="2546466" algn="l" defTabSz="1018586" rtl="0" eaLnBrk="1" latinLnBrk="0" hangingPunct="1">
        <a:defRPr sz="2000" kern="1200">
          <a:solidFill>
            <a:schemeClr val="tx1"/>
          </a:solidFill>
          <a:latin typeface="+mn-lt"/>
          <a:ea typeface="+mn-ea"/>
          <a:cs typeface="+mn-cs"/>
        </a:defRPr>
      </a:lvl6pPr>
      <a:lvl7pPr marL="3055758" algn="l" defTabSz="1018586" rtl="0" eaLnBrk="1" latinLnBrk="0" hangingPunct="1">
        <a:defRPr sz="2000" kern="1200">
          <a:solidFill>
            <a:schemeClr val="tx1"/>
          </a:solidFill>
          <a:latin typeface="+mn-lt"/>
          <a:ea typeface="+mn-ea"/>
          <a:cs typeface="+mn-cs"/>
        </a:defRPr>
      </a:lvl7pPr>
      <a:lvl8pPr marL="3565052" algn="l" defTabSz="1018586" rtl="0" eaLnBrk="1" latinLnBrk="0" hangingPunct="1">
        <a:defRPr sz="2000" kern="1200">
          <a:solidFill>
            <a:schemeClr val="tx1"/>
          </a:solidFill>
          <a:latin typeface="+mn-lt"/>
          <a:ea typeface="+mn-ea"/>
          <a:cs typeface="+mn-cs"/>
        </a:defRPr>
      </a:lvl8pPr>
      <a:lvl9pPr marL="4074344" algn="l" defTabSz="101858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GB" dirty="0" smtClean="0"/>
              <a:t>Investment Banking Division</a:t>
            </a:r>
            <a:endParaRPr lang="en-GB" dirty="0"/>
          </a:p>
        </p:txBody>
      </p:sp>
      <p:sp>
        <p:nvSpPr>
          <p:cNvPr id="17" name="Text Placeholder 16"/>
          <p:cNvSpPr>
            <a:spLocks noGrp="1"/>
          </p:cNvSpPr>
          <p:nvPr>
            <p:ph type="body" sz="quarter" idx="10"/>
          </p:nvPr>
        </p:nvSpPr>
        <p:spPr/>
        <p:txBody>
          <a:bodyPr/>
          <a:lstStyle/>
          <a:p>
            <a:r>
              <a:rPr lang="en-GB" dirty="0" smtClean="0"/>
              <a:t>ANZ Brown Bag</a:t>
            </a:r>
            <a:endParaRPr lang="en-GB" dirty="0"/>
          </a:p>
        </p:txBody>
      </p:sp>
      <p:sp>
        <p:nvSpPr>
          <p:cNvPr id="19" name="Text Placeholder 18"/>
          <p:cNvSpPr>
            <a:spLocks noGrp="1"/>
          </p:cNvSpPr>
          <p:nvPr>
            <p:ph type="body" sz="quarter" idx="12"/>
          </p:nvPr>
        </p:nvSpPr>
        <p:spPr/>
        <p:txBody>
          <a:bodyPr/>
          <a:lstStyle/>
          <a:p>
            <a:r>
              <a:rPr lang="en-US" dirty="0" smtClean="0"/>
              <a:t>28</a:t>
            </a:r>
            <a:r>
              <a:rPr lang="en-US" baseline="30000" dirty="0" smtClean="0"/>
              <a:t>th</a:t>
            </a:r>
            <a:r>
              <a:rPr lang="en-US" dirty="0" smtClean="0"/>
              <a:t> May 2013</a:t>
            </a:r>
            <a:endParaRPr lang="en-GB" dirty="0"/>
          </a:p>
        </p:txBody>
      </p:sp>
      <p:sp>
        <p:nvSpPr>
          <p:cNvPr id="21" name="Text Placeholder 20" descr="Type:DisclaimerTextShort;"/>
          <p:cNvSpPr>
            <a:spLocks noGrp="1"/>
          </p:cNvSpPr>
          <p:nvPr>
            <p:ph type="body" sz="quarter" idx="14"/>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err="1" smtClean="0"/>
              <a:t>InfoCenter</a:t>
            </a:r>
            <a:endParaRPr lang="en-GB" dirty="0"/>
          </a:p>
        </p:txBody>
      </p:sp>
      <p:sp>
        <p:nvSpPr>
          <p:cNvPr id="15" name="Text Placeholder 14"/>
          <p:cNvSpPr>
            <a:spLocks noGrp="1"/>
          </p:cNvSpPr>
          <p:nvPr>
            <p:ph type="body" sz="quarter" idx="14"/>
          </p:nvPr>
        </p:nvSpPr>
        <p:spPr/>
        <p:txBody>
          <a:bodyPr/>
          <a:lstStyle/>
          <a:p>
            <a:r>
              <a:rPr lang="en-US" dirty="0" smtClean="0"/>
              <a:t>Market Data and Proprietary Information </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106" y="1756401"/>
            <a:ext cx="3171825" cy="2139323"/>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10125" y="1743075"/>
            <a:ext cx="4792664" cy="1077218"/>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What Is It?</a:t>
            </a:r>
            <a:br>
              <a:rPr lang="en-US" sz="1200" b="1" dirty="0" smtClean="0"/>
            </a:br>
            <a:endParaRPr lang="en-US" sz="1200" b="1" dirty="0" smtClean="0"/>
          </a:p>
          <a:p>
            <a:pPr algn="just"/>
            <a:r>
              <a:rPr lang="en-US" sz="1000" dirty="0" err="1" smtClean="0"/>
              <a:t>InfoCenter</a:t>
            </a:r>
            <a:r>
              <a:rPr lang="en-US" sz="1000" dirty="0" smtClean="0"/>
              <a:t> is the IBD “one-stop-shop” portal for Market Data, News, Client Meetings, Projects and other Goldman Sachs proprietary information. With fully customizable pages and synchronization with a Blackberry version, this is the place to be.</a:t>
            </a:r>
            <a:endParaRPr lang="en-US" sz="1000" dirty="0"/>
          </a:p>
        </p:txBody>
      </p:sp>
      <p:sp>
        <p:nvSpPr>
          <p:cNvPr id="9" name="TextBox 8"/>
          <p:cNvSpPr txBox="1"/>
          <p:nvPr/>
        </p:nvSpPr>
        <p:spPr>
          <a:xfrm>
            <a:off x="4810125" y="2917835"/>
            <a:ext cx="4792664" cy="2585323"/>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Easily create company </a:t>
            </a:r>
            <a:r>
              <a:rPr lang="en-US" sz="1000" dirty="0" err="1" smtClean="0"/>
              <a:t>watchlists</a:t>
            </a:r>
            <a:r>
              <a:rPr lang="en-US" sz="1000" dirty="0" smtClean="0"/>
              <a:t> and filter news and market data for those companies.</a:t>
            </a:r>
          </a:p>
          <a:p>
            <a:pPr marL="219075" indent="-219075" algn="just">
              <a:spcBef>
                <a:spcPts val="1000"/>
              </a:spcBef>
              <a:buClr>
                <a:srgbClr val="2D4B6F"/>
              </a:buClr>
              <a:buSzPct val="100000"/>
              <a:buFont typeface="Wingdings"/>
              <a:buChar char="n"/>
            </a:pPr>
            <a:r>
              <a:rPr lang="en-US" sz="1000" dirty="0" smtClean="0"/>
              <a:t>Receive email alerts for a </a:t>
            </a:r>
            <a:r>
              <a:rPr lang="en-US" sz="1000" dirty="0" err="1" smtClean="0"/>
              <a:t>watchlist</a:t>
            </a:r>
            <a:r>
              <a:rPr lang="en-US" sz="1000" dirty="0" smtClean="0"/>
              <a:t> of specific company. Available alerts include News Alerts, CDS spreads, Commodities, Refinancing.</a:t>
            </a:r>
          </a:p>
          <a:p>
            <a:pPr marL="219075" indent="-219075" algn="just">
              <a:spcBef>
                <a:spcPts val="1000"/>
              </a:spcBef>
              <a:buClr>
                <a:srgbClr val="2D4B6F"/>
              </a:buClr>
              <a:buSzPct val="100000"/>
              <a:buFont typeface="Wingdings"/>
              <a:buChar char="n"/>
            </a:pPr>
            <a:r>
              <a:rPr lang="en-US" sz="1000" dirty="0" smtClean="0"/>
              <a:t>Full integration with Excel enabling you to download estimates data, price charts and much more.</a:t>
            </a:r>
          </a:p>
          <a:p>
            <a:pPr marL="219075" indent="-219075" algn="just">
              <a:spcBef>
                <a:spcPts val="1000"/>
              </a:spcBef>
              <a:buClr>
                <a:srgbClr val="2D4B6F"/>
              </a:buClr>
              <a:buSzPct val="100000"/>
              <a:buFont typeface="Wingdings"/>
              <a:buChar char="n"/>
            </a:pPr>
            <a:r>
              <a:rPr lang="en-US" sz="1000" dirty="0" smtClean="0"/>
              <a:t>Access to company event calendar, research, filings and debt data.</a:t>
            </a:r>
          </a:p>
          <a:p>
            <a:pPr marL="219075" indent="-219075" algn="just">
              <a:spcBef>
                <a:spcPts val="1000"/>
              </a:spcBef>
              <a:buClr>
                <a:srgbClr val="2D4B6F"/>
              </a:buClr>
              <a:buSzPct val="100000"/>
              <a:buFont typeface="Wingdings"/>
              <a:buChar char="n"/>
            </a:pPr>
            <a:r>
              <a:rPr lang="en-US" sz="1000" dirty="0" smtClean="0"/>
              <a:t>Full access to proprietary data for a particular company – Client Team, Relationship status, contacts, Deals (internal and on the street).</a:t>
            </a:r>
          </a:p>
          <a:p>
            <a:pPr marL="219075" indent="-219075" algn="just">
              <a:spcBef>
                <a:spcPts val="1000"/>
              </a:spcBef>
              <a:buClr>
                <a:srgbClr val="2D4B6F"/>
              </a:buClr>
              <a:buSzPct val="100000"/>
              <a:buFont typeface="Wingdings"/>
              <a:buChar char="n"/>
            </a:pPr>
            <a:r>
              <a:rPr lang="en-US" sz="1000" dirty="0" smtClean="0"/>
              <a:t>Access to meeting summaries for companies that come under your coverage.</a:t>
            </a:r>
            <a:endParaRPr lang="en-US" sz="1000" dirty="0"/>
          </a:p>
        </p:txBody>
      </p:sp>
      <p:pic>
        <p:nvPicPr>
          <p:cNvPr id="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06" y="4248596"/>
            <a:ext cx="3184525" cy="2196777"/>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Secure Docs</a:t>
            </a:r>
            <a:endParaRPr lang="en-GB" dirty="0"/>
          </a:p>
        </p:txBody>
      </p:sp>
      <p:sp>
        <p:nvSpPr>
          <p:cNvPr id="15" name="Text Placeholder 14"/>
          <p:cNvSpPr>
            <a:spLocks noGrp="1"/>
          </p:cNvSpPr>
          <p:nvPr>
            <p:ph type="body" sz="quarter" idx="14"/>
          </p:nvPr>
        </p:nvSpPr>
        <p:spPr/>
        <p:txBody>
          <a:bodyPr/>
          <a:lstStyle/>
          <a:p>
            <a:r>
              <a:rPr lang="en-US" dirty="0" smtClean="0"/>
              <a:t>View Documents On The Road, Anytime, Anywhere</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sp>
        <p:nvSpPr>
          <p:cNvPr id="2" name="TextBox 1"/>
          <p:cNvSpPr txBox="1"/>
          <p:nvPr/>
        </p:nvSpPr>
        <p:spPr>
          <a:xfrm>
            <a:off x="4810125" y="1743075"/>
            <a:ext cx="4792664" cy="1077218"/>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What Is It?</a:t>
            </a:r>
            <a:br>
              <a:rPr lang="en-US" sz="1200" b="1" dirty="0" smtClean="0"/>
            </a:br>
            <a:endParaRPr lang="en-US" sz="1200" b="1" dirty="0" smtClean="0"/>
          </a:p>
          <a:p>
            <a:pPr algn="just"/>
            <a:r>
              <a:rPr lang="en-US" sz="1000" dirty="0" smtClean="0"/>
              <a:t>Secure Docs is an </a:t>
            </a:r>
            <a:r>
              <a:rPr lang="en-US" sz="1000" dirty="0" err="1" smtClean="0"/>
              <a:t>iPad</a:t>
            </a:r>
            <a:r>
              <a:rPr lang="en-US" sz="1000" dirty="0" smtClean="0"/>
              <a:t> application enabling you to view and annotate documents while you are away from your desk without having to be connected to the Goldman Sachs network. Once you have completed any annotations, you can save back to a project share for other members of your team to review.</a:t>
            </a:r>
            <a:endParaRPr lang="en-US" sz="1000" dirty="0"/>
          </a:p>
        </p:txBody>
      </p:sp>
      <p:sp>
        <p:nvSpPr>
          <p:cNvPr id="9" name="TextBox 8"/>
          <p:cNvSpPr txBox="1"/>
          <p:nvPr/>
        </p:nvSpPr>
        <p:spPr>
          <a:xfrm>
            <a:off x="4810125" y="2917835"/>
            <a:ext cx="4792664" cy="1841530"/>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Publish documents to Secure Docs via email or </a:t>
            </a:r>
            <a:r>
              <a:rPr lang="en-US" sz="1000" dirty="0" err="1" smtClean="0"/>
              <a:t>InfoCenter</a:t>
            </a:r>
            <a:r>
              <a:rPr lang="en-US" sz="1000" dirty="0" smtClean="0"/>
              <a:t>.</a:t>
            </a:r>
          </a:p>
          <a:p>
            <a:pPr marL="219075" indent="-219075" algn="just">
              <a:spcBef>
                <a:spcPts val="1000"/>
              </a:spcBef>
              <a:buClr>
                <a:srgbClr val="2D4B6F"/>
              </a:buClr>
              <a:buSzPct val="100000"/>
              <a:buFont typeface="Wingdings"/>
              <a:buChar char="n"/>
            </a:pPr>
            <a:r>
              <a:rPr lang="en-US" sz="1000" dirty="0" smtClean="0"/>
              <a:t>Downloaded documents are protected by secure container technology.</a:t>
            </a:r>
          </a:p>
          <a:p>
            <a:pPr marL="219075" indent="-219075" algn="just">
              <a:spcBef>
                <a:spcPts val="1000"/>
              </a:spcBef>
              <a:buClr>
                <a:srgbClr val="2D4B6F"/>
              </a:buClr>
              <a:buSzPct val="100000"/>
              <a:buFont typeface="Wingdings"/>
              <a:buChar char="n"/>
            </a:pPr>
            <a:r>
              <a:rPr lang="en-US" sz="1000" dirty="0" smtClean="0"/>
              <a:t>Documents are deleted are 30 days as per compliance requirements.</a:t>
            </a:r>
          </a:p>
          <a:p>
            <a:pPr marL="219075" indent="-219075" algn="just">
              <a:spcBef>
                <a:spcPts val="1000"/>
              </a:spcBef>
              <a:buClr>
                <a:srgbClr val="2D4B6F"/>
              </a:buClr>
              <a:buSzPct val="100000"/>
              <a:buFont typeface="Wingdings"/>
              <a:buChar char="n"/>
            </a:pPr>
            <a:r>
              <a:rPr lang="en-US" sz="1000" dirty="0" smtClean="0"/>
              <a:t>Annotation functionality includes – highlighting, strikethroughs, freehand style, typing in comments and much more.</a:t>
            </a:r>
          </a:p>
          <a:p>
            <a:pPr marL="219075" indent="-219075" algn="just">
              <a:spcBef>
                <a:spcPts val="1000"/>
              </a:spcBef>
              <a:buClr>
                <a:srgbClr val="2D4B6F"/>
              </a:buClr>
              <a:buSzPct val="100000"/>
              <a:buFont typeface="Wingdings"/>
              <a:buChar char="n"/>
            </a:pPr>
            <a:endParaRPr lang="en-US"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6" y="1743074"/>
            <a:ext cx="3219224" cy="2054225"/>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cstate="print"/>
          <a:srcRect/>
          <a:stretch>
            <a:fillRect/>
          </a:stretch>
        </p:blipFill>
        <p:spPr bwMode="auto">
          <a:xfrm>
            <a:off x="485550" y="4197418"/>
            <a:ext cx="3192780" cy="2177982"/>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1372207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err="1" smtClean="0"/>
              <a:t>ClientCenter</a:t>
            </a:r>
            <a:endParaRPr lang="en-GB" dirty="0"/>
          </a:p>
        </p:txBody>
      </p:sp>
      <p:sp>
        <p:nvSpPr>
          <p:cNvPr id="15" name="Text Placeholder 14"/>
          <p:cNvSpPr>
            <a:spLocks noGrp="1"/>
          </p:cNvSpPr>
          <p:nvPr>
            <p:ph type="body" sz="quarter" idx="14"/>
          </p:nvPr>
        </p:nvSpPr>
        <p:spPr/>
        <p:txBody>
          <a:bodyPr/>
          <a:lstStyle/>
          <a:p>
            <a:r>
              <a:rPr lang="en-US" dirty="0" smtClean="0"/>
              <a:t>Efficiently Capture Client Interactions / Opportunities</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sp>
        <p:nvSpPr>
          <p:cNvPr id="2" name="TextBox 1"/>
          <p:cNvSpPr txBox="1"/>
          <p:nvPr/>
        </p:nvSpPr>
        <p:spPr>
          <a:xfrm>
            <a:off x="4810125" y="1743075"/>
            <a:ext cx="4792664" cy="892552"/>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What Is It?</a:t>
            </a:r>
            <a:br>
              <a:rPr lang="en-US" sz="1200" b="1" dirty="0" smtClean="0"/>
            </a:br>
            <a:r>
              <a:rPr lang="en-GB" sz="1000" dirty="0" err="1"/>
              <a:t>ClientCenter</a:t>
            </a:r>
            <a:r>
              <a:rPr lang="en-GB" sz="1000" dirty="0"/>
              <a:t> is the IBD Client Relationship Management </a:t>
            </a:r>
            <a:r>
              <a:rPr lang="en-GB" sz="1000" dirty="0" smtClean="0"/>
              <a:t>tool &amp; is </a:t>
            </a:r>
            <a:r>
              <a:rPr lang="en-GB" sz="1000" dirty="0"/>
              <a:t>integrated with Outlook, </a:t>
            </a:r>
            <a:r>
              <a:rPr lang="en-GB" sz="1000" dirty="0" err="1"/>
              <a:t>InfoCenter</a:t>
            </a:r>
            <a:r>
              <a:rPr lang="en-GB" sz="1000" dirty="0"/>
              <a:t>, and your Blackberry, so that interactions can be efficiently captured and securely shared with client team members, business unit leaders and managers. </a:t>
            </a:r>
            <a:endParaRPr lang="en-US" sz="1200" b="1" dirty="0" smtClean="0"/>
          </a:p>
        </p:txBody>
      </p:sp>
      <p:sp>
        <p:nvSpPr>
          <p:cNvPr id="9" name="TextBox 8"/>
          <p:cNvSpPr txBox="1"/>
          <p:nvPr/>
        </p:nvSpPr>
        <p:spPr>
          <a:xfrm>
            <a:off x="4810125" y="2886313"/>
            <a:ext cx="4792664" cy="2174954"/>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Receive pre-meeting emails with the latest news, market data and recent meeting summaries on the company that you’re meeting.</a:t>
            </a:r>
          </a:p>
          <a:p>
            <a:pPr marL="219075" indent="-219075" algn="just">
              <a:spcBef>
                <a:spcPts val="1000"/>
              </a:spcBef>
              <a:buClr>
                <a:srgbClr val="2D4B6F"/>
              </a:buClr>
              <a:buSzPct val="100000"/>
              <a:buFont typeface="Wingdings"/>
              <a:buChar char="n"/>
            </a:pPr>
            <a:r>
              <a:rPr lang="en-US" sz="1000" dirty="0" smtClean="0"/>
              <a:t>Receive a weekly email summarizing recent and upcoming meetings for clients that call within the industries and regions you cover, including financing opportunities for your products(s) that were entered by IBS reps or FG teams.</a:t>
            </a:r>
          </a:p>
          <a:p>
            <a:pPr marL="219075" indent="-219075" algn="just">
              <a:spcBef>
                <a:spcPts val="1000"/>
              </a:spcBef>
              <a:buClr>
                <a:srgbClr val="2D4B6F"/>
              </a:buClr>
              <a:buSzPct val="100000"/>
              <a:buFont typeface="Wingdings"/>
              <a:buChar char="n"/>
            </a:pPr>
            <a:r>
              <a:rPr lang="en-US" sz="1000" dirty="0" smtClean="0"/>
              <a:t>Full integrated - enter meeting interactions into </a:t>
            </a:r>
            <a:r>
              <a:rPr lang="en-US" sz="1000" dirty="0" err="1" smtClean="0"/>
              <a:t>ClientCenter</a:t>
            </a:r>
            <a:r>
              <a:rPr lang="en-US" sz="1000" dirty="0" smtClean="0"/>
              <a:t> from Outlook, </a:t>
            </a:r>
            <a:r>
              <a:rPr lang="en-US" sz="1000" dirty="0" err="1" smtClean="0"/>
              <a:t>InfoCenter</a:t>
            </a:r>
            <a:r>
              <a:rPr lang="en-US" sz="1000" dirty="0" smtClean="0"/>
              <a:t> or your BlackBerry.</a:t>
            </a:r>
          </a:p>
          <a:p>
            <a:pPr marL="219075" indent="-219075" algn="just">
              <a:spcBef>
                <a:spcPts val="1000"/>
              </a:spcBef>
              <a:buClr>
                <a:srgbClr val="2D4B6F"/>
              </a:buClr>
              <a:buSzPct val="100000"/>
              <a:buFont typeface="Wingdings"/>
              <a:buChar char="n"/>
            </a:pPr>
            <a:r>
              <a:rPr lang="en-US" sz="1000" dirty="0" smtClean="0"/>
              <a:t>Tight security around who can see meetings and summaries as specified by the business. Fully engrained within Business Reporting.</a:t>
            </a:r>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459106" y="1803002"/>
            <a:ext cx="3325494" cy="2311797"/>
          </a:xfrm>
          <a:prstGeom prst="rect">
            <a:avLst/>
          </a:prstGeom>
          <a:noFill/>
          <a:ln>
            <a:noFill/>
          </a:ln>
          <a:effectLst>
            <a:glow rad="228600">
              <a:schemeClr val="accent1">
                <a:satMod val="175000"/>
                <a:alpha val="40000"/>
              </a:schemeClr>
            </a:glow>
            <a:outerShdw dist="35921" dir="2700000" algn="ctr" rotWithShape="0">
              <a:schemeClr val="bg2"/>
            </a:outerShdw>
          </a:effectLst>
        </p:spPr>
      </p:pic>
      <p:pic>
        <p:nvPicPr>
          <p:cNvPr id="13" name="Picture 3"/>
          <p:cNvPicPr>
            <a:picLocks noChangeAspect="1" noChangeArrowheads="1"/>
          </p:cNvPicPr>
          <p:nvPr/>
        </p:nvPicPr>
        <p:blipFill>
          <a:blip r:embed="rId3" cstate="print"/>
          <a:srcRect/>
          <a:stretch>
            <a:fillRect/>
          </a:stretch>
        </p:blipFill>
        <p:spPr bwMode="auto">
          <a:xfrm>
            <a:off x="421007" y="4533312"/>
            <a:ext cx="3795393" cy="1902364"/>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2665442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Targeting Tool</a:t>
            </a:r>
            <a:endParaRPr lang="en-GB" dirty="0"/>
          </a:p>
        </p:txBody>
      </p:sp>
      <p:sp>
        <p:nvSpPr>
          <p:cNvPr id="15" name="Text Placeholder 14"/>
          <p:cNvSpPr>
            <a:spLocks noGrp="1"/>
          </p:cNvSpPr>
          <p:nvPr>
            <p:ph type="body" sz="quarter" idx="14"/>
          </p:nvPr>
        </p:nvSpPr>
        <p:spPr/>
        <p:txBody>
          <a:bodyPr/>
          <a:lstStyle/>
          <a:p>
            <a:r>
              <a:rPr lang="en-US" dirty="0" smtClean="0"/>
              <a:t>Efficiently Capture Future Business</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sp>
        <p:nvSpPr>
          <p:cNvPr id="2" name="TextBox 1"/>
          <p:cNvSpPr txBox="1"/>
          <p:nvPr/>
        </p:nvSpPr>
        <p:spPr>
          <a:xfrm>
            <a:off x="4810125" y="1743075"/>
            <a:ext cx="4792664" cy="1661993"/>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pPr lvl="0"/>
            <a:r>
              <a:rPr lang="en-US" sz="1200" b="1" dirty="0" smtClean="0"/>
              <a:t>What Is It?</a:t>
            </a:r>
            <a:br>
              <a:rPr lang="en-US" sz="1200" b="1" dirty="0" smtClean="0"/>
            </a:br>
            <a:r>
              <a:rPr lang="en-US" sz="1000" dirty="0" smtClean="0"/>
              <a:t>An Excel-like tool that empowers </a:t>
            </a:r>
            <a:r>
              <a:rPr lang="en-US" sz="1000" dirty="0"/>
              <a:t>senior management to quickly answer the following </a:t>
            </a:r>
            <a:r>
              <a:rPr lang="en-US" sz="1000" dirty="0" smtClean="0"/>
              <a:t>questions:</a:t>
            </a:r>
            <a:r>
              <a:rPr lang="en-US" sz="1000" dirty="0"/>
              <a:t> </a:t>
            </a:r>
            <a:r>
              <a:rPr lang="en-US" sz="1000" dirty="0" smtClean="0"/>
              <a:t>Which </a:t>
            </a:r>
            <a:r>
              <a:rPr lang="en-US" sz="1000" dirty="0"/>
              <a:t>business opportunities are my teams currently perusing and how close are they to winning the mandate</a:t>
            </a:r>
            <a:r>
              <a:rPr lang="en-US" sz="1000" dirty="0" smtClean="0"/>
              <a:t>?, Which </a:t>
            </a:r>
            <a:r>
              <a:rPr lang="en-US" sz="1000" dirty="0"/>
              <a:t>deals require some influence from me</a:t>
            </a:r>
            <a:r>
              <a:rPr lang="en-US" sz="1000" dirty="0" smtClean="0"/>
              <a:t>?, Which </a:t>
            </a:r>
            <a:r>
              <a:rPr lang="en-US" sz="1000" dirty="0"/>
              <a:t>mandates are currently on hold?  (e.g. change in client sentiment due to market conditions</a:t>
            </a:r>
            <a:r>
              <a:rPr lang="en-US" sz="1000" dirty="0" smtClean="0"/>
              <a:t>). </a:t>
            </a:r>
            <a:br>
              <a:rPr lang="en-US" sz="1000" dirty="0" smtClean="0"/>
            </a:br>
            <a:r>
              <a:rPr lang="en-US" sz="1000" dirty="0" smtClean="0"/>
              <a:t/>
            </a:r>
            <a:br>
              <a:rPr lang="en-US" sz="1000" dirty="0" smtClean="0"/>
            </a:br>
            <a:r>
              <a:rPr lang="en-US" sz="1000" dirty="0" smtClean="0"/>
              <a:t>The tool enables BUMs, CFOs, BULs and IBD Management to track their backlog from a single system &amp; generate reports.</a:t>
            </a:r>
            <a:endParaRPr lang="en-US" sz="1000" dirty="0"/>
          </a:p>
          <a:p>
            <a:endParaRPr lang="en-US" sz="1000" dirty="0"/>
          </a:p>
        </p:txBody>
      </p:sp>
      <p:sp>
        <p:nvSpPr>
          <p:cNvPr id="9" name="TextBox 8"/>
          <p:cNvSpPr txBox="1"/>
          <p:nvPr/>
        </p:nvSpPr>
        <p:spPr>
          <a:xfrm>
            <a:off x="4810125" y="3622913"/>
            <a:ext cx="4792664" cy="1559401"/>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Allows bankers to report their targets and opportunities to management from a single system.</a:t>
            </a:r>
          </a:p>
          <a:p>
            <a:pPr marL="219075" indent="-219075" algn="just">
              <a:spcBef>
                <a:spcPts val="1000"/>
              </a:spcBef>
              <a:buClr>
                <a:srgbClr val="2D4B6F"/>
              </a:buClr>
              <a:buSzPct val="100000"/>
              <a:buFont typeface="Wingdings"/>
              <a:buChar char="n"/>
            </a:pPr>
            <a:r>
              <a:rPr lang="en-US" sz="1000" dirty="0" smtClean="0"/>
              <a:t>Easily enter new or update opportunities in </a:t>
            </a:r>
            <a:r>
              <a:rPr lang="en-US" sz="1000" dirty="0" err="1" smtClean="0"/>
              <a:t>InfoCenter</a:t>
            </a:r>
            <a:r>
              <a:rPr lang="en-US" sz="1000" dirty="0" smtClean="0"/>
              <a:t> or Mobile </a:t>
            </a:r>
            <a:r>
              <a:rPr lang="en-US" sz="1000" dirty="0" err="1" smtClean="0"/>
              <a:t>InfoCenter</a:t>
            </a:r>
            <a:r>
              <a:rPr lang="en-US" sz="1000" dirty="0" smtClean="0"/>
              <a:t>.</a:t>
            </a:r>
          </a:p>
          <a:p>
            <a:pPr marL="219075" indent="-219075" algn="just">
              <a:spcBef>
                <a:spcPts val="1000"/>
              </a:spcBef>
              <a:buClr>
                <a:srgbClr val="2D4B6F"/>
              </a:buClr>
              <a:buSzPct val="100000"/>
              <a:buFont typeface="Wingdings"/>
              <a:buChar char="n"/>
            </a:pPr>
            <a:r>
              <a:rPr lang="en-US" sz="1000" dirty="0" smtClean="0"/>
              <a:t>Lists opportunities for clients, including timing, deal likelihood and deal size.</a:t>
            </a:r>
          </a:p>
          <a:p>
            <a:pPr marL="219075" indent="-219075" algn="just">
              <a:spcBef>
                <a:spcPts val="1000"/>
              </a:spcBef>
              <a:buClr>
                <a:srgbClr val="2D4B6F"/>
              </a:buClr>
              <a:buSzPct val="100000"/>
              <a:buFont typeface="Wingdings"/>
              <a:buChar char="n"/>
            </a:pPr>
            <a:endParaRPr lang="en-US" sz="1000" dirty="0" smtClean="0"/>
          </a:p>
        </p:txBody>
      </p:sp>
      <p:pic>
        <p:nvPicPr>
          <p:cNvPr id="14" name="Picture 13"/>
          <p:cNvPicPr/>
          <p:nvPr/>
        </p:nvPicPr>
        <p:blipFill>
          <a:blip r:embed="rId2" cstate="print"/>
          <a:srcRect/>
          <a:stretch>
            <a:fillRect/>
          </a:stretch>
        </p:blipFill>
        <p:spPr bwMode="auto">
          <a:xfrm>
            <a:off x="459106" y="1743075"/>
            <a:ext cx="3642994" cy="2536825"/>
          </a:xfrm>
          <a:prstGeom prst="rect">
            <a:avLst/>
          </a:prstGeom>
          <a:noFill/>
          <a:ln>
            <a:noFill/>
          </a:ln>
          <a:effectLst>
            <a:glow rad="228600">
              <a:schemeClr val="accent1">
                <a:satMod val="175000"/>
                <a:alpha val="40000"/>
              </a:schemeClr>
            </a:glow>
            <a:outerShdw dist="35921" dir="2700000" algn="ctr" rotWithShape="0">
              <a:schemeClr val="bg2"/>
            </a:outerShdw>
          </a:effectLst>
        </p:spPr>
      </p:pic>
      <p:pic>
        <p:nvPicPr>
          <p:cNvPr id="17" name="Picture 16"/>
          <p:cNvPicPr/>
          <p:nvPr/>
        </p:nvPicPr>
        <p:blipFill>
          <a:blip r:embed="rId3" cstate="print"/>
          <a:srcRect/>
          <a:stretch>
            <a:fillRect/>
          </a:stretch>
        </p:blipFill>
        <p:spPr bwMode="auto">
          <a:xfrm>
            <a:off x="459106" y="4618673"/>
            <a:ext cx="3642994" cy="2350143"/>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1488094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GS PIB</a:t>
            </a:r>
            <a:endParaRPr lang="en-GB" dirty="0"/>
          </a:p>
        </p:txBody>
      </p:sp>
      <p:sp>
        <p:nvSpPr>
          <p:cNvPr id="15" name="Text Placeholder 14"/>
          <p:cNvSpPr>
            <a:spLocks noGrp="1"/>
          </p:cNvSpPr>
          <p:nvPr>
            <p:ph type="body" sz="quarter" idx="14"/>
          </p:nvPr>
        </p:nvSpPr>
        <p:spPr/>
        <p:txBody>
          <a:bodyPr/>
          <a:lstStyle/>
          <a:p>
            <a:r>
              <a:rPr lang="en-US" dirty="0" smtClean="0"/>
              <a:t>Fast &amp; Efficient Way of Creating Public Information Books</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sp>
        <p:nvSpPr>
          <p:cNvPr id="2" name="TextBox 1"/>
          <p:cNvSpPr txBox="1"/>
          <p:nvPr/>
        </p:nvSpPr>
        <p:spPr>
          <a:xfrm>
            <a:off x="4810125" y="1743075"/>
            <a:ext cx="4792664" cy="892552"/>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pPr>
              <a:buClr>
                <a:srgbClr val="3278A0"/>
              </a:buClr>
              <a:tabLst>
                <a:tab pos="167476" algn="l"/>
              </a:tabLst>
            </a:pPr>
            <a:r>
              <a:rPr lang="en-US" sz="1200" b="1" dirty="0" smtClean="0"/>
              <a:t>What Is It?</a:t>
            </a:r>
            <a:br>
              <a:rPr lang="en-US" sz="1200" b="1" dirty="0" smtClean="0"/>
            </a:br>
            <a:r>
              <a:rPr lang="en-US" sz="1000" dirty="0" smtClean="0"/>
              <a:t>Available through </a:t>
            </a:r>
            <a:r>
              <a:rPr lang="en-US" sz="1000" dirty="0" err="1" smtClean="0"/>
              <a:t>InfoCenter</a:t>
            </a:r>
            <a:r>
              <a:rPr lang="en-US" sz="1000" dirty="0" smtClean="0"/>
              <a:t>, you can easily create public company information booklets and even send directly to Secure Docs. Easily add a GS tear sheet, Company Profiles, News, Estimates, Ownership, Research, Deals, Filings and Corporate Events.</a:t>
            </a:r>
            <a:endParaRPr lang="en-US" sz="1000" dirty="0"/>
          </a:p>
        </p:txBody>
      </p:sp>
      <p:sp>
        <p:nvSpPr>
          <p:cNvPr id="9" name="TextBox 8"/>
          <p:cNvSpPr txBox="1"/>
          <p:nvPr/>
        </p:nvSpPr>
        <p:spPr>
          <a:xfrm>
            <a:off x="4810125" y="3076813"/>
            <a:ext cx="4792664" cy="841256"/>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Add “Custom Files” such as previous pitch books to PIBs.</a:t>
            </a:r>
          </a:p>
          <a:p>
            <a:pPr marL="219075" indent="-219075" algn="just">
              <a:spcBef>
                <a:spcPts val="1000"/>
              </a:spcBef>
              <a:buClr>
                <a:srgbClr val="2D4B6F"/>
              </a:buClr>
              <a:buSzPct val="100000"/>
              <a:buFont typeface="Wingdings"/>
              <a:buChar char="n"/>
            </a:pPr>
            <a:r>
              <a:rPr lang="en-US" sz="1000" dirty="0" smtClean="0"/>
              <a:t>Send for review with others before creating the book. </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806" y="4554431"/>
            <a:ext cx="3411128" cy="2429624"/>
          </a:xfrm>
          <a:prstGeom prst="rect">
            <a:avLst/>
          </a:prstGeom>
          <a:noFill/>
          <a:ln>
            <a:noFill/>
          </a:ln>
          <a:effectLst>
            <a:glow rad="228600">
              <a:schemeClr val="accent1">
                <a:satMod val="175000"/>
                <a:alpha val="40000"/>
              </a:schemeClr>
            </a:glow>
            <a:outerShdw dist="35921" dir="2700000" algn="ctr" rotWithShape="0">
              <a:schemeClr val="bg2"/>
            </a:outerShdw>
          </a:effectLst>
        </p:spPr>
      </p:pic>
      <p:pic>
        <p:nvPicPr>
          <p:cNvPr id="20" name="Picture 3"/>
          <p:cNvPicPr>
            <a:picLocks noChangeAspect="1" noChangeArrowheads="1"/>
          </p:cNvPicPr>
          <p:nvPr/>
        </p:nvPicPr>
        <p:blipFill>
          <a:blip r:embed="rId3" cstate="print"/>
          <a:srcRect/>
          <a:stretch>
            <a:fillRect/>
          </a:stretch>
        </p:blipFill>
        <p:spPr bwMode="auto">
          <a:xfrm>
            <a:off x="459106" y="1743075"/>
            <a:ext cx="3436822" cy="2447925"/>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3127067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GS Office</a:t>
            </a:r>
            <a:endParaRPr lang="en-GB" dirty="0"/>
          </a:p>
        </p:txBody>
      </p:sp>
      <p:sp>
        <p:nvSpPr>
          <p:cNvPr id="15" name="Text Placeholder 14"/>
          <p:cNvSpPr>
            <a:spLocks noGrp="1"/>
          </p:cNvSpPr>
          <p:nvPr>
            <p:ph type="body" sz="quarter" idx="14"/>
          </p:nvPr>
        </p:nvSpPr>
        <p:spPr/>
        <p:txBody>
          <a:bodyPr/>
          <a:lstStyle/>
          <a:p>
            <a:r>
              <a:rPr lang="en-US" dirty="0" smtClean="0"/>
              <a:t>Fast &amp; Efficient Way of Creating Public Information Books</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sp>
        <p:nvSpPr>
          <p:cNvPr id="2" name="TextBox 1"/>
          <p:cNvSpPr txBox="1"/>
          <p:nvPr/>
        </p:nvSpPr>
        <p:spPr>
          <a:xfrm>
            <a:off x="4810125" y="1743075"/>
            <a:ext cx="4792664" cy="584775"/>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pPr>
              <a:buClr>
                <a:srgbClr val="3278A0"/>
              </a:buClr>
              <a:tabLst>
                <a:tab pos="167476" algn="l"/>
              </a:tabLst>
            </a:pPr>
            <a:r>
              <a:rPr lang="en-US" sz="1200" b="1" dirty="0" smtClean="0"/>
              <a:t>What Is It?</a:t>
            </a:r>
            <a:br>
              <a:rPr lang="en-US" sz="1200" b="1" dirty="0" smtClean="0"/>
            </a:br>
            <a:r>
              <a:rPr lang="en-US" sz="1000" dirty="0" smtClean="0"/>
              <a:t>A range of extensions, macros and </a:t>
            </a:r>
            <a:r>
              <a:rPr lang="en-US" sz="1000" dirty="0" err="1" smtClean="0"/>
              <a:t>stylesheets</a:t>
            </a:r>
            <a:r>
              <a:rPr lang="en-US" sz="1000" dirty="0" smtClean="0"/>
              <a:t> for MS Office application which help to make life  easier for regular tasks performed by bankers</a:t>
            </a:r>
            <a:endParaRPr lang="en-US" sz="1000" dirty="0"/>
          </a:p>
        </p:txBody>
      </p:sp>
      <p:sp>
        <p:nvSpPr>
          <p:cNvPr id="9" name="TextBox 8"/>
          <p:cNvSpPr txBox="1"/>
          <p:nvPr/>
        </p:nvSpPr>
        <p:spPr>
          <a:xfrm>
            <a:off x="4810125" y="3076813"/>
            <a:ext cx="4792664" cy="1687641"/>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SecDB integration with Excel for data lookups</a:t>
            </a:r>
          </a:p>
          <a:p>
            <a:pPr marL="219075" indent="-219075" algn="just">
              <a:spcBef>
                <a:spcPts val="1000"/>
              </a:spcBef>
              <a:buClr>
                <a:srgbClr val="2D4B6F"/>
              </a:buClr>
              <a:buSzPct val="100000"/>
              <a:buFont typeface="Wingdings"/>
              <a:buChar char="n"/>
            </a:pPr>
            <a:r>
              <a:rPr lang="en-US" sz="1000" dirty="0" smtClean="0"/>
              <a:t>Divisional </a:t>
            </a:r>
            <a:r>
              <a:rPr lang="en-US" sz="1000" dirty="0" err="1" smtClean="0"/>
              <a:t>stylesheet</a:t>
            </a:r>
            <a:r>
              <a:rPr lang="en-US" sz="1000" dirty="0" smtClean="0"/>
              <a:t> support</a:t>
            </a:r>
          </a:p>
          <a:p>
            <a:pPr marL="219075" indent="-219075" algn="just">
              <a:spcBef>
                <a:spcPts val="1000"/>
              </a:spcBef>
              <a:buClr>
                <a:srgbClr val="2D4B6F"/>
              </a:buClr>
              <a:buSzPct val="100000"/>
              <a:buFont typeface="Wingdings"/>
              <a:buChar char="n"/>
            </a:pPr>
            <a:r>
              <a:rPr lang="en-US" sz="1000" dirty="0" smtClean="0"/>
              <a:t>Formula auditing to trace dependencies even across workbooks</a:t>
            </a:r>
          </a:p>
          <a:p>
            <a:pPr marL="219075" indent="-219075" algn="just">
              <a:spcBef>
                <a:spcPts val="1000"/>
              </a:spcBef>
              <a:buClr>
                <a:srgbClr val="2D4B6F"/>
              </a:buClr>
              <a:buSzPct val="100000"/>
              <a:buFont typeface="Wingdings"/>
              <a:buChar char="n"/>
            </a:pPr>
            <a:r>
              <a:rPr lang="en-US" sz="1000" dirty="0" smtClean="0"/>
              <a:t>Standard slide layouts and creation wizards</a:t>
            </a:r>
          </a:p>
          <a:p>
            <a:pPr marL="219075" indent="-219075" algn="just">
              <a:spcBef>
                <a:spcPts val="1000"/>
              </a:spcBef>
              <a:buClr>
                <a:srgbClr val="2D4B6F"/>
              </a:buClr>
              <a:buSzPct val="100000"/>
              <a:buFont typeface="Wingdings"/>
              <a:buChar char="n"/>
            </a:pPr>
            <a:r>
              <a:rPr lang="en-US" sz="1000" dirty="0" smtClean="0"/>
              <a:t>Integration with </a:t>
            </a:r>
            <a:r>
              <a:rPr lang="en-US" sz="1000" dirty="0" err="1" smtClean="0"/>
              <a:t>ClientCenter</a:t>
            </a:r>
            <a:r>
              <a:rPr lang="en-US" sz="1000" dirty="0" smtClean="0"/>
              <a:t> / </a:t>
            </a:r>
            <a:r>
              <a:rPr lang="en-US" sz="1000" dirty="0" err="1" smtClean="0"/>
              <a:t>InfoCenter</a:t>
            </a:r>
            <a:endParaRPr lang="en-US" sz="10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84" y="4554431"/>
            <a:ext cx="2327170" cy="2429624"/>
          </a:xfrm>
          <a:prstGeom prst="rect">
            <a:avLst/>
          </a:prstGeom>
          <a:noFill/>
          <a:ln>
            <a:noFill/>
          </a:ln>
          <a:effectLst>
            <a:glow rad="228600">
              <a:schemeClr val="accent1">
                <a:satMod val="175000"/>
                <a:alpha val="40000"/>
              </a:schemeClr>
            </a:glow>
            <a:outerShdw dist="35921" dir="2700000" algn="ctr" rotWithShape="0">
              <a:schemeClr val="bg2"/>
            </a:outerShdw>
          </a:effec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9106" y="1924406"/>
            <a:ext cx="3436822" cy="2085262"/>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1328570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smtClean="0"/>
              <a:t>Equity and Debt </a:t>
            </a:r>
            <a:r>
              <a:rPr lang="en-US" dirty="0" err="1" smtClean="0"/>
              <a:t>Bookbuilding</a:t>
            </a:r>
            <a:r>
              <a:rPr lang="en-US" dirty="0" smtClean="0"/>
              <a:t> systems</a:t>
            </a:r>
            <a:endParaRPr lang="en-GB" dirty="0"/>
          </a:p>
        </p:txBody>
      </p:sp>
      <p:sp>
        <p:nvSpPr>
          <p:cNvPr id="5" name="Title 4"/>
          <p:cNvSpPr>
            <a:spLocks noGrp="1"/>
          </p:cNvSpPr>
          <p:nvPr>
            <p:ph type="title"/>
          </p:nvPr>
        </p:nvSpPr>
        <p:spPr/>
        <p:txBody>
          <a:bodyPr/>
          <a:lstStyle/>
          <a:p>
            <a:r>
              <a:rPr lang="en-US" dirty="0" err="1" smtClean="0"/>
              <a:t>DealSphere</a:t>
            </a:r>
            <a:r>
              <a:rPr lang="en-US" dirty="0" smtClean="0"/>
              <a:t> / DealSphere2</a:t>
            </a:r>
            <a:endParaRPr lang="en-US" dirty="0"/>
          </a:p>
        </p:txBody>
      </p:sp>
      <p:sp>
        <p:nvSpPr>
          <p:cNvPr id="8" name="Content Placeholder 7"/>
          <p:cNvSpPr>
            <a:spLocks noGrp="1"/>
          </p:cNvSpPr>
          <p:nvPr>
            <p:ph sz="quarter" idx="12"/>
          </p:nvPr>
        </p:nvSpPr>
        <p:spPr>
          <a:xfrm>
            <a:off x="3059434" y="3714750"/>
            <a:ext cx="6817992" cy="689166"/>
          </a:xfrm>
        </p:spPr>
        <p:txBody>
          <a:bodyPr/>
          <a:lstStyle/>
          <a:p>
            <a:pPr lvl="0"/>
            <a:endParaRPr lang="en-GB" sz="2200" b="1" dirty="0" smtClean="0">
              <a:solidFill>
                <a:srgbClr val="00355F"/>
              </a:solidFill>
              <a:ea typeface="+mj-ea"/>
              <a:cs typeface="+mj-cs"/>
            </a:endParaRPr>
          </a:p>
          <a:p>
            <a:endParaRPr lang="en-US" sz="2200" b="1" dirty="0" smtClean="0">
              <a:solidFill>
                <a:srgbClr val="00355F"/>
              </a:solidFill>
              <a:ea typeface="+mj-ea"/>
              <a:cs typeface="+mj-cs"/>
            </a:endParaRPr>
          </a:p>
        </p:txBody>
      </p:sp>
      <p:sp>
        <p:nvSpPr>
          <p:cNvPr id="9" name="Subtitle 7"/>
          <p:cNvSpPr txBox="1">
            <a:spLocks/>
          </p:cNvSpPr>
          <p:nvPr/>
        </p:nvSpPr>
        <p:spPr>
          <a:xfrm>
            <a:off x="1325882" y="3214497"/>
            <a:ext cx="8275319" cy="384721"/>
          </a:xfrm>
          <a:prstGeom prst="rect">
            <a:avLst/>
          </a:prstGeom>
        </p:spPr>
        <p:txBody>
          <a:bodyPr/>
          <a:lstStyle/>
          <a:p>
            <a:pPr marL="0" marR="0" lvl="0" indent="0" algn="l" defTabSz="914400" rtl="0" eaLnBrk="1" fontAlgn="base" latinLnBrk="0" hangingPunct="1">
              <a:lnSpc>
                <a:spcPct val="100000"/>
              </a:lnSpc>
              <a:spcBef>
                <a:spcPts val="1000"/>
              </a:spcBef>
              <a:spcAft>
                <a:spcPts val="0"/>
              </a:spcAft>
              <a:buClr>
                <a:schemeClr val="accent2"/>
              </a:buClr>
              <a:buSzTx/>
              <a:buFont typeface="Wingdings" pitchFamily="2" charset="2"/>
              <a:buNone/>
              <a:tabLst/>
              <a:defRPr/>
            </a:pPr>
            <a:endParaRPr kumimoji="0" lang="en-GB" sz="1100" b="0" i="0" u="none" strike="noStrike" kern="0" cap="none" spc="0" normalizeH="0" baseline="0" noProof="0" dirty="0">
              <a:ln>
                <a:noFill/>
              </a:ln>
              <a:solidFill>
                <a:schemeClr val="tx1"/>
              </a:solidFill>
              <a:effectLst/>
              <a:uLnTx/>
              <a:uFillTx/>
              <a:latin typeface="+mj-lt"/>
              <a:ea typeface="+mn-ea"/>
              <a:cs typeface="+mn-cs"/>
            </a:endParaRPr>
          </a:p>
        </p:txBody>
      </p:sp>
      <p:sp>
        <p:nvSpPr>
          <p:cNvPr id="6" name="TextBox 5"/>
          <p:cNvSpPr txBox="1"/>
          <p:nvPr/>
        </p:nvSpPr>
        <p:spPr>
          <a:xfrm>
            <a:off x="4810125" y="1743075"/>
            <a:ext cx="4792664" cy="584775"/>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What Is It?</a:t>
            </a:r>
            <a:br>
              <a:rPr lang="en-US" sz="1200" b="1" dirty="0" smtClean="0"/>
            </a:br>
            <a:r>
              <a:rPr lang="en-GB" sz="1000" dirty="0" err="1" smtClean="0"/>
              <a:t>DealSphere</a:t>
            </a:r>
            <a:r>
              <a:rPr lang="en-GB" sz="1000" dirty="0" smtClean="0"/>
              <a:t> and </a:t>
            </a:r>
            <a:r>
              <a:rPr lang="en-GB" sz="1000" dirty="0" err="1" smtClean="0"/>
              <a:t>DealSphere</a:t>
            </a:r>
            <a:r>
              <a:rPr lang="en-GB" sz="1000" dirty="0" smtClean="0"/>
              <a:t> 2 are the primary platforms used by the Financing Group to manage the </a:t>
            </a:r>
            <a:r>
              <a:rPr lang="en-GB" sz="1000" dirty="0" err="1" smtClean="0"/>
              <a:t>bookbuilding</a:t>
            </a:r>
            <a:r>
              <a:rPr lang="en-GB" sz="1000" dirty="0" smtClean="0"/>
              <a:t> process for equity and debt deals. </a:t>
            </a:r>
            <a:endParaRPr lang="en-US" sz="1200" b="1" dirty="0" smtClean="0"/>
          </a:p>
        </p:txBody>
      </p:sp>
      <p:sp>
        <p:nvSpPr>
          <p:cNvPr id="10" name="TextBox 9"/>
          <p:cNvSpPr txBox="1"/>
          <p:nvPr/>
        </p:nvSpPr>
        <p:spPr>
          <a:xfrm>
            <a:off x="4810125" y="2886313"/>
            <a:ext cx="4792664" cy="1867178"/>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smtClean="0"/>
              <a:t>Integrates directly with Ideal/Ideal2 to receive orders from Sales</a:t>
            </a:r>
          </a:p>
          <a:p>
            <a:pPr marL="219075" indent="-219075" algn="just">
              <a:spcBef>
                <a:spcPts val="1000"/>
              </a:spcBef>
              <a:buClr>
                <a:srgbClr val="2D4B6F"/>
              </a:buClr>
              <a:buSzPct val="100000"/>
              <a:buFont typeface="Wingdings"/>
              <a:buChar char="n"/>
            </a:pPr>
            <a:r>
              <a:rPr lang="en-US" sz="1000" dirty="0" smtClean="0"/>
              <a:t>Integrates with </a:t>
            </a:r>
            <a:r>
              <a:rPr lang="en-US" sz="1000" dirty="0" err="1" smtClean="0"/>
              <a:t>DealAxis</a:t>
            </a:r>
            <a:r>
              <a:rPr lang="en-US" sz="1000" dirty="0" smtClean="0"/>
              <a:t>/IssueNet – street-wide hubs for sharing deal and order information</a:t>
            </a:r>
          </a:p>
          <a:p>
            <a:pPr marL="219075" indent="-219075" algn="just">
              <a:spcBef>
                <a:spcPts val="1000"/>
              </a:spcBef>
              <a:buClr>
                <a:srgbClr val="2D4B6F"/>
              </a:buClr>
              <a:buSzPct val="100000"/>
              <a:buFont typeface="Wingdings"/>
              <a:buChar char="n"/>
            </a:pPr>
            <a:r>
              <a:rPr lang="en-US" sz="1000" dirty="0" smtClean="0"/>
              <a:t>DealSphere2  supports Automatic trade booking of both the trading and sales side of the trade</a:t>
            </a:r>
          </a:p>
          <a:p>
            <a:pPr marL="219075" indent="-219075" algn="just">
              <a:spcBef>
                <a:spcPts val="1000"/>
              </a:spcBef>
              <a:buClr>
                <a:srgbClr val="2D4B6F"/>
              </a:buClr>
              <a:buSzPct val="100000"/>
              <a:buFont typeface="Wingdings"/>
              <a:buChar char="n"/>
            </a:pPr>
            <a:r>
              <a:rPr lang="en-US" sz="1000" dirty="0" smtClean="0"/>
              <a:t>Robust </a:t>
            </a:r>
            <a:r>
              <a:rPr lang="en-US" sz="1000" dirty="0" err="1" smtClean="0"/>
              <a:t>permissioning</a:t>
            </a:r>
            <a:r>
              <a:rPr lang="en-US" sz="1000" dirty="0" smtClean="0"/>
              <a:t> allowing read-only access to controllers and other IBD users who have an interest in the deal</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621" y="4860028"/>
            <a:ext cx="3239498" cy="1818429"/>
          </a:xfrm>
          <a:prstGeom prst="rect">
            <a:avLst/>
          </a:prstGeom>
          <a:noFill/>
          <a:ln>
            <a:noFill/>
          </a:ln>
          <a:effectLst>
            <a:glow rad="228600">
              <a:schemeClr val="accent1">
                <a:satMod val="175000"/>
                <a:alpha val="40000"/>
              </a:schemeClr>
            </a:glow>
            <a:outerShdw dist="35921" dir="2700000" algn="ctr" rotWithShape="0">
              <a:schemeClr val="bg2"/>
            </a:outerShdw>
          </a:effec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5567" y="2052875"/>
            <a:ext cx="3263900" cy="1828325"/>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2056471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err="1" smtClean="0"/>
              <a:t>DealInsight</a:t>
            </a:r>
            <a:r>
              <a:rPr lang="en-GB" dirty="0" smtClean="0"/>
              <a:t> On The </a:t>
            </a:r>
            <a:r>
              <a:rPr lang="en-GB" dirty="0" err="1" smtClean="0"/>
              <a:t>iPad</a:t>
            </a:r>
            <a:endParaRPr lang="en-GB" dirty="0"/>
          </a:p>
        </p:txBody>
      </p:sp>
      <p:sp>
        <p:nvSpPr>
          <p:cNvPr id="15" name="Text Placeholder 14"/>
          <p:cNvSpPr>
            <a:spLocks noGrp="1"/>
          </p:cNvSpPr>
          <p:nvPr>
            <p:ph type="body" sz="quarter" idx="14"/>
          </p:nvPr>
        </p:nvSpPr>
        <p:spPr/>
        <p:txBody>
          <a:bodyPr/>
          <a:lstStyle/>
          <a:p>
            <a:r>
              <a:rPr lang="en-US" dirty="0" smtClean="0"/>
              <a:t>Live View Of Order / Allocation Book</a:t>
            </a:r>
            <a:endParaRPr lang="en-US" dirty="0"/>
          </a:p>
        </p:txBody>
      </p:sp>
      <p:sp>
        <p:nvSpPr>
          <p:cNvPr id="16" name="Text Placeholder 15"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GB" dirty="0" smtClean="0"/>
              <a:t>Section Title</a:t>
            </a:r>
            <a:endParaRPr lang="en-GB" dirty="0"/>
          </a:p>
        </p:txBody>
      </p:sp>
      <p:sp>
        <p:nvSpPr>
          <p:cNvPr id="2" name="TextBox 1"/>
          <p:cNvSpPr txBox="1"/>
          <p:nvPr/>
        </p:nvSpPr>
        <p:spPr>
          <a:xfrm>
            <a:off x="4810125" y="1743075"/>
            <a:ext cx="4792664" cy="1046440"/>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pPr>
              <a:buClr>
                <a:srgbClr val="3278A0"/>
              </a:buClr>
              <a:tabLst>
                <a:tab pos="167476" algn="l"/>
              </a:tabLst>
            </a:pPr>
            <a:r>
              <a:rPr lang="en-US" sz="1200" b="1" dirty="0" smtClean="0"/>
              <a:t>What Is It?</a:t>
            </a:r>
            <a:br>
              <a:rPr lang="en-US" sz="1200" b="1" dirty="0" smtClean="0"/>
            </a:br>
            <a:r>
              <a:rPr lang="en-US" sz="1000" dirty="0"/>
              <a:t>GS branded external portal presence for issuers and internal deal </a:t>
            </a:r>
            <a:r>
              <a:rPr lang="en-US" sz="1000" dirty="0" smtClean="0"/>
              <a:t>teams. Live </a:t>
            </a:r>
            <a:r>
              <a:rPr lang="en-US" sz="1000" dirty="0"/>
              <a:t>view of the order / allocation book with ability to slice / dice </a:t>
            </a:r>
            <a:r>
              <a:rPr lang="en-US" sz="1000" dirty="0" smtClean="0"/>
              <a:t>data. Charting </a:t>
            </a:r>
            <a:r>
              <a:rPr lang="en-US" sz="1000" dirty="0"/>
              <a:t>&amp; Analytics functionality to view demand / allocation by region, investor type and </a:t>
            </a:r>
            <a:r>
              <a:rPr lang="en-US" sz="1000" dirty="0" smtClean="0"/>
              <a:t>limits. Connectivity </a:t>
            </a:r>
            <a:r>
              <a:rPr lang="en-US" sz="1000" dirty="0"/>
              <a:t>with Brokers to manage joint-books (DCM). Available on mobile devices</a:t>
            </a:r>
            <a:r>
              <a:rPr lang="en-US" sz="1000" dirty="0" smtClean="0"/>
              <a:t>.</a:t>
            </a:r>
            <a:endParaRPr lang="en-US" sz="1000" dirty="0"/>
          </a:p>
        </p:txBody>
      </p:sp>
      <p:sp>
        <p:nvSpPr>
          <p:cNvPr id="9" name="TextBox 8"/>
          <p:cNvSpPr txBox="1"/>
          <p:nvPr/>
        </p:nvSpPr>
        <p:spPr>
          <a:xfrm>
            <a:off x="4810125" y="3076813"/>
            <a:ext cx="4792664" cy="1020792"/>
          </a:xfrm>
          <a:prstGeom prst="rect">
            <a:avLst/>
          </a:prstGeom>
          <a:solidFill>
            <a:srgbClr val="F2F5F7"/>
          </a:solidFill>
          <a:effectLst>
            <a:outerShdw blurRad="50800" dist="38100" dir="18900000" algn="bl" rotWithShape="0">
              <a:prstClr val="black">
                <a:alpha val="40000"/>
              </a:prstClr>
            </a:outerShdw>
          </a:effectLst>
        </p:spPr>
        <p:txBody>
          <a:bodyPr wrap="square" rtlCol="0">
            <a:spAutoFit/>
          </a:bodyPr>
          <a:lstStyle/>
          <a:p>
            <a:r>
              <a:rPr lang="en-US" sz="1200" b="1" dirty="0" smtClean="0"/>
              <a:t>Highlights</a:t>
            </a:r>
          </a:p>
          <a:p>
            <a:pPr marL="219075" indent="-219075" algn="just">
              <a:spcBef>
                <a:spcPts val="1000"/>
              </a:spcBef>
              <a:buClr>
                <a:srgbClr val="2D4B6F"/>
              </a:buClr>
              <a:buSzPct val="100000"/>
              <a:buFont typeface="Wingdings"/>
              <a:buChar char="n"/>
            </a:pPr>
            <a:r>
              <a:rPr lang="en-US" sz="1000" dirty="0"/>
              <a:t>Available Charts &amp; Analytics: Demand overview by hour / day / week, Roadshow event information including whether orders have been placed by attendees to those events, Also includes demand distribution by pricing points, and Investor </a:t>
            </a:r>
            <a:r>
              <a:rPr lang="en-US" sz="1000" dirty="0" smtClean="0"/>
              <a:t>Distribution </a:t>
            </a:r>
            <a:r>
              <a:rPr lang="en-US" sz="1000" dirty="0"/>
              <a:t>by type, region &amp; roadshow</a:t>
            </a:r>
            <a:r>
              <a:rPr lang="en-US" sz="1000" dirty="0" smtClean="0"/>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806" y="4516331"/>
            <a:ext cx="3411128" cy="2429624"/>
          </a:xfrm>
          <a:prstGeom prst="rect">
            <a:avLst/>
          </a:prstGeom>
          <a:noFill/>
          <a:ln>
            <a:noFill/>
          </a:ln>
          <a:effectLst>
            <a:glow rad="228600">
              <a:schemeClr val="accent1">
                <a:satMod val="175000"/>
                <a:alpha val="40000"/>
              </a:schemeClr>
            </a:glow>
            <a:outerShdw dist="35921" dir="2700000" algn="ctr" rotWithShape="0">
              <a:schemeClr val="bg2"/>
            </a:outerShdw>
          </a:effectLst>
        </p:spPr>
      </p:pic>
      <p:pic>
        <p:nvPicPr>
          <p:cNvPr id="20" name="Picture 3"/>
          <p:cNvPicPr>
            <a:picLocks noChangeAspect="1" noChangeArrowheads="1"/>
          </p:cNvPicPr>
          <p:nvPr/>
        </p:nvPicPr>
        <p:blipFill>
          <a:blip r:embed="rId3" cstate="print"/>
          <a:srcRect/>
          <a:stretch>
            <a:fillRect/>
          </a:stretch>
        </p:blipFill>
        <p:spPr bwMode="auto">
          <a:xfrm>
            <a:off x="459106" y="1743075"/>
            <a:ext cx="3436822" cy="2447925"/>
          </a:xfrm>
          <a:prstGeom prst="rect">
            <a:avLst/>
          </a:prstGeom>
          <a:noFill/>
          <a:ln>
            <a:noFill/>
          </a:ln>
          <a:effectLst>
            <a:glow rad="228600">
              <a:schemeClr val="accent1">
                <a:satMod val="175000"/>
                <a:alpha val="40000"/>
              </a:schemeClr>
            </a:glow>
            <a:outerShdw dist="35921" dir="2700000" algn="ctr" rotWithShape="0">
              <a:schemeClr val="bg2"/>
            </a:outerShdw>
          </a:effectLst>
        </p:spPr>
      </p:pic>
    </p:spTree>
    <p:extLst>
      <p:ext uri="{BB962C8B-B14F-4D97-AF65-F5344CB8AC3E}">
        <p14:creationId xmlns:p14="http://schemas.microsoft.com/office/powerpoint/2010/main" val="1423586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endParaRPr lang="en-GB" dirty="0"/>
          </a:p>
        </p:txBody>
      </p:sp>
      <p:sp>
        <p:nvSpPr>
          <p:cNvPr id="5" name="Title 4"/>
          <p:cNvSpPr>
            <a:spLocks noGrp="1"/>
          </p:cNvSpPr>
          <p:nvPr>
            <p:ph type="title"/>
          </p:nvPr>
        </p:nvSpPr>
        <p:spPr/>
        <p:txBody>
          <a:bodyPr/>
          <a:lstStyle/>
          <a:p>
            <a:r>
              <a:rPr lang="en-US" dirty="0" smtClean="0"/>
              <a:t>	</a:t>
            </a:r>
            <a:endParaRPr lang="en-US" dirty="0"/>
          </a:p>
        </p:txBody>
      </p:sp>
      <p:sp>
        <p:nvSpPr>
          <p:cNvPr id="8" name="Content Placeholder 7"/>
          <p:cNvSpPr>
            <a:spLocks noGrp="1"/>
          </p:cNvSpPr>
          <p:nvPr>
            <p:ph sz="quarter" idx="12"/>
          </p:nvPr>
        </p:nvSpPr>
        <p:spPr>
          <a:xfrm>
            <a:off x="3059434" y="3714750"/>
            <a:ext cx="6817992" cy="689166"/>
          </a:xfrm>
        </p:spPr>
        <p:txBody>
          <a:bodyPr/>
          <a:lstStyle/>
          <a:p>
            <a:pPr lvl="0"/>
            <a:r>
              <a:rPr lang="en-GB" sz="2200" b="1" dirty="0" smtClean="0">
                <a:solidFill>
                  <a:srgbClr val="00355F"/>
                </a:solidFill>
                <a:ea typeface="+mj-ea"/>
                <a:cs typeface="+mj-cs"/>
              </a:rPr>
              <a:t>Questions</a:t>
            </a:r>
          </a:p>
          <a:p>
            <a:endParaRPr lang="en-US" sz="2200" b="1" dirty="0" smtClean="0">
              <a:solidFill>
                <a:srgbClr val="00355F"/>
              </a:solidFill>
              <a:ea typeface="+mj-ea"/>
              <a:cs typeface="+mj-cs"/>
            </a:endParaRPr>
          </a:p>
        </p:txBody>
      </p:sp>
      <p:sp>
        <p:nvSpPr>
          <p:cNvPr id="9" name="Subtitle 7"/>
          <p:cNvSpPr txBox="1">
            <a:spLocks/>
          </p:cNvSpPr>
          <p:nvPr/>
        </p:nvSpPr>
        <p:spPr>
          <a:xfrm>
            <a:off x="1325882" y="3214497"/>
            <a:ext cx="8275319" cy="384721"/>
          </a:xfrm>
          <a:prstGeom prst="rect">
            <a:avLst/>
          </a:prstGeom>
        </p:spPr>
        <p:txBody>
          <a:bodyPr/>
          <a:lstStyle/>
          <a:p>
            <a:pPr marL="0" marR="0" lvl="0" indent="0" algn="l" defTabSz="914400" rtl="0" eaLnBrk="1" fontAlgn="base" latinLnBrk="0" hangingPunct="1">
              <a:lnSpc>
                <a:spcPct val="100000"/>
              </a:lnSpc>
              <a:spcBef>
                <a:spcPts val="1000"/>
              </a:spcBef>
              <a:spcAft>
                <a:spcPts val="0"/>
              </a:spcAft>
              <a:buClr>
                <a:schemeClr val="accent2"/>
              </a:buClr>
              <a:buSzTx/>
              <a:buFont typeface="Wingdings" pitchFamily="2" charset="2"/>
              <a:buNone/>
              <a:tabLst/>
              <a:defRPr/>
            </a:pPr>
            <a:endParaRPr kumimoji="0" lang="en-GB" sz="1100" b="0" i="0" u="none" strike="noStrike" kern="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2828644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GB"/>
          </a:p>
        </p:txBody>
      </p:sp>
      <p:sp>
        <p:nvSpPr>
          <p:cNvPr id="3" name="Content Placeholder 2"/>
          <p:cNvSpPr>
            <a:spLocks noGrp="1"/>
          </p:cNvSpPr>
          <p:nvPr>
            <p:ph sz="quarter" idx="12"/>
          </p:nvPr>
        </p:nvSpPr>
        <p:spPr/>
        <p:txBody>
          <a:bodyPr/>
          <a:lstStyle/>
          <a:p>
            <a:pPr marL="219075" indent="-219075">
              <a:buClr>
                <a:srgbClr val="2D4B6F"/>
              </a:buClr>
              <a:buSzPct val="100000"/>
              <a:buFont typeface="Wingdings"/>
              <a:buChar char="n"/>
            </a:pPr>
            <a:r>
              <a:rPr lang="en-US" sz="2000" dirty="0" smtClean="0">
                <a:solidFill>
                  <a:srgbClr val="000000"/>
                </a:solidFill>
              </a:rPr>
              <a:t>Overview of banking and where it fits into the firm</a:t>
            </a:r>
          </a:p>
          <a:p>
            <a:pPr marL="219075" indent="-219075">
              <a:buClr>
                <a:srgbClr val="2D4B6F"/>
              </a:buClr>
              <a:buSzPct val="100000"/>
              <a:buFont typeface="Wingdings"/>
              <a:buChar char="n"/>
            </a:pPr>
            <a:endParaRPr lang="en-US" sz="2000" dirty="0" smtClean="0">
              <a:solidFill>
                <a:srgbClr val="000000"/>
              </a:solidFill>
            </a:endParaRPr>
          </a:p>
          <a:p>
            <a:pPr marL="219075" indent="-219075">
              <a:buClr>
                <a:srgbClr val="2D4B6F"/>
              </a:buClr>
              <a:buSzPct val="100000"/>
              <a:buFont typeface="Wingdings"/>
              <a:buChar char="n"/>
            </a:pPr>
            <a:r>
              <a:rPr lang="en-US" sz="2000" dirty="0" smtClean="0">
                <a:solidFill>
                  <a:srgbClr val="000000"/>
                </a:solidFill>
              </a:rPr>
              <a:t>What Banking does</a:t>
            </a:r>
          </a:p>
          <a:p>
            <a:pPr marL="219075" indent="-219075">
              <a:buClr>
                <a:srgbClr val="2D4B6F"/>
              </a:buClr>
              <a:buSzPct val="100000"/>
              <a:buFont typeface="Wingdings"/>
              <a:buChar char="n"/>
            </a:pPr>
            <a:endParaRPr lang="en-US" sz="2000" dirty="0" smtClean="0">
              <a:solidFill>
                <a:srgbClr val="000000"/>
              </a:solidFill>
            </a:endParaRPr>
          </a:p>
          <a:p>
            <a:pPr marL="219075" indent="-219075">
              <a:buClr>
                <a:srgbClr val="2D4B6F"/>
              </a:buClr>
              <a:buSzPct val="100000"/>
              <a:buFont typeface="Wingdings"/>
              <a:buChar char="n"/>
            </a:pPr>
            <a:r>
              <a:rPr lang="en-US" sz="2000" dirty="0" smtClean="0">
                <a:solidFill>
                  <a:srgbClr val="000000"/>
                </a:solidFill>
              </a:rPr>
              <a:t>Objectives and challenges</a:t>
            </a:r>
          </a:p>
          <a:p>
            <a:pPr marL="219075" indent="-219075">
              <a:buClr>
                <a:srgbClr val="2D4B6F"/>
              </a:buClr>
              <a:buSzPct val="100000"/>
              <a:buFont typeface="Wingdings"/>
              <a:buChar char="n"/>
            </a:pPr>
            <a:endParaRPr lang="en-US" sz="2000" dirty="0" smtClean="0">
              <a:solidFill>
                <a:srgbClr val="000000"/>
              </a:solidFill>
            </a:endParaRPr>
          </a:p>
          <a:p>
            <a:pPr marL="219075" indent="-219075">
              <a:buClr>
                <a:srgbClr val="2D4B6F"/>
              </a:buClr>
              <a:buSzPct val="100000"/>
              <a:buFont typeface="Wingdings"/>
              <a:buChar char="n"/>
            </a:pPr>
            <a:r>
              <a:rPr lang="en-US" sz="2000" dirty="0" smtClean="0">
                <a:solidFill>
                  <a:srgbClr val="000000"/>
                </a:solidFill>
              </a:rPr>
              <a:t>Deal process</a:t>
            </a:r>
          </a:p>
          <a:p>
            <a:pPr marL="219075" indent="-219075">
              <a:buClr>
                <a:srgbClr val="2D4B6F"/>
              </a:buClr>
              <a:buSzPct val="100000"/>
              <a:buFont typeface="Wingdings"/>
              <a:buChar char="n"/>
            </a:pPr>
            <a:endParaRPr lang="en-US" sz="2000" dirty="0">
              <a:solidFill>
                <a:srgbClr val="000000"/>
              </a:solidFill>
            </a:endParaRPr>
          </a:p>
          <a:p>
            <a:pPr marL="219075" indent="-219075">
              <a:buClr>
                <a:srgbClr val="2D4B6F"/>
              </a:buClr>
              <a:buSzPct val="100000"/>
              <a:buFont typeface="Wingdings"/>
              <a:buChar char="n"/>
            </a:pPr>
            <a:r>
              <a:rPr lang="en-US" sz="2000" dirty="0" smtClean="0">
                <a:solidFill>
                  <a:srgbClr val="000000"/>
                </a:solidFill>
              </a:rPr>
              <a:t>Applications and technologies used</a:t>
            </a:r>
            <a:endParaRPr lang="en-GB" sz="2000" dirty="0"/>
          </a:p>
        </p:txBody>
      </p:sp>
      <p:sp>
        <p:nvSpPr>
          <p:cNvPr id="4" name="Text Placeholder 3"/>
          <p:cNvSpPr>
            <a:spLocks noGrp="1"/>
          </p:cNvSpPr>
          <p:nvPr>
            <p:ph type="body" sz="quarter" idx="15"/>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6" name="Title 5"/>
          <p:cNvSpPr>
            <a:spLocks noGrp="1"/>
          </p:cNvSpPr>
          <p:nvPr>
            <p:ph type="title"/>
          </p:nvPr>
        </p:nvSpPr>
        <p:spPr/>
        <p:txBody>
          <a:bodyPr/>
          <a:lstStyle/>
          <a:p>
            <a:r>
              <a:rPr lang="en-US" dirty="0" smtClean="0"/>
              <a:t>What we’ll cover</a:t>
            </a:r>
            <a:endParaRPr lang="en-GB" dirty="0"/>
          </a:p>
        </p:txBody>
      </p:sp>
    </p:spTree>
    <p:extLst>
      <p:ext uri="{BB962C8B-B14F-4D97-AF65-F5344CB8AC3E}">
        <p14:creationId xmlns:p14="http://schemas.microsoft.com/office/powerpoint/2010/main" val="163389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descr="type:SectionFooter"/>
          <p:cNvSpPr>
            <a:spLocks noGrp="1"/>
          </p:cNvSpPr>
          <p:nvPr>
            <p:ph type="body" sz="quarter" idx="11"/>
          </p:nvPr>
        </p:nvSpPr>
        <p:spPr/>
        <p:txBody>
          <a:bodyPr/>
          <a:lstStyle/>
          <a:p>
            <a:r>
              <a:rPr lang="en-GB" smtClean="0"/>
              <a:t>Who We Are</a:t>
            </a:r>
            <a:endParaRPr lang="en-GB" dirty="0"/>
          </a:p>
        </p:txBody>
      </p:sp>
      <p:sp>
        <p:nvSpPr>
          <p:cNvPr id="16" name="Text Placeholder 15" descr="Type:FootnoteFooter;FootnoteCount:0;"/>
          <p:cNvSpPr>
            <a:spLocks noGrp="1"/>
          </p:cNvSpPr>
          <p:nvPr>
            <p:ph type="body" sz="quarter" idx="15"/>
          </p:nvPr>
        </p:nvSpPr>
        <p:spPr/>
        <p:txBody>
          <a:bodyPr/>
          <a:lstStyle/>
          <a:p>
            <a:endParaRPr lang="en-GB" dirty="0"/>
          </a:p>
        </p:txBody>
      </p:sp>
      <p:sp>
        <p:nvSpPr>
          <p:cNvPr id="15" name="Text Placeholder 14"/>
          <p:cNvSpPr>
            <a:spLocks noGrp="1"/>
          </p:cNvSpPr>
          <p:nvPr>
            <p:ph type="body" sz="quarter" idx="14"/>
          </p:nvPr>
        </p:nvSpPr>
        <p:spPr/>
        <p:txBody>
          <a:bodyPr/>
          <a:lstStyle/>
          <a:p>
            <a:endParaRPr lang="en-GB" dirty="0"/>
          </a:p>
        </p:txBody>
      </p:sp>
      <p:sp>
        <p:nvSpPr>
          <p:cNvPr id="10" name="Title 9"/>
          <p:cNvSpPr>
            <a:spLocks noGrp="1"/>
          </p:cNvSpPr>
          <p:nvPr>
            <p:ph type="title"/>
          </p:nvPr>
        </p:nvSpPr>
        <p:spPr>
          <a:xfrm>
            <a:off x="1325881" y="576073"/>
            <a:ext cx="8275319" cy="348814"/>
          </a:xfrm>
        </p:spPr>
        <p:txBody>
          <a:bodyPr/>
          <a:lstStyle/>
          <a:p>
            <a:r>
              <a:rPr lang="en-GB" smtClean="0"/>
              <a:t>Who We Are</a:t>
            </a:r>
            <a:endParaRPr lang="en-GB" dirty="0"/>
          </a:p>
        </p:txBody>
      </p:sp>
      <p:sp>
        <p:nvSpPr>
          <p:cNvPr id="8" name="Rectangle 3"/>
          <p:cNvSpPr>
            <a:spLocks noChangeArrowheads="1"/>
          </p:cNvSpPr>
          <p:nvPr/>
        </p:nvSpPr>
        <p:spPr bwMode="ltGray">
          <a:xfrm>
            <a:off x="1919288" y="3989388"/>
            <a:ext cx="1250950" cy="542925"/>
          </a:xfrm>
          <a:prstGeom prst="rect">
            <a:avLst/>
          </a:prstGeom>
          <a:solidFill>
            <a:schemeClr val="hlink">
              <a:alpha val="0"/>
            </a:schemeClr>
          </a:solidFill>
          <a:ln w="9525">
            <a:noFill/>
            <a:miter lim="800000"/>
            <a:headEnd/>
            <a:tailEnd/>
          </a:ln>
        </p:spPr>
        <p:txBody>
          <a:bodyPr/>
          <a:lstStyle/>
          <a:p>
            <a:pPr marL="176213" indent="-176213" algn="l">
              <a:spcBef>
                <a:spcPct val="20000"/>
              </a:spcBef>
              <a:buSzPct val="80000"/>
              <a:buFont typeface="Wingdings" pitchFamily="2" charset="2"/>
              <a:buNone/>
              <a:defRPr/>
            </a:pPr>
            <a:endParaRPr lang="en-GB" sz="1200" b="0">
              <a:solidFill>
                <a:schemeClr val="tx1"/>
              </a:solidFill>
              <a:effectLst>
                <a:outerShdw blurRad="38100" dist="38100" dir="2700000" algn="tl">
                  <a:srgbClr val="FFFFFF"/>
                </a:outerShdw>
              </a:effectLst>
              <a:cs typeface="Arial" charset="0"/>
            </a:endParaRPr>
          </a:p>
        </p:txBody>
      </p:sp>
      <p:sp>
        <p:nvSpPr>
          <p:cNvPr id="9" name="Text Box 4"/>
          <p:cNvSpPr txBox="1">
            <a:spLocks noChangeArrowheads="1"/>
          </p:cNvSpPr>
          <p:nvPr/>
        </p:nvSpPr>
        <p:spPr bwMode="ltGray">
          <a:xfrm>
            <a:off x="3257550" y="1728014"/>
            <a:ext cx="3657600" cy="276999"/>
          </a:xfrm>
          <a:prstGeom prst="rect">
            <a:avLst/>
          </a:prstGeom>
          <a:noFill/>
          <a:ln w="9525">
            <a:noFill/>
            <a:miter lim="800000"/>
            <a:headEnd/>
            <a:tailEnd/>
          </a:ln>
        </p:spPr>
        <p:txBody>
          <a:bodyPr anchor="b">
            <a:spAutoFit/>
          </a:bodyPr>
          <a:lstStyle/>
          <a:p>
            <a:pPr algn="ctr"/>
            <a:r>
              <a:rPr lang="en-US" sz="1200" b="1"/>
              <a:t>Goldman Sachs</a:t>
            </a:r>
          </a:p>
        </p:txBody>
      </p:sp>
      <p:sp>
        <p:nvSpPr>
          <p:cNvPr id="11" name="Text Box 9"/>
          <p:cNvSpPr txBox="1">
            <a:spLocks noChangeArrowheads="1"/>
          </p:cNvSpPr>
          <p:nvPr/>
        </p:nvSpPr>
        <p:spPr bwMode="ltGray">
          <a:xfrm>
            <a:off x="1488387" y="1684635"/>
            <a:ext cx="1330814" cy="461665"/>
          </a:xfrm>
          <a:prstGeom prst="rect">
            <a:avLst/>
          </a:prstGeom>
          <a:solidFill>
            <a:schemeClr val="hlink">
              <a:alpha val="0"/>
            </a:schemeClr>
          </a:solidFill>
          <a:ln w="9525">
            <a:noFill/>
            <a:miter lim="800000"/>
            <a:headEnd/>
            <a:tailEnd/>
          </a:ln>
        </p:spPr>
        <p:txBody>
          <a:bodyPr wrap="none" anchor="b">
            <a:spAutoFit/>
          </a:bodyPr>
          <a:lstStyle/>
          <a:p>
            <a:pPr algn="ctr"/>
            <a:r>
              <a:rPr lang="en-US" sz="1200" b="1"/>
              <a:t>Clients Seeking</a:t>
            </a:r>
            <a:br>
              <a:rPr lang="en-US" sz="1200" b="1"/>
            </a:br>
            <a:r>
              <a:rPr lang="en-US" sz="1200" b="1"/>
              <a:t> Capital</a:t>
            </a:r>
          </a:p>
        </p:txBody>
      </p:sp>
      <p:sp>
        <p:nvSpPr>
          <p:cNvPr id="12" name="Rectangle 8"/>
          <p:cNvSpPr>
            <a:spLocks noChangeArrowheads="1"/>
          </p:cNvSpPr>
          <p:nvPr/>
        </p:nvSpPr>
        <p:spPr bwMode="ltGray">
          <a:xfrm>
            <a:off x="1466850" y="2276475"/>
            <a:ext cx="1316038" cy="792163"/>
          </a:xfrm>
          <a:prstGeom prst="rect">
            <a:avLst/>
          </a:prstGeom>
          <a:solidFill>
            <a:srgbClr val="20396D"/>
          </a:solidFill>
          <a:ln w="12700">
            <a:solidFill>
              <a:schemeClr val="accent1"/>
            </a:solidFill>
            <a:miter lim="800000"/>
            <a:headEnd/>
            <a:tailEnd/>
          </a:ln>
        </p:spPr>
        <p:txBody>
          <a:bodyPr wrap="none" anchor="ctr"/>
          <a:lstStyle/>
          <a:p>
            <a:pPr algn="ctr"/>
            <a:r>
              <a:rPr lang="en-US" sz="1100" b="1" dirty="0" smtClean="0">
                <a:solidFill>
                  <a:schemeClr val="bg1"/>
                </a:solidFill>
                <a:cs typeface="Arial" charset="0"/>
              </a:rPr>
              <a:t>PUBLIC</a:t>
            </a:r>
            <a:br>
              <a:rPr lang="en-US" sz="1100" b="1" dirty="0" smtClean="0">
                <a:solidFill>
                  <a:schemeClr val="bg1"/>
                </a:solidFill>
                <a:cs typeface="Arial" charset="0"/>
              </a:rPr>
            </a:br>
            <a:r>
              <a:rPr lang="en-US" sz="1100" b="1" dirty="0" smtClean="0">
                <a:solidFill>
                  <a:schemeClr val="bg1"/>
                </a:solidFill>
                <a:cs typeface="Arial" charset="0"/>
              </a:rPr>
              <a:t>COMPANIES</a:t>
            </a:r>
            <a:endParaRPr lang="en-US" sz="1100" b="1" dirty="0">
              <a:solidFill>
                <a:schemeClr val="bg1"/>
              </a:solidFill>
              <a:cs typeface="Arial" charset="0"/>
            </a:endParaRPr>
          </a:p>
        </p:txBody>
      </p:sp>
      <p:sp>
        <p:nvSpPr>
          <p:cNvPr id="18" name="Rectangle 6"/>
          <p:cNvSpPr>
            <a:spLocks noChangeArrowheads="1"/>
          </p:cNvSpPr>
          <p:nvPr/>
        </p:nvSpPr>
        <p:spPr bwMode="ltGray">
          <a:xfrm>
            <a:off x="1466850" y="3213100"/>
            <a:ext cx="1316037" cy="660400"/>
          </a:xfrm>
          <a:prstGeom prst="rect">
            <a:avLst/>
          </a:prstGeom>
          <a:solidFill>
            <a:srgbClr val="20396D"/>
          </a:solidFill>
          <a:ln w="12700">
            <a:solidFill>
              <a:schemeClr val="accent1"/>
            </a:solidFill>
            <a:miter lim="800000"/>
            <a:headEnd/>
            <a:tailEnd/>
          </a:ln>
        </p:spPr>
        <p:txBody>
          <a:bodyPr wrap="none" anchor="ctr"/>
          <a:lstStyle/>
          <a:p>
            <a:pPr algn="ctr">
              <a:defRPr/>
            </a:pPr>
            <a:r>
              <a:rPr lang="en-US" sz="1100" b="1" dirty="0" smtClean="0">
                <a:solidFill>
                  <a:schemeClr val="bg1"/>
                </a:solidFill>
                <a:latin typeface="Arial" pitchFamily="34" charset="0"/>
                <a:cs typeface="Arial" pitchFamily="34" charset="0"/>
              </a:rPr>
              <a:t>PRIVATE</a:t>
            </a:r>
            <a:br>
              <a:rPr lang="en-US" sz="1100" b="1" dirty="0" smtClean="0">
                <a:solidFill>
                  <a:schemeClr val="bg1"/>
                </a:solidFill>
                <a:latin typeface="Arial" pitchFamily="34" charset="0"/>
                <a:cs typeface="Arial" pitchFamily="34" charset="0"/>
              </a:rPr>
            </a:br>
            <a:r>
              <a:rPr lang="en-US" sz="1100" b="1" dirty="0" smtClean="0">
                <a:solidFill>
                  <a:schemeClr val="bg1"/>
                </a:solidFill>
                <a:latin typeface="Arial" pitchFamily="34" charset="0"/>
                <a:cs typeface="Arial" pitchFamily="34" charset="0"/>
              </a:rPr>
              <a:t>COMPANIES</a:t>
            </a:r>
            <a:endParaRPr lang="en-US" sz="1100" b="1" dirty="0">
              <a:solidFill>
                <a:schemeClr val="bg1"/>
              </a:solidFill>
              <a:latin typeface="Arial" pitchFamily="34" charset="0"/>
              <a:cs typeface="Arial" pitchFamily="34" charset="0"/>
            </a:endParaRPr>
          </a:p>
        </p:txBody>
      </p:sp>
      <p:sp>
        <p:nvSpPr>
          <p:cNvPr id="21" name="Rectangle 7"/>
          <p:cNvSpPr>
            <a:spLocks noChangeArrowheads="1"/>
          </p:cNvSpPr>
          <p:nvPr/>
        </p:nvSpPr>
        <p:spPr bwMode="ltGray">
          <a:xfrm>
            <a:off x="1466851" y="3952875"/>
            <a:ext cx="1316038" cy="647700"/>
          </a:xfrm>
          <a:prstGeom prst="rect">
            <a:avLst/>
          </a:prstGeom>
          <a:solidFill>
            <a:srgbClr val="20396D"/>
          </a:solidFill>
          <a:ln w="12700">
            <a:solidFill>
              <a:schemeClr val="accent1"/>
            </a:solidFill>
            <a:miter lim="800000"/>
            <a:headEnd/>
            <a:tailEnd/>
          </a:ln>
        </p:spPr>
        <p:txBody>
          <a:bodyPr wrap="none" anchor="ctr"/>
          <a:lstStyle/>
          <a:p>
            <a:pPr algn="ctr">
              <a:defRPr/>
            </a:pPr>
            <a:r>
              <a:rPr lang="en-US" sz="1100" b="1" dirty="0" smtClean="0">
                <a:solidFill>
                  <a:schemeClr val="bg1"/>
                </a:solidFill>
                <a:latin typeface="Arial" pitchFamily="34" charset="0"/>
                <a:cs typeface="Arial" pitchFamily="34" charset="0"/>
              </a:rPr>
              <a:t>GOVERNMENTS </a:t>
            </a:r>
          </a:p>
          <a:p>
            <a:pPr algn="ctr">
              <a:defRPr/>
            </a:pPr>
            <a:r>
              <a:rPr lang="en-US" sz="1100" b="1" dirty="0" smtClean="0">
                <a:solidFill>
                  <a:schemeClr val="bg1"/>
                </a:solidFill>
                <a:latin typeface="Arial" pitchFamily="34" charset="0"/>
                <a:cs typeface="Arial" pitchFamily="34" charset="0"/>
              </a:rPr>
              <a:t>&amp; AGENCIES</a:t>
            </a:r>
            <a:endParaRPr lang="en-US" sz="1100" b="1" dirty="0">
              <a:solidFill>
                <a:schemeClr val="bg1"/>
              </a:solidFill>
              <a:latin typeface="Arial" pitchFamily="34" charset="0"/>
              <a:cs typeface="Arial" pitchFamily="34" charset="0"/>
            </a:endParaRPr>
          </a:p>
        </p:txBody>
      </p:sp>
      <p:sp>
        <p:nvSpPr>
          <p:cNvPr id="23" name="Text Box 19"/>
          <p:cNvSpPr txBox="1">
            <a:spLocks noChangeArrowheads="1"/>
          </p:cNvSpPr>
          <p:nvPr/>
        </p:nvSpPr>
        <p:spPr bwMode="ltGray">
          <a:xfrm>
            <a:off x="7750175" y="5911850"/>
            <a:ext cx="1052513" cy="260350"/>
          </a:xfrm>
          <a:prstGeom prst="rect">
            <a:avLst/>
          </a:prstGeom>
          <a:noFill/>
          <a:ln w="9525">
            <a:noFill/>
            <a:miter lim="800000"/>
            <a:headEnd/>
            <a:tailEnd/>
          </a:ln>
        </p:spPr>
        <p:txBody>
          <a:bodyPr wrap="none" anchor="b">
            <a:spAutoFit/>
          </a:bodyPr>
          <a:lstStyle/>
          <a:p>
            <a:pPr algn="l"/>
            <a:r>
              <a:rPr lang="en-US" sz="1100" i="1"/>
              <a:t>Chinese Wall</a:t>
            </a:r>
          </a:p>
        </p:txBody>
      </p:sp>
      <p:sp>
        <p:nvSpPr>
          <p:cNvPr id="24" name="Text Box 21"/>
          <p:cNvSpPr txBox="1">
            <a:spLocks noChangeArrowheads="1"/>
          </p:cNvSpPr>
          <p:nvPr/>
        </p:nvSpPr>
        <p:spPr bwMode="ltGray">
          <a:xfrm>
            <a:off x="7219950" y="1684635"/>
            <a:ext cx="1447800" cy="461665"/>
          </a:xfrm>
          <a:prstGeom prst="rect">
            <a:avLst/>
          </a:prstGeom>
          <a:noFill/>
          <a:ln w="9525">
            <a:noFill/>
            <a:miter lim="800000"/>
            <a:headEnd/>
            <a:tailEnd/>
          </a:ln>
        </p:spPr>
        <p:txBody>
          <a:bodyPr anchor="b">
            <a:spAutoFit/>
          </a:bodyPr>
          <a:lstStyle/>
          <a:p>
            <a:pPr algn="ctr"/>
            <a:r>
              <a:rPr lang="en-US" sz="1200" b="1" dirty="0"/>
              <a:t>Investors with</a:t>
            </a:r>
            <a:br>
              <a:rPr lang="en-US" sz="1200" b="1" dirty="0"/>
            </a:br>
            <a:r>
              <a:rPr lang="en-US" sz="1200" b="1" dirty="0"/>
              <a:t>Capital</a:t>
            </a:r>
          </a:p>
        </p:txBody>
      </p:sp>
      <p:sp>
        <p:nvSpPr>
          <p:cNvPr id="26" name="Rectangle 22"/>
          <p:cNvSpPr>
            <a:spLocks noChangeArrowheads="1"/>
          </p:cNvSpPr>
          <p:nvPr/>
        </p:nvSpPr>
        <p:spPr bwMode="ltGray">
          <a:xfrm>
            <a:off x="7277100" y="2276475"/>
            <a:ext cx="1316037" cy="720725"/>
          </a:xfrm>
          <a:prstGeom prst="rect">
            <a:avLst/>
          </a:prstGeom>
          <a:solidFill>
            <a:srgbClr val="7C7EA7"/>
          </a:solidFill>
          <a:ln w="12700">
            <a:noFill/>
            <a:miter lim="800000"/>
            <a:headEnd/>
            <a:tailEnd/>
          </a:ln>
        </p:spPr>
        <p:txBody>
          <a:bodyPr wrap="none" anchor="ctr"/>
          <a:lstStyle/>
          <a:p>
            <a:pPr algn="ctr">
              <a:defRPr/>
            </a:pPr>
            <a:r>
              <a:rPr lang="en-US" sz="1100" b="1" dirty="0" smtClean="0">
                <a:solidFill>
                  <a:schemeClr val="bg1"/>
                </a:solidFill>
                <a:latin typeface="Arial" pitchFamily="34" charset="0"/>
                <a:cs typeface="Arial" pitchFamily="34" charset="0"/>
              </a:rPr>
              <a:t>INSTITUTIONAL</a:t>
            </a:r>
            <a:br>
              <a:rPr lang="en-US" sz="1100" b="1" dirty="0" smtClean="0">
                <a:solidFill>
                  <a:schemeClr val="bg1"/>
                </a:solidFill>
                <a:latin typeface="Arial" pitchFamily="34" charset="0"/>
                <a:cs typeface="Arial" pitchFamily="34" charset="0"/>
              </a:rPr>
            </a:br>
            <a:r>
              <a:rPr lang="en-US" sz="1100" b="1" dirty="0" smtClean="0">
                <a:solidFill>
                  <a:schemeClr val="bg1"/>
                </a:solidFill>
                <a:latin typeface="Arial" pitchFamily="34" charset="0"/>
                <a:cs typeface="Arial" pitchFamily="34" charset="0"/>
              </a:rPr>
              <a:t>INVESTORS</a:t>
            </a:r>
            <a:endParaRPr lang="en-US" sz="1100" b="1" dirty="0">
              <a:solidFill>
                <a:schemeClr val="bg1"/>
              </a:solidFill>
              <a:latin typeface="Arial" pitchFamily="34" charset="0"/>
              <a:cs typeface="Arial" pitchFamily="34" charset="0"/>
            </a:endParaRPr>
          </a:p>
        </p:txBody>
      </p:sp>
      <p:sp>
        <p:nvSpPr>
          <p:cNvPr id="29" name="Rectangle 25"/>
          <p:cNvSpPr>
            <a:spLocks noChangeArrowheads="1"/>
          </p:cNvSpPr>
          <p:nvPr/>
        </p:nvSpPr>
        <p:spPr bwMode="ltGray">
          <a:xfrm>
            <a:off x="7275512" y="3213100"/>
            <a:ext cx="1316038" cy="658813"/>
          </a:xfrm>
          <a:prstGeom prst="rect">
            <a:avLst/>
          </a:prstGeom>
          <a:solidFill>
            <a:srgbClr val="7C7EA7"/>
          </a:solidFill>
          <a:ln w="12700">
            <a:noFill/>
            <a:miter lim="800000"/>
            <a:headEnd/>
            <a:tailEnd/>
          </a:ln>
        </p:spPr>
        <p:txBody>
          <a:bodyPr wrap="none" anchor="ctr"/>
          <a:lstStyle/>
          <a:p>
            <a:pPr algn="ctr">
              <a:defRPr/>
            </a:pPr>
            <a:r>
              <a:rPr lang="en-US" sz="1100" b="1" dirty="0" smtClean="0">
                <a:solidFill>
                  <a:schemeClr val="bg1"/>
                </a:solidFill>
                <a:latin typeface="Arial" pitchFamily="34" charset="0"/>
                <a:cs typeface="Arial" pitchFamily="34" charset="0"/>
              </a:rPr>
              <a:t>RETAIL</a:t>
            </a:r>
            <a:br>
              <a:rPr lang="en-US" sz="1100" b="1" dirty="0" smtClean="0">
                <a:solidFill>
                  <a:schemeClr val="bg1"/>
                </a:solidFill>
                <a:latin typeface="Arial" pitchFamily="34" charset="0"/>
                <a:cs typeface="Arial" pitchFamily="34" charset="0"/>
              </a:rPr>
            </a:br>
            <a:r>
              <a:rPr lang="en-US" sz="1100" b="1" dirty="0" smtClean="0">
                <a:solidFill>
                  <a:schemeClr val="bg1"/>
                </a:solidFill>
                <a:latin typeface="Arial" pitchFamily="34" charset="0"/>
                <a:cs typeface="Arial" pitchFamily="34" charset="0"/>
              </a:rPr>
              <a:t>INVESTORS</a:t>
            </a:r>
            <a:endParaRPr lang="en-US" sz="1100" b="1" dirty="0">
              <a:solidFill>
                <a:schemeClr val="bg1"/>
              </a:solidFill>
              <a:latin typeface="Arial" pitchFamily="34" charset="0"/>
              <a:cs typeface="Arial" pitchFamily="34" charset="0"/>
            </a:endParaRPr>
          </a:p>
        </p:txBody>
      </p:sp>
      <p:sp>
        <p:nvSpPr>
          <p:cNvPr id="31" name="Rectangle 31"/>
          <p:cNvSpPr>
            <a:spLocks noChangeArrowheads="1"/>
          </p:cNvSpPr>
          <p:nvPr/>
        </p:nvSpPr>
        <p:spPr bwMode="ltGray">
          <a:xfrm>
            <a:off x="3168650" y="4387850"/>
            <a:ext cx="3749675" cy="212725"/>
          </a:xfrm>
          <a:prstGeom prst="rect">
            <a:avLst/>
          </a:prstGeom>
          <a:solidFill>
            <a:srgbClr val="BDCFE7"/>
          </a:solidFill>
          <a:ln w="9525">
            <a:solidFill>
              <a:srgbClr val="BDCFE7"/>
            </a:solidFill>
            <a:miter lim="800000"/>
            <a:headEnd/>
            <a:tailEnd/>
          </a:ln>
        </p:spPr>
        <p:txBody>
          <a:bodyPr wrap="none" anchor="ctr"/>
          <a:lstStyle/>
          <a:p>
            <a:pPr algn="ctr"/>
            <a:r>
              <a:rPr lang="en-US" sz="1100" b="1" dirty="0">
                <a:solidFill>
                  <a:schemeClr val="bg1"/>
                </a:solidFill>
              </a:rPr>
              <a:t>GLOBAL INVESTMENT RESEARCH</a:t>
            </a:r>
          </a:p>
        </p:txBody>
      </p:sp>
      <p:sp>
        <p:nvSpPr>
          <p:cNvPr id="32" name="Rectangle 38"/>
          <p:cNvSpPr>
            <a:spLocks noChangeArrowheads="1"/>
          </p:cNvSpPr>
          <p:nvPr/>
        </p:nvSpPr>
        <p:spPr bwMode="ltGray">
          <a:xfrm>
            <a:off x="3170238" y="3213100"/>
            <a:ext cx="1737360" cy="738188"/>
          </a:xfrm>
          <a:prstGeom prst="rect">
            <a:avLst/>
          </a:prstGeom>
          <a:solidFill>
            <a:srgbClr val="CFCEDF"/>
          </a:solidFill>
          <a:ln w="9525">
            <a:noFill/>
            <a:miter lim="800000"/>
            <a:headEnd/>
            <a:tailEnd/>
          </a:ln>
        </p:spPr>
        <p:txBody>
          <a:bodyPr wrap="none" anchor="ctr"/>
          <a:lstStyle/>
          <a:p>
            <a:pPr algn="ctr"/>
            <a:r>
              <a:rPr lang="en-AU" sz="1100" b="1" dirty="0">
                <a:cs typeface="Arial" charset="0"/>
              </a:rPr>
              <a:t>PRINCIPAL</a:t>
            </a:r>
          </a:p>
          <a:p>
            <a:pPr algn="ctr"/>
            <a:r>
              <a:rPr lang="en-AU" sz="1100" b="1" dirty="0">
                <a:cs typeface="Arial" charset="0"/>
              </a:rPr>
              <a:t>INVESTMENT</a:t>
            </a:r>
          </a:p>
          <a:p>
            <a:pPr algn="ctr"/>
            <a:r>
              <a:rPr lang="en-AU" sz="1100" b="1" dirty="0">
                <a:cs typeface="Arial" charset="0"/>
              </a:rPr>
              <a:t>AREA</a:t>
            </a:r>
            <a:endParaRPr lang="en-US" sz="1100" b="1" dirty="0">
              <a:cs typeface="Arial" charset="0"/>
            </a:endParaRPr>
          </a:p>
        </p:txBody>
      </p:sp>
      <p:sp>
        <p:nvSpPr>
          <p:cNvPr id="33" name="Rectangle 39"/>
          <p:cNvSpPr>
            <a:spLocks noChangeArrowheads="1"/>
          </p:cNvSpPr>
          <p:nvPr/>
        </p:nvSpPr>
        <p:spPr bwMode="ltGray">
          <a:xfrm>
            <a:off x="5187950" y="3213100"/>
            <a:ext cx="1737360" cy="738188"/>
          </a:xfrm>
          <a:prstGeom prst="rect">
            <a:avLst/>
          </a:prstGeom>
          <a:solidFill>
            <a:schemeClr val="accent6"/>
          </a:solidFill>
          <a:ln w="9525">
            <a:noFill/>
            <a:miter lim="800000"/>
            <a:headEnd/>
            <a:tailEnd/>
          </a:ln>
        </p:spPr>
        <p:txBody>
          <a:bodyPr wrap="none" anchor="ctr"/>
          <a:lstStyle/>
          <a:p>
            <a:pPr algn="ctr"/>
            <a:r>
              <a:rPr lang="en-US" sz="1100" b="1" dirty="0">
                <a:solidFill>
                  <a:schemeClr val="bg1"/>
                </a:solidFill>
              </a:rPr>
              <a:t>ASSET MANAGEMENT</a:t>
            </a:r>
          </a:p>
        </p:txBody>
      </p:sp>
      <p:sp>
        <p:nvSpPr>
          <p:cNvPr id="34" name="Rectangle 41"/>
          <p:cNvSpPr>
            <a:spLocks noChangeArrowheads="1"/>
          </p:cNvSpPr>
          <p:nvPr/>
        </p:nvSpPr>
        <p:spPr bwMode="ltGray">
          <a:xfrm>
            <a:off x="3171825" y="2276475"/>
            <a:ext cx="1737360" cy="777875"/>
          </a:xfrm>
          <a:prstGeom prst="rect">
            <a:avLst/>
          </a:prstGeom>
          <a:solidFill>
            <a:srgbClr val="CFCEDF"/>
          </a:solidFill>
          <a:ln w="0">
            <a:noFill/>
            <a:miter lim="800000"/>
            <a:headEnd/>
            <a:tailEnd/>
          </a:ln>
        </p:spPr>
        <p:txBody>
          <a:bodyPr wrap="none"/>
          <a:lstStyle/>
          <a:p>
            <a:pPr marL="58738" indent="-58738" algn="l">
              <a:spcBef>
                <a:spcPct val="20000"/>
              </a:spcBef>
            </a:pPr>
            <a:endParaRPr lang="en-US" sz="1000" b="0" dirty="0"/>
          </a:p>
        </p:txBody>
      </p:sp>
      <p:sp>
        <p:nvSpPr>
          <p:cNvPr id="36" name="Rectangle 44"/>
          <p:cNvSpPr>
            <a:spLocks noChangeArrowheads="1"/>
          </p:cNvSpPr>
          <p:nvPr/>
        </p:nvSpPr>
        <p:spPr bwMode="ltGray">
          <a:xfrm>
            <a:off x="3168650" y="2819400"/>
            <a:ext cx="1737360" cy="228600"/>
          </a:xfrm>
          <a:prstGeom prst="rect">
            <a:avLst/>
          </a:prstGeom>
          <a:noFill/>
          <a:ln w="9525">
            <a:noFill/>
            <a:miter lim="800000"/>
            <a:headEnd/>
            <a:tailEnd/>
          </a:ln>
        </p:spPr>
        <p:txBody>
          <a:bodyPr wrap="square" anchor="ctr" anchorCtr="0">
            <a:noAutofit/>
          </a:bodyPr>
          <a:lstStyle/>
          <a:p>
            <a:pPr algn="l">
              <a:spcBef>
                <a:spcPct val="20000"/>
              </a:spcBef>
            </a:pPr>
            <a:r>
              <a:rPr lang="en-US" sz="1000" b="1" dirty="0"/>
              <a:t>Financing Group</a:t>
            </a:r>
          </a:p>
        </p:txBody>
      </p:sp>
      <p:sp>
        <p:nvSpPr>
          <p:cNvPr id="38" name="Rectangle 47"/>
          <p:cNvSpPr>
            <a:spLocks noChangeArrowheads="1"/>
          </p:cNvSpPr>
          <p:nvPr/>
        </p:nvSpPr>
        <p:spPr bwMode="ltGray">
          <a:xfrm>
            <a:off x="5187950" y="2276475"/>
            <a:ext cx="1737360" cy="776288"/>
          </a:xfrm>
          <a:prstGeom prst="rect">
            <a:avLst/>
          </a:prstGeom>
          <a:solidFill>
            <a:schemeClr val="accent2"/>
          </a:solidFill>
          <a:ln w="0">
            <a:noFill/>
            <a:miter lim="800000"/>
            <a:headEnd/>
            <a:tailEnd/>
          </a:ln>
        </p:spPr>
        <p:txBody>
          <a:bodyPr wrap="none"/>
          <a:lstStyle/>
          <a:p>
            <a:pPr marL="58738" indent="-58738" algn="l">
              <a:spcBef>
                <a:spcPct val="20000"/>
              </a:spcBef>
            </a:pPr>
            <a:endParaRPr lang="en-US" sz="1000" dirty="0">
              <a:solidFill>
                <a:schemeClr val="bg1"/>
              </a:solidFill>
            </a:endParaRPr>
          </a:p>
        </p:txBody>
      </p:sp>
      <p:sp>
        <p:nvSpPr>
          <p:cNvPr id="39" name="Text Box 48"/>
          <p:cNvSpPr txBox="1">
            <a:spLocks noChangeArrowheads="1"/>
          </p:cNvSpPr>
          <p:nvPr/>
        </p:nvSpPr>
        <p:spPr bwMode="ltGray">
          <a:xfrm>
            <a:off x="5181600" y="2280256"/>
            <a:ext cx="1737360" cy="228600"/>
          </a:xfrm>
          <a:prstGeom prst="rect">
            <a:avLst/>
          </a:prstGeom>
          <a:noFill/>
          <a:ln w="9525">
            <a:noFill/>
            <a:miter lim="800000"/>
            <a:headEnd/>
            <a:tailEnd/>
          </a:ln>
          <a:effectLst>
            <a:prstShdw prst="shdw17" dist="17961" dir="2700000">
              <a:srgbClr val="3E564A"/>
            </a:prstShdw>
          </a:effectLst>
        </p:spPr>
        <p:txBody>
          <a:bodyPr lIns="18288" tIns="18288" rIns="18288" bIns="18288" anchor="ctr" anchorCtr="0">
            <a:noAutofit/>
          </a:bodyPr>
          <a:lstStyle/>
          <a:p>
            <a:pPr algn="ctr" eaLnBrk="0" hangingPunct="0">
              <a:lnSpc>
                <a:spcPct val="90000"/>
              </a:lnSpc>
            </a:pPr>
            <a:r>
              <a:rPr lang="en-US" sz="1100" b="1" dirty="0" smtClean="0">
                <a:solidFill>
                  <a:schemeClr val="bg1"/>
                </a:solidFill>
              </a:rPr>
              <a:t>SECURITIES</a:t>
            </a:r>
            <a:endParaRPr lang="en-US" sz="1100" b="1" dirty="0">
              <a:solidFill>
                <a:schemeClr val="bg1"/>
              </a:solidFill>
            </a:endParaRPr>
          </a:p>
        </p:txBody>
      </p:sp>
      <p:sp>
        <p:nvSpPr>
          <p:cNvPr id="40" name="Line 49"/>
          <p:cNvSpPr>
            <a:spLocks noChangeShapeType="1"/>
          </p:cNvSpPr>
          <p:nvPr/>
        </p:nvSpPr>
        <p:spPr bwMode="ltGray">
          <a:xfrm>
            <a:off x="5105400" y="2546350"/>
            <a:ext cx="1828800" cy="0"/>
          </a:xfrm>
          <a:prstGeom prst="line">
            <a:avLst/>
          </a:prstGeom>
          <a:noFill/>
          <a:ln w="22225">
            <a:solidFill>
              <a:schemeClr val="bg1"/>
            </a:solidFill>
            <a:round/>
            <a:headEnd/>
            <a:tailEnd/>
          </a:ln>
        </p:spPr>
        <p:txBody>
          <a:bodyPr wrap="none" lIns="18288" tIns="18288" rIns="18288" bIns="18288" anchor="ctr"/>
          <a:lstStyle/>
          <a:p>
            <a:pPr eaLnBrk="0" hangingPunct="0">
              <a:buClr>
                <a:srgbClr val="00337D"/>
              </a:buClr>
              <a:buFont typeface="Symbol" pitchFamily="18" charset="2"/>
              <a:buNone/>
              <a:defRPr/>
            </a:pPr>
            <a:endParaRPr lang="en-US" sz="3200" dirty="0">
              <a:solidFill>
                <a:schemeClr val="tx1"/>
              </a:solidFill>
              <a:effectLst>
                <a:outerShdw blurRad="38100" dist="38100" dir="2700000" algn="tl">
                  <a:srgbClr val="000000">
                    <a:alpha val="43137"/>
                  </a:srgbClr>
                </a:outerShdw>
              </a:effectLst>
              <a:latin typeface="Arial" pitchFamily="34" charset="0"/>
              <a:ea typeface="+mn-ea"/>
            </a:endParaRPr>
          </a:p>
        </p:txBody>
      </p:sp>
      <p:sp>
        <p:nvSpPr>
          <p:cNvPr id="41" name="Rectangle 50"/>
          <p:cNvSpPr>
            <a:spLocks noChangeArrowheads="1"/>
          </p:cNvSpPr>
          <p:nvPr/>
        </p:nvSpPr>
        <p:spPr bwMode="ltGray">
          <a:xfrm>
            <a:off x="5181599" y="2809875"/>
            <a:ext cx="1737360" cy="228600"/>
          </a:xfrm>
          <a:prstGeom prst="rect">
            <a:avLst/>
          </a:prstGeom>
          <a:noFill/>
          <a:ln w="9525">
            <a:noFill/>
            <a:miter lim="800000"/>
            <a:headEnd/>
            <a:tailEnd/>
          </a:ln>
        </p:spPr>
        <p:txBody>
          <a:bodyPr wrap="none">
            <a:noAutofit/>
          </a:bodyPr>
          <a:lstStyle/>
          <a:p>
            <a:pPr algn="l">
              <a:spcBef>
                <a:spcPct val="20000"/>
              </a:spcBef>
            </a:pPr>
            <a:r>
              <a:rPr lang="en-US" sz="1000" b="1" dirty="0">
                <a:solidFill>
                  <a:schemeClr val="bg1"/>
                </a:solidFill>
              </a:rPr>
              <a:t>Equities Product Group</a:t>
            </a:r>
          </a:p>
        </p:txBody>
      </p:sp>
      <p:sp>
        <p:nvSpPr>
          <p:cNvPr id="42" name="Line 51"/>
          <p:cNvSpPr>
            <a:spLocks noChangeShapeType="1"/>
          </p:cNvSpPr>
          <p:nvPr/>
        </p:nvSpPr>
        <p:spPr bwMode="ltGray">
          <a:xfrm>
            <a:off x="5105400" y="2809875"/>
            <a:ext cx="1828800" cy="0"/>
          </a:xfrm>
          <a:prstGeom prst="line">
            <a:avLst/>
          </a:prstGeom>
          <a:noFill/>
          <a:ln w="22225">
            <a:solidFill>
              <a:schemeClr val="bg1"/>
            </a:solidFill>
            <a:round/>
            <a:headEnd/>
            <a:tailEnd/>
          </a:ln>
        </p:spPr>
        <p:txBody>
          <a:bodyPr wrap="none" lIns="18288" tIns="18288" rIns="18288" bIns="18288" anchor="ctr"/>
          <a:lstStyle/>
          <a:p>
            <a:pPr eaLnBrk="0" hangingPunct="0">
              <a:buClr>
                <a:srgbClr val="00337D"/>
              </a:buClr>
              <a:buFont typeface="Symbol" pitchFamily="18" charset="2"/>
              <a:buNone/>
              <a:defRPr/>
            </a:pPr>
            <a:endParaRPr lang="en-US" sz="3200" dirty="0">
              <a:solidFill>
                <a:schemeClr val="tx1"/>
              </a:solidFill>
              <a:effectLst>
                <a:outerShdw blurRad="38100" dist="38100" dir="2700000" algn="tl">
                  <a:srgbClr val="000000">
                    <a:alpha val="43137"/>
                  </a:srgbClr>
                </a:outerShdw>
              </a:effectLst>
              <a:latin typeface="Arial" pitchFamily="34" charset="0"/>
              <a:ea typeface="+mn-ea"/>
            </a:endParaRPr>
          </a:p>
        </p:txBody>
      </p:sp>
      <p:sp>
        <p:nvSpPr>
          <p:cNvPr id="44" name="Text Box 42"/>
          <p:cNvSpPr txBox="1">
            <a:spLocks noChangeArrowheads="1"/>
          </p:cNvSpPr>
          <p:nvPr/>
        </p:nvSpPr>
        <p:spPr bwMode="ltGray">
          <a:xfrm>
            <a:off x="3168650" y="2299306"/>
            <a:ext cx="1737360" cy="228600"/>
          </a:xfrm>
          <a:prstGeom prst="rect">
            <a:avLst/>
          </a:prstGeom>
          <a:noFill/>
          <a:ln w="9525">
            <a:noFill/>
            <a:miter lim="800000"/>
            <a:headEnd/>
            <a:tailEnd/>
          </a:ln>
          <a:effectLst>
            <a:prstShdw prst="shdw17" dist="17961" dir="2700000">
              <a:srgbClr val="3E564A"/>
            </a:prstShdw>
          </a:effectLst>
        </p:spPr>
        <p:txBody>
          <a:bodyPr wrap="square" lIns="18288" tIns="18288" rIns="18288" bIns="18288" anchor="ctr" anchorCtr="0">
            <a:noAutofit/>
          </a:bodyPr>
          <a:lstStyle/>
          <a:p>
            <a:pPr eaLnBrk="0" hangingPunct="0">
              <a:lnSpc>
                <a:spcPct val="90000"/>
              </a:lnSpc>
            </a:pPr>
            <a:r>
              <a:rPr lang="en-US" sz="1100" b="1" dirty="0"/>
              <a:t>CORPORATE ADVISORY</a:t>
            </a:r>
          </a:p>
        </p:txBody>
      </p:sp>
      <p:sp>
        <p:nvSpPr>
          <p:cNvPr id="45" name="Rectangle 36"/>
          <p:cNvSpPr>
            <a:spLocks noChangeArrowheads="1"/>
          </p:cNvSpPr>
          <p:nvPr/>
        </p:nvSpPr>
        <p:spPr bwMode="ltGray">
          <a:xfrm>
            <a:off x="1371600" y="4818063"/>
            <a:ext cx="7262813" cy="212725"/>
          </a:xfrm>
          <a:prstGeom prst="rect">
            <a:avLst/>
          </a:prstGeom>
          <a:solidFill>
            <a:srgbClr val="036B8B"/>
          </a:solidFill>
          <a:ln w="9525">
            <a:noFill/>
            <a:miter lim="800000"/>
            <a:headEnd/>
            <a:tailEnd/>
          </a:ln>
        </p:spPr>
        <p:txBody>
          <a:bodyPr wrap="none" anchor="ctr"/>
          <a:lstStyle/>
          <a:p>
            <a:pPr algn="ctr"/>
            <a:r>
              <a:rPr lang="en-US" sz="1100" b="1" dirty="0">
                <a:solidFill>
                  <a:schemeClr val="bg1"/>
                </a:solidFill>
              </a:rPr>
              <a:t>EXECUTIVE OFFICE</a:t>
            </a:r>
          </a:p>
        </p:txBody>
      </p:sp>
      <p:grpSp>
        <p:nvGrpSpPr>
          <p:cNvPr id="46" name="Group 47"/>
          <p:cNvGrpSpPr>
            <a:grpSpLocks/>
          </p:cNvGrpSpPr>
          <p:nvPr/>
        </p:nvGrpSpPr>
        <p:grpSpPr bwMode="auto">
          <a:xfrm>
            <a:off x="1371600" y="5114925"/>
            <a:ext cx="7272338" cy="747713"/>
            <a:chOff x="1371600" y="5114926"/>
            <a:chExt cx="7272338" cy="747713"/>
          </a:xfrm>
        </p:grpSpPr>
        <p:sp>
          <p:nvSpPr>
            <p:cNvPr id="47" name="Rectangle 33"/>
            <p:cNvSpPr>
              <a:spLocks noChangeArrowheads="1"/>
            </p:cNvSpPr>
            <p:nvPr/>
          </p:nvSpPr>
          <p:spPr bwMode="ltGray">
            <a:xfrm>
              <a:off x="1371600" y="5394326"/>
              <a:ext cx="2509187" cy="468313"/>
            </a:xfrm>
            <a:prstGeom prst="rect">
              <a:avLst/>
            </a:prstGeom>
            <a:solidFill>
              <a:srgbClr val="84B6C6"/>
            </a:solidFill>
            <a:ln w="9525">
              <a:solidFill>
                <a:srgbClr val="84B6C6"/>
              </a:solidFill>
              <a:miter lim="800000"/>
              <a:headEnd/>
              <a:tailEnd/>
            </a:ln>
          </p:spPr>
          <p:txBody>
            <a:bodyPr wrap="none" anchor="ctr"/>
            <a:lstStyle/>
            <a:p>
              <a:pPr algn="ctr" eaLnBrk="0" hangingPunct="0"/>
              <a:r>
                <a:rPr lang="en-US" sz="1100" b="1" dirty="0">
                  <a:solidFill>
                    <a:schemeClr val="bg1"/>
                  </a:solidFill>
                </a:rPr>
                <a:t>Operations, IT,</a:t>
              </a:r>
            </a:p>
            <a:p>
              <a:pPr algn="ctr" eaLnBrk="0" hangingPunct="0"/>
              <a:r>
                <a:rPr lang="en-US" sz="1100" b="1" dirty="0">
                  <a:solidFill>
                    <a:schemeClr val="bg1"/>
                  </a:solidFill>
                </a:rPr>
                <a:t>Risk, Controllers </a:t>
              </a:r>
            </a:p>
          </p:txBody>
        </p:sp>
        <p:sp>
          <p:nvSpPr>
            <p:cNvPr id="48" name="Rectangle 34"/>
            <p:cNvSpPr>
              <a:spLocks noChangeArrowheads="1"/>
            </p:cNvSpPr>
            <p:nvPr/>
          </p:nvSpPr>
          <p:spPr bwMode="ltGray">
            <a:xfrm>
              <a:off x="3951512" y="5394326"/>
              <a:ext cx="2232439" cy="468313"/>
            </a:xfrm>
            <a:prstGeom prst="rect">
              <a:avLst/>
            </a:prstGeom>
            <a:solidFill>
              <a:srgbClr val="84B6C6"/>
            </a:solidFill>
            <a:ln w="9525">
              <a:solidFill>
                <a:srgbClr val="84B6C6"/>
              </a:solidFill>
              <a:miter lim="800000"/>
              <a:headEnd/>
              <a:tailEnd/>
            </a:ln>
          </p:spPr>
          <p:txBody>
            <a:bodyPr wrap="none" anchor="ctr"/>
            <a:lstStyle/>
            <a:p>
              <a:pPr algn="ctr" eaLnBrk="0" hangingPunct="0"/>
              <a:r>
                <a:rPr lang="en-US" sz="1100" b="1" dirty="0">
                  <a:solidFill>
                    <a:schemeClr val="bg1"/>
                  </a:solidFill>
                </a:rPr>
                <a:t>HCM</a:t>
              </a:r>
            </a:p>
          </p:txBody>
        </p:sp>
        <p:sp>
          <p:nvSpPr>
            <p:cNvPr id="49" name="Rectangle 35"/>
            <p:cNvSpPr>
              <a:spLocks noChangeArrowheads="1"/>
            </p:cNvSpPr>
            <p:nvPr/>
          </p:nvSpPr>
          <p:spPr bwMode="ltGray">
            <a:xfrm>
              <a:off x="6251600" y="5394326"/>
              <a:ext cx="2392338" cy="468313"/>
            </a:xfrm>
            <a:prstGeom prst="rect">
              <a:avLst/>
            </a:prstGeom>
            <a:solidFill>
              <a:srgbClr val="84B6C6"/>
            </a:solidFill>
            <a:ln w="9525">
              <a:solidFill>
                <a:srgbClr val="84B6C6"/>
              </a:solidFill>
              <a:miter lim="800000"/>
              <a:headEnd/>
              <a:tailEnd/>
            </a:ln>
          </p:spPr>
          <p:txBody>
            <a:bodyPr wrap="none" anchor="ctr"/>
            <a:lstStyle/>
            <a:p>
              <a:pPr algn="ctr" eaLnBrk="0" hangingPunct="0"/>
              <a:r>
                <a:rPr lang="en-US" sz="1100" b="1" dirty="0" smtClean="0">
                  <a:solidFill>
                    <a:schemeClr val="bg1"/>
                  </a:solidFill>
                </a:rPr>
                <a:t>Legal &amp; </a:t>
              </a:r>
            </a:p>
            <a:p>
              <a:pPr algn="ctr" eaLnBrk="0" hangingPunct="0"/>
              <a:r>
                <a:rPr lang="en-US" sz="1100" b="1" dirty="0" smtClean="0">
                  <a:solidFill>
                    <a:schemeClr val="bg1"/>
                  </a:solidFill>
                </a:rPr>
                <a:t>Compliance</a:t>
              </a:r>
              <a:endParaRPr lang="en-US" sz="1100" b="1" dirty="0">
                <a:solidFill>
                  <a:schemeClr val="bg1"/>
                </a:solidFill>
              </a:endParaRPr>
            </a:p>
          </p:txBody>
        </p:sp>
        <p:sp>
          <p:nvSpPr>
            <p:cNvPr id="50" name="Rectangle 36"/>
            <p:cNvSpPr>
              <a:spLocks noChangeArrowheads="1"/>
            </p:cNvSpPr>
            <p:nvPr/>
          </p:nvSpPr>
          <p:spPr bwMode="ltGray">
            <a:xfrm>
              <a:off x="1374675" y="5114926"/>
              <a:ext cx="7263113" cy="212725"/>
            </a:xfrm>
            <a:prstGeom prst="rect">
              <a:avLst/>
            </a:prstGeom>
            <a:solidFill>
              <a:srgbClr val="84B6C6"/>
            </a:solidFill>
            <a:ln w="9525">
              <a:solidFill>
                <a:srgbClr val="84B6C6"/>
              </a:solidFill>
              <a:miter lim="800000"/>
              <a:headEnd/>
              <a:tailEnd/>
            </a:ln>
          </p:spPr>
          <p:txBody>
            <a:bodyPr wrap="none" anchor="ctr"/>
            <a:lstStyle/>
            <a:p>
              <a:pPr algn="ctr"/>
              <a:r>
                <a:rPr lang="en-US" sz="1100" b="1" dirty="0">
                  <a:solidFill>
                    <a:schemeClr val="bg1"/>
                  </a:solidFill>
                </a:rPr>
                <a:t>FEDERATION</a:t>
              </a:r>
            </a:p>
          </p:txBody>
        </p:sp>
      </p:grpSp>
      <p:sp>
        <p:nvSpPr>
          <p:cNvPr id="51" name="Freeform 57"/>
          <p:cNvSpPr>
            <a:spLocks/>
          </p:cNvSpPr>
          <p:nvPr/>
        </p:nvSpPr>
        <p:spPr bwMode="ltGray">
          <a:xfrm>
            <a:off x="6623050" y="6027738"/>
            <a:ext cx="1079500" cy="1587"/>
          </a:xfrm>
          <a:custGeom>
            <a:avLst/>
            <a:gdLst>
              <a:gd name="T0" fmla="*/ 2147483647 w 1177"/>
              <a:gd name="T1" fmla="*/ 0 h 1"/>
              <a:gd name="T2" fmla="*/ 0 w 1177"/>
              <a:gd name="T3" fmla="*/ 2147483647 h 1"/>
              <a:gd name="T4" fmla="*/ 0 60000 65536"/>
              <a:gd name="T5" fmla="*/ 0 60000 65536"/>
              <a:gd name="T6" fmla="*/ 0 w 1177"/>
              <a:gd name="T7" fmla="*/ 0 h 1"/>
              <a:gd name="T8" fmla="*/ 924 w 1177"/>
              <a:gd name="T9" fmla="*/ 2 h 1"/>
            </a:gdLst>
            <a:ahLst/>
            <a:cxnLst>
              <a:cxn ang="T4">
                <a:pos x="T0" y="T1"/>
              </a:cxn>
              <a:cxn ang="T5">
                <a:pos x="T2" y="T3"/>
              </a:cxn>
            </a:cxnLst>
            <a:rect l="T6" t="T7" r="T8" b="T9"/>
            <a:pathLst>
              <a:path w="1177" h="1">
                <a:moveTo>
                  <a:pt x="1177" y="0"/>
                </a:moveTo>
                <a:lnTo>
                  <a:pt x="0" y="0"/>
                </a:lnTo>
              </a:path>
            </a:pathLst>
          </a:custGeom>
          <a:solidFill>
            <a:srgbClr val="0066FF"/>
          </a:solidFill>
          <a:ln w="38100">
            <a:solidFill>
              <a:srgbClr val="CD252B"/>
            </a:solidFill>
            <a:round/>
            <a:headEnd/>
            <a:tailEnd/>
          </a:ln>
        </p:spPr>
        <p:txBody>
          <a:bodyPr/>
          <a:lstStyle/>
          <a:p>
            <a:endParaRPr lang="en-US"/>
          </a:p>
        </p:txBody>
      </p:sp>
      <p:sp>
        <p:nvSpPr>
          <p:cNvPr id="53" name="Rectangle 7"/>
          <p:cNvSpPr>
            <a:spLocks noChangeArrowheads="1"/>
          </p:cNvSpPr>
          <p:nvPr/>
        </p:nvSpPr>
        <p:spPr bwMode="ltGray">
          <a:xfrm>
            <a:off x="7291387" y="3952875"/>
            <a:ext cx="1316038" cy="647700"/>
          </a:xfrm>
          <a:prstGeom prst="rect">
            <a:avLst/>
          </a:prstGeom>
          <a:solidFill>
            <a:srgbClr val="7C7EA7"/>
          </a:solidFill>
          <a:ln w="12700">
            <a:noFill/>
            <a:miter lim="800000"/>
            <a:headEnd/>
            <a:tailEnd/>
          </a:ln>
        </p:spPr>
        <p:txBody>
          <a:bodyPr wrap="none" anchor="ctr"/>
          <a:lstStyle/>
          <a:p>
            <a:pPr algn="ctr">
              <a:defRPr/>
            </a:pPr>
            <a:r>
              <a:rPr lang="en-US" sz="1100" b="1" dirty="0" smtClean="0">
                <a:solidFill>
                  <a:schemeClr val="bg1"/>
                </a:solidFill>
                <a:latin typeface="Arial" pitchFamily="34" charset="0"/>
                <a:cs typeface="Arial" pitchFamily="34" charset="0"/>
              </a:rPr>
              <a:t>GOVERNMENTS </a:t>
            </a:r>
          </a:p>
          <a:p>
            <a:pPr algn="ctr">
              <a:defRPr/>
            </a:pPr>
            <a:r>
              <a:rPr lang="en-US" sz="1100" b="1" dirty="0" smtClean="0">
                <a:solidFill>
                  <a:schemeClr val="bg1"/>
                </a:solidFill>
                <a:latin typeface="Arial" pitchFamily="34" charset="0"/>
                <a:cs typeface="Arial" pitchFamily="34" charset="0"/>
              </a:rPr>
              <a:t>&amp; AGENCIES</a:t>
            </a:r>
            <a:endParaRPr lang="en-US" sz="1100" b="1" dirty="0">
              <a:solidFill>
                <a:schemeClr val="bg1"/>
              </a:solidFill>
              <a:latin typeface="Arial" pitchFamily="34" charset="0"/>
              <a:cs typeface="Arial" pitchFamily="34" charset="0"/>
            </a:endParaRPr>
          </a:p>
        </p:txBody>
      </p:sp>
      <p:sp>
        <p:nvSpPr>
          <p:cNvPr id="56" name="Rectangle 55"/>
          <p:cNvSpPr/>
          <p:nvPr/>
        </p:nvSpPr>
        <p:spPr>
          <a:xfrm>
            <a:off x="3168650" y="2549525"/>
            <a:ext cx="1737360" cy="228600"/>
          </a:xfrm>
          <a:prstGeom prst="rect">
            <a:avLst/>
          </a:prstGeom>
        </p:spPr>
        <p:txBody>
          <a:bodyPr wrap="square" anchor="ctr" anchorCtr="0">
            <a:noAutofit/>
          </a:bodyPr>
          <a:lstStyle/>
          <a:p>
            <a:pPr marL="58738" indent="-58738">
              <a:spcBef>
                <a:spcPct val="20000"/>
              </a:spcBef>
            </a:pPr>
            <a:r>
              <a:rPr lang="en-US" sz="1000" b="1" dirty="0" smtClean="0"/>
              <a:t>Industry Group</a:t>
            </a:r>
            <a:endParaRPr lang="en-US" sz="1000" b="1" dirty="0"/>
          </a:p>
        </p:txBody>
      </p:sp>
      <p:sp>
        <p:nvSpPr>
          <p:cNvPr id="57" name="Line 49"/>
          <p:cNvSpPr>
            <a:spLocks noChangeShapeType="1"/>
          </p:cNvSpPr>
          <p:nvPr/>
        </p:nvSpPr>
        <p:spPr bwMode="ltGray">
          <a:xfrm>
            <a:off x="3127376" y="2546350"/>
            <a:ext cx="1828800" cy="0"/>
          </a:xfrm>
          <a:prstGeom prst="line">
            <a:avLst/>
          </a:prstGeom>
          <a:noFill/>
          <a:ln w="22225">
            <a:solidFill>
              <a:schemeClr val="bg1"/>
            </a:solidFill>
            <a:round/>
            <a:headEnd/>
            <a:tailEnd/>
          </a:ln>
        </p:spPr>
        <p:txBody>
          <a:bodyPr wrap="none" lIns="18288" tIns="18288" rIns="18288" bIns="18288" anchor="ctr"/>
          <a:lstStyle/>
          <a:p>
            <a:pPr eaLnBrk="0" hangingPunct="0">
              <a:buClr>
                <a:srgbClr val="00337D"/>
              </a:buClr>
              <a:buFont typeface="Symbol" pitchFamily="18" charset="2"/>
              <a:buNone/>
              <a:defRPr/>
            </a:pPr>
            <a:endParaRPr lang="en-US" sz="3200" dirty="0">
              <a:solidFill>
                <a:schemeClr val="tx1"/>
              </a:solidFill>
              <a:effectLst>
                <a:outerShdw blurRad="38100" dist="38100" dir="2700000" algn="tl">
                  <a:srgbClr val="000000">
                    <a:alpha val="43137"/>
                  </a:srgbClr>
                </a:outerShdw>
              </a:effectLst>
              <a:latin typeface="Arial" pitchFamily="34" charset="0"/>
              <a:ea typeface="+mn-ea"/>
            </a:endParaRPr>
          </a:p>
        </p:txBody>
      </p:sp>
      <p:sp>
        <p:nvSpPr>
          <p:cNvPr id="58" name="Line 49"/>
          <p:cNvSpPr>
            <a:spLocks noChangeShapeType="1"/>
          </p:cNvSpPr>
          <p:nvPr/>
        </p:nvSpPr>
        <p:spPr bwMode="ltGray">
          <a:xfrm>
            <a:off x="3136901" y="2809875"/>
            <a:ext cx="1828800" cy="0"/>
          </a:xfrm>
          <a:prstGeom prst="line">
            <a:avLst/>
          </a:prstGeom>
          <a:noFill/>
          <a:ln w="22225">
            <a:solidFill>
              <a:schemeClr val="bg1"/>
            </a:solidFill>
            <a:round/>
            <a:headEnd/>
            <a:tailEnd/>
          </a:ln>
        </p:spPr>
        <p:txBody>
          <a:bodyPr wrap="none" lIns="18288" tIns="18288" rIns="18288" bIns="18288" anchor="ctr"/>
          <a:lstStyle/>
          <a:p>
            <a:pPr eaLnBrk="0" hangingPunct="0">
              <a:buClr>
                <a:srgbClr val="00337D"/>
              </a:buClr>
              <a:buFont typeface="Symbol" pitchFamily="18" charset="2"/>
              <a:buNone/>
              <a:defRPr/>
            </a:pPr>
            <a:endParaRPr lang="en-US" sz="3200" dirty="0">
              <a:solidFill>
                <a:schemeClr val="tx1"/>
              </a:solidFill>
              <a:effectLst>
                <a:outerShdw blurRad="38100" dist="38100" dir="2700000" algn="tl">
                  <a:srgbClr val="000000">
                    <a:alpha val="43137"/>
                  </a:srgbClr>
                </a:outerShdw>
              </a:effectLst>
              <a:latin typeface="Arial" pitchFamily="34" charset="0"/>
              <a:ea typeface="+mn-ea"/>
            </a:endParaRPr>
          </a:p>
        </p:txBody>
      </p:sp>
      <p:sp>
        <p:nvSpPr>
          <p:cNvPr id="59" name="Rectangle 50"/>
          <p:cNvSpPr>
            <a:spLocks noChangeArrowheads="1"/>
          </p:cNvSpPr>
          <p:nvPr/>
        </p:nvSpPr>
        <p:spPr bwMode="ltGray">
          <a:xfrm>
            <a:off x="5181600" y="2549525"/>
            <a:ext cx="1737360" cy="228600"/>
          </a:xfrm>
          <a:prstGeom prst="rect">
            <a:avLst/>
          </a:prstGeom>
          <a:noFill/>
          <a:ln w="9525">
            <a:noFill/>
            <a:miter lim="800000"/>
            <a:headEnd/>
            <a:tailEnd/>
          </a:ln>
        </p:spPr>
        <p:txBody>
          <a:bodyPr wrap="none">
            <a:noAutofit/>
          </a:bodyPr>
          <a:lstStyle/>
          <a:p>
            <a:pPr algn="l">
              <a:spcBef>
                <a:spcPct val="20000"/>
              </a:spcBef>
            </a:pPr>
            <a:r>
              <a:rPr lang="en-US" sz="1000" b="1" dirty="0" smtClean="0">
                <a:solidFill>
                  <a:schemeClr val="bg1"/>
                </a:solidFill>
              </a:rPr>
              <a:t>FICC</a:t>
            </a:r>
            <a:endParaRPr lang="en-US" sz="1000" b="1" dirty="0">
              <a:solidFill>
                <a:schemeClr val="bg1"/>
              </a:solidFill>
            </a:endParaRPr>
          </a:p>
        </p:txBody>
      </p:sp>
      <p:sp>
        <p:nvSpPr>
          <p:cNvPr id="61" name="Freeform 57"/>
          <p:cNvSpPr>
            <a:spLocks/>
          </p:cNvSpPr>
          <p:nvPr/>
        </p:nvSpPr>
        <p:spPr bwMode="ltGray">
          <a:xfrm>
            <a:off x="3127376" y="4056063"/>
            <a:ext cx="1874520" cy="1587"/>
          </a:xfrm>
          <a:custGeom>
            <a:avLst/>
            <a:gdLst>
              <a:gd name="T0" fmla="*/ 2147483647 w 1177"/>
              <a:gd name="T1" fmla="*/ 0 h 1"/>
              <a:gd name="T2" fmla="*/ 0 w 1177"/>
              <a:gd name="T3" fmla="*/ 2147483647 h 1"/>
              <a:gd name="T4" fmla="*/ 0 60000 65536"/>
              <a:gd name="T5" fmla="*/ 0 60000 65536"/>
              <a:gd name="T6" fmla="*/ 0 w 1177"/>
              <a:gd name="T7" fmla="*/ 0 h 1"/>
              <a:gd name="T8" fmla="*/ 924 w 1177"/>
              <a:gd name="T9" fmla="*/ 2 h 1"/>
            </a:gdLst>
            <a:ahLst/>
            <a:cxnLst>
              <a:cxn ang="T4">
                <a:pos x="T0" y="T1"/>
              </a:cxn>
              <a:cxn ang="T5">
                <a:pos x="T2" y="T3"/>
              </a:cxn>
            </a:cxnLst>
            <a:rect l="T6" t="T7" r="T8" b="T9"/>
            <a:pathLst>
              <a:path w="1177" h="1">
                <a:moveTo>
                  <a:pt x="1177" y="0"/>
                </a:moveTo>
                <a:lnTo>
                  <a:pt x="0" y="0"/>
                </a:lnTo>
              </a:path>
            </a:pathLst>
          </a:custGeom>
          <a:solidFill>
            <a:srgbClr val="0066FF"/>
          </a:solidFill>
          <a:ln w="38100">
            <a:solidFill>
              <a:srgbClr val="CD252B"/>
            </a:solidFill>
            <a:round/>
            <a:headEnd/>
            <a:tailEnd/>
          </a:ln>
        </p:spPr>
        <p:txBody>
          <a:bodyPr/>
          <a:lstStyle/>
          <a:p>
            <a:endParaRPr lang="en-US"/>
          </a:p>
        </p:txBody>
      </p:sp>
      <p:sp>
        <p:nvSpPr>
          <p:cNvPr id="62" name="Freeform 57"/>
          <p:cNvSpPr>
            <a:spLocks/>
          </p:cNvSpPr>
          <p:nvPr/>
        </p:nvSpPr>
        <p:spPr bwMode="ltGray">
          <a:xfrm rot="5400000">
            <a:off x="4071144" y="3140870"/>
            <a:ext cx="1828800" cy="1587"/>
          </a:xfrm>
          <a:custGeom>
            <a:avLst/>
            <a:gdLst>
              <a:gd name="T0" fmla="*/ 2147483647 w 1177"/>
              <a:gd name="T1" fmla="*/ 0 h 1"/>
              <a:gd name="T2" fmla="*/ 0 w 1177"/>
              <a:gd name="T3" fmla="*/ 2147483647 h 1"/>
              <a:gd name="T4" fmla="*/ 0 60000 65536"/>
              <a:gd name="T5" fmla="*/ 0 60000 65536"/>
              <a:gd name="T6" fmla="*/ 0 w 1177"/>
              <a:gd name="T7" fmla="*/ 0 h 1"/>
              <a:gd name="T8" fmla="*/ 924 w 1177"/>
              <a:gd name="T9" fmla="*/ 2 h 1"/>
            </a:gdLst>
            <a:ahLst/>
            <a:cxnLst>
              <a:cxn ang="T4">
                <a:pos x="T0" y="T1"/>
              </a:cxn>
              <a:cxn ang="T5">
                <a:pos x="T2" y="T3"/>
              </a:cxn>
            </a:cxnLst>
            <a:rect l="T6" t="T7" r="T8" b="T9"/>
            <a:pathLst>
              <a:path w="1177" h="1">
                <a:moveTo>
                  <a:pt x="1177" y="0"/>
                </a:moveTo>
                <a:lnTo>
                  <a:pt x="0" y="0"/>
                </a:lnTo>
              </a:path>
            </a:pathLst>
          </a:custGeom>
          <a:solidFill>
            <a:srgbClr val="0066FF"/>
          </a:solidFill>
          <a:ln w="38100">
            <a:solidFill>
              <a:srgbClr val="CD252B"/>
            </a:solidFill>
            <a:round/>
            <a:headEnd/>
            <a:tailEnd/>
          </a:ln>
        </p:spPr>
        <p:txBody>
          <a:bodyPr/>
          <a:lstStyle/>
          <a:p>
            <a:endParaRPr lang="en-US"/>
          </a:p>
        </p:txBody>
      </p:sp>
    </p:spTree>
    <p:extLst>
      <p:ext uri="{BB962C8B-B14F-4D97-AF65-F5344CB8AC3E}">
        <p14:creationId xmlns:p14="http://schemas.microsoft.com/office/powerpoint/2010/main" val="126381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 – Business Structure</a:t>
            </a:r>
            <a:endParaRPr lang="en-US" dirty="0"/>
          </a:p>
        </p:txBody>
      </p:sp>
      <p:sp>
        <p:nvSpPr>
          <p:cNvPr id="13" name="Text Placeholder 12"/>
          <p:cNvSpPr>
            <a:spLocks noGrp="1"/>
          </p:cNvSpPr>
          <p:nvPr>
            <p:ph type="body" sz="quarter" idx="14"/>
          </p:nvPr>
        </p:nvSpPr>
        <p:spPr/>
        <p:txBody>
          <a:bodyPr/>
          <a:lstStyle/>
          <a:p>
            <a:endParaRPr lang="en-US"/>
          </a:p>
        </p:txBody>
      </p:sp>
      <p:sp>
        <p:nvSpPr>
          <p:cNvPr id="14" name="Text Placeholder 13"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US" smtClean="0"/>
              <a:t>Who We Are – Business Structure</a:t>
            </a:r>
            <a:endParaRPr lang="en-US"/>
          </a:p>
        </p:txBody>
      </p:sp>
      <p:grpSp>
        <p:nvGrpSpPr>
          <p:cNvPr id="114" name="Content Placeholder 113"/>
          <p:cNvGrpSpPr>
            <a:grpSpLocks noGrp="1"/>
          </p:cNvGrpSpPr>
          <p:nvPr/>
        </p:nvGrpSpPr>
        <p:grpSpPr>
          <a:xfrm>
            <a:off x="1325563" y="1730375"/>
            <a:ext cx="8277225" cy="4940300"/>
            <a:chOff x="1157288" y="1849438"/>
            <a:chExt cx="7948612" cy="3662363"/>
          </a:xfrm>
        </p:grpSpPr>
        <p:sp>
          <p:nvSpPr>
            <p:cNvPr id="115" name="Freeform 5"/>
            <p:cNvSpPr>
              <a:spLocks noEditPoints="1"/>
            </p:cNvSpPr>
            <p:nvPr/>
          </p:nvSpPr>
          <p:spPr bwMode="auto">
            <a:xfrm>
              <a:off x="6705600" y="3025775"/>
              <a:ext cx="1984376" cy="1155700"/>
            </a:xfrm>
            <a:custGeom>
              <a:avLst/>
              <a:gdLst/>
              <a:ahLst/>
              <a:cxnLst>
                <a:cxn ang="0">
                  <a:pos x="289" y="1929"/>
                </a:cxn>
                <a:cxn ang="0">
                  <a:pos x="85" y="1924"/>
                </a:cxn>
                <a:cxn ang="0">
                  <a:pos x="584" y="1942"/>
                </a:cxn>
                <a:cxn ang="0">
                  <a:pos x="891" y="1917"/>
                </a:cxn>
                <a:cxn ang="0">
                  <a:pos x="712" y="1917"/>
                </a:cxn>
                <a:cxn ang="0">
                  <a:pos x="1019" y="1942"/>
                </a:cxn>
                <a:cxn ang="0">
                  <a:pos x="1518" y="1929"/>
                </a:cxn>
                <a:cxn ang="0">
                  <a:pos x="1633" y="1917"/>
                </a:cxn>
                <a:cxn ang="0">
                  <a:pos x="1620" y="1929"/>
                </a:cxn>
                <a:cxn ang="0">
                  <a:pos x="2120" y="1942"/>
                </a:cxn>
                <a:cxn ang="0">
                  <a:pos x="2427" y="1917"/>
                </a:cxn>
                <a:cxn ang="0">
                  <a:pos x="2248" y="1917"/>
                </a:cxn>
                <a:cxn ang="0">
                  <a:pos x="2555" y="1942"/>
                </a:cxn>
                <a:cxn ang="0">
                  <a:pos x="2839" y="1868"/>
                </a:cxn>
                <a:cxn ang="0">
                  <a:pos x="2862" y="1877"/>
                </a:cxn>
                <a:cxn ang="0">
                  <a:pos x="2847" y="1705"/>
                </a:cxn>
                <a:cxn ang="0">
                  <a:pos x="2847" y="1833"/>
                </a:cxn>
                <a:cxn ang="0">
                  <a:pos x="2872" y="1577"/>
                </a:cxn>
                <a:cxn ang="0">
                  <a:pos x="2859" y="1078"/>
                </a:cxn>
                <a:cxn ang="0">
                  <a:pos x="2847" y="963"/>
                </a:cxn>
                <a:cxn ang="0">
                  <a:pos x="2859" y="976"/>
                </a:cxn>
                <a:cxn ang="0">
                  <a:pos x="2872" y="476"/>
                </a:cxn>
                <a:cxn ang="0">
                  <a:pos x="2847" y="169"/>
                </a:cxn>
                <a:cxn ang="0">
                  <a:pos x="2847" y="348"/>
                </a:cxn>
                <a:cxn ang="0">
                  <a:pos x="2798" y="35"/>
                </a:cxn>
                <a:cxn ang="0">
                  <a:pos x="2807" y="12"/>
                </a:cxn>
                <a:cxn ang="0">
                  <a:pos x="2824" y="54"/>
                </a:cxn>
                <a:cxn ang="0">
                  <a:pos x="2763" y="2"/>
                </a:cxn>
                <a:cxn ang="0">
                  <a:pos x="2345" y="15"/>
                </a:cxn>
                <a:cxn ang="0">
                  <a:pos x="2229" y="28"/>
                </a:cxn>
                <a:cxn ang="0">
                  <a:pos x="2242" y="15"/>
                </a:cxn>
                <a:cxn ang="0">
                  <a:pos x="1743" y="2"/>
                </a:cxn>
                <a:cxn ang="0">
                  <a:pos x="1436" y="28"/>
                </a:cxn>
                <a:cxn ang="0">
                  <a:pos x="1615" y="28"/>
                </a:cxn>
                <a:cxn ang="0">
                  <a:pos x="1308" y="3"/>
                </a:cxn>
                <a:cxn ang="0">
                  <a:pos x="809" y="16"/>
                </a:cxn>
                <a:cxn ang="0">
                  <a:pos x="693" y="29"/>
                </a:cxn>
                <a:cxn ang="0">
                  <a:pos x="706" y="16"/>
                </a:cxn>
                <a:cxn ang="0">
                  <a:pos x="207" y="4"/>
                </a:cxn>
                <a:cxn ang="0">
                  <a:pos x="75" y="37"/>
                </a:cxn>
                <a:cxn ang="0">
                  <a:pos x="34" y="78"/>
                </a:cxn>
                <a:cxn ang="0">
                  <a:pos x="1" y="173"/>
                </a:cxn>
                <a:cxn ang="0">
                  <a:pos x="31" y="38"/>
                </a:cxn>
                <a:cxn ang="0">
                  <a:pos x="92" y="20"/>
                </a:cxn>
                <a:cxn ang="0">
                  <a:pos x="1" y="480"/>
                </a:cxn>
                <a:cxn ang="0">
                  <a:pos x="26" y="787"/>
                </a:cxn>
                <a:cxn ang="0">
                  <a:pos x="26" y="608"/>
                </a:cxn>
                <a:cxn ang="0">
                  <a:pos x="1" y="915"/>
                </a:cxn>
                <a:cxn ang="0">
                  <a:pos x="13" y="1414"/>
                </a:cxn>
                <a:cxn ang="0">
                  <a:pos x="26" y="1530"/>
                </a:cxn>
                <a:cxn ang="0">
                  <a:pos x="13" y="1517"/>
                </a:cxn>
                <a:cxn ang="0">
                  <a:pos x="52" y="1895"/>
                </a:cxn>
                <a:cxn ang="0">
                  <a:pos x="35" y="1912"/>
                </a:cxn>
                <a:cxn ang="0">
                  <a:pos x="11" y="1824"/>
                </a:cxn>
              </a:cxnLst>
              <a:rect l="0" t="0" r="r" b="b"/>
              <a:pathLst>
                <a:path w="2873" h="1942">
                  <a:moveTo>
                    <a:pt x="100" y="1914"/>
                  </a:moveTo>
                  <a:lnTo>
                    <a:pt x="112" y="1917"/>
                  </a:lnTo>
                  <a:lnTo>
                    <a:pt x="109" y="1917"/>
                  </a:lnTo>
                  <a:lnTo>
                    <a:pt x="276" y="1917"/>
                  </a:lnTo>
                  <a:cubicBezTo>
                    <a:pt x="283" y="1917"/>
                    <a:pt x="289" y="1922"/>
                    <a:pt x="289" y="1929"/>
                  </a:cubicBezTo>
                  <a:cubicBezTo>
                    <a:pt x="289" y="1937"/>
                    <a:pt x="283" y="1942"/>
                    <a:pt x="276" y="1942"/>
                  </a:cubicBezTo>
                  <a:lnTo>
                    <a:pt x="109" y="1942"/>
                  </a:lnTo>
                  <a:cubicBezTo>
                    <a:pt x="109" y="1942"/>
                    <a:pt x="108" y="1942"/>
                    <a:pt x="107" y="1942"/>
                  </a:cubicBezTo>
                  <a:lnTo>
                    <a:pt x="95" y="1939"/>
                  </a:lnTo>
                  <a:cubicBezTo>
                    <a:pt x="88" y="1938"/>
                    <a:pt x="83" y="1931"/>
                    <a:pt x="85" y="1924"/>
                  </a:cubicBezTo>
                  <a:cubicBezTo>
                    <a:pt x="86" y="1917"/>
                    <a:pt x="93" y="1913"/>
                    <a:pt x="100" y="1914"/>
                  </a:cubicBezTo>
                  <a:close/>
                  <a:moveTo>
                    <a:pt x="404" y="1917"/>
                  </a:moveTo>
                  <a:lnTo>
                    <a:pt x="584" y="1917"/>
                  </a:lnTo>
                  <a:cubicBezTo>
                    <a:pt x="591" y="1917"/>
                    <a:pt x="596" y="1922"/>
                    <a:pt x="596" y="1929"/>
                  </a:cubicBezTo>
                  <a:cubicBezTo>
                    <a:pt x="596" y="1937"/>
                    <a:pt x="591" y="1942"/>
                    <a:pt x="584" y="1942"/>
                  </a:cubicBezTo>
                  <a:lnTo>
                    <a:pt x="404" y="1942"/>
                  </a:lnTo>
                  <a:cubicBezTo>
                    <a:pt x="397" y="1942"/>
                    <a:pt x="392" y="1937"/>
                    <a:pt x="392" y="1929"/>
                  </a:cubicBezTo>
                  <a:cubicBezTo>
                    <a:pt x="392" y="1922"/>
                    <a:pt x="397" y="1917"/>
                    <a:pt x="404" y="1917"/>
                  </a:cubicBezTo>
                  <a:close/>
                  <a:moveTo>
                    <a:pt x="712" y="1917"/>
                  </a:moveTo>
                  <a:lnTo>
                    <a:pt x="891" y="1917"/>
                  </a:lnTo>
                  <a:cubicBezTo>
                    <a:pt x="898" y="1917"/>
                    <a:pt x="904" y="1922"/>
                    <a:pt x="904" y="1929"/>
                  </a:cubicBezTo>
                  <a:cubicBezTo>
                    <a:pt x="904" y="1937"/>
                    <a:pt x="898" y="1942"/>
                    <a:pt x="891" y="1942"/>
                  </a:cubicBezTo>
                  <a:lnTo>
                    <a:pt x="712" y="1942"/>
                  </a:lnTo>
                  <a:cubicBezTo>
                    <a:pt x="705" y="1942"/>
                    <a:pt x="699" y="1937"/>
                    <a:pt x="699" y="1929"/>
                  </a:cubicBezTo>
                  <a:cubicBezTo>
                    <a:pt x="699" y="1922"/>
                    <a:pt x="705" y="1917"/>
                    <a:pt x="712" y="1917"/>
                  </a:cubicBezTo>
                  <a:close/>
                  <a:moveTo>
                    <a:pt x="1019" y="1917"/>
                  </a:moveTo>
                  <a:lnTo>
                    <a:pt x="1198" y="1917"/>
                  </a:lnTo>
                  <a:cubicBezTo>
                    <a:pt x="1205" y="1917"/>
                    <a:pt x="1211" y="1922"/>
                    <a:pt x="1211" y="1929"/>
                  </a:cubicBezTo>
                  <a:cubicBezTo>
                    <a:pt x="1211" y="1937"/>
                    <a:pt x="1205" y="1942"/>
                    <a:pt x="1198" y="1942"/>
                  </a:cubicBezTo>
                  <a:lnTo>
                    <a:pt x="1019" y="1942"/>
                  </a:lnTo>
                  <a:cubicBezTo>
                    <a:pt x="1012" y="1942"/>
                    <a:pt x="1006" y="1937"/>
                    <a:pt x="1006" y="1929"/>
                  </a:cubicBezTo>
                  <a:cubicBezTo>
                    <a:pt x="1006" y="1922"/>
                    <a:pt x="1012" y="1917"/>
                    <a:pt x="1019" y="1917"/>
                  </a:cubicBezTo>
                  <a:close/>
                  <a:moveTo>
                    <a:pt x="1326" y="1917"/>
                  </a:moveTo>
                  <a:lnTo>
                    <a:pt x="1505" y="1917"/>
                  </a:lnTo>
                  <a:cubicBezTo>
                    <a:pt x="1512" y="1917"/>
                    <a:pt x="1518" y="1922"/>
                    <a:pt x="1518" y="1929"/>
                  </a:cubicBezTo>
                  <a:cubicBezTo>
                    <a:pt x="1518" y="1937"/>
                    <a:pt x="1512" y="1942"/>
                    <a:pt x="1505" y="1942"/>
                  </a:cubicBezTo>
                  <a:lnTo>
                    <a:pt x="1326" y="1942"/>
                  </a:lnTo>
                  <a:cubicBezTo>
                    <a:pt x="1319" y="1942"/>
                    <a:pt x="1313" y="1937"/>
                    <a:pt x="1313" y="1929"/>
                  </a:cubicBezTo>
                  <a:cubicBezTo>
                    <a:pt x="1313" y="1922"/>
                    <a:pt x="1319" y="1917"/>
                    <a:pt x="1326" y="1917"/>
                  </a:cubicBezTo>
                  <a:close/>
                  <a:moveTo>
                    <a:pt x="1633" y="1917"/>
                  </a:moveTo>
                  <a:lnTo>
                    <a:pt x="1812" y="1917"/>
                  </a:lnTo>
                  <a:cubicBezTo>
                    <a:pt x="1819" y="1917"/>
                    <a:pt x="1825" y="1922"/>
                    <a:pt x="1825" y="1929"/>
                  </a:cubicBezTo>
                  <a:cubicBezTo>
                    <a:pt x="1825" y="1937"/>
                    <a:pt x="1819" y="1942"/>
                    <a:pt x="1812" y="1942"/>
                  </a:cubicBezTo>
                  <a:lnTo>
                    <a:pt x="1633" y="1942"/>
                  </a:lnTo>
                  <a:cubicBezTo>
                    <a:pt x="1626" y="1942"/>
                    <a:pt x="1620" y="1937"/>
                    <a:pt x="1620" y="1929"/>
                  </a:cubicBezTo>
                  <a:cubicBezTo>
                    <a:pt x="1620" y="1922"/>
                    <a:pt x="1626" y="1917"/>
                    <a:pt x="1633" y="1917"/>
                  </a:cubicBezTo>
                  <a:close/>
                  <a:moveTo>
                    <a:pt x="1940" y="1917"/>
                  </a:moveTo>
                  <a:lnTo>
                    <a:pt x="2120" y="1917"/>
                  </a:lnTo>
                  <a:cubicBezTo>
                    <a:pt x="2127" y="1917"/>
                    <a:pt x="2132" y="1922"/>
                    <a:pt x="2132" y="1929"/>
                  </a:cubicBezTo>
                  <a:cubicBezTo>
                    <a:pt x="2132" y="1937"/>
                    <a:pt x="2127" y="1942"/>
                    <a:pt x="2120" y="1942"/>
                  </a:cubicBezTo>
                  <a:lnTo>
                    <a:pt x="1940" y="1942"/>
                  </a:lnTo>
                  <a:cubicBezTo>
                    <a:pt x="1933" y="1942"/>
                    <a:pt x="1928" y="1937"/>
                    <a:pt x="1928" y="1929"/>
                  </a:cubicBezTo>
                  <a:cubicBezTo>
                    <a:pt x="1928" y="1922"/>
                    <a:pt x="1933" y="1917"/>
                    <a:pt x="1940" y="1917"/>
                  </a:cubicBezTo>
                  <a:close/>
                  <a:moveTo>
                    <a:pt x="2248" y="1917"/>
                  </a:moveTo>
                  <a:lnTo>
                    <a:pt x="2427" y="1917"/>
                  </a:lnTo>
                  <a:cubicBezTo>
                    <a:pt x="2434" y="1917"/>
                    <a:pt x="2440" y="1922"/>
                    <a:pt x="2440" y="1929"/>
                  </a:cubicBezTo>
                  <a:cubicBezTo>
                    <a:pt x="2440" y="1937"/>
                    <a:pt x="2434" y="1942"/>
                    <a:pt x="2427" y="1942"/>
                  </a:cubicBezTo>
                  <a:lnTo>
                    <a:pt x="2248" y="1942"/>
                  </a:lnTo>
                  <a:cubicBezTo>
                    <a:pt x="2241" y="1942"/>
                    <a:pt x="2235" y="1937"/>
                    <a:pt x="2235" y="1929"/>
                  </a:cubicBezTo>
                  <a:cubicBezTo>
                    <a:pt x="2235" y="1922"/>
                    <a:pt x="2241" y="1917"/>
                    <a:pt x="2248" y="1917"/>
                  </a:cubicBezTo>
                  <a:close/>
                  <a:moveTo>
                    <a:pt x="2555" y="1917"/>
                  </a:moveTo>
                  <a:lnTo>
                    <a:pt x="2734" y="1917"/>
                  </a:lnTo>
                  <a:cubicBezTo>
                    <a:pt x="2741" y="1917"/>
                    <a:pt x="2747" y="1922"/>
                    <a:pt x="2747" y="1929"/>
                  </a:cubicBezTo>
                  <a:cubicBezTo>
                    <a:pt x="2747" y="1937"/>
                    <a:pt x="2741" y="1942"/>
                    <a:pt x="2734" y="1942"/>
                  </a:cubicBezTo>
                  <a:lnTo>
                    <a:pt x="2555" y="1942"/>
                  </a:lnTo>
                  <a:cubicBezTo>
                    <a:pt x="2548" y="1942"/>
                    <a:pt x="2542" y="1937"/>
                    <a:pt x="2542" y="1929"/>
                  </a:cubicBezTo>
                  <a:cubicBezTo>
                    <a:pt x="2542" y="1922"/>
                    <a:pt x="2548" y="1917"/>
                    <a:pt x="2555" y="1917"/>
                  </a:cubicBezTo>
                  <a:close/>
                  <a:moveTo>
                    <a:pt x="2834" y="1875"/>
                  </a:moveTo>
                  <a:lnTo>
                    <a:pt x="2841" y="1864"/>
                  </a:lnTo>
                  <a:lnTo>
                    <a:pt x="2839" y="1868"/>
                  </a:lnTo>
                  <a:lnTo>
                    <a:pt x="2847" y="1831"/>
                  </a:lnTo>
                  <a:cubicBezTo>
                    <a:pt x="2848" y="1824"/>
                    <a:pt x="2855" y="1819"/>
                    <a:pt x="2862" y="1821"/>
                  </a:cubicBezTo>
                  <a:cubicBezTo>
                    <a:pt x="2869" y="1822"/>
                    <a:pt x="2873" y="1829"/>
                    <a:pt x="2872" y="1836"/>
                  </a:cubicBezTo>
                  <a:lnTo>
                    <a:pt x="2864" y="1873"/>
                  </a:lnTo>
                  <a:cubicBezTo>
                    <a:pt x="2864" y="1875"/>
                    <a:pt x="2863" y="1876"/>
                    <a:pt x="2862" y="1877"/>
                  </a:cubicBezTo>
                  <a:lnTo>
                    <a:pt x="2855" y="1888"/>
                  </a:lnTo>
                  <a:cubicBezTo>
                    <a:pt x="2851" y="1894"/>
                    <a:pt x="2843" y="1896"/>
                    <a:pt x="2837" y="1892"/>
                  </a:cubicBezTo>
                  <a:cubicBezTo>
                    <a:pt x="2831" y="1888"/>
                    <a:pt x="2830" y="1880"/>
                    <a:pt x="2834" y="1875"/>
                  </a:cubicBezTo>
                  <a:close/>
                  <a:moveTo>
                    <a:pt x="2847" y="1833"/>
                  </a:moveTo>
                  <a:lnTo>
                    <a:pt x="2847" y="1705"/>
                  </a:lnTo>
                  <a:cubicBezTo>
                    <a:pt x="2847" y="1698"/>
                    <a:pt x="2852" y="1692"/>
                    <a:pt x="2859" y="1692"/>
                  </a:cubicBezTo>
                  <a:cubicBezTo>
                    <a:pt x="2867" y="1692"/>
                    <a:pt x="2872" y="1698"/>
                    <a:pt x="2872" y="1705"/>
                  </a:cubicBezTo>
                  <a:lnTo>
                    <a:pt x="2872" y="1833"/>
                  </a:lnTo>
                  <a:cubicBezTo>
                    <a:pt x="2872" y="1841"/>
                    <a:pt x="2867" y="1846"/>
                    <a:pt x="2859" y="1846"/>
                  </a:cubicBezTo>
                  <a:cubicBezTo>
                    <a:pt x="2852" y="1846"/>
                    <a:pt x="2847" y="1841"/>
                    <a:pt x="2847" y="1833"/>
                  </a:cubicBezTo>
                  <a:close/>
                  <a:moveTo>
                    <a:pt x="2847" y="1577"/>
                  </a:moveTo>
                  <a:lnTo>
                    <a:pt x="2847" y="1398"/>
                  </a:lnTo>
                  <a:cubicBezTo>
                    <a:pt x="2847" y="1391"/>
                    <a:pt x="2852" y="1385"/>
                    <a:pt x="2859" y="1385"/>
                  </a:cubicBezTo>
                  <a:cubicBezTo>
                    <a:pt x="2867" y="1385"/>
                    <a:pt x="2872" y="1391"/>
                    <a:pt x="2872" y="1398"/>
                  </a:cubicBezTo>
                  <a:lnTo>
                    <a:pt x="2872" y="1577"/>
                  </a:lnTo>
                  <a:cubicBezTo>
                    <a:pt x="2872" y="1584"/>
                    <a:pt x="2867" y="1590"/>
                    <a:pt x="2859" y="1590"/>
                  </a:cubicBezTo>
                  <a:cubicBezTo>
                    <a:pt x="2852" y="1590"/>
                    <a:pt x="2847" y="1584"/>
                    <a:pt x="2847" y="1577"/>
                  </a:cubicBezTo>
                  <a:close/>
                  <a:moveTo>
                    <a:pt x="2847" y="1270"/>
                  </a:moveTo>
                  <a:lnTo>
                    <a:pt x="2847" y="1091"/>
                  </a:lnTo>
                  <a:cubicBezTo>
                    <a:pt x="2847" y="1084"/>
                    <a:pt x="2852" y="1078"/>
                    <a:pt x="2859" y="1078"/>
                  </a:cubicBezTo>
                  <a:cubicBezTo>
                    <a:pt x="2867" y="1078"/>
                    <a:pt x="2872" y="1084"/>
                    <a:pt x="2872" y="1091"/>
                  </a:cubicBezTo>
                  <a:lnTo>
                    <a:pt x="2872" y="1270"/>
                  </a:lnTo>
                  <a:cubicBezTo>
                    <a:pt x="2872" y="1277"/>
                    <a:pt x="2867" y="1283"/>
                    <a:pt x="2859" y="1283"/>
                  </a:cubicBezTo>
                  <a:cubicBezTo>
                    <a:pt x="2852" y="1283"/>
                    <a:pt x="2847" y="1277"/>
                    <a:pt x="2847" y="1270"/>
                  </a:cubicBezTo>
                  <a:close/>
                  <a:moveTo>
                    <a:pt x="2847" y="963"/>
                  </a:moveTo>
                  <a:lnTo>
                    <a:pt x="2847" y="784"/>
                  </a:lnTo>
                  <a:cubicBezTo>
                    <a:pt x="2847" y="777"/>
                    <a:pt x="2852" y="771"/>
                    <a:pt x="2859" y="771"/>
                  </a:cubicBezTo>
                  <a:cubicBezTo>
                    <a:pt x="2867" y="771"/>
                    <a:pt x="2872" y="777"/>
                    <a:pt x="2872" y="784"/>
                  </a:cubicBezTo>
                  <a:lnTo>
                    <a:pt x="2872" y="963"/>
                  </a:lnTo>
                  <a:cubicBezTo>
                    <a:pt x="2872" y="970"/>
                    <a:pt x="2867" y="976"/>
                    <a:pt x="2859" y="976"/>
                  </a:cubicBezTo>
                  <a:cubicBezTo>
                    <a:pt x="2852" y="976"/>
                    <a:pt x="2847" y="970"/>
                    <a:pt x="2847" y="963"/>
                  </a:cubicBezTo>
                  <a:close/>
                  <a:moveTo>
                    <a:pt x="2847" y="656"/>
                  </a:moveTo>
                  <a:lnTo>
                    <a:pt x="2847" y="476"/>
                  </a:lnTo>
                  <a:cubicBezTo>
                    <a:pt x="2847" y="469"/>
                    <a:pt x="2852" y="464"/>
                    <a:pt x="2859" y="464"/>
                  </a:cubicBezTo>
                  <a:cubicBezTo>
                    <a:pt x="2867" y="464"/>
                    <a:pt x="2872" y="469"/>
                    <a:pt x="2872" y="476"/>
                  </a:cubicBezTo>
                  <a:lnTo>
                    <a:pt x="2872" y="656"/>
                  </a:lnTo>
                  <a:cubicBezTo>
                    <a:pt x="2872" y="663"/>
                    <a:pt x="2867" y="668"/>
                    <a:pt x="2859" y="668"/>
                  </a:cubicBezTo>
                  <a:cubicBezTo>
                    <a:pt x="2852" y="668"/>
                    <a:pt x="2847" y="663"/>
                    <a:pt x="2847" y="656"/>
                  </a:cubicBezTo>
                  <a:close/>
                  <a:moveTo>
                    <a:pt x="2847" y="348"/>
                  </a:moveTo>
                  <a:lnTo>
                    <a:pt x="2847" y="169"/>
                  </a:lnTo>
                  <a:cubicBezTo>
                    <a:pt x="2847" y="162"/>
                    <a:pt x="2852" y="156"/>
                    <a:pt x="2859" y="156"/>
                  </a:cubicBezTo>
                  <a:cubicBezTo>
                    <a:pt x="2867" y="156"/>
                    <a:pt x="2872" y="162"/>
                    <a:pt x="2872" y="169"/>
                  </a:cubicBezTo>
                  <a:lnTo>
                    <a:pt x="2872" y="348"/>
                  </a:lnTo>
                  <a:cubicBezTo>
                    <a:pt x="2872" y="355"/>
                    <a:pt x="2867" y="361"/>
                    <a:pt x="2859" y="361"/>
                  </a:cubicBezTo>
                  <a:cubicBezTo>
                    <a:pt x="2852" y="361"/>
                    <a:pt x="2847" y="355"/>
                    <a:pt x="2847" y="348"/>
                  </a:cubicBezTo>
                  <a:close/>
                  <a:moveTo>
                    <a:pt x="2824" y="54"/>
                  </a:moveTo>
                  <a:lnTo>
                    <a:pt x="2821" y="49"/>
                  </a:lnTo>
                  <a:lnTo>
                    <a:pt x="2825" y="53"/>
                  </a:lnTo>
                  <a:lnTo>
                    <a:pt x="2794" y="33"/>
                  </a:lnTo>
                  <a:lnTo>
                    <a:pt x="2798" y="35"/>
                  </a:lnTo>
                  <a:lnTo>
                    <a:pt x="2761" y="27"/>
                  </a:lnTo>
                  <a:cubicBezTo>
                    <a:pt x="2754" y="25"/>
                    <a:pt x="2749" y="19"/>
                    <a:pt x="2751" y="12"/>
                  </a:cubicBezTo>
                  <a:cubicBezTo>
                    <a:pt x="2752" y="5"/>
                    <a:pt x="2759" y="0"/>
                    <a:pt x="2766" y="2"/>
                  </a:cubicBezTo>
                  <a:lnTo>
                    <a:pt x="2803" y="10"/>
                  </a:lnTo>
                  <a:cubicBezTo>
                    <a:pt x="2805" y="10"/>
                    <a:pt x="2806" y="11"/>
                    <a:pt x="2807" y="12"/>
                  </a:cubicBezTo>
                  <a:lnTo>
                    <a:pt x="2838" y="32"/>
                  </a:lnTo>
                  <a:cubicBezTo>
                    <a:pt x="2840" y="33"/>
                    <a:pt x="2841" y="34"/>
                    <a:pt x="2842" y="36"/>
                  </a:cubicBezTo>
                  <a:lnTo>
                    <a:pt x="2845" y="40"/>
                  </a:lnTo>
                  <a:cubicBezTo>
                    <a:pt x="2849" y="46"/>
                    <a:pt x="2847" y="54"/>
                    <a:pt x="2841" y="58"/>
                  </a:cubicBezTo>
                  <a:cubicBezTo>
                    <a:pt x="2835" y="62"/>
                    <a:pt x="2828" y="60"/>
                    <a:pt x="2824" y="54"/>
                  </a:cubicBezTo>
                  <a:close/>
                  <a:moveTo>
                    <a:pt x="2763" y="27"/>
                  </a:moveTo>
                  <a:lnTo>
                    <a:pt x="2665" y="27"/>
                  </a:lnTo>
                  <a:cubicBezTo>
                    <a:pt x="2657" y="27"/>
                    <a:pt x="2652" y="22"/>
                    <a:pt x="2652" y="15"/>
                  </a:cubicBezTo>
                  <a:cubicBezTo>
                    <a:pt x="2652" y="7"/>
                    <a:pt x="2657" y="2"/>
                    <a:pt x="2665" y="2"/>
                  </a:cubicBezTo>
                  <a:lnTo>
                    <a:pt x="2763" y="2"/>
                  </a:lnTo>
                  <a:cubicBezTo>
                    <a:pt x="2771" y="2"/>
                    <a:pt x="2776" y="7"/>
                    <a:pt x="2776" y="14"/>
                  </a:cubicBezTo>
                  <a:cubicBezTo>
                    <a:pt x="2776" y="22"/>
                    <a:pt x="2771" y="27"/>
                    <a:pt x="2763" y="27"/>
                  </a:cubicBezTo>
                  <a:close/>
                  <a:moveTo>
                    <a:pt x="2537" y="27"/>
                  </a:moveTo>
                  <a:lnTo>
                    <a:pt x="2357" y="28"/>
                  </a:lnTo>
                  <a:cubicBezTo>
                    <a:pt x="2350" y="28"/>
                    <a:pt x="2345" y="22"/>
                    <a:pt x="2345" y="15"/>
                  </a:cubicBezTo>
                  <a:cubicBezTo>
                    <a:pt x="2345" y="8"/>
                    <a:pt x="2350" y="2"/>
                    <a:pt x="2357" y="2"/>
                  </a:cubicBezTo>
                  <a:lnTo>
                    <a:pt x="2537" y="2"/>
                  </a:lnTo>
                  <a:cubicBezTo>
                    <a:pt x="2544" y="2"/>
                    <a:pt x="2549" y="8"/>
                    <a:pt x="2549" y="15"/>
                  </a:cubicBezTo>
                  <a:cubicBezTo>
                    <a:pt x="2549" y="22"/>
                    <a:pt x="2544" y="27"/>
                    <a:pt x="2537" y="27"/>
                  </a:cubicBezTo>
                  <a:close/>
                  <a:moveTo>
                    <a:pt x="2229" y="28"/>
                  </a:moveTo>
                  <a:lnTo>
                    <a:pt x="2050" y="28"/>
                  </a:lnTo>
                  <a:cubicBezTo>
                    <a:pt x="2043" y="28"/>
                    <a:pt x="2037" y="22"/>
                    <a:pt x="2037" y="15"/>
                  </a:cubicBezTo>
                  <a:cubicBezTo>
                    <a:pt x="2037" y="8"/>
                    <a:pt x="2043" y="2"/>
                    <a:pt x="2050" y="2"/>
                  </a:cubicBezTo>
                  <a:lnTo>
                    <a:pt x="2229" y="2"/>
                  </a:lnTo>
                  <a:cubicBezTo>
                    <a:pt x="2236" y="2"/>
                    <a:pt x="2242" y="8"/>
                    <a:pt x="2242" y="15"/>
                  </a:cubicBezTo>
                  <a:cubicBezTo>
                    <a:pt x="2242" y="22"/>
                    <a:pt x="2236" y="28"/>
                    <a:pt x="2229" y="28"/>
                  </a:cubicBezTo>
                  <a:close/>
                  <a:moveTo>
                    <a:pt x="1922" y="28"/>
                  </a:moveTo>
                  <a:lnTo>
                    <a:pt x="1743" y="28"/>
                  </a:lnTo>
                  <a:cubicBezTo>
                    <a:pt x="1736" y="28"/>
                    <a:pt x="1730" y="22"/>
                    <a:pt x="1730" y="15"/>
                  </a:cubicBezTo>
                  <a:cubicBezTo>
                    <a:pt x="1730" y="8"/>
                    <a:pt x="1736" y="2"/>
                    <a:pt x="1743" y="2"/>
                  </a:cubicBezTo>
                  <a:lnTo>
                    <a:pt x="1922" y="2"/>
                  </a:lnTo>
                  <a:cubicBezTo>
                    <a:pt x="1929" y="2"/>
                    <a:pt x="1935" y="8"/>
                    <a:pt x="1935" y="15"/>
                  </a:cubicBezTo>
                  <a:cubicBezTo>
                    <a:pt x="1935" y="22"/>
                    <a:pt x="1929" y="28"/>
                    <a:pt x="1922" y="28"/>
                  </a:cubicBezTo>
                  <a:close/>
                  <a:moveTo>
                    <a:pt x="1615" y="28"/>
                  </a:moveTo>
                  <a:lnTo>
                    <a:pt x="1436" y="28"/>
                  </a:lnTo>
                  <a:cubicBezTo>
                    <a:pt x="1429" y="28"/>
                    <a:pt x="1423" y="23"/>
                    <a:pt x="1423" y="15"/>
                  </a:cubicBezTo>
                  <a:cubicBezTo>
                    <a:pt x="1423" y="8"/>
                    <a:pt x="1429" y="3"/>
                    <a:pt x="1436" y="3"/>
                  </a:cubicBezTo>
                  <a:lnTo>
                    <a:pt x="1615" y="3"/>
                  </a:lnTo>
                  <a:cubicBezTo>
                    <a:pt x="1622" y="3"/>
                    <a:pt x="1628" y="8"/>
                    <a:pt x="1628" y="15"/>
                  </a:cubicBezTo>
                  <a:cubicBezTo>
                    <a:pt x="1628" y="22"/>
                    <a:pt x="1622" y="28"/>
                    <a:pt x="1615" y="28"/>
                  </a:cubicBezTo>
                  <a:close/>
                  <a:moveTo>
                    <a:pt x="1308" y="28"/>
                  </a:moveTo>
                  <a:lnTo>
                    <a:pt x="1129" y="29"/>
                  </a:lnTo>
                  <a:cubicBezTo>
                    <a:pt x="1121" y="29"/>
                    <a:pt x="1116" y="23"/>
                    <a:pt x="1116" y="16"/>
                  </a:cubicBezTo>
                  <a:cubicBezTo>
                    <a:pt x="1116" y="9"/>
                    <a:pt x="1121" y="3"/>
                    <a:pt x="1128" y="3"/>
                  </a:cubicBezTo>
                  <a:lnTo>
                    <a:pt x="1308" y="3"/>
                  </a:lnTo>
                  <a:cubicBezTo>
                    <a:pt x="1315" y="3"/>
                    <a:pt x="1321" y="8"/>
                    <a:pt x="1321" y="16"/>
                  </a:cubicBezTo>
                  <a:cubicBezTo>
                    <a:pt x="1321" y="23"/>
                    <a:pt x="1315" y="28"/>
                    <a:pt x="1308" y="28"/>
                  </a:cubicBezTo>
                  <a:close/>
                  <a:moveTo>
                    <a:pt x="1001" y="29"/>
                  </a:moveTo>
                  <a:lnTo>
                    <a:pt x="821" y="29"/>
                  </a:lnTo>
                  <a:cubicBezTo>
                    <a:pt x="814" y="29"/>
                    <a:pt x="809" y="23"/>
                    <a:pt x="809" y="16"/>
                  </a:cubicBezTo>
                  <a:cubicBezTo>
                    <a:pt x="809" y="9"/>
                    <a:pt x="814" y="3"/>
                    <a:pt x="821" y="3"/>
                  </a:cubicBezTo>
                  <a:lnTo>
                    <a:pt x="1000" y="3"/>
                  </a:lnTo>
                  <a:cubicBezTo>
                    <a:pt x="1008" y="3"/>
                    <a:pt x="1013" y="9"/>
                    <a:pt x="1013" y="16"/>
                  </a:cubicBezTo>
                  <a:cubicBezTo>
                    <a:pt x="1013" y="23"/>
                    <a:pt x="1008" y="29"/>
                    <a:pt x="1001" y="29"/>
                  </a:cubicBezTo>
                  <a:close/>
                  <a:moveTo>
                    <a:pt x="693" y="29"/>
                  </a:moveTo>
                  <a:lnTo>
                    <a:pt x="514" y="29"/>
                  </a:lnTo>
                  <a:cubicBezTo>
                    <a:pt x="507" y="29"/>
                    <a:pt x="501" y="23"/>
                    <a:pt x="501" y="16"/>
                  </a:cubicBezTo>
                  <a:cubicBezTo>
                    <a:pt x="501" y="9"/>
                    <a:pt x="507" y="3"/>
                    <a:pt x="514" y="3"/>
                  </a:cubicBezTo>
                  <a:lnTo>
                    <a:pt x="693" y="3"/>
                  </a:lnTo>
                  <a:cubicBezTo>
                    <a:pt x="700" y="3"/>
                    <a:pt x="706" y="9"/>
                    <a:pt x="706" y="16"/>
                  </a:cubicBezTo>
                  <a:cubicBezTo>
                    <a:pt x="706" y="23"/>
                    <a:pt x="700" y="29"/>
                    <a:pt x="693" y="29"/>
                  </a:cubicBezTo>
                  <a:close/>
                  <a:moveTo>
                    <a:pt x="386" y="29"/>
                  </a:moveTo>
                  <a:lnTo>
                    <a:pt x="207" y="29"/>
                  </a:lnTo>
                  <a:cubicBezTo>
                    <a:pt x="200" y="29"/>
                    <a:pt x="194" y="23"/>
                    <a:pt x="194" y="16"/>
                  </a:cubicBezTo>
                  <a:cubicBezTo>
                    <a:pt x="194" y="9"/>
                    <a:pt x="200" y="4"/>
                    <a:pt x="207" y="4"/>
                  </a:cubicBezTo>
                  <a:lnTo>
                    <a:pt x="386" y="3"/>
                  </a:lnTo>
                  <a:cubicBezTo>
                    <a:pt x="393" y="3"/>
                    <a:pt x="399" y="9"/>
                    <a:pt x="399" y="16"/>
                  </a:cubicBezTo>
                  <a:cubicBezTo>
                    <a:pt x="399" y="23"/>
                    <a:pt x="393" y="29"/>
                    <a:pt x="386" y="29"/>
                  </a:cubicBezTo>
                  <a:close/>
                  <a:moveTo>
                    <a:pt x="82" y="35"/>
                  </a:moveTo>
                  <a:lnTo>
                    <a:pt x="75" y="37"/>
                  </a:lnTo>
                  <a:lnTo>
                    <a:pt x="79" y="35"/>
                  </a:lnTo>
                  <a:lnTo>
                    <a:pt x="48" y="55"/>
                  </a:lnTo>
                  <a:lnTo>
                    <a:pt x="52" y="51"/>
                  </a:lnTo>
                  <a:lnTo>
                    <a:pt x="32" y="82"/>
                  </a:lnTo>
                  <a:lnTo>
                    <a:pt x="34" y="78"/>
                  </a:lnTo>
                  <a:lnTo>
                    <a:pt x="26" y="115"/>
                  </a:lnTo>
                  <a:lnTo>
                    <a:pt x="26" y="112"/>
                  </a:lnTo>
                  <a:lnTo>
                    <a:pt x="26" y="173"/>
                  </a:lnTo>
                  <a:cubicBezTo>
                    <a:pt x="26" y="180"/>
                    <a:pt x="21" y="186"/>
                    <a:pt x="13" y="186"/>
                  </a:cubicBezTo>
                  <a:cubicBezTo>
                    <a:pt x="6" y="186"/>
                    <a:pt x="1" y="180"/>
                    <a:pt x="1" y="173"/>
                  </a:cubicBezTo>
                  <a:lnTo>
                    <a:pt x="1" y="112"/>
                  </a:lnTo>
                  <a:cubicBezTo>
                    <a:pt x="1" y="112"/>
                    <a:pt x="1" y="111"/>
                    <a:pt x="1" y="110"/>
                  </a:cubicBezTo>
                  <a:lnTo>
                    <a:pt x="9" y="73"/>
                  </a:lnTo>
                  <a:cubicBezTo>
                    <a:pt x="9" y="71"/>
                    <a:pt x="10" y="70"/>
                    <a:pt x="11" y="69"/>
                  </a:cubicBezTo>
                  <a:lnTo>
                    <a:pt x="31" y="38"/>
                  </a:lnTo>
                  <a:cubicBezTo>
                    <a:pt x="32" y="36"/>
                    <a:pt x="33" y="35"/>
                    <a:pt x="35" y="34"/>
                  </a:cubicBezTo>
                  <a:lnTo>
                    <a:pt x="66" y="14"/>
                  </a:lnTo>
                  <a:cubicBezTo>
                    <a:pt x="67" y="13"/>
                    <a:pt x="68" y="12"/>
                    <a:pt x="70" y="12"/>
                  </a:cubicBezTo>
                  <a:lnTo>
                    <a:pt x="77" y="10"/>
                  </a:lnTo>
                  <a:cubicBezTo>
                    <a:pt x="84" y="9"/>
                    <a:pt x="91" y="13"/>
                    <a:pt x="92" y="20"/>
                  </a:cubicBezTo>
                  <a:cubicBezTo>
                    <a:pt x="94" y="27"/>
                    <a:pt x="89" y="34"/>
                    <a:pt x="82" y="35"/>
                  </a:cubicBezTo>
                  <a:close/>
                  <a:moveTo>
                    <a:pt x="26" y="301"/>
                  </a:moveTo>
                  <a:lnTo>
                    <a:pt x="26" y="480"/>
                  </a:lnTo>
                  <a:cubicBezTo>
                    <a:pt x="26" y="487"/>
                    <a:pt x="21" y="493"/>
                    <a:pt x="13" y="493"/>
                  </a:cubicBezTo>
                  <a:cubicBezTo>
                    <a:pt x="6" y="493"/>
                    <a:pt x="1" y="487"/>
                    <a:pt x="1" y="480"/>
                  </a:cubicBezTo>
                  <a:lnTo>
                    <a:pt x="1" y="301"/>
                  </a:lnTo>
                  <a:cubicBezTo>
                    <a:pt x="1" y="294"/>
                    <a:pt x="6" y="288"/>
                    <a:pt x="13" y="288"/>
                  </a:cubicBezTo>
                  <a:cubicBezTo>
                    <a:pt x="21" y="288"/>
                    <a:pt x="26" y="294"/>
                    <a:pt x="26" y="301"/>
                  </a:cubicBezTo>
                  <a:close/>
                  <a:moveTo>
                    <a:pt x="26" y="608"/>
                  </a:moveTo>
                  <a:lnTo>
                    <a:pt x="26" y="787"/>
                  </a:lnTo>
                  <a:cubicBezTo>
                    <a:pt x="26" y="794"/>
                    <a:pt x="21" y="800"/>
                    <a:pt x="13" y="800"/>
                  </a:cubicBezTo>
                  <a:cubicBezTo>
                    <a:pt x="6" y="800"/>
                    <a:pt x="1" y="794"/>
                    <a:pt x="1" y="787"/>
                  </a:cubicBezTo>
                  <a:lnTo>
                    <a:pt x="1" y="608"/>
                  </a:lnTo>
                  <a:cubicBezTo>
                    <a:pt x="1" y="601"/>
                    <a:pt x="6" y="595"/>
                    <a:pt x="13" y="595"/>
                  </a:cubicBezTo>
                  <a:cubicBezTo>
                    <a:pt x="21" y="595"/>
                    <a:pt x="26" y="601"/>
                    <a:pt x="26" y="608"/>
                  </a:cubicBezTo>
                  <a:close/>
                  <a:moveTo>
                    <a:pt x="26" y="915"/>
                  </a:moveTo>
                  <a:lnTo>
                    <a:pt x="26" y="1094"/>
                  </a:lnTo>
                  <a:cubicBezTo>
                    <a:pt x="26" y="1101"/>
                    <a:pt x="21" y="1107"/>
                    <a:pt x="13" y="1107"/>
                  </a:cubicBezTo>
                  <a:cubicBezTo>
                    <a:pt x="6" y="1107"/>
                    <a:pt x="1" y="1101"/>
                    <a:pt x="1" y="1094"/>
                  </a:cubicBezTo>
                  <a:lnTo>
                    <a:pt x="1" y="915"/>
                  </a:lnTo>
                  <a:cubicBezTo>
                    <a:pt x="1" y="908"/>
                    <a:pt x="6" y="902"/>
                    <a:pt x="13" y="902"/>
                  </a:cubicBezTo>
                  <a:cubicBezTo>
                    <a:pt x="21" y="902"/>
                    <a:pt x="26" y="908"/>
                    <a:pt x="26" y="915"/>
                  </a:cubicBezTo>
                  <a:close/>
                  <a:moveTo>
                    <a:pt x="26" y="1222"/>
                  </a:moveTo>
                  <a:lnTo>
                    <a:pt x="26" y="1402"/>
                  </a:lnTo>
                  <a:cubicBezTo>
                    <a:pt x="26" y="1409"/>
                    <a:pt x="21" y="1414"/>
                    <a:pt x="13" y="1414"/>
                  </a:cubicBezTo>
                  <a:cubicBezTo>
                    <a:pt x="6" y="1414"/>
                    <a:pt x="1" y="1409"/>
                    <a:pt x="1" y="1402"/>
                  </a:cubicBezTo>
                  <a:lnTo>
                    <a:pt x="1" y="1222"/>
                  </a:lnTo>
                  <a:cubicBezTo>
                    <a:pt x="1" y="1215"/>
                    <a:pt x="6" y="1210"/>
                    <a:pt x="13" y="1210"/>
                  </a:cubicBezTo>
                  <a:cubicBezTo>
                    <a:pt x="21" y="1210"/>
                    <a:pt x="26" y="1215"/>
                    <a:pt x="26" y="1222"/>
                  </a:cubicBezTo>
                  <a:close/>
                  <a:moveTo>
                    <a:pt x="26" y="1530"/>
                  </a:moveTo>
                  <a:lnTo>
                    <a:pt x="26" y="1709"/>
                  </a:lnTo>
                  <a:cubicBezTo>
                    <a:pt x="26" y="1716"/>
                    <a:pt x="21" y="1722"/>
                    <a:pt x="13" y="1722"/>
                  </a:cubicBezTo>
                  <a:cubicBezTo>
                    <a:pt x="6" y="1722"/>
                    <a:pt x="1" y="1716"/>
                    <a:pt x="1" y="1709"/>
                  </a:cubicBezTo>
                  <a:lnTo>
                    <a:pt x="1" y="1530"/>
                  </a:lnTo>
                  <a:cubicBezTo>
                    <a:pt x="1" y="1522"/>
                    <a:pt x="6" y="1517"/>
                    <a:pt x="13" y="1517"/>
                  </a:cubicBezTo>
                  <a:cubicBezTo>
                    <a:pt x="21" y="1517"/>
                    <a:pt x="26" y="1522"/>
                    <a:pt x="26" y="1530"/>
                  </a:cubicBezTo>
                  <a:close/>
                  <a:moveTo>
                    <a:pt x="27" y="1834"/>
                  </a:moveTo>
                  <a:lnTo>
                    <a:pt x="34" y="1868"/>
                  </a:lnTo>
                  <a:lnTo>
                    <a:pt x="32" y="1864"/>
                  </a:lnTo>
                  <a:lnTo>
                    <a:pt x="52" y="1895"/>
                  </a:lnTo>
                  <a:lnTo>
                    <a:pt x="48" y="1891"/>
                  </a:lnTo>
                  <a:lnTo>
                    <a:pt x="79" y="1911"/>
                  </a:lnTo>
                  <a:cubicBezTo>
                    <a:pt x="85" y="1915"/>
                    <a:pt x="87" y="1922"/>
                    <a:pt x="83" y="1928"/>
                  </a:cubicBezTo>
                  <a:cubicBezTo>
                    <a:pt x="79" y="1934"/>
                    <a:pt x="71" y="1936"/>
                    <a:pt x="66" y="1932"/>
                  </a:cubicBezTo>
                  <a:lnTo>
                    <a:pt x="35" y="1912"/>
                  </a:lnTo>
                  <a:cubicBezTo>
                    <a:pt x="33" y="1911"/>
                    <a:pt x="32" y="1910"/>
                    <a:pt x="31" y="1908"/>
                  </a:cubicBezTo>
                  <a:lnTo>
                    <a:pt x="11" y="1877"/>
                  </a:lnTo>
                  <a:cubicBezTo>
                    <a:pt x="10" y="1876"/>
                    <a:pt x="9" y="1875"/>
                    <a:pt x="9" y="1873"/>
                  </a:cubicBezTo>
                  <a:lnTo>
                    <a:pt x="2" y="1839"/>
                  </a:lnTo>
                  <a:cubicBezTo>
                    <a:pt x="0" y="1832"/>
                    <a:pt x="5" y="1826"/>
                    <a:pt x="11" y="1824"/>
                  </a:cubicBezTo>
                  <a:cubicBezTo>
                    <a:pt x="18" y="1823"/>
                    <a:pt x="25" y="1827"/>
                    <a:pt x="27" y="1834"/>
                  </a:cubicBezTo>
                  <a:close/>
                </a:path>
              </a:pathLst>
            </a:custGeom>
            <a:solidFill>
              <a:schemeClr val="accent2"/>
            </a:solidFill>
            <a:ln w="9525" cap="flat">
              <a:solidFill>
                <a:schemeClr val="accent2"/>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1"/>
            <p:cNvSpPr>
              <a:spLocks/>
            </p:cNvSpPr>
            <p:nvPr/>
          </p:nvSpPr>
          <p:spPr bwMode="auto">
            <a:xfrm>
              <a:off x="7897813" y="3317875"/>
              <a:ext cx="736600" cy="808038"/>
            </a:xfrm>
            <a:custGeom>
              <a:avLst/>
              <a:gdLst/>
              <a:ahLst/>
              <a:cxnLst>
                <a:cxn ang="0">
                  <a:pos x="76" y="1357"/>
                </a:cxn>
                <a:cxn ang="0">
                  <a:pos x="1161" y="1357"/>
                </a:cxn>
                <a:cxn ang="0">
                  <a:pos x="1238" y="1280"/>
                </a:cxn>
                <a:cxn ang="0">
                  <a:pos x="1238" y="1280"/>
                </a:cxn>
                <a:cxn ang="0">
                  <a:pos x="1238" y="77"/>
                </a:cxn>
                <a:cxn ang="0">
                  <a:pos x="1161" y="0"/>
                </a:cxn>
                <a:cxn ang="0">
                  <a:pos x="76" y="0"/>
                </a:cxn>
                <a:cxn ang="0">
                  <a:pos x="0" y="77"/>
                </a:cxn>
                <a:cxn ang="0">
                  <a:pos x="0" y="1280"/>
                </a:cxn>
                <a:cxn ang="0">
                  <a:pos x="76" y="1357"/>
                </a:cxn>
              </a:cxnLst>
              <a:rect l="0" t="0" r="r" b="b"/>
              <a:pathLst>
                <a:path w="1238" h="1357">
                  <a:moveTo>
                    <a:pt x="76" y="1357"/>
                  </a:moveTo>
                  <a:lnTo>
                    <a:pt x="1161" y="1357"/>
                  </a:lnTo>
                  <a:cubicBezTo>
                    <a:pt x="1204" y="1357"/>
                    <a:pt x="1238" y="1322"/>
                    <a:pt x="1238" y="1280"/>
                  </a:cubicBezTo>
                  <a:cubicBezTo>
                    <a:pt x="1238" y="1280"/>
                    <a:pt x="1238" y="1280"/>
                    <a:pt x="1238" y="1280"/>
                  </a:cubicBezTo>
                  <a:lnTo>
                    <a:pt x="1238" y="77"/>
                  </a:lnTo>
                  <a:cubicBezTo>
                    <a:pt x="1238" y="34"/>
                    <a:pt x="1204" y="0"/>
                    <a:pt x="1161" y="0"/>
                  </a:cubicBezTo>
                  <a:lnTo>
                    <a:pt x="76" y="0"/>
                  </a:lnTo>
                  <a:cubicBezTo>
                    <a:pt x="34" y="0"/>
                    <a:pt x="0" y="34"/>
                    <a:pt x="0" y="77"/>
                  </a:cubicBezTo>
                  <a:lnTo>
                    <a:pt x="0" y="1280"/>
                  </a:lnTo>
                  <a:cubicBezTo>
                    <a:pt x="0" y="1322"/>
                    <a:pt x="34" y="1357"/>
                    <a:pt x="76" y="1357"/>
                  </a:cubicBezTo>
                  <a:close/>
                </a:path>
              </a:pathLst>
            </a:custGeom>
            <a:solidFill>
              <a:srgbClr val="CFCEDF"/>
            </a:solidFill>
            <a:ln w="0">
              <a:noFill/>
              <a:prstDash val="solid"/>
              <a:round/>
              <a:headEnd/>
              <a:tailEnd/>
            </a:ln>
          </p:spPr>
          <p:txBody>
            <a:bodyPr vert="horz" wrap="square" lIns="91440" tIns="45720" rIns="91440" bIns="45720" numCol="1" anchor="ctr" anchorCtr="0" compatLnSpc="1">
              <a:prstTxWarp prst="textNoShape">
                <a:avLst/>
              </a:prstTxWarp>
            </a:bodyPr>
            <a:lstStyle/>
            <a:p>
              <a:pPr lvl="0" algn="ctr" defTabSz="914400"/>
              <a:r>
                <a:rPr lang="en-US" sz="800" b="1" dirty="0" smtClean="0">
                  <a:solidFill>
                    <a:srgbClr val="000000"/>
                  </a:solidFill>
                  <a:latin typeface="Arial" pitchFamily="34" charset="0"/>
                  <a:cs typeface="Arial" pitchFamily="34" charset="0"/>
                </a:rPr>
                <a:t>Capital</a:t>
              </a:r>
            </a:p>
            <a:p>
              <a:pPr lvl="0" algn="ctr" defTabSz="914400"/>
              <a:r>
                <a:rPr lang="en-US" sz="800" b="1" dirty="0" smtClean="0">
                  <a:solidFill>
                    <a:srgbClr val="000000"/>
                  </a:solidFill>
                  <a:latin typeface="Arial" pitchFamily="34" charset="0"/>
                  <a:cs typeface="Arial" pitchFamily="34" charset="0"/>
                </a:rPr>
                <a:t>Products Group</a:t>
              </a:r>
              <a:endParaRPr lang="en-US" sz="800" dirty="0" smtClean="0">
                <a:latin typeface="Arial" pitchFamily="34" charset="0"/>
                <a:cs typeface="Arial" pitchFamily="34" charset="0"/>
              </a:endParaRPr>
            </a:p>
          </p:txBody>
        </p:sp>
        <p:sp>
          <p:nvSpPr>
            <p:cNvPr id="117" name="Rectangle 14"/>
            <p:cNvSpPr>
              <a:spLocks noChangeArrowheads="1"/>
            </p:cNvSpPr>
            <p:nvPr/>
          </p:nvSpPr>
          <p:spPr bwMode="auto">
            <a:xfrm>
              <a:off x="1274763" y="2255838"/>
              <a:ext cx="149225" cy="161925"/>
            </a:xfrm>
            <a:prstGeom prst="rect">
              <a:avLst/>
            </a:prstGeom>
            <a:solidFill>
              <a:srgbClr val="CFCED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15"/>
            <p:cNvSpPr>
              <a:spLocks noChangeArrowheads="1"/>
            </p:cNvSpPr>
            <p:nvPr/>
          </p:nvSpPr>
          <p:spPr bwMode="auto">
            <a:xfrm>
              <a:off x="1476375" y="2266950"/>
              <a:ext cx="7905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Product Group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 name="Rectangle 16"/>
            <p:cNvSpPr>
              <a:spLocks noChangeArrowheads="1"/>
            </p:cNvSpPr>
            <p:nvPr/>
          </p:nvSpPr>
          <p:spPr bwMode="auto">
            <a:xfrm>
              <a:off x="1274763" y="1922463"/>
              <a:ext cx="149225" cy="161925"/>
            </a:xfrm>
            <a:prstGeom prst="rect">
              <a:avLst/>
            </a:prstGeom>
            <a:solidFill>
              <a:srgbClr val="7C7EA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7"/>
            <p:cNvSpPr>
              <a:spLocks noChangeArrowheads="1"/>
            </p:cNvSpPr>
            <p:nvPr/>
          </p:nvSpPr>
          <p:spPr bwMode="auto">
            <a:xfrm>
              <a:off x="1476375" y="1933575"/>
              <a:ext cx="9810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Industry Coverage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 name="Rectangle 18"/>
            <p:cNvSpPr>
              <a:spLocks noChangeArrowheads="1"/>
            </p:cNvSpPr>
            <p:nvPr/>
          </p:nvSpPr>
          <p:spPr bwMode="auto">
            <a:xfrm>
              <a:off x="7439025" y="3114675"/>
              <a:ext cx="9715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cs typeface="Arial" pitchFamily="34" charset="0"/>
                </a:rPr>
                <a:t>Financing Group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 name="Freeform 19"/>
            <p:cNvSpPr>
              <a:spLocks/>
            </p:cNvSpPr>
            <p:nvPr/>
          </p:nvSpPr>
          <p:spPr bwMode="auto">
            <a:xfrm>
              <a:off x="5141913" y="4705350"/>
              <a:ext cx="736600" cy="806450"/>
            </a:xfrm>
            <a:custGeom>
              <a:avLst/>
              <a:gdLst/>
              <a:ahLst/>
              <a:cxnLst>
                <a:cxn ang="0">
                  <a:pos x="76" y="1356"/>
                </a:cxn>
                <a:cxn ang="0">
                  <a:pos x="1161" y="1356"/>
                </a:cxn>
                <a:cxn ang="0">
                  <a:pos x="1238" y="1279"/>
                </a:cxn>
                <a:cxn ang="0">
                  <a:pos x="1238" y="1279"/>
                </a:cxn>
                <a:cxn ang="0">
                  <a:pos x="1238" y="1279"/>
                </a:cxn>
                <a:cxn ang="0">
                  <a:pos x="1238" y="76"/>
                </a:cxn>
                <a:cxn ang="0">
                  <a:pos x="1161" y="0"/>
                </a:cxn>
                <a:cxn ang="0">
                  <a:pos x="1161" y="0"/>
                </a:cxn>
                <a:cxn ang="0">
                  <a:pos x="76" y="0"/>
                </a:cxn>
                <a:cxn ang="0">
                  <a:pos x="0" y="76"/>
                </a:cxn>
                <a:cxn ang="0">
                  <a:pos x="0" y="1279"/>
                </a:cxn>
                <a:cxn ang="0">
                  <a:pos x="76" y="1356"/>
                </a:cxn>
              </a:cxnLst>
              <a:rect l="0" t="0" r="r" b="b"/>
              <a:pathLst>
                <a:path w="1238" h="1356">
                  <a:moveTo>
                    <a:pt x="76" y="1356"/>
                  </a:moveTo>
                  <a:lnTo>
                    <a:pt x="1161" y="1356"/>
                  </a:lnTo>
                  <a:cubicBezTo>
                    <a:pt x="1204" y="1356"/>
                    <a:pt x="1238" y="1322"/>
                    <a:pt x="1238" y="1279"/>
                  </a:cubicBezTo>
                  <a:cubicBezTo>
                    <a:pt x="1238" y="1279"/>
                    <a:pt x="1238" y="1279"/>
                    <a:pt x="1238" y="1279"/>
                  </a:cubicBezTo>
                  <a:lnTo>
                    <a:pt x="1238" y="1279"/>
                  </a:lnTo>
                  <a:lnTo>
                    <a:pt x="1238" y="76"/>
                  </a:lnTo>
                  <a:cubicBezTo>
                    <a:pt x="1238" y="34"/>
                    <a:pt x="1204" y="0"/>
                    <a:pt x="1161" y="0"/>
                  </a:cubicBezTo>
                  <a:lnTo>
                    <a:pt x="1161" y="0"/>
                  </a:lnTo>
                  <a:lnTo>
                    <a:pt x="76" y="0"/>
                  </a:lnTo>
                  <a:cubicBezTo>
                    <a:pt x="34" y="0"/>
                    <a:pt x="0" y="34"/>
                    <a:pt x="0" y="76"/>
                  </a:cubicBezTo>
                  <a:lnTo>
                    <a:pt x="0" y="1279"/>
                  </a:lnTo>
                  <a:cubicBezTo>
                    <a:pt x="0" y="1322"/>
                    <a:pt x="34" y="1356"/>
                    <a:pt x="76" y="1356"/>
                  </a:cubicBezTo>
                  <a:close/>
                </a:path>
              </a:pathLst>
            </a:custGeom>
            <a:solidFill>
              <a:srgbClr val="CFCED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20"/>
            <p:cNvSpPr>
              <a:spLocks noChangeArrowheads="1"/>
            </p:cNvSpPr>
            <p:nvPr/>
          </p:nvSpPr>
          <p:spPr bwMode="auto">
            <a:xfrm>
              <a:off x="5391150" y="4953000"/>
              <a:ext cx="15240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4" name="Rectangle 21"/>
            <p:cNvSpPr>
              <a:spLocks noChangeArrowheads="1"/>
            </p:cNvSpPr>
            <p:nvPr/>
          </p:nvSpPr>
          <p:spPr bwMode="auto">
            <a:xfrm>
              <a:off x="5476875" y="4953000"/>
              <a:ext cx="1428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&amp;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5" name="Rectangle 22"/>
            <p:cNvSpPr>
              <a:spLocks noChangeArrowheads="1"/>
            </p:cNvSpPr>
            <p:nvPr/>
          </p:nvSpPr>
          <p:spPr bwMode="auto">
            <a:xfrm>
              <a:off x="5553075" y="4953000"/>
              <a:ext cx="1714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A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6" name="Rectangle 23"/>
            <p:cNvSpPr>
              <a:spLocks noChangeArrowheads="1"/>
            </p:cNvSpPr>
            <p:nvPr/>
          </p:nvSpPr>
          <p:spPr bwMode="auto">
            <a:xfrm>
              <a:off x="5344890" y="5067300"/>
              <a:ext cx="350975" cy="912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Group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8" name="Freeform 25"/>
            <p:cNvSpPr>
              <a:spLocks/>
            </p:cNvSpPr>
            <p:nvPr/>
          </p:nvSpPr>
          <p:spPr bwMode="auto">
            <a:xfrm>
              <a:off x="4144963" y="4705350"/>
              <a:ext cx="738188" cy="806450"/>
            </a:xfrm>
            <a:custGeom>
              <a:avLst/>
              <a:gdLst/>
              <a:ahLst/>
              <a:cxnLst>
                <a:cxn ang="0">
                  <a:pos x="76" y="1356"/>
                </a:cxn>
                <a:cxn ang="0">
                  <a:pos x="1161" y="1356"/>
                </a:cxn>
                <a:cxn ang="0">
                  <a:pos x="1238" y="1279"/>
                </a:cxn>
                <a:cxn ang="0">
                  <a:pos x="1238" y="1279"/>
                </a:cxn>
                <a:cxn ang="0">
                  <a:pos x="1238" y="76"/>
                </a:cxn>
                <a:cxn ang="0">
                  <a:pos x="1161" y="0"/>
                </a:cxn>
                <a:cxn ang="0">
                  <a:pos x="1161" y="0"/>
                </a:cxn>
                <a:cxn ang="0">
                  <a:pos x="76" y="0"/>
                </a:cxn>
                <a:cxn ang="0">
                  <a:pos x="0" y="76"/>
                </a:cxn>
                <a:cxn ang="0">
                  <a:pos x="0" y="76"/>
                </a:cxn>
                <a:cxn ang="0">
                  <a:pos x="0" y="1279"/>
                </a:cxn>
                <a:cxn ang="0">
                  <a:pos x="76" y="1356"/>
                </a:cxn>
              </a:cxnLst>
              <a:rect l="0" t="0" r="r" b="b"/>
              <a:pathLst>
                <a:path w="1238" h="1356">
                  <a:moveTo>
                    <a:pt x="76" y="1356"/>
                  </a:moveTo>
                  <a:lnTo>
                    <a:pt x="1161" y="1356"/>
                  </a:lnTo>
                  <a:cubicBezTo>
                    <a:pt x="1204" y="1356"/>
                    <a:pt x="1238" y="1322"/>
                    <a:pt x="1238" y="1279"/>
                  </a:cubicBezTo>
                  <a:cubicBezTo>
                    <a:pt x="1238" y="1279"/>
                    <a:pt x="1238" y="1279"/>
                    <a:pt x="1238" y="1279"/>
                  </a:cubicBezTo>
                  <a:lnTo>
                    <a:pt x="1238" y="76"/>
                  </a:lnTo>
                  <a:cubicBezTo>
                    <a:pt x="1238" y="34"/>
                    <a:pt x="1204" y="0"/>
                    <a:pt x="1161" y="0"/>
                  </a:cubicBezTo>
                  <a:lnTo>
                    <a:pt x="1161" y="0"/>
                  </a:lnTo>
                  <a:lnTo>
                    <a:pt x="76" y="0"/>
                  </a:lnTo>
                  <a:cubicBezTo>
                    <a:pt x="34" y="0"/>
                    <a:pt x="0" y="34"/>
                    <a:pt x="0" y="76"/>
                  </a:cubicBezTo>
                  <a:lnTo>
                    <a:pt x="0" y="76"/>
                  </a:lnTo>
                  <a:lnTo>
                    <a:pt x="0" y="1279"/>
                  </a:lnTo>
                  <a:cubicBezTo>
                    <a:pt x="0" y="1322"/>
                    <a:pt x="34" y="1356"/>
                    <a:pt x="76" y="1356"/>
                  </a:cubicBezTo>
                  <a:close/>
                </a:path>
              </a:pathLst>
            </a:custGeom>
            <a:solidFill>
              <a:srgbClr val="CFCED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26"/>
            <p:cNvSpPr>
              <a:spLocks noChangeArrowheads="1"/>
            </p:cNvSpPr>
            <p:nvPr/>
          </p:nvSpPr>
          <p:spPr bwMode="auto">
            <a:xfrm>
              <a:off x="4181475" y="5067300"/>
              <a:ext cx="80962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cs typeface="Arial" pitchFamily="34" charset="0"/>
                </a:rPr>
                <a:t>Restructuring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0" name="Group 114"/>
            <p:cNvGrpSpPr/>
            <p:nvPr/>
          </p:nvGrpSpPr>
          <p:grpSpPr>
            <a:xfrm>
              <a:off x="4521199" y="3317875"/>
              <a:ext cx="774700" cy="808038"/>
              <a:chOff x="5187950" y="3317875"/>
              <a:chExt cx="774700" cy="808038"/>
            </a:xfrm>
          </p:grpSpPr>
          <p:sp>
            <p:nvSpPr>
              <p:cNvPr id="213" name="Freeform 27"/>
              <p:cNvSpPr>
                <a:spLocks/>
              </p:cNvSpPr>
              <p:nvPr/>
            </p:nvSpPr>
            <p:spPr bwMode="auto">
              <a:xfrm>
                <a:off x="5187950" y="3317875"/>
                <a:ext cx="738188" cy="808038"/>
              </a:xfrm>
              <a:custGeom>
                <a:avLst/>
                <a:gdLst/>
                <a:ahLst/>
                <a:cxnLst>
                  <a:cxn ang="0">
                    <a:pos x="77" y="1357"/>
                  </a:cxn>
                  <a:cxn ang="0">
                    <a:pos x="1162" y="1357"/>
                  </a:cxn>
                  <a:cxn ang="0">
                    <a:pos x="1239" y="1280"/>
                  </a:cxn>
                  <a:cxn ang="0">
                    <a:pos x="1239" y="1280"/>
                  </a:cxn>
                  <a:cxn ang="0">
                    <a:pos x="1239" y="77"/>
                  </a:cxn>
                  <a:cxn ang="0">
                    <a:pos x="1162" y="0"/>
                  </a:cxn>
                  <a:cxn ang="0">
                    <a:pos x="77" y="0"/>
                  </a:cxn>
                  <a:cxn ang="0">
                    <a:pos x="0" y="77"/>
                  </a:cxn>
                  <a:cxn ang="0">
                    <a:pos x="0" y="77"/>
                  </a:cxn>
                  <a:cxn ang="0">
                    <a:pos x="0" y="1280"/>
                  </a:cxn>
                  <a:cxn ang="0">
                    <a:pos x="77" y="1357"/>
                  </a:cxn>
                </a:cxnLst>
                <a:rect l="0" t="0" r="r" b="b"/>
                <a:pathLst>
                  <a:path w="1239" h="1357">
                    <a:moveTo>
                      <a:pt x="77" y="1357"/>
                    </a:moveTo>
                    <a:lnTo>
                      <a:pt x="1162" y="1357"/>
                    </a:lnTo>
                    <a:cubicBezTo>
                      <a:pt x="1205" y="1357"/>
                      <a:pt x="1239" y="1322"/>
                      <a:pt x="1239" y="1280"/>
                    </a:cubicBezTo>
                    <a:cubicBezTo>
                      <a:pt x="1239" y="1280"/>
                      <a:pt x="1239" y="1280"/>
                      <a:pt x="1239" y="1280"/>
                    </a:cubicBezTo>
                    <a:lnTo>
                      <a:pt x="1239" y="77"/>
                    </a:lnTo>
                    <a:cubicBezTo>
                      <a:pt x="1239" y="34"/>
                      <a:pt x="1205" y="0"/>
                      <a:pt x="1162" y="0"/>
                    </a:cubicBezTo>
                    <a:lnTo>
                      <a:pt x="77" y="0"/>
                    </a:lnTo>
                    <a:cubicBezTo>
                      <a:pt x="35" y="0"/>
                      <a:pt x="0" y="34"/>
                      <a:pt x="0" y="77"/>
                    </a:cubicBezTo>
                    <a:lnTo>
                      <a:pt x="0" y="77"/>
                    </a:lnTo>
                    <a:lnTo>
                      <a:pt x="0" y="1280"/>
                    </a:lnTo>
                    <a:cubicBezTo>
                      <a:pt x="0" y="1322"/>
                      <a:pt x="35" y="1357"/>
                      <a:pt x="77" y="1357"/>
                    </a:cubicBez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Rectangle 28"/>
              <p:cNvSpPr>
                <a:spLocks noChangeArrowheads="1"/>
              </p:cNvSpPr>
              <p:nvPr/>
            </p:nvSpPr>
            <p:spPr bwMode="auto">
              <a:xfrm>
                <a:off x="5334000" y="3619500"/>
                <a:ext cx="58102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Financial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 name="Rectangle 29"/>
              <p:cNvSpPr>
                <a:spLocks noChangeArrowheads="1"/>
              </p:cNvSpPr>
              <p:nvPr/>
            </p:nvSpPr>
            <p:spPr bwMode="auto">
              <a:xfrm>
                <a:off x="5286375" y="3743325"/>
                <a:ext cx="6762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Institutions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31" name="Freeform 30"/>
            <p:cNvSpPr>
              <a:spLocks/>
            </p:cNvSpPr>
            <p:nvPr/>
          </p:nvSpPr>
          <p:spPr bwMode="auto">
            <a:xfrm>
              <a:off x="5815013" y="1874838"/>
              <a:ext cx="131763" cy="596900"/>
            </a:xfrm>
            <a:custGeom>
              <a:avLst/>
              <a:gdLst/>
              <a:ahLst/>
              <a:cxnLst>
                <a:cxn ang="0">
                  <a:pos x="221" y="1002"/>
                </a:cxn>
                <a:cxn ang="0">
                  <a:pos x="213" y="1002"/>
                </a:cxn>
                <a:cxn ang="0">
                  <a:pos x="106" y="895"/>
                </a:cxn>
                <a:cxn ang="0">
                  <a:pos x="106" y="895"/>
                </a:cxn>
                <a:cxn ang="0">
                  <a:pos x="106" y="895"/>
                </a:cxn>
                <a:cxn ang="0">
                  <a:pos x="106" y="585"/>
                </a:cxn>
                <a:cxn ang="0">
                  <a:pos x="0" y="479"/>
                </a:cxn>
                <a:cxn ang="0">
                  <a:pos x="0" y="479"/>
                </a:cxn>
                <a:cxn ang="0">
                  <a:pos x="106" y="373"/>
                </a:cxn>
                <a:cxn ang="0">
                  <a:pos x="106" y="373"/>
                </a:cxn>
                <a:cxn ang="0">
                  <a:pos x="106" y="373"/>
                </a:cxn>
                <a:cxn ang="0">
                  <a:pos x="106" y="106"/>
                </a:cxn>
                <a:cxn ang="0">
                  <a:pos x="213" y="0"/>
                </a:cxn>
                <a:cxn ang="0">
                  <a:pos x="213" y="0"/>
                </a:cxn>
                <a:cxn ang="0">
                  <a:pos x="213" y="0"/>
                </a:cxn>
                <a:cxn ang="0">
                  <a:pos x="221" y="0"/>
                </a:cxn>
              </a:cxnLst>
              <a:rect l="0" t="0" r="r" b="b"/>
              <a:pathLst>
                <a:path w="221" h="1002">
                  <a:moveTo>
                    <a:pt x="221" y="1002"/>
                  </a:moveTo>
                  <a:lnTo>
                    <a:pt x="213" y="1002"/>
                  </a:lnTo>
                  <a:cubicBezTo>
                    <a:pt x="154" y="1002"/>
                    <a:pt x="106" y="954"/>
                    <a:pt x="106" y="895"/>
                  </a:cubicBezTo>
                  <a:cubicBezTo>
                    <a:pt x="106" y="895"/>
                    <a:pt x="106" y="895"/>
                    <a:pt x="106" y="895"/>
                  </a:cubicBezTo>
                  <a:lnTo>
                    <a:pt x="106" y="895"/>
                  </a:lnTo>
                  <a:lnTo>
                    <a:pt x="106" y="585"/>
                  </a:lnTo>
                  <a:cubicBezTo>
                    <a:pt x="106" y="527"/>
                    <a:pt x="59" y="479"/>
                    <a:pt x="0" y="479"/>
                  </a:cubicBezTo>
                  <a:cubicBezTo>
                    <a:pt x="0" y="479"/>
                    <a:pt x="0" y="479"/>
                    <a:pt x="0" y="479"/>
                  </a:cubicBezTo>
                  <a:cubicBezTo>
                    <a:pt x="59" y="479"/>
                    <a:pt x="106" y="432"/>
                    <a:pt x="106" y="373"/>
                  </a:cubicBezTo>
                  <a:cubicBezTo>
                    <a:pt x="106" y="373"/>
                    <a:pt x="106" y="373"/>
                    <a:pt x="106" y="373"/>
                  </a:cubicBezTo>
                  <a:lnTo>
                    <a:pt x="106" y="373"/>
                  </a:lnTo>
                  <a:lnTo>
                    <a:pt x="106" y="106"/>
                  </a:lnTo>
                  <a:cubicBezTo>
                    <a:pt x="106" y="47"/>
                    <a:pt x="154" y="0"/>
                    <a:pt x="213" y="0"/>
                  </a:cubicBezTo>
                  <a:cubicBezTo>
                    <a:pt x="213" y="0"/>
                    <a:pt x="213" y="0"/>
                    <a:pt x="213" y="0"/>
                  </a:cubicBezTo>
                  <a:lnTo>
                    <a:pt x="213" y="0"/>
                  </a:lnTo>
                  <a:lnTo>
                    <a:pt x="221" y="0"/>
                  </a:lnTo>
                </a:path>
              </a:pathLst>
            </a:custGeom>
            <a:noFill/>
            <a:ln w="9525" cap="rnd">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Line 31"/>
            <p:cNvSpPr>
              <a:spLocks noChangeShapeType="1"/>
            </p:cNvSpPr>
            <p:nvPr/>
          </p:nvSpPr>
          <p:spPr bwMode="auto">
            <a:xfrm flipH="1">
              <a:off x="5599113" y="2160588"/>
              <a:ext cx="222250" cy="1588"/>
            </a:xfrm>
            <a:prstGeom prst="line">
              <a:avLst/>
            </a:prstGeom>
            <a:noFill/>
            <a:ln w="9525" cap="rnd">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32"/>
            <p:cNvSpPr>
              <a:spLocks noChangeArrowheads="1"/>
            </p:cNvSpPr>
            <p:nvPr/>
          </p:nvSpPr>
          <p:spPr bwMode="auto">
            <a:xfrm>
              <a:off x="6010275" y="1857375"/>
              <a:ext cx="540317" cy="912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Head of IBD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4" name="Rectangle 33"/>
            <p:cNvSpPr>
              <a:spLocks noChangeArrowheads="1"/>
            </p:cNvSpPr>
            <p:nvPr/>
          </p:nvSpPr>
          <p:spPr bwMode="auto">
            <a:xfrm>
              <a:off x="6619875" y="185737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 name="Rectangle 34"/>
            <p:cNvSpPr>
              <a:spLocks noChangeArrowheads="1"/>
            </p:cNvSpPr>
            <p:nvPr/>
          </p:nvSpPr>
          <p:spPr bwMode="auto">
            <a:xfrm>
              <a:off x="6924675" y="1857375"/>
              <a:ext cx="9906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Christian Johnston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 name="Rectangle 37"/>
            <p:cNvSpPr>
              <a:spLocks noChangeArrowheads="1"/>
            </p:cNvSpPr>
            <p:nvPr/>
          </p:nvSpPr>
          <p:spPr bwMode="auto">
            <a:xfrm>
              <a:off x="6015325" y="1992717"/>
              <a:ext cx="512608" cy="912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Head of FG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38"/>
            <p:cNvSpPr>
              <a:spLocks noChangeArrowheads="1"/>
            </p:cNvSpPr>
            <p:nvPr/>
          </p:nvSpPr>
          <p:spPr bwMode="auto">
            <a:xfrm>
              <a:off x="6632039" y="2000250"/>
              <a:ext cx="762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2" name="Rectangle 41"/>
            <p:cNvSpPr>
              <a:spLocks noChangeArrowheads="1"/>
            </p:cNvSpPr>
            <p:nvPr/>
          </p:nvSpPr>
          <p:spPr bwMode="auto">
            <a:xfrm>
              <a:off x="6915148" y="2005012"/>
              <a:ext cx="838200" cy="912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Anthony Miller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 name="Rectangle 42"/>
            <p:cNvSpPr>
              <a:spLocks noChangeArrowheads="1"/>
            </p:cNvSpPr>
            <p:nvPr/>
          </p:nvSpPr>
          <p:spPr bwMode="auto">
            <a:xfrm>
              <a:off x="6010275" y="2143125"/>
              <a:ext cx="1905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Co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 name="Rectangle 43"/>
            <p:cNvSpPr>
              <a:spLocks noChangeArrowheads="1"/>
            </p:cNvSpPr>
            <p:nvPr/>
          </p:nvSpPr>
          <p:spPr bwMode="auto">
            <a:xfrm>
              <a:off x="6143625" y="2143125"/>
              <a:ext cx="857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 name="Rectangle 44"/>
            <p:cNvSpPr>
              <a:spLocks noChangeArrowheads="1"/>
            </p:cNvSpPr>
            <p:nvPr/>
          </p:nvSpPr>
          <p:spPr bwMode="auto">
            <a:xfrm>
              <a:off x="6172200" y="2143125"/>
              <a:ext cx="4191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Chairm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6" name="Rectangle 45"/>
            <p:cNvSpPr>
              <a:spLocks noChangeArrowheads="1"/>
            </p:cNvSpPr>
            <p:nvPr/>
          </p:nvSpPr>
          <p:spPr bwMode="auto">
            <a:xfrm>
              <a:off x="6505575" y="214312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7" name="Rectangle 46"/>
            <p:cNvSpPr>
              <a:spLocks noChangeArrowheads="1"/>
            </p:cNvSpPr>
            <p:nvPr/>
          </p:nvSpPr>
          <p:spPr bwMode="auto">
            <a:xfrm>
              <a:off x="6562725" y="214312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8" name="Rectangle 47"/>
            <p:cNvSpPr>
              <a:spLocks noChangeArrowheads="1"/>
            </p:cNvSpPr>
            <p:nvPr/>
          </p:nvSpPr>
          <p:spPr bwMode="auto">
            <a:xfrm>
              <a:off x="6619875" y="214312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9" name="Rectangle 48"/>
            <p:cNvSpPr>
              <a:spLocks noChangeArrowheads="1"/>
            </p:cNvSpPr>
            <p:nvPr/>
          </p:nvSpPr>
          <p:spPr bwMode="auto">
            <a:xfrm>
              <a:off x="6667500" y="2143125"/>
              <a:ext cx="2381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IBD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0" name="Rectangle 49"/>
            <p:cNvSpPr>
              <a:spLocks noChangeArrowheads="1"/>
            </p:cNvSpPr>
            <p:nvPr/>
          </p:nvSpPr>
          <p:spPr bwMode="auto">
            <a:xfrm>
              <a:off x="6838950" y="214312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1" name="Rectangle 50"/>
            <p:cNvSpPr>
              <a:spLocks noChangeArrowheads="1"/>
            </p:cNvSpPr>
            <p:nvPr/>
          </p:nvSpPr>
          <p:spPr bwMode="auto">
            <a:xfrm>
              <a:off x="6924675" y="2143125"/>
              <a:ext cx="70485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Chris Baohm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2" name="Rectangle 51"/>
            <p:cNvSpPr>
              <a:spLocks noChangeArrowheads="1"/>
            </p:cNvSpPr>
            <p:nvPr/>
          </p:nvSpPr>
          <p:spPr bwMode="auto">
            <a:xfrm>
              <a:off x="7515225" y="2143125"/>
              <a:ext cx="1428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 /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 name="Rectangle 52"/>
            <p:cNvSpPr>
              <a:spLocks noChangeArrowheads="1"/>
            </p:cNvSpPr>
            <p:nvPr/>
          </p:nvSpPr>
          <p:spPr bwMode="auto">
            <a:xfrm>
              <a:off x="7600950" y="2143125"/>
              <a:ext cx="8286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Tim Burroughs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4" name="Rectangle 53"/>
            <p:cNvSpPr>
              <a:spLocks noChangeArrowheads="1"/>
            </p:cNvSpPr>
            <p:nvPr/>
          </p:nvSpPr>
          <p:spPr bwMode="auto">
            <a:xfrm>
              <a:off x="8296275" y="214312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 name="Rectangle 54"/>
            <p:cNvSpPr>
              <a:spLocks noChangeArrowheads="1"/>
            </p:cNvSpPr>
            <p:nvPr/>
          </p:nvSpPr>
          <p:spPr bwMode="auto">
            <a:xfrm>
              <a:off x="8343900" y="2143125"/>
              <a:ext cx="7620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Alastair Lucas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6" name="Rectangle 55"/>
            <p:cNvSpPr>
              <a:spLocks noChangeArrowheads="1"/>
            </p:cNvSpPr>
            <p:nvPr/>
          </p:nvSpPr>
          <p:spPr bwMode="auto">
            <a:xfrm>
              <a:off x="6010275" y="2276475"/>
              <a:ext cx="3048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COO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7" name="Rectangle 56"/>
            <p:cNvSpPr>
              <a:spLocks noChangeArrowheads="1"/>
            </p:cNvSpPr>
            <p:nvPr/>
          </p:nvSpPr>
          <p:spPr bwMode="auto">
            <a:xfrm>
              <a:off x="6238875" y="2276475"/>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8" name="Rectangle 57"/>
            <p:cNvSpPr>
              <a:spLocks noChangeArrowheads="1"/>
            </p:cNvSpPr>
            <p:nvPr/>
          </p:nvSpPr>
          <p:spPr bwMode="auto">
            <a:xfrm>
              <a:off x="6924675" y="2276475"/>
              <a:ext cx="8096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Dion Werbeloff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9" name="Rectangle 58"/>
            <p:cNvSpPr>
              <a:spLocks noChangeArrowheads="1"/>
            </p:cNvSpPr>
            <p:nvPr/>
          </p:nvSpPr>
          <p:spPr bwMode="auto">
            <a:xfrm>
              <a:off x="6010275" y="2419350"/>
              <a:ext cx="9906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Business 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0" name="Rectangle 59"/>
            <p:cNvSpPr>
              <a:spLocks noChangeArrowheads="1"/>
            </p:cNvSpPr>
            <p:nvPr/>
          </p:nvSpPr>
          <p:spPr bwMode="auto">
            <a:xfrm>
              <a:off x="6848475" y="2419350"/>
              <a:ext cx="1143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1" name="Rectangle 60"/>
            <p:cNvSpPr>
              <a:spLocks noChangeArrowheads="1"/>
            </p:cNvSpPr>
            <p:nvPr/>
          </p:nvSpPr>
          <p:spPr bwMode="auto">
            <a:xfrm>
              <a:off x="6924675" y="2419350"/>
              <a:ext cx="81915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Sybille Haegler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2" name="Group 116"/>
            <p:cNvGrpSpPr/>
            <p:nvPr/>
          </p:nvGrpSpPr>
          <p:grpSpPr>
            <a:xfrm>
              <a:off x="6784973" y="3317875"/>
              <a:ext cx="736600" cy="808038"/>
              <a:chOff x="7045325" y="3317875"/>
              <a:chExt cx="736600" cy="808038"/>
            </a:xfrm>
          </p:grpSpPr>
          <p:sp>
            <p:nvSpPr>
              <p:cNvPr id="209" name="Freeform 61"/>
              <p:cNvSpPr>
                <a:spLocks/>
              </p:cNvSpPr>
              <p:nvPr/>
            </p:nvSpPr>
            <p:spPr bwMode="auto">
              <a:xfrm>
                <a:off x="7045325" y="3317875"/>
                <a:ext cx="736600" cy="808038"/>
              </a:xfrm>
              <a:custGeom>
                <a:avLst/>
                <a:gdLst/>
                <a:ahLst/>
                <a:cxnLst>
                  <a:cxn ang="0">
                    <a:pos x="76" y="1357"/>
                  </a:cxn>
                  <a:cxn ang="0">
                    <a:pos x="1162" y="1357"/>
                  </a:cxn>
                  <a:cxn ang="0">
                    <a:pos x="1238" y="1280"/>
                  </a:cxn>
                  <a:cxn ang="0">
                    <a:pos x="1238" y="1280"/>
                  </a:cxn>
                  <a:cxn ang="0">
                    <a:pos x="1238" y="77"/>
                  </a:cxn>
                  <a:cxn ang="0">
                    <a:pos x="1162" y="0"/>
                  </a:cxn>
                  <a:cxn ang="0">
                    <a:pos x="76" y="0"/>
                  </a:cxn>
                  <a:cxn ang="0">
                    <a:pos x="0" y="77"/>
                  </a:cxn>
                  <a:cxn ang="0">
                    <a:pos x="0" y="77"/>
                  </a:cxn>
                  <a:cxn ang="0">
                    <a:pos x="0" y="1280"/>
                  </a:cxn>
                  <a:cxn ang="0">
                    <a:pos x="76" y="1357"/>
                  </a:cxn>
                </a:cxnLst>
                <a:rect l="0" t="0" r="r" b="b"/>
                <a:pathLst>
                  <a:path w="1238" h="1357">
                    <a:moveTo>
                      <a:pt x="76" y="1357"/>
                    </a:moveTo>
                    <a:lnTo>
                      <a:pt x="1162" y="1357"/>
                    </a:lnTo>
                    <a:cubicBezTo>
                      <a:pt x="1204" y="1357"/>
                      <a:pt x="1238" y="1322"/>
                      <a:pt x="1238" y="1280"/>
                    </a:cubicBezTo>
                    <a:cubicBezTo>
                      <a:pt x="1238" y="1280"/>
                      <a:pt x="1238" y="1280"/>
                      <a:pt x="1238" y="1280"/>
                    </a:cubicBezTo>
                    <a:lnTo>
                      <a:pt x="1238" y="77"/>
                    </a:lnTo>
                    <a:cubicBezTo>
                      <a:pt x="1238" y="34"/>
                      <a:pt x="1204" y="0"/>
                      <a:pt x="1162" y="0"/>
                    </a:cubicBezTo>
                    <a:lnTo>
                      <a:pt x="76" y="0"/>
                    </a:lnTo>
                    <a:cubicBezTo>
                      <a:pt x="34" y="0"/>
                      <a:pt x="0" y="34"/>
                      <a:pt x="0" y="77"/>
                    </a:cubicBezTo>
                    <a:lnTo>
                      <a:pt x="0" y="77"/>
                    </a:lnTo>
                    <a:lnTo>
                      <a:pt x="0" y="1280"/>
                    </a:lnTo>
                    <a:cubicBezTo>
                      <a:pt x="0" y="1322"/>
                      <a:pt x="34" y="1357"/>
                      <a:pt x="76" y="1357"/>
                    </a:cubicBezTo>
                    <a:close/>
                  </a:path>
                </a:pathLst>
              </a:custGeom>
              <a:solidFill>
                <a:srgbClr val="CFCED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62"/>
              <p:cNvSpPr>
                <a:spLocks noChangeArrowheads="1"/>
              </p:cNvSpPr>
              <p:nvPr/>
            </p:nvSpPr>
            <p:spPr bwMode="auto">
              <a:xfrm>
                <a:off x="7258050" y="3590595"/>
                <a:ext cx="401774" cy="2737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Equity </a:t>
                </a:r>
              </a:p>
              <a:p>
                <a:pPr marL="0" marR="0" lvl="0" indent="0" algn="ctr" defTabSz="914400" rtl="0" eaLnBrk="1" fontAlgn="base" latinLnBrk="0" hangingPunct="1">
                  <a:lnSpc>
                    <a:spcPct val="100000"/>
                  </a:lnSpc>
                  <a:spcBef>
                    <a:spcPct val="0"/>
                  </a:spcBef>
                  <a:spcAft>
                    <a:spcPct val="0"/>
                  </a:spcAft>
                  <a:buClrTx/>
                  <a:buSzTx/>
                  <a:buFontTx/>
                  <a:buNone/>
                  <a:tabLst/>
                </a:pPr>
                <a:r>
                  <a:rPr lang="en-US" sz="800" b="1" dirty="0" smtClean="0">
                    <a:solidFill>
                      <a:srgbClr val="000000"/>
                    </a:solidFill>
                    <a:latin typeface="Arial" pitchFamily="34" charset="0"/>
                    <a:cs typeface="Arial" pitchFamily="34" charset="0"/>
                  </a:rPr>
                  <a:t>Capital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Markets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63" name="Rectangle 68"/>
            <p:cNvSpPr>
              <a:spLocks noChangeArrowheads="1"/>
            </p:cNvSpPr>
            <p:nvPr/>
          </p:nvSpPr>
          <p:spPr bwMode="auto">
            <a:xfrm>
              <a:off x="3733800" y="5010150"/>
              <a:ext cx="28575" cy="1238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FFFFFF"/>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4" name="Freeform 71"/>
            <p:cNvSpPr>
              <a:spLocks/>
            </p:cNvSpPr>
            <p:nvPr/>
          </p:nvSpPr>
          <p:spPr bwMode="auto">
            <a:xfrm>
              <a:off x="2152650" y="4703763"/>
              <a:ext cx="738188" cy="808038"/>
            </a:xfrm>
            <a:custGeom>
              <a:avLst/>
              <a:gdLst/>
              <a:ahLst/>
              <a:cxnLst>
                <a:cxn ang="0">
                  <a:pos x="77" y="1357"/>
                </a:cxn>
                <a:cxn ang="0">
                  <a:pos x="1162" y="1357"/>
                </a:cxn>
                <a:cxn ang="0">
                  <a:pos x="1239" y="1280"/>
                </a:cxn>
                <a:cxn ang="0">
                  <a:pos x="1239" y="1280"/>
                </a:cxn>
                <a:cxn ang="0">
                  <a:pos x="1239" y="77"/>
                </a:cxn>
                <a:cxn ang="0">
                  <a:pos x="1162" y="0"/>
                </a:cxn>
                <a:cxn ang="0">
                  <a:pos x="1162" y="0"/>
                </a:cxn>
                <a:cxn ang="0">
                  <a:pos x="77" y="0"/>
                </a:cxn>
                <a:cxn ang="0">
                  <a:pos x="0" y="77"/>
                </a:cxn>
                <a:cxn ang="0">
                  <a:pos x="0" y="1280"/>
                </a:cxn>
                <a:cxn ang="0">
                  <a:pos x="77" y="1357"/>
                </a:cxn>
              </a:cxnLst>
              <a:rect l="0" t="0" r="r" b="b"/>
              <a:pathLst>
                <a:path w="1239" h="1357">
                  <a:moveTo>
                    <a:pt x="77" y="1357"/>
                  </a:moveTo>
                  <a:lnTo>
                    <a:pt x="1162" y="1357"/>
                  </a:lnTo>
                  <a:cubicBezTo>
                    <a:pt x="1205" y="1357"/>
                    <a:pt x="1239" y="1323"/>
                    <a:pt x="1239" y="1280"/>
                  </a:cubicBezTo>
                  <a:cubicBezTo>
                    <a:pt x="1239" y="1280"/>
                    <a:pt x="1239" y="1280"/>
                    <a:pt x="1239" y="1280"/>
                  </a:cubicBezTo>
                  <a:lnTo>
                    <a:pt x="1239" y="77"/>
                  </a:lnTo>
                  <a:cubicBezTo>
                    <a:pt x="1239" y="35"/>
                    <a:pt x="1205" y="0"/>
                    <a:pt x="1162" y="0"/>
                  </a:cubicBezTo>
                  <a:lnTo>
                    <a:pt x="1162" y="0"/>
                  </a:lnTo>
                  <a:lnTo>
                    <a:pt x="77" y="0"/>
                  </a:lnTo>
                  <a:cubicBezTo>
                    <a:pt x="35" y="0"/>
                    <a:pt x="0" y="35"/>
                    <a:pt x="0" y="77"/>
                  </a:cubicBezTo>
                  <a:lnTo>
                    <a:pt x="0" y="1280"/>
                  </a:lnTo>
                  <a:cubicBezTo>
                    <a:pt x="0" y="1323"/>
                    <a:pt x="35" y="1357"/>
                    <a:pt x="77" y="1357"/>
                  </a:cubicBez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Rectangle 72"/>
            <p:cNvSpPr>
              <a:spLocks noChangeArrowheads="1"/>
            </p:cNvSpPr>
            <p:nvPr/>
          </p:nvSpPr>
          <p:spPr bwMode="auto">
            <a:xfrm>
              <a:off x="2381250" y="5067300"/>
              <a:ext cx="38100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FFFFFF"/>
                  </a:solidFill>
                  <a:effectLst/>
                  <a:latin typeface="Arial" pitchFamily="34" charset="0"/>
                  <a:cs typeface="Arial" pitchFamily="34" charset="0"/>
                </a:rPr>
                <a:t>TMTG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6" name="Freeform 73"/>
            <p:cNvSpPr>
              <a:spLocks/>
            </p:cNvSpPr>
            <p:nvPr/>
          </p:nvSpPr>
          <p:spPr bwMode="auto">
            <a:xfrm>
              <a:off x="1157288" y="4703763"/>
              <a:ext cx="738188" cy="808038"/>
            </a:xfrm>
            <a:custGeom>
              <a:avLst/>
              <a:gdLst/>
              <a:ahLst/>
              <a:cxnLst>
                <a:cxn ang="0">
                  <a:pos x="77" y="1357"/>
                </a:cxn>
                <a:cxn ang="0">
                  <a:pos x="1162" y="1357"/>
                </a:cxn>
                <a:cxn ang="0">
                  <a:pos x="1239" y="1280"/>
                </a:cxn>
                <a:cxn ang="0">
                  <a:pos x="1239" y="1280"/>
                </a:cxn>
                <a:cxn ang="0">
                  <a:pos x="1239" y="1280"/>
                </a:cxn>
                <a:cxn ang="0">
                  <a:pos x="1239" y="77"/>
                </a:cxn>
                <a:cxn ang="0">
                  <a:pos x="1162" y="0"/>
                </a:cxn>
                <a:cxn ang="0">
                  <a:pos x="1162" y="0"/>
                </a:cxn>
                <a:cxn ang="0">
                  <a:pos x="77" y="0"/>
                </a:cxn>
                <a:cxn ang="0">
                  <a:pos x="0" y="77"/>
                </a:cxn>
                <a:cxn ang="0">
                  <a:pos x="0" y="77"/>
                </a:cxn>
                <a:cxn ang="0">
                  <a:pos x="0" y="1280"/>
                </a:cxn>
                <a:cxn ang="0">
                  <a:pos x="77" y="1357"/>
                </a:cxn>
              </a:cxnLst>
              <a:rect l="0" t="0" r="r" b="b"/>
              <a:pathLst>
                <a:path w="1239" h="1357">
                  <a:moveTo>
                    <a:pt x="77" y="1357"/>
                  </a:moveTo>
                  <a:lnTo>
                    <a:pt x="1162" y="1357"/>
                  </a:lnTo>
                  <a:cubicBezTo>
                    <a:pt x="1205" y="1357"/>
                    <a:pt x="1239" y="1323"/>
                    <a:pt x="1239" y="1280"/>
                  </a:cubicBezTo>
                  <a:cubicBezTo>
                    <a:pt x="1239" y="1280"/>
                    <a:pt x="1239" y="1280"/>
                    <a:pt x="1239" y="1280"/>
                  </a:cubicBezTo>
                  <a:lnTo>
                    <a:pt x="1239" y="1280"/>
                  </a:lnTo>
                  <a:lnTo>
                    <a:pt x="1239" y="77"/>
                  </a:lnTo>
                  <a:cubicBezTo>
                    <a:pt x="1239" y="35"/>
                    <a:pt x="1205" y="0"/>
                    <a:pt x="1162" y="0"/>
                  </a:cubicBezTo>
                  <a:lnTo>
                    <a:pt x="1162" y="0"/>
                  </a:lnTo>
                  <a:lnTo>
                    <a:pt x="77" y="0"/>
                  </a:lnTo>
                  <a:cubicBezTo>
                    <a:pt x="35" y="0"/>
                    <a:pt x="0" y="35"/>
                    <a:pt x="0" y="77"/>
                  </a:cubicBezTo>
                  <a:lnTo>
                    <a:pt x="0" y="77"/>
                  </a:lnTo>
                  <a:lnTo>
                    <a:pt x="0" y="1280"/>
                  </a:lnTo>
                  <a:cubicBezTo>
                    <a:pt x="0" y="1323"/>
                    <a:pt x="35" y="1357"/>
                    <a:pt x="77" y="1357"/>
                  </a:cubicBezTo>
                  <a:close/>
                </a:path>
              </a:pathLst>
            </a:custGeom>
            <a:solidFill>
              <a:srgbClr val="7C7EA7"/>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800" b="1" dirty="0" smtClean="0">
                  <a:solidFill>
                    <a:schemeClr val="bg1"/>
                  </a:solidFill>
                </a:rPr>
                <a:t>Consumer &amp; Retail</a:t>
              </a:r>
              <a:endParaRPr lang="en-US" sz="800" b="1" dirty="0">
                <a:solidFill>
                  <a:schemeClr val="bg1"/>
                </a:solidFill>
              </a:endParaRPr>
            </a:p>
          </p:txBody>
        </p:sp>
        <p:sp>
          <p:nvSpPr>
            <p:cNvPr id="167" name="Rectangle 74"/>
            <p:cNvSpPr>
              <a:spLocks noChangeArrowheads="1"/>
            </p:cNvSpPr>
            <p:nvPr/>
          </p:nvSpPr>
          <p:spPr bwMode="auto">
            <a:xfrm>
              <a:off x="1257300" y="488632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8" name="Rectangle 81"/>
            <p:cNvSpPr>
              <a:spLocks noChangeArrowheads="1"/>
            </p:cNvSpPr>
            <p:nvPr/>
          </p:nvSpPr>
          <p:spPr bwMode="auto">
            <a:xfrm>
              <a:off x="2286000" y="3743325"/>
              <a:ext cx="1714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&amp;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9" name="Freeform 83"/>
            <p:cNvSpPr>
              <a:spLocks/>
            </p:cNvSpPr>
            <p:nvPr/>
          </p:nvSpPr>
          <p:spPr bwMode="auto">
            <a:xfrm>
              <a:off x="1157288" y="3317875"/>
              <a:ext cx="738188" cy="808038"/>
            </a:xfrm>
            <a:custGeom>
              <a:avLst/>
              <a:gdLst/>
              <a:ahLst/>
              <a:cxnLst>
                <a:cxn ang="0">
                  <a:pos x="77" y="1357"/>
                </a:cxn>
                <a:cxn ang="0">
                  <a:pos x="1162" y="1357"/>
                </a:cxn>
                <a:cxn ang="0">
                  <a:pos x="1239" y="1280"/>
                </a:cxn>
                <a:cxn ang="0">
                  <a:pos x="1239" y="1280"/>
                </a:cxn>
                <a:cxn ang="0">
                  <a:pos x="1239" y="1280"/>
                </a:cxn>
                <a:cxn ang="0">
                  <a:pos x="1239" y="77"/>
                </a:cxn>
                <a:cxn ang="0">
                  <a:pos x="1162" y="0"/>
                </a:cxn>
                <a:cxn ang="0">
                  <a:pos x="77" y="0"/>
                </a:cxn>
                <a:cxn ang="0">
                  <a:pos x="0" y="77"/>
                </a:cxn>
                <a:cxn ang="0">
                  <a:pos x="0" y="77"/>
                </a:cxn>
                <a:cxn ang="0">
                  <a:pos x="0" y="1280"/>
                </a:cxn>
                <a:cxn ang="0">
                  <a:pos x="77" y="1357"/>
                </a:cxn>
              </a:cxnLst>
              <a:rect l="0" t="0" r="r" b="b"/>
              <a:pathLst>
                <a:path w="1239" h="1357">
                  <a:moveTo>
                    <a:pt x="77" y="1357"/>
                  </a:moveTo>
                  <a:lnTo>
                    <a:pt x="1162" y="1357"/>
                  </a:lnTo>
                  <a:cubicBezTo>
                    <a:pt x="1205" y="1357"/>
                    <a:pt x="1239" y="1322"/>
                    <a:pt x="1239" y="1280"/>
                  </a:cubicBezTo>
                  <a:cubicBezTo>
                    <a:pt x="1239" y="1280"/>
                    <a:pt x="1239" y="1280"/>
                    <a:pt x="1239" y="1280"/>
                  </a:cubicBezTo>
                  <a:lnTo>
                    <a:pt x="1239" y="1280"/>
                  </a:lnTo>
                  <a:lnTo>
                    <a:pt x="1239" y="77"/>
                  </a:lnTo>
                  <a:cubicBezTo>
                    <a:pt x="1239" y="34"/>
                    <a:pt x="1205" y="0"/>
                    <a:pt x="1162" y="0"/>
                  </a:cubicBezTo>
                  <a:lnTo>
                    <a:pt x="77" y="0"/>
                  </a:lnTo>
                  <a:cubicBezTo>
                    <a:pt x="35" y="0"/>
                    <a:pt x="0" y="34"/>
                    <a:pt x="0" y="77"/>
                  </a:cubicBezTo>
                  <a:lnTo>
                    <a:pt x="0" y="77"/>
                  </a:lnTo>
                  <a:lnTo>
                    <a:pt x="0" y="1280"/>
                  </a:lnTo>
                  <a:cubicBezTo>
                    <a:pt x="0" y="1322"/>
                    <a:pt x="35" y="1357"/>
                    <a:pt x="77" y="1357"/>
                  </a:cubicBez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p:nvSpPr>
          <p:spPr bwMode="auto">
            <a:xfrm>
              <a:off x="1247775" y="3686175"/>
              <a:ext cx="6762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Real Estate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 name="Freeform 91"/>
            <p:cNvSpPr>
              <a:spLocks/>
            </p:cNvSpPr>
            <p:nvPr/>
          </p:nvSpPr>
          <p:spPr bwMode="auto">
            <a:xfrm>
              <a:off x="6096000" y="4705350"/>
              <a:ext cx="736600" cy="806450"/>
            </a:xfrm>
            <a:custGeom>
              <a:avLst/>
              <a:gdLst/>
              <a:ahLst/>
              <a:cxnLst>
                <a:cxn ang="0">
                  <a:pos x="76" y="1356"/>
                </a:cxn>
                <a:cxn ang="0">
                  <a:pos x="1161" y="1356"/>
                </a:cxn>
                <a:cxn ang="0">
                  <a:pos x="1238" y="1279"/>
                </a:cxn>
                <a:cxn ang="0">
                  <a:pos x="1238" y="1279"/>
                </a:cxn>
                <a:cxn ang="0">
                  <a:pos x="1238" y="1279"/>
                </a:cxn>
                <a:cxn ang="0">
                  <a:pos x="1238" y="76"/>
                </a:cxn>
                <a:cxn ang="0">
                  <a:pos x="1161" y="0"/>
                </a:cxn>
                <a:cxn ang="0">
                  <a:pos x="1161" y="0"/>
                </a:cxn>
                <a:cxn ang="0">
                  <a:pos x="76" y="0"/>
                </a:cxn>
                <a:cxn ang="0">
                  <a:pos x="0" y="76"/>
                </a:cxn>
                <a:cxn ang="0">
                  <a:pos x="0" y="1279"/>
                </a:cxn>
                <a:cxn ang="0">
                  <a:pos x="76" y="1356"/>
                </a:cxn>
              </a:cxnLst>
              <a:rect l="0" t="0" r="r" b="b"/>
              <a:pathLst>
                <a:path w="1238" h="1356">
                  <a:moveTo>
                    <a:pt x="76" y="1356"/>
                  </a:moveTo>
                  <a:lnTo>
                    <a:pt x="1161" y="1356"/>
                  </a:lnTo>
                  <a:cubicBezTo>
                    <a:pt x="1204" y="1356"/>
                    <a:pt x="1238" y="1322"/>
                    <a:pt x="1238" y="1279"/>
                  </a:cubicBezTo>
                  <a:cubicBezTo>
                    <a:pt x="1238" y="1279"/>
                    <a:pt x="1238" y="1279"/>
                    <a:pt x="1238" y="1279"/>
                  </a:cubicBezTo>
                  <a:lnTo>
                    <a:pt x="1238" y="1279"/>
                  </a:lnTo>
                  <a:lnTo>
                    <a:pt x="1238" y="76"/>
                  </a:lnTo>
                  <a:cubicBezTo>
                    <a:pt x="1238" y="34"/>
                    <a:pt x="1204" y="0"/>
                    <a:pt x="1161" y="0"/>
                  </a:cubicBezTo>
                  <a:lnTo>
                    <a:pt x="1161" y="0"/>
                  </a:lnTo>
                  <a:lnTo>
                    <a:pt x="76" y="0"/>
                  </a:lnTo>
                  <a:cubicBezTo>
                    <a:pt x="34" y="0"/>
                    <a:pt x="0" y="34"/>
                    <a:pt x="0" y="76"/>
                  </a:cubicBezTo>
                  <a:lnTo>
                    <a:pt x="0" y="1279"/>
                  </a:lnTo>
                  <a:cubicBezTo>
                    <a:pt x="0" y="1322"/>
                    <a:pt x="34" y="1356"/>
                    <a:pt x="76" y="1356"/>
                  </a:cubicBez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Rectangle 92"/>
            <p:cNvSpPr>
              <a:spLocks noChangeArrowheads="1"/>
            </p:cNvSpPr>
            <p:nvPr/>
          </p:nvSpPr>
          <p:spPr bwMode="auto">
            <a:xfrm>
              <a:off x="6374116" y="5067300"/>
              <a:ext cx="2476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FFFFFF"/>
                  </a:solidFill>
                  <a:effectLst/>
                  <a:latin typeface="Arial" pitchFamily="34" charset="0"/>
                  <a:cs typeface="Arial" pitchFamily="34" charset="0"/>
                </a:rPr>
                <a:t>IBS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73" name="Group 112"/>
            <p:cNvGrpSpPr/>
            <p:nvPr/>
          </p:nvGrpSpPr>
          <p:grpSpPr>
            <a:xfrm>
              <a:off x="2271713" y="3317875"/>
              <a:ext cx="746125" cy="808038"/>
              <a:chOff x="3149600" y="3317875"/>
              <a:chExt cx="746125" cy="808038"/>
            </a:xfrm>
          </p:grpSpPr>
          <p:sp>
            <p:nvSpPr>
              <p:cNvPr id="206" name="Freeform 95"/>
              <p:cNvSpPr>
                <a:spLocks/>
              </p:cNvSpPr>
              <p:nvPr/>
            </p:nvSpPr>
            <p:spPr bwMode="auto">
              <a:xfrm>
                <a:off x="3149600" y="3317875"/>
                <a:ext cx="736600" cy="808038"/>
              </a:xfrm>
              <a:custGeom>
                <a:avLst/>
                <a:gdLst/>
                <a:ahLst/>
                <a:cxnLst>
                  <a:cxn ang="0">
                    <a:pos x="77" y="1357"/>
                  </a:cxn>
                  <a:cxn ang="0">
                    <a:pos x="1162" y="1357"/>
                  </a:cxn>
                  <a:cxn ang="0">
                    <a:pos x="1239" y="1280"/>
                  </a:cxn>
                  <a:cxn ang="0">
                    <a:pos x="1239" y="1280"/>
                  </a:cxn>
                  <a:cxn ang="0">
                    <a:pos x="1239" y="1280"/>
                  </a:cxn>
                  <a:cxn ang="0">
                    <a:pos x="1239" y="77"/>
                  </a:cxn>
                  <a:cxn ang="0">
                    <a:pos x="1162" y="0"/>
                  </a:cxn>
                  <a:cxn ang="0">
                    <a:pos x="77" y="0"/>
                  </a:cxn>
                  <a:cxn ang="0">
                    <a:pos x="0" y="77"/>
                  </a:cxn>
                  <a:cxn ang="0">
                    <a:pos x="0" y="1280"/>
                  </a:cxn>
                  <a:cxn ang="0">
                    <a:pos x="77" y="1357"/>
                  </a:cxn>
                </a:cxnLst>
                <a:rect l="0" t="0" r="r" b="b"/>
                <a:pathLst>
                  <a:path w="1239" h="1357">
                    <a:moveTo>
                      <a:pt x="77" y="1357"/>
                    </a:moveTo>
                    <a:lnTo>
                      <a:pt x="1162" y="1357"/>
                    </a:lnTo>
                    <a:cubicBezTo>
                      <a:pt x="1205" y="1357"/>
                      <a:pt x="1239" y="1322"/>
                      <a:pt x="1239" y="1280"/>
                    </a:cubicBezTo>
                    <a:cubicBezTo>
                      <a:pt x="1239" y="1280"/>
                      <a:pt x="1239" y="1280"/>
                      <a:pt x="1239" y="1280"/>
                    </a:cubicBezTo>
                    <a:lnTo>
                      <a:pt x="1239" y="1280"/>
                    </a:lnTo>
                    <a:lnTo>
                      <a:pt x="1239" y="77"/>
                    </a:lnTo>
                    <a:cubicBezTo>
                      <a:pt x="1239" y="34"/>
                      <a:pt x="1205" y="0"/>
                      <a:pt x="1162" y="0"/>
                    </a:cubicBezTo>
                    <a:lnTo>
                      <a:pt x="77" y="0"/>
                    </a:lnTo>
                    <a:cubicBezTo>
                      <a:pt x="35" y="0"/>
                      <a:pt x="0" y="34"/>
                      <a:pt x="0" y="77"/>
                    </a:cubicBezTo>
                    <a:lnTo>
                      <a:pt x="0" y="1280"/>
                    </a:lnTo>
                    <a:cubicBezTo>
                      <a:pt x="0" y="1322"/>
                      <a:pt x="35" y="1357"/>
                      <a:pt x="77" y="1357"/>
                    </a:cubicBez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Rectangle 96"/>
              <p:cNvSpPr>
                <a:spLocks noChangeArrowheads="1"/>
              </p:cNvSpPr>
              <p:nvPr/>
            </p:nvSpPr>
            <p:spPr bwMode="auto">
              <a:xfrm>
                <a:off x="3343275" y="3619500"/>
                <a:ext cx="4857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FFFFFF"/>
                    </a:solidFill>
                    <a:effectLst/>
                    <a:latin typeface="Arial" pitchFamily="34" charset="0"/>
                    <a:cs typeface="Arial" pitchFamily="34" charset="0"/>
                  </a:rPr>
                  <a:t>Natural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 name="Rectangle 97"/>
              <p:cNvSpPr>
                <a:spLocks noChangeArrowheads="1"/>
              </p:cNvSpPr>
              <p:nvPr/>
            </p:nvSpPr>
            <p:spPr bwMode="auto">
              <a:xfrm>
                <a:off x="3257550" y="3743325"/>
                <a:ext cx="6381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Resources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74" name="Group 113"/>
            <p:cNvGrpSpPr/>
            <p:nvPr/>
          </p:nvGrpSpPr>
          <p:grpSpPr>
            <a:xfrm>
              <a:off x="3394075" y="3317875"/>
              <a:ext cx="750887" cy="808038"/>
              <a:chOff x="4144963" y="3317875"/>
              <a:chExt cx="750887" cy="808038"/>
            </a:xfrm>
          </p:grpSpPr>
          <p:sp>
            <p:nvSpPr>
              <p:cNvPr id="204" name="Freeform 98"/>
              <p:cNvSpPr>
                <a:spLocks/>
              </p:cNvSpPr>
              <p:nvPr/>
            </p:nvSpPr>
            <p:spPr bwMode="auto">
              <a:xfrm>
                <a:off x="4144963" y="3317875"/>
                <a:ext cx="738188" cy="808038"/>
              </a:xfrm>
              <a:custGeom>
                <a:avLst/>
                <a:gdLst/>
                <a:ahLst/>
                <a:cxnLst>
                  <a:cxn ang="0">
                    <a:pos x="76" y="1357"/>
                  </a:cxn>
                  <a:cxn ang="0">
                    <a:pos x="1161" y="1357"/>
                  </a:cxn>
                  <a:cxn ang="0">
                    <a:pos x="1238" y="1280"/>
                  </a:cxn>
                  <a:cxn ang="0">
                    <a:pos x="1238" y="1280"/>
                  </a:cxn>
                  <a:cxn ang="0">
                    <a:pos x="1238" y="77"/>
                  </a:cxn>
                  <a:cxn ang="0">
                    <a:pos x="1161" y="0"/>
                  </a:cxn>
                  <a:cxn ang="0">
                    <a:pos x="76" y="0"/>
                  </a:cxn>
                  <a:cxn ang="0">
                    <a:pos x="0" y="77"/>
                  </a:cxn>
                  <a:cxn ang="0">
                    <a:pos x="0" y="77"/>
                  </a:cxn>
                  <a:cxn ang="0">
                    <a:pos x="0" y="1280"/>
                  </a:cxn>
                  <a:cxn ang="0">
                    <a:pos x="76" y="1357"/>
                  </a:cxn>
                </a:cxnLst>
                <a:rect l="0" t="0" r="r" b="b"/>
                <a:pathLst>
                  <a:path w="1238" h="1357">
                    <a:moveTo>
                      <a:pt x="76" y="1357"/>
                    </a:moveTo>
                    <a:lnTo>
                      <a:pt x="1161" y="1357"/>
                    </a:lnTo>
                    <a:cubicBezTo>
                      <a:pt x="1204" y="1357"/>
                      <a:pt x="1238" y="1322"/>
                      <a:pt x="1238" y="1280"/>
                    </a:cubicBezTo>
                    <a:cubicBezTo>
                      <a:pt x="1238" y="1280"/>
                      <a:pt x="1238" y="1280"/>
                      <a:pt x="1238" y="1280"/>
                    </a:cubicBezTo>
                    <a:lnTo>
                      <a:pt x="1238" y="77"/>
                    </a:lnTo>
                    <a:cubicBezTo>
                      <a:pt x="1238" y="34"/>
                      <a:pt x="1204" y="0"/>
                      <a:pt x="1161" y="0"/>
                    </a:cubicBezTo>
                    <a:lnTo>
                      <a:pt x="76" y="0"/>
                    </a:lnTo>
                    <a:cubicBezTo>
                      <a:pt x="34" y="0"/>
                      <a:pt x="0" y="34"/>
                      <a:pt x="0" y="77"/>
                    </a:cubicBezTo>
                    <a:lnTo>
                      <a:pt x="0" y="77"/>
                    </a:lnTo>
                    <a:lnTo>
                      <a:pt x="0" y="1280"/>
                    </a:lnTo>
                    <a:cubicBezTo>
                      <a:pt x="0" y="1322"/>
                      <a:pt x="34" y="1357"/>
                      <a:pt x="76" y="1357"/>
                    </a:cubicBez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Rectangle 99"/>
              <p:cNvSpPr>
                <a:spLocks noChangeArrowheads="1"/>
              </p:cNvSpPr>
              <p:nvPr/>
            </p:nvSpPr>
            <p:spPr bwMode="auto">
              <a:xfrm>
                <a:off x="4257675" y="3686175"/>
                <a:ext cx="6381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Industrials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75" name="Freeform 73"/>
            <p:cNvSpPr>
              <a:spLocks/>
            </p:cNvSpPr>
            <p:nvPr/>
          </p:nvSpPr>
          <p:spPr bwMode="auto">
            <a:xfrm>
              <a:off x="3124200" y="4703763"/>
              <a:ext cx="738188" cy="808038"/>
            </a:xfrm>
            <a:custGeom>
              <a:avLst/>
              <a:gdLst/>
              <a:ahLst/>
              <a:cxnLst>
                <a:cxn ang="0">
                  <a:pos x="77" y="1357"/>
                </a:cxn>
                <a:cxn ang="0">
                  <a:pos x="1162" y="1357"/>
                </a:cxn>
                <a:cxn ang="0">
                  <a:pos x="1239" y="1280"/>
                </a:cxn>
                <a:cxn ang="0">
                  <a:pos x="1239" y="1280"/>
                </a:cxn>
                <a:cxn ang="0">
                  <a:pos x="1239" y="1280"/>
                </a:cxn>
                <a:cxn ang="0">
                  <a:pos x="1239" y="77"/>
                </a:cxn>
                <a:cxn ang="0">
                  <a:pos x="1162" y="0"/>
                </a:cxn>
                <a:cxn ang="0">
                  <a:pos x="1162" y="0"/>
                </a:cxn>
                <a:cxn ang="0">
                  <a:pos x="77" y="0"/>
                </a:cxn>
                <a:cxn ang="0">
                  <a:pos x="0" y="77"/>
                </a:cxn>
                <a:cxn ang="0">
                  <a:pos x="0" y="77"/>
                </a:cxn>
                <a:cxn ang="0">
                  <a:pos x="0" y="1280"/>
                </a:cxn>
                <a:cxn ang="0">
                  <a:pos x="77" y="1357"/>
                </a:cxn>
              </a:cxnLst>
              <a:rect l="0" t="0" r="r" b="b"/>
              <a:pathLst>
                <a:path w="1239" h="1357">
                  <a:moveTo>
                    <a:pt x="77" y="1357"/>
                  </a:moveTo>
                  <a:lnTo>
                    <a:pt x="1162" y="1357"/>
                  </a:lnTo>
                  <a:cubicBezTo>
                    <a:pt x="1205" y="1357"/>
                    <a:pt x="1239" y="1323"/>
                    <a:pt x="1239" y="1280"/>
                  </a:cubicBezTo>
                  <a:cubicBezTo>
                    <a:pt x="1239" y="1280"/>
                    <a:pt x="1239" y="1280"/>
                    <a:pt x="1239" y="1280"/>
                  </a:cubicBezTo>
                  <a:lnTo>
                    <a:pt x="1239" y="1280"/>
                  </a:lnTo>
                  <a:lnTo>
                    <a:pt x="1239" y="77"/>
                  </a:lnTo>
                  <a:cubicBezTo>
                    <a:pt x="1239" y="35"/>
                    <a:pt x="1205" y="0"/>
                    <a:pt x="1162" y="0"/>
                  </a:cubicBezTo>
                  <a:lnTo>
                    <a:pt x="1162" y="0"/>
                  </a:lnTo>
                  <a:lnTo>
                    <a:pt x="77" y="0"/>
                  </a:lnTo>
                  <a:cubicBezTo>
                    <a:pt x="35" y="0"/>
                    <a:pt x="0" y="35"/>
                    <a:pt x="0" y="77"/>
                  </a:cubicBezTo>
                  <a:lnTo>
                    <a:pt x="0" y="77"/>
                  </a:lnTo>
                  <a:lnTo>
                    <a:pt x="0" y="1280"/>
                  </a:lnTo>
                  <a:cubicBezTo>
                    <a:pt x="0" y="1323"/>
                    <a:pt x="35" y="1357"/>
                    <a:pt x="77" y="1357"/>
                  </a:cubicBezTo>
                  <a:close/>
                </a:path>
              </a:pathLst>
            </a:custGeom>
            <a:solidFill>
              <a:srgbClr val="7C7EA7"/>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800" b="1" dirty="0" smtClean="0">
                  <a:solidFill>
                    <a:schemeClr val="bg1"/>
                  </a:solidFill>
                </a:rPr>
                <a:t>Healthcare</a:t>
              </a:r>
              <a:endParaRPr lang="en-US" sz="800" b="1" dirty="0">
                <a:solidFill>
                  <a:schemeClr val="bg1"/>
                </a:solidFill>
              </a:endParaRPr>
            </a:p>
          </p:txBody>
        </p:sp>
        <p:cxnSp>
          <p:nvCxnSpPr>
            <p:cNvPr id="176" name="Straight Connector 175"/>
            <p:cNvCxnSpPr/>
            <p:nvPr/>
          </p:nvCxnSpPr>
          <p:spPr>
            <a:xfrm>
              <a:off x="4744244" y="2438400"/>
              <a:ext cx="0" cy="3810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1524000" y="2819400"/>
              <a:ext cx="617220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78" name="Freeform 6"/>
            <p:cNvSpPr>
              <a:spLocks/>
            </p:cNvSpPr>
            <p:nvPr/>
          </p:nvSpPr>
          <p:spPr bwMode="auto">
            <a:xfrm>
              <a:off x="3889375" y="1849438"/>
              <a:ext cx="1709738" cy="622300"/>
            </a:xfrm>
            <a:custGeom>
              <a:avLst/>
              <a:gdLst/>
              <a:ahLst/>
              <a:cxnLst>
                <a:cxn ang="0">
                  <a:pos x="77" y="1045"/>
                </a:cxn>
                <a:cxn ang="0">
                  <a:pos x="2794" y="1045"/>
                </a:cxn>
                <a:cxn ang="0">
                  <a:pos x="2871" y="968"/>
                </a:cxn>
                <a:cxn ang="0">
                  <a:pos x="2871" y="968"/>
                </a:cxn>
                <a:cxn ang="0">
                  <a:pos x="2871" y="968"/>
                </a:cxn>
                <a:cxn ang="0">
                  <a:pos x="2871" y="76"/>
                </a:cxn>
                <a:cxn ang="0">
                  <a:pos x="2794" y="0"/>
                </a:cxn>
                <a:cxn ang="0">
                  <a:pos x="2794" y="0"/>
                </a:cxn>
                <a:cxn ang="0">
                  <a:pos x="77" y="0"/>
                </a:cxn>
                <a:cxn ang="0">
                  <a:pos x="0" y="76"/>
                </a:cxn>
                <a:cxn ang="0">
                  <a:pos x="0" y="76"/>
                </a:cxn>
                <a:cxn ang="0">
                  <a:pos x="0" y="968"/>
                </a:cxn>
                <a:cxn ang="0">
                  <a:pos x="77" y="1045"/>
                </a:cxn>
              </a:cxnLst>
              <a:rect l="0" t="0" r="r" b="b"/>
              <a:pathLst>
                <a:path w="2871" h="1045">
                  <a:moveTo>
                    <a:pt x="77" y="1045"/>
                  </a:moveTo>
                  <a:lnTo>
                    <a:pt x="2794" y="1045"/>
                  </a:lnTo>
                  <a:cubicBezTo>
                    <a:pt x="2837" y="1045"/>
                    <a:pt x="2871" y="1010"/>
                    <a:pt x="2871" y="968"/>
                  </a:cubicBezTo>
                  <a:cubicBezTo>
                    <a:pt x="2871" y="968"/>
                    <a:pt x="2871" y="968"/>
                    <a:pt x="2871" y="968"/>
                  </a:cubicBezTo>
                  <a:lnTo>
                    <a:pt x="2871" y="968"/>
                  </a:lnTo>
                  <a:lnTo>
                    <a:pt x="2871" y="76"/>
                  </a:lnTo>
                  <a:cubicBezTo>
                    <a:pt x="2871" y="34"/>
                    <a:pt x="2837" y="0"/>
                    <a:pt x="2794" y="0"/>
                  </a:cubicBezTo>
                  <a:lnTo>
                    <a:pt x="2794" y="0"/>
                  </a:lnTo>
                  <a:lnTo>
                    <a:pt x="77" y="0"/>
                  </a:lnTo>
                  <a:cubicBezTo>
                    <a:pt x="35" y="0"/>
                    <a:pt x="0" y="34"/>
                    <a:pt x="0" y="76"/>
                  </a:cubicBezTo>
                  <a:lnTo>
                    <a:pt x="0" y="76"/>
                  </a:lnTo>
                  <a:lnTo>
                    <a:pt x="0" y="968"/>
                  </a:lnTo>
                  <a:cubicBezTo>
                    <a:pt x="0" y="1010"/>
                    <a:pt x="35" y="1045"/>
                    <a:pt x="77" y="1045"/>
                  </a:cubicBezTo>
                  <a:close/>
                </a:path>
              </a:pathLst>
            </a:custGeom>
            <a:solidFill>
              <a:srgbClr val="20396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Rectangle 7"/>
            <p:cNvSpPr>
              <a:spLocks noChangeArrowheads="1"/>
            </p:cNvSpPr>
            <p:nvPr/>
          </p:nvSpPr>
          <p:spPr bwMode="auto">
            <a:xfrm>
              <a:off x="4048125" y="2038350"/>
              <a:ext cx="1334628" cy="912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FFFFFF"/>
                  </a:solidFill>
                  <a:effectLst/>
                  <a:latin typeface="Arial" pitchFamily="34" charset="0"/>
                  <a:cs typeface="Arial" pitchFamily="34" charset="0"/>
                </a:rPr>
                <a:t>Corporate</a:t>
              </a:r>
              <a:r>
                <a:rPr kumimoji="0" lang="en-US" sz="800" b="1" i="0" u="none" strike="noStrike" cap="none" normalizeH="0" dirty="0" smtClean="0">
                  <a:ln>
                    <a:noFill/>
                  </a:ln>
                  <a:solidFill>
                    <a:srgbClr val="FFFFFF"/>
                  </a:solidFill>
                  <a:effectLst/>
                  <a:latin typeface="Arial" pitchFamily="34" charset="0"/>
                  <a:cs typeface="Arial" pitchFamily="34" charset="0"/>
                </a:rPr>
                <a:t> Advisory Division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0" name="Rectangle 8"/>
            <p:cNvSpPr>
              <a:spLocks noChangeArrowheads="1"/>
            </p:cNvSpPr>
            <p:nvPr/>
          </p:nvSpPr>
          <p:spPr bwMode="auto">
            <a:xfrm>
              <a:off x="4181475" y="2152650"/>
              <a:ext cx="5238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Australia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1" name="Rectangle 9"/>
            <p:cNvSpPr>
              <a:spLocks noChangeArrowheads="1"/>
            </p:cNvSpPr>
            <p:nvPr/>
          </p:nvSpPr>
          <p:spPr bwMode="auto">
            <a:xfrm>
              <a:off x="4610100" y="2152650"/>
              <a:ext cx="1524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&amp;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2" name="Rectangle 10"/>
            <p:cNvSpPr>
              <a:spLocks noChangeArrowheads="1"/>
            </p:cNvSpPr>
            <p:nvPr/>
          </p:nvSpPr>
          <p:spPr bwMode="auto">
            <a:xfrm>
              <a:off x="4705350" y="2152650"/>
              <a:ext cx="7239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New Zealand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83" name="Straight Connector 182"/>
            <p:cNvCxnSpPr/>
            <p:nvPr/>
          </p:nvCxnSpPr>
          <p:spPr>
            <a:xfrm>
              <a:off x="7696200" y="2819400"/>
              <a:ext cx="0" cy="2286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524000" y="2819400"/>
              <a:ext cx="0" cy="5334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644775" y="2819400"/>
              <a:ext cx="0" cy="5334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3769518" y="2819400"/>
              <a:ext cx="0" cy="5334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908549" y="2819400"/>
              <a:ext cx="0" cy="5334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040436" y="2819400"/>
              <a:ext cx="0" cy="5334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057400" y="2819400"/>
              <a:ext cx="0" cy="16002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1524000" y="4419600"/>
              <a:ext cx="198120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524000" y="4419600"/>
              <a:ext cx="0" cy="3048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514600" y="4419600"/>
              <a:ext cx="0" cy="3048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3505200" y="4419600"/>
              <a:ext cx="0" cy="3048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486400" y="2819400"/>
              <a:ext cx="0" cy="16002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4514850" y="4419600"/>
              <a:ext cx="194786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4514057" y="4419600"/>
              <a:ext cx="0" cy="3048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510213" y="4419600"/>
              <a:ext cx="0" cy="3048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64300" y="4419600"/>
              <a:ext cx="0" cy="30480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199" name="Group 115"/>
            <p:cNvGrpSpPr/>
            <p:nvPr/>
          </p:nvGrpSpPr>
          <p:grpSpPr>
            <a:xfrm>
              <a:off x="5672136" y="3317875"/>
              <a:ext cx="736600" cy="808038"/>
              <a:chOff x="6137275" y="3317875"/>
              <a:chExt cx="736600" cy="808038"/>
            </a:xfrm>
          </p:grpSpPr>
          <p:sp>
            <p:nvSpPr>
              <p:cNvPr id="200" name="Freeform 100"/>
              <p:cNvSpPr>
                <a:spLocks/>
              </p:cNvSpPr>
              <p:nvPr/>
            </p:nvSpPr>
            <p:spPr bwMode="auto">
              <a:xfrm>
                <a:off x="6137275" y="3317875"/>
                <a:ext cx="736600" cy="808038"/>
              </a:xfrm>
              <a:custGeom>
                <a:avLst/>
                <a:gdLst/>
                <a:ahLst/>
                <a:cxnLst>
                  <a:cxn ang="0">
                    <a:pos x="76" y="1357"/>
                  </a:cxn>
                  <a:cxn ang="0">
                    <a:pos x="1161" y="1357"/>
                  </a:cxn>
                  <a:cxn ang="0">
                    <a:pos x="1238" y="1280"/>
                  </a:cxn>
                  <a:cxn ang="0">
                    <a:pos x="1238" y="1280"/>
                  </a:cxn>
                  <a:cxn ang="0">
                    <a:pos x="1238" y="1280"/>
                  </a:cxn>
                  <a:cxn ang="0">
                    <a:pos x="1238" y="77"/>
                  </a:cxn>
                  <a:cxn ang="0">
                    <a:pos x="1161" y="0"/>
                  </a:cxn>
                  <a:cxn ang="0">
                    <a:pos x="76" y="0"/>
                  </a:cxn>
                  <a:cxn ang="0">
                    <a:pos x="0" y="77"/>
                  </a:cxn>
                  <a:cxn ang="0">
                    <a:pos x="0" y="1280"/>
                  </a:cxn>
                  <a:cxn ang="0">
                    <a:pos x="76" y="1357"/>
                  </a:cxn>
                </a:cxnLst>
                <a:rect l="0" t="0" r="r" b="b"/>
                <a:pathLst>
                  <a:path w="1238" h="1357">
                    <a:moveTo>
                      <a:pt x="76" y="1357"/>
                    </a:moveTo>
                    <a:lnTo>
                      <a:pt x="1161" y="1357"/>
                    </a:lnTo>
                    <a:cubicBezTo>
                      <a:pt x="1204" y="1357"/>
                      <a:pt x="1238" y="1322"/>
                      <a:pt x="1238" y="1280"/>
                    </a:cubicBezTo>
                    <a:cubicBezTo>
                      <a:pt x="1238" y="1280"/>
                      <a:pt x="1238" y="1280"/>
                      <a:pt x="1238" y="1280"/>
                    </a:cubicBezTo>
                    <a:lnTo>
                      <a:pt x="1238" y="1280"/>
                    </a:lnTo>
                    <a:lnTo>
                      <a:pt x="1238" y="77"/>
                    </a:lnTo>
                    <a:cubicBezTo>
                      <a:pt x="1238" y="34"/>
                      <a:pt x="1204" y="0"/>
                      <a:pt x="1161" y="0"/>
                    </a:cubicBezTo>
                    <a:lnTo>
                      <a:pt x="76" y="0"/>
                    </a:lnTo>
                    <a:cubicBezTo>
                      <a:pt x="34" y="0"/>
                      <a:pt x="0" y="34"/>
                      <a:pt x="0" y="77"/>
                    </a:cubicBezTo>
                    <a:lnTo>
                      <a:pt x="0" y="1280"/>
                    </a:lnTo>
                    <a:cubicBezTo>
                      <a:pt x="0" y="1322"/>
                      <a:pt x="34" y="1357"/>
                      <a:pt x="76" y="1357"/>
                    </a:cubicBezTo>
                    <a:close/>
                  </a:path>
                </a:pathLst>
              </a:custGeom>
              <a:solidFill>
                <a:srgbClr val="CFCED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06"/>
              <p:cNvSpPr>
                <a:spLocks/>
              </p:cNvSpPr>
              <p:nvPr/>
            </p:nvSpPr>
            <p:spPr bwMode="auto">
              <a:xfrm>
                <a:off x="6137275" y="3317875"/>
                <a:ext cx="368300" cy="808038"/>
              </a:xfrm>
              <a:custGeom>
                <a:avLst/>
                <a:gdLst/>
                <a:ahLst/>
                <a:cxnLst>
                  <a:cxn ang="0">
                    <a:pos x="619" y="0"/>
                  </a:cxn>
                  <a:cxn ang="0">
                    <a:pos x="66" y="0"/>
                  </a:cxn>
                  <a:cxn ang="0">
                    <a:pos x="0" y="77"/>
                  </a:cxn>
                  <a:cxn ang="0">
                    <a:pos x="0" y="77"/>
                  </a:cxn>
                  <a:cxn ang="0">
                    <a:pos x="0" y="1280"/>
                  </a:cxn>
                  <a:cxn ang="0">
                    <a:pos x="66" y="1357"/>
                  </a:cxn>
                  <a:cxn ang="0">
                    <a:pos x="66" y="1357"/>
                  </a:cxn>
                  <a:cxn ang="0">
                    <a:pos x="619" y="1357"/>
                  </a:cxn>
                  <a:cxn ang="0">
                    <a:pos x="619" y="0"/>
                  </a:cxn>
                </a:cxnLst>
                <a:rect l="0" t="0" r="r" b="b"/>
                <a:pathLst>
                  <a:path w="619" h="1357">
                    <a:moveTo>
                      <a:pt x="619" y="0"/>
                    </a:moveTo>
                    <a:lnTo>
                      <a:pt x="66" y="0"/>
                    </a:lnTo>
                    <a:cubicBezTo>
                      <a:pt x="29" y="0"/>
                      <a:pt x="0" y="34"/>
                      <a:pt x="0" y="77"/>
                    </a:cubicBezTo>
                    <a:lnTo>
                      <a:pt x="0" y="77"/>
                    </a:lnTo>
                    <a:lnTo>
                      <a:pt x="0" y="1280"/>
                    </a:lnTo>
                    <a:cubicBezTo>
                      <a:pt x="0" y="1322"/>
                      <a:pt x="29" y="1357"/>
                      <a:pt x="66" y="1357"/>
                    </a:cubicBezTo>
                    <a:lnTo>
                      <a:pt x="66" y="1357"/>
                    </a:lnTo>
                    <a:lnTo>
                      <a:pt x="619" y="1357"/>
                    </a:lnTo>
                    <a:lnTo>
                      <a:pt x="619" y="0"/>
                    </a:lnTo>
                    <a:close/>
                  </a:path>
                </a:pathLst>
              </a:custGeom>
              <a:solidFill>
                <a:srgbClr val="7C7EA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Rectangle 107"/>
              <p:cNvSpPr>
                <a:spLocks noChangeArrowheads="1"/>
              </p:cNvSpPr>
              <p:nvPr/>
            </p:nvSpPr>
            <p:spPr bwMode="auto">
              <a:xfrm>
                <a:off x="6400800" y="3600450"/>
                <a:ext cx="3238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New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3" name="Rectangle 108"/>
              <p:cNvSpPr>
                <a:spLocks noChangeArrowheads="1"/>
              </p:cNvSpPr>
              <p:nvPr/>
            </p:nvSpPr>
            <p:spPr bwMode="auto">
              <a:xfrm>
                <a:off x="6315075" y="3724275"/>
                <a:ext cx="4857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FFFFF"/>
                    </a:solidFill>
                    <a:effectLst/>
                    <a:latin typeface="Arial" pitchFamily="34" charset="0"/>
                    <a:cs typeface="Arial" pitchFamily="34" charset="0"/>
                  </a:rPr>
                  <a:t>Zealand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Tree>
    <p:extLst>
      <p:ext uri="{BB962C8B-B14F-4D97-AF65-F5344CB8AC3E}">
        <p14:creationId xmlns:p14="http://schemas.microsoft.com/office/powerpoint/2010/main" val="1823839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What We Do In Our Business</a:t>
            </a:r>
            <a:endParaRPr lang="en-US" dirty="0"/>
          </a:p>
        </p:txBody>
      </p:sp>
      <p:sp>
        <p:nvSpPr>
          <p:cNvPr id="13" name="Text Placeholder 12"/>
          <p:cNvSpPr>
            <a:spLocks noGrp="1"/>
          </p:cNvSpPr>
          <p:nvPr>
            <p:ph type="body" sz="quarter" idx="14"/>
          </p:nvPr>
        </p:nvSpPr>
        <p:spPr/>
        <p:txBody>
          <a:bodyPr/>
          <a:lstStyle/>
          <a:p>
            <a:endParaRPr lang="en-US"/>
          </a:p>
        </p:txBody>
      </p:sp>
      <p:sp>
        <p:nvSpPr>
          <p:cNvPr id="12" name="Content Placeholder 11"/>
          <p:cNvSpPr>
            <a:spLocks noGrp="1"/>
          </p:cNvSpPr>
          <p:nvPr>
            <p:ph sz="quarter" idx="12"/>
          </p:nvPr>
        </p:nvSpPr>
        <p:spPr/>
        <p:txBody>
          <a:bodyPr/>
          <a:lstStyle/>
          <a:p>
            <a:pPr>
              <a:spcBef>
                <a:spcPts val="2200"/>
              </a:spcBef>
              <a:spcAft>
                <a:spcPts val="600"/>
              </a:spcAft>
            </a:pPr>
            <a:r>
              <a:rPr lang="en-US" sz="1400" b="1" dirty="0" smtClean="0">
                <a:solidFill>
                  <a:srgbClr val="000000"/>
                </a:solidFill>
                <a:latin typeface="Arial"/>
              </a:rPr>
              <a:t>Corporate Advisory – M&amp;A </a:t>
            </a:r>
          </a:p>
          <a:p>
            <a:pPr marL="219075" indent="-219075">
              <a:buClr>
                <a:srgbClr val="2D4B6F"/>
              </a:buClr>
              <a:buSzPct val="100000"/>
              <a:buFont typeface="Wingdings"/>
              <a:buChar char="n"/>
            </a:pPr>
            <a:r>
              <a:rPr lang="en-US" sz="1200" dirty="0" smtClean="0">
                <a:solidFill>
                  <a:srgbClr val="000000"/>
                </a:solidFill>
                <a:latin typeface="Arial"/>
              </a:rPr>
              <a:t>Financial and strategic advice to large corporations and governments </a:t>
            </a:r>
          </a:p>
          <a:p>
            <a:pPr marL="219075" indent="-219075">
              <a:buClr>
                <a:srgbClr val="2D4B6F"/>
              </a:buClr>
              <a:buSzPct val="100000"/>
              <a:buFont typeface="Wingdings"/>
              <a:buChar char="n"/>
            </a:pPr>
            <a:r>
              <a:rPr lang="en-US" sz="1200" dirty="0" smtClean="0">
                <a:solidFill>
                  <a:srgbClr val="000000"/>
                </a:solidFill>
                <a:latin typeface="Arial"/>
              </a:rPr>
              <a:t>Products include:</a:t>
            </a:r>
          </a:p>
          <a:p>
            <a:pPr marL="457200" indent="-227013">
              <a:spcBef>
                <a:spcPts val="600"/>
              </a:spcBef>
              <a:buClr>
                <a:srgbClr val="2D4B6F"/>
              </a:buClr>
              <a:buSzPct val="100000"/>
              <a:buFont typeface="Arial"/>
              <a:buChar char="—"/>
            </a:pPr>
            <a:r>
              <a:rPr lang="en-US" sz="1200" dirty="0" smtClean="0">
                <a:solidFill>
                  <a:srgbClr val="000000"/>
                </a:solidFill>
                <a:latin typeface="Arial"/>
              </a:rPr>
              <a:t>Buy / sell-side advisory, including divestitures and spin-offs</a:t>
            </a:r>
          </a:p>
          <a:p>
            <a:pPr marL="457200" indent="-227013">
              <a:spcBef>
                <a:spcPts val="600"/>
              </a:spcBef>
              <a:buClr>
                <a:srgbClr val="2D4B6F"/>
              </a:buClr>
              <a:buSzPct val="100000"/>
              <a:buFont typeface="Arial"/>
              <a:buChar char="—"/>
            </a:pPr>
            <a:r>
              <a:rPr lang="en-US" sz="1200" dirty="0" smtClean="0">
                <a:solidFill>
                  <a:srgbClr val="000000"/>
                </a:solidFill>
                <a:latin typeface="Arial"/>
              </a:rPr>
              <a:t>Anti-raid (takeover </a:t>
            </a:r>
            <a:r>
              <a:rPr lang="en-US" sz="1200" dirty="0" err="1" smtClean="0">
                <a:solidFill>
                  <a:srgbClr val="000000"/>
                </a:solidFill>
                <a:latin typeface="Arial"/>
              </a:rPr>
              <a:t>defence</a:t>
            </a:r>
            <a:r>
              <a:rPr lang="en-US" sz="1200" dirty="0" smtClean="0">
                <a:solidFill>
                  <a:srgbClr val="000000"/>
                </a:solidFill>
                <a:latin typeface="Arial"/>
              </a:rPr>
              <a:t>) advisory</a:t>
            </a:r>
          </a:p>
          <a:p>
            <a:pPr marL="457200" indent="-227013">
              <a:spcBef>
                <a:spcPts val="600"/>
              </a:spcBef>
              <a:buClr>
                <a:srgbClr val="2D4B6F"/>
              </a:buClr>
              <a:buSzPct val="100000"/>
              <a:buFont typeface="Arial"/>
              <a:buChar char="—"/>
            </a:pPr>
            <a:r>
              <a:rPr lang="en-US" sz="1200" dirty="0" smtClean="0">
                <a:solidFill>
                  <a:srgbClr val="000000"/>
                </a:solidFill>
                <a:latin typeface="Arial"/>
              </a:rPr>
              <a:t>Corporate restructurings</a:t>
            </a:r>
          </a:p>
          <a:p>
            <a:pPr>
              <a:spcBef>
                <a:spcPts val="2200"/>
              </a:spcBef>
              <a:spcAft>
                <a:spcPts val="600"/>
              </a:spcAft>
            </a:pPr>
            <a:r>
              <a:rPr lang="en-US" sz="1400" b="1" dirty="0" smtClean="0">
                <a:solidFill>
                  <a:srgbClr val="000000"/>
                </a:solidFill>
                <a:latin typeface="Arial"/>
              </a:rPr>
              <a:t>Corporate Advisory – Financing Group: ECM &amp; CPG</a:t>
            </a:r>
          </a:p>
          <a:p>
            <a:pPr marL="219075" indent="-219075">
              <a:buClr>
                <a:srgbClr val="2D4B6F"/>
              </a:buClr>
              <a:buSzPct val="100000"/>
              <a:buFont typeface="Wingdings"/>
              <a:buChar char="n"/>
            </a:pPr>
            <a:r>
              <a:rPr lang="en-US" sz="1200" dirty="0" smtClean="0">
                <a:solidFill>
                  <a:srgbClr val="000000"/>
                </a:solidFill>
                <a:latin typeface="Arial"/>
              </a:rPr>
              <a:t>Capital raisings (public offerings and private placements) including:</a:t>
            </a:r>
          </a:p>
          <a:p>
            <a:pPr marL="457200" indent="-227013">
              <a:spcBef>
                <a:spcPts val="600"/>
              </a:spcBef>
              <a:buClr>
                <a:srgbClr val="2D4B6F"/>
              </a:buClr>
              <a:buSzPct val="100000"/>
              <a:buFont typeface="Arial"/>
              <a:buChar char="—"/>
            </a:pPr>
            <a:r>
              <a:rPr lang="en-US" sz="1200" dirty="0" smtClean="0">
                <a:solidFill>
                  <a:srgbClr val="000000"/>
                </a:solidFill>
                <a:latin typeface="Arial"/>
              </a:rPr>
              <a:t>Debt and hybrid instruments</a:t>
            </a:r>
          </a:p>
          <a:p>
            <a:pPr marL="457200" indent="-227013">
              <a:spcBef>
                <a:spcPts val="600"/>
              </a:spcBef>
              <a:buClr>
                <a:srgbClr val="2D4B6F"/>
              </a:buClr>
              <a:buSzPct val="100000"/>
              <a:buFont typeface="Arial"/>
              <a:buChar char="—"/>
            </a:pPr>
            <a:r>
              <a:rPr lang="en-US" sz="1200" dirty="0" smtClean="0">
                <a:solidFill>
                  <a:srgbClr val="000000"/>
                </a:solidFill>
                <a:latin typeface="Arial"/>
              </a:rPr>
              <a:t>Equity and equity-related instruments</a:t>
            </a:r>
          </a:p>
          <a:p>
            <a:pPr marL="457200" indent="-227013">
              <a:spcBef>
                <a:spcPts val="600"/>
              </a:spcBef>
              <a:buClr>
                <a:srgbClr val="2D4B6F"/>
              </a:buClr>
              <a:buSzPct val="100000"/>
              <a:buFont typeface="Arial"/>
              <a:buChar char="—"/>
            </a:pPr>
            <a:r>
              <a:rPr lang="en-US" sz="1200" dirty="0" smtClean="0">
                <a:solidFill>
                  <a:srgbClr val="000000"/>
                </a:solidFill>
                <a:latin typeface="Arial"/>
              </a:rPr>
              <a:t>IPOs</a:t>
            </a:r>
          </a:p>
          <a:p>
            <a:pPr marL="457200" indent="-227013">
              <a:spcBef>
                <a:spcPts val="600"/>
              </a:spcBef>
              <a:buClr>
                <a:srgbClr val="2D4B6F"/>
              </a:buClr>
              <a:buSzPct val="100000"/>
              <a:buFont typeface="Arial"/>
              <a:buChar char="—"/>
            </a:pPr>
            <a:r>
              <a:rPr lang="en-US" sz="1200" dirty="0" smtClean="0">
                <a:solidFill>
                  <a:srgbClr val="000000"/>
                </a:solidFill>
                <a:latin typeface="Arial"/>
              </a:rPr>
              <a:t>(Leveraged) Acquisition financing – private equity financing</a:t>
            </a:r>
          </a:p>
          <a:p>
            <a:endParaRPr lang="en-US" dirty="0" smtClean="0"/>
          </a:p>
          <a:p>
            <a:endParaRPr lang="en-US" dirty="0"/>
          </a:p>
        </p:txBody>
      </p:sp>
      <p:sp>
        <p:nvSpPr>
          <p:cNvPr id="14" name="Text Placeholder 13"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3520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Objectives and Challenges</a:t>
            </a:r>
            <a:endParaRPr lang="en-US" dirty="0"/>
          </a:p>
        </p:txBody>
      </p:sp>
      <p:sp>
        <p:nvSpPr>
          <p:cNvPr id="13" name="Text Placeholder 12"/>
          <p:cNvSpPr>
            <a:spLocks noGrp="1"/>
          </p:cNvSpPr>
          <p:nvPr>
            <p:ph type="body" sz="quarter" idx="14"/>
          </p:nvPr>
        </p:nvSpPr>
        <p:spPr/>
        <p:txBody>
          <a:bodyPr/>
          <a:lstStyle/>
          <a:p>
            <a:endParaRPr lang="en-US"/>
          </a:p>
        </p:txBody>
      </p:sp>
      <p:sp>
        <p:nvSpPr>
          <p:cNvPr id="12" name="Content Placeholder 11"/>
          <p:cNvSpPr>
            <a:spLocks noGrp="1"/>
          </p:cNvSpPr>
          <p:nvPr>
            <p:ph sz="quarter" idx="12"/>
          </p:nvPr>
        </p:nvSpPr>
        <p:spPr/>
        <p:txBody>
          <a:bodyPr/>
          <a:lstStyle/>
          <a:p>
            <a:pPr>
              <a:spcBef>
                <a:spcPts val="2200"/>
              </a:spcBef>
              <a:spcAft>
                <a:spcPts val="600"/>
              </a:spcAft>
            </a:pPr>
            <a:r>
              <a:rPr lang="en-US" sz="1400" b="1" dirty="0" smtClean="0">
                <a:solidFill>
                  <a:srgbClr val="000000"/>
                </a:solidFill>
              </a:rPr>
              <a:t>Continue to add value to the firm through </a:t>
            </a:r>
          </a:p>
          <a:p>
            <a:pPr marL="219075" indent="-219075">
              <a:buClr>
                <a:srgbClr val="2D4B6F"/>
              </a:buClr>
              <a:buSzPct val="100000"/>
              <a:buFont typeface="Wingdings"/>
              <a:buChar char="n"/>
            </a:pPr>
            <a:r>
              <a:rPr lang="en-US" sz="1200" dirty="0" smtClean="0">
                <a:solidFill>
                  <a:srgbClr val="000000"/>
                </a:solidFill>
                <a:latin typeface="Arial"/>
              </a:rPr>
              <a:t>Revenue contribution </a:t>
            </a:r>
          </a:p>
          <a:p>
            <a:pPr marL="219075" indent="-219075">
              <a:buClr>
                <a:srgbClr val="2D4B6F"/>
              </a:buClr>
              <a:buSzPct val="100000"/>
              <a:buFont typeface="Wingdings"/>
              <a:buChar char="n"/>
            </a:pPr>
            <a:r>
              <a:rPr lang="en-US" sz="1200" dirty="0" smtClean="0">
                <a:solidFill>
                  <a:srgbClr val="000000"/>
                </a:solidFill>
                <a:latin typeface="Arial"/>
              </a:rPr>
              <a:t>Cross-selling to other divisions </a:t>
            </a:r>
          </a:p>
          <a:p>
            <a:pPr marL="219075" indent="-219075">
              <a:buClr>
                <a:srgbClr val="2D4B6F"/>
              </a:buClr>
              <a:buSzPct val="100000"/>
              <a:buFont typeface="Wingdings"/>
              <a:buChar char="n"/>
            </a:pPr>
            <a:r>
              <a:rPr lang="en-US" sz="1200" dirty="0" smtClean="0">
                <a:solidFill>
                  <a:srgbClr val="000000"/>
                </a:solidFill>
                <a:latin typeface="Arial"/>
              </a:rPr>
              <a:t>Building brand awareness</a:t>
            </a:r>
          </a:p>
          <a:p>
            <a:pPr marL="219075" indent="-219075">
              <a:buClr>
                <a:srgbClr val="2D4B6F"/>
              </a:buClr>
              <a:buSzPct val="100000"/>
              <a:buFont typeface="Wingdings"/>
              <a:buChar char="n"/>
            </a:pPr>
            <a:r>
              <a:rPr lang="en-US" dirty="0" smtClean="0">
                <a:solidFill>
                  <a:srgbClr val="000000"/>
                </a:solidFill>
                <a:latin typeface="Arial"/>
              </a:rPr>
              <a:t>Focus on client relationships</a:t>
            </a:r>
            <a:endParaRPr lang="en-US" sz="1200" dirty="0" smtClean="0">
              <a:solidFill>
                <a:srgbClr val="000000"/>
              </a:solidFill>
              <a:latin typeface="Arial"/>
            </a:endParaRPr>
          </a:p>
          <a:p>
            <a:pPr>
              <a:spcBef>
                <a:spcPts val="2200"/>
              </a:spcBef>
              <a:spcAft>
                <a:spcPts val="600"/>
              </a:spcAft>
            </a:pPr>
            <a:r>
              <a:rPr lang="en-US" sz="1400" b="1" dirty="0" smtClean="0">
                <a:solidFill>
                  <a:srgbClr val="000000"/>
                </a:solidFill>
              </a:rPr>
              <a:t>Be the leading Corporate Advisory Group in Australia / NZ </a:t>
            </a:r>
            <a:br>
              <a:rPr lang="en-US" sz="1400" b="1" dirty="0" smtClean="0">
                <a:solidFill>
                  <a:srgbClr val="000000"/>
                </a:solidFill>
              </a:rPr>
            </a:br>
            <a:r>
              <a:rPr lang="en-US" sz="1400" b="1" dirty="0" smtClean="0">
                <a:solidFill>
                  <a:srgbClr val="000000"/>
                </a:solidFill>
              </a:rPr>
              <a:t>(major competitors: UBS and Macquarie)</a:t>
            </a:r>
          </a:p>
          <a:p>
            <a:pPr marL="219075" indent="-219075">
              <a:buClr>
                <a:srgbClr val="2D4B6F"/>
              </a:buClr>
              <a:buSzPct val="100000"/>
              <a:buFont typeface="Wingdings"/>
              <a:buChar char="n"/>
            </a:pPr>
            <a:r>
              <a:rPr lang="en-US" sz="1200" dirty="0" smtClean="0">
                <a:solidFill>
                  <a:srgbClr val="000000"/>
                </a:solidFill>
                <a:latin typeface="Arial"/>
              </a:rPr>
              <a:t>Requires best team</a:t>
            </a:r>
          </a:p>
          <a:p>
            <a:pPr>
              <a:spcBef>
                <a:spcPts val="2200"/>
              </a:spcBef>
              <a:spcAft>
                <a:spcPts val="600"/>
              </a:spcAft>
            </a:pPr>
            <a:r>
              <a:rPr lang="en-US" sz="1400" b="1" dirty="0" smtClean="0">
                <a:solidFill>
                  <a:srgbClr val="000000"/>
                </a:solidFill>
              </a:rPr>
              <a:t> Navigate through difficult conditions </a:t>
            </a:r>
          </a:p>
          <a:p>
            <a:pPr marL="219075" indent="-219075">
              <a:buClr>
                <a:srgbClr val="2D4B6F"/>
              </a:buClr>
              <a:buSzPct val="100000"/>
              <a:buFont typeface="Wingdings"/>
              <a:buChar char="n"/>
            </a:pPr>
            <a:r>
              <a:rPr lang="en-US" sz="1200" dirty="0" smtClean="0">
                <a:solidFill>
                  <a:srgbClr val="000000"/>
                </a:solidFill>
                <a:latin typeface="Arial"/>
              </a:rPr>
              <a:t>Volatile markets and low financing volumes</a:t>
            </a:r>
          </a:p>
        </p:txBody>
      </p:sp>
      <p:sp>
        <p:nvSpPr>
          <p:cNvPr id="14" name="Text Placeholder 13"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72350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GS in the Market – Lead Adviser on the Largest Deals</a:t>
            </a:r>
            <a:endParaRPr lang="en-US" dirty="0"/>
          </a:p>
        </p:txBody>
      </p:sp>
      <p:sp>
        <p:nvSpPr>
          <p:cNvPr id="13" name="Text Placeholder 12"/>
          <p:cNvSpPr>
            <a:spLocks noGrp="1"/>
          </p:cNvSpPr>
          <p:nvPr>
            <p:ph type="body" sz="quarter" idx="14"/>
          </p:nvPr>
        </p:nvSpPr>
        <p:spPr/>
        <p:txBody>
          <a:bodyPr/>
          <a:lstStyle/>
          <a:p>
            <a:endParaRPr lang="en-US" dirty="0"/>
          </a:p>
        </p:txBody>
      </p:sp>
      <p:sp>
        <p:nvSpPr>
          <p:cNvPr id="14" name="Text Placeholder 13"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r>
              <a:rPr lang="en-US" smtClean="0"/>
              <a:t>GS in the Market – Lead Adviser on the Largest Deals</a:t>
            </a:r>
            <a:endParaRPr lang="en-US"/>
          </a:p>
        </p:txBody>
      </p:sp>
      <p:grpSp>
        <p:nvGrpSpPr>
          <p:cNvPr id="137" name="Group 136"/>
          <p:cNvGrpSpPr/>
          <p:nvPr/>
        </p:nvGrpSpPr>
        <p:grpSpPr>
          <a:xfrm>
            <a:off x="1402081" y="1730375"/>
            <a:ext cx="1266297" cy="2383673"/>
            <a:chOff x="1402081" y="1730375"/>
            <a:chExt cx="1266297" cy="2383673"/>
          </a:xfrm>
        </p:grpSpPr>
        <p:sp>
          <p:nvSpPr>
            <p:cNvPr id="67" name="Rounded Rectangle 66"/>
            <p:cNvSpPr/>
            <p:nvPr/>
          </p:nvSpPr>
          <p:spPr bwMode="auto">
            <a:xfrm>
              <a:off x="1402081" y="1730375"/>
              <a:ext cx="1265948" cy="2383673"/>
            </a:xfrm>
            <a:prstGeom prst="roundRect">
              <a:avLst>
                <a:gd name="adj" fmla="val 8662"/>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pic>
          <p:nvPicPr>
            <p:cNvPr id="79" name="Picture 3" descr="M:\Logos\NBN - National broadband network\NBNCo.png"/>
            <p:cNvPicPr>
              <a:picLocks noChangeAspect="1" noChangeArrowheads="1"/>
            </p:cNvPicPr>
            <p:nvPr/>
          </p:nvPicPr>
          <p:blipFill>
            <a:blip r:embed="rId3" cstate="print"/>
            <a:srcRect/>
            <a:stretch>
              <a:fillRect/>
            </a:stretch>
          </p:blipFill>
          <p:spPr bwMode="auto">
            <a:xfrm>
              <a:off x="1589436" y="1812571"/>
              <a:ext cx="713917" cy="568520"/>
            </a:xfrm>
            <a:prstGeom prst="rect">
              <a:avLst/>
            </a:prstGeom>
            <a:solidFill>
              <a:srgbClr val="F3F3F3"/>
            </a:solidFill>
            <a:ln w="9525">
              <a:noFill/>
              <a:miter lim="800000"/>
              <a:headEnd/>
              <a:tailEnd/>
            </a:ln>
          </p:spPr>
        </p:pic>
        <p:sp>
          <p:nvSpPr>
            <p:cNvPr id="83" name="Rectangle 24"/>
            <p:cNvSpPr>
              <a:spLocks noChangeArrowheads="1"/>
            </p:cNvSpPr>
            <p:nvPr/>
          </p:nvSpPr>
          <p:spPr bwMode="auto">
            <a:xfrm>
              <a:off x="1406506" y="2694462"/>
              <a:ext cx="1261872" cy="461665"/>
            </a:xfrm>
            <a:prstGeom prst="rect">
              <a:avLst/>
            </a:prstGeom>
            <a:noFill/>
            <a:ln w="9525">
              <a:noFill/>
              <a:miter lim="800000"/>
              <a:headEnd/>
              <a:tailEnd/>
            </a:ln>
          </p:spPr>
          <p:txBody>
            <a:bodyPr>
              <a:noAutofit/>
            </a:bodyPr>
            <a:lstStyle/>
            <a:p>
              <a:pPr algn="ctr"/>
              <a:r>
                <a:rPr lang="en-GB" sz="1200" dirty="0" smtClean="0"/>
                <a:t>Telstra / Optus Negotiations</a:t>
              </a:r>
              <a:endParaRPr lang="en-GB" sz="1200" dirty="0"/>
            </a:p>
          </p:txBody>
        </p:sp>
        <p:sp>
          <p:nvSpPr>
            <p:cNvPr id="84" name="Rectangle 25"/>
            <p:cNvSpPr>
              <a:spLocks noChangeArrowheads="1"/>
            </p:cNvSpPr>
            <p:nvPr/>
          </p:nvSpPr>
          <p:spPr bwMode="auto">
            <a:xfrm>
              <a:off x="1406506" y="3396549"/>
              <a:ext cx="1261872" cy="276999"/>
            </a:xfrm>
            <a:prstGeom prst="rect">
              <a:avLst/>
            </a:prstGeom>
            <a:solidFill>
              <a:srgbClr val="F3F3F3"/>
            </a:solidFill>
            <a:ln w="9525">
              <a:noFill/>
              <a:miter lim="800000"/>
              <a:headEnd/>
              <a:tailEnd/>
            </a:ln>
          </p:spPr>
          <p:txBody>
            <a:bodyPr wrap="none">
              <a:noAutofit/>
            </a:bodyPr>
            <a:lstStyle/>
            <a:p>
              <a:pPr algn="ctr"/>
              <a:r>
                <a:rPr lang="en-GB" sz="1200" dirty="0" smtClean="0"/>
                <a:t>US$7.8bn</a:t>
              </a:r>
              <a:endParaRPr lang="en-GB" sz="1200" dirty="0"/>
            </a:p>
          </p:txBody>
        </p:sp>
      </p:grpSp>
      <p:grpSp>
        <p:nvGrpSpPr>
          <p:cNvPr id="138" name="Group 137"/>
          <p:cNvGrpSpPr/>
          <p:nvPr/>
        </p:nvGrpSpPr>
        <p:grpSpPr>
          <a:xfrm>
            <a:off x="2932282" y="1730375"/>
            <a:ext cx="1269186" cy="2383673"/>
            <a:chOff x="2727495" y="1730375"/>
            <a:chExt cx="1269186" cy="2383673"/>
          </a:xfrm>
        </p:grpSpPr>
        <p:sp>
          <p:nvSpPr>
            <p:cNvPr id="66" name="Rounded Rectangle 65"/>
            <p:cNvSpPr/>
            <p:nvPr/>
          </p:nvSpPr>
          <p:spPr bwMode="auto">
            <a:xfrm>
              <a:off x="2730733" y="1730375"/>
              <a:ext cx="1265948" cy="2383673"/>
            </a:xfrm>
            <a:prstGeom prst="roundRect">
              <a:avLst>
                <a:gd name="adj" fmla="val 6698"/>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sp>
          <p:nvSpPr>
            <p:cNvPr id="81" name="Rectangle 22"/>
            <p:cNvSpPr>
              <a:spLocks noChangeArrowheads="1"/>
            </p:cNvSpPr>
            <p:nvPr/>
          </p:nvSpPr>
          <p:spPr bwMode="auto">
            <a:xfrm>
              <a:off x="2727495" y="3396549"/>
              <a:ext cx="1261872" cy="498310"/>
            </a:xfrm>
            <a:prstGeom prst="rect">
              <a:avLst/>
            </a:prstGeom>
            <a:noFill/>
            <a:ln w="9525">
              <a:noFill/>
              <a:miter lim="800000"/>
              <a:headEnd/>
              <a:tailEnd/>
            </a:ln>
          </p:spPr>
          <p:txBody>
            <a:bodyPr wrap="none">
              <a:noAutofit/>
            </a:bodyPr>
            <a:lstStyle/>
            <a:p>
              <a:pPr algn="ctr"/>
              <a:r>
                <a:rPr lang="en-GB" sz="1200" dirty="0" smtClean="0"/>
                <a:t>US$4.0bn</a:t>
              </a:r>
              <a:endParaRPr lang="en-GB" sz="1200" dirty="0"/>
            </a:p>
          </p:txBody>
        </p:sp>
        <p:pic>
          <p:nvPicPr>
            <p:cNvPr id="98" name="Picture 42" descr="ANZ.png"/>
            <p:cNvPicPr>
              <a:picLocks noChangeAspect="1"/>
            </p:cNvPicPr>
            <p:nvPr/>
          </p:nvPicPr>
          <p:blipFill>
            <a:blip r:embed="rId4" cstate="print"/>
            <a:srcRect/>
            <a:stretch>
              <a:fillRect/>
            </a:stretch>
          </p:blipFill>
          <p:spPr bwMode="auto">
            <a:xfrm>
              <a:off x="2801963" y="2090252"/>
              <a:ext cx="1123488" cy="195215"/>
            </a:xfrm>
            <a:prstGeom prst="rect">
              <a:avLst/>
            </a:prstGeom>
            <a:solidFill>
              <a:srgbClr val="F3F3F3"/>
            </a:solidFill>
            <a:ln w="9525">
              <a:noFill/>
              <a:miter lim="800000"/>
              <a:headEnd/>
              <a:tailEnd/>
            </a:ln>
          </p:spPr>
        </p:pic>
        <p:sp>
          <p:nvSpPr>
            <p:cNvPr id="115" name="Rectangle 24"/>
            <p:cNvSpPr>
              <a:spLocks noChangeArrowheads="1"/>
            </p:cNvSpPr>
            <p:nvPr/>
          </p:nvSpPr>
          <p:spPr bwMode="auto">
            <a:xfrm>
              <a:off x="2727495" y="2694462"/>
              <a:ext cx="1261872" cy="461665"/>
            </a:xfrm>
            <a:prstGeom prst="rect">
              <a:avLst/>
            </a:prstGeom>
            <a:noFill/>
            <a:ln w="9525">
              <a:noFill/>
              <a:miter lim="800000"/>
              <a:headEnd/>
              <a:tailEnd/>
            </a:ln>
          </p:spPr>
          <p:txBody>
            <a:bodyPr anchor="ctr" anchorCtr="0">
              <a:noAutofit/>
            </a:bodyPr>
            <a:lstStyle/>
            <a:p>
              <a:pPr algn="ctr"/>
              <a:r>
                <a:rPr lang="en-GB" sz="1200" dirty="0" smtClean="0"/>
                <a:t>Bonds</a:t>
              </a:r>
              <a:endParaRPr lang="en-GB" sz="1200" dirty="0"/>
            </a:p>
          </p:txBody>
        </p:sp>
      </p:grpSp>
      <p:grpSp>
        <p:nvGrpSpPr>
          <p:cNvPr id="139" name="Group 138"/>
          <p:cNvGrpSpPr/>
          <p:nvPr/>
        </p:nvGrpSpPr>
        <p:grpSpPr>
          <a:xfrm>
            <a:off x="4465372" y="1730375"/>
            <a:ext cx="1272122" cy="2383673"/>
            <a:chOff x="4081162" y="1730375"/>
            <a:chExt cx="1272122" cy="2383673"/>
          </a:xfrm>
        </p:grpSpPr>
        <p:sp>
          <p:nvSpPr>
            <p:cNvPr id="65" name="Rounded Rectangle 64"/>
            <p:cNvSpPr/>
            <p:nvPr/>
          </p:nvSpPr>
          <p:spPr bwMode="auto">
            <a:xfrm>
              <a:off x="4087336" y="1730375"/>
              <a:ext cx="1265948" cy="2383673"/>
            </a:xfrm>
            <a:prstGeom prst="roundRect">
              <a:avLst>
                <a:gd name="adj" fmla="val 8699"/>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rgbClr val="000000"/>
                </a:solidFill>
                <a:cs typeface="+mn-cs"/>
              </a:endParaRPr>
            </a:p>
          </p:txBody>
        </p:sp>
        <p:sp>
          <p:nvSpPr>
            <p:cNvPr id="77" name="Rectangle 18"/>
            <p:cNvSpPr>
              <a:spLocks noChangeArrowheads="1"/>
            </p:cNvSpPr>
            <p:nvPr/>
          </p:nvSpPr>
          <p:spPr bwMode="auto">
            <a:xfrm>
              <a:off x="4081162" y="2694462"/>
              <a:ext cx="1261872" cy="498310"/>
            </a:xfrm>
            <a:prstGeom prst="rect">
              <a:avLst/>
            </a:prstGeom>
            <a:noFill/>
            <a:ln w="9525">
              <a:noFill/>
              <a:miter lim="800000"/>
              <a:headEnd/>
              <a:tailEnd/>
            </a:ln>
          </p:spPr>
          <p:txBody>
            <a:bodyPr>
              <a:noAutofit/>
            </a:bodyPr>
            <a:lstStyle/>
            <a:p>
              <a:pPr algn="ctr"/>
              <a:r>
                <a:rPr lang="en-GB" sz="1200" dirty="0"/>
                <a:t>Sale to </a:t>
              </a:r>
              <a:br>
                <a:rPr lang="en-GB" sz="1200" dirty="0"/>
              </a:br>
              <a:r>
                <a:rPr lang="en-GB" sz="1200" dirty="0" err="1" smtClean="0"/>
                <a:t>Foxtel</a:t>
              </a:r>
              <a:endParaRPr lang="en-GB" sz="1200" dirty="0"/>
            </a:p>
          </p:txBody>
        </p:sp>
        <p:sp>
          <p:nvSpPr>
            <p:cNvPr id="78" name="Rectangle 19"/>
            <p:cNvSpPr>
              <a:spLocks noChangeArrowheads="1"/>
            </p:cNvSpPr>
            <p:nvPr/>
          </p:nvSpPr>
          <p:spPr bwMode="auto">
            <a:xfrm>
              <a:off x="4081162" y="3396549"/>
              <a:ext cx="1261872" cy="299671"/>
            </a:xfrm>
            <a:prstGeom prst="rect">
              <a:avLst/>
            </a:prstGeom>
            <a:noFill/>
            <a:ln w="9525">
              <a:noFill/>
              <a:miter lim="800000"/>
              <a:headEnd/>
              <a:tailEnd/>
            </a:ln>
          </p:spPr>
          <p:txBody>
            <a:bodyPr wrap="none">
              <a:noAutofit/>
            </a:bodyPr>
            <a:lstStyle/>
            <a:p>
              <a:pPr algn="ctr"/>
              <a:r>
                <a:rPr lang="en-GB" sz="1200" dirty="0" smtClean="0"/>
                <a:t>US$2.7bn</a:t>
              </a:r>
              <a:endParaRPr lang="en-GB" sz="1200" dirty="0"/>
            </a:p>
          </p:txBody>
        </p:sp>
        <p:pic>
          <p:nvPicPr>
            <p:cNvPr id="1026" name="Picture 2" descr="F:\Logos\Austar\austar.png"/>
            <p:cNvPicPr>
              <a:picLocks noChangeAspect="1" noChangeArrowheads="1"/>
            </p:cNvPicPr>
            <p:nvPr/>
          </p:nvPicPr>
          <p:blipFill>
            <a:blip r:embed="rId5" cstate="print"/>
            <a:srcRect/>
            <a:stretch>
              <a:fillRect/>
            </a:stretch>
          </p:blipFill>
          <p:spPr bwMode="auto">
            <a:xfrm>
              <a:off x="4218497" y="1812571"/>
              <a:ext cx="993945" cy="431527"/>
            </a:xfrm>
            <a:prstGeom prst="rect">
              <a:avLst/>
            </a:prstGeom>
            <a:noFill/>
          </p:spPr>
        </p:pic>
      </p:grpSp>
      <p:grpSp>
        <p:nvGrpSpPr>
          <p:cNvPr id="140" name="Group 139"/>
          <p:cNvGrpSpPr/>
          <p:nvPr/>
        </p:nvGrpSpPr>
        <p:grpSpPr>
          <a:xfrm>
            <a:off x="6001398" y="1730375"/>
            <a:ext cx="1273062" cy="2383673"/>
            <a:chOff x="5443301" y="1730375"/>
            <a:chExt cx="1273062" cy="2383673"/>
          </a:xfrm>
        </p:grpSpPr>
        <p:sp>
          <p:nvSpPr>
            <p:cNvPr id="72" name="Rounded Rectangle 71"/>
            <p:cNvSpPr/>
            <p:nvPr/>
          </p:nvSpPr>
          <p:spPr bwMode="auto">
            <a:xfrm>
              <a:off x="5450415" y="1730375"/>
              <a:ext cx="1265948" cy="2383673"/>
            </a:xfrm>
            <a:prstGeom prst="roundRect">
              <a:avLst>
                <a:gd name="adj" fmla="val 9329"/>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sp>
          <p:nvSpPr>
            <p:cNvPr id="108" name="Rectangle 52"/>
            <p:cNvSpPr>
              <a:spLocks noChangeArrowheads="1"/>
            </p:cNvSpPr>
            <p:nvPr/>
          </p:nvSpPr>
          <p:spPr bwMode="auto">
            <a:xfrm>
              <a:off x="5443301" y="2694462"/>
              <a:ext cx="1261872" cy="498310"/>
            </a:xfrm>
            <a:prstGeom prst="rect">
              <a:avLst/>
            </a:prstGeom>
            <a:noFill/>
            <a:ln w="9525">
              <a:noFill/>
              <a:miter lim="800000"/>
              <a:headEnd/>
              <a:tailEnd/>
            </a:ln>
          </p:spPr>
          <p:txBody>
            <a:bodyPr>
              <a:noAutofit/>
            </a:bodyPr>
            <a:lstStyle/>
            <a:p>
              <a:pPr algn="ctr"/>
              <a:r>
                <a:rPr lang="en-GB" sz="1200" dirty="0" smtClean="0"/>
                <a:t>Restructuring and Divestiture</a:t>
              </a:r>
              <a:endParaRPr lang="en-GB" sz="1200" dirty="0"/>
            </a:p>
          </p:txBody>
        </p:sp>
        <p:sp>
          <p:nvSpPr>
            <p:cNvPr id="109" name="Rectangle 53"/>
            <p:cNvSpPr>
              <a:spLocks noChangeArrowheads="1"/>
            </p:cNvSpPr>
            <p:nvPr/>
          </p:nvSpPr>
          <p:spPr bwMode="auto">
            <a:xfrm>
              <a:off x="5447815" y="3396549"/>
              <a:ext cx="1261872" cy="299671"/>
            </a:xfrm>
            <a:prstGeom prst="rect">
              <a:avLst/>
            </a:prstGeom>
            <a:noFill/>
            <a:ln w="9525">
              <a:noFill/>
              <a:miter lim="800000"/>
              <a:headEnd/>
              <a:tailEnd/>
            </a:ln>
          </p:spPr>
          <p:txBody>
            <a:bodyPr wrap="none">
              <a:noAutofit/>
            </a:bodyPr>
            <a:lstStyle/>
            <a:p>
              <a:pPr algn="ctr"/>
              <a:r>
                <a:rPr lang="en-GB" sz="1200" dirty="0" smtClean="0"/>
                <a:t>US$2.4bn+</a:t>
              </a:r>
            </a:p>
            <a:p>
              <a:pPr algn="ctr"/>
              <a:r>
                <a:rPr lang="en-GB" sz="1200" dirty="0" smtClean="0"/>
                <a:t>(Pending)</a:t>
              </a:r>
              <a:endParaRPr lang="en-GB" sz="1200" dirty="0"/>
            </a:p>
          </p:txBody>
        </p:sp>
        <p:pic>
          <p:nvPicPr>
            <p:cNvPr id="1027" name="Picture 3" descr="F:\Logos\Nine Entertainment Co\nineentco_logo2012.png"/>
            <p:cNvPicPr>
              <a:picLocks noChangeAspect="1" noChangeArrowheads="1"/>
            </p:cNvPicPr>
            <p:nvPr/>
          </p:nvPicPr>
          <p:blipFill>
            <a:blip r:embed="rId6" cstate="print"/>
            <a:srcRect/>
            <a:stretch>
              <a:fillRect/>
            </a:stretch>
          </p:blipFill>
          <p:spPr bwMode="auto">
            <a:xfrm>
              <a:off x="5562116" y="1831575"/>
              <a:ext cx="1036852" cy="414369"/>
            </a:xfrm>
            <a:prstGeom prst="rect">
              <a:avLst/>
            </a:prstGeom>
            <a:noFill/>
          </p:spPr>
        </p:pic>
      </p:grpSp>
      <p:grpSp>
        <p:nvGrpSpPr>
          <p:cNvPr id="131" name="Group 130"/>
          <p:cNvGrpSpPr/>
          <p:nvPr/>
        </p:nvGrpSpPr>
        <p:grpSpPr>
          <a:xfrm>
            <a:off x="7538362" y="1730375"/>
            <a:ext cx="1269648" cy="2383673"/>
            <a:chOff x="6804937" y="1730375"/>
            <a:chExt cx="1269648" cy="2383673"/>
          </a:xfrm>
        </p:grpSpPr>
        <p:sp>
          <p:nvSpPr>
            <p:cNvPr id="64" name="Rounded Rectangle 63"/>
            <p:cNvSpPr/>
            <p:nvPr/>
          </p:nvSpPr>
          <p:spPr bwMode="auto">
            <a:xfrm>
              <a:off x="6810257" y="1730375"/>
              <a:ext cx="1264328" cy="2383673"/>
            </a:xfrm>
            <a:prstGeom prst="roundRect">
              <a:avLst>
                <a:gd name="adj" fmla="val 7994"/>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rgbClr val="000000"/>
                </a:solidFill>
                <a:cs typeface="+mn-cs"/>
              </a:endParaRPr>
            </a:p>
          </p:txBody>
        </p:sp>
        <p:pic>
          <p:nvPicPr>
            <p:cNvPr id="99" name="Picture 43" descr="NSW-Govt-LOGO.png"/>
            <p:cNvPicPr>
              <a:picLocks noChangeAspect="1"/>
            </p:cNvPicPr>
            <p:nvPr/>
          </p:nvPicPr>
          <p:blipFill>
            <a:blip r:embed="rId7" cstate="print"/>
            <a:srcRect l="25000" t="17409" r="28125" b="30362"/>
            <a:stretch>
              <a:fillRect/>
            </a:stretch>
          </p:blipFill>
          <p:spPr bwMode="auto">
            <a:xfrm>
              <a:off x="7227113" y="1812571"/>
              <a:ext cx="430616" cy="493174"/>
            </a:xfrm>
            <a:prstGeom prst="rect">
              <a:avLst/>
            </a:prstGeom>
            <a:solidFill>
              <a:srgbClr val="F3F3F3"/>
            </a:solidFill>
            <a:ln w="9525">
              <a:noFill/>
              <a:miter lim="800000"/>
              <a:headEnd/>
              <a:tailEnd/>
            </a:ln>
          </p:spPr>
        </p:pic>
        <p:sp>
          <p:nvSpPr>
            <p:cNvPr id="120" name="Rectangle 52"/>
            <p:cNvSpPr>
              <a:spLocks noChangeArrowheads="1"/>
            </p:cNvSpPr>
            <p:nvPr/>
          </p:nvSpPr>
          <p:spPr bwMode="auto">
            <a:xfrm>
              <a:off x="6804937" y="2694462"/>
              <a:ext cx="1261872" cy="646331"/>
            </a:xfrm>
            <a:prstGeom prst="rect">
              <a:avLst/>
            </a:prstGeom>
            <a:noFill/>
            <a:ln w="9525">
              <a:noFill/>
              <a:miter lim="800000"/>
              <a:headEnd/>
              <a:tailEnd/>
            </a:ln>
          </p:spPr>
          <p:txBody>
            <a:bodyPr>
              <a:spAutoFit/>
            </a:bodyPr>
            <a:lstStyle/>
            <a:p>
              <a:pPr algn="ctr"/>
              <a:r>
                <a:rPr lang="en-GB" sz="1200" dirty="0" smtClean="0"/>
                <a:t>Privatisation of Desalination Plant</a:t>
              </a:r>
              <a:endParaRPr lang="en-GB" sz="1200" dirty="0"/>
            </a:p>
          </p:txBody>
        </p:sp>
        <p:sp>
          <p:nvSpPr>
            <p:cNvPr id="121" name="Rectangle 53"/>
            <p:cNvSpPr>
              <a:spLocks noChangeArrowheads="1"/>
            </p:cNvSpPr>
            <p:nvPr/>
          </p:nvSpPr>
          <p:spPr bwMode="auto">
            <a:xfrm>
              <a:off x="7010366" y="3396549"/>
              <a:ext cx="865942" cy="276999"/>
            </a:xfrm>
            <a:prstGeom prst="rect">
              <a:avLst/>
            </a:prstGeom>
            <a:noFill/>
            <a:ln w="9525">
              <a:noFill/>
              <a:miter lim="800000"/>
              <a:headEnd/>
              <a:tailEnd/>
            </a:ln>
          </p:spPr>
          <p:txBody>
            <a:bodyPr wrap="none">
              <a:spAutoFit/>
            </a:bodyPr>
            <a:lstStyle/>
            <a:p>
              <a:pPr algn="ctr"/>
              <a:r>
                <a:rPr lang="en-GB" sz="1200" dirty="0" smtClean="0"/>
                <a:t>US$2.3bn</a:t>
              </a:r>
              <a:endParaRPr lang="en-GB" sz="1200" dirty="0"/>
            </a:p>
          </p:txBody>
        </p:sp>
      </p:grpSp>
      <p:grpSp>
        <p:nvGrpSpPr>
          <p:cNvPr id="136" name="Group 135"/>
          <p:cNvGrpSpPr/>
          <p:nvPr/>
        </p:nvGrpSpPr>
        <p:grpSpPr>
          <a:xfrm>
            <a:off x="1402081" y="4278439"/>
            <a:ext cx="1273412" cy="2383673"/>
            <a:chOff x="1402081" y="4278439"/>
            <a:chExt cx="1273412" cy="2383673"/>
          </a:xfrm>
        </p:grpSpPr>
        <p:sp>
          <p:nvSpPr>
            <p:cNvPr id="74" name="Rounded Rectangle 73"/>
            <p:cNvSpPr/>
            <p:nvPr/>
          </p:nvSpPr>
          <p:spPr bwMode="auto">
            <a:xfrm>
              <a:off x="1409545" y="4278439"/>
              <a:ext cx="1265948" cy="2383673"/>
            </a:xfrm>
            <a:prstGeom prst="roundRect">
              <a:avLst>
                <a:gd name="adj" fmla="val 7994"/>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rgbClr val="000000"/>
                </a:solidFill>
                <a:cs typeface="+mn-cs"/>
              </a:endParaRPr>
            </a:p>
          </p:txBody>
        </p:sp>
        <p:sp>
          <p:nvSpPr>
            <p:cNvPr id="123" name="Rectangle 52"/>
            <p:cNvSpPr>
              <a:spLocks noChangeArrowheads="1"/>
            </p:cNvSpPr>
            <p:nvPr/>
          </p:nvSpPr>
          <p:spPr bwMode="auto">
            <a:xfrm>
              <a:off x="1402081" y="5185376"/>
              <a:ext cx="1261872" cy="646331"/>
            </a:xfrm>
            <a:prstGeom prst="rect">
              <a:avLst/>
            </a:prstGeom>
            <a:noFill/>
            <a:ln w="9525">
              <a:noFill/>
              <a:miter lim="800000"/>
              <a:headEnd/>
              <a:tailEnd/>
            </a:ln>
          </p:spPr>
          <p:txBody>
            <a:bodyPr>
              <a:spAutoFit/>
            </a:bodyPr>
            <a:lstStyle/>
            <a:p>
              <a:pPr algn="ctr"/>
              <a:r>
                <a:rPr lang="en-GB" sz="1200" dirty="0" smtClean="0"/>
                <a:t>Merger </a:t>
              </a:r>
              <a:r>
                <a:rPr lang="en-GB" sz="1200" dirty="0"/>
                <a:t>with Aston Resources</a:t>
              </a:r>
            </a:p>
          </p:txBody>
        </p:sp>
        <p:sp>
          <p:nvSpPr>
            <p:cNvPr id="124" name="Rectangle 53"/>
            <p:cNvSpPr>
              <a:spLocks noChangeArrowheads="1"/>
            </p:cNvSpPr>
            <p:nvPr/>
          </p:nvSpPr>
          <p:spPr bwMode="auto">
            <a:xfrm>
              <a:off x="1409545" y="6125588"/>
              <a:ext cx="1261872" cy="276999"/>
            </a:xfrm>
            <a:prstGeom prst="rect">
              <a:avLst/>
            </a:prstGeom>
            <a:noFill/>
            <a:ln w="9525">
              <a:noFill/>
              <a:miter lim="800000"/>
              <a:headEnd/>
              <a:tailEnd/>
            </a:ln>
          </p:spPr>
          <p:txBody>
            <a:bodyPr wrap="none">
              <a:spAutoFit/>
            </a:bodyPr>
            <a:lstStyle/>
            <a:p>
              <a:pPr algn="ctr"/>
              <a:r>
                <a:rPr lang="en-GB" sz="1200" dirty="0" smtClean="0"/>
                <a:t>US$2.2bn</a:t>
              </a:r>
              <a:endParaRPr lang="en-GB" sz="1200" dirty="0"/>
            </a:p>
          </p:txBody>
        </p:sp>
        <p:pic>
          <p:nvPicPr>
            <p:cNvPr id="125" name="Picture 2" descr="M:\Logos\Equinox minerals\equinox logo.png"/>
            <p:cNvPicPr>
              <a:picLocks noChangeAspect="1" noChangeArrowheads="1"/>
            </p:cNvPicPr>
            <p:nvPr/>
          </p:nvPicPr>
          <p:blipFill>
            <a:blip r:embed="rId8" cstate="print"/>
            <a:srcRect/>
            <a:stretch>
              <a:fillRect/>
            </a:stretch>
          </p:blipFill>
          <p:spPr bwMode="auto">
            <a:xfrm>
              <a:off x="1448119" y="4464177"/>
              <a:ext cx="1195387" cy="160337"/>
            </a:xfrm>
            <a:prstGeom prst="rect">
              <a:avLst/>
            </a:prstGeom>
            <a:solidFill>
              <a:srgbClr val="F3F3F3"/>
            </a:solidFill>
            <a:ln w="9525">
              <a:noFill/>
              <a:miter lim="800000"/>
              <a:headEnd/>
              <a:tailEnd/>
            </a:ln>
          </p:spPr>
        </p:pic>
      </p:grpSp>
      <p:grpSp>
        <p:nvGrpSpPr>
          <p:cNvPr id="135" name="Group 134"/>
          <p:cNvGrpSpPr/>
          <p:nvPr/>
        </p:nvGrpSpPr>
        <p:grpSpPr>
          <a:xfrm>
            <a:off x="2940131" y="4278439"/>
            <a:ext cx="1267419" cy="2383673"/>
            <a:chOff x="2766496" y="4278439"/>
            <a:chExt cx="1267419" cy="2383673"/>
          </a:xfrm>
        </p:grpSpPr>
        <p:sp>
          <p:nvSpPr>
            <p:cNvPr id="68" name="Rounded Rectangle 67"/>
            <p:cNvSpPr/>
            <p:nvPr/>
          </p:nvSpPr>
          <p:spPr bwMode="auto">
            <a:xfrm>
              <a:off x="2767967" y="4278439"/>
              <a:ext cx="1265948" cy="2383673"/>
            </a:xfrm>
            <a:prstGeom prst="roundRect">
              <a:avLst>
                <a:gd name="adj" fmla="val 7328"/>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sp>
          <p:nvSpPr>
            <p:cNvPr id="86" name="Rectangle 27"/>
            <p:cNvSpPr>
              <a:spLocks noChangeArrowheads="1"/>
            </p:cNvSpPr>
            <p:nvPr/>
          </p:nvSpPr>
          <p:spPr bwMode="auto">
            <a:xfrm>
              <a:off x="2769574" y="5185376"/>
              <a:ext cx="1261872" cy="498312"/>
            </a:xfrm>
            <a:prstGeom prst="rect">
              <a:avLst/>
            </a:prstGeom>
            <a:noFill/>
            <a:ln w="9525">
              <a:noFill/>
              <a:miter lim="800000"/>
              <a:headEnd/>
              <a:tailEnd/>
            </a:ln>
          </p:spPr>
          <p:txBody>
            <a:bodyPr>
              <a:noAutofit/>
            </a:bodyPr>
            <a:lstStyle/>
            <a:p>
              <a:pPr algn="ctr"/>
              <a:r>
                <a:rPr lang="en-GB" sz="1200" dirty="0" smtClean="0"/>
                <a:t>Takeover Defence</a:t>
              </a:r>
              <a:endParaRPr lang="en-GB" sz="1200" dirty="0"/>
            </a:p>
          </p:txBody>
        </p:sp>
        <p:sp>
          <p:nvSpPr>
            <p:cNvPr id="87" name="Rectangle 28"/>
            <p:cNvSpPr>
              <a:spLocks noChangeArrowheads="1"/>
            </p:cNvSpPr>
            <p:nvPr/>
          </p:nvSpPr>
          <p:spPr bwMode="auto">
            <a:xfrm>
              <a:off x="2766496" y="6102916"/>
              <a:ext cx="1261872" cy="299671"/>
            </a:xfrm>
            <a:prstGeom prst="rect">
              <a:avLst/>
            </a:prstGeom>
            <a:noFill/>
            <a:ln w="9525">
              <a:noFill/>
              <a:miter lim="800000"/>
              <a:headEnd/>
              <a:tailEnd/>
            </a:ln>
          </p:spPr>
          <p:txBody>
            <a:bodyPr wrap="none">
              <a:noAutofit/>
            </a:bodyPr>
            <a:lstStyle/>
            <a:p>
              <a:pPr algn="ctr"/>
              <a:r>
                <a:rPr lang="en-GB" sz="1200" dirty="0" smtClean="0"/>
                <a:t>US$918m</a:t>
              </a:r>
              <a:endParaRPr lang="en-GB" sz="1200" dirty="0"/>
            </a:p>
          </p:txBody>
        </p:sp>
        <p:pic>
          <p:nvPicPr>
            <p:cNvPr id="1028" name="Picture 4" descr="F:\Logos\Spotless\Spotless.png"/>
            <p:cNvPicPr>
              <a:picLocks noChangeAspect="1" noChangeArrowheads="1"/>
            </p:cNvPicPr>
            <p:nvPr/>
          </p:nvPicPr>
          <p:blipFill>
            <a:blip r:embed="rId9" cstate="print"/>
            <a:srcRect/>
            <a:stretch>
              <a:fillRect/>
            </a:stretch>
          </p:blipFill>
          <p:spPr bwMode="auto">
            <a:xfrm>
              <a:off x="2841205" y="4492492"/>
              <a:ext cx="1114231" cy="205942"/>
            </a:xfrm>
            <a:prstGeom prst="rect">
              <a:avLst/>
            </a:prstGeom>
            <a:noFill/>
          </p:spPr>
        </p:pic>
      </p:grpSp>
      <p:grpSp>
        <p:nvGrpSpPr>
          <p:cNvPr id="134" name="Group 133"/>
          <p:cNvGrpSpPr/>
          <p:nvPr/>
        </p:nvGrpSpPr>
        <p:grpSpPr>
          <a:xfrm>
            <a:off x="4472188" y="4287002"/>
            <a:ext cx="1271711" cy="2383673"/>
            <a:chOff x="4081573" y="4287002"/>
            <a:chExt cx="1271711" cy="2383673"/>
          </a:xfrm>
        </p:grpSpPr>
        <p:sp>
          <p:nvSpPr>
            <p:cNvPr id="69" name="Rounded Rectangle 68"/>
            <p:cNvSpPr/>
            <p:nvPr/>
          </p:nvSpPr>
          <p:spPr bwMode="auto">
            <a:xfrm>
              <a:off x="4088956" y="4287002"/>
              <a:ext cx="1264328" cy="2383673"/>
            </a:xfrm>
            <a:prstGeom prst="roundRect">
              <a:avLst>
                <a:gd name="adj" fmla="val 8661"/>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sp>
          <p:nvSpPr>
            <p:cNvPr id="88" name="Rectangle 29"/>
            <p:cNvSpPr>
              <a:spLocks noChangeArrowheads="1"/>
            </p:cNvSpPr>
            <p:nvPr/>
          </p:nvSpPr>
          <p:spPr bwMode="auto">
            <a:xfrm>
              <a:off x="4088089" y="5185376"/>
              <a:ext cx="1261872" cy="696951"/>
            </a:xfrm>
            <a:prstGeom prst="rect">
              <a:avLst/>
            </a:prstGeom>
            <a:noFill/>
            <a:ln w="9525">
              <a:noFill/>
              <a:miter lim="800000"/>
              <a:headEnd/>
              <a:tailEnd/>
            </a:ln>
          </p:spPr>
          <p:txBody>
            <a:bodyPr>
              <a:noAutofit/>
            </a:bodyPr>
            <a:lstStyle/>
            <a:p>
              <a:pPr algn="ctr"/>
              <a:r>
                <a:rPr lang="en-GB" sz="1200" dirty="0" smtClean="0"/>
                <a:t>Convertible Bonds and Entitlement Offer</a:t>
              </a:r>
              <a:endParaRPr lang="en-GB" sz="1200" dirty="0"/>
            </a:p>
          </p:txBody>
        </p:sp>
        <p:sp>
          <p:nvSpPr>
            <p:cNvPr id="89" name="Rectangle 30"/>
            <p:cNvSpPr>
              <a:spLocks noChangeArrowheads="1"/>
            </p:cNvSpPr>
            <p:nvPr/>
          </p:nvSpPr>
          <p:spPr bwMode="auto">
            <a:xfrm>
              <a:off x="4081573" y="6102916"/>
              <a:ext cx="1261872" cy="299671"/>
            </a:xfrm>
            <a:prstGeom prst="rect">
              <a:avLst/>
            </a:prstGeom>
            <a:noFill/>
            <a:ln w="9525">
              <a:noFill/>
              <a:miter lim="800000"/>
              <a:headEnd/>
              <a:tailEnd/>
            </a:ln>
          </p:spPr>
          <p:txBody>
            <a:bodyPr wrap="none">
              <a:noAutofit/>
            </a:bodyPr>
            <a:lstStyle/>
            <a:p>
              <a:pPr algn="ctr"/>
              <a:r>
                <a:rPr lang="en-GB" sz="1200" dirty="0" smtClean="0"/>
                <a:t>US$435m</a:t>
              </a:r>
              <a:endParaRPr lang="en-GB" sz="1200" dirty="0"/>
            </a:p>
          </p:txBody>
        </p:sp>
        <p:pic>
          <p:nvPicPr>
            <p:cNvPr id="1029" name="Picture 5" descr="F:\Logos\Beach energy\beach energy.png"/>
            <p:cNvPicPr>
              <a:picLocks noChangeAspect="1" noChangeArrowheads="1"/>
            </p:cNvPicPr>
            <p:nvPr/>
          </p:nvPicPr>
          <p:blipFill>
            <a:blip r:embed="rId10" cstate="print"/>
            <a:srcRect/>
            <a:stretch>
              <a:fillRect/>
            </a:stretch>
          </p:blipFill>
          <p:spPr bwMode="auto">
            <a:xfrm>
              <a:off x="4293333" y="4367348"/>
              <a:ext cx="820977" cy="527559"/>
            </a:xfrm>
            <a:prstGeom prst="rect">
              <a:avLst/>
            </a:prstGeom>
            <a:noFill/>
          </p:spPr>
        </p:pic>
      </p:grpSp>
      <p:grpSp>
        <p:nvGrpSpPr>
          <p:cNvPr id="133" name="Group 132"/>
          <p:cNvGrpSpPr/>
          <p:nvPr/>
        </p:nvGrpSpPr>
        <p:grpSpPr>
          <a:xfrm>
            <a:off x="6008537" y="4287002"/>
            <a:ext cx="1266551" cy="2383673"/>
            <a:chOff x="5448194" y="4287002"/>
            <a:chExt cx="1266551" cy="2383673"/>
          </a:xfrm>
        </p:grpSpPr>
        <p:sp>
          <p:nvSpPr>
            <p:cNvPr id="71" name="Rounded Rectangle 70"/>
            <p:cNvSpPr/>
            <p:nvPr/>
          </p:nvSpPr>
          <p:spPr bwMode="auto">
            <a:xfrm>
              <a:off x="5448797" y="4287002"/>
              <a:ext cx="1265948" cy="2383673"/>
            </a:xfrm>
            <a:prstGeom prst="roundRect">
              <a:avLst>
                <a:gd name="adj" fmla="val 7995"/>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sp>
          <p:nvSpPr>
            <p:cNvPr id="92" name="Rectangle 33"/>
            <p:cNvSpPr>
              <a:spLocks noChangeArrowheads="1"/>
            </p:cNvSpPr>
            <p:nvPr/>
          </p:nvSpPr>
          <p:spPr bwMode="auto">
            <a:xfrm>
              <a:off x="5449287" y="5223476"/>
              <a:ext cx="1261872" cy="498312"/>
            </a:xfrm>
            <a:prstGeom prst="rect">
              <a:avLst/>
            </a:prstGeom>
            <a:noFill/>
            <a:ln w="9525">
              <a:noFill/>
              <a:miter lim="800000"/>
              <a:headEnd/>
              <a:tailEnd/>
            </a:ln>
          </p:spPr>
          <p:txBody>
            <a:bodyPr>
              <a:noAutofit/>
            </a:bodyPr>
            <a:lstStyle/>
            <a:p>
              <a:pPr algn="ctr"/>
              <a:r>
                <a:rPr lang="en-GB" sz="1200" dirty="0" smtClean="0"/>
                <a:t>IPO</a:t>
              </a:r>
              <a:endParaRPr lang="en-GB" sz="1200" dirty="0"/>
            </a:p>
          </p:txBody>
        </p:sp>
        <p:sp>
          <p:nvSpPr>
            <p:cNvPr id="93" name="Rectangle 34"/>
            <p:cNvSpPr>
              <a:spLocks noChangeArrowheads="1"/>
            </p:cNvSpPr>
            <p:nvPr/>
          </p:nvSpPr>
          <p:spPr bwMode="auto">
            <a:xfrm>
              <a:off x="5448194" y="6102916"/>
              <a:ext cx="1261872" cy="299671"/>
            </a:xfrm>
            <a:prstGeom prst="rect">
              <a:avLst/>
            </a:prstGeom>
            <a:noFill/>
            <a:ln w="9525">
              <a:noFill/>
              <a:miter lim="800000"/>
              <a:headEnd/>
              <a:tailEnd/>
            </a:ln>
          </p:spPr>
          <p:txBody>
            <a:bodyPr wrap="none">
              <a:noAutofit/>
            </a:bodyPr>
            <a:lstStyle/>
            <a:p>
              <a:pPr algn="ctr"/>
              <a:r>
                <a:rPr lang="en-GB" sz="1200" dirty="0" smtClean="0"/>
                <a:t>US$432m</a:t>
              </a:r>
              <a:endParaRPr lang="en-GB" sz="1200" dirty="0"/>
            </a:p>
          </p:txBody>
        </p:sp>
        <p:pic>
          <p:nvPicPr>
            <p:cNvPr id="1030" name="Picture 6" descr="F:\Logos\Fonterra\fonterra_NEW.png"/>
            <p:cNvPicPr>
              <a:picLocks noChangeAspect="1" noChangeArrowheads="1"/>
            </p:cNvPicPr>
            <p:nvPr/>
          </p:nvPicPr>
          <p:blipFill>
            <a:blip r:embed="rId11" cstate="print"/>
            <a:srcRect/>
            <a:stretch>
              <a:fillRect/>
            </a:stretch>
          </p:blipFill>
          <p:spPr bwMode="auto">
            <a:xfrm>
              <a:off x="5691058" y="4326064"/>
              <a:ext cx="781427" cy="616468"/>
            </a:xfrm>
            <a:prstGeom prst="rect">
              <a:avLst/>
            </a:prstGeom>
            <a:noFill/>
          </p:spPr>
        </p:pic>
      </p:grpSp>
      <p:grpSp>
        <p:nvGrpSpPr>
          <p:cNvPr id="141" name="Group 140"/>
          <p:cNvGrpSpPr/>
          <p:nvPr/>
        </p:nvGrpSpPr>
        <p:grpSpPr>
          <a:xfrm>
            <a:off x="7539727" y="4287002"/>
            <a:ext cx="1269903" cy="2383673"/>
            <a:chOff x="7539727" y="4287002"/>
            <a:chExt cx="1269903" cy="2383673"/>
          </a:xfrm>
        </p:grpSpPr>
        <p:sp>
          <p:nvSpPr>
            <p:cNvPr id="70" name="Rounded Rectangle 69"/>
            <p:cNvSpPr/>
            <p:nvPr/>
          </p:nvSpPr>
          <p:spPr bwMode="auto">
            <a:xfrm>
              <a:off x="7543682" y="4287002"/>
              <a:ext cx="1265948" cy="2383673"/>
            </a:xfrm>
            <a:prstGeom prst="roundRect">
              <a:avLst>
                <a:gd name="adj" fmla="val 7995"/>
              </a:avLst>
            </a:prstGeom>
            <a:solidFill>
              <a:srgbClr val="F3F3F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defTabSz="914400">
                <a:spcBef>
                  <a:spcPct val="50000"/>
                </a:spcBef>
                <a:defRPr/>
              </a:pPr>
              <a:endParaRPr lang="en-GB">
                <a:solidFill>
                  <a:schemeClr val="accent4"/>
                </a:solidFill>
                <a:cs typeface="+mn-cs"/>
              </a:endParaRPr>
            </a:p>
          </p:txBody>
        </p:sp>
        <p:sp>
          <p:nvSpPr>
            <p:cNvPr id="91" name="Rectangle 32"/>
            <p:cNvSpPr>
              <a:spLocks noChangeArrowheads="1"/>
            </p:cNvSpPr>
            <p:nvPr/>
          </p:nvSpPr>
          <p:spPr bwMode="auto">
            <a:xfrm>
              <a:off x="7539727" y="6102916"/>
              <a:ext cx="1261872" cy="301752"/>
            </a:xfrm>
            <a:prstGeom prst="rect">
              <a:avLst/>
            </a:prstGeom>
            <a:noFill/>
            <a:ln w="9525">
              <a:noFill/>
              <a:miter lim="800000"/>
              <a:headEnd/>
              <a:tailEnd/>
            </a:ln>
          </p:spPr>
          <p:txBody>
            <a:bodyPr wrap="none">
              <a:noAutofit/>
            </a:bodyPr>
            <a:lstStyle/>
            <a:p>
              <a:pPr algn="ctr"/>
              <a:r>
                <a:rPr lang="en-GB" sz="1200" dirty="0" smtClean="0"/>
                <a:t>US$324m</a:t>
              </a:r>
              <a:endParaRPr lang="en-GB" sz="1200" dirty="0"/>
            </a:p>
          </p:txBody>
        </p:sp>
        <p:sp>
          <p:nvSpPr>
            <p:cNvPr id="128" name="Rectangle 33"/>
            <p:cNvSpPr>
              <a:spLocks noChangeArrowheads="1"/>
            </p:cNvSpPr>
            <p:nvPr/>
          </p:nvSpPr>
          <p:spPr bwMode="auto">
            <a:xfrm>
              <a:off x="7547758" y="5185376"/>
              <a:ext cx="1261872" cy="498312"/>
            </a:xfrm>
            <a:prstGeom prst="rect">
              <a:avLst/>
            </a:prstGeom>
            <a:noFill/>
            <a:ln w="9525">
              <a:noFill/>
              <a:miter lim="800000"/>
              <a:headEnd/>
              <a:tailEnd/>
            </a:ln>
          </p:spPr>
          <p:txBody>
            <a:bodyPr>
              <a:noAutofit/>
            </a:bodyPr>
            <a:lstStyle/>
            <a:p>
              <a:pPr algn="ctr"/>
              <a:r>
                <a:rPr lang="en-GB" sz="1200" dirty="0" smtClean="0"/>
                <a:t>Sale of Nixon brand</a:t>
              </a:r>
              <a:endParaRPr lang="en-GB" sz="1200" dirty="0"/>
            </a:p>
          </p:txBody>
        </p:sp>
        <p:pic>
          <p:nvPicPr>
            <p:cNvPr id="1032" name="Picture 8" descr="F:\Logos\Billabong\billabong_V2.png"/>
            <p:cNvPicPr>
              <a:picLocks noChangeAspect="1" noChangeArrowheads="1"/>
            </p:cNvPicPr>
            <p:nvPr/>
          </p:nvPicPr>
          <p:blipFill>
            <a:blip r:embed="rId12" cstate="print"/>
            <a:srcRect/>
            <a:stretch>
              <a:fillRect/>
            </a:stretch>
          </p:blipFill>
          <p:spPr bwMode="auto">
            <a:xfrm>
              <a:off x="7640956" y="4456054"/>
              <a:ext cx="1052897" cy="204634"/>
            </a:xfrm>
            <a:prstGeom prst="rect">
              <a:avLst/>
            </a:prstGeom>
            <a:noFill/>
          </p:spPr>
        </p:pic>
      </p:grpSp>
    </p:spTree>
    <p:extLst>
      <p:ext uri="{BB962C8B-B14F-4D97-AF65-F5344CB8AC3E}">
        <p14:creationId xmlns:p14="http://schemas.microsoft.com/office/powerpoint/2010/main" val="3976268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Our Market Positioning – CY2012 </a:t>
            </a:r>
            <a:endParaRPr lang="en-US" dirty="0"/>
          </a:p>
        </p:txBody>
      </p:sp>
      <p:sp>
        <p:nvSpPr>
          <p:cNvPr id="29" name="Text Placeholder 28"/>
          <p:cNvSpPr>
            <a:spLocks noGrp="1"/>
          </p:cNvSpPr>
          <p:nvPr>
            <p:ph type="body" sz="quarter" idx="21"/>
          </p:nvPr>
        </p:nvSpPr>
        <p:spPr/>
        <p:txBody>
          <a:bodyPr/>
          <a:lstStyle/>
          <a:p>
            <a:r>
              <a:rPr lang="en-US" dirty="0" smtClean="0"/>
              <a:t>Strong Competitive Position – #2 in announced and #1 in completed M&amp;A</a:t>
            </a:r>
            <a:endParaRPr lang="en-US" dirty="0"/>
          </a:p>
        </p:txBody>
      </p:sp>
      <p:sp>
        <p:nvSpPr>
          <p:cNvPr id="25" name="Text Placeholder 24"/>
          <p:cNvSpPr>
            <a:spLocks noGrp="1"/>
          </p:cNvSpPr>
          <p:nvPr>
            <p:ph type="body" sz="quarter" idx="16"/>
          </p:nvPr>
        </p:nvSpPr>
        <p:spPr/>
        <p:txBody>
          <a:bodyPr/>
          <a:lstStyle/>
          <a:p>
            <a:r>
              <a:rPr lang="en-US" dirty="0" smtClean="0"/>
              <a:t>M&amp;A – Announced</a:t>
            </a:r>
            <a:endParaRPr lang="en-US" dirty="0"/>
          </a:p>
        </p:txBody>
      </p:sp>
      <p:sp>
        <p:nvSpPr>
          <p:cNvPr id="27" name="Text Placeholder 26"/>
          <p:cNvSpPr>
            <a:spLocks noGrp="1"/>
          </p:cNvSpPr>
          <p:nvPr>
            <p:ph type="body" sz="quarter" idx="18"/>
          </p:nvPr>
        </p:nvSpPr>
        <p:spPr>
          <a:xfrm>
            <a:off x="1325882" y="4292820"/>
            <a:ext cx="4023993" cy="230832"/>
          </a:xfrm>
        </p:spPr>
        <p:txBody>
          <a:bodyPr/>
          <a:lstStyle/>
          <a:p>
            <a:r>
              <a:rPr lang="en-US" dirty="0" smtClean="0"/>
              <a:t>Equity</a:t>
            </a:r>
          </a:p>
        </p:txBody>
      </p:sp>
      <p:sp>
        <p:nvSpPr>
          <p:cNvPr id="26" name="Text Placeholder 25"/>
          <p:cNvSpPr>
            <a:spLocks noGrp="1"/>
          </p:cNvSpPr>
          <p:nvPr>
            <p:ph type="body" sz="quarter" idx="17"/>
          </p:nvPr>
        </p:nvSpPr>
        <p:spPr/>
        <p:txBody>
          <a:bodyPr/>
          <a:lstStyle/>
          <a:p>
            <a:r>
              <a:rPr lang="en-US" dirty="0" smtClean="0"/>
              <a:t>M&amp;A – Completed</a:t>
            </a:r>
            <a:endParaRPr lang="en-US" dirty="0"/>
          </a:p>
        </p:txBody>
      </p:sp>
      <p:sp>
        <p:nvSpPr>
          <p:cNvPr id="28" name="Text Placeholder 27"/>
          <p:cNvSpPr>
            <a:spLocks noGrp="1"/>
          </p:cNvSpPr>
          <p:nvPr>
            <p:ph type="body" sz="quarter" idx="19"/>
          </p:nvPr>
        </p:nvSpPr>
        <p:spPr/>
        <p:txBody>
          <a:bodyPr/>
          <a:lstStyle/>
          <a:p>
            <a:r>
              <a:rPr lang="en-US" dirty="0" smtClean="0"/>
              <a:t>International Public Bonds</a:t>
            </a:r>
            <a:endParaRPr lang="en-US" dirty="0"/>
          </a:p>
        </p:txBody>
      </p:sp>
      <p:sp>
        <p:nvSpPr>
          <p:cNvPr id="30" name="Text Placeholder 29" descr="Type:FootnoteFooter;FootnoteCount:0;"/>
          <p:cNvSpPr>
            <a:spLocks noGrp="1"/>
          </p:cNvSpPr>
          <p:nvPr>
            <p:ph type="body" sz="quarter" idx="22"/>
          </p:nvPr>
        </p:nvSpPr>
        <p:spPr/>
        <p:txBody>
          <a:bodyPr/>
          <a:lstStyle/>
          <a:p>
            <a:endParaRPr lang="en-US" dirty="0"/>
          </a:p>
        </p:txBody>
      </p:sp>
      <p:sp>
        <p:nvSpPr>
          <p:cNvPr id="20" name="Text Placeholder 19" descr="type:SectionFooter"/>
          <p:cNvSpPr>
            <a:spLocks noGrp="1"/>
          </p:cNvSpPr>
          <p:nvPr>
            <p:ph type="body" sz="quarter" idx="11"/>
          </p:nvPr>
        </p:nvSpPr>
        <p:spPr/>
        <p:txBody>
          <a:bodyPr/>
          <a:lstStyle/>
          <a:p>
            <a:r>
              <a:rPr lang="en-US" smtClean="0"/>
              <a:t>Our Market Positioning - CY2012 </a:t>
            </a:r>
            <a:endParaRPr lang="en-US" dirty="0"/>
          </a:p>
        </p:txBody>
      </p:sp>
      <p:cxnSp>
        <p:nvCxnSpPr>
          <p:cNvPr id="14" name="Straight Connector 13"/>
          <p:cNvCxnSpPr/>
          <p:nvPr/>
        </p:nvCxnSpPr>
        <p:spPr>
          <a:xfrm>
            <a:off x="1330325" y="1961427"/>
            <a:ext cx="4019550" cy="0"/>
          </a:xfrm>
          <a:prstGeom prst="line">
            <a:avLst/>
          </a:prstGeom>
          <a:ln w="19050">
            <a:solidFill>
              <a:srgbClr val="00355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81650" y="1961427"/>
            <a:ext cx="4019550" cy="0"/>
          </a:xfrm>
          <a:prstGeom prst="line">
            <a:avLst/>
          </a:prstGeom>
          <a:ln w="19050">
            <a:solidFill>
              <a:srgbClr val="00355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330325" y="4523652"/>
            <a:ext cx="4019550" cy="0"/>
          </a:xfrm>
          <a:prstGeom prst="line">
            <a:avLst/>
          </a:prstGeom>
          <a:ln w="19050">
            <a:solidFill>
              <a:srgbClr val="00355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81650" y="4523652"/>
            <a:ext cx="4019550" cy="0"/>
          </a:xfrm>
          <a:prstGeom prst="line">
            <a:avLst/>
          </a:prstGeom>
          <a:ln w="19050">
            <a:solidFill>
              <a:srgbClr val="00355F"/>
            </a:solidFill>
          </a:ln>
        </p:spPr>
        <p:style>
          <a:lnRef idx="1">
            <a:schemeClr val="accent1"/>
          </a:lnRef>
          <a:fillRef idx="0">
            <a:schemeClr val="accent1"/>
          </a:fillRef>
          <a:effectRef idx="0">
            <a:schemeClr val="accent1"/>
          </a:effectRef>
          <a:fontRef idx="minor">
            <a:schemeClr val="tx1"/>
          </a:fontRef>
        </p:style>
      </p:cxnSp>
      <p:pic>
        <p:nvPicPr>
          <p:cNvPr id="1027" name="Picture 3" descr="Type:GsPicture;FilePath:C:\Documents and Settings\cowang\Desktop\01 M&amp;A Announced.xlsx;SheetName:Chart;"/>
          <p:cNvPicPr>
            <a:picLocks noGrp="1" noChangeAspect="1" noChangeArrowheads="1"/>
          </p:cNvPicPr>
          <p:nvPr>
            <p:ph sz="quarter" idx="12"/>
          </p:nvPr>
        </p:nvPicPr>
        <p:blipFill>
          <a:blip r:embed="rId3" cstate="print"/>
          <a:srcRect/>
          <a:stretch>
            <a:fillRect/>
          </a:stretch>
        </p:blipFill>
        <p:spPr bwMode="auto">
          <a:xfrm>
            <a:off x="1325563" y="1962156"/>
            <a:ext cx="4014787" cy="2143112"/>
          </a:xfrm>
          <a:prstGeom prst="rect">
            <a:avLst/>
          </a:prstGeom>
          <a:noFill/>
          <a:ln w="9525">
            <a:noFill/>
            <a:miter lim="800000"/>
            <a:headEnd/>
            <a:tailEnd/>
          </a:ln>
          <a:effectLst/>
        </p:spPr>
      </p:pic>
      <p:pic>
        <p:nvPicPr>
          <p:cNvPr id="1028" name="Picture 4" descr="Type:GsPicture;FilePath:C:\Documents and Settings\cowang\Desktop\01 M&amp;A Completed.xlsx;SheetName:Chart;"/>
          <p:cNvPicPr>
            <a:picLocks noGrp="1" noChangeAspect="1" noChangeArrowheads="1"/>
          </p:cNvPicPr>
          <p:nvPr>
            <p:ph sz="quarter" idx="13"/>
          </p:nvPr>
        </p:nvPicPr>
        <p:blipFill>
          <a:blip r:embed="rId4" cstate="print"/>
          <a:srcRect/>
          <a:stretch>
            <a:fillRect/>
          </a:stretch>
        </p:blipFill>
        <p:spPr bwMode="auto">
          <a:xfrm>
            <a:off x="5581651" y="1962000"/>
            <a:ext cx="4017787" cy="2144713"/>
          </a:xfrm>
          <a:prstGeom prst="rect">
            <a:avLst/>
          </a:prstGeom>
          <a:noFill/>
          <a:ln w="9525">
            <a:noFill/>
            <a:miter lim="800000"/>
            <a:headEnd/>
            <a:tailEnd/>
          </a:ln>
          <a:effectLst/>
        </p:spPr>
      </p:pic>
      <p:pic>
        <p:nvPicPr>
          <p:cNvPr id="1029" name="Picture 5" descr="Type:GsPicture;FilePath:C:\Documents and Settings\cowang\Desktop\01 Equity Completed.xlsx;SheetName:Chart;"/>
          <p:cNvPicPr>
            <a:picLocks noGrp="1" noChangeAspect="1" noChangeArrowheads="1"/>
          </p:cNvPicPr>
          <p:nvPr>
            <p:ph sz="quarter" idx="14"/>
          </p:nvPr>
        </p:nvPicPr>
        <p:blipFill>
          <a:blip r:embed="rId5" cstate="print"/>
          <a:srcRect/>
          <a:stretch>
            <a:fillRect/>
          </a:stretch>
        </p:blipFill>
        <p:spPr bwMode="auto">
          <a:xfrm>
            <a:off x="1325883" y="4523652"/>
            <a:ext cx="4020760" cy="2146300"/>
          </a:xfrm>
          <a:prstGeom prst="rect">
            <a:avLst/>
          </a:prstGeom>
          <a:noFill/>
          <a:ln w="9525">
            <a:noFill/>
            <a:miter lim="800000"/>
            <a:headEnd/>
            <a:tailEnd/>
          </a:ln>
          <a:effectLst/>
        </p:spPr>
      </p:pic>
      <p:pic>
        <p:nvPicPr>
          <p:cNvPr id="1026" name="Picture 2" descr="Type:GsPicture;FilePath:C:\Documents and Settings\sohs\Desktop\01 Bonds.xlsx;SheetName:Chart;"/>
          <p:cNvPicPr>
            <a:picLocks noGrp="1" noChangeAspect="1" noChangeArrowheads="1"/>
          </p:cNvPicPr>
          <p:nvPr>
            <p:ph sz="quarter" idx="15"/>
          </p:nvPr>
        </p:nvPicPr>
        <p:blipFill>
          <a:blip r:embed="rId6" cstate="print"/>
          <a:srcRect/>
          <a:stretch>
            <a:fillRect/>
          </a:stretch>
        </p:blipFill>
        <p:spPr bwMode="auto">
          <a:xfrm>
            <a:off x="5583017" y="4524375"/>
            <a:ext cx="4018403" cy="2146300"/>
          </a:xfrm>
          <a:prstGeom prst="rect">
            <a:avLst/>
          </a:prstGeom>
          <a:noFill/>
          <a:ln w="9525">
            <a:noFill/>
            <a:miter lim="800000"/>
            <a:headEnd/>
            <a:tailEnd/>
          </a:ln>
          <a:effectLst/>
        </p:spPr>
      </p:pic>
    </p:spTree>
    <p:extLst>
      <p:ext uri="{BB962C8B-B14F-4D97-AF65-F5344CB8AC3E}">
        <p14:creationId xmlns:p14="http://schemas.microsoft.com/office/powerpoint/2010/main" val="4095827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Summary</a:t>
            </a:r>
            <a:endParaRPr lang="en-US" dirty="0"/>
          </a:p>
        </p:txBody>
      </p:sp>
      <p:sp>
        <p:nvSpPr>
          <p:cNvPr id="13" name="Text Placeholder 12"/>
          <p:cNvSpPr>
            <a:spLocks noGrp="1"/>
          </p:cNvSpPr>
          <p:nvPr>
            <p:ph type="body" sz="quarter" idx="14"/>
          </p:nvPr>
        </p:nvSpPr>
        <p:spPr/>
        <p:txBody>
          <a:bodyPr/>
          <a:lstStyle/>
          <a:p>
            <a:endParaRPr lang="en-US"/>
          </a:p>
        </p:txBody>
      </p:sp>
      <p:sp>
        <p:nvSpPr>
          <p:cNvPr id="12" name="Content Placeholder 11"/>
          <p:cNvSpPr>
            <a:spLocks noGrp="1"/>
          </p:cNvSpPr>
          <p:nvPr>
            <p:ph sz="quarter" idx="12"/>
          </p:nvPr>
        </p:nvSpPr>
        <p:spPr/>
        <p:txBody>
          <a:bodyPr/>
          <a:lstStyle/>
          <a:p>
            <a:pPr marL="219075" indent="-219075">
              <a:lnSpc>
                <a:spcPct val="150000"/>
              </a:lnSpc>
              <a:buClr>
                <a:srgbClr val="2D4B6F"/>
              </a:buClr>
              <a:buSzPct val="100000"/>
              <a:buFont typeface="Wingdings"/>
              <a:buChar char="n"/>
            </a:pPr>
            <a:r>
              <a:rPr lang="en-US" sz="1400" dirty="0" smtClean="0">
                <a:latin typeface="Arial"/>
                <a:cs typeface="Arial" charset="0"/>
              </a:rPr>
              <a:t>Corporate Advisory comprising of M&amp;A and Financing Group (ECM &amp; CPG)</a:t>
            </a:r>
          </a:p>
          <a:p>
            <a:pPr marL="219075" indent="-219075">
              <a:lnSpc>
                <a:spcPct val="150000"/>
              </a:lnSpc>
              <a:buClr>
                <a:srgbClr val="2D4B6F"/>
              </a:buClr>
              <a:buSzPct val="100000"/>
              <a:buFont typeface="Wingdings"/>
              <a:buChar char="n"/>
            </a:pPr>
            <a:r>
              <a:rPr lang="en-US" sz="1400" dirty="0" smtClean="0">
                <a:latin typeface="Arial"/>
                <a:cs typeface="Arial" charset="0"/>
              </a:rPr>
              <a:t>Split into industry groups and product groups (M&amp;A / FG)</a:t>
            </a:r>
          </a:p>
          <a:p>
            <a:pPr marL="219075" indent="-219075">
              <a:lnSpc>
                <a:spcPct val="150000"/>
              </a:lnSpc>
              <a:buClr>
                <a:srgbClr val="2D4B6F"/>
              </a:buClr>
              <a:buSzPct val="100000"/>
              <a:buFont typeface="Wingdings"/>
              <a:buChar char="n"/>
            </a:pPr>
            <a:r>
              <a:rPr lang="en-US" sz="1400" dirty="0" smtClean="0">
                <a:latin typeface="Arial"/>
                <a:cs typeface="Arial" charset="0"/>
              </a:rPr>
              <a:t>Advising on and executing large corporate transactions and capital raisings</a:t>
            </a:r>
          </a:p>
          <a:p>
            <a:pPr marL="219075" indent="-219075">
              <a:lnSpc>
                <a:spcPct val="150000"/>
              </a:lnSpc>
              <a:buClr>
                <a:srgbClr val="2D4B6F"/>
              </a:buClr>
              <a:buSzPct val="100000"/>
              <a:buFont typeface="Wingdings"/>
              <a:buChar char="n"/>
            </a:pPr>
            <a:r>
              <a:rPr lang="en-US" sz="1400" dirty="0" smtClean="0">
                <a:latin typeface="Arial"/>
                <a:cs typeface="Arial" charset="0"/>
              </a:rPr>
              <a:t>Be the leading Investment Bank in the market</a:t>
            </a:r>
          </a:p>
          <a:p>
            <a:pPr marL="219075" indent="-219075">
              <a:lnSpc>
                <a:spcPct val="150000"/>
              </a:lnSpc>
              <a:buClr>
                <a:srgbClr val="2D4B6F"/>
              </a:buClr>
              <a:buSzPct val="100000"/>
              <a:buFont typeface="Wingdings"/>
              <a:buChar char="n"/>
            </a:pPr>
            <a:r>
              <a:rPr lang="en-US" sz="1400" dirty="0" smtClean="0">
                <a:latin typeface="Arial"/>
                <a:cs typeface="Arial" charset="0"/>
              </a:rPr>
              <a:t>Challenge of current uncertain market conditions, volatile markets and low </a:t>
            </a:r>
            <a:r>
              <a:rPr lang="en-US" sz="1400" dirty="0" err="1" smtClean="0">
                <a:latin typeface="Arial"/>
                <a:cs typeface="Arial" charset="0"/>
              </a:rPr>
              <a:t>M&amp;A</a:t>
            </a:r>
            <a:r>
              <a:rPr lang="en-US" sz="1400" dirty="0" smtClean="0">
                <a:latin typeface="Arial"/>
                <a:cs typeface="Arial" charset="0"/>
              </a:rPr>
              <a:t> and financing volumes </a:t>
            </a:r>
          </a:p>
        </p:txBody>
      </p:sp>
      <p:sp>
        <p:nvSpPr>
          <p:cNvPr id="14" name="Text Placeholder 13" descr="Type:FootnoteFooter;FootnoteCount:0;"/>
          <p:cNvSpPr>
            <a:spLocks noGrp="1"/>
          </p:cNvSpPr>
          <p:nvPr>
            <p:ph type="body" sz="quarter" idx="15"/>
          </p:nvPr>
        </p:nvSpPr>
        <p:spPr/>
        <p:txBody>
          <a:bodyPr/>
          <a:lstStyle/>
          <a:p>
            <a:endParaRPr lang="en-US" dirty="0"/>
          </a:p>
        </p:txBody>
      </p:sp>
      <p:sp>
        <p:nvSpPr>
          <p:cNvPr id="7" name="Text Placeholder 6" descr="type:SectionFoote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25621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IBD gStyle - Pres">
  <a:themeElements>
    <a:clrScheme name="NEW IBD PALETTE">
      <a:dk1>
        <a:srgbClr val="000000"/>
      </a:dk1>
      <a:lt1>
        <a:srgbClr val="FFFFFF"/>
      </a:lt1>
      <a:dk2>
        <a:srgbClr val="00355F"/>
      </a:dk2>
      <a:lt2>
        <a:srgbClr val="4D4D4D"/>
      </a:lt2>
      <a:accent1>
        <a:srgbClr val="20396D"/>
      </a:accent1>
      <a:accent2>
        <a:srgbClr val="7399C6"/>
      </a:accent2>
      <a:accent3>
        <a:srgbClr val="AC0000"/>
      </a:accent3>
      <a:accent4>
        <a:srgbClr val="F48A20"/>
      </a:accent4>
      <a:accent5>
        <a:srgbClr val="E3D900"/>
      </a:accent5>
      <a:accent6>
        <a:srgbClr val="339966"/>
      </a:accent6>
      <a:hlink>
        <a:srgbClr val="0000FF"/>
      </a:hlink>
      <a:folHlink>
        <a:srgbClr val="FF00FF"/>
      </a:folHlink>
    </a:clrScheme>
    <a:fontScheme name="GStyle Template_white landscap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200" dirty="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200" dirty="0"/>
        </a:defPPr>
      </a:lstStyle>
    </a:txDef>
  </a:objectDefaults>
  <a:extraClrSchemeLst>
    <a:extraClrScheme>
      <a:clrScheme name="GStyle Template_white landscape 1">
        <a:dk1>
          <a:srgbClr val="000000"/>
        </a:dk1>
        <a:lt1>
          <a:srgbClr val="FFFFFF"/>
        </a:lt1>
        <a:dk2>
          <a:srgbClr val="000080"/>
        </a:dk2>
        <a:lt2>
          <a:srgbClr val="808080"/>
        </a:lt2>
        <a:accent1>
          <a:srgbClr val="20396D"/>
        </a:accent1>
        <a:accent2>
          <a:srgbClr val="68A2BF"/>
        </a:accent2>
        <a:accent3>
          <a:srgbClr val="FFFFFF"/>
        </a:accent3>
        <a:accent4>
          <a:srgbClr val="000000"/>
        </a:accent4>
        <a:accent5>
          <a:srgbClr val="ABAEBA"/>
        </a:accent5>
        <a:accent6>
          <a:srgbClr val="5E92AD"/>
        </a:accent6>
        <a:hlink>
          <a:srgbClr val="CD252B"/>
        </a:hlink>
        <a:folHlink>
          <a:srgbClr val="FFA46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1029</Words>
  <Application>Microsoft Office PowerPoint</Application>
  <PresentationFormat>Custom</PresentationFormat>
  <Paragraphs>242</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IBD gStyle - Pres</vt:lpstr>
      <vt:lpstr>PowerPoint Presentation</vt:lpstr>
      <vt:lpstr>What we’ll cover</vt:lpstr>
      <vt:lpstr>Who We Are</vt:lpstr>
      <vt:lpstr>Who We Are – Business Structure</vt:lpstr>
      <vt:lpstr>What We Do In Our Business</vt:lpstr>
      <vt:lpstr>Objectives and Challenges</vt:lpstr>
      <vt:lpstr>GS in the Market – Lead Adviser on the Largest Deals</vt:lpstr>
      <vt:lpstr>Our Market Positioning – CY2012 </vt:lpstr>
      <vt:lpstr>Summary</vt:lpstr>
      <vt:lpstr>InfoCenter</vt:lpstr>
      <vt:lpstr>Secure Docs</vt:lpstr>
      <vt:lpstr>ClientCenter</vt:lpstr>
      <vt:lpstr>Targeting Tool</vt:lpstr>
      <vt:lpstr>GS PIB</vt:lpstr>
      <vt:lpstr>GS Office</vt:lpstr>
      <vt:lpstr>DealSphere / DealSphere2</vt:lpstr>
      <vt:lpstr>DealInsight On The iPad</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2013-05-08T05:54:28Z</dcterms:created>
  <dcterms:modified xsi:type="dcterms:W3CDTF">2013-07-05T07:20:22Z</dcterms:modified>
</cp:coreProperties>
</file>