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93" r:id="rId2"/>
  </p:sldMasterIdLst>
  <p:notesMasterIdLst>
    <p:notesMasterId r:id="rId9"/>
  </p:notesMasterIdLst>
  <p:sldIdLst>
    <p:sldId id="277" r:id="rId3"/>
    <p:sldId id="310" r:id="rId4"/>
    <p:sldId id="311" r:id="rId5"/>
    <p:sldId id="312" r:id="rId6"/>
    <p:sldId id="318" r:id="rId7"/>
    <p:sldId id="319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 Tang" initials="QT" lastIdx="1" clrIdx="0">
    <p:extLst>
      <p:ext uri="{19B8F6BF-5375-455C-9EA6-DF929625EA0E}">
        <p15:presenceInfo xmlns:p15="http://schemas.microsoft.com/office/powerpoint/2012/main" userId="Qi T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F7E"/>
    <a:srgbClr val="09198D"/>
    <a:srgbClr val="FF9129"/>
    <a:srgbClr val="00AA64"/>
    <a:srgbClr val="1A70B8"/>
    <a:srgbClr val="0A197E"/>
    <a:srgbClr val="000000"/>
    <a:srgbClr val="69C3FF"/>
    <a:srgbClr val="0070C1"/>
    <a:srgbClr val="EB0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9"/>
    <p:restoredTop sz="94953"/>
  </p:normalViewPr>
  <p:slideViewPr>
    <p:cSldViewPr snapToGrid="0" snapToObjects="1" showGuides="1">
      <p:cViewPr varScale="1">
        <p:scale>
          <a:sx n="303" d="100"/>
          <a:sy n="303" d="100"/>
        </p:scale>
        <p:origin x="848" y="168"/>
      </p:cViewPr>
      <p:guideLst>
        <p:guide/>
        <p:guide orient="horz" pos="1620"/>
      </p:guideLst>
    </p:cSldViewPr>
  </p:slideViewPr>
  <p:outlineViewPr>
    <p:cViewPr>
      <p:scale>
        <a:sx n="33" d="100"/>
        <a:sy n="33" d="100"/>
      </p:scale>
      <p:origin x="0" y="-381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F264E-8066-E947-B6B5-B5BD434D7B6B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8D52D-A3F1-4B43-9554-93E43582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8D52D-A3F1-4B43-9554-93E43582D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3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0F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A78D693-BA62-1E4A-A3D2-53CDC72AAE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8560" y="190440"/>
            <a:ext cx="8805439" cy="495306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374" y="1486403"/>
            <a:ext cx="3830320" cy="1169551"/>
          </a:xfrm>
        </p:spPr>
        <p:txBody>
          <a:bodyPr lIns="0" tIns="0" rIns="0" bIns="0" anchor="t" anchorCtr="0">
            <a:normAutofit/>
          </a:bodyPr>
          <a:lstStyle>
            <a:lvl1pPr algn="l" fontAlgn="t">
              <a:lnSpc>
                <a:spcPct val="100000"/>
              </a:lnSpc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671309"/>
            <a:ext cx="3830320" cy="485140"/>
          </a:xfrm>
        </p:spPr>
        <p:txBody>
          <a:bodyPr lIns="0" tIns="0" rIns="0" bIns="0"/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add presenter or presenting org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D57AE5-8F4A-FA4E-90E4-E2EE525E9D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58373"/>
            <a:ext cx="3331464" cy="152975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000446-DC24-2642-A21F-0BEA007314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297127"/>
            <a:ext cx="2714105" cy="243609"/>
          </a:xfrm>
        </p:spPr>
        <p:txBody>
          <a:bodyPr lIns="0" tIns="0" rIns="0" bIns="0"/>
          <a:lstStyle>
            <a:lvl1pPr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the date of the presentation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85AE9854-7A76-C34E-9D7F-DE749A698C73}"/>
              </a:ext>
            </a:extLst>
          </p:cNvPr>
          <p:cNvSpPr txBox="1">
            <a:spLocks/>
          </p:cNvSpPr>
          <p:nvPr userDrawn="1"/>
        </p:nvSpPr>
        <p:spPr>
          <a:xfrm>
            <a:off x="8741134" y="4849122"/>
            <a:ext cx="220485" cy="2028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fld id="{F16E1515-8F3D-DE4D-94E5-8D9BEBCD7A49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DD9D28ED-2D06-3A46-9727-8A9B2D7E7F63}"/>
              </a:ext>
            </a:extLst>
          </p:cNvPr>
          <p:cNvSpPr txBox="1">
            <a:spLocks/>
          </p:cNvSpPr>
          <p:nvPr userDrawn="1"/>
        </p:nvSpPr>
        <p:spPr>
          <a:xfrm>
            <a:off x="7708392" y="4846002"/>
            <a:ext cx="609914" cy="1485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39BF0A-C635-544F-850F-946AD8E7975B}" type="datetime1">
              <a:rPr lang="en-US" smtClean="0"/>
              <a:pPr/>
              <a:t>3/26/21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15BFA-90C1-0F46-AAA7-8C67D48F46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140122"/>
            <a:ext cx="2597150" cy="379412"/>
          </a:xfrm>
        </p:spPr>
        <p:txBody>
          <a:bodyPr lIns="0" tIns="0" rIns="0" bIns="0" anchor="t" anchorCtr="0"/>
          <a:lstStyle>
            <a:lvl1pPr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  <a:lvl5pPr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LA-UR number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14CA33-8F7C-674C-8C40-9D83B5A1C5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6401" y="4751400"/>
            <a:ext cx="598099" cy="2746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5E8F88-2F04-A24D-B64D-D31A64C16106}"/>
              </a:ext>
            </a:extLst>
          </p:cNvPr>
          <p:cNvSpPr txBox="1"/>
          <p:nvPr userDrawn="1"/>
        </p:nvSpPr>
        <p:spPr>
          <a:xfrm>
            <a:off x="918682" y="4859907"/>
            <a:ext cx="3888259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 by Triad National Security, LLC., for the U.S. Department of Energy’s NNSA.</a:t>
            </a:r>
          </a:p>
        </p:txBody>
      </p:sp>
    </p:spTree>
    <p:extLst>
      <p:ext uri="{BB962C8B-B14F-4D97-AF65-F5344CB8AC3E}">
        <p14:creationId xmlns:p14="http://schemas.microsoft.com/office/powerpoint/2010/main" val="1132053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Areas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D46214E2-32D4-424B-9DE1-4EDE442968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143000"/>
            <a:ext cx="3840480" cy="27238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240E4E95-1B27-5348-9471-7BB69800ED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8229600" cy="66751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1B65E676-959E-0E41-8EAD-45D6F7E076B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46320" y="1143000"/>
            <a:ext cx="3840480" cy="27238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81900B1-3D44-764E-9A42-70386E05E54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1508760"/>
            <a:ext cx="3840480" cy="3034768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00000"/>
              </a:lnSpc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8685422-C0F4-174C-BFA6-015246A3D42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46320" y="1508760"/>
            <a:ext cx="3840480" cy="3034768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00000"/>
              </a:lnSpc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78109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s and Tex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84D7D689-7F2D-0348-816C-97C77A8DA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66751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DB2A39F7-5A62-2B4C-A657-BD57B5768EF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57200" y="1143000"/>
            <a:ext cx="3685032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6CCEB416-B433-8F46-8DFF-FFAC7ACCA5F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7200" y="3520440"/>
            <a:ext cx="3685032" cy="18108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66B16311-DD9F-7D43-964B-E92B217DC39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7200" y="3840480"/>
            <a:ext cx="3685032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023AA45D-8199-F644-847B-E64A5EC3FB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246120"/>
            <a:ext cx="368503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2652C890-3579-2E47-9AB6-1D78A5E4764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001768" y="1143000"/>
            <a:ext cx="3685032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DD1D0C09-D811-144F-BEBD-275B6A12072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01768" y="3520440"/>
            <a:ext cx="3685032" cy="18108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2213ED2D-D77F-7D49-9E2D-96B09A5A751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001768" y="3840480"/>
            <a:ext cx="3685032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5AA83665-F240-0345-B903-C8950DEFAF0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001768" y="3246120"/>
            <a:ext cx="368503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</p:spTree>
    <p:extLst>
      <p:ext uri="{BB962C8B-B14F-4D97-AF65-F5344CB8AC3E}">
        <p14:creationId xmlns:p14="http://schemas.microsoft.com/office/powerpoint/2010/main" val="3352064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13F276B-7B5E-4A45-AB9F-2B475F2AEA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1143000"/>
            <a:ext cx="2493282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25D86E-8C5D-1841-9FAC-7F27816076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520440"/>
            <a:ext cx="249631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3F0E9DEE-404F-3B49-8159-94FE1CD3739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7200" y="3840480"/>
            <a:ext cx="2496312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7A3DBA4-BE0E-254D-B5C0-8A64DDD66A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66751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41D2BBC2-2746-3640-A719-673E2A8446C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7200" y="3246120"/>
            <a:ext cx="249631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34" name="Picture Placeholder 9">
            <a:extLst>
              <a:ext uri="{FF2B5EF4-FFF2-40B4-BE49-F238E27FC236}">
                <a16:creationId xmlns:a16="http://schemas.microsoft.com/office/drawing/2014/main" id="{89502A4B-C79D-094E-AB5C-63DF6E12EF8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327400" y="1143000"/>
            <a:ext cx="2496312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EAC29D9-3DBA-0242-8290-359D5CA84B6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335992" y="3520440"/>
            <a:ext cx="249631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3F9A309D-AA80-C54C-9A92-012D53D91C2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335992" y="3840480"/>
            <a:ext cx="2496312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03EA5BB2-66F6-4F44-964B-E9F9D73F21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35991" y="3246120"/>
            <a:ext cx="249631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898309A4-718B-084E-8229-17E4D40AEA4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188617" y="1143000"/>
            <a:ext cx="2496312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36A0BC0D-8996-364B-A361-13CBBB9B478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98777" y="3520440"/>
            <a:ext cx="249631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919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8D60D97D-2394-F140-9FBA-975ED64074F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99632" y="3840480"/>
            <a:ext cx="2496312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41" name="Text Placeholder 13">
            <a:extLst>
              <a:ext uri="{FF2B5EF4-FFF2-40B4-BE49-F238E27FC236}">
                <a16:creationId xmlns:a16="http://schemas.microsoft.com/office/drawing/2014/main" id="{5AA90BFA-AE15-3049-88D8-EA2FDB94E71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98067" y="3246120"/>
            <a:ext cx="249631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</p:spTree>
    <p:extLst>
      <p:ext uri="{BB962C8B-B14F-4D97-AF65-F5344CB8AC3E}">
        <p14:creationId xmlns:p14="http://schemas.microsoft.com/office/powerpoint/2010/main" val="2929323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" userDrawn="1">
          <p15:clr>
            <a:srgbClr val="FBAE40"/>
          </p15:clr>
        </p15:guide>
        <p15:guide id="2" pos="4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61FE822B-AC64-EF4D-8FBA-F5A67DA6075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457200" y="1143000"/>
            <a:ext cx="1828800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55F05C8A-25A6-8743-93FA-19E18F32CEE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7200" y="352044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FCE87CD-A10E-D049-9E39-8C800BEF41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7200" y="3840480"/>
            <a:ext cx="1828800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7B382B21-A741-2447-9794-C4BAAA2A34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7200" y="324612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819E2C4F-8306-5F45-9827-3921D5E3E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66751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D4247F89-81E5-374A-93B4-95F0EBEEB19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2600960" y="1143000"/>
            <a:ext cx="1828800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F7F65FAA-0013-D547-8E1C-08509B0C975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600960" y="352044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E0CC8275-50BB-9D46-8CBD-03E17397C17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600960" y="3840480"/>
            <a:ext cx="1828800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657B4D06-BD92-7545-B5A7-8502A75042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600960" y="324612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CF4ED884-6C25-824B-BDBF-AF0431A6640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734560" y="1143000"/>
            <a:ext cx="1828800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AA0BC496-BA6C-7C4D-AC5E-A59885AE42A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4560" y="352044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07D1AADA-118E-BE41-B80B-51BBD18F656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734560" y="3840480"/>
            <a:ext cx="1828800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E24E11C2-3904-B24A-8E60-8EA03D6D30B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734560" y="324612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17E6B775-F183-E24D-B8C8-C5A9D75E35BE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6858000" y="1143000"/>
            <a:ext cx="1828800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7BA052C5-1320-4341-BC7F-17F881F3CCB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858000" y="352044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2BD7FEF4-B67E-064E-B1C5-49DA8EA6851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858000" y="3840480"/>
            <a:ext cx="1828800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EF1030E4-D0AC-614F-A18A-38721222865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858000" y="324612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</p:spTree>
    <p:extLst>
      <p:ext uri="{BB962C8B-B14F-4D97-AF65-F5344CB8AC3E}">
        <p14:creationId xmlns:p14="http://schemas.microsoft.com/office/powerpoint/2010/main" val="2619495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White_Visual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0C70A86-A745-E949-B1D0-41B5D2173B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66751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374AFBB-4A85-9144-9EB0-15F9294B61F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7200" y="1143000"/>
            <a:ext cx="8229600" cy="3106216"/>
          </a:xfrm>
        </p:spPr>
        <p:txBody>
          <a:bodyPr/>
          <a:lstStyle>
            <a:lvl1pPr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graph, photo, or data visualization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F0B3C679-22DF-8940-B381-273549871C6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396742"/>
            <a:ext cx="82296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71237F-D7E9-904A-BC33-1E69BDE7303D}"/>
              </a:ext>
            </a:extLst>
          </p:cNvPr>
          <p:cNvSpPr/>
          <p:nvPr userDrawn="1"/>
        </p:nvSpPr>
        <p:spPr>
          <a:xfrm>
            <a:off x="-832136" y="0"/>
            <a:ext cx="565609" cy="565609"/>
          </a:xfrm>
          <a:prstGeom prst="rect">
            <a:avLst/>
          </a:prstGeom>
          <a:solidFill>
            <a:srgbClr val="0A19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7B0030-82A1-3149-AAC5-8B912D85AC60}"/>
              </a:ext>
            </a:extLst>
          </p:cNvPr>
          <p:cNvSpPr/>
          <p:nvPr userDrawn="1"/>
        </p:nvSpPr>
        <p:spPr>
          <a:xfrm>
            <a:off x="-832136" y="999242"/>
            <a:ext cx="565609" cy="565609"/>
          </a:xfrm>
          <a:prstGeom prst="rect">
            <a:avLst/>
          </a:prstGeom>
          <a:solidFill>
            <a:srgbClr val="1A70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678108-D8E6-6F48-9E71-79B4060AB9EF}"/>
              </a:ext>
            </a:extLst>
          </p:cNvPr>
          <p:cNvSpPr/>
          <p:nvPr userDrawn="1"/>
        </p:nvSpPr>
        <p:spPr>
          <a:xfrm>
            <a:off x="-832136" y="2036191"/>
            <a:ext cx="565609" cy="565609"/>
          </a:xfrm>
          <a:prstGeom prst="rect">
            <a:avLst/>
          </a:prstGeom>
          <a:solidFill>
            <a:srgbClr val="00AA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500438-DFE5-1541-A57C-CCDAE308867C}"/>
              </a:ext>
            </a:extLst>
          </p:cNvPr>
          <p:cNvSpPr/>
          <p:nvPr userDrawn="1"/>
        </p:nvSpPr>
        <p:spPr>
          <a:xfrm>
            <a:off x="-832136" y="3073140"/>
            <a:ext cx="565609" cy="565609"/>
          </a:xfrm>
          <a:prstGeom prst="rect">
            <a:avLst/>
          </a:prstGeom>
          <a:solidFill>
            <a:srgbClr val="FF91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A0A870-4CCE-B041-ADAA-FFD498F6B5DE}"/>
              </a:ext>
            </a:extLst>
          </p:cNvPr>
          <p:cNvSpPr txBox="1"/>
          <p:nvPr userDrawn="1"/>
        </p:nvSpPr>
        <p:spPr>
          <a:xfrm>
            <a:off x="-1784645" y="-715416"/>
            <a:ext cx="151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LANL-APPROVED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 PALETTE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AD157-F0FF-E841-B877-5FF726EE6DB4}"/>
              </a:ext>
            </a:extLst>
          </p:cNvPr>
          <p:cNvSpPr txBox="1"/>
          <p:nvPr userDrawn="1"/>
        </p:nvSpPr>
        <p:spPr>
          <a:xfrm>
            <a:off x="-2109430" y="-2497"/>
            <a:ext cx="13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COLOR: ULTRAMARINE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EF9DA1-1206-D94F-936A-8C56D3FA0437}"/>
              </a:ext>
            </a:extLst>
          </p:cNvPr>
          <p:cNvSpPr txBox="1"/>
          <p:nvPr userDrawn="1"/>
        </p:nvSpPr>
        <p:spPr>
          <a:xfrm>
            <a:off x="-2109430" y="987317"/>
            <a:ext cx="13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COLOR: BLUE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18CEFD-1271-3F43-A3DB-664C3A2A6F61}"/>
              </a:ext>
            </a:extLst>
          </p:cNvPr>
          <p:cNvSpPr txBox="1"/>
          <p:nvPr userDrawn="1"/>
        </p:nvSpPr>
        <p:spPr>
          <a:xfrm>
            <a:off x="-2109430" y="2033693"/>
            <a:ext cx="13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EXTENDED PALETTE: GREEN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2C2957-98B7-7447-A979-8F5F9439F931}"/>
              </a:ext>
            </a:extLst>
          </p:cNvPr>
          <p:cNvSpPr txBox="1"/>
          <p:nvPr userDrawn="1"/>
        </p:nvSpPr>
        <p:spPr>
          <a:xfrm>
            <a:off x="-2109430" y="3080068"/>
            <a:ext cx="13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EXTENDED PALETTE: ORANGE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7D5F0D-5C60-5143-BF1E-4A0546C4287F}"/>
              </a:ext>
            </a:extLst>
          </p:cNvPr>
          <p:cNvSpPr/>
          <p:nvPr userDrawn="1"/>
        </p:nvSpPr>
        <p:spPr>
          <a:xfrm>
            <a:off x="-832136" y="4156183"/>
            <a:ext cx="565609" cy="5656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CA6A2F-D5F2-CB4B-A618-B3021CB6FE30}"/>
              </a:ext>
            </a:extLst>
          </p:cNvPr>
          <p:cNvSpPr txBox="1"/>
          <p:nvPr userDrawn="1"/>
        </p:nvSpPr>
        <p:spPr>
          <a:xfrm>
            <a:off x="-2109430" y="4163111"/>
            <a:ext cx="13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MONOCHROMATIC: GREY</a:t>
            </a:r>
          </a:p>
        </p:txBody>
      </p:sp>
    </p:spTree>
    <p:extLst>
      <p:ext uri="{BB962C8B-B14F-4D97-AF65-F5344CB8AC3E}">
        <p14:creationId xmlns:p14="http://schemas.microsoft.com/office/powerpoint/2010/main" val="4163876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C25BDFE-288F-694A-8F3E-5EA7C70FB2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667512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Title, Table of Contents, or Agenda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43AE689-5E80-EF4B-BEB2-12EB7E2E75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671" y="2035380"/>
            <a:ext cx="1098804" cy="84380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F08DEE9-E8E9-294E-AFDB-272348017E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97816" y="2035380"/>
            <a:ext cx="1098804" cy="84380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515D795-953A-8047-83C7-D0752DBDB0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11063" y="2035380"/>
            <a:ext cx="1098804" cy="84380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C01086B-B4A6-8A48-849F-4A810C93B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51419" y="2035380"/>
            <a:ext cx="1098804" cy="84380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2E775BD-5F42-B44F-98CB-85BE7A979F1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76589" y="2035380"/>
            <a:ext cx="1098804" cy="84380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266F9AF-0547-674E-8536-FB560908A4E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603643" y="2035380"/>
            <a:ext cx="1098804" cy="84380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1F14FC34-4139-5E42-8B4C-3D14628AB15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3671" y="1589748"/>
            <a:ext cx="248625" cy="21348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9C51006D-405B-1540-844A-A08EDAFBA83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17717" y="1589748"/>
            <a:ext cx="248625" cy="21348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40" name="Text Placeholder 37">
            <a:extLst>
              <a:ext uri="{FF2B5EF4-FFF2-40B4-BE49-F238E27FC236}">
                <a16:creationId xmlns:a16="http://schemas.microsoft.com/office/drawing/2014/main" id="{B91A61BE-01BD-F145-9B92-D20E78E3DAB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21193" y="1589748"/>
            <a:ext cx="248625" cy="21348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41" name="Text Placeholder 37">
            <a:extLst>
              <a:ext uri="{FF2B5EF4-FFF2-40B4-BE49-F238E27FC236}">
                <a16:creationId xmlns:a16="http://schemas.microsoft.com/office/drawing/2014/main" id="{D5F2828C-B1EF-364B-8D48-33FAC26A311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745412" y="1589748"/>
            <a:ext cx="248625" cy="21348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42" name="Text Placeholder 37">
            <a:extLst>
              <a:ext uri="{FF2B5EF4-FFF2-40B4-BE49-F238E27FC236}">
                <a16:creationId xmlns:a16="http://schemas.microsoft.com/office/drawing/2014/main" id="{0D5B74BE-11D4-3E4C-AA8A-16543EABA1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00883" y="1589748"/>
            <a:ext cx="248625" cy="21348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43" name="Text Placeholder 37">
            <a:extLst>
              <a:ext uri="{FF2B5EF4-FFF2-40B4-BE49-F238E27FC236}">
                <a16:creationId xmlns:a16="http://schemas.microsoft.com/office/drawing/2014/main" id="{A61A0372-A989-7542-8743-212304AD19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600235" y="1589748"/>
            <a:ext cx="248625" cy="21348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44" name="Slide Number Placeholder 3">
            <a:extLst>
              <a:ext uri="{FF2B5EF4-FFF2-40B4-BE49-F238E27FC236}">
                <a16:creationId xmlns:a16="http://schemas.microsoft.com/office/drawing/2014/main" id="{F027FF86-7DDC-6340-91C6-1FB3ACD79838}"/>
              </a:ext>
            </a:extLst>
          </p:cNvPr>
          <p:cNvSpPr txBox="1">
            <a:spLocks/>
          </p:cNvSpPr>
          <p:nvPr userDrawn="1"/>
        </p:nvSpPr>
        <p:spPr>
          <a:xfrm>
            <a:off x="8741134" y="4849122"/>
            <a:ext cx="220485" cy="2028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fld id="{F16E1515-8F3D-DE4D-94E5-8D9BEBCD7A49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DD9D28ED-2D06-3A46-9727-8A9B2D7E7F63}"/>
              </a:ext>
            </a:extLst>
          </p:cNvPr>
          <p:cNvSpPr txBox="1">
            <a:spLocks/>
          </p:cNvSpPr>
          <p:nvPr userDrawn="1"/>
        </p:nvSpPr>
        <p:spPr>
          <a:xfrm>
            <a:off x="7708392" y="4846002"/>
            <a:ext cx="609914" cy="1485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39BF0A-C635-544F-850F-946AD8E7975B}" type="datetime1">
              <a:rPr lang="en-US" smtClean="0"/>
              <a:pPr/>
              <a:t>3/26/21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F70A5-083D-2649-B16E-E603A2ACAC1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57519" y="3042072"/>
            <a:ext cx="1097280" cy="1289050"/>
          </a:xfrm>
        </p:spPr>
        <p:txBody>
          <a:bodyPr/>
          <a:lstStyle>
            <a:lvl1pPr marL="114300" indent="-114300">
              <a:tabLst/>
              <a:defRPr sz="1200"/>
            </a:lvl1pPr>
            <a:lvl2pPr marL="230188" indent="-115888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add section summary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E60BD62F-9DEA-AD47-9777-0410E222A0E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868606" y="3044952"/>
            <a:ext cx="1130626" cy="1289050"/>
          </a:xfrm>
        </p:spPr>
        <p:txBody>
          <a:bodyPr/>
          <a:lstStyle>
            <a:lvl1pPr marL="114300" indent="-114300">
              <a:tabLst/>
              <a:defRPr sz="1200"/>
            </a:lvl1pPr>
            <a:lvl2pPr marL="230188" indent="-115888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add section summary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520748F-3B1C-7D44-9F74-07C77A95BDF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298553" y="3044952"/>
            <a:ext cx="1130626" cy="1289050"/>
          </a:xfrm>
        </p:spPr>
        <p:txBody>
          <a:bodyPr/>
          <a:lstStyle>
            <a:lvl1pPr marL="114300" indent="-114300">
              <a:tabLst/>
              <a:defRPr sz="1200"/>
            </a:lvl1pPr>
            <a:lvl2pPr marL="230188" indent="-115888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add section summary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1F05B3B-46BF-E34A-B6EB-3B5C40F9DF4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43305" y="3044952"/>
            <a:ext cx="1130626" cy="1289050"/>
          </a:xfrm>
        </p:spPr>
        <p:txBody>
          <a:bodyPr/>
          <a:lstStyle>
            <a:lvl1pPr marL="114300" indent="-114300">
              <a:tabLst/>
              <a:defRPr sz="1200"/>
            </a:lvl1pPr>
            <a:lvl2pPr marL="230188" indent="-115888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add section summary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70A64131-E697-7142-892C-FECA1AF2C56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172200" y="3044952"/>
            <a:ext cx="1130626" cy="1289050"/>
          </a:xfrm>
        </p:spPr>
        <p:txBody>
          <a:bodyPr/>
          <a:lstStyle>
            <a:lvl1pPr marL="114300" indent="-114300">
              <a:tabLst/>
              <a:defRPr sz="1200"/>
            </a:lvl1pPr>
            <a:lvl2pPr marL="230188" indent="-115888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add section summary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EF72F97E-E60E-FB4D-82AA-CB9ACA474A8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596233" y="3044952"/>
            <a:ext cx="1130626" cy="1289050"/>
          </a:xfrm>
        </p:spPr>
        <p:txBody>
          <a:bodyPr/>
          <a:lstStyle>
            <a:lvl1pPr marL="114300" indent="-114300">
              <a:tabLst/>
              <a:defRPr sz="1200"/>
            </a:lvl1pPr>
            <a:lvl2pPr marL="230188" indent="-115888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Click to add section summary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52133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Only-No Subhead">
    <p:bg>
      <p:bgPr>
        <a:solidFill>
          <a:srgbClr val="000F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FC89D9-A95D-984D-AA31-A11221C38E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8229600" cy="6691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24F4C0B-8E0E-D247-8998-89B0F977E9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143000"/>
            <a:ext cx="8229600" cy="3195638"/>
          </a:xfrm>
        </p:spPr>
        <p:txBody>
          <a:bodyPr wrap="square" lIns="0" tIns="0" rIns="0" bIns="0">
            <a:noAutofit/>
          </a:bodyPr>
          <a:lstStyle>
            <a:lvl1pPr marL="230188" indent="-230188">
              <a:lnSpc>
                <a:spcPct val="100000"/>
              </a:lnSpc>
              <a:spcBef>
                <a:spcPts val="600"/>
              </a:spcBef>
              <a:tabLst/>
              <a:defRPr>
                <a:solidFill>
                  <a:schemeClr val="bg1"/>
                </a:solidFill>
              </a:defRPr>
            </a:lvl1pPr>
            <a:lvl2pPr marL="460375" indent="-230188">
              <a:tabLst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914400" indent="-227013"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68955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_TOC or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9708-8F60-B848-8CBD-C589BF8C177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8229600" cy="685800"/>
          </a:xfrm>
        </p:spPr>
        <p:txBody>
          <a:bodyPr anchor="t" anchorCtr="0"/>
          <a:lstStyle>
            <a:lvl1pPr algn="l">
              <a:defRPr sz="240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add Title, Table of Contents, or Agenda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7BDE90-6843-5841-BCCB-3479AD558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8229600" cy="3200400"/>
          </a:xfrm>
        </p:spPr>
        <p:txBody>
          <a:bodyPr/>
          <a:lstStyle>
            <a:lvl1pPr marL="228600" indent="-228600">
              <a:buClr>
                <a:schemeClr val="bg1"/>
              </a:buClr>
              <a:tabLst/>
              <a:defRPr/>
            </a:lvl1pPr>
            <a:lvl2pPr marL="458788" indent="-230188">
              <a:buClr>
                <a:schemeClr val="bg1"/>
              </a:buClr>
              <a:buFont typeface="System Font Regular"/>
              <a:buChar char="⁃"/>
              <a:tabLst/>
              <a:defRPr/>
            </a:lvl2pPr>
            <a:lvl3pPr marL="687388" indent="-228600">
              <a:buClr>
                <a:schemeClr val="bg1"/>
              </a:buClr>
              <a:tabLst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60208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2_TOC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9708-8F60-B848-8CBD-C589BF8C177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8229600" cy="685800"/>
          </a:xfrm>
        </p:spPr>
        <p:txBody>
          <a:bodyPr anchor="t" anchorCtr="0"/>
          <a:lstStyle>
            <a:lvl1pPr algn="l">
              <a:defRPr sz="240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add Title, Table of Contents, or Agenda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7BDE90-6843-5841-BCCB-3479AD558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8229600" cy="3200400"/>
          </a:xfrm>
        </p:spPr>
        <p:txBody>
          <a:bodyPr/>
          <a:lstStyle>
            <a:lvl1pPr marL="228600" indent="-217488">
              <a:buClr>
                <a:srgbClr val="3296DC"/>
              </a:buClr>
              <a:buFont typeface="+mj-lt"/>
              <a:buAutoNum type="arabicPeriod"/>
              <a:tabLst/>
              <a:defRPr/>
            </a:lvl1pPr>
            <a:lvl2pPr marL="458788" indent="-230188">
              <a:buClr>
                <a:srgbClr val="3296DC"/>
              </a:buClr>
              <a:buFont typeface="+mj-lt"/>
              <a:buAutoNum type="arabicPeriod"/>
              <a:tabLst/>
              <a:defRPr/>
            </a:lvl2pPr>
            <a:lvl3pPr marL="687388" indent="-228600">
              <a:buClr>
                <a:srgbClr val="3296DC"/>
              </a:buClr>
              <a:buFont typeface="+mj-lt"/>
              <a:buAutoNum type="arabicPeriod"/>
              <a:tabLst/>
              <a:defRPr/>
            </a:lvl3pPr>
            <a:lvl4pPr marL="1546225" indent="-174625">
              <a:tabLst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8298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 Statemen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CF9DAC-DCA3-AD4A-B1B3-5725742FC1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672" y="0"/>
            <a:ext cx="3767327" cy="5143500"/>
          </a:xfrm>
          <a:noFill/>
          <a:ln>
            <a:noFill/>
          </a:ln>
        </p:spPr>
        <p:txBody>
          <a:bodyPr/>
          <a:lstStyle>
            <a:lvl1pPr>
              <a:buFontTx/>
              <a:buNone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3296A8-807F-5647-9E27-81056A8089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4526280" cy="6691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66E7E14-724D-564D-8C8A-AA19AF322B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71609" y="4420821"/>
            <a:ext cx="1505063" cy="4251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950A1-C470-5C48-B92A-282D2269A9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143000"/>
            <a:ext cx="4525963" cy="3195638"/>
          </a:xfrm>
        </p:spPr>
        <p:txBody>
          <a:bodyPr lIns="0" tIns="0" rIns="0" bIns="0">
            <a:noAutofit/>
          </a:bodyPr>
          <a:lstStyle>
            <a:lvl1pPr marL="230188" indent="-230188">
              <a:lnSpc>
                <a:spcPct val="100000"/>
              </a:lnSpc>
              <a:spcBef>
                <a:spcPts val="600"/>
              </a:spcBef>
              <a:tabLst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55949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-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FC89D9-A95D-984D-AA31-A11221C38E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8229600" cy="6691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24F4C0B-8E0E-D247-8998-89B0F977E9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143000"/>
            <a:ext cx="8229600" cy="3195638"/>
          </a:xfrm>
        </p:spPr>
        <p:txBody>
          <a:bodyPr wrap="square" lIns="0" tIns="0" rIns="0" bIns="0">
            <a:noAutofit/>
          </a:bodyPr>
          <a:lstStyle>
            <a:lvl1pPr marL="230188" indent="-230188">
              <a:lnSpc>
                <a:spcPct val="100000"/>
              </a:lnSpc>
              <a:spcBef>
                <a:spcPts val="600"/>
              </a:spcBef>
              <a:tabLst/>
              <a:defRPr>
                <a:solidFill>
                  <a:schemeClr val="tx1"/>
                </a:solidFill>
              </a:defRPr>
            </a:lvl1pPr>
            <a:lvl2pPr marL="460375" indent="-230188">
              <a:tabLst/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914400" indent="-227013"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7765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w logo wtrm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E9668F-554A-0F4B-80F7-13B7BAD0A5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22143" t="9719" r="31261" b="20370"/>
          <a:stretch/>
        </p:blipFill>
        <p:spPr>
          <a:xfrm>
            <a:off x="4572000" y="345440"/>
            <a:ext cx="4572000" cy="479806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FC89D9-A95D-984D-AA31-A11221C38E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8226054" cy="6691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90429E5-795A-8A43-A273-2BC100111C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142999"/>
            <a:ext cx="8226054" cy="3200400"/>
          </a:xfrm>
        </p:spPr>
        <p:txBody>
          <a:bodyPr lIns="0" tIns="0" rIns="0" bIns="0">
            <a:noAutofit/>
          </a:bodyPr>
          <a:lstStyle>
            <a:lvl1pPr marL="230188" indent="-230188">
              <a:lnSpc>
                <a:spcPct val="100000"/>
              </a:lnSpc>
              <a:spcBef>
                <a:spcPts val="600"/>
              </a:spcBef>
              <a:tabLst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51EB0E6-A70D-CE45-BB73-DE0110A910ED}"/>
              </a:ext>
            </a:extLst>
          </p:cNvPr>
          <p:cNvSpPr txBox="1">
            <a:spLocks/>
          </p:cNvSpPr>
          <p:nvPr userDrawn="1"/>
        </p:nvSpPr>
        <p:spPr>
          <a:xfrm>
            <a:off x="8741134" y="4846001"/>
            <a:ext cx="220485" cy="2028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fld id="{F16E1515-8F3D-DE4D-94E5-8D9BEBCD7A49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7AA508B-E60F-E649-B511-759C564E884D}"/>
              </a:ext>
            </a:extLst>
          </p:cNvPr>
          <p:cNvSpPr txBox="1">
            <a:spLocks/>
          </p:cNvSpPr>
          <p:nvPr userDrawn="1"/>
        </p:nvSpPr>
        <p:spPr>
          <a:xfrm>
            <a:off x="7708392" y="4846002"/>
            <a:ext cx="609914" cy="1485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39BF0A-C635-544F-850F-946AD8E7975B}" type="datetime1">
              <a:rPr lang="en-US" smtClean="0"/>
              <a:pPr/>
              <a:t>3/26/21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79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25D86E-8C5D-1841-9FAC-7F27816076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143000"/>
            <a:ext cx="8226055" cy="27238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FC89D9-A95D-984D-AA31-A11221C38E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8226054" cy="6691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90429E5-795A-8A43-A273-2BC100111C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508760"/>
            <a:ext cx="8226054" cy="2906613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00000"/>
              </a:lnSpc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50234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Whit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828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nt with Text and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CF9DAC-DCA3-AD4A-B1B3-5725742FC1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672" y="0"/>
            <a:ext cx="3767327" cy="5143500"/>
          </a:xfrm>
          <a:noFill/>
          <a:ln>
            <a:noFill/>
          </a:ln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1DBF6C-0676-5247-8404-7764B27D9124}"/>
              </a:ext>
            </a:extLst>
          </p:cNvPr>
          <p:cNvSpPr/>
          <p:nvPr userDrawn="1"/>
        </p:nvSpPr>
        <p:spPr>
          <a:xfrm>
            <a:off x="0" y="0"/>
            <a:ext cx="5376672" cy="5143500"/>
          </a:xfrm>
          <a:prstGeom prst="rect">
            <a:avLst/>
          </a:prstGeom>
          <a:solidFill>
            <a:srgbClr val="000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588F3D-C3FA-9E48-8758-4B1C374268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8561" y="4738426"/>
            <a:ext cx="256079" cy="256079"/>
          </a:xfrm>
          <a:prstGeom prst="rect">
            <a:avLst/>
          </a:prstGeom>
        </p:spPr>
      </p:pic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DF54824-3A03-A745-AD49-C744B2A21D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4523368" cy="6691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709C09F-8C0C-7248-AEB2-1C7859F51F5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71609" y="4420821"/>
            <a:ext cx="1505254" cy="4251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E94CDEA-D510-9F45-84BD-82CAA8464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143000"/>
            <a:ext cx="4525963" cy="3195638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00000"/>
              </a:lnSpc>
              <a:spcBef>
                <a:spcPts val="6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38925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2 Photos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856035B-8130-D844-B0F2-44CBE0D286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76673" y="2571750"/>
            <a:ext cx="3767327" cy="2571750"/>
          </a:xfrm>
          <a:noFill/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CF9DAC-DCA3-AD4A-B1B3-5725742FC1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672" y="0"/>
            <a:ext cx="3767328" cy="2571750"/>
          </a:xfrm>
          <a:noFill/>
          <a:ln>
            <a:noFill/>
          </a:ln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B4117486-5C49-E242-8CBE-03C8F87112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4523368" cy="66751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E409C5D-AFD1-7745-A713-F12280BE81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71609" y="4420821"/>
            <a:ext cx="1505254" cy="4251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E46F9CE-9C02-284E-A17F-0C31F82B2F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1143000"/>
            <a:ext cx="4525963" cy="3195638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00000"/>
              </a:lnSpc>
              <a:spcBef>
                <a:spcPts val="600"/>
              </a:spcBef>
              <a:defRPr/>
            </a:lvl1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96773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nt with 2 Photos and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856035B-8130-D844-B0F2-44CBE0D286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76673" y="2571750"/>
            <a:ext cx="3767328" cy="2571750"/>
          </a:xfrm>
          <a:noFill/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919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1DBF6C-0676-5247-8404-7764B27D9124}"/>
              </a:ext>
            </a:extLst>
          </p:cNvPr>
          <p:cNvSpPr/>
          <p:nvPr userDrawn="1"/>
        </p:nvSpPr>
        <p:spPr>
          <a:xfrm>
            <a:off x="0" y="0"/>
            <a:ext cx="5376672" cy="5143500"/>
          </a:xfrm>
          <a:prstGeom prst="rect">
            <a:avLst/>
          </a:prstGeom>
          <a:solidFill>
            <a:srgbClr val="000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CF9DAC-DCA3-AD4A-B1B3-5725742FC1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672" y="0"/>
            <a:ext cx="3767328" cy="2571750"/>
          </a:xfrm>
          <a:noFill/>
          <a:ln>
            <a:noFill/>
          </a:ln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919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7A152A-9C21-0D44-8A36-C5AF5536E4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8561" y="4738426"/>
            <a:ext cx="256079" cy="256079"/>
          </a:xfrm>
          <a:prstGeom prst="rect">
            <a:avLst/>
          </a:prstGeom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225C079B-5F34-5149-9937-5E0A7D1910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4523368" cy="66751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2C113B2A-25B6-4D4F-BE66-8FD128DADFB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71609" y="4420821"/>
            <a:ext cx="1505254" cy="4251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caption for image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4511911-ADCF-3F4A-9C7A-1469A5E074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1143000"/>
            <a:ext cx="4525963" cy="3195638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00000"/>
              </a:lnSpc>
              <a:spcBef>
                <a:spcPts val="6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54402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627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33284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A82B3-C28E-1643-B3C3-E4437965478B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38561" y="4738426"/>
            <a:ext cx="256079" cy="25607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3C9D7-E9D0-FF4B-A8C0-A88200BA90FB}"/>
              </a:ext>
            </a:extLst>
          </p:cNvPr>
          <p:cNvSpPr txBox="1">
            <a:spLocks/>
          </p:cNvSpPr>
          <p:nvPr userDrawn="1"/>
        </p:nvSpPr>
        <p:spPr>
          <a:xfrm>
            <a:off x="8741134" y="4846001"/>
            <a:ext cx="220485" cy="2028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fld id="{F16E1515-8F3D-DE4D-94E5-8D9BEBCD7A49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9D28ED-2D06-3A46-9727-8A9B2D7E7F63}"/>
              </a:ext>
            </a:extLst>
          </p:cNvPr>
          <p:cNvSpPr txBox="1">
            <a:spLocks/>
          </p:cNvSpPr>
          <p:nvPr userDrawn="1"/>
        </p:nvSpPr>
        <p:spPr>
          <a:xfrm>
            <a:off x="7708392" y="4846002"/>
            <a:ext cx="609914" cy="1485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39BF0A-C635-544F-850F-946AD8E7975B}" type="datetime1">
              <a:rPr lang="en-US" smtClean="0"/>
              <a:pPr/>
              <a:t>3/26/21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C4B54-5885-0F4D-A67B-4761A905B25E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27389" y="4727148"/>
            <a:ext cx="272381" cy="27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6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7" r:id="rId2"/>
    <p:sldLayoutId id="2147483692" r:id="rId3"/>
    <p:sldLayoutId id="2147483707" r:id="rId4"/>
    <p:sldLayoutId id="2147483686" r:id="rId5"/>
    <p:sldLayoutId id="2147483690" r:id="rId6"/>
    <p:sldLayoutId id="2147483667" r:id="rId7"/>
    <p:sldLayoutId id="2147483688" r:id="rId8"/>
    <p:sldLayoutId id="2147483674" r:id="rId9"/>
    <p:sldLayoutId id="2147483684" r:id="rId10"/>
    <p:sldLayoutId id="2147483678" r:id="rId11"/>
    <p:sldLayoutId id="2147483680" r:id="rId12"/>
    <p:sldLayoutId id="2147483682" r:id="rId13"/>
    <p:sldLayoutId id="2147483689" r:id="rId14"/>
  </p:sldLayoutIdLst>
  <p:hf hdr="0" ft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rgbClr val="000F7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0188" indent="-22225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0375" indent="-230188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−"/>
        <a:tabLst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8975" indent="-231775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227013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−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08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F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D81A740-AF18-3546-8642-37928209984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38561" y="4738426"/>
            <a:ext cx="256079" cy="25607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A08365-AEEB-3D48-A287-0A6C23C5D3D6}"/>
              </a:ext>
            </a:extLst>
          </p:cNvPr>
          <p:cNvSpPr txBox="1">
            <a:spLocks/>
          </p:cNvSpPr>
          <p:nvPr userDrawn="1"/>
        </p:nvSpPr>
        <p:spPr>
          <a:xfrm>
            <a:off x="8741134" y="4849122"/>
            <a:ext cx="220485" cy="2028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</a:t>
            </a:r>
            <a:fld id="{F16E1515-8F3D-DE4D-94E5-8D9BEBCD7A49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198D408-451C-7649-B63F-9BB20EE7A64E}"/>
              </a:ext>
            </a:extLst>
          </p:cNvPr>
          <p:cNvSpPr txBox="1">
            <a:spLocks/>
          </p:cNvSpPr>
          <p:nvPr userDrawn="1"/>
        </p:nvSpPr>
        <p:spPr>
          <a:xfrm>
            <a:off x="7708392" y="4846002"/>
            <a:ext cx="609914" cy="1485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39BF0A-C635-544F-850F-946AD8E7975B}" type="datetime1">
              <a:rPr lang="en-US" smtClean="0"/>
              <a:pPr/>
              <a:t>3/26/21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9391D-1BCF-B249-A015-254233AE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7886700" cy="667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2BBD0-F847-394A-96EA-C2F6C3D00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7886700" cy="32623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699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8" r:id="rId2"/>
    <p:sldLayoutId id="2147483694" r:id="rId3"/>
    <p:sldLayoutId id="2147483705" r:id="rId4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0663" algn="l" defTabSz="914400" rtl="0" eaLnBrk="1" latinLnBrk="0" hangingPunct="1">
        <a:lnSpc>
          <a:spcPct val="100000"/>
        </a:lnSpc>
        <a:spcBef>
          <a:spcPts val="600"/>
        </a:spcBef>
        <a:buClr>
          <a:schemeClr val="bg1"/>
        </a:buClr>
        <a:buFont typeface="Arial" panose="020B0604020202020204" pitchFamily="34" charset="0"/>
        <a:buChar char="•"/>
        <a:tabLst/>
        <a:defRPr sz="18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8788" indent="-230188" algn="l" defTabSz="914400" rtl="0" eaLnBrk="1" latinLnBrk="0" hangingPunct="1">
        <a:lnSpc>
          <a:spcPct val="90000"/>
        </a:lnSpc>
        <a:spcBef>
          <a:spcPts val="375"/>
        </a:spcBef>
        <a:buClr>
          <a:schemeClr val="bg1"/>
        </a:buClr>
        <a:buSzPct val="100000"/>
        <a:buFont typeface="System Font Regular"/>
        <a:buChar char="–"/>
        <a:tabLst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7388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Wingdings" pitchFamily="2" charset="2"/>
        <a:buChar char="§"/>
        <a:tabLst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7575" indent="-230188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SzPct val="100000"/>
        <a:buFont typeface="System Font Regular"/>
        <a:buChar char="–"/>
        <a:tabLst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q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08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0B3AB5B-FE53-2546-B011-C7C1E503B5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RFP code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871081A-CCE0-AD4D-AC5F-12EFD23681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81AC95-BE8A-B24C-BB83-374D9D1E6B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F8F51B-5AFF-8349-ACEC-752F398449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2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30FF50-D818-2F4B-B792-5C5E8A813F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RFP 2D code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8742EDB-FDC5-5746-A6B3-9803E03FA06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1012484"/>
            <a:ext cx="8294914" cy="4000500"/>
          </a:xfrm>
        </p:spPr>
        <p:txBody>
          <a:bodyPr/>
          <a:lstStyle/>
          <a:p>
            <a:r>
              <a:rPr lang="en-US" dirty="0"/>
              <a:t>It solve the time-dependent 2D RFP equation (F=f p)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Flux defined 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fully implicit atm. There was some attempt to use IMEX but it is not fully working yet. </a:t>
            </a:r>
          </a:p>
          <a:p>
            <a:r>
              <a:rPr lang="en-US" dirty="0"/>
              <a:t>Conservative FD with limited flux (QUICK, </a:t>
            </a:r>
            <a:r>
              <a:rPr lang="en-US" dirty="0" err="1"/>
              <a:t>etc</a:t>
            </a:r>
            <a:r>
              <a:rPr lang="en-US" dirty="0"/>
              <a:t>) and central differencing for the collision</a:t>
            </a:r>
          </a:p>
          <a:p>
            <a:r>
              <a:rPr lang="en-US" dirty="0"/>
              <a:t>DMDA, SNES, Newton, FD coloring (as a preconditioner for JFNK), implicit</a:t>
            </a:r>
          </a:p>
          <a:p>
            <a:r>
              <a:rPr lang="en-US" dirty="0"/>
              <a:t>It has a slab version and a bounce-averaged version (do not worry about bounce for now)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392EC1-4573-5F41-BE84-A9B65E42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604" y="1257842"/>
            <a:ext cx="2435679" cy="657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A49FEC-EA27-8C4A-B30D-EED3CA1D2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930" y="1915408"/>
            <a:ext cx="4630057" cy="9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2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2431A6-64A0-E54F-8E56-04B8399911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Typical run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D8312-9574-CA4B-9C70-E01366F343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200">
                <a:latin typeface="Monaco" pitchFamily="2" charset="77"/>
              </a:rPr>
              <a:t>See th</a:t>
            </a:r>
            <a:r>
              <a:rPr lang="en-US" sz="1200" dirty="0">
                <a:latin typeface="Monaco" pitchFamily="2" charset="77"/>
              </a:rPr>
              <a:t>e</a:t>
            </a:r>
            <a:r>
              <a:rPr lang="en-US" sz="1200">
                <a:latin typeface="Monaco" pitchFamily="2" charset="77"/>
              </a:rPr>
              <a:t> </a:t>
            </a:r>
            <a:r>
              <a:rPr lang="en-US" sz="1200" dirty="0">
                <a:latin typeface="Monaco" pitchFamily="2" charset="77"/>
              </a:rPr>
              <a:t>README in RFP/runaway2d/Debug/README</a:t>
            </a:r>
          </a:p>
          <a:p>
            <a:r>
              <a:rPr lang="en-US" sz="1200" dirty="0">
                <a:latin typeface="Monaco" pitchFamily="2" charset="77"/>
              </a:rPr>
              <a:t>runaway -</a:t>
            </a:r>
            <a:r>
              <a:rPr lang="en-US" sz="1200" dirty="0" err="1">
                <a:latin typeface="Monaco" pitchFamily="2" charset="77"/>
              </a:rPr>
              <a:t>fk_type</a:t>
            </a:r>
            <a:r>
              <a:rPr lang="en-US" sz="1200" dirty="0">
                <a:latin typeface="Monaco" pitchFamily="2" charset="77"/>
              </a:rPr>
              <a:t> </a:t>
            </a:r>
            <a:r>
              <a:rPr lang="en-US" sz="1200" dirty="0" err="1">
                <a:latin typeface="Monaco" pitchFamily="2" charset="77"/>
              </a:rPr>
              <a:t>slab_chiu</a:t>
            </a:r>
            <a:r>
              <a:rPr lang="en-US" sz="1200" dirty="0">
                <a:latin typeface="Monaco" pitchFamily="2" charset="77"/>
              </a:rPr>
              <a:t> -</a:t>
            </a:r>
            <a:r>
              <a:rPr lang="en-US" sz="1200" dirty="0" err="1">
                <a:latin typeface="Monaco" pitchFamily="2" charset="77"/>
              </a:rPr>
              <a:t>fdjac</a:t>
            </a:r>
            <a:r>
              <a:rPr lang="en-US" sz="1200" dirty="0">
                <a:latin typeface="Monaco" pitchFamily="2" charset="77"/>
              </a:rPr>
              <a:t> -</a:t>
            </a:r>
            <a:r>
              <a:rPr lang="en-US" sz="1200" dirty="0" err="1">
                <a:latin typeface="Monaco" pitchFamily="2" charset="77"/>
              </a:rPr>
              <a:t>snes_atol</a:t>
            </a:r>
            <a:r>
              <a:rPr lang="en-US" sz="1200" dirty="0">
                <a:latin typeface="Monaco" pitchFamily="2" charset="77"/>
              </a:rPr>
              <a:t> 1e-14 -</a:t>
            </a:r>
            <a:r>
              <a:rPr lang="en-US" sz="1200" dirty="0" err="1">
                <a:latin typeface="Monaco" pitchFamily="2" charset="77"/>
              </a:rPr>
              <a:t>snes_rtol</a:t>
            </a:r>
            <a:r>
              <a:rPr lang="en-US" sz="1200" dirty="0">
                <a:latin typeface="Monaco" pitchFamily="2" charset="77"/>
              </a:rPr>
              <a:t> 1e-9 -</a:t>
            </a:r>
            <a:r>
              <a:rPr lang="en-US" sz="1200" dirty="0" err="1">
                <a:latin typeface="Monaco" pitchFamily="2" charset="77"/>
              </a:rPr>
              <a:t>snes_stol</a:t>
            </a:r>
            <a:r>
              <a:rPr lang="en-US" sz="1200" dirty="0">
                <a:latin typeface="Monaco" pitchFamily="2" charset="77"/>
              </a:rPr>
              <a:t> 1e-14 -</a:t>
            </a:r>
            <a:r>
              <a:rPr lang="en-US" sz="1200" dirty="0" err="1">
                <a:latin typeface="Monaco" pitchFamily="2" charset="77"/>
              </a:rPr>
              <a:t>snes_max_it</a:t>
            </a:r>
            <a:r>
              <a:rPr lang="en-US" sz="1200" dirty="0">
                <a:latin typeface="Monaco" pitchFamily="2" charset="77"/>
              </a:rPr>
              <a:t> 50 -</a:t>
            </a:r>
            <a:r>
              <a:rPr lang="en-US" sz="1200" dirty="0" err="1">
                <a:latin typeface="Monaco" pitchFamily="2" charset="77"/>
              </a:rPr>
              <a:t>snes_max_funcs</a:t>
            </a:r>
            <a:r>
              <a:rPr lang="en-US" sz="1200" dirty="0">
                <a:latin typeface="Monaco" pitchFamily="2" charset="77"/>
              </a:rPr>
              <a:t> 200000 -</a:t>
            </a:r>
            <a:r>
              <a:rPr lang="en-US" sz="1200" dirty="0" err="1">
                <a:latin typeface="Monaco" pitchFamily="2" charset="77"/>
              </a:rPr>
              <a:t>snes_type</a:t>
            </a:r>
            <a:r>
              <a:rPr lang="en-US" sz="1200" dirty="0">
                <a:latin typeface="Monaco" pitchFamily="2" charset="77"/>
              </a:rPr>
              <a:t> </a:t>
            </a:r>
            <a:r>
              <a:rPr lang="en-US" sz="1200" dirty="0" err="1">
                <a:latin typeface="Monaco" pitchFamily="2" charset="77"/>
              </a:rPr>
              <a:t>newtonls</a:t>
            </a:r>
            <a:r>
              <a:rPr lang="en-US" sz="1200" dirty="0">
                <a:latin typeface="Monaco" pitchFamily="2" charset="77"/>
              </a:rPr>
              <a:t> -</a:t>
            </a:r>
            <a:r>
              <a:rPr lang="en-US" sz="1200" dirty="0" err="1">
                <a:latin typeface="Monaco" pitchFamily="2" charset="77"/>
              </a:rPr>
              <a:t>snes_linesearch_type</a:t>
            </a:r>
            <a:r>
              <a:rPr lang="en-US" sz="1200" dirty="0">
                <a:latin typeface="Monaco" pitchFamily="2" charset="77"/>
              </a:rPr>
              <a:t> l2 -</a:t>
            </a:r>
            <a:r>
              <a:rPr lang="en-US" sz="1200" dirty="0" err="1">
                <a:latin typeface="Monaco" pitchFamily="2" charset="77"/>
              </a:rPr>
              <a:t>snes_mf_operator</a:t>
            </a:r>
            <a:r>
              <a:rPr lang="en-US" sz="1200" dirty="0">
                <a:latin typeface="Monaco" pitchFamily="2" charset="77"/>
              </a:rPr>
              <a:t> -</a:t>
            </a:r>
            <a:r>
              <a:rPr lang="en-US" sz="1200" dirty="0" err="1">
                <a:latin typeface="Monaco" pitchFamily="2" charset="77"/>
              </a:rPr>
              <a:t>snes_max_linear_solve_fail</a:t>
            </a:r>
            <a:r>
              <a:rPr lang="en-US" sz="1200" dirty="0">
                <a:latin typeface="Monaco" pitchFamily="2" charset="77"/>
              </a:rPr>
              <a:t> 1000 -</a:t>
            </a:r>
            <a:r>
              <a:rPr lang="en-US" sz="1200" dirty="0" err="1">
                <a:latin typeface="Monaco" pitchFamily="2" charset="77"/>
              </a:rPr>
              <a:t>ksp_type</a:t>
            </a:r>
            <a:r>
              <a:rPr lang="en-US" sz="1200" dirty="0">
                <a:latin typeface="Monaco" pitchFamily="2" charset="77"/>
              </a:rPr>
              <a:t> </a:t>
            </a:r>
            <a:r>
              <a:rPr lang="en-US" sz="1200" dirty="0" err="1">
                <a:latin typeface="Monaco" pitchFamily="2" charset="77"/>
              </a:rPr>
              <a:t>gmres</a:t>
            </a:r>
            <a:r>
              <a:rPr lang="en-US" sz="1200" dirty="0">
                <a:latin typeface="Monaco" pitchFamily="2" charset="77"/>
              </a:rPr>
              <a:t> -</a:t>
            </a:r>
            <a:r>
              <a:rPr lang="en-US" sz="1200" dirty="0" err="1">
                <a:latin typeface="Monaco" pitchFamily="2" charset="77"/>
              </a:rPr>
              <a:t>ksp_gmres_restart</a:t>
            </a:r>
            <a:r>
              <a:rPr lang="en-US" sz="1200" dirty="0">
                <a:latin typeface="Monaco" pitchFamily="2" charset="77"/>
              </a:rPr>
              <a:t> 150 -</a:t>
            </a:r>
            <a:r>
              <a:rPr lang="en-US" sz="1200" dirty="0" err="1">
                <a:latin typeface="Monaco" pitchFamily="2" charset="77"/>
              </a:rPr>
              <a:t>ksp_rtol</a:t>
            </a:r>
            <a:r>
              <a:rPr lang="en-US" sz="1200" dirty="0">
                <a:latin typeface="Monaco" pitchFamily="2" charset="77"/>
              </a:rPr>
              <a:t> 1e-15 -</a:t>
            </a:r>
            <a:r>
              <a:rPr lang="en-US" sz="1200" dirty="0" err="1">
                <a:latin typeface="Monaco" pitchFamily="2" charset="77"/>
              </a:rPr>
              <a:t>ksp_atol</a:t>
            </a:r>
            <a:r>
              <a:rPr lang="en-US" sz="1200" dirty="0">
                <a:latin typeface="Monaco" pitchFamily="2" charset="77"/>
              </a:rPr>
              <a:t> 1e-15 -</a:t>
            </a:r>
            <a:r>
              <a:rPr lang="en-US" sz="1200" dirty="0" err="1">
                <a:latin typeface="Monaco" pitchFamily="2" charset="77"/>
              </a:rPr>
              <a:t>ksp_max_it</a:t>
            </a:r>
            <a:r>
              <a:rPr lang="en-US" sz="1200" dirty="0">
                <a:latin typeface="Monaco" pitchFamily="2" charset="77"/>
              </a:rPr>
              <a:t> 1000 -</a:t>
            </a:r>
            <a:r>
              <a:rPr lang="en-US" sz="1200" dirty="0" err="1">
                <a:latin typeface="Monaco" pitchFamily="2" charset="77"/>
              </a:rPr>
              <a:t>snes_monitor</a:t>
            </a:r>
            <a:r>
              <a:rPr lang="en-US" sz="1200" dirty="0">
                <a:latin typeface="Monaco" pitchFamily="2" charset="77"/>
              </a:rPr>
              <a:t> -dt 0.0001 -</a:t>
            </a:r>
            <a:r>
              <a:rPr lang="en-US" sz="1200" dirty="0" err="1">
                <a:latin typeface="Monaco" pitchFamily="2" charset="77"/>
              </a:rPr>
              <a:t>ftime</a:t>
            </a:r>
            <a:r>
              <a:rPr lang="en-US" sz="1200" dirty="0">
                <a:latin typeface="Monaco" pitchFamily="2" charset="77"/>
              </a:rPr>
              <a:t> 10. -skip 0.5 -</a:t>
            </a:r>
            <a:r>
              <a:rPr lang="en-US" sz="1200" dirty="0" err="1">
                <a:latin typeface="Monaco" pitchFamily="2" charset="77"/>
              </a:rPr>
              <a:t>snes_mf_operator</a:t>
            </a:r>
            <a:r>
              <a:rPr lang="en-US" sz="1200" dirty="0">
                <a:latin typeface="Monaco" pitchFamily="2" charset="77"/>
              </a:rPr>
              <a:t> -</a:t>
            </a:r>
            <a:r>
              <a:rPr lang="en-US" sz="1200" dirty="0" err="1">
                <a:latin typeface="Monaco" pitchFamily="2" charset="77"/>
              </a:rPr>
              <a:t>ts_type</a:t>
            </a:r>
            <a:r>
              <a:rPr lang="en-US" sz="1200" dirty="0">
                <a:latin typeface="Monaco" pitchFamily="2" charset="77"/>
              </a:rPr>
              <a:t> </a:t>
            </a:r>
            <a:r>
              <a:rPr lang="en-US" sz="1200" dirty="0" err="1">
                <a:latin typeface="Monaco" pitchFamily="2" charset="77"/>
              </a:rPr>
              <a:t>arkimex</a:t>
            </a:r>
            <a:r>
              <a:rPr lang="en-US" sz="1200" dirty="0">
                <a:latin typeface="Monaco" pitchFamily="2" charset="77"/>
              </a:rPr>
              <a:t> -</a:t>
            </a:r>
            <a:r>
              <a:rPr lang="en-US" sz="1200" dirty="0" err="1">
                <a:latin typeface="Monaco" pitchFamily="2" charset="77"/>
              </a:rPr>
              <a:t>ts_arkimex_type</a:t>
            </a:r>
            <a:r>
              <a:rPr lang="en-US" sz="1200" dirty="0">
                <a:latin typeface="Monaco" pitchFamily="2" charset="77"/>
              </a:rPr>
              <a:t> l2 -</a:t>
            </a:r>
            <a:r>
              <a:rPr lang="en-US" sz="1200" dirty="0" err="1">
                <a:latin typeface="Monaco" pitchFamily="2" charset="77"/>
              </a:rPr>
              <a:t>ts_rtol</a:t>
            </a:r>
            <a:r>
              <a:rPr lang="en-US" sz="1200" dirty="0">
                <a:latin typeface="Monaco" pitchFamily="2" charset="77"/>
              </a:rPr>
              <a:t> 1e-14 -</a:t>
            </a:r>
            <a:r>
              <a:rPr lang="en-US" sz="1200" dirty="0" err="1">
                <a:latin typeface="Monaco" pitchFamily="2" charset="77"/>
              </a:rPr>
              <a:t>ts_adapt_dt_min</a:t>
            </a:r>
            <a:r>
              <a:rPr lang="en-US" sz="1200" dirty="0">
                <a:latin typeface="Monaco" pitchFamily="2" charset="77"/>
              </a:rPr>
              <a:t> 1e-03 -</a:t>
            </a:r>
            <a:r>
              <a:rPr lang="en-US" sz="1200" dirty="0" err="1">
                <a:latin typeface="Monaco" pitchFamily="2" charset="77"/>
              </a:rPr>
              <a:t>ts_adapt_dt_max</a:t>
            </a:r>
            <a:r>
              <a:rPr lang="en-US" sz="1200" dirty="0">
                <a:latin typeface="Monaco" pitchFamily="2" charset="77"/>
              </a:rPr>
              <a:t> 0.1</a:t>
            </a:r>
          </a:p>
          <a:p>
            <a:r>
              <a:rPr lang="en-US" sz="1200" dirty="0">
                <a:latin typeface="Monaco" pitchFamily="2" charset="77"/>
              </a:rPr>
              <a:t>python RFP/scripts/processing/runaway2d/</a:t>
            </a:r>
            <a:r>
              <a:rPr lang="en-US" sz="1200" dirty="0" err="1">
                <a:latin typeface="Monaco" pitchFamily="2" charset="77"/>
              </a:rPr>
              <a:t>plot.py</a:t>
            </a:r>
            <a:r>
              <a:rPr lang="en-US" sz="1200" dirty="0">
                <a:latin typeface="Monaco" pitchFamily="2" charset="77"/>
              </a:rPr>
              <a:t> –step 19</a:t>
            </a:r>
          </a:p>
          <a:p>
            <a:r>
              <a:rPr lang="en-US" sz="1200" dirty="0">
                <a:latin typeface="Monaco" pitchFamily="2" charset="77"/>
              </a:rPr>
              <a:t>The main function is </a:t>
            </a:r>
            <a:r>
              <a:rPr lang="en-US" sz="1200" dirty="0" err="1">
                <a:latin typeface="Monaco" pitchFamily="2" charset="77"/>
              </a:rPr>
              <a:t>fk_equ_slab.cpp</a:t>
            </a:r>
            <a:endParaRPr lang="en-US" sz="12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3784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126435-1DB7-8046-B797-0B97AD1B95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Plans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A35E1-2CAB-8741-A343-494110F453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b="1" dirty="0"/>
              <a:t>Make sure the 2D RFP runs, clean up </a:t>
            </a:r>
            <a:r>
              <a:rPr lang="en-US" b="1" dirty="0" err="1"/>
              <a:t>makefile</a:t>
            </a:r>
            <a:r>
              <a:rPr lang="en-US" b="1" dirty="0"/>
              <a:t> and add README (qi)</a:t>
            </a:r>
          </a:p>
          <a:p>
            <a:r>
              <a:rPr lang="en-US" b="1" dirty="0"/>
              <a:t>Split RFP into IMEX (qi)</a:t>
            </a:r>
          </a:p>
          <a:p>
            <a:r>
              <a:rPr lang="en-US" b="1" dirty="0"/>
              <a:t>Test the new IMEX scheme using this code</a:t>
            </a:r>
          </a:p>
          <a:p>
            <a:r>
              <a:rPr lang="en-US" dirty="0">
                <a:solidFill>
                  <a:schemeClr val="bg2"/>
                </a:solidFill>
              </a:rPr>
              <a:t>Test the new scheme using a stand-alone (</a:t>
            </a:r>
            <a:r>
              <a:rPr lang="en-US" dirty="0" err="1">
                <a:solidFill>
                  <a:schemeClr val="bg2"/>
                </a:solidFill>
              </a:rPr>
              <a:t>petsc</a:t>
            </a:r>
            <a:r>
              <a:rPr lang="en-US" dirty="0">
                <a:solidFill>
                  <a:schemeClr val="bg2"/>
                </a:solidFill>
              </a:rPr>
              <a:t>/python) code</a:t>
            </a:r>
          </a:p>
          <a:p>
            <a:r>
              <a:rPr lang="en-US" dirty="0"/>
              <a:t>Implement RFP without collision in petsc-p4est</a:t>
            </a:r>
          </a:p>
          <a:p>
            <a:r>
              <a:rPr lang="en-US" b="1" dirty="0"/>
              <a:t>Implicit Diffusion operator in petsc-p4est (Johan, Max)</a:t>
            </a:r>
          </a:p>
          <a:p>
            <a:r>
              <a:rPr lang="en-US" dirty="0"/>
              <a:t>The RFP code is never tested by MMS</a:t>
            </a:r>
          </a:p>
          <a:p>
            <a:pPr lvl="1"/>
            <a:r>
              <a:rPr lang="en-US" dirty="0"/>
              <a:t>We could try to test a MMS and start from there</a:t>
            </a:r>
          </a:p>
          <a:p>
            <a:pPr lvl="1"/>
            <a:r>
              <a:rPr lang="en-US" dirty="0"/>
              <a:t>Or we could write a stand-alone </a:t>
            </a:r>
            <a:r>
              <a:rPr lang="en-US" dirty="0" err="1"/>
              <a:t>petsc</a:t>
            </a:r>
            <a:r>
              <a:rPr lang="en-US" dirty="0"/>
              <a:t>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9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0FEAAD-5F1A-1845-8E52-57F3FE3346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MMS: pure convection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2FFB8-C83B-8042-B465-CFCCFA91E6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08852"/>
            <a:ext cx="8229600" cy="34297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the exact solution                                                   and CFL=2.0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ABEDA-DBB0-B04D-B171-19912E348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566" y="2240048"/>
            <a:ext cx="4424038" cy="2654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629A3D-54D4-944E-8F3C-38DCA5F51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316" y="892704"/>
            <a:ext cx="4873841" cy="4944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20251A-858A-C74C-921C-A9A96A02C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778" y="1578008"/>
            <a:ext cx="2923096" cy="348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011C9C-6E13-214B-91D7-37311D828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289" y="2129311"/>
            <a:ext cx="3207368" cy="287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3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F5FED-F9D0-F747-807C-A35A3703D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Two more MMS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97E87-B10E-3C45-B42D-799B610D0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Without collision. Consider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Exact solution is </a:t>
            </a:r>
          </a:p>
          <a:p>
            <a:r>
              <a:rPr lang="en-US" dirty="0"/>
              <a:t>With collision. Consider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Exact solution is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FE3F97-712E-A14A-8B11-122F5AF83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1553581"/>
            <a:ext cx="4572000" cy="487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2B6A9-7D23-5843-94D9-3BBA9E28C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620" y="2191910"/>
            <a:ext cx="1985013" cy="429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F94CBC-A355-FD4F-9975-1A056E017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914" y="2940088"/>
            <a:ext cx="5762171" cy="6503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4D9B32-7804-3346-BAC4-A428353B3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7620" y="3643041"/>
            <a:ext cx="2682389" cy="41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60095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LANL_new logo branding">
      <a:dk1>
        <a:srgbClr val="000000"/>
      </a:dk1>
      <a:lt1>
        <a:srgbClr val="FFFFFF"/>
      </a:lt1>
      <a:dk2>
        <a:srgbClr val="000E7E"/>
      </a:dk2>
      <a:lt2>
        <a:srgbClr val="E7E6E6"/>
      </a:lt2>
      <a:accent1>
        <a:srgbClr val="0070B8"/>
      </a:accent1>
      <a:accent2>
        <a:srgbClr val="FF9128"/>
      </a:accent2>
      <a:accent3>
        <a:srgbClr val="CCD0E1"/>
      </a:accent3>
      <a:accent4>
        <a:srgbClr val="00A963"/>
      </a:accent4>
      <a:accent5>
        <a:srgbClr val="3295DB"/>
      </a:accent5>
      <a:accent6>
        <a:srgbClr val="EB0E1D"/>
      </a:accent6>
      <a:hlink>
        <a:srgbClr val="3295DB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1">
      <a:dk1>
        <a:srgbClr val="000000"/>
      </a:dk1>
      <a:lt1>
        <a:srgbClr val="FFFFFF"/>
      </a:lt1>
      <a:dk2>
        <a:srgbClr val="000E7E"/>
      </a:dk2>
      <a:lt2>
        <a:srgbClr val="E7E6E6"/>
      </a:lt2>
      <a:accent1>
        <a:srgbClr val="0070C1"/>
      </a:accent1>
      <a:accent2>
        <a:srgbClr val="FF9128"/>
      </a:accent2>
      <a:accent3>
        <a:srgbClr val="CCD0E1"/>
      </a:accent3>
      <a:accent4>
        <a:srgbClr val="00A963"/>
      </a:accent4>
      <a:accent5>
        <a:srgbClr val="69C3FF"/>
      </a:accent5>
      <a:accent6>
        <a:srgbClr val="EB0E1D"/>
      </a:accent6>
      <a:hlink>
        <a:srgbClr val="69C3F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14912</TotalTime>
  <Words>413</Words>
  <Application>Microsoft Macintosh PowerPoint</Application>
  <PresentationFormat>On-screen Show (16:9)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Acumin Pro</vt:lpstr>
      <vt:lpstr>System Font Regular</vt:lpstr>
      <vt:lpstr>Arial</vt:lpstr>
      <vt:lpstr>Calibri</vt:lpstr>
      <vt:lpstr>Monaco</vt:lpstr>
      <vt:lpstr>Wingdings</vt:lpstr>
      <vt:lpstr>Main</vt:lpstr>
      <vt:lpstr>Custom Design</vt:lpstr>
      <vt:lpstr>RFP code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Qi Tang</cp:lastModifiedBy>
  <cp:revision>273</cp:revision>
  <dcterms:created xsi:type="dcterms:W3CDTF">2020-12-17T00:35:24Z</dcterms:created>
  <dcterms:modified xsi:type="dcterms:W3CDTF">2021-03-27T03:36:16Z</dcterms:modified>
</cp:coreProperties>
</file>