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sldIdLst>
    <p:sldId id="256" r:id="rId2"/>
    <p:sldId id="571" r:id="rId3"/>
    <p:sldId id="572" r:id="rId4"/>
    <p:sldId id="573" r:id="rId5"/>
    <p:sldId id="574" r:id="rId6"/>
    <p:sldId id="575" r:id="rId7"/>
    <p:sldId id="580" r:id="rId8"/>
    <p:sldId id="581" r:id="rId9"/>
    <p:sldId id="576" r:id="rId10"/>
    <p:sldId id="577" r:id="rId11"/>
    <p:sldId id="579" r:id="rId12"/>
    <p:sldId id="578" r:id="rId13"/>
    <p:sldId id="570" r:id="rId14"/>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abaz Ahmed Ali" userId="S::shabaz@edunetfoundation.org::8937c481-946d-4552-82de-d81526054d6b" providerId="AD" clId="Web-{22C22A61-C23B-4AFE-81E6-4E7076213851}"/>
    <pc:docChg chg="sldOrd">
      <pc:chgData name="Shabaz Ahmed Ali" userId="S::shabaz@edunetfoundation.org::8937c481-946d-4552-82de-d81526054d6b" providerId="AD" clId="Web-{22C22A61-C23B-4AFE-81E6-4E7076213851}" dt="2025-04-28T10:44:04.838" v="0"/>
      <pc:docMkLst>
        <pc:docMk/>
      </pc:docMkLst>
      <pc:sldChg chg="ord">
        <pc:chgData name="Shabaz Ahmed Ali" userId="S::shabaz@edunetfoundation.org::8937c481-946d-4552-82de-d81526054d6b" providerId="AD" clId="Web-{22C22A61-C23B-4AFE-81E6-4E7076213851}" dt="2025-04-28T10:44:04.838" v="0"/>
        <pc:sldMkLst>
          <pc:docMk/>
          <pc:sldMk cId="3744199677" sldId="579"/>
        </pc:sldMkLst>
      </pc:sldChg>
    </pc:docChg>
  </pc:docChgLst>
  <pc:docChgLst>
    <pc:chgData name="Kush Tripathi" userId="7a3ee10a-3b61-41fe-ac67-b165fb7d4208" providerId="ADAL" clId="{41ED53A8-5329-C747-A241-46CEB6D4E255}"/>
    <pc:docChg chg="modSld">
      <pc:chgData name="Kush Tripathi" userId="7a3ee10a-3b61-41fe-ac67-b165fb7d4208" providerId="ADAL" clId="{41ED53A8-5329-C747-A241-46CEB6D4E255}" dt="2025-04-29T04:53:52.575" v="57" actId="20577"/>
      <pc:docMkLst>
        <pc:docMk/>
      </pc:docMkLst>
      <pc:sldChg chg="modSp mod">
        <pc:chgData name="Kush Tripathi" userId="7a3ee10a-3b61-41fe-ac67-b165fb7d4208" providerId="ADAL" clId="{41ED53A8-5329-C747-A241-46CEB6D4E255}" dt="2025-04-29T04:53:52.575" v="57" actId="20577"/>
        <pc:sldMkLst>
          <pc:docMk/>
          <pc:sldMk cId="109857222" sldId="256"/>
        </pc:sldMkLst>
        <pc:spChg chg="mod">
          <ac:chgData name="Kush Tripathi" userId="7a3ee10a-3b61-41fe-ac67-b165fb7d4208" providerId="ADAL" clId="{41ED53A8-5329-C747-A241-46CEB6D4E255}" dt="2025-04-29T04:53:06.617" v="0" actId="14100"/>
          <ac:spMkLst>
            <pc:docMk/>
            <pc:sldMk cId="109857222" sldId="256"/>
            <ac:spMk id="2" creationId="{00000000-0000-0000-0000-000000000000}"/>
          </ac:spMkLst>
        </pc:spChg>
        <pc:spChg chg="mod">
          <ac:chgData name="Kush Tripathi" userId="7a3ee10a-3b61-41fe-ac67-b165fb7d4208" providerId="ADAL" clId="{41ED53A8-5329-C747-A241-46CEB6D4E255}" dt="2025-04-29T04:53:09.274" v="1" actId="1076"/>
          <ac:spMkLst>
            <pc:docMk/>
            <pc:sldMk cId="109857222" sldId="256"/>
            <ac:spMk id="3" creationId="{00000000-0000-0000-0000-000000000000}"/>
          </ac:spMkLst>
        </pc:spChg>
        <pc:spChg chg="mod">
          <ac:chgData name="Kush Tripathi" userId="7a3ee10a-3b61-41fe-ac67-b165fb7d4208" providerId="ADAL" clId="{41ED53A8-5329-C747-A241-46CEB6D4E255}" dt="2025-04-29T04:53:52.575" v="57" actId="20577"/>
          <ac:spMkLst>
            <pc:docMk/>
            <pc:sldMk cId="109857222" sldId="256"/>
            <ac:spMk id="4" creationId="{EAB0FDC9-4C27-8F7B-AC01-4E468CB23D2B}"/>
          </ac:spMkLst>
        </pc:spChg>
      </pc:sldChg>
    </pc:docChg>
  </pc:docChgLst>
  <pc:docChgLst>
    <pc:chgData name="Shabaz Ahmed Ali" userId="S::shabaz@edunetfoundation.org::8937c481-946d-4552-82de-d81526054d6b" providerId="AD" clId="Web-{9567BC2E-213D-4409-89B3-6A653ECA53D9}"/>
    <pc:docChg chg="modSld">
      <pc:chgData name="Shabaz Ahmed Ali" userId="S::shabaz@edunetfoundation.org::8937c481-946d-4552-82de-d81526054d6b" providerId="AD" clId="Web-{9567BC2E-213D-4409-89B3-6A653ECA53D9}" dt="2025-04-29T08:24:08.978" v="14" actId="20577"/>
      <pc:docMkLst>
        <pc:docMk/>
      </pc:docMkLst>
      <pc:sldChg chg="modSp">
        <pc:chgData name="Shabaz Ahmed Ali" userId="S::shabaz@edunetfoundation.org::8937c481-946d-4552-82de-d81526054d6b" providerId="AD" clId="Web-{9567BC2E-213D-4409-89B3-6A653ECA53D9}" dt="2025-04-29T08:22:25.899" v="1" actId="14100"/>
        <pc:sldMkLst>
          <pc:docMk/>
          <pc:sldMk cId="109857222" sldId="256"/>
        </pc:sldMkLst>
        <pc:spChg chg="mod">
          <ac:chgData name="Shabaz Ahmed Ali" userId="S::shabaz@edunetfoundation.org::8937c481-946d-4552-82de-d81526054d6b" providerId="AD" clId="Web-{9567BC2E-213D-4409-89B3-6A653ECA53D9}" dt="2025-04-29T08:22:25.899" v="1" actId="14100"/>
          <ac:spMkLst>
            <pc:docMk/>
            <pc:sldMk cId="109857222" sldId="256"/>
            <ac:spMk id="2" creationId="{00000000-0000-0000-0000-000000000000}"/>
          </ac:spMkLst>
        </pc:spChg>
      </pc:sldChg>
      <pc:sldChg chg="modSp">
        <pc:chgData name="Shabaz Ahmed Ali" userId="S::shabaz@edunetfoundation.org::8937c481-946d-4552-82de-d81526054d6b" providerId="AD" clId="Web-{9567BC2E-213D-4409-89B3-6A653ECA53D9}" dt="2025-04-29T08:24:08.978" v="14" actId="20577"/>
        <pc:sldMkLst>
          <pc:docMk/>
          <pc:sldMk cId="1691700673" sldId="578"/>
        </pc:sldMkLst>
        <pc:spChg chg="mod">
          <ac:chgData name="Shabaz Ahmed Ali" userId="S::shabaz@edunetfoundation.org::8937c481-946d-4552-82de-d81526054d6b" providerId="AD" clId="Web-{9567BC2E-213D-4409-89B3-6A653ECA53D9}" dt="2025-04-29T08:24:08.978" v="14" actId="20577"/>
          <ac:spMkLst>
            <pc:docMk/>
            <pc:sldMk cId="1691700673" sldId="578"/>
            <ac:spMk id="3" creationId="{5E6198D1-2392-A218-1A4C-10F40FCB8253}"/>
          </ac:spMkLst>
        </pc:spChg>
      </pc:sldChg>
    </pc:docChg>
  </pc:docChgLst>
  <pc:docChgLst>
    <pc:chgData name="Shabaz Ahmed Ali" userId="S::shabaz@edunetfoundation.org::8937c481-946d-4552-82de-d81526054d6b" providerId="AD" clId="Web-{65706ED1-670B-4719-B8CB-BA21F8D40372}"/>
    <pc:docChg chg="modSld">
      <pc:chgData name="Shabaz Ahmed Ali" userId="S::shabaz@edunetfoundation.org::8937c481-946d-4552-82de-d81526054d6b" providerId="AD" clId="Web-{65706ED1-670B-4719-B8CB-BA21F8D40372}" dt="2025-04-29T05:33:39.336" v="29" actId="20577"/>
      <pc:docMkLst>
        <pc:docMk/>
      </pc:docMkLst>
      <pc:sldChg chg="addSp delSp modSp">
        <pc:chgData name="Shabaz Ahmed Ali" userId="S::shabaz@edunetfoundation.org::8937c481-946d-4552-82de-d81526054d6b" providerId="AD" clId="Web-{65706ED1-670B-4719-B8CB-BA21F8D40372}" dt="2025-04-29T05:33:39.336" v="29" actId="20577"/>
        <pc:sldMkLst>
          <pc:docMk/>
          <pc:sldMk cId="109857222" sldId="256"/>
        </pc:sldMkLst>
        <pc:spChg chg="mod">
          <ac:chgData name="Shabaz Ahmed Ali" userId="S::shabaz@edunetfoundation.org::8937c481-946d-4552-82de-d81526054d6b" providerId="AD" clId="Web-{65706ED1-670B-4719-B8CB-BA21F8D40372}" dt="2025-04-29T04:57:38.200" v="24" actId="20577"/>
          <ac:spMkLst>
            <pc:docMk/>
            <pc:sldMk cId="109857222" sldId="256"/>
            <ac:spMk id="2" creationId="{00000000-0000-0000-0000-000000000000}"/>
          </ac:spMkLst>
        </pc:spChg>
        <pc:spChg chg="mod">
          <ac:chgData name="Shabaz Ahmed Ali" userId="S::shabaz@edunetfoundation.org::8937c481-946d-4552-82de-d81526054d6b" providerId="AD" clId="Web-{65706ED1-670B-4719-B8CB-BA21F8D40372}" dt="2025-04-29T05:33:39.336" v="29" actId="20577"/>
          <ac:spMkLst>
            <pc:docMk/>
            <pc:sldMk cId="109857222" sldId="256"/>
            <ac:spMk id="3" creationId="{00000000-0000-0000-0000-000000000000}"/>
          </ac:spMkLst>
        </pc:spChg>
        <pc:spChg chg="del">
          <ac:chgData name="Shabaz Ahmed Ali" userId="S::shabaz@edunetfoundation.org::8937c481-946d-4552-82de-d81526054d6b" providerId="AD" clId="Web-{65706ED1-670B-4719-B8CB-BA21F8D40372}" dt="2025-04-29T04:57:29.528" v="23"/>
          <ac:spMkLst>
            <pc:docMk/>
            <pc:sldMk cId="109857222" sldId="256"/>
            <ac:spMk id="4" creationId="{EAB0FDC9-4C27-8F7B-AC01-4E468CB23D2B}"/>
          </ac:spMkLst>
        </pc:spChg>
        <pc:spChg chg="del">
          <ac:chgData name="Shabaz Ahmed Ali" userId="S::shabaz@edunetfoundation.org::8937c481-946d-4552-82de-d81526054d6b" providerId="AD" clId="Web-{65706ED1-670B-4719-B8CB-BA21F8D40372}" dt="2025-04-29T04:57:29.528" v="23"/>
          <ac:spMkLst>
            <pc:docMk/>
            <pc:sldMk cId="109857222" sldId="256"/>
            <ac:spMk id="38" creationId="{4FFBEE45-F140-49D5-85EA-C78C24340B23}"/>
          </ac:spMkLst>
        </pc:spChg>
        <pc:spChg chg="add">
          <ac:chgData name="Shabaz Ahmed Ali" userId="S::shabaz@edunetfoundation.org::8937c481-946d-4552-82de-d81526054d6b" providerId="AD" clId="Web-{65706ED1-670B-4719-B8CB-BA21F8D40372}" dt="2025-04-29T04:57:29.528" v="23"/>
          <ac:spMkLst>
            <pc:docMk/>
            <pc:sldMk cId="109857222" sldId="256"/>
            <ac:spMk id="43" creationId="{91DC6ABD-215C-4EA8-A483-CEF5B99AB385}"/>
          </ac:spMkLst>
        </pc:spChg>
        <pc:spChg chg="add">
          <ac:chgData name="Shabaz Ahmed Ali" userId="S::shabaz@edunetfoundation.org::8937c481-946d-4552-82de-d81526054d6b" providerId="AD" clId="Web-{65706ED1-670B-4719-B8CB-BA21F8D40372}" dt="2025-04-29T04:57:29.528" v="23"/>
          <ac:spMkLst>
            <pc:docMk/>
            <pc:sldMk cId="109857222" sldId="256"/>
            <ac:spMk id="49" creationId="{04357C93-F0CB-4A1C-8F77-4E9063789819}"/>
          </ac:spMkLst>
        </pc:spChg>
        <pc:grpChg chg="add">
          <ac:chgData name="Shabaz Ahmed Ali" userId="S::shabaz@edunetfoundation.org::8937c481-946d-4552-82de-d81526054d6b" providerId="AD" clId="Web-{65706ED1-670B-4719-B8CB-BA21F8D40372}" dt="2025-04-29T04:57:29.528" v="23"/>
          <ac:grpSpMkLst>
            <pc:docMk/>
            <pc:sldMk cId="109857222" sldId="256"/>
            <ac:grpSpMk id="45" creationId="{3AF6A671-C637-4547-85F4-51B6D1881399}"/>
          </ac:grpSpMkLst>
        </pc:grpChg>
        <pc:picChg chg="add mod">
          <ac:chgData name="Shabaz Ahmed Ali" userId="S::shabaz@edunetfoundation.org::8937c481-946d-4552-82de-d81526054d6b" providerId="AD" clId="Web-{65706ED1-670B-4719-B8CB-BA21F8D40372}" dt="2025-04-29T04:57:29.528" v="23"/>
          <ac:picMkLst>
            <pc:docMk/>
            <pc:sldMk cId="109857222" sldId="256"/>
            <ac:picMk id="5" creationId="{B4288F3F-AD4C-81EA-1336-D2C00EFCC479}"/>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C05464-CD23-4E8D-90E1-4C9AF2FDBED1}" type="datetimeFigureOut">
              <a:rPr lang="en-IN" smtClean="0"/>
              <a:t>06-06-2025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5D35CE2-7EDF-4A51-BD7B-493AF5D3FA29}" type="slidenum">
              <a:rPr lang="en-IN" smtClean="0"/>
              <a:t>‹#›</a:t>
            </a:fld>
            <a:endParaRPr lang="en-IN"/>
          </a:p>
        </p:txBody>
      </p:sp>
    </p:spTree>
    <p:extLst>
      <p:ext uri="{BB962C8B-B14F-4D97-AF65-F5344CB8AC3E}">
        <p14:creationId xmlns:p14="http://schemas.microsoft.com/office/powerpoint/2010/main" val="6655832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5D35CE2-7EDF-4A51-BD7B-493AF5D3FA29}" type="slidenum">
              <a:rPr lang="en-IN" smtClean="0"/>
              <a:t>4</a:t>
            </a:fld>
            <a:endParaRPr lang="en-IN"/>
          </a:p>
        </p:txBody>
      </p:sp>
    </p:spTree>
    <p:extLst>
      <p:ext uri="{BB962C8B-B14F-4D97-AF65-F5344CB8AC3E}">
        <p14:creationId xmlns:p14="http://schemas.microsoft.com/office/powerpoint/2010/main" val="9358433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06/06/2025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06/06/2025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06/06/2025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06/06/2025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06/06/2025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06/06/2025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06/06/2025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qm-rajat/Heart-Failure-prediction"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99609" y="635318"/>
            <a:ext cx="4880813" cy="2929743"/>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4900" b="1" cap="all" dirty="0">
                <a:latin typeface="Aptos"/>
              </a:rPr>
              <a:t>PREDICTIVE MODEL FOR HEART FAILURE DETECTION</a:t>
            </a:r>
            <a:endParaRPr lang="en-US" sz="5100" dirty="0">
              <a:latin typeface="Aptos"/>
            </a:endParaRPr>
          </a:p>
        </p:txBody>
      </p:sp>
      <p:sp>
        <p:nvSpPr>
          <p:cNvPr id="3" name="Subtitle 2"/>
          <p:cNvSpPr>
            <a:spLocks noGrp="1"/>
          </p:cNvSpPr>
          <p:nvPr>
            <p:ph type="subTitle" idx="1"/>
          </p:nvPr>
        </p:nvSpPr>
        <p:spPr>
          <a:xfrm>
            <a:off x="599608" y="4200379"/>
            <a:ext cx="4786989" cy="2547044"/>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Name: Rajat Kumar dash</a:t>
            </a:r>
          </a:p>
          <a:p>
            <a:pPr algn="l">
              <a:spcAft>
                <a:spcPts val="600"/>
              </a:spcAft>
            </a:pPr>
            <a:r>
              <a:rPr lang="en-US" sz="1600" b="1" cap="all" dirty="0"/>
              <a:t>College Name: </a:t>
            </a:r>
            <a:r>
              <a:rPr lang="en-US" sz="1600" b="1" cap="all" dirty="0" err="1"/>
              <a:t>Giet</a:t>
            </a:r>
            <a:r>
              <a:rPr lang="en-US" sz="1600" b="1" cap="all" dirty="0"/>
              <a:t> university</a:t>
            </a:r>
          </a:p>
          <a:p>
            <a:pPr algn="l">
              <a:spcAft>
                <a:spcPts val="600"/>
              </a:spcAft>
            </a:pPr>
            <a:r>
              <a:rPr lang="en-US" sz="1600" b="1" cap="all" dirty="0"/>
              <a:t>Department: </a:t>
            </a:r>
            <a:r>
              <a:rPr lang="en-US" sz="1600" b="1" cap="all" dirty="0" err="1"/>
              <a:t>cse</a:t>
            </a:r>
            <a:endParaRPr lang="en-US" sz="1600" b="1" cap="all" dirty="0"/>
          </a:p>
          <a:p>
            <a:pPr algn="l">
              <a:spcAft>
                <a:spcPts val="600"/>
              </a:spcAft>
            </a:pPr>
            <a:r>
              <a:rPr lang="en-US" sz="1600" b="1" cap="all" dirty="0"/>
              <a:t>Email ID: rajatdash2004@gmail.com</a:t>
            </a:r>
          </a:p>
          <a:p>
            <a:pPr algn="l">
              <a:spcAft>
                <a:spcPts val="600"/>
              </a:spcAft>
            </a:pPr>
            <a:r>
              <a:rPr lang="en-US" sz="1600" b="1" cap="all" dirty="0"/>
              <a:t>AICTE Student ID: STU66064db037d571711689136</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6C092444-3ACE-8669-3362-18705F20F9CC}"/>
              </a:ext>
            </a:extLst>
          </p:cNvPr>
          <p:cNvPicPr>
            <a:picLocks noChangeAspect="1"/>
          </p:cNvPicPr>
          <p:nvPr/>
        </p:nvPicPr>
        <p:blipFill>
          <a:blip r:embed="rId2">
            <a:extLst>
              <a:ext uri="{28A0092B-C50C-407E-A947-70E740481C1C}">
                <a14:useLocalDpi xmlns:a14="http://schemas.microsoft.com/office/drawing/2010/main" val="0"/>
              </a:ext>
            </a:extLst>
          </a:blip>
          <a:srcRect t="21498"/>
          <a:stretch>
            <a:fillRect/>
          </a:stretch>
        </p:blipFill>
        <p:spPr>
          <a:xfrm>
            <a:off x="5935081" y="706619"/>
            <a:ext cx="5204868" cy="5444762"/>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Corbel" panose="020B0503020204020204" pitchFamily="34" charset="0"/>
              </a:rPr>
              <a:t>In this project, we developed a heart failure prediction model using a Random Forest Classifier, which achieved the best accuracy after outlier removal. The model effectively predicts patient survival (0) and death (1), highlighting the importance of preprocessing in improving predictive performance. This model could assist healthcare providers in identifying high-risk patients and making informed decisions. However, further validation with larger, diverse datasets is necessary to ensure its robustness and generalizability in different clinical settings.</a:t>
            </a:r>
          </a:p>
        </p:txBody>
      </p:sp>
    </p:spTree>
    <p:extLst>
      <p:ext uri="{BB962C8B-B14F-4D97-AF65-F5344CB8AC3E}">
        <p14:creationId xmlns:p14="http://schemas.microsoft.com/office/powerpoint/2010/main" val="22453096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3F2C79AB-5BF9-3911-CAE8-5E44B0DF2236}"/>
              </a:ext>
            </a:extLst>
          </p:cNvPr>
          <p:cNvSpPr>
            <a:spLocks noGrp="1"/>
          </p:cNvSpPr>
          <p:nvPr>
            <p:ph idx="1"/>
          </p:nvPr>
        </p:nvSpPr>
        <p:spPr>
          <a:xfrm>
            <a:off x="838200" y="1929384"/>
            <a:ext cx="10515600" cy="4251960"/>
          </a:xfrm>
        </p:spPr>
        <p:txBody>
          <a:bodyPr vert="horz" lIns="91440" tIns="45720" rIns="91440" bIns="45720" rtlCol="0">
            <a:normAutofit/>
          </a:bodyPr>
          <a:lstStyle/>
          <a:p>
            <a:pPr marL="0" lvl="0" indent="0" eaLnBrk="0" fontAlgn="base" hangingPunct="0">
              <a:lnSpc>
                <a:spcPct val="100000"/>
              </a:lnSpc>
              <a:spcBef>
                <a:spcPct val="0"/>
              </a:spcBef>
              <a:spcAft>
                <a:spcPct val="0"/>
              </a:spcAft>
              <a:buFontTx/>
              <a:buChar char="•"/>
            </a:pPr>
            <a:r>
              <a:rPr lang="en-US" altLang="en-US" sz="2400" b="1" dirty="0"/>
              <a:t>Model Optimization:</a:t>
            </a:r>
            <a:r>
              <a:rPr lang="en-US" altLang="en-US" sz="2400" dirty="0"/>
              <a:t> Explore advanced hyperparameter tuning techniques to further refine the model.</a:t>
            </a:r>
          </a:p>
          <a:p>
            <a:pPr marL="0" lvl="0" indent="0" eaLnBrk="0" fontAlgn="base" hangingPunct="0">
              <a:lnSpc>
                <a:spcPct val="100000"/>
              </a:lnSpc>
              <a:spcBef>
                <a:spcPct val="0"/>
              </a:spcBef>
              <a:spcAft>
                <a:spcPct val="0"/>
              </a:spcAft>
              <a:buFontTx/>
              <a:buChar char="•"/>
            </a:pPr>
            <a:r>
              <a:rPr lang="en-US" altLang="en-US" sz="2400" b="1" dirty="0"/>
              <a:t>Data Augmentation:</a:t>
            </a:r>
            <a:r>
              <a:rPr lang="en-US" altLang="en-US" sz="2400" dirty="0"/>
              <a:t> Consider augmenting the dataset with synthetic data to address class imbalance and improve model robustness.</a:t>
            </a:r>
          </a:p>
          <a:p>
            <a:pPr marL="0" lvl="0" indent="0" eaLnBrk="0" fontAlgn="base" hangingPunct="0">
              <a:lnSpc>
                <a:spcPct val="100000"/>
              </a:lnSpc>
              <a:spcBef>
                <a:spcPct val="0"/>
              </a:spcBef>
              <a:spcAft>
                <a:spcPct val="0"/>
              </a:spcAft>
              <a:buFontTx/>
              <a:buChar char="•"/>
            </a:pPr>
            <a:r>
              <a:rPr lang="en-US" altLang="en-US" sz="2400" b="1" dirty="0"/>
              <a:t>Real-Time Prediction:</a:t>
            </a:r>
            <a:r>
              <a:rPr lang="en-US" altLang="en-US" sz="2400" dirty="0"/>
              <a:t> Develop real-time prediction capabilities to integrate the model into clinical settings, providing instant risk assessments. </a:t>
            </a:r>
          </a:p>
          <a:p>
            <a:pPr marL="0" indent="0" eaLnBrk="0" fontAlgn="base" hangingPunct="0">
              <a:lnSpc>
                <a:spcPct val="100000"/>
              </a:lnSpc>
              <a:spcBef>
                <a:spcPct val="0"/>
              </a:spcBef>
              <a:spcAft>
                <a:spcPct val="0"/>
              </a:spcAft>
              <a:buFontTx/>
              <a:buChar char="•"/>
            </a:pPr>
            <a:r>
              <a:rPr lang="en-US" sz="2400" b="1" dirty="0"/>
              <a:t>Integration with EHR Systems:</a:t>
            </a:r>
            <a:r>
              <a:rPr lang="en-US" sz="2400" dirty="0"/>
              <a:t> Explore the possibility of integrating the predictive model with Electronic Health Record (EHR) systems to automate data input and enhance usability for healthcare professionals.</a:t>
            </a:r>
          </a:p>
        </p:txBody>
      </p:sp>
    </p:spTree>
    <p:extLst>
      <p:ext uri="{BB962C8B-B14F-4D97-AF65-F5344CB8AC3E}">
        <p14:creationId xmlns:p14="http://schemas.microsoft.com/office/powerpoint/2010/main" val="37441996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References</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838200" y="1929384"/>
            <a:ext cx="10515600" cy="4251960"/>
          </a:xfrm>
        </p:spPr>
        <p:txBody>
          <a:bodyPr vert="horz" lIns="91440" tIns="45720" rIns="91440" bIns="45720" rtlCol="0" anchor="t">
            <a:normAutofit fontScale="92500" lnSpcReduction="20000"/>
          </a:bodyPr>
          <a:lstStyle/>
          <a:p>
            <a:pPr lvl="0"/>
            <a:r>
              <a:rPr lang="en-IN" b="1" dirty="0"/>
              <a:t>Articles and Datasets Used</a:t>
            </a:r>
            <a:endParaRPr lang="en-IN" sz="2400" dirty="0"/>
          </a:p>
          <a:p>
            <a:pPr lvl="1"/>
            <a:r>
              <a:rPr lang="en-IN" dirty="0"/>
              <a:t>UCI Machine Learning Repository: Heart Disease Dataset. Available at: UCI Heart Disease Dataset</a:t>
            </a:r>
            <a:endParaRPr lang="en-IN" sz="2000" dirty="0"/>
          </a:p>
          <a:p>
            <a:pPr lvl="1"/>
            <a:r>
              <a:rPr lang="en-IN" dirty="0"/>
              <a:t>“Heart Failure Prediction Using Machine Learning: A Review.” IEEE Access, 2020</a:t>
            </a:r>
            <a:endParaRPr lang="en-IN" sz="2000" dirty="0"/>
          </a:p>
          <a:p>
            <a:pPr lvl="1"/>
            <a:r>
              <a:rPr lang="en-IN" dirty="0"/>
              <a:t>ps://ijaem.net/issue_dcp/Cardiovascular%20Disease%20Predic on%20System.pdf </a:t>
            </a:r>
            <a:endParaRPr lang="en-IN" sz="2000" dirty="0"/>
          </a:p>
          <a:p>
            <a:pPr lvl="0"/>
            <a:r>
              <a:rPr lang="en-IN" b="1" dirty="0"/>
              <a:t>Documentation for Python and </a:t>
            </a:r>
            <a:r>
              <a:rPr lang="en-IN" b="1" dirty="0" err="1"/>
              <a:t>Streamlit</a:t>
            </a:r>
            <a:endParaRPr lang="en-IN" sz="2400" dirty="0"/>
          </a:p>
          <a:p>
            <a:pPr lvl="1"/>
            <a:r>
              <a:rPr lang="en-IN" dirty="0"/>
              <a:t>o Python Documentation: Python.org </a:t>
            </a:r>
            <a:endParaRPr lang="en-IN" sz="2000" dirty="0"/>
          </a:p>
          <a:p>
            <a:pPr lvl="1"/>
            <a:r>
              <a:rPr lang="en-IN" dirty="0"/>
              <a:t>o </a:t>
            </a:r>
            <a:r>
              <a:rPr lang="en-IN" dirty="0" err="1"/>
              <a:t>Streamlit</a:t>
            </a:r>
            <a:r>
              <a:rPr lang="en-IN" dirty="0"/>
              <a:t> Documentation: Streamlit.io </a:t>
            </a:r>
            <a:endParaRPr lang="en-IN" sz="2000" dirty="0"/>
          </a:p>
          <a:p>
            <a:pPr lvl="1"/>
            <a:r>
              <a:rPr lang="en-IN" dirty="0"/>
              <a:t>o NumPy: https://numpy.org </a:t>
            </a:r>
            <a:endParaRPr lang="en-IN" sz="2000" dirty="0"/>
          </a:p>
          <a:p>
            <a:pPr lvl="1"/>
            <a:r>
              <a:rPr lang="en-IN" dirty="0"/>
              <a:t>o Matplotlib: https://matplotlib.org </a:t>
            </a:r>
            <a:endParaRPr lang="en-IN" sz="2000" dirty="0"/>
          </a:p>
          <a:p>
            <a:pPr lvl="1"/>
            <a:r>
              <a:rPr lang="en-IN" dirty="0"/>
              <a:t>o SK- Learn: https://scikit-learn.org</a:t>
            </a:r>
          </a:p>
          <a:p>
            <a:pPr lvl="1"/>
            <a:endParaRPr lang="en-IN" sz="2000" dirty="0"/>
          </a:p>
          <a:p>
            <a:pPr marL="457200" lvl="1" indent="0">
              <a:buNone/>
            </a:pPr>
            <a:r>
              <a:rPr lang="en-IN" sz="2000" b="1" dirty="0" err="1"/>
              <a:t>Github</a:t>
            </a:r>
            <a:r>
              <a:rPr lang="en-IN" sz="2000" b="1"/>
              <a:t> link-</a:t>
            </a:r>
            <a:r>
              <a:rPr lang="en-IN" sz="2000"/>
              <a:t> </a:t>
            </a:r>
            <a:r>
              <a:rPr lang="en-US" sz="2000" b="1" dirty="0" err="1">
                <a:hlinkClick r:id="rId2"/>
              </a:rPr>
              <a:t>qm-rajat</a:t>
            </a:r>
            <a:r>
              <a:rPr lang="en-US" sz="2000" b="1" dirty="0">
                <a:hlinkClick r:id="rId2"/>
              </a:rPr>
              <a:t>/Heart-Failure-prediction: MY 5th </a:t>
            </a:r>
            <a:r>
              <a:rPr lang="en-US" sz="2000" b="1" dirty="0" err="1">
                <a:hlinkClick r:id="rId2"/>
              </a:rPr>
              <a:t>sem</a:t>
            </a:r>
            <a:r>
              <a:rPr lang="en-US" sz="2000" b="1" dirty="0">
                <a:hlinkClick r:id="rId2"/>
              </a:rPr>
              <a:t> ML project</a:t>
            </a:r>
            <a:endParaRPr lang="en-IN" sz="2000" b="1" dirty="0"/>
          </a:p>
        </p:txBody>
      </p:sp>
    </p:spTree>
    <p:extLst>
      <p:ext uri="{BB962C8B-B14F-4D97-AF65-F5344CB8AC3E}">
        <p14:creationId xmlns:p14="http://schemas.microsoft.com/office/powerpoint/2010/main" val="16917006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dirty="0">
                <a:solidFill>
                  <a:schemeClr val="tx1"/>
                </a:solidFill>
                <a:latin typeface="+mj-lt"/>
                <a:ea typeface="+mj-ea"/>
                <a:cs typeface="+mj-cs"/>
              </a:rPr>
              <a:t>Thank you</a:t>
            </a:r>
            <a:endParaRPr lang="en-US" sz="6600" kern="1200" dirty="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dirty="0">
                <a:latin typeface="Arial"/>
                <a:cs typeface="Arial"/>
              </a:rPr>
              <a:t>Problem Statement</a:t>
            </a:r>
            <a:endParaRPr lang="en-US" sz="2200" dirty="0">
              <a:latin typeface="Arial"/>
              <a:cs typeface="Arial"/>
            </a:endParaRPr>
          </a:p>
          <a:p>
            <a:pPr marL="305435" indent="-305435">
              <a:spcBef>
                <a:spcPct val="20000"/>
              </a:spcBef>
              <a:spcAft>
                <a:spcPts val="600"/>
              </a:spcAft>
            </a:pPr>
            <a:r>
              <a:rPr lang="en-US" sz="2200" b="1" dirty="0">
                <a:latin typeface="Arial"/>
                <a:cs typeface="Arial"/>
              </a:rPr>
              <a:t>Proposed System/Solution</a:t>
            </a:r>
            <a:endParaRPr lang="en-US" sz="2200" dirty="0">
              <a:latin typeface="Arial"/>
              <a:cs typeface="Arial"/>
            </a:endParaRPr>
          </a:p>
          <a:p>
            <a:pPr marL="305435" indent="-305435">
              <a:spcBef>
                <a:spcPct val="20000"/>
              </a:spcBef>
              <a:spcAft>
                <a:spcPts val="600"/>
              </a:spcAft>
            </a:pPr>
            <a:r>
              <a:rPr lang="en-US" sz="2200" b="1" dirty="0">
                <a:latin typeface="Arial"/>
                <a:cs typeface="Arial"/>
              </a:rPr>
              <a:t>System Development Approach </a:t>
            </a:r>
            <a:r>
              <a:rPr lang="en-US" sz="2200" dirty="0">
                <a:latin typeface="Arial"/>
                <a:cs typeface="Arial"/>
              </a:rPr>
              <a:t>(Technology Used) </a:t>
            </a:r>
          </a:p>
          <a:p>
            <a:pPr marL="305435" indent="-305435">
              <a:spcBef>
                <a:spcPct val="20000"/>
              </a:spcBef>
              <a:spcAft>
                <a:spcPts val="600"/>
              </a:spcAft>
            </a:pPr>
            <a:r>
              <a:rPr lang="en-US" sz="2200" b="1" dirty="0">
                <a:latin typeface="Arial"/>
                <a:cs typeface="Arial"/>
              </a:rPr>
              <a:t>Algorithm &amp; Deployment  </a:t>
            </a:r>
            <a:endParaRPr lang="en-US" sz="2200" dirty="0">
              <a:latin typeface="Arial"/>
              <a:cs typeface="Arial"/>
            </a:endParaRPr>
          </a:p>
          <a:p>
            <a:pPr marL="305435" indent="-305435">
              <a:spcBef>
                <a:spcPct val="20000"/>
              </a:spcBef>
              <a:spcAft>
                <a:spcPts val="600"/>
              </a:spcAft>
            </a:pPr>
            <a:r>
              <a:rPr lang="en-US" sz="2200" b="1" dirty="0">
                <a:latin typeface="Arial"/>
                <a:cs typeface="Arial"/>
              </a:rPr>
              <a:t>Result (Output Image)</a:t>
            </a:r>
            <a:endParaRPr lang="en-US" sz="2200" dirty="0">
              <a:latin typeface="Arial"/>
              <a:cs typeface="Arial"/>
            </a:endParaRPr>
          </a:p>
          <a:p>
            <a:pPr marL="305435" indent="-305435">
              <a:spcBef>
                <a:spcPct val="20000"/>
              </a:spcBef>
              <a:spcAft>
                <a:spcPts val="600"/>
              </a:spcAft>
            </a:pPr>
            <a:r>
              <a:rPr lang="en-US" sz="2200" b="1" dirty="0">
                <a:latin typeface="Arial"/>
                <a:cs typeface="Arial"/>
              </a:rPr>
              <a:t>Conclusion</a:t>
            </a:r>
            <a:endParaRPr lang="en-US" sz="2200" dirty="0">
              <a:latin typeface="Arial"/>
              <a:cs typeface="Arial"/>
            </a:endParaRPr>
          </a:p>
          <a:p>
            <a:pPr marL="305435" indent="-305435">
              <a:spcBef>
                <a:spcPct val="20000"/>
              </a:spcBef>
              <a:spcAft>
                <a:spcPts val="600"/>
              </a:spcAft>
            </a:pPr>
            <a:r>
              <a:rPr lang="en-US" sz="2200" b="1" dirty="0">
                <a:latin typeface="Arial"/>
                <a:cs typeface="Arial"/>
              </a:rPr>
              <a:t>Future Scope</a:t>
            </a:r>
            <a:endParaRPr lang="en-US" sz="2200" dirty="0">
              <a:latin typeface="Arial"/>
              <a:cs typeface="Arial"/>
            </a:endParaRPr>
          </a:p>
          <a:p>
            <a:pPr marL="305435" indent="-305435">
              <a:spcBef>
                <a:spcPct val="20000"/>
              </a:spcBef>
              <a:spcAft>
                <a:spcPts val="600"/>
              </a:spcAft>
            </a:pPr>
            <a:r>
              <a:rPr lang="en-US" sz="2200" b="1" dirty="0">
                <a:latin typeface="Arial"/>
                <a:cs typeface="Arial"/>
              </a:rPr>
              <a:t>References</a:t>
            </a:r>
            <a:endParaRPr lang="en-US" sz="2200" dirty="0">
              <a:latin typeface="Arial"/>
              <a:cs typeface="Arial"/>
            </a:endParaRPr>
          </a:p>
          <a:p>
            <a:endParaRPr lang="en-GB" sz="2200" dirty="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8E8C97F-5AC9-F1CA-3CCC-090D5B13989A}"/>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2200" dirty="0">
                <a:latin typeface="Franklin Gothic Book"/>
              </a:rPr>
              <a:t>Heart failure is a serious medical condition where the heart is unable to pump blood effectively, leading to a range of health complications. Early prediction of heart failure is crucial, as it can significantly improve patient outcomes by enabling timely intervention and treatment.</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AF67202D-4065-DDD7-98F1-4291C536D1A3}"/>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305435" indent="-305435">
              <a:spcBef>
                <a:spcPct val="20000"/>
              </a:spcBef>
              <a:spcAft>
                <a:spcPts val="600"/>
              </a:spcAft>
              <a:buFont typeface="Arial"/>
              <a:buChar char="•"/>
            </a:pPr>
            <a:r>
              <a:rPr lang="en-IN" sz="900" b="1" dirty="0">
                <a:ea typeface="Calibri"/>
                <a:cs typeface="Calibri"/>
              </a:rPr>
              <a:t>The proposed system aims to address the challenge of the Heart failure detection to reduce loss of uncounted live . This involves leveraging data analytics and machine learning techniques to forecast Heart failure. The solution will consist of the following components:</a:t>
            </a:r>
            <a:endParaRPr lang="en-IN" sz="900" dirty="0">
              <a:ea typeface="Calibri"/>
              <a:cs typeface="Calibri"/>
            </a:endParaRPr>
          </a:p>
          <a:p>
            <a:pPr marL="305435" indent="-305435">
              <a:spcBef>
                <a:spcPct val="20000"/>
              </a:spcBef>
              <a:spcAft>
                <a:spcPts val="600"/>
              </a:spcAft>
              <a:buFont typeface="Arial"/>
              <a:buChar char="•"/>
            </a:pPr>
            <a:r>
              <a:rPr lang="en-IN" sz="900" b="1" dirty="0">
                <a:ea typeface="Calibri"/>
                <a:cs typeface="Calibri"/>
              </a:rPr>
              <a:t>Data Collection:</a:t>
            </a:r>
            <a:endParaRPr lang="en-IN" sz="900" dirty="0">
              <a:ea typeface="Calibri"/>
              <a:cs typeface="Calibri"/>
            </a:endParaRPr>
          </a:p>
          <a:p>
            <a:pPr marL="629920" lvl="1" indent="-305435">
              <a:spcBef>
                <a:spcPct val="20000"/>
              </a:spcBef>
              <a:spcAft>
                <a:spcPts val="600"/>
              </a:spcAft>
              <a:buFont typeface="Arial"/>
              <a:buChar char="•"/>
            </a:pPr>
            <a:r>
              <a:rPr lang="en-US" sz="900" b="1" dirty="0">
                <a:ea typeface="Calibri"/>
                <a:cs typeface="Calibri"/>
              </a:rPr>
              <a:t>The dataset used for this project was sourced from ‘Kaggle’ </a:t>
            </a:r>
          </a:p>
          <a:p>
            <a:pPr marL="629920" lvl="1" indent="-305435">
              <a:spcBef>
                <a:spcPct val="20000"/>
              </a:spcBef>
              <a:spcAft>
                <a:spcPts val="600"/>
              </a:spcAft>
              <a:buFont typeface="Arial"/>
              <a:buChar char="•"/>
            </a:pPr>
            <a:r>
              <a:rPr lang="en-US" sz="900" b="1" dirty="0">
                <a:ea typeface="Calibri"/>
                <a:cs typeface="Calibri"/>
              </a:rPr>
              <a:t> which provides comprehensive information on patient health.</a:t>
            </a:r>
          </a:p>
          <a:p>
            <a:pPr marL="629920" lvl="1" indent="-305435">
              <a:spcBef>
                <a:spcPct val="20000"/>
              </a:spcBef>
              <a:spcAft>
                <a:spcPts val="600"/>
              </a:spcAft>
              <a:buFont typeface="Arial"/>
              <a:buChar char="•"/>
            </a:pPr>
            <a:r>
              <a:rPr lang="en-IN" sz="900" b="1" dirty="0">
                <a:ea typeface="Calibri" panose="020F0502020204030204" pitchFamily="34" charset="0"/>
                <a:cs typeface="Calibri" panose="020F0502020204030204" pitchFamily="34" charset="0"/>
              </a:rPr>
              <a:t>Features: Age, Sex, Chest Pain Type, Resting BP, Cholesterol, Fasting BS, Resting ECG, Max HR, Exercise Angina, Old peak, ST Slope, Heart Failure </a:t>
            </a:r>
            <a:endParaRPr lang="en-IN" sz="900" dirty="0">
              <a:ea typeface="Calibri"/>
              <a:cs typeface="Calibri"/>
            </a:endParaRPr>
          </a:p>
          <a:p>
            <a:pPr marL="305435" indent="-305435">
              <a:spcBef>
                <a:spcPct val="20000"/>
              </a:spcBef>
              <a:spcAft>
                <a:spcPts val="600"/>
              </a:spcAft>
              <a:buFont typeface="Arial"/>
              <a:buChar char="•"/>
            </a:pPr>
            <a:r>
              <a:rPr lang="en-IN" sz="900" b="1" dirty="0">
                <a:ea typeface="Calibri"/>
                <a:cs typeface="Calibri"/>
              </a:rPr>
              <a:t>Data Preprocessing:</a:t>
            </a:r>
            <a:endParaRPr lang="en-IN" sz="900" dirty="0">
              <a:ea typeface="Calibri"/>
              <a:cs typeface="Calibri"/>
            </a:endParaRPr>
          </a:p>
          <a:p>
            <a:pPr marL="629920" lvl="1" indent="-305435">
              <a:spcBef>
                <a:spcPct val="20000"/>
              </a:spcBef>
              <a:spcAft>
                <a:spcPts val="600"/>
              </a:spcAft>
              <a:buFont typeface="Arial"/>
              <a:buChar char="•"/>
            </a:pPr>
            <a:r>
              <a:rPr lang="en-US" sz="900" b="1" dirty="0">
                <a:ea typeface="Calibri"/>
                <a:cs typeface="Calibri"/>
              </a:rPr>
              <a:t>Handling Missing Values: Missing data was handled using imputation techniques to ensure completeness</a:t>
            </a:r>
          </a:p>
          <a:p>
            <a:pPr marL="629920" lvl="1" indent="-305435">
              <a:spcBef>
                <a:spcPct val="20000"/>
              </a:spcBef>
              <a:spcAft>
                <a:spcPts val="600"/>
              </a:spcAft>
              <a:buFont typeface="Arial"/>
              <a:buChar char="•"/>
            </a:pPr>
            <a:r>
              <a:rPr lang="en-US" sz="900" b="1" dirty="0">
                <a:ea typeface="Calibri"/>
                <a:cs typeface="Calibri"/>
              </a:rPr>
              <a:t>Feature Scaling: Numerical features were scaled using Standard Scaler to standardize the data and improve model performance</a:t>
            </a:r>
          </a:p>
          <a:p>
            <a:pPr marL="629920" lvl="1" indent="-305435">
              <a:spcBef>
                <a:spcPct val="20000"/>
              </a:spcBef>
              <a:spcAft>
                <a:spcPts val="600"/>
              </a:spcAft>
              <a:buFont typeface="Arial"/>
              <a:buChar char="•"/>
            </a:pPr>
            <a:r>
              <a:rPr lang="en-US" sz="900" b="1" dirty="0">
                <a:ea typeface="Calibri"/>
                <a:cs typeface="Calibri"/>
              </a:rPr>
              <a:t>Encoding Categorical Variables: Categorical features were encoded to convert them into numerical values</a:t>
            </a:r>
          </a:p>
          <a:p>
            <a:pPr marL="305435" indent="-305435">
              <a:spcBef>
                <a:spcPct val="20000"/>
              </a:spcBef>
              <a:spcAft>
                <a:spcPts val="600"/>
              </a:spcAft>
              <a:buFont typeface="Arial"/>
              <a:buChar char="•"/>
            </a:pPr>
            <a:r>
              <a:rPr lang="en-IN" sz="900" b="1" dirty="0">
                <a:ea typeface="Calibri"/>
                <a:cs typeface="Calibri"/>
              </a:rPr>
              <a:t>Machine Learning Algorithm:</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Implement a machine learning algorithm, such as scikit-learn </a:t>
            </a:r>
            <a:r>
              <a:rPr lang="en-US" sz="900" b="1" dirty="0">
                <a:ea typeface="Calibri"/>
                <a:cs typeface="Calibri"/>
              </a:rPr>
              <a:t>for model training, including logistic regression, random forest, and support vector machines.</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Also used pandas, NumPy, TensorFlow python model and saved as Pickle file.</a:t>
            </a:r>
            <a:endParaRPr lang="en-IN" sz="900" dirty="0">
              <a:ea typeface="Calibri"/>
              <a:cs typeface="Calibri"/>
            </a:endParaRPr>
          </a:p>
          <a:p>
            <a:pPr marL="305435" indent="-305435">
              <a:spcBef>
                <a:spcPct val="20000"/>
              </a:spcBef>
              <a:spcAft>
                <a:spcPts val="600"/>
              </a:spcAft>
              <a:buFont typeface="Arial"/>
              <a:buChar char="•"/>
            </a:pPr>
            <a:r>
              <a:rPr lang="en-IN" sz="900" b="1" dirty="0">
                <a:ea typeface="Calibri"/>
                <a:cs typeface="Calibri"/>
              </a:rPr>
              <a:t>Deployment:</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Develop a user-friendly interface on </a:t>
            </a:r>
            <a:r>
              <a:rPr lang="en-IN" sz="900" b="1" dirty="0" err="1">
                <a:ea typeface="Calibri"/>
                <a:cs typeface="Calibri"/>
              </a:rPr>
              <a:t>streamlit</a:t>
            </a:r>
            <a:r>
              <a:rPr lang="en-IN" sz="900" b="1" dirty="0">
                <a:ea typeface="Calibri"/>
                <a:cs typeface="Calibri"/>
              </a:rPr>
              <a:t> that provides real-time predictions for Heart failure.</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Deploy the solution on a scalable and reliable platform, considering factors like server infrastructure, response time, and user accessibility.</a:t>
            </a:r>
            <a:endParaRPr lang="en-IN" sz="900" dirty="0">
              <a:ea typeface="Calibri"/>
              <a:cs typeface="Calibri"/>
            </a:endParaRPr>
          </a:p>
          <a:p>
            <a:pPr marL="305435" indent="-305435">
              <a:spcBef>
                <a:spcPct val="20000"/>
              </a:spcBef>
              <a:spcAft>
                <a:spcPts val="600"/>
              </a:spcAft>
              <a:buFont typeface="Arial"/>
              <a:buChar char="•"/>
            </a:pPr>
            <a:r>
              <a:rPr lang="en-IN" sz="900" b="1" dirty="0">
                <a:ea typeface="Calibri"/>
                <a:cs typeface="Calibri"/>
              </a:rPr>
              <a:t>Evaluation:</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Assess the model's performance using appropriate metrics such as Mean Absolute Error (MAE), Root Mean Squared Error (RMSE), or other relevant metrics.</a:t>
            </a:r>
            <a:endParaRPr lang="en-IN" sz="900" dirty="0">
              <a:ea typeface="Calibri"/>
              <a:cs typeface="Calibri"/>
            </a:endParaRPr>
          </a:p>
          <a:p>
            <a:pPr marL="629920" lvl="1" indent="-305435">
              <a:spcBef>
                <a:spcPct val="20000"/>
              </a:spcBef>
              <a:spcAft>
                <a:spcPts val="600"/>
              </a:spcAft>
              <a:buFont typeface="Arial"/>
              <a:buChar char="•"/>
            </a:pPr>
            <a:r>
              <a:rPr lang="en-IN" sz="900" b="1" dirty="0">
                <a:ea typeface="Calibri"/>
                <a:cs typeface="Calibri"/>
              </a:rPr>
              <a:t>Fine-tune the model based on feedback and continuous monitoring of prediction accuracy.</a:t>
            </a:r>
          </a:p>
          <a:p>
            <a:pPr marL="629920" lvl="1" indent="-305435">
              <a:spcBef>
                <a:spcPct val="20000"/>
              </a:spcBef>
              <a:spcAft>
                <a:spcPts val="600"/>
              </a:spcAft>
              <a:buFont typeface="Arial"/>
              <a:buChar char="•"/>
            </a:pPr>
            <a:r>
              <a:rPr lang="en-IN" sz="800" b="1" dirty="0">
                <a:ea typeface="Calibri"/>
                <a:cs typeface="Calibri"/>
              </a:rPr>
              <a:t>Current accuracy 91.5%</a:t>
            </a: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System  Approach</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FE07E8EE-7F26-D809-3523-C58876935A4E}"/>
              </a:ext>
            </a:extLst>
          </p:cNvPr>
          <p:cNvSpPr>
            <a:spLocks noGrp="1"/>
          </p:cNvSpPr>
          <p:nvPr>
            <p:ph idx="1"/>
          </p:nvPr>
        </p:nvSpPr>
        <p:spPr>
          <a:xfrm>
            <a:off x="838200" y="1929384"/>
            <a:ext cx="10515600" cy="4251960"/>
          </a:xfrm>
        </p:spPr>
        <p:txBody>
          <a:bodyPr vert="horz" lIns="91440" tIns="45720" rIns="91440" bIns="45720" rtlCol="0">
            <a:normAutofit lnSpcReduction="10000"/>
          </a:bodyPr>
          <a:lstStyle/>
          <a:p>
            <a:pPr marL="305435" indent="-305435">
              <a:spcBef>
                <a:spcPct val="20000"/>
              </a:spcBef>
              <a:spcAft>
                <a:spcPts val="600"/>
              </a:spcAft>
              <a:buFont typeface="Arial"/>
              <a:buChar char="•"/>
            </a:pPr>
            <a:r>
              <a:rPr lang="en-IN" sz="2200" b="1" dirty="0">
                <a:ea typeface="Calibri" panose="020F0502020204030204" pitchFamily="34" charset="0"/>
                <a:cs typeface="Calibri" panose="020F0502020204030204" pitchFamily="34" charset="0"/>
              </a:rPr>
              <a:t>System requirements:</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Processor</a:t>
            </a:r>
            <a:r>
              <a:rPr lang="en-IN" sz="1600" dirty="0">
                <a:ea typeface="Calibri" panose="020F0502020204030204" pitchFamily="34" charset="0"/>
                <a:cs typeface="Calibri" panose="020F0502020204030204" pitchFamily="34" charset="0"/>
              </a:rPr>
              <a:t>: Intel Core i5 (minimum) or equivalent AMD processor</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RAM</a:t>
            </a:r>
            <a:r>
              <a:rPr lang="en-IN" sz="1600" dirty="0">
                <a:ea typeface="Calibri" panose="020F0502020204030204" pitchFamily="34" charset="0"/>
                <a:cs typeface="Calibri" panose="020F0502020204030204" pitchFamily="34" charset="0"/>
              </a:rPr>
              <a:t>: 8GB (minimum), 16GB (recommended)</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Storage</a:t>
            </a:r>
            <a:r>
              <a:rPr lang="en-IN" sz="1600" dirty="0">
                <a:ea typeface="Calibri" panose="020F0502020204030204" pitchFamily="34" charset="0"/>
                <a:cs typeface="Calibri" panose="020F0502020204030204" pitchFamily="34" charset="0"/>
              </a:rPr>
              <a:t>: SSD with at least 256GB</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GPU (Optional)</a:t>
            </a:r>
            <a:r>
              <a:rPr lang="en-IN" sz="1600" dirty="0">
                <a:ea typeface="Calibri" panose="020F0502020204030204" pitchFamily="34" charset="0"/>
                <a:cs typeface="Calibri" panose="020F0502020204030204" pitchFamily="34" charset="0"/>
              </a:rPr>
              <a:t>: NVIDIA GTX 1050 or higher</a:t>
            </a:r>
          </a:p>
          <a:p>
            <a:pPr marL="762635" lvl="1" indent="-305435">
              <a:spcBef>
                <a:spcPct val="20000"/>
              </a:spcBef>
              <a:spcAft>
                <a:spcPts val="600"/>
              </a:spcAft>
              <a:buFont typeface="Arial"/>
              <a:buChar char="•"/>
            </a:pPr>
            <a:r>
              <a:rPr lang="en-IN" sz="1600" b="1" dirty="0">
                <a:ea typeface="Calibri" panose="020F0502020204030204" pitchFamily="34" charset="0"/>
                <a:cs typeface="Calibri" panose="020F0502020204030204" pitchFamily="34" charset="0"/>
              </a:rPr>
              <a:t>Operating System</a:t>
            </a:r>
            <a:r>
              <a:rPr lang="en-IN" sz="1600" dirty="0">
                <a:ea typeface="Calibri" panose="020F0502020204030204" pitchFamily="34" charset="0"/>
                <a:cs typeface="Calibri" panose="020F0502020204030204" pitchFamily="34" charset="0"/>
              </a:rPr>
              <a:t>: Windows 10, macOS, or Ubuntu 18.04+</a:t>
            </a:r>
          </a:p>
          <a:p>
            <a:pPr marL="762635" lvl="1" indent="-305435">
              <a:spcBef>
                <a:spcPct val="20000"/>
              </a:spcBef>
              <a:spcAft>
                <a:spcPts val="600"/>
              </a:spcAft>
              <a:buFont typeface="Arial"/>
              <a:buChar char="•"/>
            </a:pPr>
            <a:r>
              <a:rPr lang="en-US" sz="1800" b="1" dirty="0">
                <a:ea typeface="Calibri" panose="020F0502020204030204" pitchFamily="34" charset="0"/>
                <a:cs typeface="Calibri" panose="020F0502020204030204" pitchFamily="34" charset="0"/>
              </a:rPr>
              <a:t>Network</a:t>
            </a:r>
            <a:r>
              <a:rPr lang="en-US" sz="1800" dirty="0">
                <a:ea typeface="Calibri" panose="020F0502020204030204" pitchFamily="34" charset="0"/>
                <a:cs typeface="Calibri" panose="020F0502020204030204" pitchFamily="34" charset="0"/>
              </a:rPr>
              <a:t>: 1 Gbps or higher</a:t>
            </a:r>
          </a:p>
          <a:p>
            <a:pPr marL="305435" indent="-305435">
              <a:spcBef>
                <a:spcPct val="20000"/>
              </a:spcBef>
              <a:spcAft>
                <a:spcPts val="600"/>
              </a:spcAft>
              <a:buFont typeface="Arial"/>
              <a:buChar char="•"/>
            </a:pPr>
            <a:r>
              <a:rPr lang="en-IN" sz="2200" b="1" dirty="0">
                <a:ea typeface="Calibri" panose="020F0502020204030204" pitchFamily="34" charset="0"/>
                <a:cs typeface="Calibri" panose="020F0502020204030204" pitchFamily="34" charset="0"/>
              </a:rPr>
              <a:t>Library required to build the model:</a:t>
            </a:r>
          </a:p>
          <a:p>
            <a:pPr marL="762635" lvl="1" indent="-305435">
              <a:spcBef>
                <a:spcPct val="20000"/>
              </a:spcBef>
              <a:spcAft>
                <a:spcPts val="600"/>
              </a:spcAft>
              <a:buFont typeface="Arial"/>
              <a:buChar char="•"/>
            </a:pPr>
            <a:r>
              <a:rPr lang="en-IN" sz="1600" dirty="0">
                <a:ea typeface="Calibri" panose="020F0502020204030204" pitchFamily="34" charset="0"/>
                <a:cs typeface="Calibri" panose="020F0502020204030204" pitchFamily="34" charset="0"/>
              </a:rPr>
              <a:t>scikit-learn</a:t>
            </a:r>
          </a:p>
          <a:p>
            <a:pPr marL="762635" lvl="1" indent="-305435">
              <a:spcBef>
                <a:spcPct val="20000"/>
              </a:spcBef>
              <a:spcAft>
                <a:spcPts val="600"/>
              </a:spcAft>
              <a:buFont typeface="Arial"/>
              <a:buChar char="•"/>
            </a:pPr>
            <a:r>
              <a:rPr lang="en-IN" sz="1600" dirty="0">
                <a:ea typeface="Calibri" panose="020F0502020204030204" pitchFamily="34" charset="0"/>
                <a:cs typeface="Calibri" panose="020F0502020204030204" pitchFamily="34" charset="0"/>
              </a:rPr>
              <a:t>pandas and NumPy</a:t>
            </a:r>
          </a:p>
          <a:p>
            <a:pPr marL="762635" lvl="1" indent="-305435">
              <a:spcBef>
                <a:spcPct val="20000"/>
              </a:spcBef>
              <a:spcAft>
                <a:spcPts val="600"/>
              </a:spcAft>
              <a:buFont typeface="Arial"/>
              <a:buChar char="•"/>
            </a:pPr>
            <a:r>
              <a:rPr lang="en-IN" sz="1600" dirty="0">
                <a:ea typeface="Calibri" panose="020F0502020204030204" pitchFamily="34" charset="0"/>
                <a:cs typeface="Calibri" panose="020F0502020204030204" pitchFamily="34" charset="0"/>
              </a:rPr>
              <a:t>Pickle</a:t>
            </a:r>
          </a:p>
          <a:p>
            <a:pPr marL="762635" lvl="1" indent="-305435">
              <a:spcBef>
                <a:spcPct val="20000"/>
              </a:spcBef>
              <a:spcAft>
                <a:spcPts val="600"/>
              </a:spcAft>
              <a:buFont typeface="Arial"/>
              <a:buChar char="•"/>
            </a:pPr>
            <a:r>
              <a:rPr lang="en-IN" sz="1600" dirty="0">
                <a:ea typeface="Calibri" panose="020F0502020204030204" pitchFamily="34" charset="0"/>
                <a:cs typeface="Calibri" panose="020F0502020204030204" pitchFamily="34" charset="0"/>
              </a:rPr>
              <a:t>Git</a:t>
            </a:r>
            <a:endParaRPr lang="en-GB" sz="1200" dirty="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Algorithm &amp; Deployment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B5107410-DE3D-5F62-F9D7-11EAEA92F0BB}"/>
              </a:ext>
            </a:extLst>
          </p:cNvPr>
          <p:cNvSpPr>
            <a:spLocks noGrp="1"/>
          </p:cNvSpPr>
          <p:nvPr>
            <p:ph idx="1"/>
          </p:nvPr>
        </p:nvSpPr>
        <p:spPr>
          <a:xfrm>
            <a:off x="838200" y="1929384"/>
            <a:ext cx="10515600" cy="4251960"/>
          </a:xfrm>
        </p:spPr>
        <p:txBody>
          <a:bodyPr vert="horz" lIns="91440" tIns="45720" rIns="91440" bIns="45720" rtlCol="0">
            <a:normAutofit/>
          </a:bodyPr>
          <a:lstStyle/>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Models Used:</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Logistic Regression:</a:t>
            </a:r>
            <a:r>
              <a:rPr lang="en-US" sz="1600" dirty="0">
                <a:latin typeface="Calibri" panose="020F0502020204030204" pitchFamily="34" charset="0"/>
                <a:ea typeface="Calibri" panose="020F0502020204030204" pitchFamily="34" charset="0"/>
                <a:cs typeface="Calibri" panose="020F0502020204030204" pitchFamily="34" charset="0"/>
              </a:rPr>
              <a:t> A linear model for binary classification</a:t>
            </a:r>
          </a:p>
          <a:p>
            <a:r>
              <a:rPr lang="en-US" sz="1600" b="1" dirty="0">
                <a:latin typeface="Calibri" panose="020F0502020204030204" pitchFamily="34" charset="0"/>
                <a:ea typeface="Calibri" panose="020F0502020204030204" pitchFamily="34" charset="0"/>
                <a:cs typeface="Calibri" panose="020F0502020204030204" pitchFamily="34" charset="0"/>
              </a:rPr>
              <a:t>Decision Trees:</a:t>
            </a:r>
            <a:r>
              <a:rPr lang="en-US" sz="1600" dirty="0">
                <a:latin typeface="Calibri" panose="020F0502020204030204" pitchFamily="34" charset="0"/>
                <a:ea typeface="Calibri" panose="020F0502020204030204" pitchFamily="34" charset="0"/>
                <a:cs typeface="Calibri" panose="020F0502020204030204" pitchFamily="34" charset="0"/>
              </a:rPr>
              <a:t> A model that splits data into branches to make predictions</a:t>
            </a:r>
          </a:p>
          <a:p>
            <a:r>
              <a:rPr lang="en-US" sz="1600" b="1" dirty="0">
                <a:latin typeface="Calibri" panose="020F0502020204030204" pitchFamily="34" charset="0"/>
                <a:ea typeface="Calibri" panose="020F0502020204030204" pitchFamily="34" charset="0"/>
                <a:cs typeface="Calibri" panose="020F0502020204030204" pitchFamily="34" charset="0"/>
              </a:rPr>
              <a:t>Random Forest:</a:t>
            </a:r>
            <a:r>
              <a:rPr lang="en-US" sz="1600" dirty="0">
                <a:latin typeface="Calibri" panose="020F0502020204030204" pitchFamily="34" charset="0"/>
                <a:ea typeface="Calibri" panose="020F0502020204030204" pitchFamily="34" charset="0"/>
                <a:cs typeface="Calibri" panose="020F0502020204030204" pitchFamily="34" charset="0"/>
              </a:rPr>
              <a:t> An ensemble of decision trees to improve prediction accuracy</a:t>
            </a:r>
          </a:p>
          <a:p>
            <a:r>
              <a:rPr lang="en-US" sz="1600" b="1" dirty="0">
                <a:latin typeface="Calibri" panose="020F0502020204030204" pitchFamily="34" charset="0"/>
                <a:ea typeface="Calibri" panose="020F0502020204030204" pitchFamily="34" charset="0"/>
                <a:cs typeface="Calibri" panose="020F0502020204030204" pitchFamily="34" charset="0"/>
              </a:rPr>
              <a:t>KNN Classifier</a:t>
            </a:r>
            <a:r>
              <a:rPr lang="en-US" sz="1600" dirty="0">
                <a:latin typeface="Calibri" panose="020F0502020204030204" pitchFamily="34" charset="0"/>
                <a:ea typeface="Calibri" panose="020F0502020204030204" pitchFamily="34" charset="0"/>
                <a:cs typeface="Calibri" panose="020F0502020204030204" pitchFamily="34" charset="0"/>
              </a:rPr>
              <a:t>: A non-linear model for binary classification</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Model Performance:</a:t>
            </a:r>
            <a:endParaRPr lang="en-US" sz="1600" dirty="0">
              <a:latin typeface="Calibri" panose="020F0502020204030204" pitchFamily="34" charset="0"/>
              <a:ea typeface="Calibri" panose="020F0502020204030204" pitchFamily="34" charset="0"/>
              <a:cs typeface="Calibri" panose="020F0502020204030204" pitchFamily="34" charset="0"/>
            </a:endParaRPr>
          </a:p>
          <a:p>
            <a:r>
              <a:rPr lang="en-US" sz="1600" b="1" dirty="0">
                <a:latin typeface="Calibri" panose="020F0502020204030204" pitchFamily="34" charset="0"/>
                <a:ea typeface="Calibri" panose="020F0502020204030204" pitchFamily="34" charset="0"/>
                <a:cs typeface="Calibri" panose="020F0502020204030204" pitchFamily="34" charset="0"/>
              </a:rPr>
              <a:t>Accuracy:</a:t>
            </a:r>
            <a:r>
              <a:rPr lang="en-US" sz="1600" dirty="0">
                <a:latin typeface="Calibri" panose="020F0502020204030204" pitchFamily="34" charset="0"/>
                <a:ea typeface="Calibri" panose="020F0502020204030204" pitchFamily="34" charset="0"/>
                <a:cs typeface="Calibri" panose="020F0502020204030204" pitchFamily="34" charset="0"/>
              </a:rPr>
              <a:t> 91.5%</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Preprocessing Steps:</a:t>
            </a:r>
          </a:p>
          <a:p>
            <a:r>
              <a:rPr lang="en-US" sz="1600" b="1" dirty="0">
                <a:latin typeface="Calibri" panose="020F0502020204030204" pitchFamily="34" charset="0"/>
                <a:ea typeface="Calibri" panose="020F0502020204030204" pitchFamily="34" charset="0"/>
                <a:cs typeface="Calibri" panose="020F0502020204030204" pitchFamily="34" charset="0"/>
              </a:rPr>
              <a:t>StandardScaler</a:t>
            </a:r>
            <a:r>
              <a:rPr lang="en-US" sz="1600" dirty="0">
                <a:latin typeface="Calibri" panose="020F0502020204030204" pitchFamily="34" charset="0"/>
                <a:ea typeface="Calibri" panose="020F0502020204030204" pitchFamily="34" charset="0"/>
                <a:cs typeface="Calibri" panose="020F0502020204030204" pitchFamily="34" charset="0"/>
              </a:rPr>
              <a:t>: For scaling numerical features</a:t>
            </a:r>
          </a:p>
          <a:p>
            <a:r>
              <a:rPr lang="en-US" sz="1600" b="1" dirty="0">
                <a:latin typeface="Calibri" panose="020F0502020204030204" pitchFamily="34" charset="0"/>
                <a:ea typeface="Calibri" panose="020F0502020204030204" pitchFamily="34" charset="0"/>
                <a:cs typeface="Calibri" panose="020F0502020204030204" pitchFamily="34" charset="0"/>
              </a:rPr>
              <a:t>OneHotEncoder</a:t>
            </a:r>
            <a:r>
              <a:rPr lang="en-US" sz="1600" dirty="0">
                <a:latin typeface="Calibri" panose="020F0502020204030204" pitchFamily="34" charset="0"/>
                <a:ea typeface="Calibri" panose="020F0502020204030204" pitchFamily="34" charset="0"/>
                <a:cs typeface="Calibri" panose="020F0502020204030204" pitchFamily="34" charset="0"/>
              </a:rPr>
              <a:t>: For encoding categorical variables</a:t>
            </a:r>
          </a:p>
          <a:p>
            <a:pPr marL="0" indent="0">
              <a:buNone/>
            </a:pPr>
            <a:r>
              <a:rPr lang="en-US" sz="1600" b="1" dirty="0">
                <a:latin typeface="Calibri" panose="020F0502020204030204" pitchFamily="34" charset="0"/>
                <a:ea typeface="Calibri" panose="020F0502020204030204" pitchFamily="34" charset="0"/>
                <a:cs typeface="Calibri" panose="020F0502020204030204" pitchFamily="34" charset="0"/>
              </a:rPr>
              <a:t>Classifier</a:t>
            </a:r>
            <a:r>
              <a:rPr lang="en-US" sz="1600" dirty="0">
                <a:latin typeface="Calibri" panose="020F0502020204030204" pitchFamily="34" charset="0"/>
                <a:ea typeface="Calibri" panose="020F0502020204030204" pitchFamily="34" charset="0"/>
                <a:cs typeface="Calibri" panose="020F0502020204030204" pitchFamily="34" charset="0"/>
              </a:rPr>
              <a:t>:</a:t>
            </a:r>
          </a:p>
          <a:p>
            <a:r>
              <a:rPr lang="en-US" sz="1600" b="1" dirty="0">
                <a:latin typeface="Calibri" panose="020F0502020204030204" pitchFamily="34" charset="0"/>
                <a:ea typeface="Calibri" panose="020F0502020204030204" pitchFamily="34" charset="0"/>
                <a:cs typeface="Calibri" panose="020F0502020204030204" pitchFamily="34" charset="0"/>
              </a:rPr>
              <a:t>Logistic Regression</a:t>
            </a:r>
            <a:r>
              <a:rPr lang="en-US" sz="1600" dirty="0">
                <a:latin typeface="Calibri" panose="020F0502020204030204" pitchFamily="34" charset="0"/>
                <a:ea typeface="Calibri" panose="020F0502020204030204" pitchFamily="34" charset="0"/>
                <a:cs typeface="Calibri" panose="020F0502020204030204" pitchFamily="34" charset="0"/>
              </a:rPr>
              <a:t>: Used for classification</a:t>
            </a: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EDF50F3-C2DC-78CF-3414-43B13093B9E4}"/>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EEF380A3-B0F4-9CF6-2E11-8120A4555C2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F861C7-242B-78E8-C5D3-F0A07FF8CD64}"/>
              </a:ext>
            </a:extLst>
          </p:cNvPr>
          <p:cNvSpPr>
            <a:spLocks noGrp="1"/>
          </p:cNvSpPr>
          <p:nvPr>
            <p:ph type="title"/>
          </p:nvPr>
        </p:nvSpPr>
        <p:spPr>
          <a:xfrm>
            <a:off x="838200" y="365125"/>
            <a:ext cx="10515600" cy="1325563"/>
          </a:xfrm>
        </p:spPr>
        <p:txBody>
          <a:bodyPr>
            <a:normAutofit/>
          </a:bodyPr>
          <a:lstStyle/>
          <a:p>
            <a:r>
              <a:rPr lang="en-US" sz="5400" b="1" dirty="0">
                <a:latin typeface="Arial" panose="020B0604020202020204" pitchFamily="34" charset="0"/>
                <a:cs typeface="Arial" panose="020B0604020202020204" pitchFamily="34" charset="0"/>
              </a:rPr>
              <a:t>FLOW CHART</a:t>
            </a:r>
          </a:p>
        </p:txBody>
      </p:sp>
      <p:sp>
        <p:nvSpPr>
          <p:cNvPr id="10" name="sketch line">
            <a:extLst>
              <a:ext uri="{FF2B5EF4-FFF2-40B4-BE49-F238E27FC236}">
                <a16:creationId xmlns:a16="http://schemas.microsoft.com/office/drawing/2014/main" id="{8885FD29-D3E5-34F0-20A1-DBF6C981D3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EC3C9F63-2E53-6108-76CE-DB8FC89333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55516" y="1871831"/>
            <a:ext cx="5653571" cy="4559592"/>
          </a:xfrm>
          <a:prstGeom prst="rect">
            <a:avLst/>
          </a:prstGeom>
        </p:spPr>
      </p:pic>
    </p:spTree>
    <p:extLst>
      <p:ext uri="{BB962C8B-B14F-4D97-AF65-F5344CB8AC3E}">
        <p14:creationId xmlns:p14="http://schemas.microsoft.com/office/powerpoint/2010/main" val="29889829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7D4EDFD-8FB8-5AC1-BA1C-F72E02102665}"/>
            </a:ext>
          </a:extLst>
        </p:cNvPr>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851F1647-5DDE-ED74-077B-CE022A3539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07E7EDC-643E-B81C-05A9-AAD136AAF840}"/>
              </a:ext>
            </a:extLst>
          </p:cNvPr>
          <p:cNvSpPr>
            <a:spLocks noGrp="1"/>
          </p:cNvSpPr>
          <p:nvPr>
            <p:ph type="title"/>
          </p:nvPr>
        </p:nvSpPr>
        <p:spPr>
          <a:xfrm>
            <a:off x="838200" y="365125"/>
            <a:ext cx="10515600" cy="1013239"/>
          </a:xfrm>
        </p:spPr>
        <p:txBody>
          <a:bodyPr>
            <a:normAutofit/>
          </a:bodyPr>
          <a:lstStyle/>
          <a:p>
            <a:r>
              <a:rPr lang="en-US" sz="5400" b="1" dirty="0">
                <a:latin typeface="Arial" panose="020B0604020202020204" pitchFamily="34" charset="0"/>
                <a:cs typeface="Arial" panose="020B0604020202020204" pitchFamily="34" charset="0"/>
              </a:rPr>
              <a:t>SCREEN SHORT</a:t>
            </a:r>
          </a:p>
        </p:txBody>
      </p:sp>
      <p:sp>
        <p:nvSpPr>
          <p:cNvPr id="10" name="sketch line">
            <a:extLst>
              <a:ext uri="{FF2B5EF4-FFF2-40B4-BE49-F238E27FC236}">
                <a16:creationId xmlns:a16="http://schemas.microsoft.com/office/drawing/2014/main" id="{F0373893-A8FA-F237-45BA-FF954D1279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2A90C45-91E1-FC35-06BA-D0DB7DA9F2A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86790" y="3913089"/>
            <a:ext cx="3798670" cy="2573713"/>
          </a:xfrm>
          <a:prstGeom prst="rect">
            <a:avLst/>
          </a:prstGeom>
          <a:noFill/>
        </p:spPr>
      </p:pic>
      <p:pic>
        <p:nvPicPr>
          <p:cNvPr id="3" name="Picture 2">
            <a:extLst>
              <a:ext uri="{FF2B5EF4-FFF2-40B4-BE49-F238E27FC236}">
                <a16:creationId xmlns:a16="http://schemas.microsoft.com/office/drawing/2014/main" id="{666F3C7E-F334-6B09-0E61-B062F326EC8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386790" y="1753007"/>
            <a:ext cx="3798670" cy="2428373"/>
          </a:xfrm>
          <a:prstGeom prst="rect">
            <a:avLst/>
          </a:prstGeom>
          <a:noFill/>
        </p:spPr>
      </p:pic>
      <p:pic>
        <p:nvPicPr>
          <p:cNvPr id="6" name="Picture 5">
            <a:extLst>
              <a:ext uri="{FF2B5EF4-FFF2-40B4-BE49-F238E27FC236}">
                <a16:creationId xmlns:a16="http://schemas.microsoft.com/office/drawing/2014/main" id="{0C787473-5D22-B9BB-5496-5E4720014444}"/>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210653" y="1753007"/>
            <a:ext cx="3699958" cy="2518850"/>
          </a:xfrm>
          <a:prstGeom prst="rect">
            <a:avLst/>
          </a:prstGeom>
          <a:noFill/>
          <a:ln>
            <a:noFill/>
          </a:ln>
        </p:spPr>
      </p:pic>
      <p:pic>
        <p:nvPicPr>
          <p:cNvPr id="7" name="Picture 6">
            <a:extLst>
              <a:ext uri="{FF2B5EF4-FFF2-40B4-BE49-F238E27FC236}">
                <a16:creationId xmlns:a16="http://schemas.microsoft.com/office/drawing/2014/main" id="{6C364A84-DB26-0D0F-2439-3D1EFDA4E34E}"/>
              </a:ext>
            </a:extLst>
          </p:cNvPr>
          <p:cNvPicPr>
            <a:picLocks noChangeAspect="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210653" y="4190603"/>
            <a:ext cx="3699958" cy="2302272"/>
          </a:xfrm>
          <a:prstGeom prst="rect">
            <a:avLst/>
          </a:prstGeom>
          <a:noFill/>
          <a:ln>
            <a:noFill/>
          </a:ln>
        </p:spPr>
      </p:pic>
    </p:spTree>
    <p:extLst>
      <p:ext uri="{BB962C8B-B14F-4D97-AF65-F5344CB8AC3E}">
        <p14:creationId xmlns:p14="http://schemas.microsoft.com/office/powerpoint/2010/main" val="978474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3">
            <a:extLst>
              <a:ext uri="{FF2B5EF4-FFF2-40B4-BE49-F238E27FC236}">
                <a16:creationId xmlns:a16="http://schemas.microsoft.com/office/drawing/2014/main" id="{D78A3353-4B83-49F9-A637-0D458AA0A0BD}"/>
              </a:ext>
            </a:extLst>
          </p:cNvPr>
          <p:cNvPicPr>
            <a:picLocks noGrp="1" noChangeAspect="1"/>
          </p:cNvPicPr>
          <p:nvPr>
            <p:ph idx="1"/>
          </p:nvPr>
        </p:nvPicPr>
        <p:blipFill>
          <a:blip r:embed="rId2"/>
          <a:stretch>
            <a:fillRect/>
          </a:stretch>
        </p:blipFill>
        <p:spPr>
          <a:xfrm>
            <a:off x="1324117" y="1841698"/>
            <a:ext cx="9543765" cy="4559867"/>
          </a:xfrm>
          <a:prstGeom prst="rect">
            <a:avLst/>
          </a:prstGeom>
        </p:spPr>
      </p:pic>
    </p:spTree>
    <p:extLst>
      <p:ext uri="{BB962C8B-B14F-4D97-AF65-F5344CB8AC3E}">
        <p14:creationId xmlns:p14="http://schemas.microsoft.com/office/powerpoint/2010/main" val="5874253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140</TotalTime>
  <Words>843</Words>
  <Application>Microsoft Office PowerPoint</Application>
  <PresentationFormat>Widescreen</PresentationFormat>
  <Paragraphs>89</Paragraphs>
  <Slides>13</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Aptos</vt:lpstr>
      <vt:lpstr>Aptos Display</vt:lpstr>
      <vt:lpstr>Arial</vt:lpstr>
      <vt:lpstr>Calibri</vt:lpstr>
      <vt:lpstr>Corbel</vt:lpstr>
      <vt:lpstr>Franklin Gothic Book</vt:lpstr>
      <vt:lpstr>office theme</vt:lpstr>
      <vt:lpstr>CAPSTONE PROJECT  PREDICTIVE MODEL FOR HEART FAILURE DETECTION</vt:lpstr>
      <vt:lpstr>OUTLINE</vt:lpstr>
      <vt:lpstr>Problem Statement</vt:lpstr>
      <vt:lpstr>Proposed Solution</vt:lpstr>
      <vt:lpstr>System  Approach</vt:lpstr>
      <vt:lpstr>Algorithm &amp; Deployment</vt:lpstr>
      <vt:lpstr>FLOW CHART</vt:lpstr>
      <vt:lpstr>SCREEN SHORT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Rajat Kumar Dash</cp:lastModifiedBy>
  <cp:revision>27</cp:revision>
  <dcterms:created xsi:type="dcterms:W3CDTF">2013-07-15T20:26:40Z</dcterms:created>
  <dcterms:modified xsi:type="dcterms:W3CDTF">2025-06-06T05:29:42Z</dcterms:modified>
</cp:coreProperties>
</file>