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nuga Bukola" initials="BA" lastIdx="1" clrIdx="0">
    <p:extLst>
      <p:ext uri="{19B8F6BF-5375-455C-9EA6-DF929625EA0E}">
        <p15:presenceInfo xmlns:p15="http://schemas.microsoft.com/office/powerpoint/2012/main" userId="S::bukola.adenuga@up.poznan.pl::c207830b-407e-4266-ae02-70af01d713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20"/>
    <a:srgbClr val="D3E3DA"/>
    <a:srgbClr val="E0ECE5"/>
    <a:srgbClr val="EA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3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566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85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8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31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4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0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0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4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02D6-508C-486E-84DF-AF20642DE9CC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C1E1-00B5-403E-8AE7-F62109ACF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1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01BE9-2905-2129-8BDB-99ECB7A8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11993"/>
            <a:ext cx="4723075" cy="6200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C3820"/>
                </a:solidFill>
                <a:latin typeface="Arial Rounded MT Bold" panose="020F0704030504030204" pitchFamily="34" charset="0"/>
              </a:rPr>
              <a:t>Executive Summary</a:t>
            </a:r>
            <a:endParaRPr lang="pl-PL" dirty="0">
              <a:solidFill>
                <a:srgbClr val="0C382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61F56-D8CD-3F83-057F-F35A1EB2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76307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Key Findings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rgbClr val="000000"/>
                </a:solidFill>
                <a:latin typeface="Helvetica Neue"/>
              </a:rPr>
              <a:t>Three major customer groups was identified based on: </a:t>
            </a:r>
          </a:p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000000"/>
                </a:solidFill>
                <a:latin typeface="Helvetica Neue"/>
              </a:rPr>
              <a:t>Location </a:t>
            </a:r>
          </a:p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000000"/>
                </a:solidFill>
                <a:latin typeface="Helvetica Neue"/>
              </a:rPr>
              <a:t>Product type and </a:t>
            </a:r>
          </a:p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000000"/>
                </a:solidFill>
                <a:latin typeface="Helvetica Neue"/>
              </a:rPr>
              <a:t>Peak purchase period.</a:t>
            </a:r>
            <a:endParaRPr lang="pl-PL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245E47A-2F8B-7C25-AF67-714511D24ED3}"/>
              </a:ext>
            </a:extLst>
          </p:cNvPr>
          <p:cNvSpPr txBox="1">
            <a:spLocks/>
          </p:cNvSpPr>
          <p:nvPr/>
        </p:nvSpPr>
        <p:spPr>
          <a:xfrm>
            <a:off x="3115501" y="1448351"/>
            <a:ext cx="1513376" cy="3263504"/>
          </a:xfrm>
          <a:prstGeom prst="rect">
            <a:avLst/>
          </a:prstGeom>
        </p:spPr>
        <p:txBody>
          <a:bodyPr vert="horz" lIns="47478" tIns="23739" rIns="47478" bIns="23739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109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4D7105E-10F7-E252-247B-14595FC93B62}"/>
              </a:ext>
            </a:extLst>
          </p:cNvPr>
          <p:cNvSpPr txBox="1">
            <a:spLocks/>
          </p:cNvSpPr>
          <p:nvPr/>
        </p:nvSpPr>
        <p:spPr>
          <a:xfrm>
            <a:off x="628650" y="1343389"/>
            <a:ext cx="3269204" cy="3263504"/>
          </a:xfrm>
          <a:prstGeom prst="rect">
            <a:avLst/>
          </a:prstGeom>
        </p:spPr>
        <p:txBody>
          <a:bodyPr vert="horz" lIns="47478" tIns="23739" rIns="47478" bIns="23739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Overview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b="1" dirty="0" err="1">
                <a:solidFill>
                  <a:srgbClr val="000000"/>
                </a:solidFill>
                <a:latin typeface="Helvetica Neue"/>
              </a:rPr>
              <a:t>TechTrend</a:t>
            </a:r>
            <a:r>
              <a:rPr lang="en-GB" sz="1600" dirty="0">
                <a:solidFill>
                  <a:srgbClr val="000000"/>
                </a:solidFill>
                <a:latin typeface="Helvetica Neue"/>
              </a:rPr>
              <a:t> is a consumer electronics industry poised to implement data-driven strategies that will optimize customer interactions, refine marketing approaches, and ultimately contribute to the overall success and growth of the business.</a:t>
            </a:r>
            <a:endParaRPr lang="pl-PL" sz="1600" dirty="0">
              <a:latin typeface="Arial Rounded MT Bold" panose="020F0704030504030204" pitchFamily="34" charset="0"/>
            </a:endParaRPr>
          </a:p>
          <a:p>
            <a:endParaRPr lang="pl-PL" sz="109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20B1FD-9B41-34A5-7569-FEBA76A7C2BE}"/>
              </a:ext>
            </a:extLst>
          </p:cNvPr>
          <p:cNvCxnSpPr>
            <a:cxnSpLocks/>
          </p:cNvCxnSpPr>
          <p:nvPr/>
        </p:nvCxnSpPr>
        <p:spPr>
          <a:xfrm>
            <a:off x="182880" y="960005"/>
            <a:ext cx="8332470" cy="0"/>
          </a:xfrm>
          <a:prstGeom prst="line">
            <a:avLst/>
          </a:prstGeom>
          <a:ln w="12700">
            <a:solidFill>
              <a:srgbClr val="D3E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8B7E9-83D3-6D78-C821-25E19E3DB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A57367-C04F-A398-D955-779ABD5C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0816"/>
            <a:ext cx="7886700" cy="5966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C3820"/>
                </a:solidFill>
                <a:latin typeface="Arial Rounded MT Bold" panose="020F0704030504030204" pitchFamily="34" charset="0"/>
              </a:rPr>
              <a:t>Recommendations</a:t>
            </a:r>
            <a:endParaRPr lang="pl-PL" dirty="0">
              <a:solidFill>
                <a:srgbClr val="0C382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9D92E-7919-9EEB-6C32-43596474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354"/>
            <a:ext cx="7886700" cy="4015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Targeted</a:t>
            </a:r>
            <a:r>
              <a:rPr lang="pl-PL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 Marketing </a:t>
            </a:r>
            <a:r>
              <a:rPr lang="pl-PL" sz="1400" i="0" dirty="0" err="1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Strategy</a:t>
            </a:r>
            <a:endParaRPr lang="en-US" sz="1400" i="0" dirty="0">
              <a:solidFill>
                <a:srgbClr val="0D0D0D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GB" sz="1200" dirty="0">
                <a:latin typeface="Helvetica Neue"/>
              </a:rPr>
              <a:t>Focus on promoting top-selling products to target customers in Africa, Asia, and Europe.</a:t>
            </a:r>
          </a:p>
          <a:p>
            <a:r>
              <a:rPr lang="en-GB" sz="1200" dirty="0">
                <a:latin typeface="Helvetica Neue"/>
              </a:rPr>
              <a:t>Prioritize product availability and marketing efforts in regions identified as high-potential markets</a:t>
            </a:r>
          </a:p>
          <a:p>
            <a:pPr marL="0" indent="0">
              <a:buNone/>
            </a:pPr>
            <a:r>
              <a:rPr lang="en-GB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Regional</a:t>
            </a:r>
            <a:r>
              <a:rPr lang="pl-PL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 Product </a:t>
            </a:r>
            <a:r>
              <a:rPr lang="en-GB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Promotion</a:t>
            </a:r>
            <a:r>
              <a:rPr lang="en-GB" sz="14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GB" sz="1200" dirty="0">
                <a:latin typeface="Helvetica Neue"/>
              </a:rPr>
              <a:t>Implement a region-specific product promotion strategy targeting customers in territories, islands, and small states, as well as Africa, Asia, and Europe.</a:t>
            </a:r>
          </a:p>
          <a:p>
            <a:pPr marL="0" indent="0">
              <a:buNone/>
            </a:pPr>
            <a:r>
              <a:rPr lang="pl-PL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Time-</a:t>
            </a:r>
            <a:r>
              <a:rPr lang="pl-PL" sz="1400" i="0" dirty="0" err="1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Sensitive</a:t>
            </a:r>
            <a:r>
              <a:rPr lang="pl-PL" sz="1400" i="0" dirty="0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 Product </a:t>
            </a:r>
            <a:r>
              <a:rPr lang="pl-PL" sz="1400" i="0" dirty="0" err="1">
                <a:solidFill>
                  <a:srgbClr val="0D0D0D"/>
                </a:solidFill>
                <a:effectLst/>
                <a:latin typeface="Arial Rounded MT Bold" panose="020F0704030504030204" pitchFamily="34" charset="0"/>
              </a:rPr>
              <a:t>Availability</a:t>
            </a:r>
            <a:endParaRPr lang="en-US" sz="1400" i="0" dirty="0">
              <a:solidFill>
                <a:srgbClr val="0D0D0D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GB" sz="1200" b="0" i="0" dirty="0">
                <a:solidFill>
                  <a:srgbClr val="0D0D0D"/>
                </a:solidFill>
                <a:effectLst/>
                <a:latin typeface="Helvetica Neue"/>
              </a:rPr>
              <a:t>Optimize product availability based on time-of-day purchasing patterns, with a focus on catering to the peak purchasing times observed in clusters.</a:t>
            </a:r>
          </a:p>
          <a:p>
            <a:r>
              <a:rPr lang="en-GB" sz="1200" dirty="0">
                <a:latin typeface="Helvetica Neue"/>
              </a:rPr>
              <a:t>Consider adjusting physical store operating hours to align with customer preferences.</a:t>
            </a:r>
          </a:p>
          <a:p>
            <a:pPr marL="0" indent="0">
              <a:buNone/>
            </a:pPr>
            <a:r>
              <a:rPr lang="en-GB" sz="1400" dirty="0">
                <a:latin typeface="Arial Rounded MT Bold" panose="020F0704030504030204" pitchFamily="34" charset="0"/>
              </a:rPr>
              <a:t>Enhance Support Services</a:t>
            </a:r>
          </a:p>
          <a:p>
            <a:r>
              <a:rPr lang="en-GB" sz="1200" dirty="0">
                <a:latin typeface="Helvetica Neue"/>
              </a:rPr>
              <a:t>Develop a comprehensive FAQ section addressing common customer inquiries about product delivery, troubleshooting, and website navigation.</a:t>
            </a:r>
          </a:p>
          <a:p>
            <a:r>
              <a:rPr lang="en-GB" sz="1200" dirty="0">
                <a:latin typeface="Helvetica Neue"/>
              </a:rPr>
              <a:t>Allocate additional support resources during peak hours, particularly during the night when customer interactions with support services are highest.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E89837-EC5F-4248-6258-60018280CCD0}"/>
              </a:ext>
            </a:extLst>
          </p:cNvPr>
          <p:cNvCxnSpPr>
            <a:cxnSpLocks/>
          </p:cNvCxnSpPr>
          <p:nvPr/>
        </p:nvCxnSpPr>
        <p:spPr>
          <a:xfrm>
            <a:off x="628650" y="753266"/>
            <a:ext cx="7886700" cy="0"/>
          </a:xfrm>
          <a:prstGeom prst="line">
            <a:avLst/>
          </a:prstGeom>
          <a:ln w="12700">
            <a:solidFill>
              <a:srgbClr val="D3E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1C2659-CEA7-AD9C-44E3-4E130AB9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03" y="916505"/>
            <a:ext cx="265563" cy="290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80513-2B54-7E03-6E30-72D00AEE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13" y="1723589"/>
            <a:ext cx="265563" cy="265563"/>
          </a:xfrm>
          <a:prstGeom prst="rect">
            <a:avLst/>
          </a:prstGeom>
        </p:spPr>
      </p:pic>
      <p:pic>
        <p:nvPicPr>
          <p:cNvPr id="1026" name="Picture 2" descr="714038813">
            <a:extLst>
              <a:ext uri="{FF2B5EF4-FFF2-40B4-BE49-F238E27FC236}">
                <a16:creationId xmlns:a16="http://schemas.microsoft.com/office/drawing/2014/main" id="{4CA277B9-0BA7-71CC-5632-E62D7AB70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1576" r="13484" b="18841"/>
          <a:stretch/>
        </p:blipFill>
        <p:spPr bwMode="auto">
          <a:xfrm>
            <a:off x="3808675" y="2412202"/>
            <a:ext cx="286247" cy="3190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1DF8-75C2-D8B0-ED8D-B93BE85F2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73430" y="3424204"/>
            <a:ext cx="327965" cy="3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2799</TotalTime>
  <Words>199</Words>
  <Application>Microsoft Office PowerPoint</Application>
  <PresentationFormat>On-screen Show 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Helvetica Neue</vt:lpstr>
      <vt:lpstr>Office Theme</vt:lpstr>
      <vt:lpstr>Executive 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Adenuga Bukola</dc:creator>
  <cp:lastModifiedBy>Adenuga Bukola</cp:lastModifiedBy>
  <cp:revision>2</cp:revision>
  <dcterms:created xsi:type="dcterms:W3CDTF">2024-02-11T15:43:59Z</dcterms:created>
  <dcterms:modified xsi:type="dcterms:W3CDTF">2024-02-15T13:53:28Z</dcterms:modified>
</cp:coreProperties>
</file>