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3" r:id="rId4"/>
    <p:sldId id="258" r:id="rId5"/>
    <p:sldId id="262" r:id="rId6"/>
    <p:sldId id="259" r:id="rId7"/>
    <p:sldId id="264" r:id="rId8"/>
    <p:sldId id="266" r:id="rId9"/>
    <p:sldId id="260" r:id="rId10"/>
    <p:sldId id="261"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47"/>
    <p:restoredTop sz="68828"/>
  </p:normalViewPr>
  <p:slideViewPr>
    <p:cSldViewPr snapToGrid="0" snapToObjects="1">
      <p:cViewPr>
        <p:scale>
          <a:sx n="100" d="100"/>
          <a:sy n="100" d="100"/>
        </p:scale>
        <p:origin x="280"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546936-C776-BA4F-9F55-CDD279B4E080}" type="datetimeFigureOut">
              <a:rPr lang="en-US" smtClean="0"/>
              <a:t>8/7/22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CAC46-91C5-BC42-AE84-2060C7D72C6B}" type="slidenum">
              <a:rPr lang="en-US" smtClean="0"/>
              <a:t>‹#›</a:t>
            </a:fld>
            <a:endParaRPr lang="en-US"/>
          </a:p>
        </p:txBody>
      </p:sp>
    </p:spTree>
    <p:extLst>
      <p:ext uri="{BB962C8B-B14F-4D97-AF65-F5344CB8AC3E}">
        <p14:creationId xmlns:p14="http://schemas.microsoft.com/office/powerpoint/2010/main" val="356269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CCAC46-91C5-BC42-AE84-2060C7D72C6B}" type="slidenum">
              <a:rPr lang="en-US" smtClean="0"/>
              <a:t>1</a:t>
            </a:fld>
            <a:endParaRPr lang="en-US"/>
          </a:p>
        </p:txBody>
      </p:sp>
    </p:spTree>
    <p:extLst>
      <p:ext uri="{BB962C8B-B14F-4D97-AF65-F5344CB8AC3E}">
        <p14:creationId xmlns:p14="http://schemas.microsoft.com/office/powerpoint/2010/main" val="4115195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Following the USA strategy, work to prevent passing in the zone; play the blue line aggressively</a:t>
            </a:r>
            <a:endParaRPr lang="en-US" dirty="0"/>
          </a:p>
          <a:p>
            <a:pPr lvl="1"/>
            <a:r>
              <a:rPr lang="en-US" b="1" dirty="0"/>
              <a:t>Push for Dump In/Outs given that has the highest DPAA average</a:t>
            </a:r>
            <a:endParaRPr lang="en-US" dirty="0"/>
          </a:p>
          <a:p>
            <a:r>
              <a:rPr lang="en-US" b="1" dirty="0"/>
              <a:t>Play your best defenders near the top of the zone; this could have improved Canada’s play</a:t>
            </a:r>
            <a:endParaRPr lang="en-US" dirty="0"/>
          </a:p>
          <a:p>
            <a:r>
              <a:rPr lang="en-US" b="1" dirty="0"/>
              <a:t>Install a zone assignment of 15ft or less for effectiveness (top players were at 10 ft of nearest offensive player)</a:t>
            </a:r>
            <a:endParaRPr lang="en-US" dirty="0"/>
          </a:p>
          <a:p>
            <a:pPr lvl="1"/>
            <a:r>
              <a:rPr lang="en-US" b="1" dirty="0"/>
              <a:t>Box/diamond with this spacing should help</a:t>
            </a:r>
            <a:endParaRPr lang="en-US" dirty="0"/>
          </a:p>
          <a:p>
            <a:r>
              <a:rPr lang="en-US" b="1" dirty="0"/>
              <a:t>Scouting reports (such as Megan Keller example) can help DPAA be used for coaching staff</a:t>
            </a:r>
            <a:endParaRPr lang="en-US" dirty="0"/>
          </a:p>
          <a:p>
            <a:r>
              <a:rPr lang="en-US" b="1" dirty="0"/>
              <a:t>Could use similar framework for Even strength situations but we’d imagine lack of zone entries and more players would shift results</a:t>
            </a:r>
            <a:endParaRPr lang="en-US" dirty="0"/>
          </a:p>
          <a:p>
            <a:r>
              <a:rPr lang="en-US" b="1" dirty="0"/>
              <a:t>Hopefully this model can help the USA to win the gold in the next </a:t>
            </a:r>
            <a:r>
              <a:rPr lang="en-US" b="1" dirty="0" err="1"/>
              <a:t>olympics</a:t>
            </a:r>
            <a:endParaRPr lang="en-US" dirty="0"/>
          </a:p>
          <a:p>
            <a:endParaRPr lang="en-US" dirty="0"/>
          </a:p>
        </p:txBody>
      </p:sp>
      <p:sp>
        <p:nvSpPr>
          <p:cNvPr id="4" name="Slide Number Placeholder 3"/>
          <p:cNvSpPr>
            <a:spLocks noGrp="1"/>
          </p:cNvSpPr>
          <p:nvPr>
            <p:ph type="sldNum" sz="quarter" idx="5"/>
          </p:nvPr>
        </p:nvSpPr>
        <p:spPr/>
        <p:txBody>
          <a:bodyPr/>
          <a:lstStyle/>
          <a:p>
            <a:fld id="{47CCAC46-91C5-BC42-AE84-2060C7D72C6B}" type="slidenum">
              <a:rPr lang="en-US" smtClean="0"/>
              <a:t>10</a:t>
            </a:fld>
            <a:endParaRPr lang="en-US"/>
          </a:p>
        </p:txBody>
      </p:sp>
    </p:spTree>
    <p:extLst>
      <p:ext uri="{BB962C8B-B14F-4D97-AF65-F5344CB8AC3E}">
        <p14:creationId xmlns:p14="http://schemas.microsoft.com/office/powerpoint/2010/main" val="3506346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Ottawa Hockey Analytics Conference &amp; Shawn Ferris from Hockey-graphs both have emphasized the need to understand more with respect to defense, specifically short handed defense. </a:t>
            </a:r>
          </a:p>
          <a:p>
            <a:r>
              <a:rPr lang="en-US" dirty="0"/>
              <a:t>Shawn Ferris specifically was quoted as saying in 2020 that we don’t have a true understanding of optimal formations and evaluation of individual players so hope to address that in the later</a:t>
            </a:r>
          </a:p>
          <a:p>
            <a:r>
              <a:rPr lang="en-US" dirty="0"/>
              <a:t>Utilizing tracking &amp; event data to understand relative team and individual performance</a:t>
            </a:r>
          </a:p>
          <a:p>
            <a:r>
              <a:rPr lang="en-US" dirty="0"/>
              <a:t>Key questions</a:t>
            </a:r>
          </a:p>
          <a:p>
            <a:pPr lvl="1"/>
            <a:r>
              <a:rPr lang="en-US" dirty="0"/>
              <a:t>What teams/players performed well?</a:t>
            </a:r>
          </a:p>
          <a:p>
            <a:pPr lvl="1"/>
            <a:r>
              <a:rPr lang="en-US" dirty="0"/>
              <a:t>What are difficult events to defend against?</a:t>
            </a:r>
          </a:p>
          <a:p>
            <a:pPr lvl="1"/>
            <a:r>
              <a:rPr lang="en-US" dirty="0"/>
              <a:t>What can we glean as observable strategies for defense</a:t>
            </a:r>
          </a:p>
        </p:txBody>
      </p:sp>
      <p:sp>
        <p:nvSpPr>
          <p:cNvPr id="4" name="Slide Number Placeholder 3"/>
          <p:cNvSpPr>
            <a:spLocks noGrp="1"/>
          </p:cNvSpPr>
          <p:nvPr>
            <p:ph type="sldNum" sz="quarter" idx="5"/>
          </p:nvPr>
        </p:nvSpPr>
        <p:spPr/>
        <p:txBody>
          <a:bodyPr/>
          <a:lstStyle/>
          <a:p>
            <a:fld id="{47CCAC46-91C5-BC42-AE84-2060C7D72C6B}" type="slidenum">
              <a:rPr lang="en-US" smtClean="0"/>
              <a:t>2</a:t>
            </a:fld>
            <a:endParaRPr lang="en-US"/>
          </a:p>
        </p:txBody>
      </p:sp>
    </p:spTree>
    <p:extLst>
      <p:ext uri="{BB962C8B-B14F-4D97-AF65-F5344CB8AC3E}">
        <p14:creationId xmlns:p14="http://schemas.microsoft.com/office/powerpoint/2010/main" val="1749927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Utilizing 2022 Women’s Olympic Hockey Data</a:t>
            </a:r>
          </a:p>
          <a:p>
            <a:r>
              <a:rPr lang="en-US" dirty="0"/>
              <a:t>Utilizing </a:t>
            </a:r>
            <a:r>
              <a:rPr lang="en-US" dirty="0" err="1"/>
              <a:t>statheletes</a:t>
            </a:r>
            <a:r>
              <a:rPr lang="en-US" dirty="0"/>
              <a:t> computer vision on local footage to get players coming in and out the frame</a:t>
            </a:r>
          </a:p>
          <a:p>
            <a:r>
              <a:rPr lang="en-US" dirty="0"/>
              <a:t>Re-fit models to the bucket-less cleaned data for the final presentation</a:t>
            </a:r>
          </a:p>
          <a:p>
            <a:r>
              <a:rPr lang="en-US" dirty="0"/>
              <a:t>Closest defensive player</a:t>
            </a:r>
          </a:p>
          <a:p>
            <a:pPr lvl="1"/>
            <a:r>
              <a:rPr lang="en-US" dirty="0"/>
              <a:t>Events lists the player in question for takeaway, puck recovery, blocked shot but that’s only a proportion of total plays</a:t>
            </a:r>
          </a:p>
          <a:p>
            <a:pPr lvl="1"/>
            <a:r>
              <a:rPr lang="en-US" dirty="0"/>
              <a:t>Aligned event timeframe to tracking data to get approximate players for a given event</a:t>
            </a:r>
          </a:p>
          <a:p>
            <a:pPr lvl="1"/>
            <a:r>
              <a:rPr lang="en-US" dirty="0"/>
              <a:t>I took every offensive player during an event and identified the closest defensive player throughout the event as the defensive player in question to model and impute for missing data points</a:t>
            </a:r>
          </a:p>
          <a:p>
            <a:pPr lvl="2"/>
            <a:r>
              <a:rPr lang="en-US" dirty="0"/>
              <a:t>~1900 matchups on 500+ events w/ some players guarding multiple players</a:t>
            </a:r>
          </a:p>
          <a:p>
            <a:pPr lvl="1"/>
            <a:r>
              <a:rPr lang="en-US" dirty="0"/>
              <a:t>Could be multiple defensive players assigned to an offensive player for a given play (hence short handed defense player</a:t>
            </a:r>
          </a:p>
          <a:p>
            <a:r>
              <a:rPr lang="en-US" dirty="0"/>
              <a:t>Limited sample size per player, most defensive player averaged around 6-7 plays </a:t>
            </a:r>
          </a:p>
          <a:p>
            <a:r>
              <a:rPr lang="en-US" dirty="0"/>
              <a:t>Obvious but wanted to call out that power play defensive play may vary from even strength play, and strategies </a:t>
            </a:r>
          </a:p>
          <a:p>
            <a:pPr lvl="1"/>
            <a:r>
              <a:rPr lang="en-US" dirty="0"/>
              <a:t>For instance less zone entries and more passing observed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7CCAC46-91C5-BC42-AE84-2060C7D72C6B}" type="slidenum">
              <a:rPr lang="en-US" smtClean="0"/>
              <a:t>3</a:t>
            </a:fld>
            <a:endParaRPr lang="en-US"/>
          </a:p>
        </p:txBody>
      </p:sp>
    </p:spTree>
    <p:extLst>
      <p:ext uri="{BB962C8B-B14F-4D97-AF65-F5344CB8AC3E}">
        <p14:creationId xmlns:p14="http://schemas.microsoft.com/office/powerpoint/2010/main" val="86596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Modelling successfully defended play</a:t>
            </a:r>
          </a:p>
          <a:p>
            <a:pPr lvl="1"/>
            <a:r>
              <a:rPr lang="en-US" dirty="0"/>
              <a:t>Takeaway</a:t>
            </a:r>
          </a:p>
          <a:p>
            <a:pPr lvl="1"/>
            <a:r>
              <a:rPr lang="en-US" dirty="0"/>
              <a:t>Unsuccessful pass</a:t>
            </a:r>
          </a:p>
          <a:p>
            <a:pPr lvl="1"/>
            <a:r>
              <a:rPr lang="en-US" dirty="0"/>
              <a:t>Dump In/Out resulting in change of possession</a:t>
            </a:r>
          </a:p>
          <a:p>
            <a:pPr lvl="1"/>
            <a:r>
              <a:rPr lang="en-US" dirty="0"/>
              <a:t>Blocked shot attempt</a:t>
            </a:r>
          </a:p>
          <a:p>
            <a:pPr lvl="1"/>
            <a:r>
              <a:rPr lang="en-US" dirty="0"/>
              <a:t>Unsuccessful zone entry</a:t>
            </a:r>
          </a:p>
          <a:p>
            <a:pPr lvl="1"/>
            <a:r>
              <a:rPr lang="en-US" dirty="0"/>
              <a:t>Puck recovery</a:t>
            </a:r>
          </a:p>
          <a:p>
            <a:r>
              <a:rPr lang="en-US" dirty="0"/>
              <a:t>Utilizing tracking data we were able to get separation metrics and distance from event to fit to the model</a:t>
            </a:r>
          </a:p>
          <a:p>
            <a:pPr lvl="1"/>
            <a:r>
              <a:rPr lang="en-US" dirty="0"/>
              <a:t>Considered variance of separation</a:t>
            </a:r>
          </a:p>
          <a:p>
            <a:pPr lvl="1"/>
            <a:r>
              <a:rPr lang="en-US" dirty="0"/>
              <a:t>Average and Variance of position (</a:t>
            </a:r>
            <a:r>
              <a:rPr lang="en-US" dirty="0" err="1"/>
              <a:t>x,y</a:t>
            </a:r>
            <a:r>
              <a:rPr lang="en-US" dirty="0"/>
              <a:t>)</a:t>
            </a:r>
          </a:p>
          <a:p>
            <a:pPr lvl="1"/>
            <a:r>
              <a:rPr lang="en-US" dirty="0"/>
              <a:t>2nd &amp; 3rd closest separation</a:t>
            </a:r>
          </a:p>
          <a:p>
            <a:pPr lvl="1"/>
            <a:r>
              <a:rPr lang="en-US" dirty="0"/>
              <a:t>Separation at start of event, </a:t>
            </a:r>
          </a:p>
          <a:p>
            <a:pPr lvl="1"/>
            <a:r>
              <a:rPr lang="en-US" b="1" dirty="0"/>
              <a:t>After the fact: </a:t>
            </a:r>
            <a:endParaRPr lang="en-US" dirty="0"/>
          </a:p>
          <a:p>
            <a:pPr lvl="2"/>
            <a:r>
              <a:rPr lang="en-US" dirty="0"/>
              <a:t>Would have tested lagging distance over desired time interval (to measure speed) or sum of distance</a:t>
            </a:r>
          </a:p>
          <a:p>
            <a:pPr lvl="2"/>
            <a:r>
              <a:rPr lang="en-US" dirty="0"/>
              <a:t>Add acceleration, skating velocity, orientation</a:t>
            </a:r>
          </a:p>
          <a:p>
            <a:pPr lvl="2"/>
            <a:r>
              <a:rPr lang="en-US" dirty="0" err="1"/>
              <a:t>PowerPlay</a:t>
            </a:r>
            <a:r>
              <a:rPr lang="en-US" dirty="0"/>
              <a:t> situation -&gt; i.e.. 5 on 3, 5 on 4</a:t>
            </a:r>
          </a:p>
          <a:p>
            <a:r>
              <a:rPr lang="en-US" dirty="0"/>
              <a:t>Modelled for each offensive player’s matchup to a defensive player and the outcome of that event</a:t>
            </a:r>
          </a:p>
          <a:p>
            <a:r>
              <a:rPr lang="en-US" b="1" dirty="0"/>
              <a:t>Model</a:t>
            </a:r>
            <a:endParaRPr lang="en-US" dirty="0"/>
          </a:p>
          <a:p>
            <a:r>
              <a:rPr lang="en-US" dirty="0"/>
              <a:t>Utilizing a </a:t>
            </a:r>
            <a:r>
              <a:rPr lang="en-US" dirty="0" err="1"/>
              <a:t>bayesian</a:t>
            </a:r>
            <a:r>
              <a:rPr lang="en-US" dirty="0"/>
              <a:t> approach given current </a:t>
            </a:r>
            <a:r>
              <a:rPr lang="en-US" dirty="0" err="1"/>
              <a:t>olympics</a:t>
            </a:r>
            <a:r>
              <a:rPr lang="en-US" dirty="0"/>
              <a:t> may be like other previous events and limited overall sample size</a:t>
            </a:r>
          </a:p>
          <a:p>
            <a:r>
              <a:rPr lang="en-US" dirty="0"/>
              <a:t>Mixed Effects Model, takes a normal model and identifies, which player had a relative effective the outcome of a play on top of separation metrics identified</a:t>
            </a:r>
          </a:p>
          <a:p>
            <a:pPr lvl="1"/>
            <a:r>
              <a:rPr lang="en-US" dirty="0"/>
              <a:t>Random effects of defender ID</a:t>
            </a:r>
          </a:p>
          <a:p>
            <a:pPr lvl="1"/>
            <a:r>
              <a:rPr lang="en-US" b="1" dirty="0"/>
              <a:t>( Optional) </a:t>
            </a:r>
            <a:r>
              <a:rPr lang="en-US" b="1" dirty="0" err="1"/>
              <a:t>Nelder_mead</a:t>
            </a:r>
            <a:r>
              <a:rPr lang="en-US" b="1" dirty="0"/>
              <a:t> optimizer: </a:t>
            </a:r>
            <a:r>
              <a:rPr lang="en-US" dirty="0"/>
              <a:t>helps to minimize the overall prediction error through right parameters in the model (nonlinear optimization) </a:t>
            </a:r>
          </a:p>
          <a:p>
            <a:pPr lvl="2"/>
            <a:r>
              <a:rPr lang="en-US" dirty="0"/>
              <a:t>Basically with each iteration the algorithm will minimize towards the centroid </a:t>
            </a:r>
          </a:p>
          <a:p>
            <a:pPr lvl="2"/>
            <a:r>
              <a:rPr lang="en-US" dirty="0"/>
              <a:t>Doesn’t try to approximate the gradients</a:t>
            </a:r>
          </a:p>
          <a:p>
            <a:pPr lvl="2"/>
            <a:r>
              <a:rPr lang="en-US" dirty="0"/>
              <a:t>Designed for optimizing parameter estimation</a:t>
            </a:r>
          </a:p>
          <a:p>
            <a:pPr lvl="2"/>
            <a:r>
              <a:rPr lang="en-US" dirty="0"/>
              <a:t>Minimized through finding midpoints of each simplex iteration</a:t>
            </a:r>
          </a:p>
          <a:p>
            <a:pPr lvl="3"/>
            <a:r>
              <a:rPr lang="en-US" dirty="0"/>
              <a:t>Minimization based on model error</a:t>
            </a:r>
          </a:p>
          <a:p>
            <a:r>
              <a:rPr lang="en-US" dirty="0"/>
              <a:t>Monte Carlo Markov Chain uses 5 chains, 10k iterations to ensure that we have an effective sample size to evaluate team/player defensive</a:t>
            </a:r>
          </a:p>
          <a:p>
            <a:pPr lvl="1"/>
            <a:r>
              <a:rPr lang="en-US" dirty="0"/>
              <a:t>Used to approximate the posterior distribution through random sampling in a probabilistic space</a:t>
            </a:r>
          </a:p>
          <a:p>
            <a:pPr lvl="1"/>
            <a:r>
              <a:rPr lang="en-US" dirty="0"/>
              <a:t>Model fit</a:t>
            </a:r>
          </a:p>
          <a:p>
            <a:pPr lvl="2"/>
            <a:r>
              <a:rPr lang="en-US" dirty="0"/>
              <a:t>I placed a wide normal distribution on the intercept -&gt; </a:t>
            </a:r>
            <a:r>
              <a:rPr lang="en-US" dirty="0" err="1"/>
              <a:t>bqsed</a:t>
            </a:r>
            <a:r>
              <a:rPr lang="en-US" dirty="0"/>
              <a:t> on prior believe intercept of defender play could have wider play performance </a:t>
            </a:r>
          </a:p>
          <a:p>
            <a:pPr lvl="2"/>
            <a:r>
              <a:rPr lang="en-US" dirty="0"/>
              <a:t>Normal distribution between 0 and 1 on the prior</a:t>
            </a:r>
          </a:p>
          <a:p>
            <a:pPr lvl="2"/>
            <a:r>
              <a:rPr lang="en-US" dirty="0"/>
              <a:t>Exponential prior on the standard deviation to fit with the wide distribution (</a:t>
            </a:r>
            <a:r>
              <a:rPr lang="en-US" dirty="0" err="1"/>
              <a:t>prior_aux</a:t>
            </a:r>
            <a:r>
              <a:rPr lang="en-US" dirty="0"/>
              <a:t>)</a:t>
            </a:r>
          </a:p>
          <a:p>
            <a:pPr lvl="2"/>
            <a:r>
              <a:rPr lang="en-US" dirty="0"/>
              <a:t>Regularization on separation metrics -&gt; </a:t>
            </a:r>
            <a:r>
              <a:rPr lang="en-US" dirty="0" err="1"/>
              <a:t>prior_covariance</a:t>
            </a:r>
            <a:endParaRPr lang="en-US" dirty="0"/>
          </a:p>
          <a:p>
            <a:pPr lvl="2"/>
            <a:r>
              <a:rPr lang="en-US" dirty="0" err="1"/>
              <a:t>adapt_delta</a:t>
            </a:r>
            <a:r>
              <a:rPr lang="en-US" dirty="0"/>
              <a:t> = 0.8 relaxes target average probability acceptance</a:t>
            </a:r>
          </a:p>
          <a:p>
            <a:pPr lvl="3"/>
            <a:r>
              <a:rPr lang="en-US" dirty="0"/>
              <a:t>Default is highly conservative at 0.95;</a:t>
            </a:r>
          </a:p>
          <a:p>
            <a:pPr lvl="2"/>
            <a:r>
              <a:rPr lang="en-US" dirty="0"/>
              <a:t>QR = False</a:t>
            </a:r>
          </a:p>
          <a:p>
            <a:pPr lvl="3"/>
            <a:r>
              <a:rPr lang="en-US" dirty="0"/>
              <a:t>Logical scaling of the data; given we already applied some regularization techniques</a:t>
            </a:r>
          </a:p>
          <a:p>
            <a:r>
              <a:rPr lang="en-US" b="1" dirty="0">
                <a:effectLst/>
              </a:rPr>
              <a:t>Coefficients</a:t>
            </a:r>
            <a:endParaRPr lang="en-US" dirty="0"/>
          </a:p>
          <a:p>
            <a:pPr lvl="1"/>
            <a:r>
              <a:rPr lang="en-US" dirty="0"/>
              <a:t># increase in offense separation, decreases the probability of a successful defended play by 16.2%</a:t>
            </a:r>
          </a:p>
          <a:p>
            <a:pPr lvl="1"/>
            <a:r>
              <a:rPr lang="en-US" dirty="0"/>
              <a:t># increase in net separation decreases by probability of a successful defended play by 13.8%</a:t>
            </a:r>
          </a:p>
          <a:p>
            <a:pPr lvl="1"/>
            <a:r>
              <a:rPr lang="en-US" dirty="0"/>
              <a:t># closest opposite separation increases successfully defended play by ~5%</a:t>
            </a:r>
          </a:p>
          <a:p>
            <a:r>
              <a:rPr lang="en-US" b="1" dirty="0"/>
              <a:t>Checks</a:t>
            </a:r>
            <a:endParaRPr lang="en-US" dirty="0"/>
          </a:p>
          <a:p>
            <a:pPr lvl="1"/>
            <a:r>
              <a:rPr lang="en-US" b="1" dirty="0"/>
              <a:t>Posterior Checks of distribution </a:t>
            </a:r>
            <a:endParaRPr lang="en-US" dirty="0"/>
          </a:p>
          <a:p>
            <a:pPr lvl="2"/>
            <a:r>
              <a:rPr lang="en-US" dirty="0"/>
              <a:t>Logistic binomial Distribution reflected in the posterior checks for each draw</a:t>
            </a:r>
          </a:p>
          <a:p>
            <a:pPr lvl="3"/>
            <a:r>
              <a:rPr lang="en-US" dirty="0"/>
              <a:t>Y replicated simulation to actual</a:t>
            </a:r>
          </a:p>
          <a:p>
            <a:pPr lvl="2"/>
            <a:r>
              <a:rPr lang="en-US" dirty="0"/>
              <a:t>Using Gelman &amp; Rubin’s scale reduction factor or </a:t>
            </a:r>
            <a:r>
              <a:rPr lang="en-US" dirty="0" err="1"/>
              <a:t>Rhat</a:t>
            </a:r>
            <a:r>
              <a:rPr lang="en-US" dirty="0"/>
              <a:t> of all variables less than 1.05 which give evidence to proper convergence of the model and an effective sample size</a:t>
            </a:r>
          </a:p>
          <a:p>
            <a:pPr lvl="3"/>
            <a:endParaRPr lang="en-US" dirty="0"/>
          </a:p>
          <a:p>
            <a:pPr lvl="2"/>
            <a:r>
              <a:rPr lang="en-US" dirty="0"/>
              <a:t>Sigma or Defender ID is 0.3, one of the highest coefficient gives us evidence that the defender can cause the outcome of a play</a:t>
            </a:r>
          </a:p>
          <a:p>
            <a:pPr lvl="2"/>
            <a:r>
              <a:rPr lang="en-US" dirty="0"/>
              <a:t>Standard error for all fixed variables less than 0.05 and </a:t>
            </a:r>
          </a:p>
          <a:p>
            <a:pPr lvl="2"/>
            <a:r>
              <a:rPr lang="en-US" dirty="0"/>
              <a:t>-0.42 intercept, defenders already starting at a disadvantage given a class imbalance of </a:t>
            </a:r>
            <a:r>
              <a:rPr lang="en-US" dirty="0" err="1"/>
              <a:t>successfuls</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7CCAC46-91C5-BC42-AE84-2060C7D72C6B}" type="slidenum">
              <a:rPr lang="en-US" smtClean="0"/>
              <a:t>4</a:t>
            </a:fld>
            <a:endParaRPr lang="en-US"/>
          </a:p>
        </p:txBody>
      </p:sp>
    </p:spTree>
    <p:extLst>
      <p:ext uri="{BB962C8B-B14F-4D97-AF65-F5344CB8AC3E}">
        <p14:creationId xmlns:p14="http://schemas.microsoft.com/office/powerpoint/2010/main" val="129889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Aggregate results we see Pass in the power play are negative defended play outcome ~ hardest to defend</a:t>
            </a:r>
          </a:p>
          <a:p>
            <a:pPr lvl="1"/>
            <a:r>
              <a:rPr lang="en-US" dirty="0"/>
              <a:t>Useful sub - metric to evaluate performance</a:t>
            </a:r>
          </a:p>
          <a:p>
            <a:pPr lvl="1"/>
            <a:r>
              <a:rPr lang="en-US" dirty="0"/>
              <a:t>More important than zone entry in power plays to defend well against</a:t>
            </a:r>
          </a:p>
          <a:p>
            <a:r>
              <a:rPr lang="en-US" dirty="0"/>
              <a:t>Dump Ins &amp; Puck Recovery are easiest</a:t>
            </a:r>
          </a:p>
          <a:p>
            <a:pPr lvl="1"/>
            <a:r>
              <a:rPr lang="en-US" dirty="0"/>
              <a:t>Early bid to initial strategy</a:t>
            </a:r>
          </a:p>
          <a:p>
            <a:pPr lvl="1"/>
            <a:r>
              <a:rPr lang="en-US" dirty="0"/>
              <a:t>Potentially getting aggressive to at the blue line</a:t>
            </a:r>
          </a:p>
          <a:p>
            <a:r>
              <a:rPr lang="en-US" dirty="0"/>
              <a:t>Secondary metric created is if DPAA &gt; greater than 0, than we can define as a positively defended play</a:t>
            </a:r>
          </a:p>
          <a:p>
            <a:r>
              <a:rPr lang="en-US" dirty="0"/>
              <a:t>Biggest volatility in overall results is objectively Puck Recovery given low % of puck recovery</a:t>
            </a:r>
          </a:p>
          <a:p>
            <a:r>
              <a:rPr lang="en-US" dirty="0"/>
              <a:t>Zone Entry is something that varies greatly in Power Plays to what I would compare to even strength situations</a:t>
            </a:r>
          </a:p>
          <a:p>
            <a:endParaRPr lang="en-US" dirty="0"/>
          </a:p>
        </p:txBody>
      </p:sp>
      <p:sp>
        <p:nvSpPr>
          <p:cNvPr id="4" name="Slide Number Placeholder 3"/>
          <p:cNvSpPr>
            <a:spLocks noGrp="1"/>
          </p:cNvSpPr>
          <p:nvPr>
            <p:ph type="sldNum" sz="quarter" idx="5"/>
          </p:nvPr>
        </p:nvSpPr>
        <p:spPr/>
        <p:txBody>
          <a:bodyPr/>
          <a:lstStyle/>
          <a:p>
            <a:fld id="{47CCAC46-91C5-BC42-AE84-2060C7D72C6B}" type="slidenum">
              <a:rPr lang="en-US" smtClean="0"/>
              <a:t>5</a:t>
            </a:fld>
            <a:endParaRPr lang="en-US"/>
          </a:p>
        </p:txBody>
      </p:sp>
    </p:spTree>
    <p:extLst>
      <p:ext uri="{BB962C8B-B14F-4D97-AF65-F5344CB8AC3E}">
        <p14:creationId xmlns:p14="http://schemas.microsoft.com/office/powerpoint/2010/main" val="3521696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Identified USA as top performer and Switzerland as bottom performer</a:t>
            </a:r>
            <a:endParaRPr lang="en-US" dirty="0"/>
          </a:p>
          <a:p>
            <a:pPr lvl="1"/>
            <a:r>
              <a:rPr lang="en-US" b="1" dirty="0"/>
              <a:t>USA is due to reducing amount of overall passes</a:t>
            </a:r>
            <a:endParaRPr lang="en-US" dirty="0"/>
          </a:p>
          <a:p>
            <a:r>
              <a:rPr lang="en-US" b="1" dirty="0"/>
              <a:t>You can see the positive teams have higher SDs, meaning that individual players could be driving their team success (main point for USA0</a:t>
            </a:r>
            <a:br>
              <a:rPr lang="en-US" dirty="0"/>
            </a:br>
            <a:endParaRPr lang="en-US" dirty="0"/>
          </a:p>
          <a:p>
            <a:r>
              <a:rPr lang="en-US" b="1" dirty="0"/>
              <a:t>Finland had the highest average team separation from players, which led to offensive players being spaced farther from the net.</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ROC defended passes well but had the second lowest penalty killing in the tournament, in a small sample size, teams were able to pass within their defensive formation leading to more goals so a call out if any is for a tighter formation for ROC given they could have been a lot higher in DPAA</a:t>
            </a:r>
            <a:endParaRPr lang="en-US" dirty="0"/>
          </a:p>
          <a:p>
            <a:endParaRPr lang="en-US" b="1" dirty="0"/>
          </a:p>
          <a:p>
            <a:endParaRPr lang="en-US" b="1" dirty="0"/>
          </a:p>
          <a:p>
            <a:r>
              <a:rPr lang="en-US" b="1" dirty="0"/>
              <a:t> Canada/Switzerland’s lack of performance is due to inability to prevent passes</a:t>
            </a:r>
            <a:endParaRPr lang="en-US" dirty="0"/>
          </a:p>
          <a:p>
            <a:pPr lvl="1"/>
            <a:r>
              <a:rPr lang="en-US" b="1" dirty="0"/>
              <a:t>50% of Canada’s goals against during the tournament came from power plays.</a:t>
            </a:r>
            <a:endParaRPr lang="en-US" dirty="0"/>
          </a:p>
          <a:p>
            <a:pPr lvl="1"/>
            <a:r>
              <a:rPr lang="en-US" b="1" dirty="0"/>
              <a:t>Teams they were guarding had the highest average pass distance meaning they were able to spread out their defenders</a:t>
            </a:r>
          </a:p>
          <a:p>
            <a:pPr lvl="1"/>
            <a:endParaRPr lang="en-US" dirty="0"/>
          </a:p>
          <a:p>
            <a:r>
              <a:rPr lang="en-US" b="1" dirty="0"/>
              <a:t>Difference between USA v Canada play was that USA played the top of the formation better than Canada leading to less overall passes</a:t>
            </a:r>
            <a:endParaRPr lang="en-US" dirty="0"/>
          </a:p>
          <a:p>
            <a:endParaRPr lang="en-US" dirty="0"/>
          </a:p>
        </p:txBody>
      </p:sp>
      <p:sp>
        <p:nvSpPr>
          <p:cNvPr id="4" name="Slide Number Placeholder 3"/>
          <p:cNvSpPr>
            <a:spLocks noGrp="1"/>
          </p:cNvSpPr>
          <p:nvPr>
            <p:ph type="sldNum" sz="quarter" idx="5"/>
          </p:nvPr>
        </p:nvSpPr>
        <p:spPr/>
        <p:txBody>
          <a:bodyPr/>
          <a:lstStyle/>
          <a:p>
            <a:fld id="{47CCAC46-91C5-BC42-AE84-2060C7D72C6B}" type="slidenum">
              <a:rPr lang="en-US" smtClean="0"/>
              <a:t>6</a:t>
            </a:fld>
            <a:endParaRPr lang="en-US"/>
          </a:p>
        </p:txBody>
      </p:sp>
    </p:spTree>
    <p:extLst>
      <p:ext uri="{BB962C8B-B14F-4D97-AF65-F5344CB8AC3E}">
        <p14:creationId xmlns:p14="http://schemas.microsoft.com/office/powerpoint/2010/main" val="849695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When we plot passing defense (given hardest play)</a:t>
            </a:r>
            <a:endParaRPr lang="en-US" dirty="0"/>
          </a:p>
          <a:p>
            <a:pPr lvl="1"/>
            <a:r>
              <a:rPr lang="en-US" b="1" dirty="0"/>
              <a:t>Canada: </a:t>
            </a:r>
            <a:endParaRPr lang="en-US" dirty="0"/>
          </a:p>
          <a:p>
            <a:pPr lvl="2"/>
            <a:r>
              <a:rPr lang="en-US" dirty="0"/>
              <a:t>Not great at defending blue line/good at defending when they need to in front of the goal</a:t>
            </a:r>
          </a:p>
          <a:p>
            <a:pPr lvl="1"/>
            <a:r>
              <a:rPr lang="en-US" dirty="0"/>
              <a:t>Finland: </a:t>
            </a:r>
          </a:p>
          <a:p>
            <a:pPr lvl="2"/>
            <a:r>
              <a:rPr lang="en-US" dirty="0"/>
              <a:t>Not great at defending zone entry/blue line</a:t>
            </a:r>
          </a:p>
          <a:p>
            <a:pPr lvl="1"/>
            <a:r>
              <a:rPr lang="en-US" dirty="0"/>
              <a:t>ROC</a:t>
            </a:r>
          </a:p>
          <a:p>
            <a:pPr lvl="2"/>
            <a:r>
              <a:rPr lang="en-US" dirty="0"/>
              <a:t>Pretty sporadic, which may show us why they were average overall. </a:t>
            </a:r>
          </a:p>
          <a:p>
            <a:pPr lvl="2"/>
            <a:r>
              <a:rPr lang="en-US" dirty="0"/>
              <a:t>Seemed like passes were able to split the defensive formation while positive plays were made on outside of formation</a:t>
            </a:r>
          </a:p>
          <a:p>
            <a:pPr lvl="3"/>
            <a:r>
              <a:rPr lang="en-US" dirty="0"/>
              <a:t>Low </a:t>
            </a:r>
            <a:r>
              <a:rPr lang="en-US" dirty="0" err="1"/>
              <a:t>stdv</a:t>
            </a:r>
            <a:r>
              <a:rPr lang="en-US" dirty="0"/>
              <a:t> give us some insight that their dedication to the formation, may be why there was sporadic play</a:t>
            </a:r>
          </a:p>
          <a:p>
            <a:pPr lvl="1"/>
            <a:r>
              <a:rPr lang="en-US" dirty="0"/>
              <a:t>Switzerland</a:t>
            </a:r>
          </a:p>
          <a:p>
            <a:pPr lvl="2"/>
            <a:r>
              <a:rPr lang="en-US" dirty="0"/>
              <a:t>Only defended well along the boards</a:t>
            </a:r>
          </a:p>
          <a:p>
            <a:endParaRPr lang="en-US" dirty="0"/>
          </a:p>
        </p:txBody>
      </p:sp>
      <p:sp>
        <p:nvSpPr>
          <p:cNvPr id="4" name="Slide Number Placeholder 3"/>
          <p:cNvSpPr>
            <a:spLocks noGrp="1"/>
          </p:cNvSpPr>
          <p:nvPr>
            <p:ph type="sldNum" sz="quarter" idx="5"/>
          </p:nvPr>
        </p:nvSpPr>
        <p:spPr/>
        <p:txBody>
          <a:bodyPr/>
          <a:lstStyle/>
          <a:p>
            <a:fld id="{47CCAC46-91C5-BC42-AE84-2060C7D72C6B}" type="slidenum">
              <a:rPr lang="en-US" smtClean="0"/>
              <a:t>7</a:t>
            </a:fld>
            <a:endParaRPr lang="en-US"/>
          </a:p>
        </p:txBody>
      </p:sp>
    </p:spTree>
    <p:extLst>
      <p:ext uri="{BB962C8B-B14F-4D97-AF65-F5344CB8AC3E}">
        <p14:creationId xmlns:p14="http://schemas.microsoft.com/office/powerpoint/2010/main" val="279031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8 - Top Performers</a:t>
            </a:r>
            <a:endParaRPr lang="en-US" dirty="0"/>
          </a:p>
          <a:p>
            <a:endParaRPr lang="en-US" dirty="0"/>
          </a:p>
          <a:p>
            <a:r>
              <a:rPr lang="en-US" dirty="0"/>
              <a:t>So we can see the total events they are a part of</a:t>
            </a:r>
          </a:p>
          <a:p>
            <a:pPr lvl="1"/>
            <a:r>
              <a:rPr lang="en-US" dirty="0"/>
              <a:t>Megan guarding 3 players on average given her proximity I will dive into her more</a:t>
            </a:r>
          </a:p>
          <a:p>
            <a:r>
              <a:rPr lang="en-US" dirty="0"/>
              <a:t>One observation of these players is how close the top players play. </a:t>
            </a:r>
          </a:p>
          <a:p>
            <a:r>
              <a:rPr lang="en-US" dirty="0"/>
              <a:t>Top players are playing less than 15 ft on average, with a few exceptions</a:t>
            </a:r>
          </a:p>
          <a:p>
            <a:r>
              <a:rPr lang="en-US" dirty="0"/>
              <a:t>Ronja is one of the top defenders for Finland with 43 people guarding</a:t>
            </a:r>
          </a:p>
          <a:p>
            <a:pPr lvl="1"/>
            <a:r>
              <a:rPr lang="en-US" b="1" dirty="0"/>
              <a:t>If you were to plot her heat map, she would have top of the diamond formation and near the blue line</a:t>
            </a:r>
            <a:endParaRPr lang="en-US" dirty="0"/>
          </a:p>
          <a:p>
            <a:r>
              <a:rPr lang="en-US" dirty="0"/>
              <a:t>Top Canadian player identified was </a:t>
            </a:r>
            <a:r>
              <a:rPr lang="en-US"/>
              <a:t>Marie PhilipPoulin </a:t>
            </a:r>
            <a:endParaRPr lang="en-US" dirty="0"/>
          </a:p>
          <a:p>
            <a:pPr lvl="1"/>
            <a:r>
              <a:rPr lang="en-US" dirty="0"/>
              <a:t>Some regard as one of the best players in Canadian history</a:t>
            </a:r>
          </a:p>
          <a:p>
            <a:pPr lvl="1"/>
            <a:r>
              <a:rPr lang="en-US" b="1" dirty="0">
                <a:effectLst/>
              </a:rPr>
              <a:t>Poulin -&gt; separation at 12 ft</a:t>
            </a:r>
            <a:endParaRPr lang="en-US" dirty="0"/>
          </a:p>
          <a:p>
            <a:r>
              <a:rPr lang="en-US" b="0" dirty="0" err="1">
                <a:effectLst/>
              </a:rPr>
              <a:t>Mich</a:t>
            </a:r>
            <a:r>
              <a:rPr lang="en-US" b="0" dirty="0">
                <a:effectLst/>
              </a:rPr>
              <a:t> Zander Hart -&gt; had lower DPAA (negative) and was stretched to multiple ends of the diamond or box formation;</a:t>
            </a:r>
            <a:endParaRPr lang="en-US" b="0" dirty="0"/>
          </a:p>
          <a:p>
            <a:r>
              <a:rPr lang="en-US" b="0" dirty="0">
                <a:effectLst/>
              </a:rPr>
              <a:t> I think if she was to play to her team formation would have led to more consistent play</a:t>
            </a:r>
          </a:p>
          <a:p>
            <a:endParaRPr lang="en-US" b="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To ensure proper scouting and reliance on the MCMC metrics, I simulated the posteriors (using 10k iterations), which is now why you see simulated mean</a:t>
            </a:r>
          </a:p>
          <a:p>
            <a:endParaRPr lang="en-US" dirty="0"/>
          </a:p>
          <a:p>
            <a:r>
              <a:rPr lang="en-US" dirty="0"/>
              <a:t>Utilize German sim technique to build empirical Bayes estimates</a:t>
            </a:r>
          </a:p>
          <a:p>
            <a:pPr lvl="1"/>
            <a:r>
              <a:rPr lang="en-US" dirty="0"/>
              <a:t>Utilize simulate random effects in posterior distributions</a:t>
            </a:r>
          </a:p>
          <a:p>
            <a:pPr lvl="1"/>
            <a:r>
              <a:rPr lang="en-US" dirty="0"/>
              <a:t>Using draws from multivariate normal distribution and multiplies by model’s </a:t>
            </a:r>
            <a:r>
              <a:rPr lang="en-US" dirty="0" err="1"/>
              <a:t>covriance</a:t>
            </a:r>
            <a:r>
              <a:rPr lang="en-US" dirty="0"/>
              <a:t> </a:t>
            </a:r>
          </a:p>
          <a:p>
            <a:pPr lvl="1"/>
            <a:r>
              <a:rPr lang="en-US" dirty="0"/>
              <a:t>Can see standard deviations are a bit all over the place </a:t>
            </a:r>
          </a:p>
          <a:p>
            <a:pPr lvl="2"/>
            <a:r>
              <a:rPr lang="en-US" dirty="0"/>
              <a:t>My guess is these players are the tails of the distribution, which is causing issue in the model</a:t>
            </a:r>
          </a:p>
          <a:p>
            <a:pPr lvl="2"/>
            <a:r>
              <a:rPr lang="en-US" dirty="0"/>
              <a:t>Simulation providing a wider/conservative efforts on the actual uncertainty</a:t>
            </a:r>
          </a:p>
          <a:p>
            <a:pPr lvl="2"/>
            <a:r>
              <a:rPr lang="en-US" dirty="0"/>
              <a:t>Probably consider a non parametric approach; wider distribution probably causing issue in simulation</a:t>
            </a:r>
          </a:p>
          <a:p>
            <a:pPr lvl="2"/>
            <a:r>
              <a:rPr lang="en-US" dirty="0"/>
              <a:t>MCMC results were lot more sensible intervals</a:t>
            </a:r>
          </a:p>
          <a:p>
            <a:pPr lvl="2"/>
            <a:r>
              <a:rPr lang="en-US" dirty="0"/>
              <a:t>Could be due to the covariance penalty I had placed in the model</a:t>
            </a:r>
          </a:p>
          <a:p>
            <a:pPr lvl="1"/>
            <a:r>
              <a:rPr lang="en-US" b="1" dirty="0"/>
              <a:t>Another option: Bayesian </a:t>
            </a:r>
            <a:r>
              <a:rPr lang="en-US" b="1" dirty="0" err="1"/>
              <a:t>Boostrapping</a:t>
            </a:r>
            <a:r>
              <a:rPr lang="en-US" b="1" dirty="0"/>
              <a:t>, which would randomly resample on the posterior distribution and run a penalized likelihood model in for resample</a:t>
            </a:r>
            <a:endParaRPr lang="en-US" dirty="0"/>
          </a:p>
          <a:p>
            <a:endParaRPr lang="en-US" dirty="0"/>
          </a:p>
        </p:txBody>
      </p:sp>
      <p:sp>
        <p:nvSpPr>
          <p:cNvPr id="4" name="Slide Number Placeholder 3"/>
          <p:cNvSpPr>
            <a:spLocks noGrp="1"/>
          </p:cNvSpPr>
          <p:nvPr>
            <p:ph type="sldNum" sz="quarter" idx="5"/>
          </p:nvPr>
        </p:nvSpPr>
        <p:spPr/>
        <p:txBody>
          <a:bodyPr/>
          <a:lstStyle/>
          <a:p>
            <a:fld id="{47CCAC46-91C5-BC42-AE84-2060C7D72C6B}" type="slidenum">
              <a:rPr lang="en-US" smtClean="0"/>
              <a:t>8</a:t>
            </a:fld>
            <a:endParaRPr lang="en-US"/>
          </a:p>
        </p:txBody>
      </p:sp>
    </p:spTree>
    <p:extLst>
      <p:ext uri="{BB962C8B-B14F-4D97-AF65-F5344CB8AC3E}">
        <p14:creationId xmlns:p14="http://schemas.microsoft.com/office/powerpoint/2010/main" val="3360649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models identified Megan Keller from the US as one of the top performers during the tournament</a:t>
            </a:r>
            <a:endParaRPr lang="en-US" dirty="0"/>
          </a:p>
          <a:p>
            <a:r>
              <a:rPr lang="en-US" b="1" dirty="0"/>
              <a:t>One difference of Megan versus other top players is that she defended nearly 15 ft+ to her closest defensive which is nearly 4-5 ft more than others top defenders</a:t>
            </a:r>
            <a:endParaRPr lang="en-US" dirty="0"/>
          </a:p>
          <a:p>
            <a:r>
              <a:rPr lang="en-US" b="1" dirty="0"/>
              <a:t>One advantage that Megan Keller is she has a longer reach (at 5’11) than the average</a:t>
            </a:r>
            <a:endParaRPr lang="en-US" dirty="0"/>
          </a:p>
          <a:p>
            <a:r>
              <a:rPr lang="en-US" b="1" dirty="0"/>
              <a:t>She also tend to play at the top of the blue line (thus maybe why USA prevent a lot of passes)</a:t>
            </a:r>
            <a:endParaRPr lang="en-US" dirty="0"/>
          </a:p>
          <a:p>
            <a:r>
              <a:rPr lang="en-US" b="1" dirty="0"/>
              <a:t>On top of that she was one of the best defenders in the tournament against passes in the zone</a:t>
            </a:r>
            <a:endParaRPr lang="en-US" dirty="0"/>
          </a:p>
          <a:p>
            <a:r>
              <a:rPr lang="en-US" b="1" dirty="0"/>
              <a:t>One knock against Megan Keller is that the expected outcome of plays she was guarding were lot more positive than other players but she played her role well regardless (right chart vs middle chart</a:t>
            </a:r>
            <a:endParaRPr lang="en-US" dirty="0"/>
          </a:p>
          <a:p>
            <a:endParaRPr lang="en-US" dirty="0"/>
          </a:p>
        </p:txBody>
      </p:sp>
      <p:sp>
        <p:nvSpPr>
          <p:cNvPr id="4" name="Slide Number Placeholder 3"/>
          <p:cNvSpPr>
            <a:spLocks noGrp="1"/>
          </p:cNvSpPr>
          <p:nvPr>
            <p:ph type="sldNum" sz="quarter" idx="5"/>
          </p:nvPr>
        </p:nvSpPr>
        <p:spPr/>
        <p:txBody>
          <a:bodyPr/>
          <a:lstStyle/>
          <a:p>
            <a:fld id="{47CCAC46-91C5-BC42-AE84-2060C7D72C6B}" type="slidenum">
              <a:rPr lang="en-US" smtClean="0"/>
              <a:t>9</a:t>
            </a:fld>
            <a:endParaRPr lang="en-US"/>
          </a:p>
        </p:txBody>
      </p:sp>
    </p:spTree>
    <p:extLst>
      <p:ext uri="{BB962C8B-B14F-4D97-AF65-F5344CB8AC3E}">
        <p14:creationId xmlns:p14="http://schemas.microsoft.com/office/powerpoint/2010/main" val="1449669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CB41-3D25-2265-871D-8007850726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101639-FC82-583A-12CE-5DA510B200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252F95-D1A3-09D7-8CB3-A248C50F366C}"/>
              </a:ext>
            </a:extLst>
          </p:cNvPr>
          <p:cNvSpPr>
            <a:spLocks noGrp="1"/>
          </p:cNvSpPr>
          <p:nvPr>
            <p:ph type="dt" sz="half" idx="10"/>
          </p:nvPr>
        </p:nvSpPr>
        <p:spPr/>
        <p:txBody>
          <a:bodyPr/>
          <a:lstStyle/>
          <a:p>
            <a:fld id="{4309F579-B63D-1F41-93CC-FD843377A8CA}" type="datetimeFigureOut">
              <a:rPr lang="en-US" smtClean="0"/>
              <a:t>8/7/22</a:t>
            </a:fld>
            <a:endParaRPr lang="en-US"/>
          </a:p>
        </p:txBody>
      </p:sp>
      <p:sp>
        <p:nvSpPr>
          <p:cNvPr id="5" name="Footer Placeholder 4">
            <a:extLst>
              <a:ext uri="{FF2B5EF4-FFF2-40B4-BE49-F238E27FC236}">
                <a16:creationId xmlns:a16="http://schemas.microsoft.com/office/drawing/2014/main" id="{19CC60BB-D6B4-9BB7-6F50-54B1C9854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CAA25-B769-7185-5210-0E3DCB106FE7}"/>
              </a:ext>
            </a:extLst>
          </p:cNvPr>
          <p:cNvSpPr>
            <a:spLocks noGrp="1"/>
          </p:cNvSpPr>
          <p:nvPr>
            <p:ph type="sldNum" sz="quarter" idx="12"/>
          </p:nvPr>
        </p:nvSpPr>
        <p:spPr/>
        <p:txBody>
          <a:bodyPr/>
          <a:lstStyle/>
          <a:p>
            <a:fld id="{0AB6A470-B9B0-C945-9B2E-C2C68B318CCF}" type="slidenum">
              <a:rPr lang="en-US" smtClean="0"/>
              <a:t>‹#›</a:t>
            </a:fld>
            <a:endParaRPr lang="en-US"/>
          </a:p>
        </p:txBody>
      </p:sp>
    </p:spTree>
    <p:extLst>
      <p:ext uri="{BB962C8B-B14F-4D97-AF65-F5344CB8AC3E}">
        <p14:creationId xmlns:p14="http://schemas.microsoft.com/office/powerpoint/2010/main" val="2931617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539B-7ECA-E1F7-76CA-DB5E4AE011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51B447-FD8B-7E38-A165-A9BC6A60E1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39B05B-7E38-3816-60F5-7FDD93CE84B8}"/>
              </a:ext>
            </a:extLst>
          </p:cNvPr>
          <p:cNvSpPr>
            <a:spLocks noGrp="1"/>
          </p:cNvSpPr>
          <p:nvPr>
            <p:ph type="dt" sz="half" idx="10"/>
          </p:nvPr>
        </p:nvSpPr>
        <p:spPr/>
        <p:txBody>
          <a:bodyPr/>
          <a:lstStyle/>
          <a:p>
            <a:fld id="{4309F579-B63D-1F41-93CC-FD843377A8CA}" type="datetimeFigureOut">
              <a:rPr lang="en-US" smtClean="0"/>
              <a:t>8/7/22</a:t>
            </a:fld>
            <a:endParaRPr lang="en-US"/>
          </a:p>
        </p:txBody>
      </p:sp>
      <p:sp>
        <p:nvSpPr>
          <p:cNvPr id="5" name="Footer Placeholder 4">
            <a:extLst>
              <a:ext uri="{FF2B5EF4-FFF2-40B4-BE49-F238E27FC236}">
                <a16:creationId xmlns:a16="http://schemas.microsoft.com/office/drawing/2014/main" id="{AF50EFE2-FCB9-07DF-81E5-270B65E5B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602FE-FFA4-5B2E-E8F9-8EF67DAD9E69}"/>
              </a:ext>
            </a:extLst>
          </p:cNvPr>
          <p:cNvSpPr>
            <a:spLocks noGrp="1"/>
          </p:cNvSpPr>
          <p:nvPr>
            <p:ph type="sldNum" sz="quarter" idx="12"/>
          </p:nvPr>
        </p:nvSpPr>
        <p:spPr/>
        <p:txBody>
          <a:bodyPr/>
          <a:lstStyle/>
          <a:p>
            <a:fld id="{0AB6A470-B9B0-C945-9B2E-C2C68B318CCF}" type="slidenum">
              <a:rPr lang="en-US" smtClean="0"/>
              <a:t>‹#›</a:t>
            </a:fld>
            <a:endParaRPr lang="en-US"/>
          </a:p>
        </p:txBody>
      </p:sp>
    </p:spTree>
    <p:extLst>
      <p:ext uri="{BB962C8B-B14F-4D97-AF65-F5344CB8AC3E}">
        <p14:creationId xmlns:p14="http://schemas.microsoft.com/office/powerpoint/2010/main" val="4200781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8DF09-30E8-F6C4-EE18-F0AA0858F9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BDF8AD-A3B8-41AF-1196-22711F7472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505E6-2941-616D-E3ED-4CB71B74D632}"/>
              </a:ext>
            </a:extLst>
          </p:cNvPr>
          <p:cNvSpPr>
            <a:spLocks noGrp="1"/>
          </p:cNvSpPr>
          <p:nvPr>
            <p:ph type="dt" sz="half" idx="10"/>
          </p:nvPr>
        </p:nvSpPr>
        <p:spPr/>
        <p:txBody>
          <a:bodyPr/>
          <a:lstStyle/>
          <a:p>
            <a:fld id="{4309F579-B63D-1F41-93CC-FD843377A8CA}" type="datetimeFigureOut">
              <a:rPr lang="en-US" smtClean="0"/>
              <a:t>8/7/22</a:t>
            </a:fld>
            <a:endParaRPr lang="en-US"/>
          </a:p>
        </p:txBody>
      </p:sp>
      <p:sp>
        <p:nvSpPr>
          <p:cNvPr id="5" name="Footer Placeholder 4">
            <a:extLst>
              <a:ext uri="{FF2B5EF4-FFF2-40B4-BE49-F238E27FC236}">
                <a16:creationId xmlns:a16="http://schemas.microsoft.com/office/drawing/2014/main" id="{177FC74E-225D-4E14-C109-0170FFD008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570532-760D-4040-73E2-B8E8FD830741}"/>
              </a:ext>
            </a:extLst>
          </p:cNvPr>
          <p:cNvSpPr>
            <a:spLocks noGrp="1"/>
          </p:cNvSpPr>
          <p:nvPr>
            <p:ph type="sldNum" sz="quarter" idx="12"/>
          </p:nvPr>
        </p:nvSpPr>
        <p:spPr/>
        <p:txBody>
          <a:bodyPr/>
          <a:lstStyle/>
          <a:p>
            <a:fld id="{0AB6A470-B9B0-C945-9B2E-C2C68B318CCF}" type="slidenum">
              <a:rPr lang="en-US" smtClean="0"/>
              <a:t>‹#›</a:t>
            </a:fld>
            <a:endParaRPr lang="en-US"/>
          </a:p>
        </p:txBody>
      </p:sp>
    </p:spTree>
    <p:extLst>
      <p:ext uri="{BB962C8B-B14F-4D97-AF65-F5344CB8AC3E}">
        <p14:creationId xmlns:p14="http://schemas.microsoft.com/office/powerpoint/2010/main" val="12242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6BB53-15D2-FD41-A836-D8EB199EF7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734E98-E237-991F-7F83-F24CD61013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ADBBF6-37E3-FC93-C921-590719E19626}"/>
              </a:ext>
            </a:extLst>
          </p:cNvPr>
          <p:cNvSpPr>
            <a:spLocks noGrp="1"/>
          </p:cNvSpPr>
          <p:nvPr>
            <p:ph type="dt" sz="half" idx="10"/>
          </p:nvPr>
        </p:nvSpPr>
        <p:spPr/>
        <p:txBody>
          <a:bodyPr/>
          <a:lstStyle/>
          <a:p>
            <a:fld id="{4309F579-B63D-1F41-93CC-FD843377A8CA}" type="datetimeFigureOut">
              <a:rPr lang="en-US" smtClean="0"/>
              <a:t>8/7/22</a:t>
            </a:fld>
            <a:endParaRPr lang="en-US"/>
          </a:p>
        </p:txBody>
      </p:sp>
      <p:sp>
        <p:nvSpPr>
          <p:cNvPr id="5" name="Footer Placeholder 4">
            <a:extLst>
              <a:ext uri="{FF2B5EF4-FFF2-40B4-BE49-F238E27FC236}">
                <a16:creationId xmlns:a16="http://schemas.microsoft.com/office/drawing/2014/main" id="{C62815C2-7F08-5686-3A18-91BE784BA3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423BC-10E3-A159-817A-6DC6162FC59F}"/>
              </a:ext>
            </a:extLst>
          </p:cNvPr>
          <p:cNvSpPr>
            <a:spLocks noGrp="1"/>
          </p:cNvSpPr>
          <p:nvPr>
            <p:ph type="sldNum" sz="quarter" idx="12"/>
          </p:nvPr>
        </p:nvSpPr>
        <p:spPr/>
        <p:txBody>
          <a:bodyPr/>
          <a:lstStyle/>
          <a:p>
            <a:fld id="{0AB6A470-B9B0-C945-9B2E-C2C68B318CCF}" type="slidenum">
              <a:rPr lang="en-US" smtClean="0"/>
              <a:t>‹#›</a:t>
            </a:fld>
            <a:endParaRPr lang="en-US"/>
          </a:p>
        </p:txBody>
      </p:sp>
    </p:spTree>
    <p:extLst>
      <p:ext uri="{BB962C8B-B14F-4D97-AF65-F5344CB8AC3E}">
        <p14:creationId xmlns:p14="http://schemas.microsoft.com/office/powerpoint/2010/main" val="459745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19AE6-E5DE-A56E-07EF-6422B889BB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E86497-7660-253B-B26E-F0397DF107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0FA086-5BA7-3C1D-C74C-5ECB4E70578B}"/>
              </a:ext>
            </a:extLst>
          </p:cNvPr>
          <p:cNvSpPr>
            <a:spLocks noGrp="1"/>
          </p:cNvSpPr>
          <p:nvPr>
            <p:ph type="dt" sz="half" idx="10"/>
          </p:nvPr>
        </p:nvSpPr>
        <p:spPr/>
        <p:txBody>
          <a:bodyPr/>
          <a:lstStyle/>
          <a:p>
            <a:fld id="{4309F579-B63D-1F41-93CC-FD843377A8CA}" type="datetimeFigureOut">
              <a:rPr lang="en-US" smtClean="0"/>
              <a:t>8/7/22</a:t>
            </a:fld>
            <a:endParaRPr lang="en-US"/>
          </a:p>
        </p:txBody>
      </p:sp>
      <p:sp>
        <p:nvSpPr>
          <p:cNvPr id="5" name="Footer Placeholder 4">
            <a:extLst>
              <a:ext uri="{FF2B5EF4-FFF2-40B4-BE49-F238E27FC236}">
                <a16:creationId xmlns:a16="http://schemas.microsoft.com/office/drawing/2014/main" id="{88B9F95E-B761-309D-9CFD-1AA05D4D3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533C0F-3AF7-84E4-CC6A-3B9B9098F9D2}"/>
              </a:ext>
            </a:extLst>
          </p:cNvPr>
          <p:cNvSpPr>
            <a:spLocks noGrp="1"/>
          </p:cNvSpPr>
          <p:nvPr>
            <p:ph type="sldNum" sz="quarter" idx="12"/>
          </p:nvPr>
        </p:nvSpPr>
        <p:spPr/>
        <p:txBody>
          <a:bodyPr/>
          <a:lstStyle/>
          <a:p>
            <a:fld id="{0AB6A470-B9B0-C945-9B2E-C2C68B318CCF}" type="slidenum">
              <a:rPr lang="en-US" smtClean="0"/>
              <a:t>‹#›</a:t>
            </a:fld>
            <a:endParaRPr lang="en-US"/>
          </a:p>
        </p:txBody>
      </p:sp>
    </p:spTree>
    <p:extLst>
      <p:ext uri="{BB962C8B-B14F-4D97-AF65-F5344CB8AC3E}">
        <p14:creationId xmlns:p14="http://schemas.microsoft.com/office/powerpoint/2010/main" val="1323239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340D-5A4A-C5F5-7663-035227A1AC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1A9F2E-60A8-5EB6-B926-102B06955D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E9F051-9879-3EE3-A354-4B7838CF89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71EB50-4303-FD95-E34F-AD4F2316D827}"/>
              </a:ext>
            </a:extLst>
          </p:cNvPr>
          <p:cNvSpPr>
            <a:spLocks noGrp="1"/>
          </p:cNvSpPr>
          <p:nvPr>
            <p:ph type="dt" sz="half" idx="10"/>
          </p:nvPr>
        </p:nvSpPr>
        <p:spPr/>
        <p:txBody>
          <a:bodyPr/>
          <a:lstStyle/>
          <a:p>
            <a:fld id="{4309F579-B63D-1F41-93CC-FD843377A8CA}" type="datetimeFigureOut">
              <a:rPr lang="en-US" smtClean="0"/>
              <a:t>8/7/22</a:t>
            </a:fld>
            <a:endParaRPr lang="en-US"/>
          </a:p>
        </p:txBody>
      </p:sp>
      <p:sp>
        <p:nvSpPr>
          <p:cNvPr id="6" name="Footer Placeholder 5">
            <a:extLst>
              <a:ext uri="{FF2B5EF4-FFF2-40B4-BE49-F238E27FC236}">
                <a16:creationId xmlns:a16="http://schemas.microsoft.com/office/drawing/2014/main" id="{C5001AA8-C06A-F9D0-4B97-2A31A6064E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CEC8A5-879D-994C-9D8F-1D4A21E93A12}"/>
              </a:ext>
            </a:extLst>
          </p:cNvPr>
          <p:cNvSpPr>
            <a:spLocks noGrp="1"/>
          </p:cNvSpPr>
          <p:nvPr>
            <p:ph type="sldNum" sz="quarter" idx="12"/>
          </p:nvPr>
        </p:nvSpPr>
        <p:spPr/>
        <p:txBody>
          <a:bodyPr/>
          <a:lstStyle/>
          <a:p>
            <a:fld id="{0AB6A470-B9B0-C945-9B2E-C2C68B318CCF}" type="slidenum">
              <a:rPr lang="en-US" smtClean="0"/>
              <a:t>‹#›</a:t>
            </a:fld>
            <a:endParaRPr lang="en-US"/>
          </a:p>
        </p:txBody>
      </p:sp>
    </p:spTree>
    <p:extLst>
      <p:ext uri="{BB962C8B-B14F-4D97-AF65-F5344CB8AC3E}">
        <p14:creationId xmlns:p14="http://schemas.microsoft.com/office/powerpoint/2010/main" val="272118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B6025-8796-77CF-7827-E026E959DB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8B53BD-6E13-008F-887A-A4F024C3E1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83B1E0-9F4C-1052-E7BB-9E3AB306FA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715A37-5BF9-1616-C508-FC21DAE1B5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0502E6-D839-65A0-B615-F96EFE4456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93DFE0-4972-EC54-7958-92BE0AA7C495}"/>
              </a:ext>
            </a:extLst>
          </p:cNvPr>
          <p:cNvSpPr>
            <a:spLocks noGrp="1"/>
          </p:cNvSpPr>
          <p:nvPr>
            <p:ph type="dt" sz="half" idx="10"/>
          </p:nvPr>
        </p:nvSpPr>
        <p:spPr/>
        <p:txBody>
          <a:bodyPr/>
          <a:lstStyle/>
          <a:p>
            <a:fld id="{4309F579-B63D-1F41-93CC-FD843377A8CA}" type="datetimeFigureOut">
              <a:rPr lang="en-US" smtClean="0"/>
              <a:t>8/7/22</a:t>
            </a:fld>
            <a:endParaRPr lang="en-US"/>
          </a:p>
        </p:txBody>
      </p:sp>
      <p:sp>
        <p:nvSpPr>
          <p:cNvPr id="8" name="Footer Placeholder 7">
            <a:extLst>
              <a:ext uri="{FF2B5EF4-FFF2-40B4-BE49-F238E27FC236}">
                <a16:creationId xmlns:a16="http://schemas.microsoft.com/office/drawing/2014/main" id="{3E08A9D0-F8AD-1E20-F991-75F3011B8C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06BCFD-B4F8-D456-2A1C-CAB9812ECF08}"/>
              </a:ext>
            </a:extLst>
          </p:cNvPr>
          <p:cNvSpPr>
            <a:spLocks noGrp="1"/>
          </p:cNvSpPr>
          <p:nvPr>
            <p:ph type="sldNum" sz="quarter" idx="12"/>
          </p:nvPr>
        </p:nvSpPr>
        <p:spPr/>
        <p:txBody>
          <a:bodyPr/>
          <a:lstStyle/>
          <a:p>
            <a:fld id="{0AB6A470-B9B0-C945-9B2E-C2C68B318CCF}" type="slidenum">
              <a:rPr lang="en-US" smtClean="0"/>
              <a:t>‹#›</a:t>
            </a:fld>
            <a:endParaRPr lang="en-US"/>
          </a:p>
        </p:txBody>
      </p:sp>
    </p:spTree>
    <p:extLst>
      <p:ext uri="{BB962C8B-B14F-4D97-AF65-F5344CB8AC3E}">
        <p14:creationId xmlns:p14="http://schemas.microsoft.com/office/powerpoint/2010/main" val="3304427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AF8F2-C490-A3A9-8AF4-A810998E5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DB3B68-FF53-9CE0-780C-280848BA5BCB}"/>
              </a:ext>
            </a:extLst>
          </p:cNvPr>
          <p:cNvSpPr>
            <a:spLocks noGrp="1"/>
          </p:cNvSpPr>
          <p:nvPr>
            <p:ph type="dt" sz="half" idx="10"/>
          </p:nvPr>
        </p:nvSpPr>
        <p:spPr/>
        <p:txBody>
          <a:bodyPr/>
          <a:lstStyle/>
          <a:p>
            <a:fld id="{4309F579-B63D-1F41-93CC-FD843377A8CA}" type="datetimeFigureOut">
              <a:rPr lang="en-US" smtClean="0"/>
              <a:t>8/7/22</a:t>
            </a:fld>
            <a:endParaRPr lang="en-US"/>
          </a:p>
        </p:txBody>
      </p:sp>
      <p:sp>
        <p:nvSpPr>
          <p:cNvPr id="4" name="Footer Placeholder 3">
            <a:extLst>
              <a:ext uri="{FF2B5EF4-FFF2-40B4-BE49-F238E27FC236}">
                <a16:creationId xmlns:a16="http://schemas.microsoft.com/office/drawing/2014/main" id="{DC682293-9A04-3FD2-8FB5-C98D74316B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173387-4687-7EA8-D648-DD890717AA91}"/>
              </a:ext>
            </a:extLst>
          </p:cNvPr>
          <p:cNvSpPr>
            <a:spLocks noGrp="1"/>
          </p:cNvSpPr>
          <p:nvPr>
            <p:ph type="sldNum" sz="quarter" idx="12"/>
          </p:nvPr>
        </p:nvSpPr>
        <p:spPr/>
        <p:txBody>
          <a:bodyPr/>
          <a:lstStyle/>
          <a:p>
            <a:fld id="{0AB6A470-B9B0-C945-9B2E-C2C68B318CCF}" type="slidenum">
              <a:rPr lang="en-US" smtClean="0"/>
              <a:t>‹#›</a:t>
            </a:fld>
            <a:endParaRPr lang="en-US"/>
          </a:p>
        </p:txBody>
      </p:sp>
    </p:spTree>
    <p:extLst>
      <p:ext uri="{BB962C8B-B14F-4D97-AF65-F5344CB8AC3E}">
        <p14:creationId xmlns:p14="http://schemas.microsoft.com/office/powerpoint/2010/main" val="268658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4E7D41-2710-9CC6-7A34-335DE7000AA5}"/>
              </a:ext>
            </a:extLst>
          </p:cNvPr>
          <p:cNvSpPr>
            <a:spLocks noGrp="1"/>
          </p:cNvSpPr>
          <p:nvPr>
            <p:ph type="dt" sz="half" idx="10"/>
          </p:nvPr>
        </p:nvSpPr>
        <p:spPr/>
        <p:txBody>
          <a:bodyPr/>
          <a:lstStyle/>
          <a:p>
            <a:fld id="{4309F579-B63D-1F41-93CC-FD843377A8CA}" type="datetimeFigureOut">
              <a:rPr lang="en-US" smtClean="0"/>
              <a:t>8/7/22</a:t>
            </a:fld>
            <a:endParaRPr lang="en-US"/>
          </a:p>
        </p:txBody>
      </p:sp>
      <p:sp>
        <p:nvSpPr>
          <p:cNvPr id="3" name="Footer Placeholder 2">
            <a:extLst>
              <a:ext uri="{FF2B5EF4-FFF2-40B4-BE49-F238E27FC236}">
                <a16:creationId xmlns:a16="http://schemas.microsoft.com/office/drawing/2014/main" id="{1AB18C1E-6FA9-7141-E78F-2C5B20CC31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3499D2-2F00-090C-9C74-BA5F9F39F964}"/>
              </a:ext>
            </a:extLst>
          </p:cNvPr>
          <p:cNvSpPr>
            <a:spLocks noGrp="1"/>
          </p:cNvSpPr>
          <p:nvPr>
            <p:ph type="sldNum" sz="quarter" idx="12"/>
          </p:nvPr>
        </p:nvSpPr>
        <p:spPr/>
        <p:txBody>
          <a:bodyPr/>
          <a:lstStyle/>
          <a:p>
            <a:fld id="{0AB6A470-B9B0-C945-9B2E-C2C68B318CCF}" type="slidenum">
              <a:rPr lang="en-US" smtClean="0"/>
              <a:t>‹#›</a:t>
            </a:fld>
            <a:endParaRPr lang="en-US"/>
          </a:p>
        </p:txBody>
      </p:sp>
    </p:spTree>
    <p:extLst>
      <p:ext uri="{BB962C8B-B14F-4D97-AF65-F5344CB8AC3E}">
        <p14:creationId xmlns:p14="http://schemas.microsoft.com/office/powerpoint/2010/main" val="332886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0752-C543-1A05-E65B-5EAA475EF7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536843-6609-3EEC-A2FF-D656010AEB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86179C-5D43-25C4-7033-A75FB16FE0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93718-42C1-8E4C-33E8-8D76CEECDFB3}"/>
              </a:ext>
            </a:extLst>
          </p:cNvPr>
          <p:cNvSpPr>
            <a:spLocks noGrp="1"/>
          </p:cNvSpPr>
          <p:nvPr>
            <p:ph type="dt" sz="half" idx="10"/>
          </p:nvPr>
        </p:nvSpPr>
        <p:spPr/>
        <p:txBody>
          <a:bodyPr/>
          <a:lstStyle/>
          <a:p>
            <a:fld id="{4309F579-B63D-1F41-93CC-FD843377A8CA}" type="datetimeFigureOut">
              <a:rPr lang="en-US" smtClean="0"/>
              <a:t>8/7/22</a:t>
            </a:fld>
            <a:endParaRPr lang="en-US"/>
          </a:p>
        </p:txBody>
      </p:sp>
      <p:sp>
        <p:nvSpPr>
          <p:cNvPr id="6" name="Footer Placeholder 5">
            <a:extLst>
              <a:ext uri="{FF2B5EF4-FFF2-40B4-BE49-F238E27FC236}">
                <a16:creationId xmlns:a16="http://schemas.microsoft.com/office/drawing/2014/main" id="{EB8375B7-CDED-61CB-0B91-04FF9D137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335E19-4763-C260-4A8F-23119B0B1102}"/>
              </a:ext>
            </a:extLst>
          </p:cNvPr>
          <p:cNvSpPr>
            <a:spLocks noGrp="1"/>
          </p:cNvSpPr>
          <p:nvPr>
            <p:ph type="sldNum" sz="quarter" idx="12"/>
          </p:nvPr>
        </p:nvSpPr>
        <p:spPr/>
        <p:txBody>
          <a:bodyPr/>
          <a:lstStyle/>
          <a:p>
            <a:fld id="{0AB6A470-B9B0-C945-9B2E-C2C68B318CCF}" type="slidenum">
              <a:rPr lang="en-US" smtClean="0"/>
              <a:t>‹#›</a:t>
            </a:fld>
            <a:endParaRPr lang="en-US"/>
          </a:p>
        </p:txBody>
      </p:sp>
    </p:spTree>
    <p:extLst>
      <p:ext uri="{BB962C8B-B14F-4D97-AF65-F5344CB8AC3E}">
        <p14:creationId xmlns:p14="http://schemas.microsoft.com/office/powerpoint/2010/main" val="268192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67210-6ABF-3E95-49E2-CF7BB99F0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20DB6D-11D5-85BB-1BAF-15720FE31D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025739-E1F4-4AF6-9349-0C8D04DAE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E3F616-35F3-DFEF-6C39-3D7EC4D4A5C9}"/>
              </a:ext>
            </a:extLst>
          </p:cNvPr>
          <p:cNvSpPr>
            <a:spLocks noGrp="1"/>
          </p:cNvSpPr>
          <p:nvPr>
            <p:ph type="dt" sz="half" idx="10"/>
          </p:nvPr>
        </p:nvSpPr>
        <p:spPr/>
        <p:txBody>
          <a:bodyPr/>
          <a:lstStyle/>
          <a:p>
            <a:fld id="{4309F579-B63D-1F41-93CC-FD843377A8CA}" type="datetimeFigureOut">
              <a:rPr lang="en-US" smtClean="0"/>
              <a:t>8/7/22</a:t>
            </a:fld>
            <a:endParaRPr lang="en-US"/>
          </a:p>
        </p:txBody>
      </p:sp>
      <p:sp>
        <p:nvSpPr>
          <p:cNvPr id="6" name="Footer Placeholder 5">
            <a:extLst>
              <a:ext uri="{FF2B5EF4-FFF2-40B4-BE49-F238E27FC236}">
                <a16:creationId xmlns:a16="http://schemas.microsoft.com/office/drawing/2014/main" id="{C85959C6-69EE-8F3D-F3B4-A1C0273BF1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BDC60-FEAF-290C-6FF4-188823E3B9B5}"/>
              </a:ext>
            </a:extLst>
          </p:cNvPr>
          <p:cNvSpPr>
            <a:spLocks noGrp="1"/>
          </p:cNvSpPr>
          <p:nvPr>
            <p:ph type="sldNum" sz="quarter" idx="12"/>
          </p:nvPr>
        </p:nvSpPr>
        <p:spPr/>
        <p:txBody>
          <a:bodyPr/>
          <a:lstStyle/>
          <a:p>
            <a:fld id="{0AB6A470-B9B0-C945-9B2E-C2C68B318CCF}" type="slidenum">
              <a:rPr lang="en-US" smtClean="0"/>
              <a:t>‹#›</a:t>
            </a:fld>
            <a:endParaRPr lang="en-US"/>
          </a:p>
        </p:txBody>
      </p:sp>
    </p:spTree>
    <p:extLst>
      <p:ext uri="{BB962C8B-B14F-4D97-AF65-F5344CB8AC3E}">
        <p14:creationId xmlns:p14="http://schemas.microsoft.com/office/powerpoint/2010/main" val="1193304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A007CE-0B28-F8E0-8054-E3B1A8A261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7890EC-C469-FCC3-C776-42F53D7B39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23D92F-41C9-AD8F-CF4D-4AC0351E84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09F579-B63D-1F41-93CC-FD843377A8CA}" type="datetimeFigureOut">
              <a:rPr lang="en-US" smtClean="0"/>
              <a:t>8/7/22</a:t>
            </a:fld>
            <a:endParaRPr lang="en-US"/>
          </a:p>
        </p:txBody>
      </p:sp>
      <p:sp>
        <p:nvSpPr>
          <p:cNvPr id="5" name="Footer Placeholder 4">
            <a:extLst>
              <a:ext uri="{FF2B5EF4-FFF2-40B4-BE49-F238E27FC236}">
                <a16:creationId xmlns:a16="http://schemas.microsoft.com/office/drawing/2014/main" id="{645AC699-A794-4EE5-7176-DE57511E0D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0DAFC-39B8-0DC9-EF2F-A4D4D66711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6A470-B9B0-C945-9B2E-C2C68B318CCF}" type="slidenum">
              <a:rPr lang="en-US" smtClean="0"/>
              <a:t>‹#›</a:t>
            </a:fld>
            <a:endParaRPr lang="en-US"/>
          </a:p>
        </p:txBody>
      </p:sp>
    </p:spTree>
    <p:extLst>
      <p:ext uri="{BB962C8B-B14F-4D97-AF65-F5344CB8AC3E}">
        <p14:creationId xmlns:p14="http://schemas.microsoft.com/office/powerpoint/2010/main" val="918147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215CE2-F8B8-26CE-2517-5D1F6BDD3EA9}"/>
              </a:ext>
            </a:extLst>
          </p:cNvPr>
          <p:cNvPicPr>
            <a:picLocks noChangeAspect="1"/>
          </p:cNvPicPr>
          <p:nvPr/>
        </p:nvPicPr>
        <p:blipFill>
          <a:blip r:embed="rId3"/>
          <a:stretch>
            <a:fillRect/>
          </a:stretch>
        </p:blipFill>
        <p:spPr>
          <a:xfrm>
            <a:off x="0" y="0"/>
            <a:ext cx="7423841" cy="6858000"/>
          </a:xfrm>
          <a:prstGeom prst="rect">
            <a:avLst/>
          </a:prstGeom>
        </p:spPr>
      </p:pic>
      <p:sp>
        <p:nvSpPr>
          <p:cNvPr id="2" name="Title 1">
            <a:extLst>
              <a:ext uri="{FF2B5EF4-FFF2-40B4-BE49-F238E27FC236}">
                <a16:creationId xmlns:a16="http://schemas.microsoft.com/office/drawing/2014/main" id="{6D2B6283-B356-86AB-E175-FCA88854C789}"/>
              </a:ext>
            </a:extLst>
          </p:cNvPr>
          <p:cNvSpPr>
            <a:spLocks noGrp="1"/>
          </p:cNvSpPr>
          <p:nvPr>
            <p:ph type="ctrTitle"/>
          </p:nvPr>
        </p:nvSpPr>
        <p:spPr>
          <a:xfrm>
            <a:off x="7423840" y="0"/>
            <a:ext cx="4768159" cy="1657454"/>
          </a:xfrm>
        </p:spPr>
        <p:txBody>
          <a:bodyPr>
            <a:normAutofit fontScale="90000"/>
          </a:bodyPr>
          <a:lstStyle/>
          <a:p>
            <a:r>
              <a:rPr lang="en-US" b="1" dirty="0">
                <a:latin typeface="Arial" panose="020B0604020202020204" pitchFamily="34" charset="0"/>
                <a:cs typeface="Arial" panose="020B0604020202020204" pitchFamily="34" charset="0"/>
              </a:rPr>
              <a:t>Introducing DPAA</a:t>
            </a:r>
          </a:p>
        </p:txBody>
      </p:sp>
      <p:sp>
        <p:nvSpPr>
          <p:cNvPr id="3" name="Subtitle 2">
            <a:extLst>
              <a:ext uri="{FF2B5EF4-FFF2-40B4-BE49-F238E27FC236}">
                <a16:creationId xmlns:a16="http://schemas.microsoft.com/office/drawing/2014/main" id="{79AA3E65-2D3B-A26F-116C-6398C0F1780F}"/>
              </a:ext>
            </a:extLst>
          </p:cNvPr>
          <p:cNvSpPr>
            <a:spLocks noGrp="1"/>
          </p:cNvSpPr>
          <p:nvPr>
            <p:ph type="subTitle" idx="1"/>
          </p:nvPr>
        </p:nvSpPr>
        <p:spPr>
          <a:xfrm>
            <a:off x="7423840" y="2165330"/>
            <a:ext cx="4768160" cy="1145123"/>
          </a:xfrm>
        </p:spPr>
        <p:txBody>
          <a:bodyPr>
            <a:normAutofit lnSpcReduction="10000"/>
          </a:bodyPr>
          <a:lstStyle/>
          <a:p>
            <a:r>
              <a:rPr lang="en-US" sz="2800" i="1" dirty="0">
                <a:solidFill>
                  <a:schemeClr val="bg2">
                    <a:lumMod val="25000"/>
                  </a:schemeClr>
                </a:solidFill>
                <a:latin typeface="Arial" panose="020B0604020202020204" pitchFamily="34" charset="0"/>
                <a:cs typeface="Arial" panose="020B0604020202020204" pitchFamily="34" charset="0"/>
              </a:rPr>
              <a:t>A Bayesian Approach To Evaluating Special Teams Defending Play Performance</a:t>
            </a:r>
          </a:p>
        </p:txBody>
      </p:sp>
      <p:sp>
        <p:nvSpPr>
          <p:cNvPr id="6" name="TextBox 5">
            <a:extLst>
              <a:ext uri="{FF2B5EF4-FFF2-40B4-BE49-F238E27FC236}">
                <a16:creationId xmlns:a16="http://schemas.microsoft.com/office/drawing/2014/main" id="{4579748D-DDF1-E802-CC79-2D45923B6CAF}"/>
              </a:ext>
            </a:extLst>
          </p:cNvPr>
          <p:cNvSpPr txBox="1"/>
          <p:nvPr/>
        </p:nvSpPr>
        <p:spPr>
          <a:xfrm>
            <a:off x="7423840" y="4486829"/>
            <a:ext cx="4768160" cy="830997"/>
          </a:xfrm>
          <a:prstGeom prst="rect">
            <a:avLst/>
          </a:prstGeom>
          <a:noFill/>
        </p:spPr>
        <p:txBody>
          <a:bodyPr wrap="square" rtlCol="0">
            <a:spAutoFit/>
          </a:bodyPr>
          <a:lstStyle/>
          <a:p>
            <a:pPr algn="ctr"/>
            <a:r>
              <a:rPr lang="en-US" sz="2400" dirty="0">
                <a:latin typeface="Arial Narrow" panose="020B0604020202020204" pitchFamily="34" charset="0"/>
                <a:cs typeface="Arial Narrow" panose="020B0604020202020204" pitchFamily="34" charset="0"/>
              </a:rPr>
              <a:t>Quinn MacLean</a:t>
            </a:r>
          </a:p>
          <a:p>
            <a:pPr algn="ctr"/>
            <a:r>
              <a:rPr lang="en-US" sz="2400" dirty="0">
                <a:latin typeface="Arial Narrow" panose="020B0604020202020204" pitchFamily="34" charset="0"/>
                <a:cs typeface="Arial Narrow" panose="020B0604020202020204" pitchFamily="34" charset="0"/>
              </a:rPr>
              <a:t>2022 Big Data Cup Finals</a:t>
            </a:r>
          </a:p>
        </p:txBody>
      </p:sp>
    </p:spTree>
    <p:extLst>
      <p:ext uri="{BB962C8B-B14F-4D97-AF65-F5344CB8AC3E}">
        <p14:creationId xmlns:p14="http://schemas.microsoft.com/office/powerpoint/2010/main" val="2348609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E316A1-FFD1-9C23-FB29-ADE29DE5EE61}"/>
              </a:ext>
            </a:extLst>
          </p:cNvPr>
          <p:cNvSpPr txBox="1">
            <a:spLocks/>
          </p:cNvSpPr>
          <p:nvPr/>
        </p:nvSpPr>
        <p:spPr>
          <a:xfrm>
            <a:off x="0" y="-1"/>
            <a:ext cx="12192000" cy="685800"/>
          </a:xfrm>
          <a:prstGeom prst="rect">
            <a:avLst/>
          </a:prstGeom>
          <a:solidFill>
            <a:schemeClr val="bg1">
              <a:lumMod val="8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Arial" panose="020B0604020202020204" pitchFamily="34" charset="0"/>
                <a:cs typeface="Arial" panose="020B0604020202020204" pitchFamily="34" charset="0"/>
              </a:rPr>
              <a:t>Next Steps</a:t>
            </a:r>
          </a:p>
        </p:txBody>
      </p:sp>
      <p:sp>
        <p:nvSpPr>
          <p:cNvPr id="9" name="Content Placeholder 2">
            <a:extLst>
              <a:ext uri="{FF2B5EF4-FFF2-40B4-BE49-F238E27FC236}">
                <a16:creationId xmlns:a16="http://schemas.microsoft.com/office/drawing/2014/main" id="{AC7C85C8-F7DD-B5E7-D707-F3250AD9EF3B}"/>
              </a:ext>
            </a:extLst>
          </p:cNvPr>
          <p:cNvSpPr txBox="1">
            <a:spLocks/>
          </p:cNvSpPr>
          <p:nvPr/>
        </p:nvSpPr>
        <p:spPr>
          <a:xfrm>
            <a:off x="0" y="1525905"/>
            <a:ext cx="4957763" cy="5204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dirty="0"/>
              <a:t>Prevent passing in the zone</a:t>
            </a:r>
          </a:p>
          <a:p>
            <a:pPr marL="0" indent="0">
              <a:buNone/>
            </a:pPr>
            <a:endParaRPr lang="en-US" dirty="0"/>
          </a:p>
          <a:p>
            <a:pPr marL="285750" indent="-285750"/>
            <a:r>
              <a:rPr lang="en-US" dirty="0"/>
              <a:t>DPAA Scouting Reports </a:t>
            </a:r>
          </a:p>
          <a:p>
            <a:pPr marL="285750" indent="-285750"/>
            <a:endParaRPr lang="en-US" dirty="0"/>
          </a:p>
          <a:p>
            <a:pPr marL="285750" indent="-285750"/>
            <a:r>
              <a:rPr lang="en-US" dirty="0"/>
              <a:t>Use framework to evaluate EV DPAA</a:t>
            </a:r>
          </a:p>
          <a:p>
            <a:pPr marL="285750" indent="-285750"/>
            <a:endParaRPr lang="en-US" dirty="0"/>
          </a:p>
          <a:p>
            <a:pPr marL="285750" indent="-285750"/>
            <a:r>
              <a:rPr lang="en-US" dirty="0"/>
              <a:t>Win the Gold! </a:t>
            </a:r>
          </a:p>
          <a:p>
            <a:pPr marL="285750" indent="-285750"/>
            <a:endParaRPr lang="en-US" dirty="0"/>
          </a:p>
          <a:p>
            <a:pPr marL="285750" indent="-285750"/>
            <a:endParaRPr lang="en-US" dirty="0"/>
          </a:p>
          <a:p>
            <a:endParaRPr lang="en-US" dirty="0"/>
          </a:p>
          <a:p>
            <a:endParaRPr lang="en-US" dirty="0"/>
          </a:p>
        </p:txBody>
      </p:sp>
      <p:pic>
        <p:nvPicPr>
          <p:cNvPr id="9218" name="Picture 2" descr="Olympics: USA hockey begins gold defense without Brianna Decker">
            <a:extLst>
              <a:ext uri="{FF2B5EF4-FFF2-40B4-BE49-F238E27FC236}">
                <a16:creationId xmlns:a16="http://schemas.microsoft.com/office/drawing/2014/main" id="{7503CDEC-BD56-855B-7218-207F0FC91A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63" y="2225119"/>
            <a:ext cx="6766560" cy="3806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544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4EBF14-9A06-5EDA-FEDB-6734A6791F22}"/>
              </a:ext>
            </a:extLst>
          </p:cNvPr>
          <p:cNvPicPr>
            <a:picLocks noChangeAspect="1"/>
          </p:cNvPicPr>
          <p:nvPr/>
        </p:nvPicPr>
        <p:blipFill>
          <a:blip r:embed="rId2"/>
          <a:stretch>
            <a:fillRect/>
          </a:stretch>
        </p:blipFill>
        <p:spPr>
          <a:xfrm>
            <a:off x="2086942" y="1690688"/>
            <a:ext cx="7302500" cy="4914900"/>
          </a:xfrm>
          <a:prstGeom prst="rect">
            <a:avLst/>
          </a:prstGeom>
        </p:spPr>
      </p:pic>
      <p:sp>
        <p:nvSpPr>
          <p:cNvPr id="5" name="Title 1">
            <a:extLst>
              <a:ext uri="{FF2B5EF4-FFF2-40B4-BE49-F238E27FC236}">
                <a16:creationId xmlns:a16="http://schemas.microsoft.com/office/drawing/2014/main" id="{372D1252-C22E-0F0F-64E0-2C5A0F32501E}"/>
              </a:ext>
            </a:extLst>
          </p:cNvPr>
          <p:cNvSpPr txBox="1">
            <a:spLocks/>
          </p:cNvSpPr>
          <p:nvPr/>
        </p:nvSpPr>
        <p:spPr>
          <a:xfrm>
            <a:off x="0" y="-1"/>
            <a:ext cx="12192000" cy="685800"/>
          </a:xfrm>
          <a:prstGeom prst="rect">
            <a:avLst/>
          </a:prstGeom>
          <a:solidFill>
            <a:schemeClr val="bg2">
              <a:lumMod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Arial" panose="020B0604020202020204" pitchFamily="34" charset="0"/>
                <a:cs typeface="Arial" panose="020B0604020202020204" pitchFamily="34" charset="0"/>
              </a:rPr>
              <a:t>Appendix – DPAA distribution</a:t>
            </a:r>
          </a:p>
        </p:txBody>
      </p:sp>
    </p:spTree>
    <p:extLst>
      <p:ext uri="{BB962C8B-B14F-4D97-AF65-F5344CB8AC3E}">
        <p14:creationId xmlns:p14="http://schemas.microsoft.com/office/powerpoint/2010/main" val="3125993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8C71-222B-507E-F5B2-2986DF3123E7}"/>
              </a:ext>
            </a:extLst>
          </p:cNvPr>
          <p:cNvSpPr>
            <a:spLocks noGrp="1"/>
          </p:cNvSpPr>
          <p:nvPr>
            <p:ph type="title"/>
          </p:nvPr>
        </p:nvSpPr>
        <p:spPr>
          <a:xfrm>
            <a:off x="0" y="1"/>
            <a:ext cx="12192000" cy="685800"/>
          </a:xfrm>
          <a:solidFill>
            <a:schemeClr val="bg1">
              <a:lumMod val="85000"/>
            </a:schemeClr>
          </a:solidFill>
        </p:spPr>
        <p:txBody>
          <a:bodyPr>
            <a:normAutofit/>
          </a:bodyPr>
          <a:lstStyle/>
          <a:p>
            <a:r>
              <a:rPr lang="en-US" sz="3600" b="1" dirty="0">
                <a:latin typeface="Arial" panose="020B0604020202020204" pitchFamily="34" charset="0"/>
                <a:cs typeface="Arial" panose="020B0604020202020204" pitchFamily="34" charset="0"/>
              </a:rPr>
              <a:t>Research Question</a:t>
            </a:r>
            <a:endParaRPr lang="en-US" sz="3600" dirty="0"/>
          </a:p>
        </p:txBody>
      </p:sp>
      <p:sp>
        <p:nvSpPr>
          <p:cNvPr id="3" name="Content Placeholder 2">
            <a:extLst>
              <a:ext uri="{FF2B5EF4-FFF2-40B4-BE49-F238E27FC236}">
                <a16:creationId xmlns:a16="http://schemas.microsoft.com/office/drawing/2014/main" id="{C3A3DB13-A346-CBC7-9274-ED9873C57E4C}"/>
              </a:ext>
            </a:extLst>
          </p:cNvPr>
          <p:cNvSpPr>
            <a:spLocks noGrp="1"/>
          </p:cNvSpPr>
          <p:nvPr>
            <p:ph idx="1"/>
          </p:nvPr>
        </p:nvSpPr>
        <p:spPr>
          <a:xfrm>
            <a:off x="0" y="1325563"/>
            <a:ext cx="5500688" cy="5204619"/>
          </a:xfrm>
        </p:spPr>
        <p:txBody>
          <a:bodyPr>
            <a:normAutofit/>
          </a:bodyPr>
          <a:lstStyle/>
          <a:p>
            <a:r>
              <a:rPr lang="en-US" dirty="0"/>
              <a:t>Objective: Utilize event &amp; tracking data to understand relative team and individual defensive performance on power plays</a:t>
            </a:r>
          </a:p>
          <a:p>
            <a:pPr marL="0" indent="0">
              <a:buNone/>
            </a:pPr>
            <a:endParaRPr lang="en-US" dirty="0"/>
          </a:p>
          <a:p>
            <a:r>
              <a:rPr lang="en-US" dirty="0"/>
              <a:t>Key Questions</a:t>
            </a:r>
          </a:p>
          <a:p>
            <a:pPr lvl="1"/>
            <a:r>
              <a:rPr lang="en-US" dirty="0"/>
              <a:t>What teams/players defended above average?</a:t>
            </a:r>
          </a:p>
          <a:p>
            <a:pPr lvl="1"/>
            <a:r>
              <a:rPr lang="en-US" dirty="0"/>
              <a:t>What are most difficult events to defend against?</a:t>
            </a:r>
          </a:p>
          <a:p>
            <a:pPr lvl="1"/>
            <a:r>
              <a:rPr lang="en-US" dirty="0"/>
              <a:t>What are some observed team/player strategies for defense?</a:t>
            </a:r>
          </a:p>
        </p:txBody>
      </p:sp>
      <p:pic>
        <p:nvPicPr>
          <p:cNvPr id="4" name="Picture 3">
            <a:extLst>
              <a:ext uri="{FF2B5EF4-FFF2-40B4-BE49-F238E27FC236}">
                <a16:creationId xmlns:a16="http://schemas.microsoft.com/office/drawing/2014/main" id="{31C339CB-967C-1CEF-8B1D-C908C7E6E680}"/>
              </a:ext>
            </a:extLst>
          </p:cNvPr>
          <p:cNvPicPr>
            <a:picLocks noChangeAspect="1"/>
          </p:cNvPicPr>
          <p:nvPr/>
        </p:nvPicPr>
        <p:blipFill>
          <a:blip r:embed="rId3"/>
          <a:stretch>
            <a:fillRect/>
          </a:stretch>
        </p:blipFill>
        <p:spPr>
          <a:xfrm>
            <a:off x="5760244" y="1943100"/>
            <a:ext cx="5943600" cy="2971800"/>
          </a:xfrm>
          <a:prstGeom prst="rect">
            <a:avLst/>
          </a:prstGeom>
        </p:spPr>
      </p:pic>
      <p:cxnSp>
        <p:nvCxnSpPr>
          <p:cNvPr id="6" name="Straight Connector 5">
            <a:extLst>
              <a:ext uri="{FF2B5EF4-FFF2-40B4-BE49-F238E27FC236}">
                <a16:creationId xmlns:a16="http://schemas.microsoft.com/office/drawing/2014/main" id="{3CDFD167-56E6-6A6B-0E09-968962BE23D3}"/>
              </a:ext>
            </a:extLst>
          </p:cNvPr>
          <p:cNvCxnSpPr/>
          <p:nvPr/>
        </p:nvCxnSpPr>
        <p:spPr>
          <a:xfrm flipH="1">
            <a:off x="7372350" y="3529013"/>
            <a:ext cx="1571625" cy="3000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42F4FE4-859C-6968-9D2E-47B58CAEECBC}"/>
              </a:ext>
            </a:extLst>
          </p:cNvPr>
          <p:cNvCxnSpPr>
            <a:cxnSpLocks/>
          </p:cNvCxnSpPr>
          <p:nvPr/>
        </p:nvCxnSpPr>
        <p:spPr>
          <a:xfrm flipH="1" flipV="1">
            <a:off x="7372350" y="3829050"/>
            <a:ext cx="2300288" cy="2571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50B550F-245E-5B10-D061-9837AC72EB75}"/>
              </a:ext>
            </a:extLst>
          </p:cNvPr>
          <p:cNvCxnSpPr>
            <a:cxnSpLocks/>
          </p:cNvCxnSpPr>
          <p:nvPr/>
        </p:nvCxnSpPr>
        <p:spPr>
          <a:xfrm flipV="1">
            <a:off x="9672638" y="3679031"/>
            <a:ext cx="259556" cy="40719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6D9BC9-BF37-7125-BC3D-7B0BA2F964D1}"/>
              </a:ext>
            </a:extLst>
          </p:cNvPr>
          <p:cNvCxnSpPr>
            <a:cxnSpLocks/>
          </p:cNvCxnSpPr>
          <p:nvPr/>
        </p:nvCxnSpPr>
        <p:spPr>
          <a:xfrm>
            <a:off x="9020175" y="3529013"/>
            <a:ext cx="912019" cy="15001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397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8C71-222B-507E-F5B2-2986DF3123E7}"/>
              </a:ext>
            </a:extLst>
          </p:cNvPr>
          <p:cNvSpPr>
            <a:spLocks noGrp="1"/>
          </p:cNvSpPr>
          <p:nvPr>
            <p:ph type="title"/>
          </p:nvPr>
        </p:nvSpPr>
        <p:spPr>
          <a:xfrm>
            <a:off x="0" y="1"/>
            <a:ext cx="12192000" cy="685800"/>
          </a:xfrm>
          <a:solidFill>
            <a:schemeClr val="bg1">
              <a:lumMod val="85000"/>
            </a:schemeClr>
          </a:solidFill>
        </p:spPr>
        <p:txBody>
          <a:bodyPr>
            <a:normAutofit/>
          </a:bodyPr>
          <a:lstStyle/>
          <a:p>
            <a:r>
              <a:rPr lang="en-US" sz="4000" b="1" dirty="0">
                <a:latin typeface="Arial" panose="020B0604020202020204" pitchFamily="34" charset="0"/>
                <a:cs typeface="Arial" panose="020B0604020202020204" pitchFamily="34" charset="0"/>
              </a:rPr>
              <a:t>Considerations</a:t>
            </a:r>
            <a:endParaRPr lang="en-US" sz="4000" dirty="0"/>
          </a:p>
        </p:txBody>
      </p:sp>
      <p:pic>
        <p:nvPicPr>
          <p:cNvPr id="8194" name="Picture 2" descr="tracking">
            <a:extLst>
              <a:ext uri="{FF2B5EF4-FFF2-40B4-BE49-F238E27FC236}">
                <a16:creationId xmlns:a16="http://schemas.microsoft.com/office/drawing/2014/main" id="{25A0441F-0B85-DB1D-7B09-EEF3E4967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5987" y="1929078"/>
            <a:ext cx="5943600" cy="299984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4FCA61C4-57A1-ADD7-4C7F-E7E565FF4B68}"/>
              </a:ext>
            </a:extLst>
          </p:cNvPr>
          <p:cNvSpPr txBox="1">
            <a:spLocks/>
          </p:cNvSpPr>
          <p:nvPr/>
        </p:nvSpPr>
        <p:spPr>
          <a:xfrm>
            <a:off x="-1" y="1325563"/>
            <a:ext cx="5943599" cy="5204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2022 Women’s Olympic Hockey Data</a:t>
            </a:r>
          </a:p>
          <a:p>
            <a:endParaRPr lang="en-US" dirty="0"/>
          </a:p>
          <a:p>
            <a:r>
              <a:rPr lang="en-US" dirty="0"/>
              <a:t>Player recognition accuracy</a:t>
            </a:r>
          </a:p>
          <a:p>
            <a:pPr marL="0" indent="0">
              <a:buNone/>
            </a:pPr>
            <a:endParaRPr lang="en-US" dirty="0"/>
          </a:p>
          <a:p>
            <a:r>
              <a:rPr lang="en-US" dirty="0"/>
              <a:t>Evaluating closest defensive player</a:t>
            </a:r>
          </a:p>
          <a:p>
            <a:pPr marL="0" indent="0">
              <a:buNone/>
            </a:pPr>
            <a:endParaRPr lang="en-US" dirty="0"/>
          </a:p>
          <a:p>
            <a:r>
              <a:rPr lang="en-US" dirty="0"/>
              <a:t>Limited sample size per player</a:t>
            </a:r>
          </a:p>
          <a:p>
            <a:pPr marL="0" indent="0">
              <a:buNone/>
            </a:pPr>
            <a:endParaRPr lang="en-US" dirty="0"/>
          </a:p>
          <a:p>
            <a:r>
              <a:rPr lang="en-US" dirty="0"/>
              <a:t>Power play vs even strength play</a:t>
            </a:r>
          </a:p>
          <a:p>
            <a:endParaRPr lang="en-US" dirty="0"/>
          </a:p>
          <a:p>
            <a:endParaRPr lang="en-US" dirty="0"/>
          </a:p>
        </p:txBody>
      </p:sp>
    </p:spTree>
    <p:extLst>
      <p:ext uri="{BB962C8B-B14F-4D97-AF65-F5344CB8AC3E}">
        <p14:creationId xmlns:p14="http://schemas.microsoft.com/office/powerpoint/2010/main" val="1951312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304F-DC3C-20E0-5ACF-EBF37F231460}"/>
              </a:ext>
            </a:extLst>
          </p:cNvPr>
          <p:cNvSpPr>
            <a:spLocks noGrp="1"/>
          </p:cNvSpPr>
          <p:nvPr>
            <p:ph type="title"/>
          </p:nvPr>
        </p:nvSpPr>
        <p:spPr>
          <a:xfrm>
            <a:off x="0" y="-1"/>
            <a:ext cx="12192000" cy="685800"/>
          </a:xfrm>
          <a:solidFill>
            <a:schemeClr val="bg1">
              <a:lumMod val="85000"/>
            </a:schemeClr>
          </a:solidFill>
        </p:spPr>
        <p:txBody>
          <a:bodyPr>
            <a:normAutofit/>
          </a:bodyPr>
          <a:lstStyle/>
          <a:p>
            <a:r>
              <a:rPr lang="en-US" sz="4000" b="1" dirty="0">
                <a:latin typeface="Arial" panose="020B0604020202020204" pitchFamily="34" charset="0"/>
                <a:cs typeface="Arial" panose="020B0604020202020204" pitchFamily="34" charset="0"/>
              </a:rPr>
              <a:t>Modeling Approach &amp; Evaluation</a:t>
            </a:r>
          </a:p>
        </p:txBody>
      </p:sp>
      <p:pic>
        <p:nvPicPr>
          <p:cNvPr id="6" name="Picture 5">
            <a:extLst>
              <a:ext uri="{FF2B5EF4-FFF2-40B4-BE49-F238E27FC236}">
                <a16:creationId xmlns:a16="http://schemas.microsoft.com/office/drawing/2014/main" id="{645D96B8-9524-B54B-DA37-D876469A3CBC}"/>
              </a:ext>
            </a:extLst>
          </p:cNvPr>
          <p:cNvPicPr>
            <a:picLocks noChangeAspect="1"/>
          </p:cNvPicPr>
          <p:nvPr/>
        </p:nvPicPr>
        <p:blipFill>
          <a:blip r:embed="rId3"/>
          <a:stretch>
            <a:fillRect/>
          </a:stretch>
        </p:blipFill>
        <p:spPr>
          <a:xfrm>
            <a:off x="5681663" y="1957388"/>
            <a:ext cx="5943600" cy="2729320"/>
          </a:xfrm>
          <a:prstGeom prst="rect">
            <a:avLst/>
          </a:prstGeom>
        </p:spPr>
      </p:pic>
      <p:sp>
        <p:nvSpPr>
          <p:cNvPr id="8" name="Content Placeholder 2">
            <a:extLst>
              <a:ext uri="{FF2B5EF4-FFF2-40B4-BE49-F238E27FC236}">
                <a16:creationId xmlns:a16="http://schemas.microsoft.com/office/drawing/2014/main" id="{E18A59C4-8184-B635-AEC8-B4DC440D5AD6}"/>
              </a:ext>
            </a:extLst>
          </p:cNvPr>
          <p:cNvSpPr txBox="1">
            <a:spLocks/>
          </p:cNvSpPr>
          <p:nvPr/>
        </p:nvSpPr>
        <p:spPr>
          <a:xfrm>
            <a:off x="0" y="1325563"/>
            <a:ext cx="5500688" cy="5204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Modeling Successfully defended play</a:t>
            </a:r>
          </a:p>
          <a:p>
            <a:pPr marL="285750" indent="-285750"/>
            <a:endParaRPr lang="en-US" dirty="0"/>
          </a:p>
          <a:p>
            <a:pPr marL="285750" indent="-285750"/>
            <a:r>
              <a:rPr lang="en-US" dirty="0"/>
              <a:t>Mixed Effects Model using Monte Carlo Markov Chain</a:t>
            </a:r>
          </a:p>
          <a:p>
            <a:pPr marL="285750" indent="-285750"/>
            <a:endParaRPr lang="en-US" dirty="0"/>
          </a:p>
          <a:p>
            <a:pPr marL="285750" indent="-285750"/>
            <a:r>
              <a:rPr lang="en-US" b="1" dirty="0"/>
              <a:t>Defending Plays Above Average (DPAA): defender’s ability could shape the outcome of a play</a:t>
            </a:r>
          </a:p>
          <a:p>
            <a:pPr marL="0" indent="0">
              <a:buNone/>
            </a:pPr>
            <a:endParaRPr lang="en-US" dirty="0"/>
          </a:p>
        </p:txBody>
      </p:sp>
    </p:spTree>
    <p:extLst>
      <p:ext uri="{BB962C8B-B14F-4D97-AF65-F5344CB8AC3E}">
        <p14:creationId xmlns:p14="http://schemas.microsoft.com/office/powerpoint/2010/main" val="180161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414001-34AB-E9AC-B8BC-00D6C09D9425}"/>
              </a:ext>
            </a:extLst>
          </p:cNvPr>
          <p:cNvPicPr>
            <a:picLocks noChangeAspect="1"/>
          </p:cNvPicPr>
          <p:nvPr/>
        </p:nvPicPr>
        <p:blipFill>
          <a:blip r:embed="rId3"/>
          <a:stretch>
            <a:fillRect/>
          </a:stretch>
        </p:blipFill>
        <p:spPr>
          <a:xfrm>
            <a:off x="5713413" y="2143126"/>
            <a:ext cx="5943600" cy="2199687"/>
          </a:xfrm>
          <a:prstGeom prst="rect">
            <a:avLst/>
          </a:prstGeom>
        </p:spPr>
      </p:pic>
      <p:sp>
        <p:nvSpPr>
          <p:cNvPr id="8" name="Content Placeholder 2">
            <a:extLst>
              <a:ext uri="{FF2B5EF4-FFF2-40B4-BE49-F238E27FC236}">
                <a16:creationId xmlns:a16="http://schemas.microsoft.com/office/drawing/2014/main" id="{6509A155-DA39-F076-BE88-92DA46DD6647}"/>
              </a:ext>
            </a:extLst>
          </p:cNvPr>
          <p:cNvSpPr txBox="1">
            <a:spLocks/>
          </p:cNvSpPr>
          <p:nvPr/>
        </p:nvSpPr>
        <p:spPr>
          <a:xfrm>
            <a:off x="0" y="1325563"/>
            <a:ext cx="5500688" cy="5204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dirty="0"/>
              <a:t>Pass hardest play to defend</a:t>
            </a:r>
          </a:p>
          <a:p>
            <a:pPr marL="0" indent="0">
              <a:buNone/>
            </a:pPr>
            <a:endParaRPr lang="en-US" dirty="0"/>
          </a:p>
          <a:p>
            <a:pPr marL="285750" indent="-285750"/>
            <a:r>
              <a:rPr lang="en-US" dirty="0"/>
              <a:t>Dump In/Out easiest to defend</a:t>
            </a:r>
          </a:p>
          <a:p>
            <a:pPr marL="0" indent="0">
              <a:buNone/>
            </a:pPr>
            <a:endParaRPr lang="en-US" dirty="0"/>
          </a:p>
          <a:p>
            <a:pPr marL="285750" indent="-285750"/>
            <a:r>
              <a:rPr lang="en-US" dirty="0"/>
              <a:t>Puck Recovery appears to have the highest volatility </a:t>
            </a:r>
          </a:p>
          <a:p>
            <a:endParaRPr lang="en-US" dirty="0"/>
          </a:p>
          <a:p>
            <a:endParaRPr lang="en-US" dirty="0"/>
          </a:p>
        </p:txBody>
      </p:sp>
      <p:sp>
        <p:nvSpPr>
          <p:cNvPr id="9" name="Title 1">
            <a:extLst>
              <a:ext uri="{FF2B5EF4-FFF2-40B4-BE49-F238E27FC236}">
                <a16:creationId xmlns:a16="http://schemas.microsoft.com/office/drawing/2014/main" id="{B21FEAAE-2961-66A3-14A9-BDB4FA9B86BF}"/>
              </a:ext>
            </a:extLst>
          </p:cNvPr>
          <p:cNvSpPr txBox="1">
            <a:spLocks/>
          </p:cNvSpPr>
          <p:nvPr/>
        </p:nvSpPr>
        <p:spPr>
          <a:xfrm>
            <a:off x="0" y="-1"/>
            <a:ext cx="12192000" cy="685800"/>
          </a:xfrm>
          <a:prstGeom prst="rect">
            <a:avLst/>
          </a:prstGeom>
          <a:solidFill>
            <a:schemeClr val="bg1">
              <a:lumMod val="8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Arial" panose="020B0604020202020204" pitchFamily="34" charset="0"/>
                <a:cs typeface="Arial" panose="020B0604020202020204" pitchFamily="34" charset="0"/>
              </a:rPr>
              <a:t>Modelling Results</a:t>
            </a:r>
          </a:p>
        </p:txBody>
      </p:sp>
    </p:spTree>
    <p:extLst>
      <p:ext uri="{BB962C8B-B14F-4D97-AF65-F5344CB8AC3E}">
        <p14:creationId xmlns:p14="http://schemas.microsoft.com/office/powerpoint/2010/main" val="3545554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FBF4F5-3231-FD83-2BD9-D6ECA6BAA9B0}"/>
              </a:ext>
            </a:extLst>
          </p:cNvPr>
          <p:cNvPicPr>
            <a:picLocks noChangeAspect="1"/>
          </p:cNvPicPr>
          <p:nvPr/>
        </p:nvPicPr>
        <p:blipFill>
          <a:blip r:embed="rId3"/>
          <a:stretch>
            <a:fillRect/>
          </a:stretch>
        </p:blipFill>
        <p:spPr>
          <a:xfrm>
            <a:off x="883920" y="1599156"/>
            <a:ext cx="10424160" cy="3659688"/>
          </a:xfrm>
          <a:prstGeom prst="rect">
            <a:avLst/>
          </a:prstGeom>
        </p:spPr>
      </p:pic>
      <p:sp>
        <p:nvSpPr>
          <p:cNvPr id="8" name="Title 1">
            <a:extLst>
              <a:ext uri="{FF2B5EF4-FFF2-40B4-BE49-F238E27FC236}">
                <a16:creationId xmlns:a16="http://schemas.microsoft.com/office/drawing/2014/main" id="{D6B43954-E24F-5CAE-E693-9A192CFE08A1}"/>
              </a:ext>
            </a:extLst>
          </p:cNvPr>
          <p:cNvSpPr txBox="1">
            <a:spLocks/>
          </p:cNvSpPr>
          <p:nvPr/>
        </p:nvSpPr>
        <p:spPr>
          <a:xfrm>
            <a:off x="0" y="0"/>
            <a:ext cx="12192000" cy="685800"/>
          </a:xfrm>
          <a:prstGeom prst="rect">
            <a:avLst/>
          </a:prstGeom>
          <a:solidFill>
            <a:schemeClr val="bg1">
              <a:lumMod val="8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Arial" panose="020B0604020202020204" pitchFamily="34" charset="0"/>
                <a:cs typeface="Arial" panose="020B0604020202020204" pitchFamily="34" charset="0"/>
              </a:rPr>
              <a:t>DPAA Use: Team Performance Evaluation</a:t>
            </a:r>
          </a:p>
        </p:txBody>
      </p:sp>
    </p:spTree>
    <p:extLst>
      <p:ext uri="{BB962C8B-B14F-4D97-AF65-F5344CB8AC3E}">
        <p14:creationId xmlns:p14="http://schemas.microsoft.com/office/powerpoint/2010/main" val="334424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30F321-3372-1516-6727-F0682582F314}"/>
              </a:ext>
            </a:extLst>
          </p:cNvPr>
          <p:cNvPicPr>
            <a:picLocks noChangeAspect="1"/>
          </p:cNvPicPr>
          <p:nvPr/>
        </p:nvPicPr>
        <p:blipFill>
          <a:blip r:embed="rId3"/>
          <a:stretch>
            <a:fillRect/>
          </a:stretch>
        </p:blipFill>
        <p:spPr>
          <a:xfrm>
            <a:off x="1524000" y="912831"/>
            <a:ext cx="9144000" cy="5659312"/>
          </a:xfrm>
          <a:prstGeom prst="rect">
            <a:avLst/>
          </a:prstGeom>
        </p:spPr>
      </p:pic>
      <p:sp>
        <p:nvSpPr>
          <p:cNvPr id="6" name="Title 1">
            <a:extLst>
              <a:ext uri="{FF2B5EF4-FFF2-40B4-BE49-F238E27FC236}">
                <a16:creationId xmlns:a16="http://schemas.microsoft.com/office/drawing/2014/main" id="{FA916828-8A61-BD04-62A8-4344E05F6366}"/>
              </a:ext>
            </a:extLst>
          </p:cNvPr>
          <p:cNvSpPr txBox="1">
            <a:spLocks/>
          </p:cNvSpPr>
          <p:nvPr/>
        </p:nvSpPr>
        <p:spPr>
          <a:xfrm>
            <a:off x="0" y="-1"/>
            <a:ext cx="12192000" cy="685800"/>
          </a:xfrm>
          <a:prstGeom prst="rect">
            <a:avLst/>
          </a:prstGeom>
          <a:solidFill>
            <a:schemeClr val="bg1">
              <a:lumMod val="8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Arial" panose="020B0604020202020204" pitchFamily="34" charset="0"/>
                <a:cs typeface="Arial" panose="020B0604020202020204" pitchFamily="34" charset="0"/>
              </a:rPr>
              <a:t>Team Short Handed Passing Defense</a:t>
            </a:r>
          </a:p>
        </p:txBody>
      </p:sp>
    </p:spTree>
    <p:extLst>
      <p:ext uri="{BB962C8B-B14F-4D97-AF65-F5344CB8AC3E}">
        <p14:creationId xmlns:p14="http://schemas.microsoft.com/office/powerpoint/2010/main" val="403956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7C199D-993B-788C-C511-DE9082464268}"/>
              </a:ext>
            </a:extLst>
          </p:cNvPr>
          <p:cNvPicPr>
            <a:picLocks noChangeAspect="1"/>
          </p:cNvPicPr>
          <p:nvPr/>
        </p:nvPicPr>
        <p:blipFill>
          <a:blip r:embed="rId3"/>
          <a:stretch>
            <a:fillRect/>
          </a:stretch>
        </p:blipFill>
        <p:spPr>
          <a:xfrm>
            <a:off x="1386840" y="1463095"/>
            <a:ext cx="9418320" cy="5029780"/>
          </a:xfrm>
          <a:prstGeom prst="rect">
            <a:avLst/>
          </a:prstGeom>
        </p:spPr>
      </p:pic>
      <p:sp>
        <p:nvSpPr>
          <p:cNvPr id="5" name="Title 1">
            <a:extLst>
              <a:ext uri="{FF2B5EF4-FFF2-40B4-BE49-F238E27FC236}">
                <a16:creationId xmlns:a16="http://schemas.microsoft.com/office/drawing/2014/main" id="{241B187C-EE77-F48C-AE6C-04C44A96EAA5}"/>
              </a:ext>
            </a:extLst>
          </p:cNvPr>
          <p:cNvSpPr txBox="1">
            <a:spLocks/>
          </p:cNvSpPr>
          <p:nvPr/>
        </p:nvSpPr>
        <p:spPr>
          <a:xfrm>
            <a:off x="0" y="-1"/>
            <a:ext cx="12192000" cy="685800"/>
          </a:xfrm>
          <a:prstGeom prst="rect">
            <a:avLst/>
          </a:prstGeom>
          <a:solidFill>
            <a:schemeClr val="bg2">
              <a:lumMod val="9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Arial" panose="020B0604020202020204" pitchFamily="34" charset="0"/>
                <a:cs typeface="Arial" panose="020B0604020202020204" pitchFamily="34" charset="0"/>
              </a:rPr>
              <a:t>Top Performers</a:t>
            </a:r>
          </a:p>
        </p:txBody>
      </p:sp>
    </p:spTree>
    <p:extLst>
      <p:ext uri="{BB962C8B-B14F-4D97-AF65-F5344CB8AC3E}">
        <p14:creationId xmlns:p14="http://schemas.microsoft.com/office/powerpoint/2010/main" val="766967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70BD28B-483B-9210-54D7-FB87427BFE7C}"/>
              </a:ext>
            </a:extLst>
          </p:cNvPr>
          <p:cNvPicPr>
            <a:picLocks noChangeAspect="1"/>
          </p:cNvPicPr>
          <p:nvPr/>
        </p:nvPicPr>
        <p:blipFill>
          <a:blip r:embed="rId3"/>
          <a:stretch>
            <a:fillRect/>
          </a:stretch>
        </p:blipFill>
        <p:spPr>
          <a:xfrm>
            <a:off x="1524000" y="1034946"/>
            <a:ext cx="9144000" cy="5642452"/>
          </a:xfrm>
          <a:prstGeom prst="rect">
            <a:avLst/>
          </a:prstGeom>
        </p:spPr>
      </p:pic>
      <p:sp>
        <p:nvSpPr>
          <p:cNvPr id="9" name="Title 1">
            <a:extLst>
              <a:ext uri="{FF2B5EF4-FFF2-40B4-BE49-F238E27FC236}">
                <a16:creationId xmlns:a16="http://schemas.microsoft.com/office/drawing/2014/main" id="{7D4DE5CF-B6A4-947F-8D67-E3A8F87B4BB9}"/>
              </a:ext>
            </a:extLst>
          </p:cNvPr>
          <p:cNvSpPr txBox="1">
            <a:spLocks/>
          </p:cNvSpPr>
          <p:nvPr/>
        </p:nvSpPr>
        <p:spPr>
          <a:xfrm>
            <a:off x="0" y="-1"/>
            <a:ext cx="12192000" cy="685800"/>
          </a:xfrm>
          <a:prstGeom prst="rect">
            <a:avLst/>
          </a:prstGeom>
          <a:solidFill>
            <a:schemeClr val="bg1">
              <a:lumMod val="8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Arial" panose="020B0604020202020204" pitchFamily="34" charset="0"/>
                <a:cs typeface="Arial" panose="020B0604020202020204" pitchFamily="34" charset="0"/>
              </a:rPr>
              <a:t>Player Spotlight: Megan Keller</a:t>
            </a:r>
          </a:p>
        </p:txBody>
      </p:sp>
    </p:spTree>
    <p:extLst>
      <p:ext uri="{BB962C8B-B14F-4D97-AF65-F5344CB8AC3E}">
        <p14:creationId xmlns:p14="http://schemas.microsoft.com/office/powerpoint/2010/main" val="3814818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16363</TotalTime>
  <Words>1985</Words>
  <Application>Microsoft Macintosh PowerPoint</Application>
  <PresentationFormat>Widescreen</PresentationFormat>
  <Paragraphs>202</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Narrow</vt:lpstr>
      <vt:lpstr>Calibri</vt:lpstr>
      <vt:lpstr>Calibri Light</vt:lpstr>
      <vt:lpstr>Office Theme</vt:lpstr>
      <vt:lpstr>Introducing DPAA</vt:lpstr>
      <vt:lpstr>Research Question</vt:lpstr>
      <vt:lpstr>Considerations</vt:lpstr>
      <vt:lpstr>Modeling Approach &amp;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DPAA</dc:title>
  <dc:creator>Quinn MacLean</dc:creator>
  <cp:lastModifiedBy>Quinn MacLean</cp:lastModifiedBy>
  <cp:revision>32</cp:revision>
  <dcterms:created xsi:type="dcterms:W3CDTF">2022-06-22T19:45:30Z</dcterms:created>
  <dcterms:modified xsi:type="dcterms:W3CDTF">2022-08-10T23:36:11Z</dcterms:modified>
</cp:coreProperties>
</file>