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notesMasterIdLst>
    <p:notesMasterId r:id="rId19"/>
  </p:notesMasterIdLst>
  <p:sldIdLst>
    <p:sldId id="270" r:id="rId4"/>
    <p:sldId id="272" r:id="rId5"/>
    <p:sldId id="271" r:id="rId6"/>
    <p:sldId id="273" r:id="rId7"/>
    <p:sldId id="281" r:id="rId8"/>
    <p:sldId id="282" r:id="rId9"/>
    <p:sldId id="258" r:id="rId10"/>
    <p:sldId id="278" r:id="rId11"/>
    <p:sldId id="279" r:id="rId12"/>
    <p:sldId id="280" r:id="rId13"/>
    <p:sldId id="274" r:id="rId14"/>
    <p:sldId id="275" r:id="rId15"/>
    <p:sldId id="276" r:id="rId16"/>
    <p:sldId id="277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52A57-1E65-41EC-9B4D-8F147776E11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1A56-9C83-48C3-ABC4-96A3EC605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8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1E7EF2C-86B3-4D82-9ECC-D30ECFCA8BF7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67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1E7EF2C-86B3-4D82-9ECC-D30ECFCA8BF7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01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80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53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C7F0D-DA57-41FC-82C8-20A4C010B7EC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59D6-3801-4697-9FE2-BEAF2CFF5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2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84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현 3"/>
          <p:cNvSpPr/>
          <p:nvPr userDrawn="1"/>
        </p:nvSpPr>
        <p:spPr>
          <a:xfrm flipH="1">
            <a:off x="-580570" y="2504530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 userDrawn="1"/>
        </p:nvSpPr>
        <p:spPr>
          <a:xfrm flipH="1">
            <a:off x="-539547" y="106379"/>
            <a:ext cx="1079093" cy="10681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498000"/>
            <a:ext cx="8157029" cy="360000"/>
          </a:xfrm>
          <a:prstGeom prst="rect">
            <a:avLst/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8157029" y="6498000"/>
            <a:ext cx="2627085" cy="360000"/>
          </a:xfrm>
          <a:prstGeom prst="rect">
            <a:avLst/>
          </a:prstGeom>
          <a:solidFill>
            <a:srgbClr val="06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0784115" y="6498000"/>
            <a:ext cx="1407886" cy="360000"/>
          </a:xfrm>
          <a:prstGeom prst="rect">
            <a:avLst/>
          </a:prstGeom>
          <a:solidFill>
            <a:srgbClr val="04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6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현 6"/>
          <p:cNvSpPr/>
          <p:nvPr userDrawn="1"/>
        </p:nvSpPr>
        <p:spPr>
          <a:xfrm flipH="1">
            <a:off x="1751197" y="289306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2714171" cy="6858000"/>
          </a:xfrm>
          <a:prstGeom prst="rect">
            <a:avLst/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0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2280" y="3079594"/>
            <a:ext cx="4227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와인 평가 빅데이터 분석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3638" y="3664369"/>
            <a:ext cx="27847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是</a:t>
            </a:r>
            <a:r>
              <a:rPr lang="ko-KR" altLang="en-US" sz="20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분석가</a:t>
            </a:r>
            <a:endParaRPr lang="en-US" altLang="ko-KR" sz="2000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윤석찬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임형민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이윤기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최주원</a:t>
            </a:r>
          </a:p>
        </p:txBody>
      </p:sp>
    </p:spTree>
    <p:extLst>
      <p:ext uri="{BB962C8B-B14F-4D97-AF65-F5344CB8AC3E}">
        <p14:creationId xmlns:p14="http://schemas.microsoft.com/office/powerpoint/2010/main" val="291017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600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(price </a:t>
            </a:r>
            <a:r>
              <a:rPr lang="ko-KR" altLang="en-US" sz="3200" spc="-15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16142-3F5A-481C-AEEC-F517697F124E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是</a:t>
            </a:r>
            <a:r>
              <a:rPr lang="ko-KR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분석가</a:t>
            </a:r>
            <a:endParaRPr lang="en-US" altLang="ko-KR" sz="1200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7E8B96-8775-43E1-9F3D-807D1E17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6" y="1248548"/>
            <a:ext cx="2761003" cy="47162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9FD1D0-85C0-4F49-A69A-42982F1F4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06" y="1248548"/>
            <a:ext cx="6461759" cy="5011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FA160-F3A6-485E-932D-E65E39946EFE}"/>
              </a:ext>
            </a:extLst>
          </p:cNvPr>
          <p:cNvSpPr txBox="1"/>
          <p:nvPr/>
        </p:nvSpPr>
        <p:spPr>
          <a:xfrm>
            <a:off x="7754768" y="932137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Nulsum</a:t>
            </a:r>
            <a:r>
              <a:rPr lang="en-US" altLang="ko-KR" b="1" dirty="0"/>
              <a:t>		Sum	       Ratio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000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03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600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(price </a:t>
            </a:r>
            <a:r>
              <a:rPr lang="ko-KR" altLang="en-US" sz="3200" spc="-15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754429-CB36-42E9-9CA4-7FB9B611CD6C}"/>
              </a:ext>
            </a:extLst>
          </p:cNvPr>
          <p:cNvSpPr txBox="1">
            <a:spLocks/>
          </p:cNvSpPr>
          <p:nvPr/>
        </p:nvSpPr>
        <p:spPr>
          <a:xfrm>
            <a:off x="722086" y="5141021"/>
            <a:ext cx="10515600" cy="136961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5%</a:t>
            </a:r>
            <a:r>
              <a:rPr lang="ko-KR" altLang="en-US" dirty="0"/>
              <a:t>이상 상위 </a:t>
            </a:r>
            <a:r>
              <a:rPr lang="en-US" altLang="ko-KR" dirty="0"/>
              <a:t>4</a:t>
            </a:r>
            <a:r>
              <a:rPr lang="ko-KR" altLang="en-US" dirty="0"/>
              <a:t>개 나라의 </a:t>
            </a:r>
            <a:r>
              <a:rPr lang="ko-KR" altLang="en-US" dirty="0" err="1"/>
              <a:t>결측치를</a:t>
            </a:r>
            <a:r>
              <a:rPr lang="ko-KR" altLang="en-US" dirty="0"/>
              <a:t> 평균으로 대체</a:t>
            </a: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ko-KR" altLang="en-US" dirty="0"/>
              <a:t>프랑스</a:t>
            </a:r>
            <a:r>
              <a:rPr lang="en-US" altLang="ko-KR" dirty="0"/>
              <a:t>, </a:t>
            </a:r>
            <a:r>
              <a:rPr lang="ko-KR" altLang="en-US" dirty="0"/>
              <a:t>이탈리아</a:t>
            </a:r>
            <a:r>
              <a:rPr lang="en-US" altLang="ko-KR" dirty="0"/>
              <a:t>, </a:t>
            </a:r>
            <a:r>
              <a:rPr lang="ko-KR" altLang="en-US" dirty="0"/>
              <a:t>포르투갈</a:t>
            </a:r>
            <a:r>
              <a:rPr lang="en-US" altLang="ko-KR" dirty="0"/>
              <a:t>, </a:t>
            </a:r>
            <a:r>
              <a:rPr lang="ko-KR" altLang="en-US" dirty="0"/>
              <a:t>오스트리아</a:t>
            </a:r>
            <a:endParaRPr lang="en-US" altLang="ko-KR" dirty="0"/>
          </a:p>
          <a:p>
            <a:r>
              <a:rPr lang="ko-KR" altLang="en-US" dirty="0" err="1"/>
              <a:t>그외의</a:t>
            </a:r>
            <a:r>
              <a:rPr lang="ko-KR" altLang="en-US" dirty="0"/>
              <a:t> </a:t>
            </a:r>
            <a:r>
              <a:rPr lang="ko-KR" altLang="en-US" dirty="0" err="1"/>
              <a:t>결측치는</a:t>
            </a:r>
            <a:r>
              <a:rPr lang="ko-KR" altLang="en-US" dirty="0"/>
              <a:t>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B8D33-1244-43C7-A5BD-87569586B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2" y="932137"/>
            <a:ext cx="5373914" cy="409632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CB92CE1-993B-499F-A13D-B960A2B92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38" y="1317953"/>
            <a:ext cx="5792008" cy="3324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0E5A7-E1E4-4D7A-9F1B-37121BF5249A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是</a:t>
            </a:r>
            <a:r>
              <a:rPr lang="ko-KR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분석가</a:t>
            </a:r>
            <a:endParaRPr lang="en-US" altLang="ko-KR" sz="1200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85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04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4809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데이터 분석</a:t>
            </a: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가격과 </a:t>
            </a: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points)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16142-3F5A-481C-AEEC-F517697F124E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是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데이터 분석가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8002A">
                  <a:alpha val="75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52D851A-3C0D-44AE-A414-FF5F43D27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663" y="2619262"/>
            <a:ext cx="2778034" cy="1952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241C9B-21CE-4E13-AA86-892C60EC8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382"/>
            <a:ext cx="8617619" cy="4699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7BA08B-8F10-4A30-97EA-F4B8CB60D14E}"/>
              </a:ext>
            </a:extLst>
          </p:cNvPr>
          <p:cNvSpPr txBox="1"/>
          <p:nvPr/>
        </p:nvSpPr>
        <p:spPr>
          <a:xfrm>
            <a:off x="674703" y="1225118"/>
            <a:ext cx="109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Designation</a:t>
            </a:r>
            <a:r>
              <a:rPr lang="ko-KR" altLang="en-US" dirty="0"/>
              <a:t>의 경우 </a:t>
            </a:r>
            <a:r>
              <a:rPr lang="ko-KR" altLang="en-US" dirty="0" err="1"/>
              <a:t>결측치가</a:t>
            </a:r>
            <a:r>
              <a:rPr lang="ko-KR" altLang="en-US" dirty="0"/>
              <a:t> 너무 많아서 칼럼 제거</a:t>
            </a:r>
            <a:r>
              <a:rPr lang="en-US" altLang="ko-KR" dirty="0"/>
              <a:t>, price </a:t>
            </a:r>
            <a:r>
              <a:rPr lang="ko-KR" altLang="en-US" dirty="0"/>
              <a:t>외의 칼럼은 </a:t>
            </a:r>
            <a:r>
              <a:rPr lang="en-US" altLang="ko-KR" dirty="0"/>
              <a:t>null</a:t>
            </a:r>
            <a:r>
              <a:rPr lang="ko-KR" altLang="en-US" dirty="0"/>
              <a:t>값이 존재하는 행만 제거</a:t>
            </a:r>
          </a:p>
        </p:txBody>
      </p:sp>
    </p:spTree>
    <p:extLst>
      <p:ext uri="{BB962C8B-B14F-4D97-AF65-F5344CB8AC3E}">
        <p14:creationId xmlns:p14="http://schemas.microsoft.com/office/powerpoint/2010/main" val="12792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04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429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데이터 분석</a:t>
            </a: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가격 관련</a:t>
            </a: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)</a:t>
            </a: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16142-3F5A-481C-AEEC-F517697F124E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是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데이터 분석가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8002A">
                  <a:alpha val="75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C2BCE-11B4-4AD5-8231-9B1F7C5C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138"/>
            <a:ext cx="5823751" cy="5578500"/>
          </a:xfrm>
          <a:prstGeom prst="rect">
            <a:avLst/>
          </a:prstGeom>
        </p:spPr>
      </p:pic>
      <p:pic>
        <p:nvPicPr>
          <p:cNvPr id="8" name="그림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601598AC-FED1-4D5D-BCFF-8AA89801F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751" y="932137"/>
            <a:ext cx="6078244" cy="55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04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데이터 분석</a:t>
            </a: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</a:t>
            </a:r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관련</a:t>
            </a:r>
            <a:r>
              <a:rPr kumimoji="0" lang="en-US" altLang="ko-KR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)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16142-3F5A-481C-AEEC-F517697F124E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是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데이터 분석가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8002A">
                  <a:alpha val="75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0" name="그림 9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E12E6F5-169C-4BDF-9A6D-B9670DC4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364"/>
            <a:ext cx="6096000" cy="5487853"/>
          </a:xfrm>
          <a:prstGeom prst="rect">
            <a:avLst/>
          </a:prstGeom>
        </p:spPr>
      </p:pic>
      <p:pic>
        <p:nvPicPr>
          <p:cNvPr id="14" name="그림 13" descr="남자, 램프이(가) 표시된 사진&#10;&#10;자동 생성된 설명">
            <a:extLst>
              <a:ext uri="{FF2B5EF4-FFF2-40B4-BE49-F238E27FC236}">
                <a16:creationId xmlns:a16="http://schemas.microsoft.com/office/drawing/2014/main" id="{0DB71609-E8B0-4ECA-95C7-4CD7713AC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5" y="1001485"/>
            <a:ext cx="6008915" cy="42323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023E2B-D5B3-4912-834A-DB6081ED8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5208724"/>
            <a:ext cx="5529943" cy="12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05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16142-3F5A-481C-AEEC-F517697F124E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是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데이터 분석가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8002A">
                  <a:alpha val="75000"/>
                </a:srgb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EEBB34-9694-4B0A-ABED-27A8BEB3DD6F}"/>
              </a:ext>
            </a:extLst>
          </p:cNvPr>
          <p:cNvSpPr/>
          <p:nvPr/>
        </p:nvSpPr>
        <p:spPr>
          <a:xfrm>
            <a:off x="7206238" y="1611086"/>
            <a:ext cx="3692540" cy="4119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US" altLang="ko-KR" dirty="0"/>
              <a:t>API</a:t>
            </a:r>
            <a:r>
              <a:rPr lang="ko-KR" altLang="en-US" dirty="0"/>
              <a:t>문제로 와인 </a:t>
            </a:r>
            <a:r>
              <a:rPr lang="en-US" altLang="ko-KR" dirty="0"/>
              <a:t>style</a:t>
            </a:r>
            <a:r>
              <a:rPr lang="ko-KR" altLang="en-US" dirty="0"/>
              <a:t>에 따른 가격 차이를 알아 보는 것에 한계가 있었다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추후에 와인 데이터를 통해서 와인 가격을 예측 가능하다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추후에 와인 데이터를 활용하여 와인 공장에 원자재를 추천하는 시스템을 만들어 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신규 와인 회사에게도 </a:t>
            </a:r>
            <a:r>
              <a:rPr lang="ko-KR" altLang="en-US" dirty="0" err="1"/>
              <a:t>가치있는</a:t>
            </a:r>
            <a:r>
              <a:rPr lang="ko-KR" altLang="en-US" dirty="0"/>
              <a:t> 정보를 제공 할 수 있다</a:t>
            </a:r>
            <a:r>
              <a:rPr lang="en-US" altLang="ko-KR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36D014-0989-4F46-99D7-48A1EE2F8903}"/>
              </a:ext>
            </a:extLst>
          </p:cNvPr>
          <p:cNvGrpSpPr/>
          <p:nvPr/>
        </p:nvGrpSpPr>
        <p:grpSpPr>
          <a:xfrm>
            <a:off x="1293223" y="1163079"/>
            <a:ext cx="3692540" cy="4567161"/>
            <a:chOff x="388001" y="1163079"/>
            <a:chExt cx="3692540" cy="456716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EABEAF-9DE8-41EE-B838-1D10C4587FE2}"/>
                </a:ext>
              </a:extLst>
            </p:cNvPr>
            <p:cNvSpPr/>
            <p:nvPr/>
          </p:nvSpPr>
          <p:spPr>
            <a:xfrm>
              <a:off x="388001" y="1611086"/>
              <a:ext cx="3692540" cy="41191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가격이 높음에도 평가가 낮은 와인이 존재하였다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가격은 </a:t>
              </a:r>
              <a:r>
                <a:rPr lang="en-US" altLang="ko-KR" dirty="0"/>
                <a:t>province</a:t>
              </a:r>
              <a:r>
                <a:rPr lang="ko-KR" altLang="en-US" dirty="0"/>
                <a:t>와 </a:t>
              </a:r>
              <a:r>
                <a:rPr lang="en-US" altLang="ko-KR" dirty="0"/>
                <a:t>variety</a:t>
              </a:r>
              <a:r>
                <a:rPr lang="ko-KR" altLang="en-US" dirty="0"/>
                <a:t>에 영향을 받았다</a:t>
              </a:r>
              <a:r>
                <a:rPr lang="en-US" altLang="ko-KR" dirty="0"/>
                <a:t>,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평가의 경우 </a:t>
              </a:r>
              <a:r>
                <a:rPr lang="en-US" altLang="ko-KR" dirty="0"/>
                <a:t>province</a:t>
              </a:r>
              <a:r>
                <a:rPr lang="ko-KR" altLang="en-US" dirty="0"/>
                <a:t>와 </a:t>
              </a:r>
              <a:r>
                <a:rPr lang="en-US" altLang="ko-KR" dirty="0"/>
                <a:t>variety</a:t>
              </a:r>
              <a:r>
                <a:rPr lang="ko-KR" altLang="en-US" dirty="0"/>
                <a:t>의 큰 영향을 받지 않았다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D5D14F-89C9-4362-A803-6F43BF76350B}"/>
                </a:ext>
              </a:extLst>
            </p:cNvPr>
            <p:cNvSpPr txBox="1"/>
            <p:nvPr/>
          </p:nvSpPr>
          <p:spPr>
            <a:xfrm>
              <a:off x="1584093" y="1163079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/>
                <a:t>분석 결과</a:t>
              </a:r>
              <a:endParaRPr lang="ko-KR" altLang="en-US" sz="20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1AA2D5-FA80-4A15-AF97-C6D78038DBBA}"/>
              </a:ext>
            </a:extLst>
          </p:cNvPr>
          <p:cNvSpPr txBox="1"/>
          <p:nvPr/>
        </p:nvSpPr>
        <p:spPr>
          <a:xfrm>
            <a:off x="8575454" y="121097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한계점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53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5900" y="85983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목차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7228" y="2196719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001/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7228" y="3461951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003/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데이터 </a:t>
            </a:r>
            <a:r>
              <a:rPr lang="ko-KR" altLang="en-US" sz="240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7228" y="4094567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004/ </a:t>
            </a:r>
            <a:r>
              <a:rPr lang="ko-KR" altLang="en-US" sz="240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92284C-B4E5-4D65-8F2C-1DABA581858F}"/>
              </a:ext>
            </a:extLst>
          </p:cNvPr>
          <p:cNvSpPr txBox="1"/>
          <p:nvPr/>
        </p:nvSpPr>
        <p:spPr>
          <a:xfrm>
            <a:off x="3177227" y="4727183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005/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E7980-4B3D-4E44-95BC-89C97303A39C}"/>
              </a:ext>
            </a:extLst>
          </p:cNvPr>
          <p:cNvSpPr txBox="1"/>
          <p:nvPr/>
        </p:nvSpPr>
        <p:spPr>
          <a:xfrm>
            <a:off x="3177227" y="2829335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002/ </a:t>
            </a:r>
            <a:r>
              <a:rPr lang="ko-KR" altLang="en-US" sz="240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아키텍쳐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38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병, 와인, 음료, 음식이(가) 표시된 사진&#10;&#10;자동 생성된 설명">
            <a:extLst>
              <a:ext uri="{FF2B5EF4-FFF2-40B4-BE49-F238E27FC236}">
                <a16:creationId xmlns:a16="http://schemas.microsoft.com/office/drawing/2014/main" id="{243A09DF-3C3B-4262-8ADF-5AFD6B5F0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61" y="754454"/>
            <a:ext cx="6588625" cy="403526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817BB15-BA4C-4AD8-84AE-8B6DB5A9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84" y="1223174"/>
            <a:ext cx="6506483" cy="27912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01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是</a:t>
            </a:r>
            <a:r>
              <a:rPr lang="ko-KR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분석가</a:t>
            </a:r>
            <a:endParaRPr lang="en-US" altLang="ko-KR" sz="1200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313D7-A8C9-4443-AF2D-43F4947F190C}"/>
              </a:ext>
            </a:extLst>
          </p:cNvPr>
          <p:cNvSpPr txBox="1"/>
          <p:nvPr/>
        </p:nvSpPr>
        <p:spPr>
          <a:xfrm>
            <a:off x="452846" y="5258211"/>
            <a:ext cx="112863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실제 데이터 분석을 통해 와인 가격에 영향을 미치는 요소가 무엇인지 알아 보자</a:t>
            </a:r>
          </a:p>
        </p:txBody>
      </p:sp>
    </p:spTree>
    <p:extLst>
      <p:ext uri="{BB962C8B-B14F-4D97-AF65-F5344CB8AC3E}">
        <p14:creationId xmlns:p14="http://schemas.microsoft.com/office/powerpoint/2010/main" val="394359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설명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FBA84-8231-4033-B020-D86AD54DC2EB}"/>
              </a:ext>
            </a:extLst>
          </p:cNvPr>
          <p:cNvSpPr txBox="1"/>
          <p:nvPr/>
        </p:nvSpPr>
        <p:spPr>
          <a:xfrm>
            <a:off x="591306" y="2967333"/>
            <a:ext cx="39798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와인 데이터는 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16</a:t>
            </a:r>
            <a:r>
              <a:rPr lang="ko-KR" altLang="en-US" dirty="0"/>
              <a:t>만개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07E84FF-4D2C-4676-8C53-4F486839508F}"/>
              </a:ext>
            </a:extLst>
          </p:cNvPr>
          <p:cNvSpPr/>
          <p:nvPr/>
        </p:nvSpPr>
        <p:spPr>
          <a:xfrm>
            <a:off x="5072743" y="3169666"/>
            <a:ext cx="2046514" cy="2416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8B483-0C87-4379-A00D-0695EF4B5668}"/>
              </a:ext>
            </a:extLst>
          </p:cNvPr>
          <p:cNvSpPr txBox="1"/>
          <p:nvPr/>
        </p:nvSpPr>
        <p:spPr>
          <a:xfrm>
            <a:off x="7672637" y="1997835"/>
            <a:ext cx="397981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칼럼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</a:rPr>
              <a:t>Country: </a:t>
            </a:r>
            <a:r>
              <a:rPr lang="ko-KR" altLang="en-US" sz="1800" dirty="0"/>
              <a:t>와인생산국가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D</a:t>
            </a:r>
            <a:r>
              <a:rPr lang="ko-KR" altLang="ko-KR" sz="18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escription</a:t>
            </a: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와인 설명</a:t>
            </a:r>
            <a:r>
              <a:rPr lang="ko-KR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Designation: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포도 농장 이름</a:t>
            </a:r>
            <a:endParaRPr lang="en-US" altLang="ko-KR" sz="18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</a:t>
            </a:r>
            <a:r>
              <a:rPr lang="ko-KR" altLang="ko-KR" sz="18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oints</a:t>
            </a: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와인 평가 점수</a:t>
            </a:r>
            <a:endParaRPr lang="en-US" altLang="ko-KR" sz="18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</a:t>
            </a:r>
            <a:r>
              <a:rPr lang="ko-KR" altLang="ko-KR" sz="18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rice</a:t>
            </a: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와인 가격</a:t>
            </a:r>
            <a:endParaRPr lang="en-US" altLang="ko-KR" sz="18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P</a:t>
            </a:r>
            <a:r>
              <a:rPr lang="ko-KR" altLang="ko-KR" sz="18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rovince</a:t>
            </a: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포도 생산 지역</a:t>
            </a:r>
            <a:endParaRPr lang="en-US" altLang="ko-KR" sz="18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V</a:t>
            </a:r>
            <a:r>
              <a:rPr lang="ko-KR" altLang="ko-KR" sz="18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ariety</a:t>
            </a: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포도 종류</a:t>
            </a:r>
            <a:endParaRPr lang="en-US" altLang="ko-KR" sz="1800" dirty="0">
              <a:solidFill>
                <a:srgbClr val="000000"/>
              </a:solidFill>
              <a:latin typeface="Arial Unicode MS"/>
              <a:ea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W</a:t>
            </a:r>
            <a:r>
              <a:rPr lang="ko-KR" altLang="ko-KR" sz="18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inery</a:t>
            </a:r>
            <a:r>
              <a:rPr lang="en-US" altLang="ko-KR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양조장 위치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FB2DC-EB71-455C-88B4-39E16585AD1E}"/>
              </a:ext>
            </a:extLst>
          </p:cNvPr>
          <p:cNvSpPr txBox="1"/>
          <p:nvPr/>
        </p:nvSpPr>
        <p:spPr>
          <a:xfrm>
            <a:off x="674703" y="1225118"/>
            <a:ext cx="109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: province, variety </a:t>
            </a:r>
            <a:r>
              <a:rPr lang="ko-KR" altLang="en-US" dirty="0"/>
              <a:t>등이 </a:t>
            </a:r>
            <a:r>
              <a:rPr lang="en-US" altLang="ko-KR" dirty="0"/>
              <a:t>Price(</a:t>
            </a:r>
            <a:r>
              <a:rPr lang="ko-KR" altLang="en-US" dirty="0"/>
              <a:t>가격</a:t>
            </a:r>
            <a:r>
              <a:rPr lang="en-US" altLang="ko-KR" dirty="0"/>
              <a:t>),Points(</a:t>
            </a:r>
            <a:r>
              <a:rPr lang="ko-KR" altLang="en-US" dirty="0"/>
              <a:t>평가</a:t>
            </a:r>
            <a:r>
              <a:rPr lang="en-US" altLang="ko-KR" dirty="0"/>
              <a:t>)</a:t>
            </a:r>
            <a:r>
              <a:rPr lang="ko-KR" altLang="en-US" dirty="0"/>
              <a:t>와 연관이 있을 것이다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DAE16-7D2F-4577-8137-4A1C0B3E353B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是</a:t>
            </a:r>
            <a:r>
              <a:rPr lang="ko-KR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분석가</a:t>
            </a:r>
            <a:endParaRPr lang="en-US" altLang="ko-KR" sz="1200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1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0425974-2763-4733-A61D-7E119EF5D06E}"/>
              </a:ext>
            </a:extLst>
          </p:cNvPr>
          <p:cNvSpPr/>
          <p:nvPr/>
        </p:nvSpPr>
        <p:spPr>
          <a:xfrm>
            <a:off x="8424367" y="1491915"/>
            <a:ext cx="3057699" cy="457415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AEB5648-C4DB-43F0-A00A-0B3723558550}"/>
              </a:ext>
            </a:extLst>
          </p:cNvPr>
          <p:cNvSpPr/>
          <p:nvPr/>
        </p:nvSpPr>
        <p:spPr>
          <a:xfrm>
            <a:off x="4567150" y="1491915"/>
            <a:ext cx="3057699" cy="457415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FFC02C3-07FD-4F5C-A980-7DB4A51F562D}"/>
              </a:ext>
            </a:extLst>
          </p:cNvPr>
          <p:cNvSpPr/>
          <p:nvPr/>
        </p:nvSpPr>
        <p:spPr>
          <a:xfrm>
            <a:off x="690612" y="1491915"/>
            <a:ext cx="3057699" cy="457415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그림 410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92419" y="4455874"/>
            <a:ext cx="1201542" cy="1079867"/>
          </a:xfrm>
          <a:prstGeom prst="rect">
            <a:avLst/>
          </a:prstGeom>
        </p:spPr>
      </p:pic>
      <p:pic>
        <p:nvPicPr>
          <p:cNvPr id="4103" name="그림 410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9193" y="2163880"/>
            <a:ext cx="1947994" cy="10945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990AC6-6B1B-43C9-89BC-669C1E7766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9814" y="1817453"/>
            <a:ext cx="2679454" cy="149212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ECD829-45C3-40C2-A9B2-AD3677DBFF16}"/>
              </a:ext>
            </a:extLst>
          </p:cNvPr>
          <p:cNvGrpSpPr/>
          <p:nvPr/>
        </p:nvGrpSpPr>
        <p:grpSpPr>
          <a:xfrm>
            <a:off x="8723160" y="2163880"/>
            <a:ext cx="2460111" cy="1567538"/>
            <a:chOff x="8889191" y="4049976"/>
            <a:chExt cx="2460111" cy="1567538"/>
          </a:xfrm>
        </p:grpSpPr>
        <p:pic>
          <p:nvPicPr>
            <p:cNvPr id="4116" name="그림 41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964018" y="4061683"/>
              <a:ext cx="792238" cy="845468"/>
            </a:xfrm>
            <a:prstGeom prst="rect">
              <a:avLst/>
            </a:prstGeom>
          </p:spPr>
        </p:pic>
        <p:pic>
          <p:nvPicPr>
            <p:cNvPr id="1026" name="Picture 2" descr="Matplotlib: Python plotting — Matplotlib 3.3.2 documentation">
              <a:extLst>
                <a:ext uri="{FF2B5EF4-FFF2-40B4-BE49-F238E27FC236}">
                  <a16:creationId xmlns:a16="http://schemas.microsoft.com/office/drawing/2014/main" id="{B80E2186-257E-41DA-8B4C-BF5EE90EF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191" y="5010773"/>
              <a:ext cx="2372367" cy="60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andas(판다스) 기초 정리">
              <a:extLst>
                <a:ext uri="{FF2B5EF4-FFF2-40B4-BE49-F238E27FC236}">
                  <a16:creationId xmlns:a16="http://schemas.microsoft.com/office/drawing/2014/main" id="{C16F58AB-CD8B-411D-AB0F-63CC15828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845" y="4049976"/>
              <a:ext cx="1490457" cy="902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312E061-443B-4468-B3D8-C825EAD3EAB2}"/>
              </a:ext>
            </a:extLst>
          </p:cNvPr>
          <p:cNvSpPr/>
          <p:nvPr/>
        </p:nvSpPr>
        <p:spPr>
          <a:xfrm>
            <a:off x="3192029" y="2366647"/>
            <a:ext cx="1798563" cy="28875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B34424D3-1A43-497E-AC26-03B73989ADD4}"/>
              </a:ext>
            </a:extLst>
          </p:cNvPr>
          <p:cNvSpPr/>
          <p:nvPr/>
        </p:nvSpPr>
        <p:spPr>
          <a:xfrm>
            <a:off x="5958436" y="3346116"/>
            <a:ext cx="269508" cy="877415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319B2-85D1-4ADB-86B4-7AEFEB5BE8B8}"/>
              </a:ext>
            </a:extLst>
          </p:cNvPr>
          <p:cNvSpPr txBox="1"/>
          <p:nvPr/>
        </p:nvSpPr>
        <p:spPr>
          <a:xfrm>
            <a:off x="9092715" y="4837845"/>
            <a:ext cx="1722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Arial Black" panose="020B0A04020102020204" pitchFamily="34" charset="0"/>
              </a:rPr>
              <a:t>PyHive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7025FEED-BB71-4D82-A2CF-54EC3B95E692}"/>
              </a:ext>
            </a:extLst>
          </p:cNvPr>
          <p:cNvSpPr/>
          <p:nvPr/>
        </p:nvSpPr>
        <p:spPr>
          <a:xfrm>
            <a:off x="9774589" y="3770145"/>
            <a:ext cx="269508" cy="877415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위쪽/아래쪽 44">
            <a:extLst>
              <a:ext uri="{FF2B5EF4-FFF2-40B4-BE49-F238E27FC236}">
                <a16:creationId xmlns:a16="http://schemas.microsoft.com/office/drawing/2014/main" id="{CF861310-56B8-4337-8C3F-6BDDB10C3D9B}"/>
              </a:ext>
            </a:extLst>
          </p:cNvPr>
          <p:cNvSpPr/>
          <p:nvPr/>
        </p:nvSpPr>
        <p:spPr>
          <a:xfrm rot="5400000">
            <a:off x="7785847" y="4224006"/>
            <a:ext cx="240337" cy="1783942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DDE1-1471-4DD6-B31E-F1A6B19A0E20}"/>
              </a:ext>
            </a:extLst>
          </p:cNvPr>
          <p:cNvSpPr txBox="1"/>
          <p:nvPr/>
        </p:nvSpPr>
        <p:spPr>
          <a:xfrm>
            <a:off x="9515645" y="1055812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 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76DA87-F92D-4640-BFAA-11A457CDF40B}"/>
              </a:ext>
            </a:extLst>
          </p:cNvPr>
          <p:cNvSpPr txBox="1"/>
          <p:nvPr/>
        </p:nvSpPr>
        <p:spPr>
          <a:xfrm>
            <a:off x="5342023" y="1053305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적재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처리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081551-D9D6-4F0B-BB43-BB6B9A3EB361}"/>
              </a:ext>
            </a:extLst>
          </p:cNvPr>
          <p:cNvSpPr txBox="1"/>
          <p:nvPr/>
        </p:nvSpPr>
        <p:spPr>
          <a:xfrm>
            <a:off x="1825763" y="1053305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수 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34175-D5C3-4433-995B-80A176BDD9CC}"/>
              </a:ext>
            </a:extLst>
          </p:cNvPr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C4673-F665-4109-B18E-1B6D5F5C598B}"/>
              </a:ext>
            </a:extLst>
          </p:cNvPr>
          <p:cNvSpPr txBox="1"/>
          <p:nvPr/>
        </p:nvSpPr>
        <p:spPr>
          <a:xfrm>
            <a:off x="539546" y="34736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21550371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7612564-445F-4645-8234-CFAC6FD9A035}"/>
              </a:ext>
            </a:extLst>
          </p:cNvPr>
          <p:cNvGrpSpPr/>
          <p:nvPr/>
        </p:nvGrpSpPr>
        <p:grpSpPr>
          <a:xfrm>
            <a:off x="242492" y="1419497"/>
            <a:ext cx="3057699" cy="4907832"/>
            <a:chOff x="4567150" y="1053305"/>
            <a:chExt cx="3057699" cy="501276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AEB5648-C4DB-43F0-A00A-0B3723558550}"/>
                </a:ext>
              </a:extLst>
            </p:cNvPr>
            <p:cNvSpPr/>
            <p:nvPr/>
          </p:nvSpPr>
          <p:spPr>
            <a:xfrm>
              <a:off x="4567150" y="1491915"/>
              <a:ext cx="3057699" cy="4574157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2" name="그림 410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492419" y="4455874"/>
              <a:ext cx="1201542" cy="1079867"/>
            </a:xfrm>
            <a:prstGeom prst="rect">
              <a:avLst/>
            </a:prstGeom>
          </p:spPr>
        </p:pic>
        <p:pic>
          <p:nvPicPr>
            <p:cNvPr id="4103" name="그림 410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19193" y="2163880"/>
              <a:ext cx="1947994" cy="1094525"/>
            </a:xfrm>
            <a:prstGeom prst="rect">
              <a:avLst/>
            </a:prstGeom>
          </p:spPr>
        </p:pic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B34424D3-1A43-497E-AC26-03B73989ADD4}"/>
                </a:ext>
              </a:extLst>
            </p:cNvPr>
            <p:cNvSpPr/>
            <p:nvPr/>
          </p:nvSpPr>
          <p:spPr>
            <a:xfrm>
              <a:off x="5958436" y="3346116"/>
              <a:ext cx="269508" cy="877415"/>
            </a:xfrm>
            <a:prstGeom prst="up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6DA87-F92D-4640-BFAA-11A457CDF40B}"/>
                </a:ext>
              </a:extLst>
            </p:cNvPr>
            <p:cNvSpPr txBox="1"/>
            <p:nvPr/>
          </p:nvSpPr>
          <p:spPr>
            <a:xfrm>
              <a:off x="5342023" y="1053305"/>
              <a:ext cx="1502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적재 </a:t>
              </a:r>
              <a:r>
                <a:rPr lang="en-US" altLang="ko-KR" sz="2000" b="1" dirty="0"/>
                <a:t>/ </a:t>
              </a:r>
              <a:r>
                <a:rPr lang="ko-KR" altLang="en-US" sz="2000" b="1" dirty="0"/>
                <a:t>처리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634175-D5C3-4433-995B-80A176BDD9CC}"/>
              </a:ext>
            </a:extLst>
          </p:cNvPr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C4673-F665-4109-B18E-1B6D5F5C598B}"/>
              </a:ext>
            </a:extLst>
          </p:cNvPr>
          <p:cNvSpPr txBox="1"/>
          <p:nvPr/>
        </p:nvSpPr>
        <p:spPr>
          <a:xfrm>
            <a:off x="539546" y="34736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 dirty="0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아키텍처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340AFA-E028-4021-BC64-1244DE60C64D}"/>
              </a:ext>
            </a:extLst>
          </p:cNvPr>
          <p:cNvSpPr/>
          <p:nvPr/>
        </p:nvSpPr>
        <p:spPr>
          <a:xfrm>
            <a:off x="7063644" y="1399470"/>
            <a:ext cx="4885864" cy="16278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bg1"/>
                </a:solidFill>
              </a:rPr>
              <a:t>Bin/</a:t>
            </a:r>
            <a:r>
              <a:rPr lang="en-US" altLang="ko-KR" sz="1500" dirty="0" err="1">
                <a:solidFill>
                  <a:schemeClr val="bg1"/>
                </a:solidFill>
              </a:rPr>
              <a:t>hdfs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dfs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>
                <a:solidFill>
                  <a:schemeClr val="bg1"/>
                </a:solidFill>
              </a:rPr>
              <a:t>–put</a:t>
            </a:r>
            <a:r>
              <a:rPr lang="ko-KR" altLang="en-US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csv_file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</a:rPr>
              <a:t>Hadoop_store</a:t>
            </a:r>
            <a:r>
              <a:rPr lang="en-US" altLang="ko-KR" sz="1500" dirty="0">
                <a:solidFill>
                  <a:schemeClr val="bg1"/>
                </a:solidFill>
              </a:rPr>
              <a:t>/data</a:t>
            </a:r>
          </a:p>
          <a:p>
            <a:r>
              <a:rPr lang="en-US" altLang="ko-KR" sz="1500" dirty="0">
                <a:solidFill>
                  <a:schemeClr val="bg1"/>
                </a:solidFill>
              </a:rPr>
              <a:t>Load data ‘</a:t>
            </a:r>
            <a:r>
              <a:rPr lang="en-US" altLang="ko-KR" sz="1500" dirty="0" err="1">
                <a:solidFill>
                  <a:schemeClr val="bg1"/>
                </a:solidFill>
              </a:rPr>
              <a:t>Hadoop_Store</a:t>
            </a:r>
            <a:r>
              <a:rPr lang="en-US" altLang="ko-KR" sz="1500" dirty="0">
                <a:solidFill>
                  <a:schemeClr val="bg1"/>
                </a:solidFill>
              </a:rPr>
              <a:t>/data/</a:t>
            </a:r>
            <a:r>
              <a:rPr lang="en-US" altLang="ko-KR" sz="1500" dirty="0" err="1">
                <a:solidFill>
                  <a:schemeClr val="bg1"/>
                </a:solidFill>
              </a:rPr>
              <a:t>csv_file</a:t>
            </a:r>
            <a:r>
              <a:rPr lang="en-US" altLang="ko-KR" sz="1500" dirty="0">
                <a:solidFill>
                  <a:schemeClr val="bg1"/>
                </a:solidFill>
              </a:rPr>
              <a:t>’ overwrite to table wine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0BBC4-5520-4197-A322-E46B2C5C7756}"/>
              </a:ext>
            </a:extLst>
          </p:cNvPr>
          <p:cNvSpPr txBox="1"/>
          <p:nvPr/>
        </p:nvSpPr>
        <p:spPr>
          <a:xfrm>
            <a:off x="4653871" y="1408095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분 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A82D305-6B31-4D42-8F96-230F6716F20B}"/>
              </a:ext>
            </a:extLst>
          </p:cNvPr>
          <p:cNvGrpSpPr/>
          <p:nvPr/>
        </p:nvGrpSpPr>
        <p:grpSpPr>
          <a:xfrm>
            <a:off x="3562593" y="1848925"/>
            <a:ext cx="3057699" cy="4478404"/>
            <a:chOff x="8424367" y="1587668"/>
            <a:chExt cx="3057699" cy="4478404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0B28456-0D8D-4656-94AB-4688F93938B6}"/>
                </a:ext>
              </a:extLst>
            </p:cNvPr>
            <p:cNvSpPr/>
            <p:nvPr/>
          </p:nvSpPr>
          <p:spPr>
            <a:xfrm>
              <a:off x="8424367" y="1587668"/>
              <a:ext cx="3057699" cy="4478404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CFC76E7-8253-4123-B0B8-4C7C0EE61F94}"/>
                </a:ext>
              </a:extLst>
            </p:cNvPr>
            <p:cNvGrpSpPr/>
            <p:nvPr/>
          </p:nvGrpSpPr>
          <p:grpSpPr>
            <a:xfrm>
              <a:off x="8723160" y="2163880"/>
              <a:ext cx="2460111" cy="1567538"/>
              <a:chOff x="8889191" y="4049976"/>
              <a:chExt cx="2460111" cy="1567538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CDF01B16-3DAF-49EE-964D-19193B7650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964018" y="4061683"/>
                <a:ext cx="792238" cy="845468"/>
              </a:xfrm>
              <a:prstGeom prst="rect">
                <a:avLst/>
              </a:prstGeom>
            </p:spPr>
          </p:pic>
          <p:pic>
            <p:nvPicPr>
              <p:cNvPr id="48" name="Picture 2" descr="Matplotlib: Python plotting — Matplotlib 3.3.2 documentation">
                <a:extLst>
                  <a:ext uri="{FF2B5EF4-FFF2-40B4-BE49-F238E27FC236}">
                    <a16:creationId xmlns:a16="http://schemas.microsoft.com/office/drawing/2014/main" id="{40FCE392-90E1-478E-80D6-CB027CD06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9191" y="5010773"/>
                <a:ext cx="2372367" cy="606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pandas(판다스) 기초 정리">
                <a:extLst>
                  <a:ext uri="{FF2B5EF4-FFF2-40B4-BE49-F238E27FC236}">
                    <a16:creationId xmlns:a16="http://schemas.microsoft.com/office/drawing/2014/main" id="{0D4A52A7-54EF-4B55-A2CA-AFC09CAC6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8845" y="4049976"/>
                <a:ext cx="1490457" cy="902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8A62D9-5CFB-4420-9DF3-91E95B6DACB1}"/>
                </a:ext>
              </a:extLst>
            </p:cNvPr>
            <p:cNvSpPr txBox="1"/>
            <p:nvPr/>
          </p:nvSpPr>
          <p:spPr>
            <a:xfrm>
              <a:off x="9215017" y="4823589"/>
              <a:ext cx="1722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err="1">
                  <a:latin typeface="Arial Black" panose="020B0A04020102020204" pitchFamily="34" charset="0"/>
                </a:rPr>
                <a:t>PyHive</a:t>
              </a:r>
              <a:endParaRPr lang="ko-KR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화살표: 위쪽/아래쪽 52">
              <a:extLst>
                <a:ext uri="{FF2B5EF4-FFF2-40B4-BE49-F238E27FC236}">
                  <a16:creationId xmlns:a16="http://schemas.microsoft.com/office/drawing/2014/main" id="{15A20150-8DCE-4A29-B67B-8C12BDFCEE2A}"/>
                </a:ext>
              </a:extLst>
            </p:cNvPr>
            <p:cNvSpPr/>
            <p:nvPr/>
          </p:nvSpPr>
          <p:spPr>
            <a:xfrm>
              <a:off x="9774589" y="3770145"/>
              <a:ext cx="269508" cy="877415"/>
            </a:xfrm>
            <a:prstGeom prst="upDown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화살표: 위쪽/아래쪽 28">
            <a:extLst>
              <a:ext uri="{FF2B5EF4-FFF2-40B4-BE49-F238E27FC236}">
                <a16:creationId xmlns:a16="http://schemas.microsoft.com/office/drawing/2014/main" id="{A488CA2D-0750-402A-84E2-D5E47055C353}"/>
              </a:ext>
            </a:extLst>
          </p:cNvPr>
          <p:cNvSpPr/>
          <p:nvPr/>
        </p:nvSpPr>
        <p:spPr>
          <a:xfrm rot="5400000">
            <a:off x="3272465" y="4485263"/>
            <a:ext cx="240337" cy="1783942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C43F10-49C5-44E2-9C82-1DCFC574857F}"/>
              </a:ext>
            </a:extLst>
          </p:cNvPr>
          <p:cNvSpPr txBox="1"/>
          <p:nvPr/>
        </p:nvSpPr>
        <p:spPr>
          <a:xfrm>
            <a:off x="9027919" y="1007985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LINUX</a:t>
            </a:r>
            <a:endParaRPr lang="ko-KR" altLang="en-US" sz="2000" b="1" dirty="0"/>
          </a:p>
        </p:txBody>
      </p:sp>
      <p:sp>
        <p:nvSpPr>
          <p:cNvPr id="33" name="화살표: 위쪽/아래쪽 32">
            <a:extLst>
              <a:ext uri="{FF2B5EF4-FFF2-40B4-BE49-F238E27FC236}">
                <a16:creationId xmlns:a16="http://schemas.microsoft.com/office/drawing/2014/main" id="{48315F74-E416-4087-9F85-77252683AB3D}"/>
              </a:ext>
            </a:extLst>
          </p:cNvPr>
          <p:cNvSpPr/>
          <p:nvPr/>
        </p:nvSpPr>
        <p:spPr>
          <a:xfrm>
            <a:off x="9371820" y="3153987"/>
            <a:ext cx="269508" cy="877415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A43FFF-217F-4E13-9615-3CB354CA090B}"/>
              </a:ext>
            </a:extLst>
          </p:cNvPr>
          <p:cNvSpPr/>
          <p:nvPr/>
        </p:nvSpPr>
        <p:spPr>
          <a:xfrm>
            <a:off x="7063642" y="4454939"/>
            <a:ext cx="4885864" cy="162781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conn = </a:t>
            </a:r>
            <a:r>
              <a:rPr lang="en-US" altLang="ko-KR" sz="1500" dirty="0" err="1">
                <a:solidFill>
                  <a:schemeClr val="tx1"/>
                </a:solidFill>
              </a:rPr>
              <a:t>hive.Connection</a:t>
            </a:r>
            <a:r>
              <a:rPr lang="en-US" altLang="ko-KR" sz="1500" dirty="0">
                <a:solidFill>
                  <a:schemeClr val="tx1"/>
                </a:solidFill>
              </a:rPr>
              <a:t>(host= '127.0.0.1', port=10000, username='bit44', password='1234', database='default', auth='CUSTOM')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en-US" altLang="ko-KR" sz="1500" dirty="0">
                <a:solidFill>
                  <a:schemeClr val="tx1"/>
                </a:solidFill>
              </a:rPr>
              <a:t>cursor = </a:t>
            </a:r>
            <a:r>
              <a:rPr lang="en-US" altLang="ko-KR" sz="1500" dirty="0" err="1">
                <a:solidFill>
                  <a:schemeClr val="tx1"/>
                </a:solidFill>
              </a:rPr>
              <a:t>conn.cursor</a:t>
            </a:r>
            <a:r>
              <a:rPr lang="en-US" altLang="ko-KR" sz="15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500" dirty="0" err="1">
                <a:solidFill>
                  <a:schemeClr val="tx1"/>
                </a:solidFill>
              </a:rPr>
              <a:t>cursor.execute</a:t>
            </a:r>
            <a:r>
              <a:rPr lang="en-US" altLang="ko-KR" sz="1500" dirty="0">
                <a:solidFill>
                  <a:schemeClr val="tx1"/>
                </a:solidFill>
              </a:rPr>
              <a:t>('select * from wine limit 5')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en-US" altLang="ko-KR" sz="1500" dirty="0">
                <a:solidFill>
                  <a:schemeClr val="tx1"/>
                </a:solidFill>
              </a:rPr>
              <a:t>wine = </a:t>
            </a:r>
            <a:r>
              <a:rPr lang="en-US" altLang="ko-KR" sz="1500" dirty="0" err="1">
                <a:solidFill>
                  <a:schemeClr val="tx1"/>
                </a:solidFill>
              </a:rPr>
              <a:t>cursor.fetchall</a:t>
            </a:r>
            <a:r>
              <a:rPr lang="en-US" altLang="ko-KR" sz="1500" dirty="0">
                <a:solidFill>
                  <a:schemeClr val="tx1"/>
                </a:solidFill>
              </a:rPr>
              <a:t>()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CBD944-5070-4856-9736-4A687E0AF78F}"/>
              </a:ext>
            </a:extLst>
          </p:cNvPr>
          <p:cNvSpPr txBox="1"/>
          <p:nvPr/>
        </p:nvSpPr>
        <p:spPr>
          <a:xfrm>
            <a:off x="8817122" y="4079817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WINDOW</a:t>
            </a:r>
            <a:endParaRPr lang="ko-KR" altLang="en-US" sz="2000" b="1" dirty="0"/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BC349535-0D30-46B6-AA49-A7BAADD0E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248786" cy="3231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22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8" descr="그리기, 담장이(가) 표시된 사진&#10;&#10;자동 생성된 설명">
            <a:extLst>
              <a:ext uri="{FF2B5EF4-FFF2-40B4-BE49-F238E27FC236}">
                <a16:creationId xmlns:a16="http://schemas.microsoft.com/office/drawing/2014/main" id="{7DC7D3B9-AAED-4686-A4DF-160003FAB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1086"/>
            <a:ext cx="7532914" cy="48774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2762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16142-3F5A-481C-AEEC-F517697F124E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是</a:t>
            </a:r>
            <a:r>
              <a:rPr lang="ko-KR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분석가</a:t>
            </a:r>
            <a:endParaRPr lang="en-US" altLang="ko-KR" sz="1200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E64884-0331-4DC3-9F8B-CA08C30D8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28" y="2403566"/>
            <a:ext cx="3257005" cy="2299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428673-03B5-4853-BC3E-B91AF8124945}"/>
              </a:ext>
            </a:extLst>
          </p:cNvPr>
          <p:cNvSpPr txBox="1"/>
          <p:nvPr/>
        </p:nvSpPr>
        <p:spPr>
          <a:xfrm>
            <a:off x="674703" y="1225118"/>
            <a:ext cx="109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Designation</a:t>
            </a:r>
            <a:r>
              <a:rPr lang="ko-KR" altLang="en-US" dirty="0"/>
              <a:t>의 경우 </a:t>
            </a:r>
            <a:r>
              <a:rPr lang="ko-KR" altLang="en-US" dirty="0" err="1"/>
              <a:t>결측치가</a:t>
            </a:r>
            <a:r>
              <a:rPr lang="ko-KR" altLang="en-US" dirty="0"/>
              <a:t> 너무 많아서 칼럼 제거</a:t>
            </a:r>
            <a:r>
              <a:rPr lang="en-US" altLang="ko-KR" dirty="0"/>
              <a:t>, price </a:t>
            </a:r>
            <a:r>
              <a:rPr lang="ko-KR" altLang="en-US" dirty="0"/>
              <a:t>외의 칼럼은 </a:t>
            </a:r>
            <a:r>
              <a:rPr lang="en-US" altLang="ko-KR" dirty="0"/>
              <a:t>null</a:t>
            </a:r>
            <a:r>
              <a:rPr lang="ko-KR" altLang="en-US" dirty="0"/>
              <a:t>값이 존재하는 행만 제거</a:t>
            </a:r>
          </a:p>
        </p:txBody>
      </p:sp>
    </p:spTree>
    <p:extLst>
      <p:ext uri="{BB962C8B-B14F-4D97-AF65-F5344CB8AC3E}">
        <p14:creationId xmlns:p14="http://schemas.microsoft.com/office/powerpoint/2010/main" val="26301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5493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분석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(price </a:t>
            </a:r>
            <a:r>
              <a:rPr lang="ko-KR" altLang="en-US" sz="3200" spc="-15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16142-3F5A-481C-AEEC-F517697F124E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是</a:t>
            </a:r>
            <a:r>
              <a:rPr lang="ko-KR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분석가</a:t>
            </a:r>
            <a:endParaRPr lang="en-US" altLang="ko-KR" sz="1200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7E8B96-8775-43E1-9F3D-807D1E17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6" y="1248548"/>
            <a:ext cx="2761003" cy="4716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A45A5D-4BF8-4BD8-9871-B276ABBE1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9" y="1248237"/>
            <a:ext cx="6531427" cy="5051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3B2BD1-AD72-4411-95F9-A3AA42B1919F}"/>
              </a:ext>
            </a:extLst>
          </p:cNvPr>
          <p:cNvSpPr txBox="1"/>
          <p:nvPr/>
        </p:nvSpPr>
        <p:spPr>
          <a:xfrm>
            <a:off x="7807019" y="878905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Nulsum</a:t>
            </a:r>
            <a:r>
              <a:rPr lang="en-US" altLang="ko-KR" b="1" dirty="0"/>
              <a:t>		Sum	       Ratio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89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3200" b="1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600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(price </a:t>
            </a:r>
            <a:r>
              <a:rPr lang="ko-KR" altLang="en-US" sz="3200" spc="-150" dirty="0" err="1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  <a:r>
              <a:rPr lang="en-US" altLang="ko-KR" sz="3200" spc="-150" dirty="0">
                <a:solidFill>
                  <a:srgbClr val="080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3200" spc="-150" dirty="0">
              <a:solidFill>
                <a:srgbClr val="080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16142-3F5A-481C-AEEC-F517697F124E}"/>
              </a:ext>
            </a:extLst>
          </p:cNvPr>
          <p:cNvSpPr txBox="1"/>
          <p:nvPr/>
        </p:nvSpPr>
        <p:spPr>
          <a:xfrm>
            <a:off x="10821112" y="18112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是</a:t>
            </a:r>
            <a:r>
              <a:rPr lang="ko-KR" altLang="en-US" sz="1200" dirty="0">
                <a:solidFill>
                  <a:srgbClr val="08002A">
                    <a:alpha val="7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분석가</a:t>
            </a:r>
            <a:endParaRPr lang="en-US" altLang="ko-KR" sz="1200" dirty="0">
              <a:solidFill>
                <a:srgbClr val="08002A">
                  <a:alpha val="7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7E8B96-8775-43E1-9F3D-807D1E171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6" y="1248548"/>
            <a:ext cx="2761003" cy="47162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C0FC8E-7A16-4238-92A0-EF1EF81FF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1248548"/>
            <a:ext cx="6557554" cy="4910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000F2-9596-44DE-B06D-9EE285F47CFB}"/>
              </a:ext>
            </a:extLst>
          </p:cNvPr>
          <p:cNvSpPr txBox="1"/>
          <p:nvPr/>
        </p:nvSpPr>
        <p:spPr>
          <a:xfrm>
            <a:off x="7772186" y="879216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Nulsum</a:t>
            </a:r>
            <a:r>
              <a:rPr lang="en-US" altLang="ko-KR" b="1" dirty="0"/>
              <a:t>		Sum	       Ratio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904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468</Words>
  <Application>Microsoft Office PowerPoint</Application>
  <PresentationFormat>와이드스크린</PresentationFormat>
  <Paragraphs>93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Arial Unicode MS</vt:lpstr>
      <vt:lpstr>나눔스퀘어</vt:lpstr>
      <vt:lpstr>나눔스퀘어 Bold</vt:lpstr>
      <vt:lpstr>나눔스퀘어 ExtraBold</vt:lpstr>
      <vt:lpstr>맑은 고딕</vt:lpstr>
      <vt:lpstr>Arial</vt:lpstr>
      <vt:lpstr>Arial Black</vt:lpstr>
      <vt:lpstr>메인, 마무리 슬라이드</vt:lpstr>
      <vt:lpstr>내용 슬라이드</vt:lpstr>
      <vt:lpstr>목차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45</cp:revision>
  <dcterms:created xsi:type="dcterms:W3CDTF">2020-09-17T04:56:26Z</dcterms:created>
  <dcterms:modified xsi:type="dcterms:W3CDTF">2020-09-21T05:37:39Z</dcterms:modified>
</cp:coreProperties>
</file>