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0058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85" d="100"/>
          <a:sy n="85" d="100"/>
        </p:scale>
        <p:origin x="2384" y="152"/>
      </p:cViewPr>
      <p:guideLst>
        <p:guide orient="horz" pos="489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0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3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9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56C-9C58-4B73-B5DF-363A93B4E3A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9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-19062" y="14652719"/>
            <a:ext cx="10077462" cy="914400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4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-8287"/>
            <a:ext cx="10058400" cy="3526323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Using</a:t>
            </a:r>
            <a:r>
              <a:rPr lang="zh-CN" altLang="en-US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the</a:t>
            </a:r>
            <a:r>
              <a:rPr lang="zh-CN" altLang="en-US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random</a:t>
            </a:r>
            <a:r>
              <a:rPr lang="zh-CN" altLang="en-US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forest</a:t>
            </a:r>
            <a:r>
              <a:rPr lang="zh-CN" altLang="en-US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endParaRPr lang="en-US" altLang="zh-CN" sz="4000" b="1" dirty="0">
              <a:solidFill>
                <a:schemeClr val="bg1"/>
              </a:solidFill>
              <a:latin typeface="Lato" panose="020F0502020204030203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classifier,</a:t>
            </a:r>
            <a:r>
              <a:rPr lang="zh-CN" altLang="en-US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we</a:t>
            </a:r>
            <a:r>
              <a:rPr lang="zh-CN" altLang="en-US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can</a:t>
            </a:r>
            <a:r>
              <a:rPr lang="zh-CN" altLang="en-US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distinguish</a:t>
            </a:r>
            <a:r>
              <a:rPr lang="zh-CN" altLang="en-US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possible</a:t>
            </a:r>
            <a:r>
              <a:rPr lang="zh-CN" altLang="en-US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quasars</a:t>
            </a:r>
            <a:r>
              <a:rPr lang="zh-CN" altLang="en-US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from</a:t>
            </a:r>
            <a:r>
              <a:rPr lang="zh-CN" altLang="en-US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stars</a:t>
            </a:r>
            <a:r>
              <a:rPr lang="zh-CN" altLang="en-US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and</a:t>
            </a:r>
            <a:r>
              <a:rPr lang="zh-CN" altLang="en-US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galaxies</a:t>
            </a:r>
            <a:r>
              <a:rPr lang="zh-CN" altLang="en-US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with</a:t>
            </a:r>
            <a:r>
              <a:rPr lang="zh-CN" altLang="en-US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a</a:t>
            </a:r>
            <a:r>
              <a:rPr lang="zh-CN" altLang="en-US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92.31%</a:t>
            </a:r>
            <a:r>
              <a:rPr lang="zh-CN" altLang="en-US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accuracy.</a:t>
            </a:r>
            <a:endParaRPr lang="en-US" sz="4000" dirty="0">
              <a:latin typeface="Lato" panose="020F0502020204030203"/>
            </a:endParaRPr>
          </a:p>
          <a:p>
            <a:pPr algn="ctr"/>
            <a:endParaRPr lang="en-US" sz="514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381607" y="3645414"/>
            <a:ext cx="9139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Using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Machine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Learning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to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Improve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Efficiency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of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Quasar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Candidates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Selection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Prior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to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Spectroscopic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Observations</a:t>
            </a:r>
            <a:endParaRPr lang="en-US" sz="28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06F8CA0A-DEB5-4965-90C5-CDD4FF306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8" y="14652719"/>
            <a:ext cx="36576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299950-AA5D-4884-8E31-D73E2C67B8EB}"/>
              </a:ext>
            </a:extLst>
          </p:cNvPr>
          <p:cNvSpPr txBox="1"/>
          <p:nvPr/>
        </p:nvSpPr>
        <p:spPr>
          <a:xfrm>
            <a:off x="6259673" y="14731033"/>
            <a:ext cx="3341299" cy="646331"/>
          </a:xfrm>
          <a:prstGeom prst="rect">
            <a:avLst/>
          </a:prstGeom>
          <a:noFill/>
        </p:spPr>
        <p:txBody>
          <a:bodyPr wrap="none" lIns="182880" rIns="182880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PHYS 0704: Senior Project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Spring 2022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4BB9E4-2134-42E4-B372-D7ACFF179CA7}"/>
              </a:ext>
            </a:extLst>
          </p:cNvPr>
          <p:cNvSpPr txBox="1"/>
          <p:nvPr/>
        </p:nvSpPr>
        <p:spPr>
          <a:xfrm>
            <a:off x="2769207" y="4601119"/>
            <a:ext cx="913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Qiongwen Mao (Shirley)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and Prof. Eilat Glikman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56738-E960-44E0-87D7-D7BDA5450A77}"/>
              </a:ext>
            </a:extLst>
          </p:cNvPr>
          <p:cNvSpPr txBox="1"/>
          <p:nvPr/>
        </p:nvSpPr>
        <p:spPr>
          <a:xfrm>
            <a:off x="244509" y="5116353"/>
            <a:ext cx="3572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6A5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Motivation</a:t>
            </a:r>
            <a:endParaRPr lang="en-US" sz="3200" dirty="0">
              <a:solidFill>
                <a:srgbClr val="006A5C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CE21AD-3D35-483E-9968-D56C65A764FA}"/>
              </a:ext>
            </a:extLst>
          </p:cNvPr>
          <p:cNvSpPr txBox="1"/>
          <p:nvPr/>
        </p:nvSpPr>
        <p:spPr>
          <a:xfrm>
            <a:off x="244509" y="5673727"/>
            <a:ext cx="446465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Quasars are extremely luminous astronomical objects that are empowered by supermassive black holes. They are crucial for understanding the formation of stars and the evolution of the universe. </a:t>
            </a:r>
          </a:p>
          <a:p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To identify quasars from other celestial objects, however, requires spectroscopic observations for each object out of thousands of individual sources, one at a time. Thus, the efficient selection of candidates to be observed is very important. </a:t>
            </a:r>
          </a:p>
          <a:p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My project focuses on using a random forest classifier machine learning model to identify quasars before pursuing spectroscopic observation, thus improving the efficiency of the selection of quasar candidates. </a:t>
            </a:r>
          </a:p>
          <a:p>
            <a:r>
              <a:rPr lang="en-US" dirty="0"/>
              <a:t>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426D62-C23F-4A82-AE35-206367D9155D}"/>
              </a:ext>
            </a:extLst>
          </p:cNvPr>
          <p:cNvSpPr txBox="1"/>
          <p:nvPr/>
        </p:nvSpPr>
        <p:spPr>
          <a:xfrm>
            <a:off x="244509" y="9669258"/>
            <a:ext cx="3844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A5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Current Efforts</a:t>
            </a:r>
          </a:p>
        </p:txBody>
      </p:sp>
      <p:pic>
        <p:nvPicPr>
          <p:cNvPr id="59" name="Graphic 58" descr="Use an image which represents your project.">
            <a:extLst>
              <a:ext uri="{FF2B5EF4-FFF2-40B4-BE49-F238E27FC236}">
                <a16:creationId xmlns:a16="http://schemas.microsoft.com/office/drawing/2014/main" id="{35306824-FBD9-4EAD-B9E7-0D119585D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1660" y="176155"/>
            <a:ext cx="1197905" cy="119790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85062EB-D42E-49D1-AD3B-F0AE1D3384EB}"/>
              </a:ext>
            </a:extLst>
          </p:cNvPr>
          <p:cNvSpPr txBox="1"/>
          <p:nvPr/>
        </p:nvSpPr>
        <p:spPr>
          <a:xfrm>
            <a:off x="5437484" y="6215194"/>
            <a:ext cx="413989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7BD11-717B-F140-9D22-39D30C6BE0D2}"/>
              </a:ext>
            </a:extLst>
          </p:cNvPr>
          <p:cNvSpPr txBox="1"/>
          <p:nvPr/>
        </p:nvSpPr>
        <p:spPr>
          <a:xfrm>
            <a:off x="5029201" y="5210688"/>
            <a:ext cx="4784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Below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the visualization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tree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my random forest model.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5F0E81-19EF-3243-94E9-5CDC51FFAF4C}"/>
              </a:ext>
            </a:extLst>
          </p:cNvPr>
          <p:cNvSpPr txBox="1"/>
          <p:nvPr/>
        </p:nvSpPr>
        <p:spPr>
          <a:xfrm>
            <a:off x="244509" y="10236748"/>
            <a:ext cx="4464651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In this project, we collect the brightness measured at different wavelengths of each celestial object, ranging from ultraviolet to near-infrared, and measure the color, which is the brightness ratio at different wavelengths, for each object. </a:t>
            </a:r>
          </a:p>
          <a:p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Color is an important feature to differentiate celestial objects from each other, and, thus, we use it as the main feature to train the random forest classifier.</a:t>
            </a:r>
          </a:p>
          <a:p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Random forest is a machine learning algorithm that is widely used in classification problems. It consists of multiple decision tree models that are trained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subsets of the training data to reduce the variance of the output. The random forest will then take the majority vote of the trees to produce the final prediction.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4FC7E-3FEF-334A-805B-63131C825D4D}"/>
              </a:ext>
            </a:extLst>
          </p:cNvPr>
          <p:cNvSpPr txBox="1"/>
          <p:nvPr/>
        </p:nvSpPr>
        <p:spPr>
          <a:xfrm>
            <a:off x="4860597" y="9011989"/>
            <a:ext cx="4953294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The root node tells us that the tree first classifies the data by setting the decision boundary at the color R-W1 = - 0.77. When R-W1 &lt;= - 0.77, the tree found 59 non-quasars objects and 96 quasars that satisfy this condition. Since more quasars meet the condition, the node is going to classify the objects as a quasar. The decision boundary, as you can see, is not as helpful at distinguishing quasars because the entropy is 0.96, which indicates a high level of disorder. And the same logic applies to the other nodes. </a:t>
            </a:r>
          </a:p>
          <a:p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In my model, there is a total of 50 trees with different decision boundaries and trained with different subsets of the data. To predict the class of an unknown object, 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the random forest classifier counts the decision of each tree and then predicts the class of the object by the majority vote method. </a:t>
            </a:r>
          </a:p>
          <a:p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Additionally, </a:t>
            </a:r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the model has found that the color I-J is the second most important feature to identify quasars. 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This is a surprising finding as scientists often use a color that has a larger wavelength difference to select possible quasar candidates. This finding could potentially further improve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quality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5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selection. </a:t>
            </a:r>
          </a:p>
          <a:p>
            <a:r>
              <a:rPr lang="en-US" dirty="0"/>
              <a:t> 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7E013AA-1BE0-D040-92F3-B11CF69769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56" y="5787073"/>
            <a:ext cx="5046779" cy="31309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536F16-77E6-C947-A509-163B5F41F8CB}"/>
              </a:ext>
            </a:extLst>
          </p:cNvPr>
          <p:cNvSpPr txBox="1"/>
          <p:nvPr/>
        </p:nvSpPr>
        <p:spPr>
          <a:xfrm>
            <a:off x="7190489" y="5968973"/>
            <a:ext cx="1479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Root Node</a:t>
            </a:r>
          </a:p>
        </p:txBody>
      </p:sp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3573</TotalTime>
  <Words>523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Segoe UI</vt:lpstr>
      <vt:lpstr>Segoe UI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Durst, Michael E.</dc:creator>
  <cp:lastModifiedBy>Mao, Qiongwen (Shirley)</cp:lastModifiedBy>
  <cp:revision>90</cp:revision>
  <dcterms:created xsi:type="dcterms:W3CDTF">2021-02-27T20:31:16Z</dcterms:created>
  <dcterms:modified xsi:type="dcterms:W3CDTF">2022-04-15T16:49:50Z</dcterms:modified>
</cp:coreProperties>
</file>