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0058400" cy="1554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96" userDrawn="1">
          <p15:clr>
            <a:srgbClr val="A4A3A4"/>
          </p15:clr>
        </p15:guide>
        <p15:guide id="2" pos="31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A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>
        <p:scale>
          <a:sx n="120" d="100"/>
          <a:sy n="120" d="100"/>
        </p:scale>
        <p:origin x="1280" y="192"/>
      </p:cViewPr>
      <p:guideLst>
        <p:guide orient="horz" pos="4896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544023"/>
            <a:ext cx="8549640" cy="5411893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8164619"/>
            <a:ext cx="7543800" cy="3753061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56C-9C58-4B73-B5DF-363A93B4E3A4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4EA4-1DBE-4AE5-B0D3-8342C85B8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3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56C-9C58-4B73-B5DF-363A93B4E3A4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4EA4-1DBE-4AE5-B0D3-8342C85B8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827617"/>
            <a:ext cx="2168843" cy="131734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827617"/>
            <a:ext cx="6380798" cy="131734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56C-9C58-4B73-B5DF-363A93B4E3A4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4EA4-1DBE-4AE5-B0D3-8342C85B8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0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56C-9C58-4B73-B5DF-363A93B4E3A4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4EA4-1DBE-4AE5-B0D3-8342C85B8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7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3875409"/>
            <a:ext cx="8675370" cy="6466204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10402786"/>
            <a:ext cx="8675370" cy="3400424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56C-9C58-4B73-B5DF-363A93B4E3A4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4EA4-1DBE-4AE5-B0D3-8342C85B8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173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4138083"/>
            <a:ext cx="4274820" cy="98630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4138083"/>
            <a:ext cx="4274820" cy="98630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56C-9C58-4B73-B5DF-363A93B4E3A4}" type="datetimeFigureOut">
              <a:rPr lang="en-US" smtClean="0"/>
              <a:t>3/30/22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4EA4-1DBE-4AE5-B0D3-8342C85B8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7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827620"/>
            <a:ext cx="8675370" cy="30046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3810636"/>
            <a:ext cx="4255174" cy="186753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5678170"/>
            <a:ext cx="4255174" cy="8351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3810636"/>
            <a:ext cx="4276130" cy="186753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5678170"/>
            <a:ext cx="4276130" cy="8351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56C-9C58-4B73-B5DF-363A93B4E3A4}" type="datetimeFigureOut">
              <a:rPr lang="en-US" smtClean="0"/>
              <a:t>3/30/22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4EA4-1DBE-4AE5-B0D3-8342C85B8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4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56C-9C58-4B73-B5DF-363A93B4E3A4}" type="datetimeFigureOut">
              <a:rPr lang="en-US" smtClean="0"/>
              <a:t>3/30/22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4EA4-1DBE-4AE5-B0D3-8342C85B8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38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56C-9C58-4B73-B5DF-363A93B4E3A4}" type="datetimeFigureOut">
              <a:rPr lang="en-US" smtClean="0"/>
              <a:t>3/30/22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4EA4-1DBE-4AE5-B0D3-8342C85B8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93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1036320"/>
            <a:ext cx="3244096" cy="362712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2238167"/>
            <a:ext cx="5092065" cy="11046883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4663440"/>
            <a:ext cx="3244096" cy="863959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56C-9C58-4B73-B5DF-363A93B4E3A4}" type="datetimeFigureOut">
              <a:rPr lang="en-US" smtClean="0"/>
              <a:t>3/30/22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4EA4-1DBE-4AE5-B0D3-8342C85B8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669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1036320"/>
            <a:ext cx="3244096" cy="362712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2238167"/>
            <a:ext cx="5092065" cy="11046883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4663440"/>
            <a:ext cx="3244096" cy="863959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56C-9C58-4B73-B5DF-363A93B4E3A4}" type="datetimeFigureOut">
              <a:rPr lang="en-US" smtClean="0"/>
              <a:t>3/30/22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4EA4-1DBE-4AE5-B0D3-8342C85B8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46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827620"/>
            <a:ext cx="8675370" cy="3004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4138083"/>
            <a:ext cx="8675370" cy="9863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14407730"/>
            <a:ext cx="226314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FD56C-9C58-4B73-B5DF-363A93B4E3A4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14407730"/>
            <a:ext cx="339471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14407730"/>
            <a:ext cx="226314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D4EA4-1DBE-4AE5-B0D3-8342C85B8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96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D074D9C-0647-4697-8C43-9C38EB7E0278}"/>
              </a:ext>
            </a:extLst>
          </p:cNvPr>
          <p:cNvSpPr/>
          <p:nvPr/>
        </p:nvSpPr>
        <p:spPr>
          <a:xfrm>
            <a:off x="-19062" y="14652719"/>
            <a:ext cx="10077462" cy="914400"/>
          </a:xfrm>
          <a:prstGeom prst="rect">
            <a:avLst/>
          </a:prstGeom>
          <a:solidFill>
            <a:srgbClr val="006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4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0386EC-D1AC-48D0-B2EC-0AD1DA88A8AB}"/>
              </a:ext>
            </a:extLst>
          </p:cNvPr>
          <p:cNvSpPr/>
          <p:nvPr/>
        </p:nvSpPr>
        <p:spPr>
          <a:xfrm>
            <a:off x="0" y="-8287"/>
            <a:ext cx="10058400" cy="3935259"/>
          </a:xfrm>
          <a:prstGeom prst="rect">
            <a:avLst/>
          </a:prstGeom>
          <a:solidFill>
            <a:srgbClr val="006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Ins="457200" rtlCol="0" anchor="ctr"/>
          <a:lstStyle/>
          <a:p>
            <a:pPr>
              <a:lnSpc>
                <a:spcPct val="130000"/>
              </a:lnSpc>
            </a:pPr>
            <a:r>
              <a:rPr lang="en-US" altLang="zh-CN" sz="4800" b="1" dirty="0">
                <a:solidFill>
                  <a:schemeClr val="bg1"/>
                </a:solidFill>
                <a:latin typeface="Lato" panose="020F0502020204030203"/>
                <a:cs typeface="Arial" panose="020B0604020202020204" pitchFamily="34" charset="0"/>
              </a:rPr>
              <a:t>Using</a:t>
            </a:r>
            <a:r>
              <a:rPr lang="zh-CN" altLang="en-US" sz="4800" b="1" dirty="0">
                <a:solidFill>
                  <a:schemeClr val="bg1"/>
                </a:solidFill>
                <a:latin typeface="Lato" panose="020F0502020204030203"/>
                <a:cs typeface="Arial" panose="020B0604020202020204" pitchFamily="34" charset="0"/>
              </a:rPr>
              <a:t> </a:t>
            </a:r>
            <a:r>
              <a:rPr lang="en-US" altLang="zh-CN" sz="4800" b="1" dirty="0">
                <a:solidFill>
                  <a:schemeClr val="bg1"/>
                </a:solidFill>
                <a:latin typeface="Lato" panose="020F0502020204030203"/>
                <a:cs typeface="Arial" panose="020B0604020202020204" pitchFamily="34" charset="0"/>
              </a:rPr>
              <a:t>the</a:t>
            </a:r>
            <a:r>
              <a:rPr lang="zh-CN" altLang="en-US" sz="4800" b="1" dirty="0">
                <a:solidFill>
                  <a:schemeClr val="bg1"/>
                </a:solidFill>
                <a:latin typeface="Lato" panose="020F0502020204030203"/>
                <a:cs typeface="Arial" panose="020B0604020202020204" pitchFamily="34" charset="0"/>
              </a:rPr>
              <a:t> </a:t>
            </a:r>
            <a:r>
              <a:rPr lang="en-US" altLang="zh-CN" sz="4800" b="1" dirty="0">
                <a:solidFill>
                  <a:schemeClr val="bg1"/>
                </a:solidFill>
                <a:latin typeface="Lato" panose="020F0502020204030203"/>
                <a:cs typeface="Arial" panose="020B0604020202020204" pitchFamily="34" charset="0"/>
              </a:rPr>
              <a:t>random</a:t>
            </a:r>
            <a:r>
              <a:rPr lang="zh-CN" altLang="en-US" sz="4800" b="1" dirty="0">
                <a:solidFill>
                  <a:schemeClr val="bg1"/>
                </a:solidFill>
                <a:latin typeface="Lato" panose="020F0502020204030203"/>
                <a:cs typeface="Arial" panose="020B0604020202020204" pitchFamily="34" charset="0"/>
              </a:rPr>
              <a:t> </a:t>
            </a:r>
            <a:r>
              <a:rPr lang="en-US" altLang="zh-CN" sz="4800" b="1" dirty="0">
                <a:solidFill>
                  <a:schemeClr val="bg1"/>
                </a:solidFill>
                <a:latin typeface="Lato" panose="020F0502020204030203"/>
                <a:cs typeface="Arial" panose="020B0604020202020204" pitchFamily="34" charset="0"/>
              </a:rPr>
              <a:t>forest</a:t>
            </a:r>
            <a:r>
              <a:rPr lang="zh-CN" altLang="en-US" sz="4800" b="1" dirty="0">
                <a:solidFill>
                  <a:schemeClr val="bg1"/>
                </a:solidFill>
                <a:latin typeface="Lato" panose="020F0502020204030203"/>
                <a:cs typeface="Arial" panose="020B0604020202020204" pitchFamily="34" charset="0"/>
              </a:rPr>
              <a:t> </a:t>
            </a:r>
            <a:endParaRPr lang="en-US" altLang="zh-CN" sz="4800" b="1" dirty="0">
              <a:solidFill>
                <a:schemeClr val="bg1"/>
              </a:solidFill>
              <a:latin typeface="Lato" panose="020F0502020204030203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4800" b="1" dirty="0">
                <a:solidFill>
                  <a:schemeClr val="bg1"/>
                </a:solidFill>
                <a:latin typeface="Lato" panose="020F0502020204030203"/>
                <a:cs typeface="Arial" panose="020B0604020202020204" pitchFamily="34" charset="0"/>
              </a:rPr>
              <a:t>classifier,</a:t>
            </a:r>
            <a:r>
              <a:rPr lang="zh-CN" altLang="en-US" sz="4800" b="1" dirty="0">
                <a:solidFill>
                  <a:schemeClr val="bg1"/>
                </a:solidFill>
                <a:latin typeface="Lato" panose="020F0502020204030203"/>
                <a:cs typeface="Arial" panose="020B0604020202020204" pitchFamily="34" charset="0"/>
              </a:rPr>
              <a:t> </a:t>
            </a:r>
            <a:r>
              <a:rPr lang="en-US" altLang="zh-CN" sz="4800" b="1" dirty="0">
                <a:solidFill>
                  <a:schemeClr val="bg1"/>
                </a:solidFill>
                <a:latin typeface="Lato" panose="020F0502020204030203"/>
                <a:cs typeface="Arial" panose="020B0604020202020204" pitchFamily="34" charset="0"/>
              </a:rPr>
              <a:t>we</a:t>
            </a:r>
            <a:r>
              <a:rPr lang="zh-CN" altLang="en-US" sz="4800" b="1" dirty="0">
                <a:solidFill>
                  <a:schemeClr val="bg1"/>
                </a:solidFill>
                <a:latin typeface="Lato" panose="020F0502020204030203"/>
                <a:cs typeface="Arial" panose="020B0604020202020204" pitchFamily="34" charset="0"/>
              </a:rPr>
              <a:t> </a:t>
            </a:r>
            <a:r>
              <a:rPr lang="en-US" altLang="zh-CN" sz="4800" b="1" dirty="0">
                <a:solidFill>
                  <a:schemeClr val="bg1"/>
                </a:solidFill>
                <a:latin typeface="Lato" panose="020F0502020204030203"/>
                <a:cs typeface="Arial" panose="020B0604020202020204" pitchFamily="34" charset="0"/>
              </a:rPr>
              <a:t>can</a:t>
            </a:r>
            <a:r>
              <a:rPr lang="zh-CN" altLang="en-US" sz="4800" b="1" dirty="0">
                <a:solidFill>
                  <a:schemeClr val="bg1"/>
                </a:solidFill>
                <a:latin typeface="Lato" panose="020F0502020204030203"/>
                <a:cs typeface="Arial" panose="020B0604020202020204" pitchFamily="34" charset="0"/>
              </a:rPr>
              <a:t> </a:t>
            </a:r>
            <a:r>
              <a:rPr lang="en-US" altLang="zh-CN" sz="4800" b="1" dirty="0">
                <a:solidFill>
                  <a:schemeClr val="bg1"/>
                </a:solidFill>
                <a:latin typeface="Lato" panose="020F0502020204030203"/>
                <a:cs typeface="Arial" panose="020B0604020202020204" pitchFamily="34" charset="0"/>
              </a:rPr>
              <a:t>distinguish</a:t>
            </a:r>
            <a:r>
              <a:rPr lang="zh-CN" altLang="en-US" sz="4800" b="1" dirty="0">
                <a:solidFill>
                  <a:schemeClr val="bg1"/>
                </a:solidFill>
                <a:latin typeface="Lato" panose="020F0502020204030203"/>
                <a:cs typeface="Arial" panose="020B0604020202020204" pitchFamily="34" charset="0"/>
              </a:rPr>
              <a:t> </a:t>
            </a:r>
            <a:r>
              <a:rPr lang="en-US" altLang="zh-CN" sz="4800" b="1" dirty="0">
                <a:solidFill>
                  <a:schemeClr val="bg1"/>
                </a:solidFill>
                <a:latin typeface="Lato" panose="020F0502020204030203"/>
                <a:cs typeface="Arial" panose="020B0604020202020204" pitchFamily="34" charset="0"/>
              </a:rPr>
              <a:t>possible</a:t>
            </a:r>
            <a:r>
              <a:rPr lang="zh-CN" altLang="en-US" sz="4800" b="1" dirty="0">
                <a:solidFill>
                  <a:schemeClr val="bg1"/>
                </a:solidFill>
                <a:latin typeface="Lato" panose="020F0502020204030203"/>
                <a:cs typeface="Arial" panose="020B0604020202020204" pitchFamily="34" charset="0"/>
              </a:rPr>
              <a:t> </a:t>
            </a:r>
            <a:r>
              <a:rPr lang="en-US" altLang="zh-CN" sz="4800" b="1" dirty="0">
                <a:solidFill>
                  <a:schemeClr val="bg1"/>
                </a:solidFill>
                <a:latin typeface="Lato" panose="020F0502020204030203"/>
                <a:cs typeface="Arial" panose="020B0604020202020204" pitchFamily="34" charset="0"/>
              </a:rPr>
              <a:t>quasars</a:t>
            </a:r>
            <a:r>
              <a:rPr lang="zh-CN" altLang="en-US" sz="4800" b="1" dirty="0">
                <a:solidFill>
                  <a:schemeClr val="bg1"/>
                </a:solidFill>
                <a:latin typeface="Lato" panose="020F0502020204030203"/>
                <a:cs typeface="Arial" panose="020B0604020202020204" pitchFamily="34" charset="0"/>
              </a:rPr>
              <a:t> </a:t>
            </a:r>
            <a:r>
              <a:rPr lang="en-US" altLang="zh-CN" sz="4800" b="1" dirty="0">
                <a:solidFill>
                  <a:schemeClr val="bg1"/>
                </a:solidFill>
                <a:latin typeface="Lato" panose="020F0502020204030203"/>
                <a:cs typeface="Arial" panose="020B0604020202020204" pitchFamily="34" charset="0"/>
              </a:rPr>
              <a:t>from</a:t>
            </a:r>
            <a:r>
              <a:rPr lang="zh-CN" altLang="en-US" sz="4800" b="1" dirty="0">
                <a:solidFill>
                  <a:schemeClr val="bg1"/>
                </a:solidFill>
                <a:latin typeface="Lato" panose="020F0502020204030203"/>
                <a:cs typeface="Arial" panose="020B0604020202020204" pitchFamily="34" charset="0"/>
              </a:rPr>
              <a:t> </a:t>
            </a:r>
            <a:r>
              <a:rPr lang="en-US" altLang="zh-CN" sz="4800" b="1" dirty="0">
                <a:solidFill>
                  <a:schemeClr val="bg1"/>
                </a:solidFill>
                <a:latin typeface="Lato" panose="020F0502020204030203"/>
                <a:cs typeface="Arial" panose="020B0604020202020204" pitchFamily="34" charset="0"/>
              </a:rPr>
              <a:t>stars</a:t>
            </a:r>
            <a:r>
              <a:rPr lang="zh-CN" altLang="en-US" sz="4800" b="1" dirty="0">
                <a:solidFill>
                  <a:schemeClr val="bg1"/>
                </a:solidFill>
                <a:latin typeface="Lato" panose="020F0502020204030203"/>
                <a:cs typeface="Arial" panose="020B0604020202020204" pitchFamily="34" charset="0"/>
              </a:rPr>
              <a:t> </a:t>
            </a:r>
            <a:r>
              <a:rPr lang="en-US" altLang="zh-CN" sz="4800" b="1" dirty="0">
                <a:solidFill>
                  <a:schemeClr val="bg1"/>
                </a:solidFill>
                <a:latin typeface="Lato" panose="020F0502020204030203"/>
                <a:cs typeface="Arial" panose="020B0604020202020204" pitchFamily="34" charset="0"/>
              </a:rPr>
              <a:t>with</a:t>
            </a:r>
            <a:r>
              <a:rPr lang="zh-CN" altLang="en-US" sz="4800" b="1" dirty="0">
                <a:solidFill>
                  <a:schemeClr val="bg1"/>
                </a:solidFill>
                <a:latin typeface="Lato" panose="020F0502020204030203"/>
                <a:cs typeface="Arial" panose="020B0604020202020204" pitchFamily="34" charset="0"/>
              </a:rPr>
              <a:t> </a:t>
            </a:r>
            <a:r>
              <a:rPr lang="en-US" altLang="zh-CN" sz="4800" b="1" dirty="0">
                <a:solidFill>
                  <a:schemeClr val="bg1"/>
                </a:solidFill>
                <a:latin typeface="Lato" panose="020F0502020204030203"/>
                <a:cs typeface="Arial" panose="020B0604020202020204" pitchFamily="34" charset="0"/>
              </a:rPr>
              <a:t>a</a:t>
            </a:r>
            <a:r>
              <a:rPr lang="zh-CN" altLang="en-US" sz="4800" b="1" dirty="0">
                <a:solidFill>
                  <a:schemeClr val="bg1"/>
                </a:solidFill>
                <a:latin typeface="Lato" panose="020F0502020204030203"/>
                <a:cs typeface="Arial" panose="020B0604020202020204" pitchFamily="34" charset="0"/>
              </a:rPr>
              <a:t> </a:t>
            </a:r>
            <a:r>
              <a:rPr lang="en-US" altLang="zh-CN" sz="4800" b="1" dirty="0">
                <a:solidFill>
                  <a:schemeClr val="bg1"/>
                </a:solidFill>
                <a:latin typeface="Lato" panose="020F0502020204030203"/>
                <a:cs typeface="Arial" panose="020B0604020202020204" pitchFamily="34" charset="0"/>
              </a:rPr>
              <a:t>89.83%</a:t>
            </a:r>
            <a:r>
              <a:rPr lang="zh-CN" altLang="en-US" sz="4800" b="1" dirty="0">
                <a:solidFill>
                  <a:schemeClr val="bg1"/>
                </a:solidFill>
                <a:latin typeface="Lato" panose="020F0502020204030203"/>
                <a:cs typeface="Arial" panose="020B0604020202020204" pitchFamily="34" charset="0"/>
              </a:rPr>
              <a:t> </a:t>
            </a:r>
            <a:r>
              <a:rPr lang="en-US" altLang="zh-CN" sz="4800" b="1" dirty="0">
                <a:solidFill>
                  <a:schemeClr val="bg1"/>
                </a:solidFill>
                <a:latin typeface="Lato" panose="020F0502020204030203"/>
                <a:cs typeface="Arial" panose="020B0604020202020204" pitchFamily="34" charset="0"/>
              </a:rPr>
              <a:t>accuracy.</a:t>
            </a:r>
            <a:endParaRPr lang="en-US" sz="4800" dirty="0">
              <a:latin typeface="Lato" panose="020F0502020204030203"/>
            </a:endParaRPr>
          </a:p>
          <a:p>
            <a:pPr algn="ctr"/>
            <a:endParaRPr lang="en-US" sz="514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F09AAC-A47D-43E5-A106-FABBAC32BA3E}"/>
              </a:ext>
            </a:extLst>
          </p:cNvPr>
          <p:cNvSpPr txBox="1"/>
          <p:nvPr/>
        </p:nvSpPr>
        <p:spPr>
          <a:xfrm>
            <a:off x="402638" y="4029349"/>
            <a:ext cx="91392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Lato" panose="020F0502020204030203" pitchFamily="34" charset="0"/>
                <a:cs typeface="Lato" panose="020F0502020204030203" pitchFamily="34" charset="0"/>
              </a:rPr>
              <a:t>Using</a:t>
            </a:r>
            <a:r>
              <a:rPr lang="zh-CN" altLang="en-US" sz="2800" b="1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zh-CN" sz="2800" b="1" dirty="0">
                <a:latin typeface="Lato" panose="020F0502020204030203" pitchFamily="34" charset="0"/>
                <a:cs typeface="Lato" panose="020F0502020204030203" pitchFamily="34" charset="0"/>
              </a:rPr>
              <a:t>Machine</a:t>
            </a:r>
            <a:r>
              <a:rPr lang="zh-CN" altLang="en-US" sz="2800" b="1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zh-CN" sz="2800" b="1" dirty="0">
                <a:latin typeface="Lato" panose="020F0502020204030203" pitchFamily="34" charset="0"/>
                <a:cs typeface="Lato" panose="020F0502020204030203" pitchFamily="34" charset="0"/>
              </a:rPr>
              <a:t>Learning</a:t>
            </a:r>
            <a:r>
              <a:rPr lang="zh-CN" altLang="en-US" sz="2800" b="1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zh-CN" sz="2800" b="1" dirty="0">
                <a:latin typeface="Lato" panose="020F0502020204030203" pitchFamily="34" charset="0"/>
                <a:cs typeface="Lato" panose="020F0502020204030203" pitchFamily="34" charset="0"/>
              </a:rPr>
              <a:t>to</a:t>
            </a:r>
            <a:r>
              <a:rPr lang="zh-CN" altLang="en-US" sz="2800" b="1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zh-CN" sz="2800" b="1" dirty="0">
                <a:latin typeface="Lato" panose="020F0502020204030203" pitchFamily="34" charset="0"/>
                <a:cs typeface="Lato" panose="020F0502020204030203" pitchFamily="34" charset="0"/>
              </a:rPr>
              <a:t>Improve</a:t>
            </a:r>
            <a:r>
              <a:rPr lang="zh-CN" altLang="en-US" sz="2800" b="1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zh-CN" sz="2800" b="1" dirty="0">
                <a:latin typeface="Lato" panose="020F0502020204030203" pitchFamily="34" charset="0"/>
                <a:cs typeface="Lato" panose="020F0502020204030203" pitchFamily="34" charset="0"/>
              </a:rPr>
              <a:t>Efficiency</a:t>
            </a:r>
            <a:r>
              <a:rPr lang="zh-CN" altLang="en-US" sz="2800" b="1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zh-CN" sz="2800" b="1" dirty="0">
                <a:latin typeface="Lato" panose="020F0502020204030203" pitchFamily="34" charset="0"/>
                <a:cs typeface="Lato" panose="020F0502020204030203" pitchFamily="34" charset="0"/>
              </a:rPr>
              <a:t>of</a:t>
            </a:r>
            <a:r>
              <a:rPr lang="zh-CN" altLang="en-US" sz="2800" b="1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zh-CN" sz="2800" b="1" dirty="0">
                <a:latin typeface="Lato" panose="020F0502020204030203" pitchFamily="34" charset="0"/>
                <a:cs typeface="Lato" panose="020F0502020204030203" pitchFamily="34" charset="0"/>
              </a:rPr>
              <a:t>Quasar</a:t>
            </a:r>
            <a:r>
              <a:rPr lang="zh-CN" altLang="en-US" sz="2800" b="1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zh-CN" sz="2800" b="1" dirty="0">
                <a:latin typeface="Lato" panose="020F0502020204030203" pitchFamily="34" charset="0"/>
                <a:cs typeface="Lato" panose="020F0502020204030203" pitchFamily="34" charset="0"/>
              </a:rPr>
              <a:t>Candidates</a:t>
            </a:r>
            <a:r>
              <a:rPr lang="zh-CN" altLang="en-US" sz="2800" b="1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zh-CN" sz="2800" b="1" dirty="0">
                <a:latin typeface="Lato" panose="020F0502020204030203" pitchFamily="34" charset="0"/>
                <a:cs typeface="Lato" panose="020F0502020204030203" pitchFamily="34" charset="0"/>
              </a:rPr>
              <a:t>Selection</a:t>
            </a:r>
            <a:r>
              <a:rPr lang="zh-CN" altLang="en-US" sz="2800" b="1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zh-CN" sz="2800" b="1" dirty="0">
                <a:latin typeface="Lato" panose="020F0502020204030203" pitchFamily="34" charset="0"/>
                <a:cs typeface="Lato" panose="020F0502020204030203" pitchFamily="34" charset="0"/>
              </a:rPr>
              <a:t>Based</a:t>
            </a:r>
            <a:r>
              <a:rPr lang="zh-CN" altLang="en-US" sz="2800" b="1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zh-CN" sz="2800" b="1" dirty="0">
                <a:latin typeface="Lato" panose="020F0502020204030203" pitchFamily="34" charset="0"/>
                <a:cs typeface="Lato" panose="020F0502020204030203" pitchFamily="34" charset="0"/>
              </a:rPr>
              <a:t>On</a:t>
            </a:r>
            <a:r>
              <a:rPr lang="zh-CN" altLang="en-US" sz="2800" b="1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zh-CN" sz="2800" b="1" dirty="0">
                <a:latin typeface="Lato" panose="020F0502020204030203" pitchFamily="34" charset="0"/>
                <a:cs typeface="Lato" panose="020F0502020204030203" pitchFamily="34" charset="0"/>
              </a:rPr>
              <a:t>Photometric</a:t>
            </a:r>
            <a:r>
              <a:rPr lang="zh-CN" altLang="en-US" sz="2800" b="1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zh-CN" sz="2800" b="1" dirty="0">
                <a:latin typeface="Lato" panose="020F0502020204030203" pitchFamily="34" charset="0"/>
                <a:cs typeface="Lato" panose="020F0502020204030203" pitchFamily="34" charset="0"/>
              </a:rPr>
              <a:t>Data</a:t>
            </a:r>
            <a:endParaRPr lang="en-US" sz="2800" b="1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06F8CA0A-DEB5-4965-90C5-CDD4FF306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38" y="14652719"/>
            <a:ext cx="36576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9299950-AA5D-4884-8E31-D73E2C67B8EB}"/>
              </a:ext>
            </a:extLst>
          </p:cNvPr>
          <p:cNvSpPr txBox="1"/>
          <p:nvPr/>
        </p:nvSpPr>
        <p:spPr>
          <a:xfrm>
            <a:off x="6259673" y="14731033"/>
            <a:ext cx="3341299" cy="646331"/>
          </a:xfrm>
          <a:prstGeom prst="rect">
            <a:avLst/>
          </a:prstGeom>
          <a:noFill/>
        </p:spPr>
        <p:txBody>
          <a:bodyPr wrap="none" lIns="182880" rIns="182880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PHYS 0704: Senior Project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Spring 2022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4BB9E4-2134-42E4-B372-D7ACFF179CA7}"/>
              </a:ext>
            </a:extLst>
          </p:cNvPr>
          <p:cNvSpPr txBox="1"/>
          <p:nvPr/>
        </p:nvSpPr>
        <p:spPr>
          <a:xfrm>
            <a:off x="438137" y="5046214"/>
            <a:ext cx="9139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Qiongwen Mao (Shirley)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and Prof. Eilat Glikman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6F56738-E960-44E0-87D7-D7BDA5450A77}"/>
              </a:ext>
            </a:extLst>
          </p:cNvPr>
          <p:cNvSpPr txBox="1"/>
          <p:nvPr/>
        </p:nvSpPr>
        <p:spPr>
          <a:xfrm>
            <a:off x="402638" y="5698679"/>
            <a:ext cx="3572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6A5C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Big Picture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FCE21AD-3D35-483E-9968-D56C65A764FA}"/>
              </a:ext>
            </a:extLst>
          </p:cNvPr>
          <p:cNvSpPr txBox="1"/>
          <p:nvPr/>
        </p:nvSpPr>
        <p:spPr>
          <a:xfrm>
            <a:off x="438137" y="6235955"/>
            <a:ext cx="41827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Quasars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are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extremely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luminous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astronomical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objects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that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are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empowered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by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supermassive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black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holes.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Studying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quasars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is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crucial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for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understanding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makeup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of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universe.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altLang="zh-CN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zh-CN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identify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quasars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from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other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celestial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objects,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however,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requires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spectroscopic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observations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for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each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objects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out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of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thousands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of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individual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sources,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one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at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time.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Thus,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efficient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selection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of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candidates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be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observed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is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very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important.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altLang="zh-CN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zh-CN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My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projects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focuses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on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using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Random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Forest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Classifier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machine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learning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identify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quasars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prior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pursuing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spectroscopic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observation,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thus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improving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efficiency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of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selection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of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quasar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candidates.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altLang="zh-CN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zh-CN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zh-CN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E426D62-C23F-4A82-AE35-206367D9155D}"/>
              </a:ext>
            </a:extLst>
          </p:cNvPr>
          <p:cNvSpPr txBox="1"/>
          <p:nvPr/>
        </p:nvSpPr>
        <p:spPr>
          <a:xfrm>
            <a:off x="5437484" y="5697634"/>
            <a:ext cx="38444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6A5C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Current Efforts</a:t>
            </a:r>
          </a:p>
        </p:txBody>
      </p:sp>
      <p:pic>
        <p:nvPicPr>
          <p:cNvPr id="59" name="Graphic 58" descr="Use an image which represents your project.">
            <a:extLst>
              <a:ext uri="{FF2B5EF4-FFF2-40B4-BE49-F238E27FC236}">
                <a16:creationId xmlns:a16="http://schemas.microsoft.com/office/drawing/2014/main" id="{35306824-FBD9-4EAD-B9E7-0D119585D8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58581" y="0"/>
            <a:ext cx="1799819" cy="1799819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E85062EB-D42E-49D1-AD3B-F0AE1D3384EB}"/>
              </a:ext>
            </a:extLst>
          </p:cNvPr>
          <p:cNvSpPr txBox="1"/>
          <p:nvPr/>
        </p:nvSpPr>
        <p:spPr>
          <a:xfrm>
            <a:off x="5437484" y="6215194"/>
            <a:ext cx="413989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697907-6188-754C-8544-DC89F77D7058}"/>
              </a:ext>
            </a:extLst>
          </p:cNvPr>
          <p:cNvSpPr txBox="1"/>
          <p:nvPr/>
        </p:nvSpPr>
        <p:spPr>
          <a:xfrm>
            <a:off x="5437484" y="6247278"/>
            <a:ext cx="41827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In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this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project,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we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collect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luminosity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measured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at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different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wavelengths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of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each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celestial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object,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ranging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from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ultraviolet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near-infrared,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from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Solan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Digital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Sky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Survey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and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measure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luminosity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difference. amongst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wavelength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altLang="zh-CN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zh-CN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We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use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luminosity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difference,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termed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as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“color,”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as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feature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inputs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for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Random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Forest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Classifier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classify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quasars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and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non-quasars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objects.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altLang="zh-CN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zh-CN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is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currently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trained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on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194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labelled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points,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consisted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of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each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object’s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features.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endParaRPr lang="en-US" altLang="zh-CN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confusion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matrix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below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shows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performance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of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my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current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trained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model.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“0”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indicates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non-quasar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objects,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and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”1”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indicates</a:t>
            </a:r>
            <a:r>
              <a:rPr lang="zh-CN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>
                <a:latin typeface="Segoe UI" panose="020B0502040204020203" pitchFamily="34" charset="0"/>
                <a:cs typeface="Segoe UI" panose="020B0502040204020203" pitchFamily="34" charset="0"/>
              </a:rPr>
              <a:t>quasars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zh-CN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DA68AAD-840A-1947-BFEE-CF39614CD04F}"/>
              </a:ext>
            </a:extLst>
          </p:cNvPr>
          <p:cNvGrpSpPr/>
          <p:nvPr/>
        </p:nvGrpSpPr>
        <p:grpSpPr>
          <a:xfrm>
            <a:off x="5351812" y="11232044"/>
            <a:ext cx="4015745" cy="3199935"/>
            <a:chOff x="5317992" y="11183425"/>
            <a:chExt cx="4223883" cy="336413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8DD0C75-5A7B-FA48-B90C-28CDD19BC4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6167" t="7938" r="23761" b="4117"/>
            <a:stretch/>
          </p:blipFill>
          <p:spPr>
            <a:xfrm>
              <a:off x="5697473" y="11183425"/>
              <a:ext cx="3844402" cy="321666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5373D43-ED1A-164C-B733-957BB0E80DCF}"/>
                </a:ext>
              </a:extLst>
            </p:cNvPr>
            <p:cNvSpPr txBox="1"/>
            <p:nvPr/>
          </p:nvSpPr>
          <p:spPr>
            <a:xfrm flipH="1">
              <a:off x="5317992" y="11912099"/>
              <a:ext cx="420848" cy="174358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Predicted</a:t>
              </a:r>
              <a:r>
                <a:rPr lang="zh-CN" altLang="en-US" sz="1400" dirty="0"/>
                <a:t> </a:t>
              </a:r>
              <a:r>
                <a:rPr lang="en-US" altLang="zh-CN" sz="1400" dirty="0"/>
                <a:t>Class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41052C-2608-5044-AA13-0C74B6D6DE91}"/>
                </a:ext>
              </a:extLst>
            </p:cNvPr>
            <p:cNvSpPr txBox="1"/>
            <p:nvPr/>
          </p:nvSpPr>
          <p:spPr>
            <a:xfrm>
              <a:off x="7293597" y="14223985"/>
              <a:ext cx="1988289" cy="323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True</a:t>
              </a:r>
              <a:r>
                <a:rPr lang="zh-CN" alt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altLang="zh-CN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Class</a:t>
              </a:r>
              <a:endParaRPr lang="en-US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4" name="Picture 13" descr="A picture containing outdoor object, night, night sky, comet&#10;&#10;Description automatically generated">
            <a:extLst>
              <a:ext uri="{FF2B5EF4-FFF2-40B4-BE49-F238E27FC236}">
                <a16:creationId xmlns:a16="http://schemas.microsoft.com/office/drawing/2014/main" id="{39D2A124-69DB-D143-8FD8-6156C99030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25" y="11091298"/>
            <a:ext cx="1734152" cy="1320536"/>
          </a:xfrm>
          <a:prstGeom prst="rect">
            <a:avLst/>
          </a:prstGeom>
        </p:spPr>
      </p:pic>
      <p:pic>
        <p:nvPicPr>
          <p:cNvPr id="18" name="Picture 17" descr="A bright light in the dark&#10;&#10;Description automatically generated with low confidence">
            <a:extLst>
              <a:ext uri="{FF2B5EF4-FFF2-40B4-BE49-F238E27FC236}">
                <a16:creationId xmlns:a16="http://schemas.microsoft.com/office/drawing/2014/main" id="{D9E96B2D-DF2C-284C-9D96-4C50C34F1CD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81" b="11748"/>
          <a:stretch/>
        </p:blipFill>
        <p:spPr>
          <a:xfrm>
            <a:off x="2339767" y="11091298"/>
            <a:ext cx="1734152" cy="132053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82DF306-7C94-AE49-A85C-D0932419BFD5}"/>
              </a:ext>
            </a:extLst>
          </p:cNvPr>
          <p:cNvSpPr txBox="1"/>
          <p:nvPr/>
        </p:nvSpPr>
        <p:spPr>
          <a:xfrm>
            <a:off x="516525" y="12477417"/>
            <a:ext cx="1672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Segoe UI" panose="020B0502040204020203" pitchFamily="34" charset="0"/>
                <a:cs typeface="Segoe UI" panose="020B0502040204020203" pitchFamily="34" charset="0"/>
              </a:rPr>
              <a:t>Galaxy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CF219A-0565-AA4C-B203-E39BB967132F}"/>
              </a:ext>
            </a:extLst>
          </p:cNvPr>
          <p:cNvSpPr txBox="1"/>
          <p:nvPr/>
        </p:nvSpPr>
        <p:spPr>
          <a:xfrm>
            <a:off x="2370780" y="12453202"/>
            <a:ext cx="1672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Segoe UI" panose="020B0502040204020203" pitchFamily="34" charset="0"/>
                <a:cs typeface="Segoe UI" panose="020B0502040204020203" pitchFamily="34" charset="0"/>
              </a:rPr>
              <a:t>Quasar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 descr="No image&#10;&#10;Description automatically generated">
            <a:extLst>
              <a:ext uri="{FF2B5EF4-FFF2-40B4-BE49-F238E27FC236}">
                <a16:creationId xmlns:a16="http://schemas.microsoft.com/office/drawing/2014/main" id="{9634613F-07AB-5B4F-8FAA-0E122B94FEE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5" t="8468" r="21111"/>
          <a:stretch/>
        </p:blipFill>
        <p:spPr>
          <a:xfrm>
            <a:off x="547537" y="12783891"/>
            <a:ext cx="1703139" cy="132053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2EB0654-354F-6243-AF83-8B8B8D065695}"/>
              </a:ext>
            </a:extLst>
          </p:cNvPr>
          <p:cNvSpPr txBox="1"/>
          <p:nvPr/>
        </p:nvSpPr>
        <p:spPr>
          <a:xfrm>
            <a:off x="516525" y="14171637"/>
            <a:ext cx="1672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Segoe UI" panose="020B0502040204020203" pitchFamily="34" charset="0"/>
                <a:cs typeface="Segoe UI" panose="020B0502040204020203" pitchFamily="34" charset="0"/>
              </a:rPr>
              <a:t>Star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4" name="Picture 23" descr="A bright light in the dark&#10;&#10;Description automatically generated with medium confidence">
            <a:extLst>
              <a:ext uri="{FF2B5EF4-FFF2-40B4-BE49-F238E27FC236}">
                <a16:creationId xmlns:a16="http://schemas.microsoft.com/office/drawing/2014/main" id="{E3FECC88-541A-0A42-A39C-F50A4EC6AFC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700"/>
          <a:stretch/>
        </p:blipFill>
        <p:spPr>
          <a:xfrm>
            <a:off x="2343676" y="12783891"/>
            <a:ext cx="1716562" cy="1320535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A53FA2E-98C7-514C-AE0D-91786DF08727}"/>
              </a:ext>
            </a:extLst>
          </p:cNvPr>
          <p:cNvSpPr txBox="1"/>
          <p:nvPr/>
        </p:nvSpPr>
        <p:spPr>
          <a:xfrm>
            <a:off x="2309833" y="14130838"/>
            <a:ext cx="182324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Segoe UI" panose="020B0502040204020203" pitchFamily="34" charset="0"/>
                <a:cs typeface="Segoe UI" panose="020B0502040204020203" pitchFamily="34" charset="0"/>
              </a:rPr>
              <a:t>Trying</a:t>
            </a:r>
            <a:r>
              <a:rPr lang="zh-CN" alt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900" dirty="0"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r>
              <a:rPr lang="zh-CN" alt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900" dirty="0">
                <a:latin typeface="Segoe UI" panose="020B0502040204020203" pitchFamily="34" charset="0"/>
                <a:cs typeface="Segoe UI" panose="020B0502040204020203" pitchFamily="34" charset="0"/>
              </a:rPr>
              <a:t>figure</a:t>
            </a:r>
            <a:r>
              <a:rPr lang="zh-CN" alt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900" dirty="0">
                <a:latin typeface="Segoe UI" panose="020B0502040204020203" pitchFamily="34" charset="0"/>
                <a:cs typeface="Segoe UI" panose="020B0502040204020203" pitchFamily="34" charset="0"/>
              </a:rPr>
              <a:t>out</a:t>
            </a:r>
            <a:r>
              <a:rPr lang="zh-CN" alt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900" dirty="0">
                <a:latin typeface="Segoe UI" panose="020B0502040204020203" pitchFamily="34" charset="0"/>
                <a:cs typeface="Segoe UI" panose="020B0502040204020203" pitchFamily="34" charset="0"/>
              </a:rPr>
              <a:t>what</a:t>
            </a:r>
            <a:r>
              <a:rPr lang="zh-CN" alt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900" dirty="0">
                <a:latin typeface="Segoe UI" panose="020B0502040204020203" pitchFamily="34" charset="0"/>
                <a:cs typeface="Segoe UI" panose="020B0502040204020203" pitchFamily="34" charset="0"/>
              </a:rPr>
              <a:t>this</a:t>
            </a:r>
            <a:r>
              <a:rPr lang="zh-CN" alt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900" dirty="0">
                <a:latin typeface="Segoe UI" panose="020B0502040204020203" pitchFamily="34" charset="0"/>
                <a:cs typeface="Segoe UI" panose="020B0502040204020203" pitchFamily="34" charset="0"/>
              </a:rPr>
              <a:t>is</a:t>
            </a:r>
            <a:r>
              <a:rPr lang="zh-CN" alt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900" dirty="0">
                <a:latin typeface="Segoe UI" panose="020B0502040204020203" pitchFamily="34" charset="0"/>
                <a:cs typeface="Segoe UI" panose="020B0502040204020203" pitchFamily="34" charset="0"/>
              </a:rPr>
              <a:t>by</a:t>
            </a:r>
            <a:r>
              <a:rPr lang="zh-CN" alt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900" dirty="0">
                <a:latin typeface="Segoe UI" panose="020B0502040204020203" pitchFamily="34" charset="0"/>
                <a:cs typeface="Segoe UI" panose="020B0502040204020203" pitchFamily="34" charset="0"/>
              </a:rPr>
              <a:t>inputting</a:t>
            </a:r>
            <a:r>
              <a:rPr lang="zh-CN" alt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900" dirty="0">
                <a:latin typeface="Segoe UI" panose="020B0502040204020203" pitchFamily="34" charset="0"/>
                <a:cs typeface="Segoe UI" panose="020B0502040204020203" pitchFamily="34" charset="0"/>
              </a:rPr>
              <a:t>its</a:t>
            </a:r>
            <a:r>
              <a:rPr lang="zh-CN" alt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900" dirty="0">
                <a:latin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zh-CN" alt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900" dirty="0">
                <a:latin typeface="Segoe UI" panose="020B0502040204020203" pitchFamily="34" charset="0"/>
                <a:cs typeface="Segoe UI" panose="020B0502040204020203" pitchFamily="34" charset="0"/>
              </a:rPr>
              <a:t>features</a:t>
            </a:r>
            <a:r>
              <a:rPr lang="zh-CN" alt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900" dirty="0"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r>
              <a:rPr lang="zh-CN" alt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900" dirty="0"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zh-CN" alt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900" dirty="0"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819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2906</TotalTime>
  <Words>282</Words>
  <Application>Microsoft Macintosh PowerPoint</Application>
  <PresentationFormat>Custom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Lato</vt:lpstr>
      <vt:lpstr>Segoe UI</vt:lpstr>
      <vt:lpstr>Segoe UI Black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Durst, Michael E.</dc:creator>
  <cp:lastModifiedBy>Mao, Qiongwen (Shirley)</cp:lastModifiedBy>
  <cp:revision>48</cp:revision>
  <dcterms:created xsi:type="dcterms:W3CDTF">2021-02-27T20:31:16Z</dcterms:created>
  <dcterms:modified xsi:type="dcterms:W3CDTF">2022-04-01T19:17:46Z</dcterms:modified>
</cp:coreProperties>
</file>