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57" r:id="rId3"/>
    <p:sldId id="258" r:id="rId4"/>
    <p:sldId id="313" r:id="rId5"/>
    <p:sldId id="314" r:id="rId6"/>
  </p:sldIdLst>
  <p:sldSz cx="9144000" cy="5143500" type="screen16x9"/>
  <p:notesSz cx="6858000" cy="9144000"/>
  <p:embeddedFontLst>
    <p:embeddedFont>
      <p:font typeface="Assistant" pitchFamily="2" charset="-79"/>
      <p:regular r:id="rId8"/>
      <p:bold r:id="rId9"/>
    </p:embeddedFont>
    <p:embeddedFont>
      <p:font typeface="Dosis" pitchFamily="2" charset="0"/>
      <p:regular r:id="rId10"/>
      <p:bold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668F66-31F1-43C9-A26C-3B39BBD93CD0}">
  <a:tblStyle styleId="{65668F66-31F1-43C9-A26C-3B39BBD93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F32F74-7955-4D65-BE28-4F61CB29A4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30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76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5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396950" y="1555356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07600" y="3112344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162628" y="3857024"/>
            <a:ext cx="1875861" cy="1182997"/>
            <a:chOff x="3950825" y="2616175"/>
            <a:chExt cx="1119850" cy="706225"/>
          </a:xfrm>
        </p:grpSpPr>
        <p:sp>
          <p:nvSpPr>
            <p:cNvPr id="20" name="Google Shape;20;p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546053" y="4173617"/>
            <a:ext cx="1142615" cy="785586"/>
            <a:chOff x="3057000" y="3451875"/>
            <a:chExt cx="652550" cy="448650"/>
          </a:xfrm>
        </p:grpSpPr>
        <p:sp>
          <p:nvSpPr>
            <p:cNvPr id="72" name="Google Shape;72;p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894075" y="4322780"/>
            <a:ext cx="491063" cy="553299"/>
            <a:chOff x="2625625" y="2522625"/>
            <a:chExt cx="431400" cy="486075"/>
          </a:xfrm>
        </p:grpSpPr>
        <p:sp>
          <p:nvSpPr>
            <p:cNvPr id="108" name="Google Shape;108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96045" y="1547190"/>
            <a:ext cx="749859" cy="844847"/>
            <a:chOff x="2625625" y="2522625"/>
            <a:chExt cx="431400" cy="486075"/>
          </a:xfrm>
        </p:grpSpPr>
        <p:sp>
          <p:nvSpPr>
            <p:cNvPr id="113" name="Google Shape;113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2253" y="2758754"/>
            <a:ext cx="749848" cy="1182972"/>
            <a:chOff x="1527950" y="2052325"/>
            <a:chExt cx="440750" cy="695375"/>
          </a:xfrm>
        </p:grpSpPr>
        <p:sp>
          <p:nvSpPr>
            <p:cNvPr id="118" name="Google Shape;118;p2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39229" y="3980841"/>
            <a:ext cx="491076" cy="475810"/>
            <a:chOff x="10401025" y="944500"/>
            <a:chExt cx="1235100" cy="1196704"/>
          </a:xfrm>
        </p:grpSpPr>
        <p:sp>
          <p:nvSpPr>
            <p:cNvPr id="129" name="Google Shape;129;p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72" name="Google Shape;272;p4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"/>
          <p:cNvSpPr txBox="1">
            <a:spLocks noGrp="1"/>
          </p:cNvSpPr>
          <p:nvPr>
            <p:ph type="body" idx="1"/>
          </p:nvPr>
        </p:nvSpPr>
        <p:spPr>
          <a:xfrm>
            <a:off x="720000" y="1047654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81" name="Google Shape;281;p4"/>
          <p:cNvGrpSpPr/>
          <p:nvPr/>
        </p:nvGrpSpPr>
        <p:grpSpPr>
          <a:xfrm>
            <a:off x="8268328" y="3905054"/>
            <a:ext cx="749848" cy="1182972"/>
            <a:chOff x="1527950" y="2052325"/>
            <a:chExt cx="440750" cy="695375"/>
          </a:xfrm>
        </p:grpSpPr>
        <p:sp>
          <p:nvSpPr>
            <p:cNvPr id="282" name="Google Shape;282;p4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1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826" name="Google Shape;826;p1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13"/>
          <p:cNvSpPr txBox="1">
            <a:spLocks noGrp="1"/>
          </p:cNvSpPr>
          <p:nvPr>
            <p:ph type="title"/>
          </p:nvPr>
        </p:nvSpPr>
        <p:spPr>
          <a:xfrm>
            <a:off x="2084414" y="152493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subTitle" idx="1"/>
          </p:nvPr>
        </p:nvSpPr>
        <p:spPr>
          <a:xfrm>
            <a:off x="2084414" y="1882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2"/>
          </p:nvPr>
        </p:nvSpPr>
        <p:spPr>
          <a:xfrm>
            <a:off x="5560785" y="152493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3"/>
          </p:nvPr>
        </p:nvSpPr>
        <p:spPr>
          <a:xfrm>
            <a:off x="5560785" y="1882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4"/>
          </p:nvPr>
        </p:nvSpPr>
        <p:spPr>
          <a:xfrm>
            <a:off x="2084414" y="312757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subTitle" idx="5"/>
          </p:nvPr>
        </p:nvSpPr>
        <p:spPr>
          <a:xfrm>
            <a:off x="2084414" y="3485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13"/>
          <p:cNvSpPr txBox="1">
            <a:spLocks noGrp="1"/>
          </p:cNvSpPr>
          <p:nvPr>
            <p:ph type="title" idx="6"/>
          </p:nvPr>
        </p:nvSpPr>
        <p:spPr>
          <a:xfrm>
            <a:off x="5560785" y="31275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7"/>
          </p:nvPr>
        </p:nvSpPr>
        <p:spPr>
          <a:xfrm>
            <a:off x="5560785" y="3485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8" hasCustomPrompt="1"/>
          </p:nvPr>
        </p:nvSpPr>
        <p:spPr>
          <a:xfrm>
            <a:off x="1278864" y="1623396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>
            <a:spLocks noGrp="1"/>
          </p:cNvSpPr>
          <p:nvPr>
            <p:ph type="title" idx="9" hasCustomPrompt="1"/>
          </p:nvPr>
        </p:nvSpPr>
        <p:spPr>
          <a:xfrm>
            <a:off x="1278864" y="3219679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739" y="1623396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1064" y="3219679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13"/>
          <p:cNvGrpSpPr/>
          <p:nvPr/>
        </p:nvGrpSpPr>
        <p:grpSpPr>
          <a:xfrm>
            <a:off x="8511000" y="4398980"/>
            <a:ext cx="491063" cy="553299"/>
            <a:chOff x="2625625" y="2522625"/>
            <a:chExt cx="431400" cy="486075"/>
          </a:xfrm>
        </p:grpSpPr>
        <p:sp>
          <p:nvSpPr>
            <p:cNvPr id="847" name="Google Shape;847;p1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3"/>
          <p:cNvGrpSpPr/>
          <p:nvPr/>
        </p:nvGrpSpPr>
        <p:grpSpPr>
          <a:xfrm>
            <a:off x="7859465" y="227117"/>
            <a:ext cx="1142615" cy="785586"/>
            <a:chOff x="3057000" y="3451875"/>
            <a:chExt cx="652550" cy="448650"/>
          </a:xfrm>
        </p:grpSpPr>
        <p:sp>
          <p:nvSpPr>
            <p:cNvPr id="852" name="Google Shape;852;p1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3"/>
          <p:cNvGrpSpPr/>
          <p:nvPr/>
        </p:nvGrpSpPr>
        <p:grpSpPr>
          <a:xfrm>
            <a:off x="233508" y="341351"/>
            <a:ext cx="959426" cy="929600"/>
            <a:chOff x="10401025" y="944500"/>
            <a:chExt cx="1235100" cy="1196704"/>
          </a:xfrm>
        </p:grpSpPr>
        <p:sp>
          <p:nvSpPr>
            <p:cNvPr id="888" name="Google Shape;888;p1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890" name="Google Shape;890;p1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3"/>
          <p:cNvGrpSpPr/>
          <p:nvPr/>
        </p:nvGrpSpPr>
        <p:grpSpPr>
          <a:xfrm>
            <a:off x="121425" y="1594030"/>
            <a:ext cx="491063" cy="553299"/>
            <a:chOff x="2625625" y="2522625"/>
            <a:chExt cx="431400" cy="486075"/>
          </a:xfrm>
        </p:grpSpPr>
        <p:sp>
          <p:nvSpPr>
            <p:cNvPr id="899" name="Google Shape;899;p1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66" name="Google Shape;1966;p3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1974" name="Google Shape;1974;p3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32"/>
          <p:cNvGrpSpPr/>
          <p:nvPr/>
        </p:nvGrpSpPr>
        <p:grpSpPr>
          <a:xfrm>
            <a:off x="7172153" y="3776199"/>
            <a:ext cx="1875861" cy="1182997"/>
            <a:chOff x="3950825" y="2616175"/>
            <a:chExt cx="1119850" cy="706225"/>
          </a:xfrm>
        </p:grpSpPr>
        <p:sp>
          <p:nvSpPr>
            <p:cNvPr id="2026" name="Google Shape;2026;p3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32"/>
          <p:cNvGrpSpPr/>
          <p:nvPr/>
        </p:nvGrpSpPr>
        <p:grpSpPr>
          <a:xfrm>
            <a:off x="6174703" y="4090492"/>
            <a:ext cx="1142615" cy="785586"/>
            <a:chOff x="3057000" y="3451875"/>
            <a:chExt cx="652550" cy="448650"/>
          </a:xfrm>
        </p:grpSpPr>
        <p:sp>
          <p:nvSpPr>
            <p:cNvPr id="2078" name="Google Shape;2078;p3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32"/>
          <p:cNvGrpSpPr/>
          <p:nvPr/>
        </p:nvGrpSpPr>
        <p:grpSpPr>
          <a:xfrm>
            <a:off x="2268570" y="200026"/>
            <a:ext cx="959426" cy="929600"/>
            <a:chOff x="10401025" y="944500"/>
            <a:chExt cx="1235100" cy="1196704"/>
          </a:xfrm>
        </p:grpSpPr>
        <p:sp>
          <p:nvSpPr>
            <p:cNvPr id="2114" name="Google Shape;2114;p3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5" name="Google Shape;2115;p3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16" name="Google Shape;2116;p3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32"/>
          <p:cNvGrpSpPr/>
          <p:nvPr/>
        </p:nvGrpSpPr>
        <p:grpSpPr>
          <a:xfrm>
            <a:off x="5683625" y="4405905"/>
            <a:ext cx="491063" cy="553299"/>
            <a:chOff x="2625625" y="2522625"/>
            <a:chExt cx="431400" cy="486075"/>
          </a:xfrm>
        </p:grpSpPr>
        <p:sp>
          <p:nvSpPr>
            <p:cNvPr id="2125" name="Google Shape;212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32"/>
          <p:cNvGrpSpPr/>
          <p:nvPr/>
        </p:nvGrpSpPr>
        <p:grpSpPr>
          <a:xfrm>
            <a:off x="248445" y="1547190"/>
            <a:ext cx="749859" cy="844847"/>
            <a:chOff x="2625625" y="2522625"/>
            <a:chExt cx="431400" cy="486075"/>
          </a:xfrm>
        </p:grpSpPr>
        <p:sp>
          <p:nvSpPr>
            <p:cNvPr id="2130" name="Google Shape;2130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32"/>
          <p:cNvGrpSpPr/>
          <p:nvPr/>
        </p:nvGrpSpPr>
        <p:grpSpPr>
          <a:xfrm>
            <a:off x="6988550" y="3586755"/>
            <a:ext cx="491063" cy="553299"/>
            <a:chOff x="2625625" y="2522625"/>
            <a:chExt cx="431400" cy="486075"/>
          </a:xfrm>
        </p:grpSpPr>
        <p:sp>
          <p:nvSpPr>
            <p:cNvPr id="2135" name="Google Shape;213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3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141" name="Google Shape;2141;p3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8" name="Google Shape;2148;p33"/>
          <p:cNvGrpSpPr/>
          <p:nvPr/>
        </p:nvGrpSpPr>
        <p:grpSpPr>
          <a:xfrm>
            <a:off x="8249453" y="263204"/>
            <a:ext cx="749848" cy="1182972"/>
            <a:chOff x="1527950" y="2052325"/>
            <a:chExt cx="440750" cy="695375"/>
          </a:xfrm>
        </p:grpSpPr>
        <p:sp>
          <p:nvSpPr>
            <p:cNvPr id="2149" name="Google Shape;2149;p33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3"/>
          <p:cNvGrpSpPr/>
          <p:nvPr/>
        </p:nvGrpSpPr>
        <p:grpSpPr>
          <a:xfrm>
            <a:off x="7887729" y="1113816"/>
            <a:ext cx="491076" cy="475810"/>
            <a:chOff x="10401025" y="944500"/>
            <a:chExt cx="1235100" cy="1196704"/>
          </a:xfrm>
        </p:grpSpPr>
        <p:sp>
          <p:nvSpPr>
            <p:cNvPr id="2160" name="Google Shape;2160;p3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1" name="Google Shape;2161;p3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62" name="Google Shape;2162;p3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0" name="Google Shape;2170;p33"/>
          <p:cNvGrpSpPr/>
          <p:nvPr/>
        </p:nvGrpSpPr>
        <p:grpSpPr>
          <a:xfrm>
            <a:off x="209378" y="3757149"/>
            <a:ext cx="1875861" cy="1182997"/>
            <a:chOff x="3950825" y="2616175"/>
            <a:chExt cx="1119850" cy="706225"/>
          </a:xfrm>
        </p:grpSpPr>
        <p:sp>
          <p:nvSpPr>
            <p:cNvPr id="2171" name="Google Shape;2171;p33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33"/>
          <p:cNvGrpSpPr/>
          <p:nvPr/>
        </p:nvGrpSpPr>
        <p:grpSpPr>
          <a:xfrm>
            <a:off x="2155153" y="4154567"/>
            <a:ext cx="1142615" cy="785586"/>
            <a:chOff x="3057000" y="3451875"/>
            <a:chExt cx="652550" cy="448650"/>
          </a:xfrm>
        </p:grpSpPr>
        <p:sp>
          <p:nvSpPr>
            <p:cNvPr id="2223" name="Google Shape;2223;p3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8" name="Google Shape;2258;p33"/>
          <p:cNvGrpSpPr/>
          <p:nvPr/>
        </p:nvGrpSpPr>
        <p:grpSpPr>
          <a:xfrm>
            <a:off x="8464925" y="1589630"/>
            <a:ext cx="491063" cy="553299"/>
            <a:chOff x="2625625" y="2522625"/>
            <a:chExt cx="431400" cy="486075"/>
          </a:xfrm>
        </p:grpSpPr>
        <p:sp>
          <p:nvSpPr>
            <p:cNvPr id="2259" name="Google Shape;225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3"/>
          <p:cNvGrpSpPr/>
          <p:nvPr/>
        </p:nvGrpSpPr>
        <p:grpSpPr>
          <a:xfrm>
            <a:off x="8249450" y="1913480"/>
            <a:ext cx="491063" cy="553299"/>
            <a:chOff x="2625625" y="2522625"/>
            <a:chExt cx="431400" cy="486075"/>
          </a:xfrm>
        </p:grpSpPr>
        <p:sp>
          <p:nvSpPr>
            <p:cNvPr id="2264" name="Google Shape;226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33"/>
          <p:cNvGrpSpPr/>
          <p:nvPr/>
        </p:nvGrpSpPr>
        <p:grpSpPr>
          <a:xfrm>
            <a:off x="8508225" y="2286380"/>
            <a:ext cx="491063" cy="553299"/>
            <a:chOff x="2625625" y="2522625"/>
            <a:chExt cx="431400" cy="486075"/>
          </a:xfrm>
        </p:grpSpPr>
        <p:sp>
          <p:nvSpPr>
            <p:cNvPr id="2269" name="Google Shape;226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3" name="Google Shape;2273;p33"/>
          <p:cNvGrpSpPr/>
          <p:nvPr/>
        </p:nvGrpSpPr>
        <p:grpSpPr>
          <a:xfrm>
            <a:off x="354825" y="3029330"/>
            <a:ext cx="491063" cy="553299"/>
            <a:chOff x="2625625" y="2522625"/>
            <a:chExt cx="431400" cy="486075"/>
          </a:xfrm>
        </p:grpSpPr>
        <p:sp>
          <p:nvSpPr>
            <p:cNvPr id="2274" name="Google Shape;227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8" name="Google Shape;2278;p33"/>
          <p:cNvGrpSpPr/>
          <p:nvPr/>
        </p:nvGrpSpPr>
        <p:grpSpPr>
          <a:xfrm>
            <a:off x="209375" y="2476030"/>
            <a:ext cx="491063" cy="553299"/>
            <a:chOff x="2625625" y="2522625"/>
            <a:chExt cx="431400" cy="486075"/>
          </a:xfrm>
        </p:grpSpPr>
        <p:sp>
          <p:nvSpPr>
            <p:cNvPr id="2279" name="Google Shape;227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3"/>
          <p:cNvGrpSpPr/>
          <p:nvPr/>
        </p:nvGrpSpPr>
        <p:grpSpPr>
          <a:xfrm>
            <a:off x="780875" y="2637955"/>
            <a:ext cx="491063" cy="553299"/>
            <a:chOff x="2625625" y="2522625"/>
            <a:chExt cx="431400" cy="486075"/>
          </a:xfrm>
        </p:grpSpPr>
        <p:sp>
          <p:nvSpPr>
            <p:cNvPr id="2284" name="Google Shape;228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75000">
              <a:srgbClr val="EAF2FF"/>
            </a:gs>
            <a:gs pos="100000">
              <a:schemeClr val="lt1"/>
            </a:gs>
          </a:gsLst>
          <a:lin ang="5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osis"/>
              <a:buNone/>
              <a:defRPr sz="28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37"/>
          <p:cNvSpPr txBox="1">
            <a:spLocks noGrp="1"/>
          </p:cNvSpPr>
          <p:nvPr>
            <p:ph type="ctrTitle"/>
          </p:nvPr>
        </p:nvSpPr>
        <p:spPr>
          <a:xfrm>
            <a:off x="1396950" y="1555356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OPERATING SYSTEM LAB:</a:t>
            </a:r>
            <a:r>
              <a:rPr lang="en" sz="6000" dirty="0">
                <a:solidFill>
                  <a:schemeClr val="accent1"/>
                </a:solidFill>
              </a:rPr>
              <a:t> </a:t>
            </a:r>
            <a:r>
              <a:rPr lang="en" sz="8500" dirty="0">
                <a:solidFill>
                  <a:schemeClr val="accent1"/>
                </a:solidFill>
              </a:rPr>
              <a:t>REPORT LAB 1</a:t>
            </a:r>
            <a:endParaRPr sz="8500" dirty="0">
              <a:solidFill>
                <a:schemeClr val="accent1"/>
              </a:solidFill>
            </a:endParaRPr>
          </a:p>
        </p:txBody>
      </p:sp>
      <p:sp>
        <p:nvSpPr>
          <p:cNvPr id="2299" name="Google Shape;2299;p37"/>
          <p:cNvSpPr txBox="1">
            <a:spLocks noGrp="1"/>
          </p:cNvSpPr>
          <p:nvPr>
            <p:ph type="subTitle" idx="1"/>
          </p:nvPr>
        </p:nvSpPr>
        <p:spPr>
          <a:xfrm>
            <a:off x="2307600" y="3112344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Vũ Minh Quân - CC02</a:t>
            </a:r>
            <a:endParaRPr dirty="0">
              <a:latin typeface="+mn-lt"/>
            </a:endParaRPr>
          </a:p>
        </p:txBody>
      </p:sp>
      <p:sp>
        <p:nvSpPr>
          <p:cNvPr id="2300" name="Google Shape;2300;p37"/>
          <p:cNvSpPr txBox="1">
            <a:spLocks noGrp="1"/>
          </p:cNvSpPr>
          <p:nvPr>
            <p:ph type="ctrTitle"/>
          </p:nvPr>
        </p:nvSpPr>
        <p:spPr>
          <a:xfrm>
            <a:off x="6688675" y="539500"/>
            <a:ext cx="17421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accent1"/>
                </a:solidFill>
              </a:rPr>
              <a:t>CO2018</a:t>
            </a:r>
            <a:endParaRPr sz="2000" dirty="0">
              <a:solidFill>
                <a:schemeClr val="accent1"/>
              </a:solidFill>
            </a:endParaRPr>
          </a:p>
        </p:txBody>
      </p:sp>
      <p:grpSp>
        <p:nvGrpSpPr>
          <p:cNvPr id="2301" name="Google Shape;2301;p37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2302" name="Google Shape;2302;p37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3" name="Google Shape;2353;p37"/>
          <p:cNvGrpSpPr/>
          <p:nvPr/>
        </p:nvGrpSpPr>
        <p:grpSpPr>
          <a:xfrm>
            <a:off x="2430495" y="122351"/>
            <a:ext cx="959426" cy="929600"/>
            <a:chOff x="10401025" y="944500"/>
            <a:chExt cx="1235100" cy="1196704"/>
          </a:xfrm>
        </p:grpSpPr>
        <p:sp>
          <p:nvSpPr>
            <p:cNvPr id="2354" name="Google Shape;2354;p3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5" name="Google Shape;2355;p3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356" name="Google Shape;2356;p3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38"/>
          <p:cNvSpPr txBox="1">
            <a:spLocks noGrp="1"/>
          </p:cNvSpPr>
          <p:nvPr>
            <p:ph type="title"/>
          </p:nvPr>
        </p:nvSpPr>
        <p:spPr>
          <a:xfrm>
            <a:off x="723421" y="4173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EX-2.4</a:t>
            </a:r>
            <a:endParaRPr dirty="0"/>
          </a:p>
        </p:txBody>
      </p:sp>
      <p:sp>
        <p:nvSpPr>
          <p:cNvPr id="2369" name="Google Shape;2369;p38"/>
          <p:cNvSpPr txBox="1">
            <a:spLocks noGrp="1"/>
          </p:cNvSpPr>
          <p:nvPr>
            <p:ph type="body" idx="1"/>
          </p:nvPr>
        </p:nvSpPr>
        <p:spPr>
          <a:xfrm>
            <a:off x="704562" y="894024"/>
            <a:ext cx="5093083" cy="719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the Output Redirection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(&gt;/&gt;&gt;) </a:t>
            </a:r>
            <a:r>
              <a:rPr lang="en-US" dirty="0"/>
              <a:t>with the Piping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(|) </a:t>
            </a:r>
            <a:r>
              <a:rPr lang="en-US" dirty="0"/>
              <a:t>technique</a:t>
            </a:r>
            <a:r>
              <a:rPr lang="vi-VN" dirty="0"/>
              <a:t> </a:t>
            </a:r>
            <a:r>
              <a:rPr lang="en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 Example of </a:t>
            </a:r>
            <a:r>
              <a:rPr lang="vi-VN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“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&gt;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</a:rPr>
              <a:t>”</a:t>
            </a:r>
            <a:r>
              <a:rPr lang="en" dirty="0"/>
              <a:t> Output Redirection</a:t>
            </a:r>
            <a:endParaRPr dirty="0"/>
          </a:p>
        </p:txBody>
      </p:sp>
      <p:grpSp>
        <p:nvGrpSpPr>
          <p:cNvPr id="2370" name="Google Shape;2370;p38"/>
          <p:cNvGrpSpPr/>
          <p:nvPr/>
        </p:nvGrpSpPr>
        <p:grpSpPr>
          <a:xfrm>
            <a:off x="-593699" y="3022332"/>
            <a:ext cx="1486558" cy="1182998"/>
            <a:chOff x="4189650" y="1358950"/>
            <a:chExt cx="1222800" cy="973100"/>
          </a:xfrm>
        </p:grpSpPr>
        <p:sp>
          <p:nvSpPr>
            <p:cNvPr id="2371" name="Google Shape;2371;p38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AAFE2F-156D-4E6E-559D-6EACCB2A7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25" y="1626264"/>
            <a:ext cx="2266950" cy="466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F0492-8559-3320-81F6-8D51DBA1F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8" y="2167126"/>
            <a:ext cx="2266950" cy="170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B0D8F1-5245-16DB-84F3-9D0DBEEE71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4" y="3947248"/>
            <a:ext cx="5481320" cy="1095375"/>
          </a:xfrm>
          <a:prstGeom prst="rect">
            <a:avLst/>
          </a:prstGeom>
        </p:spPr>
      </p:pic>
      <p:sp>
        <p:nvSpPr>
          <p:cNvPr id="9" name="Google Shape;2369;p38">
            <a:extLst>
              <a:ext uri="{FF2B5EF4-FFF2-40B4-BE49-F238E27FC236}">
                <a16:creationId xmlns:a16="http://schemas.microsoft.com/office/drawing/2014/main" id="{9EF078B3-EE32-4D26-2E7D-FDA405B132E9}"/>
              </a:ext>
            </a:extLst>
          </p:cNvPr>
          <p:cNvSpPr txBox="1">
            <a:spLocks/>
          </p:cNvSpPr>
          <p:nvPr/>
        </p:nvSpPr>
        <p:spPr>
          <a:xfrm>
            <a:off x="3627033" y="3170192"/>
            <a:ext cx="2686701" cy="67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7596A-50BB-4EB5-8A38-06E8F2A3C946}"/>
              </a:ext>
            </a:extLst>
          </p:cNvPr>
          <p:cNvSpPr/>
          <p:nvPr/>
        </p:nvSpPr>
        <p:spPr>
          <a:xfrm>
            <a:off x="3225945" y="2653055"/>
            <a:ext cx="3004399" cy="45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ssistant"/>
              <a:buNone/>
            </a:pPr>
            <a:r>
              <a:rPr lang="en-US" sz="1300" dirty="0"/>
              <a:t>Here is the path before the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C4B7D-3D1A-D780-D938-E690EC4521CF}"/>
              </a:ext>
            </a:extLst>
          </p:cNvPr>
          <p:cNvSpPr/>
          <p:nvPr/>
        </p:nvSpPr>
        <p:spPr>
          <a:xfrm>
            <a:off x="3207714" y="3544080"/>
            <a:ext cx="4319626" cy="318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ssistant"/>
              <a:buNone/>
            </a:pPr>
            <a:endParaRPr lang="en-US" dirty="0"/>
          </a:p>
          <a:p>
            <a:pPr marL="0" indent="0">
              <a:buFont typeface="Assistant"/>
              <a:buNone/>
            </a:pPr>
            <a:r>
              <a:rPr lang="en-US" dirty="0"/>
              <a:t>And here is the content of test.txt after the command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08802-11A7-3234-5F99-41A2AED7124C}"/>
              </a:ext>
            </a:extLst>
          </p:cNvPr>
          <p:cNvSpPr/>
          <p:nvPr/>
        </p:nvSpPr>
        <p:spPr>
          <a:xfrm>
            <a:off x="3207714" y="1646774"/>
            <a:ext cx="4879239" cy="719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Redirects standard output (</a:t>
            </a:r>
            <a:r>
              <a:rPr lang="en-US" dirty="0" err="1"/>
              <a:t>stdout</a:t>
            </a:r>
            <a:r>
              <a:rPr lang="en-US" dirty="0"/>
              <a:t>) of a command to a file. </a:t>
            </a:r>
            <a:endParaRPr lang="vi-VN" dirty="0"/>
          </a:p>
          <a:p>
            <a:pPr algn="ctr"/>
            <a:r>
              <a:rPr lang="en-US" dirty="0"/>
              <a:t>If the file already exists, it will be overwritten.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369;p38">
            <a:extLst>
              <a:ext uri="{FF2B5EF4-FFF2-40B4-BE49-F238E27FC236}">
                <a16:creationId xmlns:a16="http://schemas.microsoft.com/office/drawing/2014/main" id="{AF4EFB0F-4FE6-B5C2-EC21-74CE72497F9B}"/>
              </a:ext>
            </a:extLst>
          </p:cNvPr>
          <p:cNvSpPr txBox="1">
            <a:spLocks/>
          </p:cNvSpPr>
          <p:nvPr/>
        </p:nvSpPr>
        <p:spPr>
          <a:xfrm>
            <a:off x="909387" y="1281729"/>
            <a:ext cx="6065656" cy="71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sz="1300" dirty="0"/>
              <a:t>Compare the Output Redirection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(&gt;/&gt;&gt;) </a:t>
            </a:r>
            <a:r>
              <a:rPr lang="en-US" sz="1300" dirty="0"/>
              <a:t>with the Piping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(|) </a:t>
            </a:r>
            <a:r>
              <a:rPr lang="en-US" sz="1300" dirty="0"/>
              <a:t>technique : </a:t>
            </a:r>
          </a:p>
          <a:p>
            <a:pPr marL="0" indent="0"/>
            <a:r>
              <a:rPr lang="vi-VN" sz="1300" dirty="0"/>
              <a:t>2</a:t>
            </a:r>
            <a:r>
              <a:rPr lang="en-US" sz="1300" dirty="0"/>
              <a:t>.  Example of 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“&gt;</a:t>
            </a:r>
            <a:r>
              <a:rPr lang="vi-VN" sz="1300" b="1" dirty="0">
                <a:solidFill>
                  <a:schemeClr val="hlink"/>
                </a:solidFill>
                <a:uFill>
                  <a:noFill/>
                </a:uFill>
              </a:rPr>
              <a:t>&gt;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</a:rPr>
              <a:t>”</a:t>
            </a:r>
            <a:r>
              <a:rPr lang="en-US" sz="1300" dirty="0"/>
              <a:t> Output Redirection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38C0D1-9EBB-26FB-E2E2-95F6E9FF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22" y="2000809"/>
            <a:ext cx="3262313" cy="3571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B2CB7E-902D-5A1A-763E-5746814EC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422" y="2519249"/>
            <a:ext cx="2208810" cy="192326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58287BF-C248-972F-2728-C056A91032DE}"/>
              </a:ext>
            </a:extLst>
          </p:cNvPr>
          <p:cNvSpPr/>
          <p:nvPr/>
        </p:nvSpPr>
        <p:spPr>
          <a:xfrm>
            <a:off x="3438145" y="2542426"/>
            <a:ext cx="4257446" cy="1200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Redirects standard output (</a:t>
            </a:r>
            <a:r>
              <a:rPr lang="en-US" sz="1300" dirty="0" err="1"/>
              <a:t>stdout</a:t>
            </a:r>
            <a:r>
              <a:rPr lang="en-US" sz="1300" dirty="0"/>
              <a:t>) of a command to a file. If the file already exists, the output will be appended to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369;p38">
            <a:extLst>
              <a:ext uri="{FF2B5EF4-FFF2-40B4-BE49-F238E27FC236}">
                <a16:creationId xmlns:a16="http://schemas.microsoft.com/office/drawing/2014/main" id="{AF4EFB0F-4FE6-B5C2-EC21-74CE72497F9B}"/>
              </a:ext>
            </a:extLst>
          </p:cNvPr>
          <p:cNvSpPr txBox="1">
            <a:spLocks/>
          </p:cNvSpPr>
          <p:nvPr/>
        </p:nvSpPr>
        <p:spPr>
          <a:xfrm>
            <a:off x="909387" y="1281729"/>
            <a:ext cx="6065656" cy="71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sz="1300" dirty="0"/>
              <a:t>Compare the Output Redirection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(&gt;/&gt;&gt;) </a:t>
            </a:r>
            <a:r>
              <a:rPr lang="en-US" sz="1300" dirty="0"/>
              <a:t>with the Piping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(|) </a:t>
            </a:r>
            <a:r>
              <a:rPr lang="en-US" sz="1300" dirty="0"/>
              <a:t>technique : </a:t>
            </a:r>
          </a:p>
          <a:p>
            <a:pPr marL="0" indent="0"/>
            <a:r>
              <a:rPr lang="en-US" sz="1300" dirty="0"/>
              <a:t>3.  Example of 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“|</a:t>
            </a:r>
            <a:r>
              <a:rPr lang="en-US" sz="1300" b="1" dirty="0">
                <a:solidFill>
                  <a:schemeClr val="hlink"/>
                </a:solidFill>
                <a:uFill>
                  <a:noFill/>
                </a:uFill>
              </a:rPr>
              <a:t>”</a:t>
            </a:r>
            <a:r>
              <a:rPr lang="en-US" sz="1300" dirty="0"/>
              <a:t> Piping technique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87EC6-ABDA-17D5-5B6C-1CE535952AC6}"/>
              </a:ext>
            </a:extLst>
          </p:cNvPr>
          <p:cNvSpPr/>
          <p:nvPr/>
        </p:nvSpPr>
        <p:spPr>
          <a:xfrm>
            <a:off x="5433556" y="3273759"/>
            <a:ext cx="3247950" cy="1495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Sends the output of one command as input to another command. It connects the standard output (</a:t>
            </a:r>
            <a:r>
              <a:rPr lang="en-US" sz="1300" dirty="0" err="1"/>
              <a:t>stdout</a:t>
            </a:r>
            <a:r>
              <a:rPr lang="en-US" sz="1300" dirty="0"/>
              <a:t>) of the command on the left side of the pipe to the standard input (stdin) of the command on the right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312F2-3EB5-2400-B93C-27896F3F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67" y="2000809"/>
            <a:ext cx="6797842" cy="110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1B528D-0C3F-7635-F423-2FD6666B47B7}"/>
              </a:ext>
            </a:extLst>
          </p:cNvPr>
          <p:cNvSpPr/>
          <p:nvPr/>
        </p:nvSpPr>
        <p:spPr>
          <a:xfrm>
            <a:off x="3484874" y="3273759"/>
            <a:ext cx="1817827" cy="1495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This is useful when there are many statements that need to be concatenated or have too many results.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5FB73-5375-895E-93EE-1FF01D585EB1}"/>
              </a:ext>
            </a:extLst>
          </p:cNvPr>
          <p:cNvSpPr/>
          <p:nvPr/>
        </p:nvSpPr>
        <p:spPr>
          <a:xfrm>
            <a:off x="683971" y="3273759"/>
            <a:ext cx="2670048" cy="1495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Example, when we type </a:t>
            </a:r>
          </a:p>
          <a:p>
            <a:pPr algn="ctr"/>
            <a:r>
              <a:rPr lang="en-US" sz="1300" dirty="0"/>
              <a:t>ls &lt; test.txt | more from the keyboard, the output of the ls command will be converted to the input of the more command and produce the result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16421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38"/>
          <p:cNvSpPr txBox="1">
            <a:spLocks noGrp="1"/>
          </p:cNvSpPr>
          <p:nvPr>
            <p:ph type="title"/>
          </p:nvPr>
        </p:nvSpPr>
        <p:spPr>
          <a:xfrm>
            <a:off x="1111017" y="59199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EX-</a:t>
            </a:r>
            <a:r>
              <a:rPr lang="en-US" dirty="0"/>
              <a:t>3.6-5.3</a:t>
            </a:r>
            <a:endParaRPr dirty="0"/>
          </a:p>
        </p:txBody>
      </p:sp>
      <p:sp>
        <p:nvSpPr>
          <p:cNvPr id="2369" name="Google Shape;2369;p38"/>
          <p:cNvSpPr txBox="1">
            <a:spLocks noGrp="1"/>
          </p:cNvSpPr>
          <p:nvPr>
            <p:ph type="body" idx="1"/>
          </p:nvPr>
        </p:nvSpPr>
        <p:spPr>
          <a:xfrm>
            <a:off x="1092158" y="1068716"/>
            <a:ext cx="6515540" cy="719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are just some brief results, more details and demonstrations are  directly commented in each file</a:t>
            </a:r>
            <a:endParaRPr dirty="0"/>
          </a:p>
        </p:txBody>
      </p:sp>
      <p:grpSp>
        <p:nvGrpSpPr>
          <p:cNvPr id="2370" name="Google Shape;2370;p38"/>
          <p:cNvGrpSpPr/>
          <p:nvPr/>
        </p:nvGrpSpPr>
        <p:grpSpPr>
          <a:xfrm>
            <a:off x="-206103" y="3197024"/>
            <a:ext cx="1486558" cy="1182998"/>
            <a:chOff x="4189650" y="1358950"/>
            <a:chExt cx="1222800" cy="973100"/>
          </a:xfrm>
        </p:grpSpPr>
        <p:sp>
          <p:nvSpPr>
            <p:cNvPr id="2371" name="Google Shape;2371;p38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AF3CE-D492-EFA7-36E2-D7600683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50" y="2662007"/>
            <a:ext cx="920871" cy="601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3D040D-2AF1-FA4A-87B7-733833F1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554" y="2653905"/>
            <a:ext cx="950762" cy="613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620081-3690-8307-B282-B7476FDB4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421" y="2650019"/>
            <a:ext cx="920871" cy="617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3B571D-954B-B32B-A04E-9C1F284CD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054" y="2141541"/>
            <a:ext cx="1186536" cy="520431"/>
          </a:xfrm>
          <a:prstGeom prst="rect">
            <a:avLst/>
          </a:prstGeom>
        </p:spPr>
      </p:pic>
      <p:sp>
        <p:nvSpPr>
          <p:cNvPr id="20" name="Google Shape;2369;p38">
            <a:extLst>
              <a:ext uri="{FF2B5EF4-FFF2-40B4-BE49-F238E27FC236}">
                <a16:creationId xmlns:a16="http://schemas.microsoft.com/office/drawing/2014/main" id="{16AEC168-37EB-4797-7C96-1D1F10F0C119}"/>
              </a:ext>
            </a:extLst>
          </p:cNvPr>
          <p:cNvSpPr txBox="1">
            <a:spLocks/>
          </p:cNvSpPr>
          <p:nvPr/>
        </p:nvSpPr>
        <p:spPr>
          <a:xfrm>
            <a:off x="1280455" y="1828156"/>
            <a:ext cx="550016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ADD</a:t>
            </a:r>
          </a:p>
        </p:txBody>
      </p:sp>
      <p:sp>
        <p:nvSpPr>
          <p:cNvPr id="21" name="Google Shape;2369;p38">
            <a:extLst>
              <a:ext uri="{FF2B5EF4-FFF2-40B4-BE49-F238E27FC236}">
                <a16:creationId xmlns:a16="http://schemas.microsoft.com/office/drawing/2014/main" id="{FA4FF439-75FE-E2C5-D02A-7F5BB9A43694}"/>
              </a:ext>
            </a:extLst>
          </p:cNvPr>
          <p:cNvSpPr txBox="1">
            <a:spLocks/>
          </p:cNvSpPr>
          <p:nvPr/>
        </p:nvSpPr>
        <p:spPr>
          <a:xfrm>
            <a:off x="2020112" y="1826459"/>
            <a:ext cx="660087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MINUS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1D4702-9E33-7699-71BC-F6C8D2261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6450" y="2141260"/>
            <a:ext cx="832489" cy="5209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F335EC-552A-99FD-A5A4-0E0837A17A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550" y="2141261"/>
            <a:ext cx="899900" cy="520995"/>
          </a:xfrm>
          <a:prstGeom prst="rect">
            <a:avLst/>
          </a:prstGeom>
        </p:spPr>
      </p:pic>
      <p:sp>
        <p:nvSpPr>
          <p:cNvPr id="26" name="Google Shape;2369;p38">
            <a:extLst>
              <a:ext uri="{FF2B5EF4-FFF2-40B4-BE49-F238E27FC236}">
                <a16:creationId xmlns:a16="http://schemas.microsoft.com/office/drawing/2014/main" id="{2A98E584-D6A2-0B5E-83D4-6BC524CB5546}"/>
              </a:ext>
            </a:extLst>
          </p:cNvPr>
          <p:cNvSpPr txBox="1">
            <a:spLocks/>
          </p:cNvSpPr>
          <p:nvPr/>
        </p:nvSpPr>
        <p:spPr>
          <a:xfrm>
            <a:off x="4255549" y="3351494"/>
            <a:ext cx="1147766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INPUT ERROR</a:t>
            </a:r>
          </a:p>
        </p:txBody>
      </p:sp>
      <p:sp>
        <p:nvSpPr>
          <p:cNvPr id="27" name="Google Shape;2369;p38">
            <a:extLst>
              <a:ext uri="{FF2B5EF4-FFF2-40B4-BE49-F238E27FC236}">
                <a16:creationId xmlns:a16="http://schemas.microsoft.com/office/drawing/2014/main" id="{0387BD02-7E70-7DCC-62F1-49415BE823EF}"/>
              </a:ext>
            </a:extLst>
          </p:cNvPr>
          <p:cNvSpPr txBox="1">
            <a:spLocks/>
          </p:cNvSpPr>
          <p:nvPr/>
        </p:nvSpPr>
        <p:spPr>
          <a:xfrm>
            <a:off x="2989717" y="1823437"/>
            <a:ext cx="988082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MULTIPLY</a:t>
            </a:r>
          </a:p>
        </p:txBody>
      </p:sp>
      <p:sp>
        <p:nvSpPr>
          <p:cNvPr id="28" name="Google Shape;2369;p38">
            <a:extLst>
              <a:ext uri="{FF2B5EF4-FFF2-40B4-BE49-F238E27FC236}">
                <a16:creationId xmlns:a16="http://schemas.microsoft.com/office/drawing/2014/main" id="{07B3C986-E10F-00C9-0647-4E82559047F5}"/>
              </a:ext>
            </a:extLst>
          </p:cNvPr>
          <p:cNvSpPr txBox="1">
            <a:spLocks/>
          </p:cNvSpPr>
          <p:nvPr/>
        </p:nvSpPr>
        <p:spPr>
          <a:xfrm>
            <a:off x="1892221" y="3319625"/>
            <a:ext cx="1097496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MATH ERROR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DB16E6-0A61-96BA-1B53-EAEF12B218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9795" y="2141261"/>
            <a:ext cx="1069259" cy="540570"/>
          </a:xfrm>
          <a:prstGeom prst="rect">
            <a:avLst/>
          </a:prstGeom>
        </p:spPr>
      </p:pic>
      <p:sp>
        <p:nvSpPr>
          <p:cNvPr id="35" name="Google Shape;2369;p38">
            <a:extLst>
              <a:ext uri="{FF2B5EF4-FFF2-40B4-BE49-F238E27FC236}">
                <a16:creationId xmlns:a16="http://schemas.microsoft.com/office/drawing/2014/main" id="{D77FA1D4-031A-A057-9467-ACB674F63CC1}"/>
              </a:ext>
            </a:extLst>
          </p:cNvPr>
          <p:cNvSpPr txBox="1">
            <a:spLocks/>
          </p:cNvSpPr>
          <p:nvPr/>
        </p:nvSpPr>
        <p:spPr>
          <a:xfrm>
            <a:off x="4068720" y="1826459"/>
            <a:ext cx="733596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DIVIDE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0CE4C8-F3BC-49DB-4E05-DCCACCEB71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5590" y="2141260"/>
            <a:ext cx="921161" cy="523797"/>
          </a:xfrm>
          <a:prstGeom prst="rect">
            <a:avLst/>
          </a:prstGeom>
        </p:spPr>
      </p:pic>
      <p:sp>
        <p:nvSpPr>
          <p:cNvPr id="38" name="Google Shape;2369;p38">
            <a:extLst>
              <a:ext uri="{FF2B5EF4-FFF2-40B4-BE49-F238E27FC236}">
                <a16:creationId xmlns:a16="http://schemas.microsoft.com/office/drawing/2014/main" id="{0CF747D4-08B2-9522-2D16-DBDD510F499C}"/>
              </a:ext>
            </a:extLst>
          </p:cNvPr>
          <p:cNvSpPr txBox="1">
            <a:spLocks/>
          </p:cNvSpPr>
          <p:nvPr/>
        </p:nvSpPr>
        <p:spPr>
          <a:xfrm>
            <a:off x="4985590" y="1814651"/>
            <a:ext cx="1010653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MODULUS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3F773F0-4F4D-EC09-D8CF-48F70AECD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3887" y="2665057"/>
            <a:ext cx="1039661" cy="6050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AFAB84C-D291-B1E7-320A-DCD5A3D441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0014" y="2616634"/>
            <a:ext cx="1126737" cy="6519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24550D2-42EC-14F3-E6B4-61A8B1128C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9644" y="2554239"/>
            <a:ext cx="1330799" cy="7129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38AA29-6596-1C75-0356-2147D4824B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6751" y="2141260"/>
            <a:ext cx="1330799" cy="5337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4BC2E60-050F-A1E7-708A-FF11A69762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9069" y="2140135"/>
            <a:ext cx="983073" cy="1524766"/>
          </a:xfrm>
          <a:prstGeom prst="rect">
            <a:avLst/>
          </a:prstGeom>
        </p:spPr>
      </p:pic>
      <p:sp>
        <p:nvSpPr>
          <p:cNvPr id="2" name="Google Shape;2369;p38">
            <a:extLst>
              <a:ext uri="{FF2B5EF4-FFF2-40B4-BE49-F238E27FC236}">
                <a16:creationId xmlns:a16="http://schemas.microsoft.com/office/drawing/2014/main" id="{1762EE9C-89AC-719B-BE7E-082E209CB74E}"/>
              </a:ext>
            </a:extLst>
          </p:cNvPr>
          <p:cNvSpPr txBox="1">
            <a:spLocks/>
          </p:cNvSpPr>
          <p:nvPr/>
        </p:nvSpPr>
        <p:spPr>
          <a:xfrm>
            <a:off x="6414584" y="3344884"/>
            <a:ext cx="509126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ANS</a:t>
            </a:r>
          </a:p>
        </p:txBody>
      </p:sp>
      <p:sp>
        <p:nvSpPr>
          <p:cNvPr id="3" name="Google Shape;2369;p38">
            <a:extLst>
              <a:ext uri="{FF2B5EF4-FFF2-40B4-BE49-F238E27FC236}">
                <a16:creationId xmlns:a16="http://schemas.microsoft.com/office/drawing/2014/main" id="{3D245139-57B6-5453-2A9B-C293DC45150D}"/>
              </a:ext>
            </a:extLst>
          </p:cNvPr>
          <p:cNvSpPr txBox="1">
            <a:spLocks/>
          </p:cNvSpPr>
          <p:nvPr/>
        </p:nvSpPr>
        <p:spPr>
          <a:xfrm>
            <a:off x="7460422" y="1784958"/>
            <a:ext cx="509126" cy="33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ssistant"/>
              <a:buAutoNum type="arabicPeriod"/>
              <a:defRPr sz="13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en-US" dirty="0"/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3258830904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2nd Grade: Science Fair by Slidesgo">
  <a:themeElements>
    <a:clrScheme name="Simple Light">
      <a:dk1>
        <a:srgbClr val="26C9FF"/>
      </a:dk1>
      <a:lt1>
        <a:srgbClr val="FFFFFF"/>
      </a:lt1>
      <a:dk2>
        <a:srgbClr val="D4E5FF"/>
      </a:dk2>
      <a:lt2>
        <a:srgbClr val="424242"/>
      </a:lt2>
      <a:accent1>
        <a:srgbClr val="4751F8"/>
      </a:accent1>
      <a:accent2>
        <a:srgbClr val="CDDFFB"/>
      </a:accent2>
      <a:accent3>
        <a:srgbClr val="5B69EF"/>
      </a:accent3>
      <a:accent4>
        <a:srgbClr val="7F40E2"/>
      </a:accent4>
      <a:accent5>
        <a:srgbClr val="00E294"/>
      </a:accent5>
      <a:accent6>
        <a:srgbClr val="1D26C8"/>
      </a:accent6>
      <a:hlink>
        <a:srgbClr val="5B69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275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Assistant</vt:lpstr>
      <vt:lpstr>Dosis</vt:lpstr>
      <vt:lpstr>Roboto Condensed Light</vt:lpstr>
      <vt:lpstr>Science Subject for Elementary - 2nd Grade: Science Fair by Slidesgo</vt:lpstr>
      <vt:lpstr>OPERATING SYSTEM LAB: REPORT LAB 1</vt:lpstr>
      <vt:lpstr>EX-2.4</vt:lpstr>
      <vt:lpstr>PowerPoint Presentation</vt:lpstr>
      <vt:lpstr>PowerPoint Presentation</vt:lpstr>
      <vt:lpstr>EX-3.6-5.3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LAB: REPORT LAB 1</dc:title>
  <cp:lastModifiedBy>A69</cp:lastModifiedBy>
  <cp:revision>6</cp:revision>
  <dcterms:modified xsi:type="dcterms:W3CDTF">2024-03-27T15:07:57Z</dcterms:modified>
</cp:coreProperties>
</file>