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1" r:id="rId3"/>
    <p:sldId id="280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300" r:id="rId12"/>
    <p:sldId id="299" r:id="rId13"/>
    <p:sldId id="290" r:id="rId14"/>
    <p:sldId id="291" r:id="rId15"/>
    <p:sldId id="292" r:id="rId16"/>
    <p:sldId id="294" r:id="rId17"/>
    <p:sldId id="293" r:id="rId18"/>
    <p:sldId id="295" r:id="rId19"/>
    <p:sldId id="296" r:id="rId20"/>
    <p:sldId id="297" r:id="rId21"/>
    <p:sldId id="298" r:id="rId22"/>
    <p:sldId id="262" r:id="rId23"/>
    <p:sldId id="281" r:id="rId24"/>
    <p:sldId id="282" r:id="rId25"/>
    <p:sldId id="276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and Motivation" id="{F456BFA4-C382-8145-B05E-3082F5DEB598}">
          <p14:sldIdLst>
            <p14:sldId id="256"/>
            <p14:sldId id="271"/>
            <p14:sldId id="280"/>
          </p14:sldIdLst>
        </p14:section>
        <p14:section name="Dataset" id="{F447EBA8-AA48-5745-9BF7-37B17B0EA049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300"/>
            <p14:sldId id="299"/>
            <p14:sldId id="290"/>
            <p14:sldId id="291"/>
            <p14:sldId id="292"/>
            <p14:sldId id="294"/>
            <p14:sldId id="293"/>
            <p14:sldId id="295"/>
            <p14:sldId id="296"/>
            <p14:sldId id="297"/>
            <p14:sldId id="298"/>
          </p14:sldIdLst>
        </p14:section>
        <p14:section name="Proposed method" id="{263A1B0F-6A65-2D45-BAD3-062E6F589161}">
          <p14:sldIdLst>
            <p14:sldId id="262"/>
            <p14:sldId id="281"/>
            <p14:sldId id="282"/>
            <p14:sldId id="276"/>
          </p14:sldIdLst>
        </p14:section>
        <p14:section name="End slide" id="{2249AEE2-7985-9A41-B4CE-B5FF74E099CB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0FAC3-142A-EC45-AF3E-D0BD90701C40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4EFEC-A7EA-D24F-977C-A149392E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ADB4-ABFA-D148-8C71-4AC0E2DFC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0B754-6363-A44F-9AE9-E40173070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3AFC-E7F8-4446-9B7B-80A6DC7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F8AD-9F81-C744-A458-26B3148C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3060-7CE1-6141-833A-5924789F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2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2424-4DF7-E841-94F4-EEE08980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7271C-EFAA-0B47-8958-CD14D93D2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7D05-7397-0647-921D-5863D1BA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5B3D-A40F-E945-A101-8E59900B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0A9A3-EDBF-CE44-B0EA-3BB96620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D4027-A6FD-6049-B7F4-666FE42E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43618-B767-324F-9BDD-B8C03A773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E46C-C25F-7846-AEE9-033C64F3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0E12A-A5BF-1C48-BD47-EE003143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18E2-78B6-D34E-85A0-A2AD2025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2725-F076-924A-AD4E-0BED36B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3AD8-DB12-D047-A56A-151708F3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6386-49F4-F847-B014-3E21E60C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E88B-76B0-244E-8DCC-97F43966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08A4-6473-304C-9183-25BB311C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C6CB-7B47-A141-960D-F26F8D0F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03BD-4015-3945-A275-7E8D5BD43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F44C-D09F-054E-9728-5A209C54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2E96-494F-D44E-8529-4057C6BB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AA6F-5BD2-0C49-825C-8227B86D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4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0706-3427-7147-B21F-AC0F7F3C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2837-256F-D24D-93E9-AC7082799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C7E30-9AC3-FC49-8424-25A142C4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42A4B-EEA6-1F4E-AAF8-1FB0AB8F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E5779-E9A9-F941-8EAB-3D47A1F1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E9300-2C5A-7740-9D4A-7BD2B581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3F83-D9F3-1E4E-B0FB-576AAD45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8934D-0004-2449-9789-83068416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C55-4DB6-494E-9BDA-99BE5739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E7D00-5D07-F94E-B048-CBF37DFE5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8D082-6B1C-C548-B25F-8F255D06F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3135D-D224-E847-A380-47BB4256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56A17-1CB9-0244-B957-7E271506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910B4-B411-764B-91E6-F264ECFB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84AA-D13D-334A-872C-A7862253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8D0E1-AD3F-0149-B0FA-941EC010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06266-F973-6F4E-89C1-DA9E6FFE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8F9CD-2787-8C42-88A3-4DB32704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BD38F-6782-CF4F-8EB4-19B1A9F0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64EF1-F6B7-3C4F-A05C-0A18C77E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4B429-35C0-3148-9CB7-58EB828D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5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8D1C-E103-E548-8587-CF6330ED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50D9-05BE-5945-A1AA-632A72A2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BD54-6FEC-EE48-AE97-930CA3162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B344-CC1B-374C-86D0-D300F90F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0F427-8F78-924E-8031-9299D7E2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6F286-1F01-284F-A97F-F5C53E8A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6FA7-5B21-FD46-84AF-58815F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F0FC6-F96E-F345-B404-3FA8F432E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99451-B3D4-2343-AB96-4CF8B542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B3BED-1E2A-D149-911A-45010619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20E72-EB7E-7F44-9DE0-B4F2DEB1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2D4BA-49BC-1740-8F36-C2C85915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3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591D3-41AF-DE40-A89A-F0F8E9D9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1445-82E4-2045-B01C-A67852D57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3E46-B83D-1542-B839-2CA1FE7FE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78BD-FA80-134D-998F-59CE0CA5724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7E62-C470-6440-8E81-732805177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D4B7-4B8A-424D-9C18-2D7AF2BFF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048E-0576-4941-B8FC-EAFAD1C7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network topology for better fake account detection in social networks*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43BB3-4170-4B4A-A7AF-4F6728FE6BC2}"/>
              </a:ext>
            </a:extLst>
          </p:cNvPr>
          <p:cNvSpPr txBox="1"/>
          <p:nvPr/>
        </p:nvSpPr>
        <p:spPr>
          <a:xfrm>
            <a:off x="6326974" y="4421739"/>
            <a:ext cx="2263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Nagmat</a:t>
            </a:r>
            <a:r>
              <a:rPr lang="en-US" sz="2400" dirty="0"/>
              <a:t> </a:t>
            </a:r>
            <a:r>
              <a:rPr lang="en-US" sz="2400" dirty="0" err="1"/>
              <a:t>Nazarov</a:t>
            </a:r>
            <a:endParaRPr lang="en-US" sz="2400" dirty="0"/>
          </a:p>
          <a:p>
            <a:pPr algn="ctr"/>
            <a:r>
              <a:rPr lang="en-US" dirty="0" err="1"/>
              <a:t>nagmat@snu.ac.kr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BF5B0-62BF-F84A-B3E8-E552278A50F6}"/>
              </a:ext>
            </a:extLst>
          </p:cNvPr>
          <p:cNvSpPr txBox="1"/>
          <p:nvPr/>
        </p:nvSpPr>
        <p:spPr>
          <a:xfrm>
            <a:off x="10292575" y="6188927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*working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2BC1C-CACF-AD40-9CAE-2F30CF3AA7EC}"/>
              </a:ext>
            </a:extLst>
          </p:cNvPr>
          <p:cNvSpPr txBox="1"/>
          <p:nvPr/>
        </p:nvSpPr>
        <p:spPr>
          <a:xfrm>
            <a:off x="3713477" y="4411833"/>
            <a:ext cx="21515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Björn </a:t>
            </a:r>
            <a:r>
              <a:rPr lang="en-US" sz="2400" dirty="0" err="1"/>
              <a:t>Bebensee</a:t>
            </a:r>
            <a:endParaRPr lang="en-US" sz="2400" dirty="0"/>
          </a:p>
          <a:p>
            <a:r>
              <a:rPr lang="en-US" dirty="0" err="1"/>
              <a:t>bebensee@snu.ac.kr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695D829-6EEC-E043-8281-CECD9D3E8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1185"/>
            <a:ext cx="9144000" cy="369332"/>
          </a:xfrm>
        </p:spPr>
        <p:txBody>
          <a:bodyPr>
            <a:noAutofit/>
          </a:bodyPr>
          <a:lstStyle/>
          <a:p>
            <a:r>
              <a:rPr lang="en-US" sz="2800" dirty="0"/>
              <a:t>Proposal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5890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D6E5-8607-2A43-9128-51855406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C575-D507-D643-94FD-86881B17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created the social graph using collected data. Some statistics: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|V|: 4,611,170</a:t>
            </a:r>
          </a:p>
          <a:p>
            <a:pPr marL="0" indent="0">
              <a:buNone/>
            </a:pPr>
            <a:r>
              <a:rPr lang="en-US"/>
              <a:t>|E|: </a:t>
            </a:r>
            <a:r>
              <a:rPr lang="en-US" dirty="0"/>
              <a:t>8,514,389</a:t>
            </a:r>
          </a:p>
          <a:p>
            <a:pPr marL="0" indent="0">
              <a:buNone/>
            </a:pPr>
            <a:r>
              <a:rPr lang="en-US" dirty="0"/>
              <a:t>Connected components: 1,244</a:t>
            </a:r>
          </a:p>
        </p:txBody>
      </p:sp>
    </p:spTree>
    <p:extLst>
      <p:ext uri="{BB962C8B-B14F-4D97-AF65-F5344CB8AC3E}">
        <p14:creationId xmlns:p14="http://schemas.microsoft.com/office/powerpoint/2010/main" val="392696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A7C7-453C-E044-B843-303BD8FF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A3782-5B66-7548-BC79-880348835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706" y="-891930"/>
            <a:ext cx="6266688" cy="8868155"/>
          </a:xfrm>
        </p:spPr>
      </p:pic>
    </p:spTree>
    <p:extLst>
      <p:ext uri="{BB962C8B-B14F-4D97-AF65-F5344CB8AC3E}">
        <p14:creationId xmlns:p14="http://schemas.microsoft.com/office/powerpoint/2010/main" val="165007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065E8D-3275-F540-B775-7D570244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654" y="1217378"/>
            <a:ext cx="6428212" cy="48246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8E233-7BC1-594B-A17B-1C6D29F60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9866" y="1217377"/>
            <a:ext cx="6428212" cy="482464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945B4-426E-2A4C-A408-4DA86E18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Social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8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AF5A-3EEF-5749-AA5C-41B50FD9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5746-7386-1743-9181-480AE299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632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Real users: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median in-degree 166</a:t>
            </a:r>
          </a:p>
          <a:p>
            <a:pPr marL="0" indent="0">
              <a:buNone/>
            </a:pPr>
            <a:r>
              <a:rPr lang="en-US" dirty="0"/>
              <a:t>median out-degree 202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 in-degree 576.8</a:t>
            </a:r>
          </a:p>
          <a:p>
            <a:pPr marL="0" indent="0">
              <a:buNone/>
            </a:pPr>
            <a:r>
              <a:rPr lang="en-US" dirty="0"/>
              <a:t>mean out-degree 503.2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CCE0FB-6388-9644-A5C9-E4B3CA15EB60}"/>
              </a:ext>
            </a:extLst>
          </p:cNvPr>
          <p:cNvSpPr txBox="1">
            <a:spLocks/>
          </p:cNvSpPr>
          <p:nvPr/>
        </p:nvSpPr>
        <p:spPr>
          <a:xfrm>
            <a:off x="6001407" y="1690688"/>
            <a:ext cx="51632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Bot accounts: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median in-degree 18</a:t>
            </a:r>
          </a:p>
          <a:p>
            <a:pPr marL="0" indent="0">
              <a:buNone/>
            </a:pPr>
            <a:r>
              <a:rPr lang="en-US" dirty="0"/>
              <a:t>median out-degree 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 in-degree 113.7</a:t>
            </a:r>
          </a:p>
          <a:p>
            <a:pPr marL="0" indent="0">
              <a:buNone/>
            </a:pPr>
            <a:r>
              <a:rPr lang="en-US" dirty="0"/>
              <a:t>mean out-degree 163.2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5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EB93-8AD8-674C-92C0-FFEF29F8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526C-2A30-EB4A-B291-9D4595C5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bot accounts have many followers (and some follow many users).</a:t>
            </a:r>
          </a:p>
          <a:p>
            <a:pPr marL="0" indent="0">
              <a:buNone/>
            </a:pPr>
            <a:r>
              <a:rPr lang="en-US" dirty="0"/>
              <a:t>Also: bot accounts are more likely to be followed by other bots.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Classify accounts by looking their neighbors!</a:t>
            </a:r>
          </a:p>
        </p:txBody>
      </p:sp>
    </p:spTree>
    <p:extLst>
      <p:ext uri="{BB962C8B-B14F-4D97-AF65-F5344CB8AC3E}">
        <p14:creationId xmlns:p14="http://schemas.microsoft.com/office/powerpoint/2010/main" val="272960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54244F6-3C2F-4C46-916E-1CDA671E1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098" y="1123642"/>
            <a:ext cx="7153803" cy="536923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35D8-B0E7-8843-9102-EC8C80B2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indegree of predecessors</a:t>
            </a:r>
          </a:p>
        </p:txBody>
      </p:sp>
    </p:spTree>
    <p:extLst>
      <p:ext uri="{BB962C8B-B14F-4D97-AF65-F5344CB8AC3E}">
        <p14:creationId xmlns:p14="http://schemas.microsoft.com/office/powerpoint/2010/main" val="272989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D0126-4DAB-0743-B954-2BBA5DA6D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277" y="1113404"/>
            <a:ext cx="7167445" cy="53794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88388-451F-1A4E-B922-C7FC29C9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outdegree of predecessors</a:t>
            </a:r>
          </a:p>
        </p:txBody>
      </p:sp>
    </p:spTree>
    <p:extLst>
      <p:ext uri="{BB962C8B-B14F-4D97-AF65-F5344CB8AC3E}">
        <p14:creationId xmlns:p14="http://schemas.microsoft.com/office/powerpoint/2010/main" val="229199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DDC0E-3050-314D-BF94-39DE4783B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365" y="1122849"/>
            <a:ext cx="7283270" cy="546640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8DDAC-CE35-FF47-9667-C66A5E12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indegree successors</a:t>
            </a:r>
          </a:p>
        </p:txBody>
      </p:sp>
    </p:spTree>
    <p:extLst>
      <p:ext uri="{BB962C8B-B14F-4D97-AF65-F5344CB8AC3E}">
        <p14:creationId xmlns:p14="http://schemas.microsoft.com/office/powerpoint/2010/main" val="64737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326C79-98C5-D240-A534-FFCB181F2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78749" y="1063075"/>
            <a:ext cx="7234501" cy="54297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DAB2E-3A65-5541-85AA-6C4F2BC3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Reputation predecessors</a:t>
            </a:r>
          </a:p>
        </p:txBody>
      </p:sp>
    </p:spTree>
    <p:extLst>
      <p:ext uri="{BB962C8B-B14F-4D97-AF65-F5344CB8AC3E}">
        <p14:creationId xmlns:p14="http://schemas.microsoft.com/office/powerpoint/2010/main" val="157740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0EE95-BEF9-724F-870F-540E12519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94714" y="1087040"/>
            <a:ext cx="7202571" cy="540583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2C4FC-6C36-9042-B256-F2AFF3FB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Reputation successors</a:t>
            </a:r>
          </a:p>
        </p:txBody>
      </p:sp>
    </p:spTree>
    <p:extLst>
      <p:ext uri="{BB962C8B-B14F-4D97-AF65-F5344CB8AC3E}">
        <p14:creationId xmlns:p14="http://schemas.microsoft.com/office/powerpoint/2010/main" val="8028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7893-60B0-7941-95B1-A1A58D22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0B0B-7534-3F49-82C8-77B9C50C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992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number of fake accounts in social networks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Fake accounts typically serve malicious purposes!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7D90FC-5EB2-0348-9775-25FF09A0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6054" y="1185860"/>
            <a:ext cx="4987745" cy="34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2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D5187-FB39-3B48-B7B5-DFFF0D31C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77170" y="1060705"/>
            <a:ext cx="7237660" cy="54321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8FE17-4258-5D41-8E6A-CDBE2A89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coefficient</a:t>
            </a:r>
          </a:p>
        </p:txBody>
      </p:sp>
    </p:spTree>
    <p:extLst>
      <p:ext uri="{BB962C8B-B14F-4D97-AF65-F5344CB8AC3E}">
        <p14:creationId xmlns:p14="http://schemas.microsoft.com/office/powerpoint/2010/main" val="187943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D5187-FB39-3B48-B7B5-DFFF0D31C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77171" y="1060705"/>
            <a:ext cx="7237658" cy="54321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8FE17-4258-5D41-8E6A-CDBE2A89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centrality</a:t>
            </a:r>
          </a:p>
        </p:txBody>
      </p:sp>
    </p:spTree>
    <p:extLst>
      <p:ext uri="{BB962C8B-B14F-4D97-AF65-F5344CB8AC3E}">
        <p14:creationId xmlns:p14="http://schemas.microsoft.com/office/powerpoint/2010/main" val="85523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C881-8D08-EB43-B104-E883C85E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1E3A-E2A2-E547-BC69-C9E96008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Observation: Fake accounts and bots don’t have the same social structure (and graph structure) as real users.</a:t>
            </a:r>
          </a:p>
        </p:txBody>
      </p:sp>
    </p:spTree>
    <p:extLst>
      <p:ext uri="{BB962C8B-B14F-4D97-AF65-F5344CB8AC3E}">
        <p14:creationId xmlns:p14="http://schemas.microsoft.com/office/powerpoint/2010/main" val="151954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55D8-223A-A546-846F-C1A9A76E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E8BF-D468-4244-B5A6-FDF065FC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Idea: we can use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features of neighbors of each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graph features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general graph topology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to find communities of fake accounts and aid fake account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0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0166-49CE-5C4C-A753-39776CF8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EE40-40A8-6541-B172-C2E57920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Features include: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dirty="0"/>
              <a:t>centrality measures</a:t>
            </a:r>
          </a:p>
          <a:p>
            <a:pPr lvl="1"/>
            <a:r>
              <a:rPr lang="en-US" sz="2800" dirty="0"/>
              <a:t>degree</a:t>
            </a:r>
          </a:p>
          <a:p>
            <a:pPr lvl="1"/>
            <a:r>
              <a:rPr lang="en-US" sz="2800" dirty="0"/>
              <a:t>reputation = followers/(</a:t>
            </a:r>
            <a:r>
              <a:rPr lang="en-US" sz="2800" dirty="0" err="1"/>
              <a:t>following+followers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density</a:t>
            </a:r>
          </a:p>
          <a:p>
            <a:pPr lvl="1"/>
            <a:r>
              <a:rPr lang="en-US" sz="2800" dirty="0"/>
              <a:t>clustering coefficient</a:t>
            </a:r>
          </a:p>
          <a:p>
            <a:pPr lvl="1"/>
            <a:r>
              <a:rPr lang="en-US" sz="2800" dirty="0"/>
              <a:t>neighborhood-aggregated measures</a:t>
            </a:r>
          </a:p>
          <a:p>
            <a:pPr lvl="1"/>
            <a:r>
              <a:rPr lang="en-US" sz="2800" dirty="0"/>
              <a:t>regular profile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C881-8D08-EB43-B104-E883C85E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1E3A-E2A2-E547-BC69-C9E96008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more experiments on the data [</a:t>
            </a:r>
            <a:r>
              <a:rPr lang="en-US" dirty="0" err="1"/>
              <a:t>Nagmat</a:t>
            </a:r>
            <a:r>
              <a:rPr lang="en-US" dirty="0"/>
              <a:t>, 15hrs]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classification method based on our findings [Both, 20hrs]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our method and compare it to other approaches [Both, 30hrs]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4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33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7893-60B0-7941-95B1-A1A58D22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0B0B-7534-3F49-82C8-77B9C50C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992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Given: directed graph G=(V,E) of</a:t>
            </a:r>
          </a:p>
          <a:p>
            <a:pPr marL="0" indent="0">
              <a:buNone/>
            </a:pPr>
            <a:r>
              <a:rPr lang="en-US" dirty="0"/>
              <a:t>users and their interactions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Goal: identify all users that are fake accounts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7D90FC-5EB2-0348-9775-25FF09A0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6054" y="1185860"/>
            <a:ext cx="4987745" cy="34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4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CD48-5C81-044C-A734-67E90250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5957-4D40-4645-B1E6-5B3D6B5C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labelled data by </a:t>
            </a:r>
            <a:r>
              <a:rPr lang="en-US" dirty="0" err="1"/>
              <a:t>Cresci</a:t>
            </a:r>
            <a:r>
              <a:rPr lang="en-US" dirty="0"/>
              <a:t>, 2018.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Total: 25987 accounts, 7479 human, 18508 bots.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However: Twitter does not allow sharing of user data online. Dataset only contains (</a:t>
            </a:r>
            <a:r>
              <a:rPr lang="en-US" dirty="0" err="1"/>
              <a:t>user_id</a:t>
            </a:r>
            <a:r>
              <a:rPr lang="en-US" dirty="0"/>
              <a:t>, label) pairs.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0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47A4-2EC5-4A46-9A3A-5A74D398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7F46-9884-F046-8E14-7EB1E9A2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Scraped user data from Twitter ourselves.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But: many of the users from original dataset have been deleted (mostly bots).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Scraping challenging due to very low API request limits.</a:t>
            </a:r>
          </a:p>
        </p:txBody>
      </p:sp>
    </p:spTree>
    <p:extLst>
      <p:ext uri="{BB962C8B-B14F-4D97-AF65-F5344CB8AC3E}">
        <p14:creationId xmlns:p14="http://schemas.microsoft.com/office/powerpoint/2010/main" val="34453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EB97-E768-114A-8DE5-47116B86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4BED-C32A-D047-A8A4-82C9C534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Scraped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13,091 user profiles (~49.6% of accounts less than original dataset, rest has been deleted or is a locked account).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6,082 human accounts.</a:t>
            </a:r>
          </a:p>
          <a:p>
            <a:pPr marL="0" indent="0">
              <a:buNone/>
            </a:pPr>
            <a:r>
              <a:rPr lang="en-US" dirty="0"/>
              <a:t>7,009 bot accounts.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 became more balanced!</a:t>
            </a:r>
          </a:p>
        </p:txBody>
      </p:sp>
    </p:spTree>
    <p:extLst>
      <p:ext uri="{BB962C8B-B14F-4D97-AF65-F5344CB8AC3E}">
        <p14:creationId xmlns:p14="http://schemas.microsoft.com/office/powerpoint/2010/main" val="17350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84E3-0F67-714A-A206-C36A7667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0901-4C29-3644-9EA6-3E402EE0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280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Retrieved data for each user:</a:t>
            </a:r>
          </a:p>
          <a:p>
            <a:pPr lvl="1"/>
            <a:r>
              <a:rPr lang="en-US" dirty="0" err="1"/>
              <a:t>user_id</a:t>
            </a:r>
            <a:endParaRPr lang="en-US" dirty="0"/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 err="1"/>
              <a:t>screen_name</a:t>
            </a:r>
            <a:endParaRPr lang="en-US" dirty="0"/>
          </a:p>
          <a:p>
            <a:pPr lvl="1"/>
            <a:r>
              <a:rPr lang="en-US" dirty="0"/>
              <a:t>number of “followers” (in-degree)</a:t>
            </a:r>
          </a:p>
          <a:p>
            <a:pPr lvl="1"/>
            <a:r>
              <a:rPr lang="en-US" dirty="0"/>
              <a:t>number of “following” (out-degree)</a:t>
            </a:r>
          </a:p>
          <a:p>
            <a:pPr lvl="1"/>
            <a:r>
              <a:rPr lang="en-US" dirty="0"/>
              <a:t>location (if set)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(if set)</a:t>
            </a:r>
          </a:p>
          <a:p>
            <a:pPr lvl="1"/>
            <a:r>
              <a:rPr lang="en-US" dirty="0"/>
              <a:t>description (if set)</a:t>
            </a:r>
          </a:p>
          <a:p>
            <a:pPr lvl="1"/>
            <a:r>
              <a:rPr lang="en-US" dirty="0" err="1"/>
              <a:t>listed_count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A76418-805C-4342-8C38-66D42D84714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772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r>
              <a:rPr lang="en-US" dirty="0" err="1"/>
              <a:t>favourites_count</a:t>
            </a:r>
            <a:endParaRPr lang="en-US" dirty="0"/>
          </a:p>
          <a:p>
            <a:pPr lvl="1"/>
            <a:r>
              <a:rPr lang="en-US" dirty="0" err="1"/>
              <a:t>status_count</a:t>
            </a:r>
            <a:endParaRPr lang="en-US" dirty="0"/>
          </a:p>
          <a:p>
            <a:pPr lvl="1"/>
            <a:r>
              <a:rPr lang="en-US" dirty="0" err="1"/>
              <a:t>created_at</a:t>
            </a:r>
            <a:endParaRPr lang="en-US" dirty="0"/>
          </a:p>
          <a:p>
            <a:pPr lvl="1"/>
            <a:r>
              <a:rPr lang="en-US" dirty="0" err="1"/>
              <a:t>default_profile</a:t>
            </a:r>
            <a:endParaRPr lang="en-US" dirty="0"/>
          </a:p>
          <a:p>
            <a:pPr lvl="1"/>
            <a:r>
              <a:rPr lang="en-US" dirty="0" err="1"/>
              <a:t>default_profile_image</a:t>
            </a:r>
            <a:endParaRPr lang="en-US" dirty="0"/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following_list</a:t>
            </a:r>
            <a:r>
              <a:rPr lang="en-US" dirty="0">
                <a:solidFill>
                  <a:srgbClr val="C00000"/>
                </a:solidFill>
              </a:rPr>
              <a:t> (up to 5000)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follower_list</a:t>
            </a:r>
            <a:r>
              <a:rPr lang="en-US" dirty="0">
                <a:solidFill>
                  <a:srgbClr val="C00000"/>
                </a:solidFill>
              </a:rPr>
              <a:t> (up to 5000)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4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6989-3EE9-3D43-AABB-A3C5E5EB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FE46-81D8-F546-9079-592EC1AD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Additionally: retrieved all this profile data for each account in </a:t>
            </a:r>
            <a:r>
              <a:rPr lang="en-US" dirty="0" err="1"/>
              <a:t>following_list</a:t>
            </a:r>
            <a:r>
              <a:rPr lang="en-US" dirty="0"/>
              <a:t> and </a:t>
            </a:r>
            <a:r>
              <a:rPr lang="en-US" dirty="0" err="1"/>
              <a:t>follower_list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for total of 4.6M accounts, ~13,000 labelled accounts.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4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CCFF-0F5B-FB4E-A051-60B8A0D3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7FE1-3ADD-994C-BD3D-1DADC5C9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90</a:t>
            </a:r>
            <a:r>
              <a:rPr lang="en-US" baseline="30000" dirty="0"/>
              <a:t>th</a:t>
            </a:r>
            <a:r>
              <a:rPr lang="en-US" dirty="0"/>
              <a:t> percentile effective diameter of Twitter: 4.8 (Kwak et al., 2010)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triangles or finding (strongly) connected subgraphs is infeasible for us, requires crawling with depth=3.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584</Words>
  <Application>Microsoft Macintosh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Leveraging network topology for better fake account detection in social networks*</vt:lpstr>
      <vt:lpstr>Motivation</vt:lpstr>
      <vt:lpstr>Problem definition</vt:lpstr>
      <vt:lpstr>Dataset</vt:lpstr>
      <vt:lpstr>Dataset</vt:lpstr>
      <vt:lpstr>Dataset</vt:lpstr>
      <vt:lpstr>Dataset</vt:lpstr>
      <vt:lpstr>Dataset</vt:lpstr>
      <vt:lpstr>Problems</vt:lpstr>
      <vt:lpstr>Social graph</vt:lpstr>
      <vt:lpstr>Social graph</vt:lpstr>
      <vt:lpstr>Social graph</vt:lpstr>
      <vt:lpstr>Social graph</vt:lpstr>
      <vt:lpstr>Social graph</vt:lpstr>
      <vt:lpstr>Median indegree of predecessors</vt:lpstr>
      <vt:lpstr>Median outdegree of predecessors</vt:lpstr>
      <vt:lpstr>Median indegree successors</vt:lpstr>
      <vt:lpstr>Reputation predecessors</vt:lpstr>
      <vt:lpstr>Reputation successors</vt:lpstr>
      <vt:lpstr>Clustering coefficient</vt:lpstr>
      <vt:lpstr>Eigenvector centrality</vt:lpstr>
      <vt:lpstr>Proposed method</vt:lpstr>
      <vt:lpstr>Proposed method</vt:lpstr>
      <vt:lpstr>Proposed method</vt:lpstr>
      <vt:lpstr>Proposed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network topology for better fake account detection in social networks*</dc:title>
  <dc:creator>베벤씨</dc:creator>
  <cp:lastModifiedBy>베벤씨</cp:lastModifiedBy>
  <cp:revision>157</cp:revision>
  <dcterms:created xsi:type="dcterms:W3CDTF">2019-09-30T04:32:50Z</dcterms:created>
  <dcterms:modified xsi:type="dcterms:W3CDTF">2019-11-06T07:19:32Z</dcterms:modified>
</cp:coreProperties>
</file>