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76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1844A-C670-4D98-B39F-06DA1126241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EF304-4854-4C0C-A2E7-729EA8DB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3 client node </a:t>
            </a:r>
            <a:r>
              <a:rPr lang="en-US" dirty="0" err="1"/>
              <a:t>là</a:t>
            </a:r>
            <a:r>
              <a:rPr lang="en-US" dirty="0"/>
              <a:t> 0,1,2; 1 router node </a:t>
            </a:r>
            <a:r>
              <a:rPr lang="en-US" dirty="0" err="1"/>
              <a:t>và</a:t>
            </a:r>
            <a:r>
              <a:rPr lang="en-US" dirty="0"/>
              <a:t> 1 server node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link </a:t>
            </a:r>
            <a:r>
              <a:rPr lang="en-US" dirty="0" err="1"/>
              <a:t>giữa</a:t>
            </a:r>
            <a:r>
              <a:rPr lang="en-US" dirty="0"/>
              <a:t> clients </a:t>
            </a:r>
            <a:r>
              <a:rPr lang="en-US" dirty="0" err="1"/>
              <a:t>và</a:t>
            </a:r>
            <a:r>
              <a:rPr lang="en-US" dirty="0"/>
              <a:t> router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2.5 Mbps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delay </a:t>
            </a:r>
            <a:r>
              <a:rPr lang="en-US" dirty="0" err="1"/>
              <a:t>là</a:t>
            </a:r>
            <a:r>
              <a:rPr lang="en-US" dirty="0"/>
              <a:t> 50ms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Link </a:t>
            </a:r>
            <a:r>
              <a:rPr lang="en-US" dirty="0" err="1"/>
              <a:t>giữa</a:t>
            </a:r>
            <a:r>
              <a:rPr lang="en-US" dirty="0"/>
              <a:t> router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thì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400 kbps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delay </a:t>
            </a:r>
            <a:r>
              <a:rPr lang="en-US" dirty="0" err="1"/>
              <a:t>là</a:t>
            </a:r>
            <a:r>
              <a:rPr lang="en-US" dirty="0"/>
              <a:t> 50ms.</a:t>
            </a:r>
          </a:p>
          <a:p>
            <a:pPr marL="171450" indent="-171450">
              <a:buFontTx/>
              <a:buChar char="-"/>
            </a:pPr>
            <a:r>
              <a:rPr lang="en-US" dirty="0"/>
              <a:t>Ở router </a:t>
            </a:r>
            <a:r>
              <a:rPr lang="en-US" dirty="0" err="1"/>
              <a:t>bọn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set 1 </a:t>
            </a:r>
            <a:r>
              <a:rPr lang="en-US" dirty="0" err="1"/>
              <a:t>cái</a:t>
            </a:r>
            <a:r>
              <a:rPr lang="en-US" dirty="0"/>
              <a:t> 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20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thôi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TCP Agent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TCP Sink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ở server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TCP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bọn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tcl</a:t>
            </a:r>
            <a:r>
              <a:rPr lang="en-US" dirty="0"/>
              <a:t> script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1 trace variable </a:t>
            </a:r>
            <a:r>
              <a:rPr lang="en-US" dirty="0" err="1"/>
              <a:t>là</a:t>
            </a:r>
            <a:r>
              <a:rPr lang="en-US" dirty="0"/>
              <a:t> ack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TCP </a:t>
            </a:r>
            <a:r>
              <a:rPr lang="en-US" dirty="0" err="1"/>
              <a:t>giữa</a:t>
            </a:r>
            <a:r>
              <a:rPr lang="en-US" dirty="0"/>
              <a:t> client 1 </a:t>
            </a:r>
            <a:r>
              <a:rPr lang="en-US" dirty="0" err="1"/>
              <a:t>và</a:t>
            </a:r>
            <a:r>
              <a:rPr lang="en-US" dirty="0"/>
              <a:t> server,</a:t>
            </a:r>
          </a:p>
          <a:p>
            <a:pPr marL="0" indent="0">
              <a:buFontTx/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ack number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ack </a:t>
            </a:r>
            <a:r>
              <a:rPr lang="en-US" dirty="0" err="1"/>
              <a:t>mà</a:t>
            </a:r>
            <a:r>
              <a:rPr lang="en-US" dirty="0"/>
              <a:t>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 1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ACK </a:t>
            </a:r>
            <a:r>
              <a:rPr lang="en-US" dirty="0" err="1"/>
              <a:t>là</a:t>
            </a:r>
            <a:r>
              <a:rPr lang="en-US" dirty="0"/>
              <a:t> 200,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201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 1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ack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3 client node </a:t>
            </a:r>
            <a:r>
              <a:rPr lang="en-US" dirty="0" err="1"/>
              <a:t>là</a:t>
            </a:r>
            <a:r>
              <a:rPr lang="en-US" dirty="0"/>
              <a:t> 0,1,2; 1 router node </a:t>
            </a:r>
            <a:r>
              <a:rPr lang="en-US" dirty="0" err="1"/>
              <a:t>và</a:t>
            </a:r>
            <a:r>
              <a:rPr lang="en-US" dirty="0"/>
              <a:t> 1 server node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link </a:t>
            </a:r>
            <a:r>
              <a:rPr lang="en-US" dirty="0" err="1"/>
              <a:t>giữa</a:t>
            </a:r>
            <a:r>
              <a:rPr lang="en-US" dirty="0"/>
              <a:t> clients </a:t>
            </a:r>
            <a:r>
              <a:rPr lang="en-US" dirty="0" err="1"/>
              <a:t>và</a:t>
            </a:r>
            <a:r>
              <a:rPr lang="en-US" dirty="0"/>
              <a:t> router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2.5 Mbps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delay </a:t>
            </a:r>
            <a:r>
              <a:rPr lang="en-US" dirty="0" err="1"/>
              <a:t>là</a:t>
            </a:r>
            <a:r>
              <a:rPr lang="en-US" dirty="0"/>
              <a:t> 50ms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Link </a:t>
            </a:r>
            <a:r>
              <a:rPr lang="en-US" dirty="0" err="1"/>
              <a:t>giữa</a:t>
            </a:r>
            <a:r>
              <a:rPr lang="en-US" dirty="0"/>
              <a:t> router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thì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400 kbps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delay </a:t>
            </a:r>
            <a:r>
              <a:rPr lang="en-US" dirty="0" err="1"/>
              <a:t>là</a:t>
            </a:r>
            <a:r>
              <a:rPr lang="en-US" dirty="0"/>
              <a:t> 50ms.</a:t>
            </a:r>
          </a:p>
          <a:p>
            <a:pPr marL="171450" indent="-171450">
              <a:buFontTx/>
              <a:buChar char="-"/>
            </a:pPr>
            <a:r>
              <a:rPr lang="en-US" dirty="0"/>
              <a:t>Ở router </a:t>
            </a:r>
            <a:r>
              <a:rPr lang="en-US" dirty="0" err="1"/>
              <a:t>bọn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set 1 </a:t>
            </a:r>
            <a:r>
              <a:rPr lang="en-US" dirty="0" err="1"/>
              <a:t>cái</a:t>
            </a:r>
            <a:r>
              <a:rPr lang="en-US" dirty="0"/>
              <a:t> 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20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thôi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TCP Agent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TCP Sink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ở server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TCP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bọn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3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ns2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NAM –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NAM, node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communication links</a:t>
            </a:r>
          </a:p>
          <a:p>
            <a:pPr marL="171450" indent="-171450">
              <a:buFontTx/>
              <a:buChar char="-"/>
            </a:pPr>
            <a:r>
              <a:rPr lang="en-US" dirty="0"/>
              <a:t>2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communication link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delay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trễ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EF304-4854-4C0C-A2E7-729EA8DB7A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2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6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90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195B-B18E-4630-9D3C-3AF61ACB32A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93E197-0830-4834-A870-82981F02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8CC6-BE0C-4E7D-BB79-AD7FD1E7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26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NWC202 Assignment </a:t>
            </a:r>
            <a:r>
              <a:rPr lang="en-US" dirty="0"/>
              <a:t>2:</a:t>
            </a:r>
            <a:br>
              <a:rPr lang="en-US" dirty="0"/>
            </a:br>
            <a:r>
              <a:rPr lang="en-US" dirty="0"/>
              <a:t>Chat Room Program using TCP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77E11-DD9A-42ED-9934-D75B17AF6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NWC Assignment </a:t>
            </a:r>
            <a:r>
              <a:rPr lang="en-US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– SE1310</a:t>
            </a: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7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757725" cy="10435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r>
              <a:rPr lang="en-US" sz="28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dirty="0">
              <a:solidFill>
                <a:srgbClr val="FFFFC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D544C-8E4E-4747-89BC-E6607C38D5AD}"/>
              </a:ext>
            </a:extLst>
          </p:cNvPr>
          <p:cNvSpPr/>
          <p:nvPr/>
        </p:nvSpPr>
        <p:spPr>
          <a:xfrm>
            <a:off x="3044745" y="1770530"/>
            <a:ext cx="1712258" cy="250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8B95C-AC76-4093-83A3-E0A065019C78}"/>
              </a:ext>
            </a:extLst>
          </p:cNvPr>
          <p:cNvSpPr/>
          <p:nvPr/>
        </p:nvSpPr>
        <p:spPr>
          <a:xfrm>
            <a:off x="3281082" y="2008095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application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FFA531-CB39-4ECC-B893-B59EAD993C3F}"/>
              </a:ext>
            </a:extLst>
          </p:cNvPr>
          <p:cNvSpPr/>
          <p:nvPr/>
        </p:nvSpPr>
        <p:spPr>
          <a:xfrm>
            <a:off x="3241968" y="2900082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5ED94-FAF5-46F3-8577-E3A4ED7071DC}"/>
              </a:ext>
            </a:extLst>
          </p:cNvPr>
          <p:cNvSpPr/>
          <p:nvPr/>
        </p:nvSpPr>
        <p:spPr>
          <a:xfrm>
            <a:off x="8988345" y="1770530"/>
            <a:ext cx="1712258" cy="250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3F7E97-739C-4D38-9C8E-A4B0C7BDCDCB}"/>
              </a:ext>
            </a:extLst>
          </p:cNvPr>
          <p:cNvSpPr/>
          <p:nvPr/>
        </p:nvSpPr>
        <p:spPr>
          <a:xfrm>
            <a:off x="9224682" y="2008095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application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4916B3-FE61-4B42-AFDA-0C2531294C35}"/>
              </a:ext>
            </a:extLst>
          </p:cNvPr>
          <p:cNvSpPr/>
          <p:nvPr/>
        </p:nvSpPr>
        <p:spPr>
          <a:xfrm>
            <a:off x="9185568" y="2900082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  <a:endParaRPr lang="en-US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28B229C-A025-40B8-AD3B-63E5A7D43482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794053" y="1724079"/>
            <a:ext cx="2147050" cy="593340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46164-A259-4E4D-998A-BD97EBC7102E}"/>
              </a:ext>
            </a:extLst>
          </p:cNvPr>
          <p:cNvCxnSpPr/>
          <p:nvPr/>
        </p:nvCxnSpPr>
        <p:spPr>
          <a:xfrm>
            <a:off x="9834282" y="3617258"/>
            <a:ext cx="0" cy="2147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089437-C9A1-4585-ACDA-DE53E4D5F257}"/>
              </a:ext>
            </a:extLst>
          </p:cNvPr>
          <p:cNvSpPr txBox="1"/>
          <p:nvPr/>
        </p:nvSpPr>
        <p:spPr>
          <a:xfrm>
            <a:off x="6215615" y="5769842"/>
            <a:ext cx="154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Physical link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6F89F7-65EE-45E3-8BB5-68E37F5E0E30}"/>
              </a:ext>
            </a:extLst>
          </p:cNvPr>
          <p:cNvSpPr txBox="1"/>
          <p:nvPr/>
        </p:nvSpPr>
        <p:spPr>
          <a:xfrm>
            <a:off x="5941626" y="5150810"/>
            <a:ext cx="1851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 SYNACK</a:t>
            </a:r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53758DA9-795A-4F41-B3F5-4CA7ACA29C56}"/>
              </a:ext>
            </a:extLst>
          </p:cNvPr>
          <p:cNvSpPr txBox="1">
            <a:spLocks/>
          </p:cNvSpPr>
          <p:nvPr/>
        </p:nvSpPr>
        <p:spPr>
          <a:xfrm>
            <a:off x="356559" y="1770530"/>
            <a:ext cx="2011349" cy="43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</a:p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</a:t>
            </a:r>
            <a:endParaRPr lang="en-US" sz="3200" dirty="0">
              <a:solidFill>
                <a:srgbClr val="FFFFC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5DBA9-F5CC-4BF8-916B-4D944842D3A5}"/>
              </a:ext>
            </a:extLst>
          </p:cNvPr>
          <p:cNvCxnSpPr/>
          <p:nvPr/>
        </p:nvCxnSpPr>
        <p:spPr>
          <a:xfrm flipH="1">
            <a:off x="5540188" y="5552973"/>
            <a:ext cx="26176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5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757725" cy="10435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r>
              <a:rPr lang="en-US" sz="28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dirty="0">
              <a:solidFill>
                <a:srgbClr val="FFFFC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D544C-8E4E-4747-89BC-E6607C38D5AD}"/>
              </a:ext>
            </a:extLst>
          </p:cNvPr>
          <p:cNvSpPr/>
          <p:nvPr/>
        </p:nvSpPr>
        <p:spPr>
          <a:xfrm>
            <a:off x="3017851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1</a:t>
            </a:r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53758DA9-795A-4F41-B3F5-4CA7ACA29C56}"/>
              </a:ext>
            </a:extLst>
          </p:cNvPr>
          <p:cNvSpPr txBox="1">
            <a:spLocks/>
          </p:cNvSpPr>
          <p:nvPr/>
        </p:nvSpPr>
        <p:spPr>
          <a:xfrm>
            <a:off x="356559" y="1770530"/>
            <a:ext cx="2011349" cy="43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FFFFC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B9AF5A-AA9A-402A-9DA9-07F0D52A949C}"/>
              </a:ext>
            </a:extLst>
          </p:cNvPr>
          <p:cNvSpPr/>
          <p:nvPr/>
        </p:nvSpPr>
        <p:spPr>
          <a:xfrm>
            <a:off x="5682821" y="1851213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D5D0C6-D489-4DE8-980A-A44F66CCD430}"/>
              </a:ext>
            </a:extLst>
          </p:cNvPr>
          <p:cNvSpPr/>
          <p:nvPr/>
        </p:nvSpPr>
        <p:spPr>
          <a:xfrm>
            <a:off x="5682821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8A6C1F-3C1D-4AB3-8A7E-88D2CD9CD1D8}"/>
              </a:ext>
            </a:extLst>
          </p:cNvPr>
          <p:cNvSpPr/>
          <p:nvPr/>
        </p:nvSpPr>
        <p:spPr>
          <a:xfrm>
            <a:off x="8665616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DF450D-F989-4137-991D-11002E86BDF1}"/>
              </a:ext>
            </a:extLst>
          </p:cNvPr>
          <p:cNvCxnSpPr>
            <a:stCxn id="15" idx="2"/>
            <a:endCxn id="4" idx="0"/>
          </p:cNvCxnSpPr>
          <p:nvPr/>
        </p:nvCxnSpPr>
        <p:spPr>
          <a:xfrm flipH="1">
            <a:off x="3673902" y="2894791"/>
            <a:ext cx="2664970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C3C23-F278-47A4-9E0F-72A18747B2E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338872" y="2894791"/>
            <a:ext cx="0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0C3FAD-1D4E-4B00-97FA-1FC5DC3D8DB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338872" y="2894791"/>
            <a:ext cx="2982795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A4EBD9-DA62-4AEC-ADD1-50602A7C347A}"/>
              </a:ext>
            </a:extLst>
          </p:cNvPr>
          <p:cNvCxnSpPr>
            <a:cxnSpLocks/>
          </p:cNvCxnSpPr>
          <p:nvPr/>
        </p:nvCxnSpPr>
        <p:spPr>
          <a:xfrm flipV="1">
            <a:off x="3980329" y="3307976"/>
            <a:ext cx="1450251" cy="1030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C6E80D-0B55-488D-AB69-42BEF76101D1}"/>
              </a:ext>
            </a:extLst>
          </p:cNvPr>
          <p:cNvSpPr txBox="1"/>
          <p:nvPr/>
        </p:nvSpPr>
        <p:spPr>
          <a:xfrm>
            <a:off x="3695932" y="3263152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Chat msg</a:t>
            </a:r>
          </a:p>
          <a:p>
            <a:r>
              <a:rPr lang="en-US" sz="1400" b="1" dirty="0"/>
              <a:t>from client 1</a:t>
            </a:r>
          </a:p>
        </p:txBody>
      </p:sp>
    </p:spTree>
    <p:extLst>
      <p:ext uri="{BB962C8B-B14F-4D97-AF65-F5344CB8AC3E}">
        <p14:creationId xmlns:p14="http://schemas.microsoft.com/office/powerpoint/2010/main" val="339531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757725" cy="10435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r>
              <a:rPr lang="en-US" sz="28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dirty="0">
              <a:solidFill>
                <a:srgbClr val="FFFFC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D544C-8E4E-4747-89BC-E6607C38D5AD}"/>
              </a:ext>
            </a:extLst>
          </p:cNvPr>
          <p:cNvSpPr/>
          <p:nvPr/>
        </p:nvSpPr>
        <p:spPr>
          <a:xfrm>
            <a:off x="3017851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1</a:t>
            </a:r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53758DA9-795A-4F41-B3F5-4CA7ACA29C56}"/>
              </a:ext>
            </a:extLst>
          </p:cNvPr>
          <p:cNvSpPr txBox="1">
            <a:spLocks/>
          </p:cNvSpPr>
          <p:nvPr/>
        </p:nvSpPr>
        <p:spPr>
          <a:xfrm>
            <a:off x="356559" y="1770530"/>
            <a:ext cx="2011349" cy="43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FFFFC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B9AF5A-AA9A-402A-9DA9-07F0D52A949C}"/>
              </a:ext>
            </a:extLst>
          </p:cNvPr>
          <p:cNvSpPr/>
          <p:nvPr/>
        </p:nvSpPr>
        <p:spPr>
          <a:xfrm>
            <a:off x="5682821" y="1851213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D5D0C6-D489-4DE8-980A-A44F66CCD430}"/>
              </a:ext>
            </a:extLst>
          </p:cNvPr>
          <p:cNvSpPr/>
          <p:nvPr/>
        </p:nvSpPr>
        <p:spPr>
          <a:xfrm>
            <a:off x="5682821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8A6C1F-3C1D-4AB3-8A7E-88D2CD9CD1D8}"/>
              </a:ext>
            </a:extLst>
          </p:cNvPr>
          <p:cNvSpPr/>
          <p:nvPr/>
        </p:nvSpPr>
        <p:spPr>
          <a:xfrm>
            <a:off x="8665616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DF450D-F989-4137-991D-11002E86BDF1}"/>
              </a:ext>
            </a:extLst>
          </p:cNvPr>
          <p:cNvCxnSpPr>
            <a:stCxn id="15" idx="2"/>
            <a:endCxn id="4" idx="0"/>
          </p:cNvCxnSpPr>
          <p:nvPr/>
        </p:nvCxnSpPr>
        <p:spPr>
          <a:xfrm flipH="1">
            <a:off x="3673902" y="2894791"/>
            <a:ext cx="2664970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C3C23-F278-47A4-9E0F-72A18747B2E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338872" y="2894791"/>
            <a:ext cx="0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0C3FAD-1D4E-4B00-97FA-1FC5DC3D8DB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338872" y="2894791"/>
            <a:ext cx="2982795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C6E80D-0B55-488D-AB69-42BEF76101D1}"/>
              </a:ext>
            </a:extLst>
          </p:cNvPr>
          <p:cNvSpPr txBox="1"/>
          <p:nvPr/>
        </p:nvSpPr>
        <p:spPr>
          <a:xfrm>
            <a:off x="3695932" y="3263152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Chat msg</a:t>
            </a:r>
          </a:p>
          <a:p>
            <a:r>
              <a:rPr lang="en-US" sz="1400" b="1" dirty="0"/>
              <a:t>from client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039E17-5A70-40B4-996A-50C537B1EC9E}"/>
              </a:ext>
            </a:extLst>
          </p:cNvPr>
          <p:cNvCxnSpPr/>
          <p:nvPr/>
        </p:nvCxnSpPr>
        <p:spPr>
          <a:xfrm flipH="1">
            <a:off x="4037101" y="3305330"/>
            <a:ext cx="1470212" cy="1075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F9DB4E-6720-471E-B300-E21D0AA55B2D}"/>
              </a:ext>
            </a:extLst>
          </p:cNvPr>
          <p:cNvCxnSpPr>
            <a:cxnSpLocks/>
          </p:cNvCxnSpPr>
          <p:nvPr/>
        </p:nvCxnSpPr>
        <p:spPr>
          <a:xfrm>
            <a:off x="6208530" y="3305330"/>
            <a:ext cx="0" cy="1242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E92A4-0064-43AB-9734-BAF86CDF8FE7}"/>
              </a:ext>
            </a:extLst>
          </p:cNvPr>
          <p:cNvCxnSpPr>
            <a:cxnSpLocks/>
          </p:cNvCxnSpPr>
          <p:nvPr/>
        </p:nvCxnSpPr>
        <p:spPr>
          <a:xfrm>
            <a:off x="7330819" y="3369007"/>
            <a:ext cx="1269246" cy="825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97D563-1E21-413A-9044-B2D571759459}"/>
              </a:ext>
            </a:extLst>
          </p:cNvPr>
          <p:cNvSpPr txBox="1"/>
          <p:nvPr/>
        </p:nvSpPr>
        <p:spPr>
          <a:xfrm>
            <a:off x="4959543" y="3902895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Chat msg</a:t>
            </a:r>
          </a:p>
          <a:p>
            <a:r>
              <a:rPr lang="en-US" sz="1400" b="1" dirty="0"/>
              <a:t>from client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9650D-7923-458F-AC9F-D3FE8CF5F579}"/>
              </a:ext>
            </a:extLst>
          </p:cNvPr>
          <p:cNvSpPr txBox="1"/>
          <p:nvPr/>
        </p:nvSpPr>
        <p:spPr>
          <a:xfrm>
            <a:off x="7810211" y="3167390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Chat msg</a:t>
            </a:r>
          </a:p>
          <a:p>
            <a:r>
              <a:rPr lang="en-US" sz="1400" b="1" dirty="0"/>
              <a:t>from client 1</a:t>
            </a:r>
          </a:p>
        </p:txBody>
      </p:sp>
    </p:spTree>
    <p:extLst>
      <p:ext uri="{BB962C8B-B14F-4D97-AF65-F5344CB8AC3E}">
        <p14:creationId xmlns:p14="http://schemas.microsoft.com/office/powerpoint/2010/main" val="159044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757725" cy="10435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r>
              <a:rPr lang="en-US" sz="28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dirty="0">
              <a:solidFill>
                <a:srgbClr val="FFFFC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D544C-8E4E-4747-89BC-E6607C38D5AD}"/>
              </a:ext>
            </a:extLst>
          </p:cNvPr>
          <p:cNvSpPr/>
          <p:nvPr/>
        </p:nvSpPr>
        <p:spPr>
          <a:xfrm>
            <a:off x="3017851" y="4880474"/>
            <a:ext cx="1312099" cy="17485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53758DA9-795A-4F41-B3F5-4CA7ACA29C56}"/>
              </a:ext>
            </a:extLst>
          </p:cNvPr>
          <p:cNvSpPr txBox="1">
            <a:spLocks/>
          </p:cNvSpPr>
          <p:nvPr/>
        </p:nvSpPr>
        <p:spPr>
          <a:xfrm>
            <a:off x="356560" y="1770530"/>
            <a:ext cx="1753000" cy="43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solidFill>
                  <a:srgbClr val="FFFFC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Discon-nect</a:t>
            </a:r>
            <a:endParaRPr lang="en-US" sz="3200" dirty="0">
              <a:solidFill>
                <a:srgbClr val="FFFFC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B9AF5A-AA9A-402A-9DA9-07F0D52A949C}"/>
              </a:ext>
            </a:extLst>
          </p:cNvPr>
          <p:cNvSpPr/>
          <p:nvPr/>
        </p:nvSpPr>
        <p:spPr>
          <a:xfrm>
            <a:off x="5682821" y="1851213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D5D0C6-D489-4DE8-980A-A44F66CCD430}"/>
              </a:ext>
            </a:extLst>
          </p:cNvPr>
          <p:cNvSpPr/>
          <p:nvPr/>
        </p:nvSpPr>
        <p:spPr>
          <a:xfrm>
            <a:off x="5682821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8A6C1F-3C1D-4AB3-8A7E-88D2CD9CD1D8}"/>
              </a:ext>
            </a:extLst>
          </p:cNvPr>
          <p:cNvSpPr/>
          <p:nvPr/>
        </p:nvSpPr>
        <p:spPr>
          <a:xfrm>
            <a:off x="8665616" y="4827495"/>
            <a:ext cx="1312102" cy="1043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Client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DF450D-F989-4137-991D-11002E86BDF1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3673901" y="2894791"/>
            <a:ext cx="2664971" cy="19856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C3C23-F278-47A4-9E0F-72A18747B2E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338872" y="2894791"/>
            <a:ext cx="0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0C3FAD-1D4E-4B00-97FA-1FC5DC3D8DB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338872" y="2894791"/>
            <a:ext cx="2982795" cy="1932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A4EBD9-DA62-4AEC-ADD1-50602A7C347A}"/>
              </a:ext>
            </a:extLst>
          </p:cNvPr>
          <p:cNvCxnSpPr>
            <a:cxnSpLocks/>
          </p:cNvCxnSpPr>
          <p:nvPr/>
        </p:nvCxnSpPr>
        <p:spPr>
          <a:xfrm flipV="1">
            <a:off x="3980329" y="3307976"/>
            <a:ext cx="1450251" cy="1030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C6E80D-0B55-488D-AB69-42BEF76101D1}"/>
              </a:ext>
            </a:extLst>
          </p:cNvPr>
          <p:cNvSpPr txBox="1"/>
          <p:nvPr/>
        </p:nvSpPr>
        <p:spPr>
          <a:xfrm>
            <a:off x="3790452" y="333792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Disconnect signal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F3EBE-F421-4CA8-8BD3-3526FF0CEAE0}"/>
              </a:ext>
            </a:extLst>
          </p:cNvPr>
          <p:cNvSpPr/>
          <p:nvPr/>
        </p:nvSpPr>
        <p:spPr>
          <a:xfrm>
            <a:off x="3108310" y="5015646"/>
            <a:ext cx="1131182" cy="61591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97F624-205B-49CA-8FE5-9F55BC480E72}"/>
              </a:ext>
            </a:extLst>
          </p:cNvPr>
          <p:cNvSpPr/>
          <p:nvPr/>
        </p:nvSpPr>
        <p:spPr>
          <a:xfrm>
            <a:off x="3108310" y="5813021"/>
            <a:ext cx="1131182" cy="61591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application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C6150-4F5C-47E7-AD26-226F7A8EAA37}"/>
              </a:ext>
            </a:extLst>
          </p:cNvPr>
          <p:cNvCxnSpPr/>
          <p:nvPr/>
        </p:nvCxnSpPr>
        <p:spPr>
          <a:xfrm flipH="1" flipV="1">
            <a:off x="2877671" y="4540624"/>
            <a:ext cx="230639" cy="541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B3C6BB-BBEE-4376-BA40-E1DD9EB67B4D}"/>
              </a:ext>
            </a:extLst>
          </p:cNvPr>
          <p:cNvSpPr txBox="1"/>
          <p:nvPr/>
        </p:nvSpPr>
        <p:spPr>
          <a:xfrm>
            <a:off x="2245248" y="4204797"/>
            <a:ext cx="142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socket.close</a:t>
            </a:r>
            <a:r>
              <a:rPr lang="en-US" sz="1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19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18" grpId="0" animBg="1"/>
      <p:bldP spid="2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492" y="2176809"/>
            <a:ext cx="8915400" cy="4349496"/>
          </a:xfrm>
        </p:spPr>
        <p:txBody>
          <a:bodyPr>
            <a:normAutofit/>
          </a:bodyPr>
          <a:lstStyle/>
          <a:p>
            <a:pPr marL="285750" lvl="1">
              <a:buFont typeface="Wingdings" panose="05000000000000000000" pitchFamily="2" charset="2"/>
              <a:buChar char="Ø"/>
            </a:pPr>
            <a:r>
              <a:rPr lang="en-US" b="1" dirty="0"/>
              <a:t>We use network simulator 2 (ns2) for this simulation.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b="1" dirty="0"/>
              <a:t>NAM (Network Animator)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Node: hosts, routers…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Line: expressed as communication link (bandwidth, delay)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b="1" dirty="0" err="1"/>
              <a:t>Xgraph</a:t>
            </a:r>
            <a:r>
              <a:rPr lang="en-US" b="1" dirty="0"/>
              <a:t>: generate graph of trace-var (</a:t>
            </a:r>
            <a:r>
              <a:rPr lang="en-US" b="1" dirty="0" err="1"/>
              <a:t>cwnd</a:t>
            </a:r>
            <a:r>
              <a:rPr lang="en-US" b="1" dirty="0"/>
              <a:t>_, </a:t>
            </a:r>
            <a:r>
              <a:rPr lang="en-US" b="1" dirty="0" err="1"/>
              <a:t>maxsq</a:t>
            </a:r>
            <a:r>
              <a:rPr lang="en-US" b="1" dirty="0"/>
              <a:t>_, ack_) to evaluate result</a:t>
            </a:r>
          </a:p>
          <a:p>
            <a:pPr marL="342900"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lvl="1">
              <a:buFont typeface="Wingdings" panose="05000000000000000000" pitchFamily="2" charset="2"/>
              <a:buChar char="Ø"/>
            </a:pPr>
            <a:r>
              <a:rPr lang="en-US" b="1" dirty="0"/>
              <a:t>Input: .</a:t>
            </a:r>
            <a:r>
              <a:rPr lang="en-US" b="1" dirty="0" err="1"/>
              <a:t>tcl</a:t>
            </a:r>
            <a:r>
              <a:rPr lang="en-US" b="1" dirty="0"/>
              <a:t> script file contain ns2 code</a:t>
            </a:r>
          </a:p>
          <a:p>
            <a:pPr marL="342900"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lvl="1">
              <a:buFont typeface="Wingdings" panose="05000000000000000000" pitchFamily="2" charset="2"/>
              <a:buChar char="Ø"/>
            </a:pPr>
            <a:r>
              <a:rPr lang="en-US" b="1" dirty="0"/>
              <a:t>Output: .</a:t>
            </a:r>
            <a:r>
              <a:rPr lang="en-US" b="1" dirty="0" err="1"/>
              <a:t>nam</a:t>
            </a:r>
            <a:r>
              <a:rPr lang="en-US" b="1" dirty="0"/>
              <a:t> file, .</a:t>
            </a:r>
            <a:r>
              <a:rPr lang="en-US" b="1" dirty="0" err="1"/>
              <a:t>xg</a:t>
            </a:r>
            <a:r>
              <a:rPr lang="en-US" b="1" dirty="0"/>
              <a:t> file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8605" y="468662"/>
            <a:ext cx="8911687" cy="1280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SIMULATION</a:t>
            </a:r>
            <a:endParaRPr lang="en-US" sz="4000" dirty="0">
              <a:solidFill>
                <a:srgbClr val="FFF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8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2BEDB-2585-49A8-842E-30A0AE0A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21" y="2278971"/>
            <a:ext cx="6572250" cy="36004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8605" y="468662"/>
            <a:ext cx="8911687" cy="1280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ANIMATOR</a:t>
            </a:r>
            <a:endParaRPr lang="en-US" sz="4000" dirty="0">
              <a:solidFill>
                <a:srgbClr val="FFF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9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07719" y="348919"/>
            <a:ext cx="8911687" cy="1280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ACK Graph</a:t>
            </a:r>
            <a:endParaRPr lang="en-US" sz="4000" dirty="0">
              <a:solidFill>
                <a:srgbClr val="FFFFC7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CD0D59-1A33-4434-9E80-4606FCE48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2" y="1728190"/>
            <a:ext cx="6678480" cy="4988295"/>
          </a:xfrm>
        </p:spPr>
      </p:pic>
    </p:spTree>
    <p:extLst>
      <p:ext uri="{BB962C8B-B14F-4D97-AF65-F5344CB8AC3E}">
        <p14:creationId xmlns:p14="http://schemas.microsoft.com/office/powerpoint/2010/main" val="116691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1E510881-89C7-4964-B66C-E956C73F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  <a:endParaRPr lang="en-US" sz="4000" dirty="0">
              <a:solidFill>
                <a:srgbClr val="FFFFC7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B2CE7E-D090-4375-BE51-D7126491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388" y="2449286"/>
            <a:ext cx="8915400" cy="3361645"/>
          </a:xfrm>
        </p:spPr>
        <p:txBody>
          <a:bodyPr>
            <a:normAutofit/>
          </a:bodyPr>
          <a:lstStyle/>
          <a:p>
            <a:pPr marL="28575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found that number of successfully sent packets is S = 201.</a:t>
            </a:r>
          </a:p>
          <a:p>
            <a:pPr marL="28575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bottleneck bandwidth = 400kbps, because default packet size in ns2 is 1000 bytes =&gt; bottleneck bandwidth now is 400000 ÷ 8 ÷ 1000 = 50 packets/sec. (1)</a:t>
            </a:r>
          </a:p>
          <a:p>
            <a:pPr marL="28575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FTP start at T = 1, end at T = 15 =&gt; transmission time (TT) = 14 sec. (2)</a:t>
            </a:r>
          </a:p>
          <a:p>
            <a:pPr marL="28575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(1) and (2) =&gt; total packets sent by client 1 is (50 pkt/s x 14 sec) ÷ 3 ≈ 233 (packets)</a:t>
            </a:r>
          </a:p>
          <a:p>
            <a:pPr marL="28575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the percentage of successful sent packet is 201/233 = 82%.</a:t>
            </a:r>
          </a:p>
          <a:p>
            <a:pPr marL="285750"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5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2BEDB-2585-49A8-842E-30A0AE0A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21" y="2289857"/>
            <a:ext cx="6572250" cy="36004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8605" y="468662"/>
            <a:ext cx="8911687" cy="1280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ANIMATOR</a:t>
            </a:r>
            <a:endParaRPr lang="en-US" sz="4000" dirty="0">
              <a:solidFill>
                <a:srgbClr val="FFF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2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D603-D5A3-45D9-90C1-851A7E55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420445"/>
            <a:ext cx="6618514" cy="2008555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en-US" sz="7200" b="1" dirty="0"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Thanks for</a:t>
            </a:r>
            <a:br>
              <a:rPr lang="en-US" sz="7200" b="1" dirty="0"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</a:br>
            <a:r>
              <a:rPr lang="en-US" sz="7200" b="1" dirty="0"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19492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8F6-A9C0-4B71-B338-C04C8CE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5B-B523-4368-88F8-EC85DB6D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Phạm</a:t>
            </a:r>
            <a:r>
              <a:rPr lang="en-US" sz="2400" dirty="0"/>
              <a:t> Quang Huy		 – HE130022</a:t>
            </a:r>
          </a:p>
          <a:p>
            <a:endParaRPr lang="en-US" sz="2400" dirty="0"/>
          </a:p>
          <a:p>
            <a:r>
              <a:rPr lang="en-US" sz="2400" dirty="0" err="1"/>
              <a:t>Nguyễn</a:t>
            </a:r>
            <a:r>
              <a:rPr lang="en-US" sz="2400" dirty="0"/>
              <a:t> Minh Quang   – HE130059</a:t>
            </a:r>
          </a:p>
          <a:p>
            <a:endParaRPr lang="en-US" sz="2400" dirty="0"/>
          </a:p>
          <a:p>
            <a:r>
              <a:rPr lang="en-US" sz="2400" dirty="0" err="1"/>
              <a:t>Nguyễn</a:t>
            </a:r>
            <a:r>
              <a:rPr lang="en-US" sz="2400" dirty="0"/>
              <a:t> Quang Huy	 – HE130069</a:t>
            </a:r>
          </a:p>
          <a:p>
            <a:endParaRPr lang="en-US" sz="2400" dirty="0"/>
          </a:p>
          <a:p>
            <a:r>
              <a:rPr lang="en-US" sz="2400" dirty="0" err="1"/>
              <a:t>Diêu</a:t>
            </a:r>
            <a:r>
              <a:rPr lang="en-US" sz="2400" dirty="0"/>
              <a:t> Gia </a:t>
            </a:r>
            <a:r>
              <a:rPr lang="en-US" sz="2400" dirty="0" err="1"/>
              <a:t>Bảo</a:t>
            </a:r>
            <a:r>
              <a:rPr lang="en-US" sz="2400" dirty="0"/>
              <a:t> 		 – HE130033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9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9581-BF3B-4BEC-BBE8-2BA83DB2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7A96-75AA-47E1-A31A-685C6809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Java coding: Nguyen Quang </a:t>
            </a:r>
            <a:r>
              <a:rPr lang="en-US" sz="2400" dirty="0" err="1"/>
              <a:t>Huy</a:t>
            </a:r>
            <a:r>
              <a:rPr lang="en-US" sz="2400" dirty="0"/>
              <a:t> + Nguyen Minh Quang</a:t>
            </a:r>
          </a:p>
          <a:p>
            <a:endParaRPr lang="en-US" sz="2400" dirty="0"/>
          </a:p>
          <a:p>
            <a:r>
              <a:rPr lang="en-US" sz="2400" dirty="0"/>
              <a:t>Network Simulation: Pham Quang </a:t>
            </a:r>
            <a:r>
              <a:rPr lang="en-US" sz="2400" dirty="0" err="1"/>
              <a:t>Huy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Generate report document: Whole team</a:t>
            </a:r>
          </a:p>
          <a:p>
            <a:endParaRPr lang="en-US" sz="2400" dirty="0"/>
          </a:p>
          <a:p>
            <a:r>
              <a:rPr lang="en-US" sz="2400" dirty="0"/>
              <a:t>Prepare presentation work: Dieu Gia Bao</a:t>
            </a:r>
          </a:p>
        </p:txBody>
      </p:sp>
    </p:spTree>
    <p:extLst>
      <p:ext uri="{BB962C8B-B14F-4D97-AF65-F5344CB8AC3E}">
        <p14:creationId xmlns:p14="http://schemas.microsoft.com/office/powerpoint/2010/main" val="28866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753057" y="2230426"/>
            <a:ext cx="3031958" cy="697832"/>
          </a:xfrm>
          <a:prstGeom prst="roundRect">
            <a:avLst/>
          </a:prstGeom>
          <a:gradFill flip="none" rotWithShape="1">
            <a:gsLst>
              <a:gs pos="0">
                <a:srgbClr val="72BABE">
                  <a:tint val="66000"/>
                  <a:satMod val="160000"/>
                </a:srgbClr>
              </a:gs>
              <a:gs pos="50000">
                <a:srgbClr val="72BABE">
                  <a:tint val="44500"/>
                  <a:satMod val="160000"/>
                </a:srgbClr>
              </a:gs>
              <a:gs pos="100000">
                <a:srgbClr val="72BABE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Backend java code section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69036" y="3374730"/>
            <a:ext cx="3031958" cy="6978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Perform and build NS2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85015" y="4527813"/>
            <a:ext cx="3031958" cy="697832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Report the results in document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002460" y="5619529"/>
            <a:ext cx="3031958" cy="697832"/>
          </a:xfrm>
          <a:prstGeom prst="roundRect">
            <a:avLst/>
          </a:prstGeom>
          <a:gradFill flip="none" rotWithShape="1">
            <a:gsLst>
              <a:gs pos="0">
                <a:srgbClr val="DC6EEE">
                  <a:tint val="66000"/>
                  <a:satMod val="160000"/>
                </a:srgbClr>
              </a:gs>
              <a:gs pos="50000">
                <a:srgbClr val="DC6EEE">
                  <a:tint val="44500"/>
                  <a:satMod val="160000"/>
                </a:srgbClr>
              </a:gs>
              <a:gs pos="100000">
                <a:srgbClr val="DC6EEE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Build presentation slides</a:t>
            </a:r>
          </a:p>
        </p:txBody>
      </p:sp>
      <p:sp>
        <p:nvSpPr>
          <p:cNvPr id="22" name="Freeform 21"/>
          <p:cNvSpPr/>
          <p:nvPr/>
        </p:nvSpPr>
        <p:spPr>
          <a:xfrm>
            <a:off x="3406" y="121034"/>
            <a:ext cx="3167576" cy="6039504"/>
          </a:xfrm>
          <a:custGeom>
            <a:avLst/>
            <a:gdLst>
              <a:gd name="connsiteX0" fmla="*/ 0 w 2316080"/>
              <a:gd name="connsiteY0" fmla="*/ 0 h 4608094"/>
              <a:gd name="connsiteX1" fmla="*/ 1 w 2316080"/>
              <a:gd name="connsiteY1" fmla="*/ 0 h 4608094"/>
              <a:gd name="connsiteX2" fmla="*/ 2316080 w 2316080"/>
              <a:gd name="connsiteY2" fmla="*/ 2304047 h 4608094"/>
              <a:gd name="connsiteX3" fmla="*/ 1 w 2316080"/>
              <a:gd name="connsiteY3" fmla="*/ 4608094 h 4608094"/>
              <a:gd name="connsiteX4" fmla="*/ 0 w 2316080"/>
              <a:gd name="connsiteY4" fmla="*/ 4608094 h 4608094"/>
              <a:gd name="connsiteX5" fmla="*/ 0 w 2316080"/>
              <a:gd name="connsiteY5" fmla="*/ 4383034 h 4608094"/>
              <a:gd name="connsiteX6" fmla="*/ 2091019 w 2316080"/>
              <a:gd name="connsiteY6" fmla="*/ 2304047 h 4608094"/>
              <a:gd name="connsiteX7" fmla="*/ 0 w 2316080"/>
              <a:gd name="connsiteY7" fmla="*/ 225060 h 46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080" h="4608094">
                <a:moveTo>
                  <a:pt x="0" y="0"/>
                </a:moveTo>
                <a:lnTo>
                  <a:pt x="1" y="0"/>
                </a:lnTo>
                <a:cubicBezTo>
                  <a:pt x="1279136" y="0"/>
                  <a:pt x="2316080" y="1031557"/>
                  <a:pt x="2316080" y="2304047"/>
                </a:cubicBezTo>
                <a:cubicBezTo>
                  <a:pt x="2316080" y="3576537"/>
                  <a:pt x="1279136" y="4608094"/>
                  <a:pt x="1" y="4608094"/>
                </a:cubicBezTo>
                <a:lnTo>
                  <a:pt x="0" y="4608094"/>
                </a:lnTo>
                <a:lnTo>
                  <a:pt x="0" y="4383034"/>
                </a:lnTo>
                <a:cubicBezTo>
                  <a:pt x="1154838" y="4383034"/>
                  <a:pt x="2091019" y="3452240"/>
                  <a:pt x="2091019" y="2304047"/>
                </a:cubicBezTo>
                <a:cubicBezTo>
                  <a:pt x="2091019" y="1155854"/>
                  <a:pt x="1154838" y="225060"/>
                  <a:pt x="0" y="225060"/>
                </a:cubicBezTo>
                <a:close/>
              </a:path>
            </a:pathLst>
          </a:custGeom>
          <a:solidFill>
            <a:srgbClr val="F8BC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</a:t>
            </a:r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>
          <a:xfrm>
            <a:off x="3207297" y="1171163"/>
            <a:ext cx="2983247" cy="641243"/>
          </a:xfrm>
          <a:prstGeom prst="roundRect">
            <a:avLst/>
          </a:prstGeom>
          <a:gradFill flip="none" rotWithShape="1">
            <a:gsLst>
              <a:gs pos="0">
                <a:srgbClr val="EAEE42">
                  <a:tint val="66000"/>
                  <a:satMod val="160000"/>
                </a:srgbClr>
              </a:gs>
              <a:gs pos="50000">
                <a:srgbClr val="EAEE42">
                  <a:tint val="44500"/>
                  <a:satMod val="160000"/>
                </a:srgbClr>
              </a:gs>
              <a:gs pos="100000">
                <a:srgbClr val="EAEE4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Design java GUI</a:t>
            </a:r>
            <a:endParaRPr lang="en-US" sz="1800" dirty="0"/>
          </a:p>
        </p:txBody>
      </p:sp>
      <p:sp>
        <p:nvSpPr>
          <p:cNvPr id="29" name="Subtitle 26"/>
          <p:cNvSpPr txBox="1">
            <a:spLocks/>
          </p:cNvSpPr>
          <p:nvPr/>
        </p:nvSpPr>
        <p:spPr>
          <a:xfrm>
            <a:off x="2059298" y="121034"/>
            <a:ext cx="2983247" cy="6412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Studying document 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cxnSpLocks/>
            <a:stCxn id="29" idx="1"/>
          </p:cNvCxnSpPr>
          <p:nvPr/>
        </p:nvCxnSpPr>
        <p:spPr>
          <a:xfrm flipH="1" flipV="1">
            <a:off x="1431758" y="441655"/>
            <a:ext cx="6275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658979" y="1477889"/>
            <a:ext cx="632539" cy="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177810" y="2579342"/>
            <a:ext cx="1575247" cy="4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11970" y="3713518"/>
            <a:ext cx="3166959" cy="10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574758" y="4876729"/>
            <a:ext cx="52147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55032" y="5965154"/>
            <a:ext cx="7847429" cy="3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5ED232-FE47-4591-965B-1631B91D4061}"/>
              </a:ext>
            </a:extLst>
          </p:cNvPr>
          <p:cNvSpPr txBox="1"/>
          <p:nvPr/>
        </p:nvSpPr>
        <p:spPr>
          <a:xfrm>
            <a:off x="2488598" y="699671"/>
            <a:ext cx="124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ECC22-47D0-4733-B326-FB17A05871A5}"/>
              </a:ext>
            </a:extLst>
          </p:cNvPr>
          <p:cNvSpPr txBox="1"/>
          <p:nvPr/>
        </p:nvSpPr>
        <p:spPr>
          <a:xfrm>
            <a:off x="3177809" y="1770003"/>
            <a:ext cx="29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Beginning of 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448EC-E8E9-4620-BD1F-9B8240BEAEEA}"/>
              </a:ext>
            </a:extLst>
          </p:cNvPr>
          <p:cNvSpPr txBox="1"/>
          <p:nvPr/>
        </p:nvSpPr>
        <p:spPr>
          <a:xfrm>
            <a:off x="4660802" y="2922420"/>
            <a:ext cx="29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of week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23BFB-4D1E-44E1-A45F-E60E0E777183}"/>
              </a:ext>
            </a:extLst>
          </p:cNvPr>
          <p:cNvSpPr txBox="1"/>
          <p:nvPr/>
        </p:nvSpPr>
        <p:spPr>
          <a:xfrm>
            <a:off x="6269036" y="4085600"/>
            <a:ext cx="29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E53D6-B8FA-4CE1-8893-7E15743D8DD7}"/>
              </a:ext>
            </a:extLst>
          </p:cNvPr>
          <p:cNvSpPr txBox="1"/>
          <p:nvPr/>
        </p:nvSpPr>
        <p:spPr>
          <a:xfrm>
            <a:off x="7785015" y="5226067"/>
            <a:ext cx="29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794EB-C72E-4818-AA7F-C4504E6DBC38}"/>
              </a:ext>
            </a:extLst>
          </p:cNvPr>
          <p:cNvSpPr txBox="1"/>
          <p:nvPr/>
        </p:nvSpPr>
        <p:spPr>
          <a:xfrm>
            <a:off x="9002459" y="6307153"/>
            <a:ext cx="29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24229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2" grpId="0" animBg="1"/>
      <p:bldP spid="27" grpId="0" uiExpand="1" build="p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492" y="2176809"/>
            <a:ext cx="8915400" cy="43494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040"/>
              </a:lnSpc>
              <a:spcAft>
                <a:spcPts val="1200"/>
              </a:spcAft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Product perspective</a:t>
            </a:r>
            <a:r>
              <a:rPr lang="en-US" b="1" dirty="0"/>
              <a:t>: provide communication between peoples in the same LAN (company, Internet center)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Operating Environment</a:t>
            </a:r>
            <a:r>
              <a:rPr lang="en-US" b="1" dirty="0"/>
              <a:t>: any OS has installed JRE.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Structure: </a:t>
            </a:r>
            <a:r>
              <a:rPr lang="en-US" b="1" dirty="0"/>
              <a:t>divides into 2 sub-programs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Server program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Client program</a:t>
            </a:r>
          </a:p>
          <a:p>
            <a:pPr>
              <a:spcAft>
                <a:spcPts val="1200"/>
              </a:spcAft>
            </a:pPr>
            <a:r>
              <a:rPr lang="en-US" b="1" dirty="0"/>
              <a:t>Requirement: </a:t>
            </a:r>
          </a:p>
          <a:p>
            <a:pPr lvl="1">
              <a:lnSpc>
                <a:spcPts val="18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Those computers which run server program and client program must connect to the same router.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Client must know IP address of server.</a:t>
            </a:r>
          </a:p>
          <a:p>
            <a:pPr marL="0" lvl="1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8605" y="468662"/>
            <a:ext cx="8911687" cy="1280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ROOM PROGRAM</a:t>
            </a:r>
            <a:endParaRPr lang="en-US" sz="4000" dirty="0">
              <a:solidFill>
                <a:srgbClr val="FFF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865301" cy="11242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 User Interface</a:t>
            </a:r>
            <a:endParaRPr lang="en-US" sz="3200" dirty="0">
              <a:solidFill>
                <a:srgbClr val="FFFFC7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4A0BE3-0F7D-4398-8EC2-45AC38C8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5" y="1614043"/>
            <a:ext cx="6021637" cy="45483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CE7E5-28B4-487B-8896-4BC84FAA41B8}"/>
              </a:ext>
            </a:extLst>
          </p:cNvPr>
          <p:cNvSpPr txBox="1"/>
          <p:nvPr/>
        </p:nvSpPr>
        <p:spPr>
          <a:xfrm>
            <a:off x="5593976" y="6241328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program</a:t>
            </a:r>
          </a:p>
        </p:txBody>
      </p:sp>
    </p:spTree>
    <p:extLst>
      <p:ext uri="{BB962C8B-B14F-4D97-AF65-F5344CB8AC3E}">
        <p14:creationId xmlns:p14="http://schemas.microsoft.com/office/powerpoint/2010/main" val="35146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865301" cy="11242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rgbClr val="FFFFC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 User Interface</a:t>
            </a:r>
            <a:endParaRPr lang="en-US" sz="3200" dirty="0">
              <a:solidFill>
                <a:srgbClr val="FFFFC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CE7E5-28B4-487B-8896-4BC84FAA41B8}"/>
              </a:ext>
            </a:extLst>
          </p:cNvPr>
          <p:cNvSpPr txBox="1"/>
          <p:nvPr/>
        </p:nvSpPr>
        <p:spPr>
          <a:xfrm>
            <a:off x="5593976" y="6241328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AFF7B-627A-4B5B-8A1A-4150C944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99" y="1456713"/>
            <a:ext cx="7503145" cy="4784615"/>
          </a:xfrm>
        </p:spPr>
      </p:pic>
    </p:spTree>
    <p:extLst>
      <p:ext uri="{BB962C8B-B14F-4D97-AF65-F5344CB8AC3E}">
        <p14:creationId xmlns:p14="http://schemas.microsoft.com/office/powerpoint/2010/main" val="27278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757725" cy="1043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r>
              <a:rPr lang="en-US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D544C-8E4E-4747-89BC-E6607C38D5AD}"/>
              </a:ext>
            </a:extLst>
          </p:cNvPr>
          <p:cNvSpPr/>
          <p:nvPr/>
        </p:nvSpPr>
        <p:spPr>
          <a:xfrm>
            <a:off x="3044745" y="1770530"/>
            <a:ext cx="1712258" cy="250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8B95C-AC76-4093-83A3-E0A065019C78}"/>
              </a:ext>
            </a:extLst>
          </p:cNvPr>
          <p:cNvSpPr/>
          <p:nvPr/>
        </p:nvSpPr>
        <p:spPr>
          <a:xfrm>
            <a:off x="3281082" y="2008095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application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FFA531-CB39-4ECC-B893-B59EAD993C3F}"/>
              </a:ext>
            </a:extLst>
          </p:cNvPr>
          <p:cNvSpPr/>
          <p:nvPr/>
        </p:nvSpPr>
        <p:spPr>
          <a:xfrm>
            <a:off x="3241968" y="2900082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5ED94-FAF5-46F3-8577-E3A4ED7071DC}"/>
              </a:ext>
            </a:extLst>
          </p:cNvPr>
          <p:cNvSpPr/>
          <p:nvPr/>
        </p:nvSpPr>
        <p:spPr>
          <a:xfrm>
            <a:off x="8988345" y="1770530"/>
            <a:ext cx="1712258" cy="250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3F7E97-739C-4D38-9C8E-A4B0C7BDCDCB}"/>
              </a:ext>
            </a:extLst>
          </p:cNvPr>
          <p:cNvSpPr/>
          <p:nvPr/>
        </p:nvSpPr>
        <p:spPr>
          <a:xfrm>
            <a:off x="9224682" y="2008095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application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4916B3-FE61-4B42-AFDA-0C2531294C35}"/>
              </a:ext>
            </a:extLst>
          </p:cNvPr>
          <p:cNvSpPr/>
          <p:nvPr/>
        </p:nvSpPr>
        <p:spPr>
          <a:xfrm>
            <a:off x="9185568" y="2900082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  <a:endParaRPr lang="en-US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28B229C-A025-40B8-AD3B-63E5A7D43482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794053" y="1724079"/>
            <a:ext cx="2147050" cy="593340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46164-A259-4E4D-998A-BD97EBC7102E}"/>
              </a:ext>
            </a:extLst>
          </p:cNvPr>
          <p:cNvCxnSpPr/>
          <p:nvPr/>
        </p:nvCxnSpPr>
        <p:spPr>
          <a:xfrm>
            <a:off x="9834282" y="3617258"/>
            <a:ext cx="0" cy="2147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089437-C9A1-4585-ACDA-DE53E4D5F257}"/>
              </a:ext>
            </a:extLst>
          </p:cNvPr>
          <p:cNvSpPr txBox="1"/>
          <p:nvPr/>
        </p:nvSpPr>
        <p:spPr>
          <a:xfrm>
            <a:off x="6215615" y="5769842"/>
            <a:ext cx="154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link</a:t>
            </a:r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53758DA9-795A-4F41-B3F5-4CA7ACA29C56}"/>
              </a:ext>
            </a:extLst>
          </p:cNvPr>
          <p:cNvSpPr txBox="1">
            <a:spLocks/>
          </p:cNvSpPr>
          <p:nvPr/>
        </p:nvSpPr>
        <p:spPr>
          <a:xfrm>
            <a:off x="356559" y="1770530"/>
            <a:ext cx="2001150" cy="44240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</a:p>
          <a:p>
            <a:pPr algn="ctr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42480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2722" y="247340"/>
            <a:ext cx="7757725" cy="10435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works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D544C-8E4E-4747-89BC-E6607C38D5AD}"/>
              </a:ext>
            </a:extLst>
          </p:cNvPr>
          <p:cNvSpPr/>
          <p:nvPr/>
        </p:nvSpPr>
        <p:spPr>
          <a:xfrm>
            <a:off x="3044745" y="1770530"/>
            <a:ext cx="1712258" cy="250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8B95C-AC76-4093-83A3-E0A065019C78}"/>
              </a:ext>
            </a:extLst>
          </p:cNvPr>
          <p:cNvSpPr/>
          <p:nvPr/>
        </p:nvSpPr>
        <p:spPr>
          <a:xfrm>
            <a:off x="3281082" y="2008095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application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FFA531-CB39-4ECC-B893-B59EAD993C3F}"/>
              </a:ext>
            </a:extLst>
          </p:cNvPr>
          <p:cNvSpPr/>
          <p:nvPr/>
        </p:nvSpPr>
        <p:spPr>
          <a:xfrm>
            <a:off x="3241968" y="2900082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5ED94-FAF5-46F3-8577-E3A4ED7071DC}"/>
              </a:ext>
            </a:extLst>
          </p:cNvPr>
          <p:cNvSpPr/>
          <p:nvPr/>
        </p:nvSpPr>
        <p:spPr>
          <a:xfrm>
            <a:off x="8988345" y="1770530"/>
            <a:ext cx="1712258" cy="250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3F7E97-739C-4D38-9C8E-A4B0C7BDCDCB}"/>
              </a:ext>
            </a:extLst>
          </p:cNvPr>
          <p:cNvSpPr/>
          <p:nvPr/>
        </p:nvSpPr>
        <p:spPr>
          <a:xfrm>
            <a:off x="9224682" y="2008095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application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4916B3-FE61-4B42-AFDA-0C2531294C35}"/>
              </a:ext>
            </a:extLst>
          </p:cNvPr>
          <p:cNvSpPr/>
          <p:nvPr/>
        </p:nvSpPr>
        <p:spPr>
          <a:xfrm>
            <a:off x="9185568" y="2900082"/>
            <a:ext cx="1317812" cy="7171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  <a:endParaRPr lang="en-US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28B229C-A025-40B8-AD3B-63E5A7D43482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794053" y="1724079"/>
            <a:ext cx="2147050" cy="593340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46164-A259-4E4D-998A-BD97EBC7102E}"/>
              </a:ext>
            </a:extLst>
          </p:cNvPr>
          <p:cNvCxnSpPr/>
          <p:nvPr/>
        </p:nvCxnSpPr>
        <p:spPr>
          <a:xfrm>
            <a:off x="9834282" y="3617258"/>
            <a:ext cx="0" cy="2147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089437-C9A1-4585-ACDA-DE53E4D5F257}"/>
              </a:ext>
            </a:extLst>
          </p:cNvPr>
          <p:cNvSpPr txBox="1"/>
          <p:nvPr/>
        </p:nvSpPr>
        <p:spPr>
          <a:xfrm>
            <a:off x="6215615" y="5769842"/>
            <a:ext cx="154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Physical link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B1FD8-AEEA-4A13-B01E-B5B8623B086C}"/>
              </a:ext>
            </a:extLst>
          </p:cNvPr>
          <p:cNvCxnSpPr>
            <a:cxnSpLocks/>
          </p:cNvCxnSpPr>
          <p:nvPr/>
        </p:nvCxnSpPr>
        <p:spPr>
          <a:xfrm>
            <a:off x="5351929" y="5576047"/>
            <a:ext cx="3397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F89F7-65EE-45E3-8BB5-68E37F5E0E30}"/>
              </a:ext>
            </a:extLst>
          </p:cNvPr>
          <p:cNvSpPr txBox="1"/>
          <p:nvPr/>
        </p:nvSpPr>
        <p:spPr>
          <a:xfrm>
            <a:off x="5284005" y="5214419"/>
            <a:ext cx="368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TCP SYN pkt, destination port 4000</a:t>
            </a:r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53758DA9-795A-4F41-B3F5-4CA7ACA29C56}"/>
              </a:ext>
            </a:extLst>
          </p:cNvPr>
          <p:cNvSpPr txBox="1">
            <a:spLocks/>
          </p:cNvSpPr>
          <p:nvPr/>
        </p:nvSpPr>
        <p:spPr>
          <a:xfrm>
            <a:off x="346368" y="1770530"/>
            <a:ext cx="2011349" cy="43874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</a:p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5593849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553</TotalTime>
  <Words>941</Words>
  <Application>Microsoft Office PowerPoint</Application>
  <PresentationFormat>Widescreen</PresentationFormat>
  <Paragraphs>154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Tahoma</vt:lpstr>
      <vt:lpstr>Wingdings</vt:lpstr>
      <vt:lpstr>Wingdings 3</vt:lpstr>
      <vt:lpstr>Wisp</vt:lpstr>
      <vt:lpstr>NWC202 Assignment 2: Chat Room Program using TCP Services</vt:lpstr>
      <vt:lpstr>Member</vt:lpstr>
      <vt:lpstr>Works</vt:lpstr>
      <vt:lpstr>PowerPoint Presentation</vt:lpstr>
      <vt:lpstr>CHAT ROOM PROGRAM</vt:lpstr>
      <vt:lpstr>Graphical User Interface</vt:lpstr>
      <vt:lpstr>Graphical User Interface</vt:lpstr>
      <vt:lpstr>How it works?</vt:lpstr>
      <vt:lpstr>How it works?</vt:lpstr>
      <vt:lpstr>How it works?</vt:lpstr>
      <vt:lpstr>How it works?</vt:lpstr>
      <vt:lpstr>How it works?</vt:lpstr>
      <vt:lpstr>How it works?</vt:lpstr>
      <vt:lpstr>NETWORK SIMULATION</vt:lpstr>
      <vt:lpstr>NETWORK ANIMATOR</vt:lpstr>
      <vt:lpstr>ACK Graph</vt:lpstr>
      <vt:lpstr>Evaluation</vt:lpstr>
      <vt:lpstr>NETWORK ANIMATOR</vt:lpstr>
      <vt:lpstr>Thanks for 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NWC202 Asignment 2: </dc:title>
  <dc:creator>Quang Huy Pham</dc:creator>
  <cp:lastModifiedBy>Quang Nguyen</cp:lastModifiedBy>
  <cp:revision>47</cp:revision>
  <dcterms:created xsi:type="dcterms:W3CDTF">2019-07-16T14:21:26Z</dcterms:created>
  <dcterms:modified xsi:type="dcterms:W3CDTF">2019-07-19T07:44:44Z</dcterms:modified>
</cp:coreProperties>
</file>