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00" r:id="rId3"/>
    <p:sldId id="258" r:id="rId4"/>
    <p:sldId id="261" r:id="rId5"/>
    <p:sldId id="262" r:id="rId6"/>
    <p:sldId id="263" r:id="rId7"/>
    <p:sldId id="265" r:id="rId8"/>
    <p:sldId id="302" r:id="rId9"/>
    <p:sldId id="303" r:id="rId10"/>
    <p:sldId id="304" r:id="rId11"/>
    <p:sldId id="305" r:id="rId12"/>
    <p:sldId id="306" r:id="rId13"/>
    <p:sldId id="268" r:id="rId14"/>
    <p:sldId id="269" r:id="rId15"/>
    <p:sldId id="298"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9" r:id="rId44"/>
    <p:sldId id="297" r:id="rId4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116" d="100"/>
          <a:sy n="116" d="100"/>
        </p:scale>
        <p:origin x="39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5" Type="http://schemas.openxmlformats.org/officeDocument/2006/relationships/image" Target="../media/image10.wmf"/><Relationship Id="rId4"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5" Type="http://schemas.openxmlformats.org/officeDocument/2006/relationships/image" Target="../media/image15.wmf"/><Relationship Id="rId4"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A993464-469D-43D8-BB97-B455706A16FB}" type="datetimeFigureOut">
              <a:rPr lang="zh-CN" altLang="en-US" smtClean="0"/>
              <a:t>2020/9/27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17BCE6-6F89-4B64-8EB9-F7739B49A44C}" type="slidenum">
              <a:rPr lang="zh-CN" altLang="en-US" smtClean="0"/>
              <a:t>‹#›</a:t>
            </a:fld>
            <a:endParaRPr lang="zh-CN" altLang="en-US"/>
          </a:p>
        </p:txBody>
      </p:sp>
    </p:spTree>
    <p:extLst>
      <p:ext uri="{BB962C8B-B14F-4D97-AF65-F5344CB8AC3E}">
        <p14:creationId xmlns:p14="http://schemas.microsoft.com/office/powerpoint/2010/main" val="659708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A993464-469D-43D8-BB97-B455706A16FB}" type="datetimeFigureOut">
              <a:rPr lang="zh-CN" altLang="en-US" smtClean="0"/>
              <a:t>2020/9/27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17BCE6-6F89-4B64-8EB9-F7739B49A44C}" type="slidenum">
              <a:rPr lang="zh-CN" altLang="en-US" smtClean="0"/>
              <a:t>‹#›</a:t>
            </a:fld>
            <a:endParaRPr lang="zh-CN" altLang="en-US"/>
          </a:p>
        </p:txBody>
      </p:sp>
    </p:spTree>
    <p:extLst>
      <p:ext uri="{BB962C8B-B14F-4D97-AF65-F5344CB8AC3E}">
        <p14:creationId xmlns:p14="http://schemas.microsoft.com/office/powerpoint/2010/main" val="3681469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A993464-469D-43D8-BB97-B455706A16FB}" type="datetimeFigureOut">
              <a:rPr lang="zh-CN" altLang="en-US" smtClean="0"/>
              <a:t>2020/9/27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17BCE6-6F89-4B64-8EB9-F7739B49A44C}" type="slidenum">
              <a:rPr lang="zh-CN" altLang="en-US" smtClean="0"/>
              <a:t>‹#›</a:t>
            </a:fld>
            <a:endParaRPr lang="zh-CN" altLang="en-US"/>
          </a:p>
        </p:txBody>
      </p:sp>
    </p:spTree>
    <p:extLst>
      <p:ext uri="{BB962C8B-B14F-4D97-AF65-F5344CB8AC3E}">
        <p14:creationId xmlns:p14="http://schemas.microsoft.com/office/powerpoint/2010/main" val="7339175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488018" y="260350"/>
            <a:ext cx="10390716"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576917" y="2017713"/>
            <a:ext cx="508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860117" y="2017713"/>
            <a:ext cx="508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860117" y="4151313"/>
            <a:ext cx="508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1219200" y="6324600"/>
            <a:ext cx="2540000" cy="457200"/>
          </a:xfrm>
        </p:spPr>
        <p:txBody>
          <a:bodyPr/>
          <a:lstStyle>
            <a:lvl1pPr>
              <a:defRPr/>
            </a:lvl1pPr>
          </a:lstStyle>
          <a:p>
            <a:fld id="{B90C3C82-FFAA-4DB4-8547-F210F667B462}" type="datetime1">
              <a:rPr lang="zh-CN" altLang="en-US"/>
              <a:pPr/>
              <a:t>2020/9/27</a:t>
            </a:fld>
            <a:endParaRPr lang="en-US" altLang="zh-CN"/>
          </a:p>
        </p:txBody>
      </p:sp>
      <p:sp>
        <p:nvSpPr>
          <p:cNvPr id="7" name="页脚占位符 6"/>
          <p:cNvSpPr>
            <a:spLocks noGrp="1"/>
          </p:cNvSpPr>
          <p:nvPr>
            <p:ph type="ftr" sz="quarter" idx="11"/>
          </p:nvPr>
        </p:nvSpPr>
        <p:spPr>
          <a:xfrm>
            <a:off x="4470400" y="6324600"/>
            <a:ext cx="38608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9042400" y="6324600"/>
            <a:ext cx="2540000" cy="457200"/>
          </a:xfrm>
        </p:spPr>
        <p:txBody>
          <a:bodyPr/>
          <a:lstStyle>
            <a:lvl1pPr>
              <a:defRPr/>
            </a:lvl1pPr>
          </a:lstStyle>
          <a:p>
            <a:fld id="{F0873189-3526-46DA-847B-0DD1E98BFFFD}" type="slidenum">
              <a:rPr lang="en-US" altLang="zh-CN"/>
              <a:pPr/>
              <a:t>‹#›</a:t>
            </a:fld>
            <a:endParaRPr lang="en-US" altLang="zh-CN"/>
          </a:p>
        </p:txBody>
      </p:sp>
    </p:spTree>
    <p:extLst>
      <p:ext uri="{BB962C8B-B14F-4D97-AF65-F5344CB8AC3E}">
        <p14:creationId xmlns:p14="http://schemas.microsoft.com/office/powerpoint/2010/main" val="470239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A993464-469D-43D8-BB97-B455706A16FB}" type="datetimeFigureOut">
              <a:rPr lang="zh-CN" altLang="en-US" smtClean="0"/>
              <a:t>2020/9/27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17BCE6-6F89-4B64-8EB9-F7739B49A44C}" type="slidenum">
              <a:rPr lang="zh-CN" altLang="en-US" smtClean="0"/>
              <a:t>‹#›</a:t>
            </a:fld>
            <a:endParaRPr lang="zh-CN" altLang="en-US"/>
          </a:p>
        </p:txBody>
      </p:sp>
    </p:spTree>
    <p:extLst>
      <p:ext uri="{BB962C8B-B14F-4D97-AF65-F5344CB8AC3E}">
        <p14:creationId xmlns:p14="http://schemas.microsoft.com/office/powerpoint/2010/main" val="1419877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A993464-469D-43D8-BB97-B455706A16FB}" type="datetimeFigureOut">
              <a:rPr lang="zh-CN" altLang="en-US" smtClean="0"/>
              <a:t>2020/9/27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17BCE6-6F89-4B64-8EB9-F7739B49A44C}" type="slidenum">
              <a:rPr lang="zh-CN" altLang="en-US" smtClean="0"/>
              <a:t>‹#›</a:t>
            </a:fld>
            <a:endParaRPr lang="zh-CN" altLang="en-US"/>
          </a:p>
        </p:txBody>
      </p:sp>
    </p:spTree>
    <p:extLst>
      <p:ext uri="{BB962C8B-B14F-4D97-AF65-F5344CB8AC3E}">
        <p14:creationId xmlns:p14="http://schemas.microsoft.com/office/powerpoint/2010/main" val="3046032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A993464-469D-43D8-BB97-B455706A16FB}" type="datetimeFigureOut">
              <a:rPr lang="zh-CN" altLang="en-US" smtClean="0"/>
              <a:t>2020/9/27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617BCE6-6F89-4B64-8EB9-F7739B49A44C}" type="slidenum">
              <a:rPr lang="zh-CN" altLang="en-US" smtClean="0"/>
              <a:t>‹#›</a:t>
            </a:fld>
            <a:endParaRPr lang="zh-CN" altLang="en-US"/>
          </a:p>
        </p:txBody>
      </p:sp>
    </p:spTree>
    <p:extLst>
      <p:ext uri="{BB962C8B-B14F-4D97-AF65-F5344CB8AC3E}">
        <p14:creationId xmlns:p14="http://schemas.microsoft.com/office/powerpoint/2010/main" val="360449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A993464-469D-43D8-BB97-B455706A16FB}" type="datetimeFigureOut">
              <a:rPr lang="zh-CN" altLang="en-US" smtClean="0"/>
              <a:t>2020/9/27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617BCE6-6F89-4B64-8EB9-F7739B49A44C}" type="slidenum">
              <a:rPr lang="zh-CN" altLang="en-US" smtClean="0"/>
              <a:t>‹#›</a:t>
            </a:fld>
            <a:endParaRPr lang="zh-CN" altLang="en-US"/>
          </a:p>
        </p:txBody>
      </p:sp>
    </p:spTree>
    <p:extLst>
      <p:ext uri="{BB962C8B-B14F-4D97-AF65-F5344CB8AC3E}">
        <p14:creationId xmlns:p14="http://schemas.microsoft.com/office/powerpoint/2010/main" val="3233655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A993464-469D-43D8-BB97-B455706A16FB}" type="datetimeFigureOut">
              <a:rPr lang="zh-CN" altLang="en-US" smtClean="0"/>
              <a:t>2020/9/27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617BCE6-6F89-4B64-8EB9-F7739B49A44C}" type="slidenum">
              <a:rPr lang="zh-CN" altLang="en-US" smtClean="0"/>
              <a:t>‹#›</a:t>
            </a:fld>
            <a:endParaRPr lang="zh-CN" altLang="en-US"/>
          </a:p>
        </p:txBody>
      </p:sp>
    </p:spTree>
    <p:extLst>
      <p:ext uri="{BB962C8B-B14F-4D97-AF65-F5344CB8AC3E}">
        <p14:creationId xmlns:p14="http://schemas.microsoft.com/office/powerpoint/2010/main" val="1534997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A993464-469D-43D8-BB97-B455706A16FB}" type="datetimeFigureOut">
              <a:rPr lang="zh-CN" altLang="en-US" smtClean="0"/>
              <a:t>2020/9/27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617BCE6-6F89-4B64-8EB9-F7739B49A44C}" type="slidenum">
              <a:rPr lang="zh-CN" altLang="en-US" smtClean="0"/>
              <a:t>‹#›</a:t>
            </a:fld>
            <a:endParaRPr lang="zh-CN" altLang="en-US"/>
          </a:p>
        </p:txBody>
      </p:sp>
    </p:spTree>
    <p:extLst>
      <p:ext uri="{BB962C8B-B14F-4D97-AF65-F5344CB8AC3E}">
        <p14:creationId xmlns:p14="http://schemas.microsoft.com/office/powerpoint/2010/main" val="1794637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A993464-469D-43D8-BB97-B455706A16FB}" type="datetimeFigureOut">
              <a:rPr lang="zh-CN" altLang="en-US" smtClean="0"/>
              <a:t>2020/9/27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617BCE6-6F89-4B64-8EB9-F7739B49A44C}" type="slidenum">
              <a:rPr lang="zh-CN" altLang="en-US" smtClean="0"/>
              <a:t>‹#›</a:t>
            </a:fld>
            <a:endParaRPr lang="zh-CN" altLang="en-US"/>
          </a:p>
        </p:txBody>
      </p:sp>
    </p:spTree>
    <p:extLst>
      <p:ext uri="{BB962C8B-B14F-4D97-AF65-F5344CB8AC3E}">
        <p14:creationId xmlns:p14="http://schemas.microsoft.com/office/powerpoint/2010/main" val="1446756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A993464-469D-43D8-BB97-B455706A16FB}" type="datetimeFigureOut">
              <a:rPr lang="zh-CN" altLang="en-US" smtClean="0"/>
              <a:t>2020/9/27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617BCE6-6F89-4B64-8EB9-F7739B49A44C}" type="slidenum">
              <a:rPr lang="zh-CN" altLang="en-US" smtClean="0"/>
              <a:t>‹#›</a:t>
            </a:fld>
            <a:endParaRPr lang="zh-CN" altLang="en-US"/>
          </a:p>
        </p:txBody>
      </p:sp>
    </p:spTree>
    <p:extLst>
      <p:ext uri="{BB962C8B-B14F-4D97-AF65-F5344CB8AC3E}">
        <p14:creationId xmlns:p14="http://schemas.microsoft.com/office/powerpoint/2010/main" val="858626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993464-469D-43D8-BB97-B455706A16FB}" type="datetimeFigureOut">
              <a:rPr lang="zh-CN" altLang="en-US" smtClean="0"/>
              <a:t>2020/9/27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17BCE6-6F89-4B64-8EB9-F7739B49A44C}" type="slidenum">
              <a:rPr lang="zh-CN" altLang="en-US" smtClean="0"/>
              <a:t>‹#›</a:t>
            </a:fld>
            <a:endParaRPr lang="zh-CN" altLang="en-US"/>
          </a:p>
        </p:txBody>
      </p:sp>
    </p:spTree>
    <p:extLst>
      <p:ext uri="{BB962C8B-B14F-4D97-AF65-F5344CB8AC3E}">
        <p14:creationId xmlns:p14="http://schemas.microsoft.com/office/powerpoint/2010/main" val="26490662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3.wmf"/><Relationship Id="rId5" Type="http://schemas.openxmlformats.org/officeDocument/2006/relationships/oleObject" Target="../embeddings/oleObject23.bin"/><Relationship Id="rId4" Type="http://schemas.openxmlformats.org/officeDocument/2006/relationships/image" Target="../media/image22.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6.wmf"/><Relationship Id="rId5" Type="http://schemas.openxmlformats.org/officeDocument/2006/relationships/oleObject" Target="../embeddings/oleObject26.bin"/><Relationship Id="rId4" Type="http://schemas.openxmlformats.org/officeDocument/2006/relationships/image" Target="../media/image25.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4.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7.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pinggu.org/bbs/index.asp?boardid=5"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6.bin"/><Relationship Id="rId7" Type="http://schemas.openxmlformats.org/officeDocument/2006/relationships/oleObject" Target="../embeddings/oleObject8.bin"/><Relationship Id="rId12"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wmf"/><Relationship Id="rId11" Type="http://schemas.openxmlformats.org/officeDocument/2006/relationships/oleObject" Target="../embeddings/oleObject10.bin"/><Relationship Id="rId5" Type="http://schemas.openxmlformats.org/officeDocument/2006/relationships/oleObject" Target="../embeddings/oleObject7.bin"/><Relationship Id="rId10" Type="http://schemas.openxmlformats.org/officeDocument/2006/relationships/image" Target="../media/image9.wmf"/><Relationship Id="rId4" Type="http://schemas.openxmlformats.org/officeDocument/2006/relationships/image" Target="../media/image6.wmf"/><Relationship Id="rId9" Type="http://schemas.openxmlformats.org/officeDocument/2006/relationships/oleObject" Target="../embeddings/oleObject9.bin"/></Relationships>
</file>

<file path=ppt/slides/_rels/slide8.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11.bin"/><Relationship Id="rId7" Type="http://schemas.openxmlformats.org/officeDocument/2006/relationships/oleObject" Target="../embeddings/oleObject13.bin"/><Relationship Id="rId12"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2.wmf"/><Relationship Id="rId11" Type="http://schemas.openxmlformats.org/officeDocument/2006/relationships/oleObject" Target="../embeddings/oleObject15.bin"/><Relationship Id="rId5" Type="http://schemas.openxmlformats.org/officeDocument/2006/relationships/oleObject" Target="../embeddings/oleObject12.bin"/><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14.bin"/></Relationships>
</file>

<file path=ppt/slides/_rels/slide9.xml.rels><?xml version="1.0" encoding="UTF-8" standalone="yes"?>
<Relationships xmlns="http://schemas.openxmlformats.org/package/2006/relationships"><Relationship Id="rId8" Type="http://schemas.openxmlformats.org/officeDocument/2006/relationships/image" Target="../media/image18.wmf"/><Relationship Id="rId13" Type="http://schemas.openxmlformats.org/officeDocument/2006/relationships/oleObject" Target="../embeddings/oleObject21.bin"/><Relationship Id="rId3" Type="http://schemas.openxmlformats.org/officeDocument/2006/relationships/oleObject" Target="../embeddings/oleObject16.bin"/><Relationship Id="rId7" Type="http://schemas.openxmlformats.org/officeDocument/2006/relationships/oleObject" Target="../embeddings/oleObject18.bin"/><Relationship Id="rId12" Type="http://schemas.openxmlformats.org/officeDocument/2006/relationships/image" Target="../media/image20.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7.wmf"/><Relationship Id="rId11" Type="http://schemas.openxmlformats.org/officeDocument/2006/relationships/oleObject" Target="../embeddings/oleObject20.bin"/><Relationship Id="rId5" Type="http://schemas.openxmlformats.org/officeDocument/2006/relationships/oleObject" Target="../embeddings/oleObject17.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19.bin"/><Relationship Id="rId14" Type="http://schemas.openxmlformats.org/officeDocument/2006/relationships/image" Target="../media/image2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6"/>
          <p:cNvSpPr>
            <a:spLocks noGrp="1" noChangeArrowheads="1"/>
          </p:cNvSpPr>
          <p:nvPr>
            <p:ph type="sldNum" sz="quarter" idx="4294967295"/>
          </p:nvPr>
        </p:nvSpPr>
        <p:spPr>
          <a:xfrm>
            <a:off x="8382000" y="6248400"/>
            <a:ext cx="1905000" cy="457200"/>
          </a:xfrm>
          <a:prstGeom prst="rect">
            <a:avLst/>
          </a:prstGeom>
        </p:spPr>
        <p:txBody>
          <a:bodyPr/>
          <a:lstStyle/>
          <a:p>
            <a:fld id="{AA841892-5043-483C-9335-48272CC6FC99}" type="slidenum">
              <a:rPr lang="en-US" altLang="zh-CN"/>
              <a:pPr/>
              <a:t>1</a:t>
            </a:fld>
            <a:endParaRPr lang="en-US" altLang="zh-CN"/>
          </a:p>
        </p:txBody>
      </p:sp>
      <p:sp>
        <p:nvSpPr>
          <p:cNvPr id="2050" name="Rectangle 2"/>
          <p:cNvSpPr>
            <a:spLocks noGrp="1" noChangeArrowheads="1"/>
          </p:cNvSpPr>
          <p:nvPr>
            <p:ph type="ctrTitle"/>
          </p:nvPr>
        </p:nvSpPr>
        <p:spPr>
          <a:xfrm>
            <a:off x="731520" y="1484313"/>
            <a:ext cx="10855234" cy="1143000"/>
          </a:xfrm>
          <a:solidFill>
            <a:srgbClr val="FFFF99"/>
          </a:solidFill>
          <a:effectLst>
            <a:outerShdw dist="107763" dir="2700000" algn="ctr" rotWithShape="0">
              <a:schemeClr val="bg2">
                <a:alpha val="50000"/>
              </a:schemeClr>
            </a:outerShdw>
          </a:effectLst>
        </p:spPr>
        <p:txBody>
          <a:bodyPr/>
          <a:lstStyle/>
          <a:p>
            <a:pPr algn="ctr"/>
            <a:r>
              <a:rPr lang="zh-CN" altLang="en-US" b="1">
                <a:ea typeface="华文新魏" panose="02010800040101010101" pitchFamily="2" charset="-122"/>
              </a:rPr>
              <a:t>计量经济学基础</a:t>
            </a:r>
          </a:p>
        </p:txBody>
      </p:sp>
      <p:sp>
        <p:nvSpPr>
          <p:cNvPr id="2051" name="Rectangle 3"/>
          <p:cNvSpPr>
            <a:spLocks noGrp="1" noChangeArrowheads="1"/>
          </p:cNvSpPr>
          <p:nvPr>
            <p:ph type="subTitle" idx="1"/>
          </p:nvPr>
        </p:nvSpPr>
        <p:spPr>
          <a:xfrm>
            <a:off x="836023" y="3265714"/>
            <a:ext cx="10750731" cy="2743200"/>
          </a:xfrm>
          <a:solidFill>
            <a:srgbClr val="CCFFFF"/>
          </a:solidFill>
          <a:effectLst>
            <a:outerShdw dist="107763" dir="2700000" algn="ctr" rotWithShape="0">
              <a:schemeClr val="bg2">
                <a:alpha val="50000"/>
              </a:schemeClr>
            </a:outerShdw>
          </a:effectLst>
        </p:spPr>
        <p:txBody>
          <a:bodyPr anchor="ctr">
            <a:noAutofit/>
          </a:bodyPr>
          <a:lstStyle/>
          <a:p>
            <a:r>
              <a:rPr lang="zh-CN" altLang="en-US" sz="3600" b="1" dirty="0" smtClean="0">
                <a:ea typeface="楷体_GB2312" panose="02010609030101010101" pitchFamily="49" charset="-122"/>
              </a:rPr>
              <a:t>经济学院</a:t>
            </a:r>
            <a:r>
              <a:rPr lang="zh-CN" altLang="en-US" sz="3600" b="1" dirty="0">
                <a:ea typeface="楷体_GB2312" panose="02010609030101010101" pitchFamily="49" charset="-122"/>
              </a:rPr>
              <a:t>：熊维勤</a:t>
            </a:r>
          </a:p>
          <a:p>
            <a:r>
              <a:rPr lang="zh-CN" altLang="en-US" sz="3600" dirty="0" smtClean="0"/>
              <a:t> </a:t>
            </a:r>
            <a:r>
              <a:rPr lang="en-US" altLang="zh-CN" sz="3600" b="1" i="1" dirty="0">
                <a:latin typeface="Times New Roman" panose="02020603050405020304" pitchFamily="18" charset="0"/>
              </a:rPr>
              <a:t>mada55@163.com</a:t>
            </a:r>
          </a:p>
          <a:p>
            <a:r>
              <a:rPr lang="en-US" altLang="zh-CN" sz="3600" b="1" i="1" dirty="0" smtClean="0">
                <a:latin typeface="Times New Roman" panose="02020603050405020304" pitchFamily="18" charset="0"/>
              </a:rPr>
              <a:t>QQ</a:t>
            </a:r>
            <a:r>
              <a:rPr lang="zh-CN" altLang="en-US" sz="3600" b="1" dirty="0" smtClean="0">
                <a:latin typeface="Times New Roman" panose="02020603050405020304" pitchFamily="18" charset="0"/>
              </a:rPr>
              <a:t>：</a:t>
            </a:r>
            <a:r>
              <a:rPr lang="en-US" altLang="zh-CN" sz="3600" b="1" dirty="0" smtClean="0">
                <a:latin typeface="Times New Roman" panose="02020603050405020304" pitchFamily="18" charset="0"/>
              </a:rPr>
              <a:t>404304805</a:t>
            </a:r>
          </a:p>
          <a:p>
            <a:r>
              <a:rPr lang="en-US" altLang="zh-CN" sz="3600" b="1" i="1" dirty="0" smtClean="0">
                <a:latin typeface="Times New Roman" panose="02020603050405020304" pitchFamily="18" charset="0"/>
              </a:rPr>
              <a:t>TEL</a:t>
            </a:r>
            <a:r>
              <a:rPr lang="zh-CN" altLang="en-US" sz="3600" b="1" i="1" dirty="0" smtClean="0">
                <a:latin typeface="Times New Roman" panose="02020603050405020304" pitchFamily="18" charset="0"/>
              </a:rPr>
              <a:t>：</a:t>
            </a:r>
            <a:r>
              <a:rPr lang="en-US" altLang="zh-CN" sz="3600" b="1" dirty="0" smtClean="0">
                <a:latin typeface="Times New Roman" panose="02020603050405020304" pitchFamily="18" charset="0"/>
              </a:rPr>
              <a:t>17784732928</a:t>
            </a:r>
            <a:endParaRPr lang="en-US" altLang="zh-CN" sz="3600" b="1" dirty="0">
              <a:latin typeface="Times New Roman" panose="02020603050405020304" pitchFamily="18" charset="0"/>
            </a:endParaRPr>
          </a:p>
        </p:txBody>
      </p:sp>
    </p:spTree>
    <p:extLst>
      <p:ext uri="{BB962C8B-B14F-4D97-AF65-F5344CB8AC3E}">
        <p14:creationId xmlns:p14="http://schemas.microsoft.com/office/powerpoint/2010/main" val="3819702721"/>
      </p:ext>
    </p:extLst>
  </p:cSld>
  <p:clrMapOvr>
    <a:masterClrMapping/>
  </p:clrMapOvr>
  <p:transition>
    <p:checke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5C2ABF6D-592B-497A-9913-0D0D4B4DA07D}" type="datetime1">
              <a:rPr lang="zh-CN" altLang="en-US"/>
              <a:pPr/>
              <a:t>2020/9/27</a:t>
            </a:fld>
            <a:endParaRPr lang="en-US" altLang="zh-CN"/>
          </a:p>
        </p:txBody>
      </p:sp>
      <p:sp>
        <p:nvSpPr>
          <p:cNvPr id="7" name="灯片编号占位符 5"/>
          <p:cNvSpPr>
            <a:spLocks noGrp="1"/>
          </p:cNvSpPr>
          <p:nvPr>
            <p:ph type="sldNum" sz="quarter" idx="12"/>
          </p:nvPr>
        </p:nvSpPr>
        <p:spPr/>
        <p:txBody>
          <a:bodyPr/>
          <a:lstStyle/>
          <a:p>
            <a:fld id="{A467469B-D9DC-46B4-B754-46EA9C940974}" type="slidenum">
              <a:rPr lang="en-US" altLang="zh-CN"/>
              <a:pPr/>
              <a:t>10</a:t>
            </a:fld>
            <a:endParaRPr lang="en-US" altLang="zh-CN"/>
          </a:p>
        </p:txBody>
      </p:sp>
      <p:graphicFrame>
        <p:nvGraphicFramePr>
          <p:cNvPr id="9" name="对象 8"/>
          <p:cNvGraphicFramePr>
            <a:graphicFrameLocks noChangeAspect="1"/>
          </p:cNvGraphicFramePr>
          <p:nvPr>
            <p:extLst>
              <p:ext uri="{D42A27DB-BD31-4B8C-83A1-F6EECF244321}">
                <p14:modId xmlns:p14="http://schemas.microsoft.com/office/powerpoint/2010/main" val="2461979741"/>
              </p:ext>
            </p:extLst>
          </p:nvPr>
        </p:nvGraphicFramePr>
        <p:xfrm>
          <a:off x="692985" y="346577"/>
          <a:ext cx="8036948" cy="557164"/>
        </p:xfrm>
        <a:graphic>
          <a:graphicData uri="http://schemas.openxmlformats.org/presentationml/2006/ole">
            <mc:AlternateContent xmlns:mc="http://schemas.openxmlformats.org/markup-compatibility/2006">
              <mc:Choice xmlns:v="urn:schemas-microsoft-com:vml" Requires="v">
                <p:oleObj spid="_x0000_s6175" name="Equation" r:id="rId3" imgW="4216320" imgH="291960" progId="Equation.DSMT4">
                  <p:embed/>
                </p:oleObj>
              </mc:Choice>
              <mc:Fallback>
                <p:oleObj name="Equation" r:id="rId3" imgW="4216320" imgH="291960" progId="Equation.DSMT4">
                  <p:embed/>
                  <p:pic>
                    <p:nvPicPr>
                      <p:cNvPr id="0" name=""/>
                      <p:cNvPicPr/>
                      <p:nvPr/>
                    </p:nvPicPr>
                    <p:blipFill>
                      <a:blip r:embed="rId4"/>
                      <a:stretch>
                        <a:fillRect/>
                      </a:stretch>
                    </p:blipFill>
                    <p:spPr>
                      <a:xfrm>
                        <a:off x="692985" y="346577"/>
                        <a:ext cx="8036948" cy="557164"/>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473430884"/>
              </p:ext>
            </p:extLst>
          </p:nvPr>
        </p:nvGraphicFramePr>
        <p:xfrm>
          <a:off x="692984" y="1286824"/>
          <a:ext cx="8390631" cy="2475849"/>
        </p:xfrm>
        <a:graphic>
          <a:graphicData uri="http://schemas.openxmlformats.org/presentationml/2006/ole">
            <mc:AlternateContent xmlns:mc="http://schemas.openxmlformats.org/markup-compatibility/2006">
              <mc:Choice xmlns:v="urn:schemas-microsoft-com:vml" Requires="v">
                <p:oleObj spid="_x0000_s6176" name="Equation" r:id="rId5" imgW="4305240" imgH="1269720" progId="Equation.DSMT4">
                  <p:embed/>
                </p:oleObj>
              </mc:Choice>
              <mc:Fallback>
                <p:oleObj name="Equation" r:id="rId5" imgW="4305240" imgH="1269720" progId="Equation.DSMT4">
                  <p:embed/>
                  <p:pic>
                    <p:nvPicPr>
                      <p:cNvPr id="0" name=""/>
                      <p:cNvPicPr/>
                      <p:nvPr/>
                    </p:nvPicPr>
                    <p:blipFill>
                      <a:blip r:embed="rId6"/>
                      <a:stretch>
                        <a:fillRect/>
                      </a:stretch>
                    </p:blipFill>
                    <p:spPr>
                      <a:xfrm>
                        <a:off x="692984" y="1286824"/>
                        <a:ext cx="8390631" cy="2475849"/>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2167483895"/>
              </p:ext>
            </p:extLst>
          </p:nvPr>
        </p:nvGraphicFramePr>
        <p:xfrm>
          <a:off x="692984" y="3930931"/>
          <a:ext cx="10589435" cy="2257161"/>
        </p:xfrm>
        <a:graphic>
          <a:graphicData uri="http://schemas.openxmlformats.org/presentationml/2006/ole">
            <mc:AlternateContent xmlns:mc="http://schemas.openxmlformats.org/markup-compatibility/2006">
              <mc:Choice xmlns:v="urn:schemas-microsoft-com:vml" Requires="v">
                <p:oleObj spid="_x0000_s6177" name="Equation" r:id="rId7" imgW="5841720" imgH="1244520" progId="Equation.DSMT4">
                  <p:embed/>
                </p:oleObj>
              </mc:Choice>
              <mc:Fallback>
                <p:oleObj name="Equation" r:id="rId7" imgW="5841720" imgH="1244520" progId="Equation.DSMT4">
                  <p:embed/>
                  <p:pic>
                    <p:nvPicPr>
                      <p:cNvPr id="0" name=""/>
                      <p:cNvPicPr/>
                      <p:nvPr/>
                    </p:nvPicPr>
                    <p:blipFill>
                      <a:blip r:embed="rId8"/>
                      <a:stretch>
                        <a:fillRect/>
                      </a:stretch>
                    </p:blipFill>
                    <p:spPr>
                      <a:xfrm>
                        <a:off x="692984" y="3930931"/>
                        <a:ext cx="10589435" cy="2257161"/>
                      </a:xfrm>
                      <a:prstGeom prst="rect">
                        <a:avLst/>
                      </a:prstGeom>
                    </p:spPr>
                  </p:pic>
                </p:oleObj>
              </mc:Fallback>
            </mc:AlternateContent>
          </a:graphicData>
        </a:graphic>
      </p:graphicFrame>
    </p:spTree>
    <p:extLst>
      <p:ext uri="{BB962C8B-B14F-4D97-AF65-F5344CB8AC3E}">
        <p14:creationId xmlns:p14="http://schemas.microsoft.com/office/powerpoint/2010/main" val="1157218366"/>
      </p:ext>
    </p:extLst>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down)">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down)">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日期占位符 1"/>
          <p:cNvSpPr>
            <a:spLocks noGrp="1"/>
          </p:cNvSpPr>
          <p:nvPr>
            <p:ph type="dt" sz="half" idx="10"/>
          </p:nvPr>
        </p:nvSpPr>
        <p:spPr>
          <a:xfrm>
            <a:off x="742950" y="6070600"/>
            <a:ext cx="2743200" cy="365125"/>
          </a:xfrm>
        </p:spPr>
        <p:txBody>
          <a:bodyPr/>
          <a:lstStyle/>
          <a:p>
            <a:fld id="{CD417B26-9A4B-4E6F-965F-D11769E8C878}" type="datetime1">
              <a:rPr lang="zh-CN" altLang="en-US"/>
              <a:pPr/>
              <a:t>2020/9/27</a:t>
            </a:fld>
            <a:endParaRPr lang="en-US" altLang="zh-CN" dirty="0"/>
          </a:p>
        </p:txBody>
      </p:sp>
      <p:sp>
        <p:nvSpPr>
          <p:cNvPr id="38" name="灯片编号占位符 3"/>
          <p:cNvSpPr>
            <a:spLocks noGrp="1"/>
          </p:cNvSpPr>
          <p:nvPr>
            <p:ph type="sldNum" sz="quarter" idx="12"/>
          </p:nvPr>
        </p:nvSpPr>
        <p:spPr/>
        <p:txBody>
          <a:bodyPr/>
          <a:lstStyle/>
          <a:p>
            <a:fld id="{4E0CFDD6-C949-4BF8-A1E3-BB82B10907FF}" type="slidenum">
              <a:rPr lang="en-US" altLang="zh-CN"/>
              <a:pPr/>
              <a:t>11</a:t>
            </a:fld>
            <a:endParaRPr lang="en-US" altLang="zh-CN"/>
          </a:p>
        </p:txBody>
      </p:sp>
      <p:sp>
        <p:nvSpPr>
          <p:cNvPr id="291872" name="Rectangle 32"/>
          <p:cNvSpPr>
            <a:spLocks noChangeArrowheads="1"/>
          </p:cNvSpPr>
          <p:nvPr/>
        </p:nvSpPr>
        <p:spPr bwMode="auto">
          <a:xfrm>
            <a:off x="2421737" y="56287"/>
            <a:ext cx="6788150" cy="70167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b="1" dirty="0">
                <a:solidFill>
                  <a:srgbClr val="990000"/>
                </a:solidFill>
                <a:latin typeface="华文新魏" panose="02010800040101010101" pitchFamily="2" charset="-122"/>
                <a:ea typeface="华文新魏" panose="02010800040101010101" pitchFamily="2" charset="-122"/>
              </a:rPr>
              <a:t>小结：计量经济学的研究过程</a:t>
            </a:r>
          </a:p>
        </p:txBody>
      </p:sp>
      <p:sp>
        <p:nvSpPr>
          <p:cNvPr id="291851" name="Rectangle 11"/>
          <p:cNvSpPr>
            <a:spLocks noChangeArrowheads="1"/>
          </p:cNvSpPr>
          <p:nvPr/>
        </p:nvSpPr>
        <p:spPr bwMode="auto">
          <a:xfrm>
            <a:off x="154781" y="6008504"/>
            <a:ext cx="1549400" cy="431800"/>
          </a:xfrm>
          <a:prstGeom prst="rect">
            <a:avLst/>
          </a:prstGeom>
          <a:solidFill>
            <a:srgbClr val="CC99FF"/>
          </a:solidFill>
          <a:ln w="9525" algn="ctr">
            <a:noFill/>
            <a:miter lim="800000"/>
            <a:headEnd/>
            <a:tailEnd/>
          </a:ln>
          <a:effectLst/>
          <a:scene3d>
            <a:camera prst="orthographicFront"/>
            <a:lightRig rig="threePt" dir="t"/>
          </a:scene3d>
          <a:sp3d>
            <a:bevelT w="114300" prst="artDeco"/>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latin typeface="Verdana" panose="020B0604030504040204" pitchFamily="34" charset="0"/>
              </a:rPr>
              <a:t>结构分析</a:t>
            </a:r>
          </a:p>
        </p:txBody>
      </p:sp>
      <p:sp>
        <p:nvSpPr>
          <p:cNvPr id="291854" name="Rectangle 14"/>
          <p:cNvSpPr>
            <a:spLocks noChangeArrowheads="1"/>
          </p:cNvSpPr>
          <p:nvPr/>
        </p:nvSpPr>
        <p:spPr bwMode="auto">
          <a:xfrm>
            <a:off x="4879187" y="4394785"/>
            <a:ext cx="936625" cy="366713"/>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dirty="0" smtClean="0">
                <a:solidFill>
                  <a:srgbClr val="000099"/>
                </a:solidFill>
                <a:latin typeface="Verdana" panose="020B0604030504040204" pitchFamily="34" charset="0"/>
              </a:rPr>
              <a:t>是</a:t>
            </a:r>
            <a:endParaRPr lang="zh-CN" altLang="en-US" b="1" dirty="0">
              <a:solidFill>
                <a:srgbClr val="000099"/>
              </a:solidFill>
              <a:latin typeface="Verdana" panose="020B0604030504040204" pitchFamily="34" charset="0"/>
            </a:endParaRPr>
          </a:p>
        </p:txBody>
      </p:sp>
      <p:sp>
        <p:nvSpPr>
          <p:cNvPr id="291855" name="Rectangle 15"/>
          <p:cNvSpPr>
            <a:spLocks noChangeArrowheads="1"/>
          </p:cNvSpPr>
          <p:nvPr/>
        </p:nvSpPr>
        <p:spPr bwMode="auto">
          <a:xfrm>
            <a:off x="2401889" y="3790951"/>
            <a:ext cx="1195388" cy="366713"/>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dirty="0" smtClean="0">
                <a:solidFill>
                  <a:srgbClr val="000099"/>
                </a:solidFill>
                <a:latin typeface="Verdana" panose="020B0604030504040204" pitchFamily="34" charset="0"/>
              </a:rPr>
              <a:t>否</a:t>
            </a:r>
            <a:endParaRPr lang="zh-CN" altLang="en-US" b="1" dirty="0">
              <a:solidFill>
                <a:srgbClr val="000099"/>
              </a:solidFill>
              <a:latin typeface="Verdana" panose="020B0604030504040204" pitchFamily="34" charset="0"/>
            </a:endParaRPr>
          </a:p>
        </p:txBody>
      </p:sp>
      <p:sp>
        <p:nvSpPr>
          <p:cNvPr id="291857" name="Line 17"/>
          <p:cNvSpPr>
            <a:spLocks noChangeShapeType="1"/>
          </p:cNvSpPr>
          <p:nvPr/>
        </p:nvSpPr>
        <p:spPr bwMode="auto">
          <a:xfrm>
            <a:off x="4846639" y="1887118"/>
            <a:ext cx="0" cy="36036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1861" name="Line 21"/>
          <p:cNvSpPr>
            <a:spLocks noChangeShapeType="1"/>
          </p:cNvSpPr>
          <p:nvPr/>
        </p:nvSpPr>
        <p:spPr bwMode="auto">
          <a:xfrm>
            <a:off x="4828123" y="5283202"/>
            <a:ext cx="1052" cy="72707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1845" name="Rectangle 5"/>
          <p:cNvSpPr>
            <a:spLocks noChangeArrowheads="1"/>
          </p:cNvSpPr>
          <p:nvPr/>
        </p:nvSpPr>
        <p:spPr bwMode="auto">
          <a:xfrm>
            <a:off x="6810376" y="1433428"/>
            <a:ext cx="1774824" cy="431800"/>
          </a:xfrm>
          <a:prstGeom prst="rect">
            <a:avLst/>
          </a:prstGeom>
          <a:solidFill>
            <a:schemeClr val="accent2">
              <a:lumMod val="20000"/>
              <a:lumOff val="80000"/>
            </a:schemeClr>
          </a:solidFill>
          <a:ln w="9525" algn="ctr">
            <a:noFill/>
            <a:miter lim="800000"/>
            <a:headEnd/>
            <a:tailEnd/>
          </a:ln>
          <a:effectLst/>
          <a:scene3d>
            <a:camera prst="orthographicFront"/>
            <a:lightRig rig="threePt" dir="t"/>
          </a:scene3d>
          <a:sp3d>
            <a:bevelT prst="relaxedInset"/>
          </a:sp3d>
          <a:extLst/>
        </p:spPr>
        <p:txBody>
          <a:bodyPr wrap="none" anchor="ctr"/>
          <a:lstStyle/>
          <a:p>
            <a:pPr algn="ctr"/>
            <a:r>
              <a:rPr lang="zh-CN" altLang="en-US" b="1" dirty="0" smtClean="0">
                <a:latin typeface="Verdana" panose="020B0604030504040204" pitchFamily="34" charset="0"/>
              </a:rPr>
              <a:t>计量经济检验</a:t>
            </a:r>
            <a:endParaRPr lang="zh-CN" altLang="en-US" b="1" dirty="0">
              <a:latin typeface="Verdana" panose="020B0604030504040204" pitchFamily="34" charset="0"/>
            </a:endParaRPr>
          </a:p>
        </p:txBody>
      </p:sp>
      <p:sp>
        <p:nvSpPr>
          <p:cNvPr id="291864" name="Line 24"/>
          <p:cNvSpPr>
            <a:spLocks noChangeShapeType="1"/>
          </p:cNvSpPr>
          <p:nvPr/>
        </p:nvSpPr>
        <p:spPr bwMode="auto">
          <a:xfrm>
            <a:off x="990600" y="5535659"/>
            <a:ext cx="6646864" cy="1265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1865" name="Line 25"/>
          <p:cNvSpPr>
            <a:spLocks noChangeShapeType="1"/>
          </p:cNvSpPr>
          <p:nvPr/>
        </p:nvSpPr>
        <p:spPr bwMode="auto">
          <a:xfrm flipH="1">
            <a:off x="990600" y="5538228"/>
            <a:ext cx="12702" cy="46111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 name="组合 7"/>
          <p:cNvGrpSpPr/>
          <p:nvPr/>
        </p:nvGrpSpPr>
        <p:grpSpPr>
          <a:xfrm>
            <a:off x="1723231" y="2279419"/>
            <a:ext cx="4059240" cy="431800"/>
            <a:chOff x="2790031" y="2631844"/>
            <a:chExt cx="4059240" cy="431800"/>
          </a:xfrm>
        </p:grpSpPr>
        <p:sp>
          <p:nvSpPr>
            <p:cNvPr id="291844" name="Rectangle 4"/>
            <p:cNvSpPr>
              <a:spLocks noChangeArrowheads="1"/>
            </p:cNvSpPr>
            <p:nvPr/>
          </p:nvSpPr>
          <p:spPr bwMode="auto">
            <a:xfrm>
              <a:off x="2790031" y="2631844"/>
              <a:ext cx="1582738" cy="431800"/>
            </a:xfrm>
            <a:prstGeom prst="rect">
              <a:avLst/>
            </a:prstGeom>
            <a:solidFill>
              <a:srgbClr val="CCFFCC"/>
            </a:solidFill>
            <a:ln w="9525" algn="ctr">
              <a:noFill/>
              <a:miter lim="800000"/>
              <a:headEnd/>
              <a:tailEnd/>
            </a:ln>
            <a:effectLst/>
            <a:scene3d>
              <a:camera prst="orthographicFront"/>
              <a:lightRig rig="threePt" dir="t"/>
            </a:scene3d>
            <a:sp3d>
              <a:bevelT w="114300" prst="artDeco"/>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smtClean="0">
                  <a:latin typeface="Verdana" panose="020B0604030504040204" pitchFamily="34" charset="0"/>
                  <a:ea typeface="楷体_GB2312" panose="02010609030101010101" pitchFamily="49" charset="-122"/>
                </a:rPr>
                <a:t>统计</a:t>
              </a:r>
              <a:r>
                <a:rPr lang="zh-CN" altLang="en-US" sz="2000" b="1" dirty="0">
                  <a:latin typeface="Verdana" panose="020B0604030504040204" pitchFamily="34" charset="0"/>
                  <a:ea typeface="楷体_GB2312" panose="02010609030101010101" pitchFamily="49" charset="-122"/>
                </a:rPr>
                <a:t>数据</a:t>
              </a:r>
            </a:p>
          </p:txBody>
        </p:sp>
        <p:sp>
          <p:nvSpPr>
            <p:cNvPr id="291846" name="Rectangle 6"/>
            <p:cNvSpPr>
              <a:spLocks noChangeArrowheads="1"/>
            </p:cNvSpPr>
            <p:nvPr/>
          </p:nvSpPr>
          <p:spPr bwMode="auto">
            <a:xfrm>
              <a:off x="4977608" y="2631844"/>
              <a:ext cx="1871663" cy="431800"/>
            </a:xfrm>
            <a:prstGeom prst="rect">
              <a:avLst/>
            </a:prstGeom>
            <a:solidFill>
              <a:srgbClr val="FFCC00"/>
            </a:solidFill>
            <a:ln w="9525" algn="ctr">
              <a:noFill/>
              <a:miter lim="800000"/>
              <a:headEnd/>
              <a:tailEnd/>
            </a:ln>
            <a:effectLst/>
            <a:scene3d>
              <a:camera prst="orthographicFront"/>
              <a:lightRig rig="threePt" dir="t"/>
            </a:scene3d>
            <a:sp3d>
              <a:bevelT prst="angle"/>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latin typeface="Verdana" panose="020B0604030504040204" pitchFamily="34" charset="0"/>
                </a:rPr>
                <a:t>参数估计</a:t>
              </a:r>
            </a:p>
          </p:txBody>
        </p:sp>
        <p:sp>
          <p:nvSpPr>
            <p:cNvPr id="40" name="Line 22"/>
            <p:cNvSpPr>
              <a:spLocks noChangeShapeType="1"/>
            </p:cNvSpPr>
            <p:nvPr/>
          </p:nvSpPr>
          <p:spPr bwMode="auto">
            <a:xfrm flipH="1">
              <a:off x="4400476" y="2843730"/>
              <a:ext cx="551805" cy="8029"/>
            </a:xfrm>
            <a:prstGeom prst="line">
              <a:avLst/>
            </a:prstGeom>
            <a:noFill/>
            <a:ln w="38100">
              <a:solidFill>
                <a:schemeClr val="tx1"/>
              </a:solidFill>
              <a:round/>
              <a:headEnd type="triangl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 name="文本框 5"/>
          <p:cNvSpPr txBox="1"/>
          <p:nvPr/>
        </p:nvSpPr>
        <p:spPr>
          <a:xfrm>
            <a:off x="564835" y="1887118"/>
            <a:ext cx="492443" cy="1532357"/>
          </a:xfrm>
          <a:prstGeom prst="rect">
            <a:avLst/>
          </a:prstGeom>
          <a:solidFill>
            <a:schemeClr val="accent2">
              <a:lumMod val="40000"/>
              <a:lumOff val="60000"/>
            </a:schemeClr>
          </a:solidFill>
          <a:scene3d>
            <a:camera prst="orthographicFront"/>
            <a:lightRig rig="threePt" dir="t"/>
          </a:scene3d>
          <a:sp3d>
            <a:bevelT w="101600" prst="riblet"/>
          </a:sp3d>
        </p:spPr>
        <p:txBody>
          <a:bodyPr vert="eaVert" wrap="square" rtlCol="0">
            <a:spAutoFit/>
          </a:bodyPr>
          <a:lstStyle/>
          <a:p>
            <a:pPr algn="ctr"/>
            <a:r>
              <a:rPr lang="zh-CN" altLang="en-US" sz="2000" b="1" dirty="0" smtClean="0">
                <a:latin typeface="楷体_GB2312" panose="02010609030101010101" pitchFamily="49" charset="-122"/>
                <a:ea typeface="楷体_GB2312" panose="02010609030101010101" pitchFamily="49" charset="-122"/>
              </a:rPr>
              <a:t>修订模型</a:t>
            </a:r>
            <a:endParaRPr lang="zh-CN" altLang="en-US" sz="2000" b="1" dirty="0">
              <a:latin typeface="楷体_GB2312" panose="02010609030101010101" pitchFamily="49" charset="-122"/>
              <a:ea typeface="楷体_GB2312" panose="02010609030101010101" pitchFamily="49" charset="-122"/>
            </a:endParaRPr>
          </a:p>
        </p:txBody>
      </p:sp>
      <p:grpSp>
        <p:nvGrpSpPr>
          <p:cNvPr id="7" name="组合 6"/>
          <p:cNvGrpSpPr/>
          <p:nvPr/>
        </p:nvGrpSpPr>
        <p:grpSpPr>
          <a:xfrm>
            <a:off x="1723231" y="1411537"/>
            <a:ext cx="4059240" cy="442304"/>
            <a:chOff x="2790031" y="1763962"/>
            <a:chExt cx="4059240" cy="442304"/>
          </a:xfrm>
        </p:grpSpPr>
        <p:sp>
          <p:nvSpPr>
            <p:cNvPr id="291842" name="Rectangle 2"/>
            <p:cNvSpPr>
              <a:spLocks noChangeArrowheads="1"/>
            </p:cNvSpPr>
            <p:nvPr/>
          </p:nvSpPr>
          <p:spPr bwMode="auto">
            <a:xfrm>
              <a:off x="2790031" y="1774466"/>
              <a:ext cx="1582738" cy="431800"/>
            </a:xfrm>
            <a:prstGeom prst="rect">
              <a:avLst/>
            </a:prstGeom>
            <a:solidFill>
              <a:srgbClr val="CCFFCC"/>
            </a:solidFill>
            <a:ln w="9525" algn="ctr">
              <a:noFill/>
              <a:miter lim="800000"/>
              <a:headEnd/>
              <a:tailEnd/>
            </a:ln>
            <a:effectLst/>
            <a:scene3d>
              <a:camera prst="orthographicFront"/>
              <a:lightRig rig="threePt" dir="t"/>
            </a:scene3d>
            <a:sp3d>
              <a:bevelT w="114300" prst="artDeco"/>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latin typeface="Verdana" panose="020B0604030504040204" pitchFamily="34" charset="0"/>
                  <a:ea typeface="楷体_GB2312" panose="02010609030101010101" pitchFamily="49" charset="-122"/>
                </a:rPr>
                <a:t>经济理论</a:t>
              </a:r>
            </a:p>
          </p:txBody>
        </p:sp>
        <p:sp>
          <p:nvSpPr>
            <p:cNvPr id="291862" name="Line 22"/>
            <p:cNvSpPr>
              <a:spLocks noChangeShapeType="1"/>
            </p:cNvSpPr>
            <p:nvPr/>
          </p:nvSpPr>
          <p:spPr bwMode="auto">
            <a:xfrm flipH="1">
              <a:off x="4423422" y="1986352"/>
              <a:ext cx="551805" cy="8029"/>
            </a:xfrm>
            <a:prstGeom prst="line">
              <a:avLst/>
            </a:prstGeom>
            <a:noFill/>
            <a:ln w="38100">
              <a:solidFill>
                <a:schemeClr val="tx1"/>
              </a:solidFill>
              <a:round/>
              <a:headEnd type="triangl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Rectangle 6"/>
            <p:cNvSpPr>
              <a:spLocks noChangeArrowheads="1"/>
            </p:cNvSpPr>
            <p:nvPr/>
          </p:nvSpPr>
          <p:spPr bwMode="auto">
            <a:xfrm>
              <a:off x="4977608" y="1763962"/>
              <a:ext cx="1871663" cy="431800"/>
            </a:xfrm>
            <a:prstGeom prst="rect">
              <a:avLst/>
            </a:prstGeom>
            <a:solidFill>
              <a:srgbClr val="FFCC00"/>
            </a:solidFill>
            <a:ln w="9525" algn="ctr">
              <a:noFill/>
              <a:miter lim="800000"/>
              <a:headEnd/>
              <a:tailEnd/>
            </a:ln>
            <a:effectLst/>
            <a:scene3d>
              <a:camera prst="orthographicFront"/>
              <a:lightRig rig="threePt" dir="t"/>
            </a:scene3d>
            <a:sp3d>
              <a:bevelT prst="angle"/>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smtClean="0">
                  <a:latin typeface="Verdana" panose="020B0604030504040204" pitchFamily="34" charset="0"/>
                </a:rPr>
                <a:t>建立模型</a:t>
              </a:r>
              <a:endParaRPr lang="zh-CN" altLang="en-US" b="1" dirty="0">
                <a:latin typeface="Verdana" panose="020B0604030504040204" pitchFamily="34" charset="0"/>
              </a:endParaRPr>
            </a:p>
          </p:txBody>
        </p:sp>
      </p:grpSp>
      <p:sp>
        <p:nvSpPr>
          <p:cNvPr id="45" name="Rectangle 6"/>
          <p:cNvSpPr>
            <a:spLocks noChangeArrowheads="1"/>
          </p:cNvSpPr>
          <p:nvPr/>
        </p:nvSpPr>
        <p:spPr bwMode="auto">
          <a:xfrm>
            <a:off x="3910808" y="3175004"/>
            <a:ext cx="1871663" cy="431800"/>
          </a:xfrm>
          <a:prstGeom prst="rect">
            <a:avLst/>
          </a:prstGeom>
          <a:solidFill>
            <a:srgbClr val="FF0000"/>
          </a:solidFill>
          <a:ln w="9525" algn="ctr">
            <a:noFill/>
            <a:miter lim="800000"/>
            <a:headEnd/>
            <a:tailEnd/>
          </a:ln>
          <a:effectLst/>
          <a:scene3d>
            <a:camera prst="orthographicFront"/>
            <a:lightRig rig="threePt" dir="t"/>
          </a:scene3d>
          <a:sp3d>
            <a:bevelT prst="angle"/>
          </a:sp3d>
          <a:extLst/>
        </p:spPr>
        <p:txBody>
          <a:bodyPr wrap="none" anchor="ctr"/>
          <a:lstStyle/>
          <a:p>
            <a:pPr algn="ctr"/>
            <a:r>
              <a:rPr lang="zh-CN" altLang="en-US" sz="2000" b="1" dirty="0" smtClean="0">
                <a:solidFill>
                  <a:schemeClr val="bg1"/>
                </a:solidFill>
                <a:latin typeface="黑体" panose="02010609060101010101" pitchFamily="49" charset="-122"/>
                <a:ea typeface="黑体" panose="02010609060101010101" pitchFamily="49" charset="-122"/>
              </a:rPr>
              <a:t>模型检验</a:t>
            </a:r>
            <a:endParaRPr lang="zh-CN" altLang="en-US" sz="2000" b="1" dirty="0">
              <a:solidFill>
                <a:schemeClr val="bg1"/>
              </a:solidFill>
              <a:latin typeface="黑体" panose="02010609060101010101" pitchFamily="49" charset="-122"/>
              <a:ea typeface="黑体" panose="02010609060101010101" pitchFamily="49" charset="-122"/>
            </a:endParaRPr>
          </a:p>
        </p:txBody>
      </p:sp>
      <p:sp>
        <p:nvSpPr>
          <p:cNvPr id="46" name="Rectangle 6"/>
          <p:cNvSpPr>
            <a:spLocks noChangeArrowheads="1"/>
          </p:cNvSpPr>
          <p:nvPr/>
        </p:nvSpPr>
        <p:spPr bwMode="auto">
          <a:xfrm>
            <a:off x="3910808" y="3992145"/>
            <a:ext cx="1871663" cy="431800"/>
          </a:xfrm>
          <a:prstGeom prst="rect">
            <a:avLst/>
          </a:prstGeom>
          <a:solidFill>
            <a:schemeClr val="accent6">
              <a:lumMod val="20000"/>
              <a:lumOff val="80000"/>
            </a:schemeClr>
          </a:solidFill>
          <a:ln w="9525" algn="ctr">
            <a:noFill/>
            <a:miter lim="800000"/>
            <a:headEnd/>
            <a:tailEnd/>
          </a:ln>
          <a:effectLst/>
          <a:scene3d>
            <a:camera prst="orthographicFront"/>
            <a:lightRig rig="threePt" dir="t"/>
          </a:scene3d>
          <a:sp3d>
            <a:bevelT prst="angle"/>
          </a:sp3d>
          <a:extLst/>
        </p:spPr>
        <p:txBody>
          <a:bodyPr wrap="none" anchor="ctr"/>
          <a:lstStyle/>
          <a:p>
            <a:pPr algn="ctr"/>
            <a:r>
              <a:rPr lang="zh-CN" altLang="en-US" b="1" dirty="0" smtClean="0">
                <a:latin typeface="Verdana" panose="020B0604030504040204" pitchFamily="34" charset="0"/>
              </a:rPr>
              <a:t>是否符合标准</a:t>
            </a:r>
            <a:endParaRPr lang="zh-CN" altLang="en-US" b="1" dirty="0">
              <a:latin typeface="Verdana" panose="020B0604030504040204" pitchFamily="34" charset="0"/>
            </a:endParaRPr>
          </a:p>
        </p:txBody>
      </p:sp>
      <p:sp>
        <p:nvSpPr>
          <p:cNvPr id="47" name="Line 17"/>
          <p:cNvSpPr>
            <a:spLocks noChangeShapeType="1"/>
          </p:cNvSpPr>
          <p:nvPr/>
        </p:nvSpPr>
        <p:spPr bwMode="auto">
          <a:xfrm>
            <a:off x="4846639" y="2767016"/>
            <a:ext cx="0" cy="36036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Line 17"/>
          <p:cNvSpPr>
            <a:spLocks noChangeShapeType="1"/>
          </p:cNvSpPr>
          <p:nvPr/>
        </p:nvSpPr>
        <p:spPr bwMode="auto">
          <a:xfrm>
            <a:off x="4846639" y="3659189"/>
            <a:ext cx="0" cy="36036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Rectangle 6"/>
          <p:cNvSpPr>
            <a:spLocks noChangeArrowheads="1"/>
          </p:cNvSpPr>
          <p:nvPr/>
        </p:nvSpPr>
        <p:spPr bwMode="auto">
          <a:xfrm>
            <a:off x="3910808" y="4841877"/>
            <a:ext cx="1871663" cy="431800"/>
          </a:xfrm>
          <a:prstGeom prst="rect">
            <a:avLst/>
          </a:prstGeom>
          <a:solidFill>
            <a:srgbClr val="FFCC00"/>
          </a:solidFill>
          <a:ln w="9525" algn="ctr">
            <a:noFill/>
            <a:miter lim="800000"/>
            <a:headEnd/>
            <a:tailEnd/>
          </a:ln>
          <a:effectLst/>
          <a:scene3d>
            <a:camera prst="orthographicFront"/>
            <a:lightRig rig="threePt" dir="t"/>
          </a:scene3d>
          <a:sp3d>
            <a:bevelT prst="angle"/>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smtClean="0">
                <a:latin typeface="Verdana" panose="020B0604030504040204" pitchFamily="34" charset="0"/>
              </a:rPr>
              <a:t>模型应用</a:t>
            </a:r>
            <a:endParaRPr lang="zh-CN" altLang="en-US" b="1" dirty="0">
              <a:latin typeface="Verdana" panose="020B0604030504040204" pitchFamily="34" charset="0"/>
            </a:endParaRPr>
          </a:p>
        </p:txBody>
      </p:sp>
      <p:sp>
        <p:nvSpPr>
          <p:cNvPr id="50" name="Line 17"/>
          <p:cNvSpPr>
            <a:spLocks noChangeShapeType="1"/>
          </p:cNvSpPr>
          <p:nvPr/>
        </p:nvSpPr>
        <p:spPr bwMode="auto">
          <a:xfrm>
            <a:off x="4846639" y="4476753"/>
            <a:ext cx="0" cy="36036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4" name="肘形连接符 13"/>
          <p:cNvCxnSpPr>
            <a:stCxn id="6" idx="0"/>
            <a:endCxn id="44" idx="0"/>
          </p:cNvCxnSpPr>
          <p:nvPr/>
        </p:nvCxnSpPr>
        <p:spPr>
          <a:xfrm rot="5400000" flipH="1" flipV="1">
            <a:off x="2591058" y="-368463"/>
            <a:ext cx="475581" cy="4035583"/>
          </a:xfrm>
          <a:prstGeom prst="bentConnector3">
            <a:avLst>
              <a:gd name="adj1" fmla="val 174105"/>
            </a:avLst>
          </a:prstGeom>
          <a:ln w="25400">
            <a:solidFill>
              <a:srgbClr val="C00000"/>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肘形连接符 22"/>
          <p:cNvCxnSpPr>
            <a:endCxn id="46" idx="1"/>
          </p:cNvCxnSpPr>
          <p:nvPr/>
        </p:nvCxnSpPr>
        <p:spPr>
          <a:xfrm>
            <a:off x="768914" y="3433203"/>
            <a:ext cx="3141894" cy="774842"/>
          </a:xfrm>
          <a:prstGeom prst="bentConnector3">
            <a:avLst>
              <a:gd name="adj1" fmla="val 282"/>
            </a:avLst>
          </a:prstGeom>
          <a:ln w="25400">
            <a:solidFill>
              <a:srgbClr val="C00000"/>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73" name="Rectangle 5"/>
          <p:cNvSpPr>
            <a:spLocks noChangeArrowheads="1"/>
          </p:cNvSpPr>
          <p:nvPr/>
        </p:nvSpPr>
        <p:spPr bwMode="auto">
          <a:xfrm>
            <a:off x="6786709" y="2947197"/>
            <a:ext cx="1774824" cy="431800"/>
          </a:xfrm>
          <a:prstGeom prst="rect">
            <a:avLst/>
          </a:prstGeom>
          <a:solidFill>
            <a:schemeClr val="accent2">
              <a:lumMod val="20000"/>
              <a:lumOff val="80000"/>
            </a:schemeClr>
          </a:solidFill>
          <a:ln w="9525" algn="ctr">
            <a:noFill/>
            <a:miter lim="800000"/>
            <a:headEnd/>
            <a:tailEnd/>
          </a:ln>
          <a:effectLst/>
          <a:scene3d>
            <a:camera prst="orthographicFront"/>
            <a:lightRig rig="threePt" dir="t"/>
          </a:scene3d>
          <a:sp3d>
            <a:bevelT prst="relaxedInset"/>
          </a:sp3d>
          <a:extLst/>
        </p:spPr>
        <p:txBody>
          <a:bodyPr wrap="none" anchor="ctr"/>
          <a:lstStyle/>
          <a:p>
            <a:pPr algn="ctr"/>
            <a:r>
              <a:rPr lang="zh-CN" altLang="en-US" b="1" dirty="0" smtClean="0">
                <a:latin typeface="Verdana" panose="020B0604030504040204" pitchFamily="34" charset="0"/>
              </a:rPr>
              <a:t>统计推断检验</a:t>
            </a:r>
            <a:endParaRPr lang="zh-CN" altLang="en-US" b="1" dirty="0">
              <a:latin typeface="Verdana" panose="020B0604030504040204" pitchFamily="34" charset="0"/>
            </a:endParaRPr>
          </a:p>
        </p:txBody>
      </p:sp>
      <p:sp>
        <p:nvSpPr>
          <p:cNvPr id="74" name="Rectangle 5"/>
          <p:cNvSpPr>
            <a:spLocks noChangeArrowheads="1"/>
          </p:cNvSpPr>
          <p:nvPr/>
        </p:nvSpPr>
        <p:spPr bwMode="auto">
          <a:xfrm>
            <a:off x="6786709" y="3651624"/>
            <a:ext cx="1774824" cy="431800"/>
          </a:xfrm>
          <a:prstGeom prst="rect">
            <a:avLst/>
          </a:prstGeom>
          <a:solidFill>
            <a:schemeClr val="accent2">
              <a:lumMod val="20000"/>
              <a:lumOff val="80000"/>
            </a:schemeClr>
          </a:solidFill>
          <a:ln w="9525" algn="ctr">
            <a:noFill/>
            <a:miter lim="800000"/>
            <a:headEnd/>
            <a:tailEnd/>
          </a:ln>
          <a:effectLst/>
          <a:scene3d>
            <a:camera prst="orthographicFront"/>
            <a:lightRig rig="threePt" dir="t"/>
          </a:scene3d>
          <a:sp3d>
            <a:bevelT prst="relaxedInset"/>
          </a:sp3d>
          <a:extLst/>
        </p:spPr>
        <p:txBody>
          <a:bodyPr wrap="none" anchor="ctr"/>
          <a:lstStyle/>
          <a:p>
            <a:pPr algn="ctr"/>
            <a:r>
              <a:rPr lang="zh-CN" altLang="en-US" b="1" dirty="0" smtClean="0">
                <a:latin typeface="Verdana" panose="020B0604030504040204" pitchFamily="34" charset="0"/>
              </a:rPr>
              <a:t>经济意义检验</a:t>
            </a:r>
            <a:endParaRPr lang="zh-CN" altLang="en-US" b="1" dirty="0">
              <a:latin typeface="Verdana" panose="020B0604030504040204" pitchFamily="34" charset="0"/>
            </a:endParaRPr>
          </a:p>
        </p:txBody>
      </p:sp>
      <p:sp>
        <p:nvSpPr>
          <p:cNvPr id="75" name="Rectangle 5"/>
          <p:cNvSpPr>
            <a:spLocks noChangeArrowheads="1"/>
          </p:cNvSpPr>
          <p:nvPr/>
        </p:nvSpPr>
        <p:spPr bwMode="auto">
          <a:xfrm>
            <a:off x="6800782" y="4339006"/>
            <a:ext cx="1774824" cy="431800"/>
          </a:xfrm>
          <a:prstGeom prst="rect">
            <a:avLst/>
          </a:prstGeom>
          <a:solidFill>
            <a:schemeClr val="accent2">
              <a:lumMod val="20000"/>
              <a:lumOff val="80000"/>
            </a:schemeClr>
          </a:solidFill>
          <a:ln w="9525" algn="ctr">
            <a:noFill/>
            <a:miter lim="800000"/>
            <a:headEnd/>
            <a:tailEnd/>
          </a:ln>
          <a:effectLst/>
          <a:scene3d>
            <a:camera prst="orthographicFront"/>
            <a:lightRig rig="threePt" dir="t"/>
          </a:scene3d>
          <a:sp3d>
            <a:bevelT prst="relaxedInset"/>
          </a:sp3d>
          <a:extLst/>
        </p:spPr>
        <p:txBody>
          <a:bodyPr wrap="none" anchor="ctr"/>
          <a:lstStyle/>
          <a:p>
            <a:pPr algn="ctr"/>
            <a:r>
              <a:rPr lang="zh-CN" altLang="en-US" b="1" dirty="0" smtClean="0">
                <a:latin typeface="Verdana" panose="020B0604030504040204" pitchFamily="34" charset="0"/>
              </a:rPr>
              <a:t>预测检验</a:t>
            </a:r>
            <a:endParaRPr lang="zh-CN" altLang="en-US" b="1" dirty="0">
              <a:latin typeface="Verdana" panose="020B0604030504040204" pitchFamily="34" charset="0"/>
            </a:endParaRPr>
          </a:p>
        </p:txBody>
      </p:sp>
      <p:cxnSp>
        <p:nvCxnSpPr>
          <p:cNvPr id="39" name="直接连接符 38"/>
          <p:cNvCxnSpPr/>
          <p:nvPr/>
        </p:nvCxnSpPr>
        <p:spPr>
          <a:xfrm flipH="1">
            <a:off x="6301079" y="1628419"/>
            <a:ext cx="10861" cy="2947231"/>
          </a:xfrm>
          <a:prstGeom prst="line">
            <a:avLst/>
          </a:prstGeom>
          <a:ln w="25400">
            <a:solidFill>
              <a:schemeClr val="tx1"/>
            </a:solidFill>
          </a:ln>
        </p:spPr>
        <p:style>
          <a:lnRef idx="1">
            <a:schemeClr val="dk1"/>
          </a:lnRef>
          <a:fillRef idx="0">
            <a:schemeClr val="dk1"/>
          </a:fillRef>
          <a:effectRef idx="0">
            <a:schemeClr val="dk1"/>
          </a:effectRef>
          <a:fontRef idx="minor">
            <a:schemeClr val="tx1"/>
          </a:fontRef>
        </p:style>
      </p:cxnSp>
      <p:cxnSp>
        <p:nvCxnSpPr>
          <p:cNvPr id="42" name="直接箭头连接符 41"/>
          <p:cNvCxnSpPr/>
          <p:nvPr/>
        </p:nvCxnSpPr>
        <p:spPr>
          <a:xfrm flipV="1">
            <a:off x="6311940" y="1627437"/>
            <a:ext cx="471634" cy="88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flipV="1">
            <a:off x="6329148" y="4566768"/>
            <a:ext cx="471634" cy="88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nvCxnSpPr>
        <p:spPr>
          <a:xfrm flipV="1">
            <a:off x="6308946" y="3154447"/>
            <a:ext cx="471634" cy="88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p:nvPr/>
        </p:nvCxnSpPr>
        <p:spPr>
          <a:xfrm flipV="1">
            <a:off x="6311940" y="3870947"/>
            <a:ext cx="471634" cy="88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5779336" y="3424321"/>
            <a:ext cx="53260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Rectangle 5"/>
          <p:cNvSpPr>
            <a:spLocks noChangeArrowheads="1"/>
          </p:cNvSpPr>
          <p:nvPr/>
        </p:nvSpPr>
        <p:spPr bwMode="auto">
          <a:xfrm>
            <a:off x="9682955" y="954238"/>
            <a:ext cx="1774824" cy="431800"/>
          </a:xfrm>
          <a:prstGeom prst="rect">
            <a:avLst/>
          </a:prstGeom>
          <a:solidFill>
            <a:schemeClr val="accent3">
              <a:lumMod val="20000"/>
              <a:lumOff val="80000"/>
            </a:schemeClr>
          </a:solidFill>
          <a:ln w="9525" algn="ctr">
            <a:noFill/>
            <a:miter lim="800000"/>
            <a:headEnd/>
            <a:tailEnd/>
          </a:ln>
          <a:effectLst/>
          <a:scene3d>
            <a:camera prst="orthographicFront"/>
            <a:lightRig rig="threePt" dir="t"/>
          </a:scene3d>
          <a:sp3d>
            <a:bevelT w="101600" prst="riblet"/>
          </a:sp3d>
          <a:extLst/>
        </p:spPr>
        <p:txBody>
          <a:bodyPr wrap="none" anchor="ctr"/>
          <a:lstStyle/>
          <a:p>
            <a:pPr algn="ctr"/>
            <a:r>
              <a:rPr lang="zh-CN" altLang="en-US" b="1" dirty="0" smtClean="0">
                <a:latin typeface="Verdana" panose="020B0604030504040204" pitchFamily="34" charset="0"/>
              </a:rPr>
              <a:t>异方差</a:t>
            </a:r>
            <a:endParaRPr lang="zh-CN" altLang="en-US" b="1" dirty="0">
              <a:latin typeface="Verdana" panose="020B0604030504040204" pitchFamily="34" charset="0"/>
            </a:endParaRPr>
          </a:p>
        </p:txBody>
      </p:sp>
      <p:sp>
        <p:nvSpPr>
          <p:cNvPr id="99" name="Rectangle 5"/>
          <p:cNvSpPr>
            <a:spLocks noChangeArrowheads="1"/>
          </p:cNvSpPr>
          <p:nvPr/>
        </p:nvSpPr>
        <p:spPr bwMode="auto">
          <a:xfrm>
            <a:off x="9682955" y="1412301"/>
            <a:ext cx="1774824" cy="431800"/>
          </a:xfrm>
          <a:prstGeom prst="rect">
            <a:avLst/>
          </a:prstGeom>
          <a:solidFill>
            <a:schemeClr val="accent3">
              <a:lumMod val="20000"/>
              <a:lumOff val="80000"/>
            </a:schemeClr>
          </a:solidFill>
          <a:ln w="9525" algn="ctr">
            <a:noFill/>
            <a:miter lim="800000"/>
            <a:headEnd/>
            <a:tailEnd/>
          </a:ln>
          <a:effectLst/>
          <a:scene3d>
            <a:camera prst="orthographicFront"/>
            <a:lightRig rig="threePt" dir="t"/>
          </a:scene3d>
          <a:sp3d>
            <a:bevelT w="101600" prst="riblet"/>
          </a:sp3d>
          <a:extLst/>
        </p:spPr>
        <p:txBody>
          <a:bodyPr wrap="none" anchor="ctr"/>
          <a:lstStyle/>
          <a:p>
            <a:pPr algn="ctr"/>
            <a:r>
              <a:rPr lang="zh-CN" altLang="en-US" b="1" dirty="0" smtClean="0">
                <a:latin typeface="Verdana" panose="020B0604030504040204" pitchFamily="34" charset="0"/>
              </a:rPr>
              <a:t>自相关</a:t>
            </a:r>
            <a:endParaRPr lang="zh-CN" altLang="en-US" b="1" dirty="0">
              <a:latin typeface="Verdana" panose="020B0604030504040204" pitchFamily="34" charset="0"/>
            </a:endParaRPr>
          </a:p>
        </p:txBody>
      </p:sp>
      <p:sp>
        <p:nvSpPr>
          <p:cNvPr id="100" name="Rectangle 5"/>
          <p:cNvSpPr>
            <a:spLocks noChangeArrowheads="1"/>
          </p:cNvSpPr>
          <p:nvPr/>
        </p:nvSpPr>
        <p:spPr bwMode="auto">
          <a:xfrm>
            <a:off x="9682955" y="1879984"/>
            <a:ext cx="1774824" cy="431800"/>
          </a:xfrm>
          <a:prstGeom prst="rect">
            <a:avLst/>
          </a:prstGeom>
          <a:solidFill>
            <a:schemeClr val="accent3">
              <a:lumMod val="20000"/>
              <a:lumOff val="80000"/>
            </a:schemeClr>
          </a:solidFill>
          <a:ln w="9525" algn="ctr">
            <a:noFill/>
            <a:miter lim="800000"/>
            <a:headEnd/>
            <a:tailEnd/>
          </a:ln>
          <a:effectLst/>
          <a:scene3d>
            <a:camera prst="orthographicFront"/>
            <a:lightRig rig="threePt" dir="t"/>
          </a:scene3d>
          <a:sp3d>
            <a:bevelT w="101600" prst="riblet"/>
          </a:sp3d>
          <a:extLst/>
        </p:spPr>
        <p:txBody>
          <a:bodyPr wrap="none" anchor="ctr"/>
          <a:lstStyle/>
          <a:p>
            <a:pPr algn="ctr"/>
            <a:r>
              <a:rPr lang="zh-CN" altLang="en-US" b="1" dirty="0" smtClean="0">
                <a:latin typeface="Verdana" panose="020B0604030504040204" pitchFamily="34" charset="0"/>
              </a:rPr>
              <a:t>多重共线性</a:t>
            </a:r>
            <a:endParaRPr lang="zh-CN" altLang="en-US" b="1" dirty="0">
              <a:latin typeface="Verdana" panose="020B0604030504040204" pitchFamily="34" charset="0"/>
            </a:endParaRPr>
          </a:p>
        </p:txBody>
      </p:sp>
      <p:sp>
        <p:nvSpPr>
          <p:cNvPr id="101" name="Rectangle 5"/>
          <p:cNvSpPr>
            <a:spLocks noChangeArrowheads="1"/>
          </p:cNvSpPr>
          <p:nvPr/>
        </p:nvSpPr>
        <p:spPr bwMode="auto">
          <a:xfrm>
            <a:off x="9644209" y="2467049"/>
            <a:ext cx="1911532" cy="431800"/>
          </a:xfrm>
          <a:prstGeom prst="rect">
            <a:avLst/>
          </a:prstGeom>
          <a:solidFill>
            <a:schemeClr val="accent1">
              <a:lumMod val="20000"/>
              <a:lumOff val="80000"/>
            </a:schemeClr>
          </a:solidFill>
          <a:ln w="9525" algn="ctr">
            <a:noFill/>
            <a:miter lim="800000"/>
            <a:headEnd/>
            <a:tailEnd/>
          </a:ln>
          <a:effectLst/>
          <a:scene3d>
            <a:camera prst="orthographicFront"/>
            <a:lightRig rig="threePt" dir="t"/>
          </a:scene3d>
          <a:sp3d>
            <a:bevelT w="101600" prst="riblet"/>
          </a:sp3d>
          <a:extLst/>
        </p:spPr>
        <p:txBody>
          <a:bodyPr wrap="none" anchor="ctr"/>
          <a:lstStyle/>
          <a:p>
            <a:pPr algn="ctr"/>
            <a:r>
              <a:rPr lang="zh-CN" altLang="en-US" b="1" dirty="0" smtClean="0">
                <a:latin typeface="Verdana" panose="020B0604030504040204" pitchFamily="34" charset="0"/>
              </a:rPr>
              <a:t>拟合优度检验</a:t>
            </a:r>
            <a:endParaRPr lang="zh-CN" altLang="en-US" b="1" dirty="0">
              <a:latin typeface="Verdana" panose="020B0604030504040204" pitchFamily="34" charset="0"/>
            </a:endParaRPr>
          </a:p>
        </p:txBody>
      </p:sp>
      <p:sp>
        <p:nvSpPr>
          <p:cNvPr id="102" name="Rectangle 5"/>
          <p:cNvSpPr>
            <a:spLocks noChangeArrowheads="1"/>
          </p:cNvSpPr>
          <p:nvPr/>
        </p:nvSpPr>
        <p:spPr bwMode="auto">
          <a:xfrm>
            <a:off x="9644209" y="2934637"/>
            <a:ext cx="1911532" cy="431800"/>
          </a:xfrm>
          <a:prstGeom prst="rect">
            <a:avLst/>
          </a:prstGeom>
          <a:solidFill>
            <a:schemeClr val="accent1">
              <a:lumMod val="20000"/>
              <a:lumOff val="80000"/>
            </a:schemeClr>
          </a:solidFill>
          <a:ln w="9525" algn="ctr">
            <a:noFill/>
            <a:miter lim="800000"/>
            <a:headEnd/>
            <a:tailEnd/>
          </a:ln>
          <a:effectLst/>
          <a:scene3d>
            <a:camera prst="orthographicFront"/>
            <a:lightRig rig="threePt" dir="t"/>
          </a:scene3d>
          <a:sp3d>
            <a:bevelT w="101600" prst="riblet"/>
          </a:sp3d>
          <a:extLst/>
        </p:spPr>
        <p:txBody>
          <a:bodyPr wrap="none" anchor="ctr"/>
          <a:lstStyle/>
          <a:p>
            <a:pPr algn="ctr"/>
            <a:r>
              <a:rPr lang="zh-CN" altLang="en-US" b="1" dirty="0" smtClean="0">
                <a:latin typeface="Verdana" panose="020B0604030504040204" pitchFamily="34" charset="0"/>
              </a:rPr>
              <a:t>参数的显著性检验</a:t>
            </a:r>
            <a:endParaRPr lang="zh-CN" altLang="en-US" b="1" dirty="0">
              <a:latin typeface="Verdana" panose="020B0604030504040204" pitchFamily="34" charset="0"/>
            </a:endParaRPr>
          </a:p>
        </p:txBody>
      </p:sp>
      <p:sp>
        <p:nvSpPr>
          <p:cNvPr id="103" name="Rectangle 5"/>
          <p:cNvSpPr>
            <a:spLocks noChangeArrowheads="1"/>
          </p:cNvSpPr>
          <p:nvPr/>
        </p:nvSpPr>
        <p:spPr bwMode="auto">
          <a:xfrm>
            <a:off x="9644209" y="3383270"/>
            <a:ext cx="1911532" cy="431800"/>
          </a:xfrm>
          <a:prstGeom prst="rect">
            <a:avLst/>
          </a:prstGeom>
          <a:solidFill>
            <a:schemeClr val="accent1">
              <a:lumMod val="20000"/>
              <a:lumOff val="80000"/>
            </a:schemeClr>
          </a:solidFill>
          <a:ln w="9525" algn="ctr">
            <a:noFill/>
            <a:miter lim="800000"/>
            <a:headEnd/>
            <a:tailEnd/>
          </a:ln>
          <a:effectLst/>
          <a:scene3d>
            <a:camera prst="orthographicFront"/>
            <a:lightRig rig="threePt" dir="t"/>
          </a:scene3d>
          <a:sp3d>
            <a:bevelT w="101600" prst="riblet"/>
          </a:sp3d>
          <a:extLst/>
        </p:spPr>
        <p:txBody>
          <a:bodyPr wrap="none" anchor="ctr"/>
          <a:lstStyle/>
          <a:p>
            <a:pPr algn="ctr"/>
            <a:r>
              <a:rPr lang="zh-CN" altLang="en-US" b="1" dirty="0" smtClean="0">
                <a:latin typeface="Verdana" panose="020B0604030504040204" pitchFamily="34" charset="0"/>
              </a:rPr>
              <a:t>方程的显著性检验</a:t>
            </a:r>
            <a:endParaRPr lang="zh-CN" altLang="en-US" b="1" dirty="0">
              <a:latin typeface="Verdana" panose="020B0604030504040204" pitchFamily="34" charset="0"/>
            </a:endParaRPr>
          </a:p>
        </p:txBody>
      </p:sp>
      <p:cxnSp>
        <p:nvCxnSpPr>
          <p:cNvPr id="104" name="直接连接符 103"/>
          <p:cNvCxnSpPr/>
          <p:nvPr/>
        </p:nvCxnSpPr>
        <p:spPr>
          <a:xfrm flipH="1">
            <a:off x="9106514" y="1170138"/>
            <a:ext cx="5697" cy="925203"/>
          </a:xfrm>
          <a:prstGeom prst="line">
            <a:avLst/>
          </a:prstGeom>
          <a:ln w="25400">
            <a:solidFill>
              <a:schemeClr val="tx1"/>
            </a:solidFill>
          </a:ln>
        </p:spPr>
        <p:style>
          <a:lnRef idx="1">
            <a:schemeClr val="dk1"/>
          </a:lnRef>
          <a:fillRef idx="0">
            <a:schemeClr val="dk1"/>
          </a:fillRef>
          <a:effectRef idx="0">
            <a:schemeClr val="dk1"/>
          </a:effectRef>
          <a:fontRef idx="minor">
            <a:schemeClr val="tx1"/>
          </a:fontRef>
        </p:style>
      </p:cxnSp>
      <p:cxnSp>
        <p:nvCxnSpPr>
          <p:cNvPr id="107" name="直接箭头连接符 106"/>
          <p:cNvCxnSpPr/>
          <p:nvPr/>
        </p:nvCxnSpPr>
        <p:spPr>
          <a:xfrm>
            <a:off x="9124950" y="1170508"/>
            <a:ext cx="558005" cy="108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p:nvPr/>
        </p:nvCxnSpPr>
        <p:spPr>
          <a:xfrm flipV="1">
            <a:off x="8585200" y="1641537"/>
            <a:ext cx="1097755" cy="41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接箭头连接符 114"/>
          <p:cNvCxnSpPr/>
          <p:nvPr/>
        </p:nvCxnSpPr>
        <p:spPr>
          <a:xfrm>
            <a:off x="9092011" y="2077818"/>
            <a:ext cx="590944" cy="108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9098537" y="2664857"/>
            <a:ext cx="7363" cy="941947"/>
          </a:xfrm>
          <a:prstGeom prst="line">
            <a:avLst/>
          </a:prstGeom>
          <a:ln w="25400">
            <a:solidFill>
              <a:schemeClr val="tx1"/>
            </a:solidFill>
          </a:ln>
        </p:spPr>
        <p:style>
          <a:lnRef idx="1">
            <a:schemeClr val="dk1"/>
          </a:lnRef>
          <a:fillRef idx="0">
            <a:schemeClr val="dk1"/>
          </a:fillRef>
          <a:effectRef idx="0">
            <a:schemeClr val="dk1"/>
          </a:effectRef>
          <a:fontRef idx="minor">
            <a:schemeClr val="tx1"/>
          </a:fontRef>
        </p:style>
      </p:cxnSp>
      <p:cxnSp>
        <p:nvCxnSpPr>
          <p:cNvPr id="123" name="直接箭头连接符 122"/>
          <p:cNvCxnSpPr/>
          <p:nvPr/>
        </p:nvCxnSpPr>
        <p:spPr>
          <a:xfrm>
            <a:off x="9097387" y="2677036"/>
            <a:ext cx="558005" cy="108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接箭头连接符 123"/>
          <p:cNvCxnSpPr/>
          <p:nvPr/>
        </p:nvCxnSpPr>
        <p:spPr>
          <a:xfrm flipV="1">
            <a:off x="8557637" y="3148065"/>
            <a:ext cx="1097755" cy="41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接箭头连接符 124"/>
          <p:cNvCxnSpPr/>
          <p:nvPr/>
        </p:nvCxnSpPr>
        <p:spPr>
          <a:xfrm>
            <a:off x="9087388" y="3608695"/>
            <a:ext cx="595567"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4" name="Rectangle 11"/>
          <p:cNvSpPr>
            <a:spLocks noChangeArrowheads="1"/>
          </p:cNvSpPr>
          <p:nvPr/>
        </p:nvSpPr>
        <p:spPr bwMode="auto">
          <a:xfrm>
            <a:off x="2095637" y="6008504"/>
            <a:ext cx="1549400" cy="431800"/>
          </a:xfrm>
          <a:prstGeom prst="rect">
            <a:avLst/>
          </a:prstGeom>
          <a:solidFill>
            <a:srgbClr val="CC99FF"/>
          </a:solidFill>
          <a:ln w="9525" algn="ctr">
            <a:noFill/>
            <a:miter lim="800000"/>
            <a:headEnd/>
            <a:tailEnd/>
          </a:ln>
          <a:effectLst/>
          <a:scene3d>
            <a:camera prst="orthographicFront"/>
            <a:lightRig rig="threePt" dir="t"/>
          </a:scene3d>
          <a:sp3d>
            <a:bevelT w="114300" prst="artDeco"/>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smtClean="0">
                <a:latin typeface="Verdana" panose="020B0604030504040204" pitchFamily="34" charset="0"/>
              </a:rPr>
              <a:t>经济预测</a:t>
            </a:r>
            <a:endParaRPr lang="zh-CN" altLang="en-US" b="1" dirty="0">
              <a:latin typeface="Verdana" panose="020B0604030504040204" pitchFamily="34" charset="0"/>
            </a:endParaRPr>
          </a:p>
        </p:txBody>
      </p:sp>
      <p:sp>
        <p:nvSpPr>
          <p:cNvPr id="135" name="Rectangle 11"/>
          <p:cNvSpPr>
            <a:spLocks noChangeArrowheads="1"/>
          </p:cNvSpPr>
          <p:nvPr/>
        </p:nvSpPr>
        <p:spPr bwMode="auto">
          <a:xfrm>
            <a:off x="4052889" y="6008504"/>
            <a:ext cx="1549400" cy="431800"/>
          </a:xfrm>
          <a:prstGeom prst="rect">
            <a:avLst/>
          </a:prstGeom>
          <a:solidFill>
            <a:srgbClr val="CC99FF"/>
          </a:solidFill>
          <a:ln w="9525" algn="ctr">
            <a:noFill/>
            <a:miter lim="800000"/>
            <a:headEnd/>
            <a:tailEnd/>
          </a:ln>
          <a:effectLst/>
          <a:scene3d>
            <a:camera prst="orthographicFront"/>
            <a:lightRig rig="threePt" dir="t"/>
          </a:scene3d>
          <a:sp3d>
            <a:bevelT w="114300" prst="artDeco"/>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smtClean="0">
                <a:latin typeface="Verdana" panose="020B0604030504040204" pitchFamily="34" charset="0"/>
              </a:rPr>
              <a:t>政策评价</a:t>
            </a:r>
            <a:endParaRPr lang="zh-CN" altLang="en-US" b="1" dirty="0">
              <a:latin typeface="Verdana" panose="020B0604030504040204" pitchFamily="34" charset="0"/>
            </a:endParaRPr>
          </a:p>
        </p:txBody>
      </p:sp>
      <p:sp>
        <p:nvSpPr>
          <p:cNvPr id="136" name="Rectangle 11"/>
          <p:cNvSpPr>
            <a:spLocks noChangeArrowheads="1"/>
          </p:cNvSpPr>
          <p:nvPr/>
        </p:nvSpPr>
        <p:spPr bwMode="auto">
          <a:xfrm>
            <a:off x="5977349" y="6008504"/>
            <a:ext cx="3189433" cy="431800"/>
          </a:xfrm>
          <a:prstGeom prst="rect">
            <a:avLst/>
          </a:prstGeom>
          <a:solidFill>
            <a:srgbClr val="CC99FF"/>
          </a:solidFill>
          <a:ln w="9525" algn="ctr">
            <a:noFill/>
            <a:miter lim="800000"/>
            <a:headEnd/>
            <a:tailEnd/>
          </a:ln>
          <a:effectLst/>
          <a:scene3d>
            <a:camera prst="orthographicFront"/>
            <a:lightRig rig="threePt" dir="t"/>
          </a:scene3d>
          <a:sp3d>
            <a:bevelT w="114300" prst="artDeco"/>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smtClean="0">
                <a:latin typeface="Verdana" panose="020B0604030504040204" pitchFamily="34" charset="0"/>
              </a:rPr>
              <a:t>检验和发展经济理论</a:t>
            </a:r>
            <a:endParaRPr lang="zh-CN" altLang="en-US" b="1" dirty="0">
              <a:latin typeface="Verdana" panose="020B0604030504040204" pitchFamily="34" charset="0"/>
            </a:endParaRPr>
          </a:p>
        </p:txBody>
      </p:sp>
      <p:sp>
        <p:nvSpPr>
          <p:cNvPr id="137" name="Line 25"/>
          <p:cNvSpPr>
            <a:spLocks noChangeShapeType="1"/>
          </p:cNvSpPr>
          <p:nvPr/>
        </p:nvSpPr>
        <p:spPr bwMode="auto">
          <a:xfrm flipH="1">
            <a:off x="7629525" y="5529264"/>
            <a:ext cx="0" cy="46019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 name="Line 25"/>
          <p:cNvSpPr>
            <a:spLocks noChangeShapeType="1"/>
          </p:cNvSpPr>
          <p:nvPr/>
        </p:nvSpPr>
        <p:spPr bwMode="auto">
          <a:xfrm flipH="1">
            <a:off x="2857500" y="5548314"/>
            <a:ext cx="0" cy="46019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75286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91857"/>
                                        </p:tgtEl>
                                        <p:attrNameLst>
                                          <p:attrName>style.visibility</p:attrName>
                                        </p:attrNameLst>
                                      </p:cBhvr>
                                      <p:to>
                                        <p:strVal val="visible"/>
                                      </p:to>
                                    </p:set>
                                    <p:animEffect transition="in" filter="wipe(down)">
                                      <p:cBhvr>
                                        <p:cTn id="12" dur="500"/>
                                        <p:tgtEl>
                                          <p:spTgt spid="291857"/>
                                        </p:tgtEl>
                                      </p:cBhvr>
                                    </p:animEffect>
                                  </p:childTnLst>
                                </p:cTn>
                              </p:par>
                              <p:par>
                                <p:cTn id="13" presetID="2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wipe(down)">
                                      <p:cBhvr>
                                        <p:cTn id="20" dur="500"/>
                                        <p:tgtEl>
                                          <p:spTgt spid="47"/>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wipe(down)">
                                      <p:cBhvr>
                                        <p:cTn id="23" dur="500"/>
                                        <p:tgtEl>
                                          <p:spTgt spid="4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wipe(down)">
                                      <p:cBhvr>
                                        <p:cTn id="28" dur="500"/>
                                        <p:tgtEl>
                                          <p:spTgt spid="48"/>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wipe(down)">
                                      <p:cBhvr>
                                        <p:cTn id="31" dur="500"/>
                                        <p:tgtEl>
                                          <p:spTgt spid="4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wipe(down)">
                                      <p:cBhvr>
                                        <p:cTn id="36" dur="500"/>
                                        <p:tgtEl>
                                          <p:spTgt spid="23"/>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291855"/>
                                        </p:tgtEl>
                                        <p:attrNameLst>
                                          <p:attrName>style.visibility</p:attrName>
                                        </p:attrNameLst>
                                      </p:cBhvr>
                                      <p:to>
                                        <p:strVal val="visible"/>
                                      </p:to>
                                    </p:set>
                                    <p:animEffect transition="in" filter="wipe(down)">
                                      <p:cBhvr>
                                        <p:cTn id="39" dur="500"/>
                                        <p:tgtEl>
                                          <p:spTgt spid="291855"/>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down)">
                                      <p:cBhvr>
                                        <p:cTn id="42" dur="500"/>
                                        <p:tgtEl>
                                          <p:spTgt spid="6"/>
                                        </p:tgtEl>
                                      </p:cBhvr>
                                    </p:animEffect>
                                  </p:childTnLst>
                                </p:cTn>
                              </p:par>
                              <p:par>
                                <p:cTn id="43" presetID="22" presetClass="entr" presetSubtype="4"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wipe(down)">
                                      <p:cBhvr>
                                        <p:cTn id="45" dur="500"/>
                                        <p:tgtEl>
                                          <p:spTgt spid="1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50"/>
                                        </p:tgtEl>
                                        <p:attrNameLst>
                                          <p:attrName>style.visibility</p:attrName>
                                        </p:attrNameLst>
                                      </p:cBhvr>
                                      <p:to>
                                        <p:strVal val="visible"/>
                                      </p:to>
                                    </p:set>
                                    <p:animEffect transition="in" filter="wipe(down)">
                                      <p:cBhvr>
                                        <p:cTn id="50" dur="500"/>
                                        <p:tgtEl>
                                          <p:spTgt spid="50"/>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291854"/>
                                        </p:tgtEl>
                                        <p:attrNameLst>
                                          <p:attrName>style.visibility</p:attrName>
                                        </p:attrNameLst>
                                      </p:cBhvr>
                                      <p:to>
                                        <p:strVal val="visible"/>
                                      </p:to>
                                    </p:set>
                                    <p:animEffect transition="in" filter="wipe(down)">
                                      <p:cBhvr>
                                        <p:cTn id="53" dur="500"/>
                                        <p:tgtEl>
                                          <p:spTgt spid="291854"/>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49"/>
                                        </p:tgtEl>
                                        <p:attrNameLst>
                                          <p:attrName>style.visibility</p:attrName>
                                        </p:attrNameLst>
                                      </p:cBhvr>
                                      <p:to>
                                        <p:strVal val="visible"/>
                                      </p:to>
                                    </p:set>
                                    <p:animEffect transition="in" filter="wipe(down)">
                                      <p:cBhvr>
                                        <p:cTn id="56" dur="500"/>
                                        <p:tgtEl>
                                          <p:spTgt spid="4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wipe(down)">
                                      <p:cBhvr>
                                        <p:cTn id="61" dur="500"/>
                                        <p:tgtEl>
                                          <p:spTgt spid="36"/>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291851"/>
                                        </p:tgtEl>
                                        <p:attrNameLst>
                                          <p:attrName>style.visibility</p:attrName>
                                        </p:attrNameLst>
                                      </p:cBhvr>
                                      <p:to>
                                        <p:strVal val="visible"/>
                                      </p:to>
                                    </p:set>
                                    <p:animEffect transition="in" filter="wipe(down)">
                                      <p:cBhvr>
                                        <p:cTn id="64" dur="500"/>
                                        <p:tgtEl>
                                          <p:spTgt spid="291851"/>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291861"/>
                                        </p:tgtEl>
                                        <p:attrNameLst>
                                          <p:attrName>style.visibility</p:attrName>
                                        </p:attrNameLst>
                                      </p:cBhvr>
                                      <p:to>
                                        <p:strVal val="visible"/>
                                      </p:to>
                                    </p:set>
                                    <p:animEffect transition="in" filter="wipe(down)">
                                      <p:cBhvr>
                                        <p:cTn id="67" dur="500"/>
                                        <p:tgtEl>
                                          <p:spTgt spid="291861"/>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291864"/>
                                        </p:tgtEl>
                                        <p:attrNameLst>
                                          <p:attrName>style.visibility</p:attrName>
                                        </p:attrNameLst>
                                      </p:cBhvr>
                                      <p:to>
                                        <p:strVal val="visible"/>
                                      </p:to>
                                    </p:set>
                                    <p:animEffect transition="in" filter="wipe(down)">
                                      <p:cBhvr>
                                        <p:cTn id="70" dur="500"/>
                                        <p:tgtEl>
                                          <p:spTgt spid="291864"/>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291865"/>
                                        </p:tgtEl>
                                        <p:attrNameLst>
                                          <p:attrName>style.visibility</p:attrName>
                                        </p:attrNameLst>
                                      </p:cBhvr>
                                      <p:to>
                                        <p:strVal val="visible"/>
                                      </p:to>
                                    </p:set>
                                    <p:animEffect transition="in" filter="wipe(down)">
                                      <p:cBhvr>
                                        <p:cTn id="73" dur="500"/>
                                        <p:tgtEl>
                                          <p:spTgt spid="291865"/>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134"/>
                                        </p:tgtEl>
                                        <p:attrNameLst>
                                          <p:attrName>style.visibility</p:attrName>
                                        </p:attrNameLst>
                                      </p:cBhvr>
                                      <p:to>
                                        <p:strVal val="visible"/>
                                      </p:to>
                                    </p:set>
                                    <p:animEffect transition="in" filter="wipe(down)">
                                      <p:cBhvr>
                                        <p:cTn id="76" dur="500"/>
                                        <p:tgtEl>
                                          <p:spTgt spid="134"/>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135"/>
                                        </p:tgtEl>
                                        <p:attrNameLst>
                                          <p:attrName>style.visibility</p:attrName>
                                        </p:attrNameLst>
                                      </p:cBhvr>
                                      <p:to>
                                        <p:strVal val="visible"/>
                                      </p:to>
                                    </p:set>
                                    <p:animEffect transition="in" filter="wipe(down)">
                                      <p:cBhvr>
                                        <p:cTn id="79" dur="500"/>
                                        <p:tgtEl>
                                          <p:spTgt spid="135"/>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136"/>
                                        </p:tgtEl>
                                        <p:attrNameLst>
                                          <p:attrName>style.visibility</p:attrName>
                                        </p:attrNameLst>
                                      </p:cBhvr>
                                      <p:to>
                                        <p:strVal val="visible"/>
                                      </p:to>
                                    </p:set>
                                    <p:animEffect transition="in" filter="wipe(down)">
                                      <p:cBhvr>
                                        <p:cTn id="82" dur="500"/>
                                        <p:tgtEl>
                                          <p:spTgt spid="136"/>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137"/>
                                        </p:tgtEl>
                                        <p:attrNameLst>
                                          <p:attrName>style.visibility</p:attrName>
                                        </p:attrNameLst>
                                      </p:cBhvr>
                                      <p:to>
                                        <p:strVal val="visible"/>
                                      </p:to>
                                    </p:set>
                                    <p:animEffect transition="in" filter="wipe(down)">
                                      <p:cBhvr>
                                        <p:cTn id="85" dur="500"/>
                                        <p:tgtEl>
                                          <p:spTgt spid="137"/>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138"/>
                                        </p:tgtEl>
                                        <p:attrNameLst>
                                          <p:attrName>style.visibility</p:attrName>
                                        </p:attrNameLst>
                                      </p:cBhvr>
                                      <p:to>
                                        <p:strVal val="visible"/>
                                      </p:to>
                                    </p:set>
                                    <p:animEffect transition="in" filter="wipe(down)">
                                      <p:cBhvr>
                                        <p:cTn id="88" dur="500"/>
                                        <p:tgtEl>
                                          <p:spTgt spid="138"/>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4" fill="hold" nodeType="clickEffect">
                                  <p:stCondLst>
                                    <p:cond delay="0"/>
                                  </p:stCondLst>
                                  <p:childTnLst>
                                    <p:set>
                                      <p:cBhvr>
                                        <p:cTn id="92" dur="1" fill="hold">
                                          <p:stCondLst>
                                            <p:cond delay="0"/>
                                          </p:stCondLst>
                                        </p:cTn>
                                        <p:tgtEl>
                                          <p:spTgt spid="42"/>
                                        </p:tgtEl>
                                        <p:attrNameLst>
                                          <p:attrName>style.visibility</p:attrName>
                                        </p:attrNameLst>
                                      </p:cBhvr>
                                      <p:to>
                                        <p:strVal val="visible"/>
                                      </p:to>
                                    </p:set>
                                    <p:animEffect transition="in" filter="wipe(down)">
                                      <p:cBhvr>
                                        <p:cTn id="93" dur="500"/>
                                        <p:tgtEl>
                                          <p:spTgt spid="42"/>
                                        </p:tgtEl>
                                      </p:cBhvr>
                                    </p:animEffect>
                                  </p:childTnLst>
                                </p:cTn>
                              </p:par>
                              <p:par>
                                <p:cTn id="94" presetID="22" presetClass="entr" presetSubtype="4" fill="hold" nodeType="withEffect">
                                  <p:stCondLst>
                                    <p:cond delay="0"/>
                                  </p:stCondLst>
                                  <p:childTnLst>
                                    <p:set>
                                      <p:cBhvr>
                                        <p:cTn id="95" dur="1" fill="hold">
                                          <p:stCondLst>
                                            <p:cond delay="0"/>
                                          </p:stCondLst>
                                        </p:cTn>
                                        <p:tgtEl>
                                          <p:spTgt spid="39"/>
                                        </p:tgtEl>
                                        <p:attrNameLst>
                                          <p:attrName>style.visibility</p:attrName>
                                        </p:attrNameLst>
                                      </p:cBhvr>
                                      <p:to>
                                        <p:strVal val="visible"/>
                                      </p:to>
                                    </p:set>
                                    <p:animEffect transition="in" filter="wipe(down)">
                                      <p:cBhvr>
                                        <p:cTn id="96" dur="500"/>
                                        <p:tgtEl>
                                          <p:spTgt spid="39"/>
                                        </p:tgtEl>
                                      </p:cBhvr>
                                    </p:animEffect>
                                  </p:childTnLst>
                                </p:cTn>
                              </p:par>
                              <p:par>
                                <p:cTn id="97" presetID="22" presetClass="entr" presetSubtype="4" fill="hold" nodeType="withEffect">
                                  <p:stCondLst>
                                    <p:cond delay="0"/>
                                  </p:stCondLst>
                                  <p:childTnLst>
                                    <p:set>
                                      <p:cBhvr>
                                        <p:cTn id="98" dur="1" fill="hold">
                                          <p:stCondLst>
                                            <p:cond delay="0"/>
                                          </p:stCondLst>
                                        </p:cTn>
                                        <p:tgtEl>
                                          <p:spTgt spid="53"/>
                                        </p:tgtEl>
                                        <p:attrNameLst>
                                          <p:attrName>style.visibility</p:attrName>
                                        </p:attrNameLst>
                                      </p:cBhvr>
                                      <p:to>
                                        <p:strVal val="visible"/>
                                      </p:to>
                                    </p:set>
                                    <p:animEffect transition="in" filter="wipe(down)">
                                      <p:cBhvr>
                                        <p:cTn id="99" dur="500"/>
                                        <p:tgtEl>
                                          <p:spTgt spid="53"/>
                                        </p:tgtEl>
                                      </p:cBhvr>
                                    </p:animEffect>
                                  </p:childTnLst>
                                </p:cTn>
                              </p:par>
                              <p:par>
                                <p:cTn id="100" presetID="22" presetClass="entr" presetSubtype="4" fill="hold" nodeType="withEffect">
                                  <p:stCondLst>
                                    <p:cond delay="0"/>
                                  </p:stCondLst>
                                  <p:childTnLst>
                                    <p:set>
                                      <p:cBhvr>
                                        <p:cTn id="101" dur="1" fill="hold">
                                          <p:stCondLst>
                                            <p:cond delay="0"/>
                                          </p:stCondLst>
                                        </p:cTn>
                                        <p:tgtEl>
                                          <p:spTgt spid="89"/>
                                        </p:tgtEl>
                                        <p:attrNameLst>
                                          <p:attrName>style.visibility</p:attrName>
                                        </p:attrNameLst>
                                      </p:cBhvr>
                                      <p:to>
                                        <p:strVal val="visible"/>
                                      </p:to>
                                    </p:set>
                                    <p:animEffect transition="in" filter="wipe(down)">
                                      <p:cBhvr>
                                        <p:cTn id="102" dur="500"/>
                                        <p:tgtEl>
                                          <p:spTgt spid="89"/>
                                        </p:tgtEl>
                                      </p:cBhvr>
                                    </p:animEffect>
                                  </p:childTnLst>
                                </p:cTn>
                              </p:par>
                              <p:par>
                                <p:cTn id="103" presetID="22" presetClass="entr" presetSubtype="4" fill="hold" nodeType="withEffect">
                                  <p:stCondLst>
                                    <p:cond delay="0"/>
                                  </p:stCondLst>
                                  <p:childTnLst>
                                    <p:set>
                                      <p:cBhvr>
                                        <p:cTn id="104" dur="1" fill="hold">
                                          <p:stCondLst>
                                            <p:cond delay="0"/>
                                          </p:stCondLst>
                                        </p:cTn>
                                        <p:tgtEl>
                                          <p:spTgt spid="90"/>
                                        </p:tgtEl>
                                        <p:attrNameLst>
                                          <p:attrName>style.visibility</p:attrName>
                                        </p:attrNameLst>
                                      </p:cBhvr>
                                      <p:to>
                                        <p:strVal val="visible"/>
                                      </p:to>
                                    </p:set>
                                    <p:animEffect transition="in" filter="wipe(down)">
                                      <p:cBhvr>
                                        <p:cTn id="105" dur="500"/>
                                        <p:tgtEl>
                                          <p:spTgt spid="90"/>
                                        </p:tgtEl>
                                      </p:cBhvr>
                                    </p:animEffect>
                                  </p:childTnLst>
                                </p:cTn>
                              </p:par>
                              <p:par>
                                <p:cTn id="106" presetID="22" presetClass="entr" presetSubtype="4" fill="hold" nodeType="withEffect">
                                  <p:stCondLst>
                                    <p:cond delay="0"/>
                                  </p:stCondLst>
                                  <p:childTnLst>
                                    <p:set>
                                      <p:cBhvr>
                                        <p:cTn id="107" dur="1" fill="hold">
                                          <p:stCondLst>
                                            <p:cond delay="0"/>
                                          </p:stCondLst>
                                        </p:cTn>
                                        <p:tgtEl>
                                          <p:spTgt spid="88"/>
                                        </p:tgtEl>
                                        <p:attrNameLst>
                                          <p:attrName>style.visibility</p:attrName>
                                        </p:attrNameLst>
                                      </p:cBhvr>
                                      <p:to>
                                        <p:strVal val="visible"/>
                                      </p:to>
                                    </p:set>
                                    <p:animEffect transition="in" filter="wipe(down)">
                                      <p:cBhvr>
                                        <p:cTn id="108" dur="500"/>
                                        <p:tgtEl>
                                          <p:spTgt spid="88"/>
                                        </p:tgtEl>
                                      </p:cBhvr>
                                    </p:animEffect>
                                  </p:childTnLst>
                                </p:cTn>
                              </p:par>
                              <p:par>
                                <p:cTn id="109" presetID="22" presetClass="entr" presetSubtype="4" fill="hold" grpId="0" nodeType="withEffect">
                                  <p:stCondLst>
                                    <p:cond delay="0"/>
                                  </p:stCondLst>
                                  <p:childTnLst>
                                    <p:set>
                                      <p:cBhvr>
                                        <p:cTn id="110" dur="1" fill="hold">
                                          <p:stCondLst>
                                            <p:cond delay="0"/>
                                          </p:stCondLst>
                                        </p:cTn>
                                        <p:tgtEl>
                                          <p:spTgt spid="291845"/>
                                        </p:tgtEl>
                                        <p:attrNameLst>
                                          <p:attrName>style.visibility</p:attrName>
                                        </p:attrNameLst>
                                      </p:cBhvr>
                                      <p:to>
                                        <p:strVal val="visible"/>
                                      </p:to>
                                    </p:set>
                                    <p:animEffect transition="in" filter="wipe(down)">
                                      <p:cBhvr>
                                        <p:cTn id="111" dur="500"/>
                                        <p:tgtEl>
                                          <p:spTgt spid="291845"/>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4" fill="hold" grpId="0" nodeType="clickEffect">
                                  <p:stCondLst>
                                    <p:cond delay="0"/>
                                  </p:stCondLst>
                                  <p:childTnLst>
                                    <p:set>
                                      <p:cBhvr>
                                        <p:cTn id="115" dur="1" fill="hold">
                                          <p:stCondLst>
                                            <p:cond delay="0"/>
                                          </p:stCondLst>
                                        </p:cTn>
                                        <p:tgtEl>
                                          <p:spTgt spid="98"/>
                                        </p:tgtEl>
                                        <p:attrNameLst>
                                          <p:attrName>style.visibility</p:attrName>
                                        </p:attrNameLst>
                                      </p:cBhvr>
                                      <p:to>
                                        <p:strVal val="visible"/>
                                      </p:to>
                                    </p:set>
                                    <p:animEffect transition="in" filter="wipe(down)">
                                      <p:cBhvr>
                                        <p:cTn id="116" dur="500"/>
                                        <p:tgtEl>
                                          <p:spTgt spid="98"/>
                                        </p:tgtEl>
                                      </p:cBhvr>
                                    </p:animEffect>
                                  </p:childTnLst>
                                </p:cTn>
                              </p:par>
                              <p:par>
                                <p:cTn id="117" presetID="22" presetClass="entr" presetSubtype="4" fill="hold" grpId="0" nodeType="withEffect">
                                  <p:stCondLst>
                                    <p:cond delay="0"/>
                                  </p:stCondLst>
                                  <p:childTnLst>
                                    <p:set>
                                      <p:cBhvr>
                                        <p:cTn id="118" dur="1" fill="hold">
                                          <p:stCondLst>
                                            <p:cond delay="0"/>
                                          </p:stCondLst>
                                        </p:cTn>
                                        <p:tgtEl>
                                          <p:spTgt spid="99"/>
                                        </p:tgtEl>
                                        <p:attrNameLst>
                                          <p:attrName>style.visibility</p:attrName>
                                        </p:attrNameLst>
                                      </p:cBhvr>
                                      <p:to>
                                        <p:strVal val="visible"/>
                                      </p:to>
                                    </p:set>
                                    <p:animEffect transition="in" filter="wipe(down)">
                                      <p:cBhvr>
                                        <p:cTn id="119" dur="500"/>
                                        <p:tgtEl>
                                          <p:spTgt spid="99"/>
                                        </p:tgtEl>
                                      </p:cBhvr>
                                    </p:animEffect>
                                  </p:childTnLst>
                                </p:cTn>
                              </p:par>
                              <p:par>
                                <p:cTn id="120" presetID="22" presetClass="entr" presetSubtype="4" fill="hold" grpId="0" nodeType="withEffect">
                                  <p:stCondLst>
                                    <p:cond delay="0"/>
                                  </p:stCondLst>
                                  <p:childTnLst>
                                    <p:set>
                                      <p:cBhvr>
                                        <p:cTn id="121" dur="1" fill="hold">
                                          <p:stCondLst>
                                            <p:cond delay="0"/>
                                          </p:stCondLst>
                                        </p:cTn>
                                        <p:tgtEl>
                                          <p:spTgt spid="100"/>
                                        </p:tgtEl>
                                        <p:attrNameLst>
                                          <p:attrName>style.visibility</p:attrName>
                                        </p:attrNameLst>
                                      </p:cBhvr>
                                      <p:to>
                                        <p:strVal val="visible"/>
                                      </p:to>
                                    </p:set>
                                    <p:animEffect transition="in" filter="wipe(down)">
                                      <p:cBhvr>
                                        <p:cTn id="122" dur="500"/>
                                        <p:tgtEl>
                                          <p:spTgt spid="100"/>
                                        </p:tgtEl>
                                      </p:cBhvr>
                                    </p:animEffect>
                                  </p:childTnLst>
                                </p:cTn>
                              </p:par>
                              <p:par>
                                <p:cTn id="123" presetID="22" presetClass="entr" presetSubtype="4" fill="hold" nodeType="withEffect">
                                  <p:stCondLst>
                                    <p:cond delay="0"/>
                                  </p:stCondLst>
                                  <p:childTnLst>
                                    <p:set>
                                      <p:cBhvr>
                                        <p:cTn id="124" dur="1" fill="hold">
                                          <p:stCondLst>
                                            <p:cond delay="0"/>
                                          </p:stCondLst>
                                        </p:cTn>
                                        <p:tgtEl>
                                          <p:spTgt spid="104"/>
                                        </p:tgtEl>
                                        <p:attrNameLst>
                                          <p:attrName>style.visibility</p:attrName>
                                        </p:attrNameLst>
                                      </p:cBhvr>
                                      <p:to>
                                        <p:strVal val="visible"/>
                                      </p:to>
                                    </p:set>
                                    <p:animEffect transition="in" filter="wipe(down)">
                                      <p:cBhvr>
                                        <p:cTn id="125" dur="500"/>
                                        <p:tgtEl>
                                          <p:spTgt spid="104"/>
                                        </p:tgtEl>
                                      </p:cBhvr>
                                    </p:animEffect>
                                  </p:childTnLst>
                                </p:cTn>
                              </p:par>
                              <p:par>
                                <p:cTn id="126" presetID="22" presetClass="entr" presetSubtype="4" fill="hold" nodeType="withEffect">
                                  <p:stCondLst>
                                    <p:cond delay="0"/>
                                  </p:stCondLst>
                                  <p:childTnLst>
                                    <p:set>
                                      <p:cBhvr>
                                        <p:cTn id="127" dur="1" fill="hold">
                                          <p:stCondLst>
                                            <p:cond delay="0"/>
                                          </p:stCondLst>
                                        </p:cTn>
                                        <p:tgtEl>
                                          <p:spTgt spid="107"/>
                                        </p:tgtEl>
                                        <p:attrNameLst>
                                          <p:attrName>style.visibility</p:attrName>
                                        </p:attrNameLst>
                                      </p:cBhvr>
                                      <p:to>
                                        <p:strVal val="visible"/>
                                      </p:to>
                                    </p:set>
                                    <p:animEffect transition="in" filter="wipe(down)">
                                      <p:cBhvr>
                                        <p:cTn id="128" dur="500"/>
                                        <p:tgtEl>
                                          <p:spTgt spid="107"/>
                                        </p:tgtEl>
                                      </p:cBhvr>
                                    </p:animEffect>
                                  </p:childTnLst>
                                </p:cTn>
                              </p:par>
                              <p:par>
                                <p:cTn id="129" presetID="22" presetClass="entr" presetSubtype="4" fill="hold" nodeType="withEffect">
                                  <p:stCondLst>
                                    <p:cond delay="0"/>
                                  </p:stCondLst>
                                  <p:childTnLst>
                                    <p:set>
                                      <p:cBhvr>
                                        <p:cTn id="130" dur="1" fill="hold">
                                          <p:stCondLst>
                                            <p:cond delay="0"/>
                                          </p:stCondLst>
                                        </p:cTn>
                                        <p:tgtEl>
                                          <p:spTgt spid="108"/>
                                        </p:tgtEl>
                                        <p:attrNameLst>
                                          <p:attrName>style.visibility</p:attrName>
                                        </p:attrNameLst>
                                      </p:cBhvr>
                                      <p:to>
                                        <p:strVal val="visible"/>
                                      </p:to>
                                    </p:set>
                                    <p:animEffect transition="in" filter="wipe(down)">
                                      <p:cBhvr>
                                        <p:cTn id="131" dur="500"/>
                                        <p:tgtEl>
                                          <p:spTgt spid="108"/>
                                        </p:tgtEl>
                                      </p:cBhvr>
                                    </p:animEffect>
                                  </p:childTnLst>
                                </p:cTn>
                              </p:par>
                              <p:par>
                                <p:cTn id="132" presetID="22" presetClass="entr" presetSubtype="4" fill="hold" nodeType="withEffect">
                                  <p:stCondLst>
                                    <p:cond delay="0"/>
                                  </p:stCondLst>
                                  <p:childTnLst>
                                    <p:set>
                                      <p:cBhvr>
                                        <p:cTn id="133" dur="1" fill="hold">
                                          <p:stCondLst>
                                            <p:cond delay="0"/>
                                          </p:stCondLst>
                                        </p:cTn>
                                        <p:tgtEl>
                                          <p:spTgt spid="115"/>
                                        </p:tgtEl>
                                        <p:attrNameLst>
                                          <p:attrName>style.visibility</p:attrName>
                                        </p:attrNameLst>
                                      </p:cBhvr>
                                      <p:to>
                                        <p:strVal val="visible"/>
                                      </p:to>
                                    </p:set>
                                    <p:animEffect transition="in" filter="wipe(down)">
                                      <p:cBhvr>
                                        <p:cTn id="134" dur="500"/>
                                        <p:tgtEl>
                                          <p:spTgt spid="115"/>
                                        </p:tgtEl>
                                      </p:cBhvr>
                                    </p:animEffect>
                                  </p:childTnLst>
                                </p:cTn>
                              </p:par>
                            </p:childTnLst>
                          </p:cTn>
                        </p:par>
                      </p:childTnLst>
                    </p:cTn>
                  </p:par>
                  <p:par>
                    <p:cTn id="135" fill="hold">
                      <p:stCondLst>
                        <p:cond delay="indefinite"/>
                      </p:stCondLst>
                      <p:childTnLst>
                        <p:par>
                          <p:cTn id="136" fill="hold">
                            <p:stCondLst>
                              <p:cond delay="0"/>
                            </p:stCondLst>
                            <p:childTnLst>
                              <p:par>
                                <p:cTn id="137" presetID="22" presetClass="entr" presetSubtype="4" fill="hold" grpId="0" nodeType="clickEffect">
                                  <p:stCondLst>
                                    <p:cond delay="0"/>
                                  </p:stCondLst>
                                  <p:childTnLst>
                                    <p:set>
                                      <p:cBhvr>
                                        <p:cTn id="138" dur="1" fill="hold">
                                          <p:stCondLst>
                                            <p:cond delay="0"/>
                                          </p:stCondLst>
                                        </p:cTn>
                                        <p:tgtEl>
                                          <p:spTgt spid="73"/>
                                        </p:tgtEl>
                                        <p:attrNameLst>
                                          <p:attrName>style.visibility</p:attrName>
                                        </p:attrNameLst>
                                      </p:cBhvr>
                                      <p:to>
                                        <p:strVal val="visible"/>
                                      </p:to>
                                    </p:set>
                                    <p:animEffect transition="in" filter="wipe(down)">
                                      <p:cBhvr>
                                        <p:cTn id="139" dur="500"/>
                                        <p:tgtEl>
                                          <p:spTgt spid="73"/>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4" fill="hold" grpId="0" nodeType="clickEffect">
                                  <p:stCondLst>
                                    <p:cond delay="0"/>
                                  </p:stCondLst>
                                  <p:childTnLst>
                                    <p:set>
                                      <p:cBhvr>
                                        <p:cTn id="143" dur="1" fill="hold">
                                          <p:stCondLst>
                                            <p:cond delay="0"/>
                                          </p:stCondLst>
                                        </p:cTn>
                                        <p:tgtEl>
                                          <p:spTgt spid="101"/>
                                        </p:tgtEl>
                                        <p:attrNameLst>
                                          <p:attrName>style.visibility</p:attrName>
                                        </p:attrNameLst>
                                      </p:cBhvr>
                                      <p:to>
                                        <p:strVal val="visible"/>
                                      </p:to>
                                    </p:set>
                                    <p:animEffect transition="in" filter="wipe(down)">
                                      <p:cBhvr>
                                        <p:cTn id="144" dur="500"/>
                                        <p:tgtEl>
                                          <p:spTgt spid="101"/>
                                        </p:tgtEl>
                                      </p:cBhvr>
                                    </p:animEffect>
                                  </p:childTnLst>
                                </p:cTn>
                              </p:par>
                              <p:par>
                                <p:cTn id="145" presetID="22" presetClass="entr" presetSubtype="4" fill="hold" grpId="0" nodeType="withEffect">
                                  <p:stCondLst>
                                    <p:cond delay="0"/>
                                  </p:stCondLst>
                                  <p:childTnLst>
                                    <p:set>
                                      <p:cBhvr>
                                        <p:cTn id="146" dur="1" fill="hold">
                                          <p:stCondLst>
                                            <p:cond delay="0"/>
                                          </p:stCondLst>
                                        </p:cTn>
                                        <p:tgtEl>
                                          <p:spTgt spid="102"/>
                                        </p:tgtEl>
                                        <p:attrNameLst>
                                          <p:attrName>style.visibility</p:attrName>
                                        </p:attrNameLst>
                                      </p:cBhvr>
                                      <p:to>
                                        <p:strVal val="visible"/>
                                      </p:to>
                                    </p:set>
                                    <p:animEffect transition="in" filter="wipe(down)">
                                      <p:cBhvr>
                                        <p:cTn id="147" dur="500"/>
                                        <p:tgtEl>
                                          <p:spTgt spid="102"/>
                                        </p:tgtEl>
                                      </p:cBhvr>
                                    </p:animEffect>
                                  </p:childTnLst>
                                </p:cTn>
                              </p:par>
                              <p:par>
                                <p:cTn id="148" presetID="22" presetClass="entr" presetSubtype="4" fill="hold" grpId="0" nodeType="withEffect">
                                  <p:stCondLst>
                                    <p:cond delay="0"/>
                                  </p:stCondLst>
                                  <p:childTnLst>
                                    <p:set>
                                      <p:cBhvr>
                                        <p:cTn id="149" dur="1" fill="hold">
                                          <p:stCondLst>
                                            <p:cond delay="0"/>
                                          </p:stCondLst>
                                        </p:cTn>
                                        <p:tgtEl>
                                          <p:spTgt spid="103"/>
                                        </p:tgtEl>
                                        <p:attrNameLst>
                                          <p:attrName>style.visibility</p:attrName>
                                        </p:attrNameLst>
                                      </p:cBhvr>
                                      <p:to>
                                        <p:strVal val="visible"/>
                                      </p:to>
                                    </p:set>
                                    <p:animEffect transition="in" filter="wipe(down)">
                                      <p:cBhvr>
                                        <p:cTn id="150" dur="500"/>
                                        <p:tgtEl>
                                          <p:spTgt spid="103"/>
                                        </p:tgtEl>
                                      </p:cBhvr>
                                    </p:animEffect>
                                  </p:childTnLst>
                                </p:cTn>
                              </p:par>
                              <p:par>
                                <p:cTn id="151" presetID="22" presetClass="entr" presetSubtype="4" fill="hold" nodeType="withEffect">
                                  <p:stCondLst>
                                    <p:cond delay="0"/>
                                  </p:stCondLst>
                                  <p:childTnLst>
                                    <p:set>
                                      <p:cBhvr>
                                        <p:cTn id="152" dur="1" fill="hold">
                                          <p:stCondLst>
                                            <p:cond delay="0"/>
                                          </p:stCondLst>
                                        </p:cTn>
                                        <p:tgtEl>
                                          <p:spTgt spid="122"/>
                                        </p:tgtEl>
                                        <p:attrNameLst>
                                          <p:attrName>style.visibility</p:attrName>
                                        </p:attrNameLst>
                                      </p:cBhvr>
                                      <p:to>
                                        <p:strVal val="visible"/>
                                      </p:to>
                                    </p:set>
                                    <p:animEffect transition="in" filter="wipe(down)">
                                      <p:cBhvr>
                                        <p:cTn id="153" dur="500"/>
                                        <p:tgtEl>
                                          <p:spTgt spid="122"/>
                                        </p:tgtEl>
                                      </p:cBhvr>
                                    </p:animEffect>
                                  </p:childTnLst>
                                </p:cTn>
                              </p:par>
                              <p:par>
                                <p:cTn id="154" presetID="22" presetClass="entr" presetSubtype="4" fill="hold" nodeType="withEffect">
                                  <p:stCondLst>
                                    <p:cond delay="0"/>
                                  </p:stCondLst>
                                  <p:childTnLst>
                                    <p:set>
                                      <p:cBhvr>
                                        <p:cTn id="155" dur="1" fill="hold">
                                          <p:stCondLst>
                                            <p:cond delay="0"/>
                                          </p:stCondLst>
                                        </p:cTn>
                                        <p:tgtEl>
                                          <p:spTgt spid="123"/>
                                        </p:tgtEl>
                                        <p:attrNameLst>
                                          <p:attrName>style.visibility</p:attrName>
                                        </p:attrNameLst>
                                      </p:cBhvr>
                                      <p:to>
                                        <p:strVal val="visible"/>
                                      </p:to>
                                    </p:set>
                                    <p:animEffect transition="in" filter="wipe(down)">
                                      <p:cBhvr>
                                        <p:cTn id="156" dur="500"/>
                                        <p:tgtEl>
                                          <p:spTgt spid="123"/>
                                        </p:tgtEl>
                                      </p:cBhvr>
                                    </p:animEffect>
                                  </p:childTnLst>
                                </p:cTn>
                              </p:par>
                              <p:par>
                                <p:cTn id="157" presetID="22" presetClass="entr" presetSubtype="4" fill="hold" nodeType="withEffect">
                                  <p:stCondLst>
                                    <p:cond delay="0"/>
                                  </p:stCondLst>
                                  <p:childTnLst>
                                    <p:set>
                                      <p:cBhvr>
                                        <p:cTn id="158" dur="1" fill="hold">
                                          <p:stCondLst>
                                            <p:cond delay="0"/>
                                          </p:stCondLst>
                                        </p:cTn>
                                        <p:tgtEl>
                                          <p:spTgt spid="124"/>
                                        </p:tgtEl>
                                        <p:attrNameLst>
                                          <p:attrName>style.visibility</p:attrName>
                                        </p:attrNameLst>
                                      </p:cBhvr>
                                      <p:to>
                                        <p:strVal val="visible"/>
                                      </p:to>
                                    </p:set>
                                    <p:animEffect transition="in" filter="wipe(down)">
                                      <p:cBhvr>
                                        <p:cTn id="159" dur="500"/>
                                        <p:tgtEl>
                                          <p:spTgt spid="124"/>
                                        </p:tgtEl>
                                      </p:cBhvr>
                                    </p:animEffect>
                                  </p:childTnLst>
                                </p:cTn>
                              </p:par>
                              <p:par>
                                <p:cTn id="160" presetID="22" presetClass="entr" presetSubtype="4" fill="hold" nodeType="withEffect">
                                  <p:stCondLst>
                                    <p:cond delay="0"/>
                                  </p:stCondLst>
                                  <p:childTnLst>
                                    <p:set>
                                      <p:cBhvr>
                                        <p:cTn id="161" dur="1" fill="hold">
                                          <p:stCondLst>
                                            <p:cond delay="0"/>
                                          </p:stCondLst>
                                        </p:cTn>
                                        <p:tgtEl>
                                          <p:spTgt spid="125"/>
                                        </p:tgtEl>
                                        <p:attrNameLst>
                                          <p:attrName>style.visibility</p:attrName>
                                        </p:attrNameLst>
                                      </p:cBhvr>
                                      <p:to>
                                        <p:strVal val="visible"/>
                                      </p:to>
                                    </p:set>
                                    <p:animEffect transition="in" filter="wipe(down)">
                                      <p:cBhvr>
                                        <p:cTn id="162" dur="500"/>
                                        <p:tgtEl>
                                          <p:spTgt spid="125"/>
                                        </p:tgtEl>
                                      </p:cBhvr>
                                    </p:animEffect>
                                  </p:childTnLst>
                                </p:cTn>
                              </p:par>
                            </p:childTnLst>
                          </p:cTn>
                        </p:par>
                      </p:childTnLst>
                    </p:cTn>
                  </p:par>
                  <p:par>
                    <p:cTn id="163" fill="hold">
                      <p:stCondLst>
                        <p:cond delay="indefinite"/>
                      </p:stCondLst>
                      <p:childTnLst>
                        <p:par>
                          <p:cTn id="164" fill="hold">
                            <p:stCondLst>
                              <p:cond delay="0"/>
                            </p:stCondLst>
                            <p:childTnLst>
                              <p:par>
                                <p:cTn id="165" presetID="22" presetClass="entr" presetSubtype="4" fill="hold" grpId="0" nodeType="clickEffect">
                                  <p:stCondLst>
                                    <p:cond delay="0"/>
                                  </p:stCondLst>
                                  <p:childTnLst>
                                    <p:set>
                                      <p:cBhvr>
                                        <p:cTn id="166" dur="1" fill="hold">
                                          <p:stCondLst>
                                            <p:cond delay="0"/>
                                          </p:stCondLst>
                                        </p:cTn>
                                        <p:tgtEl>
                                          <p:spTgt spid="74"/>
                                        </p:tgtEl>
                                        <p:attrNameLst>
                                          <p:attrName>style.visibility</p:attrName>
                                        </p:attrNameLst>
                                      </p:cBhvr>
                                      <p:to>
                                        <p:strVal val="visible"/>
                                      </p:to>
                                    </p:set>
                                    <p:animEffect transition="in" filter="wipe(down)">
                                      <p:cBhvr>
                                        <p:cTn id="167" dur="500"/>
                                        <p:tgtEl>
                                          <p:spTgt spid="74"/>
                                        </p:tgtEl>
                                      </p:cBhvr>
                                    </p:animEffect>
                                  </p:childTnLst>
                                </p:cTn>
                              </p:par>
                            </p:childTnLst>
                          </p:cTn>
                        </p:par>
                      </p:childTnLst>
                    </p:cTn>
                  </p:par>
                  <p:par>
                    <p:cTn id="168" fill="hold">
                      <p:stCondLst>
                        <p:cond delay="indefinite"/>
                      </p:stCondLst>
                      <p:childTnLst>
                        <p:par>
                          <p:cTn id="169" fill="hold">
                            <p:stCondLst>
                              <p:cond delay="0"/>
                            </p:stCondLst>
                            <p:childTnLst>
                              <p:par>
                                <p:cTn id="170" presetID="22" presetClass="entr" presetSubtype="4" fill="hold" grpId="0" nodeType="clickEffect">
                                  <p:stCondLst>
                                    <p:cond delay="0"/>
                                  </p:stCondLst>
                                  <p:childTnLst>
                                    <p:set>
                                      <p:cBhvr>
                                        <p:cTn id="171" dur="1" fill="hold">
                                          <p:stCondLst>
                                            <p:cond delay="0"/>
                                          </p:stCondLst>
                                        </p:cTn>
                                        <p:tgtEl>
                                          <p:spTgt spid="75"/>
                                        </p:tgtEl>
                                        <p:attrNameLst>
                                          <p:attrName>style.visibility</p:attrName>
                                        </p:attrNameLst>
                                      </p:cBhvr>
                                      <p:to>
                                        <p:strVal val="visible"/>
                                      </p:to>
                                    </p:set>
                                    <p:animEffect transition="in" filter="wipe(down)">
                                      <p:cBhvr>
                                        <p:cTn id="172"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291851" grpId="0" animBg="1"/>
      <p:bldP spid="291854" grpId="0"/>
      <p:bldP spid="291855" grpId="0"/>
      <p:bldP spid="291857" grpId="0" animBg="1"/>
      <p:bldP spid="291861" grpId="0" animBg="1"/>
      <p:bldP spid="291845" grpId="0" animBg="1"/>
      <p:bldP spid="291864" grpId="0" animBg="1"/>
      <p:bldP spid="291865" grpId="0" animBg="1"/>
      <p:bldP spid="6" grpId="0" animBg="1"/>
      <p:bldP spid="45" grpId="0" animBg="1"/>
      <p:bldP spid="46" grpId="0" animBg="1"/>
      <p:bldP spid="47" grpId="0" animBg="1"/>
      <p:bldP spid="48" grpId="0" animBg="1"/>
      <p:bldP spid="49" grpId="0" animBg="1"/>
      <p:bldP spid="50" grpId="0" animBg="1"/>
      <p:bldP spid="73" grpId="0" animBg="1"/>
      <p:bldP spid="74" grpId="0" animBg="1"/>
      <p:bldP spid="75" grpId="0" animBg="1"/>
      <p:bldP spid="98" grpId="0" animBg="1"/>
      <p:bldP spid="99" grpId="0" animBg="1"/>
      <p:bldP spid="100" grpId="0" animBg="1"/>
      <p:bldP spid="101" grpId="0" animBg="1"/>
      <p:bldP spid="102" grpId="0" animBg="1"/>
      <p:bldP spid="103" grpId="0" animBg="1"/>
      <p:bldP spid="134" grpId="0" animBg="1"/>
      <p:bldP spid="135" grpId="0" animBg="1"/>
      <p:bldP spid="136" grpId="0" animBg="1"/>
      <p:bldP spid="137" grpId="0" animBg="1"/>
      <p:bldP spid="13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extLst>
              <p:ext uri="{D42A27DB-BD31-4B8C-83A1-F6EECF244321}">
                <p14:modId xmlns:p14="http://schemas.microsoft.com/office/powerpoint/2010/main" val="222289766"/>
              </p:ext>
            </p:extLst>
          </p:nvPr>
        </p:nvGraphicFramePr>
        <p:xfrm>
          <a:off x="356466" y="625475"/>
          <a:ext cx="5557973" cy="5442816"/>
        </p:xfrm>
        <a:graphic>
          <a:graphicData uri="http://schemas.openxmlformats.org/presentationml/2006/ole">
            <mc:AlternateContent xmlns:mc="http://schemas.openxmlformats.org/markup-compatibility/2006">
              <mc:Choice xmlns:v="urn:schemas-microsoft-com:vml" Requires="v">
                <p:oleObj spid="_x0000_s7177" name="Equation" r:id="rId3" imgW="3111480" imgH="3047760" progId="Equation.DSMT4">
                  <p:embed/>
                </p:oleObj>
              </mc:Choice>
              <mc:Fallback>
                <p:oleObj name="Equation" r:id="rId3" imgW="3111480" imgH="3047760" progId="Equation.DSMT4">
                  <p:embed/>
                  <p:pic>
                    <p:nvPicPr>
                      <p:cNvPr id="0" name=""/>
                      <p:cNvPicPr/>
                      <p:nvPr/>
                    </p:nvPicPr>
                    <p:blipFill>
                      <a:blip r:embed="rId4"/>
                      <a:stretch>
                        <a:fillRect/>
                      </a:stretch>
                    </p:blipFill>
                    <p:spPr>
                      <a:xfrm>
                        <a:off x="356466" y="625475"/>
                        <a:ext cx="5557973" cy="5442816"/>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578073098"/>
              </p:ext>
            </p:extLst>
          </p:nvPr>
        </p:nvGraphicFramePr>
        <p:xfrm>
          <a:off x="6172200" y="588530"/>
          <a:ext cx="5754106" cy="5479761"/>
        </p:xfrm>
        <a:graphic>
          <a:graphicData uri="http://schemas.openxmlformats.org/presentationml/2006/ole">
            <mc:AlternateContent xmlns:mc="http://schemas.openxmlformats.org/markup-compatibility/2006">
              <mc:Choice xmlns:v="urn:schemas-microsoft-com:vml" Requires="v">
                <p:oleObj spid="_x0000_s7178" name="Equation" r:id="rId5" imgW="2958840" imgH="2819160" progId="Equation.DSMT4">
                  <p:embed/>
                </p:oleObj>
              </mc:Choice>
              <mc:Fallback>
                <p:oleObj name="Equation" r:id="rId5" imgW="2958840" imgH="2819160" progId="Equation.DSMT4">
                  <p:embed/>
                  <p:pic>
                    <p:nvPicPr>
                      <p:cNvPr id="4" name="对象 3"/>
                      <p:cNvPicPr/>
                      <p:nvPr/>
                    </p:nvPicPr>
                    <p:blipFill>
                      <a:blip r:embed="rId6"/>
                      <a:stretch>
                        <a:fillRect/>
                      </a:stretch>
                    </p:blipFill>
                    <p:spPr>
                      <a:xfrm>
                        <a:off x="6172200" y="588530"/>
                        <a:ext cx="5754106" cy="5479761"/>
                      </a:xfrm>
                      <a:prstGeom prst="rect">
                        <a:avLst/>
                      </a:prstGeom>
                    </p:spPr>
                  </p:pic>
                </p:oleObj>
              </mc:Fallback>
            </mc:AlternateContent>
          </a:graphicData>
        </a:graphic>
      </p:graphicFrame>
    </p:spTree>
    <p:extLst>
      <p:ext uri="{BB962C8B-B14F-4D97-AF65-F5344CB8AC3E}">
        <p14:creationId xmlns:p14="http://schemas.microsoft.com/office/powerpoint/2010/main" val="2737820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C2A3B96-A84A-47E5-AEE0-F2B749A345FA}" type="datetime1">
              <a:rPr lang="zh-CN" altLang="en-US"/>
              <a:pPr/>
              <a:t>2020/9/27</a:t>
            </a:fld>
            <a:endParaRPr lang="en-US" altLang="zh-CN"/>
          </a:p>
        </p:txBody>
      </p:sp>
      <p:sp>
        <p:nvSpPr>
          <p:cNvPr id="6" name="灯片编号占位符 5"/>
          <p:cNvSpPr>
            <a:spLocks noGrp="1"/>
          </p:cNvSpPr>
          <p:nvPr>
            <p:ph type="sldNum" sz="quarter" idx="12"/>
          </p:nvPr>
        </p:nvSpPr>
        <p:spPr/>
        <p:txBody>
          <a:bodyPr/>
          <a:lstStyle/>
          <a:p>
            <a:fld id="{1EA8825F-FDA3-4F6F-87BC-47D028883A25}" type="slidenum">
              <a:rPr lang="en-US" altLang="zh-CN"/>
              <a:pPr/>
              <a:t>13</a:t>
            </a:fld>
            <a:endParaRPr lang="en-US" altLang="zh-CN"/>
          </a:p>
        </p:txBody>
      </p:sp>
      <p:sp>
        <p:nvSpPr>
          <p:cNvPr id="248834" name="Rectangle 2"/>
          <p:cNvSpPr>
            <a:spLocks noGrp="1" noChangeArrowheads="1"/>
          </p:cNvSpPr>
          <p:nvPr>
            <p:ph type="title"/>
          </p:nvPr>
        </p:nvSpPr>
        <p:spPr/>
        <p:txBody>
          <a:bodyPr/>
          <a:lstStyle/>
          <a:p>
            <a:r>
              <a:rPr lang="zh-CN" altLang="en-US" sz="4000" b="1">
                <a:solidFill>
                  <a:srgbClr val="990000"/>
                </a:solidFill>
                <a:ea typeface="华文新魏" panose="02010800040101010101" pitchFamily="2" charset="-122"/>
              </a:rPr>
              <a:t>计量经济学的一般性定义</a:t>
            </a:r>
          </a:p>
        </p:txBody>
      </p:sp>
      <p:sp>
        <p:nvSpPr>
          <p:cNvPr id="248835" name="Rectangle 3"/>
          <p:cNvSpPr>
            <a:spLocks noGrp="1" noChangeArrowheads="1"/>
          </p:cNvSpPr>
          <p:nvPr>
            <p:ph type="body" idx="1"/>
          </p:nvPr>
        </p:nvSpPr>
        <p:spPr>
          <a:xfrm>
            <a:off x="940526" y="1773238"/>
            <a:ext cx="10413274" cy="4176712"/>
          </a:xfrm>
          <a:solidFill>
            <a:schemeClr val="bg1"/>
          </a:solidFill>
          <a:effectLst>
            <a:outerShdw dist="107763" dir="2700000" algn="ctr" rotWithShape="0">
              <a:schemeClr val="bg2">
                <a:alpha val="50000"/>
              </a:schemeClr>
            </a:outerShdw>
          </a:effectLst>
        </p:spPr>
        <p:txBody>
          <a:bodyPr>
            <a:normAutofit fontScale="92500" lnSpcReduction="10000"/>
          </a:bodyPr>
          <a:lstStyle/>
          <a:p>
            <a:pPr algn="just">
              <a:lnSpc>
                <a:spcPct val="135000"/>
              </a:lnSpc>
              <a:spcBef>
                <a:spcPct val="60000"/>
              </a:spcBef>
              <a:buClr>
                <a:schemeClr val="hlink"/>
              </a:buClr>
              <a:buSzTx/>
            </a:pPr>
            <a:r>
              <a:rPr lang="zh-CN" altLang="en-US" sz="3000" b="1" dirty="0">
                <a:latin typeface="楷体_GB2312" panose="02010609030101010101" pitchFamily="49" charset="-122"/>
                <a:ea typeface="楷体_GB2312" panose="02010609030101010101" pitchFamily="49" charset="-122"/>
              </a:rPr>
              <a:t>计量经济学是以</a:t>
            </a:r>
            <a:r>
              <a:rPr lang="zh-CN" altLang="en-US" sz="3000" b="1" dirty="0">
                <a:solidFill>
                  <a:srgbClr val="FF0000"/>
                </a:solidFill>
                <a:latin typeface="楷体_GB2312" panose="02010609030101010101" pitchFamily="49" charset="-122"/>
                <a:ea typeface="楷体_GB2312" panose="02010609030101010101" pitchFamily="49" charset="-122"/>
              </a:rPr>
              <a:t>经济理论和经济数据</a:t>
            </a:r>
            <a:r>
              <a:rPr lang="zh-CN" altLang="en-US" sz="3000" b="1" dirty="0">
                <a:latin typeface="楷体_GB2312" panose="02010609030101010101" pitchFamily="49" charset="-122"/>
                <a:ea typeface="楷体_GB2312" panose="02010609030101010101" pitchFamily="49" charset="-122"/>
              </a:rPr>
              <a:t>为依据，运用</a:t>
            </a:r>
            <a:r>
              <a:rPr lang="zh-CN" altLang="en-US" sz="3000" b="1" dirty="0">
                <a:solidFill>
                  <a:srgbClr val="FF0000"/>
                </a:solidFill>
                <a:latin typeface="楷体_GB2312" panose="02010609030101010101" pitchFamily="49" charset="-122"/>
                <a:ea typeface="楷体_GB2312" panose="02010609030101010101" pitchFamily="49" charset="-122"/>
              </a:rPr>
              <a:t>数学和统计学</a:t>
            </a:r>
            <a:r>
              <a:rPr lang="zh-CN" altLang="en-US" sz="3000" b="1" dirty="0">
                <a:latin typeface="楷体_GB2312" panose="02010609030101010101" pitchFamily="49" charset="-122"/>
                <a:ea typeface="楷体_GB2312" panose="02010609030101010101" pitchFamily="49" charset="-122"/>
              </a:rPr>
              <a:t>的方法，通过建立数学模型来研究</a:t>
            </a:r>
            <a:r>
              <a:rPr lang="zh-CN" altLang="en-US" sz="3000" b="1" dirty="0">
                <a:solidFill>
                  <a:srgbClr val="FF0000"/>
                </a:solidFill>
                <a:latin typeface="楷体_GB2312" panose="02010609030101010101" pitchFamily="49" charset="-122"/>
                <a:ea typeface="楷体_GB2312" panose="02010609030101010101" pitchFamily="49" charset="-122"/>
              </a:rPr>
              <a:t>经济数量关系和规律</a:t>
            </a:r>
            <a:r>
              <a:rPr lang="zh-CN" altLang="en-US" sz="3000" b="1" dirty="0">
                <a:latin typeface="楷体_GB2312" panose="02010609030101010101" pitchFamily="49" charset="-122"/>
                <a:ea typeface="楷体_GB2312" panose="02010609030101010101" pitchFamily="49" charset="-122"/>
              </a:rPr>
              <a:t>的一门经济学科</a:t>
            </a:r>
            <a:r>
              <a:rPr lang="zh-CN" altLang="en-US" sz="3000" b="1" dirty="0" smtClean="0">
                <a:latin typeface="楷体_GB2312" panose="02010609030101010101" pitchFamily="49" charset="-122"/>
                <a:ea typeface="楷体_GB2312" panose="02010609030101010101" pitchFamily="49" charset="-122"/>
              </a:rPr>
              <a:t>。</a:t>
            </a:r>
            <a:endParaRPr lang="en-US" altLang="zh-CN" sz="3000" b="1" dirty="0" smtClean="0">
              <a:latin typeface="楷体_GB2312" panose="02010609030101010101" pitchFamily="49" charset="-122"/>
              <a:ea typeface="楷体_GB2312" panose="02010609030101010101" pitchFamily="49" charset="-122"/>
            </a:endParaRPr>
          </a:p>
          <a:p>
            <a:pPr algn="just">
              <a:lnSpc>
                <a:spcPct val="135000"/>
              </a:lnSpc>
              <a:spcBef>
                <a:spcPct val="60000"/>
              </a:spcBef>
              <a:buClr>
                <a:schemeClr val="hlink"/>
              </a:buClr>
              <a:buSzTx/>
            </a:pPr>
            <a:r>
              <a:rPr lang="zh-CN" altLang="en-US" sz="3000" b="1" dirty="0" smtClean="0">
                <a:latin typeface="楷体_GB2312" panose="02010609030101010101" pitchFamily="49" charset="-122"/>
                <a:ea typeface="楷体_GB2312" panose="02010609030101010101" pitchFamily="49" charset="-122"/>
              </a:rPr>
              <a:t>是</a:t>
            </a:r>
            <a:r>
              <a:rPr lang="zh-CN" altLang="en-US" sz="3000" b="1" dirty="0" smtClean="0">
                <a:solidFill>
                  <a:srgbClr val="FF0000"/>
                </a:solidFill>
                <a:latin typeface="楷体_GB2312" panose="02010609030101010101" pitchFamily="49" charset="-122"/>
                <a:ea typeface="楷体_GB2312" panose="02010609030101010101" pitchFamily="49" charset="-122"/>
              </a:rPr>
              <a:t>统计学</a:t>
            </a:r>
            <a:r>
              <a:rPr lang="zh-CN" altLang="en-US" sz="3000" b="1" dirty="0" smtClean="0">
                <a:latin typeface="楷体_GB2312" panose="02010609030101010101" pitchFamily="49" charset="-122"/>
                <a:ea typeface="楷体_GB2312" panose="02010609030101010101" pitchFamily="49" charset="-122"/>
              </a:rPr>
              <a:t>、</a:t>
            </a:r>
            <a:r>
              <a:rPr lang="zh-CN" altLang="en-US" sz="3000" b="1" dirty="0" smtClean="0">
                <a:solidFill>
                  <a:srgbClr val="FF0000"/>
                </a:solidFill>
                <a:latin typeface="楷体_GB2312" panose="02010609030101010101" pitchFamily="49" charset="-122"/>
                <a:ea typeface="楷体_GB2312" panose="02010609030101010101" pitchFamily="49" charset="-122"/>
              </a:rPr>
              <a:t>经济学</a:t>
            </a:r>
            <a:r>
              <a:rPr lang="zh-CN" altLang="en-US" sz="3000" b="1" dirty="0" smtClean="0">
                <a:latin typeface="楷体_GB2312" panose="02010609030101010101" pitchFamily="49" charset="-122"/>
                <a:ea typeface="楷体_GB2312" panose="02010609030101010101" pitchFamily="49" charset="-122"/>
              </a:rPr>
              <a:t>和</a:t>
            </a:r>
            <a:r>
              <a:rPr lang="zh-CN" altLang="en-US" sz="3000" b="1" dirty="0" smtClean="0">
                <a:solidFill>
                  <a:srgbClr val="FF0000"/>
                </a:solidFill>
                <a:latin typeface="楷体_GB2312" panose="02010609030101010101" pitchFamily="49" charset="-122"/>
                <a:ea typeface="楷体_GB2312" panose="02010609030101010101" pitchFamily="49" charset="-122"/>
              </a:rPr>
              <a:t>数学</a:t>
            </a:r>
            <a:r>
              <a:rPr lang="zh-CN" altLang="en-US" sz="3000" b="1" dirty="0" smtClean="0">
                <a:latin typeface="楷体_GB2312" panose="02010609030101010101" pitchFamily="49" charset="-122"/>
                <a:ea typeface="楷体_GB2312" panose="02010609030101010101" pitchFamily="49" charset="-122"/>
              </a:rPr>
              <a:t>的结合</a:t>
            </a:r>
            <a:endParaRPr lang="zh-CN" altLang="en-US" sz="3000" b="1" dirty="0">
              <a:latin typeface="楷体_GB2312" panose="02010609030101010101" pitchFamily="49" charset="-122"/>
              <a:ea typeface="楷体_GB2312" panose="02010609030101010101" pitchFamily="49" charset="-122"/>
            </a:endParaRPr>
          </a:p>
          <a:p>
            <a:pPr algn="just">
              <a:lnSpc>
                <a:spcPct val="135000"/>
              </a:lnSpc>
              <a:spcBef>
                <a:spcPct val="60000"/>
              </a:spcBef>
              <a:buFont typeface="Wingdings" panose="05000000000000000000" pitchFamily="2" charset="2"/>
              <a:buChar char="u"/>
            </a:pPr>
            <a:r>
              <a:rPr lang="zh-CN" altLang="en-US" sz="3000" b="1" dirty="0">
                <a:solidFill>
                  <a:schemeClr val="folHlink"/>
                </a:solidFill>
                <a:latin typeface="楷体_GB2312" panose="02010609030101010101" pitchFamily="49" charset="-122"/>
                <a:ea typeface="楷体_GB2312" panose="02010609030101010101" pitchFamily="49" charset="-122"/>
              </a:rPr>
              <a:t>研究的主体</a:t>
            </a:r>
            <a:r>
              <a:rPr lang="zh-CN" altLang="en-US" sz="3000" dirty="0">
                <a:solidFill>
                  <a:schemeClr val="folHlink"/>
                </a:solidFill>
                <a:latin typeface="楷体_GB2312" panose="02010609030101010101" pitchFamily="49" charset="-122"/>
                <a:ea typeface="楷体_GB2312" panose="02010609030101010101" pitchFamily="49" charset="-122"/>
              </a:rPr>
              <a:t>：</a:t>
            </a:r>
            <a:r>
              <a:rPr lang="zh-CN" altLang="en-US" sz="3000" b="1" dirty="0">
                <a:latin typeface="楷体_GB2312" panose="02010609030101010101" pitchFamily="49" charset="-122"/>
                <a:ea typeface="楷体_GB2312" panose="02010609030101010101" pitchFamily="49" charset="-122"/>
              </a:rPr>
              <a:t>经济现象及其数量变化规律</a:t>
            </a:r>
          </a:p>
          <a:p>
            <a:pPr algn="just">
              <a:lnSpc>
                <a:spcPct val="135000"/>
              </a:lnSpc>
              <a:spcBef>
                <a:spcPct val="60000"/>
              </a:spcBef>
              <a:buFont typeface="Wingdings" panose="05000000000000000000" pitchFamily="2" charset="2"/>
              <a:buChar char="u"/>
            </a:pPr>
            <a:r>
              <a:rPr lang="zh-CN" altLang="en-US" sz="3000" b="1" dirty="0">
                <a:solidFill>
                  <a:schemeClr val="folHlink"/>
                </a:solidFill>
                <a:latin typeface="楷体_GB2312" panose="02010609030101010101" pitchFamily="49" charset="-122"/>
                <a:ea typeface="楷体_GB2312" panose="02010609030101010101" pitchFamily="49" charset="-122"/>
              </a:rPr>
              <a:t>研究的工具</a:t>
            </a:r>
            <a:r>
              <a:rPr lang="zh-CN" altLang="en-US" sz="3000" b="1" dirty="0" smtClean="0">
                <a:solidFill>
                  <a:schemeClr val="folHlink"/>
                </a:solidFill>
                <a:latin typeface="楷体_GB2312" panose="02010609030101010101" pitchFamily="49" charset="-122"/>
                <a:ea typeface="楷体_GB2312" panose="02010609030101010101" pitchFamily="49" charset="-122"/>
              </a:rPr>
              <a:t>：</a:t>
            </a:r>
            <a:r>
              <a:rPr lang="zh-CN" altLang="en-US" sz="3000" b="1" dirty="0" smtClean="0">
                <a:latin typeface="楷体_GB2312" panose="02010609030101010101" pitchFamily="49" charset="-122"/>
                <a:ea typeface="楷体_GB2312" panose="02010609030101010101" pitchFamily="49" charset="-122"/>
              </a:rPr>
              <a:t>模型、数学</a:t>
            </a:r>
            <a:r>
              <a:rPr lang="zh-CN" altLang="en-US" sz="3000" b="1" dirty="0">
                <a:latin typeface="楷体_GB2312" panose="02010609030101010101" pitchFamily="49" charset="-122"/>
                <a:ea typeface="楷体_GB2312" panose="02010609030101010101" pitchFamily="49" charset="-122"/>
              </a:rPr>
              <a:t>和统计方法</a:t>
            </a:r>
            <a:endParaRPr lang="zh-CN" altLang="en-US" sz="3000" b="1" dirty="0">
              <a:solidFill>
                <a:schemeClr val="hlink"/>
              </a:solidFill>
              <a:latin typeface="楷体_GB2312" panose="02010609030101010101" pitchFamily="49" charset="-122"/>
              <a:ea typeface="楷体_GB2312" panose="02010609030101010101" pitchFamily="49" charset="-122"/>
            </a:endParaRPr>
          </a:p>
        </p:txBody>
      </p:sp>
    </p:spTree>
    <p:extLst>
      <p:ext uri="{BB962C8B-B14F-4D97-AF65-F5344CB8AC3E}">
        <p14:creationId xmlns:p14="http://schemas.microsoft.com/office/powerpoint/2010/main" val="248306048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日期占位符 3"/>
          <p:cNvSpPr>
            <a:spLocks noGrp="1"/>
          </p:cNvSpPr>
          <p:nvPr>
            <p:ph type="dt" sz="half" idx="10"/>
          </p:nvPr>
        </p:nvSpPr>
        <p:spPr/>
        <p:txBody>
          <a:bodyPr/>
          <a:lstStyle/>
          <a:p>
            <a:fld id="{39FE4187-7730-4264-BA82-66206E7008D5}" type="datetime1">
              <a:rPr lang="zh-CN" altLang="en-US"/>
              <a:pPr/>
              <a:t>2020/9/27</a:t>
            </a:fld>
            <a:endParaRPr lang="en-US" altLang="zh-CN"/>
          </a:p>
        </p:txBody>
      </p:sp>
      <p:sp>
        <p:nvSpPr>
          <p:cNvPr id="11" name="灯片编号占位符 5"/>
          <p:cNvSpPr>
            <a:spLocks noGrp="1"/>
          </p:cNvSpPr>
          <p:nvPr>
            <p:ph type="sldNum" sz="quarter" idx="12"/>
          </p:nvPr>
        </p:nvSpPr>
        <p:spPr/>
        <p:txBody>
          <a:bodyPr/>
          <a:lstStyle/>
          <a:p>
            <a:fld id="{DF2D3DB8-9000-4D52-A067-823E69D6E9FF}" type="slidenum">
              <a:rPr lang="en-US" altLang="zh-CN"/>
              <a:pPr/>
              <a:t>14</a:t>
            </a:fld>
            <a:endParaRPr lang="en-US" altLang="zh-CN"/>
          </a:p>
        </p:txBody>
      </p:sp>
      <p:sp>
        <p:nvSpPr>
          <p:cNvPr id="249858" name="Rectangle 2"/>
          <p:cNvSpPr>
            <a:spLocks noGrp="1" noChangeArrowheads="1"/>
          </p:cNvSpPr>
          <p:nvPr>
            <p:ph type="title"/>
          </p:nvPr>
        </p:nvSpPr>
        <p:spPr>
          <a:xfrm>
            <a:off x="2495550" y="476250"/>
            <a:ext cx="7488238" cy="78263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zh-CN" altLang="en-US" sz="4000" b="1">
                <a:latin typeface="华文新魏" panose="02010800040101010101" pitchFamily="2" charset="-122"/>
                <a:ea typeface="华文新魏" panose="02010800040101010101" pitchFamily="2" charset="-122"/>
              </a:rPr>
              <a:t>三、计量经济学研究的三个要素</a:t>
            </a:r>
          </a:p>
        </p:txBody>
      </p:sp>
      <p:sp>
        <p:nvSpPr>
          <p:cNvPr id="249860" name="Rectangle 4"/>
          <p:cNvSpPr>
            <a:spLocks noChangeArrowheads="1"/>
          </p:cNvSpPr>
          <p:nvPr/>
        </p:nvSpPr>
        <p:spPr bwMode="auto">
          <a:xfrm>
            <a:off x="3343274" y="4502151"/>
            <a:ext cx="7950802"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25000"/>
              </a:lnSpc>
            </a:pPr>
            <a:r>
              <a:rPr lang="zh-CN" altLang="en-US" sz="2800" b="1" dirty="0">
                <a:latin typeface="楷体_GB2312" panose="02010609030101010101" pitchFamily="49" charset="-122"/>
                <a:ea typeface="楷体_GB2312" panose="02010609030101010101" pitchFamily="49" charset="-122"/>
              </a:rPr>
              <a:t>模型建立与模型估计、检验、分析的方法</a:t>
            </a:r>
          </a:p>
          <a:p>
            <a:pPr algn="l">
              <a:lnSpc>
                <a:spcPct val="125000"/>
              </a:lnSpc>
            </a:pPr>
            <a:r>
              <a:rPr lang="zh-CN" altLang="en-US" sz="2800" b="1" dirty="0">
                <a:latin typeface="楷体_GB2312" panose="02010609030101010101" pitchFamily="49" charset="-122"/>
                <a:ea typeface="楷体_GB2312" panose="02010609030101010101" pitchFamily="49" charset="-122"/>
              </a:rPr>
              <a:t>      </a:t>
            </a:r>
            <a:r>
              <a:rPr lang="zh-CN" altLang="en-US" sz="2800" b="1" dirty="0" smtClean="0">
                <a:latin typeface="楷体_GB2312" panose="02010609030101010101" pitchFamily="49" charset="-122"/>
                <a:ea typeface="楷体_GB2312" panose="02010609030101010101" pitchFamily="49" charset="-122"/>
              </a:rPr>
              <a:t>       </a:t>
            </a:r>
            <a:r>
              <a:rPr lang="en-US" altLang="zh-CN" sz="2800" b="1" dirty="0">
                <a:latin typeface="Times New Roman" panose="02020603050405020304" pitchFamily="18" charset="0"/>
                <a:ea typeface="楷体_GB2312" panose="02010609030101010101" pitchFamily="49" charset="-122"/>
              </a:rPr>
              <a:t>——</a:t>
            </a:r>
            <a:r>
              <a:rPr lang="zh-CN" altLang="en-US" sz="2800" b="1" dirty="0">
                <a:latin typeface="楷体_GB2312" panose="02010609030101010101" pitchFamily="49" charset="-122"/>
                <a:ea typeface="楷体_GB2312" panose="02010609030101010101" pitchFamily="49" charset="-122"/>
              </a:rPr>
              <a:t>计量经济研究的</a:t>
            </a:r>
            <a:r>
              <a:rPr lang="zh-CN" altLang="en-US" sz="2800" b="1" dirty="0">
                <a:solidFill>
                  <a:schemeClr val="tx2"/>
                </a:solidFill>
                <a:latin typeface="楷体_GB2312" panose="02010609030101010101" pitchFamily="49" charset="-122"/>
                <a:ea typeface="楷体_GB2312" panose="02010609030101010101" pitchFamily="49" charset="-122"/>
              </a:rPr>
              <a:t>工具与手段</a:t>
            </a:r>
          </a:p>
        </p:txBody>
      </p:sp>
      <p:sp>
        <p:nvSpPr>
          <p:cNvPr id="249861" name="Rectangle 5"/>
          <p:cNvSpPr>
            <a:spLocks noChangeArrowheads="1"/>
          </p:cNvSpPr>
          <p:nvPr/>
        </p:nvSpPr>
        <p:spPr bwMode="auto">
          <a:xfrm>
            <a:off x="1893930" y="1839912"/>
            <a:ext cx="164092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a:solidFill>
                  <a:schemeClr val="hlink"/>
                </a:solidFill>
                <a:latin typeface="楷体_GB2312" panose="02010609030101010101" pitchFamily="49" charset="-122"/>
                <a:ea typeface="楷体_GB2312" panose="02010609030101010101" pitchFamily="49" charset="-122"/>
              </a:rPr>
              <a:t>理论：</a:t>
            </a:r>
          </a:p>
        </p:txBody>
      </p:sp>
      <p:sp>
        <p:nvSpPr>
          <p:cNvPr id="249862" name="Rectangle 6"/>
          <p:cNvSpPr>
            <a:spLocks noChangeArrowheads="1"/>
          </p:cNvSpPr>
          <p:nvPr/>
        </p:nvSpPr>
        <p:spPr bwMode="auto">
          <a:xfrm>
            <a:off x="1992314" y="3135312"/>
            <a:ext cx="171689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a:solidFill>
                  <a:schemeClr val="hlink"/>
                </a:solidFill>
                <a:latin typeface="楷体_GB2312" panose="02010609030101010101" pitchFamily="49" charset="-122"/>
                <a:ea typeface="楷体_GB2312" panose="02010609030101010101" pitchFamily="49" charset="-122"/>
              </a:rPr>
              <a:t>数据：</a:t>
            </a:r>
          </a:p>
        </p:txBody>
      </p:sp>
      <p:sp>
        <p:nvSpPr>
          <p:cNvPr id="249863" name="Rectangle 7"/>
          <p:cNvSpPr>
            <a:spLocks noChangeArrowheads="1"/>
          </p:cNvSpPr>
          <p:nvPr/>
        </p:nvSpPr>
        <p:spPr bwMode="auto">
          <a:xfrm>
            <a:off x="1919288" y="4616451"/>
            <a:ext cx="174727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a:solidFill>
                  <a:schemeClr val="hlink"/>
                </a:solidFill>
                <a:latin typeface="楷体_GB2312" panose="02010609030101010101" pitchFamily="49" charset="-122"/>
                <a:ea typeface="楷体_GB2312" panose="02010609030101010101" pitchFamily="49" charset="-122"/>
              </a:rPr>
              <a:t>方法：</a:t>
            </a:r>
          </a:p>
        </p:txBody>
      </p:sp>
      <p:sp>
        <p:nvSpPr>
          <p:cNvPr id="249864" name="Rectangle 8"/>
          <p:cNvSpPr>
            <a:spLocks noChangeArrowheads="1"/>
          </p:cNvSpPr>
          <p:nvPr/>
        </p:nvSpPr>
        <p:spPr bwMode="auto">
          <a:xfrm>
            <a:off x="3359150" y="1766889"/>
            <a:ext cx="7044826"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25000"/>
              </a:lnSpc>
            </a:pPr>
            <a:r>
              <a:rPr lang="zh-CN" altLang="en-US" sz="2800" b="1" dirty="0">
                <a:latin typeface="楷体_GB2312" panose="02010609030101010101" pitchFamily="49" charset="-122"/>
                <a:ea typeface="楷体_GB2312" panose="02010609030101010101" pitchFamily="49" charset="-122"/>
              </a:rPr>
              <a:t>即说明与所研究经济现象相关的经济理论</a:t>
            </a:r>
          </a:p>
          <a:p>
            <a:pPr algn="l">
              <a:lnSpc>
                <a:spcPct val="125000"/>
              </a:lnSpc>
            </a:pPr>
            <a:r>
              <a:rPr lang="zh-CN" altLang="en-US" sz="2800" b="1" dirty="0">
                <a:latin typeface="楷体_GB2312" panose="02010609030101010101" pitchFamily="49" charset="-122"/>
                <a:ea typeface="楷体_GB2312" panose="02010609030101010101" pitchFamily="49" charset="-122"/>
              </a:rPr>
              <a:t>         　　</a:t>
            </a:r>
            <a:r>
              <a:rPr lang="en-US" altLang="zh-CN" sz="2800" b="1" dirty="0">
                <a:latin typeface="Times New Roman" panose="02020603050405020304" pitchFamily="18" charset="0"/>
                <a:ea typeface="楷体_GB2312" panose="02010609030101010101" pitchFamily="49" charset="-122"/>
              </a:rPr>
              <a:t>——</a:t>
            </a:r>
            <a:r>
              <a:rPr lang="zh-CN" altLang="en-US" sz="2800" b="1" dirty="0">
                <a:latin typeface="楷体_GB2312" panose="02010609030101010101" pitchFamily="49" charset="-122"/>
                <a:ea typeface="楷体_GB2312" panose="02010609030101010101" pitchFamily="49" charset="-122"/>
              </a:rPr>
              <a:t>计量经济研究的</a:t>
            </a:r>
            <a:r>
              <a:rPr lang="zh-CN" altLang="en-US" sz="2800" b="1" dirty="0">
                <a:solidFill>
                  <a:schemeClr val="folHlink"/>
                </a:solidFill>
                <a:latin typeface="楷体_GB2312" panose="02010609030101010101" pitchFamily="49" charset="-122"/>
                <a:ea typeface="楷体_GB2312" panose="02010609030101010101" pitchFamily="49" charset="-122"/>
              </a:rPr>
              <a:t>基础</a:t>
            </a:r>
          </a:p>
        </p:txBody>
      </p:sp>
      <p:sp>
        <p:nvSpPr>
          <p:cNvPr id="249865" name="Rectangle 9"/>
          <p:cNvSpPr>
            <a:spLocks noChangeArrowheads="1"/>
          </p:cNvSpPr>
          <p:nvPr/>
        </p:nvSpPr>
        <p:spPr bwMode="auto">
          <a:xfrm>
            <a:off x="3343276" y="3019426"/>
            <a:ext cx="7777806"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25000"/>
              </a:lnSpc>
            </a:pPr>
            <a:r>
              <a:rPr lang="zh-CN" altLang="en-US" sz="2800" b="1" dirty="0">
                <a:latin typeface="楷体_GB2312" panose="02010609030101010101" pitchFamily="49" charset="-122"/>
                <a:ea typeface="楷体_GB2312" panose="02010609030101010101" pitchFamily="49" charset="-122"/>
              </a:rPr>
              <a:t>对所研究经济现象进行观测所得到的</a:t>
            </a:r>
            <a:r>
              <a:rPr lang="zh-CN" altLang="en-US" sz="2800" b="1" dirty="0" smtClean="0">
                <a:latin typeface="楷体_GB2312" panose="02010609030101010101" pitchFamily="49" charset="-122"/>
                <a:ea typeface="楷体_GB2312" panose="02010609030101010101" pitchFamily="49" charset="-122"/>
              </a:rPr>
              <a:t>相关信息 </a:t>
            </a:r>
            <a:endParaRPr lang="en-US" altLang="zh-CN" sz="2800" b="1" dirty="0" smtClean="0">
              <a:latin typeface="楷体_GB2312" panose="02010609030101010101" pitchFamily="49" charset="-122"/>
              <a:ea typeface="楷体_GB2312" panose="02010609030101010101" pitchFamily="49" charset="-122"/>
            </a:endParaRPr>
          </a:p>
          <a:p>
            <a:pPr algn="l">
              <a:lnSpc>
                <a:spcPct val="125000"/>
              </a:lnSpc>
            </a:pPr>
            <a:r>
              <a:rPr lang="en-US" altLang="zh-CN" sz="2800" b="1" dirty="0">
                <a:latin typeface="楷体_GB2312" panose="02010609030101010101" pitchFamily="49" charset="-122"/>
                <a:ea typeface="楷体_GB2312" panose="02010609030101010101" pitchFamily="49" charset="-122"/>
              </a:rPr>
              <a:t> </a:t>
            </a:r>
            <a:r>
              <a:rPr lang="en-US" altLang="zh-CN" sz="2800" b="1" dirty="0" smtClean="0">
                <a:latin typeface="楷体_GB2312" panose="02010609030101010101" pitchFamily="49" charset="-122"/>
                <a:ea typeface="楷体_GB2312" panose="02010609030101010101" pitchFamily="49" charset="-122"/>
              </a:rPr>
              <a:t>        </a:t>
            </a:r>
            <a:r>
              <a:rPr lang="zh-CN" altLang="en-US" sz="2800" b="1" dirty="0" smtClean="0">
                <a:latin typeface="楷体_GB2312" panose="02010609030101010101" pitchFamily="49" charset="-122"/>
                <a:ea typeface="楷体_GB2312" panose="02010609030101010101" pitchFamily="49" charset="-122"/>
              </a:rPr>
              <a:t>    </a:t>
            </a:r>
            <a:r>
              <a:rPr lang="en-US" altLang="zh-CN" sz="2800" b="1" dirty="0">
                <a:latin typeface="Times New Roman" panose="02020603050405020304" pitchFamily="18" charset="0"/>
                <a:ea typeface="楷体_GB2312" panose="02010609030101010101" pitchFamily="49" charset="-122"/>
              </a:rPr>
              <a:t>——</a:t>
            </a:r>
            <a:r>
              <a:rPr lang="zh-CN" altLang="en-US" sz="2800" b="1" dirty="0">
                <a:latin typeface="楷体_GB2312" panose="02010609030101010101" pitchFamily="49" charset="-122"/>
                <a:ea typeface="楷体_GB2312" panose="02010609030101010101" pitchFamily="49" charset="-122"/>
              </a:rPr>
              <a:t>计量经济研究的</a:t>
            </a:r>
            <a:r>
              <a:rPr lang="zh-CN" altLang="en-US" sz="2800" b="1" dirty="0">
                <a:solidFill>
                  <a:schemeClr val="tx2"/>
                </a:solidFill>
                <a:latin typeface="楷体_GB2312" panose="02010609030101010101" pitchFamily="49" charset="-122"/>
                <a:ea typeface="楷体_GB2312" panose="02010609030101010101" pitchFamily="49" charset="-122"/>
              </a:rPr>
              <a:t>原料或依据</a:t>
            </a:r>
          </a:p>
        </p:txBody>
      </p:sp>
    </p:spTree>
    <p:extLst>
      <p:ext uri="{BB962C8B-B14F-4D97-AF65-F5344CB8AC3E}">
        <p14:creationId xmlns:p14="http://schemas.microsoft.com/office/powerpoint/2010/main" val="222376420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9861"/>
                                        </p:tgtEl>
                                        <p:attrNameLst>
                                          <p:attrName>style.visibility</p:attrName>
                                        </p:attrNameLst>
                                      </p:cBhvr>
                                      <p:to>
                                        <p:strVal val="visible"/>
                                      </p:to>
                                    </p:set>
                                    <p:anim calcmode="lin" valueType="num">
                                      <p:cBhvr additive="base">
                                        <p:cTn id="7" dur="500" fill="hold"/>
                                        <p:tgtEl>
                                          <p:spTgt spid="249861"/>
                                        </p:tgtEl>
                                        <p:attrNameLst>
                                          <p:attrName>ppt_x</p:attrName>
                                        </p:attrNameLst>
                                      </p:cBhvr>
                                      <p:tavLst>
                                        <p:tav tm="0">
                                          <p:val>
                                            <p:strVal val="#ppt_x"/>
                                          </p:val>
                                        </p:tav>
                                        <p:tav tm="100000">
                                          <p:val>
                                            <p:strVal val="#ppt_x"/>
                                          </p:val>
                                        </p:tav>
                                      </p:tavLst>
                                    </p:anim>
                                    <p:anim calcmode="lin" valueType="num">
                                      <p:cBhvr additive="base">
                                        <p:cTn id="8" dur="500" fill="hold"/>
                                        <p:tgtEl>
                                          <p:spTgt spid="24986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49862"/>
                                        </p:tgtEl>
                                        <p:attrNameLst>
                                          <p:attrName>style.visibility</p:attrName>
                                        </p:attrNameLst>
                                      </p:cBhvr>
                                      <p:to>
                                        <p:strVal val="visible"/>
                                      </p:to>
                                    </p:set>
                                    <p:anim calcmode="lin" valueType="num">
                                      <p:cBhvr additive="base">
                                        <p:cTn id="11" dur="500" fill="hold"/>
                                        <p:tgtEl>
                                          <p:spTgt spid="249862"/>
                                        </p:tgtEl>
                                        <p:attrNameLst>
                                          <p:attrName>ppt_x</p:attrName>
                                        </p:attrNameLst>
                                      </p:cBhvr>
                                      <p:tavLst>
                                        <p:tav tm="0">
                                          <p:val>
                                            <p:strVal val="#ppt_x"/>
                                          </p:val>
                                        </p:tav>
                                        <p:tav tm="100000">
                                          <p:val>
                                            <p:strVal val="#ppt_x"/>
                                          </p:val>
                                        </p:tav>
                                      </p:tavLst>
                                    </p:anim>
                                    <p:anim calcmode="lin" valueType="num">
                                      <p:cBhvr additive="base">
                                        <p:cTn id="12" dur="500" fill="hold"/>
                                        <p:tgtEl>
                                          <p:spTgt spid="24986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49863"/>
                                        </p:tgtEl>
                                        <p:attrNameLst>
                                          <p:attrName>style.visibility</p:attrName>
                                        </p:attrNameLst>
                                      </p:cBhvr>
                                      <p:to>
                                        <p:strVal val="visible"/>
                                      </p:to>
                                    </p:set>
                                    <p:anim calcmode="lin" valueType="num">
                                      <p:cBhvr additive="base">
                                        <p:cTn id="15" dur="500" fill="hold"/>
                                        <p:tgtEl>
                                          <p:spTgt spid="249863"/>
                                        </p:tgtEl>
                                        <p:attrNameLst>
                                          <p:attrName>ppt_x</p:attrName>
                                        </p:attrNameLst>
                                      </p:cBhvr>
                                      <p:tavLst>
                                        <p:tav tm="0">
                                          <p:val>
                                            <p:strVal val="#ppt_x"/>
                                          </p:val>
                                        </p:tav>
                                        <p:tav tm="100000">
                                          <p:val>
                                            <p:strVal val="#ppt_x"/>
                                          </p:val>
                                        </p:tav>
                                      </p:tavLst>
                                    </p:anim>
                                    <p:anim calcmode="lin" valueType="num">
                                      <p:cBhvr additive="base">
                                        <p:cTn id="16" dur="500" fill="hold"/>
                                        <p:tgtEl>
                                          <p:spTgt spid="249863"/>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49864"/>
                                        </p:tgtEl>
                                        <p:attrNameLst>
                                          <p:attrName>style.visibility</p:attrName>
                                        </p:attrNameLst>
                                      </p:cBhvr>
                                      <p:to>
                                        <p:strVal val="visible"/>
                                      </p:to>
                                    </p:set>
                                    <p:anim calcmode="lin" valueType="num">
                                      <p:cBhvr additive="base">
                                        <p:cTn id="21" dur="500" fill="hold"/>
                                        <p:tgtEl>
                                          <p:spTgt spid="249864"/>
                                        </p:tgtEl>
                                        <p:attrNameLst>
                                          <p:attrName>ppt_x</p:attrName>
                                        </p:attrNameLst>
                                      </p:cBhvr>
                                      <p:tavLst>
                                        <p:tav tm="0">
                                          <p:val>
                                            <p:strVal val="#ppt_x"/>
                                          </p:val>
                                        </p:tav>
                                        <p:tav tm="100000">
                                          <p:val>
                                            <p:strVal val="#ppt_x"/>
                                          </p:val>
                                        </p:tav>
                                      </p:tavLst>
                                    </p:anim>
                                    <p:anim calcmode="lin" valueType="num">
                                      <p:cBhvr additive="base">
                                        <p:cTn id="22" dur="500" fill="hold"/>
                                        <p:tgtEl>
                                          <p:spTgt spid="249864"/>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49865"/>
                                        </p:tgtEl>
                                        <p:attrNameLst>
                                          <p:attrName>style.visibility</p:attrName>
                                        </p:attrNameLst>
                                      </p:cBhvr>
                                      <p:to>
                                        <p:strVal val="visible"/>
                                      </p:to>
                                    </p:set>
                                    <p:anim calcmode="lin" valueType="num">
                                      <p:cBhvr additive="base">
                                        <p:cTn id="27" dur="500" fill="hold"/>
                                        <p:tgtEl>
                                          <p:spTgt spid="249865"/>
                                        </p:tgtEl>
                                        <p:attrNameLst>
                                          <p:attrName>ppt_x</p:attrName>
                                        </p:attrNameLst>
                                      </p:cBhvr>
                                      <p:tavLst>
                                        <p:tav tm="0">
                                          <p:val>
                                            <p:strVal val="#ppt_x"/>
                                          </p:val>
                                        </p:tav>
                                        <p:tav tm="100000">
                                          <p:val>
                                            <p:strVal val="#ppt_x"/>
                                          </p:val>
                                        </p:tav>
                                      </p:tavLst>
                                    </p:anim>
                                    <p:anim calcmode="lin" valueType="num">
                                      <p:cBhvr additive="base">
                                        <p:cTn id="28" dur="500" fill="hold"/>
                                        <p:tgtEl>
                                          <p:spTgt spid="249865"/>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49860"/>
                                        </p:tgtEl>
                                        <p:attrNameLst>
                                          <p:attrName>style.visibility</p:attrName>
                                        </p:attrNameLst>
                                      </p:cBhvr>
                                      <p:to>
                                        <p:strVal val="visible"/>
                                      </p:to>
                                    </p:set>
                                    <p:anim calcmode="lin" valueType="num">
                                      <p:cBhvr additive="base">
                                        <p:cTn id="33" dur="500" fill="hold"/>
                                        <p:tgtEl>
                                          <p:spTgt spid="249860"/>
                                        </p:tgtEl>
                                        <p:attrNameLst>
                                          <p:attrName>ppt_x</p:attrName>
                                        </p:attrNameLst>
                                      </p:cBhvr>
                                      <p:tavLst>
                                        <p:tav tm="0">
                                          <p:val>
                                            <p:strVal val="#ppt_x"/>
                                          </p:val>
                                        </p:tav>
                                        <p:tav tm="100000">
                                          <p:val>
                                            <p:strVal val="#ppt_x"/>
                                          </p:val>
                                        </p:tav>
                                      </p:tavLst>
                                    </p:anim>
                                    <p:anim calcmode="lin" valueType="num">
                                      <p:cBhvr additive="base">
                                        <p:cTn id="34" dur="500" fill="hold"/>
                                        <p:tgtEl>
                                          <p:spTgt spid="2498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60" grpId="0"/>
      <p:bldP spid="249861" grpId="0"/>
      <p:bldP spid="249862" grpId="0"/>
      <p:bldP spid="249863" grpId="0"/>
      <p:bldP spid="249864" grpId="0"/>
      <p:bldP spid="24986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灯片编号占位符 5"/>
          <p:cNvSpPr>
            <a:spLocks noGrp="1"/>
          </p:cNvSpPr>
          <p:nvPr>
            <p:ph type="sldNum" sz="quarter" idx="12"/>
          </p:nvPr>
        </p:nvSpPr>
        <p:spPr>
          <a:xfrm>
            <a:off x="9753601" y="6473825"/>
            <a:ext cx="758825" cy="247650"/>
          </a:xfrm>
        </p:spPr>
        <p:txBody>
          <a:bodyPr/>
          <a:lstStyle>
            <a:lvl1pPr eaLnBrk="0" hangingPunct="0">
              <a:defRPr kumimoji="1" sz="4000">
                <a:solidFill>
                  <a:schemeClr val="tx1"/>
                </a:solidFill>
                <a:latin typeface="Tahoma" panose="020B0604030504040204" pitchFamily="34" charset="0"/>
                <a:ea typeface="宋体" panose="02010600030101010101" pitchFamily="2" charset="-122"/>
              </a:defRPr>
            </a:lvl1pPr>
            <a:lvl2pPr marL="742950" indent="-285750" eaLnBrk="0" hangingPunct="0">
              <a:defRPr kumimoji="1" sz="4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4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4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4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ahoma" panose="020B0604030504040204" pitchFamily="34" charset="0"/>
                <a:ea typeface="宋体" panose="02010600030101010101" pitchFamily="2" charset="-122"/>
              </a:defRPr>
            </a:lvl9pPr>
          </a:lstStyle>
          <a:p>
            <a:pPr eaLnBrk="1" hangingPunct="1"/>
            <a:fld id="{FE9EBA59-8F27-411C-BA8F-30FB25726766}" type="slidenum">
              <a:rPr kumimoji="0" lang="en-US" altLang="zh-CN" sz="1200">
                <a:solidFill>
                  <a:srgbClr val="8F9CAA"/>
                </a:solidFill>
              </a:rPr>
              <a:pPr eaLnBrk="1" hangingPunct="1"/>
              <a:t>15</a:t>
            </a:fld>
            <a:endParaRPr kumimoji="0" lang="en-US" altLang="zh-CN" sz="1200">
              <a:solidFill>
                <a:srgbClr val="8F9CAA"/>
              </a:solidFill>
            </a:endParaRPr>
          </a:p>
        </p:txBody>
      </p:sp>
      <p:sp>
        <p:nvSpPr>
          <p:cNvPr id="28675" name="Rectangle 25"/>
          <p:cNvSpPr>
            <a:spLocks noChangeArrowheads="1"/>
          </p:cNvSpPr>
          <p:nvPr/>
        </p:nvSpPr>
        <p:spPr bwMode="auto">
          <a:xfrm>
            <a:off x="2935288" y="333376"/>
            <a:ext cx="7732712"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zh-CN" altLang="en-US" sz="4400" b="1">
                <a:solidFill>
                  <a:srgbClr val="3333FF"/>
                </a:solidFill>
                <a:latin typeface="Tahoma" panose="020B0604030504040204" pitchFamily="34" charset="0"/>
                <a:ea typeface="华文新魏" panose="02010800040101010101" pitchFamily="2" charset="-122"/>
              </a:rPr>
              <a:t>计量经济学研究的基本概述</a:t>
            </a:r>
            <a:r>
              <a:rPr lang="zh-CN" altLang="en-US" sz="4400">
                <a:solidFill>
                  <a:srgbClr val="3333FF"/>
                </a:solidFill>
                <a:latin typeface="Tahoma" panose="020B0604030504040204" pitchFamily="34" charset="0"/>
                <a:ea typeface="华文新魏" panose="02010800040101010101" pitchFamily="2" charset="-122"/>
              </a:rPr>
              <a:t>：</a:t>
            </a:r>
          </a:p>
        </p:txBody>
      </p:sp>
      <p:sp>
        <p:nvSpPr>
          <p:cNvPr id="28676" name="Rectangle 26"/>
          <p:cNvSpPr>
            <a:spLocks noChangeArrowheads="1"/>
          </p:cNvSpPr>
          <p:nvPr/>
        </p:nvSpPr>
        <p:spPr bwMode="auto">
          <a:xfrm>
            <a:off x="1828800" y="304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4400">
                <a:solidFill>
                  <a:schemeClr val="tx2"/>
                </a:solidFill>
                <a:latin typeface="Tahoma" panose="020B0604030504040204" pitchFamily="34" charset="0"/>
              </a:rPr>
              <a:t>     </a:t>
            </a:r>
            <a:endParaRPr lang="en-US" altLang="zh-CN" sz="3200">
              <a:solidFill>
                <a:schemeClr val="tx2"/>
              </a:solidFill>
              <a:latin typeface="Tahoma" panose="020B0604030504040204" pitchFamily="34" charset="0"/>
            </a:endParaRPr>
          </a:p>
        </p:txBody>
      </p:sp>
      <p:sp>
        <p:nvSpPr>
          <p:cNvPr id="363547" name="Rectangle 27"/>
          <p:cNvSpPr>
            <a:spLocks noChangeArrowheads="1"/>
          </p:cNvSpPr>
          <p:nvPr/>
        </p:nvSpPr>
        <p:spPr bwMode="auto">
          <a:xfrm>
            <a:off x="911225" y="1752600"/>
            <a:ext cx="9601200" cy="4108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lvl="2" algn="just" eaLnBrk="1" hangingPunct="1">
              <a:buClr>
                <a:schemeClr val="folHlink"/>
              </a:buClr>
              <a:buSzPct val="50000"/>
              <a:buFont typeface="Wingdings" panose="05000000000000000000" pitchFamily="2" charset="2"/>
              <a:buNone/>
            </a:pPr>
            <a:r>
              <a:rPr lang="en-US" altLang="zh-CN" sz="1600" dirty="0">
                <a:latin typeface="Tahoma" panose="020B0604030504040204" pitchFamily="34" charset="0"/>
              </a:rPr>
              <a:t>  </a:t>
            </a:r>
          </a:p>
          <a:p>
            <a:pPr lvl="2" algn="just" eaLnBrk="1" hangingPunct="1">
              <a:buClr>
                <a:schemeClr val="folHlink"/>
              </a:buClr>
              <a:buSzPct val="50000"/>
              <a:buFont typeface="Wingdings" panose="05000000000000000000" pitchFamily="2" charset="2"/>
              <a:buNone/>
            </a:pPr>
            <a:endParaRPr lang="en-US" altLang="zh-CN" sz="1600" b="1" dirty="0">
              <a:latin typeface="Tahoma" panose="020B0604030504040204" pitchFamily="34" charset="0"/>
            </a:endParaRPr>
          </a:p>
          <a:p>
            <a:pPr lvl="2" algn="just" eaLnBrk="1" hangingPunct="1">
              <a:buClr>
                <a:schemeClr val="folHlink"/>
              </a:buClr>
              <a:buSzPct val="50000"/>
              <a:buFont typeface="Wingdings" panose="05000000000000000000" pitchFamily="2" charset="2"/>
              <a:buNone/>
            </a:pPr>
            <a:r>
              <a:rPr lang="en-US" altLang="zh-CN" sz="1600" dirty="0">
                <a:latin typeface="Tahoma" panose="020B0604030504040204" pitchFamily="34" charset="0"/>
              </a:rPr>
              <a:t>             </a:t>
            </a:r>
            <a:r>
              <a:rPr lang="en-US" altLang="zh-CN" sz="1000" dirty="0">
                <a:latin typeface="Tahoma" panose="020B0604030504040204" pitchFamily="34" charset="0"/>
              </a:rPr>
              <a:t>                             </a:t>
            </a:r>
            <a:r>
              <a:rPr lang="en-US" altLang="zh-CN" sz="1700" dirty="0">
                <a:latin typeface="Tahoma" panose="020B0604030504040204" pitchFamily="34" charset="0"/>
              </a:rPr>
              <a:t>                                      </a:t>
            </a:r>
            <a:endParaRPr lang="en-US" altLang="zh-CN" sz="2200" dirty="0">
              <a:latin typeface="Tahoma" panose="020B0604030504040204" pitchFamily="34" charset="0"/>
              <a:ea typeface="华文楷体" panose="02010600040101010101" pitchFamily="2" charset="-122"/>
            </a:endParaRPr>
          </a:p>
          <a:p>
            <a:pPr lvl="2" algn="just" eaLnBrk="1" hangingPunct="1">
              <a:buClr>
                <a:schemeClr val="folHlink"/>
              </a:buClr>
              <a:buSzPct val="50000"/>
              <a:buFont typeface="Wingdings" panose="05000000000000000000" pitchFamily="2" charset="2"/>
              <a:buNone/>
            </a:pPr>
            <a:r>
              <a:rPr lang="en-US" altLang="zh-CN" sz="1000" dirty="0">
                <a:latin typeface="Tahoma" panose="020B0604030504040204" pitchFamily="34" charset="0"/>
              </a:rPr>
              <a:t>                                                                                     </a:t>
            </a:r>
            <a:r>
              <a:rPr lang="en-US" altLang="zh-CN" sz="2200" dirty="0">
                <a:latin typeface="Tahoma" panose="020B0604030504040204" pitchFamily="34" charset="0"/>
              </a:rPr>
              <a:t>                </a:t>
            </a:r>
            <a:endParaRPr lang="en-US" altLang="zh-CN" sz="2200" dirty="0">
              <a:latin typeface="Tahoma" panose="020B0604030504040204" pitchFamily="34" charset="0"/>
              <a:ea typeface="华文楷体" panose="02010600040101010101" pitchFamily="2" charset="-122"/>
            </a:endParaRPr>
          </a:p>
          <a:p>
            <a:pPr lvl="2" algn="just" eaLnBrk="1" hangingPunct="1">
              <a:buClr>
                <a:schemeClr val="folHlink"/>
              </a:buClr>
              <a:buSzPct val="50000"/>
              <a:buFont typeface="Wingdings" panose="05000000000000000000" pitchFamily="2" charset="2"/>
              <a:buNone/>
            </a:pPr>
            <a:endParaRPr lang="en-US" altLang="zh-CN" sz="1700" b="1" dirty="0">
              <a:latin typeface="华文新魏" panose="02010800040101010101" pitchFamily="2" charset="-122"/>
              <a:ea typeface="华文新魏" panose="02010800040101010101" pitchFamily="2" charset="-122"/>
            </a:endParaRPr>
          </a:p>
          <a:p>
            <a:pPr lvl="2" algn="just" eaLnBrk="1" hangingPunct="1">
              <a:buClr>
                <a:schemeClr val="folHlink"/>
              </a:buClr>
              <a:buSzPct val="50000"/>
              <a:buFont typeface="Wingdings" panose="05000000000000000000" pitchFamily="2" charset="2"/>
              <a:buNone/>
            </a:pPr>
            <a:endParaRPr lang="en-US" altLang="zh-CN" sz="1600" b="1" dirty="0">
              <a:latin typeface="Tahoma" panose="020B0604030504040204" pitchFamily="34" charset="0"/>
            </a:endParaRPr>
          </a:p>
          <a:p>
            <a:pPr lvl="2" algn="just" eaLnBrk="1" hangingPunct="1">
              <a:buClr>
                <a:schemeClr val="folHlink"/>
              </a:buClr>
              <a:buSzPct val="50000"/>
              <a:buFont typeface="Wingdings" panose="05000000000000000000" pitchFamily="2" charset="2"/>
              <a:buNone/>
            </a:pPr>
            <a:endParaRPr lang="en-US" altLang="zh-CN" sz="1600" dirty="0">
              <a:latin typeface="Tahoma" panose="020B0604030504040204" pitchFamily="34" charset="0"/>
            </a:endParaRPr>
          </a:p>
          <a:p>
            <a:pPr lvl="2" algn="just" eaLnBrk="1" hangingPunct="1">
              <a:buClr>
                <a:schemeClr val="folHlink"/>
              </a:buClr>
              <a:buSzPct val="50000"/>
              <a:buFont typeface="Wingdings" panose="05000000000000000000" pitchFamily="2" charset="2"/>
              <a:buNone/>
            </a:pPr>
            <a:endParaRPr lang="en-US" altLang="zh-CN" sz="1600" dirty="0">
              <a:latin typeface="Tahoma" panose="020B0604030504040204" pitchFamily="34" charset="0"/>
            </a:endParaRPr>
          </a:p>
          <a:p>
            <a:pPr lvl="2" algn="just" eaLnBrk="1" hangingPunct="1">
              <a:buClr>
                <a:schemeClr val="folHlink"/>
              </a:buClr>
              <a:buSzPct val="50000"/>
              <a:buFont typeface="Wingdings" panose="05000000000000000000" pitchFamily="2" charset="2"/>
              <a:buNone/>
            </a:pPr>
            <a:endParaRPr lang="en-US" altLang="zh-CN" sz="1600" dirty="0">
              <a:latin typeface="Tahoma" panose="020B0604030504040204" pitchFamily="34" charset="0"/>
            </a:endParaRPr>
          </a:p>
          <a:p>
            <a:pPr lvl="2" algn="just" eaLnBrk="1" hangingPunct="1">
              <a:buClr>
                <a:schemeClr val="folHlink"/>
              </a:buClr>
              <a:buSzPct val="50000"/>
              <a:buFont typeface="Wingdings" panose="05000000000000000000" pitchFamily="2" charset="2"/>
              <a:buNone/>
            </a:pPr>
            <a:endParaRPr lang="en-US" altLang="zh-CN" sz="1600" dirty="0">
              <a:latin typeface="Tahoma" panose="020B0604030504040204" pitchFamily="34" charset="0"/>
            </a:endParaRPr>
          </a:p>
          <a:p>
            <a:pPr lvl="2" algn="just" eaLnBrk="1" hangingPunct="1">
              <a:buClr>
                <a:schemeClr val="folHlink"/>
              </a:buClr>
              <a:buSzPct val="50000"/>
              <a:buFont typeface="Wingdings" panose="05000000000000000000" pitchFamily="2" charset="2"/>
              <a:buNone/>
            </a:pPr>
            <a:r>
              <a:rPr lang="en-US" altLang="zh-CN" sz="1600" b="1" dirty="0">
                <a:latin typeface="楷体_GB2312" panose="02010609030101010101" pitchFamily="49" charset="-122"/>
                <a:ea typeface="楷体_GB2312" panose="02010609030101010101" pitchFamily="49" charset="-122"/>
              </a:rPr>
              <a:t>        </a:t>
            </a:r>
            <a:r>
              <a:rPr lang="zh-CN" altLang="en-US" sz="2200" b="1" dirty="0" smtClean="0">
                <a:solidFill>
                  <a:srgbClr val="0000FF"/>
                </a:solidFill>
                <a:latin typeface="楷体_GB2312" panose="02010609030101010101" pitchFamily="49" charset="-122"/>
                <a:ea typeface="楷体_GB2312" panose="02010609030101010101" pitchFamily="49" charset="-122"/>
              </a:rPr>
              <a:t>准 </a:t>
            </a:r>
            <a:r>
              <a:rPr lang="zh-CN" altLang="en-US" sz="2200" b="1" dirty="0">
                <a:solidFill>
                  <a:srgbClr val="0000FF"/>
                </a:solidFill>
                <a:latin typeface="楷体_GB2312" panose="02010609030101010101" pitchFamily="49" charset="-122"/>
                <a:ea typeface="楷体_GB2312" panose="02010609030101010101" pitchFamily="49" charset="-122"/>
              </a:rPr>
              <a:t>备 阶 段      </a:t>
            </a:r>
            <a:r>
              <a:rPr lang="zh-CN" altLang="en-US" sz="2200" b="1" dirty="0" smtClean="0">
                <a:solidFill>
                  <a:srgbClr val="0000FF"/>
                </a:solidFill>
                <a:latin typeface="楷体_GB2312" panose="02010609030101010101" pitchFamily="49" charset="-122"/>
                <a:ea typeface="楷体_GB2312" panose="02010609030101010101" pitchFamily="49" charset="-122"/>
              </a:rPr>
              <a:t>        </a:t>
            </a:r>
            <a:r>
              <a:rPr lang="zh-CN" altLang="en-US" sz="2200" b="1" dirty="0">
                <a:solidFill>
                  <a:srgbClr val="0000FF"/>
                </a:solidFill>
                <a:latin typeface="楷体_GB2312" panose="02010609030101010101" pitchFamily="49" charset="-122"/>
                <a:ea typeface="楷体_GB2312" panose="02010609030101010101" pitchFamily="49" charset="-122"/>
              </a:rPr>
              <a:t>计 量 过 程    运 用 阶 段</a:t>
            </a:r>
            <a:r>
              <a:rPr lang="zh-CN" altLang="en-US" sz="2200" b="1" dirty="0">
                <a:solidFill>
                  <a:srgbClr val="FF0000"/>
                </a:solidFill>
                <a:latin typeface="楷体_GB2312" panose="02010609030101010101" pitchFamily="49" charset="-122"/>
                <a:ea typeface="楷体_GB2312" panose="02010609030101010101" pitchFamily="49" charset="-122"/>
              </a:rPr>
              <a:t> </a:t>
            </a:r>
          </a:p>
          <a:p>
            <a:pPr marL="0" indent="0" eaLnBrk="1" hangingPunct="1">
              <a:buClr>
                <a:schemeClr val="folHlink"/>
              </a:buClr>
              <a:buSzPct val="60000"/>
              <a:buNone/>
            </a:pPr>
            <a:endParaRPr lang="en-US" altLang="zh-CN" sz="2400" dirty="0">
              <a:latin typeface="Tahoma" panose="020B0604030504040204" pitchFamily="34" charset="0"/>
            </a:endParaRPr>
          </a:p>
        </p:txBody>
      </p:sp>
      <p:sp>
        <p:nvSpPr>
          <p:cNvPr id="28678" name="Line 28"/>
          <p:cNvSpPr>
            <a:spLocks noChangeShapeType="1"/>
          </p:cNvSpPr>
          <p:nvPr/>
        </p:nvSpPr>
        <p:spPr bwMode="auto">
          <a:xfrm>
            <a:off x="4093859" y="2133600"/>
            <a:ext cx="574675" cy="0"/>
          </a:xfrm>
          <a:prstGeom prst="line">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楷体_GB2312" panose="02010609030101010101" pitchFamily="49" charset="-122"/>
              <a:ea typeface="楷体_GB2312" panose="02010609030101010101" pitchFamily="49" charset="-122"/>
            </a:endParaRPr>
          </a:p>
        </p:txBody>
      </p:sp>
      <p:sp>
        <p:nvSpPr>
          <p:cNvPr id="28679" name="Line 29"/>
          <p:cNvSpPr>
            <a:spLocks noChangeShapeType="1"/>
          </p:cNvSpPr>
          <p:nvPr/>
        </p:nvSpPr>
        <p:spPr bwMode="auto">
          <a:xfrm>
            <a:off x="4093858" y="3141663"/>
            <a:ext cx="673100" cy="0"/>
          </a:xfrm>
          <a:prstGeom prst="line">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楷体_GB2312" panose="02010609030101010101" pitchFamily="49" charset="-122"/>
              <a:ea typeface="楷体_GB2312" panose="02010609030101010101" pitchFamily="49" charset="-122"/>
            </a:endParaRPr>
          </a:p>
        </p:txBody>
      </p:sp>
      <p:sp>
        <p:nvSpPr>
          <p:cNvPr id="28680" name="Line 30"/>
          <p:cNvSpPr>
            <a:spLocks noChangeShapeType="1"/>
          </p:cNvSpPr>
          <p:nvPr/>
        </p:nvSpPr>
        <p:spPr bwMode="auto">
          <a:xfrm>
            <a:off x="5749621" y="2133600"/>
            <a:ext cx="741362" cy="515938"/>
          </a:xfrm>
          <a:prstGeom prst="line">
            <a:avLst/>
          </a:prstGeom>
          <a:noFill/>
          <a:ln w="38100">
            <a:solidFill>
              <a:srgbClr val="3333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楷体_GB2312" panose="02010609030101010101" pitchFamily="49" charset="-122"/>
              <a:ea typeface="楷体_GB2312" panose="02010609030101010101" pitchFamily="49" charset="-122"/>
            </a:endParaRPr>
          </a:p>
        </p:txBody>
      </p:sp>
      <p:sp>
        <p:nvSpPr>
          <p:cNvPr id="28681" name="Line 31"/>
          <p:cNvSpPr>
            <a:spLocks noChangeShapeType="1"/>
          </p:cNvSpPr>
          <p:nvPr/>
        </p:nvSpPr>
        <p:spPr bwMode="auto">
          <a:xfrm flipV="1">
            <a:off x="7765746" y="2060571"/>
            <a:ext cx="431799" cy="1121012"/>
          </a:xfrm>
          <a:prstGeom prst="line">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楷体_GB2312" panose="02010609030101010101" pitchFamily="49" charset="-122"/>
              <a:ea typeface="楷体_GB2312" panose="02010609030101010101" pitchFamily="49" charset="-122"/>
            </a:endParaRPr>
          </a:p>
        </p:txBody>
      </p:sp>
      <p:sp>
        <p:nvSpPr>
          <p:cNvPr id="28682" name="Line 32"/>
          <p:cNvSpPr>
            <a:spLocks noChangeShapeType="1"/>
          </p:cNvSpPr>
          <p:nvPr/>
        </p:nvSpPr>
        <p:spPr bwMode="auto">
          <a:xfrm>
            <a:off x="6181421" y="1371600"/>
            <a:ext cx="0" cy="4114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latin typeface="楷体_GB2312" panose="02010609030101010101" pitchFamily="49" charset="-122"/>
              <a:ea typeface="楷体_GB2312" panose="02010609030101010101" pitchFamily="49" charset="-122"/>
            </a:endParaRPr>
          </a:p>
        </p:txBody>
      </p:sp>
      <p:sp>
        <p:nvSpPr>
          <p:cNvPr id="28683" name="Line 33"/>
          <p:cNvSpPr>
            <a:spLocks noChangeShapeType="1"/>
          </p:cNvSpPr>
          <p:nvPr/>
        </p:nvSpPr>
        <p:spPr bwMode="auto">
          <a:xfrm>
            <a:off x="7905446" y="1341438"/>
            <a:ext cx="76200" cy="42672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latin typeface="楷体_GB2312" panose="02010609030101010101" pitchFamily="49" charset="-122"/>
              <a:ea typeface="楷体_GB2312" panose="02010609030101010101" pitchFamily="49" charset="-122"/>
            </a:endParaRPr>
          </a:p>
        </p:txBody>
      </p:sp>
      <p:sp>
        <p:nvSpPr>
          <p:cNvPr id="28684" name="Line 34"/>
          <p:cNvSpPr>
            <a:spLocks noChangeShapeType="1"/>
          </p:cNvSpPr>
          <p:nvPr/>
        </p:nvSpPr>
        <p:spPr bwMode="auto">
          <a:xfrm>
            <a:off x="7765746" y="3223545"/>
            <a:ext cx="474038" cy="859505"/>
          </a:xfrm>
          <a:prstGeom prst="line">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楷体_GB2312" panose="02010609030101010101" pitchFamily="49" charset="-122"/>
              <a:ea typeface="楷体_GB2312" panose="02010609030101010101" pitchFamily="49" charset="-122"/>
            </a:endParaRPr>
          </a:p>
        </p:txBody>
      </p:sp>
      <p:sp>
        <p:nvSpPr>
          <p:cNvPr id="28685" name="Line 35"/>
          <p:cNvSpPr>
            <a:spLocks noChangeShapeType="1"/>
          </p:cNvSpPr>
          <p:nvPr/>
        </p:nvSpPr>
        <p:spPr bwMode="auto">
          <a:xfrm flipV="1">
            <a:off x="7772096" y="2781299"/>
            <a:ext cx="425450" cy="417529"/>
          </a:xfrm>
          <a:prstGeom prst="line">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楷体_GB2312" panose="02010609030101010101" pitchFamily="49" charset="-122"/>
              <a:ea typeface="楷体_GB2312" panose="02010609030101010101" pitchFamily="49" charset="-122"/>
            </a:endParaRPr>
          </a:p>
        </p:txBody>
      </p:sp>
      <p:sp>
        <p:nvSpPr>
          <p:cNvPr id="28686" name="Line 36"/>
          <p:cNvSpPr>
            <a:spLocks noChangeShapeType="1"/>
          </p:cNvSpPr>
          <p:nvPr/>
        </p:nvSpPr>
        <p:spPr bwMode="auto">
          <a:xfrm>
            <a:off x="2220609" y="2133600"/>
            <a:ext cx="1008063" cy="0"/>
          </a:xfrm>
          <a:prstGeom prst="line">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楷体_GB2312" panose="02010609030101010101" pitchFamily="49" charset="-122"/>
              <a:ea typeface="楷体_GB2312" panose="02010609030101010101" pitchFamily="49" charset="-122"/>
            </a:endParaRPr>
          </a:p>
        </p:txBody>
      </p:sp>
      <p:sp>
        <p:nvSpPr>
          <p:cNvPr id="28687" name="Line 37"/>
          <p:cNvSpPr>
            <a:spLocks noChangeShapeType="1"/>
          </p:cNvSpPr>
          <p:nvPr/>
        </p:nvSpPr>
        <p:spPr bwMode="auto">
          <a:xfrm>
            <a:off x="2230133" y="3213100"/>
            <a:ext cx="1143000" cy="0"/>
          </a:xfrm>
          <a:prstGeom prst="line">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楷体_GB2312" panose="02010609030101010101" pitchFamily="49" charset="-122"/>
              <a:ea typeface="楷体_GB2312" panose="02010609030101010101" pitchFamily="49" charset="-122"/>
            </a:endParaRPr>
          </a:p>
        </p:txBody>
      </p:sp>
      <p:sp>
        <p:nvSpPr>
          <p:cNvPr id="28688" name="Line 38"/>
          <p:cNvSpPr>
            <a:spLocks noChangeShapeType="1"/>
          </p:cNvSpPr>
          <p:nvPr/>
        </p:nvSpPr>
        <p:spPr bwMode="auto">
          <a:xfrm>
            <a:off x="2149172" y="4149725"/>
            <a:ext cx="2592387" cy="0"/>
          </a:xfrm>
          <a:prstGeom prst="line">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楷体_GB2312" panose="02010609030101010101" pitchFamily="49" charset="-122"/>
              <a:ea typeface="楷体_GB2312" panose="02010609030101010101" pitchFamily="49" charset="-122"/>
            </a:endParaRPr>
          </a:p>
        </p:txBody>
      </p:sp>
      <p:sp>
        <p:nvSpPr>
          <p:cNvPr id="28689" name="Line 39"/>
          <p:cNvSpPr>
            <a:spLocks noChangeShapeType="1"/>
          </p:cNvSpPr>
          <p:nvPr/>
        </p:nvSpPr>
        <p:spPr bwMode="auto">
          <a:xfrm>
            <a:off x="5749622" y="3068638"/>
            <a:ext cx="719137" cy="0"/>
          </a:xfrm>
          <a:prstGeom prst="line">
            <a:avLst/>
          </a:prstGeom>
          <a:noFill/>
          <a:ln w="38100">
            <a:solidFill>
              <a:srgbClr val="3333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楷体_GB2312" panose="02010609030101010101" pitchFamily="49" charset="-122"/>
              <a:ea typeface="楷体_GB2312" panose="02010609030101010101" pitchFamily="49" charset="-122"/>
            </a:endParaRPr>
          </a:p>
        </p:txBody>
      </p:sp>
      <p:sp>
        <p:nvSpPr>
          <p:cNvPr id="28690" name="Line 40"/>
          <p:cNvSpPr>
            <a:spLocks noChangeShapeType="1"/>
          </p:cNvSpPr>
          <p:nvPr/>
        </p:nvSpPr>
        <p:spPr bwMode="auto">
          <a:xfrm flipV="1">
            <a:off x="5749622" y="3429001"/>
            <a:ext cx="719137" cy="720725"/>
          </a:xfrm>
          <a:prstGeom prst="line">
            <a:avLst/>
          </a:prstGeom>
          <a:noFill/>
          <a:ln w="38100">
            <a:solidFill>
              <a:srgbClr val="3333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楷体_GB2312" panose="02010609030101010101" pitchFamily="49" charset="-122"/>
              <a:ea typeface="楷体_GB2312" panose="02010609030101010101" pitchFamily="49" charset="-122"/>
            </a:endParaRPr>
          </a:p>
        </p:txBody>
      </p:sp>
      <p:sp>
        <p:nvSpPr>
          <p:cNvPr id="28691" name="Rectangle 41"/>
          <p:cNvSpPr>
            <a:spLocks noChangeArrowheads="1"/>
          </p:cNvSpPr>
          <p:nvPr/>
        </p:nvSpPr>
        <p:spPr bwMode="auto">
          <a:xfrm>
            <a:off x="6468758" y="2035861"/>
            <a:ext cx="1296988" cy="2089150"/>
          </a:xfrm>
          <a:prstGeom prst="rect">
            <a:avLst/>
          </a:prstGeom>
          <a:solidFill>
            <a:srgbClr val="FFCC00"/>
          </a:solidFill>
          <a:ln w="9525" algn="ctr">
            <a:solidFill>
              <a:schemeClr val="tx2"/>
            </a:solidFill>
            <a:miter lim="800000"/>
            <a:headEnd/>
            <a:tailEnd/>
          </a:ln>
        </p:spPr>
        <p:txBody>
          <a:bodyPr wrap="none" anchor="ctr"/>
          <a:lstStyle>
            <a:lvl1pPr eaLnBrk="0" hangingPunct="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lnSpc>
                <a:spcPct val="125000"/>
              </a:lnSpc>
              <a:spcBef>
                <a:spcPct val="0"/>
              </a:spcBef>
              <a:buClrTx/>
              <a:buFontTx/>
              <a:buNone/>
            </a:pPr>
            <a:r>
              <a:rPr lang="zh-CN" altLang="en-US" sz="2400" dirty="0">
                <a:latin typeface="楷体_GB2312" panose="02010609030101010101" pitchFamily="49" charset="-122"/>
                <a:ea typeface="楷体_GB2312" panose="02010609030101010101" pitchFamily="49" charset="-122"/>
              </a:rPr>
              <a:t>根据数据</a:t>
            </a:r>
          </a:p>
          <a:p>
            <a:pPr algn="ctr" eaLnBrk="1" hangingPunct="1">
              <a:lnSpc>
                <a:spcPct val="125000"/>
              </a:lnSpc>
              <a:spcBef>
                <a:spcPct val="0"/>
              </a:spcBef>
              <a:buClrTx/>
              <a:buFontTx/>
              <a:buNone/>
            </a:pPr>
            <a:r>
              <a:rPr lang="zh-CN" altLang="en-US" sz="2400" dirty="0">
                <a:latin typeface="楷体_GB2312" panose="02010609030101010101" pitchFamily="49" charset="-122"/>
                <a:ea typeface="楷体_GB2312" panose="02010609030101010101" pitchFamily="49" charset="-122"/>
              </a:rPr>
              <a:t>运用方法</a:t>
            </a:r>
          </a:p>
          <a:p>
            <a:pPr algn="ctr" eaLnBrk="1" hangingPunct="1">
              <a:lnSpc>
                <a:spcPct val="125000"/>
              </a:lnSpc>
              <a:spcBef>
                <a:spcPct val="0"/>
              </a:spcBef>
              <a:buClrTx/>
              <a:buFontTx/>
              <a:buNone/>
            </a:pPr>
            <a:r>
              <a:rPr lang="zh-CN" altLang="en-US" sz="2400" dirty="0">
                <a:latin typeface="楷体_GB2312" panose="02010609030101010101" pitchFamily="49" charset="-122"/>
                <a:ea typeface="楷体_GB2312" panose="02010609030101010101" pitchFamily="49" charset="-122"/>
              </a:rPr>
              <a:t>对模型估</a:t>
            </a:r>
          </a:p>
          <a:p>
            <a:pPr algn="ctr" eaLnBrk="1" hangingPunct="1">
              <a:lnSpc>
                <a:spcPct val="125000"/>
              </a:lnSpc>
              <a:spcBef>
                <a:spcPct val="0"/>
              </a:spcBef>
              <a:buClrTx/>
              <a:buFontTx/>
              <a:buNone/>
            </a:pPr>
            <a:r>
              <a:rPr lang="zh-CN" altLang="en-US" sz="2400" dirty="0">
                <a:latin typeface="楷体_GB2312" panose="02010609030101010101" pitchFamily="49" charset="-122"/>
                <a:ea typeface="楷体_GB2312" panose="02010609030101010101" pitchFamily="49" charset="-122"/>
              </a:rPr>
              <a:t>计、检验</a:t>
            </a:r>
          </a:p>
        </p:txBody>
      </p:sp>
      <p:sp>
        <p:nvSpPr>
          <p:cNvPr id="28692" name="Rectangle 42"/>
          <p:cNvSpPr>
            <a:spLocks noChangeArrowheads="1"/>
          </p:cNvSpPr>
          <p:nvPr/>
        </p:nvSpPr>
        <p:spPr bwMode="auto">
          <a:xfrm>
            <a:off x="8197547" y="1829919"/>
            <a:ext cx="1368425" cy="504825"/>
          </a:xfrm>
          <a:prstGeom prst="rect">
            <a:avLst/>
          </a:prstGeom>
          <a:solidFill>
            <a:srgbClr val="FFCC99"/>
          </a:solidFill>
          <a:ln w="9525" algn="ctr">
            <a:solidFill>
              <a:schemeClr val="tx1"/>
            </a:solidFill>
            <a:miter lim="800000"/>
            <a:headEnd/>
            <a:tailEnd/>
          </a:ln>
        </p:spPr>
        <p:txBody>
          <a:bodyPr wrap="none" anchor="ctr"/>
          <a:lstStyle>
            <a:lvl1pPr eaLnBrk="0" hangingPunct="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zh-CN" altLang="en-US" sz="2400" b="1" dirty="0">
                <a:latin typeface="楷体_GB2312" panose="02010609030101010101" pitchFamily="49" charset="-122"/>
                <a:ea typeface="楷体_GB2312" panose="02010609030101010101" pitchFamily="49" charset="-122"/>
              </a:rPr>
              <a:t>结构分析</a:t>
            </a:r>
          </a:p>
        </p:txBody>
      </p:sp>
      <p:sp>
        <p:nvSpPr>
          <p:cNvPr id="28693" name="Rectangle 43"/>
          <p:cNvSpPr>
            <a:spLocks noChangeArrowheads="1"/>
          </p:cNvSpPr>
          <p:nvPr/>
        </p:nvSpPr>
        <p:spPr bwMode="auto">
          <a:xfrm>
            <a:off x="8213421" y="2505958"/>
            <a:ext cx="1368425" cy="504825"/>
          </a:xfrm>
          <a:prstGeom prst="rect">
            <a:avLst/>
          </a:prstGeom>
          <a:solidFill>
            <a:srgbClr val="FFCC99"/>
          </a:solidFill>
          <a:ln w="9525" algn="ctr">
            <a:solidFill>
              <a:schemeClr val="tx1"/>
            </a:solidFill>
            <a:miter lim="800000"/>
            <a:headEnd/>
            <a:tailEnd/>
          </a:ln>
        </p:spPr>
        <p:txBody>
          <a:bodyPr wrap="none" anchor="ctr"/>
          <a:lstStyle>
            <a:lvl1pPr eaLnBrk="0" hangingPunct="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zh-CN" altLang="en-US" sz="2400" b="1" dirty="0">
                <a:latin typeface="楷体_GB2312" panose="02010609030101010101" pitchFamily="49" charset="-122"/>
                <a:ea typeface="楷体_GB2312" panose="02010609030101010101" pitchFamily="49" charset="-122"/>
              </a:rPr>
              <a:t>经济预测</a:t>
            </a:r>
          </a:p>
        </p:txBody>
      </p:sp>
      <p:sp>
        <p:nvSpPr>
          <p:cNvPr id="28694" name="Rectangle 44"/>
          <p:cNvSpPr>
            <a:spLocks noChangeArrowheads="1"/>
          </p:cNvSpPr>
          <p:nvPr/>
        </p:nvSpPr>
        <p:spPr bwMode="auto">
          <a:xfrm>
            <a:off x="8239785" y="3131176"/>
            <a:ext cx="1368425" cy="504825"/>
          </a:xfrm>
          <a:prstGeom prst="rect">
            <a:avLst/>
          </a:prstGeom>
          <a:solidFill>
            <a:srgbClr val="FFCC99"/>
          </a:solidFill>
          <a:ln w="9525" algn="ctr">
            <a:solidFill>
              <a:schemeClr val="tx1"/>
            </a:solidFill>
            <a:miter lim="800000"/>
            <a:headEnd/>
            <a:tailEnd/>
          </a:ln>
        </p:spPr>
        <p:txBody>
          <a:bodyPr wrap="none" anchor="ctr"/>
          <a:lstStyle>
            <a:lvl1pPr eaLnBrk="0" hangingPunct="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zh-CN" altLang="en-US" sz="2400" b="1">
                <a:latin typeface="楷体_GB2312" panose="02010609030101010101" pitchFamily="49" charset="-122"/>
                <a:ea typeface="楷体_GB2312" panose="02010609030101010101" pitchFamily="49" charset="-122"/>
              </a:rPr>
              <a:t>政策评价</a:t>
            </a:r>
          </a:p>
        </p:txBody>
      </p:sp>
      <p:sp>
        <p:nvSpPr>
          <p:cNvPr id="28695" name="Rectangle 45"/>
          <p:cNvSpPr>
            <a:spLocks noChangeArrowheads="1"/>
          </p:cNvSpPr>
          <p:nvPr/>
        </p:nvSpPr>
        <p:spPr bwMode="auto">
          <a:xfrm>
            <a:off x="4668533" y="1773238"/>
            <a:ext cx="1079500" cy="647700"/>
          </a:xfrm>
          <a:prstGeom prst="rect">
            <a:avLst/>
          </a:prstGeom>
          <a:solidFill>
            <a:srgbClr val="CC99FF"/>
          </a:solidFill>
          <a:ln w="9525" algn="ctr">
            <a:solidFill>
              <a:schemeClr val="tx1"/>
            </a:solidFill>
            <a:miter lim="800000"/>
            <a:headEnd/>
            <a:tailEnd/>
          </a:ln>
        </p:spPr>
        <p:txBody>
          <a:bodyPr wrap="none" anchor="ctr"/>
          <a:lstStyle>
            <a:lvl1pPr eaLnBrk="0" hangingPunct="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zh-CN" altLang="en-US" sz="2000" b="1" dirty="0">
                <a:latin typeface="楷体_GB2312" panose="02010609030101010101" pitchFamily="49" charset="-122"/>
                <a:ea typeface="楷体_GB2312" panose="02010609030101010101" pitchFamily="49" charset="-122"/>
              </a:rPr>
              <a:t>计量经济</a:t>
            </a:r>
          </a:p>
          <a:p>
            <a:pPr algn="ctr" eaLnBrk="1" hangingPunct="1">
              <a:spcBef>
                <a:spcPct val="0"/>
              </a:spcBef>
              <a:buClrTx/>
              <a:buFontTx/>
              <a:buNone/>
            </a:pPr>
            <a:r>
              <a:rPr lang="zh-CN" altLang="en-US" sz="2000" b="1" dirty="0">
                <a:latin typeface="楷体_GB2312" panose="02010609030101010101" pitchFamily="49" charset="-122"/>
                <a:ea typeface="楷体_GB2312" panose="02010609030101010101" pitchFamily="49" charset="-122"/>
              </a:rPr>
              <a:t>模型</a:t>
            </a:r>
          </a:p>
        </p:txBody>
      </p:sp>
      <p:sp>
        <p:nvSpPr>
          <p:cNvPr id="28696" name="Rectangle 46"/>
          <p:cNvSpPr>
            <a:spLocks noChangeArrowheads="1"/>
          </p:cNvSpPr>
          <p:nvPr/>
        </p:nvSpPr>
        <p:spPr bwMode="auto">
          <a:xfrm>
            <a:off x="3235023" y="1773238"/>
            <a:ext cx="1000121" cy="647700"/>
          </a:xfrm>
          <a:prstGeom prst="rect">
            <a:avLst/>
          </a:prstGeom>
          <a:solidFill>
            <a:srgbClr val="FFFF99"/>
          </a:solidFill>
          <a:ln w="9525" algn="ctr">
            <a:solidFill>
              <a:schemeClr val="tx1"/>
            </a:solidFill>
            <a:miter lim="800000"/>
            <a:headEnd/>
            <a:tailEnd/>
          </a:ln>
        </p:spPr>
        <p:txBody>
          <a:bodyPr wrap="none" anchor="ctr"/>
          <a:lstStyle>
            <a:lvl1pPr eaLnBrk="0" hangingPunct="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zh-CN" altLang="en-US" sz="2000" b="1" dirty="0" smtClean="0">
                <a:latin typeface="楷体_GB2312" panose="02010609030101010101" pitchFamily="49" charset="-122"/>
                <a:ea typeface="楷体_GB2312" panose="02010609030101010101" pitchFamily="49" charset="-122"/>
              </a:rPr>
              <a:t>数理经济</a:t>
            </a:r>
            <a:endParaRPr lang="zh-CN" altLang="en-US" sz="2000" b="1" dirty="0">
              <a:latin typeface="楷体_GB2312" panose="02010609030101010101" pitchFamily="49" charset="-122"/>
              <a:ea typeface="楷体_GB2312" panose="02010609030101010101" pitchFamily="49" charset="-122"/>
            </a:endParaRPr>
          </a:p>
          <a:p>
            <a:pPr algn="ctr" eaLnBrk="1" hangingPunct="1">
              <a:spcBef>
                <a:spcPct val="0"/>
              </a:spcBef>
              <a:buClrTx/>
              <a:buFontTx/>
              <a:buNone/>
            </a:pPr>
            <a:r>
              <a:rPr lang="zh-CN" altLang="en-US" sz="2000" b="1" dirty="0">
                <a:latin typeface="楷体_GB2312" panose="02010609030101010101" pitchFamily="49" charset="-122"/>
                <a:ea typeface="楷体_GB2312" panose="02010609030101010101" pitchFamily="49" charset="-122"/>
              </a:rPr>
              <a:t>模型</a:t>
            </a:r>
          </a:p>
        </p:txBody>
      </p:sp>
      <p:sp>
        <p:nvSpPr>
          <p:cNvPr id="28697" name="Rectangle 47"/>
          <p:cNvSpPr>
            <a:spLocks noChangeArrowheads="1"/>
          </p:cNvSpPr>
          <p:nvPr/>
        </p:nvSpPr>
        <p:spPr bwMode="auto">
          <a:xfrm>
            <a:off x="2365071" y="1700213"/>
            <a:ext cx="869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zh-CN" altLang="en-US" sz="1800">
                <a:solidFill>
                  <a:schemeClr val="hlink"/>
                </a:solidFill>
                <a:latin typeface="楷体_GB2312" panose="02010609030101010101" pitchFamily="49" charset="-122"/>
                <a:ea typeface="楷体_GB2312" panose="02010609030101010101" pitchFamily="49" charset="-122"/>
              </a:rPr>
              <a:t>数量化</a:t>
            </a:r>
          </a:p>
        </p:txBody>
      </p:sp>
      <p:sp>
        <p:nvSpPr>
          <p:cNvPr id="28698" name="Rectangle 48"/>
          <p:cNvSpPr>
            <a:spLocks noChangeArrowheads="1"/>
          </p:cNvSpPr>
          <p:nvPr/>
        </p:nvSpPr>
        <p:spPr bwMode="auto">
          <a:xfrm>
            <a:off x="1501472" y="1700214"/>
            <a:ext cx="719137" cy="720725"/>
          </a:xfrm>
          <a:prstGeom prst="rect">
            <a:avLst/>
          </a:prstGeom>
          <a:solidFill>
            <a:srgbClr val="FF99CC"/>
          </a:solidFill>
          <a:ln w="9525" algn="ctr">
            <a:solidFill>
              <a:schemeClr val="tx1"/>
            </a:solidFill>
            <a:miter lim="800000"/>
            <a:headEnd/>
            <a:tailEnd/>
          </a:ln>
        </p:spPr>
        <p:txBody>
          <a:bodyPr wrap="none" anchor="ctr"/>
          <a:lstStyle>
            <a:lvl1pPr eaLnBrk="0" hangingPunct="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zh-CN" altLang="en-US" sz="2000" b="1">
                <a:latin typeface="楷体_GB2312" panose="02010609030101010101" pitchFamily="49" charset="-122"/>
                <a:ea typeface="楷体_GB2312" panose="02010609030101010101" pitchFamily="49" charset="-122"/>
              </a:rPr>
              <a:t>经济</a:t>
            </a:r>
          </a:p>
          <a:p>
            <a:pPr algn="ctr" eaLnBrk="1" hangingPunct="1">
              <a:spcBef>
                <a:spcPct val="0"/>
              </a:spcBef>
              <a:buClrTx/>
              <a:buFontTx/>
              <a:buNone/>
            </a:pPr>
            <a:r>
              <a:rPr lang="zh-CN" altLang="en-US" sz="2000" b="1">
                <a:latin typeface="楷体_GB2312" panose="02010609030101010101" pitchFamily="49" charset="-122"/>
                <a:ea typeface="楷体_GB2312" panose="02010609030101010101" pitchFamily="49" charset="-122"/>
              </a:rPr>
              <a:t>理论</a:t>
            </a:r>
          </a:p>
        </p:txBody>
      </p:sp>
      <p:sp>
        <p:nvSpPr>
          <p:cNvPr id="28699" name="Rectangle 49"/>
          <p:cNvSpPr>
            <a:spLocks noChangeArrowheads="1"/>
          </p:cNvSpPr>
          <p:nvPr/>
        </p:nvSpPr>
        <p:spPr bwMode="auto">
          <a:xfrm>
            <a:off x="4812997" y="2781300"/>
            <a:ext cx="935037" cy="647700"/>
          </a:xfrm>
          <a:prstGeom prst="rect">
            <a:avLst/>
          </a:prstGeom>
          <a:solidFill>
            <a:srgbClr val="CC99FF"/>
          </a:solidFill>
          <a:ln w="9525" algn="ctr">
            <a:solidFill>
              <a:schemeClr val="tx1"/>
            </a:solidFill>
            <a:miter lim="800000"/>
            <a:headEnd/>
            <a:tailEnd/>
          </a:ln>
        </p:spPr>
        <p:txBody>
          <a:bodyPr wrap="none" anchor="ctr"/>
          <a:lstStyle>
            <a:lvl1pPr eaLnBrk="0" hangingPunct="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zh-CN" altLang="en-US" sz="2000" b="1">
                <a:latin typeface="楷体_GB2312" panose="02010609030101010101" pitchFamily="49" charset="-122"/>
                <a:ea typeface="楷体_GB2312" panose="02010609030101010101" pitchFamily="49" charset="-122"/>
              </a:rPr>
              <a:t>加工的</a:t>
            </a:r>
          </a:p>
          <a:p>
            <a:pPr algn="ctr" eaLnBrk="1" hangingPunct="1">
              <a:spcBef>
                <a:spcPct val="0"/>
              </a:spcBef>
              <a:buClrTx/>
              <a:buFontTx/>
              <a:buNone/>
            </a:pPr>
            <a:r>
              <a:rPr lang="zh-CN" altLang="en-US" sz="2000" b="1">
                <a:latin typeface="楷体_GB2312" panose="02010609030101010101" pitchFamily="49" charset="-122"/>
                <a:ea typeface="楷体_GB2312" panose="02010609030101010101" pitchFamily="49" charset="-122"/>
              </a:rPr>
              <a:t>数据</a:t>
            </a:r>
          </a:p>
        </p:txBody>
      </p:sp>
      <p:sp>
        <p:nvSpPr>
          <p:cNvPr id="28700" name="Rectangle 50"/>
          <p:cNvSpPr>
            <a:spLocks noChangeArrowheads="1"/>
          </p:cNvSpPr>
          <p:nvPr/>
        </p:nvSpPr>
        <p:spPr bwMode="auto">
          <a:xfrm>
            <a:off x="3444571" y="2781300"/>
            <a:ext cx="647700" cy="647700"/>
          </a:xfrm>
          <a:prstGeom prst="rect">
            <a:avLst/>
          </a:prstGeom>
          <a:solidFill>
            <a:srgbClr val="FFFF99"/>
          </a:solidFill>
          <a:ln w="9525" algn="ctr">
            <a:solidFill>
              <a:schemeClr val="tx1"/>
            </a:solidFill>
            <a:miter lim="800000"/>
            <a:headEnd/>
            <a:tailEnd/>
          </a:ln>
        </p:spPr>
        <p:txBody>
          <a:bodyPr wrap="none" anchor="ctr"/>
          <a:lstStyle>
            <a:lvl1pPr eaLnBrk="0" hangingPunct="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zh-CN" altLang="en-US" sz="2000" b="1">
                <a:latin typeface="楷体_GB2312" panose="02010609030101010101" pitchFamily="49" charset="-122"/>
                <a:ea typeface="楷体_GB2312" panose="02010609030101010101" pitchFamily="49" charset="-122"/>
              </a:rPr>
              <a:t>统计</a:t>
            </a:r>
          </a:p>
          <a:p>
            <a:pPr algn="ctr" eaLnBrk="1" hangingPunct="1">
              <a:spcBef>
                <a:spcPct val="0"/>
              </a:spcBef>
              <a:buClrTx/>
              <a:buFontTx/>
              <a:buNone/>
            </a:pPr>
            <a:r>
              <a:rPr lang="zh-CN" altLang="en-US" sz="2000" b="1">
                <a:latin typeface="楷体_GB2312" panose="02010609030101010101" pitchFamily="49" charset="-122"/>
                <a:ea typeface="楷体_GB2312" panose="02010609030101010101" pitchFamily="49" charset="-122"/>
              </a:rPr>
              <a:t>数据</a:t>
            </a:r>
          </a:p>
        </p:txBody>
      </p:sp>
      <p:sp>
        <p:nvSpPr>
          <p:cNvPr id="28701" name="Rectangle 51"/>
          <p:cNvSpPr>
            <a:spLocks noChangeArrowheads="1"/>
          </p:cNvSpPr>
          <p:nvPr/>
        </p:nvSpPr>
        <p:spPr bwMode="auto">
          <a:xfrm>
            <a:off x="4812997" y="3789364"/>
            <a:ext cx="936625" cy="719137"/>
          </a:xfrm>
          <a:prstGeom prst="rect">
            <a:avLst/>
          </a:prstGeom>
          <a:solidFill>
            <a:srgbClr val="CC99FF"/>
          </a:solidFill>
          <a:ln w="9525" algn="ctr">
            <a:solidFill>
              <a:schemeClr val="tx1"/>
            </a:solidFill>
            <a:miter lim="800000"/>
            <a:headEnd/>
            <a:tailEnd/>
          </a:ln>
        </p:spPr>
        <p:txBody>
          <a:bodyPr wrap="none" anchor="ctr"/>
          <a:lstStyle>
            <a:lvl1pPr eaLnBrk="0" hangingPunct="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zh-CN" altLang="en-US" sz="2000" b="1" dirty="0">
                <a:latin typeface="楷体_GB2312" panose="02010609030101010101" pitchFamily="49" charset="-122"/>
                <a:ea typeface="楷体_GB2312" panose="02010609030101010101" pitchFamily="49" charset="-122"/>
              </a:rPr>
              <a:t>经济计</a:t>
            </a:r>
          </a:p>
          <a:p>
            <a:pPr algn="ctr" eaLnBrk="1" hangingPunct="1">
              <a:spcBef>
                <a:spcPct val="0"/>
              </a:spcBef>
              <a:buClrTx/>
              <a:buFontTx/>
              <a:buNone/>
            </a:pPr>
            <a:r>
              <a:rPr lang="zh-CN" altLang="en-US" sz="2000" b="1" dirty="0">
                <a:latin typeface="楷体_GB2312" panose="02010609030101010101" pitchFamily="49" charset="-122"/>
                <a:ea typeface="楷体_GB2312" panose="02010609030101010101" pitchFamily="49" charset="-122"/>
              </a:rPr>
              <a:t>量方法</a:t>
            </a:r>
          </a:p>
        </p:txBody>
      </p:sp>
      <p:sp>
        <p:nvSpPr>
          <p:cNvPr id="28702" name="Rectangle 52"/>
          <p:cNvSpPr>
            <a:spLocks noChangeArrowheads="1"/>
          </p:cNvSpPr>
          <p:nvPr/>
        </p:nvSpPr>
        <p:spPr bwMode="auto">
          <a:xfrm>
            <a:off x="1501471" y="3860800"/>
            <a:ext cx="647700" cy="647700"/>
          </a:xfrm>
          <a:prstGeom prst="rect">
            <a:avLst/>
          </a:prstGeom>
          <a:solidFill>
            <a:srgbClr val="FF99CC"/>
          </a:solidFill>
          <a:ln w="9525" algn="ctr">
            <a:solidFill>
              <a:schemeClr val="tx1"/>
            </a:solidFill>
            <a:miter lim="800000"/>
            <a:headEnd/>
            <a:tailEnd/>
          </a:ln>
        </p:spPr>
        <p:txBody>
          <a:bodyPr wrap="none" anchor="ctr"/>
          <a:lstStyle>
            <a:lvl1pPr eaLnBrk="0" hangingPunct="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zh-CN" altLang="en-US" sz="2000" b="1">
                <a:latin typeface="楷体_GB2312" panose="02010609030101010101" pitchFamily="49" charset="-122"/>
                <a:ea typeface="楷体_GB2312" panose="02010609030101010101" pitchFamily="49" charset="-122"/>
              </a:rPr>
              <a:t>数理</a:t>
            </a:r>
          </a:p>
          <a:p>
            <a:pPr algn="ctr" eaLnBrk="1" hangingPunct="1">
              <a:spcBef>
                <a:spcPct val="0"/>
              </a:spcBef>
              <a:buClrTx/>
              <a:buFontTx/>
              <a:buNone/>
            </a:pPr>
            <a:r>
              <a:rPr lang="zh-CN" altLang="en-US" sz="2000" b="1">
                <a:latin typeface="楷体_GB2312" panose="02010609030101010101" pitchFamily="49" charset="-122"/>
                <a:ea typeface="楷体_GB2312" panose="02010609030101010101" pitchFamily="49" charset="-122"/>
              </a:rPr>
              <a:t>统计</a:t>
            </a:r>
          </a:p>
        </p:txBody>
      </p:sp>
      <p:sp>
        <p:nvSpPr>
          <p:cNvPr id="28703" name="Rectangle 53"/>
          <p:cNvSpPr>
            <a:spLocks noChangeArrowheads="1"/>
          </p:cNvSpPr>
          <p:nvPr/>
        </p:nvSpPr>
        <p:spPr bwMode="auto">
          <a:xfrm>
            <a:off x="1501472" y="2852739"/>
            <a:ext cx="719137" cy="504825"/>
          </a:xfrm>
          <a:prstGeom prst="rect">
            <a:avLst/>
          </a:prstGeom>
          <a:solidFill>
            <a:srgbClr val="FF99CC"/>
          </a:solidFill>
          <a:ln w="9525" algn="ctr">
            <a:solidFill>
              <a:schemeClr val="tx1"/>
            </a:solidFill>
            <a:miter lim="800000"/>
            <a:headEnd/>
            <a:tailEnd/>
          </a:ln>
        </p:spPr>
        <p:txBody>
          <a:bodyPr wrap="none" anchor="ctr"/>
          <a:lstStyle>
            <a:lvl1pPr eaLnBrk="0" hangingPunct="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zh-CN" altLang="en-US" sz="2000" b="1">
                <a:latin typeface="楷体_GB2312" panose="02010609030101010101" pitchFamily="49" charset="-122"/>
                <a:ea typeface="楷体_GB2312" panose="02010609030101010101" pitchFamily="49" charset="-122"/>
              </a:rPr>
              <a:t>事 实</a:t>
            </a:r>
          </a:p>
        </p:txBody>
      </p:sp>
      <p:sp>
        <p:nvSpPr>
          <p:cNvPr id="28704" name="Rectangle 54"/>
          <p:cNvSpPr>
            <a:spLocks noChangeArrowheads="1"/>
          </p:cNvSpPr>
          <p:nvPr/>
        </p:nvSpPr>
        <p:spPr bwMode="auto">
          <a:xfrm>
            <a:off x="1501471" y="2781301"/>
            <a:ext cx="1784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eaLnBrk="0" hangingPunct="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lvl="2" eaLnBrk="1" hangingPunct="1">
              <a:buClr>
                <a:schemeClr val="folHlink"/>
              </a:buClr>
              <a:buSzPct val="50000"/>
              <a:buFont typeface="Wingdings" panose="05000000000000000000" pitchFamily="2" charset="2"/>
              <a:buNone/>
            </a:pPr>
            <a:r>
              <a:rPr lang="zh-CN" altLang="en-US" sz="1800">
                <a:solidFill>
                  <a:schemeClr val="hlink"/>
                </a:solidFill>
                <a:latin typeface="楷体_GB2312" panose="02010609030101010101" pitchFamily="49" charset="-122"/>
                <a:ea typeface="楷体_GB2312" panose="02010609030101010101" pitchFamily="49" charset="-122"/>
              </a:rPr>
              <a:t>反映为</a:t>
            </a:r>
          </a:p>
        </p:txBody>
      </p:sp>
      <p:sp>
        <p:nvSpPr>
          <p:cNvPr id="28705" name="Rectangle 55"/>
          <p:cNvSpPr>
            <a:spLocks noChangeArrowheads="1"/>
          </p:cNvSpPr>
          <p:nvPr/>
        </p:nvSpPr>
        <p:spPr bwMode="auto">
          <a:xfrm>
            <a:off x="2652408" y="3716338"/>
            <a:ext cx="1098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zh-CN" altLang="en-US" sz="1800">
                <a:solidFill>
                  <a:schemeClr val="hlink"/>
                </a:solidFill>
                <a:latin typeface="楷体_GB2312" panose="02010609030101010101" pitchFamily="49" charset="-122"/>
                <a:ea typeface="楷体_GB2312" panose="02010609030101010101" pitchFamily="49" charset="-122"/>
              </a:rPr>
              <a:t>补充改造</a:t>
            </a:r>
          </a:p>
        </p:txBody>
      </p:sp>
      <p:sp>
        <p:nvSpPr>
          <p:cNvPr id="34" name="Rectangle 44"/>
          <p:cNvSpPr>
            <a:spLocks noChangeArrowheads="1"/>
          </p:cNvSpPr>
          <p:nvPr/>
        </p:nvSpPr>
        <p:spPr bwMode="auto">
          <a:xfrm>
            <a:off x="8246439" y="3756394"/>
            <a:ext cx="1368425" cy="504825"/>
          </a:xfrm>
          <a:prstGeom prst="rect">
            <a:avLst/>
          </a:prstGeom>
          <a:solidFill>
            <a:srgbClr val="FFCC99"/>
          </a:solidFill>
          <a:ln w="9525" algn="ctr">
            <a:solidFill>
              <a:schemeClr val="tx1"/>
            </a:solidFill>
            <a:miter lim="800000"/>
            <a:headEnd/>
            <a:tailEnd/>
          </a:ln>
        </p:spPr>
        <p:txBody>
          <a:bodyPr wrap="none" anchor="ctr"/>
          <a:lstStyle>
            <a:lvl1pPr eaLnBrk="0" hangingPunct="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zh-CN" altLang="en-US" sz="1600" b="1" dirty="0" smtClean="0">
                <a:latin typeface="楷体_GB2312" panose="02010609030101010101" pitchFamily="49" charset="-122"/>
                <a:ea typeface="楷体_GB2312" panose="02010609030101010101" pitchFamily="49" charset="-122"/>
              </a:rPr>
              <a:t>检验和发展</a:t>
            </a:r>
            <a:endParaRPr lang="en-US" altLang="zh-CN" sz="1600" b="1" dirty="0" smtClean="0">
              <a:latin typeface="楷体_GB2312" panose="02010609030101010101" pitchFamily="49" charset="-122"/>
              <a:ea typeface="楷体_GB2312" panose="02010609030101010101" pitchFamily="49" charset="-122"/>
            </a:endParaRPr>
          </a:p>
          <a:p>
            <a:pPr algn="ctr" eaLnBrk="1" hangingPunct="1">
              <a:spcBef>
                <a:spcPct val="0"/>
              </a:spcBef>
              <a:buClrTx/>
              <a:buFontTx/>
              <a:buNone/>
            </a:pPr>
            <a:r>
              <a:rPr lang="zh-CN" altLang="en-US" sz="1600" b="1" dirty="0" smtClean="0">
                <a:latin typeface="楷体_GB2312" panose="02010609030101010101" pitchFamily="49" charset="-122"/>
                <a:ea typeface="楷体_GB2312" panose="02010609030101010101" pitchFamily="49" charset="-122"/>
              </a:rPr>
              <a:t>经济理论</a:t>
            </a:r>
            <a:endParaRPr lang="zh-CN" altLang="en-US" sz="1600" b="1" dirty="0">
              <a:latin typeface="楷体_GB2312" panose="02010609030101010101" pitchFamily="49" charset="-122"/>
              <a:ea typeface="楷体_GB2312" panose="02010609030101010101" pitchFamily="49" charset="-122"/>
            </a:endParaRPr>
          </a:p>
        </p:txBody>
      </p:sp>
      <p:sp>
        <p:nvSpPr>
          <p:cNvPr id="35" name="Line 35"/>
          <p:cNvSpPr>
            <a:spLocks noChangeShapeType="1"/>
          </p:cNvSpPr>
          <p:nvPr/>
        </p:nvSpPr>
        <p:spPr bwMode="auto">
          <a:xfrm>
            <a:off x="7772096" y="3223544"/>
            <a:ext cx="474344" cy="228050"/>
          </a:xfrm>
          <a:prstGeom prst="line">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楷体_GB2312" panose="02010609030101010101" pitchFamily="49" charset="-122"/>
              <a:ea typeface="楷体_GB2312" panose="02010609030101010101" pitchFamily="49" charset="-122"/>
            </a:endParaRPr>
          </a:p>
        </p:txBody>
      </p:sp>
    </p:spTree>
    <p:extLst>
      <p:ext uri="{BB962C8B-B14F-4D97-AF65-F5344CB8AC3E}">
        <p14:creationId xmlns:p14="http://schemas.microsoft.com/office/powerpoint/2010/main" val="143940482"/>
      </p:ext>
    </p:extLst>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3547">
                                            <p:txEl>
                                              <p:pRg st="0" end="0"/>
                                            </p:txEl>
                                          </p:spTgt>
                                        </p:tgtEl>
                                        <p:attrNameLst>
                                          <p:attrName>style.visibility</p:attrName>
                                        </p:attrNameLst>
                                      </p:cBhvr>
                                      <p:to>
                                        <p:strVal val="visible"/>
                                      </p:to>
                                    </p:set>
                                    <p:anim calcmode="lin" valueType="num">
                                      <p:cBhvr additive="base">
                                        <p:cTn id="7" dur="500" fill="hold"/>
                                        <p:tgtEl>
                                          <p:spTgt spid="3635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354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63547">
                                            <p:txEl>
                                              <p:pRg st="2" end="2"/>
                                            </p:txEl>
                                          </p:spTgt>
                                        </p:tgtEl>
                                        <p:attrNameLst>
                                          <p:attrName>style.visibility</p:attrName>
                                        </p:attrNameLst>
                                      </p:cBhvr>
                                      <p:to>
                                        <p:strVal val="visible"/>
                                      </p:to>
                                    </p:set>
                                    <p:anim calcmode="lin" valueType="num">
                                      <p:cBhvr additive="base">
                                        <p:cTn id="11" dur="500" fill="hold"/>
                                        <p:tgtEl>
                                          <p:spTgt spid="363547">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63547">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63547">
                                            <p:txEl>
                                              <p:pRg st="3" end="3"/>
                                            </p:txEl>
                                          </p:spTgt>
                                        </p:tgtEl>
                                        <p:attrNameLst>
                                          <p:attrName>style.visibility</p:attrName>
                                        </p:attrNameLst>
                                      </p:cBhvr>
                                      <p:to>
                                        <p:strVal val="visible"/>
                                      </p:to>
                                    </p:set>
                                    <p:anim calcmode="lin" valueType="num">
                                      <p:cBhvr additive="base">
                                        <p:cTn id="15" dur="500" fill="hold"/>
                                        <p:tgtEl>
                                          <p:spTgt spid="363547">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63547">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63547">
                                            <p:txEl>
                                              <p:pRg st="10" end="10"/>
                                            </p:txEl>
                                          </p:spTgt>
                                        </p:tgtEl>
                                        <p:attrNameLst>
                                          <p:attrName>style.visibility</p:attrName>
                                        </p:attrNameLst>
                                      </p:cBhvr>
                                      <p:to>
                                        <p:strVal val="visible"/>
                                      </p:to>
                                    </p:set>
                                    <p:anim calcmode="lin" valueType="num">
                                      <p:cBhvr additive="base">
                                        <p:cTn id="19" dur="500" fill="hold"/>
                                        <p:tgtEl>
                                          <p:spTgt spid="363547">
                                            <p:txEl>
                                              <p:pRg st="10" end="1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3547">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47"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69E9ADE-C9D7-479B-9AB3-8A34D8FAC658}" type="datetime1">
              <a:rPr lang="zh-CN" altLang="en-US"/>
              <a:pPr/>
              <a:t>2020/9/27</a:t>
            </a:fld>
            <a:endParaRPr lang="en-US" altLang="zh-CN"/>
          </a:p>
        </p:txBody>
      </p:sp>
      <p:sp>
        <p:nvSpPr>
          <p:cNvPr id="6" name="灯片编号占位符 5"/>
          <p:cNvSpPr>
            <a:spLocks noGrp="1"/>
          </p:cNvSpPr>
          <p:nvPr>
            <p:ph type="sldNum" sz="quarter" idx="12"/>
          </p:nvPr>
        </p:nvSpPr>
        <p:spPr/>
        <p:txBody>
          <a:bodyPr/>
          <a:lstStyle/>
          <a:p>
            <a:fld id="{A6040476-2D95-439C-AE76-591C56ED49CA}" type="slidenum">
              <a:rPr lang="en-US" altLang="zh-CN"/>
              <a:pPr/>
              <a:t>16</a:t>
            </a:fld>
            <a:endParaRPr lang="en-US" altLang="zh-CN"/>
          </a:p>
        </p:txBody>
      </p:sp>
      <p:sp>
        <p:nvSpPr>
          <p:cNvPr id="263170" name="Rectangle 2"/>
          <p:cNvSpPr>
            <a:spLocks noGrp="1" noChangeArrowheads="1"/>
          </p:cNvSpPr>
          <p:nvPr>
            <p:ph type="title"/>
          </p:nvPr>
        </p:nvSpPr>
        <p:spPr>
          <a:xfrm>
            <a:off x="2554288" y="609601"/>
            <a:ext cx="8113712" cy="709613"/>
          </a:xfrm>
        </p:spPr>
        <p:txBody>
          <a:bodyPr/>
          <a:lstStyle/>
          <a:p>
            <a:r>
              <a:rPr lang="en-US" altLang="zh-CN" sz="4000" b="1">
                <a:solidFill>
                  <a:schemeClr val="hlink"/>
                </a:solidFill>
                <a:latin typeface="华文新魏" panose="02010800040101010101" pitchFamily="2" charset="-122"/>
                <a:ea typeface="华文新魏" panose="02010800040101010101" pitchFamily="2" charset="-122"/>
              </a:rPr>
              <a:t> </a:t>
            </a:r>
            <a:r>
              <a:rPr lang="zh-CN" altLang="en-US" sz="4000" b="1">
                <a:solidFill>
                  <a:schemeClr val="hlink"/>
                </a:solidFill>
                <a:latin typeface="华文新魏" panose="02010800040101010101" pitchFamily="2" charset="-122"/>
                <a:ea typeface="华文新魏" panose="02010800040101010101" pitchFamily="2" charset="-122"/>
              </a:rPr>
              <a:t>第二节  计量经济学的研究方法</a:t>
            </a:r>
          </a:p>
        </p:txBody>
      </p:sp>
      <p:sp>
        <p:nvSpPr>
          <p:cNvPr id="263171" name="Rectangle 3"/>
          <p:cNvSpPr>
            <a:spLocks noGrp="1" noChangeArrowheads="1"/>
          </p:cNvSpPr>
          <p:nvPr>
            <p:ph type="body" idx="1"/>
          </p:nvPr>
        </p:nvSpPr>
        <p:spPr>
          <a:xfrm>
            <a:off x="1362891" y="1658984"/>
            <a:ext cx="9990909" cy="4493622"/>
          </a:xfrm>
          <a:solidFill>
            <a:schemeClr val="bg1">
              <a:alpha val="25999"/>
            </a:schemeClr>
          </a:solidFill>
        </p:spPr>
        <p:txBody>
          <a:bodyPr anchor="ctr">
            <a:normAutofit/>
          </a:bodyPr>
          <a:lstStyle/>
          <a:p>
            <a:pPr algn="ctr">
              <a:lnSpc>
                <a:spcPct val="150000"/>
              </a:lnSpc>
              <a:buSzPct val="70000"/>
              <a:buFont typeface="Wingdings" panose="05000000000000000000" pitchFamily="2" charset="2"/>
              <a:buNone/>
            </a:pPr>
            <a:r>
              <a:rPr lang="zh-CN" altLang="en-US" sz="3000" b="1" dirty="0">
                <a:solidFill>
                  <a:schemeClr val="tx2"/>
                </a:solidFill>
                <a:latin typeface="楷体_GB2312" panose="02010609030101010101" pitchFamily="49" charset="-122"/>
                <a:ea typeface="楷体_GB2312" panose="02010609030101010101" pitchFamily="49" charset="-122"/>
              </a:rPr>
              <a:t>计量经济研究的一般步骤：</a:t>
            </a:r>
          </a:p>
          <a:p>
            <a:pPr algn="ctr">
              <a:lnSpc>
                <a:spcPct val="150000"/>
              </a:lnSpc>
              <a:buSzPct val="70000"/>
            </a:pPr>
            <a:r>
              <a:rPr lang="zh-CN" altLang="en-US" sz="3000" b="1" dirty="0">
                <a:latin typeface="楷体_GB2312" panose="02010609030101010101" pitchFamily="49" charset="-122"/>
                <a:ea typeface="楷体_GB2312" panose="02010609030101010101" pitchFamily="49" charset="-122"/>
              </a:rPr>
              <a:t>选择变量和数学关系式 </a:t>
            </a:r>
            <a:r>
              <a:rPr lang="en-US" altLang="zh-CN" sz="3000" b="1" dirty="0">
                <a:latin typeface="Times New Roman" panose="02020603050405020304" pitchFamily="18" charset="0"/>
                <a:ea typeface="楷体_GB2312" panose="02010609030101010101" pitchFamily="49" charset="-122"/>
              </a:rPr>
              <a:t>——</a:t>
            </a:r>
            <a:r>
              <a:rPr lang="en-US" altLang="zh-CN" sz="3000" b="1" dirty="0">
                <a:latin typeface="楷体_GB2312" panose="02010609030101010101" pitchFamily="49" charset="-122"/>
                <a:ea typeface="楷体_GB2312" panose="02010609030101010101" pitchFamily="49" charset="-122"/>
              </a:rPr>
              <a:t> </a:t>
            </a:r>
            <a:r>
              <a:rPr lang="zh-CN" altLang="en-US" sz="3000" b="1" dirty="0">
                <a:solidFill>
                  <a:srgbClr val="990000"/>
                </a:solidFill>
                <a:latin typeface="楷体_GB2312" panose="02010609030101010101" pitchFamily="49" charset="-122"/>
                <a:ea typeface="楷体_GB2312" panose="02010609030101010101" pitchFamily="49" charset="-122"/>
              </a:rPr>
              <a:t>模型设定</a:t>
            </a:r>
          </a:p>
          <a:p>
            <a:pPr algn="ctr">
              <a:lnSpc>
                <a:spcPct val="150000"/>
              </a:lnSpc>
              <a:buSzPct val="70000"/>
            </a:pPr>
            <a:r>
              <a:rPr lang="zh-CN" altLang="en-US" sz="3000" b="1" dirty="0">
                <a:latin typeface="楷体_GB2312" panose="02010609030101010101" pitchFamily="49" charset="-122"/>
                <a:ea typeface="楷体_GB2312" panose="02010609030101010101" pitchFamily="49" charset="-122"/>
              </a:rPr>
              <a:t>确定变量间的数量关系 </a:t>
            </a:r>
            <a:r>
              <a:rPr lang="en-US" altLang="zh-CN" sz="3000" b="1" dirty="0">
                <a:latin typeface="Times New Roman" panose="02020603050405020304" pitchFamily="18" charset="0"/>
                <a:ea typeface="楷体_GB2312" panose="02010609030101010101" pitchFamily="49" charset="-122"/>
              </a:rPr>
              <a:t>——</a:t>
            </a:r>
            <a:r>
              <a:rPr lang="en-US" altLang="zh-CN" sz="3000" b="1" dirty="0">
                <a:latin typeface="楷体_GB2312" panose="02010609030101010101" pitchFamily="49" charset="-122"/>
                <a:ea typeface="楷体_GB2312" panose="02010609030101010101" pitchFamily="49" charset="-122"/>
              </a:rPr>
              <a:t> </a:t>
            </a:r>
            <a:r>
              <a:rPr lang="zh-CN" altLang="en-US" sz="3000" b="1" dirty="0">
                <a:solidFill>
                  <a:srgbClr val="990000"/>
                </a:solidFill>
                <a:latin typeface="楷体_GB2312" panose="02010609030101010101" pitchFamily="49" charset="-122"/>
                <a:ea typeface="楷体_GB2312" panose="02010609030101010101" pitchFamily="49" charset="-122"/>
              </a:rPr>
              <a:t>参数估计</a:t>
            </a:r>
          </a:p>
          <a:p>
            <a:pPr algn="ctr">
              <a:lnSpc>
                <a:spcPct val="150000"/>
              </a:lnSpc>
              <a:buSzPct val="70000"/>
            </a:pPr>
            <a:r>
              <a:rPr lang="zh-CN" altLang="en-US" sz="3000" b="1" dirty="0">
                <a:latin typeface="楷体_GB2312" panose="02010609030101010101" pitchFamily="49" charset="-122"/>
                <a:ea typeface="楷体_GB2312" panose="02010609030101010101" pitchFamily="49" charset="-122"/>
              </a:rPr>
              <a:t>检验所得结论的可靠性 </a:t>
            </a:r>
            <a:r>
              <a:rPr lang="en-US" altLang="zh-CN" sz="3000" b="1" dirty="0">
                <a:latin typeface="Times New Roman" panose="02020603050405020304" pitchFamily="18" charset="0"/>
                <a:ea typeface="楷体_GB2312" panose="02010609030101010101" pitchFamily="49" charset="-122"/>
              </a:rPr>
              <a:t>——</a:t>
            </a:r>
            <a:r>
              <a:rPr lang="en-US" altLang="zh-CN" sz="3000" b="1" dirty="0">
                <a:latin typeface="楷体_GB2312" panose="02010609030101010101" pitchFamily="49" charset="-122"/>
                <a:ea typeface="楷体_GB2312" panose="02010609030101010101" pitchFamily="49" charset="-122"/>
              </a:rPr>
              <a:t> </a:t>
            </a:r>
            <a:r>
              <a:rPr lang="zh-CN" altLang="en-US" sz="3000" b="1" dirty="0">
                <a:solidFill>
                  <a:srgbClr val="990000"/>
                </a:solidFill>
                <a:latin typeface="楷体_GB2312" panose="02010609030101010101" pitchFamily="49" charset="-122"/>
                <a:ea typeface="楷体_GB2312" panose="02010609030101010101" pitchFamily="49" charset="-122"/>
              </a:rPr>
              <a:t>模型检验</a:t>
            </a:r>
          </a:p>
          <a:p>
            <a:pPr algn="ctr">
              <a:lnSpc>
                <a:spcPct val="150000"/>
              </a:lnSpc>
              <a:buSzPct val="70000"/>
            </a:pPr>
            <a:r>
              <a:rPr lang="zh-CN" altLang="en-US" sz="3000" b="1" dirty="0">
                <a:latin typeface="楷体_GB2312" panose="02010609030101010101" pitchFamily="49" charset="-122"/>
                <a:ea typeface="楷体_GB2312" panose="02010609030101010101" pitchFamily="49" charset="-122"/>
              </a:rPr>
              <a:t>作经济分析和经济预测 </a:t>
            </a:r>
            <a:r>
              <a:rPr lang="en-US" altLang="zh-CN" sz="3000" b="1" dirty="0">
                <a:latin typeface="Times New Roman" panose="02020603050405020304" pitchFamily="18" charset="0"/>
                <a:ea typeface="楷体_GB2312" panose="02010609030101010101" pitchFamily="49" charset="-122"/>
              </a:rPr>
              <a:t>——</a:t>
            </a:r>
            <a:r>
              <a:rPr lang="en-US" altLang="zh-CN" sz="3000" b="1" dirty="0">
                <a:latin typeface="楷体_GB2312" panose="02010609030101010101" pitchFamily="49" charset="-122"/>
                <a:ea typeface="楷体_GB2312" panose="02010609030101010101" pitchFamily="49" charset="-122"/>
              </a:rPr>
              <a:t> </a:t>
            </a:r>
            <a:r>
              <a:rPr lang="zh-CN" altLang="en-US" sz="3000" b="1" dirty="0">
                <a:solidFill>
                  <a:srgbClr val="990000"/>
                </a:solidFill>
                <a:latin typeface="楷体_GB2312" panose="02010609030101010101" pitchFamily="49" charset="-122"/>
                <a:ea typeface="楷体_GB2312" panose="02010609030101010101" pitchFamily="49" charset="-122"/>
              </a:rPr>
              <a:t>模型</a:t>
            </a:r>
            <a:r>
              <a:rPr lang="zh-CN" altLang="en-US" sz="3000" b="1" dirty="0" smtClean="0">
                <a:solidFill>
                  <a:srgbClr val="990000"/>
                </a:solidFill>
                <a:latin typeface="楷体_GB2312" panose="02010609030101010101" pitchFamily="49" charset="-122"/>
                <a:ea typeface="楷体_GB2312" panose="02010609030101010101" pitchFamily="49" charset="-122"/>
              </a:rPr>
              <a:t>应用</a:t>
            </a:r>
            <a:endParaRPr lang="en-US" altLang="zh-CN" sz="3000" b="1" dirty="0">
              <a:solidFill>
                <a:srgbClr val="990000"/>
              </a:solidFill>
              <a:latin typeface="楷体_GB2312" panose="02010609030101010101" pitchFamily="49" charset="-122"/>
              <a:ea typeface="楷体_GB2312" panose="02010609030101010101" pitchFamily="49" charset="-122"/>
            </a:endParaRPr>
          </a:p>
        </p:txBody>
      </p:sp>
    </p:spTree>
    <p:extLst>
      <p:ext uri="{BB962C8B-B14F-4D97-AF65-F5344CB8AC3E}">
        <p14:creationId xmlns:p14="http://schemas.microsoft.com/office/powerpoint/2010/main" val="3722500935"/>
      </p:ext>
    </p:extLst>
  </p:cSld>
  <p:clrMapOvr>
    <a:masterClrMapping/>
  </p:clrMapOvr>
  <p:transition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2885269B-FD83-4E04-A67D-14C342FCCC6A}" type="datetime1">
              <a:rPr lang="zh-CN" altLang="en-US">
                <a:latin typeface="Times New Roman" panose="02020603050405020304" pitchFamily="18" charset="0"/>
                <a:cs typeface="Times New Roman" panose="02020603050405020304" pitchFamily="18" charset="0"/>
              </a:rPr>
              <a:pPr/>
              <a:t>2020/9/27</a:t>
            </a:fld>
            <a:endParaRPr lang="en-US" altLang="zh-CN">
              <a:latin typeface="Times New Roman" panose="02020603050405020304" pitchFamily="18" charset="0"/>
              <a:cs typeface="Times New Roman" panose="02020603050405020304" pitchFamily="18" charset="0"/>
            </a:endParaRPr>
          </a:p>
        </p:txBody>
      </p:sp>
      <p:sp>
        <p:nvSpPr>
          <p:cNvPr id="7" name="灯片编号占位符 5"/>
          <p:cNvSpPr>
            <a:spLocks noGrp="1"/>
          </p:cNvSpPr>
          <p:nvPr>
            <p:ph type="sldNum" sz="quarter" idx="12"/>
          </p:nvPr>
        </p:nvSpPr>
        <p:spPr/>
        <p:txBody>
          <a:bodyPr/>
          <a:lstStyle/>
          <a:p>
            <a:fld id="{D32506CD-20DF-4C27-A916-C2C46D0524A8}" type="slidenum">
              <a:rPr lang="en-US" altLang="zh-CN">
                <a:latin typeface="Times New Roman" panose="02020603050405020304" pitchFamily="18" charset="0"/>
                <a:cs typeface="Times New Roman" panose="02020603050405020304" pitchFamily="18" charset="0"/>
              </a:rPr>
              <a:pPr/>
              <a:t>17</a:t>
            </a:fld>
            <a:endParaRPr lang="en-US" altLang="zh-CN">
              <a:latin typeface="Times New Roman" panose="02020603050405020304" pitchFamily="18" charset="0"/>
              <a:cs typeface="Times New Roman" panose="02020603050405020304" pitchFamily="18" charset="0"/>
            </a:endParaRPr>
          </a:p>
        </p:txBody>
      </p:sp>
      <p:sp>
        <p:nvSpPr>
          <p:cNvPr id="264194" name="Rectangle 2"/>
          <p:cNvSpPr>
            <a:spLocks noGrp="1" noChangeArrowheads="1"/>
          </p:cNvSpPr>
          <p:nvPr>
            <p:ph type="title"/>
          </p:nvPr>
        </p:nvSpPr>
        <p:spPr>
          <a:xfrm>
            <a:off x="2640014" y="549275"/>
            <a:ext cx="7793037" cy="782638"/>
          </a:xfrm>
        </p:spPr>
        <p:txBody>
          <a:bodyPr/>
          <a:lstStyle/>
          <a:p>
            <a:r>
              <a:rPr lang="en-US" altLang="zh-CN" sz="4000" dirty="0">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4000" b="1" dirty="0">
                <a:solidFill>
                  <a:srgbClr val="990000"/>
                </a:solidFill>
                <a:latin typeface="Times New Roman" panose="02020603050405020304" pitchFamily="18" charset="0"/>
                <a:ea typeface="华文新魏" panose="02010800040101010101" pitchFamily="2" charset="-122"/>
                <a:cs typeface="Times New Roman" panose="02020603050405020304" pitchFamily="18" charset="0"/>
              </a:rPr>
              <a:t>一、模型设定</a:t>
            </a:r>
          </a:p>
        </p:txBody>
      </p:sp>
      <p:sp>
        <p:nvSpPr>
          <p:cNvPr id="264197" name="Text Box 5"/>
          <p:cNvSpPr txBox="1">
            <a:spLocks noChangeArrowheads="1"/>
          </p:cNvSpPr>
          <p:nvPr/>
        </p:nvSpPr>
        <p:spPr bwMode="auto">
          <a:xfrm>
            <a:off x="1021080" y="1565234"/>
            <a:ext cx="10332720" cy="4271939"/>
          </a:xfrm>
          <a:prstGeom prst="rect">
            <a:avLst/>
          </a:prstGeom>
          <a:solidFill>
            <a:schemeClr val="bg1">
              <a:alpha val="21001"/>
            </a:schemeClr>
          </a:solidFill>
          <a:ln>
            <a:noFill/>
          </a:ln>
          <a:effectLst/>
          <a:extLs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10000"/>
              </a:lnSpc>
              <a:spcBef>
                <a:spcPct val="20000"/>
              </a:spcBef>
              <a:spcAft>
                <a:spcPct val="20000"/>
              </a:spcAft>
              <a:buFont typeface="Wingdings" panose="05000000000000000000" pitchFamily="2" charset="2"/>
              <a:buChar char="n"/>
            </a:pPr>
            <a:r>
              <a:rPr lang="zh-CN" altLang="en-US" sz="2800" b="1" dirty="0">
                <a:solidFill>
                  <a:srgbClr val="000099"/>
                </a:solidFill>
                <a:latin typeface="Times New Roman" panose="02020603050405020304" pitchFamily="18" charset="0"/>
                <a:ea typeface="楷体_GB2312" panose="02010609030101010101" pitchFamily="49" charset="-122"/>
                <a:cs typeface="Times New Roman" panose="02020603050405020304" pitchFamily="18" charset="0"/>
              </a:rPr>
              <a:t>模型：</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对经济现象或过程的一种数学模拟</a:t>
            </a:r>
          </a:p>
          <a:p>
            <a:pPr algn="l">
              <a:lnSpc>
                <a:spcPct val="110000"/>
              </a:lnSpc>
              <a:spcBef>
                <a:spcPct val="20000"/>
              </a:spcBef>
              <a:spcAft>
                <a:spcPct val="20000"/>
              </a:spcAft>
              <a:buFont typeface="Wingdings" panose="05000000000000000000" pitchFamily="2" charset="2"/>
              <a:buChar char="n"/>
            </a:pPr>
            <a:r>
              <a:rPr lang="zh-CN" altLang="en-US" sz="2800" b="1" dirty="0">
                <a:solidFill>
                  <a:srgbClr val="000099"/>
                </a:solidFill>
                <a:latin typeface="Times New Roman" panose="02020603050405020304" pitchFamily="18" charset="0"/>
                <a:ea typeface="楷体_GB2312" panose="02010609030101010101" pitchFamily="49" charset="-122"/>
                <a:cs typeface="Times New Roman" panose="02020603050405020304" pitchFamily="18" charset="0"/>
              </a:rPr>
              <a:t>模型设定（</a:t>
            </a:r>
            <a:r>
              <a:rPr lang="en-US" altLang="zh-CN" sz="2800" dirty="0">
                <a:solidFill>
                  <a:srgbClr val="000099"/>
                </a:solidFill>
                <a:latin typeface="Times New Roman" panose="02020603050405020304" pitchFamily="18" charset="0"/>
                <a:ea typeface="楷体_GB2312" panose="02010609030101010101" pitchFamily="49" charset="-122"/>
                <a:cs typeface="Times New Roman" panose="02020603050405020304" pitchFamily="18" charset="0"/>
              </a:rPr>
              <a:t>Specification</a:t>
            </a:r>
            <a:r>
              <a:rPr lang="zh-CN" altLang="en-US" sz="2800" b="1" dirty="0">
                <a:solidFill>
                  <a:srgbClr val="000099"/>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800" b="1" dirty="0">
                <a:solidFill>
                  <a:srgbClr val="000099"/>
                </a:solidFill>
                <a:latin typeface="Times New Roman" panose="02020603050405020304" pitchFamily="18" charset="0"/>
                <a:ea typeface="楷体_GB2312" panose="02010609030101010101" pitchFamily="49" charset="-122"/>
                <a:cs typeface="Times New Roman" panose="02020603050405020304" pitchFamily="18" charset="0"/>
              </a:rPr>
              <a:t>:</a:t>
            </a:r>
          </a:p>
          <a:p>
            <a:pPr algn="l">
              <a:lnSpc>
                <a:spcPct val="110000"/>
              </a:lnSpc>
              <a:spcBef>
                <a:spcPct val="20000"/>
              </a:spcBef>
              <a:spcAft>
                <a:spcPct val="20000"/>
              </a:spcAft>
              <a:buClr>
                <a:schemeClr val="hlink"/>
              </a:buClr>
              <a:buFont typeface="Wingdings" panose="05000000000000000000" pitchFamily="2" charset="2"/>
              <a:buChar char="Ø"/>
            </a:pP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模型通常只能抓住影响经济现象的主要因素和主要特征</a:t>
            </a:r>
          </a:p>
          <a:p>
            <a:pPr algn="l">
              <a:lnSpc>
                <a:spcPct val="110000"/>
              </a:lnSpc>
              <a:spcBef>
                <a:spcPct val="20000"/>
              </a:spcBef>
              <a:spcAft>
                <a:spcPct val="20000"/>
              </a:spcAft>
              <a:buClr>
                <a:schemeClr val="hlink"/>
              </a:buClr>
              <a:buFont typeface="Wingdings" panose="05000000000000000000" pitchFamily="2" charset="2"/>
              <a:buChar char="Ø"/>
            </a:pP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对所研究经济变量之间的关系选用适当的数学关系式近似地、简化地表达出来 </a:t>
            </a:r>
          </a:p>
          <a:p>
            <a:pPr algn="l">
              <a:lnSpc>
                <a:spcPct val="110000"/>
              </a:lnSpc>
              <a:spcBef>
                <a:spcPct val="20000"/>
              </a:spcBef>
              <a:spcAft>
                <a:spcPct val="20000"/>
              </a:spcAft>
              <a:buClr>
                <a:schemeClr val="hlink"/>
              </a:buClr>
              <a:buFont typeface="Wingdings" panose="05000000000000000000" pitchFamily="2" charset="2"/>
              <a:buChar char="Ø"/>
            </a:pP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模型的设计和形式的取舍具有一定主观性</a:t>
            </a:r>
          </a:p>
          <a:p>
            <a:pPr algn="l">
              <a:lnSpc>
                <a:spcPct val="110000"/>
              </a:lnSpc>
              <a:spcBef>
                <a:spcPct val="20000"/>
              </a:spcBef>
              <a:spcAft>
                <a:spcPct val="20000"/>
              </a:spcAft>
              <a:buClr>
                <a:schemeClr val="hlink"/>
              </a:buClr>
              <a:buFont typeface="Wingdings" panose="05000000000000000000" pitchFamily="2" charset="2"/>
              <a:buChar char="Ø"/>
            </a:pP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计量模型的设计必须遵循“从一般</a:t>
            </a:r>
            <a:r>
              <a:rPr lang="zh-CN" altLang="en-US" sz="2800" b="1" dirty="0" smtClean="0">
                <a:latin typeface="Times New Roman" panose="02020603050405020304" pitchFamily="18" charset="0"/>
                <a:ea typeface="楷体_GB2312" panose="02010609030101010101" pitchFamily="49" charset="-122"/>
                <a:cs typeface="Times New Roman" panose="02020603050405020304" pitchFamily="18" charset="0"/>
              </a:rPr>
              <a:t>到特殊”</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的原则</a:t>
            </a:r>
          </a:p>
        </p:txBody>
      </p:sp>
    </p:spTree>
    <p:extLst>
      <p:ext uri="{BB962C8B-B14F-4D97-AF65-F5344CB8AC3E}">
        <p14:creationId xmlns:p14="http://schemas.microsoft.com/office/powerpoint/2010/main" val="34702127"/>
      </p:ext>
    </p:extLst>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0CDE3CFE-40E9-4C34-B0DD-FBEBF316DAF4}" type="datetime1">
              <a:rPr lang="zh-CN" altLang="en-US"/>
              <a:pPr/>
              <a:t>2020/9/27</a:t>
            </a:fld>
            <a:endParaRPr lang="en-US" altLang="zh-CN"/>
          </a:p>
        </p:txBody>
      </p:sp>
      <p:sp>
        <p:nvSpPr>
          <p:cNvPr id="7" name="灯片编号占位符 5"/>
          <p:cNvSpPr>
            <a:spLocks noGrp="1"/>
          </p:cNvSpPr>
          <p:nvPr>
            <p:ph type="sldNum" sz="quarter" idx="12"/>
          </p:nvPr>
        </p:nvSpPr>
        <p:spPr/>
        <p:txBody>
          <a:bodyPr/>
          <a:lstStyle/>
          <a:p>
            <a:fld id="{8BA18974-20DE-4F6C-8F46-215927750704}" type="slidenum">
              <a:rPr lang="en-US" altLang="zh-CN"/>
              <a:pPr/>
              <a:t>18</a:t>
            </a:fld>
            <a:endParaRPr lang="en-US" altLang="zh-CN"/>
          </a:p>
        </p:txBody>
      </p:sp>
      <p:sp>
        <p:nvSpPr>
          <p:cNvPr id="376834" name="Rectangle 2"/>
          <p:cNvSpPr>
            <a:spLocks noGrp="1" noChangeArrowheads="1"/>
          </p:cNvSpPr>
          <p:nvPr>
            <p:ph type="title"/>
          </p:nvPr>
        </p:nvSpPr>
        <p:spPr>
          <a:xfrm>
            <a:off x="1474573" y="368043"/>
            <a:ext cx="9016143" cy="782638"/>
          </a:xfrm>
        </p:spPr>
        <p:txBody>
          <a:bodyPr>
            <a:noAutofit/>
          </a:bodyPr>
          <a:lstStyle/>
          <a:p>
            <a:r>
              <a:rPr lang="en-US" altLang="zh-CN" sz="36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3600" b="1" dirty="0">
                <a:solidFill>
                  <a:srgbClr val="990000"/>
                </a:solidFill>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3600" b="1" dirty="0">
                <a:solidFill>
                  <a:srgbClr val="990000"/>
                </a:solidFill>
                <a:latin typeface="Times New Roman" panose="02020603050405020304" pitchFamily="18" charset="0"/>
                <a:ea typeface="华文新魏" panose="02010800040101010101" pitchFamily="2" charset="-122"/>
                <a:cs typeface="Times New Roman" panose="02020603050405020304" pitchFamily="18" charset="0"/>
              </a:rPr>
              <a:t>、数理经济模型与计量经济模型的比较</a:t>
            </a:r>
          </a:p>
        </p:txBody>
      </p:sp>
      <p:sp>
        <p:nvSpPr>
          <p:cNvPr id="376835" name="Text Box 3"/>
          <p:cNvSpPr txBox="1">
            <a:spLocks noChangeArrowheads="1"/>
          </p:cNvSpPr>
          <p:nvPr/>
        </p:nvSpPr>
        <p:spPr bwMode="auto">
          <a:xfrm>
            <a:off x="3359151" y="1844675"/>
            <a:ext cx="62658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376838" name="Rectangle 6"/>
          <p:cNvSpPr>
            <a:spLocks noChangeArrowheads="1"/>
          </p:cNvSpPr>
          <p:nvPr/>
        </p:nvSpPr>
        <p:spPr bwMode="auto">
          <a:xfrm>
            <a:off x="838200" y="1491205"/>
            <a:ext cx="10931434" cy="4824412"/>
          </a:xfrm>
          <a:prstGeom prst="rect">
            <a:avLst/>
          </a:prstGeom>
          <a:solidFill>
            <a:schemeClr val="bg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marL="342900" indent="-342900" algn="l">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lgn="l">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lgn="l">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lgn="l">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lgn="l">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nSpc>
                <a:spcPts val="4320"/>
              </a:lnSpc>
            </a:pPr>
            <a:r>
              <a:rPr lang="zh-CN" altLang="en-US" b="1" dirty="0">
                <a:latin typeface="Times New Roman" panose="02020603050405020304" pitchFamily="18" charset="0"/>
              </a:rPr>
              <a:t>例：</a:t>
            </a:r>
            <a:r>
              <a:rPr lang="zh-CN" altLang="en-US" b="1" dirty="0">
                <a:solidFill>
                  <a:schemeClr val="hlink"/>
                </a:solidFill>
                <a:latin typeface="Times New Roman" panose="02020603050405020304" pitchFamily="18" charset="0"/>
              </a:rPr>
              <a:t>凯恩斯消费函数的数理经济模型</a:t>
            </a:r>
            <a:r>
              <a:rPr lang="zh-CN" altLang="en-US" sz="3600" b="1" dirty="0">
                <a:solidFill>
                  <a:schemeClr val="hlink"/>
                </a:solidFill>
                <a:latin typeface="Times New Roman" panose="02020603050405020304" pitchFamily="18" charset="0"/>
              </a:rPr>
              <a:t>  　</a:t>
            </a:r>
          </a:p>
          <a:p>
            <a:pPr>
              <a:lnSpc>
                <a:spcPts val="4320"/>
              </a:lnSpc>
              <a:buFont typeface="Wingdings" panose="05000000000000000000" pitchFamily="2" charset="2"/>
              <a:buNone/>
            </a:pPr>
            <a:r>
              <a:rPr lang="zh-CN" altLang="en-US" sz="3600" b="1" i="1" dirty="0">
                <a:solidFill>
                  <a:schemeClr val="hlink"/>
                </a:solidFill>
                <a:latin typeface="Times New Roman" panose="02020603050405020304" pitchFamily="18" charset="0"/>
              </a:rPr>
              <a:t>　　　　　</a:t>
            </a:r>
            <a:r>
              <a:rPr lang="en-US" altLang="zh-CN" sz="3600" b="1" i="1" dirty="0">
                <a:solidFill>
                  <a:schemeClr val="hlink"/>
                </a:solidFill>
                <a:latin typeface="Times New Roman" panose="02020603050405020304" pitchFamily="18" charset="0"/>
              </a:rPr>
              <a:t>c</a:t>
            </a:r>
            <a:r>
              <a:rPr lang="en-US" altLang="zh-CN" sz="3600" b="1" dirty="0">
                <a:solidFill>
                  <a:schemeClr val="hlink"/>
                </a:solidFill>
                <a:latin typeface="Times New Roman" panose="02020603050405020304" pitchFamily="18" charset="0"/>
              </a:rPr>
              <a:t>=</a:t>
            </a:r>
            <a:r>
              <a:rPr lang="en-US" altLang="zh-CN" sz="3600" b="1" i="1" dirty="0" err="1">
                <a:solidFill>
                  <a:schemeClr val="hlink"/>
                </a:solidFill>
                <a:latin typeface="Times New Roman" panose="02020603050405020304" pitchFamily="18" charset="0"/>
              </a:rPr>
              <a:t>a</a:t>
            </a:r>
            <a:r>
              <a:rPr lang="en-US" altLang="zh-CN" sz="3600" b="1" dirty="0" err="1">
                <a:solidFill>
                  <a:schemeClr val="hlink"/>
                </a:solidFill>
                <a:latin typeface="Times New Roman" panose="02020603050405020304" pitchFamily="18" charset="0"/>
              </a:rPr>
              <a:t>+</a:t>
            </a:r>
            <a:r>
              <a:rPr lang="en-US" altLang="zh-CN" sz="3600" b="1" i="1" dirty="0" err="1">
                <a:solidFill>
                  <a:schemeClr val="hlink"/>
                </a:solidFill>
                <a:latin typeface="Times New Roman" panose="02020603050405020304" pitchFamily="18" charset="0"/>
              </a:rPr>
              <a:t>by</a:t>
            </a:r>
            <a:endParaRPr lang="en-US" altLang="zh-CN" sz="3600" b="1" i="1" dirty="0">
              <a:solidFill>
                <a:schemeClr val="hlink"/>
              </a:solidFill>
              <a:latin typeface="Times New Roman" panose="02020603050405020304" pitchFamily="18" charset="0"/>
            </a:endParaRPr>
          </a:p>
          <a:p>
            <a:pPr>
              <a:lnSpc>
                <a:spcPts val="4320"/>
              </a:lnSpc>
              <a:spcBef>
                <a:spcPts val="1800"/>
              </a:spcBef>
            </a:pPr>
            <a:r>
              <a:rPr lang="zh-CN" altLang="en-US" b="1" dirty="0">
                <a:latin typeface="Times New Roman" panose="02020603050405020304" pitchFamily="18" charset="0"/>
              </a:rPr>
              <a:t>数理经济模型的特点</a:t>
            </a:r>
          </a:p>
          <a:p>
            <a:pPr>
              <a:lnSpc>
                <a:spcPts val="4320"/>
              </a:lnSpc>
            </a:pPr>
            <a:r>
              <a:rPr lang="zh-CN" altLang="en-US" sz="2600" b="1" dirty="0">
                <a:latin typeface="Times New Roman" panose="02020603050405020304" pitchFamily="18" charset="0"/>
                <a:ea typeface="楷体_GB2312" panose="02010609030101010101" pitchFamily="49" charset="-122"/>
              </a:rPr>
              <a:t>公式（方程）描述了经济变量之间的理论关系，并认为这种关系是</a:t>
            </a:r>
            <a:r>
              <a:rPr lang="zh-CN" altLang="en-US" sz="2600" b="1" u="sng" dirty="0">
                <a:solidFill>
                  <a:schemeClr val="hlink"/>
                </a:solidFill>
                <a:latin typeface="Times New Roman" panose="02020603050405020304" pitchFamily="18" charset="0"/>
                <a:ea typeface="楷体_GB2312" panose="02010609030101010101" pitchFamily="49" charset="-122"/>
              </a:rPr>
              <a:t>准确实现</a:t>
            </a:r>
            <a:r>
              <a:rPr lang="zh-CN" altLang="en-US" sz="2600" b="1" dirty="0">
                <a:latin typeface="Times New Roman" panose="02020603050405020304" pitchFamily="18" charset="0"/>
                <a:ea typeface="楷体_GB2312" panose="02010609030101010101" pitchFamily="49" charset="-122"/>
              </a:rPr>
              <a:t>的（等式成立）</a:t>
            </a:r>
          </a:p>
          <a:p>
            <a:pPr>
              <a:lnSpc>
                <a:spcPts val="4320"/>
              </a:lnSpc>
            </a:pPr>
            <a:r>
              <a:rPr lang="zh-CN" altLang="en-US" sz="2600" b="1" dirty="0">
                <a:latin typeface="Times New Roman" panose="02020603050405020304" pitchFamily="18" charset="0"/>
                <a:ea typeface="楷体_GB2312" panose="02010609030101010101" pitchFamily="49" charset="-122"/>
              </a:rPr>
              <a:t>通过模型可以从理论上分析经济活动中各种因素之间的相互影响关系，为控制经济活动提供理论指导</a:t>
            </a:r>
          </a:p>
          <a:p>
            <a:pPr>
              <a:lnSpc>
                <a:spcPts val="4320"/>
              </a:lnSpc>
            </a:pPr>
            <a:r>
              <a:rPr lang="zh-CN" altLang="en-US" sz="2600" b="1" dirty="0">
                <a:latin typeface="Times New Roman" panose="02020603050405020304" pitchFamily="18" charset="0"/>
                <a:ea typeface="楷体_GB2312" panose="02010609030101010101" pitchFamily="49" charset="-122"/>
              </a:rPr>
              <a:t>但是，它并没有揭示因素之间的定量关系，其中的参数是未知的</a:t>
            </a:r>
          </a:p>
        </p:txBody>
      </p:sp>
    </p:spTree>
    <p:extLst>
      <p:ext uri="{BB962C8B-B14F-4D97-AF65-F5344CB8AC3E}">
        <p14:creationId xmlns:p14="http://schemas.microsoft.com/office/powerpoint/2010/main" val="43298000"/>
      </p:ext>
    </p:extLst>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76838"/>
                                        </p:tgtEl>
                                        <p:attrNameLst>
                                          <p:attrName>style.visibility</p:attrName>
                                        </p:attrNameLst>
                                      </p:cBhvr>
                                      <p:to>
                                        <p:strVal val="visible"/>
                                      </p:to>
                                    </p:set>
                                    <p:animEffect transition="in" filter="box(in)">
                                      <p:cBhvr>
                                        <p:cTn id="7" dur="500"/>
                                        <p:tgtEl>
                                          <p:spTgt spid="3768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C1A2CE1-4E64-492D-A1BB-781CEA893770}" type="datetime1">
              <a:rPr lang="zh-CN" altLang="en-US"/>
              <a:pPr/>
              <a:t>2020/9/27</a:t>
            </a:fld>
            <a:endParaRPr lang="en-US" altLang="zh-CN"/>
          </a:p>
        </p:txBody>
      </p:sp>
      <p:sp>
        <p:nvSpPr>
          <p:cNvPr id="6" name="灯片编号占位符 5"/>
          <p:cNvSpPr>
            <a:spLocks noGrp="1"/>
          </p:cNvSpPr>
          <p:nvPr>
            <p:ph type="sldNum" sz="quarter" idx="12"/>
          </p:nvPr>
        </p:nvSpPr>
        <p:spPr/>
        <p:txBody>
          <a:bodyPr/>
          <a:lstStyle/>
          <a:p>
            <a:fld id="{70AB6BA0-6985-4A0D-8591-429D21996606}" type="slidenum">
              <a:rPr lang="en-US" altLang="zh-CN"/>
              <a:pPr/>
              <a:t>19</a:t>
            </a:fld>
            <a:endParaRPr lang="en-US" altLang="zh-CN"/>
          </a:p>
        </p:txBody>
      </p:sp>
      <p:sp>
        <p:nvSpPr>
          <p:cNvPr id="377859" name="Rectangle 3"/>
          <p:cNvSpPr>
            <a:spLocks noGrp="1" noChangeArrowheads="1"/>
          </p:cNvSpPr>
          <p:nvPr>
            <p:ph type="body" idx="1"/>
          </p:nvPr>
        </p:nvSpPr>
        <p:spPr>
          <a:xfrm>
            <a:off x="1306286" y="1331913"/>
            <a:ext cx="9927771" cy="5192712"/>
          </a:xfrm>
          <a:solidFill>
            <a:schemeClr val="bg1"/>
          </a:solidFill>
          <a:ln>
            <a:solidFill>
              <a:schemeClr val="tx1"/>
            </a:solidFill>
            <a:miter lim="800000"/>
            <a:headEnd/>
            <a:tailEnd/>
          </a:ln>
          <a:effectLst>
            <a:prstShdw prst="shdw13" dist="53882" dir="13500000">
              <a:schemeClr val="bg2">
                <a:alpha val="50000"/>
              </a:schemeClr>
            </a:prstShdw>
          </a:effectLst>
        </p:spPr>
        <p:txBody>
          <a:bodyPr anchor="ctr">
            <a:normAutofit/>
          </a:bodyPr>
          <a:lstStyle/>
          <a:p>
            <a:pPr lvl="1">
              <a:lnSpc>
                <a:spcPts val="3280"/>
              </a:lnSpc>
              <a:spcBef>
                <a:spcPts val="0"/>
              </a:spcBef>
              <a:buFont typeface="Wingdings" panose="05000000000000000000" pitchFamily="2" charset="2"/>
              <a:buNone/>
            </a:pPr>
            <a:r>
              <a:rPr lang="zh-CN" altLang="en-US" sz="3200" b="1" dirty="0">
                <a:solidFill>
                  <a:schemeClr val="hlink"/>
                </a:solidFill>
                <a:latin typeface="Times New Roman" panose="02020603050405020304" pitchFamily="18" charset="0"/>
              </a:rPr>
              <a:t>例：凯恩斯消费函数的计量经济模型</a:t>
            </a:r>
            <a:r>
              <a:rPr lang="zh-CN" altLang="en-US" sz="3200" b="1" dirty="0">
                <a:solidFill>
                  <a:schemeClr val="hlink"/>
                </a:solidFill>
                <a:latin typeface="Times New Roman" panose="02020603050405020304" pitchFamily="18" charset="0"/>
                <a:ea typeface="楷体_GB2312" panose="02010609030101010101" pitchFamily="49" charset="-122"/>
              </a:rPr>
              <a:t>　</a:t>
            </a:r>
          </a:p>
          <a:p>
            <a:pPr lvl="1">
              <a:lnSpc>
                <a:spcPts val="3280"/>
              </a:lnSpc>
              <a:buFont typeface="Wingdings" panose="05000000000000000000" pitchFamily="2" charset="2"/>
              <a:buNone/>
            </a:pPr>
            <a:r>
              <a:rPr lang="zh-CN" altLang="en-US" sz="3200" b="1" i="1" dirty="0">
                <a:solidFill>
                  <a:schemeClr val="hlink"/>
                </a:solidFill>
                <a:latin typeface="Times New Roman" panose="02020603050405020304" pitchFamily="18" charset="0"/>
                <a:ea typeface="楷体_GB2312" panose="02010609030101010101" pitchFamily="49" charset="-122"/>
              </a:rPr>
              <a:t>　　　　　　</a:t>
            </a:r>
            <a:r>
              <a:rPr lang="en-US" altLang="zh-CN" sz="3200" b="1" i="1" dirty="0">
                <a:solidFill>
                  <a:schemeClr val="hlink"/>
                </a:solidFill>
                <a:latin typeface="Times New Roman" panose="02020603050405020304" pitchFamily="18" charset="0"/>
                <a:ea typeface="楷体_GB2312" panose="02010609030101010101" pitchFamily="49" charset="-122"/>
              </a:rPr>
              <a:t>c</a:t>
            </a:r>
            <a:r>
              <a:rPr lang="en-US" altLang="zh-CN" sz="3200" b="1" dirty="0">
                <a:solidFill>
                  <a:schemeClr val="hlink"/>
                </a:solidFill>
                <a:latin typeface="Times New Roman" panose="02020603050405020304" pitchFamily="18" charset="0"/>
                <a:ea typeface="楷体_GB2312" panose="02010609030101010101" pitchFamily="49" charset="-122"/>
              </a:rPr>
              <a:t>=</a:t>
            </a:r>
            <a:r>
              <a:rPr lang="en-US" altLang="zh-CN" sz="3200" b="1" i="1" dirty="0" err="1">
                <a:solidFill>
                  <a:schemeClr val="hlink"/>
                </a:solidFill>
                <a:latin typeface="Times New Roman" panose="02020603050405020304" pitchFamily="18" charset="0"/>
                <a:ea typeface="楷体_GB2312" panose="02010609030101010101" pitchFamily="49" charset="-122"/>
              </a:rPr>
              <a:t>a</a:t>
            </a:r>
            <a:r>
              <a:rPr lang="en-US" altLang="zh-CN" sz="3200" b="1" dirty="0" err="1">
                <a:solidFill>
                  <a:schemeClr val="hlink"/>
                </a:solidFill>
                <a:latin typeface="Times New Roman" panose="02020603050405020304" pitchFamily="18" charset="0"/>
                <a:ea typeface="楷体_GB2312" panose="02010609030101010101" pitchFamily="49" charset="-122"/>
              </a:rPr>
              <a:t>+</a:t>
            </a:r>
            <a:r>
              <a:rPr lang="en-US" altLang="zh-CN" sz="3200" b="1" i="1" dirty="0" err="1">
                <a:solidFill>
                  <a:schemeClr val="hlink"/>
                </a:solidFill>
                <a:latin typeface="Times New Roman" panose="02020603050405020304" pitchFamily="18" charset="0"/>
                <a:ea typeface="楷体_GB2312" panose="02010609030101010101" pitchFamily="49" charset="-122"/>
              </a:rPr>
              <a:t>by</a:t>
            </a:r>
            <a:r>
              <a:rPr lang="en-US" altLang="zh-CN" sz="3200" b="1" dirty="0">
                <a:solidFill>
                  <a:schemeClr val="hlink"/>
                </a:solidFill>
                <a:latin typeface="Times New Roman" panose="02020603050405020304" pitchFamily="18" charset="0"/>
                <a:ea typeface="楷体_GB2312" panose="02010609030101010101" pitchFamily="49" charset="-122"/>
              </a:rPr>
              <a:t> +</a:t>
            </a:r>
            <a:r>
              <a:rPr lang="en-US" altLang="zh-CN" sz="3200" b="1" i="1" dirty="0">
                <a:solidFill>
                  <a:schemeClr val="hlink"/>
                </a:solidFill>
                <a:latin typeface="Times New Roman" panose="02020603050405020304" pitchFamily="18" charset="0"/>
                <a:ea typeface="楷体_GB2312" panose="02010609030101010101" pitchFamily="49" charset="-122"/>
              </a:rPr>
              <a:t>u</a:t>
            </a:r>
          </a:p>
          <a:p>
            <a:pPr>
              <a:lnSpc>
                <a:spcPts val="3280"/>
              </a:lnSpc>
              <a:spcBef>
                <a:spcPts val="1800"/>
              </a:spcBef>
            </a:pPr>
            <a:r>
              <a:rPr lang="zh-CN" altLang="en-US" sz="3200" b="1" dirty="0">
                <a:latin typeface="Times New Roman" panose="02020603050405020304" pitchFamily="18" charset="0"/>
              </a:rPr>
              <a:t>计量经济模型的特点</a:t>
            </a:r>
          </a:p>
          <a:p>
            <a:pPr>
              <a:lnSpc>
                <a:spcPts val="3280"/>
              </a:lnSpc>
            </a:pPr>
            <a:r>
              <a:rPr lang="zh-CN" altLang="en-US" sz="2600" b="1" dirty="0">
                <a:latin typeface="Times New Roman" panose="02020603050405020304" pitchFamily="18" charset="0"/>
                <a:ea typeface="楷体_GB2312" panose="02010609030101010101" pitchFamily="49" charset="-122"/>
              </a:rPr>
              <a:t>通过增加随机项</a:t>
            </a:r>
            <a:r>
              <a:rPr lang="en-US" altLang="zh-CN" sz="2600" b="1" i="1" dirty="0">
                <a:latin typeface="Times New Roman" panose="02020603050405020304" pitchFamily="18" charset="0"/>
                <a:ea typeface="楷体_GB2312" panose="02010609030101010101" pitchFamily="49" charset="-122"/>
              </a:rPr>
              <a:t>u</a:t>
            </a:r>
            <a:r>
              <a:rPr lang="zh-CN" altLang="en-US" sz="2600" b="1" dirty="0">
                <a:latin typeface="Times New Roman" panose="02020603050405020304" pitchFamily="18" charset="0"/>
                <a:ea typeface="楷体_GB2312" panose="02010609030101010101" pitchFamily="49" charset="-122"/>
              </a:rPr>
              <a:t>，计量经济模型描述了经济变量之间的实际关系</a:t>
            </a:r>
          </a:p>
          <a:p>
            <a:pPr>
              <a:lnSpc>
                <a:spcPts val="3280"/>
              </a:lnSpc>
            </a:pPr>
            <a:r>
              <a:rPr lang="zh-CN" altLang="en-US" sz="2600" b="1" dirty="0">
                <a:latin typeface="Times New Roman" panose="02020603050405020304" pitchFamily="18" charset="0"/>
                <a:ea typeface="楷体_GB2312" panose="02010609030101010101" pitchFamily="49" charset="-122"/>
              </a:rPr>
              <a:t>数理经济模型所描述的经济变量之间的准确关系由于扰动项的存在不再成立</a:t>
            </a:r>
          </a:p>
          <a:p>
            <a:pPr>
              <a:lnSpc>
                <a:spcPts val="3280"/>
              </a:lnSpc>
            </a:pPr>
            <a:r>
              <a:rPr lang="zh-CN" altLang="en-US" sz="2600" b="1" dirty="0">
                <a:latin typeface="Times New Roman" panose="02020603050405020304" pitchFamily="18" charset="0"/>
                <a:ea typeface="楷体_GB2312" panose="02010609030101010101" pitchFamily="49" charset="-122"/>
              </a:rPr>
              <a:t>通过计量模型可以估计和检验结构参数</a:t>
            </a:r>
            <a:r>
              <a:rPr lang="en-US" altLang="zh-CN" sz="2600" b="1" i="1" dirty="0">
                <a:latin typeface="Times New Roman" panose="02020603050405020304" pitchFamily="18" charset="0"/>
                <a:ea typeface="楷体_GB2312" panose="02010609030101010101" pitchFamily="49" charset="-122"/>
              </a:rPr>
              <a:t>a</a:t>
            </a:r>
            <a:r>
              <a:rPr lang="zh-CN" altLang="en-US" sz="2600" b="1" dirty="0">
                <a:latin typeface="Times New Roman" panose="02020603050405020304" pitchFamily="18" charset="0"/>
                <a:ea typeface="楷体_GB2312" panose="02010609030101010101" pitchFamily="49" charset="-122"/>
              </a:rPr>
              <a:t>、</a:t>
            </a:r>
            <a:r>
              <a:rPr lang="en-US" altLang="zh-CN" sz="2600" b="1" i="1" dirty="0">
                <a:latin typeface="Times New Roman" panose="02020603050405020304" pitchFamily="18" charset="0"/>
                <a:ea typeface="楷体_GB2312" panose="02010609030101010101" pitchFamily="49" charset="-122"/>
              </a:rPr>
              <a:t>b</a:t>
            </a:r>
            <a:r>
              <a:rPr lang="zh-CN" altLang="en-US" sz="2600" b="1" dirty="0">
                <a:latin typeface="Times New Roman" panose="02020603050405020304" pitchFamily="18" charset="0"/>
                <a:ea typeface="楷体_GB2312" panose="02010609030101010101" pitchFamily="49" charset="-122"/>
              </a:rPr>
              <a:t>，从而量化经济因素之间的关联关系</a:t>
            </a:r>
          </a:p>
          <a:p>
            <a:pPr>
              <a:lnSpc>
                <a:spcPts val="3280"/>
              </a:lnSpc>
            </a:pPr>
            <a:r>
              <a:rPr lang="en-US" altLang="zh-CN" sz="2600" b="1" i="1" dirty="0">
                <a:latin typeface="Times New Roman" panose="02020603050405020304" pitchFamily="18" charset="0"/>
                <a:ea typeface="楷体_GB2312" panose="02010609030101010101" pitchFamily="49" charset="-122"/>
              </a:rPr>
              <a:t>y</a:t>
            </a:r>
            <a:r>
              <a:rPr lang="zh-CN" altLang="en-US" sz="2600" b="1" dirty="0">
                <a:latin typeface="Times New Roman" panose="02020603050405020304" pitchFamily="18" charset="0"/>
                <a:ea typeface="楷体_GB2312" panose="02010609030101010101" pitchFamily="49" charset="-122"/>
              </a:rPr>
              <a:t>为一确定性型变量，</a:t>
            </a:r>
            <a:r>
              <a:rPr lang="en-US" altLang="zh-CN" sz="2600" b="1" i="1" dirty="0">
                <a:latin typeface="Times New Roman" panose="02020603050405020304" pitchFamily="18" charset="0"/>
                <a:ea typeface="楷体_GB2312" panose="02010609030101010101" pitchFamily="49" charset="-122"/>
              </a:rPr>
              <a:t>c</a:t>
            </a:r>
            <a:r>
              <a:rPr lang="zh-CN" altLang="en-US" sz="2600" b="1" dirty="0">
                <a:latin typeface="Times New Roman" panose="02020603050405020304" pitchFamily="18" charset="0"/>
                <a:ea typeface="楷体_GB2312" panose="02010609030101010101" pitchFamily="49" charset="-122"/>
              </a:rPr>
              <a:t>为一随机变量。</a:t>
            </a:r>
          </a:p>
        </p:txBody>
      </p:sp>
      <p:sp>
        <p:nvSpPr>
          <p:cNvPr id="377862" name="Rectangle 6"/>
          <p:cNvSpPr>
            <a:spLocks noGrp="1" noChangeArrowheads="1"/>
          </p:cNvSpPr>
          <p:nvPr>
            <p:ph type="title"/>
          </p:nvPr>
        </p:nvSpPr>
        <p:spPr>
          <a:xfrm>
            <a:off x="1815738" y="405582"/>
            <a:ext cx="8617314" cy="782638"/>
          </a:xfrm>
          <a:noFill/>
          <a:ln/>
        </p:spPr>
        <p:txBody>
          <a:bodyPr>
            <a:noAutofit/>
          </a:bodyPr>
          <a:lstStyle/>
          <a:p>
            <a:r>
              <a:rPr lang="en-US" altLang="zh-CN" sz="36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3600" b="1" dirty="0">
                <a:solidFill>
                  <a:srgbClr val="990000"/>
                </a:solidFill>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3600" b="1" dirty="0">
                <a:solidFill>
                  <a:srgbClr val="990000"/>
                </a:solidFill>
                <a:latin typeface="Times New Roman" panose="02020603050405020304" pitchFamily="18" charset="0"/>
                <a:ea typeface="华文新魏" panose="02010800040101010101" pitchFamily="2" charset="-122"/>
                <a:cs typeface="Times New Roman" panose="02020603050405020304" pitchFamily="18" charset="0"/>
              </a:rPr>
              <a:t>、数理经济模型与计量经济模型的比较</a:t>
            </a:r>
          </a:p>
        </p:txBody>
      </p:sp>
    </p:spTree>
    <p:extLst>
      <p:ext uri="{BB962C8B-B14F-4D97-AF65-F5344CB8AC3E}">
        <p14:creationId xmlns:p14="http://schemas.microsoft.com/office/powerpoint/2010/main" val="495564334"/>
      </p:ext>
    </p:extLst>
  </p:cSld>
  <p:clrMapOvr>
    <a:masterClrMapping/>
  </p:clrMapOvr>
  <p:transition>
    <p:wedg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4922977-C2CC-4319-BE01-B0C2BB96F5D1}" type="datetime1">
              <a:rPr lang="zh-CN" altLang="en-US"/>
              <a:pPr/>
              <a:t>2020/9/27</a:t>
            </a:fld>
            <a:endParaRPr lang="en-US" altLang="zh-CN"/>
          </a:p>
        </p:txBody>
      </p:sp>
      <p:sp>
        <p:nvSpPr>
          <p:cNvPr id="6" name="灯片编号占位符 5"/>
          <p:cNvSpPr>
            <a:spLocks noGrp="1"/>
          </p:cNvSpPr>
          <p:nvPr>
            <p:ph type="sldNum" sz="quarter" idx="12"/>
          </p:nvPr>
        </p:nvSpPr>
        <p:spPr/>
        <p:txBody>
          <a:bodyPr/>
          <a:lstStyle/>
          <a:p>
            <a:fld id="{F1A406F5-D039-4762-B21D-AD797AE0574D}" type="slidenum">
              <a:rPr lang="en-US" altLang="zh-CN"/>
              <a:pPr/>
              <a:t>2</a:t>
            </a:fld>
            <a:endParaRPr lang="en-US" altLang="zh-CN"/>
          </a:p>
        </p:txBody>
      </p:sp>
      <p:sp>
        <p:nvSpPr>
          <p:cNvPr id="387074" name="Rectangle 2"/>
          <p:cNvSpPr>
            <a:spLocks noGrp="1" noChangeArrowheads="1"/>
          </p:cNvSpPr>
          <p:nvPr>
            <p:ph type="title"/>
          </p:nvPr>
        </p:nvSpPr>
        <p:spPr>
          <a:xfrm>
            <a:off x="1940556" y="267419"/>
            <a:ext cx="7793037" cy="1143000"/>
          </a:xfrm>
        </p:spPr>
        <p:txBody>
          <a:bodyPr/>
          <a:lstStyle/>
          <a:p>
            <a:r>
              <a:rPr lang="en-US" altLang="zh-CN" b="1" dirty="0">
                <a:solidFill>
                  <a:srgbClr val="FF9900"/>
                </a:solidFill>
                <a:ea typeface="华文隶书" panose="02010800040101010101" pitchFamily="2" charset="-122"/>
              </a:rPr>
              <a:t>        </a:t>
            </a:r>
            <a:r>
              <a:rPr lang="zh-CN" altLang="en-US" sz="4800" dirty="0" smtClean="0">
                <a:solidFill>
                  <a:schemeClr val="folHlink"/>
                </a:solidFill>
                <a:latin typeface="华文新魏" panose="02010800040101010101" pitchFamily="2" charset="-122"/>
                <a:ea typeface="华文新魏" panose="02010800040101010101" pitchFamily="2" charset="-122"/>
              </a:rPr>
              <a:t>为什么要学计量经济学</a:t>
            </a:r>
            <a:endParaRPr lang="zh-CN" altLang="en-US" sz="2800" dirty="0">
              <a:solidFill>
                <a:schemeClr val="folHlink"/>
              </a:solidFill>
              <a:latin typeface="华文新魏" panose="02010800040101010101" pitchFamily="2" charset="-122"/>
              <a:ea typeface="华文新魏" panose="02010800040101010101" pitchFamily="2"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2194748394"/>
              </p:ext>
            </p:extLst>
          </p:nvPr>
        </p:nvGraphicFramePr>
        <p:xfrm>
          <a:off x="2144713" y="1792797"/>
          <a:ext cx="6043612" cy="608013"/>
        </p:xfrm>
        <a:graphic>
          <a:graphicData uri="http://schemas.openxmlformats.org/presentationml/2006/ole">
            <mc:AlternateContent xmlns:mc="http://schemas.openxmlformats.org/markup-compatibility/2006">
              <mc:Choice xmlns:v="urn:schemas-microsoft-com:vml" Requires="v">
                <p:oleObj spid="_x0000_s2098" name="Equation" r:id="rId3" imgW="2908080" imgH="291960" progId="Equation.DSMT4">
                  <p:embed/>
                </p:oleObj>
              </mc:Choice>
              <mc:Fallback>
                <p:oleObj name="Equation" r:id="rId3" imgW="2908080" imgH="291960" progId="Equation.DSMT4">
                  <p:embed/>
                  <p:pic>
                    <p:nvPicPr>
                      <p:cNvPr id="0" name=""/>
                      <p:cNvPicPr/>
                      <p:nvPr/>
                    </p:nvPicPr>
                    <p:blipFill>
                      <a:blip r:embed="rId4"/>
                      <a:stretch>
                        <a:fillRect/>
                      </a:stretch>
                    </p:blipFill>
                    <p:spPr>
                      <a:xfrm>
                        <a:off x="2144713" y="1792797"/>
                        <a:ext cx="6043612" cy="608013"/>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474058251"/>
              </p:ext>
            </p:extLst>
          </p:nvPr>
        </p:nvGraphicFramePr>
        <p:xfrm>
          <a:off x="2144713" y="2498516"/>
          <a:ext cx="6465887" cy="608013"/>
        </p:xfrm>
        <a:graphic>
          <a:graphicData uri="http://schemas.openxmlformats.org/presentationml/2006/ole">
            <mc:AlternateContent xmlns:mc="http://schemas.openxmlformats.org/markup-compatibility/2006">
              <mc:Choice xmlns:v="urn:schemas-microsoft-com:vml" Requires="v">
                <p:oleObj spid="_x0000_s2099" name="Equation" r:id="rId5" imgW="3111480" imgH="291960" progId="Equation.DSMT4">
                  <p:embed/>
                </p:oleObj>
              </mc:Choice>
              <mc:Fallback>
                <p:oleObj name="Equation" r:id="rId5" imgW="3111480" imgH="291960" progId="Equation.DSMT4">
                  <p:embed/>
                  <p:pic>
                    <p:nvPicPr>
                      <p:cNvPr id="0" name=""/>
                      <p:cNvPicPr/>
                      <p:nvPr/>
                    </p:nvPicPr>
                    <p:blipFill>
                      <a:blip r:embed="rId6"/>
                      <a:stretch>
                        <a:fillRect/>
                      </a:stretch>
                    </p:blipFill>
                    <p:spPr>
                      <a:xfrm>
                        <a:off x="2144713" y="2498516"/>
                        <a:ext cx="6465887" cy="608013"/>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332189096"/>
              </p:ext>
            </p:extLst>
          </p:nvPr>
        </p:nvGraphicFramePr>
        <p:xfrm>
          <a:off x="2144713" y="3250406"/>
          <a:ext cx="4724400" cy="423863"/>
        </p:xfrm>
        <a:graphic>
          <a:graphicData uri="http://schemas.openxmlformats.org/presentationml/2006/ole">
            <mc:AlternateContent xmlns:mc="http://schemas.openxmlformats.org/markup-compatibility/2006">
              <mc:Choice xmlns:v="urn:schemas-microsoft-com:vml" Requires="v">
                <p:oleObj spid="_x0000_s2100" name="Equation" r:id="rId7" imgW="2273040" imgH="203040" progId="Equation.DSMT4">
                  <p:embed/>
                </p:oleObj>
              </mc:Choice>
              <mc:Fallback>
                <p:oleObj name="Equation" r:id="rId7" imgW="2273040" imgH="203040" progId="Equation.DSMT4">
                  <p:embed/>
                  <p:pic>
                    <p:nvPicPr>
                      <p:cNvPr id="0" name=""/>
                      <p:cNvPicPr/>
                      <p:nvPr/>
                    </p:nvPicPr>
                    <p:blipFill>
                      <a:blip r:embed="rId8"/>
                      <a:stretch>
                        <a:fillRect/>
                      </a:stretch>
                    </p:blipFill>
                    <p:spPr>
                      <a:xfrm>
                        <a:off x="2144713" y="3250406"/>
                        <a:ext cx="4724400" cy="423863"/>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732051589"/>
              </p:ext>
            </p:extLst>
          </p:nvPr>
        </p:nvGraphicFramePr>
        <p:xfrm>
          <a:off x="2144713" y="3909954"/>
          <a:ext cx="3482975" cy="423863"/>
        </p:xfrm>
        <a:graphic>
          <a:graphicData uri="http://schemas.openxmlformats.org/presentationml/2006/ole">
            <mc:AlternateContent xmlns:mc="http://schemas.openxmlformats.org/markup-compatibility/2006">
              <mc:Choice xmlns:v="urn:schemas-microsoft-com:vml" Requires="v">
                <p:oleObj spid="_x0000_s2101" name="Equation" r:id="rId9" imgW="1676160" imgH="203040" progId="Equation.DSMT4">
                  <p:embed/>
                </p:oleObj>
              </mc:Choice>
              <mc:Fallback>
                <p:oleObj name="Equation" r:id="rId9" imgW="1676160" imgH="203040" progId="Equation.DSMT4">
                  <p:embed/>
                  <p:pic>
                    <p:nvPicPr>
                      <p:cNvPr id="0" name=""/>
                      <p:cNvPicPr/>
                      <p:nvPr/>
                    </p:nvPicPr>
                    <p:blipFill>
                      <a:blip r:embed="rId10"/>
                      <a:stretch>
                        <a:fillRect/>
                      </a:stretch>
                    </p:blipFill>
                    <p:spPr>
                      <a:xfrm>
                        <a:off x="2144713" y="3909954"/>
                        <a:ext cx="3482975" cy="423863"/>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846816389"/>
              </p:ext>
            </p:extLst>
          </p:nvPr>
        </p:nvGraphicFramePr>
        <p:xfrm>
          <a:off x="2144713" y="4570562"/>
          <a:ext cx="4776788" cy="423862"/>
        </p:xfrm>
        <a:graphic>
          <a:graphicData uri="http://schemas.openxmlformats.org/presentationml/2006/ole">
            <mc:AlternateContent xmlns:mc="http://schemas.openxmlformats.org/markup-compatibility/2006">
              <mc:Choice xmlns:v="urn:schemas-microsoft-com:vml" Requires="v">
                <p:oleObj spid="_x0000_s2102" name="Equation" r:id="rId11" imgW="2298600" imgH="203040" progId="Equation.DSMT4">
                  <p:embed/>
                </p:oleObj>
              </mc:Choice>
              <mc:Fallback>
                <p:oleObj name="Equation" r:id="rId11" imgW="2298600" imgH="203040" progId="Equation.DSMT4">
                  <p:embed/>
                  <p:pic>
                    <p:nvPicPr>
                      <p:cNvPr id="0" name=""/>
                      <p:cNvPicPr/>
                      <p:nvPr/>
                    </p:nvPicPr>
                    <p:blipFill>
                      <a:blip r:embed="rId12"/>
                      <a:stretch>
                        <a:fillRect/>
                      </a:stretch>
                    </p:blipFill>
                    <p:spPr>
                      <a:xfrm>
                        <a:off x="2144713" y="4570562"/>
                        <a:ext cx="4776788" cy="423862"/>
                      </a:xfrm>
                      <a:prstGeom prst="rect">
                        <a:avLst/>
                      </a:prstGeom>
                    </p:spPr>
                  </p:pic>
                </p:oleObj>
              </mc:Fallback>
            </mc:AlternateContent>
          </a:graphicData>
        </a:graphic>
      </p:graphicFrame>
    </p:spTree>
    <p:extLst>
      <p:ext uri="{BB962C8B-B14F-4D97-AF65-F5344CB8AC3E}">
        <p14:creationId xmlns:p14="http://schemas.microsoft.com/office/powerpoint/2010/main" val="3695499816"/>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down)">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down)">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日期占位符 5"/>
          <p:cNvSpPr>
            <a:spLocks noGrp="1"/>
          </p:cNvSpPr>
          <p:nvPr>
            <p:ph type="dt" sz="half" idx="10"/>
          </p:nvPr>
        </p:nvSpPr>
        <p:spPr/>
        <p:txBody>
          <a:bodyPr/>
          <a:lstStyle/>
          <a:p>
            <a:fld id="{7AEFEE79-E9FF-41DD-8E00-22EC9553D74C}" type="datetime1">
              <a:rPr lang="zh-CN" altLang="en-US"/>
              <a:pPr/>
              <a:t>2020/9/27</a:t>
            </a:fld>
            <a:endParaRPr lang="en-US" altLang="zh-CN"/>
          </a:p>
        </p:txBody>
      </p:sp>
      <p:sp>
        <p:nvSpPr>
          <p:cNvPr id="10" name="灯片编号占位符 7"/>
          <p:cNvSpPr>
            <a:spLocks noGrp="1"/>
          </p:cNvSpPr>
          <p:nvPr>
            <p:ph type="sldNum" sz="quarter" idx="12"/>
          </p:nvPr>
        </p:nvSpPr>
        <p:spPr/>
        <p:txBody>
          <a:bodyPr/>
          <a:lstStyle/>
          <a:p>
            <a:fld id="{D69F5EE6-A281-4B56-8F0B-CDC57A33F6CD}" type="slidenum">
              <a:rPr lang="en-US" altLang="zh-CN"/>
              <a:pPr/>
              <a:t>20</a:t>
            </a:fld>
            <a:endParaRPr lang="en-US" altLang="zh-CN"/>
          </a:p>
        </p:txBody>
      </p:sp>
      <p:sp>
        <p:nvSpPr>
          <p:cNvPr id="265218" name="Rectangle 2"/>
          <p:cNvSpPr>
            <a:spLocks noGrp="1" noChangeArrowheads="1"/>
          </p:cNvSpPr>
          <p:nvPr>
            <p:ph type="title"/>
          </p:nvPr>
        </p:nvSpPr>
        <p:spPr>
          <a:xfrm>
            <a:off x="2855913" y="549276"/>
            <a:ext cx="7073900" cy="709613"/>
          </a:xfrm>
        </p:spPr>
        <p:txBody>
          <a:bodyPr/>
          <a:lstStyle/>
          <a:p>
            <a:r>
              <a:rPr lang="en-US" altLang="zh-CN" sz="3600" b="1" dirty="0">
                <a:solidFill>
                  <a:srgbClr val="FF9900"/>
                </a:solidFill>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3600" b="1" dirty="0">
                <a:solidFill>
                  <a:srgbClr val="990000"/>
                </a:solidFill>
                <a:latin typeface="Times New Roman" panose="02020603050405020304" pitchFamily="18" charset="0"/>
                <a:ea typeface="华文新魏" panose="02010800040101010101" pitchFamily="2" charset="-122"/>
                <a:cs typeface="Times New Roman" panose="02020603050405020304" pitchFamily="18" charset="0"/>
              </a:rPr>
              <a:t>2</a:t>
            </a:r>
            <a:r>
              <a:rPr lang="zh-CN" altLang="en-US" sz="3600" b="1" dirty="0">
                <a:solidFill>
                  <a:srgbClr val="990000"/>
                </a:solidFill>
                <a:latin typeface="Times New Roman" panose="02020603050405020304" pitchFamily="18" charset="0"/>
                <a:ea typeface="华文新魏" panose="02010800040101010101" pitchFamily="2" charset="-122"/>
                <a:cs typeface="Times New Roman" panose="02020603050405020304" pitchFamily="18" charset="0"/>
              </a:rPr>
              <a:t>、计量经济模型的基本要素</a:t>
            </a:r>
          </a:p>
        </p:txBody>
      </p:sp>
      <p:grpSp>
        <p:nvGrpSpPr>
          <p:cNvPr id="265222" name="Group 6"/>
          <p:cNvGrpSpPr>
            <a:grpSpLocks/>
          </p:cNvGrpSpPr>
          <p:nvPr/>
        </p:nvGrpSpPr>
        <p:grpSpPr bwMode="auto">
          <a:xfrm>
            <a:off x="2135189" y="1628775"/>
            <a:ext cx="2389187" cy="2895600"/>
            <a:chOff x="748" y="1026"/>
            <a:chExt cx="1194" cy="1824"/>
          </a:xfrm>
        </p:grpSpPr>
        <p:sp>
          <p:nvSpPr>
            <p:cNvPr id="265220" name="Rectangle 4"/>
            <p:cNvSpPr>
              <a:spLocks noChangeArrowheads="1"/>
            </p:cNvSpPr>
            <p:nvPr/>
          </p:nvSpPr>
          <p:spPr bwMode="auto">
            <a:xfrm>
              <a:off x="748" y="1026"/>
              <a:ext cx="119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hlink"/>
                </a:buClr>
                <a:buFont typeface="Wingdings" panose="05000000000000000000" pitchFamily="2" charset="2"/>
                <a:buChar char="Ø"/>
              </a:pPr>
              <a:r>
                <a:rPr lang="zh-CN" altLang="en-US" sz="2800" b="1">
                  <a:solidFill>
                    <a:schemeClr val="tx2"/>
                  </a:solidFill>
                  <a:ea typeface="楷体_GB2312" panose="02010609030101010101" pitchFamily="49" charset="-122"/>
                </a:rPr>
                <a:t>经济变量</a:t>
              </a:r>
            </a:p>
          </p:txBody>
        </p:sp>
        <p:sp>
          <p:nvSpPr>
            <p:cNvPr id="265221" name="Rectangle 5"/>
            <p:cNvSpPr>
              <a:spLocks noChangeArrowheads="1"/>
            </p:cNvSpPr>
            <p:nvPr/>
          </p:nvSpPr>
          <p:spPr bwMode="auto">
            <a:xfrm>
              <a:off x="869" y="2523"/>
              <a:ext cx="10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hlink"/>
                </a:buClr>
                <a:buFont typeface="Wingdings" panose="05000000000000000000" pitchFamily="2" charset="2"/>
                <a:buChar char="Ø"/>
              </a:pPr>
              <a:r>
                <a:rPr lang="zh-CN" altLang="en-US" sz="2800" b="1" dirty="0">
                  <a:solidFill>
                    <a:schemeClr val="tx2"/>
                  </a:solidFill>
                  <a:ea typeface="楷体_GB2312" panose="02010609030101010101" pitchFamily="49" charset="-122"/>
                </a:rPr>
                <a:t>经济参数</a:t>
              </a:r>
            </a:p>
          </p:txBody>
        </p:sp>
      </p:grpSp>
      <p:sp>
        <p:nvSpPr>
          <p:cNvPr id="265223" name="Rectangle 7"/>
          <p:cNvSpPr>
            <a:spLocks noChangeArrowheads="1"/>
          </p:cNvSpPr>
          <p:nvPr/>
        </p:nvSpPr>
        <p:spPr bwMode="auto">
          <a:xfrm>
            <a:off x="2566988" y="2276476"/>
            <a:ext cx="8076298" cy="112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20000"/>
              </a:lnSpc>
              <a:spcBef>
                <a:spcPct val="20000"/>
              </a:spcBef>
              <a:buClr>
                <a:schemeClr val="folHlink"/>
              </a:buClr>
              <a:buSzPct val="60000"/>
              <a:buFont typeface="Wingdings" panose="05000000000000000000" pitchFamily="2" charset="2"/>
              <a:buNone/>
            </a:pPr>
            <a:r>
              <a:rPr lang="zh-CN" altLang="en-US" sz="2800" b="1" dirty="0">
                <a:ea typeface="楷体_GB2312" panose="02010609030101010101" pitchFamily="49" charset="-122"/>
              </a:rPr>
              <a:t>不同时间、不同空间的表现不同，取值不同，是可以观测的因素。是模型的研究对象或影响因素</a:t>
            </a:r>
          </a:p>
        </p:txBody>
      </p:sp>
      <p:sp>
        <p:nvSpPr>
          <p:cNvPr id="265225" name="Rectangle 9"/>
          <p:cNvSpPr>
            <a:spLocks noChangeArrowheads="1"/>
          </p:cNvSpPr>
          <p:nvPr/>
        </p:nvSpPr>
        <p:spPr bwMode="auto">
          <a:xfrm>
            <a:off x="2566989" y="4724400"/>
            <a:ext cx="8076297"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20000"/>
              </a:lnSpc>
              <a:spcBef>
                <a:spcPct val="20000"/>
              </a:spcBef>
              <a:buClr>
                <a:schemeClr val="folHlink"/>
              </a:buClr>
              <a:buSzPct val="60000"/>
              <a:buFont typeface="Wingdings" panose="05000000000000000000" pitchFamily="2" charset="2"/>
              <a:buNone/>
            </a:pPr>
            <a:r>
              <a:rPr lang="zh-CN" altLang="en-US" sz="2800" b="1" dirty="0">
                <a:ea typeface="楷体_GB2312" panose="02010609030101010101" pitchFamily="49" charset="-122"/>
              </a:rPr>
              <a:t>表现经济变量相互依存程度的、决定经济结构和特征的、相对稳定的因素，通常不能直接观测</a:t>
            </a:r>
          </a:p>
        </p:txBody>
      </p:sp>
    </p:spTree>
    <p:extLst>
      <p:ext uri="{BB962C8B-B14F-4D97-AF65-F5344CB8AC3E}">
        <p14:creationId xmlns:p14="http://schemas.microsoft.com/office/powerpoint/2010/main" val="3689334908"/>
      </p:ext>
    </p:extLst>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265222"/>
                                        </p:tgtEl>
                                        <p:attrNameLst>
                                          <p:attrName>style.visibility</p:attrName>
                                        </p:attrNameLst>
                                      </p:cBhvr>
                                      <p:to>
                                        <p:strVal val="visible"/>
                                      </p:to>
                                    </p:set>
                                    <p:anim calcmode="lin" valueType="num">
                                      <p:cBhvr>
                                        <p:cTn id="7" dur="500" fill="hold"/>
                                        <p:tgtEl>
                                          <p:spTgt spid="265222"/>
                                        </p:tgtEl>
                                        <p:attrNameLst>
                                          <p:attrName>ppt_x</p:attrName>
                                        </p:attrNameLst>
                                      </p:cBhvr>
                                      <p:tavLst>
                                        <p:tav tm="0">
                                          <p:val>
                                            <p:strVal val="#ppt_x-#ppt_w/2"/>
                                          </p:val>
                                        </p:tav>
                                        <p:tav tm="100000">
                                          <p:val>
                                            <p:strVal val="#ppt_x"/>
                                          </p:val>
                                        </p:tav>
                                      </p:tavLst>
                                    </p:anim>
                                    <p:anim calcmode="lin" valueType="num">
                                      <p:cBhvr>
                                        <p:cTn id="8" dur="500" fill="hold"/>
                                        <p:tgtEl>
                                          <p:spTgt spid="265222"/>
                                        </p:tgtEl>
                                        <p:attrNameLst>
                                          <p:attrName>ppt_y</p:attrName>
                                        </p:attrNameLst>
                                      </p:cBhvr>
                                      <p:tavLst>
                                        <p:tav tm="0">
                                          <p:val>
                                            <p:strVal val="#ppt_y"/>
                                          </p:val>
                                        </p:tav>
                                        <p:tav tm="100000">
                                          <p:val>
                                            <p:strVal val="#ppt_y"/>
                                          </p:val>
                                        </p:tav>
                                      </p:tavLst>
                                    </p:anim>
                                    <p:anim calcmode="lin" valueType="num">
                                      <p:cBhvr>
                                        <p:cTn id="9" dur="500" fill="hold"/>
                                        <p:tgtEl>
                                          <p:spTgt spid="265222"/>
                                        </p:tgtEl>
                                        <p:attrNameLst>
                                          <p:attrName>ppt_w</p:attrName>
                                        </p:attrNameLst>
                                      </p:cBhvr>
                                      <p:tavLst>
                                        <p:tav tm="0">
                                          <p:val>
                                            <p:fltVal val="0"/>
                                          </p:val>
                                        </p:tav>
                                        <p:tav tm="100000">
                                          <p:val>
                                            <p:strVal val="#ppt_w"/>
                                          </p:val>
                                        </p:tav>
                                      </p:tavLst>
                                    </p:anim>
                                    <p:anim calcmode="lin" valueType="num">
                                      <p:cBhvr>
                                        <p:cTn id="10" dur="500" fill="hold"/>
                                        <p:tgtEl>
                                          <p:spTgt spid="265222"/>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265223"/>
                                        </p:tgtEl>
                                        <p:attrNameLst>
                                          <p:attrName>style.visibility</p:attrName>
                                        </p:attrNameLst>
                                      </p:cBhvr>
                                      <p:to>
                                        <p:strVal val="visible"/>
                                      </p:to>
                                    </p:set>
                                    <p:anim calcmode="lin" valueType="num">
                                      <p:cBhvr additive="base">
                                        <p:cTn id="15" dur="500" fill="hold"/>
                                        <p:tgtEl>
                                          <p:spTgt spid="265223"/>
                                        </p:tgtEl>
                                        <p:attrNameLst>
                                          <p:attrName>ppt_x</p:attrName>
                                        </p:attrNameLst>
                                      </p:cBhvr>
                                      <p:tavLst>
                                        <p:tav tm="0">
                                          <p:val>
                                            <p:strVal val="0-#ppt_w/2"/>
                                          </p:val>
                                        </p:tav>
                                        <p:tav tm="100000">
                                          <p:val>
                                            <p:strVal val="#ppt_x"/>
                                          </p:val>
                                        </p:tav>
                                      </p:tavLst>
                                    </p:anim>
                                    <p:anim calcmode="lin" valueType="num">
                                      <p:cBhvr additive="base">
                                        <p:cTn id="16" dur="500" fill="hold"/>
                                        <p:tgtEl>
                                          <p:spTgt spid="265223"/>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65225"/>
                                        </p:tgtEl>
                                        <p:attrNameLst>
                                          <p:attrName>style.visibility</p:attrName>
                                        </p:attrNameLst>
                                      </p:cBhvr>
                                      <p:to>
                                        <p:strVal val="visible"/>
                                      </p:to>
                                    </p:set>
                                    <p:anim calcmode="lin" valueType="num">
                                      <p:cBhvr additive="base">
                                        <p:cTn id="21" dur="500" fill="hold"/>
                                        <p:tgtEl>
                                          <p:spTgt spid="265225"/>
                                        </p:tgtEl>
                                        <p:attrNameLst>
                                          <p:attrName>ppt_x</p:attrName>
                                        </p:attrNameLst>
                                      </p:cBhvr>
                                      <p:tavLst>
                                        <p:tav tm="0">
                                          <p:val>
                                            <p:strVal val="#ppt_x"/>
                                          </p:val>
                                        </p:tav>
                                        <p:tav tm="100000">
                                          <p:val>
                                            <p:strVal val="#ppt_x"/>
                                          </p:val>
                                        </p:tav>
                                      </p:tavLst>
                                    </p:anim>
                                    <p:anim calcmode="lin" valueType="num">
                                      <p:cBhvr additive="base">
                                        <p:cTn id="22" dur="500" fill="hold"/>
                                        <p:tgtEl>
                                          <p:spTgt spid="2652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23" grpId="0"/>
      <p:bldP spid="265225" grpId="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62029A5-EC49-4239-A9A3-AE88D859B76B}" type="datetime1">
              <a:rPr lang="zh-CN" altLang="en-US"/>
              <a:pPr/>
              <a:t>2020/9/27</a:t>
            </a:fld>
            <a:endParaRPr lang="en-US" altLang="zh-CN"/>
          </a:p>
        </p:txBody>
      </p:sp>
      <p:sp>
        <p:nvSpPr>
          <p:cNvPr id="6" name="灯片编号占位符 5"/>
          <p:cNvSpPr>
            <a:spLocks noGrp="1"/>
          </p:cNvSpPr>
          <p:nvPr>
            <p:ph type="sldNum" sz="quarter" idx="12"/>
          </p:nvPr>
        </p:nvSpPr>
        <p:spPr/>
        <p:txBody>
          <a:bodyPr/>
          <a:lstStyle/>
          <a:p>
            <a:fld id="{793B74BF-514C-4D1C-902B-89E736D4769F}" type="slidenum">
              <a:rPr lang="en-US" altLang="zh-CN"/>
              <a:pPr/>
              <a:t>21</a:t>
            </a:fld>
            <a:endParaRPr lang="en-US" altLang="zh-CN"/>
          </a:p>
        </p:txBody>
      </p:sp>
      <p:sp>
        <p:nvSpPr>
          <p:cNvPr id="266242" name="Rectangle 2"/>
          <p:cNvSpPr>
            <a:spLocks noGrp="1" noChangeArrowheads="1"/>
          </p:cNvSpPr>
          <p:nvPr>
            <p:ph type="title"/>
          </p:nvPr>
        </p:nvSpPr>
        <p:spPr>
          <a:xfrm>
            <a:off x="2874964" y="188914"/>
            <a:ext cx="7253287" cy="954087"/>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zh-CN" sz="3600" b="1" dirty="0">
                <a:solidFill>
                  <a:srgbClr val="990000"/>
                </a:solidFill>
                <a:latin typeface="Times New Roman" panose="02020603050405020304" pitchFamily="18" charset="0"/>
                <a:ea typeface="华文新魏" panose="02010800040101010101" pitchFamily="2" charset="-122"/>
                <a:cs typeface="Times New Roman" panose="02020603050405020304" pitchFamily="18" charset="0"/>
              </a:rPr>
              <a:t> 3</a:t>
            </a:r>
            <a:r>
              <a:rPr lang="zh-CN" altLang="en-US" sz="3600" b="1" dirty="0">
                <a:solidFill>
                  <a:srgbClr val="990000"/>
                </a:solidFill>
                <a:latin typeface="Times New Roman" panose="02020603050405020304" pitchFamily="18" charset="0"/>
                <a:ea typeface="华文新魏" panose="02010800040101010101" pitchFamily="2" charset="-122"/>
                <a:cs typeface="Times New Roman" panose="02020603050405020304" pitchFamily="18" charset="0"/>
              </a:rPr>
              <a:t>、设定计量经济模型的基本要求</a:t>
            </a:r>
          </a:p>
        </p:txBody>
      </p:sp>
      <p:sp>
        <p:nvSpPr>
          <p:cNvPr id="266243" name="Rectangle 3"/>
          <p:cNvSpPr>
            <a:spLocks noGrp="1" noChangeArrowheads="1"/>
          </p:cNvSpPr>
          <p:nvPr>
            <p:ph type="body" idx="1"/>
          </p:nvPr>
        </p:nvSpPr>
        <p:spPr>
          <a:xfrm>
            <a:off x="1449978" y="1143001"/>
            <a:ext cx="9183188" cy="5213349"/>
          </a:xfrm>
          <a:solidFill>
            <a:schemeClr val="bg1">
              <a:alpha val="30000"/>
            </a:schemeClr>
          </a:solidFill>
        </p:spPr>
        <p:txBody>
          <a:bodyPr>
            <a:normAutofit/>
          </a:bodyPr>
          <a:lstStyle/>
          <a:p>
            <a:pPr algn="just">
              <a:lnSpc>
                <a:spcPts val="3120"/>
              </a:lnSpc>
              <a:buSzPct val="70000"/>
            </a:pPr>
            <a:r>
              <a:rPr lang="zh-CN" altLang="en-US" sz="2600" b="1" dirty="0">
                <a:solidFill>
                  <a:srgbClr val="000099"/>
                </a:solidFill>
                <a:latin typeface="楷体_GB2312" panose="02010609030101010101" pitchFamily="49" charset="-122"/>
                <a:ea typeface="楷体_GB2312" panose="02010609030101010101" pitchFamily="49" charset="-122"/>
              </a:rPr>
              <a:t>要有科学的理论依据</a:t>
            </a:r>
          </a:p>
          <a:p>
            <a:pPr algn="just">
              <a:lnSpc>
                <a:spcPts val="3120"/>
              </a:lnSpc>
              <a:buSzPct val="70000"/>
            </a:pPr>
            <a:r>
              <a:rPr lang="zh-CN" altLang="en-US" sz="2600" b="1" dirty="0">
                <a:solidFill>
                  <a:srgbClr val="000099"/>
                </a:solidFill>
                <a:latin typeface="楷体_GB2312" panose="02010609030101010101" pitchFamily="49" charset="-122"/>
                <a:ea typeface="楷体_GB2312" panose="02010609030101010101" pitchFamily="49" charset="-122"/>
              </a:rPr>
              <a:t>选择适当的数学形式</a:t>
            </a:r>
          </a:p>
          <a:p>
            <a:pPr algn="just">
              <a:lnSpc>
                <a:spcPts val="3120"/>
              </a:lnSpc>
              <a:buSzPct val="70000"/>
              <a:buFont typeface="Wingdings" panose="05000000000000000000" pitchFamily="2" charset="2"/>
              <a:buNone/>
            </a:pPr>
            <a:r>
              <a:rPr lang="zh-CN" altLang="en-US" sz="2600" b="1" dirty="0">
                <a:latin typeface="楷体_GB2312" panose="02010609030101010101" pitchFamily="49" charset="-122"/>
                <a:ea typeface="楷体_GB2312" panose="02010609030101010101" pitchFamily="49" charset="-122"/>
              </a:rPr>
              <a:t>  计量模型的主要类型</a:t>
            </a:r>
            <a:r>
              <a:rPr lang="en-US" altLang="zh-CN" sz="2600" b="1" dirty="0">
                <a:latin typeface="楷体_GB2312" panose="02010609030101010101" pitchFamily="49" charset="-122"/>
                <a:ea typeface="楷体_GB2312" panose="02010609030101010101" pitchFamily="49" charset="-122"/>
              </a:rPr>
              <a:t>: </a:t>
            </a:r>
          </a:p>
          <a:p>
            <a:pPr algn="just">
              <a:lnSpc>
                <a:spcPts val="3120"/>
              </a:lnSpc>
              <a:buSzPct val="70000"/>
              <a:buFont typeface="Wingdings" panose="05000000000000000000" pitchFamily="2" charset="2"/>
              <a:buNone/>
            </a:pPr>
            <a:r>
              <a:rPr lang="zh-CN" altLang="en-US" sz="2600" b="1" dirty="0">
                <a:latin typeface="楷体_GB2312" panose="02010609030101010101" pitchFamily="49" charset="-122"/>
                <a:ea typeface="楷体_GB2312" panose="02010609030101010101" pitchFamily="49" charset="-122"/>
              </a:rPr>
              <a:t>　单一方程模型、联立方程模型；线性模型、非线性模型</a:t>
            </a:r>
          </a:p>
          <a:p>
            <a:pPr algn="just">
              <a:lnSpc>
                <a:spcPts val="3120"/>
              </a:lnSpc>
              <a:buSzPct val="70000"/>
            </a:pPr>
            <a:r>
              <a:rPr lang="zh-CN" altLang="en-US" sz="2600" b="1" dirty="0">
                <a:solidFill>
                  <a:srgbClr val="000099"/>
                </a:solidFill>
                <a:latin typeface="楷体_GB2312" panose="02010609030101010101" pitchFamily="49" charset="-122"/>
                <a:ea typeface="楷体_GB2312" panose="02010609030101010101" pitchFamily="49" charset="-122"/>
              </a:rPr>
              <a:t>兼顾真实性和实用性</a:t>
            </a:r>
          </a:p>
          <a:p>
            <a:pPr algn="just">
              <a:lnSpc>
                <a:spcPts val="3120"/>
              </a:lnSpc>
              <a:buSzPct val="70000"/>
              <a:buFont typeface="Wingdings" panose="05000000000000000000" pitchFamily="2" charset="2"/>
              <a:buNone/>
            </a:pPr>
            <a:r>
              <a:rPr lang="zh-CN" altLang="en-US" sz="2600" b="1" dirty="0">
                <a:latin typeface="楷体_GB2312" panose="02010609030101010101" pitchFamily="49" charset="-122"/>
                <a:ea typeface="楷体_GB2312" panose="02010609030101010101" pitchFamily="49" charset="-122"/>
              </a:rPr>
              <a:t>　两种不好的模型：</a:t>
            </a:r>
          </a:p>
          <a:p>
            <a:pPr algn="just">
              <a:lnSpc>
                <a:spcPts val="3120"/>
              </a:lnSpc>
              <a:buSzPct val="70000"/>
              <a:buFont typeface="Wingdings" panose="05000000000000000000" pitchFamily="2" charset="2"/>
              <a:buNone/>
            </a:pPr>
            <a:r>
              <a:rPr lang="zh-CN" altLang="en-US" sz="2600" b="1" dirty="0">
                <a:latin typeface="楷体_GB2312" panose="02010609030101010101" pitchFamily="49" charset="-122"/>
                <a:ea typeface="楷体_GB2312" panose="02010609030101010101" pitchFamily="49" charset="-122"/>
              </a:rPr>
              <a:t>  太过复杂</a:t>
            </a:r>
            <a:r>
              <a:rPr lang="en-US" altLang="zh-CN" sz="2600" b="1" dirty="0">
                <a:latin typeface="宋体" panose="02010600030101010101" pitchFamily="2" charset="-122"/>
                <a:ea typeface="楷体_GB2312" panose="02010609030101010101" pitchFamily="49" charset="-122"/>
              </a:rPr>
              <a:t>—</a:t>
            </a:r>
            <a:r>
              <a:rPr lang="zh-CN" altLang="en-US" sz="2600" b="1" dirty="0">
                <a:latin typeface="楷体_GB2312" panose="02010609030101010101" pitchFamily="49" charset="-122"/>
                <a:ea typeface="楷体_GB2312" panose="02010609030101010101" pitchFamily="49" charset="-122"/>
              </a:rPr>
              <a:t>真实但不实用；过分简单</a:t>
            </a:r>
            <a:r>
              <a:rPr lang="en-US" altLang="zh-CN" sz="2600" b="1" dirty="0">
                <a:latin typeface="宋体" panose="02010600030101010101" pitchFamily="2" charset="-122"/>
                <a:ea typeface="楷体_GB2312" panose="02010609030101010101" pitchFamily="49" charset="-122"/>
              </a:rPr>
              <a:t>—</a:t>
            </a:r>
            <a:r>
              <a:rPr lang="zh-CN" altLang="en-US" sz="2600" b="1" dirty="0">
                <a:latin typeface="楷体_GB2312" panose="02010609030101010101" pitchFamily="49" charset="-122"/>
                <a:ea typeface="楷体_GB2312" panose="02010609030101010101" pitchFamily="49" charset="-122"/>
              </a:rPr>
              <a:t>不真实    </a:t>
            </a:r>
          </a:p>
          <a:p>
            <a:pPr algn="just">
              <a:lnSpc>
                <a:spcPts val="3120"/>
              </a:lnSpc>
              <a:buSzPct val="70000"/>
            </a:pPr>
            <a:r>
              <a:rPr lang="zh-CN" altLang="en-US" sz="2600" b="1" dirty="0">
                <a:solidFill>
                  <a:srgbClr val="000099"/>
                </a:solidFill>
                <a:latin typeface="楷体_GB2312" panose="02010609030101010101" pitchFamily="49" charset="-122"/>
                <a:ea typeface="楷体_GB2312" panose="02010609030101010101" pitchFamily="49" charset="-122"/>
              </a:rPr>
              <a:t>包含随机误差项</a:t>
            </a:r>
            <a:r>
              <a:rPr lang="zh-CN" altLang="en-US" sz="2600" b="1" dirty="0">
                <a:solidFill>
                  <a:srgbClr val="FFFF00"/>
                </a:solidFill>
                <a:latin typeface="楷体_GB2312" panose="02010609030101010101" pitchFamily="49" charset="-122"/>
                <a:ea typeface="楷体_GB2312" panose="02010609030101010101" pitchFamily="49" charset="-122"/>
              </a:rPr>
              <a:t> </a:t>
            </a:r>
          </a:p>
          <a:p>
            <a:pPr algn="just">
              <a:lnSpc>
                <a:spcPts val="3120"/>
              </a:lnSpc>
              <a:buSzPct val="70000"/>
              <a:buFont typeface="Wingdings" panose="05000000000000000000" pitchFamily="2" charset="2"/>
              <a:buNone/>
            </a:pPr>
            <a:r>
              <a:rPr lang="zh-CN" altLang="en-US" sz="2600" b="1" dirty="0">
                <a:latin typeface="楷体_GB2312" panose="02010609030101010101" pitchFamily="49" charset="-122"/>
                <a:ea typeface="楷体_GB2312" panose="02010609030101010101" pitchFamily="49" charset="-122"/>
              </a:rPr>
              <a:t>  数理经济模型与计量经济模型的本质区别</a:t>
            </a:r>
          </a:p>
          <a:p>
            <a:pPr algn="just">
              <a:lnSpc>
                <a:spcPts val="3120"/>
              </a:lnSpc>
              <a:buSzPct val="70000"/>
            </a:pPr>
            <a:r>
              <a:rPr lang="zh-CN" altLang="en-US" sz="2600" b="1" dirty="0">
                <a:solidFill>
                  <a:srgbClr val="000099"/>
                </a:solidFill>
                <a:latin typeface="楷体_GB2312" panose="02010609030101010101" pitchFamily="49" charset="-122"/>
                <a:ea typeface="楷体_GB2312" panose="02010609030101010101" pitchFamily="49" charset="-122"/>
              </a:rPr>
              <a:t>方程中的变量要具有可观测性</a:t>
            </a:r>
          </a:p>
        </p:txBody>
      </p:sp>
    </p:spTree>
    <p:extLst>
      <p:ext uri="{BB962C8B-B14F-4D97-AF65-F5344CB8AC3E}">
        <p14:creationId xmlns:p14="http://schemas.microsoft.com/office/powerpoint/2010/main" val="2811806849"/>
      </p:ext>
    </p:extLst>
  </p:cSld>
  <p:clrMapOvr>
    <a:masterClrMapping/>
  </p:clrMapOvr>
  <p:transition advClick="0">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66243">
                                            <p:txEl>
                                              <p:pRg st="0" end="0"/>
                                            </p:txEl>
                                          </p:spTgt>
                                        </p:tgtEl>
                                        <p:attrNameLst>
                                          <p:attrName>style.visibility</p:attrName>
                                        </p:attrNameLst>
                                      </p:cBhvr>
                                      <p:to>
                                        <p:strVal val="visible"/>
                                      </p:to>
                                    </p:set>
                                    <p:anim calcmode="lin" valueType="num">
                                      <p:cBhvr additive="base">
                                        <p:cTn id="7" dur="500" fill="hold"/>
                                        <p:tgtEl>
                                          <p:spTgt spid="2662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62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66243">
                                            <p:txEl>
                                              <p:pRg st="1" end="1"/>
                                            </p:txEl>
                                          </p:spTgt>
                                        </p:tgtEl>
                                        <p:attrNameLst>
                                          <p:attrName>style.visibility</p:attrName>
                                        </p:attrNameLst>
                                      </p:cBhvr>
                                      <p:to>
                                        <p:strVal val="visible"/>
                                      </p:to>
                                    </p:set>
                                    <p:anim calcmode="lin" valueType="num">
                                      <p:cBhvr additive="base">
                                        <p:cTn id="13" dur="500" fill="hold"/>
                                        <p:tgtEl>
                                          <p:spTgt spid="26624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62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66243">
                                            <p:txEl>
                                              <p:pRg st="2" end="2"/>
                                            </p:txEl>
                                          </p:spTgt>
                                        </p:tgtEl>
                                        <p:attrNameLst>
                                          <p:attrName>style.visibility</p:attrName>
                                        </p:attrNameLst>
                                      </p:cBhvr>
                                      <p:to>
                                        <p:strVal val="visible"/>
                                      </p:to>
                                    </p:set>
                                    <p:anim calcmode="lin" valueType="num">
                                      <p:cBhvr additive="base">
                                        <p:cTn id="19" dur="500" fill="hold"/>
                                        <p:tgtEl>
                                          <p:spTgt spid="26624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624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66243">
                                            <p:txEl>
                                              <p:pRg st="3" end="3"/>
                                            </p:txEl>
                                          </p:spTgt>
                                        </p:tgtEl>
                                        <p:attrNameLst>
                                          <p:attrName>style.visibility</p:attrName>
                                        </p:attrNameLst>
                                      </p:cBhvr>
                                      <p:to>
                                        <p:strVal val="visible"/>
                                      </p:to>
                                    </p:set>
                                    <p:anim calcmode="lin" valueType="num">
                                      <p:cBhvr additive="base">
                                        <p:cTn id="23" dur="500" fill="hold"/>
                                        <p:tgtEl>
                                          <p:spTgt spid="26624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662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266243">
                                            <p:txEl>
                                              <p:pRg st="4" end="4"/>
                                            </p:txEl>
                                          </p:spTgt>
                                        </p:tgtEl>
                                        <p:attrNameLst>
                                          <p:attrName>style.visibility</p:attrName>
                                        </p:attrNameLst>
                                      </p:cBhvr>
                                      <p:to>
                                        <p:strVal val="visible"/>
                                      </p:to>
                                    </p:set>
                                    <p:anim calcmode="lin" valueType="num">
                                      <p:cBhvr additive="base">
                                        <p:cTn id="29" dur="500" fill="hold"/>
                                        <p:tgtEl>
                                          <p:spTgt spid="26624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662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266243">
                                            <p:txEl>
                                              <p:pRg st="5" end="5"/>
                                            </p:txEl>
                                          </p:spTgt>
                                        </p:tgtEl>
                                        <p:attrNameLst>
                                          <p:attrName>style.visibility</p:attrName>
                                        </p:attrNameLst>
                                      </p:cBhvr>
                                      <p:to>
                                        <p:strVal val="visible"/>
                                      </p:to>
                                    </p:set>
                                    <p:anim calcmode="lin" valueType="num">
                                      <p:cBhvr additive="base">
                                        <p:cTn id="35" dur="500" fill="hold"/>
                                        <p:tgtEl>
                                          <p:spTgt spid="26624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6624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66243">
                                            <p:txEl>
                                              <p:pRg st="6" end="6"/>
                                            </p:txEl>
                                          </p:spTgt>
                                        </p:tgtEl>
                                        <p:attrNameLst>
                                          <p:attrName>style.visibility</p:attrName>
                                        </p:attrNameLst>
                                      </p:cBhvr>
                                      <p:to>
                                        <p:strVal val="visible"/>
                                      </p:to>
                                    </p:set>
                                    <p:anim calcmode="lin" valueType="num">
                                      <p:cBhvr additive="base">
                                        <p:cTn id="39" dur="500" fill="hold"/>
                                        <p:tgtEl>
                                          <p:spTgt spid="26624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6624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nodeType="clickEffect">
                                  <p:stCondLst>
                                    <p:cond delay="0"/>
                                  </p:stCondLst>
                                  <p:childTnLst>
                                    <p:set>
                                      <p:cBhvr>
                                        <p:cTn id="44" dur="1" fill="hold">
                                          <p:stCondLst>
                                            <p:cond delay="0"/>
                                          </p:stCondLst>
                                        </p:cTn>
                                        <p:tgtEl>
                                          <p:spTgt spid="266243">
                                            <p:txEl>
                                              <p:pRg st="7" end="7"/>
                                            </p:txEl>
                                          </p:spTgt>
                                        </p:tgtEl>
                                        <p:attrNameLst>
                                          <p:attrName>style.visibility</p:attrName>
                                        </p:attrNameLst>
                                      </p:cBhvr>
                                      <p:to>
                                        <p:strVal val="visible"/>
                                      </p:to>
                                    </p:set>
                                    <p:anim calcmode="lin" valueType="num">
                                      <p:cBhvr additive="base">
                                        <p:cTn id="45" dur="500" fill="hold"/>
                                        <p:tgtEl>
                                          <p:spTgt spid="266243">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6624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nodeType="clickEffect">
                                  <p:stCondLst>
                                    <p:cond delay="0"/>
                                  </p:stCondLst>
                                  <p:childTnLst>
                                    <p:set>
                                      <p:cBhvr>
                                        <p:cTn id="50" dur="1" fill="hold">
                                          <p:stCondLst>
                                            <p:cond delay="0"/>
                                          </p:stCondLst>
                                        </p:cTn>
                                        <p:tgtEl>
                                          <p:spTgt spid="266243">
                                            <p:txEl>
                                              <p:pRg st="8" end="8"/>
                                            </p:txEl>
                                          </p:spTgt>
                                        </p:tgtEl>
                                        <p:attrNameLst>
                                          <p:attrName>style.visibility</p:attrName>
                                        </p:attrNameLst>
                                      </p:cBhvr>
                                      <p:to>
                                        <p:strVal val="visible"/>
                                      </p:to>
                                    </p:set>
                                    <p:anim calcmode="lin" valueType="num">
                                      <p:cBhvr additive="base">
                                        <p:cTn id="51" dur="500" fill="hold"/>
                                        <p:tgtEl>
                                          <p:spTgt spid="266243">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6624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4" fill="hold" nodeType="clickEffect">
                                  <p:stCondLst>
                                    <p:cond delay="0"/>
                                  </p:stCondLst>
                                  <p:childTnLst>
                                    <p:set>
                                      <p:cBhvr>
                                        <p:cTn id="56" dur="1" fill="hold">
                                          <p:stCondLst>
                                            <p:cond delay="0"/>
                                          </p:stCondLst>
                                        </p:cTn>
                                        <p:tgtEl>
                                          <p:spTgt spid="266243">
                                            <p:txEl>
                                              <p:pRg st="9" end="9"/>
                                            </p:txEl>
                                          </p:spTgt>
                                        </p:tgtEl>
                                        <p:attrNameLst>
                                          <p:attrName>style.visibility</p:attrName>
                                        </p:attrNameLst>
                                      </p:cBhvr>
                                      <p:to>
                                        <p:strVal val="visible"/>
                                      </p:to>
                                    </p:set>
                                    <p:anim calcmode="lin" valueType="num">
                                      <p:cBhvr additive="base">
                                        <p:cTn id="57" dur="500" fill="hold"/>
                                        <p:tgtEl>
                                          <p:spTgt spid="266243">
                                            <p:txEl>
                                              <p:pRg st="9" end="9"/>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26624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AF0DA4B-1C59-4192-96D5-5DCC89F5893F}" type="datetime1">
              <a:rPr lang="zh-CN" altLang="en-US"/>
              <a:pPr/>
              <a:t>2020/9/27</a:t>
            </a:fld>
            <a:endParaRPr lang="en-US" altLang="zh-CN"/>
          </a:p>
        </p:txBody>
      </p:sp>
      <p:sp>
        <p:nvSpPr>
          <p:cNvPr id="6" name="灯片编号占位符 5"/>
          <p:cNvSpPr>
            <a:spLocks noGrp="1"/>
          </p:cNvSpPr>
          <p:nvPr>
            <p:ph type="sldNum" sz="quarter" idx="12"/>
          </p:nvPr>
        </p:nvSpPr>
        <p:spPr/>
        <p:txBody>
          <a:bodyPr/>
          <a:lstStyle/>
          <a:p>
            <a:fld id="{2090F444-B5F3-48C5-8AC5-5A09BA125105}" type="slidenum">
              <a:rPr lang="en-US" altLang="zh-CN"/>
              <a:pPr/>
              <a:t>22</a:t>
            </a:fld>
            <a:endParaRPr lang="en-US" altLang="zh-CN"/>
          </a:p>
        </p:txBody>
      </p:sp>
      <p:sp>
        <p:nvSpPr>
          <p:cNvPr id="267266" name="Rectangle 2"/>
          <p:cNvSpPr>
            <a:spLocks noGrp="1" noChangeArrowheads="1"/>
          </p:cNvSpPr>
          <p:nvPr>
            <p:ph type="title"/>
          </p:nvPr>
        </p:nvSpPr>
        <p:spPr>
          <a:xfrm>
            <a:off x="3216276" y="404813"/>
            <a:ext cx="6696075" cy="709612"/>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zh-CN" sz="4000" b="1">
                <a:solidFill>
                  <a:srgbClr val="990000"/>
                </a:solidFill>
                <a:latin typeface="华文新魏" panose="02010800040101010101" pitchFamily="2" charset="-122"/>
                <a:ea typeface="华文新魏" panose="02010800040101010101" pitchFamily="2" charset="-122"/>
              </a:rPr>
              <a:t>  </a:t>
            </a:r>
            <a:r>
              <a:rPr lang="zh-CN" altLang="en-US" sz="4000" b="1">
                <a:solidFill>
                  <a:srgbClr val="990000"/>
                </a:solidFill>
                <a:latin typeface="华文新魏" panose="02010800040101010101" pitchFamily="2" charset="-122"/>
                <a:ea typeface="华文新魏" panose="02010800040101010101" pitchFamily="2" charset="-122"/>
              </a:rPr>
              <a:t>二、参数估计</a:t>
            </a:r>
          </a:p>
        </p:txBody>
      </p:sp>
      <p:sp>
        <p:nvSpPr>
          <p:cNvPr id="267267" name="Rectangle 3"/>
          <p:cNvSpPr>
            <a:spLocks noGrp="1" noChangeArrowheads="1"/>
          </p:cNvSpPr>
          <p:nvPr>
            <p:ph type="body" idx="1"/>
          </p:nvPr>
        </p:nvSpPr>
        <p:spPr>
          <a:xfrm>
            <a:off x="1528354" y="1484314"/>
            <a:ext cx="9825446" cy="4681537"/>
          </a:xfrm>
          <a:solidFill>
            <a:schemeClr val="bg1"/>
          </a:solidFill>
        </p:spPr>
        <p:txBody>
          <a:bodyPr anchor="ctr"/>
          <a:lstStyle/>
          <a:p>
            <a:pPr algn="just">
              <a:buClr>
                <a:schemeClr val="hlink"/>
              </a:buClr>
              <a:buSzTx/>
            </a:pPr>
            <a:r>
              <a:rPr lang="zh-CN" altLang="en-US" b="1" dirty="0">
                <a:solidFill>
                  <a:srgbClr val="000099"/>
                </a:solidFill>
                <a:latin typeface="楷体_GB2312" panose="02010609030101010101" pitchFamily="49" charset="-122"/>
                <a:ea typeface="楷体_GB2312" panose="02010609030101010101" pitchFamily="49" charset="-122"/>
              </a:rPr>
              <a:t>为什么要对计量模型的参数进行估计？</a:t>
            </a:r>
          </a:p>
          <a:p>
            <a:pPr algn="just">
              <a:lnSpc>
                <a:spcPct val="130000"/>
              </a:lnSpc>
              <a:buSzPct val="70000"/>
              <a:buFont typeface="Wingdings" panose="05000000000000000000" pitchFamily="2" charset="2"/>
              <a:buNone/>
            </a:pPr>
            <a:r>
              <a:rPr lang="zh-CN" altLang="en-US" sz="3600" dirty="0">
                <a:latin typeface="楷体_GB2312" panose="02010609030101010101" pitchFamily="49" charset="-122"/>
                <a:ea typeface="楷体_GB2312" panose="02010609030101010101" pitchFamily="49" charset="-122"/>
              </a:rPr>
              <a:t>  </a:t>
            </a:r>
            <a:r>
              <a:rPr lang="zh-CN" altLang="en-US" b="1" dirty="0">
                <a:latin typeface="楷体_GB2312" panose="02010609030101010101" pitchFamily="49" charset="-122"/>
                <a:ea typeface="楷体_GB2312" panose="02010609030101010101" pitchFamily="49" charset="-122"/>
              </a:rPr>
              <a:t>一般来说，计量经济模型的参数是未知的，也不能直接观测到。并且由于随机项的存在，参数也不能通过变量值去精确计算。只能通过样本观测值选择适当的方法进行估计。</a:t>
            </a:r>
          </a:p>
          <a:p>
            <a:pPr algn="just">
              <a:lnSpc>
                <a:spcPct val="130000"/>
              </a:lnSpc>
              <a:buSzPct val="70000"/>
              <a:buFont typeface="Wingdings" panose="05000000000000000000" pitchFamily="2" charset="2"/>
              <a:buNone/>
            </a:pPr>
            <a:r>
              <a:rPr lang="zh-CN" altLang="en-US" b="1" dirty="0">
                <a:latin typeface="楷体_GB2312" panose="02010609030101010101" pitchFamily="49" charset="-122"/>
                <a:ea typeface="楷体_GB2312" panose="02010609030101010101" pitchFamily="49" charset="-122"/>
              </a:rPr>
              <a:t>  </a:t>
            </a:r>
            <a:r>
              <a:rPr lang="zh-CN" altLang="en-US" b="1" dirty="0">
                <a:solidFill>
                  <a:srgbClr val="000099"/>
                </a:solidFill>
                <a:latin typeface="楷体_GB2312" panose="02010609030101010101" pitchFamily="49" charset="-122"/>
                <a:ea typeface="楷体_GB2312" panose="02010609030101010101" pitchFamily="49" charset="-122"/>
              </a:rPr>
              <a:t>（如何通过样本观测值科学地估计总体模型的参数是计量经济学的核心内容之一）</a:t>
            </a:r>
            <a:endParaRPr lang="zh-CN" altLang="en-US" b="1" dirty="0">
              <a:latin typeface="楷体_GB2312" panose="02010609030101010101" pitchFamily="49" charset="-122"/>
              <a:ea typeface="楷体_GB2312" panose="02010609030101010101" pitchFamily="49" charset="-122"/>
            </a:endParaRPr>
          </a:p>
        </p:txBody>
      </p:sp>
    </p:spTree>
    <p:extLst>
      <p:ext uri="{BB962C8B-B14F-4D97-AF65-F5344CB8AC3E}">
        <p14:creationId xmlns:p14="http://schemas.microsoft.com/office/powerpoint/2010/main" val="3357951482"/>
      </p:ext>
    </p:extLst>
  </p:cSld>
  <p:clrMapOvr>
    <a:masterClrMapping/>
  </p:clrMapOvr>
  <p:transition advClick="0">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67267">
                                            <p:txEl>
                                              <p:pRg st="0" end="0"/>
                                            </p:txEl>
                                          </p:spTgt>
                                        </p:tgtEl>
                                        <p:attrNameLst>
                                          <p:attrName>style.visibility</p:attrName>
                                        </p:attrNameLst>
                                      </p:cBhvr>
                                      <p:to>
                                        <p:strVal val="visible"/>
                                      </p:to>
                                    </p:set>
                                    <p:anim calcmode="lin" valueType="num">
                                      <p:cBhvr additive="base">
                                        <p:cTn id="7" dur="500" fill="hold"/>
                                        <p:tgtEl>
                                          <p:spTgt spid="2672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72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67267">
                                            <p:txEl>
                                              <p:pRg st="1" end="1"/>
                                            </p:txEl>
                                          </p:spTgt>
                                        </p:tgtEl>
                                        <p:attrNameLst>
                                          <p:attrName>style.visibility</p:attrName>
                                        </p:attrNameLst>
                                      </p:cBhvr>
                                      <p:to>
                                        <p:strVal val="visible"/>
                                      </p:to>
                                    </p:set>
                                    <p:anim calcmode="lin" valueType="num">
                                      <p:cBhvr additive="base">
                                        <p:cTn id="13" dur="500" fill="hold"/>
                                        <p:tgtEl>
                                          <p:spTgt spid="2672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72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67267">
                                            <p:txEl>
                                              <p:pRg st="2" end="2"/>
                                            </p:txEl>
                                          </p:spTgt>
                                        </p:tgtEl>
                                        <p:attrNameLst>
                                          <p:attrName>style.visibility</p:attrName>
                                        </p:attrNameLst>
                                      </p:cBhvr>
                                      <p:to>
                                        <p:strVal val="visible"/>
                                      </p:to>
                                    </p:set>
                                    <p:anim calcmode="lin" valueType="num">
                                      <p:cBhvr additive="base">
                                        <p:cTn id="19" dur="500" fill="hold"/>
                                        <p:tgtEl>
                                          <p:spTgt spid="2672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726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D1F7507-5CBC-4F60-ACF5-5FD349D93F8C}" type="datetime1">
              <a:rPr lang="zh-CN" altLang="en-US"/>
              <a:pPr/>
              <a:t>2020/9/27</a:t>
            </a:fld>
            <a:endParaRPr lang="en-US" altLang="zh-CN"/>
          </a:p>
        </p:txBody>
      </p:sp>
      <p:sp>
        <p:nvSpPr>
          <p:cNvPr id="6" name="灯片编号占位符 5"/>
          <p:cNvSpPr>
            <a:spLocks noGrp="1"/>
          </p:cNvSpPr>
          <p:nvPr>
            <p:ph type="sldNum" sz="quarter" idx="12"/>
          </p:nvPr>
        </p:nvSpPr>
        <p:spPr/>
        <p:txBody>
          <a:bodyPr/>
          <a:lstStyle/>
          <a:p>
            <a:fld id="{D89B7CF0-0469-4393-B3CF-26448A71D1AE}" type="slidenum">
              <a:rPr lang="en-US" altLang="zh-CN"/>
              <a:pPr/>
              <a:t>23</a:t>
            </a:fld>
            <a:endParaRPr lang="en-US" altLang="zh-CN"/>
          </a:p>
        </p:txBody>
      </p:sp>
      <p:sp>
        <p:nvSpPr>
          <p:cNvPr id="268290" name="Rectangle 2"/>
          <p:cNvSpPr>
            <a:spLocks noGrp="1" noChangeArrowheads="1"/>
          </p:cNvSpPr>
          <p:nvPr>
            <p:ph type="body" idx="1"/>
          </p:nvPr>
        </p:nvSpPr>
        <p:spPr>
          <a:xfrm>
            <a:off x="1188720" y="1557338"/>
            <a:ext cx="9980023" cy="4608512"/>
          </a:xfrm>
          <a:solidFill>
            <a:schemeClr val="bg1"/>
          </a:solidFill>
        </p:spPr>
        <p:txBody>
          <a:bodyPr>
            <a:normAutofit/>
          </a:bodyPr>
          <a:lstStyle/>
          <a:p>
            <a:pPr algn="just">
              <a:lnSpc>
                <a:spcPct val="90000"/>
              </a:lnSpc>
              <a:spcBef>
                <a:spcPct val="30000"/>
              </a:spcBef>
              <a:buSzPct val="70000"/>
              <a:buFont typeface="Wingdings" panose="05000000000000000000" pitchFamily="2" charset="2"/>
              <a:buNone/>
            </a:pPr>
            <a:r>
              <a:rPr lang="zh-CN" altLang="en-US" b="1" dirty="0">
                <a:solidFill>
                  <a:srgbClr val="CC0000"/>
                </a:solidFill>
                <a:latin typeface="Times New Roman" panose="02020603050405020304" pitchFamily="18" charset="0"/>
                <a:ea typeface="楷体_GB2312" panose="02010609030101010101" pitchFamily="49" charset="-122"/>
                <a:cs typeface="Times New Roman" panose="02020603050405020304" pitchFamily="18" charset="0"/>
              </a:rPr>
              <a:t>两个概念</a:t>
            </a:r>
          </a:p>
          <a:p>
            <a:pPr algn="just">
              <a:lnSpc>
                <a:spcPct val="90000"/>
              </a:lnSpc>
              <a:spcBef>
                <a:spcPct val="30000"/>
              </a:spcBef>
              <a:buSzPct val="70000"/>
              <a:buFont typeface="Wingdings" panose="05000000000000000000" pitchFamily="2" charset="2"/>
              <a:buNone/>
            </a:pPr>
            <a:r>
              <a:rPr lang="zh-CN" altLang="en-US" b="1" dirty="0">
                <a:solidFill>
                  <a:srgbClr val="000099"/>
                </a:solidFill>
                <a:latin typeface="Times New Roman" panose="02020603050405020304" pitchFamily="18" charset="0"/>
                <a:ea typeface="楷体_GB2312" panose="02010609030101010101" pitchFamily="49" charset="-122"/>
                <a:cs typeface="Times New Roman" panose="02020603050405020304" pitchFamily="18" charset="0"/>
              </a:rPr>
              <a:t>参数的估计值</a:t>
            </a: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：根据一次抽样数据所估计出来的参数的　　　</a:t>
            </a:r>
          </a:p>
          <a:p>
            <a:pPr algn="just">
              <a:lnSpc>
                <a:spcPct val="90000"/>
              </a:lnSpc>
              <a:spcBef>
                <a:spcPct val="30000"/>
              </a:spcBef>
              <a:buSzPct val="70000"/>
              <a:buFont typeface="Wingdings" panose="05000000000000000000" pitchFamily="2" charset="2"/>
              <a:buNone/>
            </a:pP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　　　　　　　一个具体数值</a:t>
            </a:r>
          </a:p>
          <a:p>
            <a:pPr algn="just">
              <a:lnSpc>
                <a:spcPct val="90000"/>
              </a:lnSpc>
              <a:spcBef>
                <a:spcPct val="30000"/>
              </a:spcBef>
              <a:buSzPct val="70000"/>
              <a:buFont typeface="Wingdings" panose="05000000000000000000" pitchFamily="2" charset="2"/>
              <a:buNone/>
            </a:pPr>
            <a:r>
              <a:rPr lang="zh-CN" altLang="en-US" b="1" dirty="0">
                <a:solidFill>
                  <a:srgbClr val="000099"/>
                </a:solidFill>
                <a:latin typeface="Times New Roman" panose="02020603050405020304" pitchFamily="18" charset="0"/>
                <a:ea typeface="楷体_GB2312" panose="02010609030101010101" pitchFamily="49" charset="-122"/>
                <a:cs typeface="Times New Roman" panose="02020603050405020304" pitchFamily="18" charset="0"/>
              </a:rPr>
              <a:t>参数的估计量</a:t>
            </a: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：根据抽样数据估计参数数值的公式，是</a:t>
            </a:r>
          </a:p>
          <a:p>
            <a:pPr algn="just">
              <a:lnSpc>
                <a:spcPct val="90000"/>
              </a:lnSpc>
              <a:spcBef>
                <a:spcPct val="30000"/>
              </a:spcBef>
              <a:buSzPct val="70000"/>
              <a:buFont typeface="Wingdings" panose="05000000000000000000" pitchFamily="2" charset="2"/>
              <a:buNone/>
            </a:pP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　　　　　　　一个随机变量</a:t>
            </a:r>
          </a:p>
          <a:p>
            <a:pPr>
              <a:lnSpc>
                <a:spcPct val="90000"/>
              </a:lnSpc>
              <a:spcBef>
                <a:spcPct val="30000"/>
              </a:spcBef>
              <a:buSzPct val="70000"/>
              <a:buFont typeface="Wingdings" panose="05000000000000000000" pitchFamily="2" charset="2"/>
              <a:buNone/>
            </a:pPr>
            <a:r>
              <a:rPr lang="zh-CN" altLang="en-US" b="1" dirty="0">
                <a:solidFill>
                  <a:srgbClr val="CC0000"/>
                </a:solidFill>
                <a:latin typeface="Times New Roman" panose="02020603050405020304" pitchFamily="18" charset="0"/>
                <a:ea typeface="楷体_GB2312" panose="02010609030101010101" pitchFamily="49" charset="-122"/>
                <a:cs typeface="Times New Roman" panose="02020603050405020304" pitchFamily="18" charset="0"/>
              </a:rPr>
              <a:t>参数估计的常用方法</a:t>
            </a:r>
          </a:p>
          <a:p>
            <a:pPr>
              <a:lnSpc>
                <a:spcPct val="110000"/>
              </a:lnSpc>
              <a:spcBef>
                <a:spcPct val="30000"/>
              </a:spcBef>
              <a:buSzPct val="70000"/>
              <a:buFont typeface="Wingdings" panose="05000000000000000000" pitchFamily="2" charset="2"/>
              <a:buNone/>
            </a:pP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    普通最小二乘法（</a:t>
            </a:r>
            <a:r>
              <a:rPr lang="en-US" altLang="zh-CN" b="1" dirty="0">
                <a:latin typeface="Times New Roman" panose="02020603050405020304" pitchFamily="18" charset="0"/>
                <a:ea typeface="楷体_GB2312" panose="02010609030101010101" pitchFamily="49" charset="-122"/>
                <a:cs typeface="Times New Roman" panose="02020603050405020304" pitchFamily="18" charset="0"/>
              </a:rPr>
              <a:t>OLS</a:t>
            </a: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）、加权最小二乘（</a:t>
            </a:r>
            <a:r>
              <a:rPr lang="en-US" altLang="zh-CN" b="1" dirty="0">
                <a:latin typeface="Times New Roman" panose="02020603050405020304" pitchFamily="18" charset="0"/>
                <a:ea typeface="楷体_GB2312" panose="02010609030101010101" pitchFamily="49" charset="-122"/>
                <a:cs typeface="Times New Roman" panose="02020603050405020304" pitchFamily="18" charset="0"/>
              </a:rPr>
              <a:t>WLS</a:t>
            </a: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）、广义最小二乘法（</a:t>
            </a:r>
            <a:r>
              <a:rPr lang="en-US" altLang="zh-CN" b="1" dirty="0">
                <a:latin typeface="Times New Roman" panose="02020603050405020304" pitchFamily="18" charset="0"/>
                <a:ea typeface="楷体_GB2312" panose="02010609030101010101" pitchFamily="49" charset="-122"/>
                <a:cs typeface="Times New Roman" panose="02020603050405020304" pitchFamily="18" charset="0"/>
              </a:rPr>
              <a:t>GLS</a:t>
            </a: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）、极大似然估计法（</a:t>
            </a:r>
            <a:r>
              <a:rPr lang="en-US" altLang="zh-CN" b="1" dirty="0">
                <a:latin typeface="Times New Roman" panose="02020603050405020304" pitchFamily="18" charset="0"/>
                <a:ea typeface="楷体_GB2312" panose="02010609030101010101" pitchFamily="49" charset="-122"/>
                <a:cs typeface="Times New Roman" panose="02020603050405020304" pitchFamily="18" charset="0"/>
              </a:rPr>
              <a:t>ML</a:t>
            </a: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）、二阶段最小二乘法（</a:t>
            </a:r>
            <a:r>
              <a:rPr lang="en-US" altLang="zh-CN" b="1" dirty="0">
                <a:latin typeface="Times New Roman" panose="02020603050405020304" pitchFamily="18" charset="0"/>
                <a:ea typeface="楷体_GB2312" panose="02010609030101010101" pitchFamily="49" charset="-122"/>
                <a:cs typeface="Times New Roman" panose="02020603050405020304" pitchFamily="18" charset="0"/>
              </a:rPr>
              <a:t>TSLS</a:t>
            </a: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）和其它估计方法</a:t>
            </a:r>
          </a:p>
        </p:txBody>
      </p:sp>
      <p:sp>
        <p:nvSpPr>
          <p:cNvPr id="268291" name="Rectangle 3"/>
          <p:cNvSpPr>
            <a:spLocks noGrp="1" noChangeArrowheads="1"/>
          </p:cNvSpPr>
          <p:nvPr>
            <p:ph type="title"/>
          </p:nvPr>
        </p:nvSpPr>
        <p:spPr>
          <a:xfrm>
            <a:off x="3216276" y="404813"/>
            <a:ext cx="6696075" cy="709612"/>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zh-CN" sz="4000" b="1">
                <a:solidFill>
                  <a:srgbClr val="990000"/>
                </a:solidFill>
                <a:latin typeface="华文新魏" panose="02010800040101010101" pitchFamily="2" charset="-122"/>
                <a:ea typeface="华文新魏" panose="02010800040101010101" pitchFamily="2" charset="-122"/>
              </a:rPr>
              <a:t>  </a:t>
            </a:r>
            <a:r>
              <a:rPr lang="zh-CN" altLang="en-US" sz="4000" b="1">
                <a:solidFill>
                  <a:srgbClr val="990000"/>
                </a:solidFill>
                <a:latin typeface="华文新魏" panose="02010800040101010101" pitchFamily="2" charset="-122"/>
                <a:ea typeface="华文新魏" panose="02010800040101010101" pitchFamily="2" charset="-122"/>
              </a:rPr>
              <a:t>二、参数估计</a:t>
            </a:r>
          </a:p>
        </p:txBody>
      </p:sp>
    </p:spTree>
    <p:extLst>
      <p:ext uri="{BB962C8B-B14F-4D97-AF65-F5344CB8AC3E}">
        <p14:creationId xmlns:p14="http://schemas.microsoft.com/office/powerpoint/2010/main" val="2484973519"/>
      </p:ext>
    </p:extLst>
  </p:cSld>
  <p:clrMapOvr>
    <a:masterClrMapping/>
  </p:clrMapOvr>
  <p:transition>
    <p:push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68290">
                                            <p:txEl>
                                              <p:pRg st="1" end="1"/>
                                            </p:txEl>
                                          </p:spTgt>
                                        </p:tgtEl>
                                        <p:attrNameLst>
                                          <p:attrName>style.visibility</p:attrName>
                                        </p:attrNameLst>
                                      </p:cBhvr>
                                      <p:to>
                                        <p:strVal val="visible"/>
                                      </p:to>
                                    </p:set>
                                    <p:anim calcmode="lin" valueType="num">
                                      <p:cBhvr additive="base">
                                        <p:cTn id="7" dur="500" fill="hold"/>
                                        <p:tgtEl>
                                          <p:spTgt spid="26829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829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68290">
                                            <p:txEl>
                                              <p:pRg st="2" end="2"/>
                                            </p:txEl>
                                          </p:spTgt>
                                        </p:tgtEl>
                                        <p:attrNameLst>
                                          <p:attrName>style.visibility</p:attrName>
                                        </p:attrNameLst>
                                      </p:cBhvr>
                                      <p:to>
                                        <p:strVal val="visible"/>
                                      </p:to>
                                    </p:set>
                                    <p:anim calcmode="lin" valueType="num">
                                      <p:cBhvr additive="base">
                                        <p:cTn id="13" dur="500" fill="hold"/>
                                        <p:tgtEl>
                                          <p:spTgt spid="26829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8290">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68290">
                                            <p:txEl>
                                              <p:pRg st="3" end="3"/>
                                            </p:txEl>
                                          </p:spTgt>
                                        </p:tgtEl>
                                        <p:attrNameLst>
                                          <p:attrName>style.visibility</p:attrName>
                                        </p:attrNameLst>
                                      </p:cBhvr>
                                      <p:to>
                                        <p:strVal val="visible"/>
                                      </p:to>
                                    </p:set>
                                    <p:anim calcmode="lin" valueType="num">
                                      <p:cBhvr additive="base">
                                        <p:cTn id="17" dur="500" fill="hold"/>
                                        <p:tgtEl>
                                          <p:spTgt spid="268290">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68290">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68290">
                                            <p:txEl>
                                              <p:pRg st="4" end="4"/>
                                            </p:txEl>
                                          </p:spTgt>
                                        </p:tgtEl>
                                        <p:attrNameLst>
                                          <p:attrName>style.visibility</p:attrName>
                                        </p:attrNameLst>
                                      </p:cBhvr>
                                      <p:to>
                                        <p:strVal val="visible"/>
                                      </p:to>
                                    </p:set>
                                    <p:anim calcmode="lin" valueType="num">
                                      <p:cBhvr additive="base">
                                        <p:cTn id="21" dur="500" fill="hold"/>
                                        <p:tgtEl>
                                          <p:spTgt spid="268290">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6829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268290">
                                            <p:txEl>
                                              <p:pRg st="5" end="5"/>
                                            </p:txEl>
                                          </p:spTgt>
                                        </p:tgtEl>
                                        <p:attrNameLst>
                                          <p:attrName>style.visibility</p:attrName>
                                        </p:attrNameLst>
                                      </p:cBhvr>
                                      <p:to>
                                        <p:strVal val="visible"/>
                                      </p:to>
                                    </p:set>
                                    <p:anim calcmode="lin" valueType="num">
                                      <p:cBhvr additive="base">
                                        <p:cTn id="27" dur="500" fill="hold"/>
                                        <p:tgtEl>
                                          <p:spTgt spid="268290">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6829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268290">
                                            <p:txEl>
                                              <p:pRg st="6" end="6"/>
                                            </p:txEl>
                                          </p:spTgt>
                                        </p:tgtEl>
                                        <p:attrNameLst>
                                          <p:attrName>style.visibility</p:attrName>
                                        </p:attrNameLst>
                                      </p:cBhvr>
                                      <p:to>
                                        <p:strVal val="visible"/>
                                      </p:to>
                                    </p:set>
                                    <p:anim calcmode="lin" valueType="num">
                                      <p:cBhvr additive="base">
                                        <p:cTn id="33" dur="500" fill="hold"/>
                                        <p:tgtEl>
                                          <p:spTgt spid="268290">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68290">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0275424-8592-4830-9805-283F3C71D94C}" type="datetime1">
              <a:rPr lang="zh-CN" altLang="en-US"/>
              <a:pPr/>
              <a:t>2020/9/27</a:t>
            </a:fld>
            <a:endParaRPr lang="en-US" altLang="zh-CN"/>
          </a:p>
        </p:txBody>
      </p:sp>
      <p:sp>
        <p:nvSpPr>
          <p:cNvPr id="6" name="灯片编号占位符 5"/>
          <p:cNvSpPr>
            <a:spLocks noGrp="1"/>
          </p:cNvSpPr>
          <p:nvPr>
            <p:ph type="sldNum" sz="quarter" idx="12"/>
          </p:nvPr>
        </p:nvSpPr>
        <p:spPr/>
        <p:txBody>
          <a:bodyPr/>
          <a:lstStyle/>
          <a:p>
            <a:fld id="{3AECA2B8-9B4F-43EB-B2FB-6D9460F52B7D}" type="slidenum">
              <a:rPr lang="en-US" altLang="zh-CN"/>
              <a:pPr/>
              <a:t>24</a:t>
            </a:fld>
            <a:endParaRPr lang="en-US" altLang="zh-CN"/>
          </a:p>
        </p:txBody>
      </p:sp>
      <p:sp>
        <p:nvSpPr>
          <p:cNvPr id="269314" name="Rectangle 2"/>
          <p:cNvSpPr>
            <a:spLocks noGrp="1" noChangeArrowheads="1"/>
          </p:cNvSpPr>
          <p:nvPr>
            <p:ph type="title"/>
          </p:nvPr>
        </p:nvSpPr>
        <p:spPr>
          <a:xfrm>
            <a:off x="2855913" y="404813"/>
            <a:ext cx="5668962" cy="6667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zh-CN" sz="4000" b="1">
                <a:solidFill>
                  <a:srgbClr val="990000"/>
                </a:solidFill>
                <a:latin typeface="华文新魏" panose="02010800040101010101" pitchFamily="2" charset="-122"/>
                <a:ea typeface="华文新魏" panose="02010800040101010101" pitchFamily="2" charset="-122"/>
              </a:rPr>
              <a:t>  </a:t>
            </a:r>
            <a:r>
              <a:rPr lang="zh-CN" altLang="en-US" sz="4000" b="1">
                <a:solidFill>
                  <a:srgbClr val="990000"/>
                </a:solidFill>
                <a:latin typeface="华文新魏" panose="02010800040101010101" pitchFamily="2" charset="-122"/>
                <a:ea typeface="华文新魏" panose="02010800040101010101" pitchFamily="2" charset="-122"/>
              </a:rPr>
              <a:t>三、模型检验</a:t>
            </a:r>
          </a:p>
        </p:txBody>
      </p:sp>
      <p:sp>
        <p:nvSpPr>
          <p:cNvPr id="269315" name="Rectangle 3"/>
          <p:cNvSpPr>
            <a:spLocks noGrp="1" noChangeArrowheads="1"/>
          </p:cNvSpPr>
          <p:nvPr>
            <p:ph type="body" idx="1"/>
          </p:nvPr>
        </p:nvSpPr>
        <p:spPr>
          <a:xfrm>
            <a:off x="1449978" y="1628776"/>
            <a:ext cx="9679576" cy="4537075"/>
          </a:xfrm>
          <a:solidFill>
            <a:schemeClr val="bg1"/>
          </a:solidFill>
        </p:spPr>
        <p:txBody>
          <a:bodyPr/>
          <a:lstStyle/>
          <a:p>
            <a:pPr algn="just">
              <a:lnSpc>
                <a:spcPct val="150000"/>
              </a:lnSpc>
              <a:buSzPct val="70000"/>
              <a:buFont typeface="Wingdings" panose="05000000000000000000" pitchFamily="2" charset="2"/>
              <a:buNone/>
            </a:pPr>
            <a:r>
              <a:rPr lang="zh-CN" altLang="en-US" b="1" dirty="0">
                <a:solidFill>
                  <a:schemeClr val="hlink"/>
                </a:solidFill>
                <a:latin typeface="楷体_GB2312" panose="02010609030101010101" pitchFamily="49" charset="-122"/>
                <a:ea typeface="楷体_GB2312" panose="02010609030101010101" pitchFamily="49" charset="-122"/>
              </a:rPr>
              <a:t>为什么要对计量模型进行检验？</a:t>
            </a:r>
          </a:p>
          <a:p>
            <a:pPr algn="just">
              <a:lnSpc>
                <a:spcPct val="150000"/>
              </a:lnSpc>
              <a:buSzPct val="70000"/>
            </a:pPr>
            <a:r>
              <a:rPr lang="zh-CN" altLang="en-US" b="1" dirty="0">
                <a:latin typeface="楷体_GB2312" panose="02010609030101010101" pitchFamily="49" charset="-122"/>
                <a:ea typeface="楷体_GB2312" panose="02010609030101010101" pitchFamily="49" charset="-122"/>
              </a:rPr>
              <a:t>建模的理论依据可能不充分</a:t>
            </a:r>
          </a:p>
          <a:p>
            <a:pPr algn="just">
              <a:lnSpc>
                <a:spcPct val="150000"/>
              </a:lnSpc>
              <a:buSzPct val="70000"/>
            </a:pPr>
            <a:r>
              <a:rPr lang="zh-CN" altLang="en-US" b="1" dirty="0">
                <a:latin typeface="楷体_GB2312" panose="02010609030101010101" pitchFamily="49" charset="-122"/>
                <a:ea typeface="楷体_GB2312" panose="02010609030101010101" pitchFamily="49" charset="-122"/>
              </a:rPr>
              <a:t>统计数据或其他信息可能不可靠</a:t>
            </a:r>
          </a:p>
          <a:p>
            <a:pPr algn="just">
              <a:lnSpc>
                <a:spcPct val="150000"/>
              </a:lnSpc>
              <a:buSzPct val="70000"/>
            </a:pPr>
            <a:r>
              <a:rPr lang="zh-CN" altLang="en-US" b="1" dirty="0">
                <a:latin typeface="楷体_GB2312" panose="02010609030101010101" pitchFamily="49" charset="-122"/>
                <a:ea typeface="楷体_GB2312" panose="02010609030101010101" pitchFamily="49" charset="-122"/>
              </a:rPr>
              <a:t>样本容量可能较小，结论只是抽样的某种偶然结果 </a:t>
            </a:r>
          </a:p>
          <a:p>
            <a:pPr algn="just">
              <a:lnSpc>
                <a:spcPct val="150000"/>
              </a:lnSpc>
              <a:buSzPct val="70000"/>
            </a:pPr>
            <a:r>
              <a:rPr lang="zh-CN" altLang="en-US" b="1" dirty="0">
                <a:latin typeface="楷体_GB2312" panose="02010609030101010101" pitchFamily="49" charset="-122"/>
                <a:ea typeface="楷体_GB2312" panose="02010609030101010101" pitchFamily="49" charset="-122"/>
              </a:rPr>
              <a:t>可能违反计量经济方法的某些基本假定</a:t>
            </a:r>
          </a:p>
        </p:txBody>
      </p:sp>
    </p:spTree>
    <p:extLst>
      <p:ext uri="{BB962C8B-B14F-4D97-AF65-F5344CB8AC3E}">
        <p14:creationId xmlns:p14="http://schemas.microsoft.com/office/powerpoint/2010/main" val="1409613408"/>
      </p:ext>
    </p:extLst>
  </p:cSld>
  <p:clrMapOvr>
    <a:masterClrMapping/>
  </p:clrMapOvr>
  <p:transition advClick="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 name="日期占位符 3"/>
          <p:cNvSpPr>
            <a:spLocks noGrp="1"/>
          </p:cNvSpPr>
          <p:nvPr>
            <p:ph type="dt" sz="half" idx="10"/>
          </p:nvPr>
        </p:nvSpPr>
        <p:spPr/>
        <p:txBody>
          <a:bodyPr/>
          <a:lstStyle/>
          <a:p>
            <a:fld id="{2B7DF310-14B8-4C9E-8CA5-2D1DA48014DE}" type="datetime1">
              <a:rPr lang="zh-CN" altLang="en-US"/>
              <a:pPr/>
              <a:t>2020/9/27</a:t>
            </a:fld>
            <a:endParaRPr lang="en-US" altLang="zh-CN"/>
          </a:p>
        </p:txBody>
      </p:sp>
      <p:sp>
        <p:nvSpPr>
          <p:cNvPr id="13" name="灯片编号占位符 5"/>
          <p:cNvSpPr>
            <a:spLocks noGrp="1"/>
          </p:cNvSpPr>
          <p:nvPr>
            <p:ph type="sldNum" sz="quarter" idx="12"/>
          </p:nvPr>
        </p:nvSpPr>
        <p:spPr/>
        <p:txBody>
          <a:bodyPr/>
          <a:lstStyle/>
          <a:p>
            <a:fld id="{9FFBF8EC-0478-4794-8660-C2F571A68A64}" type="slidenum">
              <a:rPr lang="en-US" altLang="zh-CN"/>
              <a:pPr/>
              <a:t>25</a:t>
            </a:fld>
            <a:endParaRPr lang="en-US" altLang="zh-CN"/>
          </a:p>
        </p:txBody>
      </p:sp>
      <p:sp>
        <p:nvSpPr>
          <p:cNvPr id="270338" name="Rectangle 2"/>
          <p:cNvSpPr>
            <a:spLocks noGrp="1" noChangeArrowheads="1"/>
          </p:cNvSpPr>
          <p:nvPr>
            <p:ph type="title"/>
          </p:nvPr>
        </p:nvSpPr>
        <p:spPr>
          <a:xfrm>
            <a:off x="3581400" y="227668"/>
            <a:ext cx="7037387" cy="954087"/>
          </a:xfrm>
        </p:spPr>
        <p:txBody>
          <a:bodyPr/>
          <a:lstStyle/>
          <a:p>
            <a:r>
              <a:rPr lang="zh-CN" altLang="en-US" sz="4000" b="1" dirty="0">
                <a:solidFill>
                  <a:srgbClr val="990000"/>
                </a:solidFill>
                <a:latin typeface="华文新魏" panose="02010800040101010101" pitchFamily="2" charset="-122"/>
                <a:ea typeface="华文新魏" panose="02010800040101010101" pitchFamily="2" charset="-122"/>
              </a:rPr>
              <a:t>对模型检验什么？</a:t>
            </a:r>
          </a:p>
        </p:txBody>
      </p:sp>
      <p:sp>
        <p:nvSpPr>
          <p:cNvPr id="270341" name="Rectangle 5"/>
          <p:cNvSpPr>
            <a:spLocks noChangeArrowheads="1"/>
          </p:cNvSpPr>
          <p:nvPr/>
        </p:nvSpPr>
        <p:spPr bwMode="auto">
          <a:xfrm>
            <a:off x="1489467" y="2339182"/>
            <a:ext cx="3168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anose="05000000000000000000" pitchFamily="2" charset="2"/>
              <a:buChar char="Ø"/>
            </a:pPr>
            <a:r>
              <a:rPr lang="zh-CN" altLang="en-US" sz="2800" b="1" dirty="0">
                <a:solidFill>
                  <a:schemeClr val="hlink"/>
                </a:solidFill>
                <a:ea typeface="楷体_GB2312" panose="02010609030101010101" pitchFamily="49" charset="-122"/>
              </a:rPr>
              <a:t>统计推断检验</a:t>
            </a:r>
          </a:p>
        </p:txBody>
      </p:sp>
      <p:sp>
        <p:nvSpPr>
          <p:cNvPr id="270342" name="Rectangle 6"/>
          <p:cNvSpPr>
            <a:spLocks noChangeArrowheads="1"/>
          </p:cNvSpPr>
          <p:nvPr/>
        </p:nvSpPr>
        <p:spPr bwMode="auto">
          <a:xfrm>
            <a:off x="1489467" y="1254920"/>
            <a:ext cx="35290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anose="05000000000000000000" pitchFamily="2" charset="2"/>
              <a:buChar char="Ø"/>
            </a:pPr>
            <a:r>
              <a:rPr lang="zh-CN" altLang="en-US" sz="2800" b="1" dirty="0">
                <a:solidFill>
                  <a:schemeClr val="hlink"/>
                </a:solidFill>
                <a:ea typeface="楷体_GB2312" panose="02010609030101010101" pitchFamily="49" charset="-122"/>
              </a:rPr>
              <a:t>计量经济检验</a:t>
            </a:r>
          </a:p>
        </p:txBody>
      </p:sp>
      <p:sp>
        <p:nvSpPr>
          <p:cNvPr id="270343" name="Rectangle 7"/>
          <p:cNvSpPr>
            <a:spLocks noChangeArrowheads="1"/>
          </p:cNvSpPr>
          <p:nvPr/>
        </p:nvSpPr>
        <p:spPr bwMode="auto">
          <a:xfrm>
            <a:off x="1489467" y="5422832"/>
            <a:ext cx="23034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hlink"/>
              </a:buClr>
              <a:buFont typeface="Wingdings" panose="05000000000000000000" pitchFamily="2" charset="2"/>
              <a:buChar char="Ø"/>
            </a:pPr>
            <a:r>
              <a:rPr lang="zh-CN" altLang="en-US" sz="2800" b="1" dirty="0">
                <a:solidFill>
                  <a:schemeClr val="hlink"/>
                </a:solidFill>
                <a:ea typeface="楷体_GB2312" panose="02010609030101010101" pitchFamily="49" charset="-122"/>
              </a:rPr>
              <a:t>预测检验</a:t>
            </a:r>
          </a:p>
        </p:txBody>
      </p:sp>
      <p:sp>
        <p:nvSpPr>
          <p:cNvPr id="270344" name="Rectangle 8"/>
          <p:cNvSpPr>
            <a:spLocks noChangeArrowheads="1"/>
          </p:cNvSpPr>
          <p:nvPr/>
        </p:nvSpPr>
        <p:spPr bwMode="auto">
          <a:xfrm>
            <a:off x="1489467" y="4214812"/>
            <a:ext cx="32400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hlink"/>
              </a:buClr>
              <a:buFont typeface="Wingdings" panose="05000000000000000000" pitchFamily="2" charset="2"/>
              <a:buChar char="Ø"/>
            </a:pPr>
            <a:r>
              <a:rPr lang="zh-CN" altLang="en-US" sz="2800" b="1" dirty="0">
                <a:solidFill>
                  <a:schemeClr val="hlink"/>
                </a:solidFill>
                <a:ea typeface="楷体_GB2312" panose="02010609030101010101" pitchFamily="49" charset="-122"/>
              </a:rPr>
              <a:t>经济意义检验</a:t>
            </a:r>
          </a:p>
        </p:txBody>
      </p:sp>
      <p:sp>
        <p:nvSpPr>
          <p:cNvPr id="270345" name="Rectangle 9"/>
          <p:cNvSpPr>
            <a:spLocks noChangeArrowheads="1"/>
          </p:cNvSpPr>
          <p:nvPr/>
        </p:nvSpPr>
        <p:spPr bwMode="auto">
          <a:xfrm>
            <a:off x="4195361" y="4252661"/>
            <a:ext cx="59769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ea typeface="楷体_GB2312" panose="02010609030101010101" pitchFamily="49" charset="-122"/>
              </a:rPr>
              <a:t>所估计的模型与经济理论是否相符</a:t>
            </a:r>
          </a:p>
        </p:txBody>
      </p:sp>
      <p:sp>
        <p:nvSpPr>
          <p:cNvPr id="270346" name="Rectangle 10"/>
          <p:cNvSpPr>
            <a:spLocks noChangeArrowheads="1"/>
          </p:cNvSpPr>
          <p:nvPr/>
        </p:nvSpPr>
        <p:spPr bwMode="auto">
          <a:xfrm>
            <a:off x="4195362" y="2294849"/>
            <a:ext cx="672303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sz="2800" b="1" dirty="0">
                <a:ea typeface="楷体_GB2312" panose="02010609030101010101" pitchFamily="49" charset="-122"/>
              </a:rPr>
              <a:t>检验参数估计值是否只是抽样的偶然结果、模型的设定是否符合实际、模型是否很好地拟合了样本数据等等</a:t>
            </a:r>
          </a:p>
        </p:txBody>
      </p:sp>
      <p:sp>
        <p:nvSpPr>
          <p:cNvPr id="270347" name="Rectangle 11"/>
          <p:cNvSpPr>
            <a:spLocks noChangeArrowheads="1"/>
          </p:cNvSpPr>
          <p:nvPr/>
        </p:nvSpPr>
        <p:spPr bwMode="auto">
          <a:xfrm>
            <a:off x="4220738" y="1277529"/>
            <a:ext cx="6553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ea typeface="楷体_GB2312" panose="02010609030101010101" pitchFamily="49" charset="-122"/>
              </a:rPr>
              <a:t>检验是否符合估计方法的基本假定</a:t>
            </a:r>
          </a:p>
        </p:txBody>
      </p:sp>
      <p:sp>
        <p:nvSpPr>
          <p:cNvPr id="270349" name="Rectangle 13"/>
          <p:cNvSpPr>
            <a:spLocks noChangeArrowheads="1"/>
          </p:cNvSpPr>
          <p:nvPr/>
        </p:nvSpPr>
        <p:spPr bwMode="auto">
          <a:xfrm>
            <a:off x="4220738" y="5354999"/>
            <a:ext cx="66976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folHlink"/>
              </a:buClr>
              <a:buSzPct val="70000"/>
              <a:buFont typeface="Wingdings" panose="05000000000000000000" pitchFamily="2" charset="2"/>
              <a:buNone/>
            </a:pPr>
            <a:r>
              <a:rPr lang="zh-CN" altLang="en-US" sz="2800" b="1">
                <a:ea typeface="楷体_GB2312" panose="02010609030101010101" pitchFamily="49" charset="-122"/>
              </a:rPr>
              <a:t>检验模型预测的结果是否与现实相符</a:t>
            </a:r>
          </a:p>
        </p:txBody>
      </p:sp>
    </p:spTree>
    <p:extLst>
      <p:ext uri="{BB962C8B-B14F-4D97-AF65-F5344CB8AC3E}">
        <p14:creationId xmlns:p14="http://schemas.microsoft.com/office/powerpoint/2010/main" val="69359634"/>
      </p:ext>
    </p:extLst>
  </p:cSld>
  <p:clrMapOvr>
    <a:masterClrMapping/>
  </p:clrMapOvr>
  <p:transition advClick="0">
    <p:push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270341"/>
                                        </p:tgtEl>
                                        <p:attrNameLst>
                                          <p:attrName>style.visibility</p:attrName>
                                        </p:attrNameLst>
                                      </p:cBhvr>
                                      <p:to>
                                        <p:strVal val="visible"/>
                                      </p:to>
                                    </p:set>
                                    <p:anim calcmode="lin" valueType="num">
                                      <p:cBhvr>
                                        <p:cTn id="7" dur="500" fill="hold"/>
                                        <p:tgtEl>
                                          <p:spTgt spid="270341"/>
                                        </p:tgtEl>
                                        <p:attrNameLst>
                                          <p:attrName>ppt_x</p:attrName>
                                        </p:attrNameLst>
                                      </p:cBhvr>
                                      <p:tavLst>
                                        <p:tav tm="0">
                                          <p:val>
                                            <p:strVal val="#ppt_x-#ppt_w/2"/>
                                          </p:val>
                                        </p:tav>
                                        <p:tav tm="100000">
                                          <p:val>
                                            <p:strVal val="#ppt_x"/>
                                          </p:val>
                                        </p:tav>
                                      </p:tavLst>
                                    </p:anim>
                                    <p:anim calcmode="lin" valueType="num">
                                      <p:cBhvr>
                                        <p:cTn id="8" dur="500" fill="hold"/>
                                        <p:tgtEl>
                                          <p:spTgt spid="270341"/>
                                        </p:tgtEl>
                                        <p:attrNameLst>
                                          <p:attrName>ppt_y</p:attrName>
                                        </p:attrNameLst>
                                      </p:cBhvr>
                                      <p:tavLst>
                                        <p:tav tm="0">
                                          <p:val>
                                            <p:strVal val="#ppt_y"/>
                                          </p:val>
                                        </p:tav>
                                        <p:tav tm="100000">
                                          <p:val>
                                            <p:strVal val="#ppt_y"/>
                                          </p:val>
                                        </p:tav>
                                      </p:tavLst>
                                    </p:anim>
                                    <p:anim calcmode="lin" valueType="num">
                                      <p:cBhvr>
                                        <p:cTn id="9" dur="500" fill="hold"/>
                                        <p:tgtEl>
                                          <p:spTgt spid="270341"/>
                                        </p:tgtEl>
                                        <p:attrNameLst>
                                          <p:attrName>ppt_w</p:attrName>
                                        </p:attrNameLst>
                                      </p:cBhvr>
                                      <p:tavLst>
                                        <p:tav tm="0">
                                          <p:val>
                                            <p:fltVal val="0"/>
                                          </p:val>
                                        </p:tav>
                                        <p:tav tm="100000">
                                          <p:val>
                                            <p:strVal val="#ppt_w"/>
                                          </p:val>
                                        </p:tav>
                                      </p:tavLst>
                                    </p:anim>
                                    <p:anim calcmode="lin" valueType="num">
                                      <p:cBhvr>
                                        <p:cTn id="10" dur="500" fill="hold"/>
                                        <p:tgtEl>
                                          <p:spTgt spid="270341"/>
                                        </p:tgtEl>
                                        <p:attrNameLst>
                                          <p:attrName>ppt_h</p:attrName>
                                        </p:attrNameLst>
                                      </p:cBhvr>
                                      <p:tavLst>
                                        <p:tav tm="0">
                                          <p:val>
                                            <p:strVal val="#ppt_h"/>
                                          </p:val>
                                        </p:tav>
                                        <p:tav tm="100000">
                                          <p:val>
                                            <p:strVal val="#ppt_h"/>
                                          </p:val>
                                        </p:tav>
                                      </p:tavLst>
                                    </p:anim>
                                  </p:childTnLst>
                                </p:cTn>
                              </p:par>
                              <p:par>
                                <p:cTn id="11" presetID="17" presetClass="entr" presetSubtype="8" fill="hold" grpId="0" nodeType="withEffect">
                                  <p:stCondLst>
                                    <p:cond delay="0"/>
                                  </p:stCondLst>
                                  <p:childTnLst>
                                    <p:set>
                                      <p:cBhvr>
                                        <p:cTn id="12" dur="1" fill="hold">
                                          <p:stCondLst>
                                            <p:cond delay="0"/>
                                          </p:stCondLst>
                                        </p:cTn>
                                        <p:tgtEl>
                                          <p:spTgt spid="270342"/>
                                        </p:tgtEl>
                                        <p:attrNameLst>
                                          <p:attrName>style.visibility</p:attrName>
                                        </p:attrNameLst>
                                      </p:cBhvr>
                                      <p:to>
                                        <p:strVal val="visible"/>
                                      </p:to>
                                    </p:set>
                                    <p:anim calcmode="lin" valueType="num">
                                      <p:cBhvr>
                                        <p:cTn id="13" dur="500" fill="hold"/>
                                        <p:tgtEl>
                                          <p:spTgt spid="270342"/>
                                        </p:tgtEl>
                                        <p:attrNameLst>
                                          <p:attrName>ppt_x</p:attrName>
                                        </p:attrNameLst>
                                      </p:cBhvr>
                                      <p:tavLst>
                                        <p:tav tm="0">
                                          <p:val>
                                            <p:strVal val="#ppt_x-#ppt_w/2"/>
                                          </p:val>
                                        </p:tav>
                                        <p:tav tm="100000">
                                          <p:val>
                                            <p:strVal val="#ppt_x"/>
                                          </p:val>
                                        </p:tav>
                                      </p:tavLst>
                                    </p:anim>
                                    <p:anim calcmode="lin" valueType="num">
                                      <p:cBhvr>
                                        <p:cTn id="14" dur="500" fill="hold"/>
                                        <p:tgtEl>
                                          <p:spTgt spid="270342"/>
                                        </p:tgtEl>
                                        <p:attrNameLst>
                                          <p:attrName>ppt_y</p:attrName>
                                        </p:attrNameLst>
                                      </p:cBhvr>
                                      <p:tavLst>
                                        <p:tav tm="0">
                                          <p:val>
                                            <p:strVal val="#ppt_y"/>
                                          </p:val>
                                        </p:tav>
                                        <p:tav tm="100000">
                                          <p:val>
                                            <p:strVal val="#ppt_y"/>
                                          </p:val>
                                        </p:tav>
                                      </p:tavLst>
                                    </p:anim>
                                    <p:anim calcmode="lin" valueType="num">
                                      <p:cBhvr>
                                        <p:cTn id="15" dur="500" fill="hold"/>
                                        <p:tgtEl>
                                          <p:spTgt spid="270342"/>
                                        </p:tgtEl>
                                        <p:attrNameLst>
                                          <p:attrName>ppt_w</p:attrName>
                                        </p:attrNameLst>
                                      </p:cBhvr>
                                      <p:tavLst>
                                        <p:tav tm="0">
                                          <p:val>
                                            <p:fltVal val="0"/>
                                          </p:val>
                                        </p:tav>
                                        <p:tav tm="100000">
                                          <p:val>
                                            <p:strVal val="#ppt_w"/>
                                          </p:val>
                                        </p:tav>
                                      </p:tavLst>
                                    </p:anim>
                                    <p:anim calcmode="lin" valueType="num">
                                      <p:cBhvr>
                                        <p:cTn id="16" dur="500" fill="hold"/>
                                        <p:tgtEl>
                                          <p:spTgt spid="270342"/>
                                        </p:tgtEl>
                                        <p:attrNameLst>
                                          <p:attrName>ppt_h</p:attrName>
                                        </p:attrNameLst>
                                      </p:cBhvr>
                                      <p:tavLst>
                                        <p:tav tm="0">
                                          <p:val>
                                            <p:strVal val="#ppt_h"/>
                                          </p:val>
                                        </p:tav>
                                        <p:tav tm="100000">
                                          <p:val>
                                            <p:strVal val="#ppt_h"/>
                                          </p:val>
                                        </p:tav>
                                      </p:tavLst>
                                    </p:anim>
                                  </p:childTnLst>
                                </p:cTn>
                              </p:par>
                              <p:par>
                                <p:cTn id="17" presetID="17" presetClass="entr" presetSubtype="8" fill="hold" grpId="0" nodeType="withEffect">
                                  <p:stCondLst>
                                    <p:cond delay="0"/>
                                  </p:stCondLst>
                                  <p:childTnLst>
                                    <p:set>
                                      <p:cBhvr>
                                        <p:cTn id="18" dur="1" fill="hold">
                                          <p:stCondLst>
                                            <p:cond delay="0"/>
                                          </p:stCondLst>
                                        </p:cTn>
                                        <p:tgtEl>
                                          <p:spTgt spid="270343"/>
                                        </p:tgtEl>
                                        <p:attrNameLst>
                                          <p:attrName>style.visibility</p:attrName>
                                        </p:attrNameLst>
                                      </p:cBhvr>
                                      <p:to>
                                        <p:strVal val="visible"/>
                                      </p:to>
                                    </p:set>
                                    <p:anim calcmode="lin" valueType="num">
                                      <p:cBhvr>
                                        <p:cTn id="19" dur="500" fill="hold"/>
                                        <p:tgtEl>
                                          <p:spTgt spid="270343"/>
                                        </p:tgtEl>
                                        <p:attrNameLst>
                                          <p:attrName>ppt_x</p:attrName>
                                        </p:attrNameLst>
                                      </p:cBhvr>
                                      <p:tavLst>
                                        <p:tav tm="0">
                                          <p:val>
                                            <p:strVal val="#ppt_x-#ppt_w/2"/>
                                          </p:val>
                                        </p:tav>
                                        <p:tav tm="100000">
                                          <p:val>
                                            <p:strVal val="#ppt_x"/>
                                          </p:val>
                                        </p:tav>
                                      </p:tavLst>
                                    </p:anim>
                                    <p:anim calcmode="lin" valueType="num">
                                      <p:cBhvr>
                                        <p:cTn id="20" dur="500" fill="hold"/>
                                        <p:tgtEl>
                                          <p:spTgt spid="270343"/>
                                        </p:tgtEl>
                                        <p:attrNameLst>
                                          <p:attrName>ppt_y</p:attrName>
                                        </p:attrNameLst>
                                      </p:cBhvr>
                                      <p:tavLst>
                                        <p:tav tm="0">
                                          <p:val>
                                            <p:strVal val="#ppt_y"/>
                                          </p:val>
                                        </p:tav>
                                        <p:tav tm="100000">
                                          <p:val>
                                            <p:strVal val="#ppt_y"/>
                                          </p:val>
                                        </p:tav>
                                      </p:tavLst>
                                    </p:anim>
                                    <p:anim calcmode="lin" valueType="num">
                                      <p:cBhvr>
                                        <p:cTn id="21" dur="500" fill="hold"/>
                                        <p:tgtEl>
                                          <p:spTgt spid="270343"/>
                                        </p:tgtEl>
                                        <p:attrNameLst>
                                          <p:attrName>ppt_w</p:attrName>
                                        </p:attrNameLst>
                                      </p:cBhvr>
                                      <p:tavLst>
                                        <p:tav tm="0">
                                          <p:val>
                                            <p:fltVal val="0"/>
                                          </p:val>
                                        </p:tav>
                                        <p:tav tm="100000">
                                          <p:val>
                                            <p:strVal val="#ppt_w"/>
                                          </p:val>
                                        </p:tav>
                                      </p:tavLst>
                                    </p:anim>
                                    <p:anim calcmode="lin" valueType="num">
                                      <p:cBhvr>
                                        <p:cTn id="22" dur="500" fill="hold"/>
                                        <p:tgtEl>
                                          <p:spTgt spid="270343"/>
                                        </p:tgtEl>
                                        <p:attrNameLst>
                                          <p:attrName>ppt_h</p:attrName>
                                        </p:attrNameLst>
                                      </p:cBhvr>
                                      <p:tavLst>
                                        <p:tav tm="0">
                                          <p:val>
                                            <p:strVal val="#ppt_h"/>
                                          </p:val>
                                        </p:tav>
                                        <p:tav tm="100000">
                                          <p:val>
                                            <p:strVal val="#ppt_h"/>
                                          </p:val>
                                        </p:tav>
                                      </p:tavLst>
                                    </p:anim>
                                  </p:childTnLst>
                                </p:cTn>
                              </p:par>
                              <p:par>
                                <p:cTn id="23" presetID="17" presetClass="entr" presetSubtype="8" fill="hold" grpId="0" nodeType="withEffect">
                                  <p:stCondLst>
                                    <p:cond delay="0"/>
                                  </p:stCondLst>
                                  <p:childTnLst>
                                    <p:set>
                                      <p:cBhvr>
                                        <p:cTn id="24" dur="1" fill="hold">
                                          <p:stCondLst>
                                            <p:cond delay="0"/>
                                          </p:stCondLst>
                                        </p:cTn>
                                        <p:tgtEl>
                                          <p:spTgt spid="270344"/>
                                        </p:tgtEl>
                                        <p:attrNameLst>
                                          <p:attrName>style.visibility</p:attrName>
                                        </p:attrNameLst>
                                      </p:cBhvr>
                                      <p:to>
                                        <p:strVal val="visible"/>
                                      </p:to>
                                    </p:set>
                                    <p:anim calcmode="lin" valueType="num">
                                      <p:cBhvr>
                                        <p:cTn id="25" dur="500" fill="hold"/>
                                        <p:tgtEl>
                                          <p:spTgt spid="270344"/>
                                        </p:tgtEl>
                                        <p:attrNameLst>
                                          <p:attrName>ppt_x</p:attrName>
                                        </p:attrNameLst>
                                      </p:cBhvr>
                                      <p:tavLst>
                                        <p:tav tm="0">
                                          <p:val>
                                            <p:strVal val="#ppt_x-#ppt_w/2"/>
                                          </p:val>
                                        </p:tav>
                                        <p:tav tm="100000">
                                          <p:val>
                                            <p:strVal val="#ppt_x"/>
                                          </p:val>
                                        </p:tav>
                                      </p:tavLst>
                                    </p:anim>
                                    <p:anim calcmode="lin" valueType="num">
                                      <p:cBhvr>
                                        <p:cTn id="26" dur="500" fill="hold"/>
                                        <p:tgtEl>
                                          <p:spTgt spid="270344"/>
                                        </p:tgtEl>
                                        <p:attrNameLst>
                                          <p:attrName>ppt_y</p:attrName>
                                        </p:attrNameLst>
                                      </p:cBhvr>
                                      <p:tavLst>
                                        <p:tav tm="0">
                                          <p:val>
                                            <p:strVal val="#ppt_y"/>
                                          </p:val>
                                        </p:tav>
                                        <p:tav tm="100000">
                                          <p:val>
                                            <p:strVal val="#ppt_y"/>
                                          </p:val>
                                        </p:tav>
                                      </p:tavLst>
                                    </p:anim>
                                    <p:anim calcmode="lin" valueType="num">
                                      <p:cBhvr>
                                        <p:cTn id="27" dur="500" fill="hold"/>
                                        <p:tgtEl>
                                          <p:spTgt spid="270344"/>
                                        </p:tgtEl>
                                        <p:attrNameLst>
                                          <p:attrName>ppt_w</p:attrName>
                                        </p:attrNameLst>
                                      </p:cBhvr>
                                      <p:tavLst>
                                        <p:tav tm="0">
                                          <p:val>
                                            <p:fltVal val="0"/>
                                          </p:val>
                                        </p:tav>
                                        <p:tav tm="100000">
                                          <p:val>
                                            <p:strVal val="#ppt_w"/>
                                          </p:val>
                                        </p:tav>
                                      </p:tavLst>
                                    </p:anim>
                                    <p:anim calcmode="lin" valueType="num">
                                      <p:cBhvr>
                                        <p:cTn id="28" dur="500" fill="hold"/>
                                        <p:tgtEl>
                                          <p:spTgt spid="270344"/>
                                        </p:tgtEl>
                                        <p:attrNameLst>
                                          <p:attrName>ppt_h</p:attrName>
                                        </p:attrNameLst>
                                      </p:cBhvr>
                                      <p:tavLst>
                                        <p:tav tm="0">
                                          <p:val>
                                            <p:strVal val="#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270345"/>
                                        </p:tgtEl>
                                        <p:attrNameLst>
                                          <p:attrName>style.visibility</p:attrName>
                                        </p:attrNameLst>
                                      </p:cBhvr>
                                      <p:to>
                                        <p:strVal val="visible"/>
                                      </p:to>
                                    </p:set>
                                    <p:anim calcmode="lin" valueType="num">
                                      <p:cBhvr additive="base">
                                        <p:cTn id="33" dur="500" fill="hold"/>
                                        <p:tgtEl>
                                          <p:spTgt spid="270345"/>
                                        </p:tgtEl>
                                        <p:attrNameLst>
                                          <p:attrName>ppt_x</p:attrName>
                                        </p:attrNameLst>
                                      </p:cBhvr>
                                      <p:tavLst>
                                        <p:tav tm="0">
                                          <p:val>
                                            <p:strVal val="1+#ppt_w/2"/>
                                          </p:val>
                                        </p:tav>
                                        <p:tav tm="100000">
                                          <p:val>
                                            <p:strVal val="#ppt_x"/>
                                          </p:val>
                                        </p:tav>
                                      </p:tavLst>
                                    </p:anim>
                                    <p:anim calcmode="lin" valueType="num">
                                      <p:cBhvr additive="base">
                                        <p:cTn id="34" dur="500" fill="hold"/>
                                        <p:tgtEl>
                                          <p:spTgt spid="270345"/>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270346"/>
                                        </p:tgtEl>
                                        <p:attrNameLst>
                                          <p:attrName>style.visibility</p:attrName>
                                        </p:attrNameLst>
                                      </p:cBhvr>
                                      <p:to>
                                        <p:strVal val="visible"/>
                                      </p:to>
                                    </p:set>
                                    <p:anim calcmode="lin" valueType="num">
                                      <p:cBhvr additive="base">
                                        <p:cTn id="39" dur="500" fill="hold"/>
                                        <p:tgtEl>
                                          <p:spTgt spid="270346"/>
                                        </p:tgtEl>
                                        <p:attrNameLst>
                                          <p:attrName>ppt_x</p:attrName>
                                        </p:attrNameLst>
                                      </p:cBhvr>
                                      <p:tavLst>
                                        <p:tav tm="0">
                                          <p:val>
                                            <p:strVal val="1+#ppt_w/2"/>
                                          </p:val>
                                        </p:tav>
                                        <p:tav tm="100000">
                                          <p:val>
                                            <p:strVal val="#ppt_x"/>
                                          </p:val>
                                        </p:tav>
                                      </p:tavLst>
                                    </p:anim>
                                    <p:anim calcmode="lin" valueType="num">
                                      <p:cBhvr additive="base">
                                        <p:cTn id="40" dur="500" fill="hold"/>
                                        <p:tgtEl>
                                          <p:spTgt spid="270346"/>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270347"/>
                                        </p:tgtEl>
                                        <p:attrNameLst>
                                          <p:attrName>style.visibility</p:attrName>
                                        </p:attrNameLst>
                                      </p:cBhvr>
                                      <p:to>
                                        <p:strVal val="visible"/>
                                      </p:to>
                                    </p:set>
                                    <p:anim calcmode="lin" valueType="num">
                                      <p:cBhvr additive="base">
                                        <p:cTn id="45" dur="500" fill="hold"/>
                                        <p:tgtEl>
                                          <p:spTgt spid="270347"/>
                                        </p:tgtEl>
                                        <p:attrNameLst>
                                          <p:attrName>ppt_x</p:attrName>
                                        </p:attrNameLst>
                                      </p:cBhvr>
                                      <p:tavLst>
                                        <p:tav tm="0">
                                          <p:val>
                                            <p:strVal val="0-#ppt_w/2"/>
                                          </p:val>
                                        </p:tav>
                                        <p:tav tm="100000">
                                          <p:val>
                                            <p:strVal val="#ppt_x"/>
                                          </p:val>
                                        </p:tav>
                                      </p:tavLst>
                                    </p:anim>
                                    <p:anim calcmode="lin" valueType="num">
                                      <p:cBhvr additive="base">
                                        <p:cTn id="46" dur="500" fill="hold"/>
                                        <p:tgtEl>
                                          <p:spTgt spid="270347"/>
                                        </p:tgtEl>
                                        <p:attrNameLst>
                                          <p:attrName>ppt_y</p:attrName>
                                        </p:attrNameLst>
                                      </p:cBhvr>
                                      <p:tavLst>
                                        <p:tav tm="0">
                                          <p:val>
                                            <p:strVal val="#ppt_y"/>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270349"/>
                                        </p:tgtEl>
                                        <p:attrNameLst>
                                          <p:attrName>style.visibility</p:attrName>
                                        </p:attrNameLst>
                                      </p:cBhvr>
                                      <p:to>
                                        <p:strVal val="visible"/>
                                      </p:to>
                                    </p:set>
                                    <p:anim calcmode="lin" valueType="num">
                                      <p:cBhvr additive="base">
                                        <p:cTn id="51" dur="500" fill="hold"/>
                                        <p:tgtEl>
                                          <p:spTgt spid="270349"/>
                                        </p:tgtEl>
                                        <p:attrNameLst>
                                          <p:attrName>ppt_x</p:attrName>
                                        </p:attrNameLst>
                                      </p:cBhvr>
                                      <p:tavLst>
                                        <p:tav tm="0">
                                          <p:val>
                                            <p:strVal val="#ppt_x"/>
                                          </p:val>
                                        </p:tav>
                                        <p:tav tm="100000">
                                          <p:val>
                                            <p:strVal val="#ppt_x"/>
                                          </p:val>
                                        </p:tav>
                                      </p:tavLst>
                                    </p:anim>
                                    <p:anim calcmode="lin" valueType="num">
                                      <p:cBhvr additive="base">
                                        <p:cTn id="52" dur="500" fill="hold"/>
                                        <p:tgtEl>
                                          <p:spTgt spid="2703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41" grpId="0"/>
      <p:bldP spid="270342" grpId="0"/>
      <p:bldP spid="270343" grpId="0"/>
      <p:bldP spid="270344" grpId="0"/>
      <p:bldP spid="270345" grpId="0"/>
      <p:bldP spid="270346" grpId="0"/>
      <p:bldP spid="270347" grpId="0"/>
      <p:bldP spid="270349" grpId="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C9F4CF1-0D0D-419D-9766-FEA02E4D36A8}" type="datetime1">
              <a:rPr lang="zh-CN" altLang="en-US">
                <a:latin typeface="Times New Roman" panose="02020603050405020304" pitchFamily="18" charset="0"/>
                <a:cs typeface="Times New Roman" panose="02020603050405020304" pitchFamily="18" charset="0"/>
              </a:rPr>
              <a:pPr/>
              <a:t>2020/9/27</a:t>
            </a:fld>
            <a:endParaRPr lang="en-US" altLang="zh-CN">
              <a:latin typeface="Times New Roman" panose="02020603050405020304" pitchFamily="18" charset="0"/>
              <a:cs typeface="Times New Roman" panose="02020603050405020304" pitchFamily="18" charset="0"/>
            </a:endParaRPr>
          </a:p>
        </p:txBody>
      </p:sp>
      <p:sp>
        <p:nvSpPr>
          <p:cNvPr id="6" name="灯片编号占位符 5"/>
          <p:cNvSpPr>
            <a:spLocks noGrp="1"/>
          </p:cNvSpPr>
          <p:nvPr>
            <p:ph type="sldNum" sz="quarter" idx="12"/>
          </p:nvPr>
        </p:nvSpPr>
        <p:spPr/>
        <p:txBody>
          <a:bodyPr/>
          <a:lstStyle/>
          <a:p>
            <a:fld id="{1E347CC2-7594-4C8F-B372-86F8BBC1717F}" type="slidenum">
              <a:rPr lang="en-US" altLang="zh-CN">
                <a:latin typeface="Times New Roman" panose="02020603050405020304" pitchFamily="18" charset="0"/>
                <a:cs typeface="Times New Roman" panose="02020603050405020304" pitchFamily="18" charset="0"/>
              </a:rPr>
              <a:pPr/>
              <a:t>26</a:t>
            </a:fld>
            <a:endParaRPr lang="en-US" altLang="zh-CN">
              <a:latin typeface="Times New Roman" panose="02020603050405020304" pitchFamily="18" charset="0"/>
              <a:cs typeface="Times New Roman" panose="02020603050405020304" pitchFamily="18" charset="0"/>
            </a:endParaRPr>
          </a:p>
        </p:txBody>
      </p:sp>
      <p:sp>
        <p:nvSpPr>
          <p:cNvPr id="275458" name="Rectangle 2"/>
          <p:cNvSpPr>
            <a:spLocks noGrp="1" noChangeArrowheads="1"/>
          </p:cNvSpPr>
          <p:nvPr>
            <p:ph type="title"/>
          </p:nvPr>
        </p:nvSpPr>
        <p:spPr/>
        <p:txBody>
          <a:bodyPr/>
          <a:lstStyle/>
          <a:p>
            <a:r>
              <a:rPr lang="en-US" altLang="zh-CN" sz="4000" b="1" dirty="0">
                <a:solidFill>
                  <a:srgbClr val="990000"/>
                </a:solidFill>
                <a:latin typeface="Times New Roman" panose="02020603050405020304" pitchFamily="18" charset="0"/>
                <a:ea typeface="华文新魏" panose="02010800040101010101" pitchFamily="2" charset="-122"/>
                <a:cs typeface="Times New Roman" panose="02020603050405020304" pitchFamily="18" charset="0"/>
              </a:rPr>
              <a:t>(1) </a:t>
            </a:r>
            <a:r>
              <a:rPr lang="zh-CN" altLang="en-US" sz="4000" b="1" dirty="0">
                <a:solidFill>
                  <a:srgbClr val="990000"/>
                </a:solidFill>
                <a:latin typeface="Times New Roman" panose="02020603050405020304" pitchFamily="18" charset="0"/>
                <a:ea typeface="华文新魏" panose="02010800040101010101" pitchFamily="2" charset="-122"/>
                <a:cs typeface="Times New Roman" panose="02020603050405020304" pitchFamily="18" charset="0"/>
              </a:rPr>
              <a:t>计量经济检验</a:t>
            </a:r>
            <a:r>
              <a:rPr lang="zh-CN" altLang="en-US" dirty="0">
                <a:latin typeface="Times New Roman" panose="02020603050405020304" pitchFamily="18" charset="0"/>
                <a:ea typeface="华文新魏" panose="02010800040101010101" pitchFamily="2" charset="-122"/>
                <a:cs typeface="Times New Roman" panose="02020603050405020304" pitchFamily="18" charset="0"/>
              </a:rPr>
              <a:t> </a:t>
            </a:r>
          </a:p>
        </p:txBody>
      </p:sp>
      <p:sp>
        <p:nvSpPr>
          <p:cNvPr id="275459" name="Rectangle 3"/>
          <p:cNvSpPr>
            <a:spLocks noGrp="1" noChangeArrowheads="1"/>
          </p:cNvSpPr>
          <p:nvPr>
            <p:ph type="body" idx="1"/>
          </p:nvPr>
        </p:nvSpPr>
        <p:spPr>
          <a:xfrm>
            <a:off x="1332411" y="1628775"/>
            <a:ext cx="10123715" cy="4330700"/>
          </a:xfrm>
          <a:solidFill>
            <a:schemeClr val="bg1"/>
          </a:solidFill>
        </p:spPr>
        <p:txBody>
          <a:bodyPr anchor="ctr"/>
          <a:lstStyle/>
          <a:p>
            <a:pPr>
              <a:lnSpc>
                <a:spcPct val="150000"/>
              </a:lnSpc>
              <a:spcBef>
                <a:spcPct val="30000"/>
              </a:spcBef>
              <a:buClr>
                <a:schemeClr val="hlink"/>
              </a:buClr>
              <a:buSzTx/>
            </a:pP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目的在于检验模型的计量经济学性质，即是否违背了估计方法所要求的基本假定。主要包括：</a:t>
            </a:r>
          </a:p>
          <a:p>
            <a:pPr>
              <a:lnSpc>
                <a:spcPct val="150000"/>
              </a:lnSpc>
              <a:spcBef>
                <a:spcPct val="30000"/>
              </a:spcBef>
              <a:buClr>
                <a:schemeClr val="hlink"/>
              </a:buClr>
              <a:buSzTx/>
              <a:buFont typeface="Wingdings" panose="05000000000000000000" pitchFamily="2" charset="2"/>
              <a:buChar char="Ø"/>
            </a:pP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异方差检验</a:t>
            </a:r>
          </a:p>
          <a:p>
            <a:pPr>
              <a:lnSpc>
                <a:spcPct val="150000"/>
              </a:lnSpc>
              <a:spcBef>
                <a:spcPct val="30000"/>
              </a:spcBef>
              <a:buClr>
                <a:schemeClr val="hlink"/>
              </a:buClr>
              <a:buSzTx/>
              <a:buFont typeface="Wingdings" panose="05000000000000000000" pitchFamily="2" charset="2"/>
              <a:buChar char="Ø"/>
            </a:pP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序列相关性（自相关）检验</a:t>
            </a:r>
          </a:p>
          <a:p>
            <a:pPr>
              <a:lnSpc>
                <a:spcPct val="150000"/>
              </a:lnSpc>
              <a:spcBef>
                <a:spcPct val="30000"/>
              </a:spcBef>
              <a:buClr>
                <a:schemeClr val="hlink"/>
              </a:buClr>
              <a:buSzTx/>
              <a:buFont typeface="Wingdings" panose="05000000000000000000" pitchFamily="2" charset="2"/>
              <a:buChar char="Ø"/>
            </a:pP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解释变量多重共线性检验</a:t>
            </a:r>
          </a:p>
        </p:txBody>
      </p:sp>
    </p:spTree>
    <p:extLst>
      <p:ext uri="{BB962C8B-B14F-4D97-AF65-F5344CB8AC3E}">
        <p14:creationId xmlns:p14="http://schemas.microsoft.com/office/powerpoint/2010/main" val="31257114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75459">
                                            <p:txEl>
                                              <p:pRg st="0" end="0"/>
                                            </p:txEl>
                                          </p:spTgt>
                                        </p:tgtEl>
                                        <p:attrNameLst>
                                          <p:attrName>style.visibility</p:attrName>
                                        </p:attrNameLst>
                                      </p:cBhvr>
                                      <p:to>
                                        <p:strVal val="visible"/>
                                      </p:to>
                                    </p:set>
                                    <p:anim calcmode="lin" valueType="num">
                                      <p:cBhvr additive="base">
                                        <p:cTn id="7" dur="500" fill="hold"/>
                                        <p:tgtEl>
                                          <p:spTgt spid="2754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54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75459">
                                            <p:txEl>
                                              <p:pRg st="1" end="1"/>
                                            </p:txEl>
                                          </p:spTgt>
                                        </p:tgtEl>
                                        <p:attrNameLst>
                                          <p:attrName>style.visibility</p:attrName>
                                        </p:attrNameLst>
                                      </p:cBhvr>
                                      <p:to>
                                        <p:strVal val="visible"/>
                                      </p:to>
                                    </p:set>
                                    <p:anim calcmode="lin" valueType="num">
                                      <p:cBhvr additive="base">
                                        <p:cTn id="13" dur="500" fill="hold"/>
                                        <p:tgtEl>
                                          <p:spTgt spid="2754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5459">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75459">
                                            <p:txEl>
                                              <p:pRg st="2" end="2"/>
                                            </p:txEl>
                                          </p:spTgt>
                                        </p:tgtEl>
                                        <p:attrNameLst>
                                          <p:attrName>style.visibility</p:attrName>
                                        </p:attrNameLst>
                                      </p:cBhvr>
                                      <p:to>
                                        <p:strVal val="visible"/>
                                      </p:to>
                                    </p:set>
                                    <p:anim calcmode="lin" valueType="num">
                                      <p:cBhvr additive="base">
                                        <p:cTn id="17" dur="500" fill="hold"/>
                                        <p:tgtEl>
                                          <p:spTgt spid="27545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75459">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75459">
                                            <p:txEl>
                                              <p:pRg st="3" end="3"/>
                                            </p:txEl>
                                          </p:spTgt>
                                        </p:tgtEl>
                                        <p:attrNameLst>
                                          <p:attrName>style.visibility</p:attrName>
                                        </p:attrNameLst>
                                      </p:cBhvr>
                                      <p:to>
                                        <p:strVal val="visible"/>
                                      </p:to>
                                    </p:set>
                                    <p:anim calcmode="lin" valueType="num">
                                      <p:cBhvr additive="base">
                                        <p:cTn id="21" dur="500" fill="hold"/>
                                        <p:tgtEl>
                                          <p:spTgt spid="27545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7545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090D715-6F76-490F-9482-A67035ECB7AE}" type="datetime1">
              <a:rPr lang="zh-CN" altLang="en-US"/>
              <a:pPr/>
              <a:t>2020/9/27</a:t>
            </a:fld>
            <a:endParaRPr lang="en-US" altLang="zh-CN"/>
          </a:p>
        </p:txBody>
      </p:sp>
      <p:sp>
        <p:nvSpPr>
          <p:cNvPr id="6" name="灯片编号占位符 5"/>
          <p:cNvSpPr>
            <a:spLocks noGrp="1"/>
          </p:cNvSpPr>
          <p:nvPr>
            <p:ph type="sldNum" sz="quarter" idx="12"/>
          </p:nvPr>
        </p:nvSpPr>
        <p:spPr/>
        <p:txBody>
          <a:bodyPr/>
          <a:lstStyle/>
          <a:p>
            <a:fld id="{F5AAA030-3245-4836-B142-9514B9D8173E}" type="slidenum">
              <a:rPr lang="en-US" altLang="zh-CN"/>
              <a:pPr/>
              <a:t>27</a:t>
            </a:fld>
            <a:endParaRPr lang="en-US" altLang="zh-CN"/>
          </a:p>
        </p:txBody>
      </p:sp>
      <p:sp>
        <p:nvSpPr>
          <p:cNvPr id="274434" name="Rectangle 2"/>
          <p:cNvSpPr>
            <a:spLocks noGrp="1" noChangeArrowheads="1"/>
          </p:cNvSpPr>
          <p:nvPr>
            <p:ph type="title"/>
          </p:nvPr>
        </p:nvSpPr>
        <p:spPr>
          <a:xfrm>
            <a:off x="2640014" y="549276"/>
            <a:ext cx="5832475" cy="752475"/>
          </a:xfrm>
        </p:spPr>
        <p:txBody>
          <a:bodyPr/>
          <a:lstStyle/>
          <a:p>
            <a:r>
              <a:rPr lang="en-US" altLang="zh-CN" sz="4000" b="1" dirty="0">
                <a:solidFill>
                  <a:srgbClr val="990000"/>
                </a:solidFill>
                <a:latin typeface="Times New Roman" panose="02020603050405020304" pitchFamily="18" charset="0"/>
                <a:ea typeface="华文新魏" panose="02010800040101010101" pitchFamily="2" charset="-122"/>
                <a:cs typeface="Times New Roman" panose="02020603050405020304" pitchFamily="18" charset="0"/>
              </a:rPr>
              <a:t>(2) </a:t>
            </a:r>
            <a:r>
              <a:rPr lang="zh-CN" altLang="en-US" sz="4000" b="1" dirty="0">
                <a:solidFill>
                  <a:srgbClr val="990000"/>
                </a:solidFill>
                <a:latin typeface="Times New Roman" panose="02020603050405020304" pitchFamily="18" charset="0"/>
                <a:ea typeface="华文新魏" panose="02010800040101010101" pitchFamily="2" charset="-122"/>
                <a:cs typeface="Times New Roman" panose="02020603050405020304" pitchFamily="18" charset="0"/>
              </a:rPr>
              <a:t>统计推断检验</a:t>
            </a:r>
          </a:p>
        </p:txBody>
      </p:sp>
      <p:sp>
        <p:nvSpPr>
          <p:cNvPr id="274435" name="Rectangle 3"/>
          <p:cNvSpPr>
            <a:spLocks noGrp="1" noChangeArrowheads="1"/>
          </p:cNvSpPr>
          <p:nvPr>
            <p:ph type="body" idx="1"/>
          </p:nvPr>
        </p:nvSpPr>
        <p:spPr>
          <a:xfrm>
            <a:off x="1201783" y="1557338"/>
            <a:ext cx="9757954" cy="4392612"/>
          </a:xfrm>
          <a:solidFill>
            <a:schemeClr val="bg1"/>
          </a:solidFill>
        </p:spPr>
        <p:txBody>
          <a:bodyPr anchor="ctr"/>
          <a:lstStyle/>
          <a:p>
            <a:pPr>
              <a:lnSpc>
                <a:spcPct val="150000"/>
              </a:lnSpc>
              <a:spcBef>
                <a:spcPct val="30000"/>
              </a:spcBef>
              <a:buClr>
                <a:schemeClr val="hlink"/>
              </a:buClr>
              <a:buSzTx/>
            </a:pP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统计检验是由统计理论决定的，目的在于检验模型的统计学性质。通常最广泛应用的统计检验准则有：</a:t>
            </a:r>
          </a:p>
          <a:p>
            <a:pPr>
              <a:lnSpc>
                <a:spcPct val="150000"/>
              </a:lnSpc>
              <a:spcBef>
                <a:spcPct val="30000"/>
              </a:spcBef>
              <a:buClr>
                <a:schemeClr val="hlink"/>
              </a:buClr>
              <a:buSzTx/>
              <a:buFont typeface="Wingdings" panose="05000000000000000000" pitchFamily="2" charset="2"/>
              <a:buChar char="Ø"/>
            </a:pP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拟合优度检验</a:t>
            </a:r>
          </a:p>
          <a:p>
            <a:pPr>
              <a:lnSpc>
                <a:spcPct val="150000"/>
              </a:lnSpc>
              <a:spcBef>
                <a:spcPct val="30000"/>
              </a:spcBef>
              <a:buClr>
                <a:schemeClr val="hlink"/>
              </a:buClr>
              <a:buSzTx/>
              <a:buFont typeface="Wingdings" panose="05000000000000000000" pitchFamily="2" charset="2"/>
              <a:buChar char="Ø"/>
            </a:pP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回归系数的显著性检验（</a:t>
            </a:r>
            <a:r>
              <a:rPr lang="en-US" altLang="zh-CN" b="1" i="1" dirty="0">
                <a:latin typeface="Times New Roman" panose="02020603050405020304" pitchFamily="18" charset="0"/>
                <a:ea typeface="楷体_GB2312" panose="02010609030101010101" pitchFamily="49" charset="-122"/>
                <a:cs typeface="Times New Roman" panose="02020603050405020304" pitchFamily="18" charset="0"/>
              </a:rPr>
              <a:t>t</a:t>
            </a: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检验）</a:t>
            </a:r>
          </a:p>
          <a:p>
            <a:pPr>
              <a:lnSpc>
                <a:spcPct val="150000"/>
              </a:lnSpc>
              <a:spcBef>
                <a:spcPct val="30000"/>
              </a:spcBef>
              <a:buClr>
                <a:schemeClr val="hlink"/>
              </a:buClr>
              <a:buSzTx/>
              <a:buFont typeface="Wingdings" panose="05000000000000000000" pitchFamily="2" charset="2"/>
              <a:buChar char="Ø"/>
            </a:pP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方程的显著性检验（</a:t>
            </a:r>
            <a:r>
              <a:rPr lang="en-US" altLang="zh-CN" b="1" i="1" dirty="0">
                <a:latin typeface="Times New Roman" panose="02020603050405020304" pitchFamily="18" charset="0"/>
                <a:ea typeface="楷体_GB2312" panose="02010609030101010101" pitchFamily="49" charset="-122"/>
                <a:cs typeface="Times New Roman" panose="02020603050405020304" pitchFamily="18" charset="0"/>
              </a:rPr>
              <a:t>F</a:t>
            </a: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检验）</a:t>
            </a:r>
          </a:p>
        </p:txBody>
      </p:sp>
    </p:spTree>
    <p:extLst>
      <p:ext uri="{BB962C8B-B14F-4D97-AF65-F5344CB8AC3E}">
        <p14:creationId xmlns:p14="http://schemas.microsoft.com/office/powerpoint/2010/main" val="28118116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74435">
                                            <p:txEl>
                                              <p:pRg st="0" end="0"/>
                                            </p:txEl>
                                          </p:spTgt>
                                        </p:tgtEl>
                                        <p:attrNameLst>
                                          <p:attrName>style.visibility</p:attrName>
                                        </p:attrNameLst>
                                      </p:cBhvr>
                                      <p:to>
                                        <p:strVal val="visible"/>
                                      </p:to>
                                    </p:set>
                                    <p:anim calcmode="lin" valueType="num">
                                      <p:cBhvr additive="base">
                                        <p:cTn id="7" dur="500" fill="hold"/>
                                        <p:tgtEl>
                                          <p:spTgt spid="2744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44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74435">
                                            <p:txEl>
                                              <p:pRg st="1" end="1"/>
                                            </p:txEl>
                                          </p:spTgt>
                                        </p:tgtEl>
                                        <p:attrNameLst>
                                          <p:attrName>style.visibility</p:attrName>
                                        </p:attrNameLst>
                                      </p:cBhvr>
                                      <p:to>
                                        <p:strVal val="visible"/>
                                      </p:to>
                                    </p:set>
                                    <p:anim calcmode="lin" valueType="num">
                                      <p:cBhvr additive="base">
                                        <p:cTn id="13" dur="500" fill="hold"/>
                                        <p:tgtEl>
                                          <p:spTgt spid="27443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443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74435">
                                            <p:txEl>
                                              <p:pRg st="2" end="2"/>
                                            </p:txEl>
                                          </p:spTgt>
                                        </p:tgtEl>
                                        <p:attrNameLst>
                                          <p:attrName>style.visibility</p:attrName>
                                        </p:attrNameLst>
                                      </p:cBhvr>
                                      <p:to>
                                        <p:strVal val="visible"/>
                                      </p:to>
                                    </p:set>
                                    <p:anim calcmode="lin" valueType="num">
                                      <p:cBhvr additive="base">
                                        <p:cTn id="17" dur="500" fill="hold"/>
                                        <p:tgtEl>
                                          <p:spTgt spid="27443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7443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74435">
                                            <p:txEl>
                                              <p:pRg st="3" end="3"/>
                                            </p:txEl>
                                          </p:spTgt>
                                        </p:tgtEl>
                                        <p:attrNameLst>
                                          <p:attrName>style.visibility</p:attrName>
                                        </p:attrNameLst>
                                      </p:cBhvr>
                                      <p:to>
                                        <p:strVal val="visible"/>
                                      </p:to>
                                    </p:set>
                                    <p:anim calcmode="lin" valueType="num">
                                      <p:cBhvr additive="base">
                                        <p:cTn id="21" dur="500" fill="hold"/>
                                        <p:tgtEl>
                                          <p:spTgt spid="27443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7443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AA2F855-7976-4359-9D3F-A8F7D049A150}" type="datetime1">
              <a:rPr lang="zh-CN" altLang="en-US"/>
              <a:pPr/>
              <a:t>2020/9/27</a:t>
            </a:fld>
            <a:endParaRPr lang="en-US" altLang="zh-CN"/>
          </a:p>
        </p:txBody>
      </p:sp>
      <p:sp>
        <p:nvSpPr>
          <p:cNvPr id="6" name="灯片编号占位符 5"/>
          <p:cNvSpPr>
            <a:spLocks noGrp="1"/>
          </p:cNvSpPr>
          <p:nvPr>
            <p:ph type="sldNum" sz="quarter" idx="12"/>
          </p:nvPr>
        </p:nvSpPr>
        <p:spPr/>
        <p:txBody>
          <a:bodyPr/>
          <a:lstStyle/>
          <a:p>
            <a:fld id="{A729F95C-6C63-40FB-B33F-7A978C4E85F0}" type="slidenum">
              <a:rPr lang="en-US" altLang="zh-CN"/>
              <a:pPr/>
              <a:t>28</a:t>
            </a:fld>
            <a:endParaRPr lang="en-US" altLang="zh-CN"/>
          </a:p>
        </p:txBody>
      </p:sp>
      <p:sp>
        <p:nvSpPr>
          <p:cNvPr id="272386" name="Rectangle 2"/>
          <p:cNvSpPr>
            <a:spLocks noGrp="1" noChangeArrowheads="1"/>
          </p:cNvSpPr>
          <p:nvPr>
            <p:ph type="title"/>
          </p:nvPr>
        </p:nvSpPr>
        <p:spPr>
          <a:xfrm>
            <a:off x="2862943" y="273685"/>
            <a:ext cx="7979229" cy="1325563"/>
          </a:xfrm>
        </p:spPr>
        <p:txBody>
          <a:bodyPr/>
          <a:lstStyle/>
          <a:p>
            <a:r>
              <a:rPr lang="en-US" altLang="zh-CN" sz="4000" b="1" dirty="0">
                <a:solidFill>
                  <a:srgbClr val="990000"/>
                </a:solidFill>
                <a:latin typeface="Times New Roman" panose="02020603050405020304" pitchFamily="18" charset="0"/>
                <a:ea typeface="华文新魏" panose="02010800040101010101" pitchFamily="2" charset="-122"/>
                <a:cs typeface="Times New Roman" panose="02020603050405020304" pitchFamily="18" charset="0"/>
              </a:rPr>
              <a:t>(3) </a:t>
            </a:r>
            <a:r>
              <a:rPr lang="zh-CN" altLang="en-US" sz="4000" b="1" dirty="0">
                <a:solidFill>
                  <a:srgbClr val="990000"/>
                </a:solidFill>
                <a:latin typeface="Times New Roman" panose="02020603050405020304" pitchFamily="18" charset="0"/>
                <a:ea typeface="华文新魏" panose="02010800040101010101" pitchFamily="2" charset="-122"/>
                <a:cs typeface="Times New Roman" panose="02020603050405020304" pitchFamily="18" charset="0"/>
              </a:rPr>
              <a:t>经济意义检验</a:t>
            </a:r>
          </a:p>
        </p:txBody>
      </p:sp>
      <p:sp>
        <p:nvSpPr>
          <p:cNvPr id="272387" name="Rectangle 3"/>
          <p:cNvSpPr>
            <a:spLocks noGrp="1" noChangeArrowheads="1"/>
          </p:cNvSpPr>
          <p:nvPr>
            <p:ph type="body" idx="1"/>
          </p:nvPr>
        </p:nvSpPr>
        <p:spPr>
          <a:xfrm>
            <a:off x="1280160" y="1989138"/>
            <a:ext cx="9849394" cy="2870245"/>
          </a:xfrm>
          <a:solidFill>
            <a:schemeClr val="bg1">
              <a:alpha val="46001"/>
            </a:schemeClr>
          </a:solidFill>
        </p:spPr>
        <p:txBody>
          <a:bodyPr/>
          <a:lstStyle/>
          <a:p>
            <a:pPr>
              <a:lnSpc>
                <a:spcPct val="150000"/>
              </a:lnSpc>
              <a:spcBef>
                <a:spcPct val="50000"/>
              </a:spcBef>
            </a:pPr>
            <a:r>
              <a:rPr lang="zh-CN" altLang="en-US" b="1" dirty="0">
                <a:ea typeface="楷体_GB2312" panose="02010609030101010101" pitchFamily="49" charset="-122"/>
              </a:rPr>
              <a:t>根据经济理论估计模型中参数的理论期望值</a:t>
            </a:r>
          </a:p>
          <a:p>
            <a:pPr>
              <a:lnSpc>
                <a:spcPct val="150000"/>
              </a:lnSpc>
              <a:spcBef>
                <a:spcPct val="50000"/>
              </a:spcBef>
            </a:pPr>
            <a:r>
              <a:rPr lang="zh-CN" altLang="en-US" b="1" dirty="0">
                <a:ea typeface="楷体_GB2312" panose="02010609030101010101" pitchFamily="49" charset="-122"/>
              </a:rPr>
              <a:t>如果参数估计值与理论期望值明显不符合（比如符号不一），可以认为模型设定有误或者统计数据不准确。</a:t>
            </a:r>
          </a:p>
        </p:txBody>
      </p:sp>
    </p:spTree>
    <p:extLst>
      <p:ext uri="{BB962C8B-B14F-4D97-AF65-F5344CB8AC3E}">
        <p14:creationId xmlns:p14="http://schemas.microsoft.com/office/powerpoint/2010/main" val="13090665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72387">
                                            <p:txEl>
                                              <p:pRg st="0" end="0"/>
                                            </p:txEl>
                                          </p:spTgt>
                                        </p:tgtEl>
                                        <p:attrNameLst>
                                          <p:attrName>style.visibility</p:attrName>
                                        </p:attrNameLst>
                                      </p:cBhvr>
                                      <p:to>
                                        <p:strVal val="visible"/>
                                      </p:to>
                                    </p:set>
                                    <p:anim calcmode="lin" valueType="num">
                                      <p:cBhvr additive="base">
                                        <p:cTn id="7" dur="500" fill="hold"/>
                                        <p:tgtEl>
                                          <p:spTgt spid="2723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23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72387">
                                            <p:txEl>
                                              <p:pRg st="1" end="1"/>
                                            </p:txEl>
                                          </p:spTgt>
                                        </p:tgtEl>
                                        <p:attrNameLst>
                                          <p:attrName>style.visibility</p:attrName>
                                        </p:attrNameLst>
                                      </p:cBhvr>
                                      <p:to>
                                        <p:strVal val="visible"/>
                                      </p:to>
                                    </p:set>
                                    <p:anim calcmode="lin" valueType="num">
                                      <p:cBhvr additive="base">
                                        <p:cTn id="13" dur="500" fill="hold"/>
                                        <p:tgtEl>
                                          <p:spTgt spid="27238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238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5BB2E79-BC5C-4F32-85D9-71C20ACD9BE6}" type="datetime1">
              <a:rPr lang="zh-CN" altLang="en-US"/>
              <a:pPr/>
              <a:t>2020/9/27</a:t>
            </a:fld>
            <a:endParaRPr lang="en-US" altLang="zh-CN"/>
          </a:p>
        </p:txBody>
      </p:sp>
      <p:sp>
        <p:nvSpPr>
          <p:cNvPr id="6" name="灯片编号占位符 5"/>
          <p:cNvSpPr>
            <a:spLocks noGrp="1"/>
          </p:cNvSpPr>
          <p:nvPr>
            <p:ph type="sldNum" sz="quarter" idx="12"/>
          </p:nvPr>
        </p:nvSpPr>
        <p:spPr/>
        <p:txBody>
          <a:bodyPr/>
          <a:lstStyle/>
          <a:p>
            <a:fld id="{37998959-3C12-434C-B094-88E44FC6254A}" type="slidenum">
              <a:rPr lang="en-US" altLang="zh-CN"/>
              <a:pPr/>
              <a:t>29</a:t>
            </a:fld>
            <a:endParaRPr lang="en-US" altLang="zh-CN"/>
          </a:p>
        </p:txBody>
      </p:sp>
      <p:sp>
        <p:nvSpPr>
          <p:cNvPr id="364546" name="Rectangle 2"/>
          <p:cNvSpPr>
            <a:spLocks noGrp="1" noChangeArrowheads="1"/>
          </p:cNvSpPr>
          <p:nvPr>
            <p:ph type="title"/>
          </p:nvPr>
        </p:nvSpPr>
        <p:spPr>
          <a:xfrm>
            <a:off x="2640013" y="549276"/>
            <a:ext cx="5111750" cy="854075"/>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zh-CN" sz="4000" b="1" dirty="0">
                <a:solidFill>
                  <a:srgbClr val="990000"/>
                </a:solidFill>
                <a:latin typeface="Times New Roman" panose="02020603050405020304" pitchFamily="18" charset="0"/>
                <a:ea typeface="华文新魏" panose="02010800040101010101" pitchFamily="2" charset="-122"/>
                <a:cs typeface="Times New Roman" panose="02020603050405020304" pitchFamily="18" charset="0"/>
              </a:rPr>
              <a:t>(4) </a:t>
            </a:r>
            <a:r>
              <a:rPr lang="zh-CN" altLang="en-US" sz="4000" b="1" dirty="0">
                <a:solidFill>
                  <a:srgbClr val="990000"/>
                </a:solidFill>
                <a:latin typeface="Times New Roman" panose="02020603050405020304" pitchFamily="18" charset="0"/>
                <a:ea typeface="华文新魏" panose="02010800040101010101" pitchFamily="2" charset="-122"/>
                <a:cs typeface="Times New Roman" panose="02020603050405020304" pitchFamily="18" charset="0"/>
              </a:rPr>
              <a:t>模型预测检验</a:t>
            </a:r>
          </a:p>
        </p:txBody>
      </p:sp>
      <p:sp>
        <p:nvSpPr>
          <p:cNvPr id="364547" name="Rectangle 3"/>
          <p:cNvSpPr>
            <a:spLocks noGrp="1" noChangeArrowheads="1"/>
          </p:cNvSpPr>
          <p:nvPr>
            <p:ph type="body" idx="1"/>
          </p:nvPr>
        </p:nvSpPr>
        <p:spPr>
          <a:xfrm>
            <a:off x="1188720" y="1403352"/>
            <a:ext cx="9692640" cy="4952998"/>
          </a:xfrm>
          <a:solidFill>
            <a:schemeClr val="bg1"/>
          </a:solidFill>
        </p:spPr>
        <p:txBody>
          <a:bodyPr anchor="ctr">
            <a:noAutofit/>
          </a:bodyPr>
          <a:lstStyle/>
          <a:p>
            <a:pPr>
              <a:lnSpc>
                <a:spcPct val="150000"/>
              </a:lnSpc>
              <a:spcBef>
                <a:spcPct val="50000"/>
              </a:spcBef>
              <a:buFont typeface="Wingdings" panose="05000000000000000000" pitchFamily="2" charset="2"/>
              <a:buNone/>
            </a:pPr>
            <a:r>
              <a:rPr lang="zh-CN" altLang="en-US" b="1" dirty="0">
                <a:solidFill>
                  <a:schemeClr val="tx2"/>
                </a:solidFill>
                <a:ea typeface="楷体_GB2312" panose="02010609030101010101" pitchFamily="49" charset="-122"/>
              </a:rPr>
              <a:t>模型预测检验包括：</a:t>
            </a:r>
          </a:p>
          <a:p>
            <a:pPr>
              <a:lnSpc>
                <a:spcPct val="150000"/>
              </a:lnSpc>
              <a:spcBef>
                <a:spcPct val="50000"/>
              </a:spcBef>
              <a:buClr>
                <a:schemeClr val="hlink"/>
              </a:buClr>
              <a:buSzPct val="70000"/>
              <a:buFont typeface="Wingdings" panose="05000000000000000000" pitchFamily="2" charset="2"/>
              <a:buChar char="Ø"/>
            </a:pPr>
            <a:r>
              <a:rPr lang="zh-CN" altLang="en-US" b="1" dirty="0">
                <a:solidFill>
                  <a:schemeClr val="hlink"/>
                </a:solidFill>
                <a:ea typeface="楷体_GB2312" panose="02010609030101010101" pitchFamily="49" charset="-122"/>
              </a:rPr>
              <a:t>稳健（鲁棒）性检验：</a:t>
            </a:r>
            <a:r>
              <a:rPr lang="zh-CN" altLang="en-US" b="1" dirty="0">
                <a:ea typeface="楷体_GB2312" panose="02010609030101010101" pitchFamily="49" charset="-122"/>
              </a:rPr>
              <a:t>利用扩大了的样本重新估计模型参数，将新的估计值与原来的估计值进行比较，并检验二者之间差距的显著性</a:t>
            </a:r>
          </a:p>
          <a:p>
            <a:pPr>
              <a:lnSpc>
                <a:spcPct val="150000"/>
              </a:lnSpc>
              <a:spcBef>
                <a:spcPct val="50000"/>
              </a:spcBef>
              <a:buClr>
                <a:schemeClr val="hlink"/>
              </a:buClr>
              <a:buSzPct val="70000"/>
              <a:buFont typeface="Wingdings" panose="05000000000000000000" pitchFamily="2" charset="2"/>
              <a:buChar char="Ø"/>
            </a:pPr>
            <a:r>
              <a:rPr lang="zh-CN" altLang="en-US" b="1" dirty="0">
                <a:solidFill>
                  <a:schemeClr val="hlink"/>
                </a:solidFill>
                <a:ea typeface="楷体_GB2312" panose="02010609030101010101" pitchFamily="49" charset="-122"/>
              </a:rPr>
              <a:t>预测性检验：</a:t>
            </a:r>
            <a:r>
              <a:rPr lang="zh-CN" altLang="en-US" b="1" dirty="0">
                <a:ea typeface="楷体_GB2312" panose="02010609030101010101" pitchFamily="49" charset="-122"/>
              </a:rPr>
              <a:t>将所建立的模型用于样本以外某一时期的实际预测，并将该预测值与实际观测值进行比较，并检验二者之间差距的显著性</a:t>
            </a:r>
          </a:p>
        </p:txBody>
      </p:sp>
    </p:spTree>
    <p:extLst>
      <p:ext uri="{BB962C8B-B14F-4D97-AF65-F5344CB8AC3E}">
        <p14:creationId xmlns:p14="http://schemas.microsoft.com/office/powerpoint/2010/main" val="7441264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64547">
                                            <p:txEl>
                                              <p:pRg st="1" end="1"/>
                                            </p:txEl>
                                          </p:spTgt>
                                        </p:tgtEl>
                                        <p:attrNameLst>
                                          <p:attrName>style.visibility</p:attrName>
                                        </p:attrNameLst>
                                      </p:cBhvr>
                                      <p:to>
                                        <p:strVal val="visible"/>
                                      </p:to>
                                    </p:set>
                                    <p:anim calcmode="lin" valueType="num">
                                      <p:cBhvr additive="base">
                                        <p:cTn id="7" dur="500" fill="hold"/>
                                        <p:tgtEl>
                                          <p:spTgt spid="36454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45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64547">
                                            <p:txEl>
                                              <p:pRg st="2" end="2"/>
                                            </p:txEl>
                                          </p:spTgt>
                                        </p:tgtEl>
                                        <p:attrNameLst>
                                          <p:attrName>style.visibility</p:attrName>
                                        </p:attrNameLst>
                                      </p:cBhvr>
                                      <p:to>
                                        <p:strVal val="visible"/>
                                      </p:to>
                                    </p:set>
                                    <p:anim calcmode="lin" valueType="num">
                                      <p:cBhvr additive="base">
                                        <p:cTn id="13" dur="500" fill="hold"/>
                                        <p:tgtEl>
                                          <p:spTgt spid="36454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454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4922977-C2CC-4319-BE01-B0C2BB96F5D1}" type="datetime1">
              <a:rPr lang="zh-CN" altLang="en-US"/>
              <a:pPr/>
              <a:t>2020/9/27</a:t>
            </a:fld>
            <a:endParaRPr lang="en-US" altLang="zh-CN"/>
          </a:p>
        </p:txBody>
      </p:sp>
      <p:sp>
        <p:nvSpPr>
          <p:cNvPr id="6" name="灯片编号占位符 5"/>
          <p:cNvSpPr>
            <a:spLocks noGrp="1"/>
          </p:cNvSpPr>
          <p:nvPr>
            <p:ph type="sldNum" sz="quarter" idx="12"/>
          </p:nvPr>
        </p:nvSpPr>
        <p:spPr/>
        <p:txBody>
          <a:bodyPr/>
          <a:lstStyle/>
          <a:p>
            <a:fld id="{F1A406F5-D039-4762-B21D-AD797AE0574D}" type="slidenum">
              <a:rPr lang="en-US" altLang="zh-CN"/>
              <a:pPr/>
              <a:t>3</a:t>
            </a:fld>
            <a:endParaRPr lang="en-US" altLang="zh-CN"/>
          </a:p>
        </p:txBody>
      </p:sp>
      <p:sp>
        <p:nvSpPr>
          <p:cNvPr id="387074" name="Rectangle 2"/>
          <p:cNvSpPr>
            <a:spLocks noGrp="1" noChangeArrowheads="1"/>
          </p:cNvSpPr>
          <p:nvPr>
            <p:ph type="title"/>
          </p:nvPr>
        </p:nvSpPr>
        <p:spPr>
          <a:xfrm>
            <a:off x="1992314" y="0"/>
            <a:ext cx="7793037" cy="1143000"/>
          </a:xfrm>
        </p:spPr>
        <p:txBody>
          <a:bodyPr/>
          <a:lstStyle/>
          <a:p>
            <a:r>
              <a:rPr lang="en-US" altLang="zh-CN" b="1">
                <a:solidFill>
                  <a:srgbClr val="FF9900"/>
                </a:solidFill>
                <a:ea typeface="华文隶书" panose="02010800040101010101" pitchFamily="2" charset="-122"/>
              </a:rPr>
              <a:t>        </a:t>
            </a:r>
            <a:r>
              <a:rPr lang="zh-CN" altLang="en-US" sz="4800">
                <a:solidFill>
                  <a:schemeClr val="folHlink"/>
                </a:solidFill>
                <a:latin typeface="华文新魏" panose="02010800040101010101" pitchFamily="2" charset="-122"/>
                <a:ea typeface="华文新魏" panose="02010800040101010101" pitchFamily="2" charset="-122"/>
              </a:rPr>
              <a:t>课程性质与要求</a:t>
            </a:r>
            <a:endParaRPr lang="zh-CN" altLang="en-US" sz="2800">
              <a:solidFill>
                <a:schemeClr val="folHlink"/>
              </a:solidFill>
              <a:latin typeface="华文新魏" panose="02010800040101010101" pitchFamily="2" charset="-122"/>
              <a:ea typeface="华文新魏" panose="02010800040101010101" pitchFamily="2" charset="-122"/>
            </a:endParaRPr>
          </a:p>
        </p:txBody>
      </p:sp>
      <p:sp>
        <p:nvSpPr>
          <p:cNvPr id="387075" name="Rectangle 3"/>
          <p:cNvSpPr>
            <a:spLocks noGrp="1" noChangeArrowheads="1"/>
          </p:cNvSpPr>
          <p:nvPr>
            <p:ph type="body" idx="1"/>
          </p:nvPr>
        </p:nvSpPr>
        <p:spPr>
          <a:xfrm>
            <a:off x="838200" y="1265237"/>
            <a:ext cx="10515599" cy="4968875"/>
          </a:xfrm>
        </p:spPr>
        <p:txBody>
          <a:bodyPr>
            <a:noAutofit/>
          </a:bodyPr>
          <a:lstStyle/>
          <a:p>
            <a:pPr algn="just">
              <a:lnSpc>
                <a:spcPct val="115000"/>
              </a:lnSpc>
              <a:spcBef>
                <a:spcPct val="30000"/>
              </a:spcBef>
              <a:buSzTx/>
              <a:buFont typeface="Wingdings" panose="05000000000000000000" pitchFamily="2" charset="2"/>
              <a:buChar char="l"/>
            </a:pPr>
            <a:r>
              <a:rPr lang="zh-CN" altLang="en-US" b="1" dirty="0">
                <a:solidFill>
                  <a:srgbClr val="990000"/>
                </a:solidFill>
                <a:latin typeface="Times New Roman" panose="02020603050405020304" pitchFamily="18" charset="0"/>
                <a:ea typeface="华文新魏" panose="02010800040101010101" pitchFamily="2" charset="-122"/>
              </a:rPr>
              <a:t>课程性质</a:t>
            </a:r>
          </a:p>
          <a:p>
            <a:pPr algn="just">
              <a:lnSpc>
                <a:spcPct val="115000"/>
              </a:lnSpc>
              <a:spcBef>
                <a:spcPct val="30000"/>
              </a:spcBef>
              <a:buFont typeface="Wingdings" panose="05000000000000000000" pitchFamily="2" charset="2"/>
              <a:buNone/>
            </a:pPr>
            <a:r>
              <a:rPr lang="zh-CN" altLang="en-US" b="1" dirty="0">
                <a:latin typeface="Times New Roman" panose="02020603050405020304" pitchFamily="18" charset="0"/>
              </a:rPr>
              <a:t>      教育部经济学学科教学指导委员会规定</a:t>
            </a:r>
            <a:r>
              <a:rPr lang="en-US" altLang="zh-CN" b="1" dirty="0">
                <a:latin typeface="Times New Roman" panose="02020603050405020304" pitchFamily="18" charset="0"/>
              </a:rPr>
              <a:t>:</a:t>
            </a:r>
            <a:r>
              <a:rPr lang="zh-CN" altLang="en-US" b="1" dirty="0">
                <a:latin typeface="Times New Roman" panose="02020603050405020304" pitchFamily="18" charset="0"/>
              </a:rPr>
              <a:t>计量经济学为经济学类各专业必修的核心课程</a:t>
            </a:r>
          </a:p>
          <a:p>
            <a:pPr>
              <a:lnSpc>
                <a:spcPct val="115000"/>
              </a:lnSpc>
              <a:spcBef>
                <a:spcPct val="30000"/>
              </a:spcBef>
              <a:buSzTx/>
              <a:buFont typeface="Wingdings" panose="05000000000000000000" pitchFamily="2" charset="2"/>
              <a:buChar char="l"/>
            </a:pPr>
            <a:r>
              <a:rPr lang="zh-CN" altLang="en-US" b="1" dirty="0">
                <a:solidFill>
                  <a:srgbClr val="990000"/>
                </a:solidFill>
                <a:latin typeface="Times New Roman" panose="02020603050405020304" pitchFamily="18" charset="0"/>
                <a:ea typeface="华文新魏" panose="02010800040101010101" pitchFamily="2" charset="-122"/>
              </a:rPr>
              <a:t>在经济学科中的地位</a:t>
            </a:r>
          </a:p>
          <a:p>
            <a:pPr>
              <a:lnSpc>
                <a:spcPct val="115000"/>
              </a:lnSpc>
              <a:spcBef>
                <a:spcPct val="30000"/>
              </a:spcBef>
              <a:buFont typeface="Wingdings" panose="05000000000000000000" pitchFamily="2" charset="2"/>
              <a:buNone/>
            </a:pPr>
            <a:r>
              <a:rPr lang="zh-CN" altLang="en-US" b="1" dirty="0">
                <a:latin typeface="Times New Roman" panose="02020603050405020304" pitchFamily="18" charset="0"/>
              </a:rPr>
              <a:t>    克莱因（</a:t>
            </a:r>
            <a:r>
              <a:rPr lang="en-US" altLang="zh-CN" b="1" dirty="0" err="1">
                <a:latin typeface="Times New Roman" panose="02020603050405020304" pitchFamily="18" charset="0"/>
              </a:rPr>
              <a:t>R.Klein</a:t>
            </a:r>
            <a:r>
              <a:rPr lang="zh-CN" altLang="en-US" b="1" dirty="0">
                <a:latin typeface="Times New Roman" panose="02020603050405020304" pitchFamily="18" charset="0"/>
              </a:rPr>
              <a:t>）：“计量经济学已经在经济学科中居于最重要的地位”，“在大多数大学和学院中，计量经济学的讲授已经成为经济学课程表中最有权威的一部分”。</a:t>
            </a:r>
          </a:p>
          <a:p>
            <a:pPr>
              <a:lnSpc>
                <a:spcPct val="115000"/>
              </a:lnSpc>
              <a:spcBef>
                <a:spcPct val="30000"/>
              </a:spcBef>
              <a:buFont typeface="Wingdings" panose="05000000000000000000" pitchFamily="2" charset="2"/>
              <a:buNone/>
            </a:pPr>
            <a:r>
              <a:rPr lang="zh-CN" altLang="en-US" b="1" dirty="0">
                <a:latin typeface="Times New Roman" panose="02020603050405020304" pitchFamily="18" charset="0"/>
              </a:rPr>
              <a:t>    萨缪尔森（</a:t>
            </a:r>
            <a:r>
              <a:rPr lang="en-US" altLang="zh-CN" b="1" dirty="0" err="1">
                <a:latin typeface="Times New Roman" panose="02020603050405020304" pitchFamily="18" charset="0"/>
              </a:rPr>
              <a:t>P.Samuelson</a:t>
            </a:r>
            <a:r>
              <a:rPr lang="zh-CN" altLang="en-US" b="1" dirty="0">
                <a:latin typeface="Times New Roman" panose="02020603050405020304" pitchFamily="18" charset="0"/>
              </a:rPr>
              <a:t>） ：“第二次大战后的经济学是计量经济学的时代”。</a:t>
            </a:r>
            <a:endParaRPr lang="zh-CN" altLang="en-US" b="1" dirty="0">
              <a:solidFill>
                <a:schemeClr val="folHlink"/>
              </a:solidFill>
              <a:latin typeface="Times New Roman" panose="02020603050405020304" pitchFamily="18" charset="0"/>
            </a:endParaRPr>
          </a:p>
        </p:txBody>
      </p:sp>
    </p:spTree>
    <p:extLst>
      <p:ext uri="{BB962C8B-B14F-4D97-AF65-F5344CB8AC3E}">
        <p14:creationId xmlns:p14="http://schemas.microsoft.com/office/powerpoint/2010/main" val="767125464"/>
      </p:ext>
    </p:extLst>
  </p:cSld>
  <p:clrMapOvr>
    <a:masterClrMapping/>
  </p:clrMapOvr>
  <p:transition advClick="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C5CBB4E-E961-4189-B8C3-F7655FF3B678}" type="datetime1">
              <a:rPr lang="zh-CN" altLang="en-US"/>
              <a:pPr/>
              <a:t>2020/9/27</a:t>
            </a:fld>
            <a:endParaRPr lang="en-US" altLang="zh-CN"/>
          </a:p>
        </p:txBody>
      </p:sp>
      <p:sp>
        <p:nvSpPr>
          <p:cNvPr id="6" name="灯片编号占位符 5"/>
          <p:cNvSpPr>
            <a:spLocks noGrp="1"/>
          </p:cNvSpPr>
          <p:nvPr>
            <p:ph type="sldNum" sz="quarter" idx="12"/>
          </p:nvPr>
        </p:nvSpPr>
        <p:spPr/>
        <p:txBody>
          <a:bodyPr/>
          <a:lstStyle/>
          <a:p>
            <a:fld id="{30EB4389-B678-4677-AE56-4D7F5179161E}" type="slidenum">
              <a:rPr lang="en-US" altLang="zh-CN"/>
              <a:pPr/>
              <a:t>30</a:t>
            </a:fld>
            <a:endParaRPr lang="en-US" altLang="zh-CN"/>
          </a:p>
        </p:txBody>
      </p:sp>
      <p:sp>
        <p:nvSpPr>
          <p:cNvPr id="277506" name="Rectangle 2"/>
          <p:cNvSpPr>
            <a:spLocks noGrp="1" noChangeArrowheads="1"/>
          </p:cNvSpPr>
          <p:nvPr>
            <p:ph type="title"/>
          </p:nvPr>
        </p:nvSpPr>
        <p:spPr>
          <a:xfrm>
            <a:off x="3000375" y="620713"/>
            <a:ext cx="6192838" cy="709612"/>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zh-CN" altLang="en-US" sz="4000" b="1">
                <a:solidFill>
                  <a:srgbClr val="990000"/>
                </a:solidFill>
                <a:latin typeface="华文新魏" panose="02010800040101010101" pitchFamily="2" charset="-122"/>
                <a:ea typeface="华文新魏" panose="02010800040101010101" pitchFamily="2" charset="-122"/>
              </a:rPr>
              <a:t>四、模型应用</a:t>
            </a:r>
          </a:p>
        </p:txBody>
      </p:sp>
      <p:sp>
        <p:nvSpPr>
          <p:cNvPr id="277507" name="Rectangle 3"/>
          <p:cNvSpPr>
            <a:spLocks noGrp="1" noChangeArrowheads="1"/>
          </p:cNvSpPr>
          <p:nvPr>
            <p:ph type="body" idx="1"/>
          </p:nvPr>
        </p:nvSpPr>
        <p:spPr>
          <a:xfrm>
            <a:off x="3216276" y="1844675"/>
            <a:ext cx="6265863" cy="3671888"/>
          </a:xfrm>
          <a:solidFill>
            <a:schemeClr val="bg1">
              <a:alpha val="39999"/>
            </a:schemeClr>
          </a:solidFill>
        </p:spPr>
        <p:txBody>
          <a:bodyPr/>
          <a:lstStyle/>
          <a:p>
            <a:pPr>
              <a:lnSpc>
                <a:spcPct val="110000"/>
              </a:lnSpc>
              <a:spcAft>
                <a:spcPct val="20000"/>
              </a:spcAft>
              <a:buClr>
                <a:schemeClr val="hlink"/>
              </a:buClr>
              <a:buSzTx/>
            </a:pPr>
            <a:r>
              <a:rPr lang="zh-CN" altLang="en-US" b="1" dirty="0">
                <a:solidFill>
                  <a:srgbClr val="000099"/>
                </a:solidFill>
                <a:latin typeface="宋体" panose="02010600030101010101" pitchFamily="2" charset="-122"/>
                <a:cs typeface="Arial" panose="020B0604020202020204" pitchFamily="34" charset="0"/>
              </a:rPr>
              <a:t>结构分析</a:t>
            </a:r>
          </a:p>
          <a:p>
            <a:pPr>
              <a:lnSpc>
                <a:spcPct val="110000"/>
              </a:lnSpc>
              <a:spcAft>
                <a:spcPct val="20000"/>
              </a:spcAft>
              <a:buClr>
                <a:schemeClr val="hlink"/>
              </a:buClr>
              <a:buSzTx/>
            </a:pPr>
            <a:r>
              <a:rPr lang="zh-CN" altLang="en-US" b="1" dirty="0">
                <a:solidFill>
                  <a:srgbClr val="000099"/>
                </a:solidFill>
                <a:latin typeface="宋体" panose="02010600030101010101" pitchFamily="2" charset="-122"/>
                <a:cs typeface="Arial" panose="020B0604020202020204" pitchFamily="34" charset="0"/>
              </a:rPr>
              <a:t>经济预测</a:t>
            </a:r>
          </a:p>
          <a:p>
            <a:pPr>
              <a:lnSpc>
                <a:spcPct val="110000"/>
              </a:lnSpc>
              <a:spcAft>
                <a:spcPct val="20000"/>
              </a:spcAft>
              <a:buClr>
                <a:schemeClr val="hlink"/>
              </a:buClr>
              <a:buSzTx/>
            </a:pPr>
            <a:r>
              <a:rPr lang="zh-CN" altLang="en-US" b="1" dirty="0">
                <a:solidFill>
                  <a:srgbClr val="000099"/>
                </a:solidFill>
                <a:latin typeface="宋体" panose="02010600030101010101" pitchFamily="2" charset="-122"/>
                <a:cs typeface="Arial" panose="020B0604020202020204" pitchFamily="34" charset="0"/>
              </a:rPr>
              <a:t>政策评价</a:t>
            </a:r>
          </a:p>
          <a:p>
            <a:pPr>
              <a:lnSpc>
                <a:spcPct val="110000"/>
              </a:lnSpc>
              <a:spcAft>
                <a:spcPct val="20000"/>
              </a:spcAft>
              <a:buClr>
                <a:schemeClr val="hlink"/>
              </a:buClr>
              <a:buSzTx/>
            </a:pPr>
            <a:r>
              <a:rPr lang="zh-CN" altLang="en-US" b="1" dirty="0">
                <a:solidFill>
                  <a:srgbClr val="000099"/>
                </a:solidFill>
                <a:latin typeface="宋体" panose="02010600030101010101" pitchFamily="2" charset="-122"/>
                <a:cs typeface="Arial" panose="020B0604020202020204" pitchFamily="34" charset="0"/>
              </a:rPr>
              <a:t>检验和发展经济理论</a:t>
            </a:r>
          </a:p>
        </p:txBody>
      </p:sp>
    </p:spTree>
    <p:extLst>
      <p:ext uri="{BB962C8B-B14F-4D97-AF65-F5344CB8AC3E}">
        <p14:creationId xmlns:p14="http://schemas.microsoft.com/office/powerpoint/2010/main" val="2830181529"/>
      </p:ext>
    </p:extLst>
  </p:cSld>
  <p:clrMapOvr>
    <a:masterClrMapping/>
  </p:clrMapOvr>
  <p:transition advClick="0"/>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5BE4A62-3C43-4895-87BF-D4D99B5E7962}" type="datetime1">
              <a:rPr lang="zh-CN" altLang="en-US"/>
              <a:pPr/>
              <a:t>2020/9/27</a:t>
            </a:fld>
            <a:endParaRPr lang="en-US" altLang="zh-CN"/>
          </a:p>
        </p:txBody>
      </p:sp>
      <p:sp>
        <p:nvSpPr>
          <p:cNvPr id="6" name="灯片编号占位符 5"/>
          <p:cNvSpPr>
            <a:spLocks noGrp="1"/>
          </p:cNvSpPr>
          <p:nvPr>
            <p:ph type="sldNum" sz="quarter" idx="12"/>
          </p:nvPr>
        </p:nvSpPr>
        <p:spPr/>
        <p:txBody>
          <a:bodyPr/>
          <a:lstStyle/>
          <a:p>
            <a:fld id="{0161F060-3BFE-432B-93C4-2DF097FEFFA7}" type="slidenum">
              <a:rPr lang="en-US" altLang="zh-CN"/>
              <a:pPr/>
              <a:t>31</a:t>
            </a:fld>
            <a:endParaRPr lang="en-US" altLang="zh-CN"/>
          </a:p>
        </p:txBody>
      </p:sp>
      <p:sp>
        <p:nvSpPr>
          <p:cNvPr id="381954" name="Rectangle 2"/>
          <p:cNvSpPr>
            <a:spLocks noGrp="1" noChangeArrowheads="1"/>
          </p:cNvSpPr>
          <p:nvPr>
            <p:ph type="title"/>
          </p:nvPr>
        </p:nvSpPr>
        <p:spPr>
          <a:xfrm>
            <a:off x="2874964" y="549276"/>
            <a:ext cx="5957887" cy="658813"/>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zh-CN" sz="4000" b="1" dirty="0">
                <a:solidFill>
                  <a:srgbClr val="990000"/>
                </a:solidFill>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4000" b="1" dirty="0">
                <a:solidFill>
                  <a:srgbClr val="990000"/>
                </a:solidFill>
                <a:latin typeface="Times New Roman" panose="02020603050405020304" pitchFamily="18" charset="0"/>
                <a:ea typeface="华文新魏" panose="02010800040101010101" pitchFamily="2" charset="-122"/>
                <a:cs typeface="Times New Roman" panose="02020603050405020304" pitchFamily="18" charset="0"/>
              </a:rPr>
              <a:t>、结构分析</a:t>
            </a:r>
          </a:p>
        </p:txBody>
      </p:sp>
      <p:sp>
        <p:nvSpPr>
          <p:cNvPr id="381955" name="Rectangle 3"/>
          <p:cNvSpPr>
            <a:spLocks noGrp="1" noChangeArrowheads="1"/>
          </p:cNvSpPr>
          <p:nvPr>
            <p:ph type="body" idx="1"/>
          </p:nvPr>
        </p:nvSpPr>
        <p:spPr>
          <a:xfrm>
            <a:off x="1410789" y="1628776"/>
            <a:ext cx="9353005" cy="3960813"/>
          </a:xfrm>
        </p:spPr>
        <p:txBody>
          <a:bodyPr/>
          <a:lstStyle/>
          <a:p>
            <a:pPr>
              <a:lnSpc>
                <a:spcPct val="120000"/>
              </a:lnSpc>
              <a:spcBef>
                <a:spcPct val="50000"/>
              </a:spcBef>
            </a:pPr>
            <a:r>
              <a:rPr lang="zh-CN" altLang="en-US" b="1" dirty="0">
                <a:latin typeface="楷体_GB2312" panose="02010609030101010101" pitchFamily="49" charset="-122"/>
                <a:ea typeface="楷体_GB2312" panose="02010609030101010101" pitchFamily="49" charset="-122"/>
              </a:rPr>
              <a:t>经济学中的结构分析是对经济现象中变量之间相互关系的研究。 </a:t>
            </a:r>
          </a:p>
          <a:p>
            <a:pPr>
              <a:lnSpc>
                <a:spcPct val="120000"/>
              </a:lnSpc>
              <a:spcBef>
                <a:spcPct val="50000"/>
              </a:spcBef>
            </a:pPr>
            <a:r>
              <a:rPr lang="zh-CN" altLang="en-US" b="1" dirty="0">
                <a:latin typeface="楷体_GB2312" panose="02010609030101010101" pitchFamily="49" charset="-122"/>
                <a:ea typeface="楷体_GB2312" panose="02010609030101010101" pitchFamily="49" charset="-122"/>
              </a:rPr>
              <a:t>结构分析所采用的主要方法是</a:t>
            </a:r>
            <a:r>
              <a:rPr lang="zh-CN" altLang="en-US" b="1" dirty="0">
                <a:solidFill>
                  <a:schemeClr val="hlink"/>
                </a:solidFill>
                <a:latin typeface="楷体_GB2312" panose="02010609030101010101" pitchFamily="49" charset="-122"/>
                <a:ea typeface="楷体_GB2312" panose="02010609030101010101" pitchFamily="49" charset="-122"/>
              </a:rPr>
              <a:t>弹性分析</a:t>
            </a:r>
            <a:r>
              <a:rPr lang="zh-CN" altLang="en-US" b="1" dirty="0">
                <a:latin typeface="楷体_GB2312" panose="02010609030101010101" pitchFamily="49" charset="-122"/>
                <a:ea typeface="楷体_GB2312" panose="02010609030101010101" pitchFamily="49" charset="-122"/>
              </a:rPr>
              <a:t>、</a:t>
            </a:r>
            <a:r>
              <a:rPr lang="zh-CN" altLang="en-US" b="1" dirty="0">
                <a:solidFill>
                  <a:schemeClr val="hlink"/>
                </a:solidFill>
                <a:latin typeface="楷体_GB2312" panose="02010609030101010101" pitchFamily="49" charset="-122"/>
                <a:ea typeface="楷体_GB2312" panose="02010609030101010101" pitchFamily="49" charset="-122"/>
              </a:rPr>
              <a:t>乘数分析</a:t>
            </a:r>
            <a:r>
              <a:rPr lang="zh-CN" altLang="en-US" b="1" dirty="0">
                <a:latin typeface="楷体_GB2312" panose="02010609030101010101" pitchFamily="49" charset="-122"/>
                <a:ea typeface="楷体_GB2312" panose="02010609030101010101" pitchFamily="49" charset="-122"/>
              </a:rPr>
              <a:t>与</a:t>
            </a:r>
            <a:r>
              <a:rPr lang="zh-CN" altLang="en-US" b="1" dirty="0">
                <a:solidFill>
                  <a:schemeClr val="hlink"/>
                </a:solidFill>
                <a:latin typeface="楷体_GB2312" panose="02010609030101010101" pitchFamily="49" charset="-122"/>
                <a:ea typeface="楷体_GB2312" panose="02010609030101010101" pitchFamily="49" charset="-122"/>
              </a:rPr>
              <a:t>比较静态分析</a:t>
            </a:r>
            <a:r>
              <a:rPr lang="zh-CN" altLang="en-US" b="1" dirty="0">
                <a:latin typeface="楷体_GB2312" panose="02010609030101010101" pitchFamily="49" charset="-122"/>
                <a:ea typeface="楷体_GB2312" panose="02010609030101010101" pitchFamily="49" charset="-122"/>
              </a:rPr>
              <a:t>。 </a:t>
            </a:r>
          </a:p>
          <a:p>
            <a:pPr>
              <a:lnSpc>
                <a:spcPct val="120000"/>
              </a:lnSpc>
              <a:spcBef>
                <a:spcPct val="50000"/>
              </a:spcBef>
            </a:pPr>
            <a:r>
              <a:rPr lang="zh-CN" altLang="en-US" b="1" dirty="0">
                <a:latin typeface="楷体_GB2312" panose="02010609030101010101" pitchFamily="49" charset="-122"/>
                <a:ea typeface="楷体_GB2312" panose="02010609030101010101" pitchFamily="49" charset="-122"/>
              </a:rPr>
              <a:t>计量经济学模型的功能是揭示经济现象中变量之间的相互关系，即通过模型得到弹性、乘数等。</a:t>
            </a:r>
          </a:p>
        </p:txBody>
      </p:sp>
    </p:spTree>
    <p:extLst>
      <p:ext uri="{BB962C8B-B14F-4D97-AF65-F5344CB8AC3E}">
        <p14:creationId xmlns:p14="http://schemas.microsoft.com/office/powerpoint/2010/main" val="4459218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A368198-8686-4FB7-9E0A-5B45A838B51D}" type="datetime1">
              <a:rPr lang="zh-CN" altLang="en-US"/>
              <a:pPr/>
              <a:t>2020/9/27</a:t>
            </a:fld>
            <a:endParaRPr lang="en-US" altLang="zh-CN"/>
          </a:p>
        </p:txBody>
      </p:sp>
      <p:sp>
        <p:nvSpPr>
          <p:cNvPr id="6" name="灯片编号占位符 5"/>
          <p:cNvSpPr>
            <a:spLocks noGrp="1"/>
          </p:cNvSpPr>
          <p:nvPr>
            <p:ph type="sldNum" sz="quarter" idx="12"/>
          </p:nvPr>
        </p:nvSpPr>
        <p:spPr/>
        <p:txBody>
          <a:bodyPr/>
          <a:lstStyle/>
          <a:p>
            <a:fld id="{D1C1E977-F809-4239-8C1C-7F05B8789EBA}" type="slidenum">
              <a:rPr lang="en-US" altLang="zh-CN"/>
              <a:pPr/>
              <a:t>32</a:t>
            </a:fld>
            <a:endParaRPr lang="en-US" altLang="zh-CN"/>
          </a:p>
        </p:txBody>
      </p:sp>
      <p:sp>
        <p:nvSpPr>
          <p:cNvPr id="382978" name="Rectangle 2"/>
          <p:cNvSpPr>
            <a:spLocks noGrp="1" noChangeArrowheads="1"/>
          </p:cNvSpPr>
          <p:nvPr>
            <p:ph type="title"/>
          </p:nvPr>
        </p:nvSpPr>
        <p:spPr>
          <a:xfrm>
            <a:off x="2782888" y="620714"/>
            <a:ext cx="5543550" cy="587375"/>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fontScale="90000"/>
          </a:bodyPr>
          <a:lstStyle/>
          <a:p>
            <a:r>
              <a:rPr lang="en-US" altLang="zh-CN" sz="4000" b="1" dirty="0">
                <a:solidFill>
                  <a:srgbClr val="990000"/>
                </a:solidFill>
                <a:latin typeface="Times New Roman" panose="02020603050405020304" pitchFamily="18" charset="0"/>
                <a:ea typeface="华文新魏" panose="02010800040101010101" pitchFamily="2" charset="-122"/>
                <a:cs typeface="Times New Roman" panose="02020603050405020304" pitchFamily="18" charset="0"/>
              </a:rPr>
              <a:t>2</a:t>
            </a:r>
            <a:r>
              <a:rPr lang="zh-CN" altLang="en-US" sz="4000" b="1" dirty="0">
                <a:solidFill>
                  <a:srgbClr val="990000"/>
                </a:solidFill>
                <a:latin typeface="Times New Roman" panose="02020603050405020304" pitchFamily="18" charset="0"/>
                <a:ea typeface="华文新魏" panose="02010800040101010101" pitchFamily="2" charset="-122"/>
                <a:cs typeface="Times New Roman" panose="02020603050405020304" pitchFamily="18" charset="0"/>
              </a:rPr>
              <a:t>、经济预测</a:t>
            </a:r>
          </a:p>
        </p:txBody>
      </p:sp>
      <p:sp>
        <p:nvSpPr>
          <p:cNvPr id="382979" name="Rectangle 3"/>
          <p:cNvSpPr>
            <a:spLocks noGrp="1" noChangeArrowheads="1"/>
          </p:cNvSpPr>
          <p:nvPr>
            <p:ph type="body" idx="1"/>
          </p:nvPr>
        </p:nvSpPr>
        <p:spPr>
          <a:xfrm>
            <a:off x="1463040" y="1628776"/>
            <a:ext cx="9405257" cy="4538663"/>
          </a:xfrm>
        </p:spPr>
        <p:txBody>
          <a:bodyPr anchor="ctr">
            <a:normAutofit lnSpcReduction="10000"/>
          </a:bodyPr>
          <a:lstStyle/>
          <a:p>
            <a:pPr>
              <a:lnSpc>
                <a:spcPct val="150000"/>
              </a:lnSpc>
              <a:spcBef>
                <a:spcPct val="30000"/>
              </a:spcBef>
            </a:pPr>
            <a:r>
              <a:rPr lang="zh-CN" altLang="en-US" sz="2700" b="1" dirty="0">
                <a:latin typeface="楷体_GB2312" panose="02010609030101010101" pitchFamily="49" charset="-122"/>
                <a:ea typeface="楷体_GB2312" panose="02010609030101010101" pitchFamily="49" charset="-122"/>
              </a:rPr>
              <a:t>作为一类经济数学模型，计量经济学模型是为了进行经济预测，特别是短期预测而发展起来的。 </a:t>
            </a:r>
          </a:p>
          <a:p>
            <a:pPr>
              <a:lnSpc>
                <a:spcPct val="150000"/>
              </a:lnSpc>
              <a:spcBef>
                <a:spcPct val="30000"/>
              </a:spcBef>
            </a:pPr>
            <a:r>
              <a:rPr lang="zh-CN" altLang="en-US" sz="2700" b="1" dirty="0">
                <a:latin typeface="楷体_GB2312" panose="02010609030101010101" pitchFamily="49" charset="-122"/>
                <a:ea typeface="楷体_GB2312" panose="02010609030101010101" pitchFamily="49" charset="-122"/>
              </a:rPr>
              <a:t>计量经济学模型是以模拟历史、从已经发生的经济活动中找出变化规律为主要技术手段。 </a:t>
            </a:r>
          </a:p>
          <a:p>
            <a:pPr>
              <a:lnSpc>
                <a:spcPct val="150000"/>
              </a:lnSpc>
              <a:spcBef>
                <a:spcPct val="30000"/>
              </a:spcBef>
            </a:pPr>
            <a:r>
              <a:rPr lang="zh-CN" altLang="en-US" sz="2700" b="1" dirty="0">
                <a:latin typeface="楷体_GB2312" panose="02010609030101010101" pitchFamily="49" charset="-122"/>
                <a:ea typeface="楷体_GB2312" panose="02010609030101010101" pitchFamily="49" charset="-122"/>
              </a:rPr>
              <a:t>对于非稳定发展的经济过程，对于缺乏规范行为理论的经济活动，计量经济学模型预测功能失效。</a:t>
            </a:r>
          </a:p>
          <a:p>
            <a:pPr>
              <a:lnSpc>
                <a:spcPct val="150000"/>
              </a:lnSpc>
              <a:spcBef>
                <a:spcPct val="30000"/>
              </a:spcBef>
            </a:pPr>
            <a:r>
              <a:rPr lang="zh-CN" altLang="en-US" sz="2700" b="1" dirty="0">
                <a:latin typeface="楷体_GB2312" panose="02010609030101010101" pitchFamily="49" charset="-122"/>
                <a:ea typeface="楷体_GB2312" panose="02010609030101010101" pitchFamily="49" charset="-122"/>
              </a:rPr>
              <a:t>模型理论方法的发展以适应预测的需要。</a:t>
            </a:r>
          </a:p>
        </p:txBody>
      </p:sp>
    </p:spTree>
    <p:extLst>
      <p:ext uri="{BB962C8B-B14F-4D97-AF65-F5344CB8AC3E}">
        <p14:creationId xmlns:p14="http://schemas.microsoft.com/office/powerpoint/2010/main" val="28857848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6B264A1-B9BF-4101-B903-1B9C9081B47E}" type="datetime1">
              <a:rPr lang="zh-CN" altLang="en-US"/>
              <a:pPr/>
              <a:t>2020/9/27</a:t>
            </a:fld>
            <a:endParaRPr lang="en-US" altLang="zh-CN"/>
          </a:p>
        </p:txBody>
      </p:sp>
      <p:sp>
        <p:nvSpPr>
          <p:cNvPr id="6" name="灯片编号占位符 5"/>
          <p:cNvSpPr>
            <a:spLocks noGrp="1"/>
          </p:cNvSpPr>
          <p:nvPr>
            <p:ph type="sldNum" sz="quarter" idx="12"/>
          </p:nvPr>
        </p:nvSpPr>
        <p:spPr/>
        <p:txBody>
          <a:bodyPr/>
          <a:lstStyle/>
          <a:p>
            <a:fld id="{B75B36F9-43EE-4CC4-AD0E-C28FACDED7FC}" type="slidenum">
              <a:rPr lang="en-US" altLang="zh-CN"/>
              <a:pPr/>
              <a:t>33</a:t>
            </a:fld>
            <a:endParaRPr lang="en-US" altLang="zh-CN"/>
          </a:p>
        </p:txBody>
      </p:sp>
      <p:sp>
        <p:nvSpPr>
          <p:cNvPr id="366595" name="Rectangle 3"/>
          <p:cNvSpPr>
            <a:spLocks noGrp="1" noChangeArrowheads="1"/>
          </p:cNvSpPr>
          <p:nvPr>
            <p:ph type="title"/>
          </p:nvPr>
        </p:nvSpPr>
        <p:spPr>
          <a:xfrm>
            <a:off x="2927350" y="549276"/>
            <a:ext cx="6192838" cy="709613"/>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vert="horz" lIns="91440" tIns="45720" rIns="91440" bIns="45720" rtlCol="0" anchor="ctr">
            <a:normAutofit/>
          </a:bodyPr>
          <a:lstStyle/>
          <a:p>
            <a:r>
              <a:rPr lang="en-US" altLang="zh-CN" sz="4000" b="1">
                <a:solidFill>
                  <a:srgbClr val="990000"/>
                </a:solidFill>
                <a:latin typeface="Times New Roman" panose="02020603050405020304" pitchFamily="18" charset="0"/>
                <a:ea typeface="华文新魏" panose="02010800040101010101" pitchFamily="2" charset="-122"/>
                <a:cs typeface="Times New Roman" panose="02020603050405020304" pitchFamily="18" charset="0"/>
              </a:rPr>
              <a:t>3</a:t>
            </a:r>
            <a:r>
              <a:rPr lang="zh-CN" altLang="en-US" sz="4000" b="1">
                <a:solidFill>
                  <a:srgbClr val="990000"/>
                </a:solidFill>
                <a:latin typeface="Times New Roman" panose="02020603050405020304" pitchFamily="18" charset="0"/>
                <a:ea typeface="华文新魏" panose="02010800040101010101" pitchFamily="2" charset="-122"/>
                <a:cs typeface="Times New Roman" panose="02020603050405020304" pitchFamily="18" charset="0"/>
              </a:rPr>
              <a:t>、政策评价</a:t>
            </a:r>
          </a:p>
        </p:txBody>
      </p:sp>
      <p:sp>
        <p:nvSpPr>
          <p:cNvPr id="366597" name="Text Box 5"/>
          <p:cNvSpPr txBox="1">
            <a:spLocks noChangeArrowheads="1"/>
          </p:cNvSpPr>
          <p:nvPr/>
        </p:nvSpPr>
        <p:spPr bwMode="auto">
          <a:xfrm>
            <a:off x="1293223" y="1320752"/>
            <a:ext cx="10060577" cy="4973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50000"/>
              </a:lnSpc>
              <a:spcBef>
                <a:spcPct val="50000"/>
              </a:spcBef>
              <a:buClr>
                <a:schemeClr val="folHlink"/>
              </a:buClr>
              <a:buSzPct val="75000"/>
              <a:buFont typeface="Wingdings" panose="05000000000000000000" pitchFamily="2" charset="2"/>
              <a:buChar char="n"/>
            </a:pPr>
            <a:r>
              <a:rPr lang="zh-CN" altLang="en-US" sz="2800" b="1" dirty="0">
                <a:ea typeface="楷体_GB2312" panose="02010609030101010101" pitchFamily="49" charset="-122"/>
              </a:rPr>
              <a:t>政策评价是指从许多不同的政策中选择较好的政策予以实行，或者说是研究不同的政策对经济目标所产生的不同影响。</a:t>
            </a:r>
          </a:p>
          <a:p>
            <a:pPr algn="l">
              <a:lnSpc>
                <a:spcPct val="150000"/>
              </a:lnSpc>
              <a:spcBef>
                <a:spcPct val="50000"/>
              </a:spcBef>
              <a:buClr>
                <a:schemeClr val="folHlink"/>
              </a:buClr>
              <a:buSzPct val="75000"/>
              <a:buFont typeface="Wingdings" panose="05000000000000000000" pitchFamily="2" charset="2"/>
              <a:buChar char="n"/>
            </a:pPr>
            <a:r>
              <a:rPr lang="zh-CN" altLang="en-US" sz="2800" b="1" dirty="0">
                <a:ea typeface="楷体_GB2312" panose="02010609030101010101" pitchFamily="49" charset="-122"/>
              </a:rPr>
              <a:t>经济政策不可试验，因此计量经济学模型具有</a:t>
            </a:r>
            <a:r>
              <a:rPr lang="zh-CN" altLang="en-US" sz="2800" b="1" dirty="0">
                <a:solidFill>
                  <a:schemeClr val="hlink"/>
                </a:solidFill>
                <a:latin typeface="Times New Roman" panose="02020603050405020304" pitchFamily="18" charset="0"/>
                <a:ea typeface="楷体_GB2312" panose="02010609030101010101" pitchFamily="49" charset="-122"/>
              </a:rPr>
              <a:t>“</a:t>
            </a:r>
            <a:r>
              <a:rPr lang="zh-CN" altLang="en-US" sz="2800" b="1" dirty="0">
                <a:solidFill>
                  <a:schemeClr val="hlink"/>
                </a:solidFill>
                <a:ea typeface="楷体_GB2312" panose="02010609030101010101" pitchFamily="49" charset="-122"/>
              </a:rPr>
              <a:t>经济政策实验室</a:t>
            </a:r>
            <a:r>
              <a:rPr lang="zh-CN" altLang="en-US" sz="2800" b="1" dirty="0">
                <a:solidFill>
                  <a:schemeClr val="hlink"/>
                </a:solidFill>
                <a:latin typeface="Times New Roman" panose="02020603050405020304" pitchFamily="18" charset="0"/>
                <a:ea typeface="楷体_GB2312" panose="02010609030101010101" pitchFamily="49" charset="-122"/>
              </a:rPr>
              <a:t>”</a:t>
            </a:r>
            <a:r>
              <a:rPr lang="zh-CN" altLang="en-US" sz="2800" b="1" dirty="0">
                <a:ea typeface="楷体_GB2312" panose="02010609030101010101" pitchFamily="49" charset="-122"/>
              </a:rPr>
              <a:t>的功能。</a:t>
            </a:r>
          </a:p>
          <a:p>
            <a:pPr algn="l">
              <a:lnSpc>
                <a:spcPct val="150000"/>
              </a:lnSpc>
              <a:spcBef>
                <a:spcPct val="50000"/>
              </a:spcBef>
              <a:buClr>
                <a:schemeClr val="folHlink"/>
              </a:buClr>
              <a:buSzPct val="75000"/>
              <a:buFont typeface="Wingdings" panose="05000000000000000000" pitchFamily="2" charset="2"/>
              <a:buChar char="n"/>
            </a:pPr>
            <a:r>
              <a:rPr lang="zh-CN" altLang="en-US" sz="2800" b="1" dirty="0">
                <a:ea typeface="楷体_GB2312" panose="02010609030101010101" pitchFamily="49" charset="-122"/>
              </a:rPr>
              <a:t>由于计量经济学模型能够揭示了经济系统中变量之间的相互联系，因此若将经济目标作为被解释变量，经济政策作为解释变量，可以很方便的评价各种不同的政策对目标的影响。</a:t>
            </a:r>
          </a:p>
        </p:txBody>
      </p:sp>
    </p:spTree>
    <p:extLst>
      <p:ext uri="{BB962C8B-B14F-4D97-AF65-F5344CB8AC3E}">
        <p14:creationId xmlns:p14="http://schemas.microsoft.com/office/powerpoint/2010/main" val="2466621570"/>
      </p:ext>
    </p:extLst>
  </p:cSld>
  <p:clrMapOvr>
    <a:masterClrMapping/>
  </p:clrMapOvr>
  <p:transition advClick="0"/>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9950CC7-D5E8-455D-AA44-02A2FB493276}" type="datetime1">
              <a:rPr lang="zh-CN" altLang="en-US"/>
              <a:pPr/>
              <a:t>2020/9/27</a:t>
            </a:fld>
            <a:endParaRPr lang="en-US" altLang="zh-CN"/>
          </a:p>
        </p:txBody>
      </p:sp>
      <p:sp>
        <p:nvSpPr>
          <p:cNvPr id="6" name="灯片编号占位符 5"/>
          <p:cNvSpPr>
            <a:spLocks noGrp="1"/>
          </p:cNvSpPr>
          <p:nvPr>
            <p:ph type="sldNum" sz="quarter" idx="12"/>
          </p:nvPr>
        </p:nvSpPr>
        <p:spPr/>
        <p:txBody>
          <a:bodyPr/>
          <a:lstStyle/>
          <a:p>
            <a:fld id="{35362AD6-C768-431D-BD1A-939204432691}" type="slidenum">
              <a:rPr lang="en-US" altLang="zh-CN"/>
              <a:pPr/>
              <a:t>34</a:t>
            </a:fld>
            <a:endParaRPr lang="en-US" altLang="zh-CN"/>
          </a:p>
        </p:txBody>
      </p:sp>
      <p:sp>
        <p:nvSpPr>
          <p:cNvPr id="278530" name="Rectangle 2"/>
          <p:cNvSpPr>
            <a:spLocks noGrp="1" noChangeArrowheads="1"/>
          </p:cNvSpPr>
          <p:nvPr>
            <p:ph type="body" idx="1"/>
          </p:nvPr>
        </p:nvSpPr>
        <p:spPr>
          <a:xfrm>
            <a:off x="1149531" y="1557338"/>
            <a:ext cx="9993086" cy="4392612"/>
          </a:xfrm>
          <a:solidFill>
            <a:schemeClr val="bg1">
              <a:alpha val="28999"/>
            </a:schemeClr>
          </a:soli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nSpc>
                <a:spcPct val="150000"/>
              </a:lnSpc>
              <a:spcBef>
                <a:spcPct val="35000"/>
              </a:spcBef>
              <a:buClr>
                <a:schemeClr val="hlink"/>
              </a:buClr>
              <a:buSzPct val="70000"/>
              <a:buFont typeface="Wingdings" panose="05000000000000000000" pitchFamily="2" charset="2"/>
              <a:buChar char="Ø"/>
            </a:pPr>
            <a:r>
              <a:rPr lang="zh-CN" altLang="en-US" b="1" dirty="0">
                <a:ea typeface="楷体_GB2312" panose="02010609030101010101" pitchFamily="49" charset="-122"/>
              </a:rPr>
              <a:t>一是按照某种经济理论去建立模型，然后用表现已经发生的经济活动的样本数据去拟合，如果拟合很好，则这种经济理论得到了检验。这就是检验理论。</a:t>
            </a:r>
          </a:p>
          <a:p>
            <a:pPr>
              <a:lnSpc>
                <a:spcPct val="150000"/>
              </a:lnSpc>
              <a:spcBef>
                <a:spcPct val="35000"/>
              </a:spcBef>
              <a:buClr>
                <a:schemeClr val="hlink"/>
              </a:buClr>
              <a:buSzPct val="70000"/>
              <a:buFont typeface="Wingdings" panose="05000000000000000000" pitchFamily="2" charset="2"/>
              <a:buChar char="Ø"/>
            </a:pPr>
            <a:r>
              <a:rPr lang="zh-CN" altLang="en-US" b="1" dirty="0">
                <a:ea typeface="楷体_GB2312" panose="02010609030101010101" pitchFamily="49" charset="-122"/>
              </a:rPr>
              <a:t>二是用表现已经发生的经济活动的样本数据去拟合各种模型，拟合最好的模型所表现出来的数量关系，则是经济活动所遵循的经济规律，即理论。这就是比较和发展经济理论。</a:t>
            </a:r>
            <a:endParaRPr lang="zh-CN" altLang="en-US" b="1" dirty="0">
              <a:solidFill>
                <a:srgbClr val="000099"/>
              </a:solidFill>
              <a:latin typeface="宋体" panose="02010600030101010101" pitchFamily="2" charset="-122"/>
              <a:ea typeface="楷体_GB2312" panose="02010609030101010101" pitchFamily="49" charset="-122"/>
              <a:cs typeface="Arial" panose="020B0604020202020204" pitchFamily="34" charset="0"/>
            </a:endParaRPr>
          </a:p>
        </p:txBody>
      </p:sp>
      <p:sp>
        <p:nvSpPr>
          <p:cNvPr id="278531" name="Rectangle 3"/>
          <p:cNvSpPr>
            <a:spLocks noGrp="1" noChangeArrowheads="1"/>
          </p:cNvSpPr>
          <p:nvPr>
            <p:ph type="title"/>
          </p:nvPr>
        </p:nvSpPr>
        <p:spPr>
          <a:xfrm>
            <a:off x="2782889" y="549276"/>
            <a:ext cx="6192837" cy="709613"/>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vert="horz" lIns="91440" tIns="45720" rIns="91440" bIns="45720" rtlCol="0" anchor="ctr">
            <a:normAutofit/>
          </a:bodyPr>
          <a:lstStyle/>
          <a:p>
            <a:r>
              <a:rPr lang="en-US" altLang="zh-CN" sz="4000" b="1" dirty="0" smtClean="0">
                <a:solidFill>
                  <a:srgbClr val="990000"/>
                </a:solidFill>
                <a:latin typeface="Times New Roman" panose="02020603050405020304" pitchFamily="18" charset="0"/>
                <a:ea typeface="华文新魏" panose="02010800040101010101" pitchFamily="2" charset="-122"/>
                <a:cs typeface="Times New Roman" panose="02020603050405020304" pitchFamily="18" charset="0"/>
              </a:rPr>
              <a:t>4</a:t>
            </a:r>
            <a:r>
              <a:rPr lang="zh-CN" altLang="en-US" sz="4000" b="1" dirty="0">
                <a:solidFill>
                  <a:srgbClr val="990000"/>
                </a:solidFill>
                <a:latin typeface="Times New Roman" panose="02020603050405020304" pitchFamily="18" charset="0"/>
                <a:ea typeface="华文新魏" panose="02010800040101010101" pitchFamily="2" charset="-122"/>
                <a:cs typeface="Times New Roman" panose="02020603050405020304" pitchFamily="18" charset="0"/>
              </a:rPr>
              <a:t>、检验与发展经济理论</a:t>
            </a:r>
          </a:p>
        </p:txBody>
      </p:sp>
    </p:spTree>
    <p:extLst>
      <p:ext uri="{BB962C8B-B14F-4D97-AF65-F5344CB8AC3E}">
        <p14:creationId xmlns:p14="http://schemas.microsoft.com/office/powerpoint/2010/main" val="3692174671"/>
      </p:ext>
    </p:extLst>
  </p:cSld>
  <p:clrMapOvr>
    <a:masterClrMapping/>
  </p:clrMapOvr>
  <p:transition advClick="0">
    <p:comb/>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日期占位符 1"/>
          <p:cNvSpPr>
            <a:spLocks noGrp="1"/>
          </p:cNvSpPr>
          <p:nvPr>
            <p:ph type="dt" sz="half" idx="10"/>
          </p:nvPr>
        </p:nvSpPr>
        <p:spPr>
          <a:xfrm>
            <a:off x="742950" y="6070600"/>
            <a:ext cx="2743200" cy="365125"/>
          </a:xfrm>
        </p:spPr>
        <p:txBody>
          <a:bodyPr/>
          <a:lstStyle/>
          <a:p>
            <a:fld id="{CD417B26-9A4B-4E6F-965F-D11769E8C878}" type="datetime1">
              <a:rPr lang="zh-CN" altLang="en-US"/>
              <a:pPr/>
              <a:t>2020/9/27</a:t>
            </a:fld>
            <a:endParaRPr lang="en-US" altLang="zh-CN" dirty="0"/>
          </a:p>
        </p:txBody>
      </p:sp>
      <p:sp>
        <p:nvSpPr>
          <p:cNvPr id="38" name="灯片编号占位符 3"/>
          <p:cNvSpPr>
            <a:spLocks noGrp="1"/>
          </p:cNvSpPr>
          <p:nvPr>
            <p:ph type="sldNum" sz="quarter" idx="12"/>
          </p:nvPr>
        </p:nvSpPr>
        <p:spPr/>
        <p:txBody>
          <a:bodyPr/>
          <a:lstStyle/>
          <a:p>
            <a:fld id="{4E0CFDD6-C949-4BF8-A1E3-BB82B10907FF}" type="slidenum">
              <a:rPr lang="en-US" altLang="zh-CN"/>
              <a:pPr/>
              <a:t>35</a:t>
            </a:fld>
            <a:endParaRPr lang="en-US" altLang="zh-CN"/>
          </a:p>
        </p:txBody>
      </p:sp>
      <p:sp>
        <p:nvSpPr>
          <p:cNvPr id="291872" name="Rectangle 32"/>
          <p:cNvSpPr>
            <a:spLocks noChangeArrowheads="1"/>
          </p:cNvSpPr>
          <p:nvPr/>
        </p:nvSpPr>
        <p:spPr bwMode="auto">
          <a:xfrm>
            <a:off x="2421737" y="56287"/>
            <a:ext cx="6788150" cy="70167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b="1" dirty="0">
                <a:solidFill>
                  <a:srgbClr val="990000"/>
                </a:solidFill>
                <a:latin typeface="华文新魏" panose="02010800040101010101" pitchFamily="2" charset="-122"/>
                <a:ea typeface="华文新魏" panose="02010800040101010101" pitchFamily="2" charset="-122"/>
              </a:rPr>
              <a:t>小结：计量经济学的研究过程</a:t>
            </a:r>
          </a:p>
        </p:txBody>
      </p:sp>
      <p:sp>
        <p:nvSpPr>
          <p:cNvPr id="291851" name="Rectangle 11"/>
          <p:cNvSpPr>
            <a:spLocks noChangeArrowheads="1"/>
          </p:cNvSpPr>
          <p:nvPr/>
        </p:nvSpPr>
        <p:spPr bwMode="auto">
          <a:xfrm>
            <a:off x="154781" y="6008504"/>
            <a:ext cx="1549400" cy="431800"/>
          </a:xfrm>
          <a:prstGeom prst="rect">
            <a:avLst/>
          </a:prstGeom>
          <a:solidFill>
            <a:srgbClr val="CC99FF"/>
          </a:solidFill>
          <a:ln w="9525" algn="ctr">
            <a:noFill/>
            <a:miter lim="800000"/>
            <a:headEnd/>
            <a:tailEnd/>
          </a:ln>
          <a:effectLst/>
          <a:scene3d>
            <a:camera prst="orthographicFront"/>
            <a:lightRig rig="threePt" dir="t"/>
          </a:scene3d>
          <a:sp3d>
            <a:bevelT w="114300" prst="artDeco"/>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latin typeface="Verdana" panose="020B0604030504040204" pitchFamily="34" charset="0"/>
              </a:rPr>
              <a:t>结构分析</a:t>
            </a:r>
          </a:p>
        </p:txBody>
      </p:sp>
      <p:sp>
        <p:nvSpPr>
          <p:cNvPr id="291854" name="Rectangle 14"/>
          <p:cNvSpPr>
            <a:spLocks noChangeArrowheads="1"/>
          </p:cNvSpPr>
          <p:nvPr/>
        </p:nvSpPr>
        <p:spPr bwMode="auto">
          <a:xfrm>
            <a:off x="4879187" y="4394785"/>
            <a:ext cx="936625" cy="366713"/>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dirty="0" smtClean="0">
                <a:solidFill>
                  <a:srgbClr val="000099"/>
                </a:solidFill>
                <a:latin typeface="Verdana" panose="020B0604030504040204" pitchFamily="34" charset="0"/>
              </a:rPr>
              <a:t>是</a:t>
            </a:r>
            <a:endParaRPr lang="zh-CN" altLang="en-US" b="1" dirty="0">
              <a:solidFill>
                <a:srgbClr val="000099"/>
              </a:solidFill>
              <a:latin typeface="Verdana" panose="020B0604030504040204" pitchFamily="34" charset="0"/>
            </a:endParaRPr>
          </a:p>
        </p:txBody>
      </p:sp>
      <p:sp>
        <p:nvSpPr>
          <p:cNvPr id="291855" name="Rectangle 15"/>
          <p:cNvSpPr>
            <a:spLocks noChangeArrowheads="1"/>
          </p:cNvSpPr>
          <p:nvPr/>
        </p:nvSpPr>
        <p:spPr bwMode="auto">
          <a:xfrm>
            <a:off x="2401889" y="3790951"/>
            <a:ext cx="1195388" cy="366713"/>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dirty="0" smtClean="0">
                <a:solidFill>
                  <a:srgbClr val="000099"/>
                </a:solidFill>
                <a:latin typeface="Verdana" panose="020B0604030504040204" pitchFamily="34" charset="0"/>
              </a:rPr>
              <a:t>否</a:t>
            </a:r>
            <a:endParaRPr lang="zh-CN" altLang="en-US" b="1" dirty="0">
              <a:solidFill>
                <a:srgbClr val="000099"/>
              </a:solidFill>
              <a:latin typeface="Verdana" panose="020B0604030504040204" pitchFamily="34" charset="0"/>
            </a:endParaRPr>
          </a:p>
        </p:txBody>
      </p:sp>
      <p:sp>
        <p:nvSpPr>
          <p:cNvPr id="291857" name="Line 17"/>
          <p:cNvSpPr>
            <a:spLocks noChangeShapeType="1"/>
          </p:cNvSpPr>
          <p:nvPr/>
        </p:nvSpPr>
        <p:spPr bwMode="auto">
          <a:xfrm>
            <a:off x="4846639" y="1887118"/>
            <a:ext cx="0" cy="36036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1861" name="Line 21"/>
          <p:cNvSpPr>
            <a:spLocks noChangeShapeType="1"/>
          </p:cNvSpPr>
          <p:nvPr/>
        </p:nvSpPr>
        <p:spPr bwMode="auto">
          <a:xfrm>
            <a:off x="4828123" y="5283202"/>
            <a:ext cx="1052" cy="72707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1845" name="Rectangle 5"/>
          <p:cNvSpPr>
            <a:spLocks noChangeArrowheads="1"/>
          </p:cNvSpPr>
          <p:nvPr/>
        </p:nvSpPr>
        <p:spPr bwMode="auto">
          <a:xfrm>
            <a:off x="6810376" y="1433428"/>
            <a:ext cx="1774824" cy="431800"/>
          </a:xfrm>
          <a:prstGeom prst="rect">
            <a:avLst/>
          </a:prstGeom>
          <a:solidFill>
            <a:schemeClr val="accent2">
              <a:lumMod val="20000"/>
              <a:lumOff val="80000"/>
            </a:schemeClr>
          </a:solidFill>
          <a:ln w="9525" algn="ctr">
            <a:noFill/>
            <a:miter lim="800000"/>
            <a:headEnd/>
            <a:tailEnd/>
          </a:ln>
          <a:effectLst/>
          <a:scene3d>
            <a:camera prst="orthographicFront"/>
            <a:lightRig rig="threePt" dir="t"/>
          </a:scene3d>
          <a:sp3d>
            <a:bevelT prst="relaxedInset"/>
          </a:sp3d>
          <a:extLst/>
        </p:spPr>
        <p:txBody>
          <a:bodyPr wrap="none" anchor="ctr"/>
          <a:lstStyle/>
          <a:p>
            <a:pPr algn="ctr"/>
            <a:r>
              <a:rPr lang="zh-CN" altLang="en-US" b="1" dirty="0" smtClean="0">
                <a:latin typeface="Verdana" panose="020B0604030504040204" pitchFamily="34" charset="0"/>
              </a:rPr>
              <a:t>计量经济检验</a:t>
            </a:r>
            <a:endParaRPr lang="zh-CN" altLang="en-US" b="1" dirty="0">
              <a:latin typeface="Verdana" panose="020B0604030504040204" pitchFamily="34" charset="0"/>
            </a:endParaRPr>
          </a:p>
        </p:txBody>
      </p:sp>
      <p:sp>
        <p:nvSpPr>
          <p:cNvPr id="291864" name="Line 24"/>
          <p:cNvSpPr>
            <a:spLocks noChangeShapeType="1"/>
          </p:cNvSpPr>
          <p:nvPr/>
        </p:nvSpPr>
        <p:spPr bwMode="auto">
          <a:xfrm>
            <a:off x="990600" y="5535659"/>
            <a:ext cx="6646864" cy="1265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1865" name="Line 25"/>
          <p:cNvSpPr>
            <a:spLocks noChangeShapeType="1"/>
          </p:cNvSpPr>
          <p:nvPr/>
        </p:nvSpPr>
        <p:spPr bwMode="auto">
          <a:xfrm flipH="1">
            <a:off x="990600" y="5538228"/>
            <a:ext cx="12702" cy="46111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 name="组合 7"/>
          <p:cNvGrpSpPr/>
          <p:nvPr/>
        </p:nvGrpSpPr>
        <p:grpSpPr>
          <a:xfrm>
            <a:off x="1723231" y="2279419"/>
            <a:ext cx="4059240" cy="431800"/>
            <a:chOff x="2790031" y="2631844"/>
            <a:chExt cx="4059240" cy="431800"/>
          </a:xfrm>
        </p:grpSpPr>
        <p:sp>
          <p:nvSpPr>
            <p:cNvPr id="291844" name="Rectangle 4"/>
            <p:cNvSpPr>
              <a:spLocks noChangeArrowheads="1"/>
            </p:cNvSpPr>
            <p:nvPr/>
          </p:nvSpPr>
          <p:spPr bwMode="auto">
            <a:xfrm>
              <a:off x="2790031" y="2631844"/>
              <a:ext cx="1582738" cy="431800"/>
            </a:xfrm>
            <a:prstGeom prst="rect">
              <a:avLst/>
            </a:prstGeom>
            <a:solidFill>
              <a:srgbClr val="CCFFCC"/>
            </a:solidFill>
            <a:ln w="9525" algn="ctr">
              <a:noFill/>
              <a:miter lim="800000"/>
              <a:headEnd/>
              <a:tailEnd/>
            </a:ln>
            <a:effectLst/>
            <a:scene3d>
              <a:camera prst="orthographicFront"/>
              <a:lightRig rig="threePt" dir="t"/>
            </a:scene3d>
            <a:sp3d>
              <a:bevelT w="114300" prst="artDeco"/>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smtClean="0">
                  <a:latin typeface="Verdana" panose="020B0604030504040204" pitchFamily="34" charset="0"/>
                  <a:ea typeface="楷体_GB2312" panose="02010609030101010101" pitchFamily="49" charset="-122"/>
                </a:rPr>
                <a:t>统计</a:t>
              </a:r>
              <a:r>
                <a:rPr lang="zh-CN" altLang="en-US" sz="2000" b="1" dirty="0">
                  <a:latin typeface="Verdana" panose="020B0604030504040204" pitchFamily="34" charset="0"/>
                  <a:ea typeface="楷体_GB2312" panose="02010609030101010101" pitchFamily="49" charset="-122"/>
                </a:rPr>
                <a:t>数据</a:t>
              </a:r>
            </a:p>
          </p:txBody>
        </p:sp>
        <p:sp>
          <p:nvSpPr>
            <p:cNvPr id="291846" name="Rectangle 6"/>
            <p:cNvSpPr>
              <a:spLocks noChangeArrowheads="1"/>
            </p:cNvSpPr>
            <p:nvPr/>
          </p:nvSpPr>
          <p:spPr bwMode="auto">
            <a:xfrm>
              <a:off x="4977608" y="2631844"/>
              <a:ext cx="1871663" cy="431800"/>
            </a:xfrm>
            <a:prstGeom prst="rect">
              <a:avLst/>
            </a:prstGeom>
            <a:solidFill>
              <a:srgbClr val="FFCC00"/>
            </a:solidFill>
            <a:ln w="9525" algn="ctr">
              <a:noFill/>
              <a:miter lim="800000"/>
              <a:headEnd/>
              <a:tailEnd/>
            </a:ln>
            <a:effectLst/>
            <a:scene3d>
              <a:camera prst="orthographicFront"/>
              <a:lightRig rig="threePt" dir="t"/>
            </a:scene3d>
            <a:sp3d>
              <a:bevelT prst="angle"/>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latin typeface="Verdana" panose="020B0604030504040204" pitchFamily="34" charset="0"/>
                </a:rPr>
                <a:t>参数估计</a:t>
              </a:r>
            </a:p>
          </p:txBody>
        </p:sp>
        <p:sp>
          <p:nvSpPr>
            <p:cNvPr id="40" name="Line 22"/>
            <p:cNvSpPr>
              <a:spLocks noChangeShapeType="1"/>
            </p:cNvSpPr>
            <p:nvPr/>
          </p:nvSpPr>
          <p:spPr bwMode="auto">
            <a:xfrm flipH="1">
              <a:off x="4400476" y="2843730"/>
              <a:ext cx="551805" cy="8029"/>
            </a:xfrm>
            <a:prstGeom prst="line">
              <a:avLst/>
            </a:prstGeom>
            <a:noFill/>
            <a:ln w="38100">
              <a:solidFill>
                <a:schemeClr val="tx1"/>
              </a:solidFill>
              <a:round/>
              <a:headEnd type="triangl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 name="文本框 5"/>
          <p:cNvSpPr txBox="1"/>
          <p:nvPr/>
        </p:nvSpPr>
        <p:spPr>
          <a:xfrm>
            <a:off x="564835" y="1887118"/>
            <a:ext cx="492443" cy="1532357"/>
          </a:xfrm>
          <a:prstGeom prst="rect">
            <a:avLst/>
          </a:prstGeom>
          <a:solidFill>
            <a:schemeClr val="accent2">
              <a:lumMod val="40000"/>
              <a:lumOff val="60000"/>
            </a:schemeClr>
          </a:solidFill>
          <a:scene3d>
            <a:camera prst="orthographicFront"/>
            <a:lightRig rig="threePt" dir="t"/>
          </a:scene3d>
          <a:sp3d>
            <a:bevelT w="101600" prst="riblet"/>
          </a:sp3d>
        </p:spPr>
        <p:txBody>
          <a:bodyPr vert="eaVert" wrap="square" rtlCol="0">
            <a:spAutoFit/>
          </a:bodyPr>
          <a:lstStyle/>
          <a:p>
            <a:pPr algn="ctr"/>
            <a:r>
              <a:rPr lang="zh-CN" altLang="en-US" sz="2000" b="1" dirty="0" smtClean="0">
                <a:latin typeface="楷体_GB2312" panose="02010609030101010101" pitchFamily="49" charset="-122"/>
                <a:ea typeface="楷体_GB2312" panose="02010609030101010101" pitchFamily="49" charset="-122"/>
              </a:rPr>
              <a:t>修订模型</a:t>
            </a:r>
            <a:endParaRPr lang="zh-CN" altLang="en-US" sz="2000" b="1" dirty="0">
              <a:latin typeface="楷体_GB2312" panose="02010609030101010101" pitchFamily="49" charset="-122"/>
              <a:ea typeface="楷体_GB2312" panose="02010609030101010101" pitchFamily="49" charset="-122"/>
            </a:endParaRPr>
          </a:p>
        </p:txBody>
      </p:sp>
      <p:grpSp>
        <p:nvGrpSpPr>
          <p:cNvPr id="7" name="组合 6"/>
          <p:cNvGrpSpPr/>
          <p:nvPr/>
        </p:nvGrpSpPr>
        <p:grpSpPr>
          <a:xfrm>
            <a:off x="1723231" y="1411537"/>
            <a:ext cx="4059240" cy="442304"/>
            <a:chOff x="2790031" y="1763962"/>
            <a:chExt cx="4059240" cy="442304"/>
          </a:xfrm>
        </p:grpSpPr>
        <p:sp>
          <p:nvSpPr>
            <p:cNvPr id="291842" name="Rectangle 2"/>
            <p:cNvSpPr>
              <a:spLocks noChangeArrowheads="1"/>
            </p:cNvSpPr>
            <p:nvPr/>
          </p:nvSpPr>
          <p:spPr bwMode="auto">
            <a:xfrm>
              <a:off x="2790031" y="1774466"/>
              <a:ext cx="1582738" cy="431800"/>
            </a:xfrm>
            <a:prstGeom prst="rect">
              <a:avLst/>
            </a:prstGeom>
            <a:solidFill>
              <a:srgbClr val="CCFFCC"/>
            </a:solidFill>
            <a:ln w="9525" algn="ctr">
              <a:noFill/>
              <a:miter lim="800000"/>
              <a:headEnd/>
              <a:tailEnd/>
            </a:ln>
            <a:effectLst/>
            <a:scene3d>
              <a:camera prst="orthographicFront"/>
              <a:lightRig rig="threePt" dir="t"/>
            </a:scene3d>
            <a:sp3d>
              <a:bevelT w="114300" prst="artDeco"/>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latin typeface="Verdana" panose="020B0604030504040204" pitchFamily="34" charset="0"/>
                  <a:ea typeface="楷体_GB2312" panose="02010609030101010101" pitchFamily="49" charset="-122"/>
                </a:rPr>
                <a:t>经济理论</a:t>
              </a:r>
            </a:p>
          </p:txBody>
        </p:sp>
        <p:sp>
          <p:nvSpPr>
            <p:cNvPr id="291862" name="Line 22"/>
            <p:cNvSpPr>
              <a:spLocks noChangeShapeType="1"/>
            </p:cNvSpPr>
            <p:nvPr/>
          </p:nvSpPr>
          <p:spPr bwMode="auto">
            <a:xfrm flipH="1">
              <a:off x="4423422" y="1986352"/>
              <a:ext cx="551805" cy="8029"/>
            </a:xfrm>
            <a:prstGeom prst="line">
              <a:avLst/>
            </a:prstGeom>
            <a:noFill/>
            <a:ln w="38100">
              <a:solidFill>
                <a:schemeClr val="tx1"/>
              </a:solidFill>
              <a:round/>
              <a:headEnd type="triangl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Rectangle 6"/>
            <p:cNvSpPr>
              <a:spLocks noChangeArrowheads="1"/>
            </p:cNvSpPr>
            <p:nvPr/>
          </p:nvSpPr>
          <p:spPr bwMode="auto">
            <a:xfrm>
              <a:off x="4977608" y="1763962"/>
              <a:ext cx="1871663" cy="431800"/>
            </a:xfrm>
            <a:prstGeom prst="rect">
              <a:avLst/>
            </a:prstGeom>
            <a:solidFill>
              <a:srgbClr val="FFCC00"/>
            </a:solidFill>
            <a:ln w="9525" algn="ctr">
              <a:noFill/>
              <a:miter lim="800000"/>
              <a:headEnd/>
              <a:tailEnd/>
            </a:ln>
            <a:effectLst/>
            <a:scene3d>
              <a:camera prst="orthographicFront"/>
              <a:lightRig rig="threePt" dir="t"/>
            </a:scene3d>
            <a:sp3d>
              <a:bevelT prst="angle"/>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smtClean="0">
                  <a:latin typeface="Verdana" panose="020B0604030504040204" pitchFamily="34" charset="0"/>
                </a:rPr>
                <a:t>建立模型</a:t>
              </a:r>
              <a:endParaRPr lang="zh-CN" altLang="en-US" b="1" dirty="0">
                <a:latin typeface="Verdana" panose="020B0604030504040204" pitchFamily="34" charset="0"/>
              </a:endParaRPr>
            </a:p>
          </p:txBody>
        </p:sp>
      </p:grpSp>
      <p:sp>
        <p:nvSpPr>
          <p:cNvPr id="45" name="Rectangle 6"/>
          <p:cNvSpPr>
            <a:spLocks noChangeArrowheads="1"/>
          </p:cNvSpPr>
          <p:nvPr/>
        </p:nvSpPr>
        <p:spPr bwMode="auto">
          <a:xfrm>
            <a:off x="3910808" y="3175004"/>
            <a:ext cx="1871663" cy="431800"/>
          </a:xfrm>
          <a:prstGeom prst="rect">
            <a:avLst/>
          </a:prstGeom>
          <a:solidFill>
            <a:srgbClr val="FF0000"/>
          </a:solidFill>
          <a:ln w="9525" algn="ctr">
            <a:noFill/>
            <a:miter lim="800000"/>
            <a:headEnd/>
            <a:tailEnd/>
          </a:ln>
          <a:effectLst/>
          <a:scene3d>
            <a:camera prst="orthographicFront"/>
            <a:lightRig rig="threePt" dir="t"/>
          </a:scene3d>
          <a:sp3d>
            <a:bevelT prst="angle"/>
          </a:sp3d>
          <a:extLst/>
        </p:spPr>
        <p:txBody>
          <a:bodyPr wrap="none" anchor="ctr"/>
          <a:lstStyle/>
          <a:p>
            <a:pPr algn="ctr"/>
            <a:r>
              <a:rPr lang="zh-CN" altLang="en-US" sz="2000" b="1" dirty="0" smtClean="0">
                <a:solidFill>
                  <a:schemeClr val="bg1"/>
                </a:solidFill>
                <a:latin typeface="黑体" panose="02010609060101010101" pitchFamily="49" charset="-122"/>
                <a:ea typeface="黑体" panose="02010609060101010101" pitchFamily="49" charset="-122"/>
              </a:rPr>
              <a:t>模型检验</a:t>
            </a:r>
            <a:endParaRPr lang="zh-CN" altLang="en-US" sz="2000" b="1" dirty="0">
              <a:solidFill>
                <a:schemeClr val="bg1"/>
              </a:solidFill>
              <a:latin typeface="黑体" panose="02010609060101010101" pitchFamily="49" charset="-122"/>
              <a:ea typeface="黑体" panose="02010609060101010101" pitchFamily="49" charset="-122"/>
            </a:endParaRPr>
          </a:p>
        </p:txBody>
      </p:sp>
      <p:sp>
        <p:nvSpPr>
          <p:cNvPr id="46" name="Rectangle 6"/>
          <p:cNvSpPr>
            <a:spLocks noChangeArrowheads="1"/>
          </p:cNvSpPr>
          <p:nvPr/>
        </p:nvSpPr>
        <p:spPr bwMode="auto">
          <a:xfrm>
            <a:off x="3910808" y="3992145"/>
            <a:ext cx="1871663" cy="431800"/>
          </a:xfrm>
          <a:prstGeom prst="rect">
            <a:avLst/>
          </a:prstGeom>
          <a:solidFill>
            <a:schemeClr val="accent6">
              <a:lumMod val="20000"/>
              <a:lumOff val="80000"/>
            </a:schemeClr>
          </a:solidFill>
          <a:ln w="9525" algn="ctr">
            <a:noFill/>
            <a:miter lim="800000"/>
            <a:headEnd/>
            <a:tailEnd/>
          </a:ln>
          <a:effectLst/>
          <a:scene3d>
            <a:camera prst="orthographicFront"/>
            <a:lightRig rig="threePt" dir="t"/>
          </a:scene3d>
          <a:sp3d>
            <a:bevelT prst="angle"/>
          </a:sp3d>
          <a:extLst/>
        </p:spPr>
        <p:txBody>
          <a:bodyPr wrap="none" anchor="ctr"/>
          <a:lstStyle/>
          <a:p>
            <a:pPr algn="ctr"/>
            <a:r>
              <a:rPr lang="zh-CN" altLang="en-US" b="1" dirty="0" smtClean="0">
                <a:latin typeface="Verdana" panose="020B0604030504040204" pitchFamily="34" charset="0"/>
              </a:rPr>
              <a:t>是否符合标准</a:t>
            </a:r>
            <a:endParaRPr lang="zh-CN" altLang="en-US" b="1" dirty="0">
              <a:latin typeface="Verdana" panose="020B0604030504040204" pitchFamily="34" charset="0"/>
            </a:endParaRPr>
          </a:p>
        </p:txBody>
      </p:sp>
      <p:sp>
        <p:nvSpPr>
          <p:cNvPr id="47" name="Line 17"/>
          <p:cNvSpPr>
            <a:spLocks noChangeShapeType="1"/>
          </p:cNvSpPr>
          <p:nvPr/>
        </p:nvSpPr>
        <p:spPr bwMode="auto">
          <a:xfrm>
            <a:off x="4846639" y="2767016"/>
            <a:ext cx="0" cy="36036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Line 17"/>
          <p:cNvSpPr>
            <a:spLocks noChangeShapeType="1"/>
          </p:cNvSpPr>
          <p:nvPr/>
        </p:nvSpPr>
        <p:spPr bwMode="auto">
          <a:xfrm>
            <a:off x="4846639" y="3659189"/>
            <a:ext cx="0" cy="36036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Rectangle 6"/>
          <p:cNvSpPr>
            <a:spLocks noChangeArrowheads="1"/>
          </p:cNvSpPr>
          <p:nvPr/>
        </p:nvSpPr>
        <p:spPr bwMode="auto">
          <a:xfrm>
            <a:off x="3910808" y="4841877"/>
            <a:ext cx="1871663" cy="431800"/>
          </a:xfrm>
          <a:prstGeom prst="rect">
            <a:avLst/>
          </a:prstGeom>
          <a:solidFill>
            <a:srgbClr val="FFCC00"/>
          </a:solidFill>
          <a:ln w="9525" algn="ctr">
            <a:noFill/>
            <a:miter lim="800000"/>
            <a:headEnd/>
            <a:tailEnd/>
          </a:ln>
          <a:effectLst/>
          <a:scene3d>
            <a:camera prst="orthographicFront"/>
            <a:lightRig rig="threePt" dir="t"/>
          </a:scene3d>
          <a:sp3d>
            <a:bevelT prst="angle"/>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smtClean="0">
                <a:latin typeface="Verdana" panose="020B0604030504040204" pitchFamily="34" charset="0"/>
              </a:rPr>
              <a:t>模型应用</a:t>
            </a:r>
            <a:endParaRPr lang="zh-CN" altLang="en-US" b="1" dirty="0">
              <a:latin typeface="Verdana" panose="020B0604030504040204" pitchFamily="34" charset="0"/>
            </a:endParaRPr>
          </a:p>
        </p:txBody>
      </p:sp>
      <p:sp>
        <p:nvSpPr>
          <p:cNvPr id="50" name="Line 17"/>
          <p:cNvSpPr>
            <a:spLocks noChangeShapeType="1"/>
          </p:cNvSpPr>
          <p:nvPr/>
        </p:nvSpPr>
        <p:spPr bwMode="auto">
          <a:xfrm>
            <a:off x="4846639" y="4476753"/>
            <a:ext cx="0" cy="36036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4" name="肘形连接符 13"/>
          <p:cNvCxnSpPr>
            <a:stCxn id="6" idx="0"/>
            <a:endCxn id="44" idx="0"/>
          </p:cNvCxnSpPr>
          <p:nvPr/>
        </p:nvCxnSpPr>
        <p:spPr>
          <a:xfrm rot="5400000" flipH="1" flipV="1">
            <a:off x="2591058" y="-368463"/>
            <a:ext cx="475581" cy="4035583"/>
          </a:xfrm>
          <a:prstGeom prst="bentConnector3">
            <a:avLst>
              <a:gd name="adj1" fmla="val 174105"/>
            </a:avLst>
          </a:prstGeom>
          <a:ln w="25400">
            <a:solidFill>
              <a:srgbClr val="C00000"/>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肘形连接符 22"/>
          <p:cNvCxnSpPr>
            <a:endCxn id="46" idx="1"/>
          </p:cNvCxnSpPr>
          <p:nvPr/>
        </p:nvCxnSpPr>
        <p:spPr>
          <a:xfrm>
            <a:off x="768914" y="3433203"/>
            <a:ext cx="3141894" cy="774842"/>
          </a:xfrm>
          <a:prstGeom prst="bentConnector3">
            <a:avLst>
              <a:gd name="adj1" fmla="val 282"/>
            </a:avLst>
          </a:prstGeom>
          <a:ln w="25400">
            <a:solidFill>
              <a:srgbClr val="C00000"/>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73" name="Rectangle 5"/>
          <p:cNvSpPr>
            <a:spLocks noChangeArrowheads="1"/>
          </p:cNvSpPr>
          <p:nvPr/>
        </p:nvSpPr>
        <p:spPr bwMode="auto">
          <a:xfrm>
            <a:off x="6786709" y="2947197"/>
            <a:ext cx="1774824" cy="431800"/>
          </a:xfrm>
          <a:prstGeom prst="rect">
            <a:avLst/>
          </a:prstGeom>
          <a:solidFill>
            <a:schemeClr val="accent2">
              <a:lumMod val="20000"/>
              <a:lumOff val="80000"/>
            </a:schemeClr>
          </a:solidFill>
          <a:ln w="9525" algn="ctr">
            <a:noFill/>
            <a:miter lim="800000"/>
            <a:headEnd/>
            <a:tailEnd/>
          </a:ln>
          <a:effectLst/>
          <a:scene3d>
            <a:camera prst="orthographicFront"/>
            <a:lightRig rig="threePt" dir="t"/>
          </a:scene3d>
          <a:sp3d>
            <a:bevelT prst="relaxedInset"/>
          </a:sp3d>
          <a:extLst/>
        </p:spPr>
        <p:txBody>
          <a:bodyPr wrap="none" anchor="ctr"/>
          <a:lstStyle/>
          <a:p>
            <a:pPr algn="ctr"/>
            <a:r>
              <a:rPr lang="zh-CN" altLang="en-US" b="1" dirty="0" smtClean="0">
                <a:latin typeface="Verdana" panose="020B0604030504040204" pitchFamily="34" charset="0"/>
              </a:rPr>
              <a:t>统计推断检验</a:t>
            </a:r>
            <a:endParaRPr lang="zh-CN" altLang="en-US" b="1" dirty="0">
              <a:latin typeface="Verdana" panose="020B0604030504040204" pitchFamily="34" charset="0"/>
            </a:endParaRPr>
          </a:p>
        </p:txBody>
      </p:sp>
      <p:sp>
        <p:nvSpPr>
          <p:cNvPr id="74" name="Rectangle 5"/>
          <p:cNvSpPr>
            <a:spLocks noChangeArrowheads="1"/>
          </p:cNvSpPr>
          <p:nvPr/>
        </p:nvSpPr>
        <p:spPr bwMode="auto">
          <a:xfrm>
            <a:off x="6786709" y="3651624"/>
            <a:ext cx="1774824" cy="431800"/>
          </a:xfrm>
          <a:prstGeom prst="rect">
            <a:avLst/>
          </a:prstGeom>
          <a:solidFill>
            <a:schemeClr val="accent2">
              <a:lumMod val="20000"/>
              <a:lumOff val="80000"/>
            </a:schemeClr>
          </a:solidFill>
          <a:ln w="9525" algn="ctr">
            <a:noFill/>
            <a:miter lim="800000"/>
            <a:headEnd/>
            <a:tailEnd/>
          </a:ln>
          <a:effectLst/>
          <a:scene3d>
            <a:camera prst="orthographicFront"/>
            <a:lightRig rig="threePt" dir="t"/>
          </a:scene3d>
          <a:sp3d>
            <a:bevelT prst="relaxedInset"/>
          </a:sp3d>
          <a:extLst/>
        </p:spPr>
        <p:txBody>
          <a:bodyPr wrap="none" anchor="ctr"/>
          <a:lstStyle/>
          <a:p>
            <a:pPr algn="ctr"/>
            <a:r>
              <a:rPr lang="zh-CN" altLang="en-US" b="1" dirty="0" smtClean="0">
                <a:latin typeface="Verdana" panose="020B0604030504040204" pitchFamily="34" charset="0"/>
              </a:rPr>
              <a:t>经济意义检验</a:t>
            </a:r>
            <a:endParaRPr lang="zh-CN" altLang="en-US" b="1" dirty="0">
              <a:latin typeface="Verdana" panose="020B0604030504040204" pitchFamily="34" charset="0"/>
            </a:endParaRPr>
          </a:p>
        </p:txBody>
      </p:sp>
      <p:sp>
        <p:nvSpPr>
          <p:cNvPr id="75" name="Rectangle 5"/>
          <p:cNvSpPr>
            <a:spLocks noChangeArrowheads="1"/>
          </p:cNvSpPr>
          <p:nvPr/>
        </p:nvSpPr>
        <p:spPr bwMode="auto">
          <a:xfrm>
            <a:off x="6800782" y="4339006"/>
            <a:ext cx="1774824" cy="431800"/>
          </a:xfrm>
          <a:prstGeom prst="rect">
            <a:avLst/>
          </a:prstGeom>
          <a:solidFill>
            <a:schemeClr val="accent2">
              <a:lumMod val="20000"/>
              <a:lumOff val="80000"/>
            </a:schemeClr>
          </a:solidFill>
          <a:ln w="9525" algn="ctr">
            <a:noFill/>
            <a:miter lim="800000"/>
            <a:headEnd/>
            <a:tailEnd/>
          </a:ln>
          <a:effectLst/>
          <a:scene3d>
            <a:camera prst="orthographicFront"/>
            <a:lightRig rig="threePt" dir="t"/>
          </a:scene3d>
          <a:sp3d>
            <a:bevelT prst="relaxedInset"/>
          </a:sp3d>
          <a:extLst/>
        </p:spPr>
        <p:txBody>
          <a:bodyPr wrap="none" anchor="ctr"/>
          <a:lstStyle/>
          <a:p>
            <a:pPr algn="ctr"/>
            <a:r>
              <a:rPr lang="zh-CN" altLang="en-US" b="1" dirty="0" smtClean="0">
                <a:latin typeface="Verdana" panose="020B0604030504040204" pitchFamily="34" charset="0"/>
              </a:rPr>
              <a:t>预测检验</a:t>
            </a:r>
            <a:endParaRPr lang="zh-CN" altLang="en-US" b="1" dirty="0">
              <a:latin typeface="Verdana" panose="020B0604030504040204" pitchFamily="34" charset="0"/>
            </a:endParaRPr>
          </a:p>
        </p:txBody>
      </p:sp>
      <p:cxnSp>
        <p:nvCxnSpPr>
          <p:cNvPr id="39" name="直接连接符 38"/>
          <p:cNvCxnSpPr/>
          <p:nvPr/>
        </p:nvCxnSpPr>
        <p:spPr>
          <a:xfrm flipH="1">
            <a:off x="6301079" y="1628419"/>
            <a:ext cx="10861" cy="2947231"/>
          </a:xfrm>
          <a:prstGeom prst="line">
            <a:avLst/>
          </a:prstGeom>
          <a:ln w="25400">
            <a:solidFill>
              <a:schemeClr val="tx1"/>
            </a:solidFill>
          </a:ln>
        </p:spPr>
        <p:style>
          <a:lnRef idx="1">
            <a:schemeClr val="dk1"/>
          </a:lnRef>
          <a:fillRef idx="0">
            <a:schemeClr val="dk1"/>
          </a:fillRef>
          <a:effectRef idx="0">
            <a:schemeClr val="dk1"/>
          </a:effectRef>
          <a:fontRef idx="minor">
            <a:schemeClr val="tx1"/>
          </a:fontRef>
        </p:style>
      </p:cxnSp>
      <p:cxnSp>
        <p:nvCxnSpPr>
          <p:cNvPr id="42" name="直接箭头连接符 41"/>
          <p:cNvCxnSpPr/>
          <p:nvPr/>
        </p:nvCxnSpPr>
        <p:spPr>
          <a:xfrm flipV="1">
            <a:off x="6311940" y="1627437"/>
            <a:ext cx="471634" cy="88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flipV="1">
            <a:off x="6329148" y="4566768"/>
            <a:ext cx="471634" cy="88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nvCxnSpPr>
        <p:spPr>
          <a:xfrm flipV="1">
            <a:off x="6308946" y="3154447"/>
            <a:ext cx="471634" cy="88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p:nvPr/>
        </p:nvCxnSpPr>
        <p:spPr>
          <a:xfrm flipV="1">
            <a:off x="6311940" y="3870947"/>
            <a:ext cx="471634" cy="88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5779336" y="3424321"/>
            <a:ext cx="53260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Rectangle 5"/>
          <p:cNvSpPr>
            <a:spLocks noChangeArrowheads="1"/>
          </p:cNvSpPr>
          <p:nvPr/>
        </p:nvSpPr>
        <p:spPr bwMode="auto">
          <a:xfrm>
            <a:off x="9682955" y="954238"/>
            <a:ext cx="1774824" cy="431800"/>
          </a:xfrm>
          <a:prstGeom prst="rect">
            <a:avLst/>
          </a:prstGeom>
          <a:solidFill>
            <a:schemeClr val="accent3">
              <a:lumMod val="20000"/>
              <a:lumOff val="80000"/>
            </a:schemeClr>
          </a:solidFill>
          <a:ln w="9525" algn="ctr">
            <a:noFill/>
            <a:miter lim="800000"/>
            <a:headEnd/>
            <a:tailEnd/>
          </a:ln>
          <a:effectLst/>
          <a:scene3d>
            <a:camera prst="orthographicFront"/>
            <a:lightRig rig="threePt" dir="t"/>
          </a:scene3d>
          <a:sp3d>
            <a:bevelT w="101600" prst="riblet"/>
          </a:sp3d>
          <a:extLst/>
        </p:spPr>
        <p:txBody>
          <a:bodyPr wrap="none" anchor="ctr"/>
          <a:lstStyle/>
          <a:p>
            <a:pPr algn="ctr"/>
            <a:r>
              <a:rPr lang="zh-CN" altLang="en-US" b="1" dirty="0" smtClean="0">
                <a:latin typeface="Verdana" panose="020B0604030504040204" pitchFamily="34" charset="0"/>
              </a:rPr>
              <a:t>异方差</a:t>
            </a:r>
            <a:endParaRPr lang="zh-CN" altLang="en-US" b="1" dirty="0">
              <a:latin typeface="Verdana" panose="020B0604030504040204" pitchFamily="34" charset="0"/>
            </a:endParaRPr>
          </a:p>
        </p:txBody>
      </p:sp>
      <p:sp>
        <p:nvSpPr>
          <p:cNvPr id="99" name="Rectangle 5"/>
          <p:cNvSpPr>
            <a:spLocks noChangeArrowheads="1"/>
          </p:cNvSpPr>
          <p:nvPr/>
        </p:nvSpPr>
        <p:spPr bwMode="auto">
          <a:xfrm>
            <a:off x="9682955" y="1412301"/>
            <a:ext cx="1774824" cy="431800"/>
          </a:xfrm>
          <a:prstGeom prst="rect">
            <a:avLst/>
          </a:prstGeom>
          <a:solidFill>
            <a:schemeClr val="accent3">
              <a:lumMod val="20000"/>
              <a:lumOff val="80000"/>
            </a:schemeClr>
          </a:solidFill>
          <a:ln w="9525" algn="ctr">
            <a:noFill/>
            <a:miter lim="800000"/>
            <a:headEnd/>
            <a:tailEnd/>
          </a:ln>
          <a:effectLst/>
          <a:scene3d>
            <a:camera prst="orthographicFront"/>
            <a:lightRig rig="threePt" dir="t"/>
          </a:scene3d>
          <a:sp3d>
            <a:bevelT w="101600" prst="riblet"/>
          </a:sp3d>
          <a:extLst/>
        </p:spPr>
        <p:txBody>
          <a:bodyPr wrap="none" anchor="ctr"/>
          <a:lstStyle/>
          <a:p>
            <a:pPr algn="ctr"/>
            <a:r>
              <a:rPr lang="zh-CN" altLang="en-US" b="1" dirty="0" smtClean="0">
                <a:latin typeface="Verdana" panose="020B0604030504040204" pitchFamily="34" charset="0"/>
              </a:rPr>
              <a:t>自相关</a:t>
            </a:r>
            <a:endParaRPr lang="zh-CN" altLang="en-US" b="1" dirty="0">
              <a:latin typeface="Verdana" panose="020B0604030504040204" pitchFamily="34" charset="0"/>
            </a:endParaRPr>
          </a:p>
        </p:txBody>
      </p:sp>
      <p:sp>
        <p:nvSpPr>
          <p:cNvPr id="100" name="Rectangle 5"/>
          <p:cNvSpPr>
            <a:spLocks noChangeArrowheads="1"/>
          </p:cNvSpPr>
          <p:nvPr/>
        </p:nvSpPr>
        <p:spPr bwMode="auto">
          <a:xfrm>
            <a:off x="9682955" y="1879984"/>
            <a:ext cx="1774824" cy="431800"/>
          </a:xfrm>
          <a:prstGeom prst="rect">
            <a:avLst/>
          </a:prstGeom>
          <a:solidFill>
            <a:schemeClr val="accent3">
              <a:lumMod val="20000"/>
              <a:lumOff val="80000"/>
            </a:schemeClr>
          </a:solidFill>
          <a:ln w="9525" algn="ctr">
            <a:noFill/>
            <a:miter lim="800000"/>
            <a:headEnd/>
            <a:tailEnd/>
          </a:ln>
          <a:effectLst/>
          <a:scene3d>
            <a:camera prst="orthographicFront"/>
            <a:lightRig rig="threePt" dir="t"/>
          </a:scene3d>
          <a:sp3d>
            <a:bevelT w="101600" prst="riblet"/>
          </a:sp3d>
          <a:extLst/>
        </p:spPr>
        <p:txBody>
          <a:bodyPr wrap="none" anchor="ctr"/>
          <a:lstStyle/>
          <a:p>
            <a:pPr algn="ctr"/>
            <a:r>
              <a:rPr lang="zh-CN" altLang="en-US" b="1" dirty="0" smtClean="0">
                <a:latin typeface="Verdana" panose="020B0604030504040204" pitchFamily="34" charset="0"/>
              </a:rPr>
              <a:t>多重共线性</a:t>
            </a:r>
            <a:endParaRPr lang="zh-CN" altLang="en-US" b="1" dirty="0">
              <a:latin typeface="Verdana" panose="020B0604030504040204" pitchFamily="34" charset="0"/>
            </a:endParaRPr>
          </a:p>
        </p:txBody>
      </p:sp>
      <p:sp>
        <p:nvSpPr>
          <p:cNvPr id="101" name="Rectangle 5"/>
          <p:cNvSpPr>
            <a:spLocks noChangeArrowheads="1"/>
          </p:cNvSpPr>
          <p:nvPr/>
        </p:nvSpPr>
        <p:spPr bwMode="auto">
          <a:xfrm>
            <a:off x="9644209" y="2467049"/>
            <a:ext cx="1911532" cy="431800"/>
          </a:xfrm>
          <a:prstGeom prst="rect">
            <a:avLst/>
          </a:prstGeom>
          <a:solidFill>
            <a:schemeClr val="accent1">
              <a:lumMod val="20000"/>
              <a:lumOff val="80000"/>
            </a:schemeClr>
          </a:solidFill>
          <a:ln w="9525" algn="ctr">
            <a:noFill/>
            <a:miter lim="800000"/>
            <a:headEnd/>
            <a:tailEnd/>
          </a:ln>
          <a:effectLst/>
          <a:scene3d>
            <a:camera prst="orthographicFront"/>
            <a:lightRig rig="threePt" dir="t"/>
          </a:scene3d>
          <a:sp3d>
            <a:bevelT w="101600" prst="riblet"/>
          </a:sp3d>
          <a:extLst/>
        </p:spPr>
        <p:txBody>
          <a:bodyPr wrap="none" anchor="ctr"/>
          <a:lstStyle/>
          <a:p>
            <a:pPr algn="ctr"/>
            <a:r>
              <a:rPr lang="zh-CN" altLang="en-US" b="1" dirty="0" smtClean="0">
                <a:latin typeface="Verdana" panose="020B0604030504040204" pitchFamily="34" charset="0"/>
              </a:rPr>
              <a:t>拟合优度检验</a:t>
            </a:r>
            <a:endParaRPr lang="zh-CN" altLang="en-US" b="1" dirty="0">
              <a:latin typeface="Verdana" panose="020B0604030504040204" pitchFamily="34" charset="0"/>
            </a:endParaRPr>
          </a:p>
        </p:txBody>
      </p:sp>
      <p:sp>
        <p:nvSpPr>
          <p:cNvPr id="102" name="Rectangle 5"/>
          <p:cNvSpPr>
            <a:spLocks noChangeArrowheads="1"/>
          </p:cNvSpPr>
          <p:nvPr/>
        </p:nvSpPr>
        <p:spPr bwMode="auto">
          <a:xfrm>
            <a:off x="9644209" y="2934637"/>
            <a:ext cx="1911532" cy="431800"/>
          </a:xfrm>
          <a:prstGeom prst="rect">
            <a:avLst/>
          </a:prstGeom>
          <a:solidFill>
            <a:schemeClr val="accent1">
              <a:lumMod val="20000"/>
              <a:lumOff val="80000"/>
            </a:schemeClr>
          </a:solidFill>
          <a:ln w="9525" algn="ctr">
            <a:noFill/>
            <a:miter lim="800000"/>
            <a:headEnd/>
            <a:tailEnd/>
          </a:ln>
          <a:effectLst/>
          <a:scene3d>
            <a:camera prst="orthographicFront"/>
            <a:lightRig rig="threePt" dir="t"/>
          </a:scene3d>
          <a:sp3d>
            <a:bevelT w="101600" prst="riblet"/>
          </a:sp3d>
          <a:extLst/>
        </p:spPr>
        <p:txBody>
          <a:bodyPr wrap="none" anchor="ctr"/>
          <a:lstStyle/>
          <a:p>
            <a:pPr algn="ctr"/>
            <a:r>
              <a:rPr lang="zh-CN" altLang="en-US" b="1" dirty="0" smtClean="0">
                <a:latin typeface="Verdana" panose="020B0604030504040204" pitchFamily="34" charset="0"/>
              </a:rPr>
              <a:t>参数的显著性检验</a:t>
            </a:r>
            <a:endParaRPr lang="zh-CN" altLang="en-US" b="1" dirty="0">
              <a:latin typeface="Verdana" panose="020B0604030504040204" pitchFamily="34" charset="0"/>
            </a:endParaRPr>
          </a:p>
        </p:txBody>
      </p:sp>
      <p:sp>
        <p:nvSpPr>
          <p:cNvPr id="103" name="Rectangle 5"/>
          <p:cNvSpPr>
            <a:spLocks noChangeArrowheads="1"/>
          </p:cNvSpPr>
          <p:nvPr/>
        </p:nvSpPr>
        <p:spPr bwMode="auto">
          <a:xfrm>
            <a:off x="9644209" y="3383270"/>
            <a:ext cx="1911532" cy="431800"/>
          </a:xfrm>
          <a:prstGeom prst="rect">
            <a:avLst/>
          </a:prstGeom>
          <a:solidFill>
            <a:schemeClr val="accent1">
              <a:lumMod val="20000"/>
              <a:lumOff val="80000"/>
            </a:schemeClr>
          </a:solidFill>
          <a:ln w="9525" algn="ctr">
            <a:noFill/>
            <a:miter lim="800000"/>
            <a:headEnd/>
            <a:tailEnd/>
          </a:ln>
          <a:effectLst/>
          <a:scene3d>
            <a:camera prst="orthographicFront"/>
            <a:lightRig rig="threePt" dir="t"/>
          </a:scene3d>
          <a:sp3d>
            <a:bevelT w="101600" prst="riblet"/>
          </a:sp3d>
          <a:extLst/>
        </p:spPr>
        <p:txBody>
          <a:bodyPr wrap="none" anchor="ctr"/>
          <a:lstStyle/>
          <a:p>
            <a:pPr algn="ctr"/>
            <a:r>
              <a:rPr lang="zh-CN" altLang="en-US" b="1" dirty="0" smtClean="0">
                <a:latin typeface="Verdana" panose="020B0604030504040204" pitchFamily="34" charset="0"/>
              </a:rPr>
              <a:t>方程的显著性检验</a:t>
            </a:r>
            <a:endParaRPr lang="zh-CN" altLang="en-US" b="1" dirty="0">
              <a:latin typeface="Verdana" panose="020B0604030504040204" pitchFamily="34" charset="0"/>
            </a:endParaRPr>
          </a:p>
        </p:txBody>
      </p:sp>
      <p:cxnSp>
        <p:nvCxnSpPr>
          <p:cNvPr id="104" name="直接连接符 103"/>
          <p:cNvCxnSpPr/>
          <p:nvPr/>
        </p:nvCxnSpPr>
        <p:spPr>
          <a:xfrm flipH="1">
            <a:off x="9106514" y="1170138"/>
            <a:ext cx="5697" cy="925203"/>
          </a:xfrm>
          <a:prstGeom prst="line">
            <a:avLst/>
          </a:prstGeom>
          <a:ln w="25400">
            <a:solidFill>
              <a:schemeClr val="tx1"/>
            </a:solidFill>
          </a:ln>
        </p:spPr>
        <p:style>
          <a:lnRef idx="1">
            <a:schemeClr val="dk1"/>
          </a:lnRef>
          <a:fillRef idx="0">
            <a:schemeClr val="dk1"/>
          </a:fillRef>
          <a:effectRef idx="0">
            <a:schemeClr val="dk1"/>
          </a:effectRef>
          <a:fontRef idx="minor">
            <a:schemeClr val="tx1"/>
          </a:fontRef>
        </p:style>
      </p:cxnSp>
      <p:cxnSp>
        <p:nvCxnSpPr>
          <p:cNvPr id="107" name="直接箭头连接符 106"/>
          <p:cNvCxnSpPr/>
          <p:nvPr/>
        </p:nvCxnSpPr>
        <p:spPr>
          <a:xfrm>
            <a:off x="9124950" y="1170508"/>
            <a:ext cx="558005" cy="108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p:nvPr/>
        </p:nvCxnSpPr>
        <p:spPr>
          <a:xfrm flipV="1">
            <a:off x="8585200" y="1641537"/>
            <a:ext cx="1097755" cy="41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接箭头连接符 114"/>
          <p:cNvCxnSpPr/>
          <p:nvPr/>
        </p:nvCxnSpPr>
        <p:spPr>
          <a:xfrm>
            <a:off x="9092011" y="2077818"/>
            <a:ext cx="590944" cy="108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9098537" y="2664857"/>
            <a:ext cx="7363" cy="941947"/>
          </a:xfrm>
          <a:prstGeom prst="line">
            <a:avLst/>
          </a:prstGeom>
          <a:ln w="25400">
            <a:solidFill>
              <a:schemeClr val="tx1"/>
            </a:solidFill>
          </a:ln>
        </p:spPr>
        <p:style>
          <a:lnRef idx="1">
            <a:schemeClr val="dk1"/>
          </a:lnRef>
          <a:fillRef idx="0">
            <a:schemeClr val="dk1"/>
          </a:fillRef>
          <a:effectRef idx="0">
            <a:schemeClr val="dk1"/>
          </a:effectRef>
          <a:fontRef idx="minor">
            <a:schemeClr val="tx1"/>
          </a:fontRef>
        </p:style>
      </p:cxnSp>
      <p:cxnSp>
        <p:nvCxnSpPr>
          <p:cNvPr id="123" name="直接箭头连接符 122"/>
          <p:cNvCxnSpPr/>
          <p:nvPr/>
        </p:nvCxnSpPr>
        <p:spPr>
          <a:xfrm>
            <a:off x="9097387" y="2677036"/>
            <a:ext cx="558005" cy="108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接箭头连接符 123"/>
          <p:cNvCxnSpPr/>
          <p:nvPr/>
        </p:nvCxnSpPr>
        <p:spPr>
          <a:xfrm flipV="1">
            <a:off x="8557637" y="3148065"/>
            <a:ext cx="1097755" cy="41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接箭头连接符 124"/>
          <p:cNvCxnSpPr/>
          <p:nvPr/>
        </p:nvCxnSpPr>
        <p:spPr>
          <a:xfrm>
            <a:off x="9087388" y="3608695"/>
            <a:ext cx="595567"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4" name="Rectangle 11"/>
          <p:cNvSpPr>
            <a:spLocks noChangeArrowheads="1"/>
          </p:cNvSpPr>
          <p:nvPr/>
        </p:nvSpPr>
        <p:spPr bwMode="auto">
          <a:xfrm>
            <a:off x="2095637" y="6008504"/>
            <a:ext cx="1549400" cy="431800"/>
          </a:xfrm>
          <a:prstGeom prst="rect">
            <a:avLst/>
          </a:prstGeom>
          <a:solidFill>
            <a:srgbClr val="CC99FF"/>
          </a:solidFill>
          <a:ln w="9525" algn="ctr">
            <a:noFill/>
            <a:miter lim="800000"/>
            <a:headEnd/>
            <a:tailEnd/>
          </a:ln>
          <a:effectLst/>
          <a:scene3d>
            <a:camera prst="orthographicFront"/>
            <a:lightRig rig="threePt" dir="t"/>
          </a:scene3d>
          <a:sp3d>
            <a:bevelT w="114300" prst="artDeco"/>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smtClean="0">
                <a:latin typeface="Verdana" panose="020B0604030504040204" pitchFamily="34" charset="0"/>
              </a:rPr>
              <a:t>经济预测</a:t>
            </a:r>
            <a:endParaRPr lang="zh-CN" altLang="en-US" b="1" dirty="0">
              <a:latin typeface="Verdana" panose="020B0604030504040204" pitchFamily="34" charset="0"/>
            </a:endParaRPr>
          </a:p>
        </p:txBody>
      </p:sp>
      <p:sp>
        <p:nvSpPr>
          <p:cNvPr id="135" name="Rectangle 11"/>
          <p:cNvSpPr>
            <a:spLocks noChangeArrowheads="1"/>
          </p:cNvSpPr>
          <p:nvPr/>
        </p:nvSpPr>
        <p:spPr bwMode="auto">
          <a:xfrm>
            <a:off x="4052889" y="6008504"/>
            <a:ext cx="1549400" cy="431800"/>
          </a:xfrm>
          <a:prstGeom prst="rect">
            <a:avLst/>
          </a:prstGeom>
          <a:solidFill>
            <a:srgbClr val="CC99FF"/>
          </a:solidFill>
          <a:ln w="9525" algn="ctr">
            <a:noFill/>
            <a:miter lim="800000"/>
            <a:headEnd/>
            <a:tailEnd/>
          </a:ln>
          <a:effectLst/>
          <a:scene3d>
            <a:camera prst="orthographicFront"/>
            <a:lightRig rig="threePt" dir="t"/>
          </a:scene3d>
          <a:sp3d>
            <a:bevelT w="114300" prst="artDeco"/>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smtClean="0">
                <a:latin typeface="Verdana" panose="020B0604030504040204" pitchFamily="34" charset="0"/>
              </a:rPr>
              <a:t>政策评价</a:t>
            </a:r>
            <a:endParaRPr lang="zh-CN" altLang="en-US" b="1" dirty="0">
              <a:latin typeface="Verdana" panose="020B0604030504040204" pitchFamily="34" charset="0"/>
            </a:endParaRPr>
          </a:p>
        </p:txBody>
      </p:sp>
      <p:sp>
        <p:nvSpPr>
          <p:cNvPr id="136" name="Rectangle 11"/>
          <p:cNvSpPr>
            <a:spLocks noChangeArrowheads="1"/>
          </p:cNvSpPr>
          <p:nvPr/>
        </p:nvSpPr>
        <p:spPr bwMode="auto">
          <a:xfrm>
            <a:off x="5977349" y="6008504"/>
            <a:ext cx="3189433" cy="431800"/>
          </a:xfrm>
          <a:prstGeom prst="rect">
            <a:avLst/>
          </a:prstGeom>
          <a:solidFill>
            <a:srgbClr val="CC99FF"/>
          </a:solidFill>
          <a:ln w="9525" algn="ctr">
            <a:noFill/>
            <a:miter lim="800000"/>
            <a:headEnd/>
            <a:tailEnd/>
          </a:ln>
          <a:effectLst/>
          <a:scene3d>
            <a:camera prst="orthographicFront"/>
            <a:lightRig rig="threePt" dir="t"/>
          </a:scene3d>
          <a:sp3d>
            <a:bevelT w="114300" prst="artDeco"/>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smtClean="0">
                <a:latin typeface="Verdana" panose="020B0604030504040204" pitchFamily="34" charset="0"/>
              </a:rPr>
              <a:t>检验和发展经济理论</a:t>
            </a:r>
            <a:endParaRPr lang="zh-CN" altLang="en-US" b="1" dirty="0">
              <a:latin typeface="Verdana" panose="020B0604030504040204" pitchFamily="34" charset="0"/>
            </a:endParaRPr>
          </a:p>
        </p:txBody>
      </p:sp>
      <p:sp>
        <p:nvSpPr>
          <p:cNvPr id="137" name="Line 25"/>
          <p:cNvSpPr>
            <a:spLocks noChangeShapeType="1"/>
          </p:cNvSpPr>
          <p:nvPr/>
        </p:nvSpPr>
        <p:spPr bwMode="auto">
          <a:xfrm flipH="1">
            <a:off x="7629525" y="5529264"/>
            <a:ext cx="0" cy="46019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 name="Line 25"/>
          <p:cNvSpPr>
            <a:spLocks noChangeShapeType="1"/>
          </p:cNvSpPr>
          <p:nvPr/>
        </p:nvSpPr>
        <p:spPr bwMode="auto">
          <a:xfrm flipH="1">
            <a:off x="2857500" y="5548314"/>
            <a:ext cx="0" cy="46019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191787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91857"/>
                                        </p:tgtEl>
                                        <p:attrNameLst>
                                          <p:attrName>style.visibility</p:attrName>
                                        </p:attrNameLst>
                                      </p:cBhvr>
                                      <p:to>
                                        <p:strVal val="visible"/>
                                      </p:to>
                                    </p:set>
                                    <p:animEffect transition="in" filter="wipe(down)">
                                      <p:cBhvr>
                                        <p:cTn id="12" dur="500"/>
                                        <p:tgtEl>
                                          <p:spTgt spid="291857"/>
                                        </p:tgtEl>
                                      </p:cBhvr>
                                    </p:animEffect>
                                  </p:childTnLst>
                                </p:cTn>
                              </p:par>
                              <p:par>
                                <p:cTn id="13" presetID="2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wipe(down)">
                                      <p:cBhvr>
                                        <p:cTn id="20" dur="500"/>
                                        <p:tgtEl>
                                          <p:spTgt spid="47"/>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wipe(down)">
                                      <p:cBhvr>
                                        <p:cTn id="23" dur="500"/>
                                        <p:tgtEl>
                                          <p:spTgt spid="4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wipe(down)">
                                      <p:cBhvr>
                                        <p:cTn id="28" dur="500"/>
                                        <p:tgtEl>
                                          <p:spTgt spid="48"/>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wipe(down)">
                                      <p:cBhvr>
                                        <p:cTn id="31" dur="500"/>
                                        <p:tgtEl>
                                          <p:spTgt spid="4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wipe(down)">
                                      <p:cBhvr>
                                        <p:cTn id="36" dur="500"/>
                                        <p:tgtEl>
                                          <p:spTgt spid="23"/>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291855"/>
                                        </p:tgtEl>
                                        <p:attrNameLst>
                                          <p:attrName>style.visibility</p:attrName>
                                        </p:attrNameLst>
                                      </p:cBhvr>
                                      <p:to>
                                        <p:strVal val="visible"/>
                                      </p:to>
                                    </p:set>
                                    <p:animEffect transition="in" filter="wipe(down)">
                                      <p:cBhvr>
                                        <p:cTn id="39" dur="500"/>
                                        <p:tgtEl>
                                          <p:spTgt spid="291855"/>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down)">
                                      <p:cBhvr>
                                        <p:cTn id="42" dur="500"/>
                                        <p:tgtEl>
                                          <p:spTgt spid="6"/>
                                        </p:tgtEl>
                                      </p:cBhvr>
                                    </p:animEffect>
                                  </p:childTnLst>
                                </p:cTn>
                              </p:par>
                              <p:par>
                                <p:cTn id="43" presetID="22" presetClass="entr" presetSubtype="4"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wipe(down)">
                                      <p:cBhvr>
                                        <p:cTn id="45" dur="500"/>
                                        <p:tgtEl>
                                          <p:spTgt spid="1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50"/>
                                        </p:tgtEl>
                                        <p:attrNameLst>
                                          <p:attrName>style.visibility</p:attrName>
                                        </p:attrNameLst>
                                      </p:cBhvr>
                                      <p:to>
                                        <p:strVal val="visible"/>
                                      </p:to>
                                    </p:set>
                                    <p:animEffect transition="in" filter="wipe(down)">
                                      <p:cBhvr>
                                        <p:cTn id="50" dur="500"/>
                                        <p:tgtEl>
                                          <p:spTgt spid="50"/>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291854"/>
                                        </p:tgtEl>
                                        <p:attrNameLst>
                                          <p:attrName>style.visibility</p:attrName>
                                        </p:attrNameLst>
                                      </p:cBhvr>
                                      <p:to>
                                        <p:strVal val="visible"/>
                                      </p:to>
                                    </p:set>
                                    <p:animEffect transition="in" filter="wipe(down)">
                                      <p:cBhvr>
                                        <p:cTn id="53" dur="500"/>
                                        <p:tgtEl>
                                          <p:spTgt spid="291854"/>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49"/>
                                        </p:tgtEl>
                                        <p:attrNameLst>
                                          <p:attrName>style.visibility</p:attrName>
                                        </p:attrNameLst>
                                      </p:cBhvr>
                                      <p:to>
                                        <p:strVal val="visible"/>
                                      </p:to>
                                    </p:set>
                                    <p:animEffect transition="in" filter="wipe(down)">
                                      <p:cBhvr>
                                        <p:cTn id="56" dur="500"/>
                                        <p:tgtEl>
                                          <p:spTgt spid="4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wipe(down)">
                                      <p:cBhvr>
                                        <p:cTn id="61" dur="500"/>
                                        <p:tgtEl>
                                          <p:spTgt spid="36"/>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291851"/>
                                        </p:tgtEl>
                                        <p:attrNameLst>
                                          <p:attrName>style.visibility</p:attrName>
                                        </p:attrNameLst>
                                      </p:cBhvr>
                                      <p:to>
                                        <p:strVal val="visible"/>
                                      </p:to>
                                    </p:set>
                                    <p:animEffect transition="in" filter="wipe(down)">
                                      <p:cBhvr>
                                        <p:cTn id="64" dur="500"/>
                                        <p:tgtEl>
                                          <p:spTgt spid="291851"/>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291861"/>
                                        </p:tgtEl>
                                        <p:attrNameLst>
                                          <p:attrName>style.visibility</p:attrName>
                                        </p:attrNameLst>
                                      </p:cBhvr>
                                      <p:to>
                                        <p:strVal val="visible"/>
                                      </p:to>
                                    </p:set>
                                    <p:animEffect transition="in" filter="wipe(down)">
                                      <p:cBhvr>
                                        <p:cTn id="67" dur="500"/>
                                        <p:tgtEl>
                                          <p:spTgt spid="291861"/>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291864"/>
                                        </p:tgtEl>
                                        <p:attrNameLst>
                                          <p:attrName>style.visibility</p:attrName>
                                        </p:attrNameLst>
                                      </p:cBhvr>
                                      <p:to>
                                        <p:strVal val="visible"/>
                                      </p:to>
                                    </p:set>
                                    <p:animEffect transition="in" filter="wipe(down)">
                                      <p:cBhvr>
                                        <p:cTn id="70" dur="500"/>
                                        <p:tgtEl>
                                          <p:spTgt spid="291864"/>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291865"/>
                                        </p:tgtEl>
                                        <p:attrNameLst>
                                          <p:attrName>style.visibility</p:attrName>
                                        </p:attrNameLst>
                                      </p:cBhvr>
                                      <p:to>
                                        <p:strVal val="visible"/>
                                      </p:to>
                                    </p:set>
                                    <p:animEffect transition="in" filter="wipe(down)">
                                      <p:cBhvr>
                                        <p:cTn id="73" dur="500"/>
                                        <p:tgtEl>
                                          <p:spTgt spid="291865"/>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134"/>
                                        </p:tgtEl>
                                        <p:attrNameLst>
                                          <p:attrName>style.visibility</p:attrName>
                                        </p:attrNameLst>
                                      </p:cBhvr>
                                      <p:to>
                                        <p:strVal val="visible"/>
                                      </p:to>
                                    </p:set>
                                    <p:animEffect transition="in" filter="wipe(down)">
                                      <p:cBhvr>
                                        <p:cTn id="76" dur="500"/>
                                        <p:tgtEl>
                                          <p:spTgt spid="134"/>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135"/>
                                        </p:tgtEl>
                                        <p:attrNameLst>
                                          <p:attrName>style.visibility</p:attrName>
                                        </p:attrNameLst>
                                      </p:cBhvr>
                                      <p:to>
                                        <p:strVal val="visible"/>
                                      </p:to>
                                    </p:set>
                                    <p:animEffect transition="in" filter="wipe(down)">
                                      <p:cBhvr>
                                        <p:cTn id="79" dur="500"/>
                                        <p:tgtEl>
                                          <p:spTgt spid="135"/>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136"/>
                                        </p:tgtEl>
                                        <p:attrNameLst>
                                          <p:attrName>style.visibility</p:attrName>
                                        </p:attrNameLst>
                                      </p:cBhvr>
                                      <p:to>
                                        <p:strVal val="visible"/>
                                      </p:to>
                                    </p:set>
                                    <p:animEffect transition="in" filter="wipe(down)">
                                      <p:cBhvr>
                                        <p:cTn id="82" dur="500"/>
                                        <p:tgtEl>
                                          <p:spTgt spid="136"/>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137"/>
                                        </p:tgtEl>
                                        <p:attrNameLst>
                                          <p:attrName>style.visibility</p:attrName>
                                        </p:attrNameLst>
                                      </p:cBhvr>
                                      <p:to>
                                        <p:strVal val="visible"/>
                                      </p:to>
                                    </p:set>
                                    <p:animEffect transition="in" filter="wipe(down)">
                                      <p:cBhvr>
                                        <p:cTn id="85" dur="500"/>
                                        <p:tgtEl>
                                          <p:spTgt spid="137"/>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138"/>
                                        </p:tgtEl>
                                        <p:attrNameLst>
                                          <p:attrName>style.visibility</p:attrName>
                                        </p:attrNameLst>
                                      </p:cBhvr>
                                      <p:to>
                                        <p:strVal val="visible"/>
                                      </p:to>
                                    </p:set>
                                    <p:animEffect transition="in" filter="wipe(down)">
                                      <p:cBhvr>
                                        <p:cTn id="88" dur="500"/>
                                        <p:tgtEl>
                                          <p:spTgt spid="138"/>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4" fill="hold" nodeType="clickEffect">
                                  <p:stCondLst>
                                    <p:cond delay="0"/>
                                  </p:stCondLst>
                                  <p:childTnLst>
                                    <p:set>
                                      <p:cBhvr>
                                        <p:cTn id="92" dur="1" fill="hold">
                                          <p:stCondLst>
                                            <p:cond delay="0"/>
                                          </p:stCondLst>
                                        </p:cTn>
                                        <p:tgtEl>
                                          <p:spTgt spid="42"/>
                                        </p:tgtEl>
                                        <p:attrNameLst>
                                          <p:attrName>style.visibility</p:attrName>
                                        </p:attrNameLst>
                                      </p:cBhvr>
                                      <p:to>
                                        <p:strVal val="visible"/>
                                      </p:to>
                                    </p:set>
                                    <p:animEffect transition="in" filter="wipe(down)">
                                      <p:cBhvr>
                                        <p:cTn id="93" dur="500"/>
                                        <p:tgtEl>
                                          <p:spTgt spid="42"/>
                                        </p:tgtEl>
                                      </p:cBhvr>
                                    </p:animEffect>
                                  </p:childTnLst>
                                </p:cTn>
                              </p:par>
                              <p:par>
                                <p:cTn id="94" presetID="22" presetClass="entr" presetSubtype="4" fill="hold" nodeType="withEffect">
                                  <p:stCondLst>
                                    <p:cond delay="0"/>
                                  </p:stCondLst>
                                  <p:childTnLst>
                                    <p:set>
                                      <p:cBhvr>
                                        <p:cTn id="95" dur="1" fill="hold">
                                          <p:stCondLst>
                                            <p:cond delay="0"/>
                                          </p:stCondLst>
                                        </p:cTn>
                                        <p:tgtEl>
                                          <p:spTgt spid="39"/>
                                        </p:tgtEl>
                                        <p:attrNameLst>
                                          <p:attrName>style.visibility</p:attrName>
                                        </p:attrNameLst>
                                      </p:cBhvr>
                                      <p:to>
                                        <p:strVal val="visible"/>
                                      </p:to>
                                    </p:set>
                                    <p:animEffect transition="in" filter="wipe(down)">
                                      <p:cBhvr>
                                        <p:cTn id="96" dur="500"/>
                                        <p:tgtEl>
                                          <p:spTgt spid="39"/>
                                        </p:tgtEl>
                                      </p:cBhvr>
                                    </p:animEffect>
                                  </p:childTnLst>
                                </p:cTn>
                              </p:par>
                              <p:par>
                                <p:cTn id="97" presetID="22" presetClass="entr" presetSubtype="4" fill="hold" nodeType="withEffect">
                                  <p:stCondLst>
                                    <p:cond delay="0"/>
                                  </p:stCondLst>
                                  <p:childTnLst>
                                    <p:set>
                                      <p:cBhvr>
                                        <p:cTn id="98" dur="1" fill="hold">
                                          <p:stCondLst>
                                            <p:cond delay="0"/>
                                          </p:stCondLst>
                                        </p:cTn>
                                        <p:tgtEl>
                                          <p:spTgt spid="53"/>
                                        </p:tgtEl>
                                        <p:attrNameLst>
                                          <p:attrName>style.visibility</p:attrName>
                                        </p:attrNameLst>
                                      </p:cBhvr>
                                      <p:to>
                                        <p:strVal val="visible"/>
                                      </p:to>
                                    </p:set>
                                    <p:animEffect transition="in" filter="wipe(down)">
                                      <p:cBhvr>
                                        <p:cTn id="99" dur="500"/>
                                        <p:tgtEl>
                                          <p:spTgt spid="53"/>
                                        </p:tgtEl>
                                      </p:cBhvr>
                                    </p:animEffect>
                                  </p:childTnLst>
                                </p:cTn>
                              </p:par>
                              <p:par>
                                <p:cTn id="100" presetID="22" presetClass="entr" presetSubtype="4" fill="hold" nodeType="withEffect">
                                  <p:stCondLst>
                                    <p:cond delay="0"/>
                                  </p:stCondLst>
                                  <p:childTnLst>
                                    <p:set>
                                      <p:cBhvr>
                                        <p:cTn id="101" dur="1" fill="hold">
                                          <p:stCondLst>
                                            <p:cond delay="0"/>
                                          </p:stCondLst>
                                        </p:cTn>
                                        <p:tgtEl>
                                          <p:spTgt spid="89"/>
                                        </p:tgtEl>
                                        <p:attrNameLst>
                                          <p:attrName>style.visibility</p:attrName>
                                        </p:attrNameLst>
                                      </p:cBhvr>
                                      <p:to>
                                        <p:strVal val="visible"/>
                                      </p:to>
                                    </p:set>
                                    <p:animEffect transition="in" filter="wipe(down)">
                                      <p:cBhvr>
                                        <p:cTn id="102" dur="500"/>
                                        <p:tgtEl>
                                          <p:spTgt spid="89"/>
                                        </p:tgtEl>
                                      </p:cBhvr>
                                    </p:animEffect>
                                  </p:childTnLst>
                                </p:cTn>
                              </p:par>
                              <p:par>
                                <p:cTn id="103" presetID="22" presetClass="entr" presetSubtype="4" fill="hold" nodeType="withEffect">
                                  <p:stCondLst>
                                    <p:cond delay="0"/>
                                  </p:stCondLst>
                                  <p:childTnLst>
                                    <p:set>
                                      <p:cBhvr>
                                        <p:cTn id="104" dur="1" fill="hold">
                                          <p:stCondLst>
                                            <p:cond delay="0"/>
                                          </p:stCondLst>
                                        </p:cTn>
                                        <p:tgtEl>
                                          <p:spTgt spid="90"/>
                                        </p:tgtEl>
                                        <p:attrNameLst>
                                          <p:attrName>style.visibility</p:attrName>
                                        </p:attrNameLst>
                                      </p:cBhvr>
                                      <p:to>
                                        <p:strVal val="visible"/>
                                      </p:to>
                                    </p:set>
                                    <p:animEffect transition="in" filter="wipe(down)">
                                      <p:cBhvr>
                                        <p:cTn id="105" dur="500"/>
                                        <p:tgtEl>
                                          <p:spTgt spid="90"/>
                                        </p:tgtEl>
                                      </p:cBhvr>
                                    </p:animEffect>
                                  </p:childTnLst>
                                </p:cTn>
                              </p:par>
                              <p:par>
                                <p:cTn id="106" presetID="22" presetClass="entr" presetSubtype="4" fill="hold" nodeType="withEffect">
                                  <p:stCondLst>
                                    <p:cond delay="0"/>
                                  </p:stCondLst>
                                  <p:childTnLst>
                                    <p:set>
                                      <p:cBhvr>
                                        <p:cTn id="107" dur="1" fill="hold">
                                          <p:stCondLst>
                                            <p:cond delay="0"/>
                                          </p:stCondLst>
                                        </p:cTn>
                                        <p:tgtEl>
                                          <p:spTgt spid="88"/>
                                        </p:tgtEl>
                                        <p:attrNameLst>
                                          <p:attrName>style.visibility</p:attrName>
                                        </p:attrNameLst>
                                      </p:cBhvr>
                                      <p:to>
                                        <p:strVal val="visible"/>
                                      </p:to>
                                    </p:set>
                                    <p:animEffect transition="in" filter="wipe(down)">
                                      <p:cBhvr>
                                        <p:cTn id="108" dur="500"/>
                                        <p:tgtEl>
                                          <p:spTgt spid="88"/>
                                        </p:tgtEl>
                                      </p:cBhvr>
                                    </p:animEffect>
                                  </p:childTnLst>
                                </p:cTn>
                              </p:par>
                              <p:par>
                                <p:cTn id="109" presetID="22" presetClass="entr" presetSubtype="4" fill="hold" grpId="0" nodeType="withEffect">
                                  <p:stCondLst>
                                    <p:cond delay="0"/>
                                  </p:stCondLst>
                                  <p:childTnLst>
                                    <p:set>
                                      <p:cBhvr>
                                        <p:cTn id="110" dur="1" fill="hold">
                                          <p:stCondLst>
                                            <p:cond delay="0"/>
                                          </p:stCondLst>
                                        </p:cTn>
                                        <p:tgtEl>
                                          <p:spTgt spid="291845"/>
                                        </p:tgtEl>
                                        <p:attrNameLst>
                                          <p:attrName>style.visibility</p:attrName>
                                        </p:attrNameLst>
                                      </p:cBhvr>
                                      <p:to>
                                        <p:strVal val="visible"/>
                                      </p:to>
                                    </p:set>
                                    <p:animEffect transition="in" filter="wipe(down)">
                                      <p:cBhvr>
                                        <p:cTn id="111" dur="500"/>
                                        <p:tgtEl>
                                          <p:spTgt spid="291845"/>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4" fill="hold" grpId="0" nodeType="clickEffect">
                                  <p:stCondLst>
                                    <p:cond delay="0"/>
                                  </p:stCondLst>
                                  <p:childTnLst>
                                    <p:set>
                                      <p:cBhvr>
                                        <p:cTn id="115" dur="1" fill="hold">
                                          <p:stCondLst>
                                            <p:cond delay="0"/>
                                          </p:stCondLst>
                                        </p:cTn>
                                        <p:tgtEl>
                                          <p:spTgt spid="98"/>
                                        </p:tgtEl>
                                        <p:attrNameLst>
                                          <p:attrName>style.visibility</p:attrName>
                                        </p:attrNameLst>
                                      </p:cBhvr>
                                      <p:to>
                                        <p:strVal val="visible"/>
                                      </p:to>
                                    </p:set>
                                    <p:animEffect transition="in" filter="wipe(down)">
                                      <p:cBhvr>
                                        <p:cTn id="116" dur="500"/>
                                        <p:tgtEl>
                                          <p:spTgt spid="98"/>
                                        </p:tgtEl>
                                      </p:cBhvr>
                                    </p:animEffect>
                                  </p:childTnLst>
                                </p:cTn>
                              </p:par>
                              <p:par>
                                <p:cTn id="117" presetID="22" presetClass="entr" presetSubtype="4" fill="hold" grpId="0" nodeType="withEffect">
                                  <p:stCondLst>
                                    <p:cond delay="0"/>
                                  </p:stCondLst>
                                  <p:childTnLst>
                                    <p:set>
                                      <p:cBhvr>
                                        <p:cTn id="118" dur="1" fill="hold">
                                          <p:stCondLst>
                                            <p:cond delay="0"/>
                                          </p:stCondLst>
                                        </p:cTn>
                                        <p:tgtEl>
                                          <p:spTgt spid="99"/>
                                        </p:tgtEl>
                                        <p:attrNameLst>
                                          <p:attrName>style.visibility</p:attrName>
                                        </p:attrNameLst>
                                      </p:cBhvr>
                                      <p:to>
                                        <p:strVal val="visible"/>
                                      </p:to>
                                    </p:set>
                                    <p:animEffect transition="in" filter="wipe(down)">
                                      <p:cBhvr>
                                        <p:cTn id="119" dur="500"/>
                                        <p:tgtEl>
                                          <p:spTgt spid="99"/>
                                        </p:tgtEl>
                                      </p:cBhvr>
                                    </p:animEffect>
                                  </p:childTnLst>
                                </p:cTn>
                              </p:par>
                              <p:par>
                                <p:cTn id="120" presetID="22" presetClass="entr" presetSubtype="4" fill="hold" grpId="0" nodeType="withEffect">
                                  <p:stCondLst>
                                    <p:cond delay="0"/>
                                  </p:stCondLst>
                                  <p:childTnLst>
                                    <p:set>
                                      <p:cBhvr>
                                        <p:cTn id="121" dur="1" fill="hold">
                                          <p:stCondLst>
                                            <p:cond delay="0"/>
                                          </p:stCondLst>
                                        </p:cTn>
                                        <p:tgtEl>
                                          <p:spTgt spid="100"/>
                                        </p:tgtEl>
                                        <p:attrNameLst>
                                          <p:attrName>style.visibility</p:attrName>
                                        </p:attrNameLst>
                                      </p:cBhvr>
                                      <p:to>
                                        <p:strVal val="visible"/>
                                      </p:to>
                                    </p:set>
                                    <p:animEffect transition="in" filter="wipe(down)">
                                      <p:cBhvr>
                                        <p:cTn id="122" dur="500"/>
                                        <p:tgtEl>
                                          <p:spTgt spid="100"/>
                                        </p:tgtEl>
                                      </p:cBhvr>
                                    </p:animEffect>
                                  </p:childTnLst>
                                </p:cTn>
                              </p:par>
                              <p:par>
                                <p:cTn id="123" presetID="22" presetClass="entr" presetSubtype="4" fill="hold" nodeType="withEffect">
                                  <p:stCondLst>
                                    <p:cond delay="0"/>
                                  </p:stCondLst>
                                  <p:childTnLst>
                                    <p:set>
                                      <p:cBhvr>
                                        <p:cTn id="124" dur="1" fill="hold">
                                          <p:stCondLst>
                                            <p:cond delay="0"/>
                                          </p:stCondLst>
                                        </p:cTn>
                                        <p:tgtEl>
                                          <p:spTgt spid="104"/>
                                        </p:tgtEl>
                                        <p:attrNameLst>
                                          <p:attrName>style.visibility</p:attrName>
                                        </p:attrNameLst>
                                      </p:cBhvr>
                                      <p:to>
                                        <p:strVal val="visible"/>
                                      </p:to>
                                    </p:set>
                                    <p:animEffect transition="in" filter="wipe(down)">
                                      <p:cBhvr>
                                        <p:cTn id="125" dur="500"/>
                                        <p:tgtEl>
                                          <p:spTgt spid="104"/>
                                        </p:tgtEl>
                                      </p:cBhvr>
                                    </p:animEffect>
                                  </p:childTnLst>
                                </p:cTn>
                              </p:par>
                              <p:par>
                                <p:cTn id="126" presetID="22" presetClass="entr" presetSubtype="4" fill="hold" nodeType="withEffect">
                                  <p:stCondLst>
                                    <p:cond delay="0"/>
                                  </p:stCondLst>
                                  <p:childTnLst>
                                    <p:set>
                                      <p:cBhvr>
                                        <p:cTn id="127" dur="1" fill="hold">
                                          <p:stCondLst>
                                            <p:cond delay="0"/>
                                          </p:stCondLst>
                                        </p:cTn>
                                        <p:tgtEl>
                                          <p:spTgt spid="107"/>
                                        </p:tgtEl>
                                        <p:attrNameLst>
                                          <p:attrName>style.visibility</p:attrName>
                                        </p:attrNameLst>
                                      </p:cBhvr>
                                      <p:to>
                                        <p:strVal val="visible"/>
                                      </p:to>
                                    </p:set>
                                    <p:animEffect transition="in" filter="wipe(down)">
                                      <p:cBhvr>
                                        <p:cTn id="128" dur="500"/>
                                        <p:tgtEl>
                                          <p:spTgt spid="107"/>
                                        </p:tgtEl>
                                      </p:cBhvr>
                                    </p:animEffect>
                                  </p:childTnLst>
                                </p:cTn>
                              </p:par>
                              <p:par>
                                <p:cTn id="129" presetID="22" presetClass="entr" presetSubtype="4" fill="hold" nodeType="withEffect">
                                  <p:stCondLst>
                                    <p:cond delay="0"/>
                                  </p:stCondLst>
                                  <p:childTnLst>
                                    <p:set>
                                      <p:cBhvr>
                                        <p:cTn id="130" dur="1" fill="hold">
                                          <p:stCondLst>
                                            <p:cond delay="0"/>
                                          </p:stCondLst>
                                        </p:cTn>
                                        <p:tgtEl>
                                          <p:spTgt spid="108"/>
                                        </p:tgtEl>
                                        <p:attrNameLst>
                                          <p:attrName>style.visibility</p:attrName>
                                        </p:attrNameLst>
                                      </p:cBhvr>
                                      <p:to>
                                        <p:strVal val="visible"/>
                                      </p:to>
                                    </p:set>
                                    <p:animEffect transition="in" filter="wipe(down)">
                                      <p:cBhvr>
                                        <p:cTn id="131" dur="500"/>
                                        <p:tgtEl>
                                          <p:spTgt spid="108"/>
                                        </p:tgtEl>
                                      </p:cBhvr>
                                    </p:animEffect>
                                  </p:childTnLst>
                                </p:cTn>
                              </p:par>
                              <p:par>
                                <p:cTn id="132" presetID="22" presetClass="entr" presetSubtype="4" fill="hold" nodeType="withEffect">
                                  <p:stCondLst>
                                    <p:cond delay="0"/>
                                  </p:stCondLst>
                                  <p:childTnLst>
                                    <p:set>
                                      <p:cBhvr>
                                        <p:cTn id="133" dur="1" fill="hold">
                                          <p:stCondLst>
                                            <p:cond delay="0"/>
                                          </p:stCondLst>
                                        </p:cTn>
                                        <p:tgtEl>
                                          <p:spTgt spid="115"/>
                                        </p:tgtEl>
                                        <p:attrNameLst>
                                          <p:attrName>style.visibility</p:attrName>
                                        </p:attrNameLst>
                                      </p:cBhvr>
                                      <p:to>
                                        <p:strVal val="visible"/>
                                      </p:to>
                                    </p:set>
                                    <p:animEffect transition="in" filter="wipe(down)">
                                      <p:cBhvr>
                                        <p:cTn id="134" dur="500"/>
                                        <p:tgtEl>
                                          <p:spTgt spid="115"/>
                                        </p:tgtEl>
                                      </p:cBhvr>
                                    </p:animEffect>
                                  </p:childTnLst>
                                </p:cTn>
                              </p:par>
                            </p:childTnLst>
                          </p:cTn>
                        </p:par>
                      </p:childTnLst>
                    </p:cTn>
                  </p:par>
                  <p:par>
                    <p:cTn id="135" fill="hold">
                      <p:stCondLst>
                        <p:cond delay="indefinite"/>
                      </p:stCondLst>
                      <p:childTnLst>
                        <p:par>
                          <p:cTn id="136" fill="hold">
                            <p:stCondLst>
                              <p:cond delay="0"/>
                            </p:stCondLst>
                            <p:childTnLst>
                              <p:par>
                                <p:cTn id="137" presetID="22" presetClass="entr" presetSubtype="4" fill="hold" grpId="0" nodeType="clickEffect">
                                  <p:stCondLst>
                                    <p:cond delay="0"/>
                                  </p:stCondLst>
                                  <p:childTnLst>
                                    <p:set>
                                      <p:cBhvr>
                                        <p:cTn id="138" dur="1" fill="hold">
                                          <p:stCondLst>
                                            <p:cond delay="0"/>
                                          </p:stCondLst>
                                        </p:cTn>
                                        <p:tgtEl>
                                          <p:spTgt spid="73"/>
                                        </p:tgtEl>
                                        <p:attrNameLst>
                                          <p:attrName>style.visibility</p:attrName>
                                        </p:attrNameLst>
                                      </p:cBhvr>
                                      <p:to>
                                        <p:strVal val="visible"/>
                                      </p:to>
                                    </p:set>
                                    <p:animEffect transition="in" filter="wipe(down)">
                                      <p:cBhvr>
                                        <p:cTn id="139" dur="500"/>
                                        <p:tgtEl>
                                          <p:spTgt spid="73"/>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4" fill="hold" grpId="0" nodeType="clickEffect">
                                  <p:stCondLst>
                                    <p:cond delay="0"/>
                                  </p:stCondLst>
                                  <p:childTnLst>
                                    <p:set>
                                      <p:cBhvr>
                                        <p:cTn id="143" dur="1" fill="hold">
                                          <p:stCondLst>
                                            <p:cond delay="0"/>
                                          </p:stCondLst>
                                        </p:cTn>
                                        <p:tgtEl>
                                          <p:spTgt spid="101"/>
                                        </p:tgtEl>
                                        <p:attrNameLst>
                                          <p:attrName>style.visibility</p:attrName>
                                        </p:attrNameLst>
                                      </p:cBhvr>
                                      <p:to>
                                        <p:strVal val="visible"/>
                                      </p:to>
                                    </p:set>
                                    <p:animEffect transition="in" filter="wipe(down)">
                                      <p:cBhvr>
                                        <p:cTn id="144" dur="500"/>
                                        <p:tgtEl>
                                          <p:spTgt spid="101"/>
                                        </p:tgtEl>
                                      </p:cBhvr>
                                    </p:animEffect>
                                  </p:childTnLst>
                                </p:cTn>
                              </p:par>
                              <p:par>
                                <p:cTn id="145" presetID="22" presetClass="entr" presetSubtype="4" fill="hold" grpId="0" nodeType="withEffect">
                                  <p:stCondLst>
                                    <p:cond delay="0"/>
                                  </p:stCondLst>
                                  <p:childTnLst>
                                    <p:set>
                                      <p:cBhvr>
                                        <p:cTn id="146" dur="1" fill="hold">
                                          <p:stCondLst>
                                            <p:cond delay="0"/>
                                          </p:stCondLst>
                                        </p:cTn>
                                        <p:tgtEl>
                                          <p:spTgt spid="102"/>
                                        </p:tgtEl>
                                        <p:attrNameLst>
                                          <p:attrName>style.visibility</p:attrName>
                                        </p:attrNameLst>
                                      </p:cBhvr>
                                      <p:to>
                                        <p:strVal val="visible"/>
                                      </p:to>
                                    </p:set>
                                    <p:animEffect transition="in" filter="wipe(down)">
                                      <p:cBhvr>
                                        <p:cTn id="147" dur="500"/>
                                        <p:tgtEl>
                                          <p:spTgt spid="102"/>
                                        </p:tgtEl>
                                      </p:cBhvr>
                                    </p:animEffect>
                                  </p:childTnLst>
                                </p:cTn>
                              </p:par>
                              <p:par>
                                <p:cTn id="148" presetID="22" presetClass="entr" presetSubtype="4" fill="hold" grpId="0" nodeType="withEffect">
                                  <p:stCondLst>
                                    <p:cond delay="0"/>
                                  </p:stCondLst>
                                  <p:childTnLst>
                                    <p:set>
                                      <p:cBhvr>
                                        <p:cTn id="149" dur="1" fill="hold">
                                          <p:stCondLst>
                                            <p:cond delay="0"/>
                                          </p:stCondLst>
                                        </p:cTn>
                                        <p:tgtEl>
                                          <p:spTgt spid="103"/>
                                        </p:tgtEl>
                                        <p:attrNameLst>
                                          <p:attrName>style.visibility</p:attrName>
                                        </p:attrNameLst>
                                      </p:cBhvr>
                                      <p:to>
                                        <p:strVal val="visible"/>
                                      </p:to>
                                    </p:set>
                                    <p:animEffect transition="in" filter="wipe(down)">
                                      <p:cBhvr>
                                        <p:cTn id="150" dur="500"/>
                                        <p:tgtEl>
                                          <p:spTgt spid="103"/>
                                        </p:tgtEl>
                                      </p:cBhvr>
                                    </p:animEffect>
                                  </p:childTnLst>
                                </p:cTn>
                              </p:par>
                              <p:par>
                                <p:cTn id="151" presetID="22" presetClass="entr" presetSubtype="4" fill="hold" nodeType="withEffect">
                                  <p:stCondLst>
                                    <p:cond delay="0"/>
                                  </p:stCondLst>
                                  <p:childTnLst>
                                    <p:set>
                                      <p:cBhvr>
                                        <p:cTn id="152" dur="1" fill="hold">
                                          <p:stCondLst>
                                            <p:cond delay="0"/>
                                          </p:stCondLst>
                                        </p:cTn>
                                        <p:tgtEl>
                                          <p:spTgt spid="122"/>
                                        </p:tgtEl>
                                        <p:attrNameLst>
                                          <p:attrName>style.visibility</p:attrName>
                                        </p:attrNameLst>
                                      </p:cBhvr>
                                      <p:to>
                                        <p:strVal val="visible"/>
                                      </p:to>
                                    </p:set>
                                    <p:animEffect transition="in" filter="wipe(down)">
                                      <p:cBhvr>
                                        <p:cTn id="153" dur="500"/>
                                        <p:tgtEl>
                                          <p:spTgt spid="122"/>
                                        </p:tgtEl>
                                      </p:cBhvr>
                                    </p:animEffect>
                                  </p:childTnLst>
                                </p:cTn>
                              </p:par>
                              <p:par>
                                <p:cTn id="154" presetID="22" presetClass="entr" presetSubtype="4" fill="hold" nodeType="withEffect">
                                  <p:stCondLst>
                                    <p:cond delay="0"/>
                                  </p:stCondLst>
                                  <p:childTnLst>
                                    <p:set>
                                      <p:cBhvr>
                                        <p:cTn id="155" dur="1" fill="hold">
                                          <p:stCondLst>
                                            <p:cond delay="0"/>
                                          </p:stCondLst>
                                        </p:cTn>
                                        <p:tgtEl>
                                          <p:spTgt spid="123"/>
                                        </p:tgtEl>
                                        <p:attrNameLst>
                                          <p:attrName>style.visibility</p:attrName>
                                        </p:attrNameLst>
                                      </p:cBhvr>
                                      <p:to>
                                        <p:strVal val="visible"/>
                                      </p:to>
                                    </p:set>
                                    <p:animEffect transition="in" filter="wipe(down)">
                                      <p:cBhvr>
                                        <p:cTn id="156" dur="500"/>
                                        <p:tgtEl>
                                          <p:spTgt spid="123"/>
                                        </p:tgtEl>
                                      </p:cBhvr>
                                    </p:animEffect>
                                  </p:childTnLst>
                                </p:cTn>
                              </p:par>
                              <p:par>
                                <p:cTn id="157" presetID="22" presetClass="entr" presetSubtype="4" fill="hold" nodeType="withEffect">
                                  <p:stCondLst>
                                    <p:cond delay="0"/>
                                  </p:stCondLst>
                                  <p:childTnLst>
                                    <p:set>
                                      <p:cBhvr>
                                        <p:cTn id="158" dur="1" fill="hold">
                                          <p:stCondLst>
                                            <p:cond delay="0"/>
                                          </p:stCondLst>
                                        </p:cTn>
                                        <p:tgtEl>
                                          <p:spTgt spid="124"/>
                                        </p:tgtEl>
                                        <p:attrNameLst>
                                          <p:attrName>style.visibility</p:attrName>
                                        </p:attrNameLst>
                                      </p:cBhvr>
                                      <p:to>
                                        <p:strVal val="visible"/>
                                      </p:to>
                                    </p:set>
                                    <p:animEffect transition="in" filter="wipe(down)">
                                      <p:cBhvr>
                                        <p:cTn id="159" dur="500"/>
                                        <p:tgtEl>
                                          <p:spTgt spid="124"/>
                                        </p:tgtEl>
                                      </p:cBhvr>
                                    </p:animEffect>
                                  </p:childTnLst>
                                </p:cTn>
                              </p:par>
                              <p:par>
                                <p:cTn id="160" presetID="22" presetClass="entr" presetSubtype="4" fill="hold" nodeType="withEffect">
                                  <p:stCondLst>
                                    <p:cond delay="0"/>
                                  </p:stCondLst>
                                  <p:childTnLst>
                                    <p:set>
                                      <p:cBhvr>
                                        <p:cTn id="161" dur="1" fill="hold">
                                          <p:stCondLst>
                                            <p:cond delay="0"/>
                                          </p:stCondLst>
                                        </p:cTn>
                                        <p:tgtEl>
                                          <p:spTgt spid="125"/>
                                        </p:tgtEl>
                                        <p:attrNameLst>
                                          <p:attrName>style.visibility</p:attrName>
                                        </p:attrNameLst>
                                      </p:cBhvr>
                                      <p:to>
                                        <p:strVal val="visible"/>
                                      </p:to>
                                    </p:set>
                                    <p:animEffect transition="in" filter="wipe(down)">
                                      <p:cBhvr>
                                        <p:cTn id="162" dur="500"/>
                                        <p:tgtEl>
                                          <p:spTgt spid="125"/>
                                        </p:tgtEl>
                                      </p:cBhvr>
                                    </p:animEffect>
                                  </p:childTnLst>
                                </p:cTn>
                              </p:par>
                            </p:childTnLst>
                          </p:cTn>
                        </p:par>
                      </p:childTnLst>
                    </p:cTn>
                  </p:par>
                  <p:par>
                    <p:cTn id="163" fill="hold">
                      <p:stCondLst>
                        <p:cond delay="indefinite"/>
                      </p:stCondLst>
                      <p:childTnLst>
                        <p:par>
                          <p:cTn id="164" fill="hold">
                            <p:stCondLst>
                              <p:cond delay="0"/>
                            </p:stCondLst>
                            <p:childTnLst>
                              <p:par>
                                <p:cTn id="165" presetID="22" presetClass="entr" presetSubtype="4" fill="hold" grpId="0" nodeType="clickEffect">
                                  <p:stCondLst>
                                    <p:cond delay="0"/>
                                  </p:stCondLst>
                                  <p:childTnLst>
                                    <p:set>
                                      <p:cBhvr>
                                        <p:cTn id="166" dur="1" fill="hold">
                                          <p:stCondLst>
                                            <p:cond delay="0"/>
                                          </p:stCondLst>
                                        </p:cTn>
                                        <p:tgtEl>
                                          <p:spTgt spid="74"/>
                                        </p:tgtEl>
                                        <p:attrNameLst>
                                          <p:attrName>style.visibility</p:attrName>
                                        </p:attrNameLst>
                                      </p:cBhvr>
                                      <p:to>
                                        <p:strVal val="visible"/>
                                      </p:to>
                                    </p:set>
                                    <p:animEffect transition="in" filter="wipe(down)">
                                      <p:cBhvr>
                                        <p:cTn id="167" dur="500"/>
                                        <p:tgtEl>
                                          <p:spTgt spid="74"/>
                                        </p:tgtEl>
                                      </p:cBhvr>
                                    </p:animEffect>
                                  </p:childTnLst>
                                </p:cTn>
                              </p:par>
                            </p:childTnLst>
                          </p:cTn>
                        </p:par>
                      </p:childTnLst>
                    </p:cTn>
                  </p:par>
                  <p:par>
                    <p:cTn id="168" fill="hold">
                      <p:stCondLst>
                        <p:cond delay="indefinite"/>
                      </p:stCondLst>
                      <p:childTnLst>
                        <p:par>
                          <p:cTn id="169" fill="hold">
                            <p:stCondLst>
                              <p:cond delay="0"/>
                            </p:stCondLst>
                            <p:childTnLst>
                              <p:par>
                                <p:cTn id="170" presetID="22" presetClass="entr" presetSubtype="4" fill="hold" grpId="0" nodeType="clickEffect">
                                  <p:stCondLst>
                                    <p:cond delay="0"/>
                                  </p:stCondLst>
                                  <p:childTnLst>
                                    <p:set>
                                      <p:cBhvr>
                                        <p:cTn id="171" dur="1" fill="hold">
                                          <p:stCondLst>
                                            <p:cond delay="0"/>
                                          </p:stCondLst>
                                        </p:cTn>
                                        <p:tgtEl>
                                          <p:spTgt spid="75"/>
                                        </p:tgtEl>
                                        <p:attrNameLst>
                                          <p:attrName>style.visibility</p:attrName>
                                        </p:attrNameLst>
                                      </p:cBhvr>
                                      <p:to>
                                        <p:strVal val="visible"/>
                                      </p:to>
                                    </p:set>
                                    <p:animEffect transition="in" filter="wipe(down)">
                                      <p:cBhvr>
                                        <p:cTn id="172"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291851" grpId="0" animBg="1"/>
      <p:bldP spid="291854" grpId="0"/>
      <p:bldP spid="291855" grpId="0"/>
      <p:bldP spid="291857" grpId="0" animBg="1"/>
      <p:bldP spid="291861" grpId="0" animBg="1"/>
      <p:bldP spid="291845" grpId="0" animBg="1"/>
      <p:bldP spid="291864" grpId="0" animBg="1"/>
      <p:bldP spid="291865" grpId="0" animBg="1"/>
      <p:bldP spid="6" grpId="0" animBg="1"/>
      <p:bldP spid="45" grpId="0" animBg="1"/>
      <p:bldP spid="46" grpId="0" animBg="1"/>
      <p:bldP spid="47" grpId="0" animBg="1"/>
      <p:bldP spid="48" grpId="0" animBg="1"/>
      <p:bldP spid="49" grpId="0" animBg="1"/>
      <p:bldP spid="50" grpId="0" animBg="1"/>
      <p:bldP spid="73" grpId="0" animBg="1"/>
      <p:bldP spid="74" grpId="0" animBg="1"/>
      <p:bldP spid="75" grpId="0" animBg="1"/>
      <p:bldP spid="98" grpId="0" animBg="1"/>
      <p:bldP spid="99" grpId="0" animBg="1"/>
      <p:bldP spid="100" grpId="0" animBg="1"/>
      <p:bldP spid="101" grpId="0" animBg="1"/>
      <p:bldP spid="102" grpId="0" animBg="1"/>
      <p:bldP spid="103" grpId="0" animBg="1"/>
      <p:bldP spid="134" grpId="0" animBg="1"/>
      <p:bldP spid="135" grpId="0" animBg="1"/>
      <p:bldP spid="136" grpId="0" animBg="1"/>
      <p:bldP spid="137" grpId="0" animBg="1"/>
      <p:bldP spid="138"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06CBBA2-E881-404F-8A9B-CE0F78F7835F}" type="datetime1">
              <a:rPr lang="zh-CN" altLang="en-US"/>
              <a:pPr/>
              <a:t>2020/9/27</a:t>
            </a:fld>
            <a:endParaRPr lang="en-US" altLang="zh-CN"/>
          </a:p>
        </p:txBody>
      </p:sp>
      <p:sp>
        <p:nvSpPr>
          <p:cNvPr id="6" name="灯片编号占位符 5"/>
          <p:cNvSpPr>
            <a:spLocks noGrp="1"/>
          </p:cNvSpPr>
          <p:nvPr>
            <p:ph type="sldNum" sz="quarter" idx="12"/>
          </p:nvPr>
        </p:nvSpPr>
        <p:spPr/>
        <p:txBody>
          <a:bodyPr/>
          <a:lstStyle/>
          <a:p>
            <a:fld id="{A67544EE-A71A-4231-BA27-0BA1103B678A}" type="slidenum">
              <a:rPr lang="en-US" altLang="zh-CN"/>
              <a:pPr/>
              <a:t>36</a:t>
            </a:fld>
            <a:endParaRPr lang="en-US" altLang="zh-CN"/>
          </a:p>
        </p:txBody>
      </p:sp>
      <p:sp>
        <p:nvSpPr>
          <p:cNvPr id="292866" name="Rectangle 2"/>
          <p:cNvSpPr>
            <a:spLocks noGrp="1" noChangeArrowheads="1"/>
          </p:cNvSpPr>
          <p:nvPr>
            <p:ph type="title"/>
          </p:nvPr>
        </p:nvSpPr>
        <p:spPr>
          <a:xfrm>
            <a:off x="2640014" y="549276"/>
            <a:ext cx="7793037" cy="854075"/>
          </a:xfrm>
        </p:spPr>
        <p:txBody>
          <a:bodyPr/>
          <a:lstStyle/>
          <a:p>
            <a:r>
              <a:rPr lang="zh-CN" altLang="en-US" sz="3600" b="1">
                <a:latin typeface="华文新魏" panose="02010800040101010101" pitchFamily="2" charset="-122"/>
                <a:ea typeface="华文新魏" panose="02010800040101010101" pitchFamily="2" charset="-122"/>
              </a:rPr>
              <a:t>第三节：计量经济学中的基本概念</a:t>
            </a:r>
          </a:p>
        </p:txBody>
      </p:sp>
      <p:sp>
        <p:nvSpPr>
          <p:cNvPr id="292867" name="Rectangle 3"/>
          <p:cNvSpPr>
            <a:spLocks noGrp="1" noChangeArrowheads="1"/>
          </p:cNvSpPr>
          <p:nvPr>
            <p:ph type="body" idx="1"/>
          </p:nvPr>
        </p:nvSpPr>
        <p:spPr>
          <a:xfrm>
            <a:off x="2640014" y="1773238"/>
            <a:ext cx="7343775" cy="4114800"/>
          </a:xfrm>
          <a:solidFill>
            <a:schemeClr val="bg1">
              <a:alpha val="36000"/>
            </a:schemeClr>
          </a:solidFill>
        </p:spPr>
        <p:txBody>
          <a:bodyPr>
            <a:normAutofit/>
          </a:bodyPr>
          <a:lstStyle/>
          <a:p>
            <a:pPr>
              <a:lnSpc>
                <a:spcPct val="130000"/>
              </a:lnSpc>
              <a:spcBef>
                <a:spcPct val="35000"/>
              </a:spcBef>
              <a:buFont typeface="Wingdings" panose="05000000000000000000" pitchFamily="2" charset="2"/>
              <a:buNone/>
            </a:pPr>
            <a:endParaRPr lang="en-US" altLang="zh-CN" sz="3200" dirty="0">
              <a:latin typeface="宋体" panose="02010600030101010101" pitchFamily="2" charset="-122"/>
            </a:endParaRPr>
          </a:p>
          <a:p>
            <a:pPr>
              <a:lnSpc>
                <a:spcPct val="130000"/>
              </a:lnSpc>
              <a:spcBef>
                <a:spcPct val="35000"/>
              </a:spcBef>
              <a:buSzPct val="90000"/>
            </a:pPr>
            <a:r>
              <a:rPr lang="zh-CN" altLang="en-US" sz="3200" b="1" dirty="0">
                <a:latin typeface="宋体" panose="02010600030101010101" pitchFamily="2" charset="-122"/>
              </a:rPr>
              <a:t>计量经济模型中的</a:t>
            </a:r>
            <a:r>
              <a:rPr lang="zh-CN" altLang="en-US" sz="3200" b="1" dirty="0">
                <a:solidFill>
                  <a:schemeClr val="hlink"/>
                </a:solidFill>
                <a:latin typeface="宋体" panose="02010600030101010101" pitchFamily="2" charset="-122"/>
              </a:rPr>
              <a:t>变量</a:t>
            </a:r>
          </a:p>
          <a:p>
            <a:pPr>
              <a:lnSpc>
                <a:spcPct val="130000"/>
              </a:lnSpc>
              <a:spcBef>
                <a:spcPct val="35000"/>
              </a:spcBef>
              <a:buSzPct val="90000"/>
            </a:pPr>
            <a:r>
              <a:rPr lang="zh-CN" altLang="en-US" sz="3200" b="1" dirty="0">
                <a:latin typeface="宋体" panose="02010600030101010101" pitchFamily="2" charset="-122"/>
              </a:rPr>
              <a:t>参数的估计</a:t>
            </a:r>
            <a:r>
              <a:rPr lang="zh-CN" altLang="en-US" sz="3200" b="1" dirty="0">
                <a:solidFill>
                  <a:schemeClr val="hlink"/>
                </a:solidFill>
                <a:latin typeface="宋体" panose="02010600030101010101" pitchFamily="2" charset="-122"/>
              </a:rPr>
              <a:t>方法</a:t>
            </a:r>
          </a:p>
          <a:p>
            <a:pPr>
              <a:lnSpc>
                <a:spcPct val="130000"/>
              </a:lnSpc>
              <a:spcBef>
                <a:spcPct val="35000"/>
              </a:spcBef>
              <a:buSzPct val="90000"/>
            </a:pPr>
            <a:r>
              <a:rPr lang="zh-CN" altLang="en-US" sz="3200" b="1" dirty="0">
                <a:latin typeface="宋体" panose="02010600030101010101" pitchFamily="2" charset="-122"/>
              </a:rPr>
              <a:t>计量经济学中应用的</a:t>
            </a:r>
            <a:r>
              <a:rPr lang="zh-CN" altLang="en-US" sz="3200" b="1" dirty="0">
                <a:solidFill>
                  <a:schemeClr val="hlink"/>
                </a:solidFill>
                <a:latin typeface="宋体" panose="02010600030101010101" pitchFamily="2" charset="-122"/>
              </a:rPr>
              <a:t>数据</a:t>
            </a:r>
          </a:p>
        </p:txBody>
      </p:sp>
    </p:spTree>
    <p:extLst>
      <p:ext uri="{BB962C8B-B14F-4D97-AF65-F5344CB8AC3E}">
        <p14:creationId xmlns:p14="http://schemas.microsoft.com/office/powerpoint/2010/main" val="1327296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日期占位符 3"/>
          <p:cNvSpPr>
            <a:spLocks noGrp="1"/>
          </p:cNvSpPr>
          <p:nvPr>
            <p:ph type="dt" sz="half" idx="10"/>
          </p:nvPr>
        </p:nvSpPr>
        <p:spPr/>
        <p:txBody>
          <a:bodyPr/>
          <a:lstStyle/>
          <a:p>
            <a:fld id="{88916ABF-5AA4-48CF-B9AA-1BDE6EF142E5}" type="datetime1">
              <a:rPr lang="zh-CN" altLang="en-US"/>
              <a:pPr/>
              <a:t>2020/9/27</a:t>
            </a:fld>
            <a:endParaRPr lang="en-US" altLang="zh-CN"/>
          </a:p>
        </p:txBody>
      </p:sp>
      <p:sp>
        <p:nvSpPr>
          <p:cNvPr id="10" name="灯片编号占位符 5"/>
          <p:cNvSpPr>
            <a:spLocks noGrp="1"/>
          </p:cNvSpPr>
          <p:nvPr>
            <p:ph type="sldNum" sz="quarter" idx="12"/>
          </p:nvPr>
        </p:nvSpPr>
        <p:spPr/>
        <p:txBody>
          <a:bodyPr/>
          <a:lstStyle/>
          <a:p>
            <a:fld id="{EFD6A63D-71AC-4444-8B44-0366A8023C3E}" type="slidenum">
              <a:rPr lang="en-US" altLang="zh-CN"/>
              <a:pPr/>
              <a:t>37</a:t>
            </a:fld>
            <a:endParaRPr lang="en-US" altLang="zh-CN"/>
          </a:p>
        </p:txBody>
      </p:sp>
      <p:sp>
        <p:nvSpPr>
          <p:cNvPr id="297986" name="Rectangle 2"/>
          <p:cNvSpPr>
            <a:spLocks noGrp="1" noChangeArrowheads="1"/>
          </p:cNvSpPr>
          <p:nvPr>
            <p:ph type="title"/>
          </p:nvPr>
        </p:nvSpPr>
        <p:spPr>
          <a:xfrm>
            <a:off x="2149475" y="1205833"/>
            <a:ext cx="6461125" cy="639762"/>
          </a:xfrm>
        </p:spPr>
        <p:txBody>
          <a:bodyPr/>
          <a:lstStyle/>
          <a:p>
            <a:r>
              <a:rPr lang="en-US" altLang="zh-CN" sz="3600" b="1" dirty="0">
                <a:solidFill>
                  <a:srgbClr val="990000"/>
                </a:solidFill>
                <a:latin typeface="楷体_GB2312" panose="02010609030101010101" pitchFamily="49" charset="-122"/>
                <a:ea typeface="楷体_GB2312" panose="02010609030101010101" pitchFamily="49" charset="-122"/>
              </a:rPr>
              <a:t>1</a:t>
            </a:r>
            <a:r>
              <a:rPr lang="zh-CN" altLang="en-US" sz="3600" b="1" dirty="0">
                <a:solidFill>
                  <a:srgbClr val="990000"/>
                </a:solidFill>
                <a:latin typeface="楷体_GB2312" panose="02010609030101010101" pitchFamily="49" charset="-122"/>
                <a:ea typeface="楷体_GB2312" panose="02010609030101010101" pitchFamily="49" charset="-122"/>
              </a:rPr>
              <a:t>、单方程模型中的变量分类</a:t>
            </a:r>
            <a:endParaRPr lang="zh-CN" altLang="en-US" sz="3600" b="1" dirty="0">
              <a:latin typeface="楷体_GB2312" panose="02010609030101010101" pitchFamily="49" charset="-122"/>
              <a:ea typeface="楷体_GB2312" panose="02010609030101010101" pitchFamily="49" charset="-122"/>
            </a:endParaRPr>
          </a:p>
        </p:txBody>
      </p:sp>
      <p:sp>
        <p:nvSpPr>
          <p:cNvPr id="297990" name="Rectangle 6"/>
          <p:cNvSpPr>
            <a:spLocks noChangeArrowheads="1"/>
          </p:cNvSpPr>
          <p:nvPr/>
        </p:nvSpPr>
        <p:spPr bwMode="auto">
          <a:xfrm>
            <a:off x="686435" y="2181504"/>
            <a:ext cx="25161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anose="05000000000000000000" pitchFamily="2" charset="2"/>
              <a:buChar char="n"/>
            </a:pPr>
            <a:r>
              <a:rPr lang="zh-CN" altLang="en-US" sz="2800" b="1" dirty="0">
                <a:solidFill>
                  <a:schemeClr val="hlink"/>
                </a:solidFill>
                <a:latin typeface="楷体_GB2312" panose="02010609030101010101" pitchFamily="49" charset="-122"/>
                <a:ea typeface="楷体_GB2312" panose="02010609030101010101" pitchFamily="49" charset="-122"/>
              </a:rPr>
              <a:t>被解释变量</a:t>
            </a:r>
          </a:p>
        </p:txBody>
      </p:sp>
      <p:sp>
        <p:nvSpPr>
          <p:cNvPr id="297991" name="Rectangle 7"/>
          <p:cNvSpPr>
            <a:spLocks noChangeArrowheads="1"/>
          </p:cNvSpPr>
          <p:nvPr/>
        </p:nvSpPr>
        <p:spPr bwMode="auto">
          <a:xfrm>
            <a:off x="686435" y="4316836"/>
            <a:ext cx="21574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anose="05000000000000000000" pitchFamily="2" charset="2"/>
              <a:buChar char="n"/>
            </a:pPr>
            <a:r>
              <a:rPr lang="zh-CN" altLang="en-US" sz="2800" b="1" dirty="0">
                <a:solidFill>
                  <a:schemeClr val="hlink"/>
                </a:solidFill>
                <a:latin typeface="楷体_GB2312" panose="02010609030101010101" pitchFamily="49" charset="-122"/>
                <a:ea typeface="楷体_GB2312" panose="02010609030101010101" pitchFamily="49" charset="-122"/>
              </a:rPr>
              <a:t>解释变量</a:t>
            </a:r>
          </a:p>
        </p:txBody>
      </p:sp>
      <p:sp>
        <p:nvSpPr>
          <p:cNvPr id="297993" name="Rectangle 9"/>
          <p:cNvSpPr>
            <a:spLocks noChangeArrowheads="1"/>
          </p:cNvSpPr>
          <p:nvPr/>
        </p:nvSpPr>
        <p:spPr bwMode="auto">
          <a:xfrm>
            <a:off x="2978332" y="4255673"/>
            <a:ext cx="8078787" cy="2160591"/>
          </a:xfrm>
          <a:prstGeom prst="rect">
            <a:avLst/>
          </a:prstGeom>
          <a:solidFill>
            <a:schemeClr val="bg1"/>
          </a:solidFill>
          <a:ln>
            <a:noFill/>
          </a:ln>
          <a:effectLst/>
          <a:extLs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spcBef>
                <a:spcPct val="50000"/>
              </a:spcBef>
              <a:spcAft>
                <a:spcPct val="20000"/>
              </a:spcAft>
              <a:buClr>
                <a:schemeClr val="folHlink"/>
              </a:buClr>
              <a:buSzPct val="60000"/>
              <a:buFont typeface="Wingdings" panose="05000000000000000000" pitchFamily="2" charset="2"/>
              <a:buNone/>
            </a:pPr>
            <a:r>
              <a:rPr lang="zh-CN" altLang="en-US" sz="2800" b="1" dirty="0">
                <a:latin typeface="楷体_GB2312" panose="02010609030101010101" pitchFamily="49" charset="-122"/>
                <a:ea typeface="楷体_GB2312" panose="02010609030101010101" pitchFamily="49" charset="-122"/>
              </a:rPr>
              <a:t>也称为</a:t>
            </a:r>
            <a:r>
              <a:rPr lang="zh-CN" altLang="en-US" sz="2800" b="1" dirty="0">
                <a:solidFill>
                  <a:schemeClr val="tx2"/>
                </a:solidFill>
                <a:latin typeface="楷体_GB2312" panose="02010609030101010101" pitchFamily="49" charset="-122"/>
                <a:ea typeface="楷体_GB2312" panose="02010609030101010101" pitchFamily="49" charset="-122"/>
              </a:rPr>
              <a:t>自变量</a:t>
            </a:r>
            <a:r>
              <a:rPr lang="zh-CN" altLang="en-US" sz="2800" b="1" dirty="0">
                <a:latin typeface="楷体_GB2312" panose="02010609030101010101" pitchFamily="49" charset="-122"/>
                <a:ea typeface="楷体_GB2312" panose="02010609030101010101" pitchFamily="49" charset="-122"/>
              </a:rPr>
              <a:t>或</a:t>
            </a:r>
            <a:r>
              <a:rPr lang="zh-CN" altLang="en-US" sz="2800" b="1" dirty="0">
                <a:solidFill>
                  <a:schemeClr val="tx2"/>
                </a:solidFill>
                <a:latin typeface="楷体_GB2312" panose="02010609030101010101" pitchFamily="49" charset="-122"/>
                <a:ea typeface="楷体_GB2312" panose="02010609030101010101" pitchFamily="49" charset="-122"/>
              </a:rPr>
              <a:t>右端变量</a:t>
            </a:r>
            <a:r>
              <a:rPr lang="zh-CN" altLang="en-US" sz="2800" b="1" dirty="0">
                <a:latin typeface="楷体_GB2312" panose="02010609030101010101" pitchFamily="49" charset="-122"/>
                <a:ea typeface="楷体_GB2312" panose="02010609030101010101" pitchFamily="49" charset="-122"/>
              </a:rPr>
              <a:t>：用于说明因变量变动主要原因的变量（非主要原因归入随机误差项）。例如生产函数中的资本和劳动，是模型中的解释变量，在单一方程模型中，处于计量模型的右端</a:t>
            </a:r>
          </a:p>
        </p:txBody>
      </p:sp>
      <p:sp>
        <p:nvSpPr>
          <p:cNvPr id="297995" name="Rectangle 11"/>
          <p:cNvSpPr>
            <a:spLocks noChangeArrowheads="1"/>
          </p:cNvSpPr>
          <p:nvPr/>
        </p:nvSpPr>
        <p:spPr bwMode="auto">
          <a:xfrm>
            <a:off x="2978332" y="2147463"/>
            <a:ext cx="8677457" cy="1643527"/>
          </a:xfrm>
          <a:prstGeom prst="rect">
            <a:avLst/>
          </a:prstGeom>
          <a:solidFill>
            <a:schemeClr val="bg1"/>
          </a:solidFill>
          <a:ln>
            <a:noFill/>
          </a:ln>
          <a:effectLst/>
          <a:extLs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20000"/>
              </a:lnSpc>
              <a:spcBef>
                <a:spcPct val="50000"/>
              </a:spcBef>
              <a:spcAft>
                <a:spcPct val="20000"/>
              </a:spcAft>
              <a:buClr>
                <a:schemeClr val="folHlink"/>
              </a:buClr>
              <a:buSzPct val="60000"/>
              <a:buFont typeface="Wingdings" panose="05000000000000000000" pitchFamily="2" charset="2"/>
              <a:buNone/>
            </a:pPr>
            <a:r>
              <a:rPr lang="zh-CN" altLang="en-US" sz="2800" b="1" dirty="0">
                <a:latin typeface="楷体_GB2312" panose="02010609030101010101" pitchFamily="49" charset="-122"/>
                <a:ea typeface="楷体_GB2312" panose="02010609030101010101" pitchFamily="49" charset="-122"/>
              </a:rPr>
              <a:t>也称为</a:t>
            </a:r>
            <a:r>
              <a:rPr lang="zh-CN" altLang="en-US" sz="2800" b="1" dirty="0">
                <a:solidFill>
                  <a:schemeClr val="tx2"/>
                </a:solidFill>
                <a:latin typeface="楷体_GB2312" panose="02010609030101010101" pitchFamily="49" charset="-122"/>
                <a:ea typeface="楷体_GB2312" panose="02010609030101010101" pitchFamily="49" charset="-122"/>
              </a:rPr>
              <a:t>因</a:t>
            </a:r>
            <a:r>
              <a:rPr lang="en-US" altLang="zh-CN" sz="2800" b="1" dirty="0">
                <a:solidFill>
                  <a:schemeClr val="tx2"/>
                </a:solidFill>
                <a:latin typeface="楷体_GB2312" panose="02010609030101010101" pitchFamily="49" charset="-122"/>
                <a:ea typeface="楷体_GB2312" panose="02010609030101010101" pitchFamily="49" charset="-122"/>
              </a:rPr>
              <a:t>/</a:t>
            </a:r>
            <a:r>
              <a:rPr lang="zh-CN" altLang="en-US" sz="2800" b="1" dirty="0">
                <a:solidFill>
                  <a:schemeClr val="tx2"/>
                </a:solidFill>
                <a:latin typeface="楷体_GB2312" panose="02010609030101010101" pitchFamily="49" charset="-122"/>
                <a:ea typeface="楷体_GB2312" panose="02010609030101010101" pitchFamily="49" charset="-122"/>
              </a:rPr>
              <a:t>应变量</a:t>
            </a:r>
            <a:r>
              <a:rPr lang="zh-CN" altLang="en-US" sz="2800" b="1" dirty="0">
                <a:latin typeface="楷体_GB2312" panose="02010609030101010101" pitchFamily="49" charset="-122"/>
                <a:ea typeface="楷体_GB2312" panose="02010609030101010101" pitchFamily="49" charset="-122"/>
              </a:rPr>
              <a:t>或</a:t>
            </a:r>
            <a:r>
              <a:rPr lang="zh-CN" altLang="en-US" sz="2800" b="1" dirty="0">
                <a:solidFill>
                  <a:schemeClr val="tx2"/>
                </a:solidFill>
                <a:latin typeface="楷体_GB2312" panose="02010609030101010101" pitchFamily="49" charset="-122"/>
                <a:ea typeface="楷体_GB2312" panose="02010609030101010101" pitchFamily="49" charset="-122"/>
              </a:rPr>
              <a:t>左端变量</a:t>
            </a:r>
            <a:r>
              <a:rPr lang="zh-CN" altLang="en-US" sz="2800" b="1" dirty="0">
                <a:latin typeface="楷体_GB2312" panose="02010609030101010101" pitchFamily="49" charset="-122"/>
                <a:ea typeface="楷体_GB2312" panose="02010609030101010101" pitchFamily="49" charset="-122"/>
              </a:rPr>
              <a:t>：作为研究对象的变量，例如生产函数中的产出量，是模型中的被解释变量，在单一方程模型中，处于计量模型的左端</a:t>
            </a:r>
          </a:p>
        </p:txBody>
      </p:sp>
      <p:sp>
        <p:nvSpPr>
          <p:cNvPr id="297996" name="Rectangle 12"/>
          <p:cNvSpPr>
            <a:spLocks noChangeArrowheads="1"/>
          </p:cNvSpPr>
          <p:nvPr/>
        </p:nvSpPr>
        <p:spPr bwMode="auto">
          <a:xfrm>
            <a:off x="2796722" y="239966"/>
            <a:ext cx="7019925" cy="852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l">
              <a:defRPr kumimoji="1" sz="4400">
                <a:solidFill>
                  <a:schemeClr val="tx2"/>
                </a:solidFill>
                <a:latin typeface="Tahoma" panose="020B0604030504040204" pitchFamily="34" charset="0"/>
                <a:ea typeface="宋体" panose="02010600030101010101" pitchFamily="2" charset="-122"/>
              </a:defRPr>
            </a:lvl1pPr>
            <a:lvl2pPr algn="l">
              <a:defRPr kumimoji="1" sz="4400">
                <a:solidFill>
                  <a:schemeClr val="tx2"/>
                </a:solidFill>
                <a:latin typeface="Tahoma" panose="020B0604030504040204" pitchFamily="34" charset="0"/>
                <a:ea typeface="宋体" panose="02010600030101010101" pitchFamily="2" charset="-122"/>
              </a:defRPr>
            </a:lvl2pPr>
            <a:lvl3pPr algn="l">
              <a:defRPr kumimoji="1" sz="4400">
                <a:solidFill>
                  <a:schemeClr val="tx2"/>
                </a:solidFill>
                <a:latin typeface="Tahoma" panose="020B0604030504040204" pitchFamily="34" charset="0"/>
                <a:ea typeface="宋体" panose="02010600030101010101" pitchFamily="2" charset="-122"/>
              </a:defRPr>
            </a:lvl3pPr>
            <a:lvl4pPr algn="l">
              <a:defRPr kumimoji="1" sz="4400">
                <a:solidFill>
                  <a:schemeClr val="tx2"/>
                </a:solidFill>
                <a:latin typeface="Tahoma" panose="020B0604030504040204" pitchFamily="34" charset="0"/>
                <a:ea typeface="宋体" panose="02010600030101010101" pitchFamily="2" charset="-122"/>
              </a:defRPr>
            </a:lvl4pPr>
            <a:lvl5pPr algn="l">
              <a:defRPr kumimoji="1" sz="4400">
                <a:solidFill>
                  <a:schemeClr val="tx2"/>
                </a:solidFill>
                <a:latin typeface="Tahoma" panose="020B0604030504040204" pitchFamily="34" charset="0"/>
                <a:ea typeface="宋体" panose="02010600030101010101" pitchFamily="2" charset="-122"/>
              </a:defRPr>
            </a:lvl5pPr>
            <a:lvl6pPr marL="4572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a:lstStyle>
          <a:p>
            <a:r>
              <a:rPr lang="zh-CN" altLang="en-US" sz="4000" b="1" dirty="0">
                <a:solidFill>
                  <a:srgbClr val="990000"/>
                </a:solidFill>
                <a:latin typeface="华文新魏" panose="02010800040101010101" pitchFamily="2" charset="-122"/>
                <a:ea typeface="华文新魏" panose="02010800040101010101" pitchFamily="2" charset="-122"/>
              </a:rPr>
              <a:t>一、计量经济模型中的变量</a:t>
            </a:r>
          </a:p>
        </p:txBody>
      </p:sp>
    </p:spTree>
    <p:extLst>
      <p:ext uri="{BB962C8B-B14F-4D97-AF65-F5344CB8AC3E}">
        <p14:creationId xmlns:p14="http://schemas.microsoft.com/office/powerpoint/2010/main" val="3053325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7990"/>
                                        </p:tgtEl>
                                        <p:attrNameLst>
                                          <p:attrName>style.visibility</p:attrName>
                                        </p:attrNameLst>
                                      </p:cBhvr>
                                      <p:to>
                                        <p:strVal val="visible"/>
                                      </p:to>
                                    </p:set>
                                    <p:anim calcmode="lin" valueType="num">
                                      <p:cBhvr additive="base">
                                        <p:cTn id="7" dur="500" fill="hold"/>
                                        <p:tgtEl>
                                          <p:spTgt spid="297990"/>
                                        </p:tgtEl>
                                        <p:attrNameLst>
                                          <p:attrName>ppt_x</p:attrName>
                                        </p:attrNameLst>
                                      </p:cBhvr>
                                      <p:tavLst>
                                        <p:tav tm="0">
                                          <p:val>
                                            <p:strVal val="#ppt_x"/>
                                          </p:val>
                                        </p:tav>
                                        <p:tav tm="100000">
                                          <p:val>
                                            <p:strVal val="#ppt_x"/>
                                          </p:val>
                                        </p:tav>
                                      </p:tavLst>
                                    </p:anim>
                                    <p:anim calcmode="lin" valueType="num">
                                      <p:cBhvr additive="base">
                                        <p:cTn id="8" dur="500" fill="hold"/>
                                        <p:tgtEl>
                                          <p:spTgt spid="29799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97991"/>
                                        </p:tgtEl>
                                        <p:attrNameLst>
                                          <p:attrName>style.visibility</p:attrName>
                                        </p:attrNameLst>
                                      </p:cBhvr>
                                      <p:to>
                                        <p:strVal val="visible"/>
                                      </p:to>
                                    </p:set>
                                    <p:anim calcmode="lin" valueType="num">
                                      <p:cBhvr additive="base">
                                        <p:cTn id="11" dur="500" fill="hold"/>
                                        <p:tgtEl>
                                          <p:spTgt spid="297991"/>
                                        </p:tgtEl>
                                        <p:attrNameLst>
                                          <p:attrName>ppt_x</p:attrName>
                                        </p:attrNameLst>
                                      </p:cBhvr>
                                      <p:tavLst>
                                        <p:tav tm="0">
                                          <p:val>
                                            <p:strVal val="#ppt_x"/>
                                          </p:val>
                                        </p:tav>
                                        <p:tav tm="100000">
                                          <p:val>
                                            <p:strVal val="#ppt_x"/>
                                          </p:val>
                                        </p:tav>
                                      </p:tavLst>
                                    </p:anim>
                                    <p:anim calcmode="lin" valueType="num">
                                      <p:cBhvr additive="base">
                                        <p:cTn id="12" dur="500" fill="hold"/>
                                        <p:tgtEl>
                                          <p:spTgt spid="297991"/>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97995"/>
                                        </p:tgtEl>
                                        <p:attrNameLst>
                                          <p:attrName>style.visibility</p:attrName>
                                        </p:attrNameLst>
                                      </p:cBhvr>
                                      <p:to>
                                        <p:strVal val="visible"/>
                                      </p:to>
                                    </p:set>
                                    <p:anim calcmode="lin" valueType="num">
                                      <p:cBhvr additive="base">
                                        <p:cTn id="17" dur="500" fill="hold"/>
                                        <p:tgtEl>
                                          <p:spTgt spid="297995"/>
                                        </p:tgtEl>
                                        <p:attrNameLst>
                                          <p:attrName>ppt_x</p:attrName>
                                        </p:attrNameLst>
                                      </p:cBhvr>
                                      <p:tavLst>
                                        <p:tav tm="0">
                                          <p:val>
                                            <p:strVal val="#ppt_x"/>
                                          </p:val>
                                        </p:tav>
                                        <p:tav tm="100000">
                                          <p:val>
                                            <p:strVal val="#ppt_x"/>
                                          </p:val>
                                        </p:tav>
                                      </p:tavLst>
                                    </p:anim>
                                    <p:anim calcmode="lin" valueType="num">
                                      <p:cBhvr additive="base">
                                        <p:cTn id="18" dur="500" fill="hold"/>
                                        <p:tgtEl>
                                          <p:spTgt spid="297995"/>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97993"/>
                                        </p:tgtEl>
                                        <p:attrNameLst>
                                          <p:attrName>style.visibility</p:attrName>
                                        </p:attrNameLst>
                                      </p:cBhvr>
                                      <p:to>
                                        <p:strVal val="visible"/>
                                      </p:to>
                                    </p:set>
                                    <p:anim calcmode="lin" valueType="num">
                                      <p:cBhvr additive="base">
                                        <p:cTn id="23" dur="500" fill="hold"/>
                                        <p:tgtEl>
                                          <p:spTgt spid="297993"/>
                                        </p:tgtEl>
                                        <p:attrNameLst>
                                          <p:attrName>ppt_x</p:attrName>
                                        </p:attrNameLst>
                                      </p:cBhvr>
                                      <p:tavLst>
                                        <p:tav tm="0">
                                          <p:val>
                                            <p:strVal val="#ppt_x"/>
                                          </p:val>
                                        </p:tav>
                                        <p:tav tm="100000">
                                          <p:val>
                                            <p:strVal val="#ppt_x"/>
                                          </p:val>
                                        </p:tav>
                                      </p:tavLst>
                                    </p:anim>
                                    <p:anim calcmode="lin" valueType="num">
                                      <p:cBhvr additive="base">
                                        <p:cTn id="24" dur="500" fill="hold"/>
                                        <p:tgtEl>
                                          <p:spTgt spid="2979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90" grpId="0"/>
      <p:bldP spid="297991" grpId="0"/>
      <p:bldP spid="297993" grpId="0" animBg="1"/>
      <p:bldP spid="29799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3"/>
          <p:cNvSpPr>
            <a:spLocks noGrp="1"/>
          </p:cNvSpPr>
          <p:nvPr>
            <p:ph type="dt" sz="half" idx="10"/>
          </p:nvPr>
        </p:nvSpPr>
        <p:spPr/>
        <p:txBody>
          <a:bodyPr/>
          <a:lstStyle/>
          <a:p>
            <a:fld id="{E01C9E29-38B6-4006-8446-1A965B9AE9B2}" type="datetime1">
              <a:rPr lang="zh-CN" altLang="en-US"/>
              <a:pPr/>
              <a:t>2020/9/27</a:t>
            </a:fld>
            <a:endParaRPr lang="en-US" altLang="zh-CN"/>
          </a:p>
        </p:txBody>
      </p:sp>
      <p:sp>
        <p:nvSpPr>
          <p:cNvPr id="11" name="灯片编号占位符 5"/>
          <p:cNvSpPr>
            <a:spLocks noGrp="1"/>
          </p:cNvSpPr>
          <p:nvPr>
            <p:ph type="sldNum" sz="quarter" idx="12"/>
          </p:nvPr>
        </p:nvSpPr>
        <p:spPr/>
        <p:txBody>
          <a:bodyPr/>
          <a:lstStyle/>
          <a:p>
            <a:fld id="{F9E61429-8402-46A0-BF56-561E4A57C70F}" type="slidenum">
              <a:rPr lang="en-US" altLang="zh-CN"/>
              <a:pPr/>
              <a:t>38</a:t>
            </a:fld>
            <a:endParaRPr lang="en-US" altLang="zh-CN"/>
          </a:p>
        </p:txBody>
      </p:sp>
      <p:sp>
        <p:nvSpPr>
          <p:cNvPr id="299010" name="Rectangle 2"/>
          <p:cNvSpPr>
            <a:spLocks noGrp="1" noChangeArrowheads="1"/>
          </p:cNvSpPr>
          <p:nvPr>
            <p:ph type="title"/>
          </p:nvPr>
        </p:nvSpPr>
        <p:spPr>
          <a:xfrm>
            <a:off x="2640014" y="620714"/>
            <a:ext cx="6264275" cy="782637"/>
          </a:xfrm>
        </p:spPr>
        <p:txBody>
          <a:bodyPr/>
          <a:lstStyle/>
          <a:p>
            <a:r>
              <a:rPr lang="zh-CN" altLang="en-US" sz="3600" b="1">
                <a:solidFill>
                  <a:srgbClr val="990000"/>
                </a:solidFill>
                <a:latin typeface="华文新魏" panose="02010800040101010101" pitchFamily="2" charset="-122"/>
                <a:ea typeface="华文新魏" panose="02010800040101010101" pitchFamily="2" charset="-122"/>
              </a:rPr>
              <a:t>例：被解释变量与解释变量</a:t>
            </a:r>
          </a:p>
        </p:txBody>
      </p:sp>
      <p:graphicFrame>
        <p:nvGraphicFramePr>
          <p:cNvPr id="299011" name="Object 3"/>
          <p:cNvGraphicFramePr>
            <a:graphicFrameLocks noChangeAspect="1"/>
          </p:cNvGraphicFramePr>
          <p:nvPr/>
        </p:nvGraphicFramePr>
        <p:xfrm>
          <a:off x="3359151" y="2205039"/>
          <a:ext cx="4214813" cy="471487"/>
        </p:xfrm>
        <a:graphic>
          <a:graphicData uri="http://schemas.openxmlformats.org/presentationml/2006/ole">
            <mc:AlternateContent xmlns:mc="http://schemas.openxmlformats.org/markup-compatibility/2006">
              <mc:Choice xmlns:v="urn:schemas-microsoft-com:vml" Requires="v">
                <p:oleObj spid="_x0000_s1052" name="Equation" r:id="rId3" imgW="1815840" imgH="203040" progId="Equation.DSMT4">
                  <p:embed/>
                </p:oleObj>
              </mc:Choice>
              <mc:Fallback>
                <p:oleObj name="Equation" r:id="rId3" imgW="1815840" imgH="203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9151" y="2205039"/>
                        <a:ext cx="4214813" cy="471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9012" name="Line 4"/>
          <p:cNvSpPr>
            <a:spLocks noChangeShapeType="1"/>
          </p:cNvSpPr>
          <p:nvPr/>
        </p:nvSpPr>
        <p:spPr bwMode="auto">
          <a:xfrm flipH="1" flipV="1">
            <a:off x="5689600" y="2627313"/>
            <a:ext cx="501650" cy="1516062"/>
          </a:xfrm>
          <a:prstGeom prst="line">
            <a:avLst/>
          </a:prstGeom>
          <a:noFill/>
          <a:ln w="38100">
            <a:solidFill>
              <a:schemeClr val="hlink"/>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9013" name="Line 5"/>
          <p:cNvSpPr>
            <a:spLocks noChangeShapeType="1"/>
          </p:cNvSpPr>
          <p:nvPr/>
        </p:nvSpPr>
        <p:spPr bwMode="auto">
          <a:xfrm flipV="1">
            <a:off x="6197600" y="2659063"/>
            <a:ext cx="577850" cy="1477962"/>
          </a:xfrm>
          <a:prstGeom prst="line">
            <a:avLst/>
          </a:prstGeom>
          <a:noFill/>
          <a:ln w="38100">
            <a:solidFill>
              <a:schemeClr val="hlink"/>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9014" name="Text Box 6"/>
          <p:cNvSpPr txBox="1">
            <a:spLocks noChangeArrowheads="1"/>
          </p:cNvSpPr>
          <p:nvPr/>
        </p:nvSpPr>
        <p:spPr bwMode="auto">
          <a:xfrm>
            <a:off x="5466557" y="4151179"/>
            <a:ext cx="19050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solidFill>
                  <a:schemeClr val="hlink"/>
                </a:solidFill>
                <a:latin typeface="楷体_GB2312" panose="02010609030101010101" pitchFamily="49" charset="-122"/>
                <a:ea typeface="楷体_GB2312" panose="02010609030101010101" pitchFamily="49" charset="-122"/>
              </a:rPr>
              <a:t>解释变量</a:t>
            </a:r>
          </a:p>
          <a:p>
            <a:pPr>
              <a:spcBef>
                <a:spcPct val="50000"/>
              </a:spcBef>
            </a:pPr>
            <a:r>
              <a:rPr lang="zh-CN" altLang="en-US" sz="2800" b="1" dirty="0">
                <a:latin typeface="楷体_GB2312" panose="02010609030101010101" pitchFamily="49" charset="-122"/>
                <a:ea typeface="楷体_GB2312" panose="02010609030101010101" pitchFamily="49" charset="-122"/>
              </a:rPr>
              <a:t>自变量</a:t>
            </a:r>
          </a:p>
          <a:p>
            <a:pPr>
              <a:spcBef>
                <a:spcPct val="50000"/>
              </a:spcBef>
            </a:pPr>
            <a:r>
              <a:rPr lang="zh-CN" altLang="en-US" sz="2800" b="1" dirty="0">
                <a:latin typeface="楷体_GB2312" panose="02010609030101010101" pitchFamily="49" charset="-122"/>
                <a:ea typeface="楷体_GB2312" panose="02010609030101010101" pitchFamily="49" charset="-122"/>
              </a:rPr>
              <a:t>右端变量</a:t>
            </a:r>
          </a:p>
        </p:txBody>
      </p:sp>
      <p:sp>
        <p:nvSpPr>
          <p:cNvPr id="299015" name="Line 7"/>
          <p:cNvSpPr>
            <a:spLocks noChangeShapeType="1"/>
          </p:cNvSpPr>
          <p:nvPr/>
        </p:nvSpPr>
        <p:spPr bwMode="auto">
          <a:xfrm flipV="1">
            <a:off x="3787775" y="2655889"/>
            <a:ext cx="31750" cy="1450975"/>
          </a:xfrm>
          <a:prstGeom prst="line">
            <a:avLst/>
          </a:prstGeom>
          <a:noFill/>
          <a:ln w="38100">
            <a:solidFill>
              <a:schemeClr val="hlink"/>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9016" name="Text Box 8"/>
          <p:cNvSpPr txBox="1">
            <a:spLocks noChangeArrowheads="1"/>
          </p:cNvSpPr>
          <p:nvPr/>
        </p:nvSpPr>
        <p:spPr bwMode="auto">
          <a:xfrm>
            <a:off x="2723356" y="4175234"/>
            <a:ext cx="2192337"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solidFill>
                  <a:schemeClr val="hlink"/>
                </a:solidFill>
                <a:latin typeface="楷体_GB2312" panose="02010609030101010101" pitchFamily="49" charset="-122"/>
                <a:ea typeface="楷体_GB2312" panose="02010609030101010101" pitchFamily="49" charset="-122"/>
              </a:rPr>
              <a:t>被解释变量</a:t>
            </a:r>
          </a:p>
          <a:p>
            <a:pPr>
              <a:spcBef>
                <a:spcPct val="50000"/>
              </a:spcBef>
            </a:pPr>
            <a:r>
              <a:rPr lang="zh-CN" altLang="en-US" sz="2800" b="1" dirty="0">
                <a:latin typeface="楷体_GB2312" panose="02010609030101010101" pitchFamily="49" charset="-122"/>
                <a:ea typeface="楷体_GB2312" panose="02010609030101010101" pitchFamily="49" charset="-122"/>
              </a:rPr>
              <a:t>因</a:t>
            </a:r>
            <a:r>
              <a:rPr lang="en-US" altLang="zh-CN" sz="2800" b="1" dirty="0">
                <a:latin typeface="楷体_GB2312" panose="02010609030101010101" pitchFamily="49" charset="-122"/>
                <a:ea typeface="楷体_GB2312" panose="02010609030101010101" pitchFamily="49" charset="-122"/>
              </a:rPr>
              <a:t>/</a:t>
            </a:r>
            <a:r>
              <a:rPr lang="zh-CN" altLang="en-US" sz="2800" b="1" dirty="0">
                <a:latin typeface="楷体_GB2312" panose="02010609030101010101" pitchFamily="49" charset="-122"/>
                <a:ea typeface="楷体_GB2312" panose="02010609030101010101" pitchFamily="49" charset="-122"/>
              </a:rPr>
              <a:t>应变量</a:t>
            </a:r>
          </a:p>
          <a:p>
            <a:pPr>
              <a:spcBef>
                <a:spcPct val="50000"/>
              </a:spcBef>
            </a:pPr>
            <a:r>
              <a:rPr lang="zh-CN" altLang="en-US" sz="2800" b="1" dirty="0">
                <a:latin typeface="楷体_GB2312" panose="02010609030101010101" pitchFamily="49" charset="-122"/>
                <a:ea typeface="楷体_GB2312" panose="02010609030101010101" pitchFamily="49" charset="-122"/>
              </a:rPr>
              <a:t>左端变量</a:t>
            </a:r>
          </a:p>
        </p:txBody>
      </p:sp>
    </p:spTree>
    <p:extLst>
      <p:ext uri="{BB962C8B-B14F-4D97-AF65-F5344CB8AC3E}">
        <p14:creationId xmlns:p14="http://schemas.microsoft.com/office/powerpoint/2010/main" val="5699076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299011"/>
                                        </p:tgtEl>
                                        <p:attrNameLst>
                                          <p:attrName>style.visibility</p:attrName>
                                        </p:attrNameLst>
                                      </p:cBhvr>
                                      <p:to>
                                        <p:strVal val="visible"/>
                                      </p:to>
                                    </p:set>
                                    <p:anim calcmode="lin" valueType="num">
                                      <p:cBhvr>
                                        <p:cTn id="7" dur="500" fill="hold"/>
                                        <p:tgtEl>
                                          <p:spTgt spid="299011"/>
                                        </p:tgtEl>
                                        <p:attrNameLst>
                                          <p:attrName>ppt_w</p:attrName>
                                        </p:attrNameLst>
                                      </p:cBhvr>
                                      <p:tavLst>
                                        <p:tav tm="0">
                                          <p:val>
                                            <p:fltVal val="0"/>
                                          </p:val>
                                        </p:tav>
                                        <p:tav tm="100000">
                                          <p:val>
                                            <p:strVal val="#ppt_w"/>
                                          </p:val>
                                        </p:tav>
                                      </p:tavLst>
                                    </p:anim>
                                    <p:anim calcmode="lin" valueType="num">
                                      <p:cBhvr>
                                        <p:cTn id="8" dur="500" fill="hold"/>
                                        <p:tgtEl>
                                          <p:spTgt spid="299011"/>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4" fill="hold" grpId="0" nodeType="clickEffect">
                                  <p:stCondLst>
                                    <p:cond delay="0"/>
                                  </p:stCondLst>
                                  <p:childTnLst>
                                    <p:set>
                                      <p:cBhvr>
                                        <p:cTn id="12" dur="1" fill="hold">
                                          <p:stCondLst>
                                            <p:cond delay="0"/>
                                          </p:stCondLst>
                                        </p:cTn>
                                        <p:tgtEl>
                                          <p:spTgt spid="299015"/>
                                        </p:tgtEl>
                                        <p:attrNameLst>
                                          <p:attrName>style.visibility</p:attrName>
                                        </p:attrNameLst>
                                      </p:cBhvr>
                                      <p:to>
                                        <p:strVal val="visible"/>
                                      </p:to>
                                    </p:set>
                                    <p:anim calcmode="lin" valueType="num">
                                      <p:cBhvr>
                                        <p:cTn id="13" dur="500" fill="hold"/>
                                        <p:tgtEl>
                                          <p:spTgt spid="299015"/>
                                        </p:tgtEl>
                                        <p:attrNameLst>
                                          <p:attrName>ppt_x</p:attrName>
                                        </p:attrNameLst>
                                      </p:cBhvr>
                                      <p:tavLst>
                                        <p:tav tm="0">
                                          <p:val>
                                            <p:strVal val="#ppt_x"/>
                                          </p:val>
                                        </p:tav>
                                        <p:tav tm="100000">
                                          <p:val>
                                            <p:strVal val="#ppt_x"/>
                                          </p:val>
                                        </p:tav>
                                      </p:tavLst>
                                    </p:anim>
                                    <p:anim calcmode="lin" valueType="num">
                                      <p:cBhvr>
                                        <p:cTn id="14" dur="500" fill="hold"/>
                                        <p:tgtEl>
                                          <p:spTgt spid="299015"/>
                                        </p:tgtEl>
                                        <p:attrNameLst>
                                          <p:attrName>ppt_y</p:attrName>
                                        </p:attrNameLst>
                                      </p:cBhvr>
                                      <p:tavLst>
                                        <p:tav tm="0">
                                          <p:val>
                                            <p:strVal val="#ppt_y+#ppt_h/2"/>
                                          </p:val>
                                        </p:tav>
                                        <p:tav tm="100000">
                                          <p:val>
                                            <p:strVal val="#ppt_y"/>
                                          </p:val>
                                        </p:tav>
                                      </p:tavLst>
                                    </p:anim>
                                    <p:anim calcmode="lin" valueType="num">
                                      <p:cBhvr>
                                        <p:cTn id="15" dur="500" fill="hold"/>
                                        <p:tgtEl>
                                          <p:spTgt spid="299015"/>
                                        </p:tgtEl>
                                        <p:attrNameLst>
                                          <p:attrName>ppt_w</p:attrName>
                                        </p:attrNameLst>
                                      </p:cBhvr>
                                      <p:tavLst>
                                        <p:tav tm="0">
                                          <p:val>
                                            <p:strVal val="#ppt_w"/>
                                          </p:val>
                                        </p:tav>
                                        <p:tav tm="100000">
                                          <p:val>
                                            <p:strVal val="#ppt_w"/>
                                          </p:val>
                                        </p:tav>
                                      </p:tavLst>
                                    </p:anim>
                                    <p:anim calcmode="lin" valueType="num">
                                      <p:cBhvr>
                                        <p:cTn id="16" dur="500" fill="hold"/>
                                        <p:tgtEl>
                                          <p:spTgt spid="299015"/>
                                        </p:tgtEl>
                                        <p:attrNameLst>
                                          <p:attrName>ppt_h</p:attrName>
                                        </p:attrNameLst>
                                      </p:cBhvr>
                                      <p:tavLst>
                                        <p:tav tm="0">
                                          <p:val>
                                            <p:fltVal val="0"/>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99016"/>
                                        </p:tgtEl>
                                        <p:attrNameLst>
                                          <p:attrName>style.visibility</p:attrName>
                                        </p:attrNameLst>
                                      </p:cBhvr>
                                      <p:to>
                                        <p:strVal val="visible"/>
                                      </p:to>
                                    </p:set>
                                    <p:anim calcmode="lin" valueType="num">
                                      <p:cBhvr additive="base">
                                        <p:cTn id="21" dur="500" fill="hold"/>
                                        <p:tgtEl>
                                          <p:spTgt spid="299016"/>
                                        </p:tgtEl>
                                        <p:attrNameLst>
                                          <p:attrName>ppt_x</p:attrName>
                                        </p:attrNameLst>
                                      </p:cBhvr>
                                      <p:tavLst>
                                        <p:tav tm="0">
                                          <p:val>
                                            <p:strVal val="#ppt_x"/>
                                          </p:val>
                                        </p:tav>
                                        <p:tav tm="100000">
                                          <p:val>
                                            <p:strVal val="#ppt_x"/>
                                          </p:val>
                                        </p:tav>
                                      </p:tavLst>
                                    </p:anim>
                                    <p:anim calcmode="lin" valueType="num">
                                      <p:cBhvr additive="base">
                                        <p:cTn id="22" dur="500" fill="hold"/>
                                        <p:tgtEl>
                                          <p:spTgt spid="299016"/>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4" fill="hold" grpId="0" nodeType="clickEffect">
                                  <p:stCondLst>
                                    <p:cond delay="0"/>
                                  </p:stCondLst>
                                  <p:childTnLst>
                                    <p:set>
                                      <p:cBhvr>
                                        <p:cTn id="26" dur="1" fill="hold">
                                          <p:stCondLst>
                                            <p:cond delay="0"/>
                                          </p:stCondLst>
                                        </p:cTn>
                                        <p:tgtEl>
                                          <p:spTgt spid="299012"/>
                                        </p:tgtEl>
                                        <p:attrNameLst>
                                          <p:attrName>style.visibility</p:attrName>
                                        </p:attrNameLst>
                                      </p:cBhvr>
                                      <p:to>
                                        <p:strVal val="visible"/>
                                      </p:to>
                                    </p:set>
                                    <p:anim calcmode="lin" valueType="num">
                                      <p:cBhvr>
                                        <p:cTn id="27" dur="500" fill="hold"/>
                                        <p:tgtEl>
                                          <p:spTgt spid="299012"/>
                                        </p:tgtEl>
                                        <p:attrNameLst>
                                          <p:attrName>ppt_x</p:attrName>
                                        </p:attrNameLst>
                                      </p:cBhvr>
                                      <p:tavLst>
                                        <p:tav tm="0">
                                          <p:val>
                                            <p:strVal val="#ppt_x"/>
                                          </p:val>
                                        </p:tav>
                                        <p:tav tm="100000">
                                          <p:val>
                                            <p:strVal val="#ppt_x"/>
                                          </p:val>
                                        </p:tav>
                                      </p:tavLst>
                                    </p:anim>
                                    <p:anim calcmode="lin" valueType="num">
                                      <p:cBhvr>
                                        <p:cTn id="28" dur="500" fill="hold"/>
                                        <p:tgtEl>
                                          <p:spTgt spid="299012"/>
                                        </p:tgtEl>
                                        <p:attrNameLst>
                                          <p:attrName>ppt_y</p:attrName>
                                        </p:attrNameLst>
                                      </p:cBhvr>
                                      <p:tavLst>
                                        <p:tav tm="0">
                                          <p:val>
                                            <p:strVal val="#ppt_y+#ppt_h/2"/>
                                          </p:val>
                                        </p:tav>
                                        <p:tav tm="100000">
                                          <p:val>
                                            <p:strVal val="#ppt_y"/>
                                          </p:val>
                                        </p:tav>
                                      </p:tavLst>
                                    </p:anim>
                                    <p:anim calcmode="lin" valueType="num">
                                      <p:cBhvr>
                                        <p:cTn id="29" dur="500" fill="hold"/>
                                        <p:tgtEl>
                                          <p:spTgt spid="299012"/>
                                        </p:tgtEl>
                                        <p:attrNameLst>
                                          <p:attrName>ppt_w</p:attrName>
                                        </p:attrNameLst>
                                      </p:cBhvr>
                                      <p:tavLst>
                                        <p:tav tm="0">
                                          <p:val>
                                            <p:strVal val="#ppt_w"/>
                                          </p:val>
                                        </p:tav>
                                        <p:tav tm="100000">
                                          <p:val>
                                            <p:strVal val="#ppt_w"/>
                                          </p:val>
                                        </p:tav>
                                      </p:tavLst>
                                    </p:anim>
                                    <p:anim calcmode="lin" valueType="num">
                                      <p:cBhvr>
                                        <p:cTn id="30" dur="500" fill="hold"/>
                                        <p:tgtEl>
                                          <p:spTgt spid="299012"/>
                                        </p:tgtEl>
                                        <p:attrNameLst>
                                          <p:attrName>ppt_h</p:attrName>
                                        </p:attrNameLst>
                                      </p:cBhvr>
                                      <p:tavLst>
                                        <p:tav tm="0">
                                          <p:val>
                                            <p:fltVal val="0"/>
                                          </p:val>
                                        </p:tav>
                                        <p:tav tm="100000">
                                          <p:val>
                                            <p:strVal val="#ppt_h"/>
                                          </p:val>
                                        </p:tav>
                                      </p:tavLst>
                                    </p:anim>
                                  </p:childTnLst>
                                </p:cTn>
                              </p:par>
                              <p:par>
                                <p:cTn id="31" presetID="17" presetClass="entr" presetSubtype="4" fill="hold" grpId="0" nodeType="withEffect">
                                  <p:stCondLst>
                                    <p:cond delay="0"/>
                                  </p:stCondLst>
                                  <p:childTnLst>
                                    <p:set>
                                      <p:cBhvr>
                                        <p:cTn id="32" dur="1" fill="hold">
                                          <p:stCondLst>
                                            <p:cond delay="0"/>
                                          </p:stCondLst>
                                        </p:cTn>
                                        <p:tgtEl>
                                          <p:spTgt spid="299013"/>
                                        </p:tgtEl>
                                        <p:attrNameLst>
                                          <p:attrName>style.visibility</p:attrName>
                                        </p:attrNameLst>
                                      </p:cBhvr>
                                      <p:to>
                                        <p:strVal val="visible"/>
                                      </p:to>
                                    </p:set>
                                    <p:anim calcmode="lin" valueType="num">
                                      <p:cBhvr>
                                        <p:cTn id="33" dur="500" fill="hold"/>
                                        <p:tgtEl>
                                          <p:spTgt spid="299013"/>
                                        </p:tgtEl>
                                        <p:attrNameLst>
                                          <p:attrName>ppt_x</p:attrName>
                                        </p:attrNameLst>
                                      </p:cBhvr>
                                      <p:tavLst>
                                        <p:tav tm="0">
                                          <p:val>
                                            <p:strVal val="#ppt_x"/>
                                          </p:val>
                                        </p:tav>
                                        <p:tav tm="100000">
                                          <p:val>
                                            <p:strVal val="#ppt_x"/>
                                          </p:val>
                                        </p:tav>
                                      </p:tavLst>
                                    </p:anim>
                                    <p:anim calcmode="lin" valueType="num">
                                      <p:cBhvr>
                                        <p:cTn id="34" dur="500" fill="hold"/>
                                        <p:tgtEl>
                                          <p:spTgt spid="299013"/>
                                        </p:tgtEl>
                                        <p:attrNameLst>
                                          <p:attrName>ppt_y</p:attrName>
                                        </p:attrNameLst>
                                      </p:cBhvr>
                                      <p:tavLst>
                                        <p:tav tm="0">
                                          <p:val>
                                            <p:strVal val="#ppt_y+#ppt_h/2"/>
                                          </p:val>
                                        </p:tav>
                                        <p:tav tm="100000">
                                          <p:val>
                                            <p:strVal val="#ppt_y"/>
                                          </p:val>
                                        </p:tav>
                                      </p:tavLst>
                                    </p:anim>
                                    <p:anim calcmode="lin" valueType="num">
                                      <p:cBhvr>
                                        <p:cTn id="35" dur="500" fill="hold"/>
                                        <p:tgtEl>
                                          <p:spTgt spid="299013"/>
                                        </p:tgtEl>
                                        <p:attrNameLst>
                                          <p:attrName>ppt_w</p:attrName>
                                        </p:attrNameLst>
                                      </p:cBhvr>
                                      <p:tavLst>
                                        <p:tav tm="0">
                                          <p:val>
                                            <p:strVal val="#ppt_w"/>
                                          </p:val>
                                        </p:tav>
                                        <p:tav tm="100000">
                                          <p:val>
                                            <p:strVal val="#ppt_w"/>
                                          </p:val>
                                        </p:tav>
                                      </p:tavLst>
                                    </p:anim>
                                    <p:anim calcmode="lin" valueType="num">
                                      <p:cBhvr>
                                        <p:cTn id="36" dur="500" fill="hold"/>
                                        <p:tgtEl>
                                          <p:spTgt spid="299013"/>
                                        </p:tgtEl>
                                        <p:attrNameLst>
                                          <p:attrName>ppt_h</p:attrName>
                                        </p:attrNameLst>
                                      </p:cBhvr>
                                      <p:tavLst>
                                        <p:tav tm="0">
                                          <p:val>
                                            <p:fltVal val="0"/>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99014"/>
                                        </p:tgtEl>
                                        <p:attrNameLst>
                                          <p:attrName>style.visibility</p:attrName>
                                        </p:attrNameLst>
                                      </p:cBhvr>
                                      <p:to>
                                        <p:strVal val="visible"/>
                                      </p:to>
                                    </p:set>
                                    <p:anim calcmode="lin" valueType="num">
                                      <p:cBhvr additive="base">
                                        <p:cTn id="41" dur="500" fill="hold"/>
                                        <p:tgtEl>
                                          <p:spTgt spid="299014"/>
                                        </p:tgtEl>
                                        <p:attrNameLst>
                                          <p:attrName>ppt_x</p:attrName>
                                        </p:attrNameLst>
                                      </p:cBhvr>
                                      <p:tavLst>
                                        <p:tav tm="0">
                                          <p:val>
                                            <p:strVal val="#ppt_x"/>
                                          </p:val>
                                        </p:tav>
                                        <p:tav tm="100000">
                                          <p:val>
                                            <p:strVal val="#ppt_x"/>
                                          </p:val>
                                        </p:tav>
                                      </p:tavLst>
                                    </p:anim>
                                    <p:anim calcmode="lin" valueType="num">
                                      <p:cBhvr additive="base">
                                        <p:cTn id="42" dur="500" fill="hold"/>
                                        <p:tgtEl>
                                          <p:spTgt spid="2990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2" grpId="0" animBg="1"/>
      <p:bldP spid="299013" grpId="0" animBg="1"/>
      <p:bldP spid="299014" grpId="0"/>
      <p:bldP spid="299015" grpId="0" animBg="1"/>
      <p:bldP spid="299016" grpId="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1"/>
          <p:cNvSpPr>
            <a:spLocks noGrp="1"/>
          </p:cNvSpPr>
          <p:nvPr>
            <p:ph type="dt" sz="half" idx="10"/>
          </p:nvPr>
        </p:nvSpPr>
        <p:spPr/>
        <p:txBody>
          <a:bodyPr/>
          <a:lstStyle/>
          <a:p>
            <a:fld id="{F4143A57-3D50-4427-9D55-3B28063BD616}" type="datetime1">
              <a:rPr lang="zh-CN" altLang="en-US"/>
              <a:pPr/>
              <a:t>2020/9/27</a:t>
            </a:fld>
            <a:endParaRPr lang="en-US" altLang="zh-CN"/>
          </a:p>
        </p:txBody>
      </p:sp>
      <p:sp>
        <p:nvSpPr>
          <p:cNvPr id="6" name="灯片编号占位符 3"/>
          <p:cNvSpPr>
            <a:spLocks noGrp="1"/>
          </p:cNvSpPr>
          <p:nvPr>
            <p:ph type="sldNum" sz="quarter" idx="12"/>
          </p:nvPr>
        </p:nvSpPr>
        <p:spPr/>
        <p:txBody>
          <a:bodyPr/>
          <a:lstStyle/>
          <a:p>
            <a:fld id="{EB2910B2-55CA-4C9F-980F-1DAC746D9B7C}" type="slidenum">
              <a:rPr lang="en-US" altLang="zh-CN"/>
              <a:pPr/>
              <a:t>39</a:t>
            </a:fld>
            <a:endParaRPr lang="en-US" altLang="zh-CN"/>
          </a:p>
        </p:txBody>
      </p:sp>
      <p:sp>
        <p:nvSpPr>
          <p:cNvPr id="375810" name="Rectangle 2"/>
          <p:cNvSpPr>
            <a:spLocks noChangeArrowheads="1"/>
          </p:cNvSpPr>
          <p:nvPr/>
        </p:nvSpPr>
        <p:spPr bwMode="auto">
          <a:xfrm>
            <a:off x="2855914" y="404814"/>
            <a:ext cx="6264275" cy="782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l">
              <a:defRPr kumimoji="1" sz="4400">
                <a:solidFill>
                  <a:schemeClr val="tx2"/>
                </a:solidFill>
                <a:latin typeface="Tahoma" panose="020B0604030504040204" pitchFamily="34" charset="0"/>
                <a:ea typeface="宋体" panose="02010600030101010101" pitchFamily="2" charset="-122"/>
              </a:defRPr>
            </a:lvl1pPr>
            <a:lvl2pPr algn="l">
              <a:defRPr kumimoji="1" sz="4400">
                <a:solidFill>
                  <a:schemeClr val="tx2"/>
                </a:solidFill>
                <a:latin typeface="Tahoma" panose="020B0604030504040204" pitchFamily="34" charset="0"/>
                <a:ea typeface="宋体" panose="02010600030101010101" pitchFamily="2" charset="-122"/>
              </a:defRPr>
            </a:lvl2pPr>
            <a:lvl3pPr algn="l">
              <a:defRPr kumimoji="1" sz="4400">
                <a:solidFill>
                  <a:schemeClr val="tx2"/>
                </a:solidFill>
                <a:latin typeface="Tahoma" panose="020B0604030504040204" pitchFamily="34" charset="0"/>
                <a:ea typeface="宋体" panose="02010600030101010101" pitchFamily="2" charset="-122"/>
              </a:defRPr>
            </a:lvl3pPr>
            <a:lvl4pPr algn="l">
              <a:defRPr kumimoji="1" sz="4400">
                <a:solidFill>
                  <a:schemeClr val="tx2"/>
                </a:solidFill>
                <a:latin typeface="Tahoma" panose="020B0604030504040204" pitchFamily="34" charset="0"/>
                <a:ea typeface="宋体" panose="02010600030101010101" pitchFamily="2" charset="-122"/>
              </a:defRPr>
            </a:lvl4pPr>
            <a:lvl5pPr algn="l">
              <a:defRPr kumimoji="1" sz="4400">
                <a:solidFill>
                  <a:schemeClr val="tx2"/>
                </a:solidFill>
                <a:latin typeface="Tahoma" panose="020B0604030504040204" pitchFamily="34" charset="0"/>
                <a:ea typeface="宋体" panose="02010600030101010101" pitchFamily="2" charset="-122"/>
              </a:defRPr>
            </a:lvl5pPr>
            <a:lvl6pPr marL="4572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a:lstStyle>
          <a:p>
            <a:r>
              <a:rPr lang="en-US" altLang="zh-CN" sz="3600" b="1" dirty="0">
                <a:solidFill>
                  <a:srgbClr val="990000"/>
                </a:solidFill>
                <a:latin typeface="Times New Roman" panose="02020603050405020304" pitchFamily="18" charset="0"/>
                <a:ea typeface="华文新魏" panose="02010800040101010101" pitchFamily="2" charset="-122"/>
                <a:cs typeface="Times New Roman" panose="02020603050405020304" pitchFamily="18" charset="0"/>
              </a:rPr>
              <a:t>2</a:t>
            </a:r>
            <a:r>
              <a:rPr lang="zh-CN" altLang="en-US" sz="3600" b="1" dirty="0">
                <a:solidFill>
                  <a:srgbClr val="990000"/>
                </a:solidFill>
                <a:latin typeface="Times New Roman" panose="02020603050405020304" pitchFamily="18" charset="0"/>
                <a:ea typeface="华文新魏" panose="02010800040101010101" pitchFamily="2" charset="-122"/>
                <a:cs typeface="Times New Roman" panose="02020603050405020304" pitchFamily="18" charset="0"/>
              </a:rPr>
              <a:t>、变量间的关系</a:t>
            </a:r>
          </a:p>
        </p:txBody>
      </p:sp>
      <p:sp>
        <p:nvSpPr>
          <p:cNvPr id="375812" name="Rectangle 4"/>
          <p:cNvSpPr>
            <a:spLocks noChangeArrowheads="1"/>
          </p:cNvSpPr>
          <p:nvPr/>
        </p:nvSpPr>
        <p:spPr bwMode="auto">
          <a:xfrm>
            <a:off x="1541416" y="1557338"/>
            <a:ext cx="9812383" cy="4679950"/>
          </a:xfrm>
          <a:prstGeom prst="rect">
            <a:avLst/>
          </a:prstGeom>
          <a:solidFill>
            <a:schemeClr val="bg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lgn="l">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lgn="l">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lgn="l">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lgn="l">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Aft>
                <a:spcPct val="20000"/>
              </a:spcAft>
              <a:buClr>
                <a:schemeClr val="hlink"/>
              </a:buClr>
              <a:buFont typeface="Wingdings" panose="05000000000000000000" pitchFamily="2" charset="2"/>
              <a:buChar char="Ø"/>
            </a:pPr>
            <a:r>
              <a:rPr lang="zh-CN" altLang="en-US" sz="2800" b="1" dirty="0">
                <a:latin typeface="Times New Roman" panose="02020603050405020304" pitchFamily="18" charset="0"/>
              </a:rPr>
              <a:t>不相关关系：</a:t>
            </a:r>
            <a:r>
              <a:rPr lang="zh-CN" altLang="en-US" sz="2800" b="1" dirty="0">
                <a:latin typeface="Times New Roman" panose="02020603050405020304" pitchFamily="18" charset="0"/>
                <a:ea typeface="楷体_GB2312" panose="02010609030101010101" pitchFamily="49" charset="-122"/>
              </a:rPr>
              <a:t>张三收入和李四支出</a:t>
            </a:r>
          </a:p>
          <a:p>
            <a:pPr>
              <a:spcAft>
                <a:spcPct val="20000"/>
              </a:spcAft>
              <a:buClr>
                <a:schemeClr val="hlink"/>
              </a:buClr>
              <a:buFont typeface="Wingdings" panose="05000000000000000000" pitchFamily="2" charset="2"/>
              <a:buChar char="Ø"/>
            </a:pPr>
            <a:r>
              <a:rPr lang="zh-CN" altLang="en-US" sz="2800" b="1" dirty="0">
                <a:latin typeface="Times New Roman" panose="02020603050405020304" pitchFamily="18" charset="0"/>
              </a:rPr>
              <a:t>相关关系：</a:t>
            </a:r>
            <a:r>
              <a:rPr lang="zh-CN" altLang="en-US" sz="2800" b="1" dirty="0">
                <a:latin typeface="Times New Roman" panose="02020603050405020304" pitchFamily="18" charset="0"/>
                <a:ea typeface="楷体_GB2312" panose="02010609030101010101" pitchFamily="49" charset="-122"/>
              </a:rPr>
              <a:t>中国的</a:t>
            </a:r>
            <a:r>
              <a:rPr lang="en-US" altLang="zh-CN" sz="2800" b="1" dirty="0">
                <a:latin typeface="Times New Roman" panose="02020603050405020304" pitchFamily="18" charset="0"/>
                <a:ea typeface="楷体_GB2312" panose="02010609030101010101" pitchFamily="49" charset="-122"/>
              </a:rPr>
              <a:t>GDP</a:t>
            </a:r>
            <a:r>
              <a:rPr lang="zh-CN" altLang="en-US" sz="2800" b="1" dirty="0">
                <a:latin typeface="Times New Roman" panose="02020603050405020304" pitchFamily="18" charset="0"/>
                <a:ea typeface="楷体_GB2312" panose="02010609030101010101" pitchFamily="49" charset="-122"/>
              </a:rPr>
              <a:t>和印度的人口</a:t>
            </a:r>
          </a:p>
          <a:p>
            <a:pPr>
              <a:spcAft>
                <a:spcPct val="20000"/>
              </a:spcAft>
              <a:buClr>
                <a:schemeClr val="hlink"/>
              </a:buClr>
              <a:buFont typeface="Wingdings" panose="05000000000000000000" pitchFamily="2" charset="2"/>
              <a:buChar char="Ø"/>
            </a:pPr>
            <a:r>
              <a:rPr lang="zh-CN" altLang="en-US" sz="2800" b="1" dirty="0">
                <a:solidFill>
                  <a:schemeClr val="hlink"/>
                </a:solidFill>
                <a:latin typeface="Times New Roman" panose="02020603050405020304" pitchFamily="18" charset="0"/>
              </a:rPr>
              <a:t>因果关系：</a:t>
            </a:r>
            <a:r>
              <a:rPr lang="zh-CN" altLang="en-US" sz="2800" b="1" dirty="0">
                <a:latin typeface="Times New Roman" panose="02020603050405020304" pitchFamily="18" charset="0"/>
                <a:ea typeface="楷体_GB2312" panose="02010609030101010101" pitchFamily="49" charset="-122"/>
              </a:rPr>
              <a:t>夏天的电费和气温</a:t>
            </a:r>
          </a:p>
          <a:p>
            <a:pPr>
              <a:spcAft>
                <a:spcPct val="20000"/>
              </a:spcAft>
              <a:buClr>
                <a:schemeClr val="hlink"/>
              </a:buClr>
              <a:buFont typeface="Wingdings" panose="05000000000000000000" pitchFamily="2" charset="2"/>
              <a:buChar char="Ø"/>
            </a:pPr>
            <a:r>
              <a:rPr lang="zh-CN" altLang="en-US" sz="2800" b="1" dirty="0">
                <a:latin typeface="Times New Roman" panose="02020603050405020304" pitchFamily="18" charset="0"/>
              </a:rPr>
              <a:t>恒等关系：</a:t>
            </a:r>
            <a:r>
              <a:rPr lang="zh-CN" altLang="en-US" sz="2800" b="1" dirty="0">
                <a:latin typeface="Times New Roman" panose="02020603050405020304" pitchFamily="18" charset="0"/>
                <a:ea typeface="楷体_GB2312" panose="02010609030101010101" pitchFamily="49" charset="-122"/>
              </a:rPr>
              <a:t>用电量和电费、销售量和销售收入</a:t>
            </a:r>
          </a:p>
          <a:p>
            <a:pPr>
              <a:spcAft>
                <a:spcPct val="20000"/>
              </a:spcAft>
              <a:buFont typeface="Wingdings" panose="05000000000000000000" pitchFamily="2" charset="2"/>
              <a:buNone/>
            </a:pPr>
            <a:r>
              <a:rPr lang="zh-CN" altLang="en-US" sz="2800" b="1" dirty="0">
                <a:latin typeface="Times New Roman" panose="02020603050405020304" pitchFamily="18" charset="0"/>
              </a:rPr>
              <a:t> </a:t>
            </a:r>
            <a:r>
              <a:rPr lang="zh-CN" altLang="en-US" sz="2800" b="1" dirty="0">
                <a:solidFill>
                  <a:schemeClr val="hlink"/>
                </a:solidFill>
                <a:latin typeface="Times New Roman" panose="02020603050405020304" pitchFamily="18" charset="0"/>
                <a:ea typeface="华文新魏" panose="02010800040101010101" pitchFamily="2" charset="-122"/>
              </a:rPr>
              <a:t>注意：</a:t>
            </a:r>
          </a:p>
          <a:p>
            <a:pPr>
              <a:spcAft>
                <a:spcPct val="20000"/>
              </a:spcAft>
              <a:buFont typeface="Wingdings" panose="05000000000000000000" pitchFamily="2" charset="2"/>
              <a:buNone/>
            </a:pPr>
            <a:r>
              <a:rPr lang="zh-CN" altLang="en-US" sz="2800" b="1" dirty="0">
                <a:latin typeface="Times New Roman" panose="02020603050405020304" pitchFamily="18" charset="0"/>
                <a:ea typeface="楷体_GB2312" panose="02010609030101010101" pitchFamily="49" charset="-122"/>
              </a:rPr>
              <a:t>　</a:t>
            </a:r>
            <a:r>
              <a:rPr lang="zh-CN" altLang="en-US" sz="2600" b="1" dirty="0">
                <a:solidFill>
                  <a:schemeClr val="hlink"/>
                </a:solidFill>
                <a:latin typeface="Times New Roman" panose="02020603050405020304" pitchFamily="18" charset="0"/>
                <a:ea typeface="楷体_GB2312" panose="02010609030101010101" pitchFamily="49" charset="-122"/>
              </a:rPr>
              <a:t>因果关系</a:t>
            </a:r>
            <a:r>
              <a:rPr lang="zh-CN" altLang="en-US" sz="2600" b="1" dirty="0">
                <a:latin typeface="Times New Roman" panose="02020603050405020304" pitchFamily="18" charset="0"/>
                <a:ea typeface="楷体_GB2312" panose="02010609030101010101" pitchFamily="49" charset="-122"/>
              </a:rPr>
              <a:t>是计量研究的核心，但是确立因果关系需要十分注意：一个计量模型，不管结论如何强或多么有启发性，本身都不足以确立因果关系，确立因果关系必须以相关理论（经济、物理等）作为根据。</a:t>
            </a:r>
          </a:p>
        </p:txBody>
      </p:sp>
    </p:spTree>
    <p:extLst>
      <p:ext uri="{BB962C8B-B14F-4D97-AF65-F5344CB8AC3E}">
        <p14:creationId xmlns:p14="http://schemas.microsoft.com/office/powerpoint/2010/main" val="31412412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75812">
                                            <p:txEl>
                                              <p:pRg st="0" end="0"/>
                                            </p:txEl>
                                          </p:spTgt>
                                        </p:tgtEl>
                                        <p:attrNameLst>
                                          <p:attrName>style.visibility</p:attrName>
                                        </p:attrNameLst>
                                      </p:cBhvr>
                                      <p:to>
                                        <p:strVal val="visible"/>
                                      </p:to>
                                    </p:set>
                                    <p:anim calcmode="lin" valueType="num">
                                      <p:cBhvr additive="base">
                                        <p:cTn id="7" dur="500" fill="hold"/>
                                        <p:tgtEl>
                                          <p:spTgt spid="3758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581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75812">
                                            <p:txEl>
                                              <p:pRg st="1" end="1"/>
                                            </p:txEl>
                                          </p:spTgt>
                                        </p:tgtEl>
                                        <p:attrNameLst>
                                          <p:attrName>style.visibility</p:attrName>
                                        </p:attrNameLst>
                                      </p:cBhvr>
                                      <p:to>
                                        <p:strVal val="visible"/>
                                      </p:to>
                                    </p:set>
                                    <p:anim calcmode="lin" valueType="num">
                                      <p:cBhvr additive="base">
                                        <p:cTn id="11" dur="500" fill="hold"/>
                                        <p:tgtEl>
                                          <p:spTgt spid="37581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7581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75812">
                                            <p:txEl>
                                              <p:pRg st="2" end="2"/>
                                            </p:txEl>
                                          </p:spTgt>
                                        </p:tgtEl>
                                        <p:attrNameLst>
                                          <p:attrName>style.visibility</p:attrName>
                                        </p:attrNameLst>
                                      </p:cBhvr>
                                      <p:to>
                                        <p:strVal val="visible"/>
                                      </p:to>
                                    </p:set>
                                    <p:anim calcmode="lin" valueType="num">
                                      <p:cBhvr additive="base">
                                        <p:cTn id="15" dur="500" fill="hold"/>
                                        <p:tgtEl>
                                          <p:spTgt spid="37581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7581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75812">
                                            <p:txEl>
                                              <p:pRg st="3" end="3"/>
                                            </p:txEl>
                                          </p:spTgt>
                                        </p:tgtEl>
                                        <p:attrNameLst>
                                          <p:attrName>style.visibility</p:attrName>
                                        </p:attrNameLst>
                                      </p:cBhvr>
                                      <p:to>
                                        <p:strVal val="visible"/>
                                      </p:to>
                                    </p:set>
                                    <p:anim calcmode="lin" valueType="num">
                                      <p:cBhvr additive="base">
                                        <p:cTn id="19" dur="500" fill="hold"/>
                                        <p:tgtEl>
                                          <p:spTgt spid="37581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758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75812">
                                            <p:txEl>
                                              <p:pRg st="4" end="4"/>
                                            </p:txEl>
                                          </p:spTgt>
                                        </p:tgtEl>
                                        <p:attrNameLst>
                                          <p:attrName>style.visibility</p:attrName>
                                        </p:attrNameLst>
                                      </p:cBhvr>
                                      <p:to>
                                        <p:strVal val="visible"/>
                                      </p:to>
                                    </p:set>
                                    <p:anim calcmode="lin" valueType="num">
                                      <p:cBhvr additive="base">
                                        <p:cTn id="25" dur="500" fill="hold"/>
                                        <p:tgtEl>
                                          <p:spTgt spid="37581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758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75812">
                                            <p:txEl>
                                              <p:pRg st="5" end="5"/>
                                            </p:txEl>
                                          </p:spTgt>
                                        </p:tgtEl>
                                        <p:attrNameLst>
                                          <p:attrName>style.visibility</p:attrName>
                                        </p:attrNameLst>
                                      </p:cBhvr>
                                      <p:to>
                                        <p:strVal val="visible"/>
                                      </p:to>
                                    </p:set>
                                    <p:anim calcmode="lin" valueType="num">
                                      <p:cBhvr additive="base">
                                        <p:cTn id="31" dur="500" fill="hold"/>
                                        <p:tgtEl>
                                          <p:spTgt spid="37581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7581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3334530-E739-43E9-BC2E-2629E75091DA}" type="datetime1">
              <a:rPr lang="zh-CN" altLang="en-US"/>
              <a:pPr/>
              <a:t>2020/9/27</a:t>
            </a:fld>
            <a:endParaRPr lang="en-US" altLang="zh-CN"/>
          </a:p>
        </p:txBody>
      </p:sp>
      <p:sp>
        <p:nvSpPr>
          <p:cNvPr id="6" name="灯片编号占位符 5"/>
          <p:cNvSpPr>
            <a:spLocks noGrp="1"/>
          </p:cNvSpPr>
          <p:nvPr>
            <p:ph type="sldNum" sz="quarter" idx="12"/>
          </p:nvPr>
        </p:nvSpPr>
        <p:spPr/>
        <p:txBody>
          <a:bodyPr/>
          <a:lstStyle/>
          <a:p>
            <a:fld id="{441A60C3-BE93-497D-8F5A-B2D1BB696686}" type="slidenum">
              <a:rPr lang="en-US" altLang="zh-CN"/>
              <a:pPr/>
              <a:t>4</a:t>
            </a:fld>
            <a:endParaRPr lang="en-US" altLang="zh-CN"/>
          </a:p>
        </p:txBody>
      </p:sp>
      <p:sp>
        <p:nvSpPr>
          <p:cNvPr id="391170" name="Rectangle 2"/>
          <p:cNvSpPr>
            <a:spLocks noGrp="1" noChangeArrowheads="1"/>
          </p:cNvSpPr>
          <p:nvPr>
            <p:ph type="title"/>
          </p:nvPr>
        </p:nvSpPr>
        <p:spPr>
          <a:xfrm>
            <a:off x="1992314" y="0"/>
            <a:ext cx="7793037" cy="1143000"/>
          </a:xfrm>
        </p:spPr>
        <p:txBody>
          <a:bodyPr/>
          <a:lstStyle/>
          <a:p>
            <a:r>
              <a:rPr lang="en-US" altLang="zh-CN" b="1">
                <a:solidFill>
                  <a:srgbClr val="FF9900"/>
                </a:solidFill>
                <a:ea typeface="华文隶书" panose="02010800040101010101" pitchFamily="2" charset="-122"/>
              </a:rPr>
              <a:t>        </a:t>
            </a:r>
            <a:r>
              <a:rPr lang="zh-CN" altLang="en-US" sz="4800">
                <a:solidFill>
                  <a:schemeClr val="folHlink"/>
                </a:solidFill>
                <a:latin typeface="华文新魏" panose="02010800040101010101" pitchFamily="2" charset="-122"/>
                <a:ea typeface="华文新魏" panose="02010800040101010101" pitchFamily="2" charset="-122"/>
              </a:rPr>
              <a:t>课程性质与要求</a:t>
            </a:r>
            <a:endParaRPr lang="zh-CN" altLang="en-US" sz="2800">
              <a:solidFill>
                <a:schemeClr val="folHlink"/>
              </a:solidFill>
              <a:latin typeface="华文新魏" panose="02010800040101010101" pitchFamily="2" charset="-122"/>
              <a:ea typeface="华文新魏" panose="02010800040101010101" pitchFamily="2" charset="-122"/>
            </a:endParaRPr>
          </a:p>
        </p:txBody>
      </p:sp>
      <p:sp>
        <p:nvSpPr>
          <p:cNvPr id="391171" name="Rectangle 3"/>
          <p:cNvSpPr>
            <a:spLocks noGrp="1" noChangeArrowheads="1"/>
          </p:cNvSpPr>
          <p:nvPr>
            <p:ph type="body" idx="1"/>
          </p:nvPr>
        </p:nvSpPr>
        <p:spPr>
          <a:xfrm>
            <a:off x="1866043" y="1660009"/>
            <a:ext cx="8752530" cy="3793439"/>
          </a:xfrm>
        </p:spPr>
        <p:txBody>
          <a:bodyPr>
            <a:normAutofit fontScale="92500" lnSpcReduction="20000"/>
          </a:bodyPr>
          <a:lstStyle/>
          <a:p>
            <a:pPr algn="just">
              <a:lnSpc>
                <a:spcPct val="120000"/>
              </a:lnSpc>
              <a:buFont typeface="Wingdings" panose="05000000000000000000" pitchFamily="2" charset="2"/>
              <a:buNone/>
            </a:pPr>
            <a:r>
              <a:rPr lang="en-US" altLang="zh-CN" dirty="0">
                <a:solidFill>
                  <a:schemeClr val="folHlink"/>
                </a:solidFill>
                <a:latin typeface="Times New Roman" panose="02020603050405020304" pitchFamily="18" charset="0"/>
              </a:rPr>
              <a:t>   </a:t>
            </a:r>
            <a:r>
              <a:rPr lang="en-US" altLang="zh-CN" b="1" dirty="0">
                <a:solidFill>
                  <a:schemeClr val="folHlink"/>
                </a:solidFill>
                <a:latin typeface="Times New Roman" panose="02020603050405020304" pitchFamily="18" charset="0"/>
              </a:rPr>
              <a:t> ●  </a:t>
            </a:r>
            <a:r>
              <a:rPr lang="zh-CN" altLang="en-US" sz="4000" b="1" dirty="0">
                <a:solidFill>
                  <a:srgbClr val="990000"/>
                </a:solidFill>
                <a:latin typeface="Times New Roman" panose="02020603050405020304" pitchFamily="18" charset="0"/>
                <a:ea typeface="华文新魏" panose="02010800040101010101" pitchFamily="2" charset="-122"/>
              </a:rPr>
              <a:t>教学的目的要求</a:t>
            </a:r>
            <a:endParaRPr lang="zh-CN" altLang="en-US" b="1" dirty="0">
              <a:solidFill>
                <a:srgbClr val="990000"/>
              </a:solidFill>
              <a:latin typeface="Times New Roman" panose="02020603050405020304" pitchFamily="18" charset="0"/>
            </a:endParaRPr>
          </a:p>
          <a:p>
            <a:pPr algn="just">
              <a:lnSpc>
                <a:spcPct val="250000"/>
              </a:lnSpc>
              <a:buFont typeface="Wingdings" panose="05000000000000000000" pitchFamily="2" charset="2"/>
              <a:buNone/>
            </a:pPr>
            <a:r>
              <a:rPr lang="zh-CN" altLang="en-US" sz="2400" b="1" dirty="0">
                <a:latin typeface="Times New Roman" panose="02020603050405020304" pitchFamily="18" charset="0"/>
              </a:rPr>
              <a:t>     </a:t>
            </a:r>
            <a:r>
              <a:rPr lang="zh-CN" altLang="en-US" b="1" dirty="0">
                <a:latin typeface="Times New Roman" panose="02020603050405020304" pitchFamily="18" charset="0"/>
                <a:ea typeface="黑体" panose="02010609060101010101" pitchFamily="49" charset="-122"/>
                <a:cs typeface="Arial" panose="020B0604020202020204" pitchFamily="34" charset="0"/>
              </a:rPr>
              <a:t>▲</a:t>
            </a:r>
            <a:r>
              <a:rPr lang="zh-CN" altLang="en-US" b="1" dirty="0">
                <a:latin typeface="Times New Roman" panose="02020603050405020304" pitchFamily="18" charset="0"/>
              </a:rPr>
              <a:t>掌握计量经济学的基本理论和方法</a:t>
            </a:r>
          </a:p>
          <a:p>
            <a:pPr algn="just">
              <a:lnSpc>
                <a:spcPct val="250000"/>
              </a:lnSpc>
              <a:buFont typeface="Wingdings" panose="05000000000000000000" pitchFamily="2" charset="2"/>
              <a:buNone/>
            </a:pPr>
            <a:r>
              <a:rPr lang="zh-CN" altLang="en-US" b="1" dirty="0">
                <a:latin typeface="Times New Roman" panose="02020603050405020304" pitchFamily="18" charset="0"/>
              </a:rPr>
              <a:t>    </a:t>
            </a:r>
            <a:r>
              <a:rPr lang="zh-CN" altLang="en-US" b="1" dirty="0">
                <a:latin typeface="Times New Roman" panose="02020603050405020304" pitchFamily="18" charset="0"/>
                <a:ea typeface="黑体" panose="02010609060101010101" pitchFamily="49" charset="-122"/>
              </a:rPr>
              <a:t>▲</a:t>
            </a:r>
            <a:r>
              <a:rPr lang="zh-CN" altLang="en-US" b="1" dirty="0">
                <a:latin typeface="Times New Roman" panose="02020603050405020304" pitchFamily="18" charset="0"/>
              </a:rPr>
              <a:t>能应用计量经济方法进行初步的</a:t>
            </a:r>
            <a:r>
              <a:rPr lang="zh-CN" altLang="en-US" b="1" dirty="0" smtClean="0">
                <a:latin typeface="Times New Roman" panose="02020603050405020304" pitchFamily="18" charset="0"/>
              </a:rPr>
              <a:t>经济分析</a:t>
            </a:r>
            <a:r>
              <a:rPr lang="zh-CN" altLang="en-US" b="1" dirty="0">
                <a:latin typeface="Times New Roman" panose="02020603050405020304" pitchFamily="18" charset="0"/>
              </a:rPr>
              <a:t>与预测</a:t>
            </a:r>
          </a:p>
          <a:p>
            <a:pPr algn="just">
              <a:lnSpc>
                <a:spcPct val="250000"/>
              </a:lnSpc>
              <a:buFont typeface="Wingdings" panose="05000000000000000000" pitchFamily="2" charset="2"/>
              <a:buNone/>
            </a:pPr>
            <a:r>
              <a:rPr lang="zh-CN" altLang="en-US" b="1" dirty="0">
                <a:latin typeface="Times New Roman" panose="02020603050405020304" pitchFamily="18" charset="0"/>
              </a:rPr>
              <a:t>    </a:t>
            </a:r>
            <a:r>
              <a:rPr lang="zh-CN" altLang="en-US" b="1" dirty="0">
                <a:latin typeface="Times New Roman" panose="02020603050405020304" pitchFamily="18" charset="0"/>
                <a:ea typeface="黑体" panose="02010609060101010101" pitchFamily="49" charset="-122"/>
              </a:rPr>
              <a:t>▲</a:t>
            </a:r>
            <a:r>
              <a:rPr lang="zh-CN" altLang="en-US" b="1" dirty="0">
                <a:latin typeface="Times New Roman" panose="02020603050405020304" pitchFamily="18" charset="0"/>
              </a:rPr>
              <a:t>能运用</a:t>
            </a:r>
            <a:r>
              <a:rPr lang="en-US" altLang="zh-CN" b="1" dirty="0" err="1">
                <a:latin typeface="Times New Roman" panose="02020603050405020304" pitchFamily="18" charset="0"/>
              </a:rPr>
              <a:t>EViews</a:t>
            </a:r>
            <a:r>
              <a:rPr lang="zh-CN" altLang="en-US" b="1" dirty="0">
                <a:latin typeface="Times New Roman" panose="02020603050405020304" pitchFamily="18" charset="0"/>
              </a:rPr>
              <a:t>软件作一般性经济</a:t>
            </a:r>
            <a:r>
              <a:rPr lang="zh-CN" altLang="en-US" b="1" dirty="0" smtClean="0">
                <a:latin typeface="Times New Roman" panose="02020603050405020304" pitchFamily="18" charset="0"/>
              </a:rPr>
              <a:t>计量分析</a:t>
            </a:r>
            <a:endParaRPr lang="zh-CN" altLang="en-US" b="1" dirty="0">
              <a:latin typeface="Times New Roman" panose="02020603050405020304" pitchFamily="18" charset="0"/>
            </a:endParaRPr>
          </a:p>
        </p:txBody>
      </p:sp>
    </p:spTree>
    <p:extLst>
      <p:ext uri="{BB962C8B-B14F-4D97-AF65-F5344CB8AC3E}">
        <p14:creationId xmlns:p14="http://schemas.microsoft.com/office/powerpoint/2010/main" val="4281851102"/>
      </p:ext>
    </p:extLst>
  </p:cSld>
  <p:clrMapOvr>
    <a:masterClrMapping/>
  </p:clrMapOvr>
  <p:transition advClick="0"/>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1"/>
          <p:cNvSpPr>
            <a:spLocks noGrp="1"/>
          </p:cNvSpPr>
          <p:nvPr>
            <p:ph type="dt" sz="half" idx="10"/>
          </p:nvPr>
        </p:nvSpPr>
        <p:spPr/>
        <p:txBody>
          <a:bodyPr/>
          <a:lstStyle/>
          <a:p>
            <a:fld id="{AC611E9C-28F4-41C1-BF2F-80363A56577E}" type="datetime1">
              <a:rPr lang="zh-CN" altLang="en-US"/>
              <a:pPr/>
              <a:t>2020/9/27</a:t>
            </a:fld>
            <a:endParaRPr lang="en-US" altLang="zh-CN"/>
          </a:p>
        </p:txBody>
      </p:sp>
      <p:sp>
        <p:nvSpPr>
          <p:cNvPr id="6" name="灯片编号占位符 3"/>
          <p:cNvSpPr>
            <a:spLocks noGrp="1"/>
          </p:cNvSpPr>
          <p:nvPr>
            <p:ph type="sldNum" sz="quarter" idx="12"/>
          </p:nvPr>
        </p:nvSpPr>
        <p:spPr/>
        <p:txBody>
          <a:bodyPr/>
          <a:lstStyle/>
          <a:p>
            <a:fld id="{4C435DBC-FA9B-45EF-8438-F8214666E736}" type="slidenum">
              <a:rPr lang="en-US" altLang="zh-CN"/>
              <a:pPr/>
              <a:t>40</a:t>
            </a:fld>
            <a:endParaRPr lang="en-US" altLang="zh-CN"/>
          </a:p>
        </p:txBody>
      </p:sp>
      <p:sp>
        <p:nvSpPr>
          <p:cNvPr id="372738" name="Rectangle 2"/>
          <p:cNvSpPr>
            <a:spLocks noChangeArrowheads="1"/>
          </p:cNvSpPr>
          <p:nvPr/>
        </p:nvSpPr>
        <p:spPr bwMode="auto">
          <a:xfrm>
            <a:off x="2711451" y="404814"/>
            <a:ext cx="6264275" cy="782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kumimoji="1" lang="en-US" altLang="zh-CN" sz="3600" b="1" dirty="0">
                <a:solidFill>
                  <a:srgbClr val="990000"/>
                </a:solidFill>
                <a:latin typeface="Times New Roman" panose="02020603050405020304" pitchFamily="18" charset="0"/>
                <a:ea typeface="华文新魏" panose="02010800040101010101" pitchFamily="2" charset="-122"/>
                <a:cs typeface="Times New Roman" panose="02020603050405020304" pitchFamily="18" charset="0"/>
              </a:rPr>
              <a:t>3</a:t>
            </a:r>
            <a:r>
              <a:rPr kumimoji="1" lang="zh-CN" altLang="en-US" sz="3600" b="1" dirty="0">
                <a:solidFill>
                  <a:srgbClr val="990000"/>
                </a:solidFill>
                <a:latin typeface="Times New Roman" panose="02020603050405020304" pitchFamily="18" charset="0"/>
                <a:ea typeface="华文新魏" panose="02010800040101010101" pitchFamily="2" charset="-122"/>
                <a:cs typeface="Times New Roman" panose="02020603050405020304" pitchFamily="18" charset="0"/>
              </a:rPr>
              <a:t>、如何正确地选择变量</a:t>
            </a:r>
            <a:r>
              <a:rPr kumimoji="1" lang="en-US" altLang="zh-CN" sz="3600" b="1" dirty="0">
                <a:solidFill>
                  <a:srgbClr val="990000"/>
                </a:solidFill>
                <a:latin typeface="Times New Roman" panose="02020603050405020304" pitchFamily="18" charset="0"/>
                <a:ea typeface="华文新魏" panose="02010800040101010101" pitchFamily="2" charset="-122"/>
                <a:cs typeface="Times New Roman" panose="02020603050405020304" pitchFamily="18" charset="0"/>
              </a:rPr>
              <a:t>?</a:t>
            </a:r>
          </a:p>
        </p:txBody>
      </p:sp>
      <p:sp>
        <p:nvSpPr>
          <p:cNvPr id="372739" name="Rectangle 3"/>
          <p:cNvSpPr>
            <a:spLocks noChangeArrowheads="1"/>
          </p:cNvSpPr>
          <p:nvPr/>
        </p:nvSpPr>
        <p:spPr bwMode="auto">
          <a:xfrm>
            <a:off x="1345474" y="1557339"/>
            <a:ext cx="9875519" cy="4535487"/>
          </a:xfrm>
          <a:prstGeom prst="rect">
            <a:avLst/>
          </a:prstGeom>
          <a:solidFill>
            <a:schemeClr val="bg1">
              <a:alpha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lgn="l">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lgn="l">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lgn="l">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lgn="l">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nSpc>
                <a:spcPct val="120000"/>
              </a:lnSpc>
              <a:spcAft>
                <a:spcPct val="20000"/>
              </a:spcAft>
              <a:buSzPct val="75000"/>
              <a:buFont typeface="Wingdings" panose="05000000000000000000" pitchFamily="2" charset="2"/>
              <a:buChar char="Ø"/>
            </a:pPr>
            <a:r>
              <a:rPr lang="zh-CN" altLang="en-US" sz="2800" b="1" dirty="0">
                <a:ea typeface="楷体_GB2312" panose="02010609030101010101" pitchFamily="49" charset="-122"/>
              </a:rPr>
              <a:t>需要正确理解和把握所研究的经济现象中暗含的经济学理论和经济行为规律。</a:t>
            </a:r>
          </a:p>
          <a:p>
            <a:pPr>
              <a:lnSpc>
                <a:spcPct val="120000"/>
              </a:lnSpc>
              <a:spcAft>
                <a:spcPct val="20000"/>
              </a:spcAft>
              <a:buSzPct val="75000"/>
              <a:buFont typeface="Wingdings" panose="05000000000000000000" pitchFamily="2" charset="2"/>
              <a:buChar char="Ø"/>
            </a:pPr>
            <a:r>
              <a:rPr lang="zh-CN" altLang="en-US" sz="2800" b="1" dirty="0">
                <a:ea typeface="楷体_GB2312" panose="02010609030101010101" pitchFamily="49" charset="-122"/>
              </a:rPr>
              <a:t>选择变量要考虑数据的可得性。</a:t>
            </a:r>
          </a:p>
          <a:p>
            <a:pPr>
              <a:lnSpc>
                <a:spcPct val="120000"/>
              </a:lnSpc>
              <a:spcAft>
                <a:spcPct val="20000"/>
              </a:spcAft>
              <a:buSzPct val="75000"/>
              <a:buFont typeface="Wingdings" panose="05000000000000000000" pitchFamily="2" charset="2"/>
              <a:buChar char="Ø"/>
            </a:pPr>
            <a:r>
              <a:rPr lang="zh-CN" altLang="en-US" sz="2800" b="1" dirty="0">
                <a:ea typeface="楷体_GB2312" panose="02010609030101010101" pitchFamily="49" charset="-122"/>
              </a:rPr>
              <a:t>选择变量时要考虑所有入选变量之间的关系，使得每一个解释变量都是</a:t>
            </a:r>
            <a:r>
              <a:rPr lang="zh-CN" altLang="en-US" sz="2800" b="1" dirty="0" smtClean="0">
                <a:ea typeface="楷体_GB2312" panose="02010609030101010101" pitchFamily="49" charset="-122"/>
              </a:rPr>
              <a:t>独立的（不同层次的变量不能放入同一模型）。</a:t>
            </a:r>
            <a:endParaRPr lang="zh-CN" altLang="en-US" sz="2800" b="1" dirty="0">
              <a:ea typeface="楷体_GB2312" panose="02010609030101010101" pitchFamily="49" charset="-122"/>
            </a:endParaRPr>
          </a:p>
          <a:p>
            <a:pPr>
              <a:lnSpc>
                <a:spcPct val="120000"/>
              </a:lnSpc>
              <a:spcAft>
                <a:spcPct val="20000"/>
              </a:spcAft>
              <a:buSzPct val="75000"/>
              <a:buFont typeface="Wingdings" panose="05000000000000000000" pitchFamily="2" charset="2"/>
              <a:buChar char="Ø"/>
            </a:pPr>
            <a:r>
              <a:rPr lang="zh-CN" altLang="en-US" sz="2800" b="1" dirty="0">
                <a:ea typeface="楷体_GB2312" panose="02010609030101010101" pitchFamily="49" charset="-122"/>
              </a:rPr>
              <a:t>选择变量绝不能以数据拟合的好坏作为主要标准。</a:t>
            </a:r>
          </a:p>
          <a:p>
            <a:pPr>
              <a:lnSpc>
                <a:spcPct val="120000"/>
              </a:lnSpc>
              <a:spcAft>
                <a:spcPct val="20000"/>
              </a:spcAft>
              <a:buSzPct val="75000"/>
              <a:buFont typeface="Wingdings" panose="05000000000000000000" pitchFamily="2" charset="2"/>
              <a:buChar char="Ø"/>
            </a:pPr>
            <a:r>
              <a:rPr lang="zh-CN" altLang="en-US" sz="2800" b="1" dirty="0">
                <a:ea typeface="楷体_GB2312" panose="02010609030101010101" pitchFamily="49" charset="-122"/>
              </a:rPr>
              <a:t>选择变量不可能一次完成，往往要经过多次反复。</a:t>
            </a:r>
          </a:p>
        </p:txBody>
      </p:sp>
    </p:spTree>
    <p:extLst>
      <p:ext uri="{BB962C8B-B14F-4D97-AF65-F5344CB8AC3E}">
        <p14:creationId xmlns:p14="http://schemas.microsoft.com/office/powerpoint/2010/main" val="36466957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2739">
                                            <p:bg/>
                                          </p:spTgt>
                                        </p:tgtEl>
                                        <p:attrNameLst>
                                          <p:attrName>style.visibility</p:attrName>
                                        </p:attrNameLst>
                                      </p:cBhvr>
                                      <p:to>
                                        <p:strVal val="visible"/>
                                      </p:to>
                                    </p:set>
                                    <p:animEffect transition="in" filter="fade">
                                      <p:cBhvr>
                                        <p:cTn id="7" dur="2000"/>
                                        <p:tgtEl>
                                          <p:spTgt spid="372739">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72739">
                                            <p:txEl>
                                              <p:pRg st="0" end="0"/>
                                            </p:txEl>
                                          </p:spTgt>
                                        </p:tgtEl>
                                        <p:attrNameLst>
                                          <p:attrName>style.visibility</p:attrName>
                                        </p:attrNameLst>
                                      </p:cBhvr>
                                      <p:to>
                                        <p:strVal val="visible"/>
                                      </p:to>
                                    </p:set>
                                    <p:animEffect transition="in" filter="fade">
                                      <p:cBhvr>
                                        <p:cTn id="12" dur="2000"/>
                                        <p:tgtEl>
                                          <p:spTgt spid="37273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72739">
                                            <p:txEl>
                                              <p:pRg st="1" end="1"/>
                                            </p:txEl>
                                          </p:spTgt>
                                        </p:tgtEl>
                                        <p:attrNameLst>
                                          <p:attrName>style.visibility</p:attrName>
                                        </p:attrNameLst>
                                      </p:cBhvr>
                                      <p:to>
                                        <p:strVal val="visible"/>
                                      </p:to>
                                    </p:set>
                                    <p:animEffect transition="in" filter="fade">
                                      <p:cBhvr>
                                        <p:cTn id="17" dur="2000"/>
                                        <p:tgtEl>
                                          <p:spTgt spid="37273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72739">
                                            <p:txEl>
                                              <p:pRg st="2" end="2"/>
                                            </p:txEl>
                                          </p:spTgt>
                                        </p:tgtEl>
                                        <p:attrNameLst>
                                          <p:attrName>style.visibility</p:attrName>
                                        </p:attrNameLst>
                                      </p:cBhvr>
                                      <p:to>
                                        <p:strVal val="visible"/>
                                      </p:to>
                                    </p:set>
                                    <p:animEffect transition="in" filter="fade">
                                      <p:cBhvr>
                                        <p:cTn id="22" dur="2000"/>
                                        <p:tgtEl>
                                          <p:spTgt spid="372739">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72739">
                                            <p:txEl>
                                              <p:pRg st="3" end="3"/>
                                            </p:txEl>
                                          </p:spTgt>
                                        </p:tgtEl>
                                        <p:attrNameLst>
                                          <p:attrName>style.visibility</p:attrName>
                                        </p:attrNameLst>
                                      </p:cBhvr>
                                      <p:to>
                                        <p:strVal val="visible"/>
                                      </p:to>
                                    </p:set>
                                    <p:animEffect transition="in" filter="fade">
                                      <p:cBhvr>
                                        <p:cTn id="27" dur="2000"/>
                                        <p:tgtEl>
                                          <p:spTgt spid="372739">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72739">
                                            <p:txEl>
                                              <p:pRg st="4" end="4"/>
                                            </p:txEl>
                                          </p:spTgt>
                                        </p:tgtEl>
                                        <p:attrNameLst>
                                          <p:attrName>style.visibility</p:attrName>
                                        </p:attrNameLst>
                                      </p:cBhvr>
                                      <p:to>
                                        <p:strVal val="visible"/>
                                      </p:to>
                                    </p:set>
                                    <p:animEffect transition="in" filter="fade">
                                      <p:cBhvr>
                                        <p:cTn id="32" dur="2000"/>
                                        <p:tgtEl>
                                          <p:spTgt spid="3727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739" grpId="0" build="p" animBg="1"/>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838199" y="6356350"/>
            <a:ext cx="2859073" cy="365125"/>
          </a:xfrm>
        </p:spPr>
        <p:txBody>
          <a:bodyPr/>
          <a:lstStyle/>
          <a:p>
            <a:fld id="{CA242AA7-9E35-4D86-98A7-DD08A0029E51}" type="datetime1">
              <a:rPr lang="zh-CN" altLang="en-US">
                <a:latin typeface="Times New Roman" panose="02020603050405020304" pitchFamily="18" charset="0"/>
                <a:cs typeface="Times New Roman" panose="02020603050405020304" pitchFamily="18" charset="0"/>
              </a:rPr>
              <a:pPr/>
              <a:t>2020/9/27</a:t>
            </a:fld>
            <a:endParaRPr lang="en-US" altLang="zh-CN">
              <a:latin typeface="Times New Roman" panose="02020603050405020304" pitchFamily="18" charset="0"/>
              <a:cs typeface="Times New Roman" panose="02020603050405020304" pitchFamily="18" charset="0"/>
            </a:endParaRPr>
          </a:p>
        </p:txBody>
      </p:sp>
      <p:sp>
        <p:nvSpPr>
          <p:cNvPr id="6" name="灯片编号占位符 5"/>
          <p:cNvSpPr>
            <a:spLocks noGrp="1"/>
          </p:cNvSpPr>
          <p:nvPr>
            <p:ph type="sldNum" sz="quarter" idx="12"/>
          </p:nvPr>
        </p:nvSpPr>
        <p:spPr>
          <a:xfrm>
            <a:off x="8610599" y="6356350"/>
            <a:ext cx="2859073" cy="365125"/>
          </a:xfrm>
        </p:spPr>
        <p:txBody>
          <a:bodyPr/>
          <a:lstStyle/>
          <a:p>
            <a:fld id="{0CB3E890-C543-40C0-A7D6-E8054C5BDBDD}" type="slidenum">
              <a:rPr lang="en-US" altLang="zh-CN">
                <a:latin typeface="Times New Roman" panose="02020603050405020304" pitchFamily="18" charset="0"/>
                <a:cs typeface="Times New Roman" panose="02020603050405020304" pitchFamily="18" charset="0"/>
              </a:rPr>
              <a:pPr/>
              <a:t>41</a:t>
            </a:fld>
            <a:endParaRPr lang="en-US" altLang="zh-CN">
              <a:latin typeface="Times New Roman" panose="02020603050405020304" pitchFamily="18" charset="0"/>
              <a:cs typeface="Times New Roman" panose="02020603050405020304" pitchFamily="18" charset="0"/>
            </a:endParaRPr>
          </a:p>
        </p:txBody>
      </p:sp>
      <p:sp>
        <p:nvSpPr>
          <p:cNvPr id="313346" name="Rectangle 2"/>
          <p:cNvSpPr>
            <a:spLocks noGrp="1" noChangeArrowheads="1"/>
          </p:cNvSpPr>
          <p:nvPr>
            <p:ph type="title"/>
          </p:nvPr>
        </p:nvSpPr>
        <p:spPr>
          <a:xfrm>
            <a:off x="2935288" y="476251"/>
            <a:ext cx="7121210" cy="709613"/>
          </a:xfrm>
        </p:spPr>
        <p:txBody>
          <a:bodyPr/>
          <a:lstStyle/>
          <a:p>
            <a:r>
              <a:rPr lang="zh-CN" altLang="en-US" sz="3600" b="1">
                <a:solidFill>
                  <a:srgbClr val="990000"/>
                </a:solidFill>
                <a:latin typeface="Times New Roman" panose="02020603050405020304" pitchFamily="18" charset="0"/>
                <a:ea typeface="华文新魏" panose="02010800040101010101" pitchFamily="2" charset="-122"/>
                <a:cs typeface="Times New Roman" panose="02020603050405020304" pitchFamily="18" charset="0"/>
              </a:rPr>
              <a:t>二、参数的估计方法</a:t>
            </a:r>
          </a:p>
        </p:txBody>
      </p:sp>
      <p:sp>
        <p:nvSpPr>
          <p:cNvPr id="313347" name="Rectangle 3"/>
          <p:cNvSpPr>
            <a:spLocks noGrp="1" noChangeArrowheads="1"/>
          </p:cNvSpPr>
          <p:nvPr>
            <p:ph type="body" idx="1"/>
          </p:nvPr>
        </p:nvSpPr>
        <p:spPr>
          <a:xfrm>
            <a:off x="1619793" y="1557339"/>
            <a:ext cx="9707234" cy="4535487"/>
          </a:xfrm>
          <a:solidFill>
            <a:schemeClr val="bg1"/>
          </a:solidFill>
        </p:spPr>
        <p:txBody>
          <a:bodyPr/>
          <a:lstStyle/>
          <a:p>
            <a:pPr algn="just">
              <a:lnSpc>
                <a:spcPct val="115000"/>
              </a:lnSpc>
              <a:buSzPct val="70000"/>
              <a:buFont typeface="Wingdings" panose="05000000000000000000" pitchFamily="2" charset="2"/>
              <a:buChar char="Ø"/>
            </a:pPr>
            <a:r>
              <a:rPr lang="zh-CN" altLang="en-US" sz="2600" b="1" dirty="0">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单一方程模型</a:t>
            </a:r>
          </a:p>
          <a:p>
            <a:pPr>
              <a:lnSpc>
                <a:spcPct val="115000"/>
              </a:lnSpc>
              <a:buSzPct val="70000"/>
              <a:buFont typeface="Wingdings" panose="05000000000000000000" pitchFamily="2" charset="2"/>
              <a:buNone/>
            </a:pPr>
            <a:r>
              <a:rPr lang="zh-CN" altLang="en-US" sz="2600" b="1" dirty="0">
                <a:latin typeface="Times New Roman" panose="02020603050405020304" pitchFamily="18" charset="0"/>
                <a:ea typeface="楷体_GB2312" panose="02010609030101010101" pitchFamily="49" charset="-122"/>
                <a:cs typeface="Times New Roman" panose="02020603050405020304" pitchFamily="18" charset="0"/>
              </a:rPr>
              <a:t>    最常用的是普通最小二乘法（</a:t>
            </a:r>
            <a:r>
              <a:rPr lang="en-US" altLang="zh-CN" sz="2600" b="1" dirty="0">
                <a:latin typeface="Times New Roman" panose="02020603050405020304" pitchFamily="18" charset="0"/>
                <a:ea typeface="楷体_GB2312" panose="02010609030101010101" pitchFamily="49" charset="-122"/>
                <a:cs typeface="Times New Roman" panose="02020603050405020304" pitchFamily="18" charset="0"/>
              </a:rPr>
              <a:t>OLS</a:t>
            </a:r>
            <a:r>
              <a:rPr lang="zh-CN" altLang="en-US" sz="2600" b="1" dirty="0">
                <a:latin typeface="Times New Roman" panose="02020603050405020304" pitchFamily="18" charset="0"/>
                <a:ea typeface="楷体_GB2312" panose="02010609030101010101" pitchFamily="49" charset="-122"/>
                <a:cs typeface="Times New Roman" panose="02020603050405020304" pitchFamily="18" charset="0"/>
              </a:rPr>
              <a:t>）、加权最小二乘法（</a:t>
            </a:r>
            <a:r>
              <a:rPr lang="en-US" altLang="zh-CN" sz="2600" b="1" dirty="0">
                <a:latin typeface="Times New Roman" panose="02020603050405020304" pitchFamily="18" charset="0"/>
                <a:ea typeface="楷体_GB2312" panose="02010609030101010101" pitchFamily="49" charset="-122"/>
                <a:cs typeface="Times New Roman" panose="02020603050405020304" pitchFamily="18" charset="0"/>
              </a:rPr>
              <a:t>WLS</a:t>
            </a:r>
            <a:r>
              <a:rPr lang="zh-CN" altLang="en-US" sz="2600" b="1" dirty="0">
                <a:latin typeface="Times New Roman" panose="02020603050405020304" pitchFamily="18" charset="0"/>
                <a:ea typeface="楷体_GB2312" panose="02010609030101010101" pitchFamily="49" charset="-122"/>
                <a:cs typeface="Times New Roman" panose="02020603050405020304" pitchFamily="18" charset="0"/>
              </a:rPr>
              <a:t>）、广义最小二乘法（</a:t>
            </a:r>
            <a:r>
              <a:rPr lang="en-US" altLang="zh-CN" sz="2600" b="1" dirty="0">
                <a:latin typeface="Times New Roman" panose="02020603050405020304" pitchFamily="18" charset="0"/>
                <a:ea typeface="楷体_GB2312" panose="02010609030101010101" pitchFamily="49" charset="-122"/>
                <a:cs typeface="Times New Roman" panose="02020603050405020304" pitchFamily="18" charset="0"/>
              </a:rPr>
              <a:t>GLS</a:t>
            </a:r>
            <a:r>
              <a:rPr lang="zh-CN" altLang="en-US" sz="2600" b="1" dirty="0">
                <a:latin typeface="Times New Roman" panose="02020603050405020304" pitchFamily="18" charset="0"/>
                <a:ea typeface="楷体_GB2312" panose="02010609030101010101" pitchFamily="49" charset="-122"/>
                <a:cs typeface="Times New Roman" panose="02020603050405020304" pitchFamily="18" charset="0"/>
              </a:rPr>
              <a:t>）极大似然估计法（</a:t>
            </a:r>
            <a:r>
              <a:rPr lang="en-US" altLang="zh-CN" sz="2600" b="1" dirty="0">
                <a:latin typeface="Times New Roman" panose="02020603050405020304" pitchFamily="18" charset="0"/>
                <a:ea typeface="楷体_GB2312" panose="02010609030101010101" pitchFamily="49" charset="-122"/>
                <a:cs typeface="Times New Roman" panose="02020603050405020304" pitchFamily="18" charset="0"/>
              </a:rPr>
              <a:t>ML</a:t>
            </a:r>
            <a:r>
              <a:rPr lang="zh-CN" altLang="en-US" sz="2600" b="1" dirty="0">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2600" b="1" dirty="0" smtClean="0">
                <a:latin typeface="Times New Roman" panose="02020603050405020304" pitchFamily="18" charset="0"/>
                <a:ea typeface="楷体_GB2312" panose="02010609030101010101" pitchFamily="49" charset="-122"/>
                <a:cs typeface="Times New Roman" panose="02020603050405020304" pitchFamily="18" charset="0"/>
              </a:rPr>
              <a:t>等</a:t>
            </a:r>
            <a:endParaRPr lang="zh-CN" altLang="en-US" sz="2600" b="1" dirty="0">
              <a:latin typeface="Times New Roman" panose="02020603050405020304" pitchFamily="18" charset="0"/>
              <a:ea typeface="楷体_GB2312" panose="02010609030101010101" pitchFamily="49" charset="-122"/>
              <a:cs typeface="Times New Roman" panose="02020603050405020304" pitchFamily="18" charset="0"/>
            </a:endParaRPr>
          </a:p>
          <a:p>
            <a:pPr algn="just">
              <a:lnSpc>
                <a:spcPct val="115000"/>
              </a:lnSpc>
              <a:buSzPct val="70000"/>
              <a:buFont typeface="Wingdings" panose="05000000000000000000" pitchFamily="2" charset="2"/>
              <a:buChar char="Ø"/>
            </a:pPr>
            <a:r>
              <a:rPr lang="zh-CN" altLang="en-US" sz="2600" b="1" dirty="0">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联立方程模型</a:t>
            </a:r>
          </a:p>
          <a:p>
            <a:pPr>
              <a:lnSpc>
                <a:spcPct val="115000"/>
              </a:lnSpc>
              <a:buSzPct val="70000"/>
              <a:buFont typeface="Wingdings" panose="05000000000000000000" pitchFamily="2" charset="2"/>
              <a:buNone/>
            </a:pPr>
            <a:r>
              <a:rPr lang="zh-CN" altLang="en-US" sz="2600" b="1" dirty="0">
                <a:latin typeface="Times New Roman" panose="02020603050405020304" pitchFamily="18" charset="0"/>
                <a:ea typeface="楷体_GB2312" panose="02010609030101010101" pitchFamily="49" charset="-122"/>
                <a:cs typeface="Times New Roman" panose="02020603050405020304" pitchFamily="18" charset="0"/>
              </a:rPr>
              <a:t>     常用二阶段最小二乘法和三阶段最小二乘法等</a:t>
            </a:r>
          </a:p>
          <a:p>
            <a:pPr algn="just">
              <a:lnSpc>
                <a:spcPct val="115000"/>
              </a:lnSpc>
              <a:buClr>
                <a:schemeClr val="hlink"/>
              </a:buClr>
              <a:buSzPct val="70000"/>
              <a:buFont typeface="Wingdings" panose="05000000000000000000" pitchFamily="2" charset="2"/>
              <a:buChar char="Ø"/>
            </a:pPr>
            <a:r>
              <a:rPr lang="zh-CN" altLang="en-US" sz="2600" b="1" dirty="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参数估计准则：</a:t>
            </a:r>
          </a:p>
          <a:p>
            <a:pPr algn="just">
              <a:lnSpc>
                <a:spcPct val="115000"/>
              </a:lnSpc>
              <a:buSzPct val="70000"/>
              <a:buFont typeface="Wingdings" panose="05000000000000000000" pitchFamily="2" charset="2"/>
              <a:buNone/>
            </a:pPr>
            <a:r>
              <a:rPr lang="zh-CN" altLang="en-US" sz="2600" b="1" dirty="0" smtClean="0">
                <a:latin typeface="Times New Roman" panose="02020603050405020304" pitchFamily="18" charset="0"/>
                <a:ea typeface="楷体_GB2312" panose="02010609030101010101" pitchFamily="49" charset="-122"/>
                <a:cs typeface="Times New Roman" panose="02020603050405020304" pitchFamily="18" charset="0"/>
              </a:rPr>
              <a:t>      尽可能</a:t>
            </a:r>
            <a:r>
              <a:rPr lang="zh-CN" altLang="en-US" sz="2600" b="1" dirty="0">
                <a:latin typeface="Times New Roman" panose="02020603050405020304" pitchFamily="18" charset="0"/>
                <a:ea typeface="楷体_GB2312" panose="02010609030101010101" pitchFamily="49" charset="-122"/>
                <a:cs typeface="Times New Roman" panose="02020603050405020304" pitchFamily="18" charset="0"/>
              </a:rPr>
              <a:t>地接近总体参数真实值</a:t>
            </a:r>
          </a:p>
        </p:txBody>
      </p:sp>
    </p:spTree>
    <p:extLst>
      <p:ext uri="{BB962C8B-B14F-4D97-AF65-F5344CB8AC3E}">
        <p14:creationId xmlns:p14="http://schemas.microsoft.com/office/powerpoint/2010/main" val="1884804122"/>
      </p:ext>
    </p:extLst>
  </p:cSld>
  <p:clrMapOvr>
    <a:masterClrMapping/>
  </p:clrMapOvr>
  <p:transition advClick="0"/>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2B63909-82C9-4B88-B12C-C13CBA493353}" type="datetime1">
              <a:rPr lang="zh-CN" altLang="en-US">
                <a:latin typeface="Times New Roman" panose="02020603050405020304" pitchFamily="18" charset="0"/>
                <a:cs typeface="Times New Roman" panose="02020603050405020304" pitchFamily="18" charset="0"/>
              </a:rPr>
              <a:pPr/>
              <a:t>2020/9/27</a:t>
            </a:fld>
            <a:endParaRPr lang="en-US" altLang="zh-CN">
              <a:latin typeface="Times New Roman" panose="02020603050405020304" pitchFamily="18" charset="0"/>
              <a:cs typeface="Times New Roman" panose="02020603050405020304" pitchFamily="18" charset="0"/>
            </a:endParaRPr>
          </a:p>
        </p:txBody>
      </p:sp>
      <p:sp>
        <p:nvSpPr>
          <p:cNvPr id="6" name="灯片编号占位符 5"/>
          <p:cNvSpPr>
            <a:spLocks noGrp="1"/>
          </p:cNvSpPr>
          <p:nvPr>
            <p:ph type="sldNum" sz="quarter" idx="12"/>
          </p:nvPr>
        </p:nvSpPr>
        <p:spPr/>
        <p:txBody>
          <a:bodyPr/>
          <a:lstStyle/>
          <a:p>
            <a:fld id="{BE55EFBE-EE52-40B0-837C-1E0DF58FC0A3}" type="slidenum">
              <a:rPr lang="en-US" altLang="zh-CN">
                <a:latin typeface="Times New Roman" panose="02020603050405020304" pitchFamily="18" charset="0"/>
                <a:cs typeface="Times New Roman" panose="02020603050405020304" pitchFamily="18" charset="0"/>
              </a:rPr>
              <a:pPr/>
              <a:t>42</a:t>
            </a:fld>
            <a:endParaRPr lang="en-US" altLang="zh-CN">
              <a:latin typeface="Times New Roman" panose="02020603050405020304" pitchFamily="18" charset="0"/>
              <a:cs typeface="Times New Roman" panose="02020603050405020304" pitchFamily="18" charset="0"/>
            </a:endParaRPr>
          </a:p>
        </p:txBody>
      </p:sp>
      <p:sp>
        <p:nvSpPr>
          <p:cNvPr id="314370" name="Rectangle 2"/>
          <p:cNvSpPr>
            <a:spLocks noGrp="1" noChangeArrowheads="1"/>
          </p:cNvSpPr>
          <p:nvPr>
            <p:ph type="title"/>
          </p:nvPr>
        </p:nvSpPr>
        <p:spPr>
          <a:xfrm>
            <a:off x="2877623" y="205003"/>
            <a:ext cx="6761162" cy="709613"/>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zh-CN" altLang="en-US" sz="3600" b="1" dirty="0">
                <a:solidFill>
                  <a:srgbClr val="990000"/>
                </a:solidFill>
                <a:latin typeface="Times New Roman" panose="02020603050405020304" pitchFamily="18" charset="0"/>
                <a:ea typeface="华文新魏" panose="02010800040101010101" pitchFamily="2" charset="-122"/>
                <a:cs typeface="Times New Roman" panose="02020603050405020304" pitchFamily="18" charset="0"/>
              </a:rPr>
              <a:t>三、计量经济学中应用的数据</a:t>
            </a:r>
          </a:p>
        </p:txBody>
      </p:sp>
      <p:sp>
        <p:nvSpPr>
          <p:cNvPr id="314371" name="Rectangle 3"/>
          <p:cNvSpPr>
            <a:spLocks noGrp="1" noChangeArrowheads="1"/>
          </p:cNvSpPr>
          <p:nvPr>
            <p:ph type="body" idx="1"/>
          </p:nvPr>
        </p:nvSpPr>
        <p:spPr>
          <a:xfrm>
            <a:off x="586947" y="976657"/>
            <a:ext cx="10766853" cy="5457094"/>
          </a:xfrm>
          <a:noFill/>
          <a:extLst>
            <a:ext uri="{909E8E84-426E-40DD-AFC4-6F175D3DCCD1}">
              <a14:hiddenFill xmlns:a14="http://schemas.microsoft.com/office/drawing/2010/main">
                <a:solidFill>
                  <a:srgbClr val="CCCCFF">
                    <a:alpha val="41000"/>
                  </a:srgbClr>
                </a:solidFill>
              </a14:hiddenFill>
            </a:ext>
          </a:extLst>
        </p:spPr>
        <p:txBody>
          <a:bodyPr anchor="ctr">
            <a:noAutofit/>
          </a:bodyPr>
          <a:lstStyle/>
          <a:p>
            <a:pPr marL="0" algn="just">
              <a:lnSpc>
                <a:spcPct val="100000"/>
              </a:lnSpc>
              <a:spcBef>
                <a:spcPts val="0"/>
              </a:spcBef>
              <a:buSzPct val="70000"/>
            </a:pPr>
            <a:r>
              <a:rPr lang="zh-CN" altLang="en-US" sz="2600" b="1" dirty="0">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数据来源</a:t>
            </a:r>
            <a:r>
              <a:rPr lang="zh-CN" altLang="en-US" sz="2600" b="1" dirty="0" smtClean="0">
                <a:latin typeface="Times New Roman" panose="02020603050405020304" pitchFamily="18" charset="0"/>
                <a:ea typeface="楷体_GB2312" panose="02010609030101010101" pitchFamily="49" charset="-122"/>
                <a:cs typeface="Times New Roman" panose="02020603050405020304" pitchFamily="18" charset="0"/>
              </a:rPr>
              <a:t>：各种</a:t>
            </a:r>
            <a:r>
              <a:rPr lang="zh-CN" altLang="en-US" sz="2600" b="1" dirty="0">
                <a:latin typeface="Times New Roman" panose="02020603050405020304" pitchFamily="18" charset="0"/>
                <a:ea typeface="楷体_GB2312" panose="02010609030101010101" pitchFamily="49" charset="-122"/>
                <a:cs typeface="Times New Roman" panose="02020603050405020304" pitchFamily="18" charset="0"/>
              </a:rPr>
              <a:t>经济统计数据；专门调查取得的数据</a:t>
            </a:r>
            <a:r>
              <a:rPr lang="zh-CN" altLang="en-US" sz="2600" b="1" dirty="0" smtClean="0">
                <a:latin typeface="Times New Roman" panose="02020603050405020304" pitchFamily="18" charset="0"/>
                <a:ea typeface="楷体_GB2312" panose="02010609030101010101" pitchFamily="49" charset="-122"/>
                <a:cs typeface="Times New Roman" panose="02020603050405020304" pitchFamily="18" charset="0"/>
              </a:rPr>
              <a:t>；人工</a:t>
            </a:r>
            <a:r>
              <a:rPr lang="zh-CN" altLang="en-US" sz="2600" b="1" dirty="0">
                <a:latin typeface="Times New Roman" panose="02020603050405020304" pitchFamily="18" charset="0"/>
                <a:ea typeface="楷体_GB2312" panose="02010609030101010101" pitchFamily="49" charset="-122"/>
                <a:cs typeface="Times New Roman" panose="02020603050405020304" pitchFamily="18" charset="0"/>
              </a:rPr>
              <a:t>制造的数据</a:t>
            </a:r>
          </a:p>
          <a:p>
            <a:pPr marL="0" algn="just">
              <a:lnSpc>
                <a:spcPct val="100000"/>
              </a:lnSpc>
              <a:spcBef>
                <a:spcPts val="600"/>
              </a:spcBef>
              <a:buSzPct val="70000"/>
            </a:pPr>
            <a:r>
              <a:rPr lang="zh-CN" altLang="en-US" sz="2600" b="1" dirty="0">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数据类型</a:t>
            </a:r>
            <a:r>
              <a:rPr lang="en-US" altLang="zh-CN" sz="2600" b="1" dirty="0">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a:t>
            </a:r>
          </a:p>
          <a:p>
            <a:pPr marL="0" algn="just">
              <a:lnSpc>
                <a:spcPct val="100000"/>
              </a:lnSpc>
              <a:spcBef>
                <a:spcPts val="600"/>
              </a:spcBef>
              <a:buSzPct val="70000"/>
              <a:buFont typeface="Wingdings" panose="05000000000000000000" pitchFamily="2" charset="2"/>
              <a:buChar char="ü"/>
            </a:pPr>
            <a:r>
              <a:rPr lang="zh-CN" altLang="en-US" sz="2600" b="1" dirty="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时间序列</a:t>
            </a:r>
            <a:r>
              <a:rPr lang="zh-CN" altLang="en-US" sz="2600" b="1" dirty="0" smtClean="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数据（</a:t>
            </a:r>
            <a:r>
              <a:rPr lang="en-US" altLang="zh-CN" sz="2600" b="1" dirty="0" smtClean="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Time Series Data</a:t>
            </a:r>
            <a:r>
              <a:rPr lang="zh-CN" altLang="en-US" sz="2600" b="1" dirty="0" smtClean="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2600" b="1" dirty="0">
                <a:latin typeface="Times New Roman" panose="02020603050405020304" pitchFamily="18" charset="0"/>
                <a:ea typeface="楷体_GB2312" panose="02010609030101010101" pitchFamily="49" charset="-122"/>
                <a:cs typeface="Times New Roman" panose="02020603050405020304" pitchFamily="18" charset="0"/>
              </a:rPr>
              <a:t>：同一统计</a:t>
            </a:r>
            <a:r>
              <a:rPr lang="zh-CN" altLang="en-US" sz="2600" b="1" dirty="0" smtClean="0">
                <a:latin typeface="Times New Roman" panose="02020603050405020304" pitchFamily="18" charset="0"/>
                <a:ea typeface="楷体_GB2312" panose="02010609030101010101" pitchFamily="49" charset="-122"/>
                <a:cs typeface="Times New Roman" panose="02020603050405020304" pitchFamily="18" charset="0"/>
              </a:rPr>
              <a:t>指标、同一统计单位按</a:t>
            </a:r>
            <a:endParaRPr lang="en-US" altLang="zh-CN" sz="2600" b="1" dirty="0" smtClean="0">
              <a:latin typeface="Times New Roman" panose="02020603050405020304" pitchFamily="18" charset="0"/>
              <a:ea typeface="楷体_GB2312" panose="02010609030101010101" pitchFamily="49" charset="-122"/>
              <a:cs typeface="Times New Roman" panose="02020603050405020304" pitchFamily="18" charset="0"/>
            </a:endParaRPr>
          </a:p>
          <a:p>
            <a:pPr marL="0" indent="0" algn="just">
              <a:lnSpc>
                <a:spcPct val="100000"/>
              </a:lnSpc>
              <a:spcBef>
                <a:spcPts val="600"/>
              </a:spcBef>
              <a:buSzPct val="70000"/>
              <a:buNone/>
            </a:pPr>
            <a:r>
              <a:rPr lang="en-US" altLang="zh-CN" sz="2600" b="1" dirty="0">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sz="2600" b="1" dirty="0" smtClean="0">
                <a:latin typeface="Times New Roman" panose="02020603050405020304" pitchFamily="18" charset="0"/>
                <a:ea typeface="楷体_GB2312" panose="02010609030101010101" pitchFamily="49" charset="-122"/>
                <a:cs typeface="Times New Roman" panose="02020603050405020304" pitchFamily="18" charset="0"/>
              </a:rPr>
              <a:t>                                                                    </a:t>
            </a:r>
            <a:r>
              <a:rPr lang="zh-CN" altLang="en-US" sz="2600" b="1" dirty="0" smtClean="0">
                <a:latin typeface="Times New Roman" panose="02020603050405020304" pitchFamily="18" charset="0"/>
                <a:ea typeface="楷体_GB2312" panose="02010609030101010101" pitchFamily="49" charset="-122"/>
                <a:cs typeface="Times New Roman" panose="02020603050405020304" pitchFamily="18" charset="0"/>
              </a:rPr>
              <a:t>时间顺序排列而成的数据类型</a:t>
            </a:r>
            <a:endParaRPr lang="zh-CN" altLang="en-US" sz="2600" b="1" dirty="0">
              <a:latin typeface="Times New Roman" panose="02020603050405020304" pitchFamily="18" charset="0"/>
              <a:ea typeface="楷体_GB2312" panose="02010609030101010101" pitchFamily="49" charset="-122"/>
              <a:cs typeface="Times New Roman" panose="02020603050405020304" pitchFamily="18" charset="0"/>
            </a:endParaRPr>
          </a:p>
          <a:p>
            <a:pPr marL="0" algn="just">
              <a:lnSpc>
                <a:spcPct val="100000"/>
              </a:lnSpc>
              <a:spcBef>
                <a:spcPts val="600"/>
              </a:spcBef>
              <a:buSzPct val="70000"/>
              <a:buFont typeface="Wingdings" panose="05000000000000000000" pitchFamily="2" charset="2"/>
              <a:buChar char="ü"/>
            </a:pPr>
            <a:r>
              <a:rPr lang="zh-CN" altLang="en-US" sz="2600" b="1" dirty="0" smtClean="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截面数据（</a:t>
            </a:r>
            <a:r>
              <a:rPr lang="en-US" altLang="zh-CN" sz="2600" b="1" dirty="0" smtClean="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Cross Section Data</a:t>
            </a:r>
            <a:r>
              <a:rPr lang="zh-CN" altLang="en-US" sz="2600" b="1" dirty="0" smtClean="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2600" b="1" dirty="0" smtClean="0">
                <a:latin typeface="Times New Roman" panose="02020603050405020304" pitchFamily="18" charset="0"/>
                <a:ea typeface="楷体_GB2312" panose="02010609030101010101" pitchFamily="49" charset="-122"/>
                <a:cs typeface="Times New Roman" panose="02020603050405020304" pitchFamily="18" charset="0"/>
              </a:rPr>
              <a:t>：指在同一时间、同一统计指标按不同</a:t>
            </a:r>
            <a:endParaRPr lang="en-US" altLang="zh-CN" sz="2600" b="1" dirty="0" smtClean="0">
              <a:latin typeface="Times New Roman" panose="02020603050405020304" pitchFamily="18" charset="0"/>
              <a:ea typeface="楷体_GB2312" panose="02010609030101010101" pitchFamily="49" charset="-122"/>
              <a:cs typeface="Times New Roman" panose="02020603050405020304" pitchFamily="18" charset="0"/>
            </a:endParaRPr>
          </a:p>
          <a:p>
            <a:pPr marL="0" indent="0" algn="just">
              <a:lnSpc>
                <a:spcPct val="100000"/>
              </a:lnSpc>
              <a:spcBef>
                <a:spcPts val="600"/>
              </a:spcBef>
              <a:buSzPct val="70000"/>
              <a:buNone/>
            </a:pPr>
            <a:r>
              <a:rPr lang="en-US" altLang="zh-CN" sz="2600" b="1" dirty="0">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sz="2600" b="1" dirty="0" smtClean="0">
                <a:latin typeface="Times New Roman" panose="02020603050405020304" pitchFamily="18" charset="0"/>
                <a:ea typeface="楷体_GB2312" panose="02010609030101010101" pitchFamily="49" charset="-122"/>
                <a:cs typeface="Times New Roman" panose="02020603050405020304" pitchFamily="18" charset="0"/>
              </a:rPr>
              <a:t>                                                               </a:t>
            </a:r>
            <a:r>
              <a:rPr lang="zh-CN" altLang="en-US" sz="2600" b="1" dirty="0" smtClean="0">
                <a:latin typeface="Times New Roman" panose="02020603050405020304" pitchFamily="18" charset="0"/>
                <a:ea typeface="楷体_GB2312" panose="02010609030101010101" pitchFamily="49" charset="-122"/>
                <a:cs typeface="Times New Roman" panose="02020603050405020304" pitchFamily="18" charset="0"/>
              </a:rPr>
              <a:t>统计单位排列而成</a:t>
            </a:r>
            <a:r>
              <a:rPr lang="zh-CN" altLang="en-US" sz="2600" b="1" smtClean="0">
                <a:latin typeface="Times New Roman" panose="02020603050405020304" pitchFamily="18" charset="0"/>
                <a:ea typeface="楷体_GB2312" panose="02010609030101010101" pitchFamily="49" charset="-122"/>
                <a:cs typeface="Times New Roman" panose="02020603050405020304" pitchFamily="18" charset="0"/>
              </a:rPr>
              <a:t>的数据类型</a:t>
            </a:r>
            <a:endParaRPr lang="zh-CN" altLang="en-US" sz="2600" b="1" dirty="0" smtClean="0">
              <a:latin typeface="Times New Roman" panose="02020603050405020304" pitchFamily="18" charset="0"/>
              <a:ea typeface="楷体_GB2312" panose="02010609030101010101" pitchFamily="49" charset="-122"/>
              <a:cs typeface="Times New Roman" panose="02020603050405020304" pitchFamily="18" charset="0"/>
            </a:endParaRPr>
          </a:p>
          <a:p>
            <a:pPr marL="0" algn="just">
              <a:lnSpc>
                <a:spcPct val="100000"/>
              </a:lnSpc>
              <a:spcBef>
                <a:spcPts val="600"/>
              </a:spcBef>
              <a:buSzPct val="70000"/>
              <a:buFont typeface="Wingdings" panose="05000000000000000000" pitchFamily="2" charset="2"/>
              <a:buChar char="ü"/>
            </a:pPr>
            <a:r>
              <a:rPr lang="zh-CN" altLang="en-US" sz="2600" b="1" dirty="0" smtClean="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面板数据（</a:t>
            </a:r>
            <a:r>
              <a:rPr lang="en-US" altLang="zh-CN" sz="2600" b="1" dirty="0" smtClean="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Panel </a:t>
            </a:r>
            <a:r>
              <a:rPr lang="en-US" altLang="zh-CN" sz="2600" b="1" dirty="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Data</a:t>
            </a:r>
            <a:r>
              <a:rPr lang="zh-CN" altLang="en-US" sz="2600" b="1" dirty="0" smtClean="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600" b="1" dirty="0" smtClean="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2600" b="1" dirty="0" smtClean="0">
                <a:latin typeface="Times New Roman" panose="02020603050405020304" pitchFamily="18" charset="0"/>
                <a:ea typeface="楷体_GB2312" panose="02010609030101010101" pitchFamily="49" charset="-122"/>
                <a:cs typeface="Times New Roman" panose="02020603050405020304" pitchFamily="18" charset="0"/>
              </a:rPr>
              <a:t>由</a:t>
            </a:r>
            <a:r>
              <a:rPr lang="zh-CN" altLang="en-US" sz="2600" b="1" dirty="0">
                <a:latin typeface="Times New Roman" panose="02020603050405020304" pitchFamily="18" charset="0"/>
                <a:ea typeface="楷体_GB2312" panose="02010609030101010101" pitchFamily="49" charset="-122"/>
                <a:cs typeface="Times New Roman" panose="02020603050405020304" pitchFamily="18" charset="0"/>
              </a:rPr>
              <a:t>若干期的时间序列</a:t>
            </a:r>
            <a:r>
              <a:rPr lang="zh-CN" altLang="en-US" sz="2600" b="1" dirty="0" smtClean="0">
                <a:latin typeface="Times New Roman" panose="02020603050405020304" pitchFamily="18" charset="0"/>
                <a:ea typeface="楷体_GB2312" panose="02010609030101010101" pitchFamily="49" charset="-122"/>
                <a:cs typeface="Times New Roman" panose="02020603050405020304" pitchFamily="18" charset="0"/>
              </a:rPr>
              <a:t>数据和每</a:t>
            </a:r>
            <a:r>
              <a:rPr lang="zh-CN" altLang="en-US" sz="2600" b="1" dirty="0">
                <a:latin typeface="Times New Roman" panose="02020603050405020304" pitchFamily="18" charset="0"/>
                <a:ea typeface="楷体_GB2312" panose="02010609030101010101" pitchFamily="49" charset="-122"/>
                <a:cs typeface="Times New Roman" panose="02020603050405020304" pitchFamily="18" charset="0"/>
              </a:rPr>
              <a:t>期</a:t>
            </a:r>
            <a:r>
              <a:rPr lang="zh-CN" altLang="en-US" sz="2600" b="1" dirty="0" smtClean="0">
                <a:latin typeface="Times New Roman" panose="02020603050405020304" pitchFamily="18" charset="0"/>
                <a:ea typeface="楷体_GB2312" panose="02010609030101010101" pitchFamily="49" charset="-122"/>
                <a:cs typeface="Times New Roman" panose="02020603050405020304" pitchFamily="18" charset="0"/>
              </a:rPr>
              <a:t>内的截面数据</a:t>
            </a:r>
            <a:endParaRPr lang="en-US" altLang="zh-CN" sz="2600" b="1" dirty="0" smtClean="0">
              <a:latin typeface="Times New Roman" panose="02020603050405020304" pitchFamily="18" charset="0"/>
              <a:ea typeface="楷体_GB2312" panose="02010609030101010101" pitchFamily="49" charset="-122"/>
              <a:cs typeface="Times New Roman" panose="02020603050405020304" pitchFamily="18" charset="0"/>
            </a:endParaRPr>
          </a:p>
          <a:p>
            <a:pPr marL="0" indent="0" algn="just">
              <a:lnSpc>
                <a:spcPct val="100000"/>
              </a:lnSpc>
              <a:spcBef>
                <a:spcPts val="600"/>
              </a:spcBef>
              <a:buSzPct val="70000"/>
              <a:buNone/>
            </a:pPr>
            <a:r>
              <a:rPr lang="en-US" altLang="zh-CN" sz="2600" b="1" dirty="0">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sz="2600" b="1" dirty="0" smtClean="0">
                <a:latin typeface="Times New Roman" panose="02020603050405020304" pitchFamily="18" charset="0"/>
                <a:ea typeface="楷体_GB2312" panose="02010609030101010101" pitchFamily="49" charset="-122"/>
                <a:cs typeface="Times New Roman" panose="02020603050405020304" pitchFamily="18" charset="0"/>
              </a:rPr>
              <a:t>                                              </a:t>
            </a:r>
            <a:r>
              <a:rPr lang="zh-CN" altLang="en-US" sz="2600" b="1" dirty="0" smtClean="0">
                <a:latin typeface="Times New Roman" panose="02020603050405020304" pitchFamily="18" charset="0"/>
                <a:ea typeface="楷体_GB2312" panose="02010609030101010101" pitchFamily="49" charset="-122"/>
                <a:cs typeface="Times New Roman" panose="02020603050405020304" pitchFamily="18" charset="0"/>
              </a:rPr>
              <a:t>合并而成的矩形数据类型</a:t>
            </a:r>
            <a:endParaRPr lang="en-US" altLang="zh-CN" sz="2600" b="1" dirty="0" smtClean="0">
              <a:latin typeface="Times New Roman" panose="02020603050405020304" pitchFamily="18" charset="0"/>
              <a:ea typeface="楷体_GB2312" panose="02010609030101010101" pitchFamily="49" charset="-122"/>
              <a:cs typeface="Times New Roman" panose="02020603050405020304" pitchFamily="18" charset="0"/>
            </a:endParaRPr>
          </a:p>
          <a:p>
            <a:pPr marL="0" algn="just">
              <a:lnSpc>
                <a:spcPct val="100000"/>
              </a:lnSpc>
              <a:spcBef>
                <a:spcPts val="600"/>
              </a:spcBef>
              <a:buSzPct val="70000"/>
              <a:buFont typeface="Wingdings" panose="05000000000000000000" pitchFamily="2" charset="2"/>
              <a:buChar char="ü"/>
            </a:pPr>
            <a:r>
              <a:rPr lang="zh-CN" altLang="en-US" sz="2600" b="1" dirty="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虚拟变量数据（</a:t>
            </a:r>
            <a:r>
              <a:rPr lang="en-US" altLang="zh-CN" sz="2600" b="1" dirty="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Dummy Variable Data</a:t>
            </a:r>
            <a:r>
              <a:rPr lang="zh-CN" altLang="en-US" sz="2600" b="1" dirty="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600" b="1" dirty="0" smtClean="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2600" b="1" dirty="0" smtClean="0">
                <a:latin typeface="Times New Roman" panose="02020603050405020304" pitchFamily="18" charset="0"/>
                <a:ea typeface="楷体_GB2312" panose="02010609030101010101" pitchFamily="49" charset="-122"/>
                <a:cs typeface="Times New Roman" panose="02020603050405020304" pitchFamily="18" charset="0"/>
              </a:rPr>
              <a:t>人为构造的，以</a:t>
            </a:r>
            <a:r>
              <a:rPr lang="en-US" altLang="zh-CN" sz="2600" b="1" dirty="0" smtClean="0">
                <a:latin typeface="Times New Roman" panose="02020603050405020304" pitchFamily="18" charset="0"/>
                <a:ea typeface="楷体_GB2312" panose="02010609030101010101" pitchFamily="49" charset="-122"/>
                <a:cs typeface="Times New Roman" panose="02020603050405020304" pitchFamily="18" charset="0"/>
              </a:rPr>
              <a:t>0</a:t>
            </a:r>
            <a:r>
              <a:rPr lang="zh-CN" altLang="en-US" sz="2600" b="1" dirty="0" smtClean="0">
                <a:latin typeface="Times New Roman" panose="02020603050405020304" pitchFamily="18" charset="0"/>
                <a:ea typeface="楷体_GB2312" panose="02010609030101010101" pitchFamily="49" charset="-122"/>
                <a:cs typeface="Times New Roman" panose="02020603050405020304" pitchFamily="18" charset="0"/>
              </a:rPr>
              <a:t>或</a:t>
            </a:r>
            <a:r>
              <a:rPr lang="en-US" altLang="zh-CN" sz="2600" b="1" dirty="0" smtClean="0">
                <a:latin typeface="Times New Roman" panose="02020603050405020304" pitchFamily="18" charset="0"/>
                <a:ea typeface="楷体_GB2312" panose="02010609030101010101" pitchFamily="49" charset="-122"/>
                <a:cs typeface="Times New Roman" panose="02020603050405020304" pitchFamily="18" charset="0"/>
              </a:rPr>
              <a:t>1</a:t>
            </a:r>
            <a:r>
              <a:rPr lang="zh-CN" altLang="en-US" sz="2600" b="1" dirty="0" smtClean="0">
                <a:latin typeface="Times New Roman" panose="02020603050405020304" pitchFamily="18" charset="0"/>
                <a:ea typeface="楷体_GB2312" panose="02010609030101010101" pitchFamily="49" charset="-122"/>
                <a:cs typeface="Times New Roman" panose="02020603050405020304" pitchFamily="18" charset="0"/>
              </a:rPr>
              <a:t>表示定性</a:t>
            </a:r>
            <a:endParaRPr lang="en-US" altLang="zh-CN" sz="2600" b="1" dirty="0" smtClean="0">
              <a:latin typeface="Times New Roman" panose="02020603050405020304" pitchFamily="18" charset="0"/>
              <a:ea typeface="楷体_GB2312" panose="02010609030101010101" pitchFamily="49" charset="-122"/>
              <a:cs typeface="Times New Roman" panose="02020603050405020304" pitchFamily="18" charset="0"/>
            </a:endParaRPr>
          </a:p>
          <a:p>
            <a:pPr marL="0" indent="0" algn="just">
              <a:lnSpc>
                <a:spcPct val="100000"/>
              </a:lnSpc>
              <a:spcBef>
                <a:spcPts val="600"/>
              </a:spcBef>
              <a:buSzPct val="70000"/>
              <a:buNone/>
            </a:pPr>
            <a:r>
              <a:rPr lang="en-US" altLang="zh-CN" sz="2600" b="1" dirty="0">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sz="2600" b="1" dirty="0" smtClean="0">
                <a:latin typeface="Times New Roman" panose="02020603050405020304" pitchFamily="18" charset="0"/>
                <a:ea typeface="楷体_GB2312" panose="02010609030101010101" pitchFamily="49" charset="-122"/>
                <a:cs typeface="Times New Roman" panose="02020603050405020304" pitchFamily="18" charset="0"/>
              </a:rPr>
              <a:t>                                                                 </a:t>
            </a:r>
            <a:r>
              <a:rPr lang="zh-CN" altLang="en-US" sz="2600" b="1" dirty="0" smtClean="0">
                <a:latin typeface="Times New Roman" panose="02020603050405020304" pitchFamily="18" charset="0"/>
                <a:ea typeface="楷体_GB2312" panose="02010609030101010101" pitchFamily="49" charset="-122"/>
                <a:cs typeface="Times New Roman" panose="02020603050405020304" pitchFamily="18" charset="0"/>
              </a:rPr>
              <a:t>变量“非此即彼”状态的数据类型</a:t>
            </a:r>
            <a:endParaRPr lang="en-US" altLang="zh-CN" sz="2600" b="1" dirty="0" smtClean="0">
              <a:latin typeface="Times New Roman" panose="02020603050405020304" pitchFamily="18" charset="0"/>
              <a:ea typeface="楷体_GB2312" panose="02010609030101010101" pitchFamily="49" charset="-122"/>
              <a:cs typeface="Times New Roman" panose="02020603050405020304" pitchFamily="18" charset="0"/>
            </a:endParaRPr>
          </a:p>
          <a:p>
            <a:pPr marL="0" algn="just">
              <a:lnSpc>
                <a:spcPct val="100000"/>
              </a:lnSpc>
              <a:spcBef>
                <a:spcPts val="1200"/>
              </a:spcBef>
              <a:buSzPct val="70000"/>
            </a:pPr>
            <a:r>
              <a:rPr lang="zh-CN" altLang="en-US" sz="2600" b="1" dirty="0" smtClean="0">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数据质量</a:t>
            </a:r>
            <a:r>
              <a:rPr lang="zh-CN" altLang="en-US" sz="2600" b="1" dirty="0">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要求</a:t>
            </a:r>
            <a:r>
              <a:rPr lang="zh-CN" altLang="en-US" sz="2600" b="1" dirty="0" smtClean="0">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2600" b="1" dirty="0" smtClean="0">
                <a:latin typeface="Times New Roman" panose="02020603050405020304" pitchFamily="18" charset="0"/>
                <a:ea typeface="楷体_GB2312" panose="02010609030101010101" pitchFamily="49" charset="-122"/>
                <a:cs typeface="Times New Roman" panose="02020603050405020304" pitchFamily="18" charset="0"/>
              </a:rPr>
              <a:t>完整性</a:t>
            </a:r>
            <a:r>
              <a:rPr lang="zh-CN" altLang="en-US" sz="2600" b="1" dirty="0">
                <a:latin typeface="Times New Roman" panose="02020603050405020304" pitchFamily="18" charset="0"/>
                <a:ea typeface="楷体_GB2312" panose="02010609030101010101" pitchFamily="49" charset="-122"/>
                <a:cs typeface="Times New Roman" panose="02020603050405020304" pitchFamily="18" charset="0"/>
              </a:rPr>
              <a:t>、准确性、可比性、一致性</a:t>
            </a:r>
            <a:endParaRPr lang="zh-CN" altLang="en-US" sz="2600" dirty="0">
              <a:solidFill>
                <a:srgbClr val="0000FF"/>
              </a:solidFill>
              <a:latin typeface="Times New Roman" panose="02020603050405020304" pitchFamily="18" charset="0"/>
              <a:ea typeface="楷体_GB2312" panose="02010609030101010101" pitchFamily="49" charset="-122"/>
              <a:cs typeface="Times New Roman" panose="02020603050405020304" pitchFamily="18" charset="0"/>
            </a:endParaRPr>
          </a:p>
        </p:txBody>
      </p:sp>
    </p:spTree>
    <p:extLst>
      <p:ext uri="{BB962C8B-B14F-4D97-AF65-F5344CB8AC3E}">
        <p14:creationId xmlns:p14="http://schemas.microsoft.com/office/powerpoint/2010/main" val="2327153620"/>
      </p:ext>
    </p:extLst>
  </p:cSld>
  <p:clrMapOvr>
    <a:masterClrMapping/>
  </p:clrMapOvr>
  <p:transition advClick="0"/>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7D19D3C-256A-4CBF-A665-9F624E8CB0EB}" type="datetime1">
              <a:rPr lang="zh-CN" altLang="en-US"/>
              <a:pPr/>
              <a:t>2020/9/27</a:t>
            </a:fld>
            <a:endParaRPr lang="en-US" altLang="zh-CN"/>
          </a:p>
        </p:txBody>
      </p:sp>
      <p:sp>
        <p:nvSpPr>
          <p:cNvPr id="6" name="灯片编号占位符 5"/>
          <p:cNvSpPr>
            <a:spLocks noGrp="1"/>
          </p:cNvSpPr>
          <p:nvPr>
            <p:ph type="sldNum" sz="quarter" idx="12"/>
          </p:nvPr>
        </p:nvSpPr>
        <p:spPr/>
        <p:txBody>
          <a:bodyPr/>
          <a:lstStyle/>
          <a:p>
            <a:fld id="{EED17B1C-FDFA-4467-AFF7-085D11865F93}" type="slidenum">
              <a:rPr lang="en-US" altLang="zh-CN"/>
              <a:pPr/>
              <a:t>43</a:t>
            </a:fld>
            <a:endParaRPr lang="en-US" altLang="zh-CN"/>
          </a:p>
        </p:txBody>
      </p:sp>
      <p:sp>
        <p:nvSpPr>
          <p:cNvPr id="8" name="Rectangle 3"/>
          <p:cNvSpPr>
            <a:spLocks noGrp="1" noChangeArrowheads="1"/>
          </p:cNvSpPr>
          <p:nvPr>
            <p:ph idx="4294967295"/>
          </p:nvPr>
        </p:nvSpPr>
        <p:spPr>
          <a:xfrm>
            <a:off x="560174" y="1898908"/>
            <a:ext cx="11170507" cy="2409482"/>
          </a:xfrm>
        </p:spPr>
        <p:txBody>
          <a:bodyPr/>
          <a:lstStyle/>
          <a:p>
            <a:pPr algn="just" eaLnBrk="1" hangingPunct="1">
              <a:lnSpc>
                <a:spcPct val="110000"/>
              </a:lnSpc>
              <a:buFont typeface="Wingdings" panose="05000000000000000000" pitchFamily="2" charset="2"/>
              <a:buNone/>
            </a:pPr>
            <a:r>
              <a:rPr lang="zh-CN" altLang="en-US" sz="2600" b="1" dirty="0" smtClean="0">
                <a:solidFill>
                  <a:srgbClr val="FF0000"/>
                </a:solidFill>
                <a:latin typeface="楷体_GB2312" panose="02010609030101010101" pitchFamily="49" charset="-122"/>
                <a:ea typeface="楷体_GB2312" panose="02010609030101010101" pitchFamily="49" charset="-122"/>
              </a:rPr>
              <a:t>行为关系</a:t>
            </a:r>
            <a:r>
              <a:rPr lang="zh-CN" altLang="en-US" sz="2100" b="1" dirty="0" smtClean="0">
                <a:latin typeface="楷体_GB2312" panose="02010609030101010101" pitchFamily="49" charset="-122"/>
                <a:ea typeface="楷体_GB2312" panose="02010609030101010101" pitchFamily="49" charset="-122"/>
              </a:rPr>
              <a:t>（如居民消费与收入、物价水平等之间的关系）</a:t>
            </a:r>
            <a:endParaRPr lang="en-US" altLang="zh-CN" sz="2100" b="1" dirty="0" smtClean="0">
              <a:latin typeface="楷体_GB2312" panose="02010609030101010101" pitchFamily="49" charset="-122"/>
              <a:ea typeface="楷体_GB2312" panose="02010609030101010101" pitchFamily="49" charset="-122"/>
            </a:endParaRPr>
          </a:p>
          <a:p>
            <a:pPr algn="just" eaLnBrk="1" hangingPunct="1">
              <a:lnSpc>
                <a:spcPct val="110000"/>
              </a:lnSpc>
              <a:buFont typeface="Wingdings" panose="05000000000000000000" pitchFamily="2" charset="2"/>
              <a:buNone/>
            </a:pPr>
            <a:r>
              <a:rPr lang="zh-CN" altLang="en-US" sz="2600" b="1" dirty="0" smtClean="0">
                <a:solidFill>
                  <a:srgbClr val="FF0000"/>
                </a:solidFill>
                <a:latin typeface="楷体_GB2312" panose="02010609030101010101" pitchFamily="49" charset="-122"/>
                <a:ea typeface="楷体_GB2312" panose="02010609030101010101" pitchFamily="49" charset="-122"/>
              </a:rPr>
              <a:t>生产技术关系 </a:t>
            </a:r>
            <a:r>
              <a:rPr lang="zh-CN" altLang="en-US" sz="2100" b="1" dirty="0" smtClean="0">
                <a:latin typeface="楷体_GB2312" panose="02010609030101010101" pitchFamily="49" charset="-122"/>
                <a:ea typeface="楷体_GB2312" panose="02010609030101010101" pitchFamily="49" charset="-122"/>
              </a:rPr>
              <a:t>（如投入产出关系）</a:t>
            </a:r>
          </a:p>
          <a:p>
            <a:pPr algn="just" eaLnBrk="1" hangingPunct="1">
              <a:lnSpc>
                <a:spcPct val="110000"/>
              </a:lnSpc>
              <a:buFont typeface="Wingdings" panose="05000000000000000000" pitchFamily="2" charset="2"/>
              <a:buNone/>
            </a:pPr>
            <a:r>
              <a:rPr lang="zh-CN" altLang="en-US" sz="2600" b="1" dirty="0" smtClean="0">
                <a:solidFill>
                  <a:srgbClr val="FF0000"/>
                </a:solidFill>
                <a:latin typeface="楷体_GB2312" panose="02010609030101010101" pitchFamily="49" charset="-122"/>
                <a:ea typeface="楷体_GB2312" panose="02010609030101010101" pitchFamily="49" charset="-122"/>
              </a:rPr>
              <a:t>制度关系</a:t>
            </a:r>
            <a:r>
              <a:rPr lang="zh-CN" altLang="en-US" sz="2100" b="1" dirty="0" smtClean="0">
                <a:latin typeface="楷体_GB2312" panose="02010609030101010101" pitchFamily="49" charset="-122"/>
                <a:ea typeface="楷体_GB2312" panose="02010609030101010101" pitchFamily="49" charset="-122"/>
              </a:rPr>
              <a:t>（如税率）</a:t>
            </a:r>
            <a:endParaRPr lang="en-US" altLang="zh-CN" sz="2100" b="1" dirty="0" smtClean="0">
              <a:latin typeface="楷体_GB2312" panose="02010609030101010101" pitchFamily="49" charset="-122"/>
              <a:ea typeface="楷体_GB2312" panose="02010609030101010101" pitchFamily="49" charset="-122"/>
            </a:endParaRPr>
          </a:p>
          <a:p>
            <a:pPr algn="just">
              <a:lnSpc>
                <a:spcPct val="110000"/>
              </a:lnSpc>
              <a:buNone/>
            </a:pPr>
            <a:r>
              <a:rPr lang="zh-CN" altLang="en-US" sz="2600" b="1" dirty="0" smtClean="0">
                <a:solidFill>
                  <a:srgbClr val="FF0000"/>
                </a:solidFill>
                <a:latin typeface="楷体_GB2312" panose="02010609030101010101" pitchFamily="49" charset="-122"/>
                <a:ea typeface="楷体_GB2312" panose="02010609030101010101" pitchFamily="49" charset="-122"/>
              </a:rPr>
              <a:t>定义关系</a:t>
            </a:r>
            <a:r>
              <a:rPr lang="zh-CN" altLang="en-US" sz="2400" b="1" dirty="0" smtClean="0">
                <a:latin typeface="楷体_GB2312" panose="02010609030101010101" pitchFamily="49" charset="-122"/>
                <a:ea typeface="楷体_GB2312" panose="02010609030101010101" pitchFamily="49" charset="-122"/>
              </a:rPr>
              <a:t>（</a:t>
            </a:r>
            <a:r>
              <a:rPr lang="zh-CN" altLang="en-US" sz="2100" b="1" dirty="0">
                <a:latin typeface="楷体_GB2312" panose="02010609030101010101" pitchFamily="49" charset="-122"/>
                <a:ea typeface="楷体_GB2312" panose="02010609030101010101" pitchFamily="49" charset="-122"/>
              </a:rPr>
              <a:t>牢记：定义关系</a:t>
            </a:r>
            <a:r>
              <a:rPr lang="zh-CN" altLang="en-US" sz="2100" b="1" dirty="0" smtClean="0">
                <a:latin typeface="楷体_GB2312" panose="02010609030101010101" pitchFamily="49" charset="-122"/>
                <a:ea typeface="楷体_GB2312" panose="02010609030101010101" pitchFamily="49" charset="-122"/>
              </a:rPr>
              <a:t>不能用于单方程计量模型的建立，通常用于联立方程模型中</a:t>
            </a:r>
            <a:r>
              <a:rPr lang="zh-CN" altLang="en-US" sz="2400" b="1" dirty="0" smtClean="0">
                <a:latin typeface="楷体_GB2312" panose="02010609030101010101" pitchFamily="49" charset="-122"/>
                <a:ea typeface="楷体_GB2312" panose="02010609030101010101" pitchFamily="49" charset="-122"/>
              </a:rPr>
              <a:t>）</a:t>
            </a:r>
            <a:endParaRPr lang="en-US" altLang="zh-CN" sz="2400" b="1" dirty="0">
              <a:latin typeface="楷体_GB2312" panose="02010609030101010101" pitchFamily="49" charset="-122"/>
              <a:ea typeface="楷体_GB2312" panose="02010609030101010101" pitchFamily="49" charset="-122"/>
            </a:endParaRPr>
          </a:p>
        </p:txBody>
      </p:sp>
      <p:sp>
        <p:nvSpPr>
          <p:cNvPr id="5" name="矩形 4"/>
          <p:cNvSpPr/>
          <p:nvPr/>
        </p:nvSpPr>
        <p:spPr>
          <a:xfrm>
            <a:off x="838200" y="425279"/>
            <a:ext cx="10758616" cy="899299"/>
          </a:xfrm>
          <a:prstGeom prst="rect">
            <a:avLst/>
          </a:prstGeo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vert="horz" lIns="91440" tIns="45720" rIns="91440" bIns="45720" rtlCol="0" anchor="ctr">
            <a:normAutofit fontScale="92500"/>
          </a:bodyPr>
          <a:lstStyle/>
          <a:p>
            <a:pPr>
              <a:lnSpc>
                <a:spcPct val="90000"/>
              </a:lnSpc>
              <a:spcBef>
                <a:spcPct val="0"/>
              </a:spcBef>
            </a:pPr>
            <a:r>
              <a:rPr lang="zh-CN" altLang="en-US" sz="3600" b="1" dirty="0" smtClean="0">
                <a:solidFill>
                  <a:srgbClr val="990000"/>
                </a:solidFill>
                <a:latin typeface="Times New Roman" panose="02020603050405020304" pitchFamily="18" charset="0"/>
                <a:ea typeface="华文新魏" panose="02010800040101010101" pitchFamily="2" charset="-122"/>
                <a:cs typeface="Times New Roman" panose="02020603050405020304" pitchFamily="18" charset="0"/>
              </a:rPr>
              <a:t>四、计量经济模型建立中可资利用的经济变量之间的</a:t>
            </a:r>
            <a:r>
              <a:rPr lang="zh-CN" altLang="en-US" sz="3600" b="1" dirty="0">
                <a:solidFill>
                  <a:srgbClr val="990000"/>
                </a:solidFill>
                <a:latin typeface="Times New Roman" panose="02020603050405020304" pitchFamily="18" charset="0"/>
                <a:ea typeface="华文新魏" panose="02010800040101010101" pitchFamily="2" charset="-122"/>
                <a:cs typeface="Times New Roman" panose="02020603050405020304" pitchFamily="18" charset="0"/>
              </a:rPr>
              <a:t>关系</a:t>
            </a:r>
          </a:p>
        </p:txBody>
      </p:sp>
    </p:spTree>
    <p:extLst>
      <p:ext uri="{BB962C8B-B14F-4D97-AF65-F5344CB8AC3E}">
        <p14:creationId xmlns:p14="http://schemas.microsoft.com/office/powerpoint/2010/main" val="55859463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7D19D3C-256A-4CBF-A665-9F624E8CB0EB}" type="datetime1">
              <a:rPr lang="zh-CN" altLang="en-US"/>
              <a:pPr/>
              <a:t>2020/9/27</a:t>
            </a:fld>
            <a:endParaRPr lang="en-US" altLang="zh-CN"/>
          </a:p>
        </p:txBody>
      </p:sp>
      <p:sp>
        <p:nvSpPr>
          <p:cNvPr id="6" name="灯片编号占位符 5"/>
          <p:cNvSpPr>
            <a:spLocks noGrp="1"/>
          </p:cNvSpPr>
          <p:nvPr>
            <p:ph type="sldNum" sz="quarter" idx="12"/>
          </p:nvPr>
        </p:nvSpPr>
        <p:spPr/>
        <p:txBody>
          <a:bodyPr/>
          <a:lstStyle/>
          <a:p>
            <a:fld id="{EED17B1C-FDFA-4467-AFF7-085D11865F93}" type="slidenum">
              <a:rPr lang="en-US" altLang="zh-CN"/>
              <a:pPr/>
              <a:t>44</a:t>
            </a:fld>
            <a:endParaRPr lang="en-US" altLang="zh-CN"/>
          </a:p>
        </p:txBody>
      </p:sp>
      <p:sp>
        <p:nvSpPr>
          <p:cNvPr id="335874" name="Rectangle 2"/>
          <p:cNvSpPr>
            <a:spLocks noGrp="1" noChangeArrowheads="1"/>
          </p:cNvSpPr>
          <p:nvPr>
            <p:ph type="title"/>
          </p:nvPr>
        </p:nvSpPr>
        <p:spPr/>
        <p:txBody>
          <a:bodyPr/>
          <a:lstStyle/>
          <a:p>
            <a:r>
              <a:rPr lang="zh-CN" altLang="en-US" sz="4000" b="1">
                <a:solidFill>
                  <a:srgbClr val="990000"/>
                </a:solidFill>
                <a:latin typeface="华文新魏" panose="02010800040101010101" pitchFamily="2" charset="-122"/>
                <a:ea typeface="华文新魏" panose="02010800040101010101" pitchFamily="2" charset="-122"/>
              </a:rPr>
              <a:t>计量经济软件</a:t>
            </a:r>
          </a:p>
        </p:txBody>
      </p:sp>
      <p:sp>
        <p:nvSpPr>
          <p:cNvPr id="335875" name="Rectangle 3"/>
          <p:cNvSpPr>
            <a:spLocks noGrp="1" noChangeArrowheads="1"/>
          </p:cNvSpPr>
          <p:nvPr>
            <p:ph type="body" idx="1"/>
          </p:nvPr>
        </p:nvSpPr>
        <p:spPr>
          <a:xfrm>
            <a:off x="1306286" y="1700213"/>
            <a:ext cx="9849394" cy="4392612"/>
          </a:xfrm>
          <a:solidFill>
            <a:schemeClr val="bg1">
              <a:alpha val="32001"/>
            </a:schemeClr>
          </a:solidFill>
        </p:spPr>
        <p:txBody>
          <a:bodyPr/>
          <a:lstStyle/>
          <a:p>
            <a:pPr>
              <a:lnSpc>
                <a:spcPct val="125000"/>
              </a:lnSpc>
              <a:spcAft>
                <a:spcPct val="20000"/>
              </a:spcAft>
            </a:pPr>
            <a:r>
              <a:rPr lang="zh-CN" altLang="en-US" sz="2600" b="1" dirty="0">
                <a:latin typeface="Times New Roman" panose="02020603050405020304" pitchFamily="18" charset="0"/>
                <a:ea typeface="楷体_GB2312" panose="02010609030101010101" pitchFamily="49" charset="-122"/>
                <a:cs typeface="Times New Roman" panose="02020603050405020304" pitchFamily="18" charset="0"/>
              </a:rPr>
              <a:t>几种常见计量软件：</a:t>
            </a:r>
          </a:p>
          <a:p>
            <a:pPr>
              <a:lnSpc>
                <a:spcPct val="125000"/>
              </a:lnSpc>
              <a:spcAft>
                <a:spcPct val="20000"/>
              </a:spcAft>
              <a:buFont typeface="Wingdings" panose="05000000000000000000" pitchFamily="2" charset="2"/>
              <a:buNone/>
            </a:pPr>
            <a:r>
              <a:rPr lang="zh-CN" altLang="en-US" sz="2600" b="1" dirty="0">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sz="2600" b="1" dirty="0">
                <a:latin typeface="Times New Roman" panose="02020603050405020304" pitchFamily="18" charset="0"/>
                <a:ea typeface="楷体_GB2312" panose="02010609030101010101" pitchFamily="49" charset="-122"/>
                <a:cs typeface="Times New Roman" panose="02020603050405020304" pitchFamily="18" charset="0"/>
              </a:rPr>
              <a:t>SAS</a:t>
            </a:r>
            <a:r>
              <a:rPr lang="zh-CN" altLang="en-US" sz="2600" b="1"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600" b="1" dirty="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SPSS</a:t>
            </a:r>
            <a:r>
              <a:rPr lang="zh-CN" altLang="en-US" sz="2600" b="1"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600" b="1" dirty="0">
                <a:latin typeface="Times New Roman" panose="02020603050405020304" pitchFamily="18" charset="0"/>
                <a:ea typeface="楷体_GB2312" panose="02010609030101010101" pitchFamily="49" charset="-122"/>
                <a:cs typeface="Times New Roman" panose="02020603050405020304" pitchFamily="18" charset="0"/>
              </a:rPr>
              <a:t>ET</a:t>
            </a:r>
            <a:r>
              <a:rPr lang="zh-CN" altLang="en-US" sz="2600" b="1"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600" b="1" dirty="0">
                <a:latin typeface="Times New Roman" panose="02020603050405020304" pitchFamily="18" charset="0"/>
                <a:ea typeface="楷体_GB2312" panose="02010609030101010101" pitchFamily="49" charset="-122"/>
                <a:cs typeface="Times New Roman" panose="02020603050405020304" pitchFamily="18" charset="0"/>
              </a:rPr>
              <a:t>ESP</a:t>
            </a:r>
            <a:r>
              <a:rPr lang="zh-CN" altLang="en-US" sz="2600" b="1"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600" b="1" dirty="0">
                <a:latin typeface="Times New Roman" panose="02020603050405020304" pitchFamily="18" charset="0"/>
                <a:ea typeface="楷体_GB2312" panose="02010609030101010101" pitchFamily="49" charset="-122"/>
                <a:cs typeface="Times New Roman" panose="02020603050405020304" pitchFamily="18" charset="0"/>
              </a:rPr>
              <a:t>GAUSS</a:t>
            </a:r>
            <a:r>
              <a:rPr lang="zh-CN" altLang="en-US" sz="2600" b="1"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600" b="1" dirty="0">
                <a:latin typeface="Times New Roman" panose="02020603050405020304" pitchFamily="18" charset="0"/>
                <a:ea typeface="楷体_GB2312" panose="02010609030101010101" pitchFamily="49" charset="-122"/>
                <a:cs typeface="Times New Roman" panose="02020603050405020304" pitchFamily="18" charset="0"/>
              </a:rPr>
              <a:t>MATLAB</a:t>
            </a:r>
            <a:r>
              <a:rPr lang="zh-CN" altLang="en-US" sz="2600" b="1"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600" b="1" dirty="0">
                <a:latin typeface="Times New Roman" panose="02020603050405020304" pitchFamily="18" charset="0"/>
                <a:ea typeface="楷体_GB2312" panose="02010609030101010101" pitchFamily="49" charset="-122"/>
                <a:cs typeface="Times New Roman" panose="02020603050405020304" pitchFamily="18" charset="0"/>
              </a:rPr>
              <a:t>MICROTSP</a:t>
            </a:r>
            <a:r>
              <a:rPr lang="zh-CN" altLang="en-US" sz="2600" b="1"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600" b="1" dirty="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STATA</a:t>
            </a:r>
            <a:r>
              <a:rPr lang="zh-CN" altLang="en-US" sz="2600" b="1" dirty="0">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sz="2600" b="1" dirty="0">
                <a:latin typeface="Times New Roman" panose="02020603050405020304" pitchFamily="18" charset="0"/>
                <a:ea typeface="楷体_GB2312" panose="02010609030101010101" pitchFamily="49" charset="-122"/>
                <a:cs typeface="Times New Roman" panose="02020603050405020304" pitchFamily="18" charset="0"/>
              </a:rPr>
              <a:t>MINITAB</a:t>
            </a:r>
            <a:r>
              <a:rPr lang="zh-CN" altLang="en-US" sz="2600" b="1"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600" b="1" dirty="0">
                <a:latin typeface="Times New Roman" panose="02020603050405020304" pitchFamily="18" charset="0"/>
                <a:ea typeface="楷体_GB2312" panose="02010609030101010101" pitchFamily="49" charset="-122"/>
                <a:cs typeface="Times New Roman" panose="02020603050405020304" pitchFamily="18" charset="0"/>
              </a:rPr>
              <a:t>SYSTAT</a:t>
            </a:r>
            <a:r>
              <a:rPr lang="zh-CN" altLang="en-US" sz="2600" b="1"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600" b="1" dirty="0">
                <a:latin typeface="Times New Roman" panose="02020603050405020304" pitchFamily="18" charset="0"/>
                <a:ea typeface="楷体_GB2312" panose="02010609030101010101" pitchFamily="49" charset="-122"/>
                <a:cs typeface="Times New Roman" panose="02020603050405020304" pitchFamily="18" charset="0"/>
              </a:rPr>
              <a:t>SHAZAM</a:t>
            </a:r>
            <a:r>
              <a:rPr lang="zh-CN" altLang="en-US" sz="2600" b="1"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600" b="1" dirty="0" err="1">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EViews</a:t>
            </a:r>
            <a:r>
              <a:rPr lang="zh-CN" altLang="en-US" sz="2600" b="1"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600" b="1" dirty="0">
                <a:latin typeface="Times New Roman" panose="02020603050405020304" pitchFamily="18" charset="0"/>
                <a:ea typeface="楷体_GB2312" panose="02010609030101010101" pitchFamily="49" charset="-122"/>
                <a:cs typeface="Times New Roman" panose="02020603050405020304" pitchFamily="18" charset="0"/>
              </a:rPr>
              <a:t>DATA-FIT</a:t>
            </a:r>
            <a:r>
              <a:rPr lang="zh-CN" altLang="en-US" sz="2600" b="1"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600" b="1" dirty="0">
                <a:latin typeface="Times New Roman" panose="02020603050405020304" pitchFamily="18" charset="0"/>
                <a:ea typeface="楷体_GB2312" panose="02010609030101010101" pitchFamily="49" charset="-122"/>
                <a:cs typeface="Times New Roman" panose="02020603050405020304" pitchFamily="18" charset="0"/>
              </a:rPr>
              <a:t>RATS</a:t>
            </a:r>
            <a:r>
              <a:rPr lang="zh-CN" altLang="en-US" sz="2600" b="1" dirty="0">
                <a:latin typeface="Times New Roman" panose="02020603050405020304" pitchFamily="18" charset="0"/>
                <a:ea typeface="楷体_GB2312" panose="02010609030101010101" pitchFamily="49" charset="-122"/>
                <a:cs typeface="Times New Roman" panose="02020603050405020304" pitchFamily="18" charset="0"/>
              </a:rPr>
              <a:t>。</a:t>
            </a:r>
          </a:p>
          <a:p>
            <a:pPr>
              <a:lnSpc>
                <a:spcPct val="125000"/>
              </a:lnSpc>
              <a:spcAft>
                <a:spcPct val="20000"/>
              </a:spcAft>
            </a:pPr>
            <a:r>
              <a:rPr lang="zh-CN" altLang="en-US" sz="2600" b="1" dirty="0">
                <a:latin typeface="Times New Roman" panose="02020603050405020304" pitchFamily="18" charset="0"/>
                <a:ea typeface="楷体_GB2312" panose="02010609030101010101" pitchFamily="49" charset="-122"/>
                <a:cs typeface="Times New Roman" panose="02020603050405020304" pitchFamily="18" charset="0"/>
              </a:rPr>
              <a:t>本课程采用国家计委推荐的</a:t>
            </a:r>
            <a:r>
              <a:rPr lang="en-US" altLang="zh-CN" sz="2600" b="1" dirty="0" err="1">
                <a:latin typeface="Times New Roman" panose="02020603050405020304" pitchFamily="18" charset="0"/>
                <a:ea typeface="楷体_GB2312" panose="02010609030101010101" pitchFamily="49" charset="-122"/>
                <a:cs typeface="Times New Roman" panose="02020603050405020304" pitchFamily="18" charset="0"/>
              </a:rPr>
              <a:t>EViews</a:t>
            </a:r>
            <a:r>
              <a:rPr lang="zh-CN" altLang="en-US" sz="2600" b="1" dirty="0">
                <a:latin typeface="Times New Roman" panose="02020603050405020304" pitchFamily="18" charset="0"/>
                <a:ea typeface="楷体_GB2312" panose="02010609030101010101" pitchFamily="49" charset="-122"/>
                <a:cs typeface="Times New Roman" panose="02020603050405020304" pitchFamily="18" charset="0"/>
              </a:rPr>
              <a:t>进行案例教学。</a:t>
            </a:r>
          </a:p>
          <a:p>
            <a:pPr>
              <a:lnSpc>
                <a:spcPct val="125000"/>
              </a:lnSpc>
              <a:spcAft>
                <a:spcPct val="20000"/>
              </a:spcAft>
            </a:pPr>
            <a:r>
              <a:rPr lang="zh-CN" altLang="en-US" sz="2600" b="1" dirty="0">
                <a:latin typeface="Times New Roman" panose="02020603050405020304" pitchFamily="18" charset="0"/>
                <a:ea typeface="楷体_GB2312" panose="02010609030101010101" pitchFamily="49" charset="-122"/>
                <a:cs typeface="Times New Roman" panose="02020603050405020304" pitchFamily="18" charset="0"/>
              </a:rPr>
              <a:t>要求同学们掌握并比较熟练地使用</a:t>
            </a:r>
            <a:r>
              <a:rPr lang="en-US" altLang="zh-CN" sz="2600" b="1" dirty="0" err="1">
                <a:latin typeface="Times New Roman" panose="02020603050405020304" pitchFamily="18" charset="0"/>
                <a:ea typeface="楷体_GB2312" panose="02010609030101010101" pitchFamily="49" charset="-122"/>
                <a:cs typeface="Times New Roman" panose="02020603050405020304" pitchFamily="18" charset="0"/>
              </a:rPr>
              <a:t>EViews</a:t>
            </a:r>
            <a:r>
              <a:rPr lang="zh-CN" altLang="en-US" sz="2600" b="1" dirty="0">
                <a:latin typeface="Times New Roman" panose="02020603050405020304" pitchFamily="18" charset="0"/>
                <a:ea typeface="楷体_GB2312" panose="02010609030101010101" pitchFamily="49" charset="-122"/>
                <a:cs typeface="Times New Roman" panose="02020603050405020304" pitchFamily="18" charset="0"/>
              </a:rPr>
              <a:t>。</a:t>
            </a:r>
          </a:p>
        </p:txBody>
      </p:sp>
    </p:spTree>
    <p:extLst>
      <p:ext uri="{BB962C8B-B14F-4D97-AF65-F5344CB8AC3E}">
        <p14:creationId xmlns:p14="http://schemas.microsoft.com/office/powerpoint/2010/main" val="41988144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04341C1-3218-4469-8C18-447ED40ACA06}" type="datetime1">
              <a:rPr lang="zh-CN" altLang="en-US">
                <a:latin typeface="Times New Roman" panose="02020603050405020304" pitchFamily="18" charset="0"/>
                <a:cs typeface="Times New Roman" panose="02020603050405020304" pitchFamily="18" charset="0"/>
              </a:rPr>
              <a:pPr/>
              <a:t>2020/9/27</a:t>
            </a:fld>
            <a:endParaRPr lang="en-US" altLang="zh-CN">
              <a:latin typeface="Times New Roman" panose="02020603050405020304" pitchFamily="18" charset="0"/>
              <a:cs typeface="Times New Roman" panose="02020603050405020304" pitchFamily="18" charset="0"/>
            </a:endParaRPr>
          </a:p>
        </p:txBody>
      </p:sp>
      <p:sp>
        <p:nvSpPr>
          <p:cNvPr id="6" name="灯片编号占位符 5"/>
          <p:cNvSpPr>
            <a:spLocks noGrp="1"/>
          </p:cNvSpPr>
          <p:nvPr>
            <p:ph type="sldNum" sz="quarter" idx="12"/>
          </p:nvPr>
        </p:nvSpPr>
        <p:spPr/>
        <p:txBody>
          <a:bodyPr/>
          <a:lstStyle/>
          <a:p>
            <a:fld id="{270DFDD4-2C8F-438E-A546-C83980C7E5FD}" type="slidenum">
              <a:rPr lang="en-US" altLang="zh-CN">
                <a:latin typeface="Times New Roman" panose="02020603050405020304" pitchFamily="18" charset="0"/>
                <a:cs typeface="Times New Roman" panose="02020603050405020304" pitchFamily="18" charset="0"/>
              </a:rPr>
              <a:pPr/>
              <a:t>5</a:t>
            </a:fld>
            <a:endParaRPr lang="en-US" altLang="zh-CN">
              <a:latin typeface="Times New Roman" panose="02020603050405020304" pitchFamily="18" charset="0"/>
              <a:cs typeface="Times New Roman" panose="02020603050405020304" pitchFamily="18" charset="0"/>
            </a:endParaRPr>
          </a:p>
        </p:txBody>
      </p:sp>
      <p:sp>
        <p:nvSpPr>
          <p:cNvPr id="388098" name="Rectangle 2"/>
          <p:cNvSpPr>
            <a:spLocks noGrp="1" noChangeArrowheads="1"/>
          </p:cNvSpPr>
          <p:nvPr>
            <p:ph type="title"/>
          </p:nvPr>
        </p:nvSpPr>
        <p:spPr>
          <a:xfrm>
            <a:off x="3044954" y="281246"/>
            <a:ext cx="5085792" cy="709612"/>
          </a:xfrm>
        </p:spPr>
        <p:txBody>
          <a:bodyPr>
            <a:normAutofit fontScale="90000"/>
          </a:bodyPr>
          <a:lstStyle/>
          <a:p>
            <a:r>
              <a:rPr lang="zh-CN" altLang="en-US" sz="4800" dirty="0">
                <a:solidFill>
                  <a:srgbClr val="990000"/>
                </a:solidFill>
                <a:latin typeface="Times New Roman" panose="02020603050405020304" pitchFamily="18" charset="0"/>
                <a:ea typeface="华文新魏" panose="02010800040101010101" pitchFamily="2" charset="-122"/>
                <a:cs typeface="Times New Roman" panose="02020603050405020304" pitchFamily="18" charset="0"/>
              </a:rPr>
              <a:t>应具备</a:t>
            </a:r>
            <a:r>
              <a:rPr lang="zh-CN" altLang="en-US" sz="4800" dirty="0" smtClean="0">
                <a:solidFill>
                  <a:srgbClr val="990000"/>
                </a:solidFill>
                <a:latin typeface="Times New Roman" panose="02020603050405020304" pitchFamily="18" charset="0"/>
                <a:ea typeface="华文新魏" panose="02010800040101010101" pitchFamily="2" charset="-122"/>
                <a:cs typeface="Times New Roman" panose="02020603050405020304" pitchFamily="18" charset="0"/>
              </a:rPr>
              <a:t>的基础知识</a:t>
            </a:r>
            <a:endParaRPr lang="zh-CN" altLang="en-US" sz="4800" dirty="0">
              <a:solidFill>
                <a:srgbClr val="99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88099" name="Rectangle 3"/>
          <p:cNvSpPr>
            <a:spLocks noGrp="1" noChangeArrowheads="1"/>
          </p:cNvSpPr>
          <p:nvPr>
            <p:ph type="body" idx="1"/>
          </p:nvPr>
        </p:nvSpPr>
        <p:spPr>
          <a:xfrm>
            <a:off x="681680" y="1140234"/>
            <a:ext cx="10892481" cy="5216116"/>
          </a:xfrm>
        </p:spPr>
        <p:txBody>
          <a:bodyPr>
            <a:normAutofit/>
          </a:bodyPr>
          <a:lstStyle/>
          <a:p>
            <a:pPr>
              <a:buFont typeface="Wingdings" panose="05000000000000000000" pitchFamily="2" charset="2"/>
              <a:buNone/>
            </a:pPr>
            <a:r>
              <a:rPr lang="en-US" altLang="zh-CN" dirty="0">
                <a:solidFill>
                  <a:srgbClr val="3333FF"/>
                </a:solidFill>
                <a:latin typeface="Times New Roman" panose="02020603050405020304" pitchFamily="18" charset="0"/>
                <a:cs typeface="Times New Roman" panose="02020603050405020304" pitchFamily="18" charset="0"/>
              </a:rPr>
              <a:t>●</a:t>
            </a:r>
            <a:r>
              <a:rPr lang="en-US" altLang="zh-CN" b="1" dirty="0">
                <a:solidFill>
                  <a:srgbClr val="000099"/>
                </a:solidFill>
                <a:latin typeface="Times New Roman" panose="02020603050405020304" pitchFamily="18" charset="0"/>
                <a:cs typeface="Times New Roman" panose="02020603050405020304" pitchFamily="18" charset="0"/>
              </a:rPr>
              <a:t>《</a:t>
            </a:r>
            <a:r>
              <a:rPr lang="zh-CN" altLang="en-US" b="1" dirty="0">
                <a:solidFill>
                  <a:srgbClr val="000099"/>
                </a:solidFill>
                <a:latin typeface="Times New Roman" panose="02020603050405020304" pitchFamily="18" charset="0"/>
                <a:cs typeface="Times New Roman" panose="02020603050405020304" pitchFamily="18" charset="0"/>
              </a:rPr>
              <a:t>经济学</a:t>
            </a:r>
            <a:r>
              <a:rPr lang="en-US" altLang="zh-CN" b="1" dirty="0">
                <a:solidFill>
                  <a:srgbClr val="000099"/>
                </a:solidFill>
                <a:latin typeface="Times New Roman" panose="02020603050405020304" pitchFamily="18" charset="0"/>
                <a:cs typeface="Times New Roman" panose="02020603050405020304" pitchFamily="18" charset="0"/>
              </a:rPr>
              <a:t>》</a:t>
            </a:r>
            <a:r>
              <a:rPr lang="zh-CN" altLang="en-US" b="1" dirty="0">
                <a:solidFill>
                  <a:srgbClr val="000099"/>
                </a:solidFill>
                <a:latin typeface="Times New Roman" panose="02020603050405020304" pitchFamily="18" charset="0"/>
                <a:cs typeface="Times New Roman" panose="02020603050405020304" pitchFamily="18" charset="0"/>
              </a:rPr>
              <a:t>理论</a:t>
            </a:r>
          </a:p>
          <a:p>
            <a:pPr>
              <a:buFont typeface="Wingdings" panose="05000000000000000000" pitchFamily="2" charset="2"/>
              <a:buNone/>
            </a:pPr>
            <a:r>
              <a:rPr lang="zh-CN" altLang="en-US" b="1" dirty="0">
                <a:solidFill>
                  <a:srgbClr val="3333FF"/>
                </a:solidFill>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ea typeface="华文楷体" panose="02010600040101010101" pitchFamily="2" charset="-122"/>
                <a:cs typeface="Times New Roman" panose="02020603050405020304" pitchFamily="18" charset="0"/>
              </a:rPr>
              <a:t>宏观经济学与微观经济学</a:t>
            </a:r>
          </a:p>
          <a:p>
            <a:pPr>
              <a:buFont typeface="Wingdings" panose="05000000000000000000" pitchFamily="2" charset="2"/>
              <a:buNone/>
            </a:pPr>
            <a:r>
              <a:rPr lang="zh-CN" altLang="en-US" dirty="0">
                <a:solidFill>
                  <a:srgbClr val="3333FF"/>
                </a:solidFill>
                <a:latin typeface="Times New Roman" panose="02020603050405020304" pitchFamily="18" charset="0"/>
                <a:cs typeface="Times New Roman" panose="02020603050405020304" pitchFamily="18" charset="0"/>
              </a:rPr>
              <a:t>●</a:t>
            </a:r>
            <a:r>
              <a:rPr lang="en-US" altLang="zh-CN" dirty="0">
                <a:solidFill>
                  <a:srgbClr val="000099"/>
                </a:solidFill>
                <a:latin typeface="Times New Roman" panose="02020603050405020304" pitchFamily="18" charset="0"/>
                <a:cs typeface="Times New Roman" panose="02020603050405020304" pitchFamily="18" charset="0"/>
              </a:rPr>
              <a:t>《</a:t>
            </a:r>
            <a:r>
              <a:rPr lang="zh-CN" altLang="en-US" b="1" dirty="0">
                <a:solidFill>
                  <a:srgbClr val="000099"/>
                </a:solidFill>
                <a:latin typeface="Times New Roman" panose="02020603050405020304" pitchFamily="18" charset="0"/>
                <a:cs typeface="Times New Roman" panose="02020603050405020304" pitchFamily="18" charset="0"/>
              </a:rPr>
              <a:t>概率论与数理统计</a:t>
            </a:r>
            <a:r>
              <a:rPr lang="en-US" altLang="zh-CN" b="1" dirty="0">
                <a:solidFill>
                  <a:srgbClr val="000099"/>
                </a:solidFill>
                <a:latin typeface="Times New Roman" panose="02020603050405020304" pitchFamily="18" charset="0"/>
                <a:cs typeface="Times New Roman" panose="02020603050405020304" pitchFamily="18" charset="0"/>
              </a:rPr>
              <a:t>》</a:t>
            </a:r>
            <a:r>
              <a:rPr lang="zh-CN" altLang="en-US" b="1" dirty="0">
                <a:solidFill>
                  <a:srgbClr val="000099"/>
                </a:solidFill>
                <a:latin typeface="Times New Roman" panose="02020603050405020304" pitchFamily="18" charset="0"/>
                <a:cs typeface="Times New Roman" panose="02020603050405020304" pitchFamily="18" charset="0"/>
              </a:rPr>
              <a:t>基础</a:t>
            </a:r>
          </a:p>
          <a:p>
            <a:pPr>
              <a:lnSpc>
                <a:spcPct val="120000"/>
              </a:lnSpc>
              <a:buFont typeface="Wingdings" panose="05000000000000000000" pitchFamily="2" charset="2"/>
              <a:buNone/>
            </a:pPr>
            <a:r>
              <a:rPr lang="zh-CN" altLang="en-US"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ea typeface="华文楷体" panose="02010600040101010101" pitchFamily="2" charset="-122"/>
                <a:cs typeface="Times New Roman" panose="02020603050405020304" pitchFamily="18" charset="0"/>
              </a:rPr>
              <a:t>如随机变量、概率分布、期望、方差、协方差、点估计、区间估计、假设检验</a:t>
            </a:r>
            <a:r>
              <a:rPr lang="zh-CN" altLang="en-US" b="1" dirty="0" smtClean="0">
                <a:latin typeface="Times New Roman" panose="02020603050405020304" pitchFamily="18" charset="0"/>
                <a:ea typeface="华文楷体" panose="02010600040101010101" pitchFamily="2" charset="-122"/>
                <a:cs typeface="Times New Roman" panose="02020603050405020304" pitchFamily="18" charset="0"/>
              </a:rPr>
              <a:t>、正态分布</a:t>
            </a:r>
            <a:r>
              <a:rPr lang="zh-CN" altLang="en-US" b="1"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b="1" i="1" dirty="0">
                <a:latin typeface="Times New Roman" panose="02020603050405020304" pitchFamily="18" charset="0"/>
                <a:ea typeface="华文楷体" panose="02010600040101010101" pitchFamily="2" charset="-122"/>
                <a:cs typeface="Times New Roman" panose="02020603050405020304" pitchFamily="18" charset="0"/>
              </a:rPr>
              <a:t>t </a:t>
            </a:r>
            <a:r>
              <a:rPr lang="zh-CN" altLang="en-US" b="1" dirty="0">
                <a:latin typeface="Times New Roman" panose="02020603050405020304" pitchFamily="18" charset="0"/>
                <a:ea typeface="华文楷体" panose="02010600040101010101" pitchFamily="2" charset="-122"/>
                <a:cs typeface="Times New Roman" panose="02020603050405020304" pitchFamily="18" charset="0"/>
              </a:rPr>
              <a:t>分布、</a:t>
            </a:r>
            <a:r>
              <a:rPr lang="el-GR" altLang="zh-CN" b="1" dirty="0">
                <a:latin typeface="Times New Roman" panose="02020603050405020304" pitchFamily="18" charset="0"/>
                <a:cs typeface="Times New Roman" panose="02020603050405020304" pitchFamily="18" charset="0"/>
                <a:sym typeface="Mathematica1" pitchFamily="2" charset="2"/>
              </a:rPr>
              <a:t>χ</a:t>
            </a:r>
            <a:r>
              <a:rPr lang="en-US" altLang="zh-CN" b="1" baseline="30000" dirty="0">
                <a:latin typeface="Times New Roman" panose="02020603050405020304" pitchFamily="18" charset="0"/>
                <a:cs typeface="Times New Roman" panose="02020603050405020304" pitchFamily="18" charset="0"/>
                <a:sym typeface="Mathematica1" pitchFamily="2" charset="2"/>
              </a:rPr>
              <a:t>2</a:t>
            </a:r>
            <a:r>
              <a:rPr lang="en-US" altLang="zh-CN" b="1"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b="1" dirty="0">
                <a:latin typeface="Times New Roman" panose="02020603050405020304" pitchFamily="18" charset="0"/>
                <a:ea typeface="华文楷体" panose="02010600040101010101" pitchFamily="2" charset="-122"/>
                <a:cs typeface="Times New Roman" panose="02020603050405020304" pitchFamily="18" charset="0"/>
              </a:rPr>
              <a:t>分布、</a:t>
            </a:r>
            <a:r>
              <a:rPr lang="en-US" altLang="zh-CN" b="1" i="1" dirty="0">
                <a:latin typeface="Times New Roman" panose="02020603050405020304" pitchFamily="18" charset="0"/>
                <a:ea typeface="华文楷体" panose="02010600040101010101" pitchFamily="2" charset="-122"/>
                <a:cs typeface="Times New Roman" panose="02020603050405020304" pitchFamily="18" charset="0"/>
              </a:rPr>
              <a:t>F</a:t>
            </a:r>
            <a:r>
              <a:rPr lang="zh-CN" altLang="en-US" b="1" dirty="0">
                <a:latin typeface="Times New Roman" panose="02020603050405020304" pitchFamily="18" charset="0"/>
                <a:ea typeface="华文楷体" panose="02010600040101010101" pitchFamily="2" charset="-122"/>
                <a:cs typeface="Times New Roman" panose="02020603050405020304" pitchFamily="18" charset="0"/>
              </a:rPr>
              <a:t>分布等的概念和</a:t>
            </a:r>
            <a:r>
              <a:rPr lang="zh-CN" altLang="en-US" b="1" dirty="0" smtClean="0">
                <a:latin typeface="Times New Roman" panose="02020603050405020304" pitchFamily="18" charset="0"/>
                <a:ea typeface="华文楷体" panose="02010600040101010101" pitchFamily="2" charset="-122"/>
                <a:cs typeface="Times New Roman" panose="02020603050405020304" pitchFamily="18" charset="0"/>
              </a:rPr>
              <a:t>性质（特别是要熟练掌握</a:t>
            </a:r>
            <a:r>
              <a:rPr lang="el-GR" altLang="zh-CN" b="1" dirty="0" smtClean="0">
                <a:latin typeface="Times New Roman" panose="02020603050405020304" pitchFamily="18" charset="0"/>
                <a:ea typeface="华文楷体" panose="02010600040101010101" pitchFamily="2" charset="-122"/>
                <a:cs typeface="Times New Roman" panose="02020603050405020304" pitchFamily="18" charset="0"/>
              </a:rPr>
              <a:t>α</a:t>
            </a:r>
            <a:r>
              <a:rPr lang="zh-CN" altLang="en-US" b="1" dirty="0" smtClean="0">
                <a:latin typeface="Times New Roman" panose="02020603050405020304" pitchFamily="18" charset="0"/>
                <a:ea typeface="华文楷体" panose="02010600040101010101" pitchFamily="2" charset="-122"/>
                <a:cs typeface="Times New Roman" panose="02020603050405020304" pitchFamily="18" charset="0"/>
              </a:rPr>
              <a:t>分位数的概念及查表求解）</a:t>
            </a:r>
            <a:endParaRPr lang="zh-CN" altLang="en-US" b="1" dirty="0">
              <a:solidFill>
                <a:srgbClr val="3333FF"/>
              </a:solidFill>
              <a:latin typeface="Times New Roman" panose="02020603050405020304" pitchFamily="18" charset="0"/>
              <a:ea typeface="华文楷体" panose="02010600040101010101" pitchFamily="2" charset="-122"/>
              <a:cs typeface="Times New Roman" panose="02020603050405020304" pitchFamily="18" charset="0"/>
            </a:endParaRPr>
          </a:p>
          <a:p>
            <a:pPr>
              <a:buFont typeface="Wingdings" panose="05000000000000000000" pitchFamily="2" charset="2"/>
              <a:buNone/>
            </a:pPr>
            <a:r>
              <a:rPr lang="zh-CN" altLang="en-US" b="1" dirty="0">
                <a:solidFill>
                  <a:srgbClr val="3333FF"/>
                </a:solidFill>
                <a:latin typeface="Times New Roman" panose="02020603050405020304" pitchFamily="18" charset="0"/>
                <a:cs typeface="Times New Roman" panose="02020603050405020304" pitchFamily="18" charset="0"/>
              </a:rPr>
              <a:t>●</a:t>
            </a:r>
            <a:r>
              <a:rPr lang="en-US" altLang="zh-CN" b="1" dirty="0">
                <a:solidFill>
                  <a:srgbClr val="000099"/>
                </a:solidFill>
                <a:latin typeface="Times New Roman" panose="02020603050405020304" pitchFamily="18" charset="0"/>
                <a:cs typeface="Times New Roman" panose="02020603050405020304" pitchFamily="18" charset="0"/>
              </a:rPr>
              <a:t>《</a:t>
            </a:r>
            <a:r>
              <a:rPr lang="zh-CN" altLang="en-US" b="1" dirty="0">
                <a:solidFill>
                  <a:srgbClr val="000099"/>
                </a:solidFill>
                <a:latin typeface="Times New Roman" panose="02020603050405020304" pitchFamily="18" charset="0"/>
                <a:cs typeface="Times New Roman" panose="02020603050405020304" pitchFamily="18" charset="0"/>
              </a:rPr>
              <a:t>线性代数</a:t>
            </a:r>
            <a:r>
              <a:rPr lang="en-US" altLang="zh-CN" b="1" dirty="0">
                <a:solidFill>
                  <a:srgbClr val="000099"/>
                </a:solidFill>
                <a:latin typeface="Times New Roman" panose="02020603050405020304" pitchFamily="18" charset="0"/>
                <a:cs typeface="Times New Roman" panose="02020603050405020304" pitchFamily="18" charset="0"/>
              </a:rPr>
              <a:t>》</a:t>
            </a:r>
            <a:r>
              <a:rPr lang="zh-CN" altLang="en-US" b="1" dirty="0">
                <a:solidFill>
                  <a:srgbClr val="000099"/>
                </a:solidFill>
                <a:latin typeface="Times New Roman" panose="02020603050405020304" pitchFamily="18" charset="0"/>
                <a:cs typeface="Times New Roman" panose="02020603050405020304" pitchFamily="18" charset="0"/>
              </a:rPr>
              <a:t>基础</a:t>
            </a:r>
          </a:p>
          <a:p>
            <a:pPr>
              <a:buFont typeface="Wingdings" panose="05000000000000000000" pitchFamily="2" charset="2"/>
              <a:buNone/>
            </a:pPr>
            <a:r>
              <a:rPr lang="zh-CN" altLang="en-US" b="1" dirty="0">
                <a:solidFill>
                  <a:srgbClr val="FFFF66"/>
                </a:solidFill>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ea typeface="华文楷体" panose="02010600040101010101" pitchFamily="2" charset="-122"/>
                <a:cs typeface="Times New Roman" panose="02020603050405020304" pitchFamily="18" charset="0"/>
              </a:rPr>
              <a:t>矩阵及运算、线性方程组等</a:t>
            </a:r>
            <a:endParaRPr lang="zh-CN" altLang="en-US" b="1" dirty="0">
              <a:solidFill>
                <a:srgbClr val="3333FF"/>
              </a:solidFill>
              <a:latin typeface="Times New Roman" panose="02020603050405020304" pitchFamily="18" charset="0"/>
              <a:ea typeface="华文楷体" panose="02010600040101010101" pitchFamily="2" charset="-122"/>
              <a:cs typeface="Times New Roman" panose="02020603050405020304" pitchFamily="18" charset="0"/>
            </a:endParaRPr>
          </a:p>
          <a:p>
            <a:pPr>
              <a:buFont typeface="Wingdings" panose="05000000000000000000" pitchFamily="2" charset="2"/>
              <a:buNone/>
            </a:pPr>
            <a:r>
              <a:rPr lang="zh-CN" altLang="en-US" b="1" dirty="0">
                <a:solidFill>
                  <a:srgbClr val="3333FF"/>
                </a:solidFill>
                <a:latin typeface="Times New Roman" panose="02020603050405020304" pitchFamily="18" charset="0"/>
                <a:cs typeface="Times New Roman" panose="02020603050405020304" pitchFamily="18" charset="0"/>
              </a:rPr>
              <a:t>●</a:t>
            </a:r>
            <a:r>
              <a:rPr lang="en-US" altLang="zh-CN" b="1" dirty="0">
                <a:solidFill>
                  <a:srgbClr val="000099"/>
                </a:solidFill>
                <a:latin typeface="Times New Roman" panose="02020603050405020304" pitchFamily="18" charset="0"/>
                <a:cs typeface="Times New Roman" panose="02020603050405020304" pitchFamily="18" charset="0"/>
              </a:rPr>
              <a:t>《</a:t>
            </a:r>
            <a:r>
              <a:rPr lang="zh-CN" altLang="en-US" b="1" dirty="0">
                <a:solidFill>
                  <a:srgbClr val="000099"/>
                </a:solidFill>
                <a:latin typeface="Times New Roman" panose="02020603050405020304" pitchFamily="18" charset="0"/>
                <a:cs typeface="Times New Roman" panose="02020603050405020304" pitchFamily="18" charset="0"/>
              </a:rPr>
              <a:t>经济统计学</a:t>
            </a:r>
            <a:r>
              <a:rPr lang="en-US" altLang="zh-CN" b="1" dirty="0">
                <a:solidFill>
                  <a:srgbClr val="000099"/>
                </a:solidFill>
                <a:latin typeface="Times New Roman" panose="02020603050405020304" pitchFamily="18" charset="0"/>
                <a:cs typeface="Times New Roman" panose="02020603050405020304" pitchFamily="18" charset="0"/>
              </a:rPr>
              <a:t>》</a:t>
            </a:r>
            <a:r>
              <a:rPr lang="zh-CN" altLang="en-US" b="1" dirty="0">
                <a:solidFill>
                  <a:srgbClr val="000099"/>
                </a:solidFill>
                <a:latin typeface="Times New Roman" panose="02020603050405020304" pitchFamily="18" charset="0"/>
                <a:cs typeface="Times New Roman" panose="02020603050405020304" pitchFamily="18" charset="0"/>
              </a:rPr>
              <a:t>知识</a:t>
            </a:r>
          </a:p>
          <a:p>
            <a:pPr>
              <a:buFont typeface="Wingdings" panose="05000000000000000000" pitchFamily="2" charset="2"/>
              <a:buNone/>
            </a:pPr>
            <a:r>
              <a:rPr lang="zh-CN" altLang="en-US"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ea typeface="华文楷体" panose="02010600040101010101" pitchFamily="2" charset="-122"/>
                <a:cs typeface="Times New Roman" panose="02020603050405020304" pitchFamily="18" charset="0"/>
              </a:rPr>
              <a:t>经济数据的收集、处理和应用</a:t>
            </a:r>
          </a:p>
        </p:txBody>
      </p:sp>
    </p:spTree>
    <p:extLst>
      <p:ext uri="{BB962C8B-B14F-4D97-AF65-F5344CB8AC3E}">
        <p14:creationId xmlns:p14="http://schemas.microsoft.com/office/powerpoint/2010/main" val="3428700819"/>
      </p:ext>
    </p:extLst>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fld id="{A72182FA-1049-4F9F-B320-BE98B5B84F88}" type="datetime1">
              <a:rPr lang="zh-CN" altLang="en-US"/>
              <a:pPr/>
              <a:t>2020/9/27</a:t>
            </a:fld>
            <a:endParaRPr lang="en-US" altLang="zh-CN"/>
          </a:p>
        </p:txBody>
      </p:sp>
      <p:sp>
        <p:nvSpPr>
          <p:cNvPr id="8" name="灯片编号占位符 5"/>
          <p:cNvSpPr>
            <a:spLocks noGrp="1"/>
          </p:cNvSpPr>
          <p:nvPr>
            <p:ph type="sldNum" sz="quarter" idx="12"/>
          </p:nvPr>
        </p:nvSpPr>
        <p:spPr/>
        <p:txBody>
          <a:bodyPr/>
          <a:lstStyle/>
          <a:p>
            <a:fld id="{D757D369-ACED-4E30-85F9-E7E05351ACE1}" type="slidenum">
              <a:rPr lang="en-US" altLang="zh-CN"/>
              <a:pPr/>
              <a:t>6</a:t>
            </a:fld>
            <a:endParaRPr lang="en-US" altLang="zh-CN"/>
          </a:p>
        </p:txBody>
      </p:sp>
      <p:sp>
        <p:nvSpPr>
          <p:cNvPr id="17410" name="Rectangle 2"/>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zh-CN" altLang="en-US" sz="4000" b="1">
                <a:solidFill>
                  <a:schemeClr val="hlink"/>
                </a:solidFill>
                <a:latin typeface="华文新魏" panose="02010800040101010101" pitchFamily="2" charset="-122"/>
                <a:ea typeface="华文新魏" panose="02010800040101010101" pitchFamily="2" charset="-122"/>
              </a:rPr>
              <a:t>参考教材</a:t>
            </a:r>
          </a:p>
        </p:txBody>
      </p:sp>
      <p:sp>
        <p:nvSpPr>
          <p:cNvPr id="17413" name="Rectangle 5"/>
          <p:cNvSpPr>
            <a:spLocks noChangeArrowheads="1"/>
          </p:cNvSpPr>
          <p:nvPr/>
        </p:nvSpPr>
        <p:spPr bwMode="auto">
          <a:xfrm>
            <a:off x="2640528" y="4336550"/>
            <a:ext cx="6316662"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l">
              <a:defRPr kumimoji="1" sz="4400">
                <a:solidFill>
                  <a:schemeClr val="tx2"/>
                </a:solidFill>
                <a:latin typeface="Tahoma" panose="020B0604030504040204" pitchFamily="34" charset="0"/>
                <a:ea typeface="宋体" panose="02010600030101010101" pitchFamily="2" charset="-122"/>
              </a:defRPr>
            </a:lvl1pPr>
            <a:lvl2pPr algn="l">
              <a:defRPr kumimoji="1" sz="4400">
                <a:solidFill>
                  <a:schemeClr val="tx2"/>
                </a:solidFill>
                <a:latin typeface="Tahoma" panose="020B0604030504040204" pitchFamily="34" charset="0"/>
                <a:ea typeface="宋体" panose="02010600030101010101" pitchFamily="2" charset="-122"/>
              </a:defRPr>
            </a:lvl2pPr>
            <a:lvl3pPr algn="l">
              <a:defRPr kumimoji="1" sz="4400">
                <a:solidFill>
                  <a:schemeClr val="tx2"/>
                </a:solidFill>
                <a:latin typeface="Tahoma" panose="020B0604030504040204" pitchFamily="34" charset="0"/>
                <a:ea typeface="宋体" panose="02010600030101010101" pitchFamily="2" charset="-122"/>
              </a:defRPr>
            </a:lvl3pPr>
            <a:lvl4pPr algn="l">
              <a:defRPr kumimoji="1" sz="4400">
                <a:solidFill>
                  <a:schemeClr val="tx2"/>
                </a:solidFill>
                <a:latin typeface="Tahoma" panose="020B0604030504040204" pitchFamily="34" charset="0"/>
                <a:ea typeface="宋体" panose="02010600030101010101" pitchFamily="2" charset="-122"/>
              </a:defRPr>
            </a:lvl4pPr>
            <a:lvl5pPr algn="l">
              <a:defRPr kumimoji="1" sz="4400">
                <a:solidFill>
                  <a:schemeClr val="tx2"/>
                </a:solidFill>
                <a:latin typeface="Tahoma" panose="020B0604030504040204" pitchFamily="34" charset="0"/>
                <a:ea typeface="宋体" panose="02010600030101010101" pitchFamily="2" charset="-122"/>
              </a:defRPr>
            </a:lvl5pPr>
            <a:lvl6pPr marL="4572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a:lstStyle>
          <a:p>
            <a:r>
              <a:rPr lang="zh-CN" altLang="en-US" sz="4000" b="1" dirty="0">
                <a:solidFill>
                  <a:schemeClr val="hlink"/>
                </a:solidFill>
                <a:latin typeface="华文新魏" panose="02010800040101010101" pitchFamily="2" charset="-122"/>
                <a:ea typeface="华文新魏" panose="02010800040101010101" pitchFamily="2" charset="-122"/>
              </a:rPr>
              <a:t>教学及相关资源网站</a:t>
            </a:r>
          </a:p>
        </p:txBody>
      </p:sp>
      <p:sp>
        <p:nvSpPr>
          <p:cNvPr id="17414" name="Rectangle 6"/>
          <p:cNvSpPr>
            <a:spLocks noChangeArrowheads="1"/>
          </p:cNvSpPr>
          <p:nvPr/>
        </p:nvSpPr>
        <p:spPr bwMode="auto">
          <a:xfrm>
            <a:off x="1847937" y="5303754"/>
            <a:ext cx="6746788" cy="1052596"/>
          </a:xfrm>
          <a:prstGeom prst="rect">
            <a:avLst/>
          </a:prstGeom>
          <a:noFill/>
          <a:ln>
            <a:noFill/>
          </a:ln>
          <a:effectLst/>
          <a:extLst>
            <a:ext uri="{909E8E84-426E-40DD-AFC4-6F175D3DCCD1}">
              <a14:hiddenFill xmlns:a14="http://schemas.microsoft.com/office/drawing/2010/main">
                <a:solidFill>
                  <a:srgbClr val="03D4A8">
                    <a:alpha val="21001"/>
                  </a:srgbClr>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20000"/>
              </a:lnSpc>
              <a:spcBef>
                <a:spcPct val="20000"/>
              </a:spcBef>
            </a:pPr>
            <a:r>
              <a:rPr lang="en-US" altLang="zh-CN" sz="2400" b="1" dirty="0">
                <a:solidFill>
                  <a:schemeClr val="tx2"/>
                </a:solidFill>
                <a:latin typeface="Times New Roman" panose="02020603050405020304" pitchFamily="18" charset="0"/>
                <a:hlinkClick r:id="rId2"/>
              </a:rPr>
              <a:t>http://</a:t>
            </a:r>
            <a:r>
              <a:rPr lang="en-US" altLang="zh-CN" sz="2400" b="1" dirty="0" smtClean="0">
                <a:solidFill>
                  <a:schemeClr val="tx2"/>
                </a:solidFill>
                <a:latin typeface="Times New Roman" panose="02020603050405020304" pitchFamily="18" charset="0"/>
                <a:hlinkClick r:id="rId2"/>
              </a:rPr>
              <a:t>www.pinggu.org/bbs/index.asp?boardid=5</a:t>
            </a:r>
            <a:endParaRPr lang="en-US" altLang="zh-CN" sz="2400" b="1" dirty="0" smtClean="0">
              <a:solidFill>
                <a:schemeClr val="tx2"/>
              </a:solidFill>
              <a:latin typeface="Times New Roman" panose="02020603050405020304" pitchFamily="18" charset="0"/>
            </a:endParaRPr>
          </a:p>
          <a:p>
            <a:pPr algn="l">
              <a:lnSpc>
                <a:spcPct val="120000"/>
              </a:lnSpc>
              <a:spcBef>
                <a:spcPct val="20000"/>
              </a:spcBef>
            </a:pPr>
            <a:r>
              <a:rPr lang="zh-CN" altLang="en-US" sz="2400" b="1" dirty="0" smtClean="0">
                <a:solidFill>
                  <a:schemeClr val="tx2"/>
                </a:solidFill>
                <a:latin typeface="Times New Roman" panose="02020603050405020304" pitchFamily="18" charset="0"/>
              </a:rPr>
              <a:t>（经管之家，原人大</a:t>
            </a:r>
            <a:r>
              <a:rPr lang="zh-CN" altLang="en-US" sz="2400" b="1" dirty="0">
                <a:solidFill>
                  <a:schemeClr val="tx2"/>
                </a:solidFill>
                <a:latin typeface="Times New Roman" panose="02020603050405020304" pitchFamily="18" charset="0"/>
              </a:rPr>
              <a:t>经济</a:t>
            </a:r>
            <a:r>
              <a:rPr lang="zh-CN" altLang="en-US" sz="2400" b="1" dirty="0" smtClean="0">
                <a:solidFill>
                  <a:schemeClr val="tx2"/>
                </a:solidFill>
                <a:latin typeface="Times New Roman" panose="02020603050405020304" pitchFamily="18" charset="0"/>
              </a:rPr>
              <a:t>论坛计量经济学版块）</a:t>
            </a:r>
            <a:endParaRPr lang="zh-CN" altLang="en-US" sz="2400" b="1" dirty="0">
              <a:solidFill>
                <a:schemeClr val="tx2"/>
              </a:solidFill>
              <a:latin typeface="Times New Roman" panose="02020603050405020304" pitchFamily="18" charset="0"/>
            </a:endParaRPr>
          </a:p>
        </p:txBody>
      </p:sp>
      <p:sp>
        <p:nvSpPr>
          <p:cNvPr id="9" name="Rectangle 4"/>
          <p:cNvSpPr>
            <a:spLocks noChangeArrowheads="1"/>
          </p:cNvSpPr>
          <p:nvPr/>
        </p:nvSpPr>
        <p:spPr bwMode="auto">
          <a:xfrm>
            <a:off x="392113" y="1766302"/>
            <a:ext cx="11469687" cy="1972848"/>
          </a:xfrm>
          <a:prstGeom prst="rect">
            <a:avLst/>
          </a:prstGeom>
          <a:noFill/>
          <a:ln>
            <a:noFill/>
          </a:ln>
          <a:effectLst/>
          <a:extLst>
            <a:ext uri="{909E8E84-426E-40DD-AFC4-6F175D3DCCD1}">
              <a14:hiddenFill xmlns:a14="http://schemas.microsoft.com/office/drawing/2010/main">
                <a:solidFill>
                  <a:srgbClr val="000000">
                    <a:alpha val="23921"/>
                  </a:srgbClr>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20000"/>
              </a:spcBef>
            </a:pPr>
            <a:r>
              <a:rPr lang="zh-CN" altLang="en-US" sz="2600" b="1" dirty="0" smtClean="0">
                <a:solidFill>
                  <a:schemeClr val="hlink"/>
                </a:solidFill>
                <a:latin typeface="Times New Roman" panose="02020603050405020304" pitchFamily="18" charset="0"/>
                <a:ea typeface="楷体_GB2312" panose="02010609030101010101" pitchFamily="49" charset="-122"/>
              </a:rPr>
              <a:t>伍德里奇：</a:t>
            </a:r>
            <a:r>
              <a:rPr lang="en-US" altLang="zh-CN" sz="2600" b="1" dirty="0" smtClean="0">
                <a:solidFill>
                  <a:schemeClr val="hlink"/>
                </a:solidFill>
                <a:latin typeface="Times New Roman" panose="02020603050405020304" pitchFamily="18" charset="0"/>
                <a:ea typeface="楷体_GB2312" panose="02010609030101010101" pitchFamily="49" charset="-122"/>
              </a:rPr>
              <a:t>《</a:t>
            </a:r>
            <a:r>
              <a:rPr lang="zh-CN" altLang="en-US" sz="2600" b="1" dirty="0" smtClean="0">
                <a:solidFill>
                  <a:schemeClr val="hlink"/>
                </a:solidFill>
                <a:latin typeface="Times New Roman" panose="02020603050405020304" pitchFamily="18" charset="0"/>
                <a:ea typeface="楷体_GB2312" panose="02010609030101010101" pitchFamily="49" charset="-122"/>
              </a:rPr>
              <a:t>计量</a:t>
            </a:r>
            <a:r>
              <a:rPr lang="zh-CN" altLang="en-US" sz="2600" b="1" dirty="0" smtClean="0">
                <a:solidFill>
                  <a:schemeClr val="hlink"/>
                </a:solidFill>
                <a:latin typeface="Times New Roman" panose="02020603050405020304" pitchFamily="18" charset="0"/>
                <a:ea typeface="楷体_GB2312" panose="02010609030101010101" pitchFamily="49" charset="-122"/>
              </a:rPr>
              <a:t>经济学导论：现代观点</a:t>
            </a:r>
            <a:r>
              <a:rPr lang="en-US" altLang="zh-CN" sz="2600" b="1" dirty="0" smtClean="0">
                <a:solidFill>
                  <a:schemeClr val="hlink"/>
                </a:solidFill>
                <a:latin typeface="Times New Roman" panose="02020603050405020304" pitchFamily="18" charset="0"/>
                <a:ea typeface="楷体_GB2312" panose="02010609030101010101" pitchFamily="49" charset="-122"/>
              </a:rPr>
              <a:t>》</a:t>
            </a:r>
            <a:r>
              <a:rPr lang="zh-CN" altLang="en-US" sz="2600" b="1" dirty="0" smtClean="0">
                <a:solidFill>
                  <a:schemeClr val="hlink"/>
                </a:solidFill>
                <a:latin typeface="Times New Roman" panose="02020603050405020304" pitchFamily="18" charset="0"/>
                <a:ea typeface="楷体_GB2312" panose="02010609030101010101" pitchFamily="49" charset="-122"/>
              </a:rPr>
              <a:t>，</a:t>
            </a:r>
            <a:r>
              <a:rPr lang="zh-CN" altLang="en-US" sz="2600" b="1" dirty="0" smtClean="0">
                <a:solidFill>
                  <a:schemeClr val="hlink"/>
                </a:solidFill>
                <a:latin typeface="Times New Roman" panose="02020603050405020304" pitchFamily="18" charset="0"/>
                <a:ea typeface="楷体_GB2312" panose="02010609030101010101" pitchFamily="49" charset="-122"/>
              </a:rPr>
              <a:t>第六版</a:t>
            </a:r>
            <a:r>
              <a:rPr lang="zh-CN" altLang="en-US" sz="2600" b="1" dirty="0" smtClean="0">
                <a:solidFill>
                  <a:schemeClr val="hlink"/>
                </a:solidFill>
                <a:latin typeface="Times New Roman" panose="02020603050405020304" pitchFamily="18" charset="0"/>
                <a:ea typeface="楷体_GB2312" panose="02010609030101010101" pitchFamily="49" charset="-122"/>
              </a:rPr>
              <a:t>，中国人民</a:t>
            </a:r>
            <a:r>
              <a:rPr lang="zh-CN" altLang="en-US" sz="2600" b="1" dirty="0">
                <a:solidFill>
                  <a:schemeClr val="hlink"/>
                </a:solidFill>
                <a:latin typeface="Times New Roman" panose="02020603050405020304" pitchFamily="18" charset="0"/>
                <a:ea typeface="楷体_GB2312" panose="02010609030101010101" pitchFamily="49" charset="-122"/>
              </a:rPr>
              <a:t>大学出版社，北京，</a:t>
            </a:r>
            <a:r>
              <a:rPr lang="en-US" altLang="zh-CN" sz="2600" b="1" dirty="0" smtClean="0">
                <a:solidFill>
                  <a:schemeClr val="hlink"/>
                </a:solidFill>
                <a:latin typeface="Times New Roman" panose="02020603050405020304" pitchFamily="18" charset="0"/>
                <a:ea typeface="楷体_GB2312" panose="02010609030101010101" pitchFamily="49" charset="-122"/>
              </a:rPr>
              <a:t>2018 </a:t>
            </a:r>
            <a:endParaRPr lang="en-US" altLang="zh-CN" sz="2600" b="1" dirty="0">
              <a:solidFill>
                <a:schemeClr val="hlink"/>
              </a:solidFill>
              <a:latin typeface="Times New Roman" panose="02020603050405020304" pitchFamily="18" charset="0"/>
              <a:ea typeface="楷体_GB2312" panose="02010609030101010101" pitchFamily="49" charset="-122"/>
            </a:endParaRPr>
          </a:p>
          <a:p>
            <a:pPr eaLnBrk="1" hangingPunct="1">
              <a:lnSpc>
                <a:spcPct val="150000"/>
              </a:lnSpc>
              <a:spcBef>
                <a:spcPct val="20000"/>
              </a:spcBef>
            </a:pPr>
            <a:r>
              <a:rPr lang="zh-CN" altLang="en-US" sz="2600" b="1" dirty="0">
                <a:latin typeface="Times New Roman" panose="02020603050405020304" pitchFamily="18" charset="0"/>
                <a:ea typeface="楷体_GB2312" panose="02010609030101010101" pitchFamily="49" charset="-122"/>
              </a:rPr>
              <a:t>格</a:t>
            </a:r>
            <a:r>
              <a:rPr lang="zh-CN" altLang="en-US" sz="2600" b="1" dirty="0" smtClean="0">
                <a:latin typeface="Times New Roman" panose="02020603050405020304" pitchFamily="18" charset="0"/>
                <a:ea typeface="楷体_GB2312" panose="02010609030101010101" pitchFamily="49" charset="-122"/>
              </a:rPr>
              <a:t>林：</a:t>
            </a:r>
            <a:r>
              <a:rPr lang="en-US" altLang="zh-CN" sz="2600" b="1" dirty="0" smtClean="0">
                <a:latin typeface="Times New Roman" panose="02020603050405020304" pitchFamily="18" charset="0"/>
                <a:ea typeface="楷体_GB2312" panose="02010609030101010101" pitchFamily="49" charset="-122"/>
              </a:rPr>
              <a:t>《</a:t>
            </a:r>
            <a:r>
              <a:rPr lang="zh-CN" altLang="en-US" sz="2600" b="1" dirty="0" smtClean="0">
                <a:latin typeface="Times New Roman" panose="02020603050405020304" pitchFamily="18" charset="0"/>
                <a:ea typeface="楷体_GB2312" panose="02010609030101010101" pitchFamily="49" charset="-122"/>
              </a:rPr>
              <a:t>计量</a:t>
            </a:r>
            <a:r>
              <a:rPr lang="zh-CN" altLang="en-US" sz="2600" b="1" dirty="0" smtClean="0">
                <a:latin typeface="Times New Roman" panose="02020603050405020304" pitchFamily="18" charset="0"/>
                <a:ea typeface="楷体_GB2312" panose="02010609030101010101" pitchFamily="49" charset="-122"/>
              </a:rPr>
              <a:t>经济分析</a:t>
            </a:r>
            <a:r>
              <a:rPr lang="en-US" altLang="zh-CN" sz="2600" b="1" dirty="0" smtClean="0">
                <a:latin typeface="Times New Roman" panose="02020603050405020304" pitchFamily="18" charset="0"/>
                <a:ea typeface="楷体_GB2312" panose="02010609030101010101" pitchFamily="49" charset="-122"/>
              </a:rPr>
              <a:t>》</a:t>
            </a:r>
            <a:r>
              <a:rPr lang="zh-CN" altLang="en-US" sz="2600" b="1" dirty="0" smtClean="0">
                <a:latin typeface="Times New Roman" panose="02020603050405020304" pitchFamily="18" charset="0"/>
                <a:ea typeface="楷体_GB2312" panose="02010609030101010101" pitchFamily="49" charset="-122"/>
              </a:rPr>
              <a:t>，第六版，中国人民大学出版社</a:t>
            </a:r>
            <a:r>
              <a:rPr lang="zh-CN" altLang="en-US" sz="2600" b="1" dirty="0" smtClean="0">
                <a:latin typeface="Times New Roman" panose="02020603050405020304" pitchFamily="18" charset="0"/>
                <a:ea typeface="楷体_GB2312" panose="02010609030101010101" pitchFamily="49" charset="-122"/>
              </a:rPr>
              <a:t>，北京，</a:t>
            </a:r>
            <a:r>
              <a:rPr lang="en-US" altLang="zh-CN" sz="2600" b="1" dirty="0" smtClean="0">
                <a:latin typeface="Times New Roman" panose="02020603050405020304" pitchFamily="18" charset="0"/>
                <a:ea typeface="楷体_GB2312" panose="02010609030101010101" pitchFamily="49" charset="-122"/>
              </a:rPr>
              <a:t>2011</a:t>
            </a:r>
            <a:endParaRPr lang="en-US" altLang="zh-CN" sz="2600" b="1" dirty="0">
              <a:latin typeface="Times New Roman" panose="02020603050405020304" pitchFamily="18" charset="0"/>
              <a:ea typeface="楷体_GB2312" panose="02010609030101010101" pitchFamily="49" charset="-122"/>
            </a:endParaRPr>
          </a:p>
        </p:txBody>
      </p:sp>
    </p:spTree>
    <p:extLst>
      <p:ext uri="{BB962C8B-B14F-4D97-AF65-F5344CB8AC3E}">
        <p14:creationId xmlns:p14="http://schemas.microsoft.com/office/powerpoint/2010/main" val="1154569618"/>
      </p:ext>
    </p:extLst>
  </p:cSld>
  <p:clrMapOvr>
    <a:masterClrMapping/>
  </p:clrMapOvr>
  <p:transition>
    <p:newsfla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5C2ABF6D-592B-497A-9913-0D0D4B4DA07D}" type="datetime1">
              <a:rPr lang="zh-CN" altLang="en-US"/>
              <a:pPr/>
              <a:t>2020/9/27</a:t>
            </a:fld>
            <a:endParaRPr lang="en-US" altLang="zh-CN"/>
          </a:p>
        </p:txBody>
      </p:sp>
      <p:sp>
        <p:nvSpPr>
          <p:cNvPr id="7" name="灯片编号占位符 5"/>
          <p:cNvSpPr>
            <a:spLocks noGrp="1"/>
          </p:cNvSpPr>
          <p:nvPr>
            <p:ph type="sldNum" sz="quarter" idx="12"/>
          </p:nvPr>
        </p:nvSpPr>
        <p:spPr/>
        <p:txBody>
          <a:bodyPr/>
          <a:lstStyle/>
          <a:p>
            <a:fld id="{A467469B-D9DC-46B4-B754-46EA9C940974}" type="slidenum">
              <a:rPr lang="en-US" altLang="zh-CN"/>
              <a:pPr/>
              <a:t>7</a:t>
            </a:fld>
            <a:endParaRPr lang="en-US" altLang="zh-CN"/>
          </a:p>
        </p:txBody>
      </p:sp>
      <p:sp>
        <p:nvSpPr>
          <p:cNvPr id="133122" name="Rectangle 2"/>
          <p:cNvSpPr>
            <a:spLocks noGrp="1" noChangeArrowheads="1"/>
          </p:cNvSpPr>
          <p:nvPr>
            <p:ph type="title"/>
          </p:nvPr>
        </p:nvSpPr>
        <p:spPr>
          <a:xfrm>
            <a:off x="2208213" y="915487"/>
            <a:ext cx="7772400" cy="719137"/>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zh-CN" altLang="en-US" sz="3600" b="1" dirty="0">
                <a:latin typeface="华文新魏" panose="02010800040101010101" pitchFamily="2" charset="-122"/>
                <a:ea typeface="华文新魏" panose="02010800040101010101" pitchFamily="2" charset="-122"/>
              </a:rPr>
              <a:t>一、计量经济学能干什么？</a:t>
            </a:r>
          </a:p>
        </p:txBody>
      </p:sp>
      <p:sp>
        <p:nvSpPr>
          <p:cNvPr id="133129" name="Rectangle 9"/>
          <p:cNvSpPr>
            <a:spLocks noChangeArrowheads="1"/>
          </p:cNvSpPr>
          <p:nvPr/>
        </p:nvSpPr>
        <p:spPr bwMode="auto">
          <a:xfrm>
            <a:off x="2782889" y="117746"/>
            <a:ext cx="6821487" cy="797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lgn="l">
              <a:defRPr kumimoji="1" sz="4400">
                <a:solidFill>
                  <a:schemeClr val="tx2"/>
                </a:solidFill>
                <a:latin typeface="Tahoma" panose="020B0604030504040204" pitchFamily="34" charset="0"/>
                <a:ea typeface="宋体" panose="02010600030101010101" pitchFamily="2" charset="-122"/>
              </a:defRPr>
            </a:lvl1pPr>
            <a:lvl2pPr algn="l">
              <a:defRPr kumimoji="1" sz="4400">
                <a:solidFill>
                  <a:schemeClr val="tx2"/>
                </a:solidFill>
                <a:latin typeface="Tahoma" panose="020B0604030504040204" pitchFamily="34" charset="0"/>
                <a:ea typeface="宋体" panose="02010600030101010101" pitchFamily="2" charset="-122"/>
              </a:defRPr>
            </a:lvl2pPr>
            <a:lvl3pPr algn="l">
              <a:defRPr kumimoji="1" sz="4400">
                <a:solidFill>
                  <a:schemeClr val="tx2"/>
                </a:solidFill>
                <a:latin typeface="Tahoma" panose="020B0604030504040204" pitchFamily="34" charset="0"/>
                <a:ea typeface="宋体" panose="02010600030101010101" pitchFamily="2" charset="-122"/>
              </a:defRPr>
            </a:lvl3pPr>
            <a:lvl4pPr algn="l">
              <a:defRPr kumimoji="1" sz="4400">
                <a:solidFill>
                  <a:schemeClr val="tx2"/>
                </a:solidFill>
                <a:latin typeface="Tahoma" panose="020B0604030504040204" pitchFamily="34" charset="0"/>
                <a:ea typeface="宋体" panose="02010600030101010101" pitchFamily="2" charset="-122"/>
              </a:defRPr>
            </a:lvl4pPr>
            <a:lvl5pPr algn="l">
              <a:defRPr kumimoji="1" sz="4400">
                <a:solidFill>
                  <a:schemeClr val="tx2"/>
                </a:solidFill>
                <a:latin typeface="Tahoma" panose="020B0604030504040204" pitchFamily="34" charset="0"/>
                <a:ea typeface="宋体" panose="02010600030101010101" pitchFamily="2" charset="-122"/>
              </a:defRPr>
            </a:lvl5pPr>
            <a:lvl6pPr marL="4572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a:lstStyle>
          <a:p>
            <a:r>
              <a:rPr lang="zh-CN" altLang="en-US" b="1" dirty="0">
                <a:solidFill>
                  <a:schemeClr val="hlink"/>
                </a:solidFill>
                <a:latin typeface="华文新魏" panose="02010800040101010101" pitchFamily="2" charset="-122"/>
                <a:ea typeface="华文新魏" panose="02010800040101010101" pitchFamily="2" charset="-122"/>
              </a:rPr>
              <a:t>第一节 计量经济学的定义</a:t>
            </a:r>
          </a:p>
        </p:txBody>
      </p:sp>
      <p:graphicFrame>
        <p:nvGraphicFramePr>
          <p:cNvPr id="2" name="对象 1"/>
          <p:cNvGraphicFramePr>
            <a:graphicFrameLocks noChangeAspect="1"/>
          </p:cNvGraphicFramePr>
          <p:nvPr>
            <p:extLst>
              <p:ext uri="{D42A27DB-BD31-4B8C-83A1-F6EECF244321}">
                <p14:modId xmlns:p14="http://schemas.microsoft.com/office/powerpoint/2010/main" val="2427850127"/>
              </p:ext>
            </p:extLst>
          </p:nvPr>
        </p:nvGraphicFramePr>
        <p:xfrm>
          <a:off x="527768" y="1713227"/>
          <a:ext cx="9619973" cy="590025"/>
        </p:xfrm>
        <a:graphic>
          <a:graphicData uri="http://schemas.openxmlformats.org/presentationml/2006/ole">
            <mc:AlternateContent xmlns:mc="http://schemas.openxmlformats.org/markup-compatibility/2006">
              <mc:Choice xmlns:v="urn:schemas-microsoft-com:vml" Requires="v">
                <p:oleObj spid="_x0000_s3130" name="Equation" r:id="rId3" imgW="4762440" imgH="291960" progId="Equation.DSMT4">
                  <p:embed/>
                </p:oleObj>
              </mc:Choice>
              <mc:Fallback>
                <p:oleObj name="Equation" r:id="rId3" imgW="4762440" imgH="291960" progId="Equation.DSMT4">
                  <p:embed/>
                  <p:pic>
                    <p:nvPicPr>
                      <p:cNvPr id="0" name=""/>
                      <p:cNvPicPr/>
                      <p:nvPr/>
                    </p:nvPicPr>
                    <p:blipFill>
                      <a:blip r:embed="rId4"/>
                      <a:stretch>
                        <a:fillRect/>
                      </a:stretch>
                    </p:blipFill>
                    <p:spPr>
                      <a:xfrm>
                        <a:off x="527768" y="1713227"/>
                        <a:ext cx="9619973" cy="590025"/>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976135509"/>
              </p:ext>
            </p:extLst>
          </p:nvPr>
        </p:nvGraphicFramePr>
        <p:xfrm>
          <a:off x="527768" y="2303252"/>
          <a:ext cx="6465888" cy="436563"/>
        </p:xfrm>
        <a:graphic>
          <a:graphicData uri="http://schemas.openxmlformats.org/presentationml/2006/ole">
            <mc:AlternateContent xmlns:mc="http://schemas.openxmlformats.org/markup-compatibility/2006">
              <mc:Choice xmlns:v="urn:schemas-microsoft-com:vml" Requires="v">
                <p:oleObj spid="_x0000_s3131" name="Equation" r:id="rId5" imgW="3200400" imgH="215640" progId="Equation.DSMT4">
                  <p:embed/>
                </p:oleObj>
              </mc:Choice>
              <mc:Fallback>
                <p:oleObj name="Equation" r:id="rId5" imgW="3200400" imgH="215640" progId="Equation.DSMT4">
                  <p:embed/>
                  <p:pic>
                    <p:nvPicPr>
                      <p:cNvPr id="0" name=""/>
                      <p:cNvPicPr/>
                      <p:nvPr/>
                    </p:nvPicPr>
                    <p:blipFill>
                      <a:blip r:embed="rId6"/>
                      <a:stretch>
                        <a:fillRect/>
                      </a:stretch>
                    </p:blipFill>
                    <p:spPr>
                      <a:xfrm>
                        <a:off x="527768" y="2303252"/>
                        <a:ext cx="6465888" cy="436563"/>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499450766"/>
              </p:ext>
            </p:extLst>
          </p:nvPr>
        </p:nvGraphicFramePr>
        <p:xfrm>
          <a:off x="1603525" y="2785270"/>
          <a:ext cx="1797050" cy="411162"/>
        </p:xfrm>
        <a:graphic>
          <a:graphicData uri="http://schemas.openxmlformats.org/presentationml/2006/ole">
            <mc:AlternateContent xmlns:mc="http://schemas.openxmlformats.org/markup-compatibility/2006">
              <mc:Choice xmlns:v="urn:schemas-microsoft-com:vml" Requires="v">
                <p:oleObj spid="_x0000_s3132" name="Equation" r:id="rId7" imgW="888840" imgH="203040" progId="Equation.DSMT4">
                  <p:embed/>
                </p:oleObj>
              </mc:Choice>
              <mc:Fallback>
                <p:oleObj name="Equation" r:id="rId7" imgW="888840" imgH="203040" progId="Equation.DSMT4">
                  <p:embed/>
                  <p:pic>
                    <p:nvPicPr>
                      <p:cNvPr id="0" name=""/>
                      <p:cNvPicPr/>
                      <p:nvPr/>
                    </p:nvPicPr>
                    <p:blipFill>
                      <a:blip r:embed="rId8"/>
                      <a:stretch>
                        <a:fillRect/>
                      </a:stretch>
                    </p:blipFill>
                    <p:spPr>
                      <a:xfrm>
                        <a:off x="1603525" y="2785270"/>
                        <a:ext cx="1797050" cy="411162"/>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3338493100"/>
              </p:ext>
            </p:extLst>
          </p:nvPr>
        </p:nvGraphicFramePr>
        <p:xfrm>
          <a:off x="2331494" y="3312639"/>
          <a:ext cx="7442821" cy="2085859"/>
        </p:xfrm>
        <a:graphic>
          <a:graphicData uri="http://schemas.openxmlformats.org/presentationml/2006/ole">
            <mc:AlternateContent xmlns:mc="http://schemas.openxmlformats.org/markup-compatibility/2006">
              <mc:Choice xmlns:v="urn:schemas-microsoft-com:vml" Requires="v">
                <p:oleObj spid="_x0000_s3133" name="Equation" r:id="rId9" imgW="4127400" imgH="1155600" progId="Equation.DSMT4">
                  <p:embed/>
                </p:oleObj>
              </mc:Choice>
              <mc:Fallback>
                <p:oleObj name="Equation" r:id="rId9" imgW="4127400" imgH="1155600" progId="Equation.DSMT4">
                  <p:embed/>
                  <p:pic>
                    <p:nvPicPr>
                      <p:cNvPr id="0" name=""/>
                      <p:cNvPicPr/>
                      <p:nvPr/>
                    </p:nvPicPr>
                    <p:blipFill>
                      <a:blip r:embed="rId10"/>
                      <a:stretch>
                        <a:fillRect/>
                      </a:stretch>
                    </p:blipFill>
                    <p:spPr>
                      <a:xfrm>
                        <a:off x="2331494" y="3312639"/>
                        <a:ext cx="7442821" cy="2085859"/>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1931835410"/>
              </p:ext>
            </p:extLst>
          </p:nvPr>
        </p:nvGraphicFramePr>
        <p:xfrm>
          <a:off x="2331494" y="5503751"/>
          <a:ext cx="8724900" cy="779463"/>
        </p:xfrm>
        <a:graphic>
          <a:graphicData uri="http://schemas.openxmlformats.org/presentationml/2006/ole">
            <mc:AlternateContent xmlns:mc="http://schemas.openxmlformats.org/markup-compatibility/2006">
              <mc:Choice xmlns:v="urn:schemas-microsoft-com:vml" Requires="v">
                <p:oleObj spid="_x0000_s3134" name="Equation" r:id="rId11" imgW="4838400" imgH="431640" progId="Equation.DSMT4">
                  <p:embed/>
                </p:oleObj>
              </mc:Choice>
              <mc:Fallback>
                <p:oleObj name="Equation" r:id="rId11" imgW="4838400" imgH="431640" progId="Equation.DSMT4">
                  <p:embed/>
                  <p:pic>
                    <p:nvPicPr>
                      <p:cNvPr id="0" name=""/>
                      <p:cNvPicPr/>
                      <p:nvPr/>
                    </p:nvPicPr>
                    <p:blipFill>
                      <a:blip r:embed="rId12"/>
                      <a:stretch>
                        <a:fillRect/>
                      </a:stretch>
                    </p:blipFill>
                    <p:spPr>
                      <a:xfrm>
                        <a:off x="2331494" y="5503751"/>
                        <a:ext cx="8724900" cy="779463"/>
                      </a:xfrm>
                      <a:prstGeom prst="rect">
                        <a:avLst/>
                      </a:prstGeom>
                    </p:spPr>
                  </p:pic>
                </p:oleObj>
              </mc:Fallback>
            </mc:AlternateContent>
          </a:graphicData>
        </a:graphic>
      </p:graphicFrame>
    </p:spTree>
    <p:extLst>
      <p:ext uri="{BB962C8B-B14F-4D97-AF65-F5344CB8AC3E}">
        <p14:creationId xmlns:p14="http://schemas.microsoft.com/office/powerpoint/2010/main" val="3981326397"/>
      </p:ext>
    </p:extLst>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down)">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down)">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5C2ABF6D-592B-497A-9913-0D0D4B4DA07D}" type="datetime1">
              <a:rPr lang="zh-CN" altLang="en-US"/>
              <a:pPr/>
              <a:t>2020/9/27</a:t>
            </a:fld>
            <a:endParaRPr lang="en-US" altLang="zh-CN"/>
          </a:p>
        </p:txBody>
      </p:sp>
      <p:sp>
        <p:nvSpPr>
          <p:cNvPr id="7" name="灯片编号占位符 5"/>
          <p:cNvSpPr>
            <a:spLocks noGrp="1"/>
          </p:cNvSpPr>
          <p:nvPr>
            <p:ph type="sldNum" sz="quarter" idx="12"/>
          </p:nvPr>
        </p:nvSpPr>
        <p:spPr/>
        <p:txBody>
          <a:bodyPr/>
          <a:lstStyle/>
          <a:p>
            <a:fld id="{A467469B-D9DC-46B4-B754-46EA9C940974}" type="slidenum">
              <a:rPr lang="en-US" altLang="zh-CN"/>
              <a:pPr/>
              <a:t>8</a:t>
            </a:fld>
            <a:endParaRPr lang="en-US" altLang="zh-CN"/>
          </a:p>
        </p:txBody>
      </p:sp>
      <p:graphicFrame>
        <p:nvGraphicFramePr>
          <p:cNvPr id="4" name="对象 3"/>
          <p:cNvGraphicFramePr>
            <a:graphicFrameLocks noChangeAspect="1"/>
          </p:cNvGraphicFramePr>
          <p:nvPr>
            <p:extLst>
              <p:ext uri="{D42A27DB-BD31-4B8C-83A1-F6EECF244321}">
                <p14:modId xmlns:p14="http://schemas.microsoft.com/office/powerpoint/2010/main" val="3702391877"/>
              </p:ext>
            </p:extLst>
          </p:nvPr>
        </p:nvGraphicFramePr>
        <p:xfrm>
          <a:off x="505914" y="363475"/>
          <a:ext cx="6417583" cy="430153"/>
        </p:xfrm>
        <a:graphic>
          <a:graphicData uri="http://schemas.openxmlformats.org/presentationml/2006/ole">
            <mc:AlternateContent xmlns:mc="http://schemas.openxmlformats.org/markup-compatibility/2006">
              <mc:Choice xmlns:v="urn:schemas-microsoft-com:vml" Requires="v">
                <p:oleObj spid="_x0000_s4168" name="Equation" r:id="rId3" imgW="3035160" imgH="203040" progId="Equation.DSMT4">
                  <p:embed/>
                </p:oleObj>
              </mc:Choice>
              <mc:Fallback>
                <p:oleObj name="Equation" r:id="rId3" imgW="3035160" imgH="203040" progId="Equation.DSMT4">
                  <p:embed/>
                  <p:pic>
                    <p:nvPicPr>
                      <p:cNvPr id="0" name=""/>
                      <p:cNvPicPr/>
                      <p:nvPr/>
                    </p:nvPicPr>
                    <p:blipFill>
                      <a:blip r:embed="rId4"/>
                      <a:stretch>
                        <a:fillRect/>
                      </a:stretch>
                    </p:blipFill>
                    <p:spPr>
                      <a:xfrm>
                        <a:off x="505914" y="363475"/>
                        <a:ext cx="6417583" cy="430153"/>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894436135"/>
              </p:ext>
            </p:extLst>
          </p:nvPr>
        </p:nvGraphicFramePr>
        <p:xfrm>
          <a:off x="505914" y="959193"/>
          <a:ext cx="3960964" cy="542275"/>
        </p:xfrm>
        <a:graphic>
          <a:graphicData uri="http://schemas.openxmlformats.org/presentationml/2006/ole">
            <mc:AlternateContent xmlns:mc="http://schemas.openxmlformats.org/markup-compatibility/2006">
              <mc:Choice xmlns:v="urn:schemas-microsoft-com:vml" Requires="v">
                <p:oleObj spid="_x0000_s4169" name="Equation" r:id="rId5" imgW="2133360" imgH="291960" progId="Equation.DSMT4">
                  <p:embed/>
                </p:oleObj>
              </mc:Choice>
              <mc:Fallback>
                <p:oleObj name="Equation" r:id="rId5" imgW="2133360" imgH="291960" progId="Equation.DSMT4">
                  <p:embed/>
                  <p:pic>
                    <p:nvPicPr>
                      <p:cNvPr id="0" name=""/>
                      <p:cNvPicPr/>
                      <p:nvPr/>
                    </p:nvPicPr>
                    <p:blipFill>
                      <a:blip r:embed="rId6"/>
                      <a:stretch>
                        <a:fillRect/>
                      </a:stretch>
                    </p:blipFill>
                    <p:spPr>
                      <a:xfrm>
                        <a:off x="505914" y="959193"/>
                        <a:ext cx="3960964" cy="542275"/>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3930522339"/>
              </p:ext>
            </p:extLst>
          </p:nvPr>
        </p:nvGraphicFramePr>
        <p:xfrm>
          <a:off x="505914" y="1647310"/>
          <a:ext cx="4691063" cy="542925"/>
        </p:xfrm>
        <a:graphic>
          <a:graphicData uri="http://schemas.openxmlformats.org/presentationml/2006/ole">
            <mc:AlternateContent xmlns:mc="http://schemas.openxmlformats.org/markup-compatibility/2006">
              <mc:Choice xmlns:v="urn:schemas-microsoft-com:vml" Requires="v">
                <p:oleObj spid="_x0000_s4170" name="Equation" r:id="rId7" imgW="2527200" imgH="291960" progId="Equation.DSMT4">
                  <p:embed/>
                </p:oleObj>
              </mc:Choice>
              <mc:Fallback>
                <p:oleObj name="Equation" r:id="rId7" imgW="2527200" imgH="291960" progId="Equation.DSMT4">
                  <p:embed/>
                  <p:pic>
                    <p:nvPicPr>
                      <p:cNvPr id="0" name=""/>
                      <p:cNvPicPr/>
                      <p:nvPr/>
                    </p:nvPicPr>
                    <p:blipFill>
                      <a:blip r:embed="rId8"/>
                      <a:stretch>
                        <a:fillRect/>
                      </a:stretch>
                    </p:blipFill>
                    <p:spPr>
                      <a:xfrm>
                        <a:off x="505914" y="1647310"/>
                        <a:ext cx="4691063" cy="542925"/>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14451590"/>
              </p:ext>
            </p:extLst>
          </p:nvPr>
        </p:nvGraphicFramePr>
        <p:xfrm>
          <a:off x="505914" y="2287675"/>
          <a:ext cx="11172825" cy="2219325"/>
        </p:xfrm>
        <a:graphic>
          <a:graphicData uri="http://schemas.openxmlformats.org/presentationml/2006/ole">
            <mc:AlternateContent xmlns:mc="http://schemas.openxmlformats.org/markup-compatibility/2006">
              <mc:Choice xmlns:v="urn:schemas-microsoft-com:vml" Requires="v">
                <p:oleObj spid="_x0000_s4171" name="Equation" r:id="rId9" imgW="6591240" imgH="1307880" progId="Equation.DSMT4">
                  <p:embed/>
                </p:oleObj>
              </mc:Choice>
              <mc:Fallback>
                <p:oleObj name="Equation" r:id="rId9" imgW="6591240" imgH="1307880" progId="Equation.DSMT4">
                  <p:embed/>
                  <p:pic>
                    <p:nvPicPr>
                      <p:cNvPr id="0" name=""/>
                      <p:cNvPicPr/>
                      <p:nvPr/>
                    </p:nvPicPr>
                    <p:blipFill>
                      <a:blip r:embed="rId10"/>
                      <a:stretch>
                        <a:fillRect/>
                      </a:stretch>
                    </p:blipFill>
                    <p:spPr>
                      <a:xfrm>
                        <a:off x="505914" y="2287675"/>
                        <a:ext cx="11172825" cy="2219325"/>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1742897564"/>
              </p:ext>
            </p:extLst>
          </p:nvPr>
        </p:nvGraphicFramePr>
        <p:xfrm>
          <a:off x="505914" y="4507000"/>
          <a:ext cx="11548163" cy="1849350"/>
        </p:xfrm>
        <a:graphic>
          <a:graphicData uri="http://schemas.openxmlformats.org/presentationml/2006/ole">
            <mc:AlternateContent xmlns:mc="http://schemas.openxmlformats.org/markup-compatibility/2006">
              <mc:Choice xmlns:v="urn:schemas-microsoft-com:vml" Requires="v">
                <p:oleObj spid="_x0000_s4172" name="Equation" r:id="rId11" imgW="7137360" imgH="1143000" progId="Equation.DSMT4">
                  <p:embed/>
                </p:oleObj>
              </mc:Choice>
              <mc:Fallback>
                <p:oleObj name="Equation" r:id="rId11" imgW="7137360" imgH="1143000" progId="Equation.DSMT4">
                  <p:embed/>
                  <p:pic>
                    <p:nvPicPr>
                      <p:cNvPr id="0" name=""/>
                      <p:cNvPicPr/>
                      <p:nvPr/>
                    </p:nvPicPr>
                    <p:blipFill>
                      <a:blip r:embed="rId12"/>
                      <a:stretch>
                        <a:fillRect/>
                      </a:stretch>
                    </p:blipFill>
                    <p:spPr>
                      <a:xfrm>
                        <a:off x="505914" y="4507000"/>
                        <a:ext cx="11548163" cy="1849350"/>
                      </a:xfrm>
                      <a:prstGeom prst="rect">
                        <a:avLst/>
                      </a:prstGeom>
                    </p:spPr>
                  </p:pic>
                </p:oleObj>
              </mc:Fallback>
            </mc:AlternateContent>
          </a:graphicData>
        </a:graphic>
      </p:graphicFrame>
    </p:spTree>
    <p:extLst>
      <p:ext uri="{BB962C8B-B14F-4D97-AF65-F5344CB8AC3E}">
        <p14:creationId xmlns:p14="http://schemas.microsoft.com/office/powerpoint/2010/main" val="3714270714"/>
      </p:ext>
    </p:extLst>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down)">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down)">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5C2ABF6D-592B-497A-9913-0D0D4B4DA07D}" type="datetime1">
              <a:rPr lang="zh-CN" altLang="en-US"/>
              <a:pPr/>
              <a:t>2020/9/27</a:t>
            </a:fld>
            <a:endParaRPr lang="en-US" altLang="zh-CN"/>
          </a:p>
        </p:txBody>
      </p:sp>
      <p:sp>
        <p:nvSpPr>
          <p:cNvPr id="7" name="灯片编号占位符 5"/>
          <p:cNvSpPr>
            <a:spLocks noGrp="1"/>
          </p:cNvSpPr>
          <p:nvPr>
            <p:ph type="sldNum" sz="quarter" idx="12"/>
          </p:nvPr>
        </p:nvSpPr>
        <p:spPr/>
        <p:txBody>
          <a:bodyPr/>
          <a:lstStyle/>
          <a:p>
            <a:fld id="{A467469B-D9DC-46B4-B754-46EA9C940974}" type="slidenum">
              <a:rPr lang="en-US" altLang="zh-CN"/>
              <a:pPr/>
              <a:t>9</a:t>
            </a:fld>
            <a:endParaRPr lang="en-US" altLang="zh-CN"/>
          </a:p>
        </p:txBody>
      </p:sp>
      <p:graphicFrame>
        <p:nvGraphicFramePr>
          <p:cNvPr id="6" name="对象 5"/>
          <p:cNvGraphicFramePr>
            <a:graphicFrameLocks noChangeAspect="1"/>
          </p:cNvGraphicFramePr>
          <p:nvPr>
            <p:extLst>
              <p:ext uri="{D42A27DB-BD31-4B8C-83A1-F6EECF244321}">
                <p14:modId xmlns:p14="http://schemas.microsoft.com/office/powerpoint/2010/main" val="1930066343"/>
              </p:ext>
            </p:extLst>
          </p:nvPr>
        </p:nvGraphicFramePr>
        <p:xfrm>
          <a:off x="909524" y="889550"/>
          <a:ext cx="9124951" cy="542925"/>
        </p:xfrm>
        <a:graphic>
          <a:graphicData uri="http://schemas.openxmlformats.org/presentationml/2006/ole">
            <mc:AlternateContent xmlns:mc="http://schemas.openxmlformats.org/markup-compatibility/2006">
              <mc:Choice xmlns:v="urn:schemas-microsoft-com:vml" Requires="v">
                <p:oleObj spid="_x0000_s5185" name="Equation" r:id="rId3" imgW="4914720" imgH="291960" progId="Equation.DSMT4">
                  <p:embed/>
                </p:oleObj>
              </mc:Choice>
              <mc:Fallback>
                <p:oleObj name="Equation" r:id="rId3" imgW="4914720" imgH="291960" progId="Equation.DSMT4">
                  <p:embed/>
                  <p:pic>
                    <p:nvPicPr>
                      <p:cNvPr id="0" name=""/>
                      <p:cNvPicPr/>
                      <p:nvPr/>
                    </p:nvPicPr>
                    <p:blipFill>
                      <a:blip r:embed="rId4"/>
                      <a:stretch>
                        <a:fillRect/>
                      </a:stretch>
                    </p:blipFill>
                    <p:spPr>
                      <a:xfrm>
                        <a:off x="909524" y="889550"/>
                        <a:ext cx="9124951" cy="542925"/>
                      </a:xfrm>
                      <a:prstGeom prst="rect">
                        <a:avLst/>
                      </a:prstGeom>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1460588192"/>
              </p:ext>
            </p:extLst>
          </p:nvPr>
        </p:nvGraphicFramePr>
        <p:xfrm>
          <a:off x="491353" y="376238"/>
          <a:ext cx="2922588" cy="436562"/>
        </p:xfrm>
        <a:graphic>
          <a:graphicData uri="http://schemas.openxmlformats.org/presentationml/2006/ole">
            <mc:AlternateContent xmlns:mc="http://schemas.openxmlformats.org/markup-compatibility/2006">
              <mc:Choice xmlns:v="urn:schemas-microsoft-com:vml" Requires="v">
                <p:oleObj spid="_x0000_s5186" name="Equation" r:id="rId5" imgW="1358640" imgH="203040" progId="Equation.DSMT4">
                  <p:embed/>
                </p:oleObj>
              </mc:Choice>
              <mc:Fallback>
                <p:oleObj name="Equation" r:id="rId5" imgW="1358640" imgH="203040" progId="Equation.DSMT4">
                  <p:embed/>
                  <p:pic>
                    <p:nvPicPr>
                      <p:cNvPr id="0" name=""/>
                      <p:cNvPicPr/>
                      <p:nvPr/>
                    </p:nvPicPr>
                    <p:blipFill>
                      <a:blip r:embed="rId6"/>
                      <a:stretch>
                        <a:fillRect/>
                      </a:stretch>
                    </p:blipFill>
                    <p:spPr>
                      <a:xfrm>
                        <a:off x="491353" y="376238"/>
                        <a:ext cx="2922588" cy="436562"/>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287694034"/>
              </p:ext>
            </p:extLst>
          </p:nvPr>
        </p:nvGraphicFramePr>
        <p:xfrm>
          <a:off x="909524" y="1661473"/>
          <a:ext cx="10680700" cy="400050"/>
        </p:xfrm>
        <a:graphic>
          <a:graphicData uri="http://schemas.openxmlformats.org/presentationml/2006/ole">
            <mc:AlternateContent xmlns:mc="http://schemas.openxmlformats.org/markup-compatibility/2006">
              <mc:Choice xmlns:v="urn:schemas-microsoft-com:vml" Requires="v">
                <p:oleObj spid="_x0000_s5187" name="Equation" r:id="rId7" imgW="5752800" imgH="215640" progId="Equation.DSMT4">
                  <p:embed/>
                </p:oleObj>
              </mc:Choice>
              <mc:Fallback>
                <p:oleObj name="Equation" r:id="rId7" imgW="5752800" imgH="215640" progId="Equation.DSMT4">
                  <p:embed/>
                  <p:pic>
                    <p:nvPicPr>
                      <p:cNvPr id="0" name=""/>
                      <p:cNvPicPr/>
                      <p:nvPr/>
                    </p:nvPicPr>
                    <p:blipFill>
                      <a:blip r:embed="rId8"/>
                      <a:stretch>
                        <a:fillRect/>
                      </a:stretch>
                    </p:blipFill>
                    <p:spPr>
                      <a:xfrm>
                        <a:off x="909524" y="1661473"/>
                        <a:ext cx="10680700" cy="400050"/>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825697948"/>
              </p:ext>
            </p:extLst>
          </p:nvPr>
        </p:nvGraphicFramePr>
        <p:xfrm>
          <a:off x="1378986" y="2312003"/>
          <a:ext cx="8769350" cy="920750"/>
        </p:xfrm>
        <a:graphic>
          <a:graphicData uri="http://schemas.openxmlformats.org/presentationml/2006/ole">
            <mc:AlternateContent xmlns:mc="http://schemas.openxmlformats.org/markup-compatibility/2006">
              <mc:Choice xmlns:v="urn:schemas-microsoft-com:vml" Requires="v">
                <p:oleObj spid="_x0000_s5188" name="Equation" r:id="rId9" imgW="4724280" imgH="495000" progId="Equation.DSMT4">
                  <p:embed/>
                </p:oleObj>
              </mc:Choice>
              <mc:Fallback>
                <p:oleObj name="Equation" r:id="rId9" imgW="4724280" imgH="495000" progId="Equation.DSMT4">
                  <p:embed/>
                  <p:pic>
                    <p:nvPicPr>
                      <p:cNvPr id="0" name=""/>
                      <p:cNvPicPr/>
                      <p:nvPr/>
                    </p:nvPicPr>
                    <p:blipFill>
                      <a:blip r:embed="rId10"/>
                      <a:stretch>
                        <a:fillRect/>
                      </a:stretch>
                    </p:blipFill>
                    <p:spPr>
                      <a:xfrm>
                        <a:off x="1378986" y="2312003"/>
                        <a:ext cx="8769350" cy="920750"/>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1351540187"/>
              </p:ext>
            </p:extLst>
          </p:nvPr>
        </p:nvGraphicFramePr>
        <p:xfrm>
          <a:off x="909524" y="3310028"/>
          <a:ext cx="10563225" cy="1223963"/>
        </p:xfrm>
        <a:graphic>
          <a:graphicData uri="http://schemas.openxmlformats.org/presentationml/2006/ole">
            <mc:AlternateContent xmlns:mc="http://schemas.openxmlformats.org/markup-compatibility/2006">
              <mc:Choice xmlns:v="urn:schemas-microsoft-com:vml" Requires="v">
                <p:oleObj spid="_x0000_s5189" name="Equation" r:id="rId11" imgW="5689440" imgH="660240" progId="Equation.DSMT4">
                  <p:embed/>
                </p:oleObj>
              </mc:Choice>
              <mc:Fallback>
                <p:oleObj name="Equation" r:id="rId11" imgW="5689440" imgH="660240" progId="Equation.DSMT4">
                  <p:embed/>
                  <p:pic>
                    <p:nvPicPr>
                      <p:cNvPr id="0" name=""/>
                      <p:cNvPicPr/>
                      <p:nvPr/>
                    </p:nvPicPr>
                    <p:blipFill>
                      <a:blip r:embed="rId12"/>
                      <a:stretch>
                        <a:fillRect/>
                      </a:stretch>
                    </p:blipFill>
                    <p:spPr>
                      <a:xfrm>
                        <a:off x="909524" y="3310028"/>
                        <a:ext cx="10563225" cy="1223963"/>
                      </a:xfrm>
                      <a:prstGeom prst="rect">
                        <a:avLst/>
                      </a:prstGeom>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2118090692"/>
              </p:ext>
            </p:extLst>
          </p:nvPr>
        </p:nvGraphicFramePr>
        <p:xfrm>
          <a:off x="909524" y="4811111"/>
          <a:ext cx="10623993" cy="1390688"/>
        </p:xfrm>
        <a:graphic>
          <a:graphicData uri="http://schemas.openxmlformats.org/presentationml/2006/ole">
            <mc:AlternateContent xmlns:mc="http://schemas.openxmlformats.org/markup-compatibility/2006">
              <mc:Choice xmlns:v="urn:schemas-microsoft-com:vml" Requires="v">
                <p:oleObj spid="_x0000_s5190" name="Equation" r:id="rId13" imgW="5905440" imgH="774360" progId="Equation.DSMT4">
                  <p:embed/>
                </p:oleObj>
              </mc:Choice>
              <mc:Fallback>
                <p:oleObj name="Equation" r:id="rId13" imgW="5905440" imgH="774360" progId="Equation.DSMT4">
                  <p:embed/>
                  <p:pic>
                    <p:nvPicPr>
                      <p:cNvPr id="0" name=""/>
                      <p:cNvPicPr/>
                      <p:nvPr/>
                    </p:nvPicPr>
                    <p:blipFill>
                      <a:blip r:embed="rId14"/>
                      <a:stretch>
                        <a:fillRect/>
                      </a:stretch>
                    </p:blipFill>
                    <p:spPr>
                      <a:xfrm>
                        <a:off x="909524" y="4811111"/>
                        <a:ext cx="10623993" cy="1390688"/>
                      </a:xfrm>
                      <a:prstGeom prst="rect">
                        <a:avLst/>
                      </a:prstGeom>
                    </p:spPr>
                  </p:pic>
                </p:oleObj>
              </mc:Fallback>
            </mc:AlternateContent>
          </a:graphicData>
        </a:graphic>
      </p:graphicFrame>
    </p:spTree>
    <p:extLst>
      <p:ext uri="{BB962C8B-B14F-4D97-AF65-F5344CB8AC3E}">
        <p14:creationId xmlns:p14="http://schemas.microsoft.com/office/powerpoint/2010/main" val="1369424971"/>
      </p:ext>
    </p:extLst>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down)">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606</TotalTime>
  <Words>2337</Words>
  <Application>Microsoft Office PowerPoint</Application>
  <PresentationFormat>宽屏</PresentationFormat>
  <Paragraphs>392</Paragraphs>
  <Slides>44</Slides>
  <Notes>0</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44</vt:i4>
      </vt:variant>
    </vt:vector>
  </HeadingPairs>
  <TitlesOfParts>
    <vt:vector size="60" baseType="lpstr">
      <vt:lpstr>Mathematica1</vt:lpstr>
      <vt:lpstr>黑体</vt:lpstr>
      <vt:lpstr>华文楷体</vt:lpstr>
      <vt:lpstr>华文隶书</vt:lpstr>
      <vt:lpstr>华文新魏</vt:lpstr>
      <vt:lpstr>楷体_GB2312</vt:lpstr>
      <vt:lpstr>宋体</vt:lpstr>
      <vt:lpstr>Arial</vt:lpstr>
      <vt:lpstr>Calibri</vt:lpstr>
      <vt:lpstr>Calibri Light</vt:lpstr>
      <vt:lpstr>Tahoma</vt:lpstr>
      <vt:lpstr>Times New Roman</vt:lpstr>
      <vt:lpstr>Verdana</vt:lpstr>
      <vt:lpstr>Wingdings</vt:lpstr>
      <vt:lpstr>Office 主题</vt:lpstr>
      <vt:lpstr>Equation</vt:lpstr>
      <vt:lpstr>计量经济学基础</vt:lpstr>
      <vt:lpstr>        为什么要学计量经济学</vt:lpstr>
      <vt:lpstr>        课程性质与要求</vt:lpstr>
      <vt:lpstr>        课程性质与要求</vt:lpstr>
      <vt:lpstr>应具备的基础知识</vt:lpstr>
      <vt:lpstr>参考教材</vt:lpstr>
      <vt:lpstr>一、计量经济学能干什么？</vt:lpstr>
      <vt:lpstr>PowerPoint 演示文稿</vt:lpstr>
      <vt:lpstr>PowerPoint 演示文稿</vt:lpstr>
      <vt:lpstr>PowerPoint 演示文稿</vt:lpstr>
      <vt:lpstr>PowerPoint 演示文稿</vt:lpstr>
      <vt:lpstr>PowerPoint 演示文稿</vt:lpstr>
      <vt:lpstr>计量经济学的一般性定义</vt:lpstr>
      <vt:lpstr>三、计量经济学研究的三个要素</vt:lpstr>
      <vt:lpstr>PowerPoint 演示文稿</vt:lpstr>
      <vt:lpstr> 第二节  计量经济学的研究方法</vt:lpstr>
      <vt:lpstr>  一、模型设定</vt:lpstr>
      <vt:lpstr>  1、数理经济模型与计量经济模型的比较</vt:lpstr>
      <vt:lpstr>  1、数理经济模型与计量经济模型的比较</vt:lpstr>
      <vt:lpstr> 2、计量经济模型的基本要素</vt:lpstr>
      <vt:lpstr> 3、设定计量经济模型的基本要求</vt:lpstr>
      <vt:lpstr>  二、参数估计</vt:lpstr>
      <vt:lpstr>  二、参数估计</vt:lpstr>
      <vt:lpstr>  三、模型检验</vt:lpstr>
      <vt:lpstr>对模型检验什么？</vt:lpstr>
      <vt:lpstr>(1) 计量经济检验 </vt:lpstr>
      <vt:lpstr>(2) 统计推断检验</vt:lpstr>
      <vt:lpstr>(3) 经济意义检验</vt:lpstr>
      <vt:lpstr>(4) 模型预测检验</vt:lpstr>
      <vt:lpstr>四、模型应用</vt:lpstr>
      <vt:lpstr>1、结构分析</vt:lpstr>
      <vt:lpstr>2、经济预测</vt:lpstr>
      <vt:lpstr>3、政策评价</vt:lpstr>
      <vt:lpstr>4、检验与发展经济理论</vt:lpstr>
      <vt:lpstr>PowerPoint 演示文稿</vt:lpstr>
      <vt:lpstr>第三节：计量经济学中的基本概念</vt:lpstr>
      <vt:lpstr>1、单方程模型中的变量分类</vt:lpstr>
      <vt:lpstr>例：被解释变量与解释变量</vt:lpstr>
      <vt:lpstr>PowerPoint 演示文稿</vt:lpstr>
      <vt:lpstr>PowerPoint 演示文稿</vt:lpstr>
      <vt:lpstr>二、参数的估计方法</vt:lpstr>
      <vt:lpstr>三、计量经济学中应用的数据</vt:lpstr>
      <vt:lpstr>PowerPoint 演示文稿</vt:lpstr>
      <vt:lpstr>计量经济软件</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计量经济学基础</dc:title>
  <dc:creator>vichin Schum</dc:creator>
  <cp:lastModifiedBy>熊 维勤</cp:lastModifiedBy>
  <cp:revision>46</cp:revision>
  <dcterms:created xsi:type="dcterms:W3CDTF">2014-09-08T13:06:28Z</dcterms:created>
  <dcterms:modified xsi:type="dcterms:W3CDTF">2020-09-27T08:31:47Z</dcterms:modified>
</cp:coreProperties>
</file>