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7" r:id="rId2"/>
    <p:sldId id="258" r:id="rId3"/>
    <p:sldId id="259" r:id="rId4"/>
    <p:sldId id="260" r:id="rId5"/>
    <p:sldId id="267" r:id="rId6"/>
    <p:sldId id="355" r:id="rId7"/>
    <p:sldId id="356" r:id="rId8"/>
    <p:sldId id="357" r:id="rId9"/>
    <p:sldId id="358" r:id="rId10"/>
    <p:sldId id="271" r:id="rId11"/>
    <p:sldId id="275" r:id="rId12"/>
    <p:sldId id="276" r:id="rId13"/>
    <p:sldId id="373" r:id="rId14"/>
    <p:sldId id="359" r:id="rId15"/>
    <p:sldId id="278" r:id="rId16"/>
    <p:sldId id="360" r:id="rId17"/>
    <p:sldId id="280" r:id="rId18"/>
    <p:sldId id="281" r:id="rId19"/>
    <p:sldId id="283" r:id="rId20"/>
    <p:sldId id="284" r:id="rId21"/>
    <p:sldId id="287" r:id="rId22"/>
    <p:sldId id="289" r:id="rId23"/>
    <p:sldId id="354" r:id="rId24"/>
    <p:sldId id="298" r:id="rId25"/>
    <p:sldId id="361" r:id="rId26"/>
    <p:sldId id="362" r:id="rId27"/>
    <p:sldId id="299" r:id="rId28"/>
    <p:sldId id="300" r:id="rId29"/>
    <p:sldId id="302" r:id="rId30"/>
    <p:sldId id="303" r:id="rId31"/>
    <p:sldId id="363" r:id="rId32"/>
    <p:sldId id="304" r:id="rId33"/>
    <p:sldId id="306" r:id="rId34"/>
    <p:sldId id="364" r:id="rId35"/>
    <p:sldId id="308" r:id="rId36"/>
    <p:sldId id="365" r:id="rId37"/>
    <p:sldId id="309" r:id="rId38"/>
    <p:sldId id="310" r:id="rId39"/>
    <p:sldId id="311" r:id="rId40"/>
    <p:sldId id="366" r:id="rId41"/>
    <p:sldId id="312" r:id="rId42"/>
    <p:sldId id="313" r:id="rId43"/>
    <p:sldId id="317" r:id="rId44"/>
    <p:sldId id="319" r:id="rId45"/>
    <p:sldId id="320" r:id="rId46"/>
    <p:sldId id="325" r:id="rId47"/>
    <p:sldId id="327" r:id="rId48"/>
    <p:sldId id="330" r:id="rId49"/>
    <p:sldId id="331" r:id="rId50"/>
    <p:sldId id="332" r:id="rId51"/>
    <p:sldId id="367" r:id="rId52"/>
    <p:sldId id="335" r:id="rId53"/>
    <p:sldId id="338" r:id="rId54"/>
    <p:sldId id="339" r:id="rId55"/>
    <p:sldId id="340" r:id="rId56"/>
    <p:sldId id="368" r:id="rId57"/>
    <p:sldId id="369" r:id="rId58"/>
    <p:sldId id="346" r:id="rId59"/>
    <p:sldId id="370" r:id="rId60"/>
    <p:sldId id="348" r:id="rId61"/>
    <p:sldId id="371" r:id="rId62"/>
    <p:sldId id="352" r:id="rId63"/>
    <p:sldId id="372" r:id="rId64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4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wmf"/><Relationship Id="rId5" Type="http://schemas.openxmlformats.org/officeDocument/2006/relationships/image" Target="../media/image6.e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4" Type="http://schemas.openxmlformats.org/officeDocument/2006/relationships/image" Target="../media/image114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4" Type="http://schemas.openxmlformats.org/officeDocument/2006/relationships/image" Target="../media/image11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emf"/><Relationship Id="rId4" Type="http://schemas.openxmlformats.org/officeDocument/2006/relationships/image" Target="../media/image12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9.wmf"/><Relationship Id="rId7" Type="http://schemas.openxmlformats.org/officeDocument/2006/relationships/image" Target="../media/image15.wmf"/><Relationship Id="rId2" Type="http://schemas.openxmlformats.org/officeDocument/2006/relationships/image" Target="../media/image18.wmf"/><Relationship Id="rId1" Type="http://schemas.openxmlformats.org/officeDocument/2006/relationships/image" Target="../media/image3.emf"/><Relationship Id="rId6" Type="http://schemas.openxmlformats.org/officeDocument/2006/relationships/image" Target="../media/image8.wmf"/><Relationship Id="rId5" Type="http://schemas.openxmlformats.org/officeDocument/2006/relationships/image" Target="../media/image7.emf"/><Relationship Id="rId4" Type="http://schemas.openxmlformats.org/officeDocument/2006/relationships/image" Target="../media/image20.wmf"/><Relationship Id="rId9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7" Type="http://schemas.openxmlformats.org/officeDocument/2006/relationships/image" Target="../media/image141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40.wmf"/><Relationship Id="rId5" Type="http://schemas.openxmlformats.org/officeDocument/2006/relationships/image" Target="../media/image133.wmf"/><Relationship Id="rId4" Type="http://schemas.openxmlformats.org/officeDocument/2006/relationships/image" Target="../media/image139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3" Type="http://schemas.openxmlformats.org/officeDocument/2006/relationships/image" Target="../media/image144.wmf"/><Relationship Id="rId7" Type="http://schemas.openxmlformats.org/officeDocument/2006/relationships/image" Target="../media/image148.e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Relationship Id="rId6" Type="http://schemas.openxmlformats.org/officeDocument/2006/relationships/image" Target="../media/image147.emf"/><Relationship Id="rId5" Type="http://schemas.openxmlformats.org/officeDocument/2006/relationships/image" Target="../media/image146.emf"/><Relationship Id="rId4" Type="http://schemas.openxmlformats.org/officeDocument/2006/relationships/image" Target="../media/image145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image" Target="../media/image154.emf"/><Relationship Id="rId7" Type="http://schemas.openxmlformats.org/officeDocument/2006/relationships/image" Target="../media/image158.emf"/><Relationship Id="rId12" Type="http://schemas.openxmlformats.org/officeDocument/2006/relationships/image" Target="../media/image163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emf"/><Relationship Id="rId11" Type="http://schemas.openxmlformats.org/officeDocument/2006/relationships/image" Target="../media/image162.wmf"/><Relationship Id="rId5" Type="http://schemas.openxmlformats.org/officeDocument/2006/relationships/image" Target="../media/image156.wmf"/><Relationship Id="rId10" Type="http://schemas.openxmlformats.org/officeDocument/2006/relationships/image" Target="../media/image161.emf"/><Relationship Id="rId4" Type="http://schemas.openxmlformats.org/officeDocument/2006/relationships/image" Target="../media/image155.emf"/><Relationship Id="rId9" Type="http://schemas.openxmlformats.org/officeDocument/2006/relationships/image" Target="../media/image160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image" Target="../media/image156.wmf"/><Relationship Id="rId7" Type="http://schemas.openxmlformats.org/officeDocument/2006/relationships/image" Target="../media/image160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59.emf"/><Relationship Id="rId11" Type="http://schemas.openxmlformats.org/officeDocument/2006/relationships/image" Target="../media/image166.wmf"/><Relationship Id="rId5" Type="http://schemas.openxmlformats.org/officeDocument/2006/relationships/image" Target="../media/image158.emf"/><Relationship Id="rId10" Type="http://schemas.openxmlformats.org/officeDocument/2006/relationships/image" Target="../media/image165.wmf"/><Relationship Id="rId4" Type="http://schemas.openxmlformats.org/officeDocument/2006/relationships/image" Target="../media/image157.emf"/><Relationship Id="rId9" Type="http://schemas.openxmlformats.org/officeDocument/2006/relationships/image" Target="../media/image16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image" Target="../media/image167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image" Target="../media/image173.wmf"/><Relationship Id="rId7" Type="http://schemas.openxmlformats.org/officeDocument/2006/relationships/image" Target="../media/image176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8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1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image" Target="../media/image23.wmf"/><Relationship Id="rId1" Type="http://schemas.openxmlformats.org/officeDocument/2006/relationships/image" Target="../media/image3.emf"/><Relationship Id="rId6" Type="http://schemas.openxmlformats.org/officeDocument/2006/relationships/image" Target="../media/image8.wmf"/><Relationship Id="rId5" Type="http://schemas.openxmlformats.org/officeDocument/2006/relationships/image" Target="../media/image7.emf"/><Relationship Id="rId10" Type="http://schemas.openxmlformats.org/officeDocument/2006/relationships/image" Target="../media/image29.wmf"/><Relationship Id="rId4" Type="http://schemas.openxmlformats.org/officeDocument/2006/relationships/image" Target="../media/image25.wmf"/><Relationship Id="rId9" Type="http://schemas.openxmlformats.org/officeDocument/2006/relationships/image" Target="../media/image2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7" Type="http://schemas.openxmlformats.org/officeDocument/2006/relationships/image" Target="../media/image189.wmf"/><Relationship Id="rId2" Type="http://schemas.openxmlformats.org/officeDocument/2006/relationships/image" Target="../media/image184.emf"/><Relationship Id="rId1" Type="http://schemas.openxmlformats.org/officeDocument/2006/relationships/image" Target="../media/image183.emf"/><Relationship Id="rId6" Type="http://schemas.openxmlformats.org/officeDocument/2006/relationships/image" Target="../media/image188.emf"/><Relationship Id="rId5" Type="http://schemas.openxmlformats.org/officeDocument/2006/relationships/image" Target="../media/image187.wmf"/><Relationship Id="rId4" Type="http://schemas.openxmlformats.org/officeDocument/2006/relationships/image" Target="../media/image186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emf"/><Relationship Id="rId1" Type="http://schemas.openxmlformats.org/officeDocument/2006/relationships/image" Target="../media/image192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e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4" Type="http://schemas.openxmlformats.org/officeDocument/2006/relationships/image" Target="../media/image207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4.wmf"/><Relationship Id="rId4" Type="http://schemas.openxmlformats.org/officeDocument/2006/relationships/image" Target="../media/image210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1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05.wmf"/><Relationship Id="rId1" Type="http://schemas.openxmlformats.org/officeDocument/2006/relationships/image" Target="../media/image212.wmf"/><Relationship Id="rId4" Type="http://schemas.openxmlformats.org/officeDocument/2006/relationships/image" Target="../media/image2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5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08.wmf"/><Relationship Id="rId1" Type="http://schemas.openxmlformats.org/officeDocument/2006/relationships/image" Target="../media/image216.wmf"/><Relationship Id="rId4" Type="http://schemas.openxmlformats.org/officeDocument/2006/relationships/image" Target="../media/image2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18" Type="http://schemas.openxmlformats.org/officeDocument/2006/relationships/image" Target="../media/image5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35.wmf"/><Relationship Id="rId16" Type="http://schemas.openxmlformats.org/officeDocument/2006/relationships/image" Target="../media/image49.wmf"/><Relationship Id="rId1" Type="http://schemas.openxmlformats.org/officeDocument/2006/relationships/image" Target="../media/image34.e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C6193-A0D2-48ED-81B7-13D2A196D391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F1443-1780-4A4B-A816-2818DE1493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3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7681389-A46F-4FE4-8ABD-1F7DC5AC3A96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25281FB-33E6-4CD4-9BA2-F9F8400E2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7082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281FB-33E6-4CD4-9BA2-F9F8400E22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4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B862E-25BE-4307-BB05-F1AECB53BE7B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r>
              <a:rPr lang="en-US" altLang="zh-CN"/>
              <a:t>HGJHG</a:t>
            </a:r>
          </a:p>
        </p:txBody>
      </p:sp>
    </p:spTree>
    <p:extLst>
      <p:ext uri="{BB962C8B-B14F-4D97-AF65-F5344CB8AC3E}">
        <p14:creationId xmlns:p14="http://schemas.microsoft.com/office/powerpoint/2010/main" val="94009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B051-6BF8-4391-8882-5F87F04DFF0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B927-C4FE-4549-B130-DBBA6B45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B051-6BF8-4391-8882-5F87F04DFF0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B927-C4FE-4549-B130-DBBA6B45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0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B051-6BF8-4391-8882-5F87F04DFF0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B927-C4FE-4549-B130-DBBA6B45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66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8018" y="260350"/>
            <a:ext cx="10390716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C0DF187-8523-47FE-837F-F1FECFE3EB30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经济贸易学院 熊维勤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37F5BA7-F415-4153-BFC6-A72753E5E2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13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B051-6BF8-4391-8882-5F87F04DFF0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B927-C4FE-4549-B130-DBBA6B45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79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B051-6BF8-4391-8882-5F87F04DFF0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B927-C4FE-4549-B130-DBBA6B45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38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B051-6BF8-4391-8882-5F87F04DFF0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B927-C4FE-4549-B130-DBBA6B45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6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B051-6BF8-4391-8882-5F87F04DFF0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B927-C4FE-4549-B130-DBBA6B45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8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B051-6BF8-4391-8882-5F87F04DFF0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B927-C4FE-4549-B130-DBBA6B45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6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B051-6BF8-4391-8882-5F87F04DFF0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B927-C4FE-4549-B130-DBBA6B45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6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B051-6BF8-4391-8882-5F87F04DFF0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B927-C4FE-4549-B130-DBBA6B45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818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B051-6BF8-4391-8882-5F87F04DFF0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B927-C4FE-4549-B130-DBBA6B45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5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BB051-6BF8-4391-8882-5F87F04DFF02}" type="datetimeFigureOut">
              <a:rPr lang="zh-CN" altLang="en-US" smtClean="0"/>
              <a:t>2021/3/17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9B927-C4FE-4549-B130-DBBA6B457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4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da55@163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" Type="http://schemas.openxmlformats.org/officeDocument/2006/relationships/oleObject" Target="../embeddings/oleObject38.bin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49.w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3.bin"/><Relationship Id="rId38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4.wmf"/><Relationship Id="rId32" Type="http://schemas.openxmlformats.org/officeDocument/2006/relationships/image" Target="../media/image48.wmf"/><Relationship Id="rId37" Type="http://schemas.openxmlformats.org/officeDocument/2006/relationships/oleObject" Target="../embeddings/oleObject55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46.wmf"/><Relationship Id="rId36" Type="http://schemas.openxmlformats.org/officeDocument/2006/relationships/image" Target="../media/image50.wmf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47.wmf"/><Relationship Id="rId35" Type="http://schemas.openxmlformats.org/officeDocument/2006/relationships/oleObject" Target="../embeddings/oleObject5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6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1.w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7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79.wmf"/><Relationship Id="rId3" Type="http://schemas.openxmlformats.org/officeDocument/2006/relationships/image" Target="../media/image80.e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77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8.bin"/><Relationship Id="rId5" Type="http://schemas.openxmlformats.org/officeDocument/2006/relationships/image" Target="../media/image87.png"/><Relationship Id="rId4" Type="http://schemas.openxmlformats.org/officeDocument/2006/relationships/image" Target="../media/image8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92.wmf"/><Relationship Id="rId3" Type="http://schemas.openxmlformats.org/officeDocument/2006/relationships/oleObject" Target="../embeddings/oleObject89.bin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91.wmf"/><Relationship Id="rId5" Type="http://schemas.openxmlformats.org/officeDocument/2006/relationships/image" Target="../media/image87.png"/><Relationship Id="rId10" Type="http://schemas.openxmlformats.org/officeDocument/2006/relationships/oleObject" Target="../embeddings/oleObject92.bin"/><Relationship Id="rId4" Type="http://schemas.openxmlformats.org/officeDocument/2006/relationships/image" Target="../media/image88.wmf"/><Relationship Id="rId9" Type="http://schemas.openxmlformats.org/officeDocument/2006/relationships/image" Target="../media/image9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7" Type="http://schemas.openxmlformats.org/officeDocument/2006/relationships/image" Target="../media/image9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1.png"/><Relationship Id="rId5" Type="http://schemas.openxmlformats.org/officeDocument/2006/relationships/hyperlink" Target="../../&#31532;&#20845;&#31456;/&#20998;&#20301;&#25968;.exe" TargetMode="External"/><Relationship Id="rId4" Type="http://schemas.openxmlformats.org/officeDocument/2006/relationships/image" Target="../media/image9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03.png"/><Relationship Id="rId4" Type="http://schemas.openxmlformats.org/officeDocument/2006/relationships/image" Target="../media/image10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8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14.emf"/><Relationship Id="rId4" Type="http://schemas.openxmlformats.org/officeDocument/2006/relationships/image" Target="../media/image111.emf"/><Relationship Id="rId9" Type="http://schemas.openxmlformats.org/officeDocument/2006/relationships/oleObject" Target="../embeddings/oleObject11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6.emf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8.emf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1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22.e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24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6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35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4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4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33.wmf"/><Relationship Id="rId17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4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0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49.e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6.e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3.e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45.wmf"/><Relationship Id="rId4" Type="http://schemas.openxmlformats.org/officeDocument/2006/relationships/image" Target="../media/image142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4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1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50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56.wmf"/><Relationship Id="rId18" Type="http://schemas.openxmlformats.org/officeDocument/2006/relationships/oleObject" Target="../embeddings/oleObject162.bin"/><Relationship Id="rId26" Type="http://schemas.openxmlformats.org/officeDocument/2006/relationships/oleObject" Target="../embeddings/oleObject166.bin"/><Relationship Id="rId3" Type="http://schemas.openxmlformats.org/officeDocument/2006/relationships/oleObject" Target="../embeddings/oleObject155.bin"/><Relationship Id="rId21" Type="http://schemas.openxmlformats.org/officeDocument/2006/relationships/image" Target="../media/image160.emf"/><Relationship Id="rId7" Type="http://schemas.openxmlformats.org/officeDocument/2006/relationships/image" Target="../media/image164.png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158.emf"/><Relationship Id="rId25" Type="http://schemas.openxmlformats.org/officeDocument/2006/relationships/image" Target="../media/image1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1.bin"/><Relationship Id="rId20" Type="http://schemas.openxmlformats.org/officeDocument/2006/relationships/oleObject" Target="../embeddings/oleObject163.bin"/><Relationship Id="rId29" Type="http://schemas.openxmlformats.org/officeDocument/2006/relationships/image" Target="../media/image163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3.wmf"/><Relationship Id="rId11" Type="http://schemas.openxmlformats.org/officeDocument/2006/relationships/image" Target="../media/image155.emf"/><Relationship Id="rId24" Type="http://schemas.openxmlformats.org/officeDocument/2006/relationships/oleObject" Target="../embeddings/oleObject165.bin"/><Relationship Id="rId5" Type="http://schemas.openxmlformats.org/officeDocument/2006/relationships/oleObject" Target="../embeddings/oleObject156.bin"/><Relationship Id="rId15" Type="http://schemas.openxmlformats.org/officeDocument/2006/relationships/image" Target="../media/image157.emf"/><Relationship Id="rId23" Type="http://schemas.openxmlformats.org/officeDocument/2006/relationships/image" Target="../media/image161.emf"/><Relationship Id="rId28" Type="http://schemas.openxmlformats.org/officeDocument/2006/relationships/oleObject" Target="../embeddings/oleObject168.bin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159.emf"/><Relationship Id="rId4" Type="http://schemas.openxmlformats.org/officeDocument/2006/relationships/image" Target="../media/image152.wmf"/><Relationship Id="rId9" Type="http://schemas.openxmlformats.org/officeDocument/2006/relationships/image" Target="../media/image154.emf"/><Relationship Id="rId14" Type="http://schemas.openxmlformats.org/officeDocument/2006/relationships/oleObject" Target="../embeddings/oleObject160.bin"/><Relationship Id="rId22" Type="http://schemas.openxmlformats.org/officeDocument/2006/relationships/oleObject" Target="../embeddings/oleObject164.bin"/><Relationship Id="rId27" Type="http://schemas.openxmlformats.org/officeDocument/2006/relationships/oleObject" Target="../embeddings/oleObject167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58.emf"/><Relationship Id="rId18" Type="http://schemas.openxmlformats.org/officeDocument/2006/relationships/oleObject" Target="../embeddings/oleObject176.bin"/><Relationship Id="rId26" Type="http://schemas.openxmlformats.org/officeDocument/2006/relationships/oleObject" Target="../embeddings/oleObject181.bin"/><Relationship Id="rId3" Type="http://schemas.openxmlformats.org/officeDocument/2006/relationships/image" Target="../media/image164.png"/><Relationship Id="rId21" Type="http://schemas.openxmlformats.org/officeDocument/2006/relationships/image" Target="../media/image162.wmf"/><Relationship Id="rId7" Type="http://schemas.openxmlformats.org/officeDocument/2006/relationships/image" Target="../media/image155.e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60.emf"/><Relationship Id="rId25" Type="http://schemas.openxmlformats.org/officeDocument/2006/relationships/image" Target="../media/image16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57.emf"/><Relationship Id="rId24" Type="http://schemas.openxmlformats.org/officeDocument/2006/relationships/oleObject" Target="../embeddings/oleObject180.bin"/><Relationship Id="rId5" Type="http://schemas.openxmlformats.org/officeDocument/2006/relationships/image" Target="../media/image154.emf"/><Relationship Id="rId15" Type="http://schemas.openxmlformats.org/officeDocument/2006/relationships/image" Target="../media/image159.emf"/><Relationship Id="rId23" Type="http://schemas.openxmlformats.org/officeDocument/2006/relationships/oleObject" Target="../embeddings/oleObject179.bin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61.emf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56.wmf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Relationship Id="rId27" Type="http://schemas.openxmlformats.org/officeDocument/2006/relationships/image" Target="../media/image166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3" Type="http://schemas.openxmlformats.org/officeDocument/2006/relationships/oleObject" Target="../embeddings/oleObject182.bin"/><Relationship Id="rId7" Type="http://schemas.openxmlformats.org/officeDocument/2006/relationships/image" Target="../media/image16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83.bin"/><Relationship Id="rId5" Type="http://schemas.openxmlformats.org/officeDocument/2006/relationships/image" Target="../media/image170.emf"/><Relationship Id="rId4" Type="http://schemas.openxmlformats.org/officeDocument/2006/relationships/image" Target="../media/image167.wmf"/><Relationship Id="rId9" Type="http://schemas.openxmlformats.org/officeDocument/2006/relationships/image" Target="../media/image16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oleObject" Target="../embeddings/oleObject2.bin"/><Relationship Id="rId21" Type="http://schemas.openxmlformats.org/officeDocument/2006/relationships/image" Target="../media/image10.w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6.bin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6.jpeg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4.bin"/><Relationship Id="rId10" Type="http://schemas.openxmlformats.org/officeDocument/2006/relationships/image" Target="../media/image5.wmf"/><Relationship Id="rId19" Type="http://schemas.openxmlformats.org/officeDocument/2006/relationships/image" Target="../media/image9.wmf"/><Relationship Id="rId31" Type="http://schemas.openxmlformats.org/officeDocument/2006/relationships/image" Target="../media/image1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emf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5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image" Target="../media/image174.wmf"/><Relationship Id="rId18" Type="http://schemas.openxmlformats.org/officeDocument/2006/relationships/oleObject" Target="../embeddings/oleObject192.bin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oleObject" Target="../embeddings/oleObject189.bin"/><Relationship Id="rId17" Type="http://schemas.openxmlformats.org/officeDocument/2006/relationships/image" Target="../media/image17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1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72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186.bin"/><Relationship Id="rId15" Type="http://schemas.openxmlformats.org/officeDocument/2006/relationships/image" Target="../media/image175.wmf"/><Relationship Id="rId10" Type="http://schemas.openxmlformats.org/officeDocument/2006/relationships/oleObject" Target="../embeddings/oleObject188.bin"/><Relationship Id="rId19" Type="http://schemas.openxmlformats.org/officeDocument/2006/relationships/image" Target="../media/image177.wmf"/><Relationship Id="rId4" Type="http://schemas.openxmlformats.org/officeDocument/2006/relationships/image" Target="../media/image171.wmf"/><Relationship Id="rId9" Type="http://schemas.openxmlformats.org/officeDocument/2006/relationships/image" Target="../media/image16.jpeg"/><Relationship Id="rId14" Type="http://schemas.openxmlformats.org/officeDocument/2006/relationships/oleObject" Target="../embeddings/oleObject19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image" Target="../media/image181.wmf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5.bin"/><Relationship Id="rId12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78.wmf"/><Relationship Id="rId11" Type="http://schemas.openxmlformats.org/officeDocument/2006/relationships/image" Target="../media/image87.png"/><Relationship Id="rId5" Type="http://schemas.openxmlformats.org/officeDocument/2006/relationships/oleObject" Target="../embeddings/oleObject194.bin"/><Relationship Id="rId15" Type="http://schemas.openxmlformats.org/officeDocument/2006/relationships/image" Target="../media/image182.wmf"/><Relationship Id="rId10" Type="http://schemas.openxmlformats.org/officeDocument/2006/relationships/image" Target="../media/image180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96.bin"/><Relationship Id="rId14" Type="http://schemas.openxmlformats.org/officeDocument/2006/relationships/oleObject" Target="../embeddings/oleObject19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13" Type="http://schemas.openxmlformats.org/officeDocument/2006/relationships/oleObject" Target="../embeddings/oleObject204.bin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18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9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84.e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10" Type="http://schemas.openxmlformats.org/officeDocument/2006/relationships/image" Target="../media/image186.emf"/><Relationship Id="rId4" Type="http://schemas.openxmlformats.org/officeDocument/2006/relationships/image" Target="../media/image183.e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188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190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09.bin"/><Relationship Id="rId5" Type="http://schemas.openxmlformats.org/officeDocument/2006/relationships/image" Target="../media/image192.wmf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194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95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e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198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201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oleObject" Target="../embeddings/oleObject220.bin"/><Relationship Id="rId7" Type="http://schemas.openxmlformats.org/officeDocument/2006/relationships/oleObject" Target="../embeddings/oleObject2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21.bin"/><Relationship Id="rId10" Type="http://schemas.openxmlformats.org/officeDocument/2006/relationships/image" Target="../media/image207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23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08.wmf"/><Relationship Id="rId5" Type="http://schemas.openxmlformats.org/officeDocument/2006/relationships/oleObject" Target="../embeddings/oleObject225.bin"/><Relationship Id="rId10" Type="http://schemas.openxmlformats.org/officeDocument/2006/relationships/image" Target="../media/image210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27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30.bin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11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33.bin"/><Relationship Id="rId10" Type="http://schemas.openxmlformats.org/officeDocument/2006/relationships/image" Target="../media/image214.w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35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215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08.wmf"/><Relationship Id="rId5" Type="http://schemas.openxmlformats.org/officeDocument/2006/relationships/oleObject" Target="../embeddings/oleObject238.bin"/><Relationship Id="rId10" Type="http://schemas.openxmlformats.org/officeDocument/2006/relationships/image" Target="../media/image218.wmf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4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16.jpeg"/><Relationship Id="rId18" Type="http://schemas.openxmlformats.org/officeDocument/2006/relationships/oleObject" Target="../embeddings/oleObject23.bin"/><Relationship Id="rId3" Type="http://schemas.openxmlformats.org/officeDocument/2006/relationships/oleObject" Target="../embeddings/oleObject16.bin"/><Relationship Id="rId21" Type="http://schemas.openxmlformats.org/officeDocument/2006/relationships/image" Target="../media/image22.wmf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7.emf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8.wmf"/><Relationship Id="rId10" Type="http://schemas.openxmlformats.org/officeDocument/2006/relationships/image" Target="../media/image20.wmf"/><Relationship Id="rId19" Type="http://schemas.openxmlformats.org/officeDocument/2006/relationships/image" Target="../media/image21.w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16.jpeg"/><Relationship Id="rId18" Type="http://schemas.openxmlformats.org/officeDocument/2006/relationships/oleObject" Target="../embeddings/oleObject32.bin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7.emf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8.wmf"/><Relationship Id="rId23" Type="http://schemas.openxmlformats.org/officeDocument/2006/relationships/image" Target="../media/image29.wmf"/><Relationship Id="rId10" Type="http://schemas.openxmlformats.org/officeDocument/2006/relationships/image" Target="../media/image25.wmf"/><Relationship Id="rId19" Type="http://schemas.openxmlformats.org/officeDocument/2006/relationships/image" Target="../media/image27.w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dt" sz="half" idx="4294967295"/>
          </p:nvPr>
        </p:nvSpPr>
        <p:spPr>
          <a:xfrm>
            <a:off x="25146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A9EB37D-9FBA-4306-AA35-428FF1DC605C}" type="datetime1">
              <a:rPr lang="zh-CN" altLang="en-US" smtClean="0"/>
              <a:t>2021/3/17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8382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680E6D77-CDCA-432C-B088-DAE43B52844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54479" y="1484313"/>
            <a:ext cx="9588137" cy="1143000"/>
          </a:xfrm>
          <a:solidFill>
            <a:srgbClr val="FFFF99"/>
          </a:solidFill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ea typeface="华文新魏" panose="02010800040101010101" pitchFamily="2" charset="-122"/>
              </a:rPr>
              <a:t>补充：概率论与数理统计基础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37360" y="3409405"/>
            <a:ext cx="9405256" cy="2495005"/>
          </a:xfrm>
          <a:solidFill>
            <a:srgbClr val="CCFFFF"/>
          </a:solidFill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ea typeface="楷体_GB2312" panose="02010609030101010101" pitchFamily="49" charset="-122"/>
              </a:rPr>
              <a:t>经济学院</a:t>
            </a:r>
            <a:r>
              <a:rPr lang="zh-CN" altLang="en-US" sz="3200" b="1" dirty="0">
                <a:ea typeface="楷体_GB2312" panose="02010609030101010101" pitchFamily="49" charset="-122"/>
              </a:rPr>
              <a:t>：熊维勤</a:t>
            </a:r>
          </a:p>
          <a:p>
            <a:pPr>
              <a:lnSpc>
                <a:spcPct val="150000"/>
              </a:lnSpc>
            </a:pPr>
            <a:r>
              <a:rPr lang="zh-CN" altLang="en-US" sz="3200" dirty="0"/>
              <a:t>      </a:t>
            </a:r>
            <a:r>
              <a:rPr lang="en-US" altLang="zh-CN" sz="3200" b="1" i="1" dirty="0">
                <a:latin typeface="Times New Roman" panose="02020603050405020304" pitchFamily="18" charset="0"/>
                <a:hlinkClick r:id="rId3"/>
              </a:rPr>
              <a:t>mada55@163.com</a:t>
            </a:r>
            <a:endParaRPr lang="en-US" altLang="zh-CN" sz="3200" b="1" i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i="1" dirty="0" smtClean="0">
                <a:latin typeface="Times New Roman" panose="02020603050405020304" pitchFamily="18" charset="0"/>
              </a:rPr>
              <a:t>QQ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3200" b="1" dirty="0" smtClean="0">
                <a:latin typeface="Times New Roman" panose="02020603050405020304" pitchFamily="18" charset="0"/>
              </a:rPr>
              <a:t>404304805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26734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174C-092A-4DCF-A95F-B275722D1A5B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B463-3772-44BB-99C3-1BC68C85FE6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404883" y="977090"/>
            <a:ext cx="7793037" cy="711200"/>
          </a:xfrm>
        </p:spPr>
        <p:txBody>
          <a:bodyPr/>
          <a:lstStyle/>
          <a:p>
            <a:r>
              <a:rPr lang="zh-CN" altLang="en-US" sz="4000" b="1" dirty="0"/>
              <a:t>二 </a:t>
            </a:r>
            <a:r>
              <a:rPr lang="zh-CN" altLang="en-US" sz="4000" b="1" dirty="0" smtClean="0"/>
              <a:t>、随机变量</a:t>
            </a:r>
            <a:r>
              <a:rPr lang="zh-CN" altLang="en-US" sz="4000" b="1" dirty="0"/>
              <a:t>的数字特征</a:t>
            </a:r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2927350" y="2205038"/>
            <a:ext cx="5976938" cy="292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40000"/>
              </a:spcBef>
            </a:pPr>
            <a:r>
              <a:rPr lang="en-US" altLang="zh-CN" sz="3600" b="1" dirty="0">
                <a:latin typeface="Times New Roman" panose="02020603050405020304" pitchFamily="18" charset="0"/>
              </a:rPr>
              <a:t>        1</a:t>
            </a:r>
            <a:r>
              <a:rPr lang="zh-CN" altLang="en-US" sz="3600" b="1" dirty="0">
                <a:latin typeface="Times New Roman" panose="02020603050405020304" pitchFamily="18" charset="0"/>
              </a:rPr>
              <a:t>、数学期望</a:t>
            </a:r>
          </a:p>
          <a:p>
            <a:pPr algn="l">
              <a:lnSpc>
                <a:spcPct val="150000"/>
              </a:lnSpc>
              <a:spcBef>
                <a:spcPct val="40000"/>
              </a:spcBef>
            </a:pPr>
            <a:r>
              <a:rPr lang="zh-CN" altLang="en-US" sz="3600" b="1" dirty="0">
                <a:latin typeface="Times New Roman" panose="02020603050405020304" pitchFamily="18" charset="0"/>
              </a:rPr>
              <a:t>　　</a:t>
            </a:r>
            <a:r>
              <a:rPr lang="en-US" altLang="zh-CN" sz="3600" b="1" dirty="0">
                <a:latin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</a:rPr>
              <a:t>、方差</a:t>
            </a:r>
          </a:p>
          <a:p>
            <a:pPr algn="l">
              <a:lnSpc>
                <a:spcPct val="150000"/>
              </a:lnSpc>
              <a:spcBef>
                <a:spcPct val="40000"/>
              </a:spcBef>
            </a:pPr>
            <a:r>
              <a:rPr lang="zh-CN" altLang="en-US" sz="3600" b="1" dirty="0">
                <a:latin typeface="Times New Roman" panose="02020603050405020304" pitchFamily="18" charset="0"/>
              </a:rPr>
              <a:t>　　</a:t>
            </a:r>
            <a:r>
              <a:rPr lang="en-US" altLang="zh-CN" sz="3600" b="1" dirty="0">
                <a:latin typeface="Times New Roman" panose="02020603050405020304" pitchFamily="18" charset="0"/>
              </a:rPr>
              <a:t>3</a:t>
            </a:r>
            <a:r>
              <a:rPr lang="zh-CN" altLang="en-US" sz="3600" b="1" dirty="0">
                <a:latin typeface="Times New Roman" panose="02020603050405020304" pitchFamily="18" charset="0"/>
              </a:rPr>
              <a:t>、协方差和相关系数</a:t>
            </a:r>
          </a:p>
        </p:txBody>
      </p:sp>
    </p:spTree>
    <p:extLst>
      <p:ext uri="{BB962C8B-B14F-4D97-AF65-F5344CB8AC3E}">
        <p14:creationId xmlns:p14="http://schemas.microsoft.com/office/powerpoint/2010/main" val="143958241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747D9-8531-49D6-9C0B-D3D13A728181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1AFF-6A74-4351-A469-40ABDD33D69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34882" name="Text Box 2"/>
          <p:cNvSpPr txBox="1">
            <a:spLocks noChangeArrowheads="1"/>
          </p:cNvSpPr>
          <p:nvPr/>
        </p:nvSpPr>
        <p:spPr bwMode="auto">
          <a:xfrm>
            <a:off x="2927351" y="836614"/>
            <a:ext cx="5680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一）数学期望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的性质</a:t>
            </a:r>
          </a:p>
        </p:txBody>
      </p:sp>
      <p:sp>
        <p:nvSpPr>
          <p:cNvPr id="634883" name="Rectangle 3"/>
          <p:cNvSpPr>
            <a:spLocks noChangeArrowheads="1"/>
          </p:cNvSpPr>
          <p:nvPr/>
        </p:nvSpPr>
        <p:spPr bwMode="auto">
          <a:xfrm>
            <a:off x="1774825" y="1677988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 1.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是常数，则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1614488" y="4854576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  4.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相互独立，则 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XY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);</a:t>
            </a:r>
            <a:endParaRPr lang="en-US" altLang="zh-CN" sz="28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1774825" y="2363788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 2.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是常数，则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kX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kE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634886" name="Rectangle 6"/>
          <p:cNvSpPr>
            <a:spLocks noChangeArrowheads="1"/>
          </p:cNvSpPr>
          <p:nvPr/>
        </p:nvSpPr>
        <p:spPr bwMode="auto">
          <a:xfrm>
            <a:off x="1774825" y="3125788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  3. 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) =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 E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)+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);</a:t>
            </a:r>
          </a:p>
        </p:txBody>
      </p:sp>
      <p:graphicFrame>
        <p:nvGraphicFramePr>
          <p:cNvPr id="634887" name="Object 7"/>
          <p:cNvGraphicFramePr>
            <a:graphicFrameLocks noChangeAspect="1"/>
          </p:cNvGraphicFramePr>
          <p:nvPr/>
        </p:nvGraphicFramePr>
        <p:xfrm>
          <a:off x="2063750" y="3644901"/>
          <a:ext cx="48895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3" imgW="1854000" imgH="431640" progId="Equation.DSMT4">
                  <p:embed/>
                </p:oleObj>
              </mc:Choice>
              <mc:Fallback>
                <p:oleObj name="Equation" r:id="rId3" imgW="1854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644901"/>
                        <a:ext cx="48895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88" name="Object 8"/>
          <p:cNvGraphicFramePr>
            <a:graphicFrameLocks noChangeAspect="1"/>
          </p:cNvGraphicFramePr>
          <p:nvPr/>
        </p:nvGraphicFramePr>
        <p:xfrm>
          <a:off x="2063750" y="5300663"/>
          <a:ext cx="502443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5" imgW="1904760" imgH="431640" progId="Equation.DSMT4">
                  <p:embed/>
                </p:oleObj>
              </mc:Choice>
              <mc:Fallback>
                <p:oleObj name="Equation" r:id="rId5" imgW="1904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5300663"/>
                        <a:ext cx="5024438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889" name="Rectangle 9"/>
          <p:cNvSpPr>
            <a:spLocks noChangeArrowheads="1"/>
          </p:cNvSpPr>
          <p:nvPr/>
        </p:nvSpPr>
        <p:spPr bwMode="auto">
          <a:xfrm>
            <a:off x="7065963" y="5516563"/>
            <a:ext cx="3422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（诸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 baseline="-25000" dirty="0">
                <a:solidFill>
                  <a:srgbClr val="00206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相互独立）</a:t>
            </a:r>
            <a:endParaRPr lang="zh-CN" altLang="en-US" sz="2800" b="1" baseline="-25000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890" name="AutoShape 10"/>
          <p:cNvSpPr>
            <a:spLocks noChangeArrowheads="1"/>
          </p:cNvSpPr>
          <p:nvPr/>
        </p:nvSpPr>
        <p:spPr bwMode="auto">
          <a:xfrm>
            <a:off x="7313613" y="1825626"/>
            <a:ext cx="3103562" cy="2252663"/>
          </a:xfrm>
          <a:prstGeom prst="wedgeRectCallout">
            <a:avLst>
              <a:gd name="adj1" fmla="val -36958"/>
              <a:gd name="adj2" fmla="val 85657"/>
            </a:avLst>
          </a:prstGeom>
          <a:gradFill rotWithShape="1">
            <a:gsLst>
              <a:gs pos="0">
                <a:srgbClr val="FFC3E1">
                  <a:alpha val="38000"/>
                </a:srgbClr>
              </a:gs>
              <a:gs pos="100000">
                <a:srgbClr val="FFC3E1">
                  <a:gamma/>
                  <a:shade val="46275"/>
                  <a:invGamma/>
                  <a:alpha val="28999"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lnSpc>
                <a:spcPct val="115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请注意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</a:p>
          <a:p>
            <a:pPr algn="l">
              <a:lnSpc>
                <a:spcPct val="115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由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XY</a:t>
            </a:r>
            <a:r>
              <a:rPr lang="en-US" altLang="zh-CN" sz="2800" b="1">
                <a:latin typeface="Times New Roman" panose="02020603050405020304" pitchFamily="18" charset="0"/>
              </a:rPr>
              <a:t>)=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</a:p>
          <a:p>
            <a:pPr algn="l">
              <a:lnSpc>
                <a:spcPct val="115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不一定能推出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</a:p>
          <a:p>
            <a:pPr algn="l">
              <a:lnSpc>
                <a:spcPct val="115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独立</a:t>
            </a:r>
          </a:p>
        </p:txBody>
      </p:sp>
    </p:spTree>
    <p:extLst>
      <p:ext uri="{BB962C8B-B14F-4D97-AF65-F5344CB8AC3E}">
        <p14:creationId xmlns:p14="http://schemas.microsoft.com/office/powerpoint/2010/main" val="308810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4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autoUpdateAnimBg="0"/>
      <p:bldP spid="634884" grpId="0" autoUpdateAnimBg="0"/>
      <p:bldP spid="634885" grpId="0" autoUpdateAnimBg="0"/>
      <p:bldP spid="634886" grpId="0" autoUpdateAnimBg="0"/>
      <p:bldP spid="634889" grpId="0" autoUpdateAnimBg="0"/>
      <p:bldP spid="63489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CC18-FE2C-4CA4-A6C7-A5E87904E639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7BA-3BA4-4971-8C3A-520BEEBCE70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651266" name="Text Box 2"/>
          <p:cNvSpPr txBox="1">
            <a:spLocks noChangeArrowheads="1"/>
          </p:cNvSpPr>
          <p:nvPr/>
        </p:nvSpPr>
        <p:spPr bwMode="auto">
          <a:xfrm>
            <a:off x="1633148" y="968573"/>
            <a:ext cx="7162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方差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的定义 </a:t>
            </a:r>
          </a:p>
        </p:txBody>
      </p:sp>
      <p:sp>
        <p:nvSpPr>
          <p:cNvPr id="651267" name="Rectangle 3"/>
          <p:cNvSpPr>
            <a:spLocks noChangeArrowheads="1"/>
          </p:cNvSpPr>
          <p:nvPr/>
        </p:nvSpPr>
        <p:spPr bwMode="auto">
          <a:xfrm>
            <a:off x="3050007" y="2758597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71925" y="1571038"/>
            <a:ext cx="10136777" cy="1279528"/>
            <a:chOff x="1045029" y="1974850"/>
            <a:chExt cx="10136777" cy="1279528"/>
          </a:xfrm>
        </p:grpSpPr>
        <p:sp>
          <p:nvSpPr>
            <p:cNvPr id="651269" name="Text Box 5"/>
            <p:cNvSpPr txBox="1">
              <a:spLocks noChangeArrowheads="1"/>
            </p:cNvSpPr>
            <p:nvPr/>
          </p:nvSpPr>
          <p:spPr bwMode="auto">
            <a:xfrm>
              <a:off x="1045029" y="1974850"/>
              <a:ext cx="10136777" cy="1117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just" eaLnBrk="0" hangingPunct="0">
                <a:lnSpc>
                  <a:spcPct val="120000"/>
                </a:lnSpc>
              </a:pPr>
              <a:r>
                <a:rPr lang="zh-CN" altLang="en-US" sz="2800" b="1" dirty="0" smtClean="0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是一个随机变量，若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[(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-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)]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2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存在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称</a:t>
              </a:r>
            </a:p>
            <a:p>
              <a:pPr algn="just" eaLnBrk="0" hangingPunct="0">
                <a:lnSpc>
                  <a:spcPct val="120000"/>
                </a:lnSpc>
              </a:pP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51270" name="Text Box 6"/>
            <p:cNvSpPr txBox="1">
              <a:spLocks noChangeArrowheads="1"/>
            </p:cNvSpPr>
            <p:nvPr/>
          </p:nvSpPr>
          <p:spPr bwMode="auto">
            <a:xfrm>
              <a:off x="7998822" y="1993809"/>
              <a:ext cx="198337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altLang="zh-CN" sz="2800" b="1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[(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-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E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)]</a:t>
              </a:r>
              <a:r>
                <a:rPr lang="en-US" altLang="zh-CN" sz="2800" b="1" baseline="30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51271" name="Text Box 7"/>
            <p:cNvSpPr txBox="1">
              <a:spLocks noChangeArrowheads="1"/>
            </p:cNvSpPr>
            <p:nvPr/>
          </p:nvSpPr>
          <p:spPr bwMode="auto">
            <a:xfrm>
              <a:off x="1045029" y="2735265"/>
              <a:ext cx="284753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为 </a:t>
              </a:r>
              <a:r>
                <a:rPr lang="en-US" altLang="zh-CN" sz="2800" b="1" i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X </a:t>
              </a:r>
              <a:r>
                <a:rPr lang="zh-CN" altLang="en-US" sz="2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的方差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.   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651272" name="Text Box 8"/>
            <p:cNvSpPr txBox="1">
              <a:spLocks noChangeArrowheads="1"/>
            </p:cNvSpPr>
            <p:nvPr/>
          </p:nvSpPr>
          <p:spPr bwMode="auto">
            <a:xfrm>
              <a:off x="3268663" y="2712244"/>
              <a:ext cx="4953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</a:rPr>
                <a:t>记为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或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Var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，即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512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518355"/>
              </p:ext>
            </p:extLst>
          </p:nvPr>
        </p:nvGraphicFramePr>
        <p:xfrm>
          <a:off x="1768981" y="3651591"/>
          <a:ext cx="8477794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Equation" r:id="rId3" imgW="7886520" imgH="1002960" progId="Equation.DSMT4">
                  <p:embed/>
                </p:oleObj>
              </mc:Choice>
              <mc:Fallback>
                <p:oleObj name="Equation" r:id="rId3" imgW="788652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981" y="3651591"/>
                        <a:ext cx="8477794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1274" name="Rectangle 10"/>
          <p:cNvSpPr>
            <a:spLocks noChangeArrowheads="1"/>
          </p:cNvSpPr>
          <p:nvPr/>
        </p:nvSpPr>
        <p:spPr bwMode="auto">
          <a:xfrm>
            <a:off x="3779939" y="2928611"/>
            <a:ext cx="46456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Var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)]</a:t>
            </a:r>
            <a:r>
              <a:rPr lang="en-US" altLang="zh-CN" sz="3200" b="1" baseline="30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1275" name="Text Box 11"/>
          <p:cNvSpPr txBox="1">
            <a:spLocks noChangeArrowheads="1"/>
          </p:cNvSpPr>
          <p:nvPr/>
        </p:nvSpPr>
        <p:spPr bwMode="auto">
          <a:xfrm>
            <a:off x="2645569" y="188563"/>
            <a:ext cx="69834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（二</a:t>
            </a:r>
            <a:r>
              <a:rPr lang="zh-CN" altLang="en-US" sz="40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40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随机变量</a:t>
            </a:r>
            <a:r>
              <a:rPr lang="zh-CN" altLang="en-US" sz="40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的方差</a:t>
            </a:r>
          </a:p>
        </p:txBody>
      </p:sp>
    </p:spTree>
    <p:extLst>
      <p:ext uri="{BB962C8B-B14F-4D97-AF65-F5344CB8AC3E}">
        <p14:creationId xmlns:p14="http://schemas.microsoft.com/office/powerpoint/2010/main" val="130047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CC18-FE2C-4CA4-A6C7-A5E87904E639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7BA-3BA4-4971-8C3A-520BEEBCE70B}" type="slidenum">
              <a:rPr lang="en-US" altLang="zh-CN"/>
              <a:pPr/>
              <a:t>13</a:t>
            </a:fld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3207553" y="1387471"/>
            <a:ext cx="6656537" cy="436144"/>
            <a:chOff x="2697013" y="1969623"/>
            <a:chExt cx="6656537" cy="43614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697013" y="2187695"/>
              <a:ext cx="609887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8" name="对象 7"/>
            <p:cNvGraphicFramePr>
              <a:graphicFrameLocks noChangeAspect="1"/>
            </p:cNvGraphicFramePr>
            <p:nvPr>
              <p:extLst/>
            </p:nvPr>
          </p:nvGraphicFramePr>
          <p:xfrm>
            <a:off x="8939213" y="1969623"/>
            <a:ext cx="414337" cy="436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08" name="Equation" r:id="rId3" imgW="181524" imgH="190363" progId="Equation.DSMT4">
                    <p:embed/>
                  </p:oleObj>
                </mc:Choice>
                <mc:Fallback>
                  <p:oleObj name="Equation" r:id="rId3" imgW="181524" imgH="190363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939213" y="1969623"/>
                          <a:ext cx="414337" cy="4361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3387121" y="-41546"/>
            <a:ext cx="5569745" cy="3160097"/>
            <a:chOff x="2858293" y="540606"/>
            <a:chExt cx="5569745" cy="3160097"/>
          </a:xfrm>
        </p:grpSpPr>
        <p:sp>
          <p:nvSpPr>
            <p:cNvPr id="9" name="椭圆 8"/>
            <p:cNvSpPr/>
            <p:nvPr/>
          </p:nvSpPr>
          <p:spPr>
            <a:xfrm>
              <a:off x="3038475" y="1152525"/>
              <a:ext cx="104775" cy="1047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181474" y="2719386"/>
              <a:ext cx="104775" cy="1047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4895850" y="1419225"/>
              <a:ext cx="104775" cy="1047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732162" y="2932353"/>
              <a:ext cx="104775" cy="1047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096125" y="1157287"/>
              <a:ext cx="104775" cy="1047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953375" y="2771773"/>
              <a:ext cx="104775" cy="1047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3343275" y="3037128"/>
              <a:ext cx="104775" cy="1047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/>
            </p:nvPr>
          </p:nvGraphicFramePr>
          <p:xfrm>
            <a:off x="2858293" y="674688"/>
            <a:ext cx="465137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09" name="Equation" r:id="rId5" imgW="203040" imgH="253800" progId="Equation.DSMT4">
                    <p:embed/>
                  </p:oleObj>
                </mc:Choice>
                <mc:Fallback>
                  <p:oleObj name="Equation" r:id="rId5" imgW="2030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58293" y="674688"/>
                          <a:ext cx="465137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/>
            </p:nvPr>
          </p:nvGraphicFramePr>
          <p:xfrm>
            <a:off x="2992438" y="3118091"/>
            <a:ext cx="465137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0" name="Equation" r:id="rId7" imgW="203040" imgH="253800" progId="Equation.DSMT4">
                    <p:embed/>
                  </p:oleObj>
                </mc:Choice>
                <mc:Fallback>
                  <p:oleObj name="Equation" r:id="rId7" imgW="2030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92438" y="3118091"/>
                          <a:ext cx="465137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/>
            </p:nvPr>
          </p:nvGraphicFramePr>
          <p:xfrm>
            <a:off x="3933825" y="3003550"/>
            <a:ext cx="495300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1" name="Equation" r:id="rId9" imgW="215640" imgH="253800" progId="Equation.DSMT4">
                    <p:embed/>
                  </p:oleObj>
                </mc:Choice>
                <mc:Fallback>
                  <p:oleObj name="Equation" r:id="rId9" imgW="2156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33825" y="3003550"/>
                          <a:ext cx="495300" cy="582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/>
            </p:nvPr>
          </p:nvGraphicFramePr>
          <p:xfrm>
            <a:off x="4700587" y="755650"/>
            <a:ext cx="495300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2" name="Equation" r:id="rId11" imgW="215640" imgH="253800" progId="Equation.DSMT4">
                    <p:embed/>
                  </p:oleObj>
                </mc:Choice>
                <mc:Fallback>
                  <p:oleObj name="Equation" r:id="rId11" imgW="2156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00587" y="755650"/>
                          <a:ext cx="495300" cy="582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>
              <p:extLst/>
            </p:nvPr>
          </p:nvGraphicFramePr>
          <p:xfrm>
            <a:off x="6900862" y="540606"/>
            <a:ext cx="495300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3" name="Equation" r:id="rId13" imgW="215640" imgH="253800" progId="Equation.DSMT4">
                    <p:embed/>
                  </p:oleObj>
                </mc:Choice>
                <mc:Fallback>
                  <p:oleObj name="Equation" r:id="rId13" imgW="2156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00862" y="540606"/>
                          <a:ext cx="495300" cy="582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/>
            </p:nvPr>
          </p:nvGraphicFramePr>
          <p:xfrm>
            <a:off x="5536899" y="3089515"/>
            <a:ext cx="495300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4" name="Equation" r:id="rId15" imgW="215640" imgH="253800" progId="Equation.DSMT4">
                    <p:embed/>
                  </p:oleObj>
                </mc:Choice>
                <mc:Fallback>
                  <p:oleObj name="Equation" r:id="rId15" imgW="2156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536899" y="3089515"/>
                          <a:ext cx="495300" cy="582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/>
            </p:nvPr>
          </p:nvGraphicFramePr>
          <p:xfrm>
            <a:off x="7583488" y="2978150"/>
            <a:ext cx="844550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5" name="Equation" r:id="rId17" imgW="368280" imgH="253800" progId="Equation.DSMT4">
                    <p:embed/>
                  </p:oleObj>
                </mc:Choice>
                <mc:Fallback>
                  <p:oleObj name="Equation" r:id="rId17" imgW="3682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583488" y="2978150"/>
                          <a:ext cx="844550" cy="582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225841" y="667331"/>
            <a:ext cx="406400" cy="933450"/>
            <a:chOff x="2697013" y="1249483"/>
            <a:chExt cx="406400" cy="933450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3083789" y="1249483"/>
              <a:ext cx="4764" cy="933450"/>
            </a:xfrm>
            <a:prstGeom prst="line">
              <a:avLst/>
            </a:prstGeom>
            <a:ln w="254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对象 37"/>
            <p:cNvGraphicFramePr>
              <a:graphicFrameLocks noChangeAspect="1"/>
            </p:cNvGraphicFramePr>
            <p:nvPr>
              <p:extLst/>
            </p:nvPr>
          </p:nvGraphicFramePr>
          <p:xfrm>
            <a:off x="2697013" y="1338263"/>
            <a:ext cx="406400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6" name="Equation" r:id="rId19" imgW="177480" imgH="253800" progId="Equation.DSMT4">
                    <p:embed/>
                  </p:oleObj>
                </mc:Choice>
                <mc:Fallback>
                  <p:oleObj name="Equation" r:id="rId19" imgW="1774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697013" y="1338263"/>
                          <a:ext cx="406400" cy="5826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3538728" y="1637171"/>
            <a:ext cx="390525" cy="866777"/>
            <a:chOff x="3009900" y="2219323"/>
            <a:chExt cx="390525" cy="86677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3395662" y="2219323"/>
              <a:ext cx="4763" cy="866777"/>
            </a:xfrm>
            <a:prstGeom prst="line">
              <a:avLst/>
            </a:prstGeom>
            <a:ln w="254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对象 18"/>
            <p:cNvGraphicFramePr>
              <a:graphicFrameLocks noChangeAspect="1"/>
            </p:cNvGraphicFramePr>
            <p:nvPr>
              <p:extLst/>
            </p:nvPr>
          </p:nvGraphicFramePr>
          <p:xfrm>
            <a:off x="3009900" y="2331358"/>
            <a:ext cx="381633" cy="545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7" name="Equation" r:id="rId21" imgW="177480" imgH="253800" progId="Equation.DSMT4">
                    <p:embed/>
                  </p:oleObj>
                </mc:Choice>
                <mc:Fallback>
                  <p:oleObj name="Equation" r:id="rId21" imgW="1774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009900" y="2331358"/>
                          <a:ext cx="381633" cy="5451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4354692" y="637048"/>
            <a:ext cx="4179898" cy="1762125"/>
            <a:chOff x="3825864" y="1219200"/>
            <a:chExt cx="4179898" cy="1762125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8001000" y="2189080"/>
              <a:ext cx="4762" cy="687470"/>
            </a:xfrm>
            <a:prstGeom prst="line">
              <a:avLst/>
            </a:prstGeom>
            <a:ln w="254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4238624" y="2181225"/>
              <a:ext cx="1" cy="590548"/>
            </a:xfrm>
            <a:prstGeom prst="line">
              <a:avLst/>
            </a:prstGeom>
            <a:ln w="254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" name="对象 34"/>
            <p:cNvGraphicFramePr>
              <a:graphicFrameLocks noChangeAspect="1"/>
            </p:cNvGraphicFramePr>
            <p:nvPr>
              <p:extLst/>
            </p:nvPr>
          </p:nvGraphicFramePr>
          <p:xfrm>
            <a:off x="3825864" y="2118317"/>
            <a:ext cx="436262" cy="623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8" name="Equation" r:id="rId23" imgW="177480" imgH="253800" progId="Equation.DSMT4">
                    <p:embed/>
                  </p:oleObj>
                </mc:Choice>
                <mc:Fallback>
                  <p:oleObj name="Equation" r:id="rId23" imgW="1774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825864" y="2118317"/>
                          <a:ext cx="436262" cy="62323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>
              <p:extLst/>
            </p:nvPr>
          </p:nvGraphicFramePr>
          <p:xfrm>
            <a:off x="4486212" y="1507188"/>
            <a:ext cx="394778" cy="563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19" name="Equation" r:id="rId25" imgW="177480" imgH="253800" progId="Equation.DSMT4">
                    <p:embed/>
                  </p:oleObj>
                </mc:Choice>
                <mc:Fallback>
                  <p:oleObj name="Equation" r:id="rId25" imgW="1774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486212" y="1507188"/>
                          <a:ext cx="394778" cy="5639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49"/>
            <p:cNvGraphicFramePr>
              <a:graphicFrameLocks noChangeAspect="1"/>
            </p:cNvGraphicFramePr>
            <p:nvPr>
              <p:extLst/>
            </p:nvPr>
          </p:nvGraphicFramePr>
          <p:xfrm>
            <a:off x="6753734" y="1307054"/>
            <a:ext cx="394778" cy="563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20" name="Equation" r:id="rId27" imgW="177480" imgH="253800" progId="Equation.DSMT4">
                    <p:embed/>
                  </p:oleObj>
                </mc:Choice>
                <mc:Fallback>
                  <p:oleObj name="Equation" r:id="rId27" imgW="1774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6753734" y="1307054"/>
                          <a:ext cx="394778" cy="5639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/>
            <p:cNvGraphicFramePr>
              <a:graphicFrameLocks noChangeAspect="1"/>
            </p:cNvGraphicFramePr>
            <p:nvPr>
              <p:extLst/>
            </p:nvPr>
          </p:nvGraphicFramePr>
          <p:xfrm>
            <a:off x="5386897" y="2282337"/>
            <a:ext cx="394778" cy="563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21" name="Equation" r:id="rId29" imgW="177480" imgH="253800" progId="Equation.DSMT4">
                    <p:embed/>
                  </p:oleObj>
                </mc:Choice>
                <mc:Fallback>
                  <p:oleObj name="Equation" r:id="rId29" imgW="17748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386897" y="2282337"/>
                          <a:ext cx="394778" cy="5639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/>
            <p:cNvGraphicFramePr>
              <a:graphicFrameLocks noChangeAspect="1"/>
            </p:cNvGraphicFramePr>
            <p:nvPr>
              <p:extLst/>
            </p:nvPr>
          </p:nvGraphicFramePr>
          <p:xfrm>
            <a:off x="7197725" y="2205239"/>
            <a:ext cx="758825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22" name="Equation" r:id="rId31" imgW="342720" imgH="253800" progId="Equation.DSMT4">
                    <p:embed/>
                  </p:oleObj>
                </mc:Choice>
                <mc:Fallback>
                  <p:oleObj name="Equation" r:id="rId31" imgW="34272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7197725" y="2205239"/>
                          <a:ext cx="758825" cy="5651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3" name="直接连接符 52"/>
            <p:cNvCxnSpPr/>
            <p:nvPr/>
          </p:nvCxnSpPr>
          <p:spPr>
            <a:xfrm flipH="1">
              <a:off x="4948237" y="1466850"/>
              <a:ext cx="4763" cy="752473"/>
            </a:xfrm>
            <a:prstGeom prst="line">
              <a:avLst/>
            </a:prstGeom>
            <a:ln w="254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7148512" y="1219200"/>
              <a:ext cx="4763" cy="1000123"/>
            </a:xfrm>
            <a:prstGeom prst="line">
              <a:avLst/>
            </a:prstGeom>
            <a:ln w="254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5781675" y="2181225"/>
              <a:ext cx="2874" cy="800100"/>
            </a:xfrm>
            <a:prstGeom prst="line">
              <a:avLst/>
            </a:prstGeom>
            <a:ln w="254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293206"/>
              </p:ext>
            </p:extLst>
          </p:nvPr>
        </p:nvGraphicFramePr>
        <p:xfrm>
          <a:off x="566626" y="3427993"/>
          <a:ext cx="10998201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3" name="Equation" r:id="rId33" imgW="5511600" imgH="253800" progId="Equation.DSMT4">
                  <p:embed/>
                </p:oleObj>
              </mc:Choice>
              <mc:Fallback>
                <p:oleObj name="Equation" r:id="rId33" imgW="55116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66626" y="3427993"/>
                        <a:ext cx="10998201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967591"/>
              </p:ext>
            </p:extLst>
          </p:nvPr>
        </p:nvGraphicFramePr>
        <p:xfrm>
          <a:off x="645373" y="3992312"/>
          <a:ext cx="4064929" cy="941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4" name="Equation" r:id="rId35" imgW="1917360" imgH="444240" progId="Equation.DSMT4">
                  <p:embed/>
                </p:oleObj>
              </mc:Choice>
              <mc:Fallback>
                <p:oleObj name="Equation" r:id="rId35" imgW="1917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45373" y="3992312"/>
                        <a:ext cx="4064929" cy="941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045772"/>
              </p:ext>
            </p:extLst>
          </p:nvPr>
        </p:nvGraphicFramePr>
        <p:xfrm>
          <a:off x="648400" y="4873371"/>
          <a:ext cx="1053465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25" name="Equation" r:id="rId37" imgW="5346360" imgH="736560" progId="Equation.DSMT4">
                  <p:embed/>
                </p:oleObj>
              </mc:Choice>
              <mc:Fallback>
                <p:oleObj name="Equation" r:id="rId37" imgW="53463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48400" y="4873371"/>
                        <a:ext cx="10534650" cy="145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27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ACC18-FE2C-4CA4-A6C7-A5E87904E639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F7BA-3BA4-4971-8C3A-520BEEBCE70B}" type="slidenum">
              <a:rPr lang="en-US" altLang="zh-CN"/>
              <a:pPr/>
              <a:t>14</a:t>
            </a:fld>
            <a:endParaRPr lang="en-US" altLang="zh-CN"/>
          </a:p>
        </p:txBody>
      </p:sp>
      <p:graphicFrame>
        <p:nvGraphicFramePr>
          <p:cNvPr id="66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46378"/>
              </p:ext>
            </p:extLst>
          </p:nvPr>
        </p:nvGraphicFramePr>
        <p:xfrm>
          <a:off x="372694" y="447543"/>
          <a:ext cx="8468592" cy="526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9" name="Equation" r:id="rId3" imgW="4127400" imgH="253800" progId="Equation.DSMT4">
                  <p:embed/>
                </p:oleObj>
              </mc:Choice>
              <mc:Fallback>
                <p:oleObj name="Equation" r:id="rId3" imgW="4127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694" y="447543"/>
                        <a:ext cx="8468592" cy="526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117726"/>
              </p:ext>
            </p:extLst>
          </p:nvPr>
        </p:nvGraphicFramePr>
        <p:xfrm>
          <a:off x="372694" y="1016275"/>
          <a:ext cx="11061701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0" name="Equation" r:id="rId5" imgW="5752800" imgH="507960" progId="Equation.DSMT4">
                  <p:embed/>
                </p:oleObj>
              </mc:Choice>
              <mc:Fallback>
                <p:oleObj name="Equation" r:id="rId5" imgW="5752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694" y="1016275"/>
                        <a:ext cx="11061701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532907"/>
              </p:ext>
            </p:extLst>
          </p:nvPr>
        </p:nvGraphicFramePr>
        <p:xfrm>
          <a:off x="290115" y="2208928"/>
          <a:ext cx="8535988" cy="137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1" name="Equation" r:id="rId7" imgW="4178160" imgH="672840" progId="Equation.DSMT4">
                  <p:embed/>
                </p:oleObj>
              </mc:Choice>
              <mc:Fallback>
                <p:oleObj name="Equation" r:id="rId7" imgW="417816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0115" y="2208928"/>
                        <a:ext cx="8535988" cy="1373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317218" y="3868992"/>
            <a:ext cx="9138148" cy="1971317"/>
            <a:chOff x="1317218" y="3868992"/>
            <a:chExt cx="9138148" cy="1971317"/>
          </a:xfrm>
        </p:grpSpPr>
        <p:sp>
          <p:nvSpPr>
            <p:cNvPr id="135" name="流程图: 联系 134"/>
            <p:cNvSpPr/>
            <p:nvPr/>
          </p:nvSpPr>
          <p:spPr>
            <a:xfrm>
              <a:off x="1584323" y="4675409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流程图: 联系 135"/>
            <p:cNvSpPr/>
            <p:nvPr/>
          </p:nvSpPr>
          <p:spPr>
            <a:xfrm>
              <a:off x="1827300" y="5072762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流程图: 联系 136"/>
            <p:cNvSpPr/>
            <p:nvPr/>
          </p:nvSpPr>
          <p:spPr>
            <a:xfrm>
              <a:off x="1772726" y="4675410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流程图: 联系 137"/>
            <p:cNvSpPr/>
            <p:nvPr/>
          </p:nvSpPr>
          <p:spPr>
            <a:xfrm>
              <a:off x="1630042" y="5029540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流程图: 联系 138"/>
            <p:cNvSpPr/>
            <p:nvPr/>
          </p:nvSpPr>
          <p:spPr>
            <a:xfrm>
              <a:off x="2008455" y="5035919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流程图: 联系 139"/>
            <p:cNvSpPr/>
            <p:nvPr/>
          </p:nvSpPr>
          <p:spPr>
            <a:xfrm>
              <a:off x="1873019" y="4846139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流程图: 联系 140"/>
            <p:cNvSpPr/>
            <p:nvPr/>
          </p:nvSpPr>
          <p:spPr>
            <a:xfrm>
              <a:off x="2064009" y="5071414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流程图: 联系 141"/>
            <p:cNvSpPr/>
            <p:nvPr/>
          </p:nvSpPr>
          <p:spPr>
            <a:xfrm>
              <a:off x="2008454" y="4681699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流程图: 联系 142"/>
            <p:cNvSpPr/>
            <p:nvPr/>
          </p:nvSpPr>
          <p:spPr>
            <a:xfrm>
              <a:off x="2110936" y="4701288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流程图: 联系 143"/>
            <p:cNvSpPr/>
            <p:nvPr/>
          </p:nvSpPr>
          <p:spPr>
            <a:xfrm>
              <a:off x="2592504" y="4715846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流程图: 联系 144"/>
            <p:cNvSpPr/>
            <p:nvPr/>
          </p:nvSpPr>
          <p:spPr>
            <a:xfrm>
              <a:off x="2395246" y="4691674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流程图: 联系 145"/>
            <p:cNvSpPr/>
            <p:nvPr/>
          </p:nvSpPr>
          <p:spPr>
            <a:xfrm>
              <a:off x="2773659" y="4698053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流程图: 联系 146"/>
            <p:cNvSpPr/>
            <p:nvPr/>
          </p:nvSpPr>
          <p:spPr>
            <a:xfrm>
              <a:off x="2829213" y="4714498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流程图: 联系 147"/>
            <p:cNvSpPr/>
            <p:nvPr/>
          </p:nvSpPr>
          <p:spPr>
            <a:xfrm>
              <a:off x="2292765" y="5055510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流程图: 联系 148"/>
            <p:cNvSpPr/>
            <p:nvPr/>
          </p:nvSpPr>
          <p:spPr>
            <a:xfrm>
              <a:off x="2481168" y="5055511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流程图: 联系 149"/>
            <p:cNvSpPr/>
            <p:nvPr/>
          </p:nvSpPr>
          <p:spPr>
            <a:xfrm>
              <a:off x="2716896" y="5061800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流程图: 联系 150"/>
            <p:cNvSpPr/>
            <p:nvPr/>
          </p:nvSpPr>
          <p:spPr>
            <a:xfrm>
              <a:off x="2819378" y="5081389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流程图: 联系 151"/>
            <p:cNvSpPr/>
            <p:nvPr/>
          </p:nvSpPr>
          <p:spPr>
            <a:xfrm>
              <a:off x="2269905" y="4940356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流程图: 联系 152"/>
            <p:cNvSpPr/>
            <p:nvPr/>
          </p:nvSpPr>
          <p:spPr>
            <a:xfrm>
              <a:off x="2315624" y="4714226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流程图: 联系 153"/>
            <p:cNvSpPr/>
            <p:nvPr/>
          </p:nvSpPr>
          <p:spPr>
            <a:xfrm>
              <a:off x="3025274" y="5071414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流程图: 联系 154"/>
            <p:cNvSpPr/>
            <p:nvPr/>
          </p:nvSpPr>
          <p:spPr>
            <a:xfrm>
              <a:off x="3213677" y="5071415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流程图: 联系 155"/>
            <p:cNvSpPr/>
            <p:nvPr/>
          </p:nvSpPr>
          <p:spPr>
            <a:xfrm>
              <a:off x="3449405" y="5011029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流程图: 联系 156"/>
            <p:cNvSpPr/>
            <p:nvPr/>
          </p:nvSpPr>
          <p:spPr>
            <a:xfrm>
              <a:off x="3551887" y="5097293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流程图: 联系 157"/>
            <p:cNvSpPr/>
            <p:nvPr/>
          </p:nvSpPr>
          <p:spPr>
            <a:xfrm>
              <a:off x="4033455" y="5130901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流程图: 联系 158"/>
            <p:cNvSpPr/>
            <p:nvPr/>
          </p:nvSpPr>
          <p:spPr>
            <a:xfrm>
              <a:off x="3836197" y="5021004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流程图: 联系 159"/>
            <p:cNvSpPr/>
            <p:nvPr/>
          </p:nvSpPr>
          <p:spPr>
            <a:xfrm>
              <a:off x="4214610" y="5027383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流程图: 联系 160"/>
            <p:cNvSpPr/>
            <p:nvPr/>
          </p:nvSpPr>
          <p:spPr>
            <a:xfrm>
              <a:off x="3889660" y="4995753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流程图: 联系 161"/>
            <p:cNvSpPr/>
            <p:nvPr/>
          </p:nvSpPr>
          <p:spPr>
            <a:xfrm>
              <a:off x="3756575" y="5110231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流程图: 联系 162"/>
            <p:cNvSpPr/>
            <p:nvPr/>
          </p:nvSpPr>
          <p:spPr>
            <a:xfrm>
              <a:off x="3212933" y="4684035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流程图: 联系 163"/>
            <p:cNvSpPr/>
            <p:nvPr/>
          </p:nvSpPr>
          <p:spPr>
            <a:xfrm>
              <a:off x="3015675" y="4640813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流程图: 联系 164"/>
            <p:cNvSpPr/>
            <p:nvPr/>
          </p:nvSpPr>
          <p:spPr>
            <a:xfrm>
              <a:off x="3394088" y="4647192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流程图: 联系 165"/>
            <p:cNvSpPr/>
            <p:nvPr/>
          </p:nvSpPr>
          <p:spPr>
            <a:xfrm>
              <a:off x="3449642" y="4682687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流程图: 联系 166"/>
            <p:cNvSpPr/>
            <p:nvPr/>
          </p:nvSpPr>
          <p:spPr>
            <a:xfrm>
              <a:off x="3678398" y="4714408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流程图: 联系 167"/>
            <p:cNvSpPr/>
            <p:nvPr/>
          </p:nvSpPr>
          <p:spPr>
            <a:xfrm>
              <a:off x="3866801" y="4714409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流程图: 联系 168"/>
            <p:cNvSpPr/>
            <p:nvPr/>
          </p:nvSpPr>
          <p:spPr>
            <a:xfrm>
              <a:off x="4102529" y="4673073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流程图: 联系 169"/>
            <p:cNvSpPr/>
            <p:nvPr/>
          </p:nvSpPr>
          <p:spPr>
            <a:xfrm>
              <a:off x="4205011" y="4692662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流程图: 联系 170"/>
            <p:cNvSpPr/>
            <p:nvPr/>
          </p:nvSpPr>
          <p:spPr>
            <a:xfrm>
              <a:off x="2997273" y="4713641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流程图: 联系 171"/>
            <p:cNvSpPr/>
            <p:nvPr/>
          </p:nvSpPr>
          <p:spPr>
            <a:xfrm>
              <a:off x="3038534" y="4957697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流程图: 联系 172"/>
            <p:cNvSpPr/>
            <p:nvPr/>
          </p:nvSpPr>
          <p:spPr>
            <a:xfrm>
              <a:off x="2526356" y="5002311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流程图: 联系 173"/>
            <p:cNvSpPr/>
            <p:nvPr/>
          </p:nvSpPr>
          <p:spPr>
            <a:xfrm>
              <a:off x="3286353" y="4992113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流程图: 联系 174"/>
            <p:cNvSpPr/>
            <p:nvPr/>
          </p:nvSpPr>
          <p:spPr>
            <a:xfrm>
              <a:off x="3638696" y="5025945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流程图: 联系 175"/>
            <p:cNvSpPr/>
            <p:nvPr/>
          </p:nvSpPr>
          <p:spPr>
            <a:xfrm>
              <a:off x="4042265" y="4990090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流程图: 联系 176"/>
            <p:cNvSpPr/>
            <p:nvPr/>
          </p:nvSpPr>
          <p:spPr>
            <a:xfrm>
              <a:off x="3538863" y="4734000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流程图: 联系 177"/>
            <p:cNvSpPr/>
            <p:nvPr/>
          </p:nvSpPr>
          <p:spPr>
            <a:xfrm>
              <a:off x="3848817" y="4751925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流程图: 联系 178"/>
            <p:cNvSpPr/>
            <p:nvPr/>
          </p:nvSpPr>
          <p:spPr>
            <a:xfrm>
              <a:off x="4075798" y="4718811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流程图: 联系 179"/>
            <p:cNvSpPr/>
            <p:nvPr/>
          </p:nvSpPr>
          <p:spPr>
            <a:xfrm>
              <a:off x="1800246" y="4621312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流程图: 联系 180"/>
            <p:cNvSpPr/>
            <p:nvPr/>
          </p:nvSpPr>
          <p:spPr>
            <a:xfrm>
              <a:off x="2224186" y="4629940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流程图: 联系 181"/>
            <p:cNvSpPr/>
            <p:nvPr/>
          </p:nvSpPr>
          <p:spPr>
            <a:xfrm>
              <a:off x="2602407" y="4655506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流程图: 联系 182"/>
            <p:cNvSpPr/>
            <p:nvPr/>
          </p:nvSpPr>
          <p:spPr>
            <a:xfrm>
              <a:off x="2727940" y="4827539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流程图: 联系 183"/>
            <p:cNvSpPr/>
            <p:nvPr/>
          </p:nvSpPr>
          <p:spPr>
            <a:xfrm>
              <a:off x="2418105" y="4798468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流程图: 联系 184"/>
            <p:cNvSpPr/>
            <p:nvPr/>
          </p:nvSpPr>
          <p:spPr>
            <a:xfrm>
              <a:off x="2865808" y="4948983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流程图: 联系 185"/>
            <p:cNvSpPr/>
            <p:nvPr/>
          </p:nvSpPr>
          <p:spPr>
            <a:xfrm>
              <a:off x="3184402" y="4872018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流程图: 联系 186"/>
            <p:cNvSpPr/>
            <p:nvPr/>
          </p:nvSpPr>
          <p:spPr>
            <a:xfrm>
              <a:off x="3462598" y="4861149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流程图: 联系 187"/>
            <p:cNvSpPr/>
            <p:nvPr/>
          </p:nvSpPr>
          <p:spPr>
            <a:xfrm>
              <a:off x="3664494" y="4861149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流程图: 联系 188"/>
            <p:cNvSpPr/>
            <p:nvPr/>
          </p:nvSpPr>
          <p:spPr>
            <a:xfrm>
              <a:off x="3940254" y="4866357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流程图: 联系 189"/>
            <p:cNvSpPr/>
            <p:nvPr/>
          </p:nvSpPr>
          <p:spPr>
            <a:xfrm>
              <a:off x="2131129" y="4845378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流程图: 联系 190"/>
            <p:cNvSpPr/>
            <p:nvPr/>
          </p:nvSpPr>
          <p:spPr>
            <a:xfrm>
              <a:off x="1671123" y="4827539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流程图: 联系 191"/>
            <p:cNvSpPr/>
            <p:nvPr/>
          </p:nvSpPr>
          <p:spPr>
            <a:xfrm>
              <a:off x="2404546" y="4957697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流程图: 联系 192"/>
            <p:cNvSpPr/>
            <p:nvPr/>
          </p:nvSpPr>
          <p:spPr>
            <a:xfrm>
              <a:off x="2896349" y="5071140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流程图: 联系 193"/>
            <p:cNvSpPr/>
            <p:nvPr/>
          </p:nvSpPr>
          <p:spPr>
            <a:xfrm>
              <a:off x="3356361" y="5088664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流程图: 联系 194"/>
            <p:cNvSpPr/>
            <p:nvPr/>
          </p:nvSpPr>
          <p:spPr>
            <a:xfrm>
              <a:off x="3289402" y="4818199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流程图: 联系 195"/>
            <p:cNvSpPr/>
            <p:nvPr/>
          </p:nvSpPr>
          <p:spPr>
            <a:xfrm>
              <a:off x="2979567" y="4835269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流程图: 联系 196"/>
            <p:cNvSpPr/>
            <p:nvPr/>
          </p:nvSpPr>
          <p:spPr>
            <a:xfrm>
              <a:off x="4119290" y="4869957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流程图: 联系 197"/>
            <p:cNvSpPr/>
            <p:nvPr/>
          </p:nvSpPr>
          <p:spPr>
            <a:xfrm>
              <a:off x="3963113" y="5079142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流程图: 联系 198"/>
            <p:cNvSpPr/>
            <p:nvPr/>
          </p:nvSpPr>
          <p:spPr>
            <a:xfrm>
              <a:off x="4214610" y="4990090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流程图: 联系 199"/>
            <p:cNvSpPr/>
            <p:nvPr/>
          </p:nvSpPr>
          <p:spPr>
            <a:xfrm>
              <a:off x="4136771" y="5027383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流程图: 联系 200"/>
            <p:cNvSpPr/>
            <p:nvPr/>
          </p:nvSpPr>
          <p:spPr>
            <a:xfrm>
              <a:off x="1860673" y="5010039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流程图: 联系 201"/>
            <p:cNvSpPr/>
            <p:nvPr/>
          </p:nvSpPr>
          <p:spPr>
            <a:xfrm>
              <a:off x="1625404" y="4593187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流程图: 联系 202"/>
            <p:cNvSpPr/>
            <p:nvPr/>
          </p:nvSpPr>
          <p:spPr>
            <a:xfrm>
              <a:off x="1793417" y="4931817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流程图: 联系 203"/>
            <p:cNvSpPr/>
            <p:nvPr/>
          </p:nvSpPr>
          <p:spPr>
            <a:xfrm>
              <a:off x="1688649" y="5071414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流程图: 联系 204"/>
            <p:cNvSpPr/>
            <p:nvPr/>
          </p:nvSpPr>
          <p:spPr>
            <a:xfrm>
              <a:off x="1575660" y="4897224"/>
              <a:ext cx="45719" cy="51759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6" name="直接连接符 205"/>
            <p:cNvCxnSpPr/>
            <p:nvPr/>
          </p:nvCxnSpPr>
          <p:spPr>
            <a:xfrm>
              <a:off x="1317218" y="4901358"/>
              <a:ext cx="320242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8" name="对象 20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674573"/>
                </p:ext>
              </p:extLst>
            </p:nvPr>
          </p:nvGraphicFramePr>
          <p:xfrm>
            <a:off x="4518025" y="4746625"/>
            <a:ext cx="542925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2" name="Equation" r:id="rId9" imgW="304560" imgH="164880" progId="Equation.DSMT4">
                    <p:embed/>
                  </p:oleObj>
                </mc:Choice>
                <mc:Fallback>
                  <p:oleObj name="Equation" r:id="rId9" imgW="30456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18025" y="4746625"/>
                          <a:ext cx="542925" cy="296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流程图: 联系 53"/>
            <p:cNvSpPr/>
            <p:nvPr/>
          </p:nvSpPr>
          <p:spPr>
            <a:xfrm>
              <a:off x="6841027" y="4579773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联系 55"/>
            <p:cNvSpPr/>
            <p:nvPr/>
          </p:nvSpPr>
          <p:spPr>
            <a:xfrm>
              <a:off x="7084004" y="5062851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流程图: 联系 57"/>
            <p:cNvSpPr/>
            <p:nvPr/>
          </p:nvSpPr>
          <p:spPr>
            <a:xfrm>
              <a:off x="7029430" y="4579774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流程图: 联系 58"/>
            <p:cNvSpPr/>
            <p:nvPr/>
          </p:nvSpPr>
          <p:spPr>
            <a:xfrm>
              <a:off x="6886746" y="5562554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流程图: 联系 59"/>
            <p:cNvSpPr/>
            <p:nvPr/>
          </p:nvSpPr>
          <p:spPr>
            <a:xfrm>
              <a:off x="7265159" y="5511783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流程图: 联系 60"/>
            <p:cNvSpPr/>
            <p:nvPr/>
          </p:nvSpPr>
          <p:spPr>
            <a:xfrm>
              <a:off x="7129723" y="4769553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流程图: 联系 63"/>
            <p:cNvSpPr/>
            <p:nvPr/>
          </p:nvSpPr>
          <p:spPr>
            <a:xfrm>
              <a:off x="7320713" y="5061503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流程图: 联系 64"/>
            <p:cNvSpPr/>
            <p:nvPr/>
          </p:nvSpPr>
          <p:spPr>
            <a:xfrm>
              <a:off x="7265158" y="4338413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流程图: 联系 66"/>
            <p:cNvSpPr/>
            <p:nvPr/>
          </p:nvSpPr>
          <p:spPr>
            <a:xfrm>
              <a:off x="7367640" y="5643877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流程图: 联系 69"/>
            <p:cNvSpPr/>
            <p:nvPr/>
          </p:nvSpPr>
          <p:spPr>
            <a:xfrm>
              <a:off x="7849208" y="4639260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流程图: 联系 70"/>
            <p:cNvSpPr/>
            <p:nvPr/>
          </p:nvSpPr>
          <p:spPr>
            <a:xfrm>
              <a:off x="7651950" y="4234088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流程图: 联系 71"/>
            <p:cNvSpPr/>
            <p:nvPr/>
          </p:nvSpPr>
          <p:spPr>
            <a:xfrm>
              <a:off x="8030363" y="3868992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流程图: 联系 72"/>
            <p:cNvSpPr/>
            <p:nvPr/>
          </p:nvSpPr>
          <p:spPr>
            <a:xfrm>
              <a:off x="8085917" y="4247387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流程图: 联系 73"/>
            <p:cNvSpPr/>
            <p:nvPr/>
          </p:nvSpPr>
          <p:spPr>
            <a:xfrm>
              <a:off x="7549469" y="5045599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联系 74"/>
            <p:cNvSpPr/>
            <p:nvPr/>
          </p:nvSpPr>
          <p:spPr>
            <a:xfrm>
              <a:off x="7737872" y="5788550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流程图: 联系 75"/>
            <p:cNvSpPr/>
            <p:nvPr/>
          </p:nvSpPr>
          <p:spPr>
            <a:xfrm>
              <a:off x="7973600" y="4985214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流程图: 联系 76"/>
            <p:cNvSpPr/>
            <p:nvPr/>
          </p:nvSpPr>
          <p:spPr>
            <a:xfrm>
              <a:off x="8076082" y="5328653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流程图: 联系 77"/>
            <p:cNvSpPr/>
            <p:nvPr/>
          </p:nvSpPr>
          <p:spPr>
            <a:xfrm>
              <a:off x="7526609" y="4863770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流程图: 联系 78"/>
            <p:cNvSpPr/>
            <p:nvPr/>
          </p:nvSpPr>
          <p:spPr>
            <a:xfrm>
              <a:off x="7572328" y="4466190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流程图: 联系 79"/>
            <p:cNvSpPr/>
            <p:nvPr/>
          </p:nvSpPr>
          <p:spPr>
            <a:xfrm>
              <a:off x="8281978" y="5061503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流程图: 联系 80"/>
            <p:cNvSpPr/>
            <p:nvPr/>
          </p:nvSpPr>
          <p:spPr>
            <a:xfrm>
              <a:off x="8470381" y="5280579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流程图: 联系 81"/>
            <p:cNvSpPr/>
            <p:nvPr/>
          </p:nvSpPr>
          <p:spPr>
            <a:xfrm>
              <a:off x="8706109" y="5001118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流程图: 联系 82"/>
            <p:cNvSpPr/>
            <p:nvPr/>
          </p:nvSpPr>
          <p:spPr>
            <a:xfrm>
              <a:off x="8808591" y="5477907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联系 83"/>
            <p:cNvSpPr/>
            <p:nvPr/>
          </p:nvSpPr>
          <p:spPr>
            <a:xfrm>
              <a:off x="9290159" y="5120990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流程图: 联系 84"/>
            <p:cNvSpPr/>
            <p:nvPr/>
          </p:nvSpPr>
          <p:spPr>
            <a:xfrm>
              <a:off x="9092901" y="5011093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流程图: 联系 85"/>
            <p:cNvSpPr/>
            <p:nvPr/>
          </p:nvSpPr>
          <p:spPr>
            <a:xfrm>
              <a:off x="9471314" y="5569922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流程图: 联系 86"/>
            <p:cNvSpPr/>
            <p:nvPr/>
          </p:nvSpPr>
          <p:spPr>
            <a:xfrm>
              <a:off x="9146364" y="4919167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流程图: 联系 87"/>
            <p:cNvSpPr/>
            <p:nvPr/>
          </p:nvSpPr>
          <p:spPr>
            <a:xfrm>
              <a:off x="9013279" y="5319395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流程图: 联系 88"/>
            <p:cNvSpPr/>
            <p:nvPr/>
          </p:nvSpPr>
          <p:spPr>
            <a:xfrm>
              <a:off x="8469637" y="4035949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流程图: 联系 89"/>
            <p:cNvSpPr/>
            <p:nvPr/>
          </p:nvSpPr>
          <p:spPr>
            <a:xfrm>
              <a:off x="8272379" y="4478502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流程图: 联系 90"/>
            <p:cNvSpPr/>
            <p:nvPr/>
          </p:nvSpPr>
          <p:spPr>
            <a:xfrm>
              <a:off x="8650792" y="4484881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流程图: 联系 91"/>
            <p:cNvSpPr/>
            <p:nvPr/>
          </p:nvSpPr>
          <p:spPr>
            <a:xfrm>
              <a:off x="8706346" y="4587051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流程图: 联系 92"/>
            <p:cNvSpPr/>
            <p:nvPr/>
          </p:nvSpPr>
          <p:spPr>
            <a:xfrm>
              <a:off x="8935102" y="4018697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流程图: 联系 93"/>
            <p:cNvSpPr/>
            <p:nvPr/>
          </p:nvSpPr>
          <p:spPr>
            <a:xfrm>
              <a:off x="9123505" y="4075848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流程图: 联系 94"/>
            <p:cNvSpPr/>
            <p:nvPr/>
          </p:nvSpPr>
          <p:spPr>
            <a:xfrm>
              <a:off x="9359233" y="4015462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流程图: 联系 95"/>
            <p:cNvSpPr/>
            <p:nvPr/>
          </p:nvSpPr>
          <p:spPr>
            <a:xfrm>
              <a:off x="9461715" y="4597026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流程图: 联系 96"/>
            <p:cNvSpPr/>
            <p:nvPr/>
          </p:nvSpPr>
          <p:spPr>
            <a:xfrm>
              <a:off x="8253977" y="4122705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流程图: 联系 97"/>
            <p:cNvSpPr/>
            <p:nvPr/>
          </p:nvSpPr>
          <p:spPr>
            <a:xfrm>
              <a:off x="8295238" y="4881111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流程图: 联系 98"/>
            <p:cNvSpPr/>
            <p:nvPr/>
          </p:nvSpPr>
          <p:spPr>
            <a:xfrm>
              <a:off x="7783060" y="5421025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流程图: 联系 99"/>
            <p:cNvSpPr/>
            <p:nvPr/>
          </p:nvSpPr>
          <p:spPr>
            <a:xfrm>
              <a:off x="8543057" y="4915527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流程图: 联系 100"/>
            <p:cNvSpPr/>
            <p:nvPr/>
          </p:nvSpPr>
          <p:spPr>
            <a:xfrm>
              <a:off x="8895400" y="4949359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流程图: 联系 101"/>
            <p:cNvSpPr/>
            <p:nvPr/>
          </p:nvSpPr>
          <p:spPr>
            <a:xfrm>
              <a:off x="8918259" y="5684123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流程图: 联系 102"/>
            <p:cNvSpPr/>
            <p:nvPr/>
          </p:nvSpPr>
          <p:spPr>
            <a:xfrm>
              <a:off x="8795567" y="4162114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流程图: 联系 103"/>
            <p:cNvSpPr/>
            <p:nvPr/>
          </p:nvSpPr>
          <p:spPr>
            <a:xfrm>
              <a:off x="9105521" y="4380064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联系 104"/>
            <p:cNvSpPr/>
            <p:nvPr/>
          </p:nvSpPr>
          <p:spPr>
            <a:xfrm>
              <a:off x="9332502" y="4204075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流程图: 联系 105"/>
            <p:cNvSpPr/>
            <p:nvPr/>
          </p:nvSpPr>
          <p:spPr>
            <a:xfrm>
              <a:off x="7056950" y="4278026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流程图: 联系 106"/>
            <p:cNvSpPr/>
            <p:nvPr/>
          </p:nvSpPr>
          <p:spPr>
            <a:xfrm>
              <a:off x="7480890" y="4029479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流程图: 联系 107"/>
            <p:cNvSpPr/>
            <p:nvPr/>
          </p:nvSpPr>
          <p:spPr>
            <a:xfrm>
              <a:off x="7859111" y="4493195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流程图: 联系 108"/>
            <p:cNvSpPr/>
            <p:nvPr/>
          </p:nvSpPr>
          <p:spPr>
            <a:xfrm>
              <a:off x="7984644" y="4750953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流程图: 联系 109"/>
            <p:cNvSpPr/>
            <p:nvPr/>
          </p:nvSpPr>
          <p:spPr>
            <a:xfrm>
              <a:off x="7674809" y="4721882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流程图: 联系 110"/>
            <p:cNvSpPr/>
            <p:nvPr/>
          </p:nvSpPr>
          <p:spPr>
            <a:xfrm>
              <a:off x="8122512" y="4872397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流程图: 联系 111"/>
            <p:cNvSpPr/>
            <p:nvPr/>
          </p:nvSpPr>
          <p:spPr>
            <a:xfrm>
              <a:off x="8441106" y="4795432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流程图: 联系 112"/>
            <p:cNvSpPr/>
            <p:nvPr/>
          </p:nvSpPr>
          <p:spPr>
            <a:xfrm>
              <a:off x="8719302" y="4784563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联系 113"/>
            <p:cNvSpPr/>
            <p:nvPr/>
          </p:nvSpPr>
          <p:spPr>
            <a:xfrm>
              <a:off x="8921198" y="4784563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流程图: 联系 114"/>
            <p:cNvSpPr/>
            <p:nvPr/>
          </p:nvSpPr>
          <p:spPr>
            <a:xfrm>
              <a:off x="9196958" y="4789771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流程图: 联系 115"/>
            <p:cNvSpPr/>
            <p:nvPr/>
          </p:nvSpPr>
          <p:spPr>
            <a:xfrm>
              <a:off x="7387833" y="4768792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流程图: 联系 116"/>
            <p:cNvSpPr/>
            <p:nvPr/>
          </p:nvSpPr>
          <p:spPr>
            <a:xfrm>
              <a:off x="6927827" y="4750953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流程图: 联系 117"/>
            <p:cNvSpPr/>
            <p:nvPr/>
          </p:nvSpPr>
          <p:spPr>
            <a:xfrm>
              <a:off x="7661250" y="4881111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流程图: 联系 118"/>
            <p:cNvSpPr/>
            <p:nvPr/>
          </p:nvSpPr>
          <p:spPr>
            <a:xfrm>
              <a:off x="8153053" y="5727979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流程图: 联系 119"/>
            <p:cNvSpPr/>
            <p:nvPr/>
          </p:nvSpPr>
          <p:spPr>
            <a:xfrm>
              <a:off x="8613065" y="5574053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流程图: 联系 120"/>
            <p:cNvSpPr/>
            <p:nvPr/>
          </p:nvSpPr>
          <p:spPr>
            <a:xfrm>
              <a:off x="8546106" y="4741613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流程图: 联系 121"/>
            <p:cNvSpPr/>
            <p:nvPr/>
          </p:nvSpPr>
          <p:spPr>
            <a:xfrm>
              <a:off x="8236271" y="4758683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流程图: 联系 122"/>
            <p:cNvSpPr/>
            <p:nvPr/>
          </p:nvSpPr>
          <p:spPr>
            <a:xfrm>
              <a:off x="9375994" y="4793371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流程图: 联系 123"/>
            <p:cNvSpPr/>
            <p:nvPr/>
          </p:nvSpPr>
          <p:spPr>
            <a:xfrm>
              <a:off x="9219817" y="5564531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流程图: 联系 124"/>
            <p:cNvSpPr/>
            <p:nvPr/>
          </p:nvSpPr>
          <p:spPr>
            <a:xfrm>
              <a:off x="9471314" y="4913504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流程图: 联系 125"/>
            <p:cNvSpPr/>
            <p:nvPr/>
          </p:nvSpPr>
          <p:spPr>
            <a:xfrm>
              <a:off x="9393475" y="5017472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流程图: 联系 126"/>
            <p:cNvSpPr/>
            <p:nvPr/>
          </p:nvSpPr>
          <p:spPr>
            <a:xfrm>
              <a:off x="7117377" y="5323978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流程图: 联系 127"/>
            <p:cNvSpPr/>
            <p:nvPr/>
          </p:nvSpPr>
          <p:spPr>
            <a:xfrm>
              <a:off x="6882108" y="4040351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流程图: 联系 128"/>
            <p:cNvSpPr/>
            <p:nvPr/>
          </p:nvSpPr>
          <p:spPr>
            <a:xfrm>
              <a:off x="7050121" y="4855231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流程图: 联系 129"/>
            <p:cNvSpPr/>
            <p:nvPr/>
          </p:nvSpPr>
          <p:spPr>
            <a:xfrm>
              <a:off x="6829983" y="5070684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流程图: 联系 130"/>
            <p:cNvSpPr/>
            <p:nvPr/>
          </p:nvSpPr>
          <p:spPr>
            <a:xfrm>
              <a:off x="6832364" y="4820638"/>
              <a:ext cx="45719" cy="5175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2" name="直接连接符 131"/>
            <p:cNvCxnSpPr/>
            <p:nvPr/>
          </p:nvCxnSpPr>
          <p:spPr>
            <a:xfrm>
              <a:off x="6573922" y="4872397"/>
              <a:ext cx="320242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9" name="对象 2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2149978"/>
                </p:ext>
              </p:extLst>
            </p:nvPr>
          </p:nvGraphicFramePr>
          <p:xfrm>
            <a:off x="9912441" y="4729082"/>
            <a:ext cx="542925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3" name="Equation" r:id="rId11" imgW="304560" imgH="164880" progId="Equation.DSMT4">
                    <p:embed/>
                  </p:oleObj>
                </mc:Choice>
                <mc:Fallback>
                  <p:oleObj name="Equation" r:id="rId11" imgW="30456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912441" y="4729082"/>
                          <a:ext cx="542925" cy="296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7852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1F0A-F396-4800-949D-0E614CF9274A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D852-1AB7-47D4-AB58-41DC21142B25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375020" y="496165"/>
            <a:ext cx="5616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方差的一个简化公式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630162" y="1282198"/>
            <a:ext cx="4648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)-[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)]</a:t>
            </a:r>
            <a:r>
              <a:rPr lang="en-US" altLang="zh-CN" sz="3200" b="1" baseline="30000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   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106235"/>
              </p:ext>
            </p:extLst>
          </p:nvPr>
        </p:nvGraphicFramePr>
        <p:xfrm>
          <a:off x="2375020" y="1866973"/>
          <a:ext cx="75819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1" name="Equation" r:id="rId3" imgW="3187440" imgH="736560" progId="Equation.DSMT4">
                  <p:embed/>
                </p:oleObj>
              </mc:Choice>
              <mc:Fallback>
                <p:oleObj name="Equation" r:id="rId3" imgW="318744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5020" y="1866973"/>
                        <a:ext cx="7581900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319279"/>
              </p:ext>
            </p:extLst>
          </p:nvPr>
        </p:nvGraphicFramePr>
        <p:xfrm>
          <a:off x="3990975" y="3564806"/>
          <a:ext cx="57404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2" name="Equation" r:id="rId5" imgW="2412720" imgH="355320" progId="Equation.DSMT4">
                  <p:embed/>
                </p:oleObj>
              </mc:Choice>
              <mc:Fallback>
                <p:oleObj name="Equation" r:id="rId5" imgW="24127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0975" y="3564806"/>
                        <a:ext cx="5740400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945913"/>
              </p:ext>
            </p:extLst>
          </p:nvPr>
        </p:nvGraphicFramePr>
        <p:xfrm>
          <a:off x="3990975" y="4471269"/>
          <a:ext cx="32321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3" name="Equation" r:id="rId7" imgW="1358640" imgH="355320" progId="Equation.DSMT4">
                  <p:embed/>
                </p:oleObj>
              </mc:Choice>
              <mc:Fallback>
                <p:oleObj name="Equation" r:id="rId7" imgW="13586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0975" y="4471269"/>
                        <a:ext cx="3232150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2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E1F0A-F396-4800-949D-0E614CF9274A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0D852-1AB7-47D4-AB58-41DC21142B2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3276600" y="783503"/>
            <a:ext cx="533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方差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的性质</a:t>
            </a:r>
          </a:p>
        </p:txBody>
      </p:sp>
      <p:sp>
        <p:nvSpPr>
          <p:cNvPr id="660483" name="Rectangle 3"/>
          <p:cNvSpPr>
            <a:spLocks noChangeArrowheads="1"/>
          </p:cNvSpPr>
          <p:nvPr/>
        </p:nvSpPr>
        <p:spPr bwMode="auto">
          <a:xfrm>
            <a:off x="2035175" y="1561379"/>
            <a:ext cx="518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是常数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)=0 ;</a:t>
            </a:r>
          </a:p>
        </p:txBody>
      </p:sp>
      <p:sp>
        <p:nvSpPr>
          <p:cNvPr id="660484" name="Rectangle 4"/>
          <p:cNvSpPr>
            <a:spLocks noChangeArrowheads="1"/>
          </p:cNvSpPr>
          <p:nvPr/>
        </p:nvSpPr>
        <p:spPr bwMode="auto">
          <a:xfrm>
            <a:off x="2052637" y="2371002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是常数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CX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;</a:t>
            </a:r>
          </a:p>
        </p:txBody>
      </p:sp>
      <p:sp>
        <p:nvSpPr>
          <p:cNvPr id="660485" name="Rectangle 5"/>
          <p:cNvSpPr>
            <a:spLocks noChangeArrowheads="1"/>
          </p:cNvSpPr>
          <p:nvPr/>
        </p:nvSpPr>
        <p:spPr bwMode="auto">
          <a:xfrm>
            <a:off x="2052637" y="3017117"/>
            <a:ext cx="7848600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65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）设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是两个随机变量，则</a:t>
            </a:r>
          </a:p>
          <a:p>
            <a:pPr algn="l">
              <a:lnSpc>
                <a:spcPct val="165000"/>
              </a:lnSpc>
            </a:pPr>
            <a:r>
              <a:rPr lang="zh-CN" altLang="en-US" sz="2800" b="1" i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宋体" panose="02010600030101010101" pitchFamily="2" charset="-122"/>
              </a:rPr>
              <a:t>±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)+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宋体" panose="02010600030101010101" pitchFamily="2" charset="-122"/>
              </a:rPr>
              <a:t>±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{[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-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)][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-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)]}</a:t>
            </a:r>
          </a:p>
          <a:p>
            <a:pPr algn="l">
              <a:lnSpc>
                <a:spcPct val="165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　　　　 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)+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/>
              <a:t>±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Cov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X,Y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2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6048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604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604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autoUpdateAnimBg="0"/>
      <p:bldP spid="660484" grpId="0" autoUpdateAnimBg="0"/>
      <p:bldP spid="66048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B615B-5C82-470D-8C7B-54ED322CA1E4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25EE1-B6F4-447A-95B9-D74D03E37F68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2221139" y="1321611"/>
            <a:ext cx="87777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{[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-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)][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-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) ]}</a:t>
            </a:r>
            <a:r>
              <a:rPr lang="zh-CN" altLang="en-US" sz="3200" b="1" dirty="0">
                <a:latin typeface="Times New Roman" panose="02020603050405020304" pitchFamily="18" charset="0"/>
              </a:rPr>
              <a:t>称为随机变量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的协方差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</a:rPr>
              <a:t>记为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Cov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zh-CN" altLang="en-US" sz="3200" b="1" dirty="0" smtClean="0">
                <a:latin typeface="Times New Roman" panose="02020603050405020304" pitchFamily="18" charset="0"/>
              </a:rPr>
              <a:t>即：        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686083" name="Text Box 3"/>
          <p:cNvSpPr txBox="1">
            <a:spLocks noChangeArrowheads="1"/>
          </p:cNvSpPr>
          <p:nvPr/>
        </p:nvSpPr>
        <p:spPr bwMode="auto">
          <a:xfrm>
            <a:off x="2967876" y="4564855"/>
            <a:ext cx="792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0" hangingPunct="0"/>
            <a:r>
              <a:rPr lang="en-US" altLang="zh-CN" sz="3200" b="1" dirty="0">
                <a:latin typeface="Times New Roman" panose="02020603050405020304" pitchFamily="18" charset="0"/>
              </a:rPr>
              <a:t>⑶  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Cov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+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)=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Cov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) +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Cov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686084" name="Rectangle 4"/>
          <p:cNvSpPr>
            <a:spLocks noChangeArrowheads="1"/>
          </p:cNvSpPr>
          <p:nvPr/>
        </p:nvSpPr>
        <p:spPr bwMode="auto">
          <a:xfrm>
            <a:off x="2967876" y="3141085"/>
            <a:ext cx="5270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3200" b="1" dirty="0">
                <a:cs typeface="Times New Roman" panose="02020603050405020304" pitchFamily="18" charset="0"/>
              </a:rPr>
              <a:t>⑴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86086" name="Rectangle 6"/>
          <p:cNvSpPr>
            <a:spLocks noChangeArrowheads="1"/>
          </p:cNvSpPr>
          <p:nvPr/>
        </p:nvSpPr>
        <p:spPr bwMode="auto">
          <a:xfrm>
            <a:off x="988204" y="3096514"/>
            <a:ext cx="17283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32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性质：</a:t>
            </a:r>
            <a:endParaRPr lang="zh-CN" altLang="en-US" sz="32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087" name="Rectangle 7"/>
          <p:cNvSpPr>
            <a:spLocks noChangeArrowheads="1"/>
          </p:cNvSpPr>
          <p:nvPr/>
        </p:nvSpPr>
        <p:spPr bwMode="auto">
          <a:xfrm>
            <a:off x="3002802" y="3852970"/>
            <a:ext cx="7426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 dirty="0"/>
              <a:t>⑵ </a:t>
            </a:r>
            <a:r>
              <a:rPr lang="en-US" altLang="zh-CN" sz="3200" b="1" dirty="0">
                <a:latin typeface="Times New Roman" panose="02020603050405020304" pitchFamily="18" charset="0"/>
              </a:rPr>
              <a:t> 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Cov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aX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bY</a:t>
            </a:r>
            <a:r>
              <a:rPr lang="en-US" altLang="zh-CN" sz="3200" b="1" dirty="0">
                <a:latin typeface="Times New Roman" panose="02020603050405020304" pitchFamily="18" charset="0"/>
              </a:rPr>
              <a:t>) =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ab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Cov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)  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是常数</a:t>
            </a:r>
          </a:p>
        </p:txBody>
      </p:sp>
      <p:sp>
        <p:nvSpPr>
          <p:cNvPr id="686088" name="Rectangle 8"/>
          <p:cNvSpPr>
            <a:spLocks noChangeArrowheads="1"/>
          </p:cNvSpPr>
          <p:nvPr/>
        </p:nvSpPr>
        <p:spPr bwMode="auto">
          <a:xfrm>
            <a:off x="6278729" y="2157628"/>
            <a:ext cx="56880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3200" b="1" i="1" dirty="0" err="1">
                <a:latin typeface="Times New Roman" panose="02020603050405020304" pitchFamily="18" charset="0"/>
              </a:rPr>
              <a:t>Cov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(X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)=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{[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-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)][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-E(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) ]}</a:t>
            </a:r>
          </a:p>
        </p:txBody>
      </p:sp>
      <p:sp>
        <p:nvSpPr>
          <p:cNvPr id="686089" name="Rectangle 9"/>
          <p:cNvSpPr>
            <a:spLocks noChangeArrowheads="1"/>
          </p:cNvSpPr>
          <p:nvPr/>
        </p:nvSpPr>
        <p:spPr bwMode="auto">
          <a:xfrm>
            <a:off x="904753" y="1495402"/>
            <a:ext cx="17283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32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定义：</a:t>
            </a:r>
            <a:endParaRPr lang="zh-CN" altLang="en-US" sz="32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090" name="Text Box 10"/>
          <p:cNvSpPr txBox="1">
            <a:spLocks noChangeArrowheads="1"/>
          </p:cNvSpPr>
          <p:nvPr/>
        </p:nvSpPr>
        <p:spPr bwMode="auto">
          <a:xfrm>
            <a:off x="2867625" y="352500"/>
            <a:ext cx="69834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0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sz="40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三</a:t>
            </a:r>
            <a:r>
              <a:rPr lang="zh-CN" altLang="en-US" sz="40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4000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协方差</a:t>
            </a:r>
            <a:r>
              <a:rPr lang="zh-CN" altLang="en-US" sz="40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和相关系数</a:t>
            </a:r>
          </a:p>
        </p:txBody>
      </p:sp>
    </p:spTree>
    <p:extLst>
      <p:ext uri="{BB962C8B-B14F-4D97-AF65-F5344CB8AC3E}">
        <p14:creationId xmlns:p14="http://schemas.microsoft.com/office/powerpoint/2010/main" val="144514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8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2" grpId="0" autoUpdateAnimBg="0"/>
      <p:bldP spid="686083" grpId="0" autoUpdateAnimBg="0"/>
      <p:bldP spid="686084" grpId="0" autoUpdateAnimBg="0"/>
      <p:bldP spid="686086" grpId="0" autoUpdateAnimBg="0"/>
      <p:bldP spid="686087" grpId="0" autoUpdateAnimBg="0"/>
      <p:bldP spid="686088" grpId="0"/>
      <p:bldP spid="68608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632E-3805-401A-A393-4DE8FAD94250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6266-8C64-4BDA-B577-0F69EC31B66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87106" name="Text Box 2"/>
          <p:cNvSpPr txBox="1">
            <a:spLocks noChangeArrowheads="1"/>
          </p:cNvSpPr>
          <p:nvPr/>
        </p:nvSpPr>
        <p:spPr bwMode="auto">
          <a:xfrm>
            <a:off x="2855914" y="2174082"/>
            <a:ext cx="5400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E77F">
                    <a:alpha val="8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200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Cov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XY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3200" dirty="0">
                <a:solidFill>
                  <a:schemeClr val="hlink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87107" name="Rectangle 3"/>
          <p:cNvSpPr>
            <a:spLocks noChangeArrowheads="1"/>
          </p:cNvSpPr>
          <p:nvPr/>
        </p:nvSpPr>
        <p:spPr bwMode="auto">
          <a:xfrm>
            <a:off x="2351088" y="3068639"/>
            <a:ext cx="6291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</a:rPr>
              <a:t>可见，若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独立</a:t>
            </a:r>
            <a:r>
              <a:rPr lang="zh-CN" altLang="en-US" sz="3200" b="1" dirty="0">
                <a:latin typeface="Times New Roman" panose="02020603050405020304" pitchFamily="18" charset="0"/>
              </a:rPr>
              <a:t>，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Cov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)= 0 .</a:t>
            </a:r>
          </a:p>
        </p:txBody>
      </p:sp>
      <p:sp>
        <p:nvSpPr>
          <p:cNvPr id="687108" name="Rectangle 4"/>
          <p:cNvSpPr>
            <a:spLocks noChangeArrowheads="1"/>
          </p:cNvSpPr>
          <p:nvPr/>
        </p:nvSpPr>
        <p:spPr bwMode="auto">
          <a:xfrm>
            <a:off x="2855914" y="689483"/>
            <a:ext cx="51283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计算协方差的一个简单公式</a:t>
            </a:r>
          </a:p>
        </p:txBody>
      </p:sp>
      <p:sp>
        <p:nvSpPr>
          <p:cNvPr id="687109" name="Rectangle 5"/>
          <p:cNvSpPr>
            <a:spLocks noChangeArrowheads="1"/>
          </p:cNvSpPr>
          <p:nvPr/>
        </p:nvSpPr>
        <p:spPr bwMode="auto">
          <a:xfrm>
            <a:off x="2063750" y="1458913"/>
            <a:ext cx="589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由协方差的定义及期望的性质，可得</a:t>
            </a:r>
          </a:p>
        </p:txBody>
      </p:sp>
      <p:sp>
        <p:nvSpPr>
          <p:cNvPr id="687114" name="Text Box 10"/>
          <p:cNvSpPr txBox="1">
            <a:spLocks noChangeArrowheads="1"/>
          </p:cNvSpPr>
          <p:nvPr/>
        </p:nvSpPr>
        <p:spPr bwMode="auto">
          <a:xfrm>
            <a:off x="2216151" y="3854451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>
                <a:latin typeface="Times New Roman" panose="02020603050405020304" pitchFamily="18" charset="0"/>
              </a:rPr>
              <a:t>特别地</a:t>
            </a:r>
          </a:p>
        </p:txBody>
      </p:sp>
      <p:sp>
        <p:nvSpPr>
          <p:cNvPr id="687115" name="Text Box 11"/>
          <p:cNvSpPr txBox="1">
            <a:spLocks noChangeArrowheads="1"/>
          </p:cNvSpPr>
          <p:nvPr/>
        </p:nvSpPr>
        <p:spPr bwMode="auto">
          <a:xfrm>
            <a:off x="2351088" y="4652963"/>
            <a:ext cx="59039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5DAE">
                    <a:alpha val="66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>
                <a:latin typeface="Times New Roman" panose="02020603050405020304" pitchFamily="18" charset="0"/>
              </a:rPr>
              <a:t>  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Cov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)=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i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) –[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)] 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=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87116" name="Rectangle 12"/>
          <p:cNvSpPr>
            <a:spLocks noChangeArrowheads="1"/>
          </p:cNvSpPr>
          <p:nvPr/>
        </p:nvSpPr>
        <p:spPr bwMode="auto">
          <a:xfrm>
            <a:off x="2395539" y="5483732"/>
            <a:ext cx="63065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5FFDB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宋体" panose="02010600030101010101" pitchFamily="2" charset="-122"/>
              </a:rPr>
              <a:t>±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)=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)+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  <a:r>
              <a:rPr lang="en-US" altLang="zh-CN" sz="3200" b="1" dirty="0"/>
              <a:t>±</a:t>
            </a:r>
            <a:r>
              <a:rPr lang="en-US" altLang="zh-CN" sz="3200" b="1" dirty="0">
                <a:latin typeface="Times New Roman" panose="02020603050405020304" pitchFamily="18" charset="0"/>
              </a:rPr>
              <a:t> 2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Cov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238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6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6" grpId="0"/>
      <p:bldP spid="687107" grpId="0" autoUpdateAnimBg="0"/>
      <p:bldP spid="687109" grpId="0" autoUpdateAnimBg="0"/>
      <p:bldP spid="687114" grpId="0"/>
      <p:bldP spid="687115" grpId="0"/>
      <p:bldP spid="6871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A7672-0C50-4E0B-B55A-FFE0F0BA850C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7B53D-EB6F-4384-B4A7-77FAEA71BFA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90178" name="Rectangle 2"/>
          <p:cNvSpPr>
            <a:spLocks noChangeArrowheads="1"/>
          </p:cNvSpPr>
          <p:nvPr/>
        </p:nvSpPr>
        <p:spPr bwMode="auto">
          <a:xfrm>
            <a:off x="2566988" y="836614"/>
            <a:ext cx="358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、相关系数</a:t>
            </a:r>
            <a:endParaRPr lang="zh-CN" altLang="en-US" sz="3200" b="1" baseline="3000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90179" name="Rectangle 3"/>
          <p:cNvSpPr>
            <a:spLocks noChangeArrowheads="1"/>
          </p:cNvSpPr>
          <p:nvPr/>
        </p:nvSpPr>
        <p:spPr bwMode="auto">
          <a:xfrm>
            <a:off x="2292350" y="4240213"/>
            <a:ext cx="632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为随机变量 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的相关系数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690180" name="Group 4"/>
          <p:cNvGrpSpPr>
            <a:grpSpLocks/>
          </p:cNvGrpSpPr>
          <p:nvPr/>
        </p:nvGrpSpPr>
        <p:grpSpPr bwMode="auto">
          <a:xfrm>
            <a:off x="2909888" y="2068514"/>
            <a:ext cx="5535612" cy="1963737"/>
            <a:chOff x="960" y="960"/>
            <a:chExt cx="3487" cy="1237"/>
          </a:xfrm>
        </p:grpSpPr>
        <p:sp>
          <p:nvSpPr>
            <p:cNvPr id="690181" name="Rectangle 5"/>
            <p:cNvSpPr>
              <a:spLocks noChangeArrowheads="1"/>
            </p:cNvSpPr>
            <p:nvPr/>
          </p:nvSpPr>
          <p:spPr bwMode="auto">
            <a:xfrm>
              <a:off x="960" y="960"/>
              <a:ext cx="32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定义</a:t>
              </a:r>
              <a:r>
                <a:rPr lang="en-US" altLang="zh-CN" sz="2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: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设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)&gt;0, 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)&gt;0,</a:t>
              </a:r>
            </a:p>
          </p:txBody>
        </p:sp>
        <p:graphicFrame>
          <p:nvGraphicFramePr>
            <p:cNvPr id="690182" name="Object 6"/>
            <p:cNvGraphicFramePr>
              <a:graphicFrameLocks noChangeAspect="1"/>
            </p:cNvGraphicFramePr>
            <p:nvPr/>
          </p:nvGraphicFramePr>
          <p:xfrm>
            <a:off x="1221" y="1440"/>
            <a:ext cx="2571" cy="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2" name="公式" r:id="rId3" imgW="1295280" imgH="444240" progId="Equation.3">
                    <p:embed/>
                  </p:oleObj>
                </mc:Choice>
                <mc:Fallback>
                  <p:oleObj name="公式" r:id="rId3" imgW="12952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1" y="1440"/>
                          <a:ext cx="2571" cy="7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0183" name="Rectangle 7"/>
            <p:cNvSpPr>
              <a:spLocks noChangeArrowheads="1"/>
            </p:cNvSpPr>
            <p:nvPr/>
          </p:nvSpPr>
          <p:spPr bwMode="auto">
            <a:xfrm>
              <a:off x="4106" y="97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</a:rPr>
                <a:t>称</a:t>
              </a:r>
            </a:p>
          </p:txBody>
        </p:sp>
      </p:grpSp>
      <p:grpSp>
        <p:nvGrpSpPr>
          <p:cNvPr id="690188" name="Group 12"/>
          <p:cNvGrpSpPr>
            <a:grpSpLocks/>
          </p:cNvGrpSpPr>
          <p:nvPr/>
        </p:nvGrpSpPr>
        <p:grpSpPr bwMode="auto">
          <a:xfrm>
            <a:off x="2292350" y="4970463"/>
            <a:ext cx="6781800" cy="684213"/>
            <a:chOff x="158" y="3140"/>
            <a:chExt cx="4272" cy="431"/>
          </a:xfrm>
        </p:grpSpPr>
        <p:sp>
          <p:nvSpPr>
            <p:cNvPr id="690185" name="Text Box 9"/>
            <p:cNvSpPr txBox="1">
              <a:spLocks noChangeArrowheads="1"/>
            </p:cNvSpPr>
            <p:nvPr/>
          </p:nvSpPr>
          <p:spPr bwMode="auto">
            <a:xfrm>
              <a:off x="158" y="3206"/>
              <a:ext cx="4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在不致引起混淆时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，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记</a:t>
              </a:r>
              <a:r>
                <a:rPr lang="zh-CN" altLang="en-US" sz="2800" b="1" i="1" dirty="0">
                  <a:latin typeface="Times New Roman" panose="02020603050405020304" pitchFamily="18" charset="0"/>
                </a:rPr>
                <a:t>          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为</a:t>
              </a:r>
              <a:r>
                <a:rPr lang="zh-CN" altLang="en-US" sz="3200" b="1" dirty="0" smtClean="0">
                  <a:latin typeface="Times New Roman" panose="02020603050405020304" pitchFamily="18" charset="0"/>
                </a:rPr>
                <a:t>     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9018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8751445"/>
                </p:ext>
              </p:extLst>
            </p:nvPr>
          </p:nvGraphicFramePr>
          <p:xfrm>
            <a:off x="2505" y="3140"/>
            <a:ext cx="520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3" name="公式" r:id="rId5" imgW="279360" imgH="215640" progId="Equation.3">
                    <p:embed/>
                  </p:oleObj>
                </mc:Choice>
                <mc:Fallback>
                  <p:oleObj name="公式" r:id="rId5" imgW="279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" y="3140"/>
                          <a:ext cx="520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018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8084769"/>
                </p:ext>
              </p:extLst>
            </p:nvPr>
          </p:nvGraphicFramePr>
          <p:xfrm>
            <a:off x="3306" y="3235"/>
            <a:ext cx="28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4" name="公式" r:id="rId7" imgW="152280" imgH="164880" progId="Equation.3">
                    <p:embed/>
                  </p:oleObj>
                </mc:Choice>
                <mc:Fallback>
                  <p:oleObj name="公式" r:id="rId7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6" y="3235"/>
                          <a:ext cx="281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145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9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69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C44E-78F8-40D7-B6D0-0B825CADEF26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BE5C-AE50-4222-861E-C1D9F872B212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目标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8092" y="1700214"/>
            <a:ext cx="10646228" cy="3590243"/>
          </a:xfrm>
          <a:solidFill>
            <a:srgbClr val="FFFF99"/>
          </a:solidFill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了解概率论和数理统计学中的基本概念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掌握计量经济学中常用的几个分布及其性质和特征：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正态分布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、</a:t>
            </a:r>
            <a:endParaRPr lang="en-US" altLang="zh-CN" b="1" dirty="0" smtClean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b="1" i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t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－分布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、</a:t>
            </a:r>
            <a:r>
              <a:rPr lang="en-US" altLang="zh-CN" b="1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F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－分布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、 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Mathematica1" pitchFamily="2" charset="2"/>
              </a:rPr>
              <a:t>　</a:t>
            </a:r>
            <a:endParaRPr lang="en-US" altLang="zh-CN" b="1" dirty="0" smtClean="0">
              <a:solidFill>
                <a:schemeClr val="hlink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  <a:sym typeface="Mathematica1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掌握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随机变量的数字特征（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数学期望、方差、协方差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）及其性质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重点：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掌握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参数估计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和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假设检验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的基本方法</a:t>
            </a:r>
          </a:p>
          <a:p>
            <a:pPr>
              <a:lnSpc>
                <a:spcPct val="150000"/>
              </a:lnSpc>
            </a:pPr>
            <a:endParaRPr lang="en-US" altLang="zh-CN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1997741"/>
              </p:ext>
            </p:extLst>
          </p:nvPr>
        </p:nvGraphicFramePr>
        <p:xfrm>
          <a:off x="4470400" y="3221491"/>
          <a:ext cx="13684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571320" imgH="228600" progId="Equation.DSMT4">
                  <p:embed/>
                </p:oleObj>
              </mc:Choice>
              <mc:Fallback>
                <p:oleObj name="Equation" r:id="rId3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221491"/>
                        <a:ext cx="13684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04475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229AA-6A8F-4101-96F6-31DFDD572847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9D8B-E34C-4446-8241-F14130146A6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91202" name="Text Box 2"/>
          <p:cNvSpPr txBox="1">
            <a:spLocks noChangeArrowheads="1"/>
          </p:cNvSpPr>
          <p:nvPr/>
        </p:nvSpPr>
        <p:spPr bwMode="auto">
          <a:xfrm>
            <a:off x="2424113" y="658814"/>
            <a:ext cx="7162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相关系数的性质：</a:t>
            </a:r>
          </a:p>
        </p:txBody>
      </p:sp>
      <p:graphicFrame>
        <p:nvGraphicFramePr>
          <p:cNvPr id="691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661732"/>
              </p:ext>
            </p:extLst>
          </p:nvPr>
        </p:nvGraphicFramePr>
        <p:xfrm>
          <a:off x="2640013" y="1524795"/>
          <a:ext cx="171926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6" name="公式" r:id="rId3" imgW="571320" imgH="203040" progId="Equation.3">
                  <p:embed/>
                </p:oleObj>
              </mc:Choice>
              <mc:Fallback>
                <p:oleObj name="公式" r:id="rId3" imgW="571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524795"/>
                        <a:ext cx="1719262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1221" name="Group 21"/>
          <p:cNvGrpSpPr>
            <a:grpSpLocks/>
          </p:cNvGrpSpPr>
          <p:nvPr/>
        </p:nvGrpSpPr>
        <p:grpSpPr bwMode="auto">
          <a:xfrm>
            <a:off x="2640013" y="2413001"/>
            <a:ext cx="7620000" cy="584833"/>
            <a:chOff x="336" y="449"/>
            <a:chExt cx="4800" cy="332"/>
          </a:xfrm>
        </p:grpSpPr>
        <p:sp>
          <p:nvSpPr>
            <p:cNvPr id="691222" name="Rectangle 22"/>
            <p:cNvSpPr>
              <a:spLocks noChangeArrowheads="1"/>
            </p:cNvSpPr>
            <p:nvPr/>
          </p:nvSpPr>
          <p:spPr bwMode="auto">
            <a:xfrm>
              <a:off x="336" y="449"/>
              <a:ext cx="480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3200" b="1" dirty="0">
                  <a:latin typeface="Times New Roman" panose="02020603050405020304" pitchFamily="18" charset="0"/>
                </a:rPr>
                <a:t>2.  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X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和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Y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独立时，</a:t>
              </a:r>
              <a:r>
                <a:rPr lang="zh-CN" altLang="en-US" sz="3200" b="1" i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=0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，但其逆不真</a:t>
              </a:r>
              <a:r>
                <a:rPr lang="en-US" altLang="zh-CN" sz="3200" b="1" dirty="0">
                  <a:latin typeface="Times New Roman" panose="02020603050405020304" pitchFamily="18" charset="0"/>
                </a:rPr>
                <a:t>.</a:t>
              </a:r>
              <a:endParaRPr lang="en-US" altLang="zh-CN" sz="3200" b="1" baseline="30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91223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2602830"/>
                </p:ext>
              </p:extLst>
            </p:nvPr>
          </p:nvGraphicFramePr>
          <p:xfrm>
            <a:off x="2321" y="470"/>
            <a:ext cx="27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7" name="Equation" r:id="rId5" imgW="152280" imgH="164880" progId="Equation.3">
                    <p:embed/>
                  </p:oleObj>
                </mc:Choice>
                <mc:Fallback>
                  <p:oleObj name="Equation" r:id="rId5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1" y="470"/>
                          <a:ext cx="270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00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12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086732"/>
              </p:ext>
            </p:extLst>
          </p:nvPr>
        </p:nvGraphicFramePr>
        <p:xfrm>
          <a:off x="2715417" y="3295489"/>
          <a:ext cx="1568454" cy="660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8" name="Equation" r:id="rId7" imgW="609480" imgH="266400" progId="Equation.DSMT4">
                  <p:embed/>
                </p:oleObj>
              </mc:Choice>
              <mc:Fallback>
                <p:oleObj name="Equation" r:id="rId7" imgW="6094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5417" y="3295489"/>
                        <a:ext cx="1568454" cy="660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1225" name="Text Box 25"/>
          <p:cNvSpPr txBox="1">
            <a:spLocks noChangeArrowheads="1"/>
          </p:cNvSpPr>
          <p:nvPr/>
        </p:nvSpPr>
        <p:spPr bwMode="auto">
          <a:xfrm>
            <a:off x="5330645" y="3238339"/>
            <a:ext cx="4297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存在常数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≠0</a:t>
            </a:r>
            <a:r>
              <a:rPr lang="zh-CN" altLang="en-US" sz="3200" b="1" dirty="0">
                <a:latin typeface="Times New Roman" panose="02020603050405020304" pitchFamily="18" charset="0"/>
              </a:rPr>
              <a:t>），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691226" name="Text Box 26"/>
          <p:cNvSpPr txBox="1">
            <a:spLocks noChangeArrowheads="1"/>
          </p:cNvSpPr>
          <p:nvPr/>
        </p:nvSpPr>
        <p:spPr bwMode="auto">
          <a:xfrm>
            <a:off x="4038600" y="4151789"/>
            <a:ext cx="3786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使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</a:rPr>
              <a:t>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latin typeface="Times New Roman" panose="02020603050405020304" pitchFamily="18" charset="0"/>
              </a:rPr>
              <a:t>=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 </a:t>
            </a:r>
            <a:r>
              <a:rPr lang="en-US" altLang="zh-CN" sz="3200" b="1" dirty="0">
                <a:latin typeface="Times New Roman" panose="02020603050405020304" pitchFamily="18" charset="0"/>
              </a:rPr>
              <a:t>+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 X</a:t>
            </a:r>
            <a:r>
              <a:rPr lang="en-US" altLang="zh-CN" sz="3200" b="1" dirty="0">
                <a:latin typeface="Times New Roman" panose="02020603050405020304" pitchFamily="18" charset="0"/>
              </a:rPr>
              <a:t>}=1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691227" name="Rectangle 27"/>
          <p:cNvSpPr>
            <a:spLocks noChangeArrowheads="1"/>
          </p:cNvSpPr>
          <p:nvPr/>
        </p:nvSpPr>
        <p:spPr bwMode="auto">
          <a:xfrm>
            <a:off x="2652330" y="5138737"/>
            <a:ext cx="4652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即 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rgbClr val="002060"/>
                </a:solidFill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以概率 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线性相关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91228" name="AutoShape 28"/>
          <p:cNvSpPr>
            <a:spLocks noChangeArrowheads="1"/>
          </p:cNvSpPr>
          <p:nvPr/>
        </p:nvSpPr>
        <p:spPr bwMode="auto">
          <a:xfrm>
            <a:off x="4439739" y="3464720"/>
            <a:ext cx="685800" cy="2286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3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69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69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69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69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69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69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25" grpId="0"/>
      <p:bldP spid="691226" grpId="0"/>
      <p:bldP spid="691227" grpId="0"/>
      <p:bldP spid="6912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FED8-8418-45E5-87E6-E8F45DF370E6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C40B4-1E9D-4816-8AF8-C4408BCF116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812034" name="Rectangle 2"/>
          <p:cNvSpPr>
            <a:spLocks noChangeArrowheads="1"/>
          </p:cNvSpPr>
          <p:nvPr/>
        </p:nvSpPr>
        <p:spPr bwMode="auto">
          <a:xfrm>
            <a:off x="1992313" y="1240632"/>
            <a:ext cx="8351837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定理：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个独立正态随机变量之和仍然服从正态分布</a:t>
            </a:r>
          </a:p>
        </p:txBody>
      </p:sp>
      <p:sp>
        <p:nvSpPr>
          <p:cNvPr id="812039" name="Text Box 7"/>
          <p:cNvSpPr txBox="1">
            <a:spLocks noChangeArrowheads="1"/>
          </p:cNvSpPr>
          <p:nvPr/>
        </p:nvSpPr>
        <p:spPr bwMode="auto">
          <a:xfrm>
            <a:off x="3887107" y="331790"/>
            <a:ext cx="544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chemeClr val="hlink"/>
                </a:solidFill>
                <a:ea typeface="黑体" panose="02010609060101010101" pitchFamily="49" charset="-122"/>
              </a:rPr>
              <a:t>正态分布的重要性质</a:t>
            </a:r>
          </a:p>
        </p:txBody>
      </p:sp>
      <p:sp>
        <p:nvSpPr>
          <p:cNvPr id="812040" name="Rectangle 8"/>
          <p:cNvSpPr>
            <a:spLocks noChangeArrowheads="1"/>
          </p:cNvSpPr>
          <p:nvPr/>
        </p:nvSpPr>
        <p:spPr bwMode="auto">
          <a:xfrm>
            <a:off x="1149690" y="3929708"/>
            <a:ext cx="10243457" cy="57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推广：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个独立正态随机变量的任意线性组合仍然服从正态分布</a:t>
            </a:r>
          </a:p>
        </p:txBody>
      </p:sp>
      <p:graphicFrame>
        <p:nvGraphicFramePr>
          <p:cNvPr id="8120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11359"/>
              </p:ext>
            </p:extLst>
          </p:nvPr>
        </p:nvGraphicFramePr>
        <p:xfrm>
          <a:off x="2488883" y="4783137"/>
          <a:ext cx="8013654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Equation" r:id="rId3" imgW="3225600" imgH="685800" progId="Equation.DSMT4">
                  <p:embed/>
                </p:oleObj>
              </mc:Choice>
              <mc:Fallback>
                <p:oleObj name="Equation" r:id="rId3" imgW="3225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883" y="4783137"/>
                        <a:ext cx="8013654" cy="157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20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948847"/>
              </p:ext>
            </p:extLst>
          </p:nvPr>
        </p:nvGraphicFramePr>
        <p:xfrm>
          <a:off x="2351088" y="2060576"/>
          <a:ext cx="7624762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9" name="Equation" r:id="rId5" imgW="3225600" imgH="685800" progId="Equation.DSMT4">
                  <p:embed/>
                </p:oleObj>
              </mc:Choice>
              <mc:Fallback>
                <p:oleObj name="Equation" r:id="rId5" imgW="3225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060576"/>
                        <a:ext cx="7624762" cy="157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806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1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2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2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81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34" grpId="0"/>
      <p:bldP spid="8120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12D5E-044A-444F-BC7A-B78911270E7D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AF9F-3DAC-48A9-AA2D-2BACC72D061F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2998" y="303212"/>
            <a:ext cx="6163491" cy="132556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第二节</a:t>
            </a:r>
            <a:r>
              <a:rPr lang="zh-CN" altLang="en-US" dirty="0"/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数理统计基础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870166" y="1824718"/>
            <a:ext cx="8112034" cy="4032250"/>
          </a:xfrm>
          <a:solidFill>
            <a:srgbClr val="FFFF99"/>
          </a:solidFill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　　　 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 一、抽样分布</a:t>
            </a:r>
            <a:endParaRPr lang="en-US" altLang="zh-CN" sz="3600" b="1" dirty="0" smtClean="0">
              <a:latin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3600" b="1" dirty="0" smtClean="0">
                <a:latin typeface="宋体" panose="02010600030101010101" pitchFamily="2" charset="-122"/>
              </a:rPr>
              <a:t>        二</a:t>
            </a:r>
            <a:r>
              <a:rPr lang="zh-CN" altLang="en-US" sz="3600" b="1" dirty="0">
                <a:latin typeface="宋体" panose="02010600030101010101" pitchFamily="2" charset="-122"/>
              </a:rPr>
              <a:t>、参数估计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3600" b="1" dirty="0" smtClean="0">
                <a:latin typeface="宋体" panose="02010600030101010101" pitchFamily="2" charset="-122"/>
              </a:rPr>
              <a:t>        三</a:t>
            </a:r>
            <a:r>
              <a:rPr lang="zh-CN" altLang="en-US" sz="3600" b="1" dirty="0">
                <a:latin typeface="宋体" panose="02010600030101010101" pitchFamily="2" charset="-122"/>
              </a:rPr>
              <a:t>、假设检验</a:t>
            </a:r>
          </a:p>
        </p:txBody>
      </p:sp>
    </p:spTree>
    <p:extLst>
      <p:ext uri="{BB962C8B-B14F-4D97-AF65-F5344CB8AC3E}">
        <p14:creationId xmlns:p14="http://schemas.microsoft.com/office/powerpoint/2010/main" val="1093032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D57D-CD9E-4635-AC96-36C6B782AB14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B04C0-9C8D-41B6-8342-8100897912E0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813060" name="Text Box 4"/>
          <p:cNvSpPr txBox="1">
            <a:spLocks noChangeArrowheads="1"/>
          </p:cNvSpPr>
          <p:nvPr/>
        </p:nvSpPr>
        <p:spPr bwMode="auto">
          <a:xfrm>
            <a:off x="4529667" y="1268415"/>
            <a:ext cx="36004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总体：</a:t>
            </a:r>
            <a:r>
              <a:rPr lang="en-US" altLang="zh-CN" sz="2800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X~N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l-GR" altLang="zh-CN" sz="2800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μ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l-GR" altLang="zh-CN" sz="2800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σ</a:t>
            </a:r>
            <a:r>
              <a:rPr lang="en-US" altLang="zh-CN" sz="28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3061" name="Text Box 5"/>
          <p:cNvSpPr txBox="1">
            <a:spLocks noChangeArrowheads="1"/>
          </p:cNvSpPr>
          <p:nvPr/>
        </p:nvSpPr>
        <p:spPr bwMode="auto">
          <a:xfrm>
            <a:off x="2945822" y="2875754"/>
            <a:ext cx="403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样本：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… 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endParaRPr lang="en-US" altLang="zh-CN" sz="2800" b="1" baseline="-25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3062" name="AutoShape 6"/>
          <p:cNvSpPr>
            <a:spLocks noChangeArrowheads="1"/>
          </p:cNvSpPr>
          <p:nvPr/>
        </p:nvSpPr>
        <p:spPr bwMode="auto">
          <a:xfrm>
            <a:off x="5178955" y="1844678"/>
            <a:ext cx="503238" cy="879474"/>
          </a:xfrm>
          <a:prstGeom prst="downArrow">
            <a:avLst>
              <a:gd name="adj1" fmla="val 50000"/>
              <a:gd name="adj2" fmla="val 28628"/>
            </a:avLst>
          </a:prstGeom>
          <a:solidFill>
            <a:srgbClr val="339966"/>
          </a:solidFill>
          <a:ln w="25400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3063" name="Text Box 7"/>
          <p:cNvSpPr txBox="1">
            <a:spLocks noChangeArrowheads="1"/>
          </p:cNvSpPr>
          <p:nvPr/>
        </p:nvSpPr>
        <p:spPr bwMode="auto">
          <a:xfrm>
            <a:off x="5604556" y="2042037"/>
            <a:ext cx="86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楷体_GB2312" panose="02010609030101010101" pitchFamily="49" charset="-122"/>
              </a:rPr>
              <a:t>抽样</a:t>
            </a:r>
          </a:p>
        </p:txBody>
      </p:sp>
      <p:sp>
        <p:nvSpPr>
          <p:cNvPr id="813064" name="AutoShape 8"/>
          <p:cNvSpPr>
            <a:spLocks noChangeArrowheads="1"/>
          </p:cNvSpPr>
          <p:nvPr/>
        </p:nvSpPr>
        <p:spPr bwMode="auto">
          <a:xfrm>
            <a:off x="5178954" y="3606288"/>
            <a:ext cx="503238" cy="1066801"/>
          </a:xfrm>
          <a:prstGeom prst="downArrow">
            <a:avLst>
              <a:gd name="adj1" fmla="val 50000"/>
              <a:gd name="adj2" fmla="val 28628"/>
            </a:avLst>
          </a:prstGeom>
          <a:solidFill>
            <a:srgbClr val="339966"/>
          </a:solidFill>
          <a:ln w="25400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3065" name="Text Box 9"/>
          <p:cNvSpPr txBox="1">
            <a:spLocks noChangeArrowheads="1"/>
          </p:cNvSpPr>
          <p:nvPr/>
        </p:nvSpPr>
        <p:spPr bwMode="auto">
          <a:xfrm>
            <a:off x="5640286" y="3903663"/>
            <a:ext cx="86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ea typeface="楷体_GB2312" panose="02010609030101010101" pitchFamily="49" charset="-122"/>
              </a:rPr>
              <a:t>测量</a:t>
            </a:r>
            <a:endParaRPr lang="zh-CN" altLang="en-US" b="1" dirty="0">
              <a:ea typeface="楷体_GB2312" panose="02010609030101010101" pitchFamily="49" charset="-122"/>
            </a:endParaRPr>
          </a:p>
        </p:txBody>
      </p:sp>
      <p:sp>
        <p:nvSpPr>
          <p:cNvPr id="813066" name="Text Box 10"/>
          <p:cNvSpPr txBox="1">
            <a:spLocks noChangeArrowheads="1"/>
          </p:cNvSpPr>
          <p:nvPr/>
        </p:nvSpPr>
        <p:spPr bwMode="auto">
          <a:xfrm>
            <a:off x="3023923" y="4766468"/>
            <a:ext cx="4813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样本观察值：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…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， 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endParaRPr lang="en-US" altLang="zh-CN" sz="2800" b="1" baseline="-25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3067" name="AutoShape 11"/>
          <p:cNvSpPr>
            <a:spLocks noChangeArrowheads="1"/>
          </p:cNvSpPr>
          <p:nvPr/>
        </p:nvSpPr>
        <p:spPr bwMode="auto">
          <a:xfrm>
            <a:off x="6988149" y="2929572"/>
            <a:ext cx="1008063" cy="431800"/>
          </a:xfrm>
          <a:prstGeom prst="rightArrow">
            <a:avLst>
              <a:gd name="adj1" fmla="val 50000"/>
              <a:gd name="adj2" fmla="val 58364"/>
            </a:avLst>
          </a:prstGeom>
          <a:noFill/>
          <a:ln w="25400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3068" name="Text Box 12"/>
          <p:cNvSpPr txBox="1">
            <a:spLocks noChangeArrowheads="1"/>
          </p:cNvSpPr>
          <p:nvPr/>
        </p:nvSpPr>
        <p:spPr bwMode="auto">
          <a:xfrm>
            <a:off x="8130118" y="2781301"/>
            <a:ext cx="3995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统计量：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1,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…,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3070" name="AutoShape 14"/>
          <p:cNvSpPr>
            <a:spLocks noChangeArrowheads="1"/>
          </p:cNvSpPr>
          <p:nvPr/>
        </p:nvSpPr>
        <p:spPr bwMode="auto">
          <a:xfrm rot="-2603852">
            <a:off x="7628467" y="3687763"/>
            <a:ext cx="1511300" cy="431800"/>
          </a:xfrm>
          <a:prstGeom prst="rightArrow">
            <a:avLst>
              <a:gd name="adj1" fmla="val 50000"/>
              <a:gd name="adj2" fmla="val 87500"/>
            </a:avLst>
          </a:prstGeom>
          <a:noFill/>
          <a:ln w="25400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3071" name="AutoShape 15"/>
          <p:cNvSpPr>
            <a:spLocks noChangeArrowheads="1"/>
          </p:cNvSpPr>
          <p:nvPr/>
        </p:nvSpPr>
        <p:spPr bwMode="auto">
          <a:xfrm>
            <a:off x="9930343" y="3357563"/>
            <a:ext cx="503237" cy="1374268"/>
          </a:xfrm>
          <a:prstGeom prst="downArrow">
            <a:avLst>
              <a:gd name="adj1" fmla="val 50000"/>
              <a:gd name="adj2" fmla="val 75079"/>
            </a:avLst>
          </a:prstGeom>
          <a:solidFill>
            <a:srgbClr val="339966"/>
          </a:solidFill>
          <a:ln w="25400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3072" name="Text Box 16"/>
          <p:cNvSpPr txBox="1">
            <a:spLocks noChangeArrowheads="1"/>
          </p:cNvSpPr>
          <p:nvPr/>
        </p:nvSpPr>
        <p:spPr bwMode="auto">
          <a:xfrm rot="-2526392">
            <a:off x="8201554" y="4120634"/>
            <a:ext cx="86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8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ea typeface="楷体_GB2312" panose="02010609030101010101" pitchFamily="49" charset="-122"/>
              </a:rPr>
              <a:t>代入</a:t>
            </a:r>
          </a:p>
        </p:txBody>
      </p:sp>
      <p:sp>
        <p:nvSpPr>
          <p:cNvPr id="813073" name="Text Box 17"/>
          <p:cNvSpPr txBox="1">
            <a:spLocks noChangeArrowheads="1"/>
          </p:cNvSpPr>
          <p:nvPr/>
        </p:nvSpPr>
        <p:spPr bwMode="auto">
          <a:xfrm>
            <a:off x="7878499" y="4787427"/>
            <a:ext cx="4103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统计量值：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1,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…,</a:t>
            </a:r>
            <a:r>
              <a:rPr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baseline="-250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2778125" y="319089"/>
            <a:ext cx="5832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一、样本及其抽样分布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7222" y="2416721"/>
            <a:ext cx="3096883" cy="1486942"/>
            <a:chOff x="107222" y="2416721"/>
            <a:chExt cx="3096883" cy="1486942"/>
          </a:xfrm>
        </p:grpSpPr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107222" y="2513167"/>
              <a:ext cx="3081944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zh-CN" altLang="en-US" sz="2200" b="1" dirty="0" smtClean="0">
                  <a:solidFill>
                    <a:srgbClr val="7030A0"/>
                  </a:solidFill>
                  <a:latin typeface="Times New Roman" panose="02020603050405020304" pitchFamily="18" charset="0"/>
                </a:rPr>
                <a:t>独立性（等概原则）</a:t>
              </a:r>
              <a:endParaRPr lang="en-US" altLang="zh-CN" sz="2200" b="1" baseline="-25000" dirty="0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107222" y="3406234"/>
              <a:ext cx="3096883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/>
              <a:r>
                <a:rPr lang="zh-CN" altLang="en-US" sz="2200" b="1" dirty="0" smtClean="0">
                  <a:solidFill>
                    <a:srgbClr val="7030A0"/>
                  </a:solidFill>
                  <a:latin typeface="Times New Roman" panose="02020603050405020304" pitchFamily="18" charset="0"/>
                </a:rPr>
                <a:t>代表性：</a:t>
              </a:r>
              <a:r>
                <a:rPr lang="en-US" altLang="zh-CN" sz="22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200" b="1" i="1" dirty="0" err="1" smtClean="0">
                  <a:solidFill>
                    <a:srgbClr val="7030A0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200" b="1" i="1" baseline="-25000" dirty="0" err="1" smtClean="0">
                  <a:solidFill>
                    <a:srgbClr val="7030A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200" b="1" i="1" dirty="0" err="1" smtClean="0">
                  <a:solidFill>
                    <a:srgbClr val="7030A0"/>
                  </a:solidFill>
                  <a:latin typeface="Times New Roman" panose="02020603050405020304" pitchFamily="18" charset="0"/>
                </a:rPr>
                <a:t>~N</a:t>
              </a:r>
              <a:r>
                <a:rPr lang="en-US" altLang="zh-CN" sz="2200" b="1" dirty="0" smtClean="0">
                  <a:solidFill>
                    <a:srgbClr val="7030A0"/>
                  </a:solidFill>
                  <a:latin typeface="Times New Roman" panose="02020603050405020304" pitchFamily="18" charset="0"/>
                </a:rPr>
                <a:t>(</a:t>
              </a:r>
              <a:r>
                <a:rPr lang="el-GR" altLang="zh-CN" sz="2200" b="1" i="1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μ</a:t>
              </a:r>
              <a:r>
                <a:rPr lang="en-US" altLang="zh-CN" sz="2200" b="1" i="1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,</a:t>
              </a:r>
              <a:r>
                <a:rPr lang="el-GR" altLang="zh-CN" sz="2200" b="1" i="1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σ</a:t>
              </a:r>
              <a:r>
                <a:rPr lang="en-US" altLang="zh-CN" sz="2200" b="1" baseline="30000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200" b="1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200" b="1" baseline="-25000" dirty="0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1090539"/>
                </p:ext>
              </p:extLst>
            </p:nvPr>
          </p:nvGraphicFramePr>
          <p:xfrm>
            <a:off x="2551348" y="2416721"/>
            <a:ext cx="414491" cy="1486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12" name="Equation" r:id="rId3" imgW="190440" imgH="291960" progId="Equation.DSMT4">
                    <p:embed/>
                  </p:oleObj>
                </mc:Choice>
                <mc:Fallback>
                  <p:oleObj name="Equation" r:id="rId3" imgW="190440" imgH="2919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51348" y="2416721"/>
                          <a:ext cx="414491" cy="14869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5318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81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1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1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1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81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81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500"/>
                                        <p:tgtEl>
                                          <p:spTgt spid="81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500"/>
                                        <p:tgtEl>
                                          <p:spTgt spid="81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060" grpId="0"/>
      <p:bldP spid="813061" grpId="0"/>
      <p:bldP spid="813062" grpId="0" animBg="1"/>
      <p:bldP spid="813063" grpId="0"/>
      <p:bldP spid="813064" grpId="0" animBg="1"/>
      <p:bldP spid="813065" grpId="0"/>
      <p:bldP spid="813066" grpId="0"/>
      <p:bldP spid="813067" grpId="0" animBg="1"/>
      <p:bldP spid="813068" grpId="0"/>
      <p:bldP spid="813070" grpId="0" animBg="1"/>
      <p:bldP spid="813071" grpId="0" animBg="1"/>
      <p:bldP spid="813072" grpId="0"/>
      <p:bldP spid="8130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76ED-C3D3-480E-A519-FE3CBCEF60E9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0FE9-4F0A-400A-888B-74CA27A2624B}" type="slidenum">
              <a:rPr lang="en-US" altLang="zh-CN"/>
              <a:pPr/>
              <a:t>24</a:t>
            </a:fld>
            <a:endParaRPr lang="en-US" altLang="zh-CN"/>
          </a:p>
        </p:txBody>
      </p:sp>
      <p:grpSp>
        <p:nvGrpSpPr>
          <p:cNvPr id="730115" name="Group 3"/>
          <p:cNvGrpSpPr>
            <a:grpSpLocks/>
          </p:cNvGrpSpPr>
          <p:nvPr/>
        </p:nvGrpSpPr>
        <p:grpSpPr bwMode="auto">
          <a:xfrm>
            <a:off x="2063751" y="5013325"/>
            <a:ext cx="3548063" cy="609600"/>
            <a:chOff x="1008" y="3158"/>
            <a:chExt cx="2235" cy="384"/>
          </a:xfrm>
        </p:grpSpPr>
        <p:graphicFrame>
          <p:nvGraphicFramePr>
            <p:cNvPr id="730116" name="Object 4"/>
            <p:cNvGraphicFramePr>
              <a:graphicFrameLocks noChangeAspect="1"/>
            </p:cNvGraphicFramePr>
            <p:nvPr/>
          </p:nvGraphicFramePr>
          <p:xfrm>
            <a:off x="2003" y="3158"/>
            <a:ext cx="124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29" name="Equation" r:id="rId3" imgW="736560" imgH="228600" progId="Equation.DSMT4">
                    <p:embed/>
                  </p:oleObj>
                </mc:Choice>
                <mc:Fallback>
                  <p:oleObj name="Equation" r:id="rId3" imgW="7365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3" y="3158"/>
                          <a:ext cx="124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0117" name="Rectangle 5"/>
            <p:cNvSpPr>
              <a:spLocks noChangeArrowheads="1"/>
            </p:cNvSpPr>
            <p:nvPr/>
          </p:nvSpPr>
          <p:spPr bwMode="auto">
            <a:xfrm>
              <a:off x="1008" y="3203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800" b="1">
                  <a:latin typeface="宋体" panose="02010600030101010101" pitchFamily="2" charset="-122"/>
                </a:rPr>
                <a:t>记为</a:t>
              </a:r>
            </a:p>
          </p:txBody>
        </p:sp>
      </p:grpSp>
      <p:sp>
        <p:nvSpPr>
          <p:cNvPr id="730118" name="Text Box 6"/>
          <p:cNvSpPr txBox="1">
            <a:spLocks noChangeArrowheads="1"/>
          </p:cNvSpPr>
          <p:nvPr/>
        </p:nvSpPr>
        <p:spPr bwMode="auto">
          <a:xfrm>
            <a:off x="2038350" y="2498725"/>
            <a:ext cx="83058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设                         相互独立</a:t>
            </a:r>
            <a:r>
              <a:rPr lang="en-US" altLang="zh-CN" sz="2800" b="1">
                <a:latin typeface="Times New Roman" panose="02020603050405020304" pitchFamily="18" charset="0"/>
              </a:rPr>
              <a:t>,  </a:t>
            </a:r>
            <a:r>
              <a:rPr lang="zh-CN" altLang="en-US" sz="2800" b="1">
                <a:latin typeface="Times New Roman" panose="02020603050405020304" pitchFamily="18" charset="0"/>
              </a:rPr>
              <a:t>都服从标准正态分布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(0,1), </a:t>
            </a:r>
            <a:r>
              <a:rPr lang="zh-CN" altLang="en-US" sz="2800" b="1">
                <a:latin typeface="Times New Roman" panose="02020603050405020304" pitchFamily="18" charset="0"/>
              </a:rPr>
              <a:t>则称随机变量：               </a:t>
            </a: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                                                           </a:t>
            </a:r>
          </a:p>
          <a:p>
            <a:pPr algn="l" eaLnBrk="0" hangingPunct="0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</a:rPr>
              <a:t>所服从的分布为</a:t>
            </a:r>
            <a:r>
              <a:rPr lang="zh-CN" altLang="en-US" sz="2800" b="1">
                <a:solidFill>
                  <a:schemeClr val="hlink"/>
                </a:solidFill>
                <a:latin typeface="宋体" panose="02010600030101010101" pitchFamily="2" charset="-122"/>
              </a:rPr>
              <a:t>自由度为</a:t>
            </a:r>
            <a:r>
              <a:rPr lang="zh-CN" altLang="en-US" sz="2800" b="1" i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chemeClr val="hlink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2800" b="1">
                <a:solidFill>
                  <a:schemeClr val="hlink"/>
                </a:solidFill>
                <a:latin typeface="宋体" panose="02010600030101010101" pitchFamily="2" charset="-122"/>
                <a:sym typeface="Mathematica1" pitchFamily="2" charset="2"/>
              </a:rPr>
              <a:t>　　</a:t>
            </a:r>
            <a:r>
              <a:rPr lang="zh-CN" altLang="en-US" sz="2800" b="1">
                <a:solidFill>
                  <a:schemeClr val="hlink"/>
                </a:solidFill>
                <a:latin typeface="宋体" panose="02010600030101010101" pitchFamily="2" charset="-122"/>
              </a:rPr>
              <a:t>分布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30119" name="Object 7"/>
          <p:cNvGraphicFramePr>
            <a:graphicFrameLocks noChangeAspect="1"/>
          </p:cNvGraphicFramePr>
          <p:nvPr/>
        </p:nvGraphicFramePr>
        <p:xfrm>
          <a:off x="3368675" y="2466976"/>
          <a:ext cx="22225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0" name="Equation" r:id="rId5" imgW="876240" imgH="228600" progId="Equation.3">
                  <p:embed/>
                </p:oleObj>
              </mc:Choice>
              <mc:Fallback>
                <p:oleObj name="Equation" r:id="rId5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2466976"/>
                        <a:ext cx="222250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20" name="Object 8"/>
          <p:cNvGraphicFramePr>
            <a:graphicFrameLocks noChangeAspect="1"/>
          </p:cNvGraphicFramePr>
          <p:nvPr/>
        </p:nvGraphicFramePr>
        <p:xfrm>
          <a:off x="3503614" y="3500439"/>
          <a:ext cx="456723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1" name="Equation" r:id="rId7" imgW="1625400" imgH="241200" progId="Equation.DSMT4">
                  <p:embed/>
                </p:oleObj>
              </mc:Choice>
              <mc:Fallback>
                <p:oleObj name="Equation" r:id="rId7" imgW="1625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3500439"/>
                        <a:ext cx="4567237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21" name="Rectangle 9"/>
          <p:cNvSpPr>
            <a:spLocks noChangeArrowheads="1"/>
          </p:cNvSpPr>
          <p:nvPr/>
        </p:nvSpPr>
        <p:spPr bwMode="auto">
          <a:xfrm>
            <a:off x="2208214" y="1703389"/>
            <a:ext cx="22240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hlink"/>
                </a:solidFill>
                <a:latin typeface="宋体" panose="02010600030101010101" pitchFamily="2" charset="-122"/>
                <a:sym typeface="Mathematica1" pitchFamily="2" charset="2"/>
              </a:rPr>
              <a:t>Ⅰ</a:t>
            </a:r>
            <a:r>
              <a:rPr lang="zh-CN" altLang="en-US" sz="3200" b="1" dirty="0">
                <a:solidFill>
                  <a:schemeClr val="hlink"/>
                </a:solidFill>
                <a:latin typeface="宋体" panose="02010600030101010101" pitchFamily="2" charset="-122"/>
                <a:sym typeface="Mathematica1" pitchFamily="2" charset="2"/>
              </a:rPr>
              <a:t>、　</a:t>
            </a:r>
            <a:r>
              <a:rPr lang="zh-CN" altLang="en-US" sz="3200" b="1" dirty="0">
                <a:solidFill>
                  <a:schemeClr val="hlink"/>
                </a:solidFill>
                <a:latin typeface="宋体" panose="02010600030101010101" pitchFamily="2" charset="-122"/>
              </a:rPr>
              <a:t>分布</a:t>
            </a:r>
          </a:p>
        </p:txBody>
      </p:sp>
      <p:graphicFrame>
        <p:nvGraphicFramePr>
          <p:cNvPr id="730122" name="Object 10"/>
          <p:cNvGraphicFramePr>
            <a:graphicFrameLocks noChangeAspect="1"/>
          </p:cNvGraphicFramePr>
          <p:nvPr/>
        </p:nvGraphicFramePr>
        <p:xfrm>
          <a:off x="3013076" y="1758950"/>
          <a:ext cx="4476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2" name="Equation" r:id="rId9" imgW="203040" imgH="228600" progId="Equation.DSMT4">
                  <p:embed/>
                </p:oleObj>
              </mc:Choice>
              <mc:Fallback>
                <p:oleObj name="Equation" r:id="rId9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6" y="1758950"/>
                        <a:ext cx="4476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0123" name="Object 11"/>
          <p:cNvGraphicFramePr>
            <a:graphicFrameLocks noChangeAspect="1"/>
          </p:cNvGraphicFramePr>
          <p:nvPr/>
        </p:nvGraphicFramePr>
        <p:xfrm>
          <a:off x="6959601" y="4221164"/>
          <a:ext cx="4476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3" name="Equation" r:id="rId11" imgW="203040" imgH="228600" progId="Equation.DSMT4">
                  <p:embed/>
                </p:oleObj>
              </mc:Choice>
              <mc:Fallback>
                <p:oleObj name="Equation" r:id="rId11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1" y="4221164"/>
                        <a:ext cx="4476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25" name="AutoShape 13"/>
          <p:cNvSpPr>
            <a:spLocks noChangeArrowheads="1"/>
          </p:cNvSpPr>
          <p:nvPr/>
        </p:nvSpPr>
        <p:spPr bwMode="auto">
          <a:xfrm>
            <a:off x="8502651" y="3068640"/>
            <a:ext cx="3541068" cy="3652836"/>
          </a:xfrm>
          <a:prstGeom prst="cloudCallout">
            <a:avLst>
              <a:gd name="adj1" fmla="val -48559"/>
              <a:gd name="adj2" fmla="val -10640"/>
            </a:avLst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自由度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degree of freedom, </a:t>
            </a:r>
            <a:r>
              <a:rPr lang="en-US" altLang="zh-CN" b="1" dirty="0" err="1">
                <a:latin typeface="Times New Roman" panose="02020603050405020304" pitchFamily="18" charset="0"/>
                <a:ea typeface="楷体_GB2312" panose="02010609030101010101" pitchFamily="49" charset="-122"/>
              </a:rPr>
              <a:t>df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）：是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指在计算样本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的统计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anose="02010609030101010101" pitchFamily="49" charset="-122"/>
              </a:rPr>
              <a:t>量值时，样本</a:t>
            </a:r>
            <a:r>
              <a:rPr lang="zh-CN" altLang="en-US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中独立或能自由变化的数据的个数称为该统计量的自由度 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2703640" y="246191"/>
            <a:ext cx="5832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4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一、样本及其抽样分布</a:t>
            </a:r>
          </a:p>
        </p:txBody>
      </p:sp>
    </p:spTree>
    <p:extLst>
      <p:ext uri="{BB962C8B-B14F-4D97-AF65-F5344CB8AC3E}">
        <p14:creationId xmlns:p14="http://schemas.microsoft.com/office/powerpoint/2010/main" val="215507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3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3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3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73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8" grpId="0"/>
      <p:bldP spid="730121" grpId="0"/>
      <p:bldP spid="730125" grpId="0" animBg="1"/>
      <p:bldP spid="73012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F76ED-C3D3-480E-A519-FE3CBCEF60E9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C0FE9-4F0A-400A-888B-74CA27A2624B}" type="slidenum">
              <a:rPr lang="en-US" altLang="zh-CN"/>
              <a:pPr/>
              <a:t>25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392597"/>
              </p:ext>
            </p:extLst>
          </p:nvPr>
        </p:nvGraphicFramePr>
        <p:xfrm>
          <a:off x="838200" y="257175"/>
          <a:ext cx="10201275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5" name="Equation" r:id="rId3" imgW="4533840" imgH="787320" progId="Equation.DSMT4">
                  <p:embed/>
                </p:oleObj>
              </mc:Choice>
              <mc:Fallback>
                <p:oleObj name="Equation" r:id="rId3" imgW="453384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57175"/>
                        <a:ext cx="10201275" cy="177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594946"/>
              </p:ext>
            </p:extLst>
          </p:nvPr>
        </p:nvGraphicFramePr>
        <p:xfrm>
          <a:off x="925513" y="2185988"/>
          <a:ext cx="10428287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6" name="Equation" r:id="rId5" imgW="4635360" imgH="1028520" progId="Equation.DSMT4">
                  <p:embed/>
                </p:oleObj>
              </mc:Choice>
              <mc:Fallback>
                <p:oleObj name="Equation" r:id="rId5" imgW="463536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5513" y="2185988"/>
                        <a:ext cx="10428287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52641"/>
              </p:ext>
            </p:extLst>
          </p:nvPr>
        </p:nvGraphicFramePr>
        <p:xfrm>
          <a:off x="811213" y="5141913"/>
          <a:ext cx="109712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7" name="Equation" r:id="rId7" imgW="4876560" imgH="203040" progId="Equation.DSMT4">
                  <p:embed/>
                </p:oleObj>
              </mc:Choice>
              <mc:Fallback>
                <p:oleObj name="Equation" r:id="rId7" imgW="4876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1213" y="5141913"/>
                        <a:ext cx="1097121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648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00692"/>
            <a:ext cx="5029055" cy="3657561"/>
          </a:xfrm>
          <a:prstGeom prst="rect">
            <a:avLst/>
          </a:prstGeom>
        </p:spPr>
      </p:pic>
      <p:sp>
        <p:nvSpPr>
          <p:cNvPr id="3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91B9-C9C1-4F08-BF36-E0D4F498FACE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5417-131B-4064-A404-09A5B9FE099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732180" name="Text Box 20"/>
          <p:cNvSpPr txBox="1">
            <a:spLocks noChangeArrowheads="1"/>
          </p:cNvSpPr>
          <p:nvPr/>
        </p:nvSpPr>
        <p:spPr bwMode="auto">
          <a:xfrm>
            <a:off x="6820789" y="2422091"/>
            <a:ext cx="273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/>
              <a:t>例如：</a:t>
            </a:r>
          </a:p>
        </p:txBody>
      </p:sp>
      <p:graphicFrame>
        <p:nvGraphicFramePr>
          <p:cNvPr id="7321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349679"/>
              </p:ext>
            </p:extLst>
          </p:nvPr>
        </p:nvGraphicFramePr>
        <p:xfrm>
          <a:off x="6820789" y="3191016"/>
          <a:ext cx="15097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6" name="Equation" r:id="rId4" imgW="622080" imgH="241200" progId="Equation.DSMT4">
                  <p:embed/>
                </p:oleObj>
              </mc:Choice>
              <mc:Fallback>
                <p:oleObj name="Equation" r:id="rId4" imgW="622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0789" y="3191016"/>
                        <a:ext cx="150971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942361"/>
              </p:ext>
            </p:extLst>
          </p:nvPr>
        </p:nvGraphicFramePr>
        <p:xfrm>
          <a:off x="838200" y="98002"/>
          <a:ext cx="3724288" cy="643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7" name="Equation" r:id="rId6" imgW="1396800" imgH="241200" progId="Equation.DSMT4">
                  <p:embed/>
                </p:oleObj>
              </mc:Choice>
              <mc:Fallback>
                <p:oleObj name="Equation" r:id="rId6" imgW="1396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98002"/>
                        <a:ext cx="3724288" cy="643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149697"/>
              </p:ext>
            </p:extLst>
          </p:nvPr>
        </p:nvGraphicFramePr>
        <p:xfrm>
          <a:off x="838200" y="944563"/>
          <a:ext cx="973296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8" name="Equation" r:id="rId8" imgW="4305240" imgH="558720" progId="Equation.DSMT4">
                  <p:embed/>
                </p:oleObj>
              </mc:Choice>
              <mc:Fallback>
                <p:oleObj name="Equation" r:id="rId8" imgW="43052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8200" y="944563"/>
                        <a:ext cx="9732963" cy="117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任意多边形 4"/>
          <p:cNvSpPr/>
          <p:nvPr/>
        </p:nvSpPr>
        <p:spPr>
          <a:xfrm>
            <a:off x="3590544" y="5226823"/>
            <a:ext cx="2020824" cy="338328"/>
          </a:xfrm>
          <a:custGeom>
            <a:avLst/>
            <a:gdLst>
              <a:gd name="connsiteX0" fmla="*/ 9144 w 2020824"/>
              <a:gd name="connsiteY0" fmla="*/ 0 h 338328"/>
              <a:gd name="connsiteX1" fmla="*/ 0 w 2020824"/>
              <a:gd name="connsiteY1" fmla="*/ 338328 h 338328"/>
              <a:gd name="connsiteX2" fmla="*/ 2020824 w 2020824"/>
              <a:gd name="connsiteY2" fmla="*/ 338328 h 338328"/>
              <a:gd name="connsiteX3" fmla="*/ 2011680 w 2020824"/>
              <a:gd name="connsiteY3" fmla="*/ 246888 h 338328"/>
              <a:gd name="connsiteX4" fmla="*/ 1307592 w 2020824"/>
              <a:gd name="connsiteY4" fmla="*/ 237744 h 338328"/>
              <a:gd name="connsiteX5" fmla="*/ 1088136 w 2020824"/>
              <a:gd name="connsiteY5" fmla="*/ 219456 h 338328"/>
              <a:gd name="connsiteX6" fmla="*/ 749808 w 2020824"/>
              <a:gd name="connsiteY6" fmla="*/ 164592 h 338328"/>
              <a:gd name="connsiteX7" fmla="*/ 557784 w 2020824"/>
              <a:gd name="connsiteY7" fmla="*/ 155448 h 338328"/>
              <a:gd name="connsiteX8" fmla="*/ 420624 w 2020824"/>
              <a:gd name="connsiteY8" fmla="*/ 128016 h 338328"/>
              <a:gd name="connsiteX9" fmla="*/ 292608 w 2020824"/>
              <a:gd name="connsiteY9" fmla="*/ 91440 h 338328"/>
              <a:gd name="connsiteX10" fmla="*/ 146304 w 2020824"/>
              <a:gd name="connsiteY10" fmla="*/ 54864 h 338328"/>
              <a:gd name="connsiteX11" fmla="*/ 9144 w 2020824"/>
              <a:gd name="connsiteY11" fmla="*/ 0 h 338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20824" h="338328">
                <a:moveTo>
                  <a:pt x="9144" y="0"/>
                </a:moveTo>
                <a:lnTo>
                  <a:pt x="0" y="338328"/>
                </a:lnTo>
                <a:lnTo>
                  <a:pt x="2020824" y="338328"/>
                </a:lnTo>
                <a:lnTo>
                  <a:pt x="2011680" y="246888"/>
                </a:lnTo>
                <a:lnTo>
                  <a:pt x="1307592" y="237744"/>
                </a:lnTo>
                <a:lnTo>
                  <a:pt x="1088136" y="219456"/>
                </a:lnTo>
                <a:lnTo>
                  <a:pt x="749808" y="164592"/>
                </a:lnTo>
                <a:lnTo>
                  <a:pt x="557784" y="155448"/>
                </a:lnTo>
                <a:lnTo>
                  <a:pt x="420624" y="128016"/>
                </a:lnTo>
                <a:lnTo>
                  <a:pt x="292608" y="91440"/>
                </a:lnTo>
                <a:lnTo>
                  <a:pt x="146304" y="54864"/>
                </a:lnTo>
                <a:lnTo>
                  <a:pt x="914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572156"/>
              </p:ext>
            </p:extLst>
          </p:nvPr>
        </p:nvGraphicFramePr>
        <p:xfrm>
          <a:off x="3468284" y="5639484"/>
          <a:ext cx="638416" cy="3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9" name="Equation" r:id="rId10" imgW="482400" imgH="291960" progId="Equation.DSMT4">
                  <p:embed/>
                </p:oleObj>
              </mc:Choice>
              <mc:Fallback>
                <p:oleObj name="Equation" r:id="rId10" imgW="4824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68284" y="5639484"/>
                        <a:ext cx="638416" cy="3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线形标注 1 39"/>
          <p:cNvSpPr/>
          <p:nvPr/>
        </p:nvSpPr>
        <p:spPr>
          <a:xfrm>
            <a:off x="4463576" y="4689136"/>
            <a:ext cx="545295" cy="395628"/>
          </a:xfrm>
          <a:prstGeom prst="borderCallout1">
            <a:avLst>
              <a:gd name="adj1" fmla="val 42735"/>
              <a:gd name="adj2" fmla="val 1159"/>
              <a:gd name="adj3" fmla="val 179527"/>
              <a:gd name="adj4" fmla="val -51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72818"/>
              </p:ext>
            </p:extLst>
          </p:nvPr>
        </p:nvGraphicFramePr>
        <p:xfrm>
          <a:off x="8360110" y="3268010"/>
          <a:ext cx="923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0" name="Equation" r:id="rId12" imgW="380880" imgH="177480" progId="Equation.DSMT4">
                  <p:embed/>
                </p:oleObj>
              </mc:Choice>
              <mc:Fallback>
                <p:oleObj name="Equation" r:id="rId12" imgW="380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0110" y="3268010"/>
                        <a:ext cx="9239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222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80" grpId="0"/>
      <p:bldP spid="5" grpId="0" animBg="1"/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691B9-C9C1-4F08-BF36-E0D4F498FACE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C5417-131B-4064-A404-09A5B9FE0995}" type="slidenum">
              <a:rPr lang="en-US" altLang="zh-CN"/>
              <a:pPr/>
              <a:t>27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585787"/>
            <a:ext cx="114681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5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015F-F830-47DD-8273-D514367204B4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374B0-98D4-4E52-8444-CE9557B18206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733189" name="Rectangle 5"/>
          <p:cNvSpPr>
            <a:spLocks noChangeArrowheads="1"/>
          </p:cNvSpPr>
          <p:nvPr/>
        </p:nvSpPr>
        <p:spPr bwMode="auto">
          <a:xfrm>
            <a:off x="1894079" y="137909"/>
            <a:ext cx="2232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3200" b="1" dirty="0">
                <a:solidFill>
                  <a:schemeClr val="hlink"/>
                </a:solidFill>
                <a:latin typeface="宋体" panose="02010600030101010101" pitchFamily="2" charset="-122"/>
              </a:rPr>
              <a:t>Ⅱ</a:t>
            </a:r>
            <a:r>
              <a:rPr lang="zh-CN" altLang="en-US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分布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384212"/>
              </p:ext>
            </p:extLst>
          </p:nvPr>
        </p:nvGraphicFramePr>
        <p:xfrm>
          <a:off x="718504" y="883500"/>
          <a:ext cx="10127569" cy="1625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Equation" r:id="rId3" imgW="4660560" imgH="749160" progId="Equation.DSMT4">
                  <p:embed/>
                </p:oleObj>
              </mc:Choice>
              <mc:Fallback>
                <p:oleObj name="Equation" r:id="rId3" imgW="466056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8504" y="883500"/>
                        <a:ext cx="10127569" cy="1625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63" y="2675535"/>
            <a:ext cx="5029055" cy="365756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7018" y="2675534"/>
            <a:ext cx="5029055" cy="365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2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5FC9-116F-4468-AE46-F8639310BD75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69EC6-6B9B-4206-B864-B36187ED151F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7352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418878"/>
              </p:ext>
            </p:extLst>
          </p:nvPr>
        </p:nvGraphicFramePr>
        <p:xfrm>
          <a:off x="6414448" y="5550432"/>
          <a:ext cx="706738" cy="511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4" name="公式" r:id="rId3" imgW="774360" imgH="431640" progId="Equation.3">
                  <p:embed/>
                </p:oleObj>
              </mc:Choice>
              <mc:Fallback>
                <p:oleObj name="公式" r:id="rId3" imgW="774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4448" y="5550432"/>
                        <a:ext cx="706738" cy="5113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5248" name="Text Box 16"/>
          <p:cNvSpPr txBox="1">
            <a:spLocks noChangeArrowheads="1"/>
          </p:cNvSpPr>
          <p:nvPr/>
        </p:nvSpPr>
        <p:spPr bwMode="auto">
          <a:xfrm>
            <a:off x="1135063" y="272909"/>
            <a:ext cx="4214812" cy="5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50000"/>
              </a:spcBef>
              <a:buClr>
                <a:schemeClr val="hlink"/>
              </a:buClr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Mathematica1" pitchFamily="2" charset="2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Mathematica1" pitchFamily="2" charset="2"/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Mathematica1" pitchFamily="2" charset="2"/>
              </a:rPr>
              <a:t>分布的上</a:t>
            </a:r>
            <a:r>
              <a:rPr lang="el-GR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α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Mathematica1" pitchFamily="2" charset="2"/>
              </a:rPr>
              <a:t>分位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Mathematica1" pitchFamily="2" charset="2"/>
              </a:rPr>
              <a:t>数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sym typeface="Mathematica1" pitchFamily="2" charset="2"/>
              </a:rPr>
              <a:t>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sym typeface="Mathematica1" pitchFamily="2" charset="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7776" y="2859922"/>
            <a:ext cx="5084707" cy="263944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495351" y="5153025"/>
            <a:ext cx="791741" cy="312648"/>
            <a:chOff x="6495351" y="5153025"/>
            <a:chExt cx="791741" cy="312648"/>
          </a:xfrm>
        </p:grpSpPr>
        <p:sp>
          <p:nvSpPr>
            <p:cNvPr id="735238" name="Line 6"/>
            <p:cNvSpPr>
              <a:spLocks noChangeShapeType="1"/>
            </p:cNvSpPr>
            <p:nvPr/>
          </p:nvSpPr>
          <p:spPr bwMode="auto">
            <a:xfrm>
              <a:off x="6495351" y="5153025"/>
              <a:ext cx="0" cy="272192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 flipH="1">
              <a:off x="6534150" y="5191125"/>
              <a:ext cx="66675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6610350" y="5191125"/>
              <a:ext cx="66675" cy="228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6781800" y="5235397"/>
              <a:ext cx="57396" cy="1843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6949256" y="5286375"/>
              <a:ext cx="32569" cy="133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6859301" y="5257800"/>
              <a:ext cx="49622" cy="1619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6686550" y="5216347"/>
              <a:ext cx="57151" cy="1938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7038743" y="5276850"/>
              <a:ext cx="49622" cy="1619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>
              <a:off x="7130709" y="5276850"/>
              <a:ext cx="49622" cy="1619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7237470" y="5303748"/>
              <a:ext cx="49622" cy="1619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线形标注 1 52"/>
          <p:cNvSpPr/>
          <p:nvPr/>
        </p:nvSpPr>
        <p:spPr>
          <a:xfrm>
            <a:off x="7076587" y="4795497"/>
            <a:ext cx="545295" cy="395628"/>
          </a:xfrm>
          <a:prstGeom prst="borderCallout1">
            <a:avLst>
              <a:gd name="adj1" fmla="val 42735"/>
              <a:gd name="adj2" fmla="val 1159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436983"/>
              </p:ext>
            </p:extLst>
          </p:nvPr>
        </p:nvGraphicFramePr>
        <p:xfrm>
          <a:off x="1237997" y="1220080"/>
          <a:ext cx="9762235" cy="12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5" name="Equation" r:id="rId6" imgW="4114800" imgH="558720" progId="Equation.DSMT4">
                  <p:embed/>
                </p:oleObj>
              </mc:Choice>
              <mc:Fallback>
                <p:oleObj name="Equation" r:id="rId6" imgW="41148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7997" y="1220080"/>
                        <a:ext cx="9762235" cy="121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38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CF6E1-4845-4EBB-974E-18CB2359FE15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3F18-2DDD-4F03-AA9F-D4C571EA8F3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40014" y="303212"/>
            <a:ext cx="7129462" cy="1325563"/>
          </a:xfrm>
        </p:spPr>
        <p:txBody>
          <a:bodyPr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第一节</a:t>
            </a:r>
            <a:r>
              <a:rPr lang="zh-CN" altLang="en-US" dirty="0"/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概率论基础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645920" y="1628775"/>
            <a:ext cx="9209314" cy="4032250"/>
          </a:xfrm>
          <a:solidFill>
            <a:srgbClr val="FFFF99"/>
          </a:solidFill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normAutofit/>
          </a:bodyPr>
          <a:lstStyle/>
          <a:p>
            <a:pPr marL="0" indent="0" algn="ctr">
              <a:lnSpc>
                <a:spcPct val="160000"/>
              </a:lnSpc>
              <a:buNone/>
            </a:pPr>
            <a:r>
              <a:rPr lang="zh-CN" altLang="en-US" sz="3600" b="1" u="sng" dirty="0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一、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正态分布及其特征</a:t>
            </a:r>
          </a:p>
          <a:p>
            <a:pPr marL="0" indent="0" algn="ctr">
              <a:lnSpc>
                <a:spcPct val="160000"/>
              </a:lnSpc>
              <a:buNone/>
            </a:pPr>
            <a:endParaRPr lang="zh-CN" altLang="en-US" sz="36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 algn="ctr">
              <a:lnSpc>
                <a:spcPct val="160000"/>
              </a:lnSpc>
              <a:buNone/>
            </a:pPr>
            <a:r>
              <a:rPr lang="zh-CN" altLang="en-US" sz="3600" b="1" u="sng" dirty="0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二、</a:t>
            </a:r>
            <a:r>
              <a:rPr lang="zh-CN" altLang="en-US" sz="3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随机变量的数字特征</a:t>
            </a:r>
          </a:p>
        </p:txBody>
      </p:sp>
    </p:spTree>
    <p:extLst>
      <p:ext uri="{BB962C8B-B14F-4D97-AF65-F5344CB8AC3E}">
        <p14:creationId xmlns:p14="http://schemas.microsoft.com/office/powerpoint/2010/main" val="1601548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8C7D-52D8-4185-A5C8-033DF8F6D9DD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D8B0-6223-49E1-B79A-BFE7C5BDD924}" type="slidenum">
              <a:rPr lang="en-US" altLang="zh-CN"/>
              <a:pPr/>
              <a:t>30</a:t>
            </a:fld>
            <a:endParaRPr lang="en-US" altLang="zh-CN"/>
          </a:p>
        </p:txBody>
      </p:sp>
      <p:graphicFrame>
        <p:nvGraphicFramePr>
          <p:cNvPr id="7362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191473"/>
              </p:ext>
            </p:extLst>
          </p:nvPr>
        </p:nvGraphicFramePr>
        <p:xfrm>
          <a:off x="2485970" y="745883"/>
          <a:ext cx="6403975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1" name="Equation" r:id="rId3" imgW="2869920" imgH="672840" progId="Equation.DSMT4">
                  <p:embed/>
                </p:oleObj>
              </mc:Choice>
              <mc:Fallback>
                <p:oleObj name="Equation" r:id="rId3" imgW="286992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5970" y="745883"/>
                        <a:ext cx="6403975" cy="1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51" y="3207290"/>
            <a:ext cx="5084707" cy="263944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4495790" y="5142865"/>
            <a:ext cx="1211567" cy="1127746"/>
            <a:chOff x="6572240" y="3914140"/>
            <a:chExt cx="1211567" cy="1127746"/>
          </a:xfrm>
        </p:grpSpPr>
        <p:graphicFrame>
          <p:nvGraphicFramePr>
            <p:cNvPr id="2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7190198"/>
                </p:ext>
              </p:extLst>
            </p:nvPr>
          </p:nvGraphicFramePr>
          <p:xfrm>
            <a:off x="6572240" y="4609607"/>
            <a:ext cx="498608" cy="432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82" name="Equation" r:id="rId6" imgW="380880" imgH="253800" progId="Equation.DSMT4">
                    <p:embed/>
                  </p:oleObj>
                </mc:Choice>
                <mc:Fallback>
                  <p:oleObj name="Equation" r:id="rId6" imgW="3808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2240" y="4609607"/>
                          <a:ext cx="498608" cy="432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" name="组合 23"/>
            <p:cNvGrpSpPr/>
            <p:nvPr/>
          </p:nvGrpSpPr>
          <p:grpSpPr>
            <a:xfrm>
              <a:off x="6657276" y="4271668"/>
              <a:ext cx="791741" cy="312648"/>
              <a:chOff x="6495351" y="5153025"/>
              <a:chExt cx="791741" cy="312648"/>
            </a:xfrm>
          </p:grpSpPr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>
                <a:off x="6495351" y="5153025"/>
                <a:ext cx="0" cy="272192"/>
              </a:xfrm>
              <a:prstGeom prst="line">
                <a:avLst/>
              </a:prstGeom>
              <a:noFill/>
              <a:ln w="476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 flipH="1">
                <a:off x="6534150" y="5191125"/>
                <a:ext cx="66675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 flipH="1">
                <a:off x="6610350" y="5191125"/>
                <a:ext cx="66675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6781800" y="5235397"/>
                <a:ext cx="57396" cy="1843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>
                <a:off x="6949256" y="5286375"/>
                <a:ext cx="32569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 flipH="1">
                <a:off x="6859301" y="5257800"/>
                <a:ext cx="49622" cy="1619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6686550" y="5216347"/>
                <a:ext cx="57151" cy="19385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 flipH="1">
                <a:off x="7038743" y="5276850"/>
                <a:ext cx="49622" cy="1619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7130709" y="5276850"/>
                <a:ext cx="49622" cy="1619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>
                <a:off x="7237470" y="5303748"/>
                <a:ext cx="49622" cy="1619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线形标注 1 34"/>
            <p:cNvSpPr/>
            <p:nvPr/>
          </p:nvSpPr>
          <p:spPr>
            <a:xfrm>
              <a:off x="7238512" y="3914140"/>
              <a:ext cx="545295" cy="395628"/>
            </a:xfrm>
            <a:prstGeom prst="borderCallout1">
              <a:avLst>
                <a:gd name="adj1" fmla="val 42735"/>
                <a:gd name="adj2" fmla="val 1159"/>
                <a:gd name="adj3" fmla="val 112500"/>
                <a:gd name="adj4" fmla="val -383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2895" y="5123381"/>
            <a:ext cx="1406927" cy="1138828"/>
            <a:chOff x="2569345" y="3894656"/>
            <a:chExt cx="1406927" cy="1138828"/>
          </a:xfrm>
        </p:grpSpPr>
        <p:graphicFrame>
          <p:nvGraphicFramePr>
            <p:cNvPr id="3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3179043"/>
                </p:ext>
              </p:extLst>
            </p:nvPr>
          </p:nvGraphicFramePr>
          <p:xfrm>
            <a:off x="3333725" y="4613952"/>
            <a:ext cx="642547" cy="41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83" name="Equation" r:id="rId8" imgW="507960" imgH="253800" progId="Equation.DSMT4">
                    <p:embed/>
                  </p:oleObj>
                </mc:Choice>
                <mc:Fallback>
                  <p:oleObj name="Equation" r:id="rId8" imgW="5079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3725" y="4613952"/>
                          <a:ext cx="642547" cy="419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6"/>
            <p:cNvSpPr>
              <a:spLocks noChangeShapeType="1"/>
            </p:cNvSpPr>
            <p:nvPr/>
          </p:nvSpPr>
          <p:spPr bwMode="auto">
            <a:xfrm rot="10189771" flipH="1">
              <a:off x="3628657" y="4325231"/>
              <a:ext cx="29309" cy="217314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 rot="10189771" flipH="1">
              <a:off x="3536209" y="4361569"/>
              <a:ext cx="52094" cy="221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3505199" y="4369225"/>
              <a:ext cx="4518" cy="202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10189771" flipH="1">
              <a:off x="3349159" y="4395433"/>
              <a:ext cx="44844" cy="178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10189771" flipH="1">
              <a:off x="3235259" y="4417212"/>
              <a:ext cx="25447" cy="12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10189771" flipH="1">
              <a:off x="3293665" y="4405760"/>
              <a:ext cx="38770" cy="157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10189771" flipH="1">
              <a:off x="3425047" y="4391297"/>
              <a:ext cx="44653" cy="1880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10189771" flipH="1">
              <a:off x="3152405" y="4412328"/>
              <a:ext cx="38770" cy="157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10189771" flipH="1">
              <a:off x="3081680" y="4425016"/>
              <a:ext cx="38770" cy="157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10189771" flipH="1">
              <a:off x="2994970" y="4414065"/>
              <a:ext cx="38770" cy="157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线形标注 1 48"/>
            <p:cNvSpPr/>
            <p:nvPr/>
          </p:nvSpPr>
          <p:spPr>
            <a:xfrm>
              <a:off x="2569345" y="3894656"/>
              <a:ext cx="545295" cy="395628"/>
            </a:xfrm>
            <a:prstGeom prst="borderCallout1">
              <a:avLst>
                <a:gd name="adj1" fmla="val 52365"/>
                <a:gd name="adj2" fmla="val 95484"/>
                <a:gd name="adj3" fmla="val 107685"/>
                <a:gd name="adj4" fmla="val 1433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2092" y="3185447"/>
            <a:ext cx="5084707" cy="263944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0339388" y="5121022"/>
            <a:ext cx="1385887" cy="1138491"/>
            <a:chOff x="10339388" y="3635122"/>
            <a:chExt cx="1385887" cy="1138491"/>
          </a:xfrm>
        </p:grpSpPr>
        <p:graphicFrame>
          <p:nvGraphicFramePr>
            <p:cNvPr id="5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454003"/>
                </p:ext>
              </p:extLst>
            </p:nvPr>
          </p:nvGraphicFramePr>
          <p:xfrm>
            <a:off x="10339388" y="4319588"/>
            <a:ext cx="630237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84" name="Equation" r:id="rId10" imgW="482400" imgH="266400" progId="Equation.DSMT4">
                    <p:embed/>
                  </p:oleObj>
                </mc:Choice>
                <mc:Fallback>
                  <p:oleObj name="Equation" r:id="rId10" imgW="48240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39388" y="4319588"/>
                          <a:ext cx="630237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" name="组合 55"/>
            <p:cNvGrpSpPr/>
            <p:nvPr/>
          </p:nvGrpSpPr>
          <p:grpSpPr>
            <a:xfrm>
              <a:off x="10489667" y="3992650"/>
              <a:ext cx="791741" cy="312648"/>
              <a:chOff x="6495351" y="5153025"/>
              <a:chExt cx="791741" cy="312648"/>
            </a:xfrm>
          </p:grpSpPr>
          <p:sp>
            <p:nvSpPr>
              <p:cNvPr id="58" name="Line 6"/>
              <p:cNvSpPr>
                <a:spLocks noChangeShapeType="1"/>
              </p:cNvSpPr>
              <p:nvPr/>
            </p:nvSpPr>
            <p:spPr bwMode="auto">
              <a:xfrm>
                <a:off x="6495351" y="5153025"/>
                <a:ext cx="0" cy="272192"/>
              </a:xfrm>
              <a:prstGeom prst="line">
                <a:avLst/>
              </a:prstGeom>
              <a:noFill/>
              <a:ln w="476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9" name="直接连接符 58"/>
              <p:cNvCxnSpPr/>
              <p:nvPr/>
            </p:nvCxnSpPr>
            <p:spPr>
              <a:xfrm flipH="1">
                <a:off x="6534150" y="5191125"/>
                <a:ext cx="66675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H="1">
                <a:off x="6610350" y="5191125"/>
                <a:ext cx="66675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H="1">
                <a:off x="6781800" y="5235397"/>
                <a:ext cx="57396" cy="1843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H="1">
                <a:off x="6949256" y="5286375"/>
                <a:ext cx="32569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6859301" y="5257800"/>
                <a:ext cx="49622" cy="1619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6686550" y="5216347"/>
                <a:ext cx="57151" cy="19385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H="1">
                <a:off x="7038743" y="5276850"/>
                <a:ext cx="49622" cy="1619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H="1">
                <a:off x="7130709" y="5276850"/>
                <a:ext cx="49622" cy="1619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flipH="1">
                <a:off x="7237470" y="5303748"/>
                <a:ext cx="49622" cy="1619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线形标注 1 56"/>
            <p:cNvSpPr/>
            <p:nvPr/>
          </p:nvSpPr>
          <p:spPr>
            <a:xfrm>
              <a:off x="11070903" y="3635122"/>
              <a:ext cx="654372" cy="395628"/>
            </a:xfrm>
            <a:prstGeom prst="borderCallout1">
              <a:avLst>
                <a:gd name="adj1" fmla="val 42735"/>
                <a:gd name="adj2" fmla="val 1159"/>
                <a:gd name="adj3" fmla="val 112500"/>
                <a:gd name="adj4" fmla="val -383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269194" y="5101538"/>
            <a:ext cx="1596869" cy="1150037"/>
            <a:chOff x="6269194" y="3615638"/>
            <a:chExt cx="1596869" cy="1150037"/>
          </a:xfrm>
        </p:grpSpPr>
        <p:graphicFrame>
          <p:nvGraphicFramePr>
            <p:cNvPr id="6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9520978"/>
                </p:ext>
              </p:extLst>
            </p:nvPr>
          </p:nvGraphicFramePr>
          <p:xfrm>
            <a:off x="7110413" y="4325938"/>
            <a:ext cx="755650" cy="439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85" name="Equation" r:id="rId12" imgW="596880" imgH="266400" progId="Equation.DSMT4">
                    <p:embed/>
                  </p:oleObj>
                </mc:Choice>
                <mc:Fallback>
                  <p:oleObj name="Equation" r:id="rId12" imgW="5968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0413" y="4325938"/>
                          <a:ext cx="755650" cy="439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Line 6"/>
            <p:cNvSpPr>
              <a:spLocks noChangeShapeType="1"/>
            </p:cNvSpPr>
            <p:nvPr/>
          </p:nvSpPr>
          <p:spPr bwMode="auto">
            <a:xfrm rot="10189771" flipH="1">
              <a:off x="7461048" y="4046213"/>
              <a:ext cx="29309" cy="217314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1" name="直接连接符 70"/>
            <p:cNvCxnSpPr/>
            <p:nvPr/>
          </p:nvCxnSpPr>
          <p:spPr>
            <a:xfrm rot="10189771" flipH="1">
              <a:off x="7368600" y="4082551"/>
              <a:ext cx="52094" cy="221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7337590" y="4090207"/>
              <a:ext cx="4518" cy="202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10189771" flipH="1">
              <a:off x="7181550" y="4116415"/>
              <a:ext cx="44844" cy="178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10189771" flipH="1">
              <a:off x="7067650" y="4138194"/>
              <a:ext cx="25447" cy="12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rot="10189771" flipH="1">
              <a:off x="7126056" y="4126742"/>
              <a:ext cx="38770" cy="157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10189771" flipH="1">
              <a:off x="7257438" y="4112279"/>
              <a:ext cx="44653" cy="1880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rot="10189771" flipH="1">
              <a:off x="6984796" y="4133310"/>
              <a:ext cx="38770" cy="157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0189771" flipH="1">
              <a:off x="6914071" y="4145998"/>
              <a:ext cx="38770" cy="157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rot="10189771" flipH="1">
              <a:off x="6827361" y="4135047"/>
              <a:ext cx="38770" cy="157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线形标注 1 79"/>
            <p:cNvSpPr/>
            <p:nvPr/>
          </p:nvSpPr>
          <p:spPr>
            <a:xfrm>
              <a:off x="6269194" y="3615638"/>
              <a:ext cx="677838" cy="395628"/>
            </a:xfrm>
            <a:prstGeom prst="borderCallout1">
              <a:avLst>
                <a:gd name="adj1" fmla="val 52365"/>
                <a:gd name="adj2" fmla="val 95484"/>
                <a:gd name="adj3" fmla="val 107685"/>
                <a:gd name="adj4" fmla="val 1433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59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8C7D-52D8-4185-A5C8-033DF8F6D9DD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D8B0-6223-49E1-B79A-BFE7C5BDD924}" type="slidenum">
              <a:rPr lang="en-US" altLang="zh-CN"/>
              <a:pPr/>
              <a:t>31</a:t>
            </a:fld>
            <a:endParaRPr lang="en-US" altLang="zh-CN"/>
          </a:p>
        </p:txBody>
      </p:sp>
      <p:graphicFrame>
        <p:nvGraphicFramePr>
          <p:cNvPr id="7362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311317"/>
              </p:ext>
            </p:extLst>
          </p:nvPr>
        </p:nvGraphicFramePr>
        <p:xfrm>
          <a:off x="892175" y="79375"/>
          <a:ext cx="28384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1" name="Equation" r:id="rId3" imgW="1346040" imgH="279360" progId="Equation.DSMT4">
                  <p:embed/>
                </p:oleObj>
              </mc:Choice>
              <mc:Fallback>
                <p:oleObj name="Equation" r:id="rId3" imgW="1346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79375"/>
                        <a:ext cx="283845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594903"/>
              </p:ext>
            </p:extLst>
          </p:nvPr>
        </p:nvGraphicFramePr>
        <p:xfrm>
          <a:off x="1820069" y="6270976"/>
          <a:ext cx="8551863" cy="535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2" name="Equation" r:id="rId5" imgW="4012920" imgH="253800" progId="Equation.DSMT4">
                  <p:embed/>
                </p:oleObj>
              </mc:Choice>
              <mc:Fallback>
                <p:oleObj name="Equation" r:id="rId5" imgW="4012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069" y="6270976"/>
                        <a:ext cx="8551863" cy="535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3020" y="668338"/>
            <a:ext cx="9607855" cy="5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7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10A3-AD23-4099-B5C8-9548B925C636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959E8-76D0-4032-8F3A-8E724D69F62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737282" name="Rectangle 2"/>
          <p:cNvSpPr>
            <a:spLocks noChangeArrowheads="1"/>
          </p:cNvSpPr>
          <p:nvPr/>
        </p:nvSpPr>
        <p:spPr bwMode="auto">
          <a:xfrm>
            <a:off x="2935288" y="68264"/>
            <a:ext cx="3009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3200" b="1" dirty="0">
                <a:solidFill>
                  <a:schemeClr val="hlink"/>
                </a:solidFill>
                <a:latin typeface="宋体" panose="02010600030101010101" pitchFamily="2" charset="-122"/>
              </a:rPr>
              <a:t>Ⅲ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分布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09255"/>
              </p:ext>
            </p:extLst>
          </p:nvPr>
        </p:nvGraphicFramePr>
        <p:xfrm>
          <a:off x="712470" y="911797"/>
          <a:ext cx="1104582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1" name="Equation" r:id="rId3" imgW="5638680" imgH="711000" progId="Equation.DSMT4">
                  <p:embed/>
                </p:oleObj>
              </mc:Choice>
              <mc:Fallback>
                <p:oleObj name="Equation" r:id="rId3" imgW="56386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2470" y="911797"/>
                        <a:ext cx="11045825" cy="1395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212546"/>
              </p:ext>
            </p:extLst>
          </p:nvPr>
        </p:nvGraphicFramePr>
        <p:xfrm>
          <a:off x="1703387" y="2644331"/>
          <a:ext cx="375602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2" name="Equation" r:id="rId5" imgW="1917360" imgH="482400" progId="Equation.DSMT4">
                  <p:embed/>
                </p:oleObj>
              </mc:Choice>
              <mc:Fallback>
                <p:oleObj name="Equation" r:id="rId5" imgW="1917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3387" y="2644331"/>
                        <a:ext cx="3756025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708584"/>
              </p:ext>
            </p:extLst>
          </p:nvPr>
        </p:nvGraphicFramePr>
        <p:xfrm>
          <a:off x="1703387" y="3774504"/>
          <a:ext cx="325913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3" name="Equation" r:id="rId7" imgW="1663560" imgH="469800" progId="Equation.DSMT4">
                  <p:embed/>
                </p:oleObj>
              </mc:Choice>
              <mc:Fallback>
                <p:oleObj name="Equation" r:id="rId7" imgW="16635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03387" y="3774504"/>
                        <a:ext cx="3259137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0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C55C-00B4-44C8-8B4C-9AAC25BE0E27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31B9-312F-46CF-9C06-532E9220D816}" type="slidenum">
              <a:rPr lang="en-US" altLang="zh-CN"/>
              <a:pPr/>
              <a:t>33</a:t>
            </a:fld>
            <a:endParaRPr lang="en-US" altLang="zh-CN"/>
          </a:p>
        </p:txBody>
      </p:sp>
      <p:graphicFrame>
        <p:nvGraphicFramePr>
          <p:cNvPr id="7393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45904"/>
              </p:ext>
            </p:extLst>
          </p:nvPr>
        </p:nvGraphicFramePr>
        <p:xfrm>
          <a:off x="6903234" y="5843904"/>
          <a:ext cx="938198" cy="437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7" name="Equation" r:id="rId3" imgW="685800" imgH="253800" progId="Equation.DSMT4">
                  <p:embed/>
                </p:oleObj>
              </mc:Choice>
              <mc:Fallback>
                <p:oleObj name="Equation" r:id="rId3" imgW="685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234" y="5843904"/>
                        <a:ext cx="938198" cy="437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41" name="Rectangle 13">
            <a:hlinkClick r:id="rId5" action="ppaction://hlinkfile"/>
          </p:cNvPr>
          <p:cNvSpPr>
            <a:spLocks noChangeArrowheads="1"/>
          </p:cNvSpPr>
          <p:nvPr/>
        </p:nvSpPr>
        <p:spPr bwMode="auto">
          <a:xfrm>
            <a:off x="2297113" y="161730"/>
            <a:ext cx="43211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Clr>
                <a:schemeClr val="hlink"/>
              </a:buClr>
            </a:pPr>
            <a:r>
              <a:rPr lang="en-US" altLang="zh-CN" sz="32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分布的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sym typeface="Mathematica1" pitchFamily="2" charset="2"/>
              </a:rPr>
              <a:t>上</a:t>
            </a:r>
            <a:r>
              <a:rPr lang="el-GR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α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分位数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8975" y="2772482"/>
            <a:ext cx="5480050" cy="3133725"/>
          </a:xfrm>
          <a:prstGeom prst="rect">
            <a:avLst/>
          </a:prstGeom>
        </p:spPr>
      </p:pic>
      <p:sp>
        <p:nvSpPr>
          <p:cNvPr id="4" name="任意多边形 3"/>
          <p:cNvSpPr/>
          <p:nvPr/>
        </p:nvSpPr>
        <p:spPr>
          <a:xfrm>
            <a:off x="7372333" y="5663931"/>
            <a:ext cx="1181117" cy="161940"/>
          </a:xfrm>
          <a:custGeom>
            <a:avLst/>
            <a:gdLst>
              <a:gd name="connsiteX0" fmla="*/ 9542 w 1181117"/>
              <a:gd name="connsiteY0" fmla="*/ 142890 h 161940"/>
              <a:gd name="connsiteX1" fmla="*/ 9542 w 1181117"/>
              <a:gd name="connsiteY1" fmla="*/ 142890 h 161940"/>
              <a:gd name="connsiteX2" fmla="*/ 19067 w 1181117"/>
              <a:gd name="connsiteY2" fmla="*/ 57165 h 161940"/>
              <a:gd name="connsiteX3" fmla="*/ 9542 w 1181117"/>
              <a:gd name="connsiteY3" fmla="*/ 19065 h 161940"/>
              <a:gd name="connsiteX4" fmla="*/ 1181117 w 1181117"/>
              <a:gd name="connsiteY4" fmla="*/ 104790 h 161940"/>
              <a:gd name="connsiteX5" fmla="*/ 1152542 w 1181117"/>
              <a:gd name="connsiteY5" fmla="*/ 161940 h 161940"/>
              <a:gd name="connsiteX6" fmla="*/ 9542 w 1181117"/>
              <a:gd name="connsiteY6" fmla="*/ 142890 h 16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1117" h="161940">
                <a:moveTo>
                  <a:pt x="9542" y="142890"/>
                </a:moveTo>
                <a:lnTo>
                  <a:pt x="9542" y="142890"/>
                </a:lnTo>
                <a:cubicBezTo>
                  <a:pt x="12717" y="114315"/>
                  <a:pt x="20979" y="85852"/>
                  <a:pt x="19067" y="57165"/>
                </a:cubicBezTo>
                <a:cubicBezTo>
                  <a:pt x="17429" y="32594"/>
                  <a:pt x="-15913" y="-31845"/>
                  <a:pt x="9542" y="19065"/>
                </a:cubicBezTo>
                <a:lnTo>
                  <a:pt x="1181117" y="104790"/>
                </a:lnTo>
                <a:lnTo>
                  <a:pt x="1152542" y="161940"/>
                </a:lnTo>
                <a:lnTo>
                  <a:pt x="9542" y="14289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线形标注 1 10"/>
          <p:cNvSpPr/>
          <p:nvPr/>
        </p:nvSpPr>
        <p:spPr>
          <a:xfrm>
            <a:off x="8054653" y="5268303"/>
            <a:ext cx="654372" cy="395628"/>
          </a:xfrm>
          <a:prstGeom prst="borderCallout1">
            <a:avLst>
              <a:gd name="adj1" fmla="val 42735"/>
              <a:gd name="adj2" fmla="val 1159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694434"/>
              </p:ext>
            </p:extLst>
          </p:nvPr>
        </p:nvGraphicFramePr>
        <p:xfrm>
          <a:off x="838199" y="857304"/>
          <a:ext cx="10529799" cy="1228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98" name="Equation" r:id="rId7" imgW="4787640" imgH="558720" progId="Equation.DSMT4">
                  <p:embed/>
                </p:oleObj>
              </mc:Choice>
              <mc:Fallback>
                <p:oleObj name="Equation" r:id="rId7" imgW="47876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199" y="857304"/>
                        <a:ext cx="10529799" cy="1228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87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9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9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3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41" grpId="0" autoUpdateAnimBg="0"/>
      <p:bldP spid="4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C55C-00B4-44C8-8B4C-9AAC25BE0E27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31B9-312F-46CF-9C06-532E9220D816}" type="slidenum">
              <a:rPr lang="en-US" altLang="zh-CN"/>
              <a:pPr/>
              <a:t>34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034315"/>
              </p:ext>
            </p:extLst>
          </p:nvPr>
        </p:nvGraphicFramePr>
        <p:xfrm>
          <a:off x="957263" y="214313"/>
          <a:ext cx="290036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6" name="Equation" r:id="rId3" imgW="1473120" imgH="253800" progId="Equation.DSMT4">
                  <p:embed/>
                </p:oleObj>
              </mc:Choice>
              <mc:Fallback>
                <p:oleObj name="Equation" r:id="rId3" imgW="14731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7263" y="214313"/>
                        <a:ext cx="2900360" cy="500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96532"/>
            <a:ext cx="12192000" cy="585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B495-1F67-4913-A844-038A907A9F1A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CA8A-A441-4DE4-952E-D338E6AAA853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741378" name="Rectangle 2"/>
          <p:cNvSpPr>
            <a:spLocks noChangeArrowheads="1"/>
          </p:cNvSpPr>
          <p:nvPr/>
        </p:nvSpPr>
        <p:spPr bwMode="auto">
          <a:xfrm>
            <a:off x="2209800" y="165351"/>
            <a:ext cx="528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、几个重要的抽样分布定理</a:t>
            </a:r>
          </a:p>
        </p:txBody>
      </p:sp>
      <p:graphicFrame>
        <p:nvGraphicFramePr>
          <p:cNvPr id="741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595435"/>
              </p:ext>
            </p:extLst>
          </p:nvPr>
        </p:nvGraphicFramePr>
        <p:xfrm>
          <a:off x="944563" y="957263"/>
          <a:ext cx="10015537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8" name="Equation" r:id="rId3" imgW="4749480" imgH="1143000" progId="Equation.DSMT4">
                  <p:embed/>
                </p:oleObj>
              </mc:Choice>
              <mc:Fallback>
                <p:oleObj name="Equation" r:id="rId3" imgW="474948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957263"/>
                        <a:ext cx="10015537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156485"/>
              </p:ext>
            </p:extLst>
          </p:nvPr>
        </p:nvGraphicFramePr>
        <p:xfrm>
          <a:off x="913141" y="3194690"/>
          <a:ext cx="9628188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9" name="Equation" r:id="rId5" imgW="5155920" imgH="939600" progId="Equation.DSMT4">
                  <p:embed/>
                </p:oleObj>
              </mc:Choice>
              <mc:Fallback>
                <p:oleObj name="Equation" r:id="rId5" imgW="51559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141" y="3194690"/>
                        <a:ext cx="9628188" cy="175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21190"/>
              </p:ext>
            </p:extLst>
          </p:nvPr>
        </p:nvGraphicFramePr>
        <p:xfrm>
          <a:off x="917575" y="5081428"/>
          <a:ext cx="8921749" cy="171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0" name="Equation" r:id="rId7" imgW="4902120" imgH="939600" progId="Equation.DSMT4">
                  <p:embed/>
                </p:oleObj>
              </mc:Choice>
              <mc:Fallback>
                <p:oleObj name="Equation" r:id="rId7" imgW="49021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5081428"/>
                        <a:ext cx="8921749" cy="1712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35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B495-1F67-4913-A844-038A907A9F1A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CA8A-A441-4DE4-952E-D338E6AAA853}" type="slidenum">
              <a:rPr lang="en-US" altLang="zh-CN"/>
              <a:pPr/>
              <a:t>36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72131"/>
              </p:ext>
            </p:extLst>
          </p:nvPr>
        </p:nvGraphicFramePr>
        <p:xfrm>
          <a:off x="1292224" y="73023"/>
          <a:ext cx="777384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5" name="Equation" r:id="rId3" imgW="4254480" imgH="431640" progId="Equation.DSMT4">
                  <p:embed/>
                </p:oleObj>
              </mc:Choice>
              <mc:Fallback>
                <p:oleObj name="Equation" r:id="rId3" imgW="4254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2224" y="73023"/>
                        <a:ext cx="7773843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662345"/>
              </p:ext>
            </p:extLst>
          </p:nvPr>
        </p:nvGraphicFramePr>
        <p:xfrm>
          <a:off x="1292224" y="862010"/>
          <a:ext cx="88868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6" name="Equation" r:id="rId5" imgW="4863960" imgH="342720" progId="Equation.DSMT4">
                  <p:embed/>
                </p:oleObj>
              </mc:Choice>
              <mc:Fallback>
                <p:oleObj name="Equation" r:id="rId5" imgW="48639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2224" y="862010"/>
                        <a:ext cx="8886825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854539"/>
              </p:ext>
            </p:extLst>
          </p:nvPr>
        </p:nvGraphicFramePr>
        <p:xfrm>
          <a:off x="1292224" y="1590673"/>
          <a:ext cx="9652000" cy="222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7" name="Equation" r:id="rId7" imgW="5283000" imgH="1218960" progId="Equation.DSMT4">
                  <p:embed/>
                </p:oleObj>
              </mc:Choice>
              <mc:Fallback>
                <p:oleObj name="Equation" r:id="rId7" imgW="528300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2224" y="1590673"/>
                        <a:ext cx="9652000" cy="2227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897261"/>
              </p:ext>
            </p:extLst>
          </p:nvPr>
        </p:nvGraphicFramePr>
        <p:xfrm>
          <a:off x="1292224" y="3860800"/>
          <a:ext cx="8585200" cy="283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8" name="Equation" r:id="rId9" imgW="4698720" imgH="1549080" progId="Equation.DSMT4">
                  <p:embed/>
                </p:oleObj>
              </mc:Choice>
              <mc:Fallback>
                <p:oleObj name="Equation" r:id="rId9" imgW="4698720" imgH="1549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2224" y="3860800"/>
                        <a:ext cx="8585200" cy="283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07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5B46-1A6B-429D-ACFE-EE00BC7700F2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29EF7-0B5F-4368-8040-C636E39B0122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742402" name="Text Box 2"/>
          <p:cNvSpPr txBox="1">
            <a:spLocks noChangeArrowheads="1"/>
          </p:cNvSpPr>
          <p:nvPr/>
        </p:nvSpPr>
        <p:spPr bwMode="auto">
          <a:xfrm>
            <a:off x="1186724" y="1042852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定理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  (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样本均值的分布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742403" name="Group 3"/>
          <p:cNvGrpSpPr>
            <a:grpSpLocks/>
          </p:cNvGrpSpPr>
          <p:nvPr/>
        </p:nvGrpSpPr>
        <p:grpSpPr bwMode="auto">
          <a:xfrm>
            <a:off x="1893162" y="1561168"/>
            <a:ext cx="7739062" cy="1336675"/>
            <a:chOff x="249" y="709"/>
            <a:chExt cx="4875" cy="842"/>
          </a:xfrm>
        </p:grpSpPr>
        <p:sp>
          <p:nvSpPr>
            <p:cNvPr id="742404" name="Rectangle 4"/>
            <p:cNvSpPr>
              <a:spLocks noChangeArrowheads="1"/>
            </p:cNvSpPr>
            <p:nvPr/>
          </p:nvSpPr>
          <p:spPr bwMode="auto">
            <a:xfrm>
              <a:off x="476" y="771"/>
              <a:ext cx="3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…, 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i="1" baseline="-25000" dirty="0" err="1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是来自正态总体</a:t>
              </a:r>
              <a:endParaRPr lang="zh-CN" altLang="zh-CN" sz="2800" b="1" baseline="-250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42405" name="Object 5"/>
            <p:cNvGraphicFramePr>
              <a:graphicFrameLocks noChangeAspect="1"/>
            </p:cNvGraphicFramePr>
            <p:nvPr/>
          </p:nvGraphicFramePr>
          <p:xfrm>
            <a:off x="4014" y="709"/>
            <a:ext cx="111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70" name="公式" r:id="rId3" imgW="622080" imgH="228600" progId="Equation.3">
                    <p:embed/>
                  </p:oleObj>
                </mc:Choice>
                <mc:Fallback>
                  <p:oleObj name="公式" r:id="rId3" imgW="6220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709"/>
                          <a:ext cx="111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2406" name="Rectangle 6"/>
            <p:cNvSpPr>
              <a:spLocks noChangeArrowheads="1"/>
            </p:cNvSpPr>
            <p:nvPr/>
          </p:nvSpPr>
          <p:spPr bwMode="auto">
            <a:xfrm>
              <a:off x="249" y="1224"/>
              <a:ext cx="40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</a:rPr>
                <a:t>的样本，  是样本均值，则有</a:t>
              </a:r>
            </a:p>
          </p:txBody>
        </p:sp>
      </p:grpSp>
      <p:graphicFrame>
        <p:nvGraphicFramePr>
          <p:cNvPr id="742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948101"/>
              </p:ext>
            </p:extLst>
          </p:nvPr>
        </p:nvGraphicFramePr>
        <p:xfrm>
          <a:off x="3844744" y="3246162"/>
          <a:ext cx="230346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1" name="Equation" r:id="rId5" imgW="939600" imgH="419040" progId="Equation.DSMT4">
                  <p:embed/>
                </p:oleObj>
              </mc:Choice>
              <mc:Fallback>
                <p:oleObj name="Equation" r:id="rId5" imgW="939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744" y="3246162"/>
                        <a:ext cx="2303463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76352"/>
              </p:ext>
            </p:extLst>
          </p:nvPr>
        </p:nvGraphicFramePr>
        <p:xfrm>
          <a:off x="3581399" y="4784452"/>
          <a:ext cx="3968931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2" name="公式" r:id="rId7" imgW="2984400" imgH="914400" progId="Equation.3">
                  <p:embed/>
                </p:oleObj>
              </mc:Choice>
              <mc:Fallback>
                <p:oleObj name="公式" r:id="rId7" imgW="2984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399" y="4784452"/>
                        <a:ext cx="3968931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9" name="Object 9"/>
          <p:cNvGraphicFramePr>
            <a:graphicFrameLocks noChangeAspect="1"/>
          </p:cNvGraphicFramePr>
          <p:nvPr/>
        </p:nvGraphicFramePr>
        <p:xfrm>
          <a:off x="3287713" y="2420938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3" name="公式" r:id="rId9" imgW="304560" imgH="330120" progId="Equation.3">
                  <p:embed/>
                </p:oleObj>
              </mc:Choice>
              <mc:Fallback>
                <p:oleObj name="公式" r:id="rId9" imgW="304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2420938"/>
                        <a:ext cx="30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273629" y="227215"/>
            <a:ext cx="1091837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特别地，当总体为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正态分布</a:t>
            </a:r>
            <a:r>
              <a:rPr lang="zh-CN" altLang="en-US" sz="2800" b="1" dirty="0">
                <a:latin typeface="Times New Roman" panose="02020603050405020304" pitchFamily="18" charset="0"/>
              </a:rPr>
              <a:t>时，以下将给出几个重要的抽样分布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 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8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4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4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2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2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CF061-FFB1-41C7-BAF7-894FF8BC5C95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37D18-178F-4BE1-A1D9-94A41EB7401A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743426" name="Text Box 2"/>
          <p:cNvSpPr txBox="1">
            <a:spLocks noChangeArrowheads="1"/>
          </p:cNvSpPr>
          <p:nvPr/>
        </p:nvSpPr>
        <p:spPr bwMode="auto">
          <a:xfrm>
            <a:off x="2495550" y="765176"/>
            <a:ext cx="699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定理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样本方差的分布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743427" name="Object 3"/>
          <p:cNvGraphicFramePr>
            <a:graphicFrameLocks noChangeAspect="1"/>
          </p:cNvGraphicFramePr>
          <p:nvPr/>
        </p:nvGraphicFramePr>
        <p:xfrm>
          <a:off x="2855914" y="3429000"/>
          <a:ext cx="465137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6" name="公式" r:id="rId3" imgW="1638000" imgH="419040" progId="Equation.3">
                  <p:embed/>
                </p:oleObj>
              </mc:Choice>
              <mc:Fallback>
                <p:oleObj name="公式" r:id="rId3" imgW="1638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429000"/>
                        <a:ext cx="465137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3428" name="Group 4"/>
          <p:cNvGrpSpPr>
            <a:grpSpLocks/>
          </p:cNvGrpSpPr>
          <p:nvPr/>
        </p:nvGrpSpPr>
        <p:grpSpPr bwMode="auto">
          <a:xfrm>
            <a:off x="1881188" y="1844676"/>
            <a:ext cx="8786812" cy="1344613"/>
            <a:chOff x="249" y="618"/>
            <a:chExt cx="5535" cy="847"/>
          </a:xfrm>
        </p:grpSpPr>
        <p:sp>
          <p:nvSpPr>
            <p:cNvPr id="743429" name="Rectangle 5"/>
            <p:cNvSpPr>
              <a:spLocks noChangeArrowheads="1"/>
            </p:cNvSpPr>
            <p:nvPr/>
          </p:nvSpPr>
          <p:spPr bwMode="auto">
            <a:xfrm>
              <a:off x="613" y="663"/>
              <a:ext cx="29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>
                  <a:latin typeface="Times New Roman" panose="02020603050405020304" pitchFamily="18" charset="0"/>
                </a:rPr>
                <a:t>,…,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i="1" baseline="-25000">
                  <a:latin typeface="Times New Roman" panose="02020603050405020304" pitchFamily="18" charset="0"/>
                </a:rPr>
                <a:t>n</a:t>
              </a:r>
              <a:r>
                <a:rPr lang="zh-CN" altLang="en-US" sz="2800" b="1">
                  <a:latin typeface="Times New Roman" panose="02020603050405020304" pitchFamily="18" charset="0"/>
                </a:rPr>
                <a:t>是来自正态总体</a:t>
              </a:r>
              <a:endParaRPr lang="zh-CN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43430" name="Object 6"/>
            <p:cNvGraphicFramePr>
              <a:graphicFrameLocks noChangeAspect="1"/>
            </p:cNvGraphicFramePr>
            <p:nvPr/>
          </p:nvGraphicFramePr>
          <p:xfrm>
            <a:off x="3560" y="618"/>
            <a:ext cx="111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7" name="公式" r:id="rId5" imgW="622080" imgH="228600" progId="Equation.3">
                    <p:embed/>
                  </p:oleObj>
                </mc:Choice>
                <mc:Fallback>
                  <p:oleObj name="公式" r:id="rId5" imgW="6220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618"/>
                          <a:ext cx="1110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3431" name="Rectangle 7"/>
            <p:cNvSpPr>
              <a:spLocks noChangeArrowheads="1"/>
            </p:cNvSpPr>
            <p:nvPr/>
          </p:nvSpPr>
          <p:spPr bwMode="auto">
            <a:xfrm>
              <a:off x="4604" y="682"/>
              <a:ext cx="1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</a:rPr>
                <a:t>的样本</a:t>
              </a:r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</a:p>
          </p:txBody>
        </p:sp>
        <p:graphicFrame>
          <p:nvGraphicFramePr>
            <p:cNvPr id="743432" name="Object 8"/>
            <p:cNvGraphicFramePr>
              <a:graphicFrameLocks noChangeAspect="1"/>
            </p:cNvGraphicFramePr>
            <p:nvPr/>
          </p:nvGraphicFramePr>
          <p:xfrm>
            <a:off x="249" y="1095"/>
            <a:ext cx="792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8" name="公式" r:id="rId7" imgW="457200" imgH="215640" progId="Equation.3">
                    <p:embed/>
                  </p:oleObj>
                </mc:Choice>
                <mc:Fallback>
                  <p:oleObj name="公式" r:id="rId7" imgW="4572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095"/>
                          <a:ext cx="792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3433" name="Rectangle 9"/>
            <p:cNvSpPr>
              <a:spLocks noChangeArrowheads="1"/>
            </p:cNvSpPr>
            <p:nvPr/>
          </p:nvSpPr>
          <p:spPr bwMode="auto">
            <a:xfrm>
              <a:off x="931" y="1114"/>
              <a:ext cx="2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</a:rPr>
                <a:t>分别为样本均值和样本方差</a:t>
              </a:r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</a:p>
          </p:txBody>
        </p:sp>
        <p:sp>
          <p:nvSpPr>
            <p:cNvPr id="743434" name="Rectangle 10"/>
            <p:cNvSpPr>
              <a:spLocks noChangeArrowheads="1"/>
            </p:cNvSpPr>
            <p:nvPr/>
          </p:nvSpPr>
          <p:spPr bwMode="auto">
            <a:xfrm>
              <a:off x="3833" y="1117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</a:rPr>
                <a:t>则有</a:t>
              </a:r>
            </a:p>
          </p:txBody>
        </p:sp>
      </p:grpSp>
      <p:graphicFrame>
        <p:nvGraphicFramePr>
          <p:cNvPr id="7434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02573"/>
              </p:ext>
            </p:extLst>
          </p:nvPr>
        </p:nvGraphicFramePr>
        <p:xfrm>
          <a:off x="2963863" y="5021989"/>
          <a:ext cx="2943269" cy="580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9" name="Equation" r:id="rId9" imgW="2590560" imgH="469800" progId="Equation.DSMT4">
                  <p:embed/>
                </p:oleObj>
              </mc:Choice>
              <mc:Fallback>
                <p:oleObj name="Equation" r:id="rId9" imgW="2590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5021989"/>
                        <a:ext cx="2943269" cy="580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775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4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4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4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3943-F85E-4D65-87D8-F08460998634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8654-2D20-4D87-959F-AF044CE759BC}" type="slidenum">
              <a:rPr lang="en-US" altLang="zh-CN"/>
              <a:pPr/>
              <a:t>39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517063"/>
              </p:ext>
            </p:extLst>
          </p:nvPr>
        </p:nvGraphicFramePr>
        <p:xfrm>
          <a:off x="493508" y="179752"/>
          <a:ext cx="10980738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8" name="Equation" r:id="rId3" imgW="5384520" imgH="545760" progId="Equation.DSMT4">
                  <p:embed/>
                </p:oleObj>
              </mc:Choice>
              <mc:Fallback>
                <p:oleObj name="Equation" r:id="rId3" imgW="538452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508" y="179752"/>
                        <a:ext cx="10980738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677451"/>
              </p:ext>
            </p:extLst>
          </p:nvPr>
        </p:nvGraphicFramePr>
        <p:xfrm>
          <a:off x="1731963" y="1234862"/>
          <a:ext cx="7483475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9" name="Equation" r:id="rId5" imgW="3670200" imgH="1015920" progId="Equation.DSMT4">
                  <p:embed/>
                </p:oleObj>
              </mc:Choice>
              <mc:Fallback>
                <p:oleObj name="Equation" r:id="rId5" imgW="367020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1963" y="1234862"/>
                        <a:ext cx="7483475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838200" y="3408293"/>
            <a:ext cx="10291354" cy="1815882"/>
            <a:chOff x="838200" y="859903"/>
            <a:chExt cx="10291354" cy="1815882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838200" y="859903"/>
              <a:ext cx="10291354" cy="1815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zh-CN" altLang="en-US" sz="2800" b="1" dirty="0" smtClean="0">
                  <a:solidFill>
                    <a:schemeClr val="hlink"/>
                  </a:solidFill>
                  <a:latin typeface="Times New Roman" panose="02020603050405020304" pitchFamily="18" charset="0"/>
                </a:rPr>
                <a:t>定理 </a:t>
              </a:r>
              <a:r>
                <a:rPr lang="en-US" altLang="zh-CN" sz="2800" b="1" dirty="0" smtClean="0">
                  <a:solidFill>
                    <a:schemeClr val="hlink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sz="2800" b="1" dirty="0" smtClean="0">
                  <a:solidFill>
                    <a:schemeClr val="hlink"/>
                  </a:solidFill>
                  <a:latin typeface="Times New Roman" panose="02020603050405020304" pitchFamily="18" charset="0"/>
                </a:rPr>
                <a:t>：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,…,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i="1" baseline="-25000" dirty="0" err="1">
                  <a:latin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是取自正态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总体                 的样本，</a:t>
              </a:r>
              <a:endParaRPr lang="en-US" altLang="zh-CN" sz="2800" b="1" dirty="0" smtClean="0">
                <a:latin typeface="Times New Roman" panose="02020603050405020304" pitchFamily="18" charset="0"/>
              </a:endParaRPr>
            </a:p>
            <a:p>
              <a:pPr>
                <a:lnSpc>
                  <a:spcPct val="200000"/>
                </a:lnSpc>
              </a:pPr>
              <a:r>
                <a:rPr lang="zh-CN" altLang="en-US" sz="2800" b="1" dirty="0" smtClean="0">
                  <a:latin typeface="Times New Roman" panose="02020603050405020304" pitchFamily="18" charset="0"/>
                </a:rPr>
                <a:t>               分别为样本均值和样本方差，则有：</a:t>
              </a:r>
              <a:endParaRPr lang="en-US" altLang="zh-CN" sz="2800" b="1" dirty="0" smtClean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2319851"/>
                </p:ext>
              </p:extLst>
            </p:nvPr>
          </p:nvGraphicFramePr>
          <p:xfrm>
            <a:off x="6860177" y="1153536"/>
            <a:ext cx="1468438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0" name="Equation" r:id="rId7" imgW="622080" imgH="228600" progId="Equation.DSMT4">
                    <p:embed/>
                  </p:oleObj>
                </mc:Choice>
                <mc:Fallback>
                  <p:oleObj name="Equation" r:id="rId7" imgW="622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0177" y="1153536"/>
                          <a:ext cx="1468438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9640389" y="1217867"/>
            <a:ext cx="1097280" cy="512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11" name="公式" r:id="rId9" imgW="457200" imgH="215640" progId="Equation.3">
                    <p:embed/>
                  </p:oleObj>
                </mc:Choice>
                <mc:Fallback>
                  <p:oleObj name="公式" r:id="rId9" imgW="4572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0389" y="1217867"/>
                          <a:ext cx="1097280" cy="512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540660"/>
              </p:ext>
            </p:extLst>
          </p:nvPr>
        </p:nvGraphicFramePr>
        <p:xfrm>
          <a:off x="3867740" y="5430837"/>
          <a:ext cx="2992437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2" name="Equation" r:id="rId11" imgW="1054080" imgH="457200" progId="Equation.DSMT4">
                  <p:embed/>
                </p:oleObj>
              </mc:Choice>
              <mc:Fallback>
                <p:oleObj name="Equation" r:id="rId11" imgW="1054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740" y="5430837"/>
                        <a:ext cx="2992437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20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8B54B-677D-4FE7-8EFD-F6A62627C7EB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E07E-75D9-4429-986D-4B05C7B826E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06882" name="Text Box 2"/>
          <p:cNvSpPr txBox="1">
            <a:spLocks noChangeArrowheads="1"/>
          </p:cNvSpPr>
          <p:nvPr/>
        </p:nvSpPr>
        <p:spPr bwMode="auto">
          <a:xfrm>
            <a:off x="3152775" y="161816"/>
            <a:ext cx="5329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、随机变量与确定性变量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1082815" y="1090398"/>
            <a:ext cx="94691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随机变量 ：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取值不定，随试验（或抽样）的变化而变化。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algn="l"/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例：掷骰子的点数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（取值随试验的变化而变化）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二班同学的身高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（取值随抽样的变化而变化）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082815" y="3661069"/>
            <a:ext cx="946915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确定性变量 ：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取值固定（在重复或抽样之中取固定值）。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algn="l"/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例：张三同学的身高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（在重复抽样之中取固定值）</a:t>
            </a:r>
            <a:endParaRPr lang="zh-CN" altLang="en-US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2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autoUpdateAnimBg="0"/>
      <p:bldP spid="506883" grpId="0" autoUpdateAnimBg="0"/>
      <p:bldP spid="11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3943-F85E-4D65-87D8-F08460998634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E8654-2D20-4D87-959F-AF044CE759BC}" type="slidenum">
              <a:rPr lang="en-US" altLang="zh-CN"/>
              <a:pPr/>
              <a:t>40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589974"/>
              </p:ext>
            </p:extLst>
          </p:nvPr>
        </p:nvGraphicFramePr>
        <p:xfrm>
          <a:off x="752475" y="1296988"/>
          <a:ext cx="11003803" cy="302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7" name="Equation" r:id="rId3" imgW="5308560" imgH="1460160" progId="Equation.DSMT4">
                  <p:embed/>
                </p:oleObj>
              </mc:Choice>
              <mc:Fallback>
                <p:oleObj name="Equation" r:id="rId3" imgW="5308560" imgH="1460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75" y="1296988"/>
                        <a:ext cx="11003803" cy="3027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2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DC65A-EED6-437B-9DB8-46F7CF3C66B7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BD16D-A5BC-4D9A-BE5A-0321FC1F492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746498" name="Rectangle 2"/>
          <p:cNvSpPr>
            <a:spLocks noChangeArrowheads="1"/>
          </p:cNvSpPr>
          <p:nvPr/>
        </p:nvSpPr>
        <p:spPr bwMode="auto">
          <a:xfrm>
            <a:off x="4424136" y="2053421"/>
            <a:ext cx="497046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点估计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估计量的评选标准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3600" b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区间估计</a:t>
            </a:r>
          </a:p>
        </p:txBody>
      </p:sp>
      <p:sp>
        <p:nvSpPr>
          <p:cNvPr id="746504" name="Rectangle 8"/>
          <p:cNvSpPr>
            <a:spLocks noChangeArrowheads="1"/>
          </p:cNvSpPr>
          <p:nvPr/>
        </p:nvSpPr>
        <p:spPr bwMode="auto">
          <a:xfrm>
            <a:off x="3581400" y="1044893"/>
            <a:ext cx="40322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4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二、参数估计</a:t>
            </a:r>
          </a:p>
        </p:txBody>
      </p:sp>
    </p:spTree>
    <p:extLst>
      <p:ext uri="{BB962C8B-B14F-4D97-AF65-F5344CB8AC3E}">
        <p14:creationId xmlns:p14="http://schemas.microsoft.com/office/powerpoint/2010/main" val="5138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CDCB-1CA6-4CD9-82D3-78FBFE414214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6AD7-97A5-4592-84F1-17F39ECE676E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747522" name="Rectangle 2"/>
          <p:cNvSpPr>
            <a:spLocks noChangeArrowheads="1"/>
          </p:cNvSpPr>
          <p:nvPr/>
        </p:nvSpPr>
        <p:spPr bwMode="auto">
          <a:xfrm>
            <a:off x="1919428" y="364271"/>
            <a:ext cx="4321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</a:t>
            </a:r>
            <a:r>
              <a:rPr lang="zh-CN" altLang="en-US" sz="3200" b="1" dirty="0" smtClean="0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点估计</a:t>
            </a:r>
            <a:endParaRPr lang="zh-CN" altLang="en-US" sz="3200" b="1" dirty="0">
              <a:solidFill>
                <a:schemeClr val="tx2"/>
              </a:solidFill>
              <a:latin typeface="楷体_GB2312" panose="0201060903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108693"/>
              </p:ext>
            </p:extLst>
          </p:nvPr>
        </p:nvGraphicFramePr>
        <p:xfrm>
          <a:off x="838200" y="1400130"/>
          <a:ext cx="10804806" cy="678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2" name="Equation" r:id="rId3" imgW="4851360" imgH="304560" progId="Equation.DSMT4">
                  <p:embed/>
                </p:oleObj>
              </mc:Choice>
              <mc:Fallback>
                <p:oleObj name="Equation" r:id="rId3" imgW="4851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1400130"/>
                        <a:ext cx="10804806" cy="678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759435"/>
              </p:ext>
            </p:extLst>
          </p:nvPr>
        </p:nvGraphicFramePr>
        <p:xfrm>
          <a:off x="838200" y="2240292"/>
          <a:ext cx="10037763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3" name="Equation" r:id="rId5" imgW="4902120" imgH="1143000" progId="Equation.DSMT4">
                  <p:embed/>
                </p:oleObj>
              </mc:Choice>
              <mc:Fallback>
                <p:oleObj name="Equation" r:id="rId5" imgW="490212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2240292"/>
                        <a:ext cx="10037763" cy="233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17905"/>
              </p:ext>
            </p:extLst>
          </p:nvPr>
        </p:nvGraphicFramePr>
        <p:xfrm>
          <a:off x="1769851" y="4741593"/>
          <a:ext cx="7883107" cy="67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4" name="Equation" r:id="rId7" imgW="2806560" imgH="241200" progId="Equation.DSMT4">
                  <p:embed/>
                </p:oleObj>
              </mc:Choice>
              <mc:Fallback>
                <p:oleObj name="Equation" r:id="rId7" imgW="280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9851" y="4741593"/>
                        <a:ext cx="7883107" cy="67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212946"/>
              </p:ext>
            </p:extLst>
          </p:nvPr>
        </p:nvGraphicFramePr>
        <p:xfrm>
          <a:off x="838200" y="5732767"/>
          <a:ext cx="92852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5" name="Equation" r:id="rId9" imgW="4533840" imgH="203040" progId="Equation.DSMT4">
                  <p:embed/>
                </p:oleObj>
              </mc:Choice>
              <mc:Fallback>
                <p:oleObj name="Equation" r:id="rId9" imgW="4533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5732767"/>
                        <a:ext cx="9285287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818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D0BA-EB0E-4771-9022-FA7CD2279188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8948D-105E-4938-96BC-7E67D68E51D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751619" name="Rectangle 3"/>
          <p:cNvSpPr>
            <a:spLocks noChangeArrowheads="1"/>
          </p:cNvSpPr>
          <p:nvPr/>
        </p:nvSpPr>
        <p:spPr bwMode="auto">
          <a:xfrm>
            <a:off x="2591473" y="301776"/>
            <a:ext cx="3048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）、无偏性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388219"/>
              </p:ext>
            </p:extLst>
          </p:nvPr>
        </p:nvGraphicFramePr>
        <p:xfrm>
          <a:off x="431800" y="1085850"/>
          <a:ext cx="99726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3" name="Equation" r:id="rId3" imgW="4787640" imgH="228600" progId="Equation.DSMT4">
                  <p:embed/>
                </p:oleObj>
              </mc:Choice>
              <mc:Fallback>
                <p:oleObj name="Equation" r:id="rId3" imgW="478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1800" y="1085850"/>
                        <a:ext cx="9972675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087401"/>
              </p:ext>
            </p:extLst>
          </p:nvPr>
        </p:nvGraphicFramePr>
        <p:xfrm>
          <a:off x="484188" y="1765300"/>
          <a:ext cx="111887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4" name="Equation" r:id="rId5" imgW="5371920" imgH="228600" progId="Equation.DSMT4">
                  <p:embed/>
                </p:oleObj>
              </mc:Choice>
              <mc:Fallback>
                <p:oleObj name="Equation" r:id="rId5" imgW="5371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4188" y="1765300"/>
                        <a:ext cx="1118870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0" y="0"/>
            <a:ext cx="32024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045961" y="4004503"/>
            <a:ext cx="6677932" cy="802155"/>
            <a:chOff x="3045961" y="4004503"/>
            <a:chExt cx="6677932" cy="802155"/>
          </a:xfrm>
        </p:grpSpPr>
        <p:graphicFrame>
          <p:nvGraphicFramePr>
            <p:cNvPr id="183" name="对象 1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9315744"/>
                </p:ext>
              </p:extLst>
            </p:nvPr>
          </p:nvGraphicFramePr>
          <p:xfrm>
            <a:off x="6844168" y="4274845"/>
            <a:ext cx="2879725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45" name="Equation" r:id="rId7" imgW="1511280" imgH="279360" progId="Equation.DSMT4">
                    <p:embed/>
                  </p:oleObj>
                </mc:Choice>
                <mc:Fallback>
                  <p:oleObj name="Equation" r:id="rId7" imgW="151128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844168" y="4274845"/>
                          <a:ext cx="2879725" cy="531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" name="流程图: 联系 183"/>
            <p:cNvSpPr/>
            <p:nvPr/>
          </p:nvSpPr>
          <p:spPr>
            <a:xfrm>
              <a:off x="3775628" y="415340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流程图: 联系 184"/>
            <p:cNvSpPr/>
            <p:nvPr/>
          </p:nvSpPr>
          <p:spPr>
            <a:xfrm>
              <a:off x="4018605" y="463647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流程图: 联系 185"/>
            <p:cNvSpPr/>
            <p:nvPr/>
          </p:nvSpPr>
          <p:spPr>
            <a:xfrm>
              <a:off x="3964031" y="4153401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流程图: 联系 186"/>
            <p:cNvSpPr/>
            <p:nvPr/>
          </p:nvSpPr>
          <p:spPr>
            <a:xfrm>
              <a:off x="3821347" y="4526581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流程图: 联系 187"/>
            <p:cNvSpPr/>
            <p:nvPr/>
          </p:nvSpPr>
          <p:spPr>
            <a:xfrm>
              <a:off x="4199760" y="453296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流程图: 联系 188"/>
            <p:cNvSpPr/>
            <p:nvPr/>
          </p:nvSpPr>
          <p:spPr>
            <a:xfrm>
              <a:off x="4064324" y="434318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流程图: 联系 189"/>
            <p:cNvSpPr/>
            <p:nvPr/>
          </p:nvSpPr>
          <p:spPr>
            <a:xfrm>
              <a:off x="4255314" y="463513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流程图: 联系 190"/>
            <p:cNvSpPr/>
            <p:nvPr/>
          </p:nvSpPr>
          <p:spPr>
            <a:xfrm>
              <a:off x="4199759" y="409301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流程图: 联系 191"/>
            <p:cNvSpPr/>
            <p:nvPr/>
          </p:nvSpPr>
          <p:spPr>
            <a:xfrm>
              <a:off x="4302241" y="417927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流程图: 联系 192"/>
            <p:cNvSpPr/>
            <p:nvPr/>
          </p:nvSpPr>
          <p:spPr>
            <a:xfrm>
              <a:off x="4783809" y="421288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流程图: 联系 193"/>
            <p:cNvSpPr/>
            <p:nvPr/>
          </p:nvSpPr>
          <p:spPr>
            <a:xfrm>
              <a:off x="4586551" y="410299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流程图: 联系 194"/>
            <p:cNvSpPr/>
            <p:nvPr/>
          </p:nvSpPr>
          <p:spPr>
            <a:xfrm>
              <a:off x="4964964" y="410936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流程图: 联系 195"/>
            <p:cNvSpPr/>
            <p:nvPr/>
          </p:nvSpPr>
          <p:spPr>
            <a:xfrm>
              <a:off x="5020518" y="421153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流程图: 联系 196"/>
            <p:cNvSpPr/>
            <p:nvPr/>
          </p:nvSpPr>
          <p:spPr>
            <a:xfrm>
              <a:off x="4484070" y="461922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流程图: 联系 197"/>
            <p:cNvSpPr/>
            <p:nvPr/>
          </p:nvSpPr>
          <p:spPr>
            <a:xfrm>
              <a:off x="4672473" y="461922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流程图: 联系 198"/>
            <p:cNvSpPr/>
            <p:nvPr/>
          </p:nvSpPr>
          <p:spPr>
            <a:xfrm>
              <a:off x="4908201" y="4558841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流程图: 联系 199"/>
            <p:cNvSpPr/>
            <p:nvPr/>
          </p:nvSpPr>
          <p:spPr>
            <a:xfrm>
              <a:off x="5010683" y="464510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流程图: 联系 200"/>
            <p:cNvSpPr/>
            <p:nvPr/>
          </p:nvSpPr>
          <p:spPr>
            <a:xfrm>
              <a:off x="4461210" y="443739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流程图: 联系 201"/>
            <p:cNvSpPr/>
            <p:nvPr/>
          </p:nvSpPr>
          <p:spPr>
            <a:xfrm>
              <a:off x="4506929" y="419221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流程图: 联系 202"/>
            <p:cNvSpPr/>
            <p:nvPr/>
          </p:nvSpPr>
          <p:spPr>
            <a:xfrm>
              <a:off x="5216579" y="463513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流程图: 联系 203"/>
            <p:cNvSpPr/>
            <p:nvPr/>
          </p:nvSpPr>
          <p:spPr>
            <a:xfrm>
              <a:off x="5404982" y="4635131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流程图: 联系 204"/>
            <p:cNvSpPr/>
            <p:nvPr/>
          </p:nvSpPr>
          <p:spPr>
            <a:xfrm>
              <a:off x="5640710" y="457474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流程图: 联系 205"/>
            <p:cNvSpPr/>
            <p:nvPr/>
          </p:nvSpPr>
          <p:spPr>
            <a:xfrm>
              <a:off x="5743192" y="466100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流程图: 联系 206"/>
            <p:cNvSpPr/>
            <p:nvPr/>
          </p:nvSpPr>
          <p:spPr>
            <a:xfrm>
              <a:off x="6224760" y="469461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流程图: 联系 207"/>
            <p:cNvSpPr/>
            <p:nvPr/>
          </p:nvSpPr>
          <p:spPr>
            <a:xfrm>
              <a:off x="6027502" y="458472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流程图: 联系 208"/>
            <p:cNvSpPr/>
            <p:nvPr/>
          </p:nvSpPr>
          <p:spPr>
            <a:xfrm>
              <a:off x="6405915" y="459109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流程图: 联系 209"/>
            <p:cNvSpPr/>
            <p:nvPr/>
          </p:nvSpPr>
          <p:spPr>
            <a:xfrm>
              <a:off x="6080965" y="4492794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流程图: 联系 210"/>
            <p:cNvSpPr/>
            <p:nvPr/>
          </p:nvSpPr>
          <p:spPr>
            <a:xfrm>
              <a:off x="5947880" y="467394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流程图: 联系 211"/>
            <p:cNvSpPr/>
            <p:nvPr/>
          </p:nvSpPr>
          <p:spPr>
            <a:xfrm>
              <a:off x="5404238" y="416202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流程图: 联系 212"/>
            <p:cNvSpPr/>
            <p:nvPr/>
          </p:nvSpPr>
          <p:spPr>
            <a:xfrm>
              <a:off x="5206980" y="405212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流程图: 联系 213"/>
            <p:cNvSpPr/>
            <p:nvPr/>
          </p:nvSpPr>
          <p:spPr>
            <a:xfrm>
              <a:off x="5585393" y="405850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流程图: 联系 214"/>
            <p:cNvSpPr/>
            <p:nvPr/>
          </p:nvSpPr>
          <p:spPr>
            <a:xfrm>
              <a:off x="5640947" y="416067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流程图: 联系 215"/>
            <p:cNvSpPr/>
            <p:nvPr/>
          </p:nvSpPr>
          <p:spPr>
            <a:xfrm>
              <a:off x="5869703" y="4144774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流程图: 联系 216"/>
            <p:cNvSpPr/>
            <p:nvPr/>
          </p:nvSpPr>
          <p:spPr>
            <a:xfrm>
              <a:off x="6058106" y="414477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流程图: 联系 217"/>
            <p:cNvSpPr/>
            <p:nvPr/>
          </p:nvSpPr>
          <p:spPr>
            <a:xfrm>
              <a:off x="6293834" y="408438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流程图: 联系 218"/>
            <p:cNvSpPr/>
            <p:nvPr/>
          </p:nvSpPr>
          <p:spPr>
            <a:xfrm>
              <a:off x="6396316" y="4170653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流程图: 联系 219"/>
            <p:cNvSpPr/>
            <p:nvPr/>
          </p:nvSpPr>
          <p:spPr>
            <a:xfrm>
              <a:off x="5188578" y="4191632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流程图: 联系 220"/>
            <p:cNvSpPr/>
            <p:nvPr/>
          </p:nvSpPr>
          <p:spPr>
            <a:xfrm>
              <a:off x="5229839" y="445473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流程图: 联系 221"/>
            <p:cNvSpPr/>
            <p:nvPr/>
          </p:nvSpPr>
          <p:spPr>
            <a:xfrm>
              <a:off x="4717661" y="4499352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流程图: 联系 222"/>
            <p:cNvSpPr/>
            <p:nvPr/>
          </p:nvSpPr>
          <p:spPr>
            <a:xfrm>
              <a:off x="5477658" y="4489154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流程图: 联系 223"/>
            <p:cNvSpPr/>
            <p:nvPr/>
          </p:nvSpPr>
          <p:spPr>
            <a:xfrm>
              <a:off x="5830001" y="452298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流程图: 联系 224"/>
            <p:cNvSpPr/>
            <p:nvPr/>
          </p:nvSpPr>
          <p:spPr>
            <a:xfrm>
              <a:off x="6233570" y="4487131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流程图: 联系 225"/>
            <p:cNvSpPr/>
            <p:nvPr/>
          </p:nvSpPr>
          <p:spPr>
            <a:xfrm>
              <a:off x="5730168" y="4231041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流程图: 联系 226"/>
            <p:cNvSpPr/>
            <p:nvPr/>
          </p:nvSpPr>
          <p:spPr>
            <a:xfrm>
              <a:off x="6040122" y="424896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流程图: 联系 227"/>
            <p:cNvSpPr/>
            <p:nvPr/>
          </p:nvSpPr>
          <p:spPr>
            <a:xfrm>
              <a:off x="6267103" y="4215852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流程图: 联系 228"/>
            <p:cNvSpPr/>
            <p:nvPr/>
          </p:nvSpPr>
          <p:spPr>
            <a:xfrm>
              <a:off x="3991551" y="403262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流程图: 联系 229"/>
            <p:cNvSpPr/>
            <p:nvPr/>
          </p:nvSpPr>
          <p:spPr>
            <a:xfrm>
              <a:off x="4415491" y="404125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流程图: 联系 230"/>
            <p:cNvSpPr/>
            <p:nvPr/>
          </p:nvSpPr>
          <p:spPr>
            <a:xfrm>
              <a:off x="4793712" y="4066822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流程图: 联系 231"/>
            <p:cNvSpPr/>
            <p:nvPr/>
          </p:nvSpPr>
          <p:spPr>
            <a:xfrm>
              <a:off x="4919245" y="432458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流程图: 联系 232"/>
            <p:cNvSpPr/>
            <p:nvPr/>
          </p:nvSpPr>
          <p:spPr>
            <a:xfrm>
              <a:off x="4609410" y="429550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流程图: 联系 233"/>
            <p:cNvSpPr/>
            <p:nvPr/>
          </p:nvSpPr>
          <p:spPr>
            <a:xfrm>
              <a:off x="5057113" y="4446024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流程图: 联系 234"/>
            <p:cNvSpPr/>
            <p:nvPr/>
          </p:nvSpPr>
          <p:spPr>
            <a:xfrm>
              <a:off x="5375707" y="436905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流程图: 联系 235"/>
            <p:cNvSpPr/>
            <p:nvPr/>
          </p:nvSpPr>
          <p:spPr>
            <a:xfrm>
              <a:off x="5653903" y="435819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流程图: 联系 236"/>
            <p:cNvSpPr/>
            <p:nvPr/>
          </p:nvSpPr>
          <p:spPr>
            <a:xfrm>
              <a:off x="5855799" y="435819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流程图: 联系 237"/>
            <p:cNvSpPr/>
            <p:nvPr/>
          </p:nvSpPr>
          <p:spPr>
            <a:xfrm>
              <a:off x="6131559" y="436339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流程图: 联系 238"/>
            <p:cNvSpPr/>
            <p:nvPr/>
          </p:nvSpPr>
          <p:spPr>
            <a:xfrm>
              <a:off x="4322434" y="434241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流程图: 联系 239"/>
            <p:cNvSpPr/>
            <p:nvPr/>
          </p:nvSpPr>
          <p:spPr>
            <a:xfrm>
              <a:off x="3862428" y="432458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流程图: 联系 240"/>
            <p:cNvSpPr/>
            <p:nvPr/>
          </p:nvSpPr>
          <p:spPr>
            <a:xfrm>
              <a:off x="4595851" y="445473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流程图: 联系 241"/>
            <p:cNvSpPr/>
            <p:nvPr/>
          </p:nvSpPr>
          <p:spPr>
            <a:xfrm>
              <a:off x="5087654" y="4568181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流程图: 联系 242"/>
            <p:cNvSpPr/>
            <p:nvPr/>
          </p:nvSpPr>
          <p:spPr>
            <a:xfrm>
              <a:off x="5547666" y="465238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流程图: 联系 243"/>
            <p:cNvSpPr/>
            <p:nvPr/>
          </p:nvSpPr>
          <p:spPr>
            <a:xfrm>
              <a:off x="5480707" y="431524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流程图: 联系 244"/>
            <p:cNvSpPr/>
            <p:nvPr/>
          </p:nvSpPr>
          <p:spPr>
            <a:xfrm>
              <a:off x="5170872" y="433231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流程图: 联系 245"/>
            <p:cNvSpPr/>
            <p:nvPr/>
          </p:nvSpPr>
          <p:spPr>
            <a:xfrm>
              <a:off x="6310595" y="436699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流程图: 联系 246"/>
            <p:cNvSpPr/>
            <p:nvPr/>
          </p:nvSpPr>
          <p:spPr>
            <a:xfrm>
              <a:off x="6154418" y="464285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流程图: 联系 247"/>
            <p:cNvSpPr/>
            <p:nvPr/>
          </p:nvSpPr>
          <p:spPr>
            <a:xfrm>
              <a:off x="6405915" y="4487131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流程图: 联系 248"/>
            <p:cNvSpPr/>
            <p:nvPr/>
          </p:nvSpPr>
          <p:spPr>
            <a:xfrm>
              <a:off x="6328076" y="459109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流程图: 联系 249"/>
            <p:cNvSpPr/>
            <p:nvPr/>
          </p:nvSpPr>
          <p:spPr>
            <a:xfrm>
              <a:off x="4051978" y="450708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流程图: 联系 250"/>
            <p:cNvSpPr/>
            <p:nvPr/>
          </p:nvSpPr>
          <p:spPr>
            <a:xfrm>
              <a:off x="3816709" y="4004503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流程图: 联系 251"/>
            <p:cNvSpPr/>
            <p:nvPr/>
          </p:nvSpPr>
          <p:spPr>
            <a:xfrm>
              <a:off x="3984722" y="442885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流程图: 联系 252"/>
            <p:cNvSpPr/>
            <p:nvPr/>
          </p:nvSpPr>
          <p:spPr>
            <a:xfrm>
              <a:off x="3879954" y="463513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流程图: 联系 253"/>
            <p:cNvSpPr/>
            <p:nvPr/>
          </p:nvSpPr>
          <p:spPr>
            <a:xfrm>
              <a:off x="3766965" y="439426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5" name="直接连接符 254"/>
            <p:cNvCxnSpPr/>
            <p:nvPr/>
          </p:nvCxnSpPr>
          <p:spPr>
            <a:xfrm flipV="1">
              <a:off x="3587367" y="4390423"/>
              <a:ext cx="3178624" cy="1550"/>
            </a:xfrm>
            <a:prstGeom prst="line">
              <a:avLst/>
            </a:prstGeom>
            <a:ln w="317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3501621" y="4584719"/>
              <a:ext cx="320242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8" name="对象 2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240266"/>
                </p:ext>
              </p:extLst>
            </p:nvPr>
          </p:nvGraphicFramePr>
          <p:xfrm>
            <a:off x="3045961" y="4160678"/>
            <a:ext cx="470494" cy="2940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46" name="Equation" r:id="rId9" imgW="304560" imgH="190440" progId="Equation.DSMT4">
                    <p:embed/>
                  </p:oleObj>
                </mc:Choice>
                <mc:Fallback>
                  <p:oleObj name="Equation" r:id="rId9" imgW="30456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45961" y="4160678"/>
                          <a:ext cx="470494" cy="2940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7" name="对象 2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008543"/>
              </p:ext>
            </p:extLst>
          </p:nvPr>
        </p:nvGraphicFramePr>
        <p:xfrm>
          <a:off x="3132130" y="4457526"/>
          <a:ext cx="271520" cy="294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7" name="Equation" r:id="rId11" imgW="152280" imgH="164880" progId="Equation.DSMT4">
                  <p:embed/>
                </p:oleObj>
              </mc:Choice>
              <mc:Fallback>
                <p:oleObj name="Equation" r:id="rId11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32130" y="4457526"/>
                        <a:ext cx="271520" cy="294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5" name="组合 264"/>
          <p:cNvGrpSpPr/>
          <p:nvPr/>
        </p:nvGrpSpPr>
        <p:grpSpPr>
          <a:xfrm>
            <a:off x="2953932" y="5631488"/>
            <a:ext cx="6756275" cy="842457"/>
            <a:chOff x="3646978" y="4743477"/>
            <a:chExt cx="6756275" cy="842457"/>
          </a:xfrm>
        </p:grpSpPr>
        <p:graphicFrame>
          <p:nvGraphicFramePr>
            <p:cNvPr id="103" name="对象 10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0360644"/>
                </p:ext>
              </p:extLst>
            </p:nvPr>
          </p:nvGraphicFramePr>
          <p:xfrm>
            <a:off x="7523528" y="5054121"/>
            <a:ext cx="2879725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48" name="Equation" r:id="rId13" imgW="1511280" imgH="279360" progId="Equation.DSMT4">
                    <p:embed/>
                  </p:oleObj>
                </mc:Choice>
                <mc:Fallback>
                  <p:oleObj name="Equation" r:id="rId13" imgW="151128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523528" y="5054121"/>
                          <a:ext cx="2879725" cy="531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" name="流程图: 联系 103"/>
            <p:cNvSpPr/>
            <p:nvPr/>
          </p:nvSpPr>
          <p:spPr>
            <a:xfrm>
              <a:off x="4454988" y="493267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流程图: 联系 104"/>
            <p:cNvSpPr/>
            <p:nvPr/>
          </p:nvSpPr>
          <p:spPr>
            <a:xfrm>
              <a:off x="4697965" y="5415754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流程图: 联系 105"/>
            <p:cNvSpPr/>
            <p:nvPr/>
          </p:nvSpPr>
          <p:spPr>
            <a:xfrm>
              <a:off x="4643391" y="493267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流程图: 联系 106"/>
            <p:cNvSpPr/>
            <p:nvPr/>
          </p:nvSpPr>
          <p:spPr>
            <a:xfrm>
              <a:off x="4500707" y="530585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流程图: 联系 107"/>
            <p:cNvSpPr/>
            <p:nvPr/>
          </p:nvSpPr>
          <p:spPr>
            <a:xfrm>
              <a:off x="4879120" y="531223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流程图: 联系 108"/>
            <p:cNvSpPr/>
            <p:nvPr/>
          </p:nvSpPr>
          <p:spPr>
            <a:xfrm>
              <a:off x="4743684" y="512245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流程图: 联系 109"/>
            <p:cNvSpPr/>
            <p:nvPr/>
          </p:nvSpPr>
          <p:spPr>
            <a:xfrm>
              <a:off x="4934674" y="541440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流程图: 联系 110"/>
            <p:cNvSpPr/>
            <p:nvPr/>
          </p:nvSpPr>
          <p:spPr>
            <a:xfrm>
              <a:off x="4879119" y="4872291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流程图: 联系 111"/>
            <p:cNvSpPr/>
            <p:nvPr/>
          </p:nvSpPr>
          <p:spPr>
            <a:xfrm>
              <a:off x="4981601" y="495855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流程图: 联系 112"/>
            <p:cNvSpPr/>
            <p:nvPr/>
          </p:nvSpPr>
          <p:spPr>
            <a:xfrm>
              <a:off x="5463169" y="4992163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联系 113"/>
            <p:cNvSpPr/>
            <p:nvPr/>
          </p:nvSpPr>
          <p:spPr>
            <a:xfrm>
              <a:off x="5265911" y="488226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流程图: 联系 114"/>
            <p:cNvSpPr/>
            <p:nvPr/>
          </p:nvSpPr>
          <p:spPr>
            <a:xfrm>
              <a:off x="5644324" y="488864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流程图: 联系 115"/>
            <p:cNvSpPr/>
            <p:nvPr/>
          </p:nvSpPr>
          <p:spPr>
            <a:xfrm>
              <a:off x="5699878" y="499081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流程图: 联系 116"/>
            <p:cNvSpPr/>
            <p:nvPr/>
          </p:nvSpPr>
          <p:spPr>
            <a:xfrm>
              <a:off x="5163430" y="5398502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流程图: 联系 117"/>
            <p:cNvSpPr/>
            <p:nvPr/>
          </p:nvSpPr>
          <p:spPr>
            <a:xfrm>
              <a:off x="5351833" y="5398503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流程图: 联系 118"/>
            <p:cNvSpPr/>
            <p:nvPr/>
          </p:nvSpPr>
          <p:spPr>
            <a:xfrm>
              <a:off x="5587561" y="533811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流程图: 联系 119"/>
            <p:cNvSpPr/>
            <p:nvPr/>
          </p:nvSpPr>
          <p:spPr>
            <a:xfrm>
              <a:off x="5690043" y="5424381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流程图: 联系 120"/>
            <p:cNvSpPr/>
            <p:nvPr/>
          </p:nvSpPr>
          <p:spPr>
            <a:xfrm>
              <a:off x="5140570" y="5216673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流程图: 联系 121"/>
            <p:cNvSpPr/>
            <p:nvPr/>
          </p:nvSpPr>
          <p:spPr>
            <a:xfrm>
              <a:off x="5186289" y="4971493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流程图: 联系 122"/>
            <p:cNvSpPr/>
            <p:nvPr/>
          </p:nvSpPr>
          <p:spPr>
            <a:xfrm>
              <a:off x="5895939" y="541440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流程图: 联系 123"/>
            <p:cNvSpPr/>
            <p:nvPr/>
          </p:nvSpPr>
          <p:spPr>
            <a:xfrm>
              <a:off x="6084342" y="541440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流程图: 联系 124"/>
            <p:cNvSpPr/>
            <p:nvPr/>
          </p:nvSpPr>
          <p:spPr>
            <a:xfrm>
              <a:off x="6320070" y="5354021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流程图: 联系 125"/>
            <p:cNvSpPr/>
            <p:nvPr/>
          </p:nvSpPr>
          <p:spPr>
            <a:xfrm>
              <a:off x="6422552" y="544028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流程图: 联系 126"/>
            <p:cNvSpPr/>
            <p:nvPr/>
          </p:nvSpPr>
          <p:spPr>
            <a:xfrm>
              <a:off x="6904120" y="5473893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流程图: 联系 127"/>
            <p:cNvSpPr/>
            <p:nvPr/>
          </p:nvSpPr>
          <p:spPr>
            <a:xfrm>
              <a:off x="6706862" y="536399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流程图: 联系 128"/>
            <p:cNvSpPr/>
            <p:nvPr/>
          </p:nvSpPr>
          <p:spPr>
            <a:xfrm>
              <a:off x="7085275" y="537037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流程图: 联系 129"/>
            <p:cNvSpPr/>
            <p:nvPr/>
          </p:nvSpPr>
          <p:spPr>
            <a:xfrm>
              <a:off x="6760325" y="527207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流程图: 联系 130"/>
            <p:cNvSpPr/>
            <p:nvPr/>
          </p:nvSpPr>
          <p:spPr>
            <a:xfrm>
              <a:off x="6627240" y="5453223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流程图: 联系 131"/>
            <p:cNvSpPr/>
            <p:nvPr/>
          </p:nvSpPr>
          <p:spPr>
            <a:xfrm>
              <a:off x="6083598" y="4941302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流程图: 联系 132"/>
            <p:cNvSpPr/>
            <p:nvPr/>
          </p:nvSpPr>
          <p:spPr>
            <a:xfrm>
              <a:off x="5886340" y="483140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流程图: 联系 133"/>
            <p:cNvSpPr/>
            <p:nvPr/>
          </p:nvSpPr>
          <p:spPr>
            <a:xfrm>
              <a:off x="6264753" y="4837784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流程图: 联系 134"/>
            <p:cNvSpPr/>
            <p:nvPr/>
          </p:nvSpPr>
          <p:spPr>
            <a:xfrm>
              <a:off x="6320307" y="4939954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流程图: 联系 135"/>
            <p:cNvSpPr/>
            <p:nvPr/>
          </p:nvSpPr>
          <p:spPr>
            <a:xfrm>
              <a:off x="6549063" y="492405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流程图: 联系 136"/>
            <p:cNvSpPr/>
            <p:nvPr/>
          </p:nvSpPr>
          <p:spPr>
            <a:xfrm>
              <a:off x="6737466" y="4924051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流程图: 联系 137"/>
            <p:cNvSpPr/>
            <p:nvPr/>
          </p:nvSpPr>
          <p:spPr>
            <a:xfrm>
              <a:off x="6973194" y="486366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流程图: 联系 138"/>
            <p:cNvSpPr/>
            <p:nvPr/>
          </p:nvSpPr>
          <p:spPr>
            <a:xfrm>
              <a:off x="7075676" y="494992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流程图: 联系 139"/>
            <p:cNvSpPr/>
            <p:nvPr/>
          </p:nvSpPr>
          <p:spPr>
            <a:xfrm>
              <a:off x="5867938" y="497090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流程图: 联系 140"/>
            <p:cNvSpPr/>
            <p:nvPr/>
          </p:nvSpPr>
          <p:spPr>
            <a:xfrm>
              <a:off x="5909199" y="5234014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流程图: 联系 141"/>
            <p:cNvSpPr/>
            <p:nvPr/>
          </p:nvSpPr>
          <p:spPr>
            <a:xfrm>
              <a:off x="5397021" y="527862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流程图: 联系 142"/>
            <p:cNvSpPr/>
            <p:nvPr/>
          </p:nvSpPr>
          <p:spPr>
            <a:xfrm>
              <a:off x="6157018" y="526843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流程图: 联系 143"/>
            <p:cNvSpPr/>
            <p:nvPr/>
          </p:nvSpPr>
          <p:spPr>
            <a:xfrm>
              <a:off x="6509361" y="5302262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流程图: 联系 144"/>
            <p:cNvSpPr/>
            <p:nvPr/>
          </p:nvSpPr>
          <p:spPr>
            <a:xfrm>
              <a:off x="6912930" y="526640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流程图: 联系 145"/>
            <p:cNvSpPr/>
            <p:nvPr/>
          </p:nvSpPr>
          <p:spPr>
            <a:xfrm>
              <a:off x="6409528" y="501031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流程图: 联系 146"/>
            <p:cNvSpPr/>
            <p:nvPr/>
          </p:nvSpPr>
          <p:spPr>
            <a:xfrm>
              <a:off x="6719482" y="5028242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流程图: 联系 147"/>
            <p:cNvSpPr/>
            <p:nvPr/>
          </p:nvSpPr>
          <p:spPr>
            <a:xfrm>
              <a:off x="6946463" y="499512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流程图: 联系 148"/>
            <p:cNvSpPr/>
            <p:nvPr/>
          </p:nvSpPr>
          <p:spPr>
            <a:xfrm>
              <a:off x="4670911" y="4811904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流程图: 联系 149"/>
            <p:cNvSpPr/>
            <p:nvPr/>
          </p:nvSpPr>
          <p:spPr>
            <a:xfrm>
              <a:off x="5094851" y="4820532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流程图: 联系 150"/>
            <p:cNvSpPr/>
            <p:nvPr/>
          </p:nvSpPr>
          <p:spPr>
            <a:xfrm>
              <a:off x="5473072" y="484609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流程图: 联系 151"/>
            <p:cNvSpPr/>
            <p:nvPr/>
          </p:nvSpPr>
          <p:spPr>
            <a:xfrm>
              <a:off x="5598605" y="510385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流程图: 联系 152"/>
            <p:cNvSpPr/>
            <p:nvPr/>
          </p:nvSpPr>
          <p:spPr>
            <a:xfrm>
              <a:off x="5288770" y="507478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流程图: 联系 153"/>
            <p:cNvSpPr/>
            <p:nvPr/>
          </p:nvSpPr>
          <p:spPr>
            <a:xfrm>
              <a:off x="5736473" y="522530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流程图: 联系 154"/>
            <p:cNvSpPr/>
            <p:nvPr/>
          </p:nvSpPr>
          <p:spPr>
            <a:xfrm>
              <a:off x="6055067" y="514833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流程图: 联系 155"/>
            <p:cNvSpPr/>
            <p:nvPr/>
          </p:nvSpPr>
          <p:spPr>
            <a:xfrm>
              <a:off x="6333263" y="513746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流程图: 联系 156"/>
            <p:cNvSpPr/>
            <p:nvPr/>
          </p:nvSpPr>
          <p:spPr>
            <a:xfrm>
              <a:off x="6535159" y="513746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流程图: 联系 157"/>
            <p:cNvSpPr/>
            <p:nvPr/>
          </p:nvSpPr>
          <p:spPr>
            <a:xfrm>
              <a:off x="6810919" y="5142674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流程图: 联系 158"/>
            <p:cNvSpPr/>
            <p:nvPr/>
          </p:nvSpPr>
          <p:spPr>
            <a:xfrm>
              <a:off x="5001794" y="512169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流程图: 联系 159"/>
            <p:cNvSpPr/>
            <p:nvPr/>
          </p:nvSpPr>
          <p:spPr>
            <a:xfrm>
              <a:off x="4541788" y="510385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流程图: 联系 160"/>
            <p:cNvSpPr/>
            <p:nvPr/>
          </p:nvSpPr>
          <p:spPr>
            <a:xfrm>
              <a:off x="5275211" y="5234014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流程图: 联系 161"/>
            <p:cNvSpPr/>
            <p:nvPr/>
          </p:nvSpPr>
          <p:spPr>
            <a:xfrm>
              <a:off x="5767014" y="534745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流程图: 联系 162"/>
            <p:cNvSpPr/>
            <p:nvPr/>
          </p:nvSpPr>
          <p:spPr>
            <a:xfrm>
              <a:off x="6227026" y="543165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流程图: 联系 163"/>
            <p:cNvSpPr/>
            <p:nvPr/>
          </p:nvSpPr>
          <p:spPr>
            <a:xfrm>
              <a:off x="6160067" y="509451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流程图: 联系 164"/>
            <p:cNvSpPr/>
            <p:nvPr/>
          </p:nvSpPr>
          <p:spPr>
            <a:xfrm>
              <a:off x="5850232" y="511158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流程图: 联系 165"/>
            <p:cNvSpPr/>
            <p:nvPr/>
          </p:nvSpPr>
          <p:spPr>
            <a:xfrm>
              <a:off x="6989955" y="5146274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流程图: 联系 166"/>
            <p:cNvSpPr/>
            <p:nvPr/>
          </p:nvSpPr>
          <p:spPr>
            <a:xfrm>
              <a:off x="6833778" y="5422134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流程图: 联系 167"/>
            <p:cNvSpPr/>
            <p:nvPr/>
          </p:nvSpPr>
          <p:spPr>
            <a:xfrm>
              <a:off x="7085275" y="526640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流程图: 联系 168"/>
            <p:cNvSpPr/>
            <p:nvPr/>
          </p:nvSpPr>
          <p:spPr>
            <a:xfrm>
              <a:off x="7007436" y="537037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流程图: 联系 169"/>
            <p:cNvSpPr/>
            <p:nvPr/>
          </p:nvSpPr>
          <p:spPr>
            <a:xfrm>
              <a:off x="4731338" y="528635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流程图: 联系 170"/>
            <p:cNvSpPr/>
            <p:nvPr/>
          </p:nvSpPr>
          <p:spPr>
            <a:xfrm>
              <a:off x="4496069" y="478377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流程图: 联系 171"/>
            <p:cNvSpPr/>
            <p:nvPr/>
          </p:nvSpPr>
          <p:spPr>
            <a:xfrm>
              <a:off x="4664082" y="5208134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流程图: 联系 172"/>
            <p:cNvSpPr/>
            <p:nvPr/>
          </p:nvSpPr>
          <p:spPr>
            <a:xfrm>
              <a:off x="4559314" y="541440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流程图: 联系 173"/>
            <p:cNvSpPr/>
            <p:nvPr/>
          </p:nvSpPr>
          <p:spPr>
            <a:xfrm>
              <a:off x="4446325" y="5173541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6" name="直接连接符 175"/>
            <p:cNvCxnSpPr/>
            <p:nvPr/>
          </p:nvCxnSpPr>
          <p:spPr>
            <a:xfrm>
              <a:off x="4266727" y="5171249"/>
              <a:ext cx="3064792" cy="11407"/>
            </a:xfrm>
            <a:prstGeom prst="line">
              <a:avLst/>
            </a:prstGeom>
            <a:ln w="317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/>
            <p:nvPr/>
          </p:nvCxnSpPr>
          <p:spPr>
            <a:xfrm>
              <a:off x="4129098" y="4970908"/>
              <a:ext cx="320242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0" name="对象 2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0714618"/>
                </p:ext>
              </p:extLst>
            </p:nvPr>
          </p:nvGraphicFramePr>
          <p:xfrm>
            <a:off x="3646978" y="5045036"/>
            <a:ext cx="470494" cy="2940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49" name="Equation" r:id="rId15" imgW="304560" imgH="190440" progId="Equation.DSMT4">
                    <p:embed/>
                  </p:oleObj>
                </mc:Choice>
                <mc:Fallback>
                  <p:oleObj name="Equation" r:id="rId15" imgW="30456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46978" y="5045036"/>
                          <a:ext cx="470494" cy="2940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" name="对象 2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5713987"/>
                </p:ext>
              </p:extLst>
            </p:nvPr>
          </p:nvGraphicFramePr>
          <p:xfrm>
            <a:off x="3735237" y="4743477"/>
            <a:ext cx="271520" cy="294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0" name="Equation" r:id="rId16" imgW="152280" imgH="164880" progId="Equation.DSMT4">
                    <p:embed/>
                  </p:oleObj>
                </mc:Choice>
                <mc:Fallback>
                  <p:oleObj name="Equation" r:id="rId16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35237" y="4743477"/>
                          <a:ext cx="271520" cy="2941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3037906" y="2627511"/>
            <a:ext cx="6363955" cy="741873"/>
            <a:chOff x="3037906" y="2627511"/>
            <a:chExt cx="6363955" cy="741873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8047796"/>
                </p:ext>
              </p:extLst>
            </p:nvPr>
          </p:nvGraphicFramePr>
          <p:xfrm>
            <a:off x="6834873" y="2792285"/>
            <a:ext cx="2566988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1" name="Equation" r:id="rId17" imgW="1346040" imgH="279360" progId="Equation.DSMT4">
                    <p:embed/>
                  </p:oleObj>
                </mc:Choice>
                <mc:Fallback>
                  <p:oleObj name="Equation" r:id="rId17" imgW="1346040" imgH="2793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834873" y="2792285"/>
                          <a:ext cx="2566988" cy="5318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流程图: 联系 6"/>
            <p:cNvSpPr/>
            <p:nvPr/>
          </p:nvSpPr>
          <p:spPr>
            <a:xfrm>
              <a:off x="3674706" y="277640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3917683" y="325948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流程图: 联系 22"/>
            <p:cNvSpPr/>
            <p:nvPr/>
          </p:nvSpPr>
          <p:spPr>
            <a:xfrm>
              <a:off x="3863109" y="277640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联系 23"/>
            <p:cNvSpPr/>
            <p:nvPr/>
          </p:nvSpPr>
          <p:spPr>
            <a:xfrm>
              <a:off x="3720425" y="314958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联系 24"/>
            <p:cNvSpPr/>
            <p:nvPr/>
          </p:nvSpPr>
          <p:spPr>
            <a:xfrm>
              <a:off x="4098838" y="315596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联系 25"/>
            <p:cNvSpPr/>
            <p:nvPr/>
          </p:nvSpPr>
          <p:spPr>
            <a:xfrm>
              <a:off x="3963402" y="296618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流程图: 联系 26"/>
            <p:cNvSpPr/>
            <p:nvPr/>
          </p:nvSpPr>
          <p:spPr>
            <a:xfrm>
              <a:off x="4154392" y="325813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流程图: 联系 27"/>
            <p:cNvSpPr/>
            <p:nvPr/>
          </p:nvSpPr>
          <p:spPr>
            <a:xfrm>
              <a:off x="4098837" y="2716023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流程图: 联系 28"/>
            <p:cNvSpPr/>
            <p:nvPr/>
          </p:nvSpPr>
          <p:spPr>
            <a:xfrm>
              <a:off x="4201319" y="280228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流程图: 联系 29"/>
            <p:cNvSpPr/>
            <p:nvPr/>
          </p:nvSpPr>
          <p:spPr>
            <a:xfrm>
              <a:off x="4682887" y="283589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联系 30"/>
            <p:cNvSpPr/>
            <p:nvPr/>
          </p:nvSpPr>
          <p:spPr>
            <a:xfrm>
              <a:off x="4485629" y="272599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流程图: 联系 31"/>
            <p:cNvSpPr/>
            <p:nvPr/>
          </p:nvSpPr>
          <p:spPr>
            <a:xfrm>
              <a:off x="4864042" y="273237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流程图: 联系 32"/>
            <p:cNvSpPr/>
            <p:nvPr/>
          </p:nvSpPr>
          <p:spPr>
            <a:xfrm>
              <a:off x="4919596" y="283454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流程图: 联系 33"/>
            <p:cNvSpPr/>
            <p:nvPr/>
          </p:nvSpPr>
          <p:spPr>
            <a:xfrm>
              <a:off x="4383148" y="3242234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流程图: 联系 34"/>
            <p:cNvSpPr/>
            <p:nvPr/>
          </p:nvSpPr>
          <p:spPr>
            <a:xfrm>
              <a:off x="4571551" y="324223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流程图: 联系 35"/>
            <p:cNvSpPr/>
            <p:nvPr/>
          </p:nvSpPr>
          <p:spPr>
            <a:xfrm>
              <a:off x="4807279" y="318184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流程图: 联系 36"/>
            <p:cNvSpPr/>
            <p:nvPr/>
          </p:nvSpPr>
          <p:spPr>
            <a:xfrm>
              <a:off x="4909761" y="3268113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流程图: 联系 38"/>
            <p:cNvSpPr/>
            <p:nvPr/>
          </p:nvSpPr>
          <p:spPr>
            <a:xfrm>
              <a:off x="4360288" y="306040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流程图: 联系 39"/>
            <p:cNvSpPr/>
            <p:nvPr/>
          </p:nvSpPr>
          <p:spPr>
            <a:xfrm>
              <a:off x="4406007" y="281522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流程图: 联系 40"/>
            <p:cNvSpPr/>
            <p:nvPr/>
          </p:nvSpPr>
          <p:spPr>
            <a:xfrm>
              <a:off x="5115657" y="325813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流程图: 联系 41"/>
            <p:cNvSpPr/>
            <p:nvPr/>
          </p:nvSpPr>
          <p:spPr>
            <a:xfrm>
              <a:off x="5304060" y="325813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流程图: 联系 42"/>
            <p:cNvSpPr/>
            <p:nvPr/>
          </p:nvSpPr>
          <p:spPr>
            <a:xfrm>
              <a:off x="5539788" y="3197753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流程图: 联系 43"/>
            <p:cNvSpPr/>
            <p:nvPr/>
          </p:nvSpPr>
          <p:spPr>
            <a:xfrm>
              <a:off x="5642270" y="328401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流程图: 联系 44"/>
            <p:cNvSpPr/>
            <p:nvPr/>
          </p:nvSpPr>
          <p:spPr>
            <a:xfrm>
              <a:off x="6123838" y="331762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流程图: 联系 45"/>
            <p:cNvSpPr/>
            <p:nvPr/>
          </p:nvSpPr>
          <p:spPr>
            <a:xfrm>
              <a:off x="5926580" y="320772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流程图: 联系 46"/>
            <p:cNvSpPr/>
            <p:nvPr/>
          </p:nvSpPr>
          <p:spPr>
            <a:xfrm>
              <a:off x="6304993" y="321410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流程图: 联系 47"/>
            <p:cNvSpPr/>
            <p:nvPr/>
          </p:nvSpPr>
          <p:spPr>
            <a:xfrm>
              <a:off x="5980043" y="3115802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流程图: 联系 48"/>
            <p:cNvSpPr/>
            <p:nvPr/>
          </p:nvSpPr>
          <p:spPr>
            <a:xfrm>
              <a:off x="5846958" y="3296955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流程图: 联系 49"/>
            <p:cNvSpPr/>
            <p:nvPr/>
          </p:nvSpPr>
          <p:spPr>
            <a:xfrm>
              <a:off x="5303316" y="2785034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流程图: 联系 50"/>
            <p:cNvSpPr/>
            <p:nvPr/>
          </p:nvSpPr>
          <p:spPr>
            <a:xfrm>
              <a:off x="5106058" y="267513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流程图: 联系 51"/>
            <p:cNvSpPr/>
            <p:nvPr/>
          </p:nvSpPr>
          <p:spPr>
            <a:xfrm>
              <a:off x="5484471" y="268151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流程图: 联系 52"/>
            <p:cNvSpPr/>
            <p:nvPr/>
          </p:nvSpPr>
          <p:spPr>
            <a:xfrm>
              <a:off x="5540025" y="278368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流程图: 联系 53"/>
            <p:cNvSpPr/>
            <p:nvPr/>
          </p:nvSpPr>
          <p:spPr>
            <a:xfrm>
              <a:off x="5768781" y="2767782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流程图: 联系 54"/>
            <p:cNvSpPr/>
            <p:nvPr/>
          </p:nvSpPr>
          <p:spPr>
            <a:xfrm>
              <a:off x="5957184" y="2767783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流程图: 联系 55"/>
            <p:cNvSpPr/>
            <p:nvPr/>
          </p:nvSpPr>
          <p:spPr>
            <a:xfrm>
              <a:off x="6192912" y="270739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流程图: 联系 56"/>
            <p:cNvSpPr/>
            <p:nvPr/>
          </p:nvSpPr>
          <p:spPr>
            <a:xfrm>
              <a:off x="6295394" y="2793661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流程图: 联系 57"/>
            <p:cNvSpPr/>
            <p:nvPr/>
          </p:nvSpPr>
          <p:spPr>
            <a:xfrm>
              <a:off x="5087656" y="281464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流程图: 联系 58"/>
            <p:cNvSpPr/>
            <p:nvPr/>
          </p:nvSpPr>
          <p:spPr>
            <a:xfrm>
              <a:off x="5128917" y="307774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流程图: 联系 59"/>
            <p:cNvSpPr/>
            <p:nvPr/>
          </p:nvSpPr>
          <p:spPr>
            <a:xfrm>
              <a:off x="4616739" y="312236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流程图: 联系 60"/>
            <p:cNvSpPr/>
            <p:nvPr/>
          </p:nvSpPr>
          <p:spPr>
            <a:xfrm>
              <a:off x="5376736" y="3112162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流程图: 联系 61"/>
            <p:cNvSpPr/>
            <p:nvPr/>
          </p:nvSpPr>
          <p:spPr>
            <a:xfrm>
              <a:off x="5729079" y="3145994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流程图: 联系 62"/>
            <p:cNvSpPr/>
            <p:nvPr/>
          </p:nvSpPr>
          <p:spPr>
            <a:xfrm>
              <a:off x="6132648" y="311013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流程图: 联系 63"/>
            <p:cNvSpPr/>
            <p:nvPr/>
          </p:nvSpPr>
          <p:spPr>
            <a:xfrm>
              <a:off x="5629246" y="285404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流程图: 联系 64"/>
            <p:cNvSpPr/>
            <p:nvPr/>
          </p:nvSpPr>
          <p:spPr>
            <a:xfrm>
              <a:off x="5939200" y="2871974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流程图: 联系 65"/>
            <p:cNvSpPr/>
            <p:nvPr/>
          </p:nvSpPr>
          <p:spPr>
            <a:xfrm>
              <a:off x="6166181" y="283886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流程图: 联系 66"/>
            <p:cNvSpPr/>
            <p:nvPr/>
          </p:nvSpPr>
          <p:spPr>
            <a:xfrm>
              <a:off x="3890629" y="265563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流程图: 联系 67"/>
            <p:cNvSpPr/>
            <p:nvPr/>
          </p:nvSpPr>
          <p:spPr>
            <a:xfrm>
              <a:off x="4314569" y="2664264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流程图: 联系 68"/>
            <p:cNvSpPr/>
            <p:nvPr/>
          </p:nvSpPr>
          <p:spPr>
            <a:xfrm>
              <a:off x="4692790" y="2689830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流程图: 联系 72"/>
            <p:cNvSpPr/>
            <p:nvPr/>
          </p:nvSpPr>
          <p:spPr>
            <a:xfrm>
              <a:off x="4818323" y="294758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流程图: 联系 73"/>
            <p:cNvSpPr/>
            <p:nvPr/>
          </p:nvSpPr>
          <p:spPr>
            <a:xfrm>
              <a:off x="4508488" y="291851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联系 74"/>
            <p:cNvSpPr/>
            <p:nvPr/>
          </p:nvSpPr>
          <p:spPr>
            <a:xfrm>
              <a:off x="4956191" y="3069032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流程图: 联系 75"/>
            <p:cNvSpPr/>
            <p:nvPr/>
          </p:nvSpPr>
          <p:spPr>
            <a:xfrm>
              <a:off x="5274785" y="299206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流程图: 联系 76"/>
            <p:cNvSpPr/>
            <p:nvPr/>
          </p:nvSpPr>
          <p:spPr>
            <a:xfrm>
              <a:off x="5552981" y="298119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流程图: 联系 77"/>
            <p:cNvSpPr/>
            <p:nvPr/>
          </p:nvSpPr>
          <p:spPr>
            <a:xfrm>
              <a:off x="5754877" y="298119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流程图: 联系 78"/>
            <p:cNvSpPr/>
            <p:nvPr/>
          </p:nvSpPr>
          <p:spPr>
            <a:xfrm>
              <a:off x="6030637" y="298640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流程图: 联系 79"/>
            <p:cNvSpPr/>
            <p:nvPr/>
          </p:nvSpPr>
          <p:spPr>
            <a:xfrm>
              <a:off x="4221512" y="296542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流程图: 联系 80"/>
            <p:cNvSpPr/>
            <p:nvPr/>
          </p:nvSpPr>
          <p:spPr>
            <a:xfrm>
              <a:off x="3761506" y="294758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流程图: 联系 81"/>
            <p:cNvSpPr/>
            <p:nvPr/>
          </p:nvSpPr>
          <p:spPr>
            <a:xfrm>
              <a:off x="4494929" y="307774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流程图: 联系 82"/>
            <p:cNvSpPr/>
            <p:nvPr/>
          </p:nvSpPr>
          <p:spPr>
            <a:xfrm>
              <a:off x="4986732" y="319118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联系 83"/>
            <p:cNvSpPr/>
            <p:nvPr/>
          </p:nvSpPr>
          <p:spPr>
            <a:xfrm>
              <a:off x="5446744" y="327538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流程图: 联系 84"/>
            <p:cNvSpPr/>
            <p:nvPr/>
          </p:nvSpPr>
          <p:spPr>
            <a:xfrm>
              <a:off x="5379785" y="293824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流程图: 联系 85"/>
            <p:cNvSpPr/>
            <p:nvPr/>
          </p:nvSpPr>
          <p:spPr>
            <a:xfrm>
              <a:off x="5069950" y="295531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流程图: 联系 86"/>
            <p:cNvSpPr/>
            <p:nvPr/>
          </p:nvSpPr>
          <p:spPr>
            <a:xfrm>
              <a:off x="6209673" y="299000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流程图: 联系 87"/>
            <p:cNvSpPr/>
            <p:nvPr/>
          </p:nvSpPr>
          <p:spPr>
            <a:xfrm>
              <a:off x="6053496" y="326586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流程图: 联系 88"/>
            <p:cNvSpPr/>
            <p:nvPr/>
          </p:nvSpPr>
          <p:spPr>
            <a:xfrm>
              <a:off x="6304993" y="3110139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流程图: 联系 89"/>
            <p:cNvSpPr/>
            <p:nvPr/>
          </p:nvSpPr>
          <p:spPr>
            <a:xfrm>
              <a:off x="6227154" y="3214107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流程图: 联系 90"/>
            <p:cNvSpPr/>
            <p:nvPr/>
          </p:nvSpPr>
          <p:spPr>
            <a:xfrm>
              <a:off x="3951056" y="313008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流程图: 联系 91"/>
            <p:cNvSpPr/>
            <p:nvPr/>
          </p:nvSpPr>
          <p:spPr>
            <a:xfrm>
              <a:off x="3715787" y="2627511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流程图: 联系 92"/>
            <p:cNvSpPr/>
            <p:nvPr/>
          </p:nvSpPr>
          <p:spPr>
            <a:xfrm>
              <a:off x="3883800" y="3051866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流程图: 联系 93"/>
            <p:cNvSpPr/>
            <p:nvPr/>
          </p:nvSpPr>
          <p:spPr>
            <a:xfrm>
              <a:off x="3779032" y="3258138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流程图: 联系 94"/>
            <p:cNvSpPr/>
            <p:nvPr/>
          </p:nvSpPr>
          <p:spPr>
            <a:xfrm>
              <a:off x="3666043" y="3017273"/>
              <a:ext cx="45719" cy="51759"/>
            </a:xfrm>
            <a:prstGeom prst="flowChartConnector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0" name="直接连接符 179"/>
            <p:cNvCxnSpPr/>
            <p:nvPr/>
          </p:nvCxnSpPr>
          <p:spPr>
            <a:xfrm>
              <a:off x="3407601" y="3021407"/>
              <a:ext cx="320242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9" name="对象 2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5794442"/>
                </p:ext>
              </p:extLst>
            </p:nvPr>
          </p:nvGraphicFramePr>
          <p:xfrm>
            <a:off x="3037906" y="2887144"/>
            <a:ext cx="271520" cy="294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2" name="Equation" r:id="rId19" imgW="152280" imgH="164880" progId="Equation.DSMT4">
                    <p:embed/>
                  </p:oleObj>
                </mc:Choice>
                <mc:Fallback>
                  <p:oleObj name="Equation" r:id="rId19" imgW="1522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037906" y="2887144"/>
                          <a:ext cx="271520" cy="2941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6" name="直接连接符 265"/>
            <p:cNvCxnSpPr/>
            <p:nvPr/>
          </p:nvCxnSpPr>
          <p:spPr>
            <a:xfrm flipV="1">
              <a:off x="3534277" y="3009900"/>
              <a:ext cx="2876048" cy="9943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1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40A9E-27D4-4F0A-9D89-57EF521DF402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945F-0AD0-4C60-B831-6F853017018A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753666" name="Rectangle 2"/>
          <p:cNvSpPr>
            <a:spLocks noChangeArrowheads="1"/>
          </p:cNvSpPr>
          <p:nvPr/>
        </p:nvSpPr>
        <p:spPr bwMode="auto">
          <a:xfrm>
            <a:off x="2314575" y="56357"/>
            <a:ext cx="396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）、有效性</a:t>
            </a:r>
          </a:p>
        </p:txBody>
      </p:sp>
      <p:graphicFrame>
        <p:nvGraphicFramePr>
          <p:cNvPr id="753668" name="Object 4"/>
          <p:cNvGraphicFramePr>
            <a:graphicFrameLocks noChangeAspect="1"/>
          </p:cNvGraphicFramePr>
          <p:nvPr/>
        </p:nvGraphicFramePr>
        <p:xfrm>
          <a:off x="1524000" y="1"/>
          <a:ext cx="914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9" name="Equation" r:id="rId3" imgW="914400" imgH="345600" progId="Equation.DSMT4">
                  <p:embed/>
                </p:oleObj>
              </mc:Choice>
              <mc:Fallback>
                <p:oleObj name="Equation" r:id="rId3" imgW="914400" imgH="34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"/>
                        <a:ext cx="9144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310472"/>
              </p:ext>
            </p:extLst>
          </p:nvPr>
        </p:nvGraphicFramePr>
        <p:xfrm>
          <a:off x="706794" y="711997"/>
          <a:ext cx="10821271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0" name="Equation" r:id="rId5" imgW="4952880" imgH="507960" progId="Equation.DSMT4">
                  <p:embed/>
                </p:oleObj>
              </mc:Choice>
              <mc:Fallback>
                <p:oleObj name="Equation" r:id="rId5" imgW="4952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6794" y="711997"/>
                        <a:ext cx="10821271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866221"/>
              </p:ext>
            </p:extLst>
          </p:nvPr>
        </p:nvGraphicFramePr>
        <p:xfrm>
          <a:off x="706794" y="1937942"/>
          <a:ext cx="1070927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1" name="Equation" r:id="rId7" imgW="4902120" imgH="533160" progId="Equation.DSMT4">
                  <p:embed/>
                </p:oleObj>
              </mc:Choice>
              <mc:Fallback>
                <p:oleObj name="Equation" r:id="rId7" imgW="49021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6794" y="1937942"/>
                        <a:ext cx="10709275" cy="1163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714726"/>
              </p:ext>
            </p:extLst>
          </p:nvPr>
        </p:nvGraphicFramePr>
        <p:xfrm>
          <a:off x="300035" y="2939652"/>
          <a:ext cx="11634788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2" name="Equation" r:id="rId9" imgW="5549760" imgH="634680" progId="Equation.DSMT4">
                  <p:embed/>
                </p:oleObj>
              </mc:Choice>
              <mc:Fallback>
                <p:oleObj name="Equation" r:id="rId9" imgW="554976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035" y="2939652"/>
                        <a:ext cx="11634788" cy="1322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340715" y="4563124"/>
            <a:ext cx="9441432" cy="1971317"/>
            <a:chOff x="513781" y="4435318"/>
            <a:chExt cx="9441432" cy="1971317"/>
          </a:xfrm>
        </p:grpSpPr>
        <p:grpSp>
          <p:nvGrpSpPr>
            <p:cNvPr id="5" name="组合 4"/>
            <p:cNvGrpSpPr/>
            <p:nvPr/>
          </p:nvGrpSpPr>
          <p:grpSpPr>
            <a:xfrm>
              <a:off x="513781" y="5159513"/>
              <a:ext cx="4113782" cy="589473"/>
              <a:chOff x="513781" y="4978538"/>
              <a:chExt cx="4113782" cy="589473"/>
            </a:xfrm>
          </p:grpSpPr>
          <p:sp>
            <p:nvSpPr>
              <p:cNvPr id="12" name="流程图: 联系 11"/>
              <p:cNvSpPr/>
              <p:nvPr/>
            </p:nvSpPr>
            <p:spPr>
              <a:xfrm>
                <a:off x="1150581" y="5060760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联系 12"/>
              <p:cNvSpPr/>
              <p:nvPr/>
            </p:nvSpPr>
            <p:spPr>
              <a:xfrm>
                <a:off x="1393558" y="5458113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联系 13"/>
              <p:cNvSpPr/>
              <p:nvPr/>
            </p:nvSpPr>
            <p:spPr>
              <a:xfrm>
                <a:off x="1338984" y="5060761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联系 14"/>
              <p:cNvSpPr/>
              <p:nvPr/>
            </p:nvSpPr>
            <p:spPr>
              <a:xfrm>
                <a:off x="1196300" y="5414891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流程图: 联系 15"/>
              <p:cNvSpPr/>
              <p:nvPr/>
            </p:nvSpPr>
            <p:spPr>
              <a:xfrm>
                <a:off x="1574713" y="5421270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流程图: 联系 16"/>
              <p:cNvSpPr/>
              <p:nvPr/>
            </p:nvSpPr>
            <p:spPr>
              <a:xfrm>
                <a:off x="1439277" y="5231490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流程图: 联系 17"/>
              <p:cNvSpPr/>
              <p:nvPr/>
            </p:nvSpPr>
            <p:spPr>
              <a:xfrm>
                <a:off x="1630267" y="5456765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流程图: 联系 18"/>
              <p:cNvSpPr/>
              <p:nvPr/>
            </p:nvSpPr>
            <p:spPr>
              <a:xfrm>
                <a:off x="1574712" y="5067050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流程图: 联系 19"/>
              <p:cNvSpPr/>
              <p:nvPr/>
            </p:nvSpPr>
            <p:spPr>
              <a:xfrm>
                <a:off x="1677194" y="5086639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流程图: 联系 20"/>
              <p:cNvSpPr/>
              <p:nvPr/>
            </p:nvSpPr>
            <p:spPr>
              <a:xfrm>
                <a:off x="2158762" y="5101197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流程图: 联系 22"/>
              <p:cNvSpPr/>
              <p:nvPr/>
            </p:nvSpPr>
            <p:spPr>
              <a:xfrm>
                <a:off x="1961504" y="5077025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流程图: 联系 26"/>
              <p:cNvSpPr/>
              <p:nvPr/>
            </p:nvSpPr>
            <p:spPr>
              <a:xfrm>
                <a:off x="2339917" y="508340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流程图: 联系 27"/>
              <p:cNvSpPr/>
              <p:nvPr/>
            </p:nvSpPr>
            <p:spPr>
              <a:xfrm>
                <a:off x="2395471" y="5099849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流程图: 联系 28"/>
              <p:cNvSpPr/>
              <p:nvPr/>
            </p:nvSpPr>
            <p:spPr>
              <a:xfrm>
                <a:off x="1859023" y="5440861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流程图: 联系 29"/>
              <p:cNvSpPr/>
              <p:nvPr/>
            </p:nvSpPr>
            <p:spPr>
              <a:xfrm>
                <a:off x="2047426" y="5440862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流程图: 联系 30"/>
              <p:cNvSpPr/>
              <p:nvPr/>
            </p:nvSpPr>
            <p:spPr>
              <a:xfrm>
                <a:off x="2283154" y="5447151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流程图: 联系 31"/>
              <p:cNvSpPr/>
              <p:nvPr/>
            </p:nvSpPr>
            <p:spPr>
              <a:xfrm>
                <a:off x="2385636" y="5466740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流程图: 联系 32"/>
              <p:cNvSpPr/>
              <p:nvPr/>
            </p:nvSpPr>
            <p:spPr>
              <a:xfrm>
                <a:off x="1836163" y="5325707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流程图: 联系 33"/>
              <p:cNvSpPr/>
              <p:nvPr/>
            </p:nvSpPr>
            <p:spPr>
              <a:xfrm>
                <a:off x="1881882" y="5099577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流程图: 联系 34"/>
              <p:cNvSpPr/>
              <p:nvPr/>
            </p:nvSpPr>
            <p:spPr>
              <a:xfrm>
                <a:off x="2591532" y="5456765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流程图: 联系 35"/>
              <p:cNvSpPr/>
              <p:nvPr/>
            </p:nvSpPr>
            <p:spPr>
              <a:xfrm>
                <a:off x="2779935" y="5456766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流程图: 联系 36"/>
              <p:cNvSpPr/>
              <p:nvPr/>
            </p:nvSpPr>
            <p:spPr>
              <a:xfrm>
                <a:off x="3015663" y="5396380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流程图: 联系 37"/>
              <p:cNvSpPr/>
              <p:nvPr/>
            </p:nvSpPr>
            <p:spPr>
              <a:xfrm>
                <a:off x="3118145" y="548264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流程图: 联系 38"/>
              <p:cNvSpPr/>
              <p:nvPr/>
            </p:nvSpPr>
            <p:spPr>
              <a:xfrm>
                <a:off x="3599713" y="5516252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流程图: 联系 39"/>
              <p:cNvSpPr/>
              <p:nvPr/>
            </p:nvSpPr>
            <p:spPr>
              <a:xfrm>
                <a:off x="3402455" y="5406355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流程图: 联系 40"/>
              <p:cNvSpPr/>
              <p:nvPr/>
            </p:nvSpPr>
            <p:spPr>
              <a:xfrm>
                <a:off x="3780868" y="541273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流程图: 联系 41"/>
              <p:cNvSpPr/>
              <p:nvPr/>
            </p:nvSpPr>
            <p:spPr>
              <a:xfrm>
                <a:off x="3455918" y="538110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流程图: 联系 42"/>
              <p:cNvSpPr/>
              <p:nvPr/>
            </p:nvSpPr>
            <p:spPr>
              <a:xfrm>
                <a:off x="3322833" y="5495582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流程图: 联系 43"/>
              <p:cNvSpPr/>
              <p:nvPr/>
            </p:nvSpPr>
            <p:spPr>
              <a:xfrm>
                <a:off x="2779191" y="5069386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流程图: 联系 44"/>
              <p:cNvSpPr/>
              <p:nvPr/>
            </p:nvSpPr>
            <p:spPr>
              <a:xfrm>
                <a:off x="2581933" y="502616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流程图: 联系 45"/>
              <p:cNvSpPr/>
              <p:nvPr/>
            </p:nvSpPr>
            <p:spPr>
              <a:xfrm>
                <a:off x="2960346" y="5032543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流程图: 联系 46"/>
              <p:cNvSpPr/>
              <p:nvPr/>
            </p:nvSpPr>
            <p:spPr>
              <a:xfrm>
                <a:off x="3015900" y="5068038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流程图: 联系 47"/>
              <p:cNvSpPr/>
              <p:nvPr/>
            </p:nvSpPr>
            <p:spPr>
              <a:xfrm>
                <a:off x="3244656" y="5099759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流程图: 联系 48"/>
              <p:cNvSpPr/>
              <p:nvPr/>
            </p:nvSpPr>
            <p:spPr>
              <a:xfrm>
                <a:off x="3433059" y="5099760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流程图: 联系 49"/>
              <p:cNvSpPr/>
              <p:nvPr/>
            </p:nvSpPr>
            <p:spPr>
              <a:xfrm>
                <a:off x="3668787" y="505842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流程图: 联系 50"/>
              <p:cNvSpPr/>
              <p:nvPr/>
            </p:nvSpPr>
            <p:spPr>
              <a:xfrm>
                <a:off x="3771269" y="5078013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流程图: 联系 51"/>
              <p:cNvSpPr/>
              <p:nvPr/>
            </p:nvSpPr>
            <p:spPr>
              <a:xfrm>
                <a:off x="2563531" y="5098992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流程图: 联系 52"/>
              <p:cNvSpPr/>
              <p:nvPr/>
            </p:nvSpPr>
            <p:spPr>
              <a:xfrm>
                <a:off x="2604792" y="5343048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流程图: 联系 53"/>
              <p:cNvSpPr/>
              <p:nvPr/>
            </p:nvSpPr>
            <p:spPr>
              <a:xfrm>
                <a:off x="2092614" y="5387662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流程图: 联系 54"/>
              <p:cNvSpPr/>
              <p:nvPr/>
            </p:nvSpPr>
            <p:spPr>
              <a:xfrm>
                <a:off x="2852611" y="537746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流程图: 联系 55"/>
              <p:cNvSpPr/>
              <p:nvPr/>
            </p:nvSpPr>
            <p:spPr>
              <a:xfrm>
                <a:off x="3204954" y="5411296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流程图: 联系 56"/>
              <p:cNvSpPr/>
              <p:nvPr/>
            </p:nvSpPr>
            <p:spPr>
              <a:xfrm>
                <a:off x="3608523" y="5375441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流程图: 联系 57"/>
              <p:cNvSpPr/>
              <p:nvPr/>
            </p:nvSpPr>
            <p:spPr>
              <a:xfrm>
                <a:off x="3105121" y="5119351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流程图: 联系 58"/>
              <p:cNvSpPr/>
              <p:nvPr/>
            </p:nvSpPr>
            <p:spPr>
              <a:xfrm>
                <a:off x="3415075" y="5137276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流程图: 联系 59"/>
              <p:cNvSpPr/>
              <p:nvPr/>
            </p:nvSpPr>
            <p:spPr>
              <a:xfrm>
                <a:off x="3642056" y="5104162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流程图: 联系 60"/>
              <p:cNvSpPr/>
              <p:nvPr/>
            </p:nvSpPr>
            <p:spPr>
              <a:xfrm>
                <a:off x="1366504" y="5006663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流程图: 联系 61"/>
              <p:cNvSpPr/>
              <p:nvPr/>
            </p:nvSpPr>
            <p:spPr>
              <a:xfrm>
                <a:off x="1790444" y="5015291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流程图: 联系 62"/>
              <p:cNvSpPr/>
              <p:nvPr/>
            </p:nvSpPr>
            <p:spPr>
              <a:xfrm>
                <a:off x="2168665" y="5040857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流程图: 联系 63"/>
              <p:cNvSpPr/>
              <p:nvPr/>
            </p:nvSpPr>
            <p:spPr>
              <a:xfrm>
                <a:off x="2294198" y="5212890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流程图: 联系 64"/>
              <p:cNvSpPr/>
              <p:nvPr/>
            </p:nvSpPr>
            <p:spPr>
              <a:xfrm>
                <a:off x="1984363" y="5183819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流程图: 联系 65"/>
              <p:cNvSpPr/>
              <p:nvPr/>
            </p:nvSpPr>
            <p:spPr>
              <a:xfrm>
                <a:off x="2432066" y="533433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流程图: 联系 66"/>
              <p:cNvSpPr/>
              <p:nvPr/>
            </p:nvSpPr>
            <p:spPr>
              <a:xfrm>
                <a:off x="2750660" y="5257369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流程图: 联系 67"/>
              <p:cNvSpPr/>
              <p:nvPr/>
            </p:nvSpPr>
            <p:spPr>
              <a:xfrm>
                <a:off x="3028856" y="5246500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流程图: 联系 68"/>
              <p:cNvSpPr/>
              <p:nvPr/>
            </p:nvSpPr>
            <p:spPr>
              <a:xfrm>
                <a:off x="3230752" y="5246500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流程图: 联系 69"/>
              <p:cNvSpPr/>
              <p:nvPr/>
            </p:nvSpPr>
            <p:spPr>
              <a:xfrm>
                <a:off x="3506512" y="5251708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流程图: 联系 70"/>
              <p:cNvSpPr/>
              <p:nvPr/>
            </p:nvSpPr>
            <p:spPr>
              <a:xfrm>
                <a:off x="1697387" y="5230729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流程图: 联系 71"/>
              <p:cNvSpPr/>
              <p:nvPr/>
            </p:nvSpPr>
            <p:spPr>
              <a:xfrm>
                <a:off x="1237381" y="5212890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流程图: 联系 72"/>
              <p:cNvSpPr/>
              <p:nvPr/>
            </p:nvSpPr>
            <p:spPr>
              <a:xfrm>
                <a:off x="1970804" y="5343048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流程图: 联系 73"/>
              <p:cNvSpPr/>
              <p:nvPr/>
            </p:nvSpPr>
            <p:spPr>
              <a:xfrm>
                <a:off x="2462607" y="5456491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流程图: 联系 74"/>
              <p:cNvSpPr/>
              <p:nvPr/>
            </p:nvSpPr>
            <p:spPr>
              <a:xfrm>
                <a:off x="2922619" y="5474015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流程图: 联系 75"/>
              <p:cNvSpPr/>
              <p:nvPr/>
            </p:nvSpPr>
            <p:spPr>
              <a:xfrm>
                <a:off x="2855660" y="5203550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流程图: 联系 76"/>
              <p:cNvSpPr/>
              <p:nvPr/>
            </p:nvSpPr>
            <p:spPr>
              <a:xfrm>
                <a:off x="2545825" y="5220620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流程图: 联系 77"/>
              <p:cNvSpPr/>
              <p:nvPr/>
            </p:nvSpPr>
            <p:spPr>
              <a:xfrm>
                <a:off x="3685548" y="5255308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流程图: 联系 78"/>
              <p:cNvSpPr/>
              <p:nvPr/>
            </p:nvSpPr>
            <p:spPr>
              <a:xfrm>
                <a:off x="3529371" y="5464493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流程图: 联系 79"/>
              <p:cNvSpPr/>
              <p:nvPr/>
            </p:nvSpPr>
            <p:spPr>
              <a:xfrm>
                <a:off x="3780868" y="5375441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流程图: 联系 80"/>
              <p:cNvSpPr/>
              <p:nvPr/>
            </p:nvSpPr>
            <p:spPr>
              <a:xfrm>
                <a:off x="3703029" y="541273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流程图: 联系 81"/>
              <p:cNvSpPr/>
              <p:nvPr/>
            </p:nvSpPr>
            <p:spPr>
              <a:xfrm>
                <a:off x="1426931" y="5395390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流程图: 联系 82"/>
              <p:cNvSpPr/>
              <p:nvPr/>
            </p:nvSpPr>
            <p:spPr>
              <a:xfrm>
                <a:off x="1191662" y="4978538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流程图: 联系 83"/>
              <p:cNvSpPr/>
              <p:nvPr/>
            </p:nvSpPr>
            <p:spPr>
              <a:xfrm>
                <a:off x="1359675" y="5317168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流程图: 联系 84"/>
              <p:cNvSpPr/>
              <p:nvPr/>
            </p:nvSpPr>
            <p:spPr>
              <a:xfrm>
                <a:off x="1254907" y="5456765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流程图: 联系 85"/>
              <p:cNvSpPr/>
              <p:nvPr/>
            </p:nvSpPr>
            <p:spPr>
              <a:xfrm>
                <a:off x="1141918" y="5282575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>
                <a:off x="883476" y="5286709"/>
                <a:ext cx="32024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8" name="对象 8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62146898"/>
                  </p:ext>
                </p:extLst>
              </p:nvPr>
            </p:nvGraphicFramePr>
            <p:xfrm>
              <a:off x="513781" y="5152446"/>
              <a:ext cx="271520" cy="294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463" name="Equation" r:id="rId11" imgW="152280" imgH="164880" progId="Equation.DSMT4">
                      <p:embed/>
                    </p:oleObj>
                  </mc:Choice>
                  <mc:Fallback>
                    <p:oleObj name="Equation" r:id="rId11" imgW="152280" imgH="164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13781" y="5152446"/>
                            <a:ext cx="271520" cy="2941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" name="对象 16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4295865"/>
                  </p:ext>
                </p:extLst>
              </p:nvPr>
            </p:nvGraphicFramePr>
            <p:xfrm>
              <a:off x="4084638" y="5110163"/>
              <a:ext cx="542925" cy="341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464" name="Equation" r:id="rId13" imgW="304560" imgH="190440" progId="Equation.DSMT4">
                      <p:embed/>
                    </p:oleObj>
                  </mc:Choice>
                  <mc:Fallback>
                    <p:oleObj name="Equation" r:id="rId13" imgW="304560" imgH="1904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084638" y="5110163"/>
                            <a:ext cx="542925" cy="3413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组合 5"/>
            <p:cNvGrpSpPr/>
            <p:nvPr/>
          </p:nvGrpSpPr>
          <p:grpSpPr>
            <a:xfrm>
              <a:off x="5770485" y="4435318"/>
              <a:ext cx="4184728" cy="1971317"/>
              <a:chOff x="5770485" y="4349593"/>
              <a:chExt cx="4184728" cy="1971317"/>
            </a:xfrm>
          </p:grpSpPr>
          <p:sp>
            <p:nvSpPr>
              <p:cNvPr id="90" name="流程图: 联系 89"/>
              <p:cNvSpPr/>
              <p:nvPr/>
            </p:nvSpPr>
            <p:spPr>
              <a:xfrm>
                <a:off x="6407285" y="506037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流程图: 联系 90"/>
              <p:cNvSpPr/>
              <p:nvPr/>
            </p:nvSpPr>
            <p:spPr>
              <a:xfrm>
                <a:off x="6650262" y="5543452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流程图: 联系 91"/>
              <p:cNvSpPr/>
              <p:nvPr/>
            </p:nvSpPr>
            <p:spPr>
              <a:xfrm>
                <a:off x="6595688" y="5060375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流程图: 联系 92"/>
              <p:cNvSpPr/>
              <p:nvPr/>
            </p:nvSpPr>
            <p:spPr>
              <a:xfrm>
                <a:off x="6453004" y="6043155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流程图: 联系 93"/>
              <p:cNvSpPr/>
              <p:nvPr/>
            </p:nvSpPr>
            <p:spPr>
              <a:xfrm>
                <a:off x="6831417" y="599238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流程图: 联系 94"/>
              <p:cNvSpPr/>
              <p:nvPr/>
            </p:nvSpPr>
            <p:spPr>
              <a:xfrm>
                <a:off x="6695981" y="525015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流程图: 联系 95"/>
              <p:cNvSpPr/>
              <p:nvPr/>
            </p:nvSpPr>
            <p:spPr>
              <a:xfrm>
                <a:off x="6886971" y="554210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" name="流程图: 联系 96"/>
              <p:cNvSpPr/>
              <p:nvPr/>
            </p:nvSpPr>
            <p:spPr>
              <a:xfrm>
                <a:off x="6831416" y="481901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流程图: 联系 97"/>
              <p:cNvSpPr/>
              <p:nvPr/>
            </p:nvSpPr>
            <p:spPr>
              <a:xfrm>
                <a:off x="6933898" y="6124478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流程图: 联系 98"/>
              <p:cNvSpPr/>
              <p:nvPr/>
            </p:nvSpPr>
            <p:spPr>
              <a:xfrm>
                <a:off x="7415466" y="5119861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流程图: 联系 99"/>
              <p:cNvSpPr/>
              <p:nvPr/>
            </p:nvSpPr>
            <p:spPr>
              <a:xfrm>
                <a:off x="7218208" y="4714689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流程图: 联系 100"/>
              <p:cNvSpPr/>
              <p:nvPr/>
            </p:nvSpPr>
            <p:spPr>
              <a:xfrm>
                <a:off x="7596621" y="4349593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流程图: 联系 101"/>
              <p:cNvSpPr/>
              <p:nvPr/>
            </p:nvSpPr>
            <p:spPr>
              <a:xfrm>
                <a:off x="7652175" y="4727988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流程图: 联系 102"/>
              <p:cNvSpPr/>
              <p:nvPr/>
            </p:nvSpPr>
            <p:spPr>
              <a:xfrm>
                <a:off x="7115727" y="5526200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流程图: 联系 103"/>
              <p:cNvSpPr/>
              <p:nvPr/>
            </p:nvSpPr>
            <p:spPr>
              <a:xfrm>
                <a:off x="7304130" y="6269151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流程图: 联系 104"/>
              <p:cNvSpPr/>
              <p:nvPr/>
            </p:nvSpPr>
            <p:spPr>
              <a:xfrm>
                <a:off x="7539858" y="5465815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流程图: 联系 105"/>
              <p:cNvSpPr/>
              <p:nvPr/>
            </p:nvSpPr>
            <p:spPr>
              <a:xfrm>
                <a:off x="7642340" y="580925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流程图: 联系 106"/>
              <p:cNvSpPr/>
              <p:nvPr/>
            </p:nvSpPr>
            <p:spPr>
              <a:xfrm>
                <a:off x="7092867" y="5344371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流程图: 联系 107"/>
              <p:cNvSpPr/>
              <p:nvPr/>
            </p:nvSpPr>
            <p:spPr>
              <a:xfrm>
                <a:off x="7138586" y="4946791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流程图: 联系 108"/>
              <p:cNvSpPr/>
              <p:nvPr/>
            </p:nvSpPr>
            <p:spPr>
              <a:xfrm>
                <a:off x="7848236" y="554210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流程图: 联系 109"/>
              <p:cNvSpPr/>
              <p:nvPr/>
            </p:nvSpPr>
            <p:spPr>
              <a:xfrm>
                <a:off x="8036639" y="5761180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流程图: 联系 110"/>
              <p:cNvSpPr/>
              <p:nvPr/>
            </p:nvSpPr>
            <p:spPr>
              <a:xfrm>
                <a:off x="8272367" y="5481719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流程图: 联系 111"/>
              <p:cNvSpPr/>
              <p:nvPr/>
            </p:nvSpPr>
            <p:spPr>
              <a:xfrm>
                <a:off x="8374849" y="5958508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流程图: 联系 112"/>
              <p:cNvSpPr/>
              <p:nvPr/>
            </p:nvSpPr>
            <p:spPr>
              <a:xfrm>
                <a:off x="8856417" y="5601591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流程图: 联系 113"/>
              <p:cNvSpPr/>
              <p:nvPr/>
            </p:nvSpPr>
            <p:spPr>
              <a:xfrm>
                <a:off x="8659159" y="549169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流程图: 联系 114"/>
              <p:cNvSpPr/>
              <p:nvPr/>
            </p:nvSpPr>
            <p:spPr>
              <a:xfrm>
                <a:off x="9037572" y="6050523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流程图: 联系 115"/>
              <p:cNvSpPr/>
              <p:nvPr/>
            </p:nvSpPr>
            <p:spPr>
              <a:xfrm>
                <a:off x="8712622" y="5399768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流程图: 联系 116"/>
              <p:cNvSpPr/>
              <p:nvPr/>
            </p:nvSpPr>
            <p:spPr>
              <a:xfrm>
                <a:off x="8579537" y="5799996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流程图: 联系 117"/>
              <p:cNvSpPr/>
              <p:nvPr/>
            </p:nvSpPr>
            <p:spPr>
              <a:xfrm>
                <a:off x="8035895" y="4516550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流程图: 联系 118"/>
              <p:cNvSpPr/>
              <p:nvPr/>
            </p:nvSpPr>
            <p:spPr>
              <a:xfrm>
                <a:off x="7838637" y="4959103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流程图: 联系 119"/>
              <p:cNvSpPr/>
              <p:nvPr/>
            </p:nvSpPr>
            <p:spPr>
              <a:xfrm>
                <a:off x="8217050" y="4965482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流程图: 联系 120"/>
              <p:cNvSpPr/>
              <p:nvPr/>
            </p:nvSpPr>
            <p:spPr>
              <a:xfrm>
                <a:off x="8272604" y="5067652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流程图: 联系 121"/>
              <p:cNvSpPr/>
              <p:nvPr/>
            </p:nvSpPr>
            <p:spPr>
              <a:xfrm>
                <a:off x="8501360" y="4499298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流程图: 联系 122"/>
              <p:cNvSpPr/>
              <p:nvPr/>
            </p:nvSpPr>
            <p:spPr>
              <a:xfrm>
                <a:off x="8689763" y="4556449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流程图: 联系 123"/>
              <p:cNvSpPr/>
              <p:nvPr/>
            </p:nvSpPr>
            <p:spPr>
              <a:xfrm>
                <a:off x="8925491" y="4496063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流程图: 联系 124"/>
              <p:cNvSpPr/>
              <p:nvPr/>
            </p:nvSpPr>
            <p:spPr>
              <a:xfrm>
                <a:off x="9027973" y="5077627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流程图: 联系 125"/>
              <p:cNvSpPr/>
              <p:nvPr/>
            </p:nvSpPr>
            <p:spPr>
              <a:xfrm>
                <a:off x="7820235" y="4603306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流程图: 联系 126"/>
              <p:cNvSpPr/>
              <p:nvPr/>
            </p:nvSpPr>
            <p:spPr>
              <a:xfrm>
                <a:off x="7861496" y="5361712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流程图: 联系 127"/>
              <p:cNvSpPr/>
              <p:nvPr/>
            </p:nvSpPr>
            <p:spPr>
              <a:xfrm>
                <a:off x="7349318" y="5901626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流程图: 联系 128"/>
              <p:cNvSpPr/>
              <p:nvPr/>
            </p:nvSpPr>
            <p:spPr>
              <a:xfrm>
                <a:off x="8109315" y="5396128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流程图: 联系 129"/>
              <p:cNvSpPr/>
              <p:nvPr/>
            </p:nvSpPr>
            <p:spPr>
              <a:xfrm>
                <a:off x="8461658" y="5429960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流程图: 联系 130"/>
              <p:cNvSpPr/>
              <p:nvPr/>
            </p:nvSpPr>
            <p:spPr>
              <a:xfrm>
                <a:off x="8484517" y="616472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流程图: 联系 131"/>
              <p:cNvSpPr/>
              <p:nvPr/>
            </p:nvSpPr>
            <p:spPr>
              <a:xfrm>
                <a:off x="8361825" y="4642715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流程图: 联系 132"/>
              <p:cNvSpPr/>
              <p:nvPr/>
            </p:nvSpPr>
            <p:spPr>
              <a:xfrm>
                <a:off x="8671779" y="4860665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流程图: 联系 133"/>
              <p:cNvSpPr/>
              <p:nvPr/>
            </p:nvSpPr>
            <p:spPr>
              <a:xfrm>
                <a:off x="8898760" y="4684676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流程图: 联系 134"/>
              <p:cNvSpPr/>
              <p:nvPr/>
            </p:nvSpPr>
            <p:spPr>
              <a:xfrm>
                <a:off x="6623208" y="4758627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流程图: 联系 135"/>
              <p:cNvSpPr/>
              <p:nvPr/>
            </p:nvSpPr>
            <p:spPr>
              <a:xfrm>
                <a:off x="7047148" y="4510080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流程图: 联系 136"/>
              <p:cNvSpPr/>
              <p:nvPr/>
            </p:nvSpPr>
            <p:spPr>
              <a:xfrm>
                <a:off x="7425369" y="4973796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流程图: 联系 137"/>
              <p:cNvSpPr/>
              <p:nvPr/>
            </p:nvSpPr>
            <p:spPr>
              <a:xfrm>
                <a:off x="7550902" y="523155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流程图: 联系 138"/>
              <p:cNvSpPr/>
              <p:nvPr/>
            </p:nvSpPr>
            <p:spPr>
              <a:xfrm>
                <a:off x="7241067" y="5202483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流程图: 联系 139"/>
              <p:cNvSpPr/>
              <p:nvPr/>
            </p:nvSpPr>
            <p:spPr>
              <a:xfrm>
                <a:off x="7688770" y="5352998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流程图: 联系 140"/>
              <p:cNvSpPr/>
              <p:nvPr/>
            </p:nvSpPr>
            <p:spPr>
              <a:xfrm>
                <a:off x="8007364" y="5276033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流程图: 联系 141"/>
              <p:cNvSpPr/>
              <p:nvPr/>
            </p:nvSpPr>
            <p:spPr>
              <a:xfrm>
                <a:off x="8285560" y="526516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流程图: 联系 142"/>
              <p:cNvSpPr/>
              <p:nvPr/>
            </p:nvSpPr>
            <p:spPr>
              <a:xfrm>
                <a:off x="8487456" y="526516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流程图: 联系 143"/>
              <p:cNvSpPr/>
              <p:nvPr/>
            </p:nvSpPr>
            <p:spPr>
              <a:xfrm>
                <a:off x="8763216" y="5270372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流程图: 联系 144"/>
              <p:cNvSpPr/>
              <p:nvPr/>
            </p:nvSpPr>
            <p:spPr>
              <a:xfrm>
                <a:off x="6954091" y="5249393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流程图: 联系 145"/>
              <p:cNvSpPr/>
              <p:nvPr/>
            </p:nvSpPr>
            <p:spPr>
              <a:xfrm>
                <a:off x="6494085" y="523155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流程图: 联系 146"/>
              <p:cNvSpPr/>
              <p:nvPr/>
            </p:nvSpPr>
            <p:spPr>
              <a:xfrm>
                <a:off x="7227508" y="5361712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流程图: 联系 147"/>
              <p:cNvSpPr/>
              <p:nvPr/>
            </p:nvSpPr>
            <p:spPr>
              <a:xfrm>
                <a:off x="7719311" y="6208580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流程图: 联系 148"/>
              <p:cNvSpPr/>
              <p:nvPr/>
            </p:nvSpPr>
            <p:spPr>
              <a:xfrm>
                <a:off x="8179323" y="605465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流程图: 联系 149"/>
              <p:cNvSpPr/>
              <p:nvPr/>
            </p:nvSpPr>
            <p:spPr>
              <a:xfrm>
                <a:off x="8112364" y="522221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流程图: 联系 150"/>
              <p:cNvSpPr/>
              <p:nvPr/>
            </p:nvSpPr>
            <p:spPr>
              <a:xfrm>
                <a:off x="7802529" y="5239284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流程图: 联系 151"/>
              <p:cNvSpPr/>
              <p:nvPr/>
            </p:nvSpPr>
            <p:spPr>
              <a:xfrm>
                <a:off x="8942252" y="5273972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流程图: 联系 152"/>
              <p:cNvSpPr/>
              <p:nvPr/>
            </p:nvSpPr>
            <p:spPr>
              <a:xfrm>
                <a:off x="8786075" y="6045132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流程图: 联系 153"/>
              <p:cNvSpPr/>
              <p:nvPr/>
            </p:nvSpPr>
            <p:spPr>
              <a:xfrm>
                <a:off x="9037572" y="5394105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流程图: 联系 154"/>
              <p:cNvSpPr/>
              <p:nvPr/>
            </p:nvSpPr>
            <p:spPr>
              <a:xfrm>
                <a:off x="8959733" y="5498073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流程图: 联系 155"/>
              <p:cNvSpPr/>
              <p:nvPr/>
            </p:nvSpPr>
            <p:spPr>
              <a:xfrm>
                <a:off x="6683635" y="5804579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流程图: 联系 156"/>
              <p:cNvSpPr/>
              <p:nvPr/>
            </p:nvSpPr>
            <p:spPr>
              <a:xfrm>
                <a:off x="6448366" y="4520952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流程图: 联系 157"/>
              <p:cNvSpPr/>
              <p:nvPr/>
            </p:nvSpPr>
            <p:spPr>
              <a:xfrm>
                <a:off x="6616379" y="5335832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流程图: 联系 158"/>
              <p:cNvSpPr/>
              <p:nvPr/>
            </p:nvSpPr>
            <p:spPr>
              <a:xfrm>
                <a:off x="6396241" y="5551285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流程图: 联系 159"/>
              <p:cNvSpPr/>
              <p:nvPr/>
            </p:nvSpPr>
            <p:spPr>
              <a:xfrm>
                <a:off x="6398622" y="5301239"/>
                <a:ext cx="45719" cy="51759"/>
              </a:xfrm>
              <a:prstGeom prst="flowChartConnector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1" name="直接连接符 160"/>
              <p:cNvCxnSpPr/>
              <p:nvPr/>
            </p:nvCxnSpPr>
            <p:spPr>
              <a:xfrm>
                <a:off x="6140180" y="5352998"/>
                <a:ext cx="32024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62" name="对象 16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4053344"/>
                  </p:ext>
                </p:extLst>
              </p:nvPr>
            </p:nvGraphicFramePr>
            <p:xfrm>
              <a:off x="5770485" y="5171110"/>
              <a:ext cx="271520" cy="294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465" name="Equation" r:id="rId15" imgW="152280" imgH="164880" progId="Equation.DSMT4">
                      <p:embed/>
                    </p:oleObj>
                  </mc:Choice>
                  <mc:Fallback>
                    <p:oleObj name="Equation" r:id="rId15" imgW="152280" imgH="164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5770485" y="5171110"/>
                            <a:ext cx="271520" cy="2941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" name="对象 16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7938078"/>
                  </p:ext>
                </p:extLst>
              </p:nvPr>
            </p:nvGraphicFramePr>
            <p:xfrm>
              <a:off x="9367838" y="5081588"/>
              <a:ext cx="587375" cy="4540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466" name="Equation" r:id="rId16" imgW="330120" imgH="253800" progId="Equation.DSMT4">
                      <p:embed/>
                    </p:oleObj>
                  </mc:Choice>
                  <mc:Fallback>
                    <p:oleObj name="Equation" r:id="rId16" imgW="330120" imgH="2538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9367838" y="5081588"/>
                            <a:ext cx="587375" cy="4540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39470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25B7D-71C1-4D4B-9C2A-83F7A8321B20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7DEA-223F-46F4-92FD-BC6F4326EC5E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754690" name="Rectangle 2"/>
          <p:cNvSpPr>
            <a:spLocks noChangeArrowheads="1"/>
          </p:cNvSpPr>
          <p:nvPr/>
        </p:nvSpPr>
        <p:spPr bwMode="auto">
          <a:xfrm>
            <a:off x="2927350" y="908050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）、一致性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38200" y="4150279"/>
            <a:ext cx="10661469" cy="1384995"/>
            <a:chOff x="692331" y="3914694"/>
            <a:chExt cx="10661469" cy="1384995"/>
          </a:xfrm>
        </p:grpSpPr>
        <p:graphicFrame>
          <p:nvGraphicFramePr>
            <p:cNvPr id="75469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072652"/>
                </p:ext>
              </p:extLst>
            </p:nvPr>
          </p:nvGraphicFramePr>
          <p:xfrm>
            <a:off x="8327890" y="4130252"/>
            <a:ext cx="8509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42" name="Equation" r:id="rId3" imgW="850680" imgH="317160" progId="Equation.DSMT4">
                    <p:embed/>
                  </p:oleObj>
                </mc:Choice>
                <mc:Fallback>
                  <p:oleObj name="Equation" r:id="rId3" imgW="85068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7890" y="4130252"/>
                          <a:ext cx="8509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469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1281197"/>
                </p:ext>
              </p:extLst>
            </p:nvPr>
          </p:nvGraphicFramePr>
          <p:xfrm>
            <a:off x="9982200" y="4158307"/>
            <a:ext cx="10033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43" name="Equation" r:id="rId5" imgW="1002960" imgH="253800" progId="Equation.DSMT4">
                    <p:embed/>
                  </p:oleObj>
                </mc:Choice>
                <mc:Fallback>
                  <p:oleObj name="Equation" r:id="rId5" imgW="10029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82200" y="4158307"/>
                          <a:ext cx="100330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4696" name="Rectangle 8"/>
            <p:cNvSpPr>
              <a:spLocks noChangeArrowheads="1"/>
            </p:cNvSpPr>
            <p:nvPr/>
          </p:nvSpPr>
          <p:spPr bwMode="auto">
            <a:xfrm>
              <a:off x="692331" y="3914694"/>
              <a:ext cx="10661469" cy="1384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ct val="150000"/>
                </a:lnSpc>
              </a:pPr>
              <a:r>
                <a:rPr lang="zh-CN" altLang="en-US" sz="2800" b="1" dirty="0" smtClean="0">
                  <a:latin typeface="Times New Roman" panose="02020603050405020304" pitchFamily="18" charset="0"/>
                </a:rPr>
                <a:t> 设                        是参数</a:t>
              </a:r>
              <a:r>
                <a:rPr lang="zh-CN" altLang="zh-CN" sz="2800" b="1" dirty="0" smtClean="0">
                  <a:latin typeface="Times New Roman" panose="02020603050405020304" pitchFamily="18" charset="0"/>
                </a:rPr>
                <a:t>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的估计量，若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对于任意          ，当</a:t>
              </a:r>
              <a:endParaRPr lang="en-US" altLang="zh-CN" sz="2800" b="1" dirty="0" smtClean="0">
                <a:latin typeface="Times New Roman" panose="02020603050405020304" pitchFamily="18" charset="0"/>
              </a:endParaRPr>
            </a:p>
            <a:p>
              <a:pPr algn="l" eaLnBrk="0" hangingPunct="0">
                <a:lnSpc>
                  <a:spcPct val="150000"/>
                </a:lnSpc>
              </a:pPr>
              <a:r>
                <a:rPr lang="en-US" altLang="zh-CN" sz="2800" b="1" dirty="0" smtClean="0">
                  <a:latin typeface="Times New Roman" panose="02020603050405020304" pitchFamily="18" charset="0"/>
                </a:rPr>
                <a:t>             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           依概率收敛于     ，则称    为    的</a:t>
              </a:r>
              <a:r>
                <a:rPr lang="zh-CN" altLang="en-US" sz="2800" b="1" dirty="0" smtClean="0">
                  <a:solidFill>
                    <a:srgbClr val="002060"/>
                  </a:solidFill>
                  <a:latin typeface="Times New Roman" panose="02020603050405020304" pitchFamily="18" charset="0"/>
                </a:rPr>
                <a:t>一致估计量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。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5469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7204050"/>
                </p:ext>
              </p:extLst>
            </p:nvPr>
          </p:nvGraphicFramePr>
          <p:xfrm>
            <a:off x="1379719" y="4042728"/>
            <a:ext cx="1916112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44" name="Equation" r:id="rId7" imgW="1917360" imgH="482400" progId="Equation.DSMT4">
                    <p:embed/>
                  </p:oleObj>
                </mc:Choice>
                <mc:Fallback>
                  <p:oleObj name="Equation" r:id="rId7" imgW="191736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719" y="4042728"/>
                          <a:ext cx="1916112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469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648825"/>
                </p:ext>
              </p:extLst>
            </p:nvPr>
          </p:nvGraphicFramePr>
          <p:xfrm>
            <a:off x="1009831" y="4626928"/>
            <a:ext cx="19177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45" name="Equation" r:id="rId9" imgW="1917360" imgH="482400" progId="Equation.DSMT4">
                    <p:embed/>
                  </p:oleObj>
                </mc:Choice>
                <mc:Fallback>
                  <p:oleObj name="Equation" r:id="rId9" imgW="191736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9831" y="4626928"/>
                          <a:ext cx="1917700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469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343141"/>
                </p:ext>
              </p:extLst>
            </p:nvPr>
          </p:nvGraphicFramePr>
          <p:xfrm>
            <a:off x="7365750" y="4805791"/>
            <a:ext cx="2286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46" name="Equation" r:id="rId11" imgW="228600" imgH="317160" progId="Equation.DSMT4">
                    <p:embed/>
                  </p:oleObj>
                </mc:Choice>
                <mc:Fallback>
                  <p:oleObj name="Equation" r:id="rId11" imgW="22860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5750" y="4805791"/>
                          <a:ext cx="2286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470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0563377"/>
                </p:ext>
              </p:extLst>
            </p:nvPr>
          </p:nvGraphicFramePr>
          <p:xfrm>
            <a:off x="4493623" y="4124054"/>
            <a:ext cx="253366" cy="3518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47" name="Equation" r:id="rId13" imgW="228600" imgH="317160" progId="Equation.DSMT4">
                    <p:embed/>
                  </p:oleObj>
                </mc:Choice>
                <mc:Fallback>
                  <p:oleObj name="Equation" r:id="rId13" imgW="22860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3623" y="4124054"/>
                          <a:ext cx="253366" cy="3518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470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4378339"/>
                </p:ext>
              </p:extLst>
            </p:nvPr>
          </p:nvGraphicFramePr>
          <p:xfrm>
            <a:off x="5146550" y="4767585"/>
            <a:ext cx="2286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48" name="Equation" r:id="rId15" imgW="228600" imgH="317160" progId="Equation.DSMT4">
                    <p:embed/>
                  </p:oleObj>
                </mc:Choice>
                <mc:Fallback>
                  <p:oleObj name="Equation" r:id="rId15" imgW="22860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6550" y="4767585"/>
                          <a:ext cx="2286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470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5604525"/>
                </p:ext>
              </p:extLst>
            </p:nvPr>
          </p:nvGraphicFramePr>
          <p:xfrm>
            <a:off x="6661150" y="4680397"/>
            <a:ext cx="228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49" name="Equation" r:id="rId17" imgW="228600" imgH="431640" progId="Equation.DSMT4">
                    <p:embed/>
                  </p:oleObj>
                </mc:Choice>
                <mc:Fallback>
                  <p:oleObj name="Equation" r:id="rId17" imgW="22860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1150" y="4680397"/>
                          <a:ext cx="2286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4703" name="Text Box 15"/>
          <p:cNvSpPr txBox="1">
            <a:spLocks noChangeArrowheads="1"/>
          </p:cNvSpPr>
          <p:nvPr/>
        </p:nvSpPr>
        <p:spPr bwMode="auto">
          <a:xfrm>
            <a:off x="1079862" y="1760209"/>
            <a:ext cx="1017814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无偏性和有效性都是在样本容量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固定的前提下提出来的，我们自然希望随着样本容量的增大，一个估计量的值能稳定于待估参数的真实值，因此对估计量又有下述一致性的要求：</a:t>
            </a:r>
          </a:p>
        </p:txBody>
      </p:sp>
    </p:spTree>
    <p:extLst>
      <p:ext uri="{BB962C8B-B14F-4D97-AF65-F5344CB8AC3E}">
        <p14:creationId xmlns:p14="http://schemas.microsoft.com/office/powerpoint/2010/main" val="18126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38A-EF27-43FD-94C5-262B46950532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2278C-2042-45DC-A43A-9AC24D6652A0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213101" y="213165"/>
            <a:ext cx="5041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、区间估计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44938"/>
              </p:ext>
            </p:extLst>
          </p:nvPr>
        </p:nvGraphicFramePr>
        <p:xfrm>
          <a:off x="616849" y="820999"/>
          <a:ext cx="11237727" cy="1641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6" name="Equation" r:id="rId3" imgW="5041800" imgH="736560" progId="Equation.DSMT4">
                  <p:embed/>
                </p:oleObj>
              </mc:Choice>
              <mc:Fallback>
                <p:oleObj name="Equation" r:id="rId3" imgW="50418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849" y="820999"/>
                        <a:ext cx="11237727" cy="1641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303494"/>
              </p:ext>
            </p:extLst>
          </p:nvPr>
        </p:nvGraphicFramePr>
        <p:xfrm>
          <a:off x="727524" y="2885551"/>
          <a:ext cx="10001276" cy="150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7" name="Equation" r:id="rId5" imgW="4381200" imgH="660240" progId="Equation.DSMT4">
                  <p:embed/>
                </p:oleObj>
              </mc:Choice>
              <mc:Fallback>
                <p:oleObj name="Equation" r:id="rId5" imgW="438120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7524" y="2885551"/>
                        <a:ext cx="10001276" cy="150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727524" y="4607894"/>
            <a:ext cx="11016376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buClr>
                <a:schemeClr val="hlink"/>
              </a:buClr>
            </a:pPr>
            <a:r>
              <a:rPr lang="zh-CN" altLang="en-US" sz="2600" b="1" dirty="0" smtClean="0"/>
              <a:t>可靠性与</a:t>
            </a:r>
            <a:r>
              <a:rPr lang="zh-CN" altLang="en-US" sz="2600" b="1" dirty="0"/>
              <a:t>精度是一对矛盾，一般是在保证</a:t>
            </a:r>
            <a:r>
              <a:rPr lang="zh-CN" altLang="en-US" sz="2600" b="1" dirty="0" smtClean="0"/>
              <a:t>可靠性的前提下</a:t>
            </a:r>
            <a:r>
              <a:rPr lang="zh-CN" altLang="en-US" sz="2600" b="1" dirty="0"/>
              <a:t>尽可能提高</a:t>
            </a:r>
            <a:r>
              <a:rPr lang="zh-CN" altLang="en-US" sz="2600" b="1" dirty="0" smtClean="0"/>
              <a:t>精度</a:t>
            </a:r>
            <a:endParaRPr lang="en-US" altLang="zh-CN" sz="2600" b="1" dirty="0"/>
          </a:p>
        </p:txBody>
      </p:sp>
    </p:spTree>
    <p:extLst>
      <p:ext uri="{BB962C8B-B14F-4D97-AF65-F5344CB8AC3E}">
        <p14:creationId xmlns:p14="http://schemas.microsoft.com/office/powerpoint/2010/main" val="3141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184F-00D9-4E57-8773-8B281684E1BE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40A1B-B9D3-4DAE-B09F-8CFEC007F9E6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761859" name="Rectangle 3"/>
          <p:cNvSpPr>
            <a:spLocks noChangeArrowheads="1"/>
          </p:cNvSpPr>
          <p:nvPr/>
        </p:nvSpPr>
        <p:spPr bwMode="auto">
          <a:xfrm>
            <a:off x="3949700" y="94170"/>
            <a:ext cx="30684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 dirty="0" smtClean="0">
                <a:solidFill>
                  <a:srgbClr val="2D2D8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置信区间</a:t>
            </a:r>
            <a:r>
              <a:rPr lang="zh-CN" altLang="en-US" sz="3200" b="1" dirty="0">
                <a:solidFill>
                  <a:srgbClr val="2D2D8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的求法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553064"/>
              </p:ext>
            </p:extLst>
          </p:nvPr>
        </p:nvGraphicFramePr>
        <p:xfrm>
          <a:off x="592138" y="1123275"/>
          <a:ext cx="10933624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8" name="Equation" r:id="rId3" imgW="4991040" imgH="507960" progId="Equation.DSMT4">
                  <p:embed/>
                </p:oleObj>
              </mc:Choice>
              <mc:Fallback>
                <p:oleObj name="Equation" r:id="rId3" imgW="49910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138" y="1123275"/>
                        <a:ext cx="10933624" cy="111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618710"/>
              </p:ext>
            </p:extLst>
          </p:nvPr>
        </p:nvGraphicFramePr>
        <p:xfrm>
          <a:off x="638175" y="2775659"/>
          <a:ext cx="581501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9" name="Equation" r:id="rId5" imgW="2654280" imgH="939600" progId="Equation.DSMT4">
                  <p:embed/>
                </p:oleObj>
              </mc:Choice>
              <mc:Fallback>
                <p:oleObj name="Equation" r:id="rId5" imgW="265428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8175" y="2775659"/>
                        <a:ext cx="581501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438231" y="2386722"/>
            <a:ext cx="3048000" cy="2447926"/>
            <a:chOff x="4771231" y="3186822"/>
            <a:chExt cx="3048000" cy="2447926"/>
          </a:xfrm>
        </p:grpSpPr>
        <p:pic>
          <p:nvPicPr>
            <p:cNvPr id="20" name="Picture 6" descr="未标题-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1231" y="3216985"/>
              <a:ext cx="3048000" cy="2417763"/>
            </a:xfrm>
            <a:prstGeom prst="rect">
              <a:avLst/>
            </a:prstGeom>
            <a:solidFill>
              <a:schemeClr val="bg1"/>
            </a:solidFill>
          </p:spPr>
        </p:pic>
        <p:graphicFrame>
          <p:nvGraphicFramePr>
            <p:cNvPr id="2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9328262"/>
                </p:ext>
              </p:extLst>
            </p:nvPr>
          </p:nvGraphicFramePr>
          <p:xfrm>
            <a:off x="6153944" y="5271210"/>
            <a:ext cx="222250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0" name="公式" r:id="rId8" imgW="114120" imgH="177480" progId="Equation.3">
                    <p:embed/>
                  </p:oleObj>
                </mc:Choice>
                <mc:Fallback>
                  <p:oleObj name="公式" r:id="rId8" imgW="1141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3944" y="5271210"/>
                          <a:ext cx="222250" cy="34766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7771347"/>
                </p:ext>
              </p:extLst>
            </p:nvPr>
          </p:nvGraphicFramePr>
          <p:xfrm>
            <a:off x="6955631" y="5237872"/>
            <a:ext cx="247650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1" name="公式" r:id="rId10" imgW="126720" imgH="177480" progId="Equation.3">
                    <p:embed/>
                  </p:oleObj>
                </mc:Choice>
                <mc:Fallback>
                  <p:oleObj name="公式" r:id="rId10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5631" y="5237872"/>
                          <a:ext cx="247650" cy="34766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4036756"/>
                </p:ext>
              </p:extLst>
            </p:nvPr>
          </p:nvGraphicFramePr>
          <p:xfrm>
            <a:off x="6420644" y="3186822"/>
            <a:ext cx="612775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2" name="Equation" r:id="rId12" imgW="330120" imgH="203040" progId="Equation.DSMT4">
                    <p:embed/>
                  </p:oleObj>
                </mc:Choice>
                <mc:Fallback>
                  <p:oleObj name="Equation" r:id="rId12" imgW="3301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0644" y="3186822"/>
                          <a:ext cx="612775" cy="3746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6560991"/>
                </p:ext>
              </p:extLst>
            </p:nvPr>
          </p:nvGraphicFramePr>
          <p:xfrm>
            <a:off x="5133181" y="5237872"/>
            <a:ext cx="247650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3" name="公式" r:id="rId14" imgW="126720" imgH="139680" progId="Equation.3">
                    <p:embed/>
                  </p:oleObj>
                </mc:Choice>
                <mc:Fallback>
                  <p:oleObj name="公式" r:id="rId14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3181" y="5237872"/>
                          <a:ext cx="247650" cy="2762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8503702"/>
                </p:ext>
              </p:extLst>
            </p:nvPr>
          </p:nvGraphicFramePr>
          <p:xfrm>
            <a:off x="4980781" y="4628272"/>
            <a:ext cx="247650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4" name="公式" r:id="rId16" imgW="126720" imgH="139680" progId="Equation.3">
                    <p:embed/>
                  </p:oleObj>
                </mc:Choice>
                <mc:Fallback>
                  <p:oleObj name="公式" r:id="rId16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0781" y="4628272"/>
                          <a:ext cx="247650" cy="2762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5427746"/>
                </p:ext>
              </p:extLst>
            </p:nvPr>
          </p:nvGraphicFramePr>
          <p:xfrm>
            <a:off x="5369719" y="4018672"/>
            <a:ext cx="246063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5" name="公式" r:id="rId18" imgW="126720" imgH="139680" progId="Equation.3">
                    <p:embed/>
                  </p:oleObj>
                </mc:Choice>
                <mc:Fallback>
                  <p:oleObj name="公式" r:id="rId18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9719" y="4018672"/>
                          <a:ext cx="246063" cy="2762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0645347"/>
                </p:ext>
              </p:extLst>
            </p:nvPr>
          </p:nvGraphicFramePr>
          <p:xfrm>
            <a:off x="6746081" y="4585410"/>
            <a:ext cx="247650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6" name="公式" r:id="rId20" imgW="126720" imgH="177480" progId="Equation.3">
                    <p:embed/>
                  </p:oleObj>
                </mc:Choice>
                <mc:Fallback>
                  <p:oleObj name="公式" r:id="rId20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6081" y="4585410"/>
                          <a:ext cx="247650" cy="34766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5871240"/>
                </p:ext>
              </p:extLst>
            </p:nvPr>
          </p:nvGraphicFramePr>
          <p:xfrm>
            <a:off x="7184231" y="3942472"/>
            <a:ext cx="247650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7" name="公式" r:id="rId22" imgW="126720" imgH="177480" progId="Equation.3">
                    <p:embed/>
                  </p:oleObj>
                </mc:Choice>
                <mc:Fallback>
                  <p:oleObj name="公式" r:id="rId22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4231" y="3942472"/>
                          <a:ext cx="247650" cy="34766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3245165"/>
                </p:ext>
              </p:extLst>
            </p:nvPr>
          </p:nvGraphicFramePr>
          <p:xfrm>
            <a:off x="5905500" y="3597191"/>
            <a:ext cx="709613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8" name="Equation" r:id="rId24" imgW="406080" imgH="152280" progId="Equation.DSMT4">
                    <p:embed/>
                  </p:oleObj>
                </mc:Choice>
                <mc:Fallback>
                  <p:oleObj name="Equation" r:id="rId24" imgW="40608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5500" y="3597191"/>
                          <a:ext cx="709613" cy="265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6014857"/>
                </p:ext>
              </p:extLst>
            </p:nvPr>
          </p:nvGraphicFramePr>
          <p:xfrm>
            <a:off x="5859463" y="4261475"/>
            <a:ext cx="709613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89" name="Equation" r:id="rId26" imgW="406080" imgH="152280" progId="Equation.DSMT4">
                    <p:embed/>
                  </p:oleObj>
                </mc:Choice>
                <mc:Fallback>
                  <p:oleObj name="Equation" r:id="rId26" imgW="40608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9463" y="4261475"/>
                          <a:ext cx="709613" cy="265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5606706"/>
                </p:ext>
              </p:extLst>
            </p:nvPr>
          </p:nvGraphicFramePr>
          <p:xfrm>
            <a:off x="5899150" y="4967034"/>
            <a:ext cx="709613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90" name="Equation" r:id="rId27" imgW="406080" imgH="152280" progId="Equation.DSMT4">
                    <p:embed/>
                  </p:oleObj>
                </mc:Choice>
                <mc:Fallback>
                  <p:oleObj name="Equation" r:id="rId27" imgW="40608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9150" y="4967034"/>
                          <a:ext cx="709613" cy="265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118978"/>
              </p:ext>
            </p:extLst>
          </p:nvPr>
        </p:nvGraphicFramePr>
        <p:xfrm>
          <a:off x="592138" y="5391150"/>
          <a:ext cx="103505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91" name="Equation" r:id="rId28" imgW="4724280" imgH="279360" progId="Equation.DSMT4">
                  <p:embed/>
                </p:oleObj>
              </mc:Choice>
              <mc:Fallback>
                <p:oleObj name="Equation" r:id="rId28" imgW="47242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92138" y="5391150"/>
                        <a:ext cx="10350500" cy="611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77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52C7-6D66-40F9-AB6A-8209025630F0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6CCD5-2B16-44E0-AEFF-7C77FC01B4D1}" type="slidenum">
              <a:rPr lang="en-US" altLang="zh-CN"/>
              <a:pPr/>
              <a:t>48</a:t>
            </a:fld>
            <a:endParaRPr lang="en-US" altLang="zh-CN"/>
          </a:p>
        </p:txBody>
      </p:sp>
      <p:grpSp>
        <p:nvGrpSpPr>
          <p:cNvPr id="2" name="组合 1"/>
          <p:cNvGrpSpPr/>
          <p:nvPr/>
        </p:nvGrpSpPr>
        <p:grpSpPr>
          <a:xfrm>
            <a:off x="4622455" y="1095564"/>
            <a:ext cx="3048000" cy="3940575"/>
            <a:chOff x="4740724" y="2285192"/>
            <a:chExt cx="3048000" cy="3940575"/>
          </a:xfrm>
        </p:grpSpPr>
        <p:sp>
          <p:nvSpPr>
            <p:cNvPr id="764932" name="AutoShape 4"/>
            <p:cNvSpPr>
              <a:spLocks/>
            </p:cNvSpPr>
            <p:nvPr/>
          </p:nvSpPr>
          <p:spPr bwMode="auto">
            <a:xfrm rot="16200000">
              <a:off x="6098468" y="4192061"/>
              <a:ext cx="266509" cy="1546679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4933" name="AutoShape 5"/>
            <p:cNvSpPr>
              <a:spLocks noChangeArrowheads="1"/>
            </p:cNvSpPr>
            <p:nvPr/>
          </p:nvSpPr>
          <p:spPr bwMode="auto">
            <a:xfrm rot="1455786">
              <a:off x="6020811" y="5098655"/>
              <a:ext cx="140607" cy="533018"/>
            </a:xfrm>
            <a:prstGeom prst="up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4951" name="Rectangle 23"/>
            <p:cNvSpPr>
              <a:spLocks noChangeArrowheads="1"/>
            </p:cNvSpPr>
            <p:nvPr/>
          </p:nvSpPr>
          <p:spPr bwMode="auto">
            <a:xfrm>
              <a:off x="5531616" y="5645554"/>
              <a:ext cx="1058948" cy="58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32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3200" b="1">
                  <a:latin typeface="Times New Roman" panose="02020603050405020304" pitchFamily="18" charset="0"/>
                </a:rPr>
                <a:t> =-</a:t>
              </a:r>
              <a:r>
                <a:rPr lang="en-US" altLang="zh-CN" sz="3200" b="1" i="1">
                  <a:latin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740724" y="2285192"/>
              <a:ext cx="3048000" cy="2447926"/>
              <a:chOff x="4771231" y="3186822"/>
              <a:chExt cx="3048000" cy="2447926"/>
            </a:xfrm>
          </p:grpSpPr>
          <p:pic>
            <p:nvPicPr>
              <p:cNvPr id="28" name="Picture 6" descr="未标题-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1231" y="3216985"/>
                <a:ext cx="3048000" cy="2417763"/>
              </a:xfrm>
              <a:prstGeom prst="rect">
                <a:avLst/>
              </a:prstGeom>
              <a:solidFill>
                <a:schemeClr val="bg1"/>
              </a:solidFill>
            </p:spPr>
          </p:pic>
          <p:graphicFrame>
            <p:nvGraphicFramePr>
              <p:cNvPr id="29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211574"/>
                  </p:ext>
                </p:extLst>
              </p:nvPr>
            </p:nvGraphicFramePr>
            <p:xfrm>
              <a:off x="6153944" y="5271210"/>
              <a:ext cx="222250" cy="347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05" name="公式" r:id="rId4" imgW="114120" imgH="177480" progId="Equation.3">
                      <p:embed/>
                    </p:oleObj>
                  </mc:Choice>
                  <mc:Fallback>
                    <p:oleObj name="公式" r:id="rId4" imgW="1141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53944" y="5271210"/>
                            <a:ext cx="222250" cy="34766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5517523"/>
                  </p:ext>
                </p:extLst>
              </p:nvPr>
            </p:nvGraphicFramePr>
            <p:xfrm>
              <a:off x="6955631" y="5237872"/>
              <a:ext cx="247650" cy="347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06" name="公式" r:id="rId6" imgW="126720" imgH="177480" progId="Equation.3">
                      <p:embed/>
                    </p:oleObj>
                  </mc:Choice>
                  <mc:Fallback>
                    <p:oleObj name="公式" r:id="rId6" imgW="1267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55631" y="5237872"/>
                            <a:ext cx="247650" cy="34766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004786"/>
                  </p:ext>
                </p:extLst>
              </p:nvPr>
            </p:nvGraphicFramePr>
            <p:xfrm>
              <a:off x="6420644" y="3186822"/>
              <a:ext cx="612775" cy="374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07" name="Equation" r:id="rId8" imgW="330120" imgH="203040" progId="Equation.DSMT4">
                      <p:embed/>
                    </p:oleObj>
                  </mc:Choice>
                  <mc:Fallback>
                    <p:oleObj name="Equation" r:id="rId8" imgW="3301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20644" y="3186822"/>
                            <a:ext cx="612775" cy="37465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1358260"/>
                  </p:ext>
                </p:extLst>
              </p:nvPr>
            </p:nvGraphicFramePr>
            <p:xfrm>
              <a:off x="5133181" y="5237872"/>
              <a:ext cx="247650" cy="276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08" name="公式" r:id="rId10" imgW="126720" imgH="139680" progId="Equation.3">
                      <p:embed/>
                    </p:oleObj>
                  </mc:Choice>
                  <mc:Fallback>
                    <p:oleObj name="公式" r:id="rId10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3181" y="5237872"/>
                            <a:ext cx="247650" cy="27622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4614088"/>
                  </p:ext>
                </p:extLst>
              </p:nvPr>
            </p:nvGraphicFramePr>
            <p:xfrm>
              <a:off x="4980781" y="4628272"/>
              <a:ext cx="247650" cy="276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09" name="公式" r:id="rId12" imgW="126720" imgH="139680" progId="Equation.3">
                      <p:embed/>
                    </p:oleObj>
                  </mc:Choice>
                  <mc:Fallback>
                    <p:oleObj name="公式" r:id="rId12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0781" y="4628272"/>
                            <a:ext cx="247650" cy="27622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8379166"/>
                  </p:ext>
                </p:extLst>
              </p:nvPr>
            </p:nvGraphicFramePr>
            <p:xfrm>
              <a:off x="5369719" y="4018672"/>
              <a:ext cx="246063" cy="276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10" name="公式" r:id="rId14" imgW="126720" imgH="139680" progId="Equation.3">
                      <p:embed/>
                    </p:oleObj>
                  </mc:Choice>
                  <mc:Fallback>
                    <p:oleObj name="公式" r:id="rId14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9719" y="4018672"/>
                            <a:ext cx="246063" cy="276225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7285484"/>
                  </p:ext>
                </p:extLst>
              </p:nvPr>
            </p:nvGraphicFramePr>
            <p:xfrm>
              <a:off x="6746081" y="4585410"/>
              <a:ext cx="247650" cy="347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11" name="公式" r:id="rId16" imgW="126720" imgH="177480" progId="Equation.3">
                      <p:embed/>
                    </p:oleObj>
                  </mc:Choice>
                  <mc:Fallback>
                    <p:oleObj name="公式" r:id="rId16" imgW="1267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46081" y="4585410"/>
                            <a:ext cx="247650" cy="34766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62755468"/>
                  </p:ext>
                </p:extLst>
              </p:nvPr>
            </p:nvGraphicFramePr>
            <p:xfrm>
              <a:off x="7184231" y="3942472"/>
              <a:ext cx="247650" cy="3476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12" name="公式" r:id="rId18" imgW="126720" imgH="177480" progId="Equation.3">
                      <p:embed/>
                    </p:oleObj>
                  </mc:Choice>
                  <mc:Fallback>
                    <p:oleObj name="公式" r:id="rId18" imgW="12672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84231" y="3942472"/>
                            <a:ext cx="247650" cy="347663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1721359"/>
                  </p:ext>
                </p:extLst>
              </p:nvPr>
            </p:nvGraphicFramePr>
            <p:xfrm>
              <a:off x="5905500" y="3597191"/>
              <a:ext cx="709613" cy="265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13" name="Equation" r:id="rId20" imgW="406080" imgH="152280" progId="Equation.DSMT4">
                      <p:embed/>
                    </p:oleObj>
                  </mc:Choice>
                  <mc:Fallback>
                    <p:oleObj name="Equation" r:id="rId20" imgW="406080" imgH="152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05500" y="3597191"/>
                            <a:ext cx="709613" cy="265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8734273"/>
                  </p:ext>
                </p:extLst>
              </p:nvPr>
            </p:nvGraphicFramePr>
            <p:xfrm>
              <a:off x="5859463" y="4261475"/>
              <a:ext cx="709613" cy="265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14" name="Equation" r:id="rId22" imgW="406080" imgH="152280" progId="Equation.DSMT4">
                      <p:embed/>
                    </p:oleObj>
                  </mc:Choice>
                  <mc:Fallback>
                    <p:oleObj name="Equation" r:id="rId22" imgW="406080" imgH="152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59463" y="4261475"/>
                            <a:ext cx="709613" cy="265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87338581"/>
                  </p:ext>
                </p:extLst>
              </p:nvPr>
            </p:nvGraphicFramePr>
            <p:xfrm>
              <a:off x="5899150" y="4967034"/>
              <a:ext cx="709613" cy="265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815" name="Equation" r:id="rId23" imgW="406080" imgH="152280" progId="Equation.DSMT4">
                      <p:embed/>
                    </p:oleObj>
                  </mc:Choice>
                  <mc:Fallback>
                    <p:oleObj name="Equation" r:id="rId23" imgW="406080" imgH="1522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99150" y="4967034"/>
                            <a:ext cx="709613" cy="265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471245"/>
              </p:ext>
            </p:extLst>
          </p:nvPr>
        </p:nvGraphicFramePr>
        <p:xfrm>
          <a:off x="705362" y="335256"/>
          <a:ext cx="10882187" cy="43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16" name="Equation" r:id="rId24" imgW="5092560" imgH="203040" progId="Equation.DSMT4">
                  <p:embed/>
                </p:oleObj>
              </mc:Choice>
              <mc:Fallback>
                <p:oleObj name="Equation" r:id="rId24" imgW="5092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05362" y="335256"/>
                        <a:ext cx="10882187" cy="43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946714"/>
              </p:ext>
            </p:extLst>
          </p:nvPr>
        </p:nvGraphicFramePr>
        <p:xfrm>
          <a:off x="668338" y="5524500"/>
          <a:ext cx="6865937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817" name="Equation" r:id="rId26" imgW="3213000" imgH="279360" progId="Equation.DSMT4">
                  <p:embed/>
                </p:oleObj>
              </mc:Choice>
              <mc:Fallback>
                <p:oleObj name="Equation" r:id="rId26" imgW="3213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68338" y="5524500"/>
                        <a:ext cx="6865937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17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59DE-7CB0-49F6-AECE-ECB4CA26EA46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2BD49-EE52-44DB-8908-B8B155FC32E2}" type="slidenum">
              <a:rPr lang="en-US" altLang="zh-CN"/>
              <a:pPr/>
              <a:t>49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590617"/>
              </p:ext>
            </p:extLst>
          </p:nvPr>
        </p:nvGraphicFramePr>
        <p:xfrm>
          <a:off x="1233487" y="525501"/>
          <a:ext cx="944403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8" name="Equation" r:id="rId3" imgW="4089240" imgH="457200" progId="Equation.DSMT4">
                  <p:embed/>
                </p:oleObj>
              </mc:Choice>
              <mc:Fallback>
                <p:oleObj name="Equation" r:id="rId3" imgW="4089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3487" y="525501"/>
                        <a:ext cx="9444038" cy="105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673385" y="1975067"/>
            <a:ext cx="6254588" cy="4591595"/>
            <a:chOff x="5261137" y="1410177"/>
            <a:chExt cx="6254588" cy="459159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2029" y="1410177"/>
              <a:ext cx="5763696" cy="4191855"/>
            </a:xfrm>
            <a:prstGeom prst="rect">
              <a:avLst/>
            </a:prstGeom>
          </p:spPr>
        </p:pic>
        <p:graphicFrame>
          <p:nvGraphicFramePr>
            <p:cNvPr id="76596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5863142"/>
                </p:ext>
              </p:extLst>
            </p:nvPr>
          </p:nvGraphicFramePr>
          <p:xfrm>
            <a:off x="9244237" y="5477541"/>
            <a:ext cx="957263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59" name="公式" r:id="rId6" imgW="482400" imgH="253800" progId="Equation.3">
                    <p:embed/>
                  </p:oleObj>
                </mc:Choice>
                <mc:Fallback>
                  <p:oleObj name="公式" r:id="rId6" imgW="482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44237" y="5477541"/>
                          <a:ext cx="957263" cy="501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5962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7679119"/>
                </p:ext>
              </p:extLst>
            </p:nvPr>
          </p:nvGraphicFramePr>
          <p:xfrm>
            <a:off x="6233038" y="5496947"/>
            <a:ext cx="1143000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60" name="公式" r:id="rId8" imgW="571320" imgH="253800" progId="Equation.3">
                    <p:embed/>
                  </p:oleObj>
                </mc:Choice>
                <mc:Fallback>
                  <p:oleObj name="公式" r:id="rId8" imgW="5713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3038" y="5496947"/>
                          <a:ext cx="1143000" cy="504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线形标注 1 16"/>
            <p:cNvSpPr/>
            <p:nvPr/>
          </p:nvSpPr>
          <p:spPr>
            <a:xfrm>
              <a:off x="10378440" y="4408507"/>
              <a:ext cx="654372" cy="395628"/>
            </a:xfrm>
            <a:prstGeom prst="borderCallout1">
              <a:avLst>
                <a:gd name="adj1" fmla="val 42735"/>
                <a:gd name="adj2" fmla="val 1159"/>
                <a:gd name="adj3" fmla="val 211884"/>
                <a:gd name="adj4" fmla="val -648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线形标注 1 19"/>
            <p:cNvSpPr/>
            <p:nvPr/>
          </p:nvSpPr>
          <p:spPr>
            <a:xfrm>
              <a:off x="5261137" y="4221046"/>
              <a:ext cx="654372" cy="395628"/>
            </a:xfrm>
            <a:prstGeom prst="borderCallout1">
              <a:avLst>
                <a:gd name="adj1" fmla="val 45143"/>
                <a:gd name="adj2" fmla="val 100140"/>
                <a:gd name="adj3" fmla="val 135035"/>
                <a:gd name="adj4" fmla="val 1659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9528048" y="4983480"/>
              <a:ext cx="1700784" cy="393192"/>
            </a:xfrm>
            <a:custGeom>
              <a:avLst/>
              <a:gdLst>
                <a:gd name="connsiteX0" fmla="*/ 0 w 1700784"/>
                <a:gd name="connsiteY0" fmla="*/ 0 h 393192"/>
                <a:gd name="connsiteX1" fmla="*/ 0 w 1700784"/>
                <a:gd name="connsiteY1" fmla="*/ 374904 h 393192"/>
                <a:gd name="connsiteX2" fmla="*/ 1700784 w 1700784"/>
                <a:gd name="connsiteY2" fmla="*/ 393192 h 393192"/>
                <a:gd name="connsiteX3" fmla="*/ 1673352 w 1700784"/>
                <a:gd name="connsiteY3" fmla="*/ 356616 h 393192"/>
                <a:gd name="connsiteX4" fmla="*/ 1600200 w 1700784"/>
                <a:gd name="connsiteY4" fmla="*/ 347472 h 393192"/>
                <a:gd name="connsiteX5" fmla="*/ 1508760 w 1700784"/>
                <a:gd name="connsiteY5" fmla="*/ 347472 h 393192"/>
                <a:gd name="connsiteX6" fmla="*/ 1408176 w 1700784"/>
                <a:gd name="connsiteY6" fmla="*/ 338328 h 393192"/>
                <a:gd name="connsiteX7" fmla="*/ 1289304 w 1700784"/>
                <a:gd name="connsiteY7" fmla="*/ 338328 h 393192"/>
                <a:gd name="connsiteX8" fmla="*/ 969264 w 1700784"/>
                <a:gd name="connsiteY8" fmla="*/ 301752 h 393192"/>
                <a:gd name="connsiteX9" fmla="*/ 877824 w 1700784"/>
                <a:gd name="connsiteY9" fmla="*/ 283464 h 393192"/>
                <a:gd name="connsiteX10" fmla="*/ 722376 w 1700784"/>
                <a:gd name="connsiteY10" fmla="*/ 265176 h 393192"/>
                <a:gd name="connsiteX11" fmla="*/ 530352 w 1700784"/>
                <a:gd name="connsiteY11" fmla="*/ 201168 h 393192"/>
                <a:gd name="connsiteX12" fmla="*/ 310896 w 1700784"/>
                <a:gd name="connsiteY12" fmla="*/ 146304 h 393192"/>
                <a:gd name="connsiteX13" fmla="*/ 128016 w 1700784"/>
                <a:gd name="connsiteY13" fmla="*/ 91440 h 393192"/>
                <a:gd name="connsiteX14" fmla="*/ 0 w 1700784"/>
                <a:gd name="connsiteY14" fmla="*/ 0 h 39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00784" h="393192">
                  <a:moveTo>
                    <a:pt x="0" y="0"/>
                  </a:moveTo>
                  <a:lnTo>
                    <a:pt x="0" y="374904"/>
                  </a:lnTo>
                  <a:lnTo>
                    <a:pt x="1700784" y="393192"/>
                  </a:lnTo>
                  <a:lnTo>
                    <a:pt x="1673352" y="356616"/>
                  </a:lnTo>
                  <a:lnTo>
                    <a:pt x="1600200" y="347472"/>
                  </a:lnTo>
                  <a:lnTo>
                    <a:pt x="1508760" y="347472"/>
                  </a:lnTo>
                  <a:lnTo>
                    <a:pt x="1408176" y="338328"/>
                  </a:lnTo>
                  <a:lnTo>
                    <a:pt x="1289304" y="338328"/>
                  </a:lnTo>
                  <a:lnTo>
                    <a:pt x="969264" y="301752"/>
                  </a:lnTo>
                  <a:lnTo>
                    <a:pt x="877824" y="283464"/>
                  </a:lnTo>
                  <a:lnTo>
                    <a:pt x="722376" y="265176"/>
                  </a:lnTo>
                  <a:lnTo>
                    <a:pt x="530352" y="201168"/>
                  </a:lnTo>
                  <a:lnTo>
                    <a:pt x="310896" y="146304"/>
                  </a:lnTo>
                  <a:lnTo>
                    <a:pt x="128016" y="9144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5998464" y="3694176"/>
              <a:ext cx="557784" cy="1664208"/>
            </a:xfrm>
            <a:custGeom>
              <a:avLst/>
              <a:gdLst>
                <a:gd name="connsiteX0" fmla="*/ 548640 w 557784"/>
                <a:gd name="connsiteY0" fmla="*/ 0 h 1664208"/>
                <a:gd name="connsiteX1" fmla="*/ 557784 w 557784"/>
                <a:gd name="connsiteY1" fmla="*/ 1664208 h 1664208"/>
                <a:gd name="connsiteX2" fmla="*/ 0 w 557784"/>
                <a:gd name="connsiteY2" fmla="*/ 1655064 h 1664208"/>
                <a:gd name="connsiteX3" fmla="*/ 109728 w 557784"/>
                <a:gd name="connsiteY3" fmla="*/ 1655064 h 1664208"/>
                <a:gd name="connsiteX4" fmla="*/ 155448 w 557784"/>
                <a:gd name="connsiteY4" fmla="*/ 1572768 h 1664208"/>
                <a:gd name="connsiteX5" fmla="*/ 219456 w 557784"/>
                <a:gd name="connsiteY5" fmla="*/ 1444752 h 1664208"/>
                <a:gd name="connsiteX6" fmla="*/ 548640 w 557784"/>
                <a:gd name="connsiteY6" fmla="*/ 0 h 166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4" h="1664208">
                  <a:moveTo>
                    <a:pt x="548640" y="0"/>
                  </a:moveTo>
                  <a:lnTo>
                    <a:pt x="557784" y="1664208"/>
                  </a:lnTo>
                  <a:lnTo>
                    <a:pt x="0" y="1655064"/>
                  </a:lnTo>
                  <a:lnTo>
                    <a:pt x="109728" y="1655064"/>
                  </a:lnTo>
                  <a:lnTo>
                    <a:pt x="155448" y="1572768"/>
                  </a:lnTo>
                  <a:lnTo>
                    <a:pt x="219456" y="1444752"/>
                  </a:lnTo>
                  <a:lnTo>
                    <a:pt x="54864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421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264909"/>
            <a:ext cx="2743200" cy="365125"/>
          </a:xfrm>
        </p:spPr>
        <p:txBody>
          <a:bodyPr/>
          <a:lstStyle/>
          <a:p>
            <a:fld id="{635A3597-9CFE-49A6-A129-B6A4D29B51C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17122" name="Text Box 2"/>
          <p:cNvSpPr txBox="1">
            <a:spLocks noChangeArrowheads="1"/>
          </p:cNvSpPr>
          <p:nvPr/>
        </p:nvSpPr>
        <p:spPr bwMode="auto">
          <a:xfrm>
            <a:off x="2382838" y="267513"/>
            <a:ext cx="63323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二、标准正态分布的</a:t>
            </a:r>
            <a:r>
              <a:rPr lang="el-GR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α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分位数</a:t>
            </a: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7131" name="Rectangle 11"/>
          <p:cNvSpPr>
            <a:spLocks noChangeArrowheads="1"/>
          </p:cNvSpPr>
          <p:nvPr/>
        </p:nvSpPr>
        <p:spPr bwMode="auto">
          <a:xfrm>
            <a:off x="1122274" y="1138561"/>
            <a:ext cx="137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5171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164280"/>
              </p:ext>
            </p:extLst>
          </p:nvPr>
        </p:nvGraphicFramePr>
        <p:xfrm>
          <a:off x="2616200" y="1032036"/>
          <a:ext cx="60483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" name="公式" r:id="rId3" imgW="6375240" imgH="838080" progId="Equation.3">
                  <p:embed/>
                </p:oleObj>
              </mc:Choice>
              <mc:Fallback>
                <p:oleObj name="公式" r:id="rId3" imgW="63752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1032036"/>
                        <a:ext cx="6048375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03313" y="1920830"/>
            <a:ext cx="5905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、标准正态分布</a:t>
            </a:r>
            <a:r>
              <a:rPr lang="zh-CN" altLang="en-US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的上</a:t>
            </a:r>
            <a:r>
              <a:rPr lang="el-GR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32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分位数</a:t>
            </a:r>
            <a:endParaRPr lang="zh-CN" altLang="en-US" sz="32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1062038" y="2599869"/>
            <a:ext cx="2519362" cy="582612"/>
            <a:chOff x="839" y="1107"/>
            <a:chExt cx="1587" cy="367"/>
          </a:xfrm>
        </p:grpSpPr>
        <p:graphicFrame>
          <p:nvGraphicFramePr>
            <p:cNvPr id="13" name="Object 6"/>
            <p:cNvGraphicFramePr>
              <a:graphicFrameLocks noChangeAspect="1"/>
            </p:cNvGraphicFramePr>
            <p:nvPr/>
          </p:nvGraphicFramePr>
          <p:xfrm>
            <a:off x="1210" y="1162"/>
            <a:ext cx="12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" name="Equation" r:id="rId5" imgW="1930320" imgH="495000" progId="Equation.DSMT4">
                    <p:embed/>
                  </p:oleObj>
                </mc:Choice>
                <mc:Fallback>
                  <p:oleObj name="Equation" r:id="rId5" imgW="193032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1162"/>
                          <a:ext cx="12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839" y="1107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设</a:t>
              </a:r>
            </a:p>
          </p:txBody>
        </p:sp>
      </p:grp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3723137" y="2573784"/>
            <a:ext cx="3097212" cy="519112"/>
            <a:chOff x="2381" y="1117"/>
            <a:chExt cx="1951" cy="327"/>
          </a:xfrm>
        </p:grpSpPr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2381" y="1117"/>
              <a:ext cx="19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若数    满足条件</a:t>
              </a:r>
            </a:p>
          </p:txBody>
        </p:sp>
        <p:graphicFrame>
          <p:nvGraphicFramePr>
            <p:cNvPr id="17" name="Object 10"/>
            <p:cNvGraphicFramePr>
              <a:graphicFrameLocks noChangeAspect="1"/>
            </p:cNvGraphicFramePr>
            <p:nvPr/>
          </p:nvGraphicFramePr>
          <p:xfrm>
            <a:off x="2907" y="1162"/>
            <a:ext cx="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8" name="Equation" r:id="rId7" imgW="317160" imgH="431640" progId="Equation.DSMT4">
                    <p:embed/>
                  </p:oleObj>
                </mc:Choice>
                <mc:Fallback>
                  <p:oleObj name="Equation" r:id="rId7" imgW="3171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1162"/>
                          <a:ext cx="2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756223"/>
              </p:ext>
            </p:extLst>
          </p:nvPr>
        </p:nvGraphicFramePr>
        <p:xfrm>
          <a:off x="6384925" y="2552355"/>
          <a:ext cx="368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" name="Equation" r:id="rId9" imgW="3682800" imgH="507960" progId="Equation.DSMT4">
                  <p:embed/>
                </p:oleObj>
              </mc:Choice>
              <mc:Fallback>
                <p:oleObj name="Equation" r:id="rId9" imgW="36828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925" y="2552355"/>
                        <a:ext cx="368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2"/>
          <p:cNvGrpSpPr>
            <a:grpSpLocks/>
          </p:cNvGrpSpPr>
          <p:nvPr/>
        </p:nvGrpSpPr>
        <p:grpSpPr bwMode="auto">
          <a:xfrm>
            <a:off x="769160" y="3257639"/>
            <a:ext cx="6769100" cy="519112"/>
            <a:chOff x="521" y="2205"/>
            <a:chExt cx="4264" cy="327"/>
          </a:xfrm>
        </p:grpSpPr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521" y="2205"/>
              <a:ext cx="15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 smtClean="0">
                  <a:latin typeface="Times New Roman" panose="02020603050405020304" pitchFamily="18" charset="0"/>
                </a:rPr>
                <a:t>   则称 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</a:t>
              </a:r>
            </a:p>
          </p:txBody>
        </p:sp>
        <p:graphicFrame>
          <p:nvGraphicFramePr>
            <p:cNvPr id="2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2798537"/>
                </p:ext>
              </p:extLst>
            </p:nvPr>
          </p:nvGraphicFramePr>
          <p:xfrm>
            <a:off x="1249" y="2229"/>
            <a:ext cx="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" name="Equation" r:id="rId11" imgW="317160" imgH="431640" progId="Equation.DSMT4">
                    <p:embed/>
                  </p:oleObj>
                </mc:Choice>
                <mc:Fallback>
                  <p:oleObj name="Equation" r:id="rId11" imgW="3171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9" y="2229"/>
                          <a:ext cx="2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701" y="2205"/>
              <a:ext cx="3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标准正态分布的</a:t>
              </a:r>
              <a:r>
                <a:rPr lang="zh-CN" altLang="en-US" sz="2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上   </a:t>
              </a:r>
              <a:r>
                <a:rPr lang="zh-CN" altLang="en-US" sz="2800" b="1" dirty="0" smtClean="0">
                  <a:solidFill>
                    <a:schemeClr val="hlink"/>
                  </a:solidFill>
                  <a:latin typeface="Times New Roman" panose="02020603050405020304" pitchFamily="18" charset="0"/>
                </a:rPr>
                <a:t>分位数</a:t>
              </a:r>
              <a:r>
                <a:rPr lang="en-US" altLang="zh-CN" sz="2800" b="1" dirty="0" smtClean="0">
                  <a:solidFill>
                    <a:schemeClr val="hlink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" name="Object 16"/>
            <p:cNvGraphicFramePr>
              <a:graphicFrameLocks noChangeAspect="1"/>
            </p:cNvGraphicFramePr>
            <p:nvPr/>
          </p:nvGraphicFramePr>
          <p:xfrm>
            <a:off x="3560" y="2296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1" name="Equation" r:id="rId13" imgW="241200" imgH="241200" progId="Equation.DSMT4">
                    <p:embed/>
                  </p:oleObj>
                </mc:Choice>
                <mc:Fallback>
                  <p:oleObj name="Equation" r:id="rId13" imgW="2412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296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17"/>
          <p:cNvGrpSpPr>
            <a:grpSpLocks/>
          </p:cNvGrpSpPr>
          <p:nvPr/>
        </p:nvGrpSpPr>
        <p:grpSpPr bwMode="auto">
          <a:xfrm>
            <a:off x="1149531" y="4135439"/>
            <a:ext cx="3481207" cy="2400852"/>
            <a:chOff x="288" y="2872"/>
            <a:chExt cx="1680" cy="1286"/>
          </a:xfrm>
        </p:grpSpPr>
        <p:pic>
          <p:nvPicPr>
            <p:cNvPr id="25" name="Picture 18" descr="N(0,1)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872"/>
              <a:ext cx="1680" cy="1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6" name="Object 19"/>
            <p:cNvGraphicFramePr>
              <a:graphicFrameLocks noChangeAspect="1"/>
            </p:cNvGraphicFramePr>
            <p:nvPr/>
          </p:nvGraphicFramePr>
          <p:xfrm>
            <a:off x="1152" y="2880"/>
            <a:ext cx="3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2" name="公式" r:id="rId16" imgW="355320" imgH="203040" progId="Equation.3">
                    <p:embed/>
                  </p:oleObj>
                </mc:Choice>
                <mc:Fallback>
                  <p:oleObj name="公式" r:id="rId16" imgW="3553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880"/>
                          <a:ext cx="3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3441325" y="5731493"/>
            <a:ext cx="470377" cy="570711"/>
            <a:chOff x="3441325" y="5731493"/>
            <a:chExt cx="470377" cy="570711"/>
          </a:xfrm>
        </p:grpSpPr>
        <p:grpSp>
          <p:nvGrpSpPr>
            <p:cNvPr id="28" name="Group 21"/>
            <p:cNvGrpSpPr>
              <a:grpSpLocks/>
            </p:cNvGrpSpPr>
            <p:nvPr/>
          </p:nvGrpSpPr>
          <p:grpSpPr bwMode="auto">
            <a:xfrm>
              <a:off x="3629890" y="5994600"/>
              <a:ext cx="281812" cy="307604"/>
              <a:chOff x="1474" y="3702"/>
              <a:chExt cx="136" cy="159"/>
            </a:xfrm>
          </p:grpSpPr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>
                <a:off x="1474" y="3702"/>
                <a:ext cx="0" cy="159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>
                <a:off x="1519" y="3748"/>
                <a:ext cx="0" cy="113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1565" y="3793"/>
                <a:ext cx="0" cy="68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25"/>
              <p:cNvSpPr>
                <a:spLocks noChangeShapeType="1"/>
              </p:cNvSpPr>
              <p:nvPr/>
            </p:nvSpPr>
            <p:spPr bwMode="auto">
              <a:xfrm>
                <a:off x="1610" y="3815"/>
                <a:ext cx="0" cy="45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3441325" y="5731493"/>
              <a:ext cx="0" cy="5262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3536644" y="5820485"/>
              <a:ext cx="0" cy="48171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Group 56"/>
          <p:cNvGrpSpPr>
            <a:grpSpLocks/>
          </p:cNvGrpSpPr>
          <p:nvPr/>
        </p:nvGrpSpPr>
        <p:grpSpPr bwMode="auto">
          <a:xfrm>
            <a:off x="4511676" y="4005264"/>
            <a:ext cx="4824413" cy="523875"/>
            <a:chOff x="1882" y="2523"/>
            <a:chExt cx="3039" cy="330"/>
          </a:xfrm>
        </p:grpSpPr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1882" y="2523"/>
              <a:ext cx="303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例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5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：查表试求</a:t>
              </a:r>
            </a:p>
          </p:txBody>
        </p:sp>
        <p:graphicFrame>
          <p:nvGraphicFramePr>
            <p:cNvPr id="37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2453998"/>
                </p:ext>
              </p:extLst>
            </p:nvPr>
          </p:nvGraphicFramePr>
          <p:xfrm>
            <a:off x="3513" y="2533"/>
            <a:ext cx="3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3" name="Equation" r:id="rId18" imgW="558720" imgH="431640" progId="Equation.DSMT4">
                    <p:embed/>
                  </p:oleObj>
                </mc:Choice>
                <mc:Fallback>
                  <p:oleObj name="Equation" r:id="rId18" imgW="5587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3" y="2533"/>
                          <a:ext cx="3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" name="Object 54"/>
          <p:cNvGraphicFramePr>
            <a:graphicFrameLocks noChangeAspect="1"/>
          </p:cNvGraphicFramePr>
          <p:nvPr/>
        </p:nvGraphicFramePr>
        <p:xfrm>
          <a:off x="4656139" y="5229226"/>
          <a:ext cx="2879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" name="Equation" r:id="rId20" imgW="3746160" imgH="507960" progId="Equation.DSMT4">
                  <p:embed/>
                </p:oleObj>
              </mc:Choice>
              <mc:Fallback>
                <p:oleObj name="Equation" r:id="rId20" imgW="37461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5229226"/>
                        <a:ext cx="28797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57"/>
          <p:cNvGrpSpPr>
            <a:grpSpLocks/>
          </p:cNvGrpSpPr>
          <p:nvPr/>
        </p:nvGrpSpPr>
        <p:grpSpPr bwMode="auto">
          <a:xfrm>
            <a:off x="4511676" y="4552405"/>
            <a:ext cx="4824413" cy="523875"/>
            <a:chOff x="1882" y="2886"/>
            <a:chExt cx="3039" cy="330"/>
          </a:xfrm>
        </p:grpSpPr>
        <p:sp>
          <p:nvSpPr>
            <p:cNvPr id="40" name="Text Box 53"/>
            <p:cNvSpPr txBox="1">
              <a:spLocks noChangeArrowheads="1"/>
            </p:cNvSpPr>
            <p:nvPr/>
          </p:nvSpPr>
          <p:spPr bwMode="auto">
            <a:xfrm>
              <a:off x="1882" y="2886"/>
              <a:ext cx="303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解：由</a:t>
              </a:r>
            </a:p>
          </p:txBody>
        </p:sp>
        <p:graphicFrame>
          <p:nvGraphicFramePr>
            <p:cNvPr id="41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6799839"/>
                </p:ext>
              </p:extLst>
            </p:nvPr>
          </p:nvGraphicFramePr>
          <p:xfrm>
            <a:off x="2657" y="2943"/>
            <a:ext cx="148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5" name="Equation" r:id="rId22" imgW="2857320" imgH="507960" progId="Equation.DSMT4">
                    <p:embed/>
                  </p:oleObj>
                </mc:Choice>
                <mc:Fallback>
                  <p:oleObj name="Equation" r:id="rId22" imgW="2857320" imgH="507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7" y="2943"/>
                          <a:ext cx="148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58"/>
          <p:cNvGraphicFramePr>
            <a:graphicFrameLocks noChangeAspect="1"/>
          </p:cNvGraphicFramePr>
          <p:nvPr/>
        </p:nvGraphicFramePr>
        <p:xfrm>
          <a:off x="7680325" y="5229226"/>
          <a:ext cx="26431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6" name="Equation" r:id="rId24" imgW="3276360" imgH="507960" progId="Equation.DSMT4">
                  <p:embed/>
                </p:oleObj>
              </mc:Choice>
              <mc:Fallback>
                <p:oleObj name="Equation" r:id="rId24" imgW="32763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5" y="5229226"/>
                        <a:ext cx="26431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9"/>
          <p:cNvGraphicFramePr>
            <a:graphicFrameLocks noChangeAspect="1"/>
          </p:cNvGraphicFramePr>
          <p:nvPr/>
        </p:nvGraphicFramePr>
        <p:xfrm>
          <a:off x="4800600" y="5734050"/>
          <a:ext cx="21590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7" name="Equation" r:id="rId26" imgW="2603160" imgH="507960" progId="Equation.DSMT4">
                  <p:embed/>
                </p:oleObj>
              </mc:Choice>
              <mc:Fallback>
                <p:oleObj name="Equation" r:id="rId26" imgW="26031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734050"/>
                        <a:ext cx="21590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800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60"/>
          <p:cNvGraphicFramePr>
            <a:graphicFrameLocks noChangeAspect="1"/>
          </p:cNvGraphicFramePr>
          <p:nvPr/>
        </p:nvGraphicFramePr>
        <p:xfrm>
          <a:off x="7032625" y="5734050"/>
          <a:ext cx="17272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" name="Equation" r:id="rId28" imgW="1981080" imgH="431640" progId="Equation.DSMT4">
                  <p:embed/>
                </p:oleObj>
              </mc:Choice>
              <mc:Fallback>
                <p:oleObj name="Equation" r:id="rId28" imgW="1981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25" y="5734050"/>
                        <a:ext cx="17272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99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800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719824"/>
              </p:ext>
            </p:extLst>
          </p:nvPr>
        </p:nvGraphicFramePr>
        <p:xfrm>
          <a:off x="3301278" y="6282351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9" name="Equation" r:id="rId30" imgW="317160" imgH="431640" progId="Equation.DSMT4">
                  <p:embed/>
                </p:oleObj>
              </mc:Choice>
              <mc:Fallback>
                <p:oleObj name="Equation" r:id="rId30" imgW="317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301278" y="6282351"/>
                        <a:ext cx="317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线形标注 1 2"/>
          <p:cNvSpPr/>
          <p:nvPr/>
        </p:nvSpPr>
        <p:spPr>
          <a:xfrm>
            <a:off x="3818455" y="5639724"/>
            <a:ext cx="545295" cy="395628"/>
          </a:xfrm>
          <a:prstGeom prst="borderCallout1">
            <a:avLst>
              <a:gd name="adj1" fmla="val 42735"/>
              <a:gd name="adj2" fmla="val 1159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7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7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31" grpId="0" autoUpdateAnimBg="0"/>
      <p:bldP spid="10" grpId="0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D118-F1F7-4778-AD11-61EC38AE9042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E1C4-7C57-4AB4-80B6-62BAF9D62F69}" type="slidenum">
              <a:rPr lang="en-US" altLang="zh-CN"/>
              <a:pPr/>
              <a:t>50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274403"/>
              </p:ext>
            </p:extLst>
          </p:nvPr>
        </p:nvGraphicFramePr>
        <p:xfrm>
          <a:off x="3171320" y="254003"/>
          <a:ext cx="5728206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4" name="Equation" r:id="rId3" imgW="2298600" imgH="215640" progId="Equation.DSMT4">
                  <p:embed/>
                </p:oleObj>
              </mc:Choice>
              <mc:Fallback>
                <p:oleObj name="Equation" r:id="rId3" imgW="2298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1320" y="254003"/>
                        <a:ext cx="5728206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51437"/>
              </p:ext>
            </p:extLst>
          </p:nvPr>
        </p:nvGraphicFramePr>
        <p:xfrm>
          <a:off x="838200" y="1011238"/>
          <a:ext cx="9707563" cy="96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5" name="Equation" r:id="rId5" imgW="4622760" imgH="457200" progId="Equation.DSMT4">
                  <p:embed/>
                </p:oleObj>
              </mc:Choice>
              <mc:Fallback>
                <p:oleObj name="Equation" r:id="rId5" imgW="4622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011238"/>
                        <a:ext cx="9707563" cy="962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759174"/>
              </p:ext>
            </p:extLst>
          </p:nvPr>
        </p:nvGraphicFramePr>
        <p:xfrm>
          <a:off x="860195" y="2114049"/>
          <a:ext cx="5730024" cy="2587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76" name="Equation" r:id="rId7" imgW="3022560" imgH="1358640" progId="Equation.DSMT4">
                  <p:embed/>
                </p:oleObj>
              </mc:Choice>
              <mc:Fallback>
                <p:oleObj name="Equation" r:id="rId7" imgW="302256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0195" y="2114049"/>
                        <a:ext cx="5730024" cy="2587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7648097" y="1919890"/>
            <a:ext cx="3481207" cy="2581438"/>
            <a:chOff x="7667147" y="1753644"/>
            <a:chExt cx="3481207" cy="2581438"/>
          </a:xfrm>
        </p:grpSpPr>
        <p:grpSp>
          <p:nvGrpSpPr>
            <p:cNvPr id="26" name="组合 25"/>
            <p:cNvGrpSpPr/>
            <p:nvPr/>
          </p:nvGrpSpPr>
          <p:grpSpPr>
            <a:xfrm>
              <a:off x="7667147" y="1753644"/>
              <a:ext cx="3481207" cy="2400852"/>
              <a:chOff x="942497" y="3428073"/>
              <a:chExt cx="3481207" cy="2400852"/>
            </a:xfrm>
          </p:grpSpPr>
          <p:pic>
            <p:nvPicPr>
              <p:cNvPr id="27" name="Picture 18" descr="N(0,1)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2497" y="3428073"/>
                <a:ext cx="3481207" cy="2400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aphicFrame>
            <p:nvGraphicFramePr>
              <p:cNvPr id="28" name="Object 19"/>
              <p:cNvGraphicFramePr>
                <a:graphicFrameLocks noChangeAspect="1"/>
              </p:cNvGraphicFramePr>
              <p:nvPr/>
            </p:nvGraphicFramePr>
            <p:xfrm>
              <a:off x="2732832" y="3443008"/>
              <a:ext cx="696241" cy="3584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677" name="公式" r:id="rId10" imgW="355320" imgH="203040" progId="Equation.3">
                      <p:embed/>
                    </p:oleObj>
                  </mc:Choice>
                  <mc:Fallback>
                    <p:oleObj name="公式" r:id="rId10" imgW="35532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2832" y="3443008"/>
                            <a:ext cx="696241" cy="3584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组合 28"/>
            <p:cNvGrpSpPr/>
            <p:nvPr/>
          </p:nvGrpSpPr>
          <p:grpSpPr>
            <a:xfrm>
              <a:off x="9958941" y="3349698"/>
              <a:ext cx="470377" cy="570711"/>
              <a:chOff x="3441325" y="5731493"/>
              <a:chExt cx="470377" cy="570711"/>
            </a:xfrm>
          </p:grpSpPr>
          <p:grpSp>
            <p:nvGrpSpPr>
              <p:cNvPr id="30" name="Group 21"/>
              <p:cNvGrpSpPr>
                <a:grpSpLocks/>
              </p:cNvGrpSpPr>
              <p:nvPr/>
            </p:nvGrpSpPr>
            <p:grpSpPr bwMode="auto">
              <a:xfrm>
                <a:off x="3629890" y="5994600"/>
                <a:ext cx="281812" cy="307604"/>
                <a:chOff x="1474" y="3702"/>
                <a:chExt cx="136" cy="159"/>
              </a:xfrm>
            </p:grpSpPr>
            <p:sp>
              <p:nvSpPr>
                <p:cNvPr id="33" name="Line 22"/>
                <p:cNvSpPr>
                  <a:spLocks noChangeShapeType="1"/>
                </p:cNvSpPr>
                <p:nvPr/>
              </p:nvSpPr>
              <p:spPr bwMode="auto">
                <a:xfrm>
                  <a:off x="1474" y="3702"/>
                  <a:ext cx="0" cy="159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23"/>
                <p:cNvSpPr>
                  <a:spLocks noChangeShapeType="1"/>
                </p:cNvSpPr>
                <p:nvPr/>
              </p:nvSpPr>
              <p:spPr bwMode="auto">
                <a:xfrm>
                  <a:off x="1519" y="3748"/>
                  <a:ext cx="0" cy="113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24"/>
                <p:cNvSpPr>
                  <a:spLocks noChangeShapeType="1"/>
                </p:cNvSpPr>
                <p:nvPr/>
              </p:nvSpPr>
              <p:spPr bwMode="auto">
                <a:xfrm>
                  <a:off x="1565" y="3793"/>
                  <a:ext cx="0" cy="68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25"/>
                <p:cNvSpPr>
                  <a:spLocks noChangeShapeType="1"/>
                </p:cNvSpPr>
                <p:nvPr/>
              </p:nvSpPr>
              <p:spPr bwMode="auto">
                <a:xfrm>
                  <a:off x="1610" y="3815"/>
                  <a:ext cx="0" cy="45"/>
                </a:xfrm>
                <a:prstGeom prst="line">
                  <a:avLst/>
                </a:prstGeom>
                <a:noFill/>
                <a:ln w="28575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 flipV="1">
                <a:off x="3441325" y="5731493"/>
                <a:ext cx="0" cy="52621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 flipV="1">
                <a:off x="3536644" y="5820485"/>
                <a:ext cx="0" cy="481718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" name="线形标注 1 37"/>
            <p:cNvSpPr/>
            <p:nvPr/>
          </p:nvSpPr>
          <p:spPr>
            <a:xfrm>
              <a:off x="10054260" y="2374957"/>
              <a:ext cx="694808" cy="468040"/>
            </a:xfrm>
            <a:prstGeom prst="borderCallout1">
              <a:avLst>
                <a:gd name="adj1" fmla="val 42735"/>
                <a:gd name="adj2" fmla="val 1159"/>
                <a:gd name="adj3" fmla="val 191868"/>
                <a:gd name="adj4" fmla="val -1219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1-</a:t>
              </a:r>
              <a:r>
                <a:rPr lang="el-GR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8253065" y="3368201"/>
              <a:ext cx="410374" cy="536216"/>
              <a:chOff x="1528415" y="5042630"/>
              <a:chExt cx="410374" cy="536216"/>
            </a:xfrm>
          </p:grpSpPr>
          <p:sp>
            <p:nvSpPr>
              <p:cNvPr id="40" name="Line 22"/>
              <p:cNvSpPr>
                <a:spLocks noChangeShapeType="1"/>
              </p:cNvSpPr>
              <p:nvPr/>
            </p:nvSpPr>
            <p:spPr bwMode="auto">
              <a:xfrm>
                <a:off x="1779733" y="5250099"/>
                <a:ext cx="0" cy="30760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 flipH="1">
                <a:off x="1708030" y="5376226"/>
                <a:ext cx="9674" cy="179185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>
                <a:off x="1623241" y="5446463"/>
                <a:ext cx="0" cy="131554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5"/>
              <p:cNvSpPr>
                <a:spLocks noChangeShapeType="1"/>
              </p:cNvSpPr>
              <p:nvPr/>
            </p:nvSpPr>
            <p:spPr bwMode="auto">
              <a:xfrm>
                <a:off x="1528415" y="5491788"/>
                <a:ext cx="0" cy="87058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27"/>
              <p:cNvSpPr>
                <a:spLocks noChangeShapeType="1"/>
              </p:cNvSpPr>
              <p:nvPr/>
            </p:nvSpPr>
            <p:spPr bwMode="auto">
              <a:xfrm flipV="1">
                <a:off x="1938789" y="5042630"/>
                <a:ext cx="0" cy="52621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28"/>
              <p:cNvSpPr>
                <a:spLocks noChangeShapeType="1"/>
              </p:cNvSpPr>
              <p:nvPr/>
            </p:nvSpPr>
            <p:spPr bwMode="auto">
              <a:xfrm flipV="1">
                <a:off x="1856716" y="5180355"/>
                <a:ext cx="0" cy="39463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2845560"/>
                </p:ext>
              </p:extLst>
            </p:nvPr>
          </p:nvGraphicFramePr>
          <p:xfrm>
            <a:off x="8253065" y="3903282"/>
            <a:ext cx="7239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78" name="Equation" r:id="rId12" imgW="723600" imgH="431640" progId="Equation.DSMT4">
                    <p:embed/>
                  </p:oleObj>
                </mc:Choice>
                <mc:Fallback>
                  <p:oleObj name="Equation" r:id="rId12" imgW="72360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253065" y="3903282"/>
                          <a:ext cx="7239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6550456"/>
                </p:ext>
              </p:extLst>
            </p:nvPr>
          </p:nvGraphicFramePr>
          <p:xfrm>
            <a:off x="9780413" y="3894415"/>
            <a:ext cx="508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79" name="Equation" r:id="rId14" imgW="507960" imgH="431640" progId="Equation.DSMT4">
                    <p:embed/>
                  </p:oleObj>
                </mc:Choice>
                <mc:Fallback>
                  <p:oleObj name="Equation" r:id="rId14" imgW="50796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780413" y="3894415"/>
                          <a:ext cx="5080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756817"/>
              </p:ext>
            </p:extLst>
          </p:nvPr>
        </p:nvGraphicFramePr>
        <p:xfrm>
          <a:off x="838200" y="4691314"/>
          <a:ext cx="6186488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0" name="Equation" r:id="rId16" imgW="3263760" imgH="507960" progId="Equation.DSMT4">
                  <p:embed/>
                </p:oleObj>
              </mc:Choice>
              <mc:Fallback>
                <p:oleObj name="Equation" r:id="rId16" imgW="32637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38200" y="4691314"/>
                        <a:ext cx="6186488" cy="96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444364"/>
              </p:ext>
            </p:extLst>
          </p:nvPr>
        </p:nvGraphicFramePr>
        <p:xfrm>
          <a:off x="860195" y="5753220"/>
          <a:ext cx="1054417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81" name="Equation" r:id="rId18" imgW="5562360" imgH="507960" progId="Equation.DSMT4">
                  <p:embed/>
                </p:oleObj>
              </mc:Choice>
              <mc:Fallback>
                <p:oleObj name="Equation" r:id="rId18" imgW="55623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60195" y="5753220"/>
                        <a:ext cx="10544175" cy="966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94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D118-F1F7-4778-AD11-61EC38AE9042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E1C4-7C57-4AB4-80B6-62BAF9D62F69}" type="slidenum">
              <a:rPr lang="en-US" altLang="zh-CN"/>
              <a:pPr/>
              <a:t>51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171320" y="254003"/>
          <a:ext cx="5728206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0" name="Equation" r:id="rId3" imgW="2298600" imgH="215640" progId="Equation.DSMT4">
                  <p:embed/>
                </p:oleObj>
              </mc:Choice>
              <mc:Fallback>
                <p:oleObj name="Equation" r:id="rId3" imgW="2298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1320" y="254003"/>
                        <a:ext cx="5728206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765685"/>
              </p:ext>
            </p:extLst>
          </p:nvPr>
        </p:nvGraphicFramePr>
        <p:xfrm>
          <a:off x="538009" y="1154291"/>
          <a:ext cx="5800725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1" name="Equation" r:id="rId5" imgW="3060360" imgH="1358640" progId="Equation.DSMT4">
                  <p:embed/>
                </p:oleObj>
              </mc:Choice>
              <mc:Fallback>
                <p:oleObj name="Equation" r:id="rId5" imgW="306036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009" y="1154291"/>
                        <a:ext cx="5800725" cy="258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873693"/>
              </p:ext>
            </p:extLst>
          </p:nvPr>
        </p:nvGraphicFramePr>
        <p:xfrm>
          <a:off x="379413" y="4103688"/>
          <a:ext cx="611505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2" name="Equation" r:id="rId7" imgW="3225600" imgH="507960" progId="Equation.DSMT4">
                  <p:embed/>
                </p:oleObj>
              </mc:Choice>
              <mc:Fallback>
                <p:oleObj name="Equation" r:id="rId7" imgW="32256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9413" y="4103688"/>
                        <a:ext cx="6115050" cy="96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577495"/>
              </p:ext>
            </p:extLst>
          </p:nvPr>
        </p:nvGraphicFramePr>
        <p:xfrm>
          <a:off x="290513" y="5416596"/>
          <a:ext cx="113157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3" name="Equation" r:id="rId9" imgW="5968800" imgH="507960" progId="Equation.DSMT4">
                  <p:embed/>
                </p:oleObj>
              </mc:Choice>
              <mc:Fallback>
                <p:oleObj name="Equation" r:id="rId9" imgW="5968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0513" y="5416596"/>
                        <a:ext cx="11315700" cy="966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905624" y="1154291"/>
            <a:ext cx="4375149" cy="2739847"/>
            <a:chOff x="6565889" y="1002382"/>
            <a:chExt cx="5088399" cy="3182347"/>
          </a:xfrm>
        </p:grpSpPr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65889" y="1002382"/>
              <a:ext cx="5084707" cy="2639444"/>
            </a:xfrm>
            <a:prstGeom prst="rect">
              <a:avLst/>
            </a:prstGeom>
          </p:spPr>
        </p:pic>
        <p:graphicFrame>
          <p:nvGraphicFramePr>
            <p:cNvPr id="5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7496579"/>
                </p:ext>
              </p:extLst>
            </p:nvPr>
          </p:nvGraphicFramePr>
          <p:xfrm>
            <a:off x="10465272" y="3622342"/>
            <a:ext cx="1189016" cy="562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14" name="Equation" r:id="rId12" imgW="736560" imgH="266400" progId="Equation.DSMT4">
                    <p:embed/>
                  </p:oleObj>
                </mc:Choice>
                <mc:Fallback>
                  <p:oleObj name="Equation" r:id="rId12" imgW="73656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65272" y="3622342"/>
                          <a:ext cx="1189016" cy="562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3" name="组合 52"/>
            <p:cNvGrpSpPr/>
            <p:nvPr/>
          </p:nvGrpSpPr>
          <p:grpSpPr>
            <a:xfrm>
              <a:off x="10543464" y="3295485"/>
              <a:ext cx="791741" cy="312648"/>
              <a:chOff x="6495351" y="5153025"/>
              <a:chExt cx="791741" cy="312648"/>
            </a:xfrm>
          </p:grpSpPr>
          <p:sp>
            <p:nvSpPr>
              <p:cNvPr id="55" name="Line 6"/>
              <p:cNvSpPr>
                <a:spLocks noChangeShapeType="1"/>
              </p:cNvSpPr>
              <p:nvPr/>
            </p:nvSpPr>
            <p:spPr bwMode="auto">
              <a:xfrm>
                <a:off x="6495351" y="5153025"/>
                <a:ext cx="0" cy="272192"/>
              </a:xfrm>
              <a:prstGeom prst="line">
                <a:avLst/>
              </a:prstGeom>
              <a:noFill/>
              <a:ln w="476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 flipH="1">
                <a:off x="6534150" y="5191125"/>
                <a:ext cx="66675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6610350" y="5191125"/>
                <a:ext cx="66675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H="1">
                <a:off x="6781800" y="5235397"/>
                <a:ext cx="57396" cy="1843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H="1">
                <a:off x="6949256" y="5286375"/>
                <a:ext cx="32569" cy="133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H="1">
                <a:off x="6859301" y="5257800"/>
                <a:ext cx="49622" cy="1619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H="1">
                <a:off x="6686550" y="5216347"/>
                <a:ext cx="57151" cy="19385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H="1">
                <a:off x="7038743" y="5276850"/>
                <a:ext cx="49622" cy="1619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7130709" y="5276850"/>
                <a:ext cx="49622" cy="1619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7237470" y="5303748"/>
                <a:ext cx="49622" cy="1619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66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0515116"/>
                </p:ext>
              </p:extLst>
            </p:nvPr>
          </p:nvGraphicFramePr>
          <p:xfrm>
            <a:off x="7381953" y="3563053"/>
            <a:ext cx="1296102" cy="529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15" name="Equation" r:id="rId14" imgW="850680" imgH="266400" progId="Equation.DSMT4">
                    <p:embed/>
                  </p:oleObj>
                </mc:Choice>
                <mc:Fallback>
                  <p:oleObj name="Equation" r:id="rId14" imgW="8506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1953" y="3563053"/>
                          <a:ext cx="1296102" cy="529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" name="Line 6"/>
            <p:cNvSpPr>
              <a:spLocks noChangeShapeType="1"/>
            </p:cNvSpPr>
            <p:nvPr/>
          </p:nvSpPr>
          <p:spPr bwMode="auto">
            <a:xfrm rot="10189771" flipH="1">
              <a:off x="7514845" y="3349048"/>
              <a:ext cx="29309" cy="217314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8" name="直接连接符 67"/>
            <p:cNvCxnSpPr/>
            <p:nvPr/>
          </p:nvCxnSpPr>
          <p:spPr>
            <a:xfrm rot="10189771" flipH="1">
              <a:off x="7422397" y="3385386"/>
              <a:ext cx="52094" cy="2217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V="1">
              <a:off x="7391387" y="3393042"/>
              <a:ext cx="4518" cy="2027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10189771" flipH="1">
              <a:off x="7235347" y="3419250"/>
              <a:ext cx="44844" cy="1787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10189771" flipH="1">
              <a:off x="7121447" y="3441029"/>
              <a:ext cx="25447" cy="1293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rot="10189771" flipH="1">
              <a:off x="7179853" y="3429577"/>
              <a:ext cx="38770" cy="157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10189771" flipH="1">
              <a:off x="7311235" y="3415114"/>
              <a:ext cx="44653" cy="1880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10189771" flipH="1">
              <a:off x="7038593" y="3436145"/>
              <a:ext cx="38770" cy="157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rot="10189771" flipH="1">
              <a:off x="6967868" y="3448833"/>
              <a:ext cx="38770" cy="157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10189771" flipH="1">
              <a:off x="6881158" y="3437882"/>
              <a:ext cx="38770" cy="1570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线形标注 1 77"/>
            <p:cNvSpPr/>
            <p:nvPr/>
          </p:nvSpPr>
          <p:spPr>
            <a:xfrm>
              <a:off x="10163801" y="1956100"/>
              <a:ext cx="866135" cy="468040"/>
            </a:xfrm>
            <a:prstGeom prst="borderCallout1">
              <a:avLst>
                <a:gd name="adj1" fmla="val 42735"/>
                <a:gd name="adj2" fmla="val 1159"/>
                <a:gd name="adj3" fmla="val 191868"/>
                <a:gd name="adj4" fmla="val -1219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1-</a:t>
              </a:r>
              <a:r>
                <a:rPr lang="el-GR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88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C522-5EAD-4F63-A45B-1EEEFE1E5FA8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3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D8DB7-5E53-4D41-8659-AE90AEB6E8FD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770050" name="Rectangle 2"/>
          <p:cNvSpPr>
            <a:spLocks noChangeArrowheads="1"/>
          </p:cNvSpPr>
          <p:nvPr/>
        </p:nvSpPr>
        <p:spPr bwMode="auto">
          <a:xfrm>
            <a:off x="1882775" y="407989"/>
            <a:ext cx="7127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3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小结：单正</a:t>
            </a:r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态总体均值的置信区间</a:t>
            </a:r>
          </a:p>
        </p:txBody>
      </p:sp>
      <p:grpSp>
        <p:nvGrpSpPr>
          <p:cNvPr id="770051" name="Group 3"/>
          <p:cNvGrpSpPr>
            <a:grpSpLocks/>
          </p:cNvGrpSpPr>
          <p:nvPr/>
        </p:nvGrpSpPr>
        <p:grpSpPr bwMode="auto">
          <a:xfrm>
            <a:off x="2063751" y="1466852"/>
            <a:ext cx="7261225" cy="1200150"/>
            <a:chOff x="438" y="698"/>
            <a:chExt cx="4574" cy="756"/>
          </a:xfrm>
        </p:grpSpPr>
        <p:graphicFrame>
          <p:nvGraphicFramePr>
            <p:cNvPr id="77005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2573580"/>
                </p:ext>
              </p:extLst>
            </p:nvPr>
          </p:nvGraphicFramePr>
          <p:xfrm>
            <a:off x="496" y="698"/>
            <a:ext cx="13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28" name="Equation" r:id="rId3" imgW="2095200" imgH="469800" progId="Equation.DSMT4">
                    <p:embed/>
                  </p:oleObj>
                </mc:Choice>
                <mc:Fallback>
                  <p:oleObj name="Equation" r:id="rId3" imgW="209520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" y="698"/>
                          <a:ext cx="13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0053" name="Text Box 5"/>
            <p:cNvSpPr txBox="1">
              <a:spLocks noChangeArrowheads="1"/>
            </p:cNvSpPr>
            <p:nvPr/>
          </p:nvSpPr>
          <p:spPr bwMode="auto">
            <a:xfrm>
              <a:off x="1971" y="698"/>
              <a:ext cx="29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并设                  为来自总体的      </a:t>
              </a:r>
            </a:p>
          </p:txBody>
        </p:sp>
        <p:graphicFrame>
          <p:nvGraphicFramePr>
            <p:cNvPr id="77005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899566"/>
                </p:ext>
              </p:extLst>
            </p:nvPr>
          </p:nvGraphicFramePr>
          <p:xfrm>
            <a:off x="2575" y="742"/>
            <a:ext cx="9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29" name="Equation" r:id="rId5" imgW="1447560" imgH="431640" progId="Equation.DSMT4">
                    <p:embed/>
                  </p:oleObj>
                </mc:Choice>
                <mc:Fallback>
                  <p:oleObj name="Equation" r:id="rId5" imgW="14475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742"/>
                          <a:ext cx="9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0055" name="Rectangle 7"/>
            <p:cNvSpPr>
              <a:spLocks noChangeArrowheads="1"/>
            </p:cNvSpPr>
            <p:nvPr/>
          </p:nvSpPr>
          <p:spPr bwMode="auto">
            <a:xfrm>
              <a:off x="438" y="1127"/>
              <a:ext cx="7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latin typeface="Times New Roman" panose="02020603050405020304" pitchFamily="18" charset="0"/>
                </a:rPr>
                <a:t>样本 </a:t>
              </a:r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</a:p>
          </p:txBody>
        </p:sp>
        <p:graphicFrame>
          <p:nvGraphicFramePr>
            <p:cNvPr id="770056" name="Object 8"/>
            <p:cNvGraphicFramePr>
              <a:graphicFrameLocks noChangeAspect="1"/>
            </p:cNvGraphicFramePr>
            <p:nvPr/>
          </p:nvGraphicFramePr>
          <p:xfrm>
            <a:off x="1156" y="1164"/>
            <a:ext cx="52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0" name="Equation" r:id="rId7" imgW="838080" imgH="444240" progId="Equation.DSMT4">
                    <p:embed/>
                  </p:oleObj>
                </mc:Choice>
                <mc:Fallback>
                  <p:oleObj name="Equation" r:id="rId7" imgW="83808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164"/>
                          <a:ext cx="52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0057" name="Rectangle 9"/>
            <p:cNvSpPr>
              <a:spLocks noChangeArrowheads="1"/>
            </p:cNvSpPr>
            <p:nvPr/>
          </p:nvSpPr>
          <p:spPr bwMode="auto">
            <a:xfrm>
              <a:off x="1746" y="1127"/>
              <a:ext cx="32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</a:rPr>
                <a:t>分别为样本均值和样本方差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.</a:t>
              </a:r>
            </a:p>
          </p:txBody>
        </p:sp>
      </p:grpSp>
      <p:grpSp>
        <p:nvGrpSpPr>
          <p:cNvPr id="770058" name="Group 10"/>
          <p:cNvGrpSpPr>
            <a:grpSpLocks/>
          </p:cNvGrpSpPr>
          <p:nvPr/>
        </p:nvGrpSpPr>
        <p:grpSpPr bwMode="auto">
          <a:xfrm>
            <a:off x="2279650" y="3357563"/>
            <a:ext cx="7416800" cy="2914650"/>
            <a:chOff x="657" y="1117"/>
            <a:chExt cx="4672" cy="1836"/>
          </a:xfrm>
        </p:grpSpPr>
        <p:sp>
          <p:nvSpPr>
            <p:cNvPr id="770059" name="Rectangle 11"/>
            <p:cNvSpPr>
              <a:spLocks noChangeArrowheads="1"/>
            </p:cNvSpPr>
            <p:nvPr/>
          </p:nvSpPr>
          <p:spPr bwMode="auto">
            <a:xfrm>
              <a:off x="1565" y="2194"/>
              <a:ext cx="1882" cy="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/>
            </a:p>
          </p:txBody>
        </p:sp>
        <p:sp>
          <p:nvSpPr>
            <p:cNvPr id="770060" name="Rectangle 12"/>
            <p:cNvSpPr>
              <a:spLocks noChangeArrowheads="1"/>
            </p:cNvSpPr>
            <p:nvPr/>
          </p:nvSpPr>
          <p:spPr bwMode="auto">
            <a:xfrm>
              <a:off x="1565" y="1463"/>
              <a:ext cx="1882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/>
            </a:p>
          </p:txBody>
        </p:sp>
        <p:sp>
          <p:nvSpPr>
            <p:cNvPr id="770061" name="Rectangle 13"/>
            <p:cNvSpPr>
              <a:spLocks noChangeArrowheads="1"/>
            </p:cNvSpPr>
            <p:nvPr/>
          </p:nvSpPr>
          <p:spPr bwMode="auto">
            <a:xfrm>
              <a:off x="1565" y="1117"/>
              <a:ext cx="188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b="1"/>
                <a:t>统计量</a:t>
              </a:r>
            </a:p>
          </p:txBody>
        </p:sp>
        <p:sp>
          <p:nvSpPr>
            <p:cNvPr id="770062" name="Rectangle 14"/>
            <p:cNvSpPr>
              <a:spLocks noChangeArrowheads="1"/>
            </p:cNvSpPr>
            <p:nvPr/>
          </p:nvSpPr>
          <p:spPr bwMode="auto">
            <a:xfrm>
              <a:off x="3447" y="2194"/>
              <a:ext cx="1882" cy="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/>
            </a:p>
          </p:txBody>
        </p:sp>
        <p:sp>
          <p:nvSpPr>
            <p:cNvPr id="770063" name="Rectangle 15"/>
            <p:cNvSpPr>
              <a:spLocks noChangeArrowheads="1"/>
            </p:cNvSpPr>
            <p:nvPr/>
          </p:nvSpPr>
          <p:spPr bwMode="auto">
            <a:xfrm>
              <a:off x="657" y="2194"/>
              <a:ext cx="908" cy="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l-GR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athematica1" pitchFamily="2" charset="2"/>
                </a:rPr>
                <a:t>σ</a:t>
              </a:r>
              <a:r>
                <a:rPr lang="en-US" altLang="zh-CN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sym typeface="Mathematica1" pitchFamily="2" charset="2"/>
                </a:rPr>
                <a:t>2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Mathematica1" pitchFamily="2" charset="2"/>
                </a:rPr>
                <a:t>未知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70064" name="Rectangle 16"/>
            <p:cNvSpPr>
              <a:spLocks noChangeArrowheads="1"/>
            </p:cNvSpPr>
            <p:nvPr/>
          </p:nvSpPr>
          <p:spPr bwMode="auto">
            <a:xfrm>
              <a:off x="3447" y="1463"/>
              <a:ext cx="1882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/>
            </a:p>
          </p:txBody>
        </p:sp>
        <p:sp>
          <p:nvSpPr>
            <p:cNvPr id="770065" name="Rectangle 17"/>
            <p:cNvSpPr>
              <a:spLocks noChangeArrowheads="1"/>
            </p:cNvSpPr>
            <p:nvPr/>
          </p:nvSpPr>
          <p:spPr bwMode="auto">
            <a:xfrm>
              <a:off x="657" y="1463"/>
              <a:ext cx="908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r>
                <a:rPr lang="el-GR" altLang="zh-CN" b="1" i="1">
                  <a:latin typeface="Times New Roman" panose="02020603050405020304" pitchFamily="18" charset="0"/>
                  <a:cs typeface="Times New Roman" panose="02020603050405020304" pitchFamily="18" charset="0"/>
                  <a:sym typeface="Mathematica1" pitchFamily="2" charset="2"/>
                </a:rPr>
                <a:t>σ</a:t>
              </a:r>
              <a:r>
                <a:rPr lang="en-US" altLang="zh-CN" b="1" baseline="30000">
                  <a:latin typeface="Times New Roman" panose="02020603050405020304" pitchFamily="18" charset="0"/>
                  <a:sym typeface="Mathematica1" pitchFamily="2" charset="2"/>
                </a:rPr>
                <a:t>2</a:t>
              </a:r>
              <a:r>
                <a:rPr lang="zh-CN" altLang="en-US" b="1">
                  <a:latin typeface="Times New Roman" panose="02020603050405020304" pitchFamily="18" charset="0"/>
                  <a:sym typeface="Mathematica1" pitchFamily="2" charset="2"/>
                </a:rPr>
                <a:t>已知</a:t>
              </a:r>
            </a:p>
          </p:txBody>
        </p:sp>
        <p:sp>
          <p:nvSpPr>
            <p:cNvPr id="770066" name="Rectangle 18"/>
            <p:cNvSpPr>
              <a:spLocks noChangeArrowheads="1"/>
            </p:cNvSpPr>
            <p:nvPr/>
          </p:nvSpPr>
          <p:spPr bwMode="auto">
            <a:xfrm>
              <a:off x="3447" y="1117"/>
              <a:ext cx="188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zh-CN" altLang="en-US" b="1"/>
                <a:t>置信区间</a:t>
              </a:r>
            </a:p>
          </p:txBody>
        </p:sp>
        <p:sp>
          <p:nvSpPr>
            <p:cNvPr id="770067" name="Rectangle 19"/>
            <p:cNvSpPr>
              <a:spLocks noChangeArrowheads="1"/>
            </p:cNvSpPr>
            <p:nvPr/>
          </p:nvSpPr>
          <p:spPr bwMode="auto">
            <a:xfrm>
              <a:off x="657" y="1117"/>
              <a:ext cx="908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zh-CN" altLang="zh-CN"/>
            </a:p>
          </p:txBody>
        </p:sp>
        <p:sp>
          <p:nvSpPr>
            <p:cNvPr id="770068" name="Line 20"/>
            <p:cNvSpPr>
              <a:spLocks noChangeShapeType="1"/>
            </p:cNvSpPr>
            <p:nvPr/>
          </p:nvSpPr>
          <p:spPr bwMode="auto">
            <a:xfrm>
              <a:off x="657" y="1117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0069" name="Line 21"/>
            <p:cNvSpPr>
              <a:spLocks noChangeShapeType="1"/>
            </p:cNvSpPr>
            <p:nvPr/>
          </p:nvSpPr>
          <p:spPr bwMode="auto">
            <a:xfrm>
              <a:off x="657" y="1463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0070" name="Line 22"/>
            <p:cNvSpPr>
              <a:spLocks noChangeShapeType="1"/>
            </p:cNvSpPr>
            <p:nvPr/>
          </p:nvSpPr>
          <p:spPr bwMode="auto">
            <a:xfrm>
              <a:off x="657" y="2194"/>
              <a:ext cx="4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0071" name="Line 23"/>
            <p:cNvSpPr>
              <a:spLocks noChangeShapeType="1"/>
            </p:cNvSpPr>
            <p:nvPr/>
          </p:nvSpPr>
          <p:spPr bwMode="auto">
            <a:xfrm>
              <a:off x="657" y="2953"/>
              <a:ext cx="46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0072" name="Line 24"/>
            <p:cNvSpPr>
              <a:spLocks noChangeShapeType="1"/>
            </p:cNvSpPr>
            <p:nvPr/>
          </p:nvSpPr>
          <p:spPr bwMode="auto">
            <a:xfrm>
              <a:off x="657" y="1117"/>
              <a:ext cx="0" cy="18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0073" name="Line 25"/>
            <p:cNvSpPr>
              <a:spLocks noChangeShapeType="1"/>
            </p:cNvSpPr>
            <p:nvPr/>
          </p:nvSpPr>
          <p:spPr bwMode="auto">
            <a:xfrm>
              <a:off x="3447" y="1117"/>
              <a:ext cx="0" cy="18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0074" name="Line 26"/>
            <p:cNvSpPr>
              <a:spLocks noChangeShapeType="1"/>
            </p:cNvSpPr>
            <p:nvPr/>
          </p:nvSpPr>
          <p:spPr bwMode="auto">
            <a:xfrm>
              <a:off x="5329" y="1117"/>
              <a:ext cx="0" cy="18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0075" name="Line 27"/>
            <p:cNvSpPr>
              <a:spLocks noChangeShapeType="1"/>
            </p:cNvSpPr>
            <p:nvPr/>
          </p:nvSpPr>
          <p:spPr bwMode="auto">
            <a:xfrm>
              <a:off x="1565" y="1117"/>
              <a:ext cx="0" cy="18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70076" name="Object 28"/>
            <p:cNvGraphicFramePr>
              <a:graphicFrameLocks noChangeAspect="1"/>
            </p:cNvGraphicFramePr>
            <p:nvPr/>
          </p:nvGraphicFramePr>
          <p:xfrm>
            <a:off x="1819" y="1506"/>
            <a:ext cx="148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1" name="Equation" r:id="rId9" imgW="2349360" imgH="965160" progId="Equation.DSMT4">
                    <p:embed/>
                  </p:oleObj>
                </mc:Choice>
                <mc:Fallback>
                  <p:oleObj name="Equation" r:id="rId9" imgW="2349360" imgH="965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9" y="1506"/>
                          <a:ext cx="1480" cy="60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0077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3964916"/>
                </p:ext>
              </p:extLst>
            </p:nvPr>
          </p:nvGraphicFramePr>
          <p:xfrm>
            <a:off x="3739" y="1488"/>
            <a:ext cx="1158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2" name="Equation" r:id="rId11" imgW="1752480" imgH="901440" progId="Equation.DSMT4">
                    <p:embed/>
                  </p:oleObj>
                </mc:Choice>
                <mc:Fallback>
                  <p:oleObj name="Equation" r:id="rId11" imgW="1752480" imgH="901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9" y="1488"/>
                          <a:ext cx="1158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0078" name="Object 30"/>
            <p:cNvGraphicFramePr>
              <a:graphicFrameLocks noChangeAspect="1"/>
            </p:cNvGraphicFramePr>
            <p:nvPr/>
          </p:nvGraphicFramePr>
          <p:xfrm>
            <a:off x="1791" y="2296"/>
            <a:ext cx="150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3" name="Equation" r:id="rId13" imgW="2387520" imgH="965160" progId="Equation.DSMT4">
                    <p:embed/>
                  </p:oleObj>
                </mc:Choice>
                <mc:Fallback>
                  <p:oleObj name="Equation" r:id="rId13" imgW="2387520" imgH="965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296"/>
                          <a:ext cx="1504" cy="60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0079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2587717"/>
                </p:ext>
              </p:extLst>
            </p:nvPr>
          </p:nvGraphicFramePr>
          <p:xfrm>
            <a:off x="3551" y="2296"/>
            <a:ext cx="1672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4" name="Equation" r:id="rId15" imgW="2654280" imgH="901440" progId="Equation.DSMT4">
                    <p:embed/>
                  </p:oleObj>
                </mc:Choice>
                <mc:Fallback>
                  <p:oleObj name="Equation" r:id="rId15" imgW="2654280" imgH="901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1" y="2296"/>
                          <a:ext cx="1672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0080" name="Text Box 32"/>
          <p:cNvSpPr txBox="1">
            <a:spLocks noChangeArrowheads="1"/>
          </p:cNvSpPr>
          <p:nvPr/>
        </p:nvSpPr>
        <p:spPr bwMode="auto">
          <a:xfrm>
            <a:off x="2424114" y="2781301"/>
            <a:ext cx="68405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均值</a:t>
            </a:r>
            <a:r>
              <a:rPr lang="el-GR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sym typeface="Mathematica1" pitchFamily="2" charset="2"/>
              </a:rPr>
              <a:t>μ</a:t>
            </a:r>
            <a:r>
              <a:rPr lang="zh-CN" altLang="en-US" sz="28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的置信度为</a:t>
            </a:r>
            <a:r>
              <a:rPr lang="en-US" altLang="zh-CN" sz="28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1-</a:t>
            </a:r>
            <a:r>
              <a:rPr lang="el-GR" altLang="zh-CN" sz="28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α</a:t>
            </a:r>
            <a:r>
              <a:rPr lang="zh-CN" altLang="en-US" sz="28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的置信区间为：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4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0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0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0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0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8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0E51D-DD2F-4C2B-88C6-927E6FBB4178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4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686D-0166-43DF-82EE-E784DAFFF3A7}" type="slidenum">
              <a:rPr lang="en-US" altLang="zh-CN"/>
              <a:pPr/>
              <a:t>53</a:t>
            </a:fld>
            <a:endParaRPr lang="en-US" altLang="zh-CN"/>
          </a:p>
        </p:txBody>
      </p:sp>
      <p:grpSp>
        <p:nvGrpSpPr>
          <p:cNvPr id="772099" name="Group 3"/>
          <p:cNvGrpSpPr>
            <a:grpSpLocks/>
          </p:cNvGrpSpPr>
          <p:nvPr/>
        </p:nvGrpSpPr>
        <p:grpSpPr bwMode="auto">
          <a:xfrm>
            <a:off x="7178813" y="1090916"/>
            <a:ext cx="561975" cy="1096962"/>
            <a:chOff x="3675" y="481"/>
            <a:chExt cx="354" cy="691"/>
          </a:xfrm>
        </p:grpSpPr>
        <p:grpSp>
          <p:nvGrpSpPr>
            <p:cNvPr id="772100" name="Group 4"/>
            <p:cNvGrpSpPr>
              <a:grpSpLocks/>
            </p:cNvGrpSpPr>
            <p:nvPr/>
          </p:nvGrpSpPr>
          <p:grpSpPr bwMode="auto">
            <a:xfrm>
              <a:off x="3675" y="1084"/>
              <a:ext cx="354" cy="88"/>
              <a:chOff x="3675" y="1084"/>
              <a:chExt cx="354" cy="88"/>
            </a:xfrm>
          </p:grpSpPr>
          <p:grpSp>
            <p:nvGrpSpPr>
              <p:cNvPr id="772101" name="Group 5"/>
              <p:cNvGrpSpPr>
                <a:grpSpLocks/>
              </p:cNvGrpSpPr>
              <p:nvPr/>
            </p:nvGrpSpPr>
            <p:grpSpPr bwMode="auto">
              <a:xfrm>
                <a:off x="3675" y="1084"/>
                <a:ext cx="354" cy="88"/>
                <a:chOff x="3675" y="1084"/>
                <a:chExt cx="354" cy="88"/>
              </a:xfrm>
            </p:grpSpPr>
            <p:sp>
              <p:nvSpPr>
                <p:cNvPr id="772102" name="Oval 6"/>
                <p:cNvSpPr>
                  <a:spLocks noChangeArrowheads="1"/>
                </p:cNvSpPr>
                <p:nvPr/>
              </p:nvSpPr>
              <p:spPr bwMode="auto">
                <a:xfrm>
                  <a:off x="3675" y="1084"/>
                  <a:ext cx="354" cy="88"/>
                </a:xfrm>
                <a:prstGeom prst="ellipse">
                  <a:avLst/>
                </a:prstGeom>
                <a:solidFill>
                  <a:srgbClr val="5F5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2103" name="Oval 7"/>
                <p:cNvSpPr>
                  <a:spLocks noChangeArrowheads="1"/>
                </p:cNvSpPr>
                <p:nvPr/>
              </p:nvSpPr>
              <p:spPr bwMode="auto">
                <a:xfrm>
                  <a:off x="3676" y="1086"/>
                  <a:ext cx="352" cy="73"/>
                </a:xfrm>
                <a:prstGeom prst="ellipse">
                  <a:avLst/>
                </a:prstGeom>
                <a:solidFill>
                  <a:srgbClr val="5F5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2104" name="Freeform 8"/>
              <p:cNvSpPr>
                <a:spLocks/>
              </p:cNvSpPr>
              <p:nvPr/>
            </p:nvSpPr>
            <p:spPr bwMode="auto">
              <a:xfrm>
                <a:off x="3711" y="1142"/>
                <a:ext cx="39" cy="14"/>
              </a:xfrm>
              <a:custGeom>
                <a:avLst/>
                <a:gdLst>
                  <a:gd name="T0" fmla="*/ 0 w 79"/>
                  <a:gd name="T1" fmla="*/ 0 h 27"/>
                  <a:gd name="T2" fmla="*/ 22 w 79"/>
                  <a:gd name="T3" fmla="*/ 5 h 27"/>
                  <a:gd name="T4" fmla="*/ 48 w 79"/>
                  <a:gd name="T5" fmla="*/ 10 h 27"/>
                  <a:gd name="T6" fmla="*/ 77 w 79"/>
                  <a:gd name="T7" fmla="*/ 15 h 27"/>
                  <a:gd name="T8" fmla="*/ 79 w 79"/>
                  <a:gd name="T9" fmla="*/ 27 h 27"/>
                  <a:gd name="T10" fmla="*/ 58 w 79"/>
                  <a:gd name="T11" fmla="*/ 24 h 27"/>
                  <a:gd name="T12" fmla="*/ 32 w 79"/>
                  <a:gd name="T13" fmla="*/ 17 h 27"/>
                  <a:gd name="T14" fmla="*/ 2 w 79"/>
                  <a:gd name="T15" fmla="*/ 10 h 27"/>
                  <a:gd name="T16" fmla="*/ 0 w 79"/>
                  <a:gd name="T1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27">
                    <a:moveTo>
                      <a:pt x="0" y="0"/>
                    </a:moveTo>
                    <a:lnTo>
                      <a:pt x="22" y="5"/>
                    </a:lnTo>
                    <a:lnTo>
                      <a:pt x="48" y="10"/>
                    </a:lnTo>
                    <a:lnTo>
                      <a:pt x="77" y="15"/>
                    </a:lnTo>
                    <a:lnTo>
                      <a:pt x="79" y="27"/>
                    </a:lnTo>
                    <a:lnTo>
                      <a:pt x="58" y="24"/>
                    </a:lnTo>
                    <a:lnTo>
                      <a:pt x="32" y="17"/>
                    </a:lnTo>
                    <a:lnTo>
                      <a:pt x="2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2105" name="Oval 9"/>
            <p:cNvSpPr>
              <a:spLocks noChangeArrowheads="1"/>
            </p:cNvSpPr>
            <p:nvPr/>
          </p:nvSpPr>
          <p:spPr bwMode="auto">
            <a:xfrm>
              <a:off x="3676" y="1079"/>
              <a:ext cx="352" cy="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06" name="Rectangle 10"/>
            <p:cNvSpPr>
              <a:spLocks noChangeArrowheads="1"/>
            </p:cNvSpPr>
            <p:nvPr/>
          </p:nvSpPr>
          <p:spPr bwMode="auto">
            <a:xfrm>
              <a:off x="3676" y="558"/>
              <a:ext cx="353" cy="55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2107" name="Freeform 11"/>
            <p:cNvSpPr>
              <a:spLocks/>
            </p:cNvSpPr>
            <p:nvPr/>
          </p:nvSpPr>
          <p:spPr bwMode="auto">
            <a:xfrm>
              <a:off x="3707" y="576"/>
              <a:ext cx="47" cy="566"/>
            </a:xfrm>
            <a:custGeom>
              <a:avLst/>
              <a:gdLst>
                <a:gd name="T0" fmla="*/ 0 w 95"/>
                <a:gd name="T1" fmla="*/ 9 h 1132"/>
                <a:gd name="T2" fmla="*/ 58 w 95"/>
                <a:gd name="T3" fmla="*/ 0 h 1132"/>
                <a:gd name="T4" fmla="*/ 95 w 95"/>
                <a:gd name="T5" fmla="*/ 12 h 1132"/>
                <a:gd name="T6" fmla="*/ 95 w 95"/>
                <a:gd name="T7" fmla="*/ 1132 h 1132"/>
                <a:gd name="T8" fmla="*/ 65 w 95"/>
                <a:gd name="T9" fmla="*/ 1127 h 1132"/>
                <a:gd name="T10" fmla="*/ 25 w 95"/>
                <a:gd name="T11" fmla="*/ 1120 h 1132"/>
                <a:gd name="T12" fmla="*/ 0 w 95"/>
                <a:gd name="T13" fmla="*/ 1112 h 1132"/>
                <a:gd name="T14" fmla="*/ 0 w 95"/>
                <a:gd name="T15" fmla="*/ 9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" h="1132">
                  <a:moveTo>
                    <a:pt x="0" y="9"/>
                  </a:moveTo>
                  <a:lnTo>
                    <a:pt x="58" y="0"/>
                  </a:lnTo>
                  <a:lnTo>
                    <a:pt x="95" y="12"/>
                  </a:lnTo>
                  <a:lnTo>
                    <a:pt x="95" y="1132"/>
                  </a:lnTo>
                  <a:lnTo>
                    <a:pt x="65" y="1127"/>
                  </a:lnTo>
                  <a:lnTo>
                    <a:pt x="25" y="1120"/>
                  </a:lnTo>
                  <a:lnTo>
                    <a:pt x="0" y="1112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9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72108" name="Group 12"/>
            <p:cNvGrpSpPr>
              <a:grpSpLocks/>
            </p:cNvGrpSpPr>
            <p:nvPr/>
          </p:nvGrpSpPr>
          <p:grpSpPr bwMode="auto">
            <a:xfrm>
              <a:off x="3676" y="521"/>
              <a:ext cx="353" cy="80"/>
              <a:chOff x="3676" y="521"/>
              <a:chExt cx="353" cy="80"/>
            </a:xfrm>
          </p:grpSpPr>
          <p:sp>
            <p:nvSpPr>
              <p:cNvPr id="772109" name="Oval 13"/>
              <p:cNvSpPr>
                <a:spLocks noChangeArrowheads="1"/>
              </p:cNvSpPr>
              <p:nvPr/>
            </p:nvSpPr>
            <p:spPr bwMode="auto">
              <a:xfrm>
                <a:off x="3676" y="527"/>
                <a:ext cx="353" cy="74"/>
              </a:xfrm>
              <a:prstGeom prst="ellipse">
                <a:avLst/>
              </a:prstGeom>
              <a:solidFill>
                <a:srgbClr val="FF1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2110" name="Oval 14"/>
              <p:cNvSpPr>
                <a:spLocks noChangeArrowheads="1"/>
              </p:cNvSpPr>
              <p:nvPr/>
            </p:nvSpPr>
            <p:spPr bwMode="auto">
              <a:xfrm>
                <a:off x="3676" y="521"/>
                <a:ext cx="353" cy="74"/>
              </a:xfrm>
              <a:prstGeom prst="ellipse">
                <a:avLst/>
              </a:prstGeom>
              <a:solidFill>
                <a:srgbClr val="FF1F3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2111" name="Oval 15"/>
            <p:cNvSpPr>
              <a:spLocks noChangeArrowheads="1"/>
            </p:cNvSpPr>
            <p:nvPr/>
          </p:nvSpPr>
          <p:spPr bwMode="auto">
            <a:xfrm>
              <a:off x="3676" y="514"/>
              <a:ext cx="352" cy="82"/>
            </a:xfrm>
            <a:prstGeom prst="ellipse">
              <a:avLst/>
            </a:prstGeom>
            <a:solidFill>
              <a:srgbClr val="FF1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72112" name="Group 16"/>
            <p:cNvGrpSpPr>
              <a:grpSpLocks/>
            </p:cNvGrpSpPr>
            <p:nvPr/>
          </p:nvGrpSpPr>
          <p:grpSpPr bwMode="auto">
            <a:xfrm>
              <a:off x="3675" y="494"/>
              <a:ext cx="353" cy="67"/>
              <a:chOff x="3675" y="494"/>
              <a:chExt cx="353" cy="67"/>
            </a:xfrm>
          </p:grpSpPr>
          <p:sp>
            <p:nvSpPr>
              <p:cNvPr id="772113" name="Oval 17"/>
              <p:cNvSpPr>
                <a:spLocks noChangeArrowheads="1"/>
              </p:cNvSpPr>
              <p:nvPr/>
            </p:nvSpPr>
            <p:spPr bwMode="auto">
              <a:xfrm>
                <a:off x="3675" y="494"/>
                <a:ext cx="353" cy="67"/>
              </a:xfrm>
              <a:prstGeom prst="ellipse">
                <a:avLst/>
              </a:prstGeom>
              <a:solidFill>
                <a:srgbClr val="7F7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2114" name="Rectangle 18"/>
              <p:cNvSpPr>
                <a:spLocks noChangeArrowheads="1"/>
              </p:cNvSpPr>
              <p:nvPr/>
            </p:nvSpPr>
            <p:spPr bwMode="auto">
              <a:xfrm>
                <a:off x="3675" y="511"/>
                <a:ext cx="353" cy="16"/>
              </a:xfrm>
              <a:prstGeom prst="rect">
                <a:avLst/>
              </a:prstGeom>
              <a:solidFill>
                <a:srgbClr val="7F7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72115" name="Group 19"/>
            <p:cNvGrpSpPr>
              <a:grpSpLocks/>
            </p:cNvGrpSpPr>
            <p:nvPr/>
          </p:nvGrpSpPr>
          <p:grpSpPr bwMode="auto">
            <a:xfrm>
              <a:off x="3675" y="481"/>
              <a:ext cx="353" cy="66"/>
              <a:chOff x="3675" y="481"/>
              <a:chExt cx="353" cy="66"/>
            </a:xfrm>
          </p:grpSpPr>
          <p:grpSp>
            <p:nvGrpSpPr>
              <p:cNvPr id="772116" name="Group 20"/>
              <p:cNvGrpSpPr>
                <a:grpSpLocks/>
              </p:cNvGrpSpPr>
              <p:nvPr/>
            </p:nvGrpSpPr>
            <p:grpSpPr bwMode="auto">
              <a:xfrm>
                <a:off x="3675" y="481"/>
                <a:ext cx="353" cy="66"/>
                <a:chOff x="3675" y="481"/>
                <a:chExt cx="353" cy="66"/>
              </a:xfrm>
            </p:grpSpPr>
            <p:sp>
              <p:nvSpPr>
                <p:cNvPr id="772117" name="Oval 21"/>
                <p:cNvSpPr>
                  <a:spLocks noChangeArrowheads="1"/>
                </p:cNvSpPr>
                <p:nvPr/>
              </p:nvSpPr>
              <p:spPr bwMode="auto">
                <a:xfrm>
                  <a:off x="3675" y="481"/>
                  <a:ext cx="352" cy="66"/>
                </a:xfrm>
                <a:prstGeom prst="ellipse">
                  <a:avLst/>
                </a:prstGeom>
                <a:solidFill>
                  <a:srgbClr val="BFBFDF"/>
                </a:solidFill>
                <a:ln w="6350">
                  <a:solidFill>
                    <a:srgbClr val="DFD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2118" name="Oval 22"/>
                <p:cNvSpPr>
                  <a:spLocks noChangeArrowheads="1"/>
                </p:cNvSpPr>
                <p:nvPr/>
              </p:nvSpPr>
              <p:spPr bwMode="auto">
                <a:xfrm>
                  <a:off x="3675" y="487"/>
                  <a:ext cx="353" cy="58"/>
                </a:xfrm>
                <a:prstGeom prst="ellipse">
                  <a:avLst/>
                </a:prstGeom>
                <a:solidFill>
                  <a:srgbClr val="9F9FB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72119" name="Oval 23"/>
              <p:cNvSpPr>
                <a:spLocks noChangeArrowheads="1"/>
              </p:cNvSpPr>
              <p:nvPr/>
            </p:nvSpPr>
            <p:spPr bwMode="auto">
              <a:xfrm>
                <a:off x="3675" y="481"/>
                <a:ext cx="352" cy="66"/>
              </a:xfrm>
              <a:prstGeom prst="ellipse">
                <a:avLst/>
              </a:prstGeom>
              <a:noFill/>
              <a:ln w="6350">
                <a:solidFill>
                  <a:srgbClr val="DFD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2120" name="Freeform 24"/>
            <p:cNvSpPr>
              <a:spLocks/>
            </p:cNvSpPr>
            <p:nvPr/>
          </p:nvSpPr>
          <p:spPr bwMode="auto">
            <a:xfrm>
              <a:off x="3710" y="538"/>
              <a:ext cx="40" cy="12"/>
            </a:xfrm>
            <a:custGeom>
              <a:avLst/>
              <a:gdLst>
                <a:gd name="T0" fmla="*/ 0 w 78"/>
                <a:gd name="T1" fmla="*/ 0 h 24"/>
                <a:gd name="T2" fmla="*/ 22 w 78"/>
                <a:gd name="T3" fmla="*/ 4 h 24"/>
                <a:gd name="T4" fmla="*/ 48 w 78"/>
                <a:gd name="T5" fmla="*/ 10 h 24"/>
                <a:gd name="T6" fmla="*/ 77 w 78"/>
                <a:gd name="T7" fmla="*/ 14 h 24"/>
                <a:gd name="T8" fmla="*/ 78 w 78"/>
                <a:gd name="T9" fmla="*/ 24 h 24"/>
                <a:gd name="T10" fmla="*/ 58 w 78"/>
                <a:gd name="T11" fmla="*/ 22 h 24"/>
                <a:gd name="T12" fmla="*/ 30 w 78"/>
                <a:gd name="T13" fmla="*/ 16 h 24"/>
                <a:gd name="T14" fmla="*/ 2 w 78"/>
                <a:gd name="T15" fmla="*/ 8 h 24"/>
                <a:gd name="T16" fmla="*/ 0 w 78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24">
                  <a:moveTo>
                    <a:pt x="0" y="0"/>
                  </a:moveTo>
                  <a:lnTo>
                    <a:pt x="22" y="4"/>
                  </a:lnTo>
                  <a:lnTo>
                    <a:pt x="48" y="10"/>
                  </a:lnTo>
                  <a:lnTo>
                    <a:pt x="77" y="14"/>
                  </a:lnTo>
                  <a:lnTo>
                    <a:pt x="78" y="24"/>
                  </a:lnTo>
                  <a:lnTo>
                    <a:pt x="58" y="22"/>
                  </a:lnTo>
                  <a:lnTo>
                    <a:pt x="30" y="16"/>
                  </a:ln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72121" name="Group 25"/>
            <p:cNvGrpSpPr>
              <a:grpSpLocks/>
            </p:cNvGrpSpPr>
            <p:nvPr/>
          </p:nvGrpSpPr>
          <p:grpSpPr bwMode="auto">
            <a:xfrm>
              <a:off x="3816" y="487"/>
              <a:ext cx="72" cy="59"/>
              <a:chOff x="3816" y="487"/>
              <a:chExt cx="72" cy="59"/>
            </a:xfrm>
          </p:grpSpPr>
          <p:grpSp>
            <p:nvGrpSpPr>
              <p:cNvPr id="772122" name="Group 26"/>
              <p:cNvGrpSpPr>
                <a:grpSpLocks/>
              </p:cNvGrpSpPr>
              <p:nvPr/>
            </p:nvGrpSpPr>
            <p:grpSpPr bwMode="auto">
              <a:xfrm>
                <a:off x="3816" y="487"/>
                <a:ext cx="72" cy="59"/>
                <a:chOff x="3816" y="487"/>
                <a:chExt cx="72" cy="59"/>
              </a:xfrm>
            </p:grpSpPr>
            <p:grpSp>
              <p:nvGrpSpPr>
                <p:cNvPr id="772123" name="Group 27"/>
                <p:cNvGrpSpPr>
                  <a:grpSpLocks/>
                </p:cNvGrpSpPr>
                <p:nvPr/>
              </p:nvGrpSpPr>
              <p:grpSpPr bwMode="auto">
                <a:xfrm>
                  <a:off x="3816" y="487"/>
                  <a:ext cx="72" cy="29"/>
                  <a:chOff x="3816" y="487"/>
                  <a:chExt cx="72" cy="29"/>
                </a:xfrm>
              </p:grpSpPr>
              <p:sp>
                <p:nvSpPr>
                  <p:cNvPr id="772124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17" y="489"/>
                    <a:ext cx="71" cy="27"/>
                  </a:xfrm>
                  <a:prstGeom prst="ellipse">
                    <a:avLst/>
                  </a:prstGeom>
                  <a:noFill/>
                  <a:ln w="6350">
                    <a:solidFill>
                      <a:srgbClr val="7F7F9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2125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3816" y="487"/>
                    <a:ext cx="71" cy="28"/>
                  </a:xfrm>
                  <a:prstGeom prst="ellipse">
                    <a:avLst/>
                  </a:prstGeom>
                  <a:noFill/>
                  <a:ln w="6350">
                    <a:solidFill>
                      <a:srgbClr val="DFD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72126" name="Freeform 30"/>
                <p:cNvSpPr>
                  <a:spLocks/>
                </p:cNvSpPr>
                <p:nvPr/>
              </p:nvSpPr>
              <p:spPr bwMode="auto">
                <a:xfrm>
                  <a:off x="3823" y="511"/>
                  <a:ext cx="60" cy="35"/>
                </a:xfrm>
                <a:custGeom>
                  <a:avLst/>
                  <a:gdLst>
                    <a:gd name="T0" fmla="*/ 14 w 119"/>
                    <a:gd name="T1" fmla="*/ 1 h 69"/>
                    <a:gd name="T2" fmla="*/ 0 w 119"/>
                    <a:gd name="T3" fmla="*/ 57 h 69"/>
                    <a:gd name="T4" fmla="*/ 32 w 119"/>
                    <a:gd name="T5" fmla="*/ 69 h 69"/>
                    <a:gd name="T6" fmla="*/ 91 w 119"/>
                    <a:gd name="T7" fmla="*/ 69 h 69"/>
                    <a:gd name="T8" fmla="*/ 119 w 119"/>
                    <a:gd name="T9" fmla="*/ 55 h 69"/>
                    <a:gd name="T10" fmla="*/ 103 w 119"/>
                    <a:gd name="T11" fmla="*/ 0 h 69"/>
                    <a:gd name="T12" fmla="*/ 14 w 119"/>
                    <a:gd name="T13" fmla="*/ 1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9" h="69">
                      <a:moveTo>
                        <a:pt x="14" y="1"/>
                      </a:moveTo>
                      <a:lnTo>
                        <a:pt x="0" y="57"/>
                      </a:lnTo>
                      <a:lnTo>
                        <a:pt x="32" y="69"/>
                      </a:lnTo>
                      <a:lnTo>
                        <a:pt x="91" y="69"/>
                      </a:lnTo>
                      <a:lnTo>
                        <a:pt x="119" y="55"/>
                      </a:lnTo>
                      <a:lnTo>
                        <a:pt x="103" y="0"/>
                      </a:lnTo>
                      <a:lnTo>
                        <a:pt x="14" y="1"/>
                      </a:lnTo>
                      <a:close/>
                    </a:path>
                  </a:pathLst>
                </a:custGeom>
                <a:solidFill>
                  <a:srgbClr val="7F7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2127" name="Freeform 31"/>
                <p:cNvSpPr>
                  <a:spLocks/>
                </p:cNvSpPr>
                <p:nvPr/>
              </p:nvSpPr>
              <p:spPr bwMode="auto">
                <a:xfrm>
                  <a:off x="3824" y="511"/>
                  <a:ext cx="58" cy="33"/>
                </a:xfrm>
                <a:custGeom>
                  <a:avLst/>
                  <a:gdLst>
                    <a:gd name="T0" fmla="*/ 12 w 117"/>
                    <a:gd name="T1" fmla="*/ 0 h 66"/>
                    <a:gd name="T2" fmla="*/ 0 w 117"/>
                    <a:gd name="T3" fmla="*/ 54 h 66"/>
                    <a:gd name="T4" fmla="*/ 33 w 117"/>
                    <a:gd name="T5" fmla="*/ 66 h 66"/>
                    <a:gd name="T6" fmla="*/ 88 w 117"/>
                    <a:gd name="T7" fmla="*/ 66 h 66"/>
                    <a:gd name="T8" fmla="*/ 117 w 117"/>
                    <a:gd name="T9" fmla="*/ 53 h 66"/>
                    <a:gd name="T10" fmla="*/ 100 w 117"/>
                    <a:gd name="T11" fmla="*/ 0 h 66"/>
                    <a:gd name="T12" fmla="*/ 12 w 117"/>
                    <a:gd name="T13" fmla="*/ 0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7" h="66">
                      <a:moveTo>
                        <a:pt x="12" y="0"/>
                      </a:moveTo>
                      <a:lnTo>
                        <a:pt x="0" y="54"/>
                      </a:lnTo>
                      <a:lnTo>
                        <a:pt x="33" y="66"/>
                      </a:lnTo>
                      <a:lnTo>
                        <a:pt x="88" y="66"/>
                      </a:lnTo>
                      <a:lnTo>
                        <a:pt x="117" y="53"/>
                      </a:lnTo>
                      <a:lnTo>
                        <a:pt x="100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72128" name="Group 32"/>
                <p:cNvGrpSpPr>
                  <a:grpSpLocks/>
                </p:cNvGrpSpPr>
                <p:nvPr/>
              </p:nvGrpSpPr>
              <p:grpSpPr bwMode="auto">
                <a:xfrm>
                  <a:off x="3830" y="510"/>
                  <a:ext cx="44" cy="16"/>
                  <a:chOff x="3830" y="510"/>
                  <a:chExt cx="44" cy="16"/>
                </a:xfrm>
              </p:grpSpPr>
              <p:sp>
                <p:nvSpPr>
                  <p:cNvPr id="772129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3830" y="511"/>
                    <a:ext cx="42" cy="15"/>
                  </a:xfrm>
                  <a:prstGeom prst="ellipse">
                    <a:avLst/>
                  </a:prstGeom>
                  <a:solidFill>
                    <a:srgbClr val="9F9FBF"/>
                  </a:solidFill>
                  <a:ln w="6350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2130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830" y="511"/>
                    <a:ext cx="44" cy="15"/>
                  </a:xfrm>
                  <a:prstGeom prst="ellipse">
                    <a:avLst/>
                  </a:prstGeom>
                  <a:noFill/>
                  <a:ln w="6350">
                    <a:solidFill>
                      <a:srgbClr val="7F7F9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2131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3830" y="510"/>
                    <a:ext cx="44" cy="15"/>
                  </a:xfrm>
                  <a:prstGeom prst="ellipse">
                    <a:avLst/>
                  </a:prstGeom>
                  <a:noFill/>
                  <a:ln w="6350">
                    <a:solidFill>
                      <a:srgbClr val="DFD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72132" name="Group 36"/>
                <p:cNvGrpSpPr>
                  <a:grpSpLocks/>
                </p:cNvGrpSpPr>
                <p:nvPr/>
              </p:nvGrpSpPr>
              <p:grpSpPr bwMode="auto">
                <a:xfrm>
                  <a:off x="3824" y="525"/>
                  <a:ext cx="56" cy="20"/>
                  <a:chOff x="3824" y="525"/>
                  <a:chExt cx="56" cy="20"/>
                </a:xfrm>
              </p:grpSpPr>
              <p:sp>
                <p:nvSpPr>
                  <p:cNvPr id="772133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3824" y="526"/>
                    <a:ext cx="55" cy="19"/>
                  </a:xfrm>
                  <a:prstGeom prst="ellipse">
                    <a:avLst/>
                  </a:prstGeom>
                  <a:solidFill>
                    <a:srgbClr val="9F9FBF"/>
                  </a:solidFill>
                  <a:ln w="6350">
                    <a:solidFill>
                      <a:srgbClr val="7F7F9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2134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3826" y="526"/>
                    <a:ext cx="54" cy="19"/>
                  </a:xfrm>
                  <a:prstGeom prst="ellipse">
                    <a:avLst/>
                  </a:prstGeom>
                  <a:noFill/>
                  <a:ln w="6350">
                    <a:solidFill>
                      <a:srgbClr val="7F7F9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2135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3826" y="525"/>
                    <a:ext cx="54" cy="19"/>
                  </a:xfrm>
                  <a:prstGeom prst="ellipse">
                    <a:avLst/>
                  </a:prstGeom>
                  <a:noFill/>
                  <a:ln w="6350">
                    <a:solidFill>
                      <a:srgbClr val="DFD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72136" name="Oval 40"/>
              <p:cNvSpPr>
                <a:spLocks noChangeArrowheads="1"/>
              </p:cNvSpPr>
              <p:nvPr/>
            </p:nvSpPr>
            <p:spPr bwMode="auto">
              <a:xfrm>
                <a:off x="3842" y="514"/>
                <a:ext cx="19" cy="7"/>
              </a:xfrm>
              <a:prstGeom prst="ellipse">
                <a:avLst/>
              </a:prstGeom>
              <a:solidFill>
                <a:srgbClr val="7F7F9F"/>
              </a:solidFill>
              <a:ln w="6350">
                <a:solidFill>
                  <a:srgbClr val="BFBFD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72137" name="Rectangle 41"/>
          <p:cNvSpPr>
            <a:spLocks noChangeArrowheads="1"/>
          </p:cNvSpPr>
          <p:nvPr/>
        </p:nvSpPr>
        <p:spPr bwMode="auto">
          <a:xfrm>
            <a:off x="1190970" y="1375200"/>
            <a:ext cx="5234125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例：罐装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可乐生产线是否正常？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72138" name="Rectangle 42"/>
          <p:cNvSpPr>
            <a:spLocks noChangeArrowheads="1"/>
          </p:cNvSpPr>
          <p:nvPr/>
        </p:nvSpPr>
        <p:spPr bwMode="auto">
          <a:xfrm>
            <a:off x="3768599" y="354625"/>
            <a:ext cx="26564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四、假设检验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025872"/>
              </p:ext>
            </p:extLst>
          </p:nvPr>
        </p:nvGraphicFramePr>
        <p:xfrm>
          <a:off x="1120775" y="2339393"/>
          <a:ext cx="1004570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0" name="Equation" r:id="rId3" imgW="4520880" imgH="990360" progId="Equation.DSMT4">
                  <p:embed/>
                </p:oleObj>
              </mc:Choice>
              <mc:Fallback>
                <p:oleObj name="Equation" r:id="rId3" imgW="452088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0775" y="2339393"/>
                        <a:ext cx="10045700" cy="220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207123"/>
              </p:ext>
            </p:extLst>
          </p:nvPr>
        </p:nvGraphicFramePr>
        <p:xfrm>
          <a:off x="1301750" y="4906963"/>
          <a:ext cx="71675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1" name="Equation" r:id="rId5" imgW="3225600" imgH="203040" progId="Equation.DSMT4">
                  <p:embed/>
                </p:oleObj>
              </mc:Choice>
              <mc:Fallback>
                <p:oleObj name="Equation" r:id="rId5" imgW="3225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1750" y="4906963"/>
                        <a:ext cx="7167563" cy="452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01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B21B-76CF-4158-91BF-02C7AC41916F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13B4-51DE-42C7-B70D-80658734EE97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773122" name="Rectangle 2"/>
          <p:cNvSpPr>
            <a:spLocks noChangeArrowheads="1"/>
          </p:cNvSpPr>
          <p:nvPr/>
        </p:nvSpPr>
        <p:spPr bwMode="auto">
          <a:xfrm>
            <a:off x="2356645" y="3704432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它的对立假设是：</a:t>
            </a:r>
          </a:p>
        </p:txBody>
      </p:sp>
      <p:sp>
        <p:nvSpPr>
          <p:cNvPr id="773123" name="Rectangle 3"/>
          <p:cNvSpPr>
            <a:spLocks noChangeArrowheads="1"/>
          </p:cNvSpPr>
          <p:nvPr/>
        </p:nvSpPr>
        <p:spPr bwMode="auto">
          <a:xfrm>
            <a:off x="2424114" y="5084763"/>
            <a:ext cx="486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称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为原假设</a:t>
            </a:r>
            <a:r>
              <a:rPr lang="zh-CN" altLang="en-US" sz="2800" b="1">
                <a:latin typeface="Times New Roman" panose="02020603050405020304" pitchFamily="18" charset="0"/>
              </a:rPr>
              <a:t>（或零假设）；</a:t>
            </a:r>
            <a:endParaRPr lang="zh-CN" altLang="en-US" sz="2800" b="1" baseline="-25000">
              <a:latin typeface="Times New Roman" panose="02020603050405020304" pitchFamily="18" charset="0"/>
              <a:sym typeface="Math1" pitchFamily="2" charset="2"/>
            </a:endParaRPr>
          </a:p>
        </p:txBody>
      </p:sp>
      <p:sp>
        <p:nvSpPr>
          <p:cNvPr id="773124" name="Rectangle 4"/>
          <p:cNvSpPr>
            <a:spLocks noChangeArrowheads="1"/>
          </p:cNvSpPr>
          <p:nvPr/>
        </p:nvSpPr>
        <p:spPr bwMode="auto">
          <a:xfrm>
            <a:off x="2424113" y="5661026"/>
            <a:ext cx="5313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</a:rPr>
              <a:t>称</a:t>
            </a:r>
            <a:r>
              <a:rPr lang="en-US" altLang="zh-CN" sz="2800" b="1" i="1">
                <a:solidFill>
                  <a:schemeClr val="hlink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为备择假设</a:t>
            </a:r>
            <a:r>
              <a:rPr lang="zh-CN" altLang="en-US" sz="2800" b="1">
                <a:latin typeface="Times New Roman" panose="02020603050405020304" pitchFamily="18" charset="0"/>
              </a:rPr>
              <a:t>（或对立假设）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 baseline="-25000">
              <a:latin typeface="Times New Roman" panose="02020603050405020304" pitchFamily="18" charset="0"/>
              <a:sym typeface="Math1" pitchFamily="2" charset="2"/>
            </a:endParaRPr>
          </a:p>
        </p:txBody>
      </p:sp>
      <p:grpSp>
        <p:nvGrpSpPr>
          <p:cNvPr id="773125" name="Group 5"/>
          <p:cNvGrpSpPr>
            <a:grpSpLocks/>
          </p:cNvGrpSpPr>
          <p:nvPr/>
        </p:nvGrpSpPr>
        <p:grpSpPr bwMode="auto">
          <a:xfrm>
            <a:off x="6778626" y="2843213"/>
            <a:ext cx="2819400" cy="1981200"/>
            <a:chOff x="3984" y="1248"/>
            <a:chExt cx="1776" cy="1248"/>
          </a:xfrm>
        </p:grpSpPr>
        <p:sp>
          <p:nvSpPr>
            <p:cNvPr id="773126" name="AutoShape 6"/>
            <p:cNvSpPr>
              <a:spLocks noChangeArrowheads="1"/>
            </p:cNvSpPr>
            <p:nvPr/>
          </p:nvSpPr>
          <p:spPr bwMode="auto">
            <a:xfrm>
              <a:off x="3984" y="1248"/>
              <a:ext cx="1776" cy="1248"/>
            </a:xfrm>
            <a:prstGeom prst="wedgeRoundRectCallout">
              <a:avLst>
                <a:gd name="adj1" fmla="val -69199"/>
                <a:gd name="adj2" fmla="val -34694"/>
                <a:gd name="adj3" fmla="val 16667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73127" name="Rectangle 7"/>
            <p:cNvSpPr>
              <a:spLocks noChangeArrowheads="1"/>
            </p:cNvSpPr>
            <p:nvPr/>
          </p:nvSpPr>
          <p:spPr bwMode="auto">
            <a:xfrm>
              <a:off x="4161" y="1282"/>
              <a:ext cx="1503" cy="113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在实际工作中，往往把不轻易否定的命题作为原假设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.   </a:t>
              </a:r>
            </a:p>
          </p:txBody>
        </p:sp>
      </p:grpSp>
      <p:graphicFrame>
        <p:nvGraphicFramePr>
          <p:cNvPr id="773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72237"/>
              </p:ext>
            </p:extLst>
          </p:nvPr>
        </p:nvGraphicFramePr>
        <p:xfrm>
          <a:off x="2566988" y="2864081"/>
          <a:ext cx="3519487" cy="723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1" name="Equation" r:id="rId4" imgW="1358640" imgH="279360" progId="Equation.DSMT4">
                  <p:embed/>
                </p:oleObj>
              </mc:Choice>
              <mc:Fallback>
                <p:oleObj name="Equation" r:id="rId4" imgW="1358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864081"/>
                        <a:ext cx="3519487" cy="723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3133" name="Group 13"/>
          <p:cNvGrpSpPr>
            <a:grpSpLocks/>
          </p:cNvGrpSpPr>
          <p:nvPr/>
        </p:nvGrpSpPr>
        <p:grpSpPr bwMode="auto">
          <a:xfrm>
            <a:off x="2700338" y="4278313"/>
            <a:ext cx="2125662" cy="696912"/>
            <a:chOff x="944" y="2304"/>
            <a:chExt cx="1339" cy="439"/>
          </a:xfrm>
        </p:grpSpPr>
        <p:sp>
          <p:nvSpPr>
            <p:cNvPr id="773134" name="Rectangle 14"/>
            <p:cNvSpPr>
              <a:spLocks noChangeArrowheads="1"/>
            </p:cNvSpPr>
            <p:nvPr/>
          </p:nvSpPr>
          <p:spPr bwMode="auto">
            <a:xfrm>
              <a:off x="944" y="2342"/>
              <a:ext cx="5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H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1</a:t>
              </a:r>
              <a:r>
                <a:rPr lang="zh-CN" altLang="en-US" sz="2800" b="1">
                  <a:latin typeface="Times New Roman" panose="02020603050405020304" pitchFamily="18" charset="0"/>
                </a:rPr>
                <a:t>：</a:t>
              </a:r>
              <a:endParaRPr lang="zh-CN" altLang="en-US" sz="2800" b="1" baseline="-25000">
                <a:latin typeface="Times New Roman" panose="02020603050405020304" pitchFamily="18" charset="0"/>
                <a:sym typeface="Math1" pitchFamily="2" charset="2"/>
              </a:endParaRPr>
            </a:p>
          </p:txBody>
        </p:sp>
        <p:graphicFrame>
          <p:nvGraphicFramePr>
            <p:cNvPr id="773135" name="Object 15"/>
            <p:cNvGraphicFramePr>
              <a:graphicFrameLocks noChangeAspect="1"/>
            </p:cNvGraphicFramePr>
            <p:nvPr/>
          </p:nvGraphicFramePr>
          <p:xfrm>
            <a:off x="1404" y="2304"/>
            <a:ext cx="879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82" name="公式" r:id="rId6" imgW="457200" imgH="228600" progId="Equation.3">
                    <p:embed/>
                  </p:oleObj>
                </mc:Choice>
                <mc:Fallback>
                  <p:oleObj name="公式" r:id="rId6" imgW="457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" y="2304"/>
                          <a:ext cx="879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3144" name="Rectangle 24"/>
          <p:cNvSpPr>
            <a:spLocks noChangeArrowheads="1"/>
          </p:cNvSpPr>
          <p:nvPr/>
        </p:nvSpPr>
        <p:spPr bwMode="auto">
          <a:xfrm>
            <a:off x="2760663" y="218282"/>
            <a:ext cx="589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一、假设检验的基本思想和方法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408752"/>
              </p:ext>
            </p:extLst>
          </p:nvPr>
        </p:nvGraphicFramePr>
        <p:xfrm>
          <a:off x="1284288" y="996950"/>
          <a:ext cx="9907587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3" name="Equation" r:id="rId8" imgW="4368600" imgH="698400" progId="Equation.DSMT4">
                  <p:embed/>
                </p:oleObj>
              </mc:Choice>
              <mc:Fallback>
                <p:oleObj name="Equation" r:id="rId8" imgW="436860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84288" y="996950"/>
                        <a:ext cx="9907587" cy="158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20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7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2" grpId="0" autoUpdateAnimBg="0"/>
      <p:bldP spid="773123" grpId="0" autoUpdateAnimBg="0"/>
      <p:bldP spid="773124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93D7-AE2A-45F5-AA45-E0876FD21A5B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07E6-3426-494F-8EE1-A2F26EBA9CB9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775170" name="Rectangle 2"/>
          <p:cNvSpPr>
            <a:spLocks noChangeArrowheads="1"/>
          </p:cNvSpPr>
          <p:nvPr/>
        </p:nvSpPr>
        <p:spPr bwMode="auto">
          <a:xfrm>
            <a:off x="699357" y="1077775"/>
            <a:ext cx="64443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那么，如何判断原假设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是否成立呢？</a:t>
            </a:r>
          </a:p>
        </p:txBody>
      </p:sp>
      <p:sp>
        <p:nvSpPr>
          <p:cNvPr id="775202" name="Rectangle 34"/>
          <p:cNvSpPr>
            <a:spLocks noChangeArrowheads="1"/>
          </p:cNvSpPr>
          <p:nvPr/>
        </p:nvSpPr>
        <p:spPr bwMode="auto">
          <a:xfrm>
            <a:off x="2890839" y="387353"/>
            <a:ext cx="589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一、假设检验的基本思想和方法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464206"/>
              </p:ext>
            </p:extLst>
          </p:nvPr>
        </p:nvGraphicFramePr>
        <p:xfrm>
          <a:off x="699357" y="2043511"/>
          <a:ext cx="986313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7" name="Equation" r:id="rId3" imgW="4825800" imgH="507960" progId="Equation.DSMT4">
                  <p:embed/>
                </p:oleObj>
              </mc:Choice>
              <mc:Fallback>
                <p:oleObj name="Equation" r:id="rId3" imgW="482580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9357" y="2043511"/>
                        <a:ext cx="9863137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510053"/>
              </p:ext>
            </p:extLst>
          </p:nvPr>
        </p:nvGraphicFramePr>
        <p:xfrm>
          <a:off x="699357" y="3450034"/>
          <a:ext cx="10121900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8" name="Equation" r:id="rId5" imgW="4952880" imgH="698400" progId="Equation.DSMT4">
                  <p:embed/>
                </p:oleObj>
              </mc:Choice>
              <mc:Fallback>
                <p:oleObj name="Equation" r:id="rId5" imgW="495288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357" y="3450034"/>
                        <a:ext cx="10121900" cy="142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957907"/>
              </p:ext>
            </p:extLst>
          </p:nvPr>
        </p:nvGraphicFramePr>
        <p:xfrm>
          <a:off x="699357" y="5310188"/>
          <a:ext cx="84359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9" name="Equation" r:id="rId7" imgW="4127400" imgH="203040" progId="Equation.DSMT4">
                  <p:embed/>
                </p:oleObj>
              </mc:Choice>
              <mc:Fallback>
                <p:oleObj name="Equation" r:id="rId7" imgW="4127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9357" y="5310188"/>
                        <a:ext cx="843597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520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93D7-AE2A-45F5-AA45-E0876FD21A5B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07E6-3426-494F-8EE1-A2F26EBA9CB9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775202" name="Rectangle 34"/>
          <p:cNvSpPr>
            <a:spLocks noChangeArrowheads="1"/>
          </p:cNvSpPr>
          <p:nvPr/>
        </p:nvSpPr>
        <p:spPr bwMode="auto">
          <a:xfrm>
            <a:off x="2890839" y="387353"/>
            <a:ext cx="589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一、假设检验的基本思想和方法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04220"/>
              </p:ext>
            </p:extLst>
          </p:nvPr>
        </p:nvGraphicFramePr>
        <p:xfrm>
          <a:off x="710407" y="1106491"/>
          <a:ext cx="102076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6" name="Equation" r:id="rId3" imgW="5283000" imgH="749160" progId="Equation.DSMT4">
                  <p:embed/>
                </p:oleObj>
              </mc:Choice>
              <mc:Fallback>
                <p:oleObj name="Equation" r:id="rId3" imgW="5283000" imgH="749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0407" y="1106491"/>
                        <a:ext cx="10207625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09005"/>
              </p:ext>
            </p:extLst>
          </p:nvPr>
        </p:nvGraphicFramePr>
        <p:xfrm>
          <a:off x="710407" y="2876550"/>
          <a:ext cx="10256838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7" name="Equation" r:id="rId5" imgW="5308560" imgH="1130040" progId="Equation.DSMT4">
                  <p:embed/>
                </p:oleObj>
              </mc:Choice>
              <mc:Fallback>
                <p:oleObj name="Equation" r:id="rId5" imgW="5308560" imgH="1130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0407" y="2876550"/>
                        <a:ext cx="10256838" cy="2182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446718"/>
              </p:ext>
            </p:extLst>
          </p:nvPr>
        </p:nvGraphicFramePr>
        <p:xfrm>
          <a:off x="710407" y="5381622"/>
          <a:ext cx="52736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8" name="Equation" r:id="rId7" imgW="5274393" imgH="437416" progId="Equation.DSMT4">
                  <p:embed/>
                </p:oleObj>
              </mc:Choice>
              <mc:Fallback>
                <p:oleObj name="Equation" r:id="rId7" imgW="5274393" imgH="4374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0407" y="5381622"/>
                        <a:ext cx="5273675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93D7-AE2A-45F5-AA45-E0876FD21A5B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3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07E6-3426-494F-8EE1-A2F26EBA9CB9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775202" name="Rectangle 34"/>
          <p:cNvSpPr>
            <a:spLocks noChangeArrowheads="1"/>
          </p:cNvSpPr>
          <p:nvPr/>
        </p:nvSpPr>
        <p:spPr bwMode="auto">
          <a:xfrm>
            <a:off x="2890837" y="188120"/>
            <a:ext cx="589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一、假设检验的基本思想和方法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050502"/>
              </p:ext>
            </p:extLst>
          </p:nvPr>
        </p:nvGraphicFramePr>
        <p:xfrm>
          <a:off x="643730" y="809602"/>
          <a:ext cx="10599738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1" name="Equation" r:id="rId3" imgW="5486400" imgH="1091880" progId="Equation.DSMT4">
                  <p:embed/>
                </p:oleObj>
              </mc:Choice>
              <mc:Fallback>
                <p:oleObj name="Equation" r:id="rId3" imgW="5486400" imgH="1091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3730" y="809602"/>
                        <a:ext cx="10599738" cy="2109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153445"/>
              </p:ext>
            </p:extLst>
          </p:nvPr>
        </p:nvGraphicFramePr>
        <p:xfrm>
          <a:off x="643730" y="2961434"/>
          <a:ext cx="10034587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2" name="Equation" r:id="rId5" imgW="5194080" imgH="990360" progId="Equation.DSMT4">
                  <p:embed/>
                </p:oleObj>
              </mc:Choice>
              <mc:Fallback>
                <p:oleObj name="Equation" r:id="rId5" imgW="519408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3730" y="2961434"/>
                        <a:ext cx="10034587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137457"/>
              </p:ext>
            </p:extLst>
          </p:nvPr>
        </p:nvGraphicFramePr>
        <p:xfrm>
          <a:off x="541338" y="4918003"/>
          <a:ext cx="10499725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3" name="Equation" r:id="rId7" imgW="5600520" imgH="876240" progId="Equation.DSMT4">
                  <p:embed/>
                </p:oleObj>
              </mc:Choice>
              <mc:Fallback>
                <p:oleObj name="Equation" r:id="rId7" imgW="560052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338" y="4918003"/>
                        <a:ext cx="10499725" cy="164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98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9137-EC7A-4A1F-9723-39BC626F72A6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E469-A1DA-469B-82B0-E45B568753BD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785412" name="Rectangle 4"/>
          <p:cNvSpPr>
            <a:spLocks noChangeArrowheads="1"/>
          </p:cNvSpPr>
          <p:nvPr/>
        </p:nvSpPr>
        <p:spPr bwMode="auto">
          <a:xfrm>
            <a:off x="2208213" y="2955926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800" b="1">
              <a:latin typeface="宋体" panose="02010600030101010101" pitchFamily="2" charset="-122"/>
            </a:endParaRPr>
          </a:p>
        </p:txBody>
      </p:sp>
      <p:sp>
        <p:nvSpPr>
          <p:cNvPr id="785413" name="Rectangle 5"/>
          <p:cNvSpPr>
            <a:spLocks noChangeArrowheads="1"/>
          </p:cNvSpPr>
          <p:nvPr/>
        </p:nvSpPr>
        <p:spPr bwMode="auto">
          <a:xfrm>
            <a:off x="2161778" y="141803"/>
            <a:ext cx="76001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</a:t>
            </a:r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、单正态总体均值假设检验的标准步骤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959574"/>
              </p:ext>
            </p:extLst>
          </p:nvPr>
        </p:nvGraphicFramePr>
        <p:xfrm>
          <a:off x="573087" y="1114245"/>
          <a:ext cx="3890568" cy="1007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8" name="Equation" r:id="rId3" imgW="1765080" imgH="457200" progId="Equation.DSMT4">
                  <p:embed/>
                </p:oleObj>
              </mc:Choice>
              <mc:Fallback>
                <p:oleObj name="Equation" r:id="rId3" imgW="1765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087" y="1114245"/>
                        <a:ext cx="3890568" cy="1007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397535"/>
              </p:ext>
            </p:extLst>
          </p:nvPr>
        </p:nvGraphicFramePr>
        <p:xfrm>
          <a:off x="573087" y="2138362"/>
          <a:ext cx="9321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9" name="Equation" r:id="rId5" imgW="4228920" imgH="495000" progId="Equation.DSMT4">
                  <p:embed/>
                </p:oleObj>
              </mc:Choice>
              <mc:Fallback>
                <p:oleObj name="Equation" r:id="rId5" imgW="42289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087" y="2138362"/>
                        <a:ext cx="93218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48180"/>
              </p:ext>
            </p:extLst>
          </p:nvPr>
        </p:nvGraphicFramePr>
        <p:xfrm>
          <a:off x="573087" y="3178968"/>
          <a:ext cx="103854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0" name="Equation" r:id="rId7" imgW="4711680" imgH="279360" progId="Equation.DSMT4">
                  <p:embed/>
                </p:oleObj>
              </mc:Choice>
              <mc:Fallback>
                <p:oleObj name="Equation" r:id="rId7" imgW="4711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3087" y="3178968"/>
                        <a:ext cx="10385425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形标注 2"/>
          <p:cNvSpPr/>
          <p:nvPr/>
        </p:nvSpPr>
        <p:spPr>
          <a:xfrm>
            <a:off x="6504385" y="991691"/>
            <a:ext cx="5401865" cy="3246934"/>
          </a:xfrm>
          <a:prstGeom prst="wedgeEllipseCallou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注：若检验统计量的概率密度函数对称，则通常做双侧假设检验，临界值为其双侧</a:t>
            </a:r>
            <a:r>
              <a:rPr lang="el-GR" altLang="zh-CN" sz="2000" dirty="0" smtClean="0"/>
              <a:t>α</a:t>
            </a:r>
            <a:r>
              <a:rPr lang="zh-CN" altLang="en-US" sz="2000" dirty="0" smtClean="0"/>
              <a:t>分位数，拒绝域一定有绝对值符号；</a:t>
            </a:r>
            <a:endParaRPr lang="en-US" altLang="zh-CN" sz="2000" dirty="0" smtClean="0"/>
          </a:p>
          <a:p>
            <a:r>
              <a:rPr lang="zh-CN" altLang="en-US" sz="2000" dirty="0" smtClean="0"/>
              <a:t>若概率密度函数非对称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则做单侧</a:t>
            </a:r>
            <a:r>
              <a:rPr lang="zh-CN" altLang="en-US" sz="2000" dirty="0"/>
              <a:t>假设检验，临界值为</a:t>
            </a:r>
            <a:r>
              <a:rPr lang="zh-CN" altLang="en-US" sz="2000" dirty="0" smtClean="0"/>
              <a:t>其上</a:t>
            </a:r>
            <a:r>
              <a:rPr lang="el-GR" altLang="zh-CN" sz="2000" dirty="0" smtClean="0"/>
              <a:t>α</a:t>
            </a:r>
            <a:r>
              <a:rPr lang="zh-CN" altLang="en-US" sz="2000" dirty="0"/>
              <a:t>分位数，</a:t>
            </a:r>
            <a:r>
              <a:rPr lang="zh-CN" altLang="en-US" sz="2000" dirty="0" smtClean="0"/>
              <a:t>拒绝域没有</a:t>
            </a:r>
            <a:r>
              <a:rPr lang="zh-CN" altLang="en-US" sz="2000" dirty="0"/>
              <a:t>绝对值符号</a:t>
            </a:r>
            <a:r>
              <a:rPr lang="zh-CN" altLang="en-US" sz="2000" dirty="0" smtClean="0"/>
              <a:t>；</a:t>
            </a:r>
            <a:endParaRPr lang="zh-CN" altLang="en-US" sz="2000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331190"/>
              </p:ext>
            </p:extLst>
          </p:nvPr>
        </p:nvGraphicFramePr>
        <p:xfrm>
          <a:off x="573087" y="4021137"/>
          <a:ext cx="11618913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1" name="Equation" r:id="rId9" imgW="5270400" imgH="952200" progId="Equation.DSMT4">
                  <p:embed/>
                </p:oleObj>
              </mc:Choice>
              <mc:Fallback>
                <p:oleObj name="Equation" r:id="rId9" imgW="527040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3087" y="4021137"/>
                        <a:ext cx="11618913" cy="210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158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80175"/>
            <a:ext cx="2743200" cy="365125"/>
          </a:xfrm>
        </p:spPr>
        <p:txBody>
          <a:bodyPr/>
          <a:lstStyle/>
          <a:p>
            <a:fld id="{BE629137-EC7A-4A1F-9723-39BC626F72A6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80175"/>
            <a:ext cx="2743200" cy="365125"/>
          </a:xfrm>
        </p:spPr>
        <p:txBody>
          <a:bodyPr/>
          <a:lstStyle/>
          <a:p>
            <a:fld id="{5FBBE469-A1DA-469B-82B0-E45B568753BD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785412" name="Rectangle 4"/>
          <p:cNvSpPr>
            <a:spLocks noChangeArrowheads="1"/>
          </p:cNvSpPr>
          <p:nvPr/>
        </p:nvSpPr>
        <p:spPr bwMode="auto">
          <a:xfrm>
            <a:off x="2122488" y="3175001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800" b="1">
              <a:latin typeface="宋体" panose="02010600030101010101" pitchFamily="2" charset="-122"/>
            </a:endParaRPr>
          </a:p>
        </p:txBody>
      </p:sp>
      <p:sp>
        <p:nvSpPr>
          <p:cNvPr id="785413" name="Rectangle 5"/>
          <p:cNvSpPr>
            <a:spLocks noChangeArrowheads="1"/>
          </p:cNvSpPr>
          <p:nvPr/>
        </p:nvSpPr>
        <p:spPr bwMode="auto">
          <a:xfrm>
            <a:off x="467993" y="120688"/>
            <a:ext cx="34804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若总体方差未知：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452460"/>
              </p:ext>
            </p:extLst>
          </p:nvPr>
        </p:nvGraphicFramePr>
        <p:xfrm>
          <a:off x="487362" y="1063049"/>
          <a:ext cx="3890568" cy="1007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0" name="Equation" r:id="rId3" imgW="1765080" imgH="457200" progId="Equation.DSMT4">
                  <p:embed/>
                </p:oleObj>
              </mc:Choice>
              <mc:Fallback>
                <p:oleObj name="Equation" r:id="rId3" imgW="1765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362" y="1063049"/>
                        <a:ext cx="3890568" cy="1007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24071"/>
              </p:ext>
            </p:extLst>
          </p:nvPr>
        </p:nvGraphicFramePr>
        <p:xfrm>
          <a:off x="487362" y="2127829"/>
          <a:ext cx="93773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1" name="Equation" r:id="rId5" imgW="4254480" imgH="495000" progId="Equation.DSMT4">
                  <p:embed/>
                </p:oleObj>
              </mc:Choice>
              <mc:Fallback>
                <p:oleObj name="Equation" r:id="rId5" imgW="42544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362" y="2127829"/>
                        <a:ext cx="9377363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181341"/>
              </p:ext>
            </p:extLst>
          </p:nvPr>
        </p:nvGraphicFramePr>
        <p:xfrm>
          <a:off x="487362" y="3147268"/>
          <a:ext cx="11512230" cy="57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2" name="Equation" r:id="rId7" imgW="5613120" imgH="279360" progId="Equation.DSMT4">
                  <p:embed/>
                </p:oleObj>
              </mc:Choice>
              <mc:Fallback>
                <p:oleObj name="Equation" r:id="rId7" imgW="56131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362" y="3147268"/>
                        <a:ext cx="11512230" cy="574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036970"/>
              </p:ext>
            </p:extLst>
          </p:nvPr>
        </p:nvGraphicFramePr>
        <p:xfrm>
          <a:off x="487362" y="4150744"/>
          <a:ext cx="11280775" cy="1995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3" name="Equation" r:id="rId9" imgW="5384520" imgH="952200" progId="Equation.DSMT4">
                  <p:embed/>
                </p:oleObj>
              </mc:Choice>
              <mc:Fallback>
                <p:oleObj name="Equation" r:id="rId9" imgW="538452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362" y="4150744"/>
                        <a:ext cx="11280775" cy="1995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60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45" y="0"/>
            <a:ext cx="10455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9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A51AF-A351-4EC1-BE03-B2785549AEA8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09FD-3087-4C7C-9432-46B7AC795078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788482" name="Rectangle 2"/>
          <p:cNvSpPr>
            <a:spLocks noChangeArrowheads="1"/>
          </p:cNvSpPr>
          <p:nvPr/>
        </p:nvSpPr>
        <p:spPr bwMode="auto">
          <a:xfrm>
            <a:off x="1112520" y="1971319"/>
            <a:ext cx="1024128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某车间用一台包装机包装葡萄糖。当机器工作正常时，袋装葡萄糖的重量服从均值为</a:t>
            </a:r>
            <a:r>
              <a:rPr lang="en-US" altLang="zh-CN" sz="2800" b="1" dirty="0">
                <a:latin typeface="Times New Roman" panose="02020603050405020304" pitchFamily="18" charset="0"/>
              </a:rPr>
              <a:t>0.5</a:t>
            </a:r>
            <a:r>
              <a:rPr lang="zh-CN" altLang="en-US" sz="2800" b="1" dirty="0">
                <a:latin typeface="Times New Roman" panose="02020603050405020304" pitchFamily="18" charset="0"/>
              </a:rPr>
              <a:t>公斤，标准差为</a:t>
            </a:r>
            <a:r>
              <a:rPr lang="en-US" altLang="zh-CN" sz="2800" b="1" dirty="0">
                <a:latin typeface="Times New Roman" panose="02020603050405020304" pitchFamily="18" charset="0"/>
              </a:rPr>
              <a:t>0.015</a:t>
            </a:r>
            <a:r>
              <a:rPr lang="zh-CN" altLang="en-US" sz="2800" b="1" dirty="0">
                <a:latin typeface="Times New Roman" panose="02020603050405020304" pitchFamily="18" charset="0"/>
              </a:rPr>
              <a:t>公斤的正态分布。某日随机抽取了</a:t>
            </a:r>
            <a:r>
              <a:rPr lang="en-US" altLang="zh-CN" sz="2800" b="1" dirty="0">
                <a:latin typeface="Times New Roman" panose="02020603050405020304" pitchFamily="18" charset="0"/>
              </a:rPr>
              <a:t>9</a:t>
            </a:r>
            <a:r>
              <a:rPr lang="zh-CN" altLang="en-US" sz="2800" b="1" dirty="0">
                <a:latin typeface="Times New Roman" panose="02020603050405020304" pitchFamily="18" charset="0"/>
              </a:rPr>
              <a:t>袋，测得其重量分别为（公斤）：</a:t>
            </a:r>
          </a:p>
          <a:p>
            <a:pPr algn="l" eaLnBrk="0" hangingPunct="0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0.497 , 0.506 , 0.518 , 0.524 , 0.498 , 0.511 , 0.520 , 0.515 , 0.512</a:t>
            </a:r>
          </a:p>
          <a:p>
            <a:pPr algn="l" eaLnBrk="0" hangingPunct="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问机器是否工作正常？（显著性水平</a:t>
            </a:r>
            <a:r>
              <a:rPr lang="el-G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Mathematica1" pitchFamily="2" charset="2"/>
              </a:rPr>
              <a:t>α</a:t>
            </a:r>
            <a:r>
              <a:rPr lang="zh-CN" altLang="en-US" sz="2800" b="1" dirty="0">
                <a:latin typeface="Times New Roman" panose="02020603050405020304" pitchFamily="18" charset="0"/>
                <a:sym typeface="Mathematica1" pitchFamily="2" charset="2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  <a:sym typeface="Mathematica1" pitchFamily="2" charset="2"/>
              </a:rPr>
              <a:t>0.05</a:t>
            </a:r>
            <a:r>
              <a:rPr lang="zh-CN" altLang="en-US" sz="2800" b="1" dirty="0">
                <a:latin typeface="Times New Roman" panose="02020603050405020304" pitchFamily="18" charset="0"/>
                <a:sym typeface="Mathematica1" pitchFamily="2" charset="2"/>
              </a:rPr>
              <a:t>）</a:t>
            </a:r>
          </a:p>
        </p:txBody>
      </p:sp>
      <p:graphicFrame>
        <p:nvGraphicFramePr>
          <p:cNvPr id="788483" name="Object 3"/>
          <p:cNvGraphicFramePr>
            <a:graphicFrameLocks noChangeAspect="1"/>
          </p:cNvGraphicFramePr>
          <p:nvPr/>
        </p:nvGraphicFramePr>
        <p:xfrm>
          <a:off x="5359401" y="455771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2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1" y="455771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484" name="Object 4"/>
          <p:cNvGraphicFramePr>
            <a:graphicFrameLocks noChangeAspect="1"/>
          </p:cNvGraphicFramePr>
          <p:nvPr/>
        </p:nvGraphicFramePr>
        <p:xfrm>
          <a:off x="5359401" y="455771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3" name="公式" r:id="rId5" imgW="114120" imgH="215640" progId="Equation.3">
                  <p:embed/>
                </p:oleObj>
              </mc:Choice>
              <mc:Fallback>
                <p:oleObj name="公式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1" y="455771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485" name="Object 5"/>
          <p:cNvGraphicFramePr>
            <a:graphicFrameLocks noChangeAspect="1"/>
          </p:cNvGraphicFramePr>
          <p:nvPr/>
        </p:nvGraphicFramePr>
        <p:xfrm>
          <a:off x="5359401" y="455771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4" name="公式" r:id="rId6" imgW="114120" imgH="215640" progId="Equation.3">
                  <p:embed/>
                </p:oleObj>
              </mc:Choice>
              <mc:Fallback>
                <p:oleObj name="公式" r:id="rId6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1" y="455771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486" name="Object 6"/>
          <p:cNvGraphicFramePr>
            <a:graphicFrameLocks noChangeAspect="1"/>
          </p:cNvGraphicFramePr>
          <p:nvPr/>
        </p:nvGraphicFramePr>
        <p:xfrm>
          <a:off x="5359401" y="4557713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5" name="公式" r:id="rId7" imgW="114120" imgH="215640" progId="Equation.3">
                  <p:embed/>
                </p:oleObj>
              </mc:Choice>
              <mc:Fallback>
                <p:oleObj name="公式" r:id="rId7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1" y="4557713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487" name="Rectangle 7"/>
          <p:cNvSpPr>
            <a:spLocks noChangeArrowheads="1"/>
          </p:cNvSpPr>
          <p:nvPr/>
        </p:nvSpPr>
        <p:spPr bwMode="auto">
          <a:xfrm>
            <a:off x="2927350" y="765175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：方差已知的双侧假设检验</a:t>
            </a:r>
          </a:p>
        </p:txBody>
      </p:sp>
    </p:spTree>
    <p:extLst>
      <p:ext uri="{BB962C8B-B14F-4D97-AF65-F5344CB8AC3E}">
        <p14:creationId xmlns:p14="http://schemas.microsoft.com/office/powerpoint/2010/main" val="80276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9137-EC7A-4A1F-9723-39BC626F72A6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BE469-A1DA-469B-82B0-E45B568753BD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785412" name="Rectangle 4"/>
          <p:cNvSpPr>
            <a:spLocks noChangeArrowheads="1"/>
          </p:cNvSpPr>
          <p:nvPr/>
        </p:nvSpPr>
        <p:spPr bwMode="auto">
          <a:xfrm>
            <a:off x="2598738" y="2955926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157472"/>
              </p:ext>
            </p:extLst>
          </p:nvPr>
        </p:nvGraphicFramePr>
        <p:xfrm>
          <a:off x="879475" y="798117"/>
          <a:ext cx="40576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8" name="Equation" r:id="rId3" imgW="1841400" imgH="457200" progId="Equation.DSMT4">
                  <p:embed/>
                </p:oleObj>
              </mc:Choice>
              <mc:Fallback>
                <p:oleObj name="Equation" r:id="rId3" imgW="1841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9475" y="798117"/>
                        <a:ext cx="4057650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718528"/>
              </p:ext>
            </p:extLst>
          </p:nvPr>
        </p:nvGraphicFramePr>
        <p:xfrm>
          <a:off x="879475" y="1974851"/>
          <a:ext cx="9321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99" name="Equation" r:id="rId5" imgW="4228920" imgH="495000" progId="Equation.DSMT4">
                  <p:embed/>
                </p:oleObj>
              </mc:Choice>
              <mc:Fallback>
                <p:oleObj name="Equation" r:id="rId5" imgW="42289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9475" y="1974851"/>
                        <a:ext cx="93218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766195"/>
              </p:ext>
            </p:extLst>
          </p:nvPr>
        </p:nvGraphicFramePr>
        <p:xfrm>
          <a:off x="879475" y="3178175"/>
          <a:ext cx="105537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0" name="Equation" r:id="rId7" imgW="4787640" imgH="279360" progId="Equation.DSMT4">
                  <p:embed/>
                </p:oleObj>
              </mc:Choice>
              <mc:Fallback>
                <p:oleObj name="Equation" r:id="rId7" imgW="47876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9475" y="3178175"/>
                        <a:ext cx="10553700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903795"/>
              </p:ext>
            </p:extLst>
          </p:nvPr>
        </p:nvGraphicFramePr>
        <p:xfrm>
          <a:off x="879475" y="4131467"/>
          <a:ext cx="10340975" cy="1992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1" name="Equation" r:id="rId9" imgW="4813200" imgH="927000" progId="Equation.DSMT4">
                  <p:embed/>
                </p:oleObj>
              </mc:Choice>
              <mc:Fallback>
                <p:oleObj name="Equation" r:id="rId9" imgW="481320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9475" y="4131467"/>
                        <a:ext cx="10340975" cy="1992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45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8998-6362-4C2E-BBCE-21426191E5A9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A3BCC-38A1-4779-A984-A7C2F91CCB79}" type="slidenum">
              <a:rPr lang="en-US" altLang="zh-CN"/>
              <a:pPr/>
              <a:t>62</a:t>
            </a:fld>
            <a:endParaRPr lang="en-US" altLang="zh-CN"/>
          </a:p>
        </p:txBody>
      </p:sp>
      <p:grpSp>
        <p:nvGrpSpPr>
          <p:cNvPr id="792578" name="Group 2"/>
          <p:cNvGrpSpPr>
            <a:grpSpLocks/>
          </p:cNvGrpSpPr>
          <p:nvPr/>
        </p:nvGrpSpPr>
        <p:grpSpPr bwMode="auto">
          <a:xfrm>
            <a:off x="1919288" y="1412875"/>
            <a:ext cx="8208962" cy="3767138"/>
            <a:chOff x="249" y="851"/>
            <a:chExt cx="5103" cy="2373"/>
          </a:xfrm>
        </p:grpSpPr>
        <p:sp>
          <p:nvSpPr>
            <p:cNvPr id="792579" name="Rectangle 3"/>
            <p:cNvSpPr>
              <a:spLocks noChangeArrowheads="1"/>
            </p:cNvSpPr>
            <p:nvPr/>
          </p:nvSpPr>
          <p:spPr bwMode="auto">
            <a:xfrm>
              <a:off x="249" y="851"/>
              <a:ext cx="5103" cy="2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14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　　某种电子元件的寿命 </a:t>
              </a:r>
              <a:r>
                <a:rPr lang="en-US" altLang="zh-CN" sz="3200" b="1" i="1" dirty="0">
                  <a:latin typeface="Times New Roman" panose="02020603050405020304" pitchFamily="18" charset="0"/>
                </a:rPr>
                <a:t>X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（以小时计）服从正态分布，        均未知。现测得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16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只元件的寿命如下：</a:t>
              </a:r>
            </a:p>
            <a:p>
              <a:pPr algn="l" eaLnBrk="0" hangingPunct="0">
                <a:lnSpc>
                  <a:spcPct val="14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  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159   280   101   212   224   379   179   264</a:t>
              </a:r>
            </a:p>
            <a:p>
              <a:pPr algn="l" eaLnBrk="0" hangingPunct="0">
                <a:lnSpc>
                  <a:spcPct val="14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 222   362   168   250   149   260   485   170</a:t>
              </a:r>
            </a:p>
            <a:p>
              <a:pPr algn="l" eaLnBrk="0" hangingPunct="0">
                <a:lnSpc>
                  <a:spcPct val="14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问是否有理由在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5%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的显著性水平下认为元件的平均寿命等于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225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（小时）？</a:t>
              </a:r>
            </a:p>
          </p:txBody>
        </p:sp>
        <p:graphicFrame>
          <p:nvGraphicFramePr>
            <p:cNvPr id="792580" name="Object 4"/>
            <p:cNvGraphicFramePr>
              <a:graphicFrameLocks noChangeAspect="1"/>
            </p:cNvGraphicFramePr>
            <p:nvPr/>
          </p:nvGraphicFramePr>
          <p:xfrm>
            <a:off x="839" y="1344"/>
            <a:ext cx="635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1" name="Equation" r:id="rId3" imgW="355446" imgH="228501" progId="Equation.DSMT4">
                    <p:embed/>
                  </p:oleObj>
                </mc:Choice>
                <mc:Fallback>
                  <p:oleObj name="Equation" r:id="rId3" imgW="355446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344"/>
                          <a:ext cx="635" cy="3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2581" name="Rectangle 5"/>
          <p:cNvSpPr>
            <a:spLocks noChangeArrowheads="1"/>
          </p:cNvSpPr>
          <p:nvPr/>
        </p:nvSpPr>
        <p:spPr bwMode="auto">
          <a:xfrm>
            <a:off x="2711450" y="692150"/>
            <a:ext cx="6337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方差未知的双侧假设检验</a:t>
            </a:r>
          </a:p>
        </p:txBody>
      </p:sp>
    </p:spTree>
    <p:extLst>
      <p:ext uri="{BB962C8B-B14F-4D97-AF65-F5344CB8AC3E}">
        <p14:creationId xmlns:p14="http://schemas.microsoft.com/office/powerpoint/2010/main" val="3990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80175"/>
            <a:ext cx="2743200" cy="365125"/>
          </a:xfrm>
        </p:spPr>
        <p:txBody>
          <a:bodyPr/>
          <a:lstStyle/>
          <a:p>
            <a:fld id="{BE629137-EC7A-4A1F-9723-39BC626F72A6}" type="datetime1">
              <a:rPr lang="zh-CN" altLang="en-US"/>
              <a:pPr/>
              <a:t>2021/3/17</a:t>
            </a:fld>
            <a:endParaRPr lang="en-US" altLang="zh-CN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80175"/>
            <a:ext cx="2743200" cy="365125"/>
          </a:xfrm>
        </p:spPr>
        <p:txBody>
          <a:bodyPr/>
          <a:lstStyle/>
          <a:p>
            <a:fld id="{5FBBE469-A1DA-469B-82B0-E45B568753B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785412" name="Rectangle 4"/>
          <p:cNvSpPr>
            <a:spLocks noChangeArrowheads="1"/>
          </p:cNvSpPr>
          <p:nvPr/>
        </p:nvSpPr>
        <p:spPr bwMode="auto">
          <a:xfrm>
            <a:off x="2122488" y="3175001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413304"/>
              </p:ext>
            </p:extLst>
          </p:nvPr>
        </p:nvGraphicFramePr>
        <p:xfrm>
          <a:off x="487362" y="1121354"/>
          <a:ext cx="41989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8" name="Equation" r:id="rId3" imgW="1904760" imgH="457200" progId="Equation.DSMT4">
                  <p:embed/>
                </p:oleObj>
              </mc:Choice>
              <mc:Fallback>
                <p:oleObj name="Equation" r:id="rId3" imgW="1904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362" y="1121354"/>
                        <a:ext cx="4198938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87362" y="2127829"/>
          <a:ext cx="93773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9" name="Equation" r:id="rId5" imgW="4254480" imgH="495000" progId="Equation.DSMT4">
                  <p:embed/>
                </p:oleObj>
              </mc:Choice>
              <mc:Fallback>
                <p:oleObj name="Equation" r:id="rId5" imgW="425448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362" y="2127829"/>
                        <a:ext cx="9377363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296009"/>
              </p:ext>
            </p:extLst>
          </p:nvPr>
        </p:nvGraphicFramePr>
        <p:xfrm>
          <a:off x="487362" y="3170528"/>
          <a:ext cx="102885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0" name="Equation" r:id="rId7" imgW="5016240" imgH="279360" progId="Equation.DSMT4">
                  <p:embed/>
                </p:oleObj>
              </mc:Choice>
              <mc:Fallback>
                <p:oleObj name="Equation" r:id="rId7" imgW="5016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362" y="3170528"/>
                        <a:ext cx="10288588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119286"/>
              </p:ext>
            </p:extLst>
          </p:nvPr>
        </p:nvGraphicFramePr>
        <p:xfrm>
          <a:off x="407988" y="4176713"/>
          <a:ext cx="11441112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1" name="Equation" r:id="rId9" imgW="5460840" imgH="927000" progId="Equation.DSMT4">
                  <p:embed/>
                </p:oleObj>
              </mc:Choice>
              <mc:Fallback>
                <p:oleObj name="Equation" r:id="rId9" imgW="546084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7988" y="4176713"/>
                        <a:ext cx="11441112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03566" y="5557543"/>
            <a:ext cx="2743200" cy="365125"/>
          </a:xfrm>
        </p:spPr>
        <p:txBody>
          <a:bodyPr/>
          <a:lstStyle/>
          <a:p>
            <a:fld id="{635A3597-9CFE-49A6-A129-B6A4D29B51C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17122" name="Text Box 2"/>
          <p:cNvSpPr txBox="1">
            <a:spLocks noChangeArrowheads="1"/>
          </p:cNvSpPr>
          <p:nvPr/>
        </p:nvSpPr>
        <p:spPr bwMode="auto">
          <a:xfrm>
            <a:off x="2382838" y="267513"/>
            <a:ext cx="63323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二、标准正态分布的</a:t>
            </a:r>
            <a:r>
              <a:rPr lang="el-GR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α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分位数</a:t>
            </a: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96279" y="1213464"/>
            <a:ext cx="5905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、标准正态分布的下</a:t>
            </a:r>
            <a:r>
              <a:rPr lang="el-GR" altLang="zh-CN" sz="3200" b="1" i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32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分位数</a:t>
            </a:r>
            <a:endParaRPr lang="zh-CN" altLang="en-US" sz="32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855004" y="1892503"/>
            <a:ext cx="2519362" cy="582612"/>
            <a:chOff x="839" y="1107"/>
            <a:chExt cx="1587" cy="367"/>
          </a:xfrm>
        </p:grpSpPr>
        <p:graphicFrame>
          <p:nvGraphicFramePr>
            <p:cNvPr id="13" name="Object 6"/>
            <p:cNvGraphicFramePr>
              <a:graphicFrameLocks noChangeAspect="1"/>
            </p:cNvGraphicFramePr>
            <p:nvPr/>
          </p:nvGraphicFramePr>
          <p:xfrm>
            <a:off x="1210" y="1162"/>
            <a:ext cx="12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37" name="Equation" r:id="rId3" imgW="1930320" imgH="495000" progId="Equation.DSMT4">
                    <p:embed/>
                  </p:oleObj>
                </mc:Choice>
                <mc:Fallback>
                  <p:oleObj name="Equation" r:id="rId3" imgW="193032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1162"/>
                          <a:ext cx="12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839" y="1107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设</a:t>
              </a:r>
            </a:p>
          </p:txBody>
        </p:sp>
      </p:grp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3516103" y="1866418"/>
            <a:ext cx="3097212" cy="519112"/>
            <a:chOff x="2381" y="1117"/>
            <a:chExt cx="1951" cy="327"/>
          </a:xfrm>
        </p:grpSpPr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2381" y="1117"/>
              <a:ext cx="19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若数    满足条件</a:t>
              </a:r>
            </a:p>
          </p:txBody>
        </p:sp>
        <p:graphicFrame>
          <p:nvGraphicFramePr>
            <p:cNvPr id="1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5657099"/>
                </p:ext>
              </p:extLst>
            </p:nvPr>
          </p:nvGraphicFramePr>
          <p:xfrm>
            <a:off x="2895" y="1162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38" name="Equation" r:id="rId5" imgW="355320" imgH="431640" progId="Equation.DSMT4">
                    <p:embed/>
                  </p:oleObj>
                </mc:Choice>
                <mc:Fallback>
                  <p:oleObj name="Equation" r:id="rId5" imgW="3553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" y="1162"/>
                          <a:ext cx="2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437308"/>
              </p:ext>
            </p:extLst>
          </p:nvPr>
        </p:nvGraphicFramePr>
        <p:xfrm>
          <a:off x="6165850" y="1844675"/>
          <a:ext cx="3708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9" name="Equation" r:id="rId7" imgW="3708360" imgH="507960" progId="Equation.DSMT4">
                  <p:embed/>
                </p:oleObj>
              </mc:Choice>
              <mc:Fallback>
                <p:oleObj name="Equation" r:id="rId7" imgW="37083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1844675"/>
                        <a:ext cx="3708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2"/>
          <p:cNvGrpSpPr>
            <a:grpSpLocks/>
          </p:cNvGrpSpPr>
          <p:nvPr/>
        </p:nvGrpSpPr>
        <p:grpSpPr bwMode="auto">
          <a:xfrm>
            <a:off x="499518" y="2527383"/>
            <a:ext cx="6769100" cy="519112"/>
            <a:chOff x="521" y="2205"/>
            <a:chExt cx="4264" cy="327"/>
          </a:xfrm>
        </p:grpSpPr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521" y="2205"/>
              <a:ext cx="15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 smtClean="0">
                  <a:latin typeface="Times New Roman" panose="02020603050405020304" pitchFamily="18" charset="0"/>
                </a:rPr>
                <a:t>    则称 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</a:t>
              </a:r>
            </a:p>
          </p:txBody>
        </p:sp>
        <p:graphicFrame>
          <p:nvGraphicFramePr>
            <p:cNvPr id="2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0670272"/>
                </p:ext>
              </p:extLst>
            </p:nvPr>
          </p:nvGraphicFramePr>
          <p:xfrm>
            <a:off x="1280" y="2251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40" name="Equation" r:id="rId9" imgW="355320" imgH="431640" progId="Equation.DSMT4">
                    <p:embed/>
                  </p:oleObj>
                </mc:Choice>
                <mc:Fallback>
                  <p:oleObj name="Equation" r:id="rId9" imgW="3553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2251"/>
                          <a:ext cx="2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701" y="2205"/>
              <a:ext cx="3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标准正态分布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的</a:t>
              </a:r>
              <a:r>
                <a:rPr lang="zh-CN" altLang="en-US" sz="2800" b="1" dirty="0" smtClean="0">
                  <a:solidFill>
                    <a:schemeClr val="hlink"/>
                  </a:solidFill>
                  <a:latin typeface="Times New Roman" panose="02020603050405020304" pitchFamily="18" charset="0"/>
                </a:rPr>
                <a:t>下   分位数</a:t>
              </a:r>
              <a:r>
                <a:rPr lang="en-US" altLang="zh-CN" sz="2800" b="1" dirty="0" smtClean="0">
                  <a:solidFill>
                    <a:schemeClr val="hlink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" name="Object 16"/>
            <p:cNvGraphicFramePr>
              <a:graphicFrameLocks noChangeAspect="1"/>
            </p:cNvGraphicFramePr>
            <p:nvPr/>
          </p:nvGraphicFramePr>
          <p:xfrm>
            <a:off x="3560" y="2296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41" name="Equation" r:id="rId11" imgW="241200" imgH="241200" progId="Equation.DSMT4">
                    <p:embed/>
                  </p:oleObj>
                </mc:Choice>
                <mc:Fallback>
                  <p:oleObj name="Equation" r:id="rId11" imgW="2412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296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942497" y="3428073"/>
            <a:ext cx="3481207" cy="2400852"/>
            <a:chOff x="942497" y="3428073"/>
            <a:chExt cx="3481207" cy="2400852"/>
          </a:xfrm>
        </p:grpSpPr>
        <p:pic>
          <p:nvPicPr>
            <p:cNvPr id="25" name="Picture 18" descr="N(0,1)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497" y="3428073"/>
              <a:ext cx="3481207" cy="2400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6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6004028"/>
                </p:ext>
              </p:extLst>
            </p:nvPr>
          </p:nvGraphicFramePr>
          <p:xfrm>
            <a:off x="2732832" y="3443008"/>
            <a:ext cx="696241" cy="358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42" name="公式" r:id="rId14" imgW="355320" imgH="203040" progId="Equation.3">
                    <p:embed/>
                  </p:oleObj>
                </mc:Choice>
                <mc:Fallback>
                  <p:oleObj name="公式" r:id="rId14" imgW="3553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832" y="3443008"/>
                          <a:ext cx="696241" cy="358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3234291" y="5024127"/>
            <a:ext cx="470377" cy="570711"/>
            <a:chOff x="3441325" y="5731493"/>
            <a:chExt cx="470377" cy="570711"/>
          </a:xfrm>
        </p:grpSpPr>
        <p:grpSp>
          <p:nvGrpSpPr>
            <p:cNvPr id="28" name="Group 21"/>
            <p:cNvGrpSpPr>
              <a:grpSpLocks/>
            </p:cNvGrpSpPr>
            <p:nvPr/>
          </p:nvGrpSpPr>
          <p:grpSpPr bwMode="auto">
            <a:xfrm>
              <a:off x="3629890" y="5994600"/>
              <a:ext cx="281812" cy="307604"/>
              <a:chOff x="1474" y="3702"/>
              <a:chExt cx="136" cy="159"/>
            </a:xfrm>
          </p:grpSpPr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>
                <a:off x="1474" y="3702"/>
                <a:ext cx="0" cy="159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>
                <a:off x="1519" y="3748"/>
                <a:ext cx="0" cy="113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1565" y="3793"/>
                <a:ext cx="0" cy="68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25"/>
              <p:cNvSpPr>
                <a:spLocks noChangeShapeType="1"/>
              </p:cNvSpPr>
              <p:nvPr/>
            </p:nvSpPr>
            <p:spPr bwMode="auto">
              <a:xfrm>
                <a:off x="1610" y="3815"/>
                <a:ext cx="0" cy="45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3441325" y="5731493"/>
              <a:ext cx="0" cy="5262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3536644" y="5820485"/>
              <a:ext cx="0" cy="48171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184654"/>
              </p:ext>
            </p:extLst>
          </p:nvPr>
        </p:nvGraphicFramePr>
        <p:xfrm>
          <a:off x="3094244" y="5574985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3" name="Equation" r:id="rId16" imgW="317160" imgH="431640" progId="Equation.DSMT4">
                  <p:embed/>
                </p:oleObj>
              </mc:Choice>
              <mc:Fallback>
                <p:oleObj name="Equation" r:id="rId16" imgW="3171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94244" y="5574985"/>
                        <a:ext cx="3175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线形标注 1 2"/>
          <p:cNvSpPr/>
          <p:nvPr/>
        </p:nvSpPr>
        <p:spPr>
          <a:xfrm>
            <a:off x="3611421" y="4932358"/>
            <a:ext cx="545295" cy="395628"/>
          </a:xfrm>
          <a:prstGeom prst="borderCallout1">
            <a:avLst>
              <a:gd name="adj1" fmla="val 42735"/>
              <a:gd name="adj2" fmla="val 1159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28415" y="5042630"/>
            <a:ext cx="410374" cy="536216"/>
            <a:chOff x="1528415" y="5042630"/>
            <a:chExt cx="410374" cy="536216"/>
          </a:xfrm>
        </p:grpSpPr>
        <p:sp>
          <p:nvSpPr>
            <p:cNvPr id="49" name="Line 22"/>
            <p:cNvSpPr>
              <a:spLocks noChangeShapeType="1"/>
            </p:cNvSpPr>
            <p:nvPr/>
          </p:nvSpPr>
          <p:spPr bwMode="auto">
            <a:xfrm>
              <a:off x="1779733" y="5250099"/>
              <a:ext cx="0" cy="30760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3"/>
            <p:cNvSpPr>
              <a:spLocks noChangeShapeType="1"/>
            </p:cNvSpPr>
            <p:nvPr/>
          </p:nvSpPr>
          <p:spPr bwMode="auto">
            <a:xfrm flipH="1">
              <a:off x="1708030" y="5376226"/>
              <a:ext cx="9674" cy="179185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>
              <a:off x="1623241" y="5446463"/>
              <a:ext cx="0" cy="13155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5"/>
            <p:cNvSpPr>
              <a:spLocks noChangeShapeType="1"/>
            </p:cNvSpPr>
            <p:nvPr/>
          </p:nvSpPr>
          <p:spPr bwMode="auto">
            <a:xfrm>
              <a:off x="1528415" y="5491788"/>
              <a:ext cx="0" cy="8705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 flipV="1">
              <a:off x="1938789" y="5042630"/>
              <a:ext cx="0" cy="5262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8"/>
            <p:cNvSpPr>
              <a:spLocks noChangeShapeType="1"/>
            </p:cNvSpPr>
            <p:nvPr/>
          </p:nvSpPr>
          <p:spPr bwMode="auto">
            <a:xfrm flipV="1">
              <a:off x="1856716" y="5180355"/>
              <a:ext cx="0" cy="39463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206900"/>
              </p:ext>
            </p:extLst>
          </p:nvPr>
        </p:nvGraphicFramePr>
        <p:xfrm>
          <a:off x="1836738" y="5592763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4" name="Equation" r:id="rId18" imgW="355320" imgH="431640" progId="Equation.DSMT4">
                  <p:embed/>
                </p:oleObj>
              </mc:Choice>
              <mc:Fallback>
                <p:oleObj name="Equation" r:id="rId18" imgW="355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836738" y="5592763"/>
                        <a:ext cx="355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线形标注 1 53"/>
          <p:cNvSpPr/>
          <p:nvPr/>
        </p:nvSpPr>
        <p:spPr>
          <a:xfrm>
            <a:off x="1046015" y="4859946"/>
            <a:ext cx="545295" cy="395628"/>
          </a:xfrm>
          <a:prstGeom prst="borderCallout1">
            <a:avLst>
              <a:gd name="adj1" fmla="val 49276"/>
              <a:gd name="adj2" fmla="val 99241"/>
              <a:gd name="adj3" fmla="val 108139"/>
              <a:gd name="adj4" fmla="val 1261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88104" y="3595492"/>
            <a:ext cx="5820793" cy="523220"/>
            <a:chOff x="4988104" y="3595492"/>
            <a:chExt cx="5820793" cy="523220"/>
          </a:xfrm>
        </p:grpSpPr>
        <p:sp>
          <p:nvSpPr>
            <p:cNvPr id="56" name="Text Box 13"/>
            <p:cNvSpPr txBox="1">
              <a:spLocks noChangeArrowheads="1"/>
            </p:cNvSpPr>
            <p:nvPr/>
          </p:nvSpPr>
          <p:spPr bwMode="auto">
            <a:xfrm>
              <a:off x="4988104" y="3595492"/>
              <a:ext cx="582079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latin typeface="Times New Roman" panose="02020603050405020304" pitchFamily="18" charset="0"/>
                </a:rPr>
                <a:t>根据对称性，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显然有              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，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即：</a:t>
              </a:r>
            </a:p>
          </p:txBody>
        </p:sp>
        <p:graphicFrame>
          <p:nvGraphicFramePr>
            <p:cNvPr id="5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9190156"/>
                </p:ext>
              </p:extLst>
            </p:nvPr>
          </p:nvGraphicFramePr>
          <p:xfrm>
            <a:off x="8281598" y="3641202"/>
            <a:ext cx="1244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45" name="Equation" r:id="rId20" imgW="1244520" imgH="431640" progId="Equation.DSMT4">
                    <p:embed/>
                  </p:oleObj>
                </mc:Choice>
                <mc:Fallback>
                  <p:oleObj name="Equation" r:id="rId20" imgW="12445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1598" y="3641202"/>
                          <a:ext cx="12446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Text Box 13"/>
          <p:cNvSpPr txBox="1">
            <a:spLocks noChangeArrowheads="1"/>
          </p:cNvSpPr>
          <p:nvPr/>
        </p:nvSpPr>
        <p:spPr bwMode="auto">
          <a:xfrm>
            <a:off x="4687678" y="4576517"/>
            <a:ext cx="68915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标准正态分布的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上、下</a:t>
            </a:r>
            <a:r>
              <a:rPr lang="el-GR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α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分位数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互为相反数。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45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03566" y="5557543"/>
            <a:ext cx="2743200" cy="365125"/>
          </a:xfrm>
        </p:spPr>
        <p:txBody>
          <a:bodyPr/>
          <a:lstStyle/>
          <a:p>
            <a:fld id="{635A3597-9CFE-49A6-A129-B6A4D29B51C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17122" name="Text Box 2"/>
          <p:cNvSpPr txBox="1">
            <a:spLocks noChangeArrowheads="1"/>
          </p:cNvSpPr>
          <p:nvPr/>
        </p:nvSpPr>
        <p:spPr bwMode="auto">
          <a:xfrm>
            <a:off x="2382838" y="267513"/>
            <a:ext cx="63323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二、标准正态分布的</a:t>
            </a:r>
            <a:r>
              <a:rPr lang="el-GR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α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分位数</a:t>
            </a: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96279" y="1213464"/>
            <a:ext cx="64793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2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、标准正态分布的双侧</a:t>
            </a:r>
            <a:r>
              <a:rPr lang="el-GR" altLang="zh-CN" sz="3200" b="1" i="1" dirty="0" smtClean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3200" b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分位数</a:t>
            </a:r>
            <a:endParaRPr lang="zh-CN" altLang="en-US" sz="32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855004" y="1892503"/>
            <a:ext cx="2519362" cy="582612"/>
            <a:chOff x="839" y="1107"/>
            <a:chExt cx="1587" cy="367"/>
          </a:xfrm>
        </p:grpSpPr>
        <p:graphicFrame>
          <p:nvGraphicFramePr>
            <p:cNvPr id="13" name="Object 6"/>
            <p:cNvGraphicFramePr>
              <a:graphicFrameLocks noChangeAspect="1"/>
            </p:cNvGraphicFramePr>
            <p:nvPr/>
          </p:nvGraphicFramePr>
          <p:xfrm>
            <a:off x="1210" y="1162"/>
            <a:ext cx="12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87" name="Equation" r:id="rId3" imgW="1930320" imgH="495000" progId="Equation.DSMT4">
                    <p:embed/>
                  </p:oleObj>
                </mc:Choice>
                <mc:Fallback>
                  <p:oleObj name="Equation" r:id="rId3" imgW="1930320" imgH="495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1162"/>
                          <a:ext cx="12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839" y="1107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设</a:t>
              </a:r>
            </a:p>
          </p:txBody>
        </p:sp>
      </p:grp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3516103" y="1866418"/>
            <a:ext cx="3097212" cy="519112"/>
            <a:chOff x="2381" y="1117"/>
            <a:chExt cx="1951" cy="327"/>
          </a:xfrm>
        </p:grpSpPr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2381" y="1117"/>
              <a:ext cx="19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若数    满足条件</a:t>
              </a:r>
            </a:p>
          </p:txBody>
        </p:sp>
        <p:graphicFrame>
          <p:nvGraphicFramePr>
            <p:cNvPr id="1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7020248"/>
                </p:ext>
              </p:extLst>
            </p:nvPr>
          </p:nvGraphicFramePr>
          <p:xfrm>
            <a:off x="2899" y="1162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88" name="Equation" r:id="rId5" imgW="342720" imgH="431640" progId="Equation.DSMT4">
                    <p:embed/>
                  </p:oleObj>
                </mc:Choice>
                <mc:Fallback>
                  <p:oleObj name="Equation" r:id="rId5" imgW="3427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9" y="1162"/>
                          <a:ext cx="2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584831"/>
              </p:ext>
            </p:extLst>
          </p:nvPr>
        </p:nvGraphicFramePr>
        <p:xfrm>
          <a:off x="6108700" y="1825625"/>
          <a:ext cx="3822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89" name="Equation" r:id="rId7" imgW="3822480" imgH="545760" progId="Equation.DSMT4">
                  <p:embed/>
                </p:oleObj>
              </mc:Choice>
              <mc:Fallback>
                <p:oleObj name="Equation" r:id="rId7" imgW="382248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825625"/>
                        <a:ext cx="3822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2"/>
          <p:cNvGrpSpPr>
            <a:grpSpLocks/>
          </p:cNvGrpSpPr>
          <p:nvPr/>
        </p:nvGrpSpPr>
        <p:grpSpPr bwMode="auto">
          <a:xfrm>
            <a:off x="1856716" y="2577176"/>
            <a:ext cx="6491288" cy="523875"/>
            <a:chOff x="521" y="2205"/>
            <a:chExt cx="4089" cy="330"/>
          </a:xfrm>
        </p:grpSpPr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521" y="2205"/>
              <a:ext cx="15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则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称 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</a:t>
              </a:r>
            </a:p>
          </p:txBody>
        </p:sp>
        <p:graphicFrame>
          <p:nvGraphicFramePr>
            <p:cNvPr id="2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637970"/>
                </p:ext>
              </p:extLst>
            </p:nvPr>
          </p:nvGraphicFramePr>
          <p:xfrm>
            <a:off x="1042" y="2219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90" name="Equation" r:id="rId9" imgW="342720" imgH="431640" progId="Equation.DSMT4">
                    <p:embed/>
                  </p:oleObj>
                </mc:Choice>
                <mc:Fallback>
                  <p:oleObj name="Equation" r:id="rId9" imgW="34272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" y="2219"/>
                          <a:ext cx="2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1526" y="2205"/>
              <a:ext cx="30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标准正态分布</a:t>
              </a:r>
              <a:r>
                <a:rPr lang="zh-CN" altLang="en-US" sz="2800" b="1" dirty="0" smtClean="0">
                  <a:latin typeface="Times New Roman" panose="02020603050405020304" pitchFamily="18" charset="0"/>
                </a:rPr>
                <a:t>的</a:t>
              </a:r>
              <a:r>
                <a:rPr lang="zh-CN" altLang="en-US" sz="2800" b="1" dirty="0" smtClean="0">
                  <a:solidFill>
                    <a:schemeClr val="hlink"/>
                  </a:solidFill>
                  <a:latin typeface="Times New Roman" panose="02020603050405020304" pitchFamily="18" charset="0"/>
                </a:rPr>
                <a:t>双侧   分位数</a:t>
              </a:r>
              <a:r>
                <a:rPr lang="en-US" altLang="zh-CN" sz="2800" b="1" dirty="0" smtClean="0">
                  <a:solidFill>
                    <a:schemeClr val="hlink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8309679"/>
                </p:ext>
              </p:extLst>
            </p:nvPr>
          </p:nvGraphicFramePr>
          <p:xfrm>
            <a:off x="3620" y="2292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91" name="Equation" r:id="rId11" imgW="241200" imgH="241200" progId="Equation.DSMT4">
                    <p:embed/>
                  </p:oleObj>
                </mc:Choice>
                <mc:Fallback>
                  <p:oleObj name="Equation" r:id="rId11" imgW="2412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0" y="2292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942497" y="4049169"/>
            <a:ext cx="3481207" cy="2400852"/>
            <a:chOff x="942497" y="3428073"/>
            <a:chExt cx="3481207" cy="2400852"/>
          </a:xfrm>
        </p:grpSpPr>
        <p:pic>
          <p:nvPicPr>
            <p:cNvPr id="25" name="Picture 18" descr="N(0,1)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497" y="3428073"/>
              <a:ext cx="3481207" cy="2400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26" name="Object 19"/>
            <p:cNvGraphicFramePr>
              <a:graphicFrameLocks noChangeAspect="1"/>
            </p:cNvGraphicFramePr>
            <p:nvPr/>
          </p:nvGraphicFramePr>
          <p:xfrm>
            <a:off x="2732832" y="3443008"/>
            <a:ext cx="696241" cy="358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92" name="公式" r:id="rId14" imgW="355320" imgH="203040" progId="Equation.3">
                    <p:embed/>
                  </p:oleObj>
                </mc:Choice>
                <mc:Fallback>
                  <p:oleObj name="公式" r:id="rId14" imgW="35532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832" y="3443008"/>
                          <a:ext cx="696241" cy="358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3234291" y="5645223"/>
            <a:ext cx="470377" cy="570711"/>
            <a:chOff x="3441325" y="5731493"/>
            <a:chExt cx="470377" cy="570711"/>
          </a:xfrm>
        </p:grpSpPr>
        <p:grpSp>
          <p:nvGrpSpPr>
            <p:cNvPr id="28" name="Group 21"/>
            <p:cNvGrpSpPr>
              <a:grpSpLocks/>
            </p:cNvGrpSpPr>
            <p:nvPr/>
          </p:nvGrpSpPr>
          <p:grpSpPr bwMode="auto">
            <a:xfrm>
              <a:off x="3629890" y="5994600"/>
              <a:ext cx="281812" cy="307604"/>
              <a:chOff x="1474" y="3702"/>
              <a:chExt cx="136" cy="159"/>
            </a:xfrm>
          </p:grpSpPr>
          <p:sp>
            <p:nvSpPr>
              <p:cNvPr id="31" name="Line 22"/>
              <p:cNvSpPr>
                <a:spLocks noChangeShapeType="1"/>
              </p:cNvSpPr>
              <p:nvPr/>
            </p:nvSpPr>
            <p:spPr bwMode="auto">
              <a:xfrm>
                <a:off x="1474" y="3702"/>
                <a:ext cx="0" cy="159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3"/>
              <p:cNvSpPr>
                <a:spLocks noChangeShapeType="1"/>
              </p:cNvSpPr>
              <p:nvPr/>
            </p:nvSpPr>
            <p:spPr bwMode="auto">
              <a:xfrm>
                <a:off x="1519" y="3748"/>
                <a:ext cx="0" cy="113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1565" y="3793"/>
                <a:ext cx="0" cy="68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Line 25"/>
              <p:cNvSpPr>
                <a:spLocks noChangeShapeType="1"/>
              </p:cNvSpPr>
              <p:nvPr/>
            </p:nvSpPr>
            <p:spPr bwMode="auto">
              <a:xfrm>
                <a:off x="1610" y="3815"/>
                <a:ext cx="0" cy="45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3441325" y="5731493"/>
              <a:ext cx="0" cy="5262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3536644" y="5820485"/>
              <a:ext cx="0" cy="48171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344626"/>
              </p:ext>
            </p:extLst>
          </p:nvPr>
        </p:nvGraphicFramePr>
        <p:xfrm>
          <a:off x="3081338" y="6196396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3" name="Equation" r:id="rId16" imgW="342720" imgH="431640" progId="Equation.DSMT4">
                  <p:embed/>
                </p:oleObj>
              </mc:Choice>
              <mc:Fallback>
                <p:oleObj name="Equation" r:id="rId16" imgW="342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81338" y="6196396"/>
                        <a:ext cx="342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线形标注 1 2"/>
          <p:cNvSpPr/>
          <p:nvPr/>
        </p:nvSpPr>
        <p:spPr>
          <a:xfrm>
            <a:off x="3611421" y="5481042"/>
            <a:ext cx="694808" cy="468040"/>
          </a:xfrm>
          <a:prstGeom prst="borderCallout1">
            <a:avLst>
              <a:gd name="adj1" fmla="val 42735"/>
              <a:gd name="adj2" fmla="val 1159"/>
              <a:gd name="adj3" fmla="val 112500"/>
              <a:gd name="adj4" fmla="val -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28415" y="5663726"/>
            <a:ext cx="410374" cy="536216"/>
            <a:chOff x="1528415" y="5042630"/>
            <a:chExt cx="410374" cy="536216"/>
          </a:xfrm>
        </p:grpSpPr>
        <p:sp>
          <p:nvSpPr>
            <p:cNvPr id="49" name="Line 22"/>
            <p:cNvSpPr>
              <a:spLocks noChangeShapeType="1"/>
            </p:cNvSpPr>
            <p:nvPr/>
          </p:nvSpPr>
          <p:spPr bwMode="auto">
            <a:xfrm>
              <a:off x="1779733" y="5250099"/>
              <a:ext cx="0" cy="30760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3"/>
            <p:cNvSpPr>
              <a:spLocks noChangeShapeType="1"/>
            </p:cNvSpPr>
            <p:nvPr/>
          </p:nvSpPr>
          <p:spPr bwMode="auto">
            <a:xfrm flipH="1">
              <a:off x="1708030" y="5376226"/>
              <a:ext cx="9674" cy="179185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>
              <a:off x="1623241" y="5446463"/>
              <a:ext cx="0" cy="13155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5"/>
            <p:cNvSpPr>
              <a:spLocks noChangeShapeType="1"/>
            </p:cNvSpPr>
            <p:nvPr/>
          </p:nvSpPr>
          <p:spPr bwMode="auto">
            <a:xfrm>
              <a:off x="1528415" y="5491788"/>
              <a:ext cx="0" cy="8705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 flipV="1">
              <a:off x="1938789" y="5042630"/>
              <a:ext cx="0" cy="5262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8"/>
            <p:cNvSpPr>
              <a:spLocks noChangeShapeType="1"/>
            </p:cNvSpPr>
            <p:nvPr/>
          </p:nvSpPr>
          <p:spPr bwMode="auto">
            <a:xfrm flipV="1">
              <a:off x="1856716" y="5180355"/>
              <a:ext cx="0" cy="39463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963900"/>
              </p:ext>
            </p:extLst>
          </p:nvPr>
        </p:nvGraphicFramePr>
        <p:xfrm>
          <a:off x="1735138" y="6213859"/>
          <a:ext cx="55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4" name="Equation" r:id="rId18" imgW="558720" imgH="431640" progId="Equation.DSMT4">
                  <p:embed/>
                </p:oleObj>
              </mc:Choice>
              <mc:Fallback>
                <p:oleObj name="Equation" r:id="rId18" imgW="558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35138" y="6213859"/>
                        <a:ext cx="55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线形标注 1 53"/>
          <p:cNvSpPr/>
          <p:nvPr/>
        </p:nvSpPr>
        <p:spPr>
          <a:xfrm>
            <a:off x="942497" y="5481042"/>
            <a:ext cx="648813" cy="468040"/>
          </a:xfrm>
          <a:prstGeom prst="borderCallout1">
            <a:avLst>
              <a:gd name="adj1" fmla="val 49276"/>
              <a:gd name="adj2" fmla="val 99241"/>
              <a:gd name="adj3" fmla="val 108139"/>
              <a:gd name="adj4" fmla="val 1261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020215"/>
              </p:ext>
            </p:extLst>
          </p:nvPr>
        </p:nvGraphicFramePr>
        <p:xfrm>
          <a:off x="1278866" y="3202768"/>
          <a:ext cx="7124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5" name="Equation" r:id="rId20" imgW="7124400" imgH="545760" progId="Equation.DSMT4">
                  <p:embed/>
                </p:oleObj>
              </mc:Choice>
              <mc:Fallback>
                <p:oleObj name="Equation" r:id="rId20" imgW="712440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78866" y="3202768"/>
                        <a:ext cx="71247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965121"/>
              </p:ext>
            </p:extLst>
          </p:nvPr>
        </p:nvGraphicFramePr>
        <p:xfrm>
          <a:off x="5998504" y="4152644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96" name="Equation" r:id="rId22" imgW="2349360" imgH="444240" progId="Equation.DSMT4">
                  <p:embed/>
                </p:oleObj>
              </mc:Choice>
              <mc:Fallback>
                <p:oleObj name="Equation" r:id="rId22" imgW="2349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998504" y="4152644"/>
                        <a:ext cx="23495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5222875" y="5000920"/>
            <a:ext cx="497608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标准正态分布的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双侧</a:t>
            </a:r>
            <a:r>
              <a:rPr lang="el-GR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α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分位数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等于其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上</a:t>
            </a:r>
            <a:r>
              <a:rPr lang="el-GR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α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分位数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4" grpId="0" animBg="1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9" y="0"/>
            <a:ext cx="11015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1576</Words>
  <Application>Microsoft Office PowerPoint</Application>
  <PresentationFormat>宽屏</PresentationFormat>
  <Paragraphs>330</Paragraphs>
  <Slides>63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9" baseType="lpstr">
      <vt:lpstr>Math1</vt:lpstr>
      <vt:lpstr>Mathematica1</vt:lpstr>
      <vt:lpstr>黑体</vt:lpstr>
      <vt:lpstr>华文楷体</vt:lpstr>
      <vt:lpstr>华文新魏</vt:lpstr>
      <vt:lpstr>楷体_GB2312</vt:lpstr>
      <vt:lpstr>宋体</vt:lpstr>
      <vt:lpstr>Arial</vt:lpstr>
      <vt:lpstr>Calibri</vt:lpstr>
      <vt:lpstr>Calibri Light</vt:lpstr>
      <vt:lpstr>Tahoma</vt:lpstr>
      <vt:lpstr>Times New Roman</vt:lpstr>
      <vt:lpstr>Wingdings</vt:lpstr>
      <vt:lpstr>Office 主题</vt:lpstr>
      <vt:lpstr>Equation</vt:lpstr>
      <vt:lpstr>公式</vt:lpstr>
      <vt:lpstr>补充：概率论与数理统计基础</vt:lpstr>
      <vt:lpstr>目标</vt:lpstr>
      <vt:lpstr>第一节 概率论基础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 、随机变量的数字特征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第二节 数理统计基础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补充：概率论与数理统计基础</dc:title>
  <dc:creator>vichin Schum</dc:creator>
  <cp:lastModifiedBy>熊维勤</cp:lastModifiedBy>
  <cp:revision>98</cp:revision>
  <cp:lastPrinted>2021-03-17T02:38:16Z</cp:lastPrinted>
  <dcterms:created xsi:type="dcterms:W3CDTF">2014-09-08T13:35:52Z</dcterms:created>
  <dcterms:modified xsi:type="dcterms:W3CDTF">2021-03-17T02:49:58Z</dcterms:modified>
</cp:coreProperties>
</file>