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314" r:id="rId10"/>
    <p:sldId id="316" r:id="rId11"/>
    <p:sldId id="271" r:id="rId12"/>
    <p:sldId id="272" r:id="rId13"/>
    <p:sldId id="273" r:id="rId14"/>
    <p:sldId id="274" r:id="rId15"/>
    <p:sldId id="275" r:id="rId16"/>
    <p:sldId id="279" r:id="rId17"/>
    <p:sldId id="317" r:id="rId18"/>
    <p:sldId id="331" r:id="rId19"/>
    <p:sldId id="278" r:id="rId20"/>
    <p:sldId id="280" r:id="rId21"/>
    <p:sldId id="323" r:id="rId22"/>
    <p:sldId id="318" r:id="rId23"/>
    <p:sldId id="324" r:id="rId24"/>
    <p:sldId id="322" r:id="rId25"/>
    <p:sldId id="282" r:id="rId26"/>
    <p:sldId id="326" r:id="rId27"/>
    <p:sldId id="283" r:id="rId28"/>
    <p:sldId id="284" r:id="rId29"/>
    <p:sldId id="285" r:id="rId30"/>
    <p:sldId id="325" r:id="rId31"/>
    <p:sldId id="286" r:id="rId32"/>
    <p:sldId id="287" r:id="rId33"/>
    <p:sldId id="289" r:id="rId34"/>
    <p:sldId id="290" r:id="rId35"/>
    <p:sldId id="327" r:id="rId36"/>
    <p:sldId id="308" r:id="rId37"/>
    <p:sldId id="328" r:id="rId38"/>
    <p:sldId id="329" r:id="rId39"/>
    <p:sldId id="330" r:id="rId40"/>
    <p:sldId id="311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279F-95A4-4BD3-BF95-E109AF11F9E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B310-D991-4791-8A5B-7CA303F7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7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279F-95A4-4BD3-BF95-E109AF11F9E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B310-D991-4791-8A5B-7CA303F7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279F-95A4-4BD3-BF95-E109AF11F9E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B310-D991-4791-8A5B-7CA303F7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79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488018" y="260351"/>
            <a:ext cx="10452100" cy="5872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A82997C-D935-406E-8B79-45C7F468352D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经济贸易学院 熊维勤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09DE853-3673-41AB-93C2-9D669FE487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91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279F-95A4-4BD3-BF95-E109AF11F9E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B310-D991-4791-8A5B-7CA303F7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279F-95A4-4BD3-BF95-E109AF11F9E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B310-D991-4791-8A5B-7CA303F7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0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279F-95A4-4BD3-BF95-E109AF11F9E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B310-D991-4791-8A5B-7CA303F7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8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279F-95A4-4BD3-BF95-E109AF11F9E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B310-D991-4791-8A5B-7CA303F7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7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279F-95A4-4BD3-BF95-E109AF11F9E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B310-D991-4791-8A5B-7CA303F7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13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279F-95A4-4BD3-BF95-E109AF11F9E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B310-D991-4791-8A5B-7CA303F7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4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279F-95A4-4BD3-BF95-E109AF11F9E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B310-D991-4791-8A5B-7CA303F7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83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279F-95A4-4BD3-BF95-E109AF11F9E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B310-D991-4791-8A5B-7CA303F7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7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279F-95A4-4BD3-BF95-E109AF11F9E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B310-D991-4791-8A5B-7CA303F7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dt" sz="half" idx="4294967295"/>
          </p:nvPr>
        </p:nvSpPr>
        <p:spPr>
          <a:xfrm>
            <a:off x="188958" y="6385923"/>
            <a:ext cx="1905000" cy="457200"/>
          </a:xfrm>
          <a:prstGeom prst="rect">
            <a:avLst/>
          </a:prstGeom>
        </p:spPr>
        <p:txBody>
          <a:bodyPr/>
          <a:lstStyle/>
          <a:p>
            <a:fld id="{71924145-DC6B-4045-82BA-B7A42D6F53C2}" type="datetime1">
              <a:rPr lang="zh-CN" altLang="en-US"/>
              <a:pPr/>
              <a:t>2020/5/18</a:t>
            </a:fld>
            <a:endParaRPr lang="en-US" altLang="zh-CN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873570" y="620304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03570124-6486-411E-B196-A1EC53E372E0}" type="slidenum">
              <a:rPr lang="en-US" altLang="zh-CN"/>
              <a:pPr algn="r"/>
              <a:t>1</a:t>
            </a:fld>
            <a:endParaRPr lang="en-US" altLang="zh-CN"/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9650" y="1484313"/>
            <a:ext cx="7772400" cy="1143000"/>
          </a:xfrm>
          <a:solidFill>
            <a:srgbClr val="FFFF99"/>
          </a:solidFill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zh-CN" altLang="en-US" sz="5400" b="1">
                <a:ea typeface="华文新魏" panose="02010800040101010101" pitchFamily="2" charset="-122"/>
              </a:rPr>
              <a:t>计量经济学基础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06651" y="3716339"/>
            <a:ext cx="7650163" cy="2085975"/>
          </a:xfrm>
          <a:solidFill>
            <a:srgbClr val="CCFFFF"/>
          </a:solidFill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 altLang="zh-CN" sz="4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sz="4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第三章　多元线性回归模型</a:t>
            </a:r>
            <a:endParaRPr lang="zh-CN" altLang="en-US" sz="4400" b="1" i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43945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753600" y="6477001"/>
            <a:ext cx="762000" cy="24447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C2F960-6A62-4E07-A4E9-6DCDED5E4187}" type="slidenum">
              <a:rPr lang="en-US" altLang="zh-CN">
                <a:solidFill>
                  <a:srgbClr val="8F9CAA"/>
                </a:solidFill>
              </a:rPr>
              <a:pPr eaLnBrk="1" hangingPunct="1"/>
              <a:t>10</a:t>
            </a:fld>
            <a:endParaRPr lang="en-US" altLang="zh-CN">
              <a:solidFill>
                <a:srgbClr val="8F9CAA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622629"/>
              </p:ext>
            </p:extLst>
          </p:nvPr>
        </p:nvGraphicFramePr>
        <p:xfrm>
          <a:off x="719347" y="2423927"/>
          <a:ext cx="10417356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17" name="Equation" r:id="rId3" imgW="6921360" imgH="457200" progId="Equation.DSMT4">
                  <p:embed/>
                </p:oleObj>
              </mc:Choice>
              <mc:Fallback>
                <p:oleObj name="Equation" r:id="rId3" imgW="6921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347" y="2423927"/>
                        <a:ext cx="10417356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009377"/>
              </p:ext>
            </p:extLst>
          </p:nvPr>
        </p:nvGraphicFramePr>
        <p:xfrm>
          <a:off x="719347" y="3278579"/>
          <a:ext cx="10451934" cy="906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18" name="Equation" r:id="rId5" imgW="6730920" imgH="583920" progId="Equation.DSMT4">
                  <p:embed/>
                </p:oleObj>
              </mc:Choice>
              <mc:Fallback>
                <p:oleObj name="Equation" r:id="rId5" imgW="6730920" imgH="58392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347" y="3278579"/>
                        <a:ext cx="10451934" cy="906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766078"/>
              </p:ext>
            </p:extLst>
          </p:nvPr>
        </p:nvGraphicFramePr>
        <p:xfrm>
          <a:off x="719347" y="4251860"/>
          <a:ext cx="106521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19" name="Equation" r:id="rId7" imgW="6794280" imgH="279360" progId="Equation.DSMT4">
                  <p:embed/>
                </p:oleObj>
              </mc:Choice>
              <mc:Fallback>
                <p:oleObj name="Equation" r:id="rId7" imgW="6794280" imgH="27936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9347" y="4251860"/>
                        <a:ext cx="106521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104779"/>
              </p:ext>
            </p:extLst>
          </p:nvPr>
        </p:nvGraphicFramePr>
        <p:xfrm>
          <a:off x="632034" y="462334"/>
          <a:ext cx="89995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20" name="Equation" r:id="rId9" imgW="5435280" imgH="545760" progId="Equation.DSMT4">
                  <p:embed/>
                </p:oleObj>
              </mc:Choice>
              <mc:Fallback>
                <p:oleObj name="Equation" r:id="rId9" imgW="54352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2034" y="462334"/>
                        <a:ext cx="8999538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951706"/>
              </p:ext>
            </p:extLst>
          </p:nvPr>
        </p:nvGraphicFramePr>
        <p:xfrm>
          <a:off x="632034" y="1801874"/>
          <a:ext cx="112268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21" name="Equation" r:id="rId11" imgW="6781680" imgH="203040" progId="Equation.DSMT4">
                  <p:embed/>
                </p:oleObj>
              </mc:Choice>
              <mc:Fallback>
                <p:oleObj name="Equation" r:id="rId11" imgW="6781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2034" y="1801874"/>
                        <a:ext cx="112268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612644"/>
              </p:ext>
            </p:extLst>
          </p:nvPr>
        </p:nvGraphicFramePr>
        <p:xfrm>
          <a:off x="632034" y="5465188"/>
          <a:ext cx="80518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22" name="Equation" r:id="rId13" imgW="4863960" imgH="533160" progId="Equation.DSMT4">
                  <p:embed/>
                </p:oleObj>
              </mc:Choice>
              <mc:Fallback>
                <p:oleObj name="Equation" r:id="rId13" imgW="48639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2034" y="5465188"/>
                        <a:ext cx="8051800" cy="88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485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042F-1585-4039-8E6E-1B6BC5335C2C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B6D-828B-4123-9C5D-9CBDF64FDB4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46853" name="Text Box 5"/>
          <p:cNvSpPr txBox="1">
            <a:spLocks noChangeArrowheads="1"/>
          </p:cNvSpPr>
          <p:nvPr/>
        </p:nvSpPr>
        <p:spPr bwMode="auto">
          <a:xfrm>
            <a:off x="3288251" y="1886742"/>
            <a:ext cx="64008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、参数的最小二乘估计 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、最小二乘估计量的性质</a:t>
            </a:r>
            <a:endParaRPr lang="zh-CN" altLang="en-US" sz="3200" b="1" dirty="0">
              <a:solidFill>
                <a:srgbClr val="7030A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、随机误差项</a:t>
            </a:r>
            <a:r>
              <a:rPr lang="zh-CN" alt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方差</a:t>
            </a:r>
            <a:r>
              <a:rPr lang="el-GR" altLang="zh-CN" sz="32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Mathematica1" pitchFamily="2" charset="2"/>
              </a:rPr>
              <a:t>σ</a:t>
            </a:r>
            <a:r>
              <a:rPr lang="en-US" altLang="zh-CN" sz="3200" b="1" baseline="30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Mathematica1" pitchFamily="2" charset="2"/>
              </a:rPr>
              <a:t>2</a:t>
            </a:r>
            <a:r>
              <a:rPr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Mathematica1" pitchFamily="2" charset="2"/>
              </a:rPr>
              <a:t>的估计量</a:t>
            </a:r>
            <a:endParaRPr lang="zh-CN" alt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athematica1" pitchFamily="2" charset="2"/>
            </a:endParaRPr>
          </a:p>
        </p:txBody>
      </p:sp>
      <p:sp>
        <p:nvSpPr>
          <p:cNvPr id="846856" name="Rectangle 8"/>
          <p:cNvSpPr>
            <a:spLocks noGrp="1" noChangeArrowheads="1"/>
          </p:cNvSpPr>
          <p:nvPr>
            <p:ph type="title"/>
          </p:nvPr>
        </p:nvSpPr>
        <p:spPr>
          <a:xfrm>
            <a:off x="3581400" y="177799"/>
            <a:ext cx="5431971" cy="13255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§3.2 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最小二乘法</a:t>
            </a:r>
          </a:p>
        </p:txBody>
      </p:sp>
    </p:spTree>
    <p:extLst>
      <p:ext uri="{BB962C8B-B14F-4D97-AF65-F5344CB8AC3E}">
        <p14:creationId xmlns:p14="http://schemas.microsoft.com/office/powerpoint/2010/main" val="24407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A694-248D-4BF8-B850-896663889E2F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E32-D369-41D8-8A36-EBE001427C4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402098"/>
            <a:ext cx="10855235" cy="1329552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SzTx/>
            </a:pP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随机抽取</a:t>
            </a:r>
            <a:r>
              <a:rPr lang="en-US" altLang="zh-CN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组观测值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,···,</a:t>
            </a:r>
            <a:r>
              <a:rPr lang="en-US" altLang="zh-CN" b="1" i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ki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b="1" i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b="1" i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=1,2, ···,</a:t>
            </a:r>
            <a:r>
              <a:rPr lang="en-US" altLang="zh-CN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，若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样本回归方程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的参数估计值已经得到，即：</a:t>
            </a:r>
            <a:endParaRPr lang="zh-CN" altLang="en-US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8835" name="Text Box 3"/>
          <p:cNvSpPr txBox="1">
            <a:spLocks noChangeArrowheads="1"/>
          </p:cNvSpPr>
          <p:nvPr/>
        </p:nvSpPr>
        <p:spPr bwMode="auto">
          <a:xfrm>
            <a:off x="838200" y="3651205"/>
            <a:ext cx="8137525" cy="65684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150000"/>
              </a:lnSpc>
              <a:spcBef>
                <a:spcPts val="1000"/>
              </a:spcBef>
              <a:buClr>
                <a:schemeClr val="hlink"/>
              </a:buClr>
              <a:buSzTx/>
              <a:buFont typeface="Arial" panose="020B0604020202020204" pitchFamily="34" charset="0"/>
              <a:buChar char="•"/>
              <a:defRPr sz="28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则样本观察值与样本回归值之间的残差平方和为： </a:t>
            </a:r>
          </a:p>
        </p:txBody>
      </p:sp>
      <p:sp>
        <p:nvSpPr>
          <p:cNvPr id="888840" name="Rectangle 8"/>
          <p:cNvSpPr>
            <a:spLocks noChangeArrowheads="1"/>
          </p:cNvSpPr>
          <p:nvPr/>
        </p:nvSpPr>
        <p:spPr bwMode="auto">
          <a:xfrm>
            <a:off x="3071814" y="620713"/>
            <a:ext cx="52629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、参数的最小二乘估计 </a:t>
            </a:r>
          </a:p>
        </p:txBody>
      </p:sp>
      <p:graphicFrame>
        <p:nvGraphicFramePr>
          <p:cNvPr id="8888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549190"/>
              </p:ext>
            </p:extLst>
          </p:nvPr>
        </p:nvGraphicFramePr>
        <p:xfrm>
          <a:off x="3659188" y="2847975"/>
          <a:ext cx="54721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3" imgW="2286000" imgH="253800" progId="Equation.DSMT4">
                  <p:embed/>
                </p:oleObj>
              </mc:Choice>
              <mc:Fallback>
                <p:oleObj name="Equation" r:id="rId3" imgW="2286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2847975"/>
                        <a:ext cx="547211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88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762628"/>
              </p:ext>
            </p:extLst>
          </p:nvPr>
        </p:nvGraphicFramePr>
        <p:xfrm>
          <a:off x="3343275" y="4584700"/>
          <a:ext cx="5786438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5" imgW="2755800" imgH="711000" progId="Equation.DSMT4">
                  <p:embed/>
                </p:oleObj>
              </mc:Choice>
              <mc:Fallback>
                <p:oleObj name="Equation" r:id="rId5" imgW="2755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4584700"/>
                        <a:ext cx="5786438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91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8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8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8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8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8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8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4" grpId="0" build="p"/>
      <p:bldP spid="8888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811F-5BF7-4C9C-9245-2B127C44D79C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27A3-0254-4DA6-98BF-83F1108305A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7340"/>
            <a:ext cx="10696303" cy="64135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Clr>
                <a:schemeClr val="hlink"/>
              </a:buClr>
              <a:buSzTx/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最小二乘准则：使残差平方和最小。即求解下列无约束极值问题：</a:t>
            </a:r>
            <a:endParaRPr lang="zh-CN" altLang="en-US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7886" name="Rectangle 14"/>
          <p:cNvSpPr>
            <a:spLocks noChangeArrowheads="1"/>
          </p:cNvSpPr>
          <p:nvPr/>
        </p:nvSpPr>
        <p:spPr bwMode="auto">
          <a:xfrm>
            <a:off x="3131144" y="249777"/>
            <a:ext cx="51443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、参数的最小二乘估计 </a:t>
            </a:r>
          </a:p>
        </p:txBody>
      </p:sp>
      <p:graphicFrame>
        <p:nvGraphicFramePr>
          <p:cNvPr id="8478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189232"/>
              </p:ext>
            </p:extLst>
          </p:nvPr>
        </p:nvGraphicFramePr>
        <p:xfrm>
          <a:off x="3046413" y="2554288"/>
          <a:ext cx="6824662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" name="Equation" r:id="rId3" imgW="3251160" imgH="736560" progId="Equation.DSMT4">
                  <p:embed/>
                </p:oleObj>
              </mc:Choice>
              <mc:Fallback>
                <p:oleObj name="Equation" r:id="rId3" imgW="3251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2554288"/>
                        <a:ext cx="6824662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7891" name="Rectangle 19"/>
          <p:cNvSpPr>
            <a:spLocks noChangeArrowheads="1"/>
          </p:cNvSpPr>
          <p:nvPr/>
        </p:nvSpPr>
        <p:spPr bwMode="auto">
          <a:xfrm>
            <a:off x="838201" y="4365626"/>
            <a:ext cx="10696302" cy="78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Tx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由多元函数极值的必要条件知：　　　　　　应满足：</a:t>
            </a:r>
          </a:p>
        </p:txBody>
      </p:sp>
      <p:graphicFrame>
        <p:nvGraphicFramePr>
          <p:cNvPr id="8478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214841"/>
              </p:ext>
            </p:extLst>
          </p:nvPr>
        </p:nvGraphicFramePr>
        <p:xfrm>
          <a:off x="6186351" y="4512469"/>
          <a:ext cx="20891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5" name="Equation" r:id="rId5" imgW="825480" imgH="253800" progId="Equation.DSMT4">
                  <p:embed/>
                </p:oleObj>
              </mc:Choice>
              <mc:Fallback>
                <p:oleObj name="Equation" r:id="rId5" imgW="825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351" y="4512469"/>
                        <a:ext cx="20891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649968"/>
              </p:ext>
            </p:extLst>
          </p:nvPr>
        </p:nvGraphicFramePr>
        <p:xfrm>
          <a:off x="4878999" y="5263754"/>
          <a:ext cx="29543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6" name="Equation" r:id="rId7" imgW="1371600" imgH="457200" progId="Equation.DSMT4">
                  <p:embed/>
                </p:oleObj>
              </mc:Choice>
              <mc:Fallback>
                <p:oleObj name="Equation" r:id="rId7" imgW="1371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999" y="5263754"/>
                        <a:ext cx="29543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47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7FB2-12E2-4A07-8C6F-E20CE270C38C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C3EA-BF12-48DA-A504-C6160AC83B98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902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116802"/>
              </p:ext>
            </p:extLst>
          </p:nvPr>
        </p:nvGraphicFramePr>
        <p:xfrm>
          <a:off x="1171430" y="1607687"/>
          <a:ext cx="8496343" cy="228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Equation" r:id="rId3" imgW="4190760" imgH="1206360" progId="Equation.DSMT4">
                  <p:embed/>
                </p:oleObj>
              </mc:Choice>
              <mc:Fallback>
                <p:oleObj name="Equation" r:id="rId3" imgW="419076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430" y="1607687"/>
                        <a:ext cx="8496343" cy="22877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390323"/>
              </p:ext>
            </p:extLst>
          </p:nvPr>
        </p:nvGraphicFramePr>
        <p:xfrm>
          <a:off x="2926811" y="4087214"/>
          <a:ext cx="5597525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Equation" r:id="rId5" imgW="2971800" imgH="1168200" progId="Equation.DSMT4">
                  <p:embed/>
                </p:oleObj>
              </mc:Choice>
              <mc:Fallback>
                <p:oleObj name="Equation" r:id="rId5" imgW="29718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6811" y="4087214"/>
                        <a:ext cx="5597525" cy="220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482143"/>
              </p:ext>
            </p:extLst>
          </p:nvPr>
        </p:nvGraphicFramePr>
        <p:xfrm>
          <a:off x="1102418" y="264939"/>
          <a:ext cx="1042987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Equation" r:id="rId7" imgW="5537160" imgH="609480" progId="Equation.DSMT4">
                  <p:embed/>
                </p:oleObj>
              </mc:Choice>
              <mc:Fallback>
                <p:oleObj name="Equation" r:id="rId7" imgW="55371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2418" y="264939"/>
                        <a:ext cx="10429875" cy="115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67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0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5924-5B42-4F18-99C5-F51D89B23691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BBEC-3C42-4C94-B12D-CDC36DFBA1DB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942170"/>
              </p:ext>
            </p:extLst>
          </p:nvPr>
        </p:nvGraphicFramePr>
        <p:xfrm>
          <a:off x="918024" y="1069329"/>
          <a:ext cx="79406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" name="Equation" r:id="rId3" imgW="4863960" imgH="507960" progId="Equation.DSMT4">
                  <p:embed/>
                </p:oleObj>
              </mc:Choice>
              <mc:Fallback>
                <p:oleObj name="Equation" r:id="rId3" imgW="4863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024" y="1069329"/>
                        <a:ext cx="7940675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524000"/>
              </p:ext>
            </p:extLst>
          </p:nvPr>
        </p:nvGraphicFramePr>
        <p:xfrm>
          <a:off x="838200" y="2320759"/>
          <a:ext cx="9829800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" name="Equation" r:id="rId5" imgW="6019560" imgH="863280" progId="Equation.DSMT4">
                  <p:embed/>
                </p:oleObj>
              </mc:Choice>
              <mc:Fallback>
                <p:oleObj name="Equation" r:id="rId5" imgW="60195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320759"/>
                        <a:ext cx="9829800" cy="14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861700"/>
              </p:ext>
            </p:extLst>
          </p:nvPr>
        </p:nvGraphicFramePr>
        <p:xfrm>
          <a:off x="476251" y="4276725"/>
          <a:ext cx="1103387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" name="Equation" r:id="rId7" imgW="6946560" imgH="507960" progId="Equation.DSMT4">
                  <p:embed/>
                </p:oleObj>
              </mc:Choice>
              <mc:Fallback>
                <p:oleObj name="Equation" r:id="rId7" imgW="6946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251" y="4276725"/>
                        <a:ext cx="11033878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41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020A-24E5-482D-BDC0-7BC7CB2E4097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69E8-633C-4947-B379-37D131187C6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56072" name="Rectangle 8"/>
          <p:cNvSpPr>
            <a:spLocks noChangeArrowheads="1"/>
          </p:cNvSpPr>
          <p:nvPr/>
        </p:nvSpPr>
        <p:spPr bwMode="auto">
          <a:xfrm>
            <a:off x="2471360" y="0"/>
            <a:ext cx="7793037" cy="68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36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、最小二乘估计</a:t>
            </a:r>
            <a:r>
              <a:rPr lang="zh-CN" altLang="en-US" sz="3600" dirty="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量</a:t>
            </a:r>
            <a:r>
              <a:rPr lang="zh-CN" altLang="en-US" sz="36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的性质</a:t>
            </a:r>
            <a:endParaRPr lang="zh-CN" altLang="en-US" sz="3600" dirty="0">
              <a:solidFill>
                <a:srgbClr val="FF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488764"/>
              </p:ext>
            </p:extLst>
          </p:nvPr>
        </p:nvGraphicFramePr>
        <p:xfrm>
          <a:off x="462321" y="810865"/>
          <a:ext cx="109045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7" name="Equation" r:id="rId3" imgW="6413400" imgH="533160" progId="Equation.DSMT4">
                  <p:embed/>
                </p:oleObj>
              </mc:Choice>
              <mc:Fallback>
                <p:oleObj name="Equation" r:id="rId3" imgW="64134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321" y="810865"/>
                        <a:ext cx="10904537" cy="90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330637"/>
              </p:ext>
            </p:extLst>
          </p:nvPr>
        </p:nvGraphicFramePr>
        <p:xfrm>
          <a:off x="462321" y="1847071"/>
          <a:ext cx="10796588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8" name="Equation" r:id="rId5" imgW="6349680" imgH="1168200" progId="Equation.DSMT4">
                  <p:embed/>
                </p:oleObj>
              </mc:Choice>
              <mc:Fallback>
                <p:oleObj name="Equation" r:id="rId5" imgW="63496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321" y="1847071"/>
                        <a:ext cx="10796588" cy="198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912345"/>
              </p:ext>
            </p:extLst>
          </p:nvPr>
        </p:nvGraphicFramePr>
        <p:xfrm>
          <a:off x="545120" y="4331769"/>
          <a:ext cx="87455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9" name="Equation" r:id="rId7" imgW="5143320" imgH="317160" progId="Equation.DSMT4">
                  <p:embed/>
                </p:oleObj>
              </mc:Choice>
              <mc:Fallback>
                <p:oleObj name="Equation" r:id="rId7" imgW="51433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5120" y="4331769"/>
                        <a:ext cx="8745537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608204"/>
              </p:ext>
            </p:extLst>
          </p:nvPr>
        </p:nvGraphicFramePr>
        <p:xfrm>
          <a:off x="954177" y="4947513"/>
          <a:ext cx="10156645" cy="99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0" name="Equation" r:id="rId9" imgW="6489360" imgH="634680" progId="Equation.DSMT4">
                  <p:embed/>
                </p:oleObj>
              </mc:Choice>
              <mc:Fallback>
                <p:oleObj name="Equation" r:id="rId9" imgW="64893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4177" y="4947513"/>
                        <a:ext cx="10156645" cy="99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9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020A-24E5-482D-BDC0-7BC7CB2E4097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69E8-633C-4947-B379-37D131187C63}" type="slidenum">
              <a:rPr lang="en-US" altLang="zh-CN"/>
              <a:pPr/>
              <a:t>17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650419"/>
              </p:ext>
            </p:extLst>
          </p:nvPr>
        </p:nvGraphicFramePr>
        <p:xfrm>
          <a:off x="707911" y="282071"/>
          <a:ext cx="10996522" cy="98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9" name="Equation" r:id="rId3" imgW="5689440" imgH="507960" progId="Equation.DSMT4">
                  <p:embed/>
                </p:oleObj>
              </mc:Choice>
              <mc:Fallback>
                <p:oleObj name="Equation" r:id="rId3" imgW="56894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911" y="282071"/>
                        <a:ext cx="10996522" cy="983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682355"/>
              </p:ext>
            </p:extLst>
          </p:nvPr>
        </p:nvGraphicFramePr>
        <p:xfrm>
          <a:off x="707911" y="1383761"/>
          <a:ext cx="102838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0" name="Equation" r:id="rId5" imgW="5321160" imgH="482400" progId="Equation.DSMT4">
                  <p:embed/>
                </p:oleObj>
              </mc:Choice>
              <mc:Fallback>
                <p:oleObj name="Equation" r:id="rId5" imgW="5321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911" y="1383761"/>
                        <a:ext cx="10283825" cy="93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21296"/>
              </p:ext>
            </p:extLst>
          </p:nvPr>
        </p:nvGraphicFramePr>
        <p:xfrm>
          <a:off x="892175" y="3236913"/>
          <a:ext cx="9780588" cy="26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1" name="Equation" r:id="rId7" imgW="5727600" imgH="1536480" progId="Equation.DSMT4">
                  <p:embed/>
                </p:oleObj>
              </mc:Choice>
              <mc:Fallback>
                <p:oleObj name="Equation" r:id="rId7" imgW="5727600" imgH="1536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2175" y="3236913"/>
                        <a:ext cx="9780588" cy="2627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78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020A-24E5-482D-BDC0-7BC7CB2E4097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69E8-633C-4947-B379-37D131187C63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0210"/>
              </p:ext>
            </p:extLst>
          </p:nvPr>
        </p:nvGraphicFramePr>
        <p:xfrm>
          <a:off x="827314" y="804823"/>
          <a:ext cx="852805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8" name="Equation" r:id="rId3" imgW="5130720" imgH="1028520" progId="Equation.DSMT4">
                  <p:embed/>
                </p:oleObj>
              </mc:Choice>
              <mc:Fallback>
                <p:oleObj name="Equation" r:id="rId3" imgW="513072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314" y="804823"/>
                        <a:ext cx="8528050" cy="171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336120"/>
              </p:ext>
            </p:extLst>
          </p:nvPr>
        </p:nvGraphicFramePr>
        <p:xfrm>
          <a:off x="942975" y="2863187"/>
          <a:ext cx="104108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9" name="Equation" r:id="rId5" imgW="6260760" imgH="253800" progId="Equation.DSMT4">
                  <p:embed/>
                </p:oleObj>
              </mc:Choice>
              <mc:Fallback>
                <p:oleObj name="Equation" r:id="rId5" imgW="6260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2975" y="2863187"/>
                        <a:ext cx="104108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042887"/>
              </p:ext>
            </p:extLst>
          </p:nvPr>
        </p:nvGraphicFramePr>
        <p:xfrm>
          <a:off x="942975" y="3632501"/>
          <a:ext cx="87614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0" name="Equation" r:id="rId7" imgW="5270400" imgH="317160" progId="Equation.DSMT4">
                  <p:embed/>
                </p:oleObj>
              </mc:Choice>
              <mc:Fallback>
                <p:oleObj name="Equation" r:id="rId7" imgW="52704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2975" y="3632501"/>
                        <a:ext cx="8761412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653341"/>
              </p:ext>
            </p:extLst>
          </p:nvPr>
        </p:nvGraphicFramePr>
        <p:xfrm>
          <a:off x="942975" y="4567537"/>
          <a:ext cx="7129768" cy="69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1" name="Equation" r:id="rId9" imgW="3530520" imgH="342720" progId="Equation.DSMT4">
                  <p:embed/>
                </p:oleObj>
              </mc:Choice>
              <mc:Fallback>
                <p:oleObj name="Equation" r:id="rId9" imgW="35305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2975" y="4567537"/>
                        <a:ext cx="7129768" cy="69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9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9A8F-3559-457E-AD1A-4027DAFFECF4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5B2A-403C-45F9-8ECF-ED59A1A9179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855045" name="Rectangle 5"/>
          <p:cNvSpPr>
            <a:spLocks noChangeArrowheads="1"/>
          </p:cNvSpPr>
          <p:nvPr/>
        </p:nvSpPr>
        <p:spPr bwMode="auto">
          <a:xfrm>
            <a:off x="2849607" y="106722"/>
            <a:ext cx="6561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随机误差项方差</a:t>
            </a:r>
            <a:r>
              <a:rPr lang="el-GR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Mathematica1" pitchFamily="2" charset="2"/>
              </a:rPr>
              <a:t>σ</a:t>
            </a:r>
            <a:r>
              <a:rPr lang="en-US" altLang="zh-CN" sz="36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Mathematica1" pitchFamily="2" charset="2"/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Mathematica1" pitchFamily="2" charset="2"/>
              </a:rPr>
              <a:t>的估计量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079869"/>
              </p:ext>
            </p:extLst>
          </p:nvPr>
        </p:nvGraphicFramePr>
        <p:xfrm>
          <a:off x="819149" y="755356"/>
          <a:ext cx="1033303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8" name="Equation" r:id="rId3" imgW="6172200" imgH="571320" progId="Equation.DSMT4">
                  <p:embed/>
                </p:oleObj>
              </mc:Choice>
              <mc:Fallback>
                <p:oleObj name="Equation" r:id="rId3" imgW="61722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9149" y="755356"/>
                        <a:ext cx="10333037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496848"/>
              </p:ext>
            </p:extLst>
          </p:nvPr>
        </p:nvGraphicFramePr>
        <p:xfrm>
          <a:off x="838200" y="1886232"/>
          <a:ext cx="5613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9" name="Equation" r:id="rId5" imgW="3352680" imgH="469800" progId="Equation.DSMT4">
                  <p:embed/>
                </p:oleObj>
              </mc:Choice>
              <mc:Fallback>
                <p:oleObj name="Equation" r:id="rId5" imgW="33526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86232"/>
                        <a:ext cx="5613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455784"/>
              </p:ext>
            </p:extLst>
          </p:nvPr>
        </p:nvGraphicFramePr>
        <p:xfrm>
          <a:off x="819149" y="2828897"/>
          <a:ext cx="90154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0" name="Equation" r:id="rId7" imgW="5384520" imgH="203040" progId="Equation.DSMT4">
                  <p:embed/>
                </p:oleObj>
              </mc:Choice>
              <mc:Fallback>
                <p:oleObj name="Equation" r:id="rId7" imgW="5384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9149" y="2828897"/>
                        <a:ext cx="9015413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445198"/>
              </p:ext>
            </p:extLst>
          </p:nvPr>
        </p:nvGraphicFramePr>
        <p:xfrm>
          <a:off x="874143" y="5264094"/>
          <a:ext cx="90360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1" name="Equation" r:id="rId9" imgW="5397480" imgH="520560" progId="Equation.DSMT4">
                  <p:embed/>
                </p:oleObj>
              </mc:Choice>
              <mc:Fallback>
                <p:oleObj name="Equation" r:id="rId9" imgW="53974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4143" y="5264094"/>
                        <a:ext cx="903605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447673"/>
              </p:ext>
            </p:extLst>
          </p:nvPr>
        </p:nvGraphicFramePr>
        <p:xfrm>
          <a:off x="874143" y="3345614"/>
          <a:ext cx="8080375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2" name="Equation" r:id="rId11" imgW="4825800" imgH="1041120" progId="Equation.DSMT4">
                  <p:embed/>
                </p:oleObj>
              </mc:Choice>
              <mc:Fallback>
                <p:oleObj name="Equation" r:id="rId11" imgW="482580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4143" y="3345614"/>
                        <a:ext cx="8080375" cy="174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93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DED0-AC8C-42B8-94FA-D51BA822B020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3276-E138-4F55-A41B-669180D1B53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15505" y="1552302"/>
            <a:ext cx="7239000" cy="51691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多元线性回归模型概述 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多元线性回归模型的参数估计 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多元线性回归模型的统计检验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常用计量模型结构参数的经济含义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08292" name="Rectangle 4"/>
          <p:cNvSpPr>
            <a:spLocks noChangeArrowheads="1"/>
          </p:cNvSpPr>
          <p:nvPr/>
        </p:nvSpPr>
        <p:spPr bwMode="auto">
          <a:xfrm>
            <a:off x="3071813" y="260350"/>
            <a:ext cx="48958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主要内容 </a:t>
            </a:r>
          </a:p>
        </p:txBody>
      </p:sp>
    </p:spTree>
    <p:extLst>
      <p:ext uri="{BB962C8B-B14F-4D97-AF65-F5344CB8AC3E}">
        <p14:creationId xmlns:p14="http://schemas.microsoft.com/office/powerpoint/2010/main" val="235585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E748-799A-4C68-B9B1-B1B36C80820B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C9C8-1E0B-4CD0-837A-141A2E9EE6A2}" type="slidenum">
              <a:rPr lang="en-US" altLang="zh-CN"/>
              <a:pPr/>
              <a:t>20</a:t>
            </a:fld>
            <a:endParaRPr lang="en-US" altLang="zh-CN" dirty="0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80982" y="185367"/>
            <a:ext cx="5743880" cy="5909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回归系数的方差及其估计值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921681"/>
              </p:ext>
            </p:extLst>
          </p:nvPr>
        </p:nvGraphicFramePr>
        <p:xfrm>
          <a:off x="579438" y="1011238"/>
          <a:ext cx="99472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5" name="Equation" r:id="rId3" imgW="5752800" imgH="672840" progId="Equation.DSMT4">
                  <p:embed/>
                </p:oleObj>
              </mc:Choice>
              <mc:Fallback>
                <p:oleObj name="Equation" r:id="rId3" imgW="57528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438" y="1011238"/>
                        <a:ext cx="9947275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251419"/>
              </p:ext>
            </p:extLst>
          </p:nvPr>
        </p:nvGraphicFramePr>
        <p:xfrm>
          <a:off x="803276" y="3157538"/>
          <a:ext cx="8366604" cy="129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6" name="Equation" r:id="rId5" imgW="4609800" imgH="711000" progId="Equation.DSMT4">
                  <p:embed/>
                </p:oleObj>
              </mc:Choice>
              <mc:Fallback>
                <p:oleObj name="Equation" r:id="rId5" imgW="4609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3276" y="3157538"/>
                        <a:ext cx="8366604" cy="1292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351287"/>
              </p:ext>
            </p:extLst>
          </p:nvPr>
        </p:nvGraphicFramePr>
        <p:xfrm>
          <a:off x="2871868" y="2141548"/>
          <a:ext cx="45894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7" name="Equation" r:id="rId7" imgW="2590560" imgH="533160" progId="Equation.DSMT4">
                  <p:embed/>
                </p:oleObj>
              </mc:Choice>
              <mc:Fallback>
                <p:oleObj name="Equation" r:id="rId7" imgW="25905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1868" y="2141548"/>
                        <a:ext cx="4589463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940930"/>
              </p:ext>
            </p:extLst>
          </p:nvPr>
        </p:nvGraphicFramePr>
        <p:xfrm>
          <a:off x="750894" y="4838281"/>
          <a:ext cx="6391275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8" name="Equation" r:id="rId9" imgW="3517560" imgH="787320" progId="Equation.DSMT4">
                  <p:embed/>
                </p:oleObj>
              </mc:Choice>
              <mc:Fallback>
                <p:oleObj name="Equation" r:id="rId9" imgW="35175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0894" y="4838281"/>
                        <a:ext cx="6391275" cy="143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57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9F36-83F4-4392-BE6B-C0E92BEC7820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22A0-7530-49EA-A058-04889C2C75B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486" y="549275"/>
            <a:ext cx="8752114" cy="685800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§3.4  </a:t>
            </a: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多元线性回归模型的统计检验</a:t>
            </a:r>
            <a:r>
              <a:rPr lang="zh-CN" altLang="en-US" sz="40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651" y="1773239"/>
            <a:ext cx="7561263" cy="3889375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一、参数的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显著性检验（</a:t>
            </a:r>
            <a:r>
              <a:rPr lang="en-US" altLang="zh-CN" sz="3600" b="1" i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检验）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二、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参数的</a:t>
            </a:r>
            <a:r>
              <a:rPr lang="zh-CN" alt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置信区间</a:t>
            </a:r>
            <a:endParaRPr lang="en-US" altLang="zh-CN" sz="3600" b="1" dirty="0" smtClean="0">
              <a:solidFill>
                <a:srgbClr val="7030A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三、拟合优度检验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四、方程的显著性检验</a:t>
            </a:r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3600" b="1" i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检验</a:t>
            </a:r>
            <a:r>
              <a:rPr lang="en-US" altLang="zh-CN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sz="3600" b="1" dirty="0">
              <a:solidFill>
                <a:srgbClr val="7030A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6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673E-A897-4A3F-8BF8-9241BD754490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8B0D-AD40-45D6-A903-1E0286D5A01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66306" name="Text Box 2"/>
          <p:cNvSpPr txBox="1">
            <a:spLocks noChangeArrowheads="1"/>
          </p:cNvSpPr>
          <p:nvPr/>
        </p:nvSpPr>
        <p:spPr bwMode="auto">
          <a:xfrm>
            <a:off x="1219200" y="1026886"/>
            <a:ext cx="51133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i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统计量 </a:t>
            </a:r>
          </a:p>
        </p:txBody>
      </p:sp>
      <p:sp>
        <p:nvSpPr>
          <p:cNvPr id="866312" name="Rectangle 8"/>
          <p:cNvSpPr>
            <a:spLocks noChangeArrowheads="1"/>
          </p:cNvSpPr>
          <p:nvPr/>
        </p:nvSpPr>
        <p:spPr bwMode="auto">
          <a:xfrm>
            <a:off x="2346476" y="152905"/>
            <a:ext cx="7488237" cy="673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一、参数的</a:t>
            </a:r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显著性检验（</a:t>
            </a:r>
            <a:r>
              <a:rPr lang="en-US" altLang="zh-CN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t</a:t>
            </a:r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检验）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29169"/>
              </p:ext>
            </p:extLst>
          </p:nvPr>
        </p:nvGraphicFramePr>
        <p:xfrm>
          <a:off x="1093788" y="2058988"/>
          <a:ext cx="95218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0" name="Equation" r:id="rId3" imgW="5257800" imgH="355320" progId="Equation.DSMT4">
                  <p:embed/>
                </p:oleObj>
              </mc:Choice>
              <mc:Fallback>
                <p:oleObj name="Equation" r:id="rId3" imgW="52578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3788" y="2058988"/>
                        <a:ext cx="9521825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884374"/>
              </p:ext>
            </p:extLst>
          </p:nvPr>
        </p:nvGraphicFramePr>
        <p:xfrm>
          <a:off x="1093788" y="2735125"/>
          <a:ext cx="79835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1" name="Equation" r:id="rId5" imgW="4406760" imgH="520560" progId="Equation.DSMT4">
                  <p:embed/>
                </p:oleObj>
              </mc:Choice>
              <mc:Fallback>
                <p:oleObj name="Equation" r:id="rId5" imgW="44067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3788" y="2735125"/>
                        <a:ext cx="7983538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895415"/>
              </p:ext>
            </p:extLst>
          </p:nvPr>
        </p:nvGraphicFramePr>
        <p:xfrm>
          <a:off x="1093788" y="3711300"/>
          <a:ext cx="59134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2" name="Equation" r:id="rId7" imgW="3263760" imgH="545760" progId="Equation.DSMT4">
                  <p:embed/>
                </p:oleObj>
              </mc:Choice>
              <mc:Fallback>
                <p:oleObj name="Equation" r:id="rId7" imgW="326376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3788" y="3711300"/>
                        <a:ext cx="5913437" cy="98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637772"/>
              </p:ext>
            </p:extLst>
          </p:nvPr>
        </p:nvGraphicFramePr>
        <p:xfrm>
          <a:off x="1093788" y="4687750"/>
          <a:ext cx="84677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3" name="Equation" r:id="rId9" imgW="4673520" imgH="545760" progId="Equation.DSMT4">
                  <p:embed/>
                </p:oleObj>
              </mc:Choice>
              <mc:Fallback>
                <p:oleObj name="Equation" r:id="rId9" imgW="46735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3788" y="4687750"/>
                        <a:ext cx="8467725" cy="98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54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758BCB-A251-4E51-A981-787749EA5CE6}" type="datetime1">
              <a:rPr lang="zh-CN" altLang="en-US"/>
              <a:pPr>
                <a:defRPr/>
              </a:pPr>
              <a:t>2020/5/18</a:t>
            </a:fld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CA73D-6F45-4414-A33B-52E329625628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78852" name="Text Box 15"/>
          <p:cNvSpPr txBox="1">
            <a:spLocks noChangeArrowheads="1"/>
          </p:cNvSpPr>
          <p:nvPr/>
        </p:nvSpPr>
        <p:spPr bwMode="auto">
          <a:xfrm>
            <a:off x="1387415" y="146050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kumimoji="1"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参数的显著性检验的具体步骤：</a:t>
            </a:r>
            <a:endParaRPr kumimoji="1"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475342"/>
              </p:ext>
            </p:extLst>
          </p:nvPr>
        </p:nvGraphicFramePr>
        <p:xfrm>
          <a:off x="838200" y="823119"/>
          <a:ext cx="3586163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4" name="Equation" r:id="rId3" imgW="1828800" imgH="749160" progId="Equation.DSMT4">
                  <p:embed/>
                </p:oleObj>
              </mc:Choice>
              <mc:Fallback>
                <p:oleObj name="Equation" r:id="rId3" imgW="182880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823119"/>
                        <a:ext cx="3586163" cy="146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063381"/>
              </p:ext>
            </p:extLst>
          </p:nvPr>
        </p:nvGraphicFramePr>
        <p:xfrm>
          <a:off x="838200" y="2443163"/>
          <a:ext cx="5227638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5" name="Equation" r:id="rId5" imgW="2666880" imgH="787320" progId="Equation.DSMT4">
                  <p:embed/>
                </p:oleObj>
              </mc:Choice>
              <mc:Fallback>
                <p:oleObj name="Equation" r:id="rId5" imgW="266688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443163"/>
                        <a:ext cx="5227638" cy="154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804252"/>
              </p:ext>
            </p:extLst>
          </p:nvPr>
        </p:nvGraphicFramePr>
        <p:xfrm>
          <a:off x="838200" y="3987800"/>
          <a:ext cx="103806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6" name="Equation" r:id="rId7" imgW="5295600" imgH="253800" progId="Equation.DSMT4">
                  <p:embed/>
                </p:oleObj>
              </mc:Choice>
              <mc:Fallback>
                <p:oleObj name="Equation" r:id="rId7" imgW="5295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987800"/>
                        <a:ext cx="10380663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566701"/>
              </p:ext>
            </p:extLst>
          </p:nvPr>
        </p:nvGraphicFramePr>
        <p:xfrm>
          <a:off x="838200" y="4808538"/>
          <a:ext cx="93360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7" name="Equation" r:id="rId9" imgW="4762440" imgH="850680" progId="Equation.DSMT4">
                  <p:embed/>
                </p:oleObj>
              </mc:Choice>
              <mc:Fallback>
                <p:oleObj name="Equation" r:id="rId9" imgW="476244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4808538"/>
                        <a:ext cx="9336088" cy="167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43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E0F4-A93C-48D8-91DB-07CBA673D2B0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12D2-D2CE-4A05-ADAC-4C508A6E738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2486" y="453712"/>
            <a:ext cx="77724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</a:t>
            </a:r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回归系数的置信区间 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87305"/>
            <a:ext cx="10800807" cy="1400176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Clr>
                <a:schemeClr val="hlink"/>
              </a:buClr>
            </a:pP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回归系数的置信区间主要用来考察：在一次抽样中所估计出的参数值离其真实值有多“近”。</a:t>
            </a:r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2116523" y="462518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容易推出：在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(1-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的置信水平下</a:t>
            </a:r>
            <a:r>
              <a:rPr lang="zh-CN" altLang="en-US" sz="2800" b="1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b="1" i="1" baseline="-25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置信区间是 </a:t>
            </a:r>
          </a:p>
        </p:txBody>
      </p:sp>
      <p:sp>
        <p:nvSpPr>
          <p:cNvPr id="869386" name="Rectangle 10"/>
          <p:cNvSpPr>
            <a:spLocks noChangeArrowheads="1"/>
          </p:cNvSpPr>
          <p:nvPr/>
        </p:nvSpPr>
        <p:spPr bwMode="auto">
          <a:xfrm>
            <a:off x="2116523" y="2731215"/>
            <a:ext cx="64087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3588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2688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1788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在变量的显著性检验中已经知道：</a:t>
            </a:r>
          </a:p>
        </p:txBody>
      </p:sp>
      <p:graphicFrame>
        <p:nvGraphicFramePr>
          <p:cNvPr id="869387" name="Object 11"/>
          <p:cNvGraphicFramePr>
            <a:graphicFrameLocks noChangeAspect="1"/>
          </p:cNvGraphicFramePr>
          <p:nvPr>
            <p:extLst/>
          </p:nvPr>
        </p:nvGraphicFramePr>
        <p:xfrm>
          <a:off x="3752850" y="3332163"/>
          <a:ext cx="331946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0" name="Equation" r:id="rId3" imgW="1422360" imgH="545760" progId="Equation.DSMT4">
                  <p:embed/>
                </p:oleObj>
              </mc:Choice>
              <mc:Fallback>
                <p:oleObj name="Equation" r:id="rId3" imgW="14223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3332163"/>
                        <a:ext cx="3319463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88" name="Object 12"/>
          <p:cNvGraphicFramePr>
            <a:graphicFrameLocks noChangeAspect="1"/>
          </p:cNvGraphicFramePr>
          <p:nvPr>
            <p:extLst/>
          </p:nvPr>
        </p:nvGraphicFramePr>
        <p:xfrm>
          <a:off x="2995613" y="5251450"/>
          <a:ext cx="64325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1" name="Equation" r:id="rId5" imgW="2755800" imgH="368280" progId="Equation.DSMT4">
                  <p:embed/>
                </p:oleObj>
              </mc:Choice>
              <mc:Fallback>
                <p:oleObj name="Equation" r:id="rId5" imgW="27558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5251450"/>
                        <a:ext cx="64325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02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79" grpId="0" build="p" autoUpdateAnimBg="0"/>
      <p:bldP spid="86938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A770-B9A6-4176-BB9A-EA1A84527E66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D5C5-5352-458A-AFFB-310738CCF26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3340" y="473076"/>
            <a:ext cx="5761037" cy="792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anchor="ctr"/>
          <a:lstStyle/>
          <a:p>
            <a:r>
              <a:rPr lang="en-US" altLang="zh-CN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</a:t>
            </a:r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拟合优度检验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50" y="1628776"/>
            <a:ext cx="7989888" cy="576263"/>
          </a:xfrm>
          <a:noFill/>
          <a:ln/>
        </p:spPr>
        <p:txBody>
          <a:bodyPr/>
          <a:lstStyle/>
          <a:p>
            <a:pPr>
              <a:buClr>
                <a:schemeClr val="hlink"/>
              </a:buClr>
              <a:buSzTx/>
            </a:pPr>
            <a:r>
              <a:rPr lang="en-US" altLang="zh-CN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、可决系数与调整的可决系数</a:t>
            </a:r>
          </a:p>
        </p:txBody>
      </p:sp>
      <p:grpSp>
        <p:nvGrpSpPr>
          <p:cNvPr id="860178" name="Group 18"/>
          <p:cNvGrpSpPr>
            <a:grpSpLocks/>
          </p:cNvGrpSpPr>
          <p:nvPr/>
        </p:nvGrpSpPr>
        <p:grpSpPr bwMode="auto">
          <a:xfrm>
            <a:off x="2424113" y="2276476"/>
            <a:ext cx="7467600" cy="550863"/>
            <a:chOff x="567" y="1344"/>
            <a:chExt cx="4704" cy="347"/>
          </a:xfrm>
        </p:grpSpPr>
        <p:sp>
          <p:nvSpPr>
            <p:cNvPr id="860164" name="Text Box 4"/>
            <p:cNvSpPr txBox="1">
              <a:spLocks noChangeArrowheads="1"/>
            </p:cNvSpPr>
            <p:nvPr/>
          </p:nvSpPr>
          <p:spPr bwMode="auto">
            <a:xfrm>
              <a:off x="567" y="1344"/>
              <a:ext cx="4704" cy="327"/>
            </a:xfrm>
            <a:prstGeom prst="rect">
              <a:avLst/>
            </a:prstGeom>
            <a:gradFill rotWithShape="1">
              <a:gsLst>
                <a:gs pos="0">
                  <a:srgbClr val="99FF66"/>
                </a:gs>
                <a:gs pos="50000">
                  <a:srgbClr val="FFFFFF"/>
                </a:gs>
                <a:gs pos="100000">
                  <a:srgbClr val="99FF66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800" b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总离差平方和的分解：</a:t>
              </a:r>
            </a:p>
          </p:txBody>
        </p:sp>
        <p:graphicFrame>
          <p:nvGraphicFramePr>
            <p:cNvPr id="860165" name="Object 5"/>
            <p:cNvGraphicFramePr>
              <a:graphicFrameLocks noChangeAspect="1"/>
            </p:cNvGraphicFramePr>
            <p:nvPr/>
          </p:nvGraphicFramePr>
          <p:xfrm>
            <a:off x="2952" y="1390"/>
            <a:ext cx="200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8" name="Equation" r:id="rId3" imgW="1180800" imgH="177480" progId="Equation.DSMT4">
                    <p:embed/>
                  </p:oleObj>
                </mc:Choice>
                <mc:Fallback>
                  <p:oleObj name="Equation" r:id="rId3" imgW="1180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1390"/>
                          <a:ext cx="200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177" name="Group 17"/>
          <p:cNvGrpSpPr>
            <a:grpSpLocks/>
          </p:cNvGrpSpPr>
          <p:nvPr/>
        </p:nvGrpSpPr>
        <p:grpSpPr bwMode="auto">
          <a:xfrm>
            <a:off x="2351088" y="2997200"/>
            <a:ext cx="7377112" cy="1841500"/>
            <a:chOff x="538" y="2115"/>
            <a:chExt cx="4647" cy="1160"/>
          </a:xfrm>
        </p:grpSpPr>
        <p:graphicFrame>
          <p:nvGraphicFramePr>
            <p:cNvPr id="860169" name="Object 9"/>
            <p:cNvGraphicFramePr>
              <a:graphicFrameLocks noChangeAspect="1"/>
            </p:cNvGraphicFramePr>
            <p:nvPr/>
          </p:nvGraphicFramePr>
          <p:xfrm>
            <a:off x="549" y="2115"/>
            <a:ext cx="239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9" name="Equation" r:id="rId5" imgW="1701720" imgH="253800" progId="Equation.DSMT4">
                    <p:embed/>
                  </p:oleObj>
                </mc:Choice>
                <mc:Fallback>
                  <p:oleObj name="Equation" r:id="rId5" imgW="1701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" y="2115"/>
                          <a:ext cx="2394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170" name="Object 10"/>
            <p:cNvGraphicFramePr>
              <a:graphicFrameLocks noChangeAspect="1"/>
            </p:cNvGraphicFramePr>
            <p:nvPr/>
          </p:nvGraphicFramePr>
          <p:xfrm>
            <a:off x="538" y="2497"/>
            <a:ext cx="2389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0" name="Equation" r:id="rId7" imgW="1701720" imgH="266400" progId="Equation.DSMT4">
                    <p:embed/>
                  </p:oleObj>
                </mc:Choice>
                <mc:Fallback>
                  <p:oleObj name="Equation" r:id="rId7" imgW="170172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" y="2497"/>
                          <a:ext cx="2389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171" name="Object 11"/>
            <p:cNvGraphicFramePr>
              <a:graphicFrameLocks noChangeAspect="1"/>
            </p:cNvGraphicFramePr>
            <p:nvPr/>
          </p:nvGraphicFramePr>
          <p:xfrm>
            <a:off x="548" y="2904"/>
            <a:ext cx="236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1" name="Equation" r:id="rId9" imgW="1701720" imgH="266400" progId="Equation.DSMT4">
                    <p:embed/>
                  </p:oleObj>
                </mc:Choice>
                <mc:Fallback>
                  <p:oleObj name="Equation" r:id="rId9" imgW="170172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" y="2904"/>
                          <a:ext cx="2368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172" name="Text Box 12"/>
            <p:cNvSpPr txBox="1">
              <a:spLocks noChangeArrowheads="1"/>
            </p:cNvSpPr>
            <p:nvPr/>
          </p:nvSpPr>
          <p:spPr bwMode="auto">
            <a:xfrm>
              <a:off x="3043" y="2115"/>
              <a:ext cx="20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－－总离差平方和</a:t>
              </a:r>
            </a:p>
          </p:txBody>
        </p:sp>
        <p:sp>
          <p:nvSpPr>
            <p:cNvPr id="860173" name="Text Box 13"/>
            <p:cNvSpPr txBox="1">
              <a:spLocks noChangeArrowheads="1"/>
            </p:cNvSpPr>
            <p:nvPr/>
          </p:nvSpPr>
          <p:spPr bwMode="auto">
            <a:xfrm>
              <a:off x="3061" y="2523"/>
              <a:ext cx="20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－－回归平方和</a:t>
              </a:r>
            </a:p>
          </p:txBody>
        </p:sp>
        <p:sp>
          <p:nvSpPr>
            <p:cNvPr id="860174" name="Text Box 14"/>
            <p:cNvSpPr txBox="1">
              <a:spLocks noChangeArrowheads="1"/>
            </p:cNvSpPr>
            <p:nvPr/>
          </p:nvSpPr>
          <p:spPr bwMode="auto">
            <a:xfrm>
              <a:off x="3098" y="2895"/>
              <a:ext cx="20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－－残差平方和</a:t>
              </a:r>
            </a:p>
          </p:txBody>
        </p:sp>
      </p:grpSp>
      <p:grpSp>
        <p:nvGrpSpPr>
          <p:cNvPr id="860180" name="Group 20"/>
          <p:cNvGrpSpPr>
            <a:grpSpLocks/>
          </p:cNvGrpSpPr>
          <p:nvPr/>
        </p:nvGrpSpPr>
        <p:grpSpPr bwMode="auto">
          <a:xfrm>
            <a:off x="2135188" y="5084763"/>
            <a:ext cx="7467600" cy="1079500"/>
            <a:chOff x="385" y="3203"/>
            <a:chExt cx="4704" cy="680"/>
          </a:xfrm>
        </p:grpSpPr>
        <p:sp>
          <p:nvSpPr>
            <p:cNvPr id="860176" name="Text Box 16"/>
            <p:cNvSpPr txBox="1">
              <a:spLocks noChangeArrowheads="1"/>
            </p:cNvSpPr>
            <p:nvPr/>
          </p:nvSpPr>
          <p:spPr bwMode="auto">
            <a:xfrm>
              <a:off x="385" y="3203"/>
              <a:ext cx="4704" cy="327"/>
            </a:xfrm>
            <a:prstGeom prst="rect">
              <a:avLst/>
            </a:prstGeom>
            <a:gradFill rotWithShape="1">
              <a:gsLst>
                <a:gs pos="0">
                  <a:srgbClr val="99FF66"/>
                </a:gs>
                <a:gs pos="50000">
                  <a:srgbClr val="FFFFFF"/>
                </a:gs>
                <a:gs pos="100000">
                  <a:srgbClr val="99FF66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800" b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总离差平方和的分解的离差形式为：</a:t>
              </a:r>
            </a:p>
          </p:txBody>
        </p:sp>
        <p:graphicFrame>
          <p:nvGraphicFramePr>
            <p:cNvPr id="860179" name="Object 19"/>
            <p:cNvGraphicFramePr>
              <a:graphicFrameLocks noChangeAspect="1"/>
            </p:cNvGraphicFramePr>
            <p:nvPr/>
          </p:nvGraphicFramePr>
          <p:xfrm>
            <a:off x="1474" y="3521"/>
            <a:ext cx="193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2" name="Equation" r:id="rId11" imgW="1358640" imgH="253800" progId="Equation.DSMT4">
                    <p:embed/>
                  </p:oleObj>
                </mc:Choice>
                <mc:Fallback>
                  <p:oleObj name="Equation" r:id="rId11" imgW="13586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521"/>
                          <a:ext cx="1936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73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450DB17-E3FF-4D37-9B6C-28764576E967}" type="datetime1">
              <a:rPr lang="zh-CN" altLang="en-US"/>
              <a:pPr>
                <a:defRPr/>
              </a:pPr>
              <a:t>2020/5/18</a:t>
            </a:fld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DB64D-1127-4741-9C62-A3EFBA021AE0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340216"/>
              </p:ext>
            </p:extLst>
          </p:nvPr>
        </p:nvGraphicFramePr>
        <p:xfrm>
          <a:off x="943305" y="1805727"/>
          <a:ext cx="85931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" name="Equation" r:id="rId3" imgW="4724280" imgH="253800" progId="Equation.DSMT4">
                  <p:embed/>
                </p:oleObj>
              </mc:Choice>
              <mc:Fallback>
                <p:oleObj name="Equation" r:id="rId3" imgW="4724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3305" y="1805727"/>
                        <a:ext cx="8593137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形标注 2"/>
          <p:cNvSpPr/>
          <p:nvPr/>
        </p:nvSpPr>
        <p:spPr>
          <a:xfrm>
            <a:off x="197175" y="3458184"/>
            <a:ext cx="3544478" cy="1901529"/>
          </a:xfrm>
          <a:prstGeom prst="wedgeEllipseCallout">
            <a:avLst>
              <a:gd name="adj1" fmla="val 16291"/>
              <a:gd name="adj2" fmla="val -10781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衡量了</a:t>
            </a:r>
            <a:r>
              <a:rPr lang="zh-CN" altLang="en-US" sz="2000" b="1" dirty="0">
                <a:solidFill>
                  <a:srgbClr val="FF0000"/>
                </a:solidFill>
              </a:rPr>
              <a:t>因变量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（围绕均值</a:t>
            </a:r>
            <a:r>
              <a:rPr lang="zh-CN" altLang="en-US" sz="2000" b="1" dirty="0">
                <a:solidFill>
                  <a:schemeClr val="tx1"/>
                </a:solidFill>
              </a:rPr>
              <a:t>取值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的波动性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66142" y="3340049"/>
            <a:ext cx="3749561" cy="1901530"/>
            <a:chOff x="4172931" y="4518124"/>
            <a:chExt cx="3547621" cy="1687397"/>
          </a:xfrm>
        </p:grpSpPr>
        <p:sp>
          <p:nvSpPr>
            <p:cNvPr id="18" name="椭圆形标注 17"/>
            <p:cNvSpPr/>
            <p:nvPr/>
          </p:nvSpPr>
          <p:spPr>
            <a:xfrm>
              <a:off x="4172931" y="4518124"/>
              <a:ext cx="3547621" cy="1687397"/>
            </a:xfrm>
            <a:prstGeom prst="wedgeEllipseCallout">
              <a:avLst>
                <a:gd name="adj1" fmla="val -18211"/>
                <a:gd name="adj2" fmla="val -10583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衡量了在因变量的波动性中，能够由自变量的波动（    ）进行解释的部分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/>
            </p:nvPr>
          </p:nvGraphicFramePr>
          <p:xfrm>
            <a:off x="6062720" y="5292627"/>
            <a:ext cx="334062" cy="423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3" name="Equation" r:id="rId5" imgW="190440" imgH="241200" progId="Equation.DSMT4">
                    <p:embed/>
                  </p:oleObj>
                </mc:Choice>
                <mc:Fallback>
                  <p:oleObj name="Equation" r:id="rId5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62720" y="5292627"/>
                          <a:ext cx="334062" cy="4231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椭圆形标注 23"/>
          <p:cNvSpPr/>
          <p:nvPr/>
        </p:nvSpPr>
        <p:spPr>
          <a:xfrm>
            <a:off x="7922692" y="3177231"/>
            <a:ext cx="3780744" cy="2071212"/>
          </a:xfrm>
          <a:prstGeom prst="wedgeEllipseCallout">
            <a:avLst>
              <a:gd name="adj1" fmla="val -36958"/>
              <a:gd name="adj2" fmla="val -932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衡量了在因变量的波动性中，不能由自变量的波动，只能由其它随机影响因素的波动进行解释的部分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9414" y="286104"/>
            <a:ext cx="5761037" cy="792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anchor="ctr"/>
          <a:lstStyle/>
          <a:p>
            <a:r>
              <a:rPr lang="en-US" altLang="zh-CN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</a:t>
            </a:r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拟合优度检验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044161"/>
              </p:ext>
            </p:extLst>
          </p:nvPr>
        </p:nvGraphicFramePr>
        <p:xfrm>
          <a:off x="943305" y="1169272"/>
          <a:ext cx="80613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" name="Equation" r:id="rId7" imgW="4431960" imgH="203040" progId="Equation.DSMT4">
                  <p:embed/>
                </p:oleObj>
              </mc:Choice>
              <mc:Fallback>
                <p:oleObj name="Equation" r:id="rId7" imgW="443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3305" y="1169272"/>
                        <a:ext cx="8061325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907534"/>
              </p:ext>
            </p:extLst>
          </p:nvPr>
        </p:nvGraphicFramePr>
        <p:xfrm>
          <a:off x="943305" y="5381456"/>
          <a:ext cx="10833101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" name="Equation" r:id="rId9" imgW="5956200" imgH="406080" progId="Equation.DSMT4">
                  <p:embed/>
                </p:oleObj>
              </mc:Choice>
              <mc:Fallback>
                <p:oleObj name="Equation" r:id="rId9" imgW="5956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3305" y="5381456"/>
                        <a:ext cx="10833101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48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8DCA-9EA2-4BA2-8337-97724730AEEA}" type="datetime1">
              <a:rPr lang="zh-CN" altLang="en-US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pPr/>
              <a:t>2020/5/18</a:t>
            </a:fld>
            <a:endParaRPr lang="en-US" altLang="zh-CN" b="1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经济贸易学院 熊维勤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B17-EB20-49B7-AE85-274C86191236}" type="slidenum">
              <a:rPr lang="en-US" altLang="zh-CN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pPr/>
              <a:t>27</a:t>
            </a:fld>
            <a:endParaRPr lang="en-US" altLang="zh-CN" b="1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118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777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05963"/>
              </p:ext>
            </p:extLst>
          </p:nvPr>
        </p:nvGraphicFramePr>
        <p:xfrm>
          <a:off x="649136" y="454324"/>
          <a:ext cx="11079353" cy="82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2" name="Equation" r:id="rId3" imgW="6159240" imgH="457200" progId="Equation.DSMT4">
                  <p:embed/>
                </p:oleObj>
              </mc:Choice>
              <mc:Fallback>
                <p:oleObj name="Equation" r:id="rId3" imgW="6159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136" y="454324"/>
                        <a:ext cx="11079353" cy="822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890325"/>
              </p:ext>
            </p:extLst>
          </p:nvPr>
        </p:nvGraphicFramePr>
        <p:xfrm>
          <a:off x="935038" y="1539875"/>
          <a:ext cx="100933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3" name="Equation" r:id="rId5" imgW="6451560" imgH="457200" progId="Equation.DSMT4">
                  <p:embed/>
                </p:oleObj>
              </mc:Choice>
              <mc:Fallback>
                <p:oleObj name="Equation" r:id="rId5" imgW="6451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5038" y="1539875"/>
                        <a:ext cx="100933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694596"/>
              </p:ext>
            </p:extLst>
          </p:nvPr>
        </p:nvGraphicFramePr>
        <p:xfrm>
          <a:off x="647721" y="2606734"/>
          <a:ext cx="10529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4" name="Equation" r:id="rId7" imgW="5854680" imgH="253800" progId="Equation.DSMT4">
                  <p:embed/>
                </p:oleObj>
              </mc:Choice>
              <mc:Fallback>
                <p:oleObj name="Equation" r:id="rId7" imgW="5854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721" y="2606734"/>
                        <a:ext cx="105298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03620"/>
              </p:ext>
            </p:extLst>
          </p:nvPr>
        </p:nvGraphicFramePr>
        <p:xfrm>
          <a:off x="647721" y="3379173"/>
          <a:ext cx="1057592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5" name="Equation" r:id="rId9" imgW="5879880" imgH="990360" progId="Equation.DSMT4">
                  <p:embed/>
                </p:oleObj>
              </mc:Choice>
              <mc:Fallback>
                <p:oleObj name="Equation" r:id="rId9" imgW="587988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7721" y="3379173"/>
                        <a:ext cx="10575925" cy="178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51987"/>
              </p:ext>
            </p:extLst>
          </p:nvPr>
        </p:nvGraphicFramePr>
        <p:xfrm>
          <a:off x="651444" y="5189537"/>
          <a:ext cx="10666413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6" name="Equation" r:id="rId11" imgW="5930640" imgH="749160" progId="Equation.DSMT4">
                  <p:embed/>
                </p:oleObj>
              </mc:Choice>
              <mc:Fallback>
                <p:oleObj name="Equation" r:id="rId11" imgW="593064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1444" y="5189537"/>
                        <a:ext cx="10666413" cy="134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1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34DD-EA96-4DB5-A187-6E4CE68CAA79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7C85-794C-49DF-A8CA-08686B22AD40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039106"/>
              </p:ext>
            </p:extLst>
          </p:nvPr>
        </p:nvGraphicFramePr>
        <p:xfrm>
          <a:off x="191219" y="4988908"/>
          <a:ext cx="11839852" cy="42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Equation" r:id="rId3" imgW="6146640" imgH="215640" progId="Equation.DSMT4">
                  <p:embed/>
                </p:oleObj>
              </mc:Choice>
              <mc:Fallback>
                <p:oleObj name="Equation" r:id="rId3" imgW="6146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219" y="4988908"/>
                        <a:ext cx="11839852" cy="428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054760"/>
              </p:ext>
            </p:extLst>
          </p:nvPr>
        </p:nvGraphicFramePr>
        <p:xfrm>
          <a:off x="366671" y="578741"/>
          <a:ext cx="11488947" cy="125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Equation" r:id="rId5" imgW="6032160" imgH="647640" progId="Equation.DSMT4">
                  <p:embed/>
                </p:oleObj>
              </mc:Choice>
              <mc:Fallback>
                <p:oleObj name="Equation" r:id="rId5" imgW="60321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671" y="578741"/>
                        <a:ext cx="11488947" cy="1254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034963"/>
              </p:ext>
            </p:extLst>
          </p:nvPr>
        </p:nvGraphicFramePr>
        <p:xfrm>
          <a:off x="1169206" y="2385573"/>
          <a:ext cx="8653784" cy="170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" name="Equation" r:id="rId7" imgW="4508280" imgH="888840" progId="Equation.DSMT4">
                  <p:embed/>
                </p:oleObj>
              </mc:Choice>
              <mc:Fallback>
                <p:oleObj name="Equation" r:id="rId7" imgW="45082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9206" y="2385573"/>
                        <a:ext cx="8653784" cy="1703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66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B628-7219-40C0-A7A9-29DD0517D49F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CEC7-5524-4051-A553-F500636B91B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906245" name="Text Box 5"/>
          <p:cNvSpPr txBox="1">
            <a:spLocks noChangeArrowheads="1"/>
          </p:cNvSpPr>
          <p:nvPr/>
        </p:nvSpPr>
        <p:spPr bwMode="auto">
          <a:xfrm>
            <a:off x="4708218" y="643351"/>
            <a:ext cx="2492990" cy="5909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方差分析表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8898"/>
              </p:ext>
            </p:extLst>
          </p:nvPr>
        </p:nvGraphicFramePr>
        <p:xfrm>
          <a:off x="600892" y="1920241"/>
          <a:ext cx="10959736" cy="3331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9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9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99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99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327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变差来源</a:t>
                      </a:r>
                      <a:endParaRPr lang="zh-CN" altLang="en-US" sz="28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平方和</a:t>
                      </a:r>
                      <a:endParaRPr lang="zh-CN" altLang="en-US" sz="28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自由度</a:t>
                      </a:r>
                      <a:endParaRPr lang="zh-CN" altLang="en-US" sz="28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均方差</a:t>
                      </a:r>
                      <a:endParaRPr lang="zh-CN" altLang="en-US" sz="28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7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回归平方和</a:t>
                      </a:r>
                      <a:endParaRPr lang="zh-CN" altLang="en-US" sz="28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k-</a:t>
                      </a:r>
                      <a:r>
                        <a:rPr lang="en-US" altLang="zh-CN" sz="2800" b="1" i="0" dirty="0" smtClean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i="0" dirty="0"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27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残差平方和</a:t>
                      </a:r>
                      <a:endParaRPr lang="zh-CN" altLang="en-US" sz="28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n-k</a:t>
                      </a:r>
                      <a:endParaRPr lang="zh-CN" altLang="en-US" sz="2800" b="1" i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27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总离差平方和</a:t>
                      </a:r>
                      <a:endParaRPr lang="zh-CN" altLang="en-US" sz="28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n-</a:t>
                      </a:r>
                      <a:r>
                        <a:rPr lang="en-US" altLang="zh-CN" sz="2800" b="1" i="0" dirty="0" smtClean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i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7214"/>
              </p:ext>
            </p:extLst>
          </p:nvPr>
        </p:nvGraphicFramePr>
        <p:xfrm>
          <a:off x="3472316" y="2813050"/>
          <a:ext cx="24384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1" name="Equation" r:id="rId3" imgW="1231560" imgH="342720" progId="Equation.DSMT4">
                  <p:embed/>
                </p:oleObj>
              </mc:Choice>
              <mc:Fallback>
                <p:oleObj name="Equation" r:id="rId3" imgW="1231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316" y="2813050"/>
                        <a:ext cx="243840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581727"/>
              </p:ext>
            </p:extLst>
          </p:nvPr>
        </p:nvGraphicFramePr>
        <p:xfrm>
          <a:off x="3478213" y="3635375"/>
          <a:ext cx="246221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2" name="Equation" r:id="rId5" imgW="1244520" imgH="342720" progId="Equation.DSMT4">
                  <p:embed/>
                </p:oleObj>
              </mc:Choice>
              <mc:Fallback>
                <p:oleObj name="Equation" r:id="rId5" imgW="12445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3635375"/>
                        <a:ext cx="2462212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096804"/>
              </p:ext>
            </p:extLst>
          </p:nvPr>
        </p:nvGraphicFramePr>
        <p:xfrm>
          <a:off x="3486150" y="4508500"/>
          <a:ext cx="24114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3" name="Equation" r:id="rId7" imgW="1218960" imgH="291960" progId="Equation.DSMT4">
                  <p:embed/>
                </p:oleObj>
              </mc:Choice>
              <mc:Fallback>
                <p:oleObj name="Equation" r:id="rId7" imgW="12189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4508500"/>
                        <a:ext cx="241141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897803"/>
              </p:ext>
            </p:extLst>
          </p:nvPr>
        </p:nvGraphicFramePr>
        <p:xfrm>
          <a:off x="9463088" y="2903538"/>
          <a:ext cx="15319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4" name="Equation" r:id="rId9" imgW="774360" imgH="253800" progId="Equation.DSMT4">
                  <p:embed/>
                </p:oleObj>
              </mc:Choice>
              <mc:Fallback>
                <p:oleObj name="Equation" r:id="rId9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3088" y="2903538"/>
                        <a:ext cx="1531937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635235"/>
              </p:ext>
            </p:extLst>
          </p:nvPr>
        </p:nvGraphicFramePr>
        <p:xfrm>
          <a:off x="9361488" y="3729038"/>
          <a:ext cx="17335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5" name="Equation" r:id="rId11" imgW="876240" imgH="253800" progId="Equation.DSMT4">
                  <p:embed/>
                </p:oleObj>
              </mc:Choice>
              <mc:Fallback>
                <p:oleObj name="Equation" r:id="rId11" imgW="87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1488" y="3729038"/>
                        <a:ext cx="173355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829341"/>
              </p:ext>
            </p:extLst>
          </p:nvPr>
        </p:nvGraphicFramePr>
        <p:xfrm>
          <a:off x="9412288" y="4619625"/>
          <a:ext cx="16351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6" name="Equation" r:id="rId13" imgW="825480" imgH="253800" progId="Equation.DSMT4">
                  <p:embed/>
                </p:oleObj>
              </mc:Choice>
              <mc:Fallback>
                <p:oleObj name="Equation" r:id="rId13" imgW="825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2288" y="4619625"/>
                        <a:ext cx="163512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3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3CB8-CCF3-4C7C-90EC-0FD8C35B0EFC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5340-1FA7-411A-9244-BAA3E7D940D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2294" y="401114"/>
            <a:ext cx="6084888" cy="80327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本章内容的逻辑体系</a:t>
            </a:r>
          </a:p>
        </p:txBody>
      </p:sp>
      <p:grpSp>
        <p:nvGrpSpPr>
          <p:cNvPr id="838667" name="Group 11"/>
          <p:cNvGrpSpPr>
            <a:grpSpLocks/>
          </p:cNvGrpSpPr>
          <p:nvPr/>
        </p:nvGrpSpPr>
        <p:grpSpPr bwMode="auto">
          <a:xfrm>
            <a:off x="838200" y="1672983"/>
            <a:ext cx="10515600" cy="1004903"/>
            <a:chOff x="113" y="527"/>
            <a:chExt cx="5625" cy="482"/>
          </a:xfrm>
        </p:grpSpPr>
        <p:sp>
          <p:nvSpPr>
            <p:cNvPr id="838659" name="AutoShape 3"/>
            <p:cNvSpPr>
              <a:spLocks noChangeArrowheads="1"/>
            </p:cNvSpPr>
            <p:nvPr/>
          </p:nvSpPr>
          <p:spPr bwMode="blackWhite">
            <a:xfrm>
              <a:off x="113" y="537"/>
              <a:ext cx="1661" cy="472"/>
            </a:xfrm>
            <a:prstGeom prst="chevron">
              <a:avLst>
                <a:gd name="adj" fmla="val 6319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8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模型建立</a:t>
              </a:r>
            </a:p>
          </p:txBody>
        </p:sp>
        <p:sp>
          <p:nvSpPr>
            <p:cNvPr id="838660" name="AutoShape 4"/>
            <p:cNvSpPr>
              <a:spLocks noChangeArrowheads="1"/>
            </p:cNvSpPr>
            <p:nvPr/>
          </p:nvSpPr>
          <p:spPr bwMode="blackWhite">
            <a:xfrm>
              <a:off x="1610" y="527"/>
              <a:ext cx="1606" cy="472"/>
            </a:xfrm>
            <a:prstGeom prst="chevron">
              <a:avLst>
                <a:gd name="adj" fmla="val 6110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800" b="1">
                  <a:latin typeface="楷体_GB2312" panose="02010609030101010101" pitchFamily="49" charset="-122"/>
                  <a:ea typeface="楷体_GB2312" panose="02010609030101010101" pitchFamily="49" charset="-122"/>
                </a:rPr>
                <a:t>参数估计</a:t>
              </a:r>
            </a:p>
          </p:txBody>
        </p:sp>
        <p:sp>
          <p:nvSpPr>
            <p:cNvPr id="838661" name="AutoShape 5"/>
            <p:cNvSpPr>
              <a:spLocks noChangeArrowheads="1"/>
            </p:cNvSpPr>
            <p:nvPr/>
          </p:nvSpPr>
          <p:spPr bwMode="blackWhite">
            <a:xfrm>
              <a:off x="3060" y="536"/>
              <a:ext cx="1424" cy="467"/>
            </a:xfrm>
            <a:prstGeom prst="chevron">
              <a:avLst>
                <a:gd name="adj" fmla="val 54759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800" b="1">
                  <a:latin typeface="楷体_GB2312" panose="02010609030101010101" pitchFamily="49" charset="-122"/>
                  <a:ea typeface="楷体_GB2312" panose="02010609030101010101" pitchFamily="49" charset="-122"/>
                </a:rPr>
                <a:t>统计检验</a:t>
              </a:r>
            </a:p>
          </p:txBody>
        </p:sp>
        <p:sp>
          <p:nvSpPr>
            <p:cNvPr id="838662" name="AutoShape 6"/>
            <p:cNvSpPr>
              <a:spLocks noChangeArrowheads="1"/>
            </p:cNvSpPr>
            <p:nvPr/>
          </p:nvSpPr>
          <p:spPr bwMode="blackWhite">
            <a:xfrm>
              <a:off x="4314" y="528"/>
              <a:ext cx="1424" cy="467"/>
            </a:xfrm>
            <a:prstGeom prst="chevron">
              <a:avLst>
                <a:gd name="adj" fmla="val 54759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800" b="1">
                  <a:latin typeface="楷体_GB2312" panose="02010609030101010101" pitchFamily="49" charset="-122"/>
                  <a:ea typeface="楷体_GB2312" panose="02010609030101010101" pitchFamily="49" charset="-122"/>
                </a:rPr>
                <a:t>应用</a:t>
              </a:r>
              <a:r>
                <a:rPr lang="en-US" altLang="zh-CN" sz="2800" b="1">
                  <a:latin typeface="楷体_GB2312" panose="02010609030101010101" pitchFamily="49" charset="-122"/>
                  <a:ea typeface="楷体_GB2312" panose="02010609030101010101" pitchFamily="49" charset="-122"/>
                </a:rPr>
                <a:t>/</a:t>
              </a:r>
              <a:r>
                <a:rPr lang="zh-CN" altLang="en-US" sz="2800" b="1">
                  <a:latin typeface="楷体_GB2312" panose="02010609030101010101" pitchFamily="49" charset="-122"/>
                  <a:ea typeface="楷体_GB2312" panose="02010609030101010101" pitchFamily="49" charset="-122"/>
                </a:rPr>
                <a:t>预测</a:t>
              </a:r>
            </a:p>
          </p:txBody>
        </p:sp>
      </p:grpSp>
      <p:sp>
        <p:nvSpPr>
          <p:cNvPr id="838663" name="Text Box 7"/>
          <p:cNvSpPr txBox="1">
            <a:spLocks noChangeArrowheads="1"/>
          </p:cNvSpPr>
          <p:nvPr/>
        </p:nvSpPr>
        <p:spPr bwMode="auto">
          <a:xfrm>
            <a:off x="388598" y="3319311"/>
            <a:ext cx="282157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总体回归模型</a:t>
            </a: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方程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样本回归模型</a:t>
            </a: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方程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模型的假设条件</a:t>
            </a:r>
          </a:p>
        </p:txBody>
      </p:sp>
      <p:sp>
        <p:nvSpPr>
          <p:cNvPr id="838664" name="Text Box 8"/>
          <p:cNvSpPr txBox="1">
            <a:spLocks noChangeArrowheads="1"/>
          </p:cNvSpPr>
          <p:nvPr/>
        </p:nvSpPr>
        <p:spPr bwMode="auto">
          <a:xfrm>
            <a:off x="3325048" y="3319311"/>
            <a:ext cx="30223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参数的最小二乘估计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随机误差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项的方差估计量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最小二乘估计量的特性</a:t>
            </a:r>
          </a:p>
        </p:txBody>
      </p:sp>
      <p:sp>
        <p:nvSpPr>
          <p:cNvPr id="838665" name="Text Box 9"/>
          <p:cNvSpPr txBox="1">
            <a:spLocks noChangeArrowheads="1"/>
          </p:cNvSpPr>
          <p:nvPr/>
        </p:nvSpPr>
        <p:spPr bwMode="auto">
          <a:xfrm>
            <a:off x="6396953" y="3238064"/>
            <a:ext cx="2743200" cy="356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总离差平方和分解公式；多元样本可决系数；三个平方和的计算公式；修正的可决系数</a:t>
            </a: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方程的显著性检验；</a:t>
            </a: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解释变量的显著性检验：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检验、区间估计</a:t>
            </a:r>
          </a:p>
        </p:txBody>
      </p:sp>
      <p:sp>
        <p:nvSpPr>
          <p:cNvPr id="838666" name="Text Box 10"/>
          <p:cNvSpPr txBox="1">
            <a:spLocks noChangeArrowheads="1"/>
          </p:cNvSpPr>
          <p:nvPr/>
        </p:nvSpPr>
        <p:spPr bwMode="auto">
          <a:xfrm>
            <a:off x="9223308" y="3238064"/>
            <a:ext cx="234427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点预测：内插预测、外推预测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区间预测：个值的区间预测、均值的区间预测</a:t>
            </a:r>
          </a:p>
          <a:p>
            <a:pPr>
              <a:spcBef>
                <a:spcPct val="50000"/>
              </a:spcBef>
            </a:pPr>
            <a:endParaRPr lang="en-US" altLang="zh-CN" sz="24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44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63" grpId="0"/>
      <p:bldP spid="838664" grpId="0"/>
      <p:bldP spid="838665" grpId="0"/>
      <p:bldP spid="83866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B628-7219-40C0-A7A9-29DD0517D49F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CEC7-5524-4051-A553-F500636B91B0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566340"/>
              </p:ext>
            </p:extLst>
          </p:nvPr>
        </p:nvGraphicFramePr>
        <p:xfrm>
          <a:off x="539241" y="311135"/>
          <a:ext cx="41751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6" name="Equation" r:id="rId3" imgW="2260440" imgH="457200" progId="Equation.DSMT4">
                  <p:embed/>
                </p:oleObj>
              </mc:Choice>
              <mc:Fallback>
                <p:oleObj name="Equation" r:id="rId3" imgW="2260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241" y="311135"/>
                        <a:ext cx="4175125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517685"/>
              </p:ext>
            </p:extLst>
          </p:nvPr>
        </p:nvGraphicFramePr>
        <p:xfrm>
          <a:off x="5365643" y="7172"/>
          <a:ext cx="5307810" cy="1761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6540"/>
                <a:gridCol w="1530635"/>
                <a:gridCol w="1530635"/>
              </a:tblGrid>
              <a:tr h="410841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变差来源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平方和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自由度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1593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回归平方和（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ESS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1593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残差平方和（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RSS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7603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总变差（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TSS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31469"/>
              </p:ext>
            </p:extLst>
          </p:nvPr>
        </p:nvGraphicFramePr>
        <p:xfrm>
          <a:off x="698889" y="2199678"/>
          <a:ext cx="36099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7" name="Equation" r:id="rId5" imgW="1955520" imgH="203040" progId="Equation.DSMT4">
                  <p:embed/>
                </p:oleObj>
              </mc:Choice>
              <mc:Fallback>
                <p:oleObj name="Equation" r:id="rId5" imgW="1955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889" y="2199678"/>
                        <a:ext cx="3609975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545593"/>
              </p:ext>
            </p:extLst>
          </p:nvPr>
        </p:nvGraphicFramePr>
        <p:xfrm>
          <a:off x="5054013" y="1823440"/>
          <a:ext cx="52736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8" name="Equation" r:id="rId7" imgW="2857320" imgH="685800" progId="Equation.DSMT4">
                  <p:embed/>
                </p:oleObj>
              </mc:Choice>
              <mc:Fallback>
                <p:oleObj name="Equation" r:id="rId7" imgW="28573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4013" y="1823440"/>
                        <a:ext cx="5273675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427336"/>
              </p:ext>
            </p:extLst>
          </p:nvPr>
        </p:nvGraphicFramePr>
        <p:xfrm>
          <a:off x="534987" y="3121315"/>
          <a:ext cx="94472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9" name="Equation" r:id="rId9" imgW="5117760" imgH="406080" progId="Equation.DSMT4">
                  <p:embed/>
                </p:oleObj>
              </mc:Choice>
              <mc:Fallback>
                <p:oleObj name="Equation" r:id="rId9" imgW="5117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4987" y="3121315"/>
                        <a:ext cx="9447213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480878"/>
              </p:ext>
            </p:extLst>
          </p:nvPr>
        </p:nvGraphicFramePr>
        <p:xfrm>
          <a:off x="534987" y="3901665"/>
          <a:ext cx="991552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0" name="Equation" r:id="rId11" imgW="5371920" imgH="838080" progId="Equation.DSMT4">
                  <p:embed/>
                </p:oleObj>
              </mc:Choice>
              <mc:Fallback>
                <p:oleObj name="Equation" r:id="rId11" imgW="53719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4987" y="3901665"/>
                        <a:ext cx="9915525" cy="155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466662"/>
              </p:ext>
            </p:extLst>
          </p:nvPr>
        </p:nvGraphicFramePr>
        <p:xfrm>
          <a:off x="534987" y="5580062"/>
          <a:ext cx="1143793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1" name="Equation" r:id="rId13" imgW="6197400" imgH="419040" progId="Equation.DSMT4">
                  <p:embed/>
                </p:oleObj>
              </mc:Choice>
              <mc:Fallback>
                <p:oleObj name="Equation" r:id="rId13" imgW="6197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4987" y="5580062"/>
                        <a:ext cx="11437938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60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FE4A-E84B-4FF9-9409-4BBDA71FB7A1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26AA-6BD9-4684-A899-63065E586E5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476250"/>
            <a:ext cx="77724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</a:t>
            </a:r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回归方程的显著性检验</a:t>
            </a:r>
            <a:r>
              <a:rPr lang="en-US" altLang="zh-CN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(F</a:t>
            </a:r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检验</a:t>
            </a:r>
            <a:r>
              <a:rPr lang="en-US" altLang="zh-CN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329347"/>
              </p:ext>
            </p:extLst>
          </p:nvPr>
        </p:nvGraphicFramePr>
        <p:xfrm>
          <a:off x="838200" y="1241028"/>
          <a:ext cx="102711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6" name="Equation" r:id="rId3" imgW="5308560" imgH="939600" progId="Equation.DSMT4">
                  <p:embed/>
                </p:oleObj>
              </mc:Choice>
              <mc:Fallback>
                <p:oleObj name="Equation" r:id="rId3" imgW="53085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241028"/>
                        <a:ext cx="10271125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183005"/>
              </p:ext>
            </p:extLst>
          </p:nvPr>
        </p:nvGraphicFramePr>
        <p:xfrm>
          <a:off x="838200" y="3331964"/>
          <a:ext cx="10418762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" name="Equation" r:id="rId5" imgW="5384520" imgH="711000" progId="Equation.DSMT4">
                  <p:embed/>
                </p:oleObj>
              </mc:Choice>
              <mc:Fallback>
                <p:oleObj name="Equation" r:id="rId5" imgW="53845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331964"/>
                        <a:ext cx="10418762" cy="137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830141"/>
              </p:ext>
            </p:extLst>
          </p:nvPr>
        </p:nvGraphicFramePr>
        <p:xfrm>
          <a:off x="788988" y="4979988"/>
          <a:ext cx="10294937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" name="Equation" r:id="rId7" imgW="5321160" imgH="711000" progId="Equation.DSMT4">
                  <p:embed/>
                </p:oleObj>
              </mc:Choice>
              <mc:Fallback>
                <p:oleObj name="Equation" r:id="rId7" imgW="5321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8988" y="4979988"/>
                        <a:ext cx="10294937" cy="137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25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92B-F6C9-4C9C-9E84-297AFD0E7F91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CB0B-1988-401D-A6B0-3A7BC926529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177" y="157073"/>
            <a:ext cx="77724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方程显著性检验</a:t>
            </a:r>
            <a:r>
              <a:rPr lang="en-US" altLang="zh-CN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(F</a:t>
            </a:r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检验</a:t>
            </a:r>
            <a:r>
              <a:rPr lang="en-US" altLang="zh-CN" sz="36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的具体步骤</a:t>
            </a:r>
            <a:r>
              <a:rPr lang="en-US" altLang="zh-CN" sz="36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36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434722"/>
              </p:ext>
            </p:extLst>
          </p:nvPr>
        </p:nvGraphicFramePr>
        <p:xfrm>
          <a:off x="587375" y="1433513"/>
          <a:ext cx="728503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8" name="Equation" r:id="rId3" imgW="4025880" imgH="761760" progId="Equation.DSMT4">
                  <p:embed/>
                </p:oleObj>
              </mc:Choice>
              <mc:Fallback>
                <p:oleObj name="Equation" r:id="rId3" imgW="40258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375" y="1433513"/>
                        <a:ext cx="7285038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517599"/>
              </p:ext>
            </p:extLst>
          </p:nvPr>
        </p:nvGraphicFramePr>
        <p:xfrm>
          <a:off x="585786" y="2785277"/>
          <a:ext cx="90551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9" name="Equation" r:id="rId5" imgW="5003640" imgH="482400" progId="Equation.DSMT4">
                  <p:embed/>
                </p:oleObj>
              </mc:Choice>
              <mc:Fallback>
                <p:oleObj name="Equation" r:id="rId5" imgW="5003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786" y="2785277"/>
                        <a:ext cx="90551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496820"/>
              </p:ext>
            </p:extLst>
          </p:nvPr>
        </p:nvGraphicFramePr>
        <p:xfrm>
          <a:off x="585786" y="3774172"/>
          <a:ext cx="10893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0" name="Equation" r:id="rId7" imgW="6019560" imgH="253800" progId="Equation.DSMT4">
                  <p:embed/>
                </p:oleObj>
              </mc:Choice>
              <mc:Fallback>
                <p:oleObj name="Equation" r:id="rId7" imgW="6019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786" y="3774172"/>
                        <a:ext cx="1089342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596907"/>
              </p:ext>
            </p:extLst>
          </p:nvPr>
        </p:nvGraphicFramePr>
        <p:xfrm>
          <a:off x="585786" y="4468067"/>
          <a:ext cx="1128395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1" name="Equation" r:id="rId9" imgW="6235560" imgH="1002960" progId="Equation.DSMT4">
                  <p:embed/>
                </p:oleObj>
              </mc:Choice>
              <mc:Fallback>
                <p:oleObj name="Equation" r:id="rId9" imgW="62355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5786" y="4468067"/>
                        <a:ext cx="11283950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496381"/>
              </p:ext>
            </p:extLst>
          </p:nvPr>
        </p:nvGraphicFramePr>
        <p:xfrm>
          <a:off x="2879366" y="910637"/>
          <a:ext cx="5197786" cy="456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2" name="Equation" r:id="rId11" imgW="2603160" imgH="228600" progId="Equation.DSMT4">
                  <p:embed/>
                </p:oleObj>
              </mc:Choice>
              <mc:Fallback>
                <p:oleObj name="Equation" r:id="rId11" imgW="260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79366" y="910637"/>
                        <a:ext cx="5197786" cy="456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4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80D7-A8F4-401E-9340-D7A108090FCF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4F4D-73DE-4151-847F-00B07D1A01D3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907266" name="Rectangle 2"/>
          <p:cNvSpPr>
            <a:spLocks noChangeArrowheads="1"/>
          </p:cNvSpPr>
          <p:nvPr/>
        </p:nvSpPr>
        <p:spPr bwMode="auto">
          <a:xfrm>
            <a:off x="1536938" y="42804"/>
            <a:ext cx="8745749" cy="9636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拟合优度检验与方程的显著性检验（</a:t>
            </a:r>
            <a:r>
              <a:rPr lang="en-US" altLang="zh-CN" sz="36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F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检验）</a:t>
            </a:r>
            <a:endParaRPr lang="zh-CN" altLang="en-US" sz="36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009916"/>
              </p:ext>
            </p:extLst>
          </p:nvPr>
        </p:nvGraphicFramePr>
        <p:xfrm>
          <a:off x="839788" y="1049671"/>
          <a:ext cx="105140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9" name="Equation" r:id="rId3" imgW="6006960" imgH="444240" progId="Equation.DSMT4">
                  <p:embed/>
                </p:oleObj>
              </mc:Choice>
              <mc:Fallback>
                <p:oleObj name="Equation" r:id="rId3" imgW="6006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788" y="1049671"/>
                        <a:ext cx="10514012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69163"/>
              </p:ext>
            </p:extLst>
          </p:nvPr>
        </p:nvGraphicFramePr>
        <p:xfrm>
          <a:off x="838200" y="1897453"/>
          <a:ext cx="90249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0" name="Equation" r:id="rId5" imgW="5155920" imgH="507960" progId="Equation.DSMT4">
                  <p:embed/>
                </p:oleObj>
              </mc:Choice>
              <mc:Fallback>
                <p:oleObj name="Equation" r:id="rId5" imgW="5155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97453"/>
                        <a:ext cx="90249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672330"/>
              </p:ext>
            </p:extLst>
          </p:nvPr>
        </p:nvGraphicFramePr>
        <p:xfrm>
          <a:off x="838200" y="2856360"/>
          <a:ext cx="10447338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1" name="Equation" r:id="rId7" imgW="5968800" imgH="1079280" progId="Equation.DSMT4">
                  <p:embed/>
                </p:oleObj>
              </mc:Choice>
              <mc:Fallback>
                <p:oleObj name="Equation" r:id="rId7" imgW="596880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2856360"/>
                        <a:ext cx="10447338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886608"/>
              </p:ext>
            </p:extLst>
          </p:nvPr>
        </p:nvGraphicFramePr>
        <p:xfrm>
          <a:off x="838199" y="4833542"/>
          <a:ext cx="9832676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2" name="Equation" r:id="rId9" imgW="5499000" imgH="457200" progId="Equation.DSMT4">
                  <p:embed/>
                </p:oleObj>
              </mc:Choice>
              <mc:Fallback>
                <p:oleObj name="Equation" r:id="rId9" imgW="549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199" y="4833542"/>
                        <a:ext cx="9832676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045973"/>
              </p:ext>
            </p:extLst>
          </p:nvPr>
        </p:nvGraphicFramePr>
        <p:xfrm>
          <a:off x="838199" y="5721699"/>
          <a:ext cx="106505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3" name="Equation" r:id="rId11" imgW="5956200" imgH="457200" progId="Equation.DSMT4">
                  <p:embed/>
                </p:oleObj>
              </mc:Choice>
              <mc:Fallback>
                <p:oleObj name="Equation" r:id="rId11" imgW="5956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8199" y="5721699"/>
                        <a:ext cx="1065053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45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0A38-0FEA-45F7-94A9-EC8A3B8F7564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7FAF-1E04-49C9-97C0-F3B9D0BEFAC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461" y="247650"/>
            <a:ext cx="8638724" cy="673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参数显著性检验与方程显著性检验之间的关系</a:t>
            </a:r>
            <a:endParaRPr lang="zh-CN" altLang="en-US" sz="36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72058"/>
              </p:ext>
            </p:extLst>
          </p:nvPr>
        </p:nvGraphicFramePr>
        <p:xfrm>
          <a:off x="722153" y="1062033"/>
          <a:ext cx="11018177" cy="77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9" name="Equation" r:id="rId3" imgW="6311880" imgH="444240" progId="Equation.DSMT4">
                  <p:embed/>
                </p:oleObj>
              </mc:Choice>
              <mc:Fallback>
                <p:oleObj name="Equation" r:id="rId3" imgW="6311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2153" y="1062033"/>
                        <a:ext cx="11018177" cy="77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577332"/>
              </p:ext>
            </p:extLst>
          </p:nvPr>
        </p:nvGraphicFramePr>
        <p:xfrm>
          <a:off x="722153" y="2056606"/>
          <a:ext cx="11078783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0" name="Equation" r:id="rId5" imgW="6400800" imgH="736560" progId="Equation.DSMT4">
                  <p:embed/>
                </p:oleObj>
              </mc:Choice>
              <mc:Fallback>
                <p:oleObj name="Equation" r:id="rId5" imgW="64008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2153" y="2056606"/>
                        <a:ext cx="11078783" cy="128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688649"/>
              </p:ext>
            </p:extLst>
          </p:nvPr>
        </p:nvGraphicFramePr>
        <p:xfrm>
          <a:off x="722153" y="3733007"/>
          <a:ext cx="105965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1" name="Equation" r:id="rId7" imgW="6121080" imgH="228600" progId="Equation.DSMT4">
                  <p:embed/>
                </p:oleObj>
              </mc:Choice>
              <mc:Fallback>
                <p:oleObj name="Equation" r:id="rId7" imgW="6121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2153" y="3733007"/>
                        <a:ext cx="1059656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089138"/>
              </p:ext>
            </p:extLst>
          </p:nvPr>
        </p:nvGraphicFramePr>
        <p:xfrm>
          <a:off x="1047954" y="4401227"/>
          <a:ext cx="10091738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2" name="Equation" r:id="rId9" imgW="5829120" imgH="723600" progId="Equation.DSMT4">
                  <p:embed/>
                </p:oleObj>
              </mc:Choice>
              <mc:Fallback>
                <p:oleObj name="Equation" r:id="rId9" imgW="582912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7954" y="4401227"/>
                        <a:ext cx="10091738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2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0A38-0FEA-45F7-94A9-EC8A3B8F7564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7FAF-1E04-49C9-97C0-F3B9D0BEFACF}" type="slidenum">
              <a:rPr lang="en-US" altLang="zh-CN"/>
              <a:pPr/>
              <a:t>35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644374"/>
              </p:ext>
            </p:extLst>
          </p:nvPr>
        </p:nvGraphicFramePr>
        <p:xfrm>
          <a:off x="716801" y="306327"/>
          <a:ext cx="3942009" cy="44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2" name="Equation" r:id="rId3" imgW="1803240" imgH="203040" progId="Equation.DSMT4">
                  <p:embed/>
                </p:oleObj>
              </mc:Choice>
              <mc:Fallback>
                <p:oleObj name="Equation" r:id="rId3" imgW="1803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801" y="306327"/>
                        <a:ext cx="3942009" cy="44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493918"/>
              </p:ext>
            </p:extLst>
          </p:nvPr>
        </p:nvGraphicFramePr>
        <p:xfrm>
          <a:off x="716801" y="957658"/>
          <a:ext cx="104108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3" name="Equation" r:id="rId5" imgW="4762440" imgH="444240" progId="Equation.DSMT4">
                  <p:embed/>
                </p:oleObj>
              </mc:Choice>
              <mc:Fallback>
                <p:oleObj name="Equation" r:id="rId5" imgW="4762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801" y="957658"/>
                        <a:ext cx="10410825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921736"/>
              </p:ext>
            </p:extLst>
          </p:nvPr>
        </p:nvGraphicFramePr>
        <p:xfrm>
          <a:off x="716801" y="2199242"/>
          <a:ext cx="107711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4" name="Equation" r:id="rId7" imgW="4927320" imgH="444240" progId="Equation.DSMT4">
                  <p:embed/>
                </p:oleObj>
              </mc:Choice>
              <mc:Fallback>
                <p:oleObj name="Equation" r:id="rId7" imgW="4927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6801" y="2199242"/>
                        <a:ext cx="10771188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91161"/>
              </p:ext>
            </p:extLst>
          </p:nvPr>
        </p:nvGraphicFramePr>
        <p:xfrm>
          <a:off x="716801" y="3348472"/>
          <a:ext cx="107711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5" name="Equation" r:id="rId9" imgW="4927320" imgH="444240" progId="Equation.DSMT4">
                  <p:embed/>
                </p:oleObj>
              </mc:Choice>
              <mc:Fallback>
                <p:oleObj name="Equation" r:id="rId9" imgW="4927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6801" y="3348472"/>
                        <a:ext cx="10771188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32962"/>
              </p:ext>
            </p:extLst>
          </p:nvPr>
        </p:nvGraphicFramePr>
        <p:xfrm>
          <a:off x="3292595" y="4838124"/>
          <a:ext cx="33591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6" name="Equation" r:id="rId11" imgW="1536480" imgH="228600" progId="Equation.DSMT4">
                  <p:embed/>
                </p:oleObj>
              </mc:Choice>
              <mc:Fallback>
                <p:oleObj name="Equation" r:id="rId11" imgW="1536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92595" y="4838124"/>
                        <a:ext cx="3359150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4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4A28-0F7E-4AE4-81D4-BEAAFA2A3ADE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FA49-3A9F-4E9F-94F9-FBDA2896B4A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929794" name="Text Box 2"/>
          <p:cNvSpPr txBox="1">
            <a:spLocks noChangeArrowheads="1"/>
          </p:cNvSpPr>
          <p:nvPr/>
        </p:nvSpPr>
        <p:spPr bwMode="auto">
          <a:xfrm>
            <a:off x="1374503" y="498258"/>
            <a:ext cx="103065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补充：四种常用计量模型结构参数的</a:t>
            </a:r>
            <a:r>
              <a:rPr lang="zh-CN" altLang="en-US" sz="36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经济意义     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822822"/>
              </p:ext>
            </p:extLst>
          </p:nvPr>
        </p:nvGraphicFramePr>
        <p:xfrm>
          <a:off x="915838" y="1280515"/>
          <a:ext cx="874871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1" name="Equation" r:id="rId3" imgW="4292280" imgH="431640" progId="Equation.DSMT4">
                  <p:embed/>
                </p:oleObj>
              </mc:Choice>
              <mc:Fallback>
                <p:oleObj name="Equation" r:id="rId3" imgW="4292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838" y="1280515"/>
                        <a:ext cx="8748713" cy="87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649701"/>
              </p:ext>
            </p:extLst>
          </p:nvPr>
        </p:nvGraphicFramePr>
        <p:xfrm>
          <a:off x="915838" y="2599937"/>
          <a:ext cx="99631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2" name="Equation" r:id="rId5" imgW="4889160" imgH="419040" progId="Equation.DSMT4">
                  <p:embed/>
                </p:oleObj>
              </mc:Choice>
              <mc:Fallback>
                <p:oleObj name="Equation" r:id="rId5" imgW="4889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5838" y="2599937"/>
                        <a:ext cx="996315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14774"/>
              </p:ext>
            </p:extLst>
          </p:nvPr>
        </p:nvGraphicFramePr>
        <p:xfrm>
          <a:off x="915838" y="4050102"/>
          <a:ext cx="942022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3" name="Equation" r:id="rId7" imgW="4622760" imgH="558720" progId="Equation.DSMT4">
                  <p:embed/>
                </p:oleObj>
              </mc:Choice>
              <mc:Fallback>
                <p:oleObj name="Equation" r:id="rId7" imgW="462276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5838" y="4050102"/>
                        <a:ext cx="9420225" cy="113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63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4A28-0F7E-4AE4-81D4-BEAAFA2A3ADE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FA49-3A9F-4E9F-94F9-FBDA2896B4A9}" type="slidenum">
              <a:rPr lang="en-US" altLang="zh-CN"/>
              <a:pPr/>
              <a:t>37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045100"/>
              </p:ext>
            </p:extLst>
          </p:nvPr>
        </p:nvGraphicFramePr>
        <p:xfrm>
          <a:off x="484188" y="346376"/>
          <a:ext cx="1086961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8" name="Equation" r:id="rId3" imgW="5333760" imgH="431640" progId="Equation.DSMT4">
                  <p:embed/>
                </p:oleObj>
              </mc:Choice>
              <mc:Fallback>
                <p:oleObj name="Equation" r:id="rId3" imgW="5333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188" y="346376"/>
                        <a:ext cx="10869612" cy="87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410443"/>
              </p:ext>
            </p:extLst>
          </p:nvPr>
        </p:nvGraphicFramePr>
        <p:xfrm>
          <a:off x="1002072" y="1546370"/>
          <a:ext cx="9263332" cy="1297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9" name="Equation" r:id="rId5" imgW="4876560" imgH="685800" progId="Equation.DSMT4">
                  <p:embed/>
                </p:oleObj>
              </mc:Choice>
              <mc:Fallback>
                <p:oleObj name="Equation" r:id="rId5" imgW="48765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2072" y="1546370"/>
                        <a:ext cx="9263332" cy="1297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204196"/>
              </p:ext>
            </p:extLst>
          </p:nvPr>
        </p:nvGraphicFramePr>
        <p:xfrm>
          <a:off x="1002072" y="3166232"/>
          <a:ext cx="7391400" cy="124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0" name="Equation" r:id="rId7" imgW="3898800" imgH="660240" progId="Equation.DSMT4">
                  <p:embed/>
                </p:oleObj>
              </mc:Choice>
              <mc:Fallback>
                <p:oleObj name="Equation" r:id="rId7" imgW="38988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2072" y="3166232"/>
                        <a:ext cx="7391400" cy="1248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601119"/>
              </p:ext>
            </p:extLst>
          </p:nvPr>
        </p:nvGraphicFramePr>
        <p:xfrm>
          <a:off x="1002072" y="4806770"/>
          <a:ext cx="874712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1" name="Equation" r:id="rId9" imgW="4292280" imgH="660240" progId="Equation.DSMT4">
                  <p:embed/>
                </p:oleObj>
              </mc:Choice>
              <mc:Fallback>
                <p:oleObj name="Equation" r:id="rId9" imgW="42922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2072" y="4806770"/>
                        <a:ext cx="8747125" cy="134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76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4A28-0F7E-4AE4-81D4-BEAAFA2A3ADE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FA49-3A9F-4E9F-94F9-FBDA2896B4A9}" type="slidenum">
              <a:rPr lang="en-US" altLang="zh-CN"/>
              <a:pPr/>
              <a:t>38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448237"/>
              </p:ext>
            </p:extLst>
          </p:nvPr>
        </p:nvGraphicFramePr>
        <p:xfrm>
          <a:off x="389975" y="665389"/>
          <a:ext cx="110505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4" name="Equation" r:id="rId3" imgW="5422680" imgH="419040" progId="Equation.DSMT4">
                  <p:embed/>
                </p:oleObj>
              </mc:Choice>
              <mc:Fallback>
                <p:oleObj name="Equation" r:id="rId3" imgW="5422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975" y="665389"/>
                        <a:ext cx="1105058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355852"/>
              </p:ext>
            </p:extLst>
          </p:nvPr>
        </p:nvGraphicFramePr>
        <p:xfrm>
          <a:off x="525946" y="1966263"/>
          <a:ext cx="7391400" cy="124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5" name="Equation" r:id="rId5" imgW="3898800" imgH="660240" progId="Equation.DSMT4">
                  <p:embed/>
                </p:oleObj>
              </mc:Choice>
              <mc:Fallback>
                <p:oleObj name="Equation" r:id="rId5" imgW="38988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946" y="1966263"/>
                        <a:ext cx="7391400" cy="1248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074004"/>
              </p:ext>
            </p:extLst>
          </p:nvPr>
        </p:nvGraphicFramePr>
        <p:xfrm>
          <a:off x="525946" y="3794903"/>
          <a:ext cx="1045527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6" name="Equation" r:id="rId7" imgW="5130720" imgH="660240" progId="Equation.DSMT4">
                  <p:embed/>
                </p:oleObj>
              </mc:Choice>
              <mc:Fallback>
                <p:oleObj name="Equation" r:id="rId7" imgW="51307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946" y="3794903"/>
                        <a:ext cx="10455275" cy="134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674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4A28-0F7E-4AE4-81D4-BEAAFA2A3ADE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FA49-3A9F-4E9F-94F9-FBDA2896B4A9}" type="slidenum">
              <a:rPr lang="en-US" altLang="zh-CN"/>
              <a:pPr/>
              <a:t>39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155595"/>
              </p:ext>
            </p:extLst>
          </p:nvPr>
        </p:nvGraphicFramePr>
        <p:xfrm>
          <a:off x="838200" y="668190"/>
          <a:ext cx="81772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8" name="Equation" r:id="rId3" imgW="4012920" imgH="419040" progId="Equation.DSMT4">
                  <p:embed/>
                </p:oleObj>
              </mc:Choice>
              <mc:Fallback>
                <p:oleObj name="Equation" r:id="rId3" imgW="4012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668190"/>
                        <a:ext cx="817721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305042"/>
              </p:ext>
            </p:extLst>
          </p:nvPr>
        </p:nvGraphicFramePr>
        <p:xfrm>
          <a:off x="838200" y="1975594"/>
          <a:ext cx="7391400" cy="124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" name="Equation" r:id="rId5" imgW="3898800" imgH="660240" progId="Equation.DSMT4">
                  <p:embed/>
                </p:oleObj>
              </mc:Choice>
              <mc:Fallback>
                <p:oleObj name="Equation" r:id="rId5" imgW="38988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975594"/>
                        <a:ext cx="7391400" cy="1248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613848"/>
              </p:ext>
            </p:extLst>
          </p:nvPr>
        </p:nvGraphicFramePr>
        <p:xfrm>
          <a:off x="838200" y="3826197"/>
          <a:ext cx="970438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0" name="Equation" r:id="rId7" imgW="4762440" imgH="812520" progId="Equation.DSMT4">
                  <p:embed/>
                </p:oleObj>
              </mc:Choice>
              <mc:Fallback>
                <p:oleObj name="Equation" r:id="rId7" imgW="47624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826197"/>
                        <a:ext cx="9704387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67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B07D-C824-4A2B-8517-ACC40E2E9100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B4C7-EB11-4FC5-9AE1-5BC36070778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74520" y="447675"/>
            <a:ext cx="8135983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b="1" dirty="0">
                <a:solidFill>
                  <a:srgbClr val="FF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§3.1 </a:t>
            </a:r>
            <a:r>
              <a:rPr lang="zh-CN" altLang="en-US" b="1" dirty="0">
                <a:solidFill>
                  <a:srgbClr val="FF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模型的建立及假设条件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5913" y="1773238"/>
            <a:ext cx="7391400" cy="4114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ct val="200000"/>
              </a:spcBef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一、多元线性回归模型的基本概念</a:t>
            </a:r>
            <a:r>
              <a:rPr lang="zh-CN" altLang="en-US" sz="36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ct val="200000"/>
              </a:spcBef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二、多元线性回归模型的基本假定</a:t>
            </a:r>
            <a:r>
              <a:rPr lang="zh-CN" altLang="en-US" sz="36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34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071-4A46-42C2-9F28-4668133DD9A5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3B2-FFCF-4F94-8296-F7846C4BF8A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934914" name="Text Box 2"/>
          <p:cNvSpPr txBox="1">
            <a:spLocks noChangeArrowheads="1"/>
          </p:cNvSpPr>
          <p:nvPr/>
        </p:nvSpPr>
        <p:spPr bwMode="auto">
          <a:xfrm>
            <a:off x="838200" y="195982"/>
            <a:ext cx="1070936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例：下表根据不同的模型回归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了消费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支出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元）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与收入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（元）之间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的关系：</a:t>
            </a:r>
          </a:p>
        </p:txBody>
      </p:sp>
      <p:graphicFrame>
        <p:nvGraphicFramePr>
          <p:cNvPr id="9349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48856"/>
              </p:ext>
            </p:extLst>
          </p:nvPr>
        </p:nvGraphicFramePr>
        <p:xfrm>
          <a:off x="1071154" y="1267098"/>
          <a:ext cx="10476412" cy="4332015"/>
        </p:xfrm>
        <a:graphic>
          <a:graphicData uri="http://schemas.openxmlformats.org/drawingml/2006/table">
            <a:tbl>
              <a:tblPr/>
              <a:tblGrid>
                <a:gridCol w="300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5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3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856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模型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截距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斜率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参数含义</a:t>
                      </a:r>
                      <a:endParaRPr kumimoji="1" lang="en-US" altLang="zh-CN" sz="2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33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双对数线性模型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LnY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l-GR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l-GR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LnX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u</a:t>
                      </a:r>
                      <a:endParaRPr kumimoji="1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0.673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0.901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收入每增长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1%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，消费支出平均将增长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0.901%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13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=(0.333)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(0.033)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133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对数－线性模型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LnY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l-GR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l-GR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u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9.139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0.00253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收入每增加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元，消费支出平均将增长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0.253%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13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=(0.040)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(1.3E-06)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133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线性－对数模型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l-GR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l-GR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LnX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u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198826.8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21475.06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收入每增长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1%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，消费支出平均将增加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214.75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元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13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=(9657.49)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(947.602)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33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线性模型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l-GR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l-GR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u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2372.630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0.623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收入每增加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元，消费支出平均将增加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0.623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元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13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=(546.027)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(0.018)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1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5E2-EDC7-4F96-A061-D95595406363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6696-7581-4E14-A41A-9F0900BA859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24114" y="549275"/>
            <a:ext cx="7793037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36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一、多元线性回归模型的基本概念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188" y="2406651"/>
            <a:ext cx="11351623" cy="72843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假设被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解释变量</a:t>
            </a:r>
            <a:r>
              <a:rPr lang="en-US" altLang="zh-CN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是多个解释变量</a:t>
            </a:r>
            <a:r>
              <a:rPr lang="en-US" altLang="zh-CN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,···,</a:t>
            </a:r>
            <a:r>
              <a:rPr lang="en-US" altLang="zh-CN" b="1" i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和随机误差项</a:t>
            </a:r>
            <a:r>
              <a:rPr lang="en-US" altLang="zh-CN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的线性函数：</a:t>
            </a:r>
          </a:p>
        </p:txBody>
      </p:sp>
      <p:sp>
        <p:nvSpPr>
          <p:cNvPr id="840710" name="Text Box 6"/>
          <p:cNvSpPr txBox="1">
            <a:spLocks noChangeArrowheads="1"/>
          </p:cNvSpPr>
          <p:nvPr/>
        </p:nvSpPr>
        <p:spPr bwMode="auto">
          <a:xfrm>
            <a:off x="876686" y="4766610"/>
            <a:ext cx="10887891" cy="559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则称上式</a:t>
            </a:r>
            <a:r>
              <a:rPr lang="zh-CN" altLang="en-US" dirty="0" smtClean="0"/>
              <a:t>为</a:t>
            </a:r>
            <a:r>
              <a:rPr lang="zh-CN" altLang="en-US" i="1" dirty="0" smtClean="0"/>
              <a:t>多</a:t>
            </a:r>
            <a:r>
              <a:rPr lang="zh-CN" altLang="en-US" dirty="0" smtClean="0"/>
              <a:t>元</a:t>
            </a:r>
            <a:r>
              <a:rPr lang="zh-CN" altLang="en-US" dirty="0"/>
              <a:t>总体线性回归</a:t>
            </a:r>
            <a:r>
              <a:rPr lang="zh-CN" altLang="en-US" dirty="0" smtClean="0"/>
              <a:t>模型。其中</a:t>
            </a:r>
            <a:r>
              <a:rPr lang="en-US" altLang="zh-CN" dirty="0"/>
              <a:t>:</a:t>
            </a:r>
            <a:r>
              <a:rPr lang="en-US" altLang="zh-CN" i="1" dirty="0">
                <a:solidFill>
                  <a:srgbClr val="FF3300"/>
                </a:solidFill>
              </a:rPr>
              <a:t>k</a:t>
            </a:r>
            <a:r>
              <a:rPr lang="zh-CN" altLang="en-US" dirty="0" smtClean="0"/>
              <a:t>为待估参数个数</a:t>
            </a:r>
            <a:endParaRPr lang="zh-CN" altLang="en-US" dirty="0"/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840711" name="Rectangle 7"/>
          <p:cNvSpPr>
            <a:spLocks noChangeArrowheads="1"/>
          </p:cNvSpPr>
          <p:nvPr/>
        </p:nvSpPr>
        <p:spPr bwMode="auto">
          <a:xfrm>
            <a:off x="535352" y="1458912"/>
            <a:ext cx="54168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206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多元线性总体回归</a:t>
            </a:r>
            <a:r>
              <a:rPr lang="zh-CN" altLang="en-US" sz="3600" b="1" dirty="0">
                <a:solidFill>
                  <a:srgbClr val="00206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模型</a:t>
            </a:r>
            <a:r>
              <a:rPr lang="en-US" altLang="zh-CN" sz="3600" b="1" dirty="0">
                <a:solidFill>
                  <a:srgbClr val="00206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84074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260494"/>
              </p:ext>
            </p:extLst>
          </p:nvPr>
        </p:nvGraphicFramePr>
        <p:xfrm>
          <a:off x="2620963" y="3511550"/>
          <a:ext cx="63563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2552400" imgH="228600" progId="Equation.DSMT4">
                  <p:embed/>
                </p:oleObj>
              </mc:Choice>
              <mc:Fallback>
                <p:oleObj name="Equation" r:id="rId3" imgW="255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3511550"/>
                        <a:ext cx="63563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3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75145" y="784021"/>
            <a:ext cx="1636152" cy="5023079"/>
            <a:chOff x="9836894" y="648197"/>
            <a:chExt cx="1636152" cy="5023079"/>
          </a:xfrm>
        </p:grpSpPr>
        <p:sp>
          <p:nvSpPr>
            <p:cNvPr id="28" name="矩形 27"/>
            <p:cNvSpPr/>
            <p:nvPr/>
          </p:nvSpPr>
          <p:spPr>
            <a:xfrm>
              <a:off x="9836894" y="648197"/>
              <a:ext cx="456541" cy="21996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6373653"/>
                </p:ext>
              </p:extLst>
            </p:nvPr>
          </p:nvGraphicFramePr>
          <p:xfrm>
            <a:off x="10335673" y="3318982"/>
            <a:ext cx="1137373" cy="2352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3" name="Equation" r:id="rId3" imgW="558720" imgH="1155600" progId="Equation.DSMT4">
                    <p:embed/>
                  </p:oleObj>
                </mc:Choice>
                <mc:Fallback>
                  <p:oleObj name="Equation" r:id="rId3" imgW="558720" imgH="1155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335673" y="3318982"/>
                          <a:ext cx="1137373" cy="23522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肘形连接符 55"/>
            <p:cNvCxnSpPr>
              <a:stCxn id="28" idx="3"/>
            </p:cNvCxnSpPr>
            <p:nvPr/>
          </p:nvCxnSpPr>
          <p:spPr>
            <a:xfrm>
              <a:off x="10293435" y="1748036"/>
              <a:ext cx="383102" cy="1682984"/>
            </a:xfrm>
            <a:prstGeom prst="bentConnector2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4439877" y="784020"/>
            <a:ext cx="4400900" cy="5080561"/>
            <a:chOff x="4142325" y="848351"/>
            <a:chExt cx="4400900" cy="5080561"/>
          </a:xfrm>
        </p:grpSpPr>
        <p:graphicFrame>
          <p:nvGraphicFramePr>
            <p:cNvPr id="4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6593938"/>
                </p:ext>
              </p:extLst>
            </p:nvPr>
          </p:nvGraphicFramePr>
          <p:xfrm>
            <a:off x="4142325" y="3638150"/>
            <a:ext cx="3894137" cy="2290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4" name="Equation" r:id="rId5" imgW="1942920" imgH="1143000" progId="Equation.DSMT4">
                    <p:embed/>
                  </p:oleObj>
                </mc:Choice>
                <mc:Fallback>
                  <p:oleObj name="Equation" r:id="rId5" imgW="1942920" imgH="1143000" progId="Equation.DSMT4">
                    <p:embed/>
                    <p:pic>
                      <p:nvPicPr>
                        <p:cNvPr id="8837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325" y="3638150"/>
                          <a:ext cx="3894137" cy="2290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矩形 48"/>
            <p:cNvSpPr/>
            <p:nvPr/>
          </p:nvSpPr>
          <p:spPr>
            <a:xfrm>
              <a:off x="4393015" y="865533"/>
              <a:ext cx="260995" cy="22138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267243" y="848351"/>
              <a:ext cx="446488" cy="22310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352066" y="848351"/>
              <a:ext cx="473327" cy="22310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099116" y="848351"/>
              <a:ext cx="444109" cy="22310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/>
            <p:cNvCxnSpPr>
              <a:stCxn id="50" idx="2"/>
            </p:cNvCxnSpPr>
            <p:nvPr/>
          </p:nvCxnSpPr>
          <p:spPr>
            <a:xfrm>
              <a:off x="5490487" y="3079387"/>
              <a:ext cx="626795" cy="544947"/>
            </a:xfrm>
            <a:prstGeom prst="straightConnector1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037108" y="784020"/>
            <a:ext cx="5461833" cy="5060757"/>
            <a:chOff x="3922566" y="1451300"/>
            <a:chExt cx="5461833" cy="5060757"/>
          </a:xfrm>
        </p:grpSpPr>
        <p:grpSp>
          <p:nvGrpSpPr>
            <p:cNvPr id="12" name="组合 11"/>
            <p:cNvGrpSpPr/>
            <p:nvPr/>
          </p:nvGrpSpPr>
          <p:grpSpPr>
            <a:xfrm>
              <a:off x="3922566" y="1451300"/>
              <a:ext cx="4573492" cy="2719028"/>
              <a:chOff x="3952587" y="1865745"/>
              <a:chExt cx="4541312" cy="271902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952587" y="1865745"/>
                <a:ext cx="436998" cy="22438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988140" y="1865746"/>
                <a:ext cx="350772" cy="22438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041202" y="1865745"/>
                <a:ext cx="375729" cy="22310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841477" y="1865746"/>
                <a:ext cx="428285" cy="22438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/>
              <p:cNvCxnSpPr>
                <a:stCxn id="20" idx="2"/>
              </p:cNvCxnSpPr>
              <p:nvPr/>
            </p:nvCxnSpPr>
            <p:spPr>
              <a:xfrm>
                <a:off x="8055620" y="4109596"/>
                <a:ext cx="438279" cy="4751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0825970"/>
                </p:ext>
              </p:extLst>
            </p:nvPr>
          </p:nvGraphicFramePr>
          <p:xfrm>
            <a:off x="8199419" y="4116337"/>
            <a:ext cx="1184980" cy="2395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" name="Equation" r:id="rId7" imgW="583920" imgH="1180800" progId="Equation.DSMT4">
                    <p:embed/>
                  </p:oleObj>
                </mc:Choice>
                <mc:Fallback>
                  <p:oleObj name="Equation" r:id="rId7" imgW="583920" imgH="1180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199419" y="4116337"/>
                          <a:ext cx="1184980" cy="23957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D57E-A67F-404D-B97F-1062486F6065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36D-F97E-4F38-8000-093A347DB85A}" type="slidenum">
              <a:rPr lang="en-US" altLang="zh-CN"/>
              <a:pPr/>
              <a:t>6</a:t>
            </a:fld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3400071" y="817003"/>
            <a:ext cx="1145309" cy="5054753"/>
            <a:chOff x="3278909" y="1563063"/>
            <a:chExt cx="1145309" cy="5054753"/>
          </a:xfrm>
        </p:grpSpPr>
        <p:grpSp>
          <p:nvGrpSpPr>
            <p:cNvPr id="9" name="组合 8"/>
            <p:cNvGrpSpPr/>
            <p:nvPr/>
          </p:nvGrpSpPr>
          <p:grpSpPr>
            <a:xfrm>
              <a:off x="3352800" y="1563063"/>
              <a:ext cx="369455" cy="2694900"/>
              <a:chOff x="3352800" y="1563063"/>
              <a:chExt cx="369455" cy="269490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352800" y="1563063"/>
                <a:ext cx="369455" cy="2191253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>
                <a:off x="3537527" y="3796145"/>
                <a:ext cx="0" cy="461818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4250518"/>
                </p:ext>
              </p:extLst>
            </p:nvPr>
          </p:nvGraphicFramePr>
          <p:xfrm>
            <a:off x="3278909" y="4249108"/>
            <a:ext cx="1145309" cy="2368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6" name="Equation" r:id="rId9" imgW="558720" imgH="1155600" progId="Equation.DSMT4">
                    <p:embed/>
                  </p:oleObj>
                </mc:Choice>
                <mc:Fallback>
                  <p:oleObj name="Equation" r:id="rId9" imgW="558720" imgH="1155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78909" y="4249108"/>
                          <a:ext cx="1145309" cy="23687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26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508435"/>
              </p:ext>
            </p:extLst>
          </p:nvPr>
        </p:nvGraphicFramePr>
        <p:xfrm>
          <a:off x="3289145" y="808377"/>
          <a:ext cx="6391275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" name="Equation" r:id="rId11" imgW="2933640" imgH="952200" progId="Equation.DSMT4">
                  <p:embed/>
                </p:oleObj>
              </mc:Choice>
              <mc:Fallback>
                <p:oleObj name="Equation" r:id="rId11" imgW="293364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145" y="808377"/>
                        <a:ext cx="6391275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235414"/>
              </p:ext>
            </p:extLst>
          </p:nvPr>
        </p:nvGraphicFramePr>
        <p:xfrm>
          <a:off x="1211005" y="6062386"/>
          <a:ext cx="7094953" cy="437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Equation" r:id="rId13" imgW="3504960" imgH="215640" progId="Equation.DSMT4">
                  <p:embed/>
                </p:oleObj>
              </mc:Choice>
              <mc:Fallback>
                <p:oleObj name="Equation" r:id="rId13" imgW="3504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11005" y="6062386"/>
                        <a:ext cx="7094953" cy="437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987421"/>
              </p:ext>
            </p:extLst>
          </p:nvPr>
        </p:nvGraphicFramePr>
        <p:xfrm>
          <a:off x="215973" y="193289"/>
          <a:ext cx="118491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" name="Equation" r:id="rId15" imgW="5854680" imgH="228600" progId="Equation.DSMT4">
                  <p:embed/>
                </p:oleObj>
              </mc:Choice>
              <mc:Fallback>
                <p:oleObj name="Equation" r:id="rId15" imgW="585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5973" y="193289"/>
                        <a:ext cx="11849100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03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8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11C-57F1-4DF5-A8F9-A6BDD49D1DAF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DB0C-5B79-4484-A7A9-D764EB7B1D03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561628"/>
              </p:ext>
            </p:extLst>
          </p:nvPr>
        </p:nvGraphicFramePr>
        <p:xfrm>
          <a:off x="947808" y="205363"/>
          <a:ext cx="9859963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Equation" r:id="rId3" imgW="5232240" imgH="749160" progId="Equation.DSMT4">
                  <p:embed/>
                </p:oleObj>
              </mc:Choice>
              <mc:Fallback>
                <p:oleObj name="Equation" r:id="rId3" imgW="523224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808" y="205363"/>
                        <a:ext cx="9859963" cy="141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753635"/>
              </p:ext>
            </p:extLst>
          </p:nvPr>
        </p:nvGraphicFramePr>
        <p:xfrm>
          <a:off x="947738" y="3049991"/>
          <a:ext cx="89979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Equation" r:id="rId5" imgW="4775040" imgH="203040" progId="Equation.DSMT4">
                  <p:embed/>
                </p:oleObj>
              </mc:Choice>
              <mc:Fallback>
                <p:oleObj name="Equation" r:id="rId5" imgW="4775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7738" y="3049991"/>
                        <a:ext cx="89979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918363"/>
              </p:ext>
            </p:extLst>
          </p:nvPr>
        </p:nvGraphicFramePr>
        <p:xfrm>
          <a:off x="936625" y="3678238"/>
          <a:ext cx="10098088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Equation" r:id="rId7" imgW="5359320" imgH="545760" progId="Equation.DSMT4">
                  <p:embed/>
                </p:oleObj>
              </mc:Choice>
              <mc:Fallback>
                <p:oleObj name="Equation" r:id="rId7" imgW="53593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6625" y="3678238"/>
                        <a:ext cx="10098088" cy="103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658074"/>
              </p:ext>
            </p:extLst>
          </p:nvPr>
        </p:nvGraphicFramePr>
        <p:xfrm>
          <a:off x="947738" y="4912755"/>
          <a:ext cx="10336212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Equation" r:id="rId9" imgW="5486400" imgH="761760" progId="Equation.DSMT4">
                  <p:embed/>
                </p:oleObj>
              </mc:Choice>
              <mc:Fallback>
                <p:oleObj name="Equation" r:id="rId9" imgW="548640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7738" y="4912755"/>
                        <a:ext cx="10336212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133721"/>
              </p:ext>
            </p:extLst>
          </p:nvPr>
        </p:nvGraphicFramePr>
        <p:xfrm>
          <a:off x="947739" y="1909016"/>
          <a:ext cx="11060232" cy="773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Equation" r:id="rId11" imgW="7073640" imgH="507960" progId="Equation.DSMT4">
                  <p:embed/>
                </p:oleObj>
              </mc:Choice>
              <mc:Fallback>
                <p:oleObj name="Equation" r:id="rId11" imgW="70736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7739" y="1909016"/>
                        <a:ext cx="11060232" cy="773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74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7201-4049-4C56-85B0-3698C893FD9A}" type="datetime1">
              <a:rPr lang="zh-CN" altLang="en-US"/>
              <a:pPr/>
              <a:t>2020/5/18</a:t>
            </a:fld>
            <a:endParaRPr lang="en-US" altLang="zh-CN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FC6A-318E-4BBD-B765-9ACBE13E1733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322602"/>
              </p:ext>
            </p:extLst>
          </p:nvPr>
        </p:nvGraphicFramePr>
        <p:xfrm>
          <a:off x="407988" y="595313"/>
          <a:ext cx="10910887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Equation" r:id="rId3" imgW="6159240" imgH="761760" progId="Equation.DSMT4">
                  <p:embed/>
                </p:oleObj>
              </mc:Choice>
              <mc:Fallback>
                <p:oleObj name="Equation" r:id="rId3" imgW="615924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988" y="595313"/>
                        <a:ext cx="10910887" cy="134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963384"/>
              </p:ext>
            </p:extLst>
          </p:nvPr>
        </p:nvGraphicFramePr>
        <p:xfrm>
          <a:off x="1248580" y="3102080"/>
          <a:ext cx="9229701" cy="235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Equation" r:id="rId5" imgW="4978080" imgH="1269720" progId="Equation.DSMT4">
                  <p:embed/>
                </p:oleObj>
              </mc:Choice>
              <mc:Fallback>
                <p:oleObj name="Equation" r:id="rId5" imgW="497808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8580" y="3102080"/>
                        <a:ext cx="9229701" cy="235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9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753601" y="6473825"/>
            <a:ext cx="758825" cy="2476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480E11-3A7C-44EF-B9F1-AA1B829B81F6}" type="slidenum">
              <a:rPr lang="en-US" altLang="zh-CN">
                <a:solidFill>
                  <a:srgbClr val="8F9CAA"/>
                </a:solidFill>
              </a:rPr>
              <a:pPr eaLnBrk="1" hangingPunct="1"/>
              <a:t>9</a:t>
            </a:fld>
            <a:endParaRPr lang="en-US" altLang="zh-CN">
              <a:solidFill>
                <a:srgbClr val="8F9CAA"/>
              </a:solidFill>
            </a:endParaRPr>
          </a:p>
        </p:txBody>
      </p:sp>
      <p:sp>
        <p:nvSpPr>
          <p:cNvPr id="48137" name="Rectangle 5"/>
          <p:cNvSpPr>
            <a:spLocks noChangeArrowheads="1"/>
          </p:cNvSpPr>
          <p:nvPr/>
        </p:nvSpPr>
        <p:spPr bwMode="auto">
          <a:xfrm>
            <a:off x="2424113" y="396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3800">
              <a:solidFill>
                <a:schemeClr val="tx2"/>
              </a:solidFill>
            </a:endParaRPr>
          </a:p>
        </p:txBody>
      </p:sp>
      <p:sp>
        <p:nvSpPr>
          <p:cNvPr id="48138" name="Rectangle 6"/>
          <p:cNvSpPr>
            <a:spLocks noChangeArrowheads="1"/>
          </p:cNvSpPr>
          <p:nvPr/>
        </p:nvSpPr>
        <p:spPr bwMode="auto">
          <a:xfrm>
            <a:off x="1919288" y="476251"/>
            <a:ext cx="8424862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900" b="1">
              <a:solidFill>
                <a:srgbClr val="CC3300"/>
              </a:solidFill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500"/>
          </a:p>
        </p:txBody>
      </p:sp>
      <p:sp>
        <p:nvSpPr>
          <p:cNvPr id="83" name="Rectangle 7"/>
          <p:cNvSpPr>
            <a:spLocks noChangeArrowheads="1"/>
          </p:cNvSpPr>
          <p:nvPr/>
        </p:nvSpPr>
        <p:spPr bwMode="auto">
          <a:xfrm>
            <a:off x="2276476" y="8329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FF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二、多元线性回归模型的基本假定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624482"/>
              </p:ext>
            </p:extLst>
          </p:nvPr>
        </p:nvGraphicFramePr>
        <p:xfrm>
          <a:off x="663575" y="827088"/>
          <a:ext cx="8002588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3" name="Equation" r:id="rId3" imgW="4444920" imgH="520560" progId="Equation.DSMT4">
                  <p:embed/>
                </p:oleObj>
              </mc:Choice>
              <mc:Fallback>
                <p:oleObj name="Equation" r:id="rId3" imgW="44449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575" y="827088"/>
                        <a:ext cx="8002588" cy="93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437272"/>
              </p:ext>
            </p:extLst>
          </p:nvPr>
        </p:nvGraphicFramePr>
        <p:xfrm>
          <a:off x="676275" y="1941513"/>
          <a:ext cx="87741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4" name="Equation" r:id="rId5" imgW="4914720" imgH="520560" progId="Equation.DSMT4">
                  <p:embed/>
                </p:oleObj>
              </mc:Choice>
              <mc:Fallback>
                <p:oleObj name="Equation" r:id="rId5" imgW="49147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275" y="1941513"/>
                        <a:ext cx="8774113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622547"/>
              </p:ext>
            </p:extLst>
          </p:nvPr>
        </p:nvGraphicFramePr>
        <p:xfrm>
          <a:off x="698500" y="3052763"/>
          <a:ext cx="73215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5" name="Equation" r:id="rId7" imgW="4101840" imgH="558720" progId="Equation.DSMT4">
                  <p:embed/>
                </p:oleObj>
              </mc:Choice>
              <mc:Fallback>
                <p:oleObj name="Equation" r:id="rId7" imgW="41018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8500" y="3052763"/>
                        <a:ext cx="7321550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519880"/>
              </p:ext>
            </p:extLst>
          </p:nvPr>
        </p:nvGraphicFramePr>
        <p:xfrm>
          <a:off x="695026" y="4371976"/>
          <a:ext cx="93853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6" name="Equation" r:id="rId9" imgW="5257800" imgH="1206360" progId="Equation.DSMT4">
                  <p:embed/>
                </p:oleObj>
              </mc:Choice>
              <mc:Fallback>
                <p:oleObj name="Equation" r:id="rId9" imgW="525780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5026" y="4371976"/>
                        <a:ext cx="9385300" cy="215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296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849</Words>
  <Application>Microsoft Office PowerPoint</Application>
  <PresentationFormat>宽屏</PresentationFormat>
  <Paragraphs>209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Mathematica1</vt:lpstr>
      <vt:lpstr>华文楷体</vt:lpstr>
      <vt:lpstr>华文新魏</vt:lpstr>
      <vt:lpstr>楷体_GB2312</vt:lpstr>
      <vt:lpstr>宋体</vt:lpstr>
      <vt:lpstr>微软雅黑</vt:lpstr>
      <vt:lpstr>Arial</vt:lpstr>
      <vt:lpstr>Calibri</vt:lpstr>
      <vt:lpstr>Calibri Light</vt:lpstr>
      <vt:lpstr>Symbol</vt:lpstr>
      <vt:lpstr>Times New Roman</vt:lpstr>
      <vt:lpstr>Verdana</vt:lpstr>
      <vt:lpstr>Wingdings</vt:lpstr>
      <vt:lpstr>Office 主题</vt:lpstr>
      <vt:lpstr>Equation</vt:lpstr>
      <vt:lpstr>计量经济学基础</vt:lpstr>
      <vt:lpstr>PowerPoint 演示文稿</vt:lpstr>
      <vt:lpstr>本章内容的逻辑体系</vt:lpstr>
      <vt:lpstr>§3.1 模型的建立及假设条件</vt:lpstr>
      <vt:lpstr>     一、多元线性回归模型的基本概念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§3.2 最小二乘法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回归系数的方差及其估计值</vt:lpstr>
      <vt:lpstr>§3.4  多元线性回归模型的统计检验 </vt:lpstr>
      <vt:lpstr>PowerPoint 演示文稿</vt:lpstr>
      <vt:lpstr>PowerPoint 演示文稿</vt:lpstr>
      <vt:lpstr>   二、回归系数的置信区间 </vt:lpstr>
      <vt:lpstr>   三、拟合优度检验</vt:lpstr>
      <vt:lpstr>   三、拟合优度检验</vt:lpstr>
      <vt:lpstr>PowerPoint 演示文稿</vt:lpstr>
      <vt:lpstr>PowerPoint 演示文稿</vt:lpstr>
      <vt:lpstr>PowerPoint 演示文稿</vt:lpstr>
      <vt:lpstr>PowerPoint 演示文稿</vt:lpstr>
      <vt:lpstr>   三、回归方程的显著性检验(F检验) </vt:lpstr>
      <vt:lpstr>   方程显著性检验(F检验)的具体步骤 </vt:lpstr>
      <vt:lpstr>PowerPoint 演示文稿</vt:lpstr>
      <vt:lpstr>参数显著性检验与方程显著性检验之间的关系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计量经济学基础</dc:title>
  <dc:creator>vichin Schum</dc:creator>
  <cp:lastModifiedBy>熊 维勤</cp:lastModifiedBy>
  <cp:revision>97</cp:revision>
  <dcterms:created xsi:type="dcterms:W3CDTF">2014-09-14T12:58:19Z</dcterms:created>
  <dcterms:modified xsi:type="dcterms:W3CDTF">2020-05-18T09:59:08Z</dcterms:modified>
</cp:coreProperties>
</file>