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62520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72868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515318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fld id="{D60FC2F5-9874-4916-A20B-EA89F2D4786D}" type="datetime1">
              <a:rPr lang="zh-CN" altLang="en-US"/>
              <a:pPr/>
              <a:t>2018/2/9</a:t>
            </a:fld>
            <a:endParaRPr lang="en-US" altLang="zh-CN"/>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r>
              <a:rPr lang="zh-CN" altLang="en-US"/>
              <a:t>经济贸易学院 熊维勤</a:t>
            </a:r>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fld id="{21CB9186-3850-4695-A819-5354F34B5467}" type="slidenum">
              <a:rPr lang="en-US" altLang="zh-CN"/>
              <a:pPr/>
              <a:t>‹#›</a:t>
            </a:fld>
            <a:endParaRPr lang="en-US" altLang="zh-CN"/>
          </a:p>
        </p:txBody>
      </p:sp>
    </p:spTree>
    <p:extLst>
      <p:ext uri="{BB962C8B-B14F-4D97-AF65-F5344CB8AC3E}">
        <p14:creationId xmlns:p14="http://schemas.microsoft.com/office/powerpoint/2010/main" val="106221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144168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274254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47421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355448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205927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25123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8696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F56F18-E167-480C-B5F4-291608169936}" type="datetimeFigureOut">
              <a:rPr lang="zh-CN" altLang="en-US" smtClean="0"/>
              <a:t>2018/2/9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403552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56F18-E167-480C-B5F4-291608169936}" type="datetimeFigureOut">
              <a:rPr lang="zh-CN" altLang="en-US" smtClean="0"/>
              <a:t>2018/2/9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58BBF-8659-4D9D-9E24-873202C37201}" type="slidenum">
              <a:rPr lang="zh-CN" altLang="en-US" smtClean="0"/>
              <a:t>‹#›</a:t>
            </a:fld>
            <a:endParaRPr lang="zh-CN" altLang="en-US"/>
          </a:p>
        </p:txBody>
      </p:sp>
    </p:spTree>
    <p:extLst>
      <p:ext uri="{BB962C8B-B14F-4D97-AF65-F5344CB8AC3E}">
        <p14:creationId xmlns:p14="http://schemas.microsoft.com/office/powerpoint/2010/main" val="176765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dt" sz="half" idx="4294967295"/>
          </p:nvPr>
        </p:nvSpPr>
        <p:spPr>
          <a:xfrm>
            <a:off x="228146" y="6400800"/>
            <a:ext cx="1905000" cy="457200"/>
          </a:xfrm>
          <a:prstGeom prst="rect">
            <a:avLst/>
          </a:prstGeom>
        </p:spPr>
        <p:txBody>
          <a:bodyPr/>
          <a:lstStyle/>
          <a:p>
            <a:fld id="{10848F86-E089-4AE1-AF7F-5B63BF6BFFB1}" type="datetime1">
              <a:rPr lang="zh-CN" altLang="en-US"/>
              <a:pPr/>
              <a:t>2018/2/9</a:t>
            </a:fld>
            <a:endParaRPr lang="en-US" altLang="zh-CN"/>
          </a:p>
        </p:txBody>
      </p:sp>
      <p:sp>
        <p:nvSpPr>
          <p:cNvPr id="6" name="Rectangle 16"/>
          <p:cNvSpPr>
            <a:spLocks noGrp="1" noChangeArrowheads="1"/>
          </p:cNvSpPr>
          <p:nvPr>
            <p:ph type="sldNum" sz="quarter" idx="4294967295"/>
          </p:nvPr>
        </p:nvSpPr>
        <p:spPr>
          <a:xfrm>
            <a:off x="10287000" y="6400800"/>
            <a:ext cx="1905000" cy="457200"/>
          </a:xfrm>
          <a:prstGeom prst="rect">
            <a:avLst/>
          </a:prstGeom>
        </p:spPr>
        <p:txBody>
          <a:bodyPr/>
          <a:lstStyle/>
          <a:p>
            <a:pPr algn="r"/>
            <a:fld id="{174E6D01-7CE6-4E50-82DD-A68410155C62}" type="slidenum">
              <a:rPr lang="en-US" altLang="zh-CN"/>
              <a:pPr algn="r"/>
              <a:t>1</a:t>
            </a:fld>
            <a:endParaRPr lang="en-US" altLang="zh-CN"/>
          </a:p>
        </p:txBody>
      </p:sp>
      <p:sp>
        <p:nvSpPr>
          <p:cNvPr id="836610" name="Rectangle 2"/>
          <p:cNvSpPr>
            <a:spLocks noGrp="1" noChangeArrowheads="1"/>
          </p:cNvSpPr>
          <p:nvPr>
            <p:ph type="ctrTitle"/>
          </p:nvPr>
        </p:nvSpPr>
        <p:spPr>
          <a:xfrm>
            <a:off x="2279650" y="1484313"/>
            <a:ext cx="7772400" cy="1143000"/>
          </a:xfrm>
          <a:solidFill>
            <a:srgbClr val="FFFF99"/>
          </a:solidFill>
          <a:effectLst>
            <a:outerShdw dist="107763" dir="2700000" algn="ctr" rotWithShape="0">
              <a:schemeClr val="bg2">
                <a:alpha val="50000"/>
              </a:schemeClr>
            </a:outerShdw>
          </a:effectLst>
        </p:spPr>
        <p:txBody>
          <a:bodyPr/>
          <a:lstStyle/>
          <a:p>
            <a:pPr algn="ctr"/>
            <a:r>
              <a:rPr lang="zh-CN" altLang="en-US" sz="5400" b="1">
                <a:ea typeface="华文新魏" panose="02010800040101010101" pitchFamily="2" charset="-122"/>
              </a:rPr>
              <a:t>计量经济学基础</a:t>
            </a:r>
          </a:p>
        </p:txBody>
      </p:sp>
      <p:sp>
        <p:nvSpPr>
          <p:cNvPr id="836611" name="Rectangle 3"/>
          <p:cNvSpPr>
            <a:spLocks noGrp="1" noChangeArrowheads="1"/>
          </p:cNvSpPr>
          <p:nvPr>
            <p:ph type="subTitle" idx="1"/>
          </p:nvPr>
        </p:nvSpPr>
        <p:spPr>
          <a:xfrm>
            <a:off x="2406651" y="3716339"/>
            <a:ext cx="7650163" cy="2085975"/>
          </a:xfrm>
          <a:solidFill>
            <a:srgbClr val="CCFFFF"/>
          </a:solidFill>
          <a:effectLst>
            <a:outerShdw dist="107763" dir="2700000" algn="ctr" rotWithShape="0">
              <a:schemeClr val="bg2">
                <a:alpha val="50000"/>
              </a:schemeClr>
            </a:outerShdw>
          </a:effectLst>
        </p:spPr>
        <p:txBody>
          <a:bodyPr anchor="ctr"/>
          <a:lstStyle/>
          <a:p>
            <a:r>
              <a:rPr lang="zh-CN" altLang="en-US" sz="4800" b="1" dirty="0" smtClean="0">
                <a:solidFill>
                  <a:srgbClr val="FF0000"/>
                </a:solidFill>
                <a:latin typeface="华文楷体" panose="02010600040101010101" pitchFamily="2" charset="-122"/>
                <a:ea typeface="华文楷体" panose="02010600040101010101" pitchFamily="2" charset="-122"/>
              </a:rPr>
              <a:t>第四章    </a:t>
            </a:r>
            <a:r>
              <a:rPr lang="zh-CN" altLang="en-US" sz="4800" b="1" dirty="0">
                <a:solidFill>
                  <a:srgbClr val="FF0000"/>
                </a:solidFill>
                <a:latin typeface="华文楷体" panose="02010600040101010101" pitchFamily="2" charset="-122"/>
                <a:ea typeface="华文楷体" panose="02010600040101010101" pitchFamily="2" charset="-122"/>
              </a:rPr>
              <a:t>多重共线性</a:t>
            </a:r>
          </a:p>
        </p:txBody>
      </p:sp>
    </p:spTree>
    <p:extLst>
      <p:ext uri="{BB962C8B-B14F-4D97-AF65-F5344CB8AC3E}">
        <p14:creationId xmlns:p14="http://schemas.microsoft.com/office/powerpoint/2010/main" val="3806717397"/>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9C73798D-946F-43B3-9277-C94E66FC6032}" type="datetime1">
              <a:rPr lang="zh-CN" altLang="en-US"/>
              <a:pPr/>
              <a:t>2018/2/9</a:t>
            </a:fld>
            <a:endParaRPr lang="en-US" altLang="zh-CN"/>
          </a:p>
        </p:txBody>
      </p:sp>
      <p:sp>
        <p:nvSpPr>
          <p:cNvPr id="10" name="灯片编号占位符 5"/>
          <p:cNvSpPr>
            <a:spLocks noGrp="1"/>
          </p:cNvSpPr>
          <p:nvPr>
            <p:ph type="sldNum" sz="quarter" idx="12"/>
          </p:nvPr>
        </p:nvSpPr>
        <p:spPr/>
        <p:txBody>
          <a:bodyPr/>
          <a:lstStyle/>
          <a:p>
            <a:fld id="{2CF8C962-5A6A-4B20-8D7C-8A4811ADDBD4}" type="slidenum">
              <a:rPr lang="en-US" altLang="zh-CN"/>
              <a:pPr/>
              <a:t>10</a:t>
            </a:fld>
            <a:endParaRPr lang="en-US" altLang="zh-CN"/>
          </a:p>
        </p:txBody>
      </p:sp>
      <p:sp>
        <p:nvSpPr>
          <p:cNvPr id="1180674" name="Rectangle 2"/>
          <p:cNvSpPr>
            <a:spLocks noGrp="1" noChangeArrowheads="1"/>
          </p:cNvSpPr>
          <p:nvPr>
            <p:ph type="title"/>
          </p:nvPr>
        </p:nvSpPr>
        <p:spPr>
          <a:xfrm>
            <a:off x="1921602" y="1134581"/>
            <a:ext cx="7793037" cy="480131"/>
          </a:xfr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4</a:t>
            </a:r>
            <a:r>
              <a:rPr lang="zh-CN" altLang="en-US"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、参数估计值不稳定，经济含义不合理</a:t>
            </a:r>
          </a:p>
        </p:txBody>
      </p:sp>
      <p:sp>
        <p:nvSpPr>
          <p:cNvPr id="1180675" name="Rectangle 3"/>
          <p:cNvSpPr>
            <a:spLocks noGrp="1" noChangeArrowheads="1"/>
          </p:cNvSpPr>
          <p:nvPr>
            <p:ph type="body" idx="1"/>
          </p:nvPr>
        </p:nvSpPr>
        <p:spPr>
          <a:xfrm>
            <a:off x="483326" y="1844675"/>
            <a:ext cx="11155680" cy="1582738"/>
          </a:xfrm>
          <a:noFill/>
          <a:ln/>
        </p:spPr>
        <p:txBody>
          <a:bodyPr>
            <a:normAutofit/>
          </a:bodyPr>
          <a:lstStyle/>
          <a:p>
            <a:pPr marL="0" indent="0">
              <a:lnSpc>
                <a:spcPct val="120000"/>
              </a:lnSpc>
              <a:buNone/>
            </a:pPr>
            <a:r>
              <a:rPr lang="zh-CN" altLang="en-US" sz="2600" b="1" dirty="0">
                <a:latin typeface="Times New Roman" panose="02020603050405020304" pitchFamily="18" charset="0"/>
                <a:ea typeface="楷体_GB2312" panose="02010609030101010101" pitchFamily="49" charset="-122"/>
              </a:rPr>
              <a:t>样本观测值稍有变动、增加或减少解释变量等都会使参数估计值发生较大变化，甚至出现符号错误，从而不能正确反映解释变量对被解释变量的影响。</a:t>
            </a:r>
          </a:p>
        </p:txBody>
      </p:sp>
      <p:sp>
        <p:nvSpPr>
          <p:cNvPr id="1180676" name="Rectangle 4"/>
          <p:cNvSpPr>
            <a:spLocks noChangeArrowheads="1"/>
          </p:cNvSpPr>
          <p:nvPr/>
        </p:nvSpPr>
        <p:spPr bwMode="auto">
          <a:xfrm>
            <a:off x="2031502" y="263525"/>
            <a:ext cx="77724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600" dirty="0">
                <a:solidFill>
                  <a:schemeClr val="hlink"/>
                </a:solidFill>
                <a:latin typeface="华文新魏" panose="02010800040101010101" pitchFamily="2" charset="-122"/>
                <a:ea typeface="华文新魏" panose="02010800040101010101" pitchFamily="2" charset="-122"/>
              </a:rPr>
              <a:t>      </a:t>
            </a:r>
            <a:r>
              <a:rPr lang="zh-CN" altLang="en-US" sz="3600" dirty="0">
                <a:solidFill>
                  <a:schemeClr val="hlink"/>
                </a:solidFill>
                <a:latin typeface="华文新魏" panose="02010800040101010101" pitchFamily="2" charset="-122"/>
                <a:ea typeface="华文新魏" panose="02010800040101010101" pitchFamily="2" charset="-122"/>
              </a:rPr>
              <a:t>第二节   多重共线性的来源与后果</a:t>
            </a:r>
            <a:endParaRPr lang="zh-CN" altLang="en-US" sz="4800" dirty="0">
              <a:solidFill>
                <a:schemeClr val="hlink"/>
              </a:solidFill>
              <a:latin typeface="华文新魏" panose="02010800040101010101" pitchFamily="2" charset="-122"/>
              <a:ea typeface="华文新魏" panose="02010800040101010101" pitchFamily="2" charset="-122"/>
            </a:endParaRPr>
          </a:p>
        </p:txBody>
      </p:sp>
      <p:sp>
        <p:nvSpPr>
          <p:cNvPr id="1180677" name="Rectangle 5"/>
          <p:cNvSpPr>
            <a:spLocks noChangeArrowheads="1"/>
          </p:cNvSpPr>
          <p:nvPr/>
        </p:nvSpPr>
        <p:spPr bwMode="auto">
          <a:xfrm>
            <a:off x="1921601" y="3065893"/>
            <a:ext cx="7793037" cy="534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5</a:t>
            </a:r>
            <a:r>
              <a:rPr lang="zh-CN" altLang="en-US"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、模型的预测功能失效</a:t>
            </a:r>
          </a:p>
        </p:txBody>
      </p:sp>
      <p:sp>
        <p:nvSpPr>
          <p:cNvPr id="1180678" name="Rectangle 6"/>
          <p:cNvSpPr>
            <a:spLocks noChangeArrowheads="1"/>
          </p:cNvSpPr>
          <p:nvPr/>
        </p:nvSpPr>
        <p:spPr bwMode="auto">
          <a:xfrm>
            <a:off x="483326" y="3678238"/>
            <a:ext cx="7613650" cy="563562"/>
          </a:xfrm>
          <a:prstGeom prst="rect">
            <a:avLst/>
          </a:prstGeom>
          <a:noFill/>
          <a:ln/>
        </p:spPr>
        <p:txBody>
          <a:bodyPr vert="horz" lIns="91440" tIns="45720" rIns="91440" bIns="45720" rtlCol="0">
            <a:normAutofit fontScale="92500"/>
          </a:bodyPr>
          <a:lstStyle/>
          <a:p>
            <a:pPr>
              <a:lnSpc>
                <a:spcPct val="120000"/>
              </a:lnSpc>
              <a:spcBef>
                <a:spcPts val="1000"/>
              </a:spcBef>
              <a:buFont typeface="Arial" panose="020B0604020202020204" pitchFamily="34" charset="0"/>
              <a:buNone/>
            </a:pPr>
            <a:r>
              <a:rPr lang="zh-CN" altLang="en-US" sz="2600" b="1" dirty="0">
                <a:latin typeface="Times New Roman" panose="02020603050405020304" pitchFamily="18" charset="0"/>
                <a:ea typeface="楷体_GB2312" panose="02010609030101010101" pitchFamily="49" charset="-122"/>
              </a:rPr>
              <a:t>较大的方差容易使预测区间变大，从而使预测失去意义</a:t>
            </a:r>
          </a:p>
        </p:txBody>
      </p:sp>
      <p:sp>
        <p:nvSpPr>
          <p:cNvPr id="1180679" name="Rectangle 7"/>
          <p:cNvSpPr>
            <a:spLocks noChangeArrowheads="1"/>
          </p:cNvSpPr>
          <p:nvPr/>
        </p:nvSpPr>
        <p:spPr bwMode="auto">
          <a:xfrm>
            <a:off x="483326" y="4292600"/>
            <a:ext cx="11155680" cy="2305050"/>
          </a:xfrm>
          <a:prstGeom prst="rect">
            <a:avLst/>
          </a:prstGeom>
          <a:noFill/>
          <a:ln/>
        </p:spPr>
        <p:txBody>
          <a:bodyPr vert="horz" lIns="91440" tIns="45720" rIns="91440" bIns="45720" rtlCol="0">
            <a:normAutofit/>
          </a:bodyPr>
          <a:lstStyle/>
          <a:p>
            <a:pPr>
              <a:lnSpc>
                <a:spcPct val="120000"/>
              </a:lnSpc>
              <a:spcBef>
                <a:spcPts val="1000"/>
              </a:spcBef>
              <a:buFont typeface="Arial" panose="020B0604020202020204" pitchFamily="34" charset="0"/>
              <a:buNone/>
            </a:pPr>
            <a:r>
              <a:rPr lang="zh-CN" altLang="en-US" sz="2600" b="1" dirty="0">
                <a:latin typeface="Times New Roman" panose="02020603050405020304" pitchFamily="18" charset="0"/>
                <a:ea typeface="楷体_GB2312" panose="02010609030101010101" pitchFamily="49" charset="-122"/>
              </a:rPr>
              <a:t>注意：只要模型满足经典假设，则在近似多重共线性情况下，</a:t>
            </a:r>
            <a:r>
              <a:rPr lang="en-US" altLang="zh-CN" sz="2600" b="1" dirty="0">
                <a:latin typeface="Times New Roman" panose="02020603050405020304" pitchFamily="18" charset="0"/>
                <a:ea typeface="楷体_GB2312" panose="02010609030101010101" pitchFamily="49" charset="-122"/>
              </a:rPr>
              <a:t>OLS</a:t>
            </a:r>
            <a:r>
              <a:rPr lang="zh-CN" altLang="en-US" sz="2600" b="1" dirty="0">
                <a:latin typeface="Times New Roman" panose="02020603050405020304" pitchFamily="18" charset="0"/>
                <a:ea typeface="楷体_GB2312" panose="02010609030101010101" pitchFamily="49" charset="-122"/>
              </a:rPr>
              <a:t>估计量仍然满足无偏性、线性性和有效性。但此时，无偏性并不意味着对某一给定样本，其参数估计值就等于真实值。有效性也不意味着参数估计量的方差一定很小。</a:t>
            </a:r>
          </a:p>
        </p:txBody>
      </p:sp>
    </p:spTree>
    <p:extLst>
      <p:ext uri="{BB962C8B-B14F-4D97-AF65-F5344CB8AC3E}">
        <p14:creationId xmlns:p14="http://schemas.microsoft.com/office/powerpoint/2010/main" val="2729721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80674"/>
                                        </p:tgtEl>
                                        <p:attrNameLst>
                                          <p:attrName>style.visibility</p:attrName>
                                        </p:attrNameLst>
                                      </p:cBhvr>
                                      <p:to>
                                        <p:strVal val="visible"/>
                                      </p:to>
                                    </p:set>
                                    <p:animEffect transition="in" filter="wipe(down)">
                                      <p:cBhvr>
                                        <p:cTn id="7" dur="500"/>
                                        <p:tgtEl>
                                          <p:spTgt spid="1180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80675">
                                            <p:txEl>
                                              <p:pRg st="0" end="0"/>
                                            </p:txEl>
                                          </p:spTgt>
                                        </p:tgtEl>
                                        <p:attrNameLst>
                                          <p:attrName>style.visibility</p:attrName>
                                        </p:attrNameLst>
                                      </p:cBhvr>
                                      <p:to>
                                        <p:strVal val="visible"/>
                                      </p:to>
                                    </p:set>
                                    <p:anim calcmode="lin" valueType="num">
                                      <p:cBhvr additive="base">
                                        <p:cTn id="12" dur="500" fill="hold"/>
                                        <p:tgtEl>
                                          <p:spTgt spid="118067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80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180677"/>
                                        </p:tgtEl>
                                        <p:attrNameLst>
                                          <p:attrName>style.visibility</p:attrName>
                                        </p:attrNameLst>
                                      </p:cBhvr>
                                      <p:to>
                                        <p:strVal val="visible"/>
                                      </p:to>
                                    </p:set>
                                    <p:animEffect transition="in" filter="box(in)">
                                      <p:cBhvr>
                                        <p:cTn id="18" dur="500"/>
                                        <p:tgtEl>
                                          <p:spTgt spid="11806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80678"/>
                                        </p:tgtEl>
                                        <p:attrNameLst>
                                          <p:attrName>style.visibility</p:attrName>
                                        </p:attrNameLst>
                                      </p:cBhvr>
                                      <p:to>
                                        <p:strVal val="visible"/>
                                      </p:to>
                                    </p:set>
                                    <p:animEffect transition="in" filter="box(in)">
                                      <p:cBhvr>
                                        <p:cTn id="23" dur="500"/>
                                        <p:tgtEl>
                                          <p:spTgt spid="11806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180679"/>
                                        </p:tgtEl>
                                        <p:attrNameLst>
                                          <p:attrName>style.visibility</p:attrName>
                                        </p:attrNameLst>
                                      </p:cBhvr>
                                      <p:to>
                                        <p:strVal val="visible"/>
                                      </p:to>
                                    </p:set>
                                    <p:animEffect transition="in" filter="checkerboard(across)">
                                      <p:cBhvr>
                                        <p:cTn id="28" dur="500"/>
                                        <p:tgtEl>
                                          <p:spTgt spid="1180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4" grpId="0" animBg="1"/>
      <p:bldP spid="1180675" grpId="0" build="p"/>
      <p:bldP spid="1180677" grpId="0" animBg="1"/>
      <p:bldP spid="1180678" grpId="0" animBg="1"/>
      <p:bldP spid="1180679"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93815FB0-39EA-4473-B97C-36D4208D663A}" type="datetime1">
              <a:rPr lang="zh-CN" altLang="en-US"/>
              <a:pPr/>
              <a:t>2018/2/9</a:t>
            </a:fld>
            <a:endParaRPr lang="en-US" altLang="zh-CN"/>
          </a:p>
        </p:txBody>
      </p:sp>
      <p:sp>
        <p:nvSpPr>
          <p:cNvPr id="8" name="灯片编号占位符 5"/>
          <p:cNvSpPr>
            <a:spLocks noGrp="1"/>
          </p:cNvSpPr>
          <p:nvPr>
            <p:ph type="sldNum" sz="quarter" idx="12"/>
          </p:nvPr>
        </p:nvSpPr>
        <p:spPr/>
        <p:txBody>
          <a:bodyPr/>
          <a:lstStyle/>
          <a:p>
            <a:fld id="{C113C96D-4C3A-42DA-966B-A54358BAC932}" type="slidenum">
              <a:rPr lang="en-US" altLang="zh-CN"/>
              <a:pPr/>
              <a:t>11</a:t>
            </a:fld>
            <a:endParaRPr lang="en-US" altLang="zh-CN"/>
          </a:p>
        </p:txBody>
      </p:sp>
      <p:sp>
        <p:nvSpPr>
          <p:cNvPr id="1184770" name="Rectangle 2"/>
          <p:cNvSpPr>
            <a:spLocks noGrp="1" noChangeArrowheads="1"/>
          </p:cNvSpPr>
          <p:nvPr>
            <p:ph type="body" idx="1"/>
          </p:nvPr>
        </p:nvSpPr>
        <p:spPr>
          <a:xfrm>
            <a:off x="838200" y="1557338"/>
            <a:ext cx="10709366" cy="1943100"/>
          </a:xfrm>
        </p:spPr>
        <p:txBody>
          <a:bodyPr>
            <a:noAutofit/>
          </a:bodyPr>
          <a:lstStyle/>
          <a:p>
            <a:pPr marL="0" indent="0">
              <a:lnSpc>
                <a:spcPct val="120000"/>
              </a:lnSpc>
              <a:buNone/>
            </a:pPr>
            <a:r>
              <a:rPr lang="en-US" altLang="zh-CN" b="1" dirty="0">
                <a:latin typeface="Times New Roman" panose="02020603050405020304" pitchFamily="18" charset="0"/>
                <a:ea typeface="楷体_GB2312" panose="02010609030101010101" pitchFamily="49" charset="-122"/>
              </a:rPr>
              <a:t> 1</a:t>
            </a:r>
            <a:r>
              <a:rPr lang="zh-CN" altLang="en-US" b="1" dirty="0">
                <a:latin typeface="Times New Roman" panose="02020603050405020304" pitchFamily="18" charset="0"/>
                <a:ea typeface="楷体_GB2312" panose="02010609030101010101" pitchFamily="49" charset="-122"/>
              </a:rPr>
              <a:t>、对两个解释变量的模型，采用</a:t>
            </a:r>
            <a:r>
              <a:rPr lang="zh-CN" altLang="en-US" b="1" dirty="0">
                <a:solidFill>
                  <a:srgbClr val="FF0000"/>
                </a:solidFill>
                <a:latin typeface="Times New Roman" panose="02020603050405020304" pitchFamily="18" charset="0"/>
                <a:ea typeface="楷体_GB2312" panose="02010609030101010101" pitchFamily="49" charset="-122"/>
              </a:rPr>
              <a:t>简单相关系数法</a:t>
            </a:r>
            <a:endParaRPr lang="zh-CN" altLang="en-US" b="1" dirty="0">
              <a:solidFill>
                <a:schemeClr val="accent2"/>
              </a:solidFill>
              <a:latin typeface="Times New Roman" panose="02020603050405020304" pitchFamily="18" charset="0"/>
              <a:ea typeface="楷体_GB2312" panose="02010609030101010101" pitchFamily="49" charset="-122"/>
            </a:endParaRPr>
          </a:p>
          <a:p>
            <a:pPr marL="0" indent="0">
              <a:lnSpc>
                <a:spcPct val="120000"/>
              </a:lnSpc>
              <a:buNone/>
            </a:pPr>
            <a:r>
              <a:rPr lang="zh-CN" altLang="en-US" b="1" dirty="0">
                <a:latin typeface="Times New Roman" panose="02020603050405020304" pitchFamily="18" charset="0"/>
                <a:ea typeface="楷体_GB2312" panose="02010609030101010101" pitchFamily="49" charset="-122"/>
              </a:rPr>
              <a:t>     求出</a:t>
            </a:r>
            <a:r>
              <a:rPr lang="en-US" altLang="zh-CN" b="1" dirty="0">
                <a:latin typeface="Times New Roman" panose="02020603050405020304" pitchFamily="18" charset="0"/>
                <a:ea typeface="楷体_GB2312" panose="02010609030101010101" pitchFamily="49" charset="-122"/>
              </a:rPr>
              <a:t>X</a:t>
            </a:r>
            <a:r>
              <a:rPr lang="en-US" altLang="zh-CN" b="1" baseline="-25000" dirty="0">
                <a:latin typeface="Times New Roman" panose="02020603050405020304" pitchFamily="18" charset="0"/>
                <a:ea typeface="楷体_GB2312" panose="02010609030101010101" pitchFamily="49" charset="-122"/>
              </a:rPr>
              <a:t>1</a:t>
            </a:r>
            <a:r>
              <a:rPr lang="zh-CN" altLang="en-US" b="1" dirty="0">
                <a:latin typeface="Times New Roman" panose="02020603050405020304" pitchFamily="18" charset="0"/>
                <a:ea typeface="楷体_GB2312" panose="02010609030101010101" pitchFamily="49" charset="-122"/>
              </a:rPr>
              <a:t>与</a:t>
            </a:r>
            <a:r>
              <a:rPr lang="en-US" altLang="zh-CN" b="1" dirty="0">
                <a:latin typeface="Times New Roman" panose="02020603050405020304" pitchFamily="18" charset="0"/>
                <a:ea typeface="楷体_GB2312" panose="02010609030101010101" pitchFamily="49" charset="-122"/>
              </a:rPr>
              <a:t>X</a:t>
            </a:r>
            <a:r>
              <a:rPr lang="en-US" altLang="zh-CN" b="1" baseline="-25000" dirty="0">
                <a:latin typeface="Times New Roman" panose="02020603050405020304" pitchFamily="18" charset="0"/>
                <a:ea typeface="楷体_GB2312" panose="02010609030101010101" pitchFamily="49" charset="-122"/>
              </a:rPr>
              <a:t>2</a:t>
            </a:r>
            <a:r>
              <a:rPr lang="zh-CN" altLang="en-US" b="1" dirty="0">
                <a:latin typeface="Times New Roman" panose="02020603050405020304" pitchFamily="18" charset="0"/>
                <a:ea typeface="楷体_GB2312" panose="02010609030101010101" pitchFamily="49" charset="-122"/>
              </a:rPr>
              <a:t>的简单相关系数</a:t>
            </a:r>
            <a:r>
              <a:rPr lang="en-US" altLang="zh-CN" b="1" dirty="0">
                <a:solidFill>
                  <a:srgbClr val="FF0000"/>
                </a:solidFill>
                <a:latin typeface="Times New Roman" panose="02020603050405020304" pitchFamily="18" charset="0"/>
                <a:ea typeface="楷体_GB2312" panose="02010609030101010101" pitchFamily="49" charset="-122"/>
              </a:rPr>
              <a:t>r</a:t>
            </a:r>
            <a:r>
              <a:rPr lang="zh-CN" altLang="en-US" b="1" dirty="0">
                <a:latin typeface="Times New Roman" panose="02020603050405020304" pitchFamily="18" charset="0"/>
                <a:ea typeface="楷体_GB2312" panose="02010609030101010101" pitchFamily="49" charset="-122"/>
              </a:rPr>
              <a:t>，若</a:t>
            </a:r>
            <a:r>
              <a:rPr lang="en-US" altLang="zh-CN" b="1" dirty="0">
                <a:latin typeface="Times New Roman" panose="02020603050405020304" pitchFamily="18" charset="0"/>
                <a:ea typeface="楷体_GB2312" panose="02010609030101010101" pitchFamily="49" charset="-122"/>
              </a:rPr>
              <a:t>|</a:t>
            </a:r>
            <a:r>
              <a:rPr lang="en-US" altLang="zh-CN" b="1" dirty="0">
                <a:solidFill>
                  <a:srgbClr val="FF0000"/>
                </a:solidFill>
                <a:latin typeface="Times New Roman" panose="02020603050405020304" pitchFamily="18" charset="0"/>
                <a:ea typeface="楷体_GB2312" panose="02010609030101010101" pitchFamily="49" charset="-122"/>
              </a:rPr>
              <a:t>r</a:t>
            </a:r>
            <a:r>
              <a:rPr lang="en-US" altLang="zh-CN" b="1" dirty="0">
                <a:latin typeface="Times New Roman" panose="02020603050405020304" pitchFamily="18" charset="0"/>
                <a:ea typeface="楷体_GB2312" panose="02010609030101010101" pitchFamily="49" charset="-122"/>
              </a:rPr>
              <a:t>|</a:t>
            </a:r>
            <a:r>
              <a:rPr lang="zh-CN" altLang="en-US" b="1" dirty="0">
                <a:latin typeface="Times New Roman" panose="02020603050405020304" pitchFamily="18" charset="0"/>
                <a:ea typeface="楷体_GB2312" panose="02010609030101010101" pitchFamily="49" charset="-122"/>
              </a:rPr>
              <a:t>接近</a:t>
            </a:r>
            <a:r>
              <a:rPr lang="en-US" altLang="zh-CN" b="1" dirty="0">
                <a:solidFill>
                  <a:srgbClr val="FF0000"/>
                </a:solidFill>
                <a:latin typeface="Times New Roman" panose="02020603050405020304" pitchFamily="18" charset="0"/>
                <a:ea typeface="楷体_GB2312" panose="02010609030101010101" pitchFamily="49" charset="-122"/>
              </a:rPr>
              <a:t>1</a:t>
            </a:r>
            <a:r>
              <a:rPr lang="zh-CN" altLang="en-US" b="1" dirty="0">
                <a:latin typeface="Times New Roman" panose="02020603050405020304" pitchFamily="18" charset="0"/>
                <a:ea typeface="楷体_GB2312" panose="02010609030101010101" pitchFamily="49" charset="-122"/>
              </a:rPr>
              <a:t>，则说明两变量存在较强的多重共线性。也可以建立两变量之间的辅助线性回归模型，根据拟合优度的高低进行判断。</a:t>
            </a:r>
          </a:p>
        </p:txBody>
      </p:sp>
      <p:sp>
        <p:nvSpPr>
          <p:cNvPr id="1184771" name="Text Box 3"/>
          <p:cNvSpPr txBox="1">
            <a:spLocks noChangeArrowheads="1"/>
          </p:cNvSpPr>
          <p:nvPr/>
        </p:nvSpPr>
        <p:spPr bwMode="auto">
          <a:xfrm>
            <a:off x="838200" y="3977759"/>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ea typeface="楷体_GB2312" panose="02010609030101010101" pitchFamily="49" charset="-122"/>
              </a:rPr>
              <a:t> 2</a:t>
            </a:r>
            <a:r>
              <a:rPr lang="zh-CN" altLang="en-US" sz="2800" b="1" dirty="0">
                <a:latin typeface="Times New Roman" panose="02020603050405020304" pitchFamily="18" charset="0"/>
                <a:ea typeface="楷体_GB2312" panose="02010609030101010101" pitchFamily="49" charset="-122"/>
              </a:rPr>
              <a:t>、对多个解释变量的模型，</a:t>
            </a:r>
            <a:r>
              <a:rPr lang="zh-CN" altLang="en-US" sz="2800" b="1" dirty="0">
                <a:solidFill>
                  <a:srgbClr val="FF0000"/>
                </a:solidFill>
                <a:latin typeface="Times New Roman" panose="02020603050405020304" pitchFamily="18" charset="0"/>
                <a:ea typeface="楷体_GB2312" panose="02010609030101010101" pitchFamily="49" charset="-122"/>
              </a:rPr>
              <a:t>采用辅助回归法</a:t>
            </a:r>
          </a:p>
        </p:txBody>
      </p:sp>
      <p:sp>
        <p:nvSpPr>
          <p:cNvPr id="1184772" name="Text Box 4"/>
          <p:cNvSpPr txBox="1">
            <a:spLocks noChangeArrowheads="1"/>
          </p:cNvSpPr>
          <p:nvPr/>
        </p:nvSpPr>
        <p:spPr bwMode="auto">
          <a:xfrm>
            <a:off x="741317" y="4766119"/>
            <a:ext cx="10709366" cy="177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en-US" altLang="zh-CN" sz="2800" b="1" dirty="0">
                <a:latin typeface="Times New Roman" panose="02020603050405020304" pitchFamily="18" charset="0"/>
                <a:ea typeface="楷体_GB2312" panose="02010609030101010101" pitchFamily="49" charset="-122"/>
              </a:rPr>
              <a:t>    </a:t>
            </a:r>
            <a:r>
              <a:rPr lang="zh-CN" altLang="en-US" sz="2800" b="1" dirty="0">
                <a:latin typeface="Times New Roman" panose="02020603050405020304" pitchFamily="18" charset="0"/>
                <a:ea typeface="楷体_GB2312" panose="02010609030101010101" pitchFamily="49" charset="-122"/>
              </a:rPr>
              <a:t>分别以一个解释变量为因变量，其他解释变量为自变量，建立多元线性回归模型并进行</a:t>
            </a:r>
            <a:r>
              <a:rPr lang="en-US" altLang="zh-CN" sz="2800" b="1" dirty="0">
                <a:solidFill>
                  <a:schemeClr val="tx2"/>
                </a:solidFill>
                <a:latin typeface="Times New Roman" panose="02020603050405020304" pitchFamily="18" charset="0"/>
                <a:ea typeface="楷体_GB2312" panose="02010609030101010101" pitchFamily="49" charset="-122"/>
              </a:rPr>
              <a:t>OLS</a:t>
            </a:r>
            <a:r>
              <a:rPr lang="zh-CN" altLang="en-US" sz="2800" b="1" dirty="0">
                <a:solidFill>
                  <a:schemeClr val="tx2"/>
                </a:solidFill>
                <a:latin typeface="Times New Roman" panose="02020603050405020304" pitchFamily="18" charset="0"/>
                <a:ea typeface="楷体_GB2312" panose="02010609030101010101" pitchFamily="49" charset="-122"/>
              </a:rPr>
              <a:t>估计，拟合优度最大且接近</a:t>
            </a:r>
            <a:r>
              <a:rPr lang="en-US" altLang="zh-CN" sz="2800" b="1" dirty="0">
                <a:solidFill>
                  <a:schemeClr val="tx2"/>
                </a:solidFill>
                <a:latin typeface="Times New Roman" panose="02020603050405020304" pitchFamily="18" charset="0"/>
                <a:ea typeface="楷体_GB2312" panose="02010609030101010101" pitchFamily="49" charset="-122"/>
              </a:rPr>
              <a:t>1</a:t>
            </a:r>
            <a:r>
              <a:rPr lang="zh-CN" altLang="en-US" sz="2800" b="1" dirty="0">
                <a:solidFill>
                  <a:schemeClr val="tx2"/>
                </a:solidFill>
                <a:latin typeface="Times New Roman" panose="02020603050405020304" pitchFamily="18" charset="0"/>
                <a:ea typeface="楷体_GB2312" panose="02010609030101010101" pitchFamily="49" charset="-122"/>
              </a:rPr>
              <a:t>时</a:t>
            </a:r>
            <a:r>
              <a:rPr lang="zh-CN" altLang="en-US" sz="2800" b="1" dirty="0">
                <a:solidFill>
                  <a:schemeClr val="accent2"/>
                </a:solidFill>
                <a:latin typeface="Times New Roman" panose="02020603050405020304" pitchFamily="18" charset="0"/>
                <a:ea typeface="楷体_GB2312" panose="02010609030101010101" pitchFamily="49" charset="-122"/>
              </a:rPr>
              <a:t>，</a:t>
            </a:r>
            <a:r>
              <a:rPr lang="zh-CN" altLang="en-US" sz="2800" b="1" dirty="0">
                <a:latin typeface="Times New Roman" panose="02020603050405020304" pitchFamily="18" charset="0"/>
                <a:ea typeface="楷体_GB2312" panose="02010609030101010101" pitchFamily="49" charset="-122"/>
              </a:rPr>
              <a:t>说明这个变量与其他所有解释变量间存在共线性。</a:t>
            </a:r>
          </a:p>
        </p:txBody>
      </p:sp>
      <p:sp>
        <p:nvSpPr>
          <p:cNvPr id="1184774" name="Rectangle 6"/>
          <p:cNvSpPr>
            <a:spLocks noGrp="1" noChangeArrowheads="1"/>
          </p:cNvSpPr>
          <p:nvPr>
            <p:ph type="title"/>
          </p:nvPr>
        </p:nvSpPr>
        <p:spPr>
          <a:xfrm>
            <a:off x="2351088" y="620713"/>
            <a:ext cx="7772400" cy="685800"/>
          </a:xfrm>
          <a:noFill/>
          <a:ln/>
          <a:extLst>
            <a:ext uri="{909E8E84-426E-40DD-AFC4-6F175D3DCCD1}">
              <a14:hiddenFill xmlns:a14="http://schemas.microsoft.com/office/drawing/2010/main">
                <a:solidFill>
                  <a:srgbClr val="CCFFFF"/>
                </a:solidFill>
              </a14:hiddenFill>
            </a:ext>
          </a:extLst>
        </p:spPr>
        <p:txBody>
          <a:bodyPr anchor="ctr">
            <a:normAutofit fontScale="90000"/>
          </a:bodyPr>
          <a:lstStyle/>
          <a:p>
            <a:r>
              <a:rPr lang="en-US" altLang="zh-CN" b="1">
                <a:solidFill>
                  <a:schemeClr val="hlink"/>
                </a:solidFill>
                <a:latin typeface="华文新魏" panose="02010800040101010101" pitchFamily="2" charset="-122"/>
                <a:ea typeface="华文新魏" panose="02010800040101010101" pitchFamily="2" charset="-122"/>
              </a:rPr>
              <a:t>    </a:t>
            </a:r>
            <a:r>
              <a:rPr lang="zh-CN" altLang="en-US" b="1">
                <a:solidFill>
                  <a:schemeClr val="hlink"/>
                </a:solidFill>
                <a:latin typeface="华文新魏" panose="02010800040101010101" pitchFamily="2" charset="-122"/>
                <a:ea typeface="华文新魏" panose="02010800040101010101" pitchFamily="2" charset="-122"/>
              </a:rPr>
              <a:t>第三节  多重共线性的检验</a:t>
            </a:r>
          </a:p>
        </p:txBody>
      </p:sp>
    </p:spTree>
    <p:extLst>
      <p:ext uri="{BB962C8B-B14F-4D97-AF65-F5344CB8AC3E}">
        <p14:creationId xmlns:p14="http://schemas.microsoft.com/office/powerpoint/2010/main" val="3029832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F52CB989-2B78-47EA-81B4-197E61B8D5A0}" type="datetime1">
              <a:rPr lang="zh-CN" altLang="en-US"/>
              <a:pPr/>
              <a:t>2018/2/9</a:t>
            </a:fld>
            <a:endParaRPr lang="en-US" altLang="zh-CN"/>
          </a:p>
        </p:txBody>
      </p:sp>
      <p:sp>
        <p:nvSpPr>
          <p:cNvPr id="7" name="灯片编号占位符 5"/>
          <p:cNvSpPr>
            <a:spLocks noGrp="1"/>
          </p:cNvSpPr>
          <p:nvPr>
            <p:ph type="sldNum" sz="quarter" idx="12"/>
          </p:nvPr>
        </p:nvSpPr>
        <p:spPr/>
        <p:txBody>
          <a:bodyPr/>
          <a:lstStyle/>
          <a:p>
            <a:fld id="{49AF3201-9A9C-4918-9876-8C55BBEAA62E}" type="slidenum">
              <a:rPr lang="en-US" altLang="zh-CN"/>
              <a:pPr/>
              <a:t>12</a:t>
            </a:fld>
            <a:endParaRPr lang="en-US" altLang="zh-CN"/>
          </a:p>
        </p:txBody>
      </p:sp>
      <p:sp>
        <p:nvSpPr>
          <p:cNvPr id="1197059" name="Text Box 3"/>
          <p:cNvSpPr txBox="1">
            <a:spLocks noChangeArrowheads="1"/>
          </p:cNvSpPr>
          <p:nvPr/>
        </p:nvSpPr>
        <p:spPr bwMode="auto">
          <a:xfrm>
            <a:off x="1801723" y="1508304"/>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ea typeface="楷体_GB2312" panose="02010609030101010101" pitchFamily="49" charset="-122"/>
              </a:rPr>
              <a:t>辅助回归法中的</a:t>
            </a:r>
            <a:r>
              <a:rPr lang="zh-CN" altLang="en-US" sz="2800" b="1" dirty="0">
                <a:solidFill>
                  <a:srgbClr val="FF0000"/>
                </a:solidFill>
                <a:latin typeface="Times New Roman" panose="02020603050405020304" pitchFamily="18" charset="0"/>
                <a:ea typeface="楷体_GB2312" panose="02010609030101010101" pitchFamily="49" charset="-122"/>
              </a:rPr>
              <a:t>方差膨胀因子：</a:t>
            </a:r>
          </a:p>
        </p:txBody>
      </p:sp>
      <p:sp>
        <p:nvSpPr>
          <p:cNvPr id="1197061" name="Rectangle 5"/>
          <p:cNvSpPr>
            <a:spLocks noGrp="1" noChangeArrowheads="1"/>
          </p:cNvSpPr>
          <p:nvPr>
            <p:ph type="title"/>
          </p:nvPr>
        </p:nvSpPr>
        <p:spPr>
          <a:noFill/>
          <a:ln/>
          <a:extLst>
            <a:ext uri="{909E8E84-426E-40DD-AFC4-6F175D3DCCD1}">
              <a14:hiddenFill xmlns:a14="http://schemas.microsoft.com/office/drawing/2010/main">
                <a:solidFill>
                  <a:srgbClr val="CCFFFF"/>
                </a:solidFill>
              </a14:hiddenFill>
            </a:ext>
          </a:extLst>
        </p:spPr>
        <p:txBody>
          <a:bodyPr anchor="ctr"/>
          <a:lstStyle/>
          <a:p>
            <a:r>
              <a:rPr lang="en-US" altLang="zh-CN" b="1" dirty="0">
                <a:solidFill>
                  <a:schemeClr val="hlink"/>
                </a:solidFill>
                <a:latin typeface="华文新魏" panose="02010800040101010101" pitchFamily="2" charset="-122"/>
                <a:ea typeface="华文新魏" panose="02010800040101010101" pitchFamily="2" charset="-122"/>
              </a:rPr>
              <a:t>    </a:t>
            </a:r>
            <a:r>
              <a:rPr lang="zh-CN" altLang="en-US" b="1" dirty="0">
                <a:solidFill>
                  <a:schemeClr val="hlink"/>
                </a:solidFill>
                <a:latin typeface="华文新魏" panose="02010800040101010101" pitchFamily="2" charset="-122"/>
                <a:ea typeface="华文新魏" panose="02010800040101010101" pitchFamily="2" charset="-122"/>
              </a:rPr>
              <a:t>第三节  多重共线性的检验</a:t>
            </a:r>
          </a:p>
        </p:txBody>
      </p:sp>
      <p:graphicFrame>
        <p:nvGraphicFramePr>
          <p:cNvPr id="1197063" name="Object 7"/>
          <p:cNvGraphicFramePr>
            <a:graphicFrameLocks noGrp="1" noChangeAspect="1"/>
          </p:cNvGraphicFramePr>
          <p:nvPr>
            <p:ph idx="1"/>
            <p:extLst>
              <p:ext uri="{D42A27DB-BD31-4B8C-83A1-F6EECF244321}">
                <p14:modId xmlns:p14="http://schemas.microsoft.com/office/powerpoint/2010/main" val="164364046"/>
              </p:ext>
            </p:extLst>
          </p:nvPr>
        </p:nvGraphicFramePr>
        <p:xfrm>
          <a:off x="1404938" y="2351088"/>
          <a:ext cx="9490075" cy="4005262"/>
        </p:xfrm>
        <a:graphic>
          <a:graphicData uri="http://schemas.openxmlformats.org/presentationml/2006/ole">
            <mc:AlternateContent xmlns:mc="http://schemas.openxmlformats.org/markup-compatibility/2006">
              <mc:Choice xmlns:v="urn:schemas-microsoft-com:vml" Requires="v">
                <p:oleObj spid="_x0000_s2053" name="Equation" r:id="rId3" imgW="4724280" imgH="1993680" progId="Equation.DSMT4">
                  <p:embed/>
                </p:oleObj>
              </mc:Choice>
              <mc:Fallback>
                <p:oleObj name="Equation" r:id="rId3" imgW="4724280" imgH="1993680" progId="Equation.DSMT4">
                  <p:embed/>
                  <p:pic>
                    <p:nvPicPr>
                      <p:cNvPr id="0" name=""/>
                      <p:cNvPicPr>
                        <a:picLocks noChangeAspect="1" noChangeArrowheads="1"/>
                      </p:cNvPicPr>
                      <p:nvPr/>
                    </p:nvPicPr>
                    <p:blipFill>
                      <a:blip r:embed="rId4"/>
                      <a:srcRect/>
                      <a:stretch>
                        <a:fillRect/>
                      </a:stretch>
                    </p:blipFill>
                    <p:spPr bwMode="auto">
                      <a:xfrm>
                        <a:off x="1404938" y="2351088"/>
                        <a:ext cx="9490075" cy="40052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20705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13F2498-4C67-4718-872A-0393EE7C4F30}" type="datetime1">
              <a:rPr lang="zh-CN" altLang="en-US"/>
              <a:pPr/>
              <a:t>2018/2/9</a:t>
            </a:fld>
            <a:endParaRPr lang="en-US" altLang="zh-CN"/>
          </a:p>
        </p:txBody>
      </p:sp>
      <p:sp>
        <p:nvSpPr>
          <p:cNvPr id="6" name="灯片编号占位符 5"/>
          <p:cNvSpPr>
            <a:spLocks noGrp="1"/>
          </p:cNvSpPr>
          <p:nvPr>
            <p:ph type="sldNum" sz="quarter" idx="12"/>
          </p:nvPr>
        </p:nvSpPr>
        <p:spPr/>
        <p:txBody>
          <a:bodyPr/>
          <a:lstStyle/>
          <a:p>
            <a:fld id="{9AC22DE3-1819-4D0E-9167-30FDED2B9945}" type="slidenum">
              <a:rPr lang="en-US" altLang="zh-CN"/>
              <a:pPr/>
              <a:t>13</a:t>
            </a:fld>
            <a:endParaRPr lang="en-US" altLang="zh-CN"/>
          </a:p>
        </p:txBody>
      </p:sp>
      <p:sp>
        <p:nvSpPr>
          <p:cNvPr id="1185794" name="Rectangle 2"/>
          <p:cNvSpPr>
            <a:spLocks noGrp="1" noChangeArrowheads="1"/>
          </p:cNvSpPr>
          <p:nvPr>
            <p:ph type="body" idx="1"/>
          </p:nvPr>
        </p:nvSpPr>
        <p:spPr>
          <a:xfrm>
            <a:off x="522514" y="1341438"/>
            <a:ext cx="11168743" cy="5040312"/>
          </a:xfrm>
        </p:spPr>
        <p:txBody>
          <a:bodyPr>
            <a:noAutofit/>
          </a:bodyPr>
          <a:lstStyle/>
          <a:p>
            <a:pPr>
              <a:lnSpc>
                <a:spcPct val="120000"/>
              </a:lnSpc>
              <a:spcBef>
                <a:spcPts val="600"/>
              </a:spcBef>
              <a:buFont typeface="Wingdings" panose="05000000000000000000" pitchFamily="2" charset="2"/>
              <a:buNone/>
            </a:pPr>
            <a:r>
              <a:rPr lang="en-US" altLang="zh-CN" b="1" dirty="0">
                <a:latin typeface="Times New Roman" panose="02020603050405020304" pitchFamily="18" charset="0"/>
                <a:ea typeface="楷体_GB2312" panose="02010609030101010101" pitchFamily="49" charset="-122"/>
              </a:rPr>
              <a:t>3</a:t>
            </a:r>
            <a:r>
              <a:rPr lang="zh-CN" altLang="en-US" b="1" dirty="0">
                <a:latin typeface="Times New Roman" panose="02020603050405020304" pitchFamily="18" charset="0"/>
                <a:ea typeface="楷体_GB2312" panose="02010609030101010101" pitchFamily="49" charset="-122"/>
              </a:rPr>
              <a:t>、参数估计值的经济意义检验</a:t>
            </a:r>
          </a:p>
          <a:p>
            <a:pPr>
              <a:lnSpc>
                <a:spcPct val="120000"/>
              </a:lnSpc>
              <a:spcBef>
                <a:spcPts val="600"/>
              </a:spcBef>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    考察</a:t>
            </a:r>
            <a:r>
              <a:rPr lang="en-US" altLang="zh-CN" b="1" dirty="0">
                <a:latin typeface="Times New Roman" panose="02020603050405020304" pitchFamily="18" charset="0"/>
                <a:ea typeface="楷体_GB2312" panose="02010609030101010101" pitchFamily="49" charset="-122"/>
              </a:rPr>
              <a:t>OLS</a:t>
            </a:r>
            <a:r>
              <a:rPr lang="zh-CN" altLang="en-US" b="1" dirty="0">
                <a:latin typeface="Times New Roman" panose="02020603050405020304" pitchFamily="18" charset="0"/>
                <a:ea typeface="楷体_GB2312" panose="02010609030101010101" pitchFamily="49" charset="-122"/>
              </a:rPr>
              <a:t>估计中参数估计值的符号和大小，若出现异常，则可能存在多重共线性。</a:t>
            </a:r>
          </a:p>
          <a:p>
            <a:pPr>
              <a:lnSpc>
                <a:spcPct val="120000"/>
              </a:lnSpc>
              <a:spcBef>
                <a:spcPts val="600"/>
              </a:spcBef>
              <a:buFont typeface="Wingdings" panose="05000000000000000000" pitchFamily="2" charset="2"/>
              <a:buNone/>
            </a:pPr>
            <a:r>
              <a:rPr lang="en-US" altLang="zh-CN" b="1" dirty="0">
                <a:latin typeface="Times New Roman" panose="02020603050405020304" pitchFamily="18" charset="0"/>
                <a:ea typeface="楷体_GB2312" panose="02010609030101010101" pitchFamily="49" charset="-122"/>
              </a:rPr>
              <a:t>4</a:t>
            </a:r>
            <a:r>
              <a:rPr lang="zh-CN" altLang="en-US" b="1" dirty="0">
                <a:latin typeface="Times New Roman" panose="02020603050405020304" pitchFamily="18" charset="0"/>
                <a:ea typeface="楷体_GB2312" panose="02010609030101010101" pitchFamily="49" charset="-122"/>
              </a:rPr>
              <a:t>、参数估计值的稳定性检验</a:t>
            </a:r>
          </a:p>
          <a:p>
            <a:pPr>
              <a:lnSpc>
                <a:spcPct val="120000"/>
              </a:lnSpc>
              <a:spcBef>
                <a:spcPts val="600"/>
              </a:spcBef>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     增加或减少模型中的解释变量或样本观测值，若参数估计值变化明显，则可能存在多重共线性。</a:t>
            </a:r>
          </a:p>
          <a:p>
            <a:pPr>
              <a:lnSpc>
                <a:spcPct val="120000"/>
              </a:lnSpc>
              <a:spcBef>
                <a:spcPts val="600"/>
              </a:spcBef>
              <a:buFont typeface="Wingdings" panose="05000000000000000000" pitchFamily="2" charset="2"/>
              <a:buNone/>
            </a:pPr>
            <a:r>
              <a:rPr lang="en-US" altLang="zh-CN" b="1" dirty="0">
                <a:latin typeface="Times New Roman" panose="02020603050405020304" pitchFamily="18" charset="0"/>
                <a:ea typeface="楷体_GB2312" panose="02010609030101010101" pitchFamily="49" charset="-122"/>
              </a:rPr>
              <a:t>5</a:t>
            </a:r>
            <a:r>
              <a:rPr lang="zh-CN" altLang="en-US" b="1" dirty="0">
                <a:latin typeface="Times New Roman" panose="02020603050405020304" pitchFamily="18" charset="0"/>
                <a:ea typeface="楷体_GB2312" panose="02010609030101010101" pitchFamily="49" charset="-122"/>
              </a:rPr>
              <a:t>、参数估计值的统计检验</a:t>
            </a:r>
          </a:p>
          <a:p>
            <a:pPr>
              <a:lnSpc>
                <a:spcPct val="120000"/>
              </a:lnSpc>
              <a:spcBef>
                <a:spcPts val="600"/>
              </a:spcBef>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     若拟合优度较大而</a:t>
            </a:r>
            <a:r>
              <a:rPr lang="en-US" altLang="zh-CN" b="1" dirty="0">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统计量的绝对值很小，则说明可能存在多重共线性问题。</a:t>
            </a:r>
          </a:p>
        </p:txBody>
      </p:sp>
      <p:sp>
        <p:nvSpPr>
          <p:cNvPr id="1185796" name="Rectangle 4"/>
          <p:cNvSpPr>
            <a:spLocks noGrp="1" noChangeArrowheads="1"/>
          </p:cNvSpPr>
          <p:nvPr>
            <p:ph type="title"/>
          </p:nvPr>
        </p:nvSpPr>
        <p:spPr>
          <a:xfrm>
            <a:off x="2351088" y="620713"/>
            <a:ext cx="7772400" cy="685800"/>
          </a:xfrm>
          <a:noFill/>
          <a:ln/>
          <a:extLst>
            <a:ext uri="{909E8E84-426E-40DD-AFC4-6F175D3DCCD1}">
              <a14:hiddenFill xmlns:a14="http://schemas.microsoft.com/office/drawing/2010/main">
                <a:solidFill>
                  <a:srgbClr val="CCFFFF"/>
                </a:solidFill>
              </a14:hiddenFill>
            </a:ext>
          </a:extLst>
        </p:spPr>
        <p:txBody>
          <a:bodyPr anchor="ctr">
            <a:normAutofit fontScale="90000"/>
          </a:bodyPr>
          <a:lstStyle/>
          <a:p>
            <a:r>
              <a:rPr lang="en-US" altLang="zh-CN" b="1">
                <a:solidFill>
                  <a:schemeClr val="hlink"/>
                </a:solidFill>
                <a:latin typeface="华文新魏" panose="02010800040101010101" pitchFamily="2" charset="-122"/>
                <a:ea typeface="华文新魏" panose="02010800040101010101" pitchFamily="2" charset="-122"/>
              </a:rPr>
              <a:t>    </a:t>
            </a:r>
            <a:r>
              <a:rPr lang="zh-CN" altLang="en-US" b="1">
                <a:solidFill>
                  <a:schemeClr val="hlink"/>
                </a:solidFill>
                <a:latin typeface="华文新魏" panose="02010800040101010101" pitchFamily="2" charset="-122"/>
                <a:ea typeface="华文新魏" panose="02010800040101010101" pitchFamily="2" charset="-122"/>
              </a:rPr>
              <a:t>第三节  多重共线性的检验</a:t>
            </a:r>
          </a:p>
        </p:txBody>
      </p:sp>
    </p:spTree>
    <p:extLst>
      <p:ext uri="{BB962C8B-B14F-4D97-AF65-F5344CB8AC3E}">
        <p14:creationId xmlns:p14="http://schemas.microsoft.com/office/powerpoint/2010/main" val="1372666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B0BDF81-ED4F-4F29-98DF-1393BB2DF8A5}" type="datetime1">
              <a:rPr lang="zh-CN" altLang="en-US"/>
              <a:pPr/>
              <a:t>2018/2/9</a:t>
            </a:fld>
            <a:endParaRPr lang="en-US" altLang="zh-CN"/>
          </a:p>
        </p:txBody>
      </p:sp>
      <p:sp>
        <p:nvSpPr>
          <p:cNvPr id="7" name="灯片编号占位符 5"/>
          <p:cNvSpPr>
            <a:spLocks noGrp="1"/>
          </p:cNvSpPr>
          <p:nvPr>
            <p:ph type="sldNum" sz="quarter" idx="12"/>
          </p:nvPr>
        </p:nvSpPr>
        <p:spPr/>
        <p:txBody>
          <a:bodyPr/>
          <a:lstStyle/>
          <a:p>
            <a:fld id="{DB5D7B82-24CB-487D-B4B7-C624623DA342}" type="slidenum">
              <a:rPr lang="en-US" altLang="zh-CN"/>
              <a:pPr/>
              <a:t>14</a:t>
            </a:fld>
            <a:endParaRPr lang="en-US" altLang="zh-CN"/>
          </a:p>
        </p:txBody>
      </p:sp>
      <p:sp>
        <p:nvSpPr>
          <p:cNvPr id="1186818" name="Rectangle 2"/>
          <p:cNvSpPr>
            <a:spLocks noGrp="1" noChangeArrowheads="1"/>
          </p:cNvSpPr>
          <p:nvPr>
            <p:ph type="body" idx="1"/>
          </p:nvPr>
        </p:nvSpPr>
        <p:spPr>
          <a:xfrm>
            <a:off x="1905000" y="5090334"/>
            <a:ext cx="8077200" cy="1266016"/>
          </a:xfrm>
        </p:spPr>
        <p:txBody>
          <a:bodyPr>
            <a:normAutofit/>
          </a:bodyPr>
          <a:lstStyle/>
          <a:p>
            <a:pPr marL="0" indent="0">
              <a:lnSpc>
                <a:spcPct val="115000"/>
              </a:lnSpc>
              <a:buNone/>
            </a:pPr>
            <a:r>
              <a:rPr lang="en-US" altLang="zh-CN" b="1" dirty="0">
                <a:solidFill>
                  <a:schemeClr val="tx2"/>
                </a:solidFill>
                <a:latin typeface="Times New Roman" panose="02020603050405020304" pitchFamily="18" charset="0"/>
                <a:ea typeface="楷体_GB2312" panose="02010609030101010101" pitchFamily="49" charset="-122"/>
              </a:rPr>
              <a:t>      1</a:t>
            </a:r>
            <a:r>
              <a:rPr lang="zh-CN" altLang="en-US" b="1" dirty="0">
                <a:solidFill>
                  <a:schemeClr val="tx2"/>
                </a:solidFill>
                <a:latin typeface="Times New Roman" panose="02020603050405020304" pitchFamily="18" charset="0"/>
                <a:ea typeface="楷体_GB2312" panose="02010609030101010101" pitchFamily="49" charset="-122"/>
              </a:rPr>
              <a:t>）增加样本观测值</a:t>
            </a:r>
          </a:p>
          <a:p>
            <a:pPr marL="0" indent="0">
              <a:lnSpc>
                <a:spcPct val="115000"/>
              </a:lnSpc>
              <a:buNone/>
            </a:pPr>
            <a:r>
              <a:rPr lang="zh-CN" altLang="en-US" b="1" dirty="0">
                <a:solidFill>
                  <a:schemeClr val="tx2"/>
                </a:solidFill>
                <a:latin typeface="Times New Roman" panose="02020603050405020304" pitchFamily="18" charset="0"/>
                <a:ea typeface="楷体_GB2312" panose="02010609030101010101" pitchFamily="49" charset="-122"/>
              </a:rPr>
              <a:t>      </a:t>
            </a:r>
            <a:r>
              <a:rPr lang="en-US" altLang="zh-CN" b="1" dirty="0">
                <a:solidFill>
                  <a:schemeClr val="tx2"/>
                </a:solidFill>
                <a:latin typeface="Times New Roman" panose="02020603050405020304" pitchFamily="18" charset="0"/>
                <a:ea typeface="楷体_GB2312" panose="02010609030101010101" pitchFamily="49" charset="-122"/>
              </a:rPr>
              <a:t>2</a:t>
            </a:r>
            <a:r>
              <a:rPr lang="zh-CN" altLang="en-US" b="1" dirty="0">
                <a:solidFill>
                  <a:schemeClr val="tx2"/>
                </a:solidFill>
                <a:latin typeface="Times New Roman" panose="02020603050405020304" pitchFamily="18" charset="0"/>
                <a:ea typeface="楷体_GB2312" panose="02010609030101010101" pitchFamily="49" charset="-122"/>
              </a:rPr>
              <a:t>）略去不重要的解释变量  </a:t>
            </a:r>
          </a:p>
        </p:txBody>
      </p:sp>
      <p:sp>
        <p:nvSpPr>
          <p:cNvPr id="1186820" name="Rectangle 4"/>
          <p:cNvSpPr>
            <a:spLocks noGrp="1" noChangeArrowheads="1"/>
          </p:cNvSpPr>
          <p:nvPr>
            <p:ph type="title"/>
          </p:nvPr>
        </p:nvSpPr>
        <p:spPr>
          <a:xfrm>
            <a:off x="2640013" y="476250"/>
            <a:ext cx="7359650" cy="814388"/>
          </a:xfrm>
          <a:noFill/>
          <a:ln/>
          <a:extLst>
            <a:ext uri="{909E8E84-426E-40DD-AFC4-6F175D3DCCD1}">
              <a14:hiddenFill xmlns:a14="http://schemas.microsoft.com/office/drawing/2010/main">
                <a:solidFill>
                  <a:srgbClr val="CCFFFF"/>
                </a:solidFill>
              </a14:hiddenFill>
            </a:ext>
          </a:extLst>
        </p:spPr>
        <p:txBody>
          <a:bodyPr anchor="ctr"/>
          <a:lstStyle/>
          <a:p>
            <a:r>
              <a:rPr lang="en-US" altLang="zh-CN" sz="3600" b="1">
                <a:solidFill>
                  <a:schemeClr val="hlink"/>
                </a:solidFill>
                <a:latin typeface="华文新魏" panose="02010800040101010101" pitchFamily="2" charset="-122"/>
                <a:ea typeface="华文新魏" panose="02010800040101010101" pitchFamily="2" charset="-122"/>
              </a:rPr>
              <a:t>    </a:t>
            </a:r>
            <a:r>
              <a:rPr lang="zh-CN" altLang="en-US" sz="3600" b="1">
                <a:solidFill>
                  <a:schemeClr val="hlink"/>
                </a:solidFill>
                <a:latin typeface="华文新魏" panose="02010800040101010101" pitchFamily="2" charset="-122"/>
                <a:ea typeface="华文新魏" panose="02010800040101010101" pitchFamily="2" charset="-122"/>
              </a:rPr>
              <a:t>第四节   多重共线性的修正方法</a:t>
            </a:r>
          </a:p>
        </p:txBody>
      </p:sp>
      <p:sp>
        <p:nvSpPr>
          <p:cNvPr id="1186821" name="Text Box 5"/>
          <p:cNvSpPr txBox="1">
            <a:spLocks noChangeArrowheads="1"/>
          </p:cNvSpPr>
          <p:nvPr/>
        </p:nvSpPr>
        <p:spPr bwMode="auto">
          <a:xfrm>
            <a:off x="640080" y="1412876"/>
            <a:ext cx="11038114" cy="351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5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、若多重共线性对参数估计值没有严重影响，可以不修正；</a:t>
            </a:r>
          </a:p>
          <a:p>
            <a:pPr>
              <a:lnSpc>
                <a:spcPct val="135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、若多重共线性只影响某些不重要解释变量对应的</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参数估计值</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则 </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35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只</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须在模型中剔除这些不重要的解释变量即可；</a:t>
            </a:r>
          </a:p>
          <a:p>
            <a:pPr>
              <a:lnSpc>
                <a:spcPct val="135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、在满足经典假定的前提下，由于近似多重共线性并不</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破坏 </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估</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35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计量</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的</a:t>
            </a:r>
            <a:r>
              <a:rPr lang="en-US" altLang="zh-CN" sz="28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BLUE</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性质，因此修正多重共线性的思路</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并不是</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改变估计</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方</a:t>
            </a:r>
            <a:endPar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35000"/>
              </a:lnSpc>
            </a:pP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法</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，而是改变模型本身。包括：</a:t>
            </a:r>
          </a:p>
        </p:txBody>
      </p:sp>
    </p:spTree>
    <p:extLst>
      <p:ext uri="{BB962C8B-B14F-4D97-AF65-F5344CB8AC3E}">
        <p14:creationId xmlns:p14="http://schemas.microsoft.com/office/powerpoint/2010/main" val="3465544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86821">
                                            <p:txEl>
                                              <p:pRg st="0" end="0"/>
                                            </p:txEl>
                                          </p:spTgt>
                                        </p:tgtEl>
                                        <p:attrNameLst>
                                          <p:attrName>style.visibility</p:attrName>
                                        </p:attrNameLst>
                                      </p:cBhvr>
                                      <p:to>
                                        <p:strVal val="visible"/>
                                      </p:to>
                                    </p:set>
                                    <p:anim calcmode="lin" valueType="num">
                                      <p:cBhvr additive="base">
                                        <p:cTn id="7" dur="500" fill="hold"/>
                                        <p:tgtEl>
                                          <p:spTgt spid="11868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68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86821">
                                            <p:txEl>
                                              <p:pRg st="1" end="1"/>
                                            </p:txEl>
                                          </p:spTgt>
                                        </p:tgtEl>
                                        <p:attrNameLst>
                                          <p:attrName>style.visibility</p:attrName>
                                        </p:attrNameLst>
                                      </p:cBhvr>
                                      <p:to>
                                        <p:strVal val="visible"/>
                                      </p:to>
                                    </p:set>
                                    <p:anim calcmode="lin" valueType="num">
                                      <p:cBhvr additive="base">
                                        <p:cTn id="13" dur="500" fill="hold"/>
                                        <p:tgtEl>
                                          <p:spTgt spid="11868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68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6821">
                                            <p:txEl>
                                              <p:pRg st="2" end="2"/>
                                            </p:txEl>
                                          </p:spTgt>
                                        </p:tgtEl>
                                        <p:attrNameLst>
                                          <p:attrName>style.visibility</p:attrName>
                                        </p:attrNameLst>
                                      </p:cBhvr>
                                      <p:to>
                                        <p:strVal val="visible"/>
                                      </p:to>
                                    </p:set>
                                    <p:anim calcmode="lin" valueType="num">
                                      <p:cBhvr additive="base">
                                        <p:cTn id="19" dur="500" fill="hold"/>
                                        <p:tgtEl>
                                          <p:spTgt spid="11868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68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86821">
                                            <p:txEl>
                                              <p:pRg st="3" end="3"/>
                                            </p:txEl>
                                          </p:spTgt>
                                        </p:tgtEl>
                                        <p:attrNameLst>
                                          <p:attrName>style.visibility</p:attrName>
                                        </p:attrNameLst>
                                      </p:cBhvr>
                                      <p:to>
                                        <p:strVal val="visible"/>
                                      </p:to>
                                    </p:set>
                                    <p:anim calcmode="lin" valueType="num">
                                      <p:cBhvr additive="base">
                                        <p:cTn id="25" dur="500" fill="hold"/>
                                        <p:tgtEl>
                                          <p:spTgt spid="118682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68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6821">
                                            <p:txEl>
                                              <p:pRg st="4" end="4"/>
                                            </p:txEl>
                                          </p:spTgt>
                                        </p:tgtEl>
                                        <p:attrNameLst>
                                          <p:attrName>style.visibility</p:attrName>
                                        </p:attrNameLst>
                                      </p:cBhvr>
                                      <p:to>
                                        <p:strVal val="visible"/>
                                      </p:to>
                                    </p:set>
                                    <p:anim calcmode="lin" valueType="num">
                                      <p:cBhvr additive="base">
                                        <p:cTn id="31" dur="500" fill="hold"/>
                                        <p:tgtEl>
                                          <p:spTgt spid="118682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68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86821">
                                            <p:txEl>
                                              <p:pRg st="5" end="5"/>
                                            </p:txEl>
                                          </p:spTgt>
                                        </p:tgtEl>
                                        <p:attrNameLst>
                                          <p:attrName>style.visibility</p:attrName>
                                        </p:attrNameLst>
                                      </p:cBhvr>
                                      <p:to>
                                        <p:strVal val="visible"/>
                                      </p:to>
                                    </p:set>
                                    <p:anim calcmode="lin" valueType="num">
                                      <p:cBhvr additive="base">
                                        <p:cTn id="37" dur="500" fill="hold"/>
                                        <p:tgtEl>
                                          <p:spTgt spid="118682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868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86818">
                                            <p:txEl>
                                              <p:pRg st="0" end="0"/>
                                            </p:txEl>
                                          </p:spTgt>
                                        </p:tgtEl>
                                        <p:attrNameLst>
                                          <p:attrName>style.visibility</p:attrName>
                                        </p:attrNameLst>
                                      </p:cBhvr>
                                      <p:to>
                                        <p:strVal val="visible"/>
                                      </p:to>
                                    </p:set>
                                    <p:anim calcmode="lin" valueType="num">
                                      <p:cBhvr additive="base">
                                        <p:cTn id="43" dur="500" fill="hold"/>
                                        <p:tgtEl>
                                          <p:spTgt spid="118681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86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186818">
                                            <p:txEl>
                                              <p:pRg st="1" end="1"/>
                                            </p:txEl>
                                          </p:spTgt>
                                        </p:tgtEl>
                                        <p:attrNameLst>
                                          <p:attrName>style.visibility</p:attrName>
                                        </p:attrNameLst>
                                      </p:cBhvr>
                                      <p:to>
                                        <p:strVal val="visible"/>
                                      </p:to>
                                    </p:set>
                                    <p:anim calcmode="lin" valueType="num">
                                      <p:cBhvr additive="base">
                                        <p:cTn id="49" dur="500" fill="hold"/>
                                        <p:tgtEl>
                                          <p:spTgt spid="1186818">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868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75E32FF-24B5-4EA4-A911-E45283FE6CEE}" type="datetime1">
              <a:rPr lang="zh-CN" altLang="en-US"/>
              <a:pPr/>
              <a:t>2018/2/9</a:t>
            </a:fld>
            <a:endParaRPr lang="en-US" altLang="zh-CN"/>
          </a:p>
        </p:txBody>
      </p:sp>
      <p:sp>
        <p:nvSpPr>
          <p:cNvPr id="6" name="灯片编号占位符 5"/>
          <p:cNvSpPr>
            <a:spLocks noGrp="1"/>
          </p:cNvSpPr>
          <p:nvPr>
            <p:ph type="sldNum" sz="quarter" idx="12"/>
          </p:nvPr>
        </p:nvSpPr>
        <p:spPr/>
        <p:txBody>
          <a:bodyPr/>
          <a:lstStyle/>
          <a:p>
            <a:fld id="{49988149-3B05-48CD-869D-DFDF524EF0EC}" type="slidenum">
              <a:rPr lang="en-US" altLang="zh-CN"/>
              <a:pPr/>
              <a:t>15</a:t>
            </a:fld>
            <a:endParaRPr lang="en-US" altLang="zh-CN"/>
          </a:p>
        </p:txBody>
      </p:sp>
      <p:sp>
        <p:nvSpPr>
          <p:cNvPr id="1187842" name="Rectangle 2"/>
          <p:cNvSpPr>
            <a:spLocks noGrp="1" noChangeArrowheads="1"/>
          </p:cNvSpPr>
          <p:nvPr>
            <p:ph type="title"/>
          </p:nvPr>
        </p:nvSpPr>
        <p:spPr>
          <a:xfrm>
            <a:off x="1593668" y="440929"/>
            <a:ext cx="9505406" cy="639763"/>
          </a:xfrm>
        </p:spPr>
        <p:txBody>
          <a:bodyPr>
            <a:noAutofit/>
          </a:bodyPr>
          <a:lstStyle/>
          <a:p>
            <a:r>
              <a:rPr lang="en-US" altLang="zh-CN" sz="3200" b="1" dirty="0">
                <a:latin typeface="Times New Roman" panose="02020603050405020304" pitchFamily="18" charset="0"/>
                <a:ea typeface="楷体_GB2312" panose="02010609030101010101" pitchFamily="49" charset="-122"/>
              </a:rPr>
              <a:t>3</a:t>
            </a:r>
            <a:r>
              <a:rPr lang="zh-CN" altLang="en-US" sz="3200" b="1" dirty="0">
                <a:latin typeface="Times New Roman" panose="02020603050405020304" pitchFamily="18" charset="0"/>
                <a:ea typeface="楷体_GB2312" panose="02010609030101010101" pitchFamily="49" charset="-122"/>
              </a:rPr>
              <a:t>）用被解释变量的滞后值代替解释变量的滞后值</a:t>
            </a:r>
          </a:p>
        </p:txBody>
      </p:sp>
      <p:sp>
        <p:nvSpPr>
          <p:cNvPr id="1187843" name="Rectangle 3"/>
          <p:cNvSpPr>
            <a:spLocks noGrp="1" noChangeArrowheads="1"/>
          </p:cNvSpPr>
          <p:nvPr>
            <p:ph type="body" idx="1"/>
          </p:nvPr>
        </p:nvSpPr>
        <p:spPr>
          <a:xfrm>
            <a:off x="563880" y="1557933"/>
            <a:ext cx="11064240" cy="4321175"/>
          </a:xfrm>
        </p:spPr>
        <p:txBody>
          <a:bodyPr>
            <a:noAutofit/>
          </a:bodyPr>
          <a:lstStyle/>
          <a:p>
            <a:pPr>
              <a:lnSpc>
                <a:spcPct val="140000"/>
              </a:lnSpc>
              <a:spcBef>
                <a:spcPct val="0"/>
              </a:spcBef>
              <a:buFont typeface="Wingdings" panose="05000000000000000000" pitchFamily="2" charset="2"/>
              <a:buNone/>
            </a:pPr>
            <a:r>
              <a:rPr lang="zh-CN" altLang="en-US" b="1" dirty="0" smtClean="0">
                <a:latin typeface="Times New Roman" panose="02020603050405020304" pitchFamily="18" charset="0"/>
                <a:ea typeface="楷体_GB2312" panose="02010609030101010101" pitchFamily="49" charset="-122"/>
              </a:rPr>
              <a:t>若多重共线性</a:t>
            </a:r>
            <a:r>
              <a:rPr lang="zh-CN" altLang="en-US" b="1" dirty="0">
                <a:latin typeface="Times New Roman" panose="02020603050405020304" pitchFamily="18" charset="0"/>
                <a:ea typeface="楷体_GB2312" panose="02010609030101010101" pitchFamily="49" charset="-122"/>
              </a:rPr>
              <a:t>是由解释变量的现期值与其过去值高度相关引起的，则可用被解释变量的滞后值代替解释变量的滞后值，避免多重共线性。</a:t>
            </a:r>
          </a:p>
          <a:p>
            <a:pPr>
              <a:lnSpc>
                <a:spcPct val="140000"/>
              </a:lnSpc>
              <a:spcBef>
                <a:spcPct val="0"/>
              </a:spcBef>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例如个人消费</a:t>
            </a:r>
            <a:r>
              <a:rPr lang="en-US" altLang="zh-CN" b="1" i="1" dirty="0" err="1">
                <a:latin typeface="Times New Roman" panose="02020603050405020304" pitchFamily="18" charset="0"/>
                <a:ea typeface="楷体_GB2312" panose="02010609030101010101" pitchFamily="49" charset="-122"/>
              </a:rPr>
              <a:t>Y</a:t>
            </a:r>
            <a:r>
              <a:rPr lang="en-US" altLang="zh-CN" b="1" i="1" baseline="-25000" dirty="0" err="1">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取决于现期收入</a:t>
            </a:r>
            <a:r>
              <a:rPr lang="en-US" altLang="zh-CN" b="1" i="1" dirty="0" err="1">
                <a:latin typeface="Times New Roman" panose="02020603050405020304" pitchFamily="18" charset="0"/>
                <a:ea typeface="楷体_GB2312" panose="02010609030101010101" pitchFamily="49" charset="-122"/>
              </a:rPr>
              <a:t>X</a:t>
            </a:r>
            <a:r>
              <a:rPr lang="en-US" altLang="zh-CN" b="1" i="1" baseline="-25000" dirty="0" err="1">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和过去收入</a:t>
            </a:r>
            <a:r>
              <a:rPr lang="en-US" altLang="zh-CN" b="1" i="1" dirty="0">
                <a:latin typeface="Times New Roman" panose="02020603050405020304" pitchFamily="18" charset="0"/>
                <a:ea typeface="楷体_GB2312" panose="02010609030101010101" pitchFamily="49" charset="-122"/>
              </a:rPr>
              <a:t>X</a:t>
            </a:r>
            <a:r>
              <a:rPr lang="en-US" altLang="zh-CN" b="1" i="1" baseline="-25000" dirty="0">
                <a:latin typeface="Times New Roman" panose="02020603050405020304" pitchFamily="18" charset="0"/>
                <a:ea typeface="楷体_GB2312" panose="02010609030101010101" pitchFamily="49" charset="-122"/>
              </a:rPr>
              <a:t>t-1</a:t>
            </a:r>
            <a:r>
              <a:rPr lang="zh-CN" altLang="en-US" b="1" dirty="0">
                <a:latin typeface="Times New Roman" panose="02020603050405020304" pitchFamily="18" charset="0"/>
                <a:ea typeface="楷体_GB2312" panose="02010609030101010101" pitchFamily="49" charset="-122"/>
              </a:rPr>
              <a:t>，</a:t>
            </a:r>
            <a:r>
              <a:rPr lang="en-US" altLang="zh-CN" b="1" i="1" dirty="0">
                <a:latin typeface="Times New Roman" panose="02020603050405020304" pitchFamily="18" charset="0"/>
                <a:ea typeface="楷体_GB2312" panose="02010609030101010101" pitchFamily="49" charset="-122"/>
              </a:rPr>
              <a:t>X</a:t>
            </a:r>
            <a:r>
              <a:rPr lang="en-US" altLang="zh-CN" b="1" i="1" baseline="-25000" dirty="0">
                <a:latin typeface="Times New Roman" panose="02020603050405020304" pitchFamily="18" charset="0"/>
                <a:ea typeface="楷体_GB2312" panose="02010609030101010101" pitchFamily="49" charset="-122"/>
              </a:rPr>
              <a:t>t-2</a:t>
            </a:r>
            <a:r>
              <a:rPr lang="zh-CN" altLang="en-US" b="1" dirty="0">
                <a:latin typeface="Times New Roman" panose="02020603050405020304" pitchFamily="18" charset="0"/>
                <a:ea typeface="楷体_GB2312" panose="02010609030101010101" pitchFamily="49" charset="-122"/>
              </a:rPr>
              <a:t>，</a:t>
            </a:r>
            <a:r>
              <a:rPr lang="en-US" altLang="zh-CN" b="1" dirty="0">
                <a:latin typeface="Times New Roman" panose="02020603050405020304" pitchFamily="18" charset="0"/>
                <a:ea typeface="楷体_GB2312" panose="02010609030101010101" pitchFamily="49" charset="-122"/>
              </a:rPr>
              <a:t>…,</a:t>
            </a:r>
            <a:r>
              <a:rPr lang="zh-CN" altLang="en-US" b="1" dirty="0">
                <a:latin typeface="Times New Roman" panose="02020603050405020304" pitchFamily="18" charset="0"/>
                <a:ea typeface="楷体_GB2312" panose="02010609030101010101" pitchFamily="49" charset="-122"/>
              </a:rPr>
              <a:t>则</a:t>
            </a:r>
            <a:r>
              <a:rPr lang="en-US" altLang="zh-CN" b="1" dirty="0">
                <a:latin typeface="Times New Roman" panose="02020603050405020304" pitchFamily="18" charset="0"/>
                <a:ea typeface="楷体_GB2312" panose="02010609030101010101" pitchFamily="49" charset="-122"/>
              </a:rPr>
              <a:t>:</a:t>
            </a:r>
            <a:r>
              <a:rPr lang="en-US" altLang="zh-CN" b="1" i="1" dirty="0" err="1">
                <a:latin typeface="Times New Roman" panose="02020603050405020304" pitchFamily="18" charset="0"/>
                <a:ea typeface="楷体_GB2312" panose="02010609030101010101" pitchFamily="49" charset="-122"/>
              </a:rPr>
              <a:t>Y</a:t>
            </a:r>
            <a:r>
              <a:rPr lang="en-US" altLang="zh-CN" b="1" i="1" baseline="-25000" dirty="0" err="1">
                <a:latin typeface="Times New Roman" panose="02020603050405020304" pitchFamily="18" charset="0"/>
                <a:ea typeface="楷体_GB2312" panose="02010609030101010101" pitchFamily="49" charset="-122"/>
              </a:rPr>
              <a:t>t</a:t>
            </a:r>
            <a:r>
              <a:rPr lang="en-US" altLang="zh-CN" b="1" i="1" dirty="0">
                <a:latin typeface="Times New Roman" panose="02020603050405020304" pitchFamily="18" charset="0"/>
                <a:ea typeface="楷体_GB2312" panose="02010609030101010101" pitchFamily="49" charset="-122"/>
              </a:rPr>
              <a:t>=</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2</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el-GR"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 </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3</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el-GR"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i="1" baseline="-25000" dirty="0">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 </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4</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el-GR"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i="1" baseline="-25000" dirty="0">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+…+u</a:t>
            </a:r>
            <a:r>
              <a:rPr lang="el-GR" altLang="zh-CN" b="1" i="1" baseline="-25000" dirty="0">
                <a:latin typeface="Times New Roman" panose="02020603050405020304" pitchFamily="18" charset="0"/>
                <a:ea typeface="楷体_GB2312" panose="02010609030101010101" pitchFamily="49" charset="-122"/>
                <a:cs typeface="Times New Roman" panose="02020603050405020304" pitchFamily="18" charset="0"/>
              </a:rPr>
              <a:t>t</a:t>
            </a:r>
            <a:endParaRPr lang="en-US" altLang="zh-CN" b="1" i="1" baseline="-250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40000"/>
              </a:lnSpc>
              <a:spcBef>
                <a:spcPct val="0"/>
              </a:spcBef>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通常</a:t>
            </a:r>
            <a:r>
              <a:rPr lang="en-US" altLang="zh-CN" b="1" i="1" dirty="0" err="1">
                <a:latin typeface="Times New Roman" panose="02020603050405020304" pitchFamily="18" charset="0"/>
                <a:ea typeface="楷体_GB2312" panose="02010609030101010101" pitchFamily="49" charset="-122"/>
              </a:rPr>
              <a:t>X</a:t>
            </a:r>
            <a:r>
              <a:rPr lang="en-US" altLang="zh-CN" b="1" i="1" baseline="-25000" dirty="0" err="1">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a:t>
            </a:r>
            <a:r>
              <a:rPr lang="en-US" altLang="zh-CN" b="1" i="1" dirty="0">
                <a:latin typeface="Times New Roman" panose="02020603050405020304" pitchFamily="18" charset="0"/>
                <a:ea typeface="楷体_GB2312" panose="02010609030101010101" pitchFamily="49" charset="-122"/>
              </a:rPr>
              <a:t>X</a:t>
            </a:r>
            <a:r>
              <a:rPr lang="en-US" altLang="zh-CN" b="1" i="1" baseline="-25000" dirty="0">
                <a:latin typeface="Times New Roman" panose="02020603050405020304" pitchFamily="18" charset="0"/>
                <a:ea typeface="楷体_GB2312" panose="02010609030101010101" pitchFamily="49" charset="-122"/>
              </a:rPr>
              <a:t>t-1</a:t>
            </a:r>
            <a:r>
              <a:rPr lang="zh-CN" altLang="en-US" b="1" dirty="0">
                <a:latin typeface="Times New Roman" panose="02020603050405020304" pitchFamily="18" charset="0"/>
                <a:ea typeface="楷体_GB2312" panose="02010609030101010101" pitchFamily="49" charset="-122"/>
              </a:rPr>
              <a:t>，</a:t>
            </a:r>
            <a:r>
              <a:rPr lang="en-US" altLang="zh-CN" b="1" i="1" dirty="0">
                <a:latin typeface="Times New Roman" panose="02020603050405020304" pitchFamily="18" charset="0"/>
                <a:ea typeface="楷体_GB2312" panose="02010609030101010101" pitchFamily="49" charset="-122"/>
              </a:rPr>
              <a:t>X</a:t>
            </a:r>
            <a:r>
              <a:rPr lang="en-US" altLang="zh-CN" b="1" i="1" baseline="-25000" dirty="0">
                <a:latin typeface="Times New Roman" panose="02020603050405020304" pitchFamily="18" charset="0"/>
                <a:ea typeface="楷体_GB2312" panose="02010609030101010101" pitchFamily="49" charset="-122"/>
              </a:rPr>
              <a:t>t-2</a:t>
            </a:r>
            <a:r>
              <a:rPr lang="zh-CN" altLang="en-US" b="1" dirty="0">
                <a:latin typeface="Times New Roman" panose="02020603050405020304" pitchFamily="18" charset="0"/>
                <a:ea typeface="楷体_GB2312" panose="02010609030101010101" pitchFamily="49" charset="-122"/>
              </a:rPr>
              <a:t>，</a:t>
            </a:r>
            <a:r>
              <a:rPr lang="en-US" altLang="zh-CN" b="1" dirty="0">
                <a:latin typeface="Times New Roman" panose="02020603050405020304" pitchFamily="18" charset="0"/>
                <a:ea typeface="楷体_GB2312" panose="02010609030101010101" pitchFamily="49" charset="-122"/>
              </a:rPr>
              <a:t>…</a:t>
            </a:r>
            <a:r>
              <a:rPr lang="zh-CN" altLang="en-US" b="1" dirty="0">
                <a:latin typeface="Times New Roman" panose="02020603050405020304" pitchFamily="18" charset="0"/>
                <a:ea typeface="楷体_GB2312" panose="02010609030101010101" pitchFamily="49" charset="-122"/>
              </a:rPr>
              <a:t>高度相关，用</a:t>
            </a:r>
            <a:r>
              <a:rPr lang="en-US" altLang="zh-CN" b="1" i="1" dirty="0">
                <a:latin typeface="Times New Roman" panose="02020603050405020304" pitchFamily="18" charset="0"/>
                <a:ea typeface="楷体_GB2312" panose="02010609030101010101" pitchFamily="49" charset="-122"/>
              </a:rPr>
              <a:t>Y</a:t>
            </a:r>
            <a:r>
              <a:rPr lang="en-US" altLang="zh-CN" b="1" i="1" baseline="-25000" dirty="0">
                <a:latin typeface="Times New Roman" panose="02020603050405020304" pitchFamily="18" charset="0"/>
                <a:ea typeface="楷体_GB2312" panose="02010609030101010101" pitchFamily="49" charset="-122"/>
              </a:rPr>
              <a:t>t-1</a:t>
            </a:r>
            <a:r>
              <a:rPr lang="zh-CN" altLang="en-US" b="1" dirty="0">
                <a:latin typeface="Times New Roman" panose="02020603050405020304" pitchFamily="18" charset="0"/>
                <a:ea typeface="楷体_GB2312" panose="02010609030101010101" pitchFamily="49" charset="-122"/>
              </a:rPr>
              <a:t>代替</a:t>
            </a:r>
            <a:r>
              <a:rPr lang="en-US" altLang="zh-CN" b="1" i="1" dirty="0">
                <a:latin typeface="Times New Roman" panose="02020603050405020304" pitchFamily="18" charset="0"/>
                <a:ea typeface="楷体_GB2312" panose="02010609030101010101" pitchFamily="49" charset="-122"/>
              </a:rPr>
              <a:t>X</a:t>
            </a:r>
            <a:r>
              <a:rPr lang="en-US" altLang="zh-CN" b="1" i="1" baseline="-25000" dirty="0">
                <a:latin typeface="Times New Roman" panose="02020603050405020304" pitchFamily="18" charset="0"/>
                <a:ea typeface="楷体_GB2312" panose="02010609030101010101" pitchFamily="49" charset="-122"/>
              </a:rPr>
              <a:t>t-1</a:t>
            </a:r>
            <a:r>
              <a:rPr lang="zh-CN" altLang="en-US" b="1" dirty="0">
                <a:latin typeface="Times New Roman" panose="02020603050405020304" pitchFamily="18" charset="0"/>
                <a:ea typeface="楷体_GB2312" panose="02010609030101010101" pitchFamily="49" charset="-122"/>
              </a:rPr>
              <a:t>，</a:t>
            </a:r>
            <a:r>
              <a:rPr lang="en-US" altLang="zh-CN" b="1" i="1" dirty="0">
                <a:latin typeface="Times New Roman" panose="02020603050405020304" pitchFamily="18" charset="0"/>
                <a:ea typeface="楷体_GB2312" panose="02010609030101010101" pitchFamily="49" charset="-122"/>
              </a:rPr>
              <a:t>X</a:t>
            </a:r>
            <a:r>
              <a:rPr lang="en-US" altLang="zh-CN" b="1" i="1" baseline="-25000" dirty="0">
                <a:latin typeface="Times New Roman" panose="02020603050405020304" pitchFamily="18" charset="0"/>
                <a:ea typeface="楷体_GB2312" panose="02010609030101010101" pitchFamily="49" charset="-122"/>
              </a:rPr>
              <a:t>t-2</a:t>
            </a:r>
            <a:r>
              <a:rPr lang="zh-CN" altLang="en-US" b="1" dirty="0">
                <a:latin typeface="Times New Roman" panose="02020603050405020304" pitchFamily="18" charset="0"/>
                <a:ea typeface="楷体_GB2312" panose="02010609030101010101" pitchFamily="49" charset="-122"/>
              </a:rPr>
              <a:t>，</a:t>
            </a:r>
            <a:r>
              <a:rPr lang="en-US" altLang="zh-CN" b="1" dirty="0">
                <a:latin typeface="Times New Roman" panose="02020603050405020304" pitchFamily="18" charset="0"/>
                <a:ea typeface="楷体_GB2312" panose="02010609030101010101" pitchFamily="49" charset="-122"/>
              </a:rPr>
              <a:t>…</a:t>
            </a:r>
            <a:r>
              <a:rPr lang="zh-CN" altLang="en-US" b="1" dirty="0">
                <a:latin typeface="Times New Roman" panose="02020603050405020304" pitchFamily="18" charset="0"/>
                <a:ea typeface="楷体_GB2312" panose="02010609030101010101" pitchFamily="49" charset="-122"/>
              </a:rPr>
              <a:t>则可得新模型：</a:t>
            </a:r>
            <a:r>
              <a:rPr lang="en-US" altLang="zh-CN" b="1" i="1" dirty="0" err="1">
                <a:latin typeface="Times New Roman" panose="02020603050405020304" pitchFamily="18" charset="0"/>
                <a:ea typeface="楷体_GB2312" panose="02010609030101010101" pitchFamily="49" charset="-122"/>
              </a:rPr>
              <a:t>Y</a:t>
            </a:r>
            <a:r>
              <a:rPr lang="en-US" altLang="zh-CN" b="1" i="1" baseline="-25000" dirty="0" err="1">
                <a:latin typeface="Times New Roman" panose="02020603050405020304" pitchFamily="18" charset="0"/>
                <a:ea typeface="楷体_GB2312" panose="02010609030101010101" pitchFamily="49" charset="-122"/>
              </a:rPr>
              <a:t>t</a:t>
            </a:r>
            <a:r>
              <a:rPr lang="en-US" altLang="zh-CN" b="1" i="1" dirty="0">
                <a:latin typeface="Times New Roman" panose="02020603050405020304" pitchFamily="18" charset="0"/>
                <a:ea typeface="楷体_GB2312" panose="02010609030101010101" pitchFamily="49" charset="-122"/>
              </a:rPr>
              <a:t>=</a:t>
            </a:r>
            <a:r>
              <a:rPr lang="el-GR" altLang="zh-CN" b="1" i="1" dirty="0" smtClean="0">
                <a:latin typeface="Times New Roman" panose="02020603050405020304" pitchFamily="18" charset="0"/>
                <a:ea typeface="楷体_GB2312" panose="02010609030101010101" pitchFamily="49" charset="-122"/>
              </a:rPr>
              <a:t>β</a:t>
            </a:r>
            <a:r>
              <a:rPr lang="en-US" altLang="zh-CN" b="1" i="1" baseline="-25000" dirty="0" smtClean="0">
                <a:latin typeface="Times New Roman" panose="02020603050405020304" pitchFamily="18" charset="0"/>
                <a:ea typeface="楷体_GB2312" panose="02010609030101010101" pitchFamily="49" charset="-122"/>
              </a:rPr>
              <a:t>1</a:t>
            </a:r>
            <a:r>
              <a:rPr lang="en-US" altLang="zh-CN" b="1" i="1" dirty="0" smtClean="0">
                <a:latin typeface="Times New Roman" panose="02020603050405020304" pitchFamily="18" charset="0"/>
                <a:ea typeface="楷体_GB2312" panose="02010609030101010101" pitchFamily="49" charset="-122"/>
              </a:rPr>
              <a:t>+ </a:t>
            </a:r>
            <a:r>
              <a:rPr lang="el-GR" altLang="zh-CN" b="1" i="1" dirty="0" smtClean="0">
                <a:latin typeface="Times New Roman" panose="02020603050405020304" pitchFamily="18" charset="0"/>
                <a:ea typeface="楷体_GB2312" panose="02010609030101010101" pitchFamily="49" charset="-122"/>
              </a:rPr>
              <a:t>β</a:t>
            </a:r>
            <a:r>
              <a:rPr lang="en-US" altLang="zh-CN" b="1" i="1" baseline="-25000" dirty="0" smtClean="0">
                <a:latin typeface="Times New Roman" panose="02020603050405020304" pitchFamily="18" charset="0"/>
                <a:ea typeface="楷体_GB2312" panose="02010609030101010101" pitchFamily="49" charset="-122"/>
              </a:rPr>
              <a:t>2</a:t>
            </a:r>
            <a:r>
              <a:rPr lang="el-GR" altLang="zh-CN" b="1" i="1" dirty="0" smtClean="0">
                <a:latin typeface="Times New Roman" panose="02020603050405020304" pitchFamily="18" charset="0"/>
                <a:ea typeface="楷体_GB2312" panose="02010609030101010101" pitchFamily="49" charset="-122"/>
              </a:rPr>
              <a:t>X</a:t>
            </a:r>
            <a:r>
              <a:rPr lang="el-GR" altLang="zh-CN" b="1" i="1" baseline="-25000" dirty="0" smtClean="0">
                <a:latin typeface="Times New Roman" panose="02020603050405020304" pitchFamily="18" charset="0"/>
                <a:ea typeface="楷体_GB2312" panose="02010609030101010101" pitchFamily="49" charset="-122"/>
              </a:rPr>
              <a:t>t</a:t>
            </a:r>
            <a:r>
              <a:rPr lang="en-US" altLang="zh-CN" b="1" i="1" dirty="0">
                <a:latin typeface="Times New Roman" panose="02020603050405020304" pitchFamily="18" charset="0"/>
                <a:ea typeface="楷体_GB2312" panose="02010609030101010101" pitchFamily="49" charset="-122"/>
              </a:rPr>
              <a:t>+ </a:t>
            </a:r>
            <a:r>
              <a:rPr lang="el-GR" altLang="zh-CN" b="1" i="1" dirty="0">
                <a:latin typeface="Times New Roman" panose="02020603050405020304" pitchFamily="18" charset="0"/>
                <a:ea typeface="楷体_GB2312" panose="02010609030101010101" pitchFamily="49" charset="-122"/>
              </a:rPr>
              <a:t>ρY</a:t>
            </a:r>
            <a:r>
              <a:rPr lang="el-GR" altLang="zh-CN" b="1" i="1" baseline="-25000" dirty="0">
                <a:latin typeface="Times New Roman" panose="02020603050405020304" pitchFamily="18" charset="0"/>
                <a:ea typeface="楷体_GB2312" panose="02010609030101010101" pitchFamily="49" charset="-122"/>
              </a:rPr>
              <a:t>t</a:t>
            </a:r>
            <a:r>
              <a:rPr lang="en-US" altLang="zh-CN" b="1" i="1" baseline="-25000" dirty="0">
                <a:latin typeface="Times New Roman" panose="02020603050405020304" pitchFamily="18" charset="0"/>
                <a:ea typeface="楷体_GB2312" panose="02010609030101010101" pitchFamily="49" charset="-122"/>
              </a:rPr>
              <a:t>-1</a:t>
            </a:r>
            <a:r>
              <a:rPr lang="en-US" altLang="zh-CN" b="1" i="1" dirty="0">
                <a:latin typeface="Times New Roman" panose="02020603050405020304" pitchFamily="18" charset="0"/>
                <a:ea typeface="楷体_GB2312" panose="02010609030101010101" pitchFamily="49" charset="-122"/>
              </a:rPr>
              <a:t>+u*</a:t>
            </a:r>
            <a:r>
              <a:rPr lang="el-GR" altLang="zh-CN" b="1" i="1" baseline="-25000" dirty="0">
                <a:latin typeface="Times New Roman" panose="02020603050405020304" pitchFamily="18" charset="0"/>
                <a:ea typeface="楷体_GB2312" panose="02010609030101010101" pitchFamily="49" charset="-122"/>
              </a:rPr>
              <a:t>t</a:t>
            </a:r>
            <a:endParaRPr lang="en-US" altLang="zh-CN" b="1" i="1" baseline="-25000" dirty="0">
              <a:latin typeface="Times New Roman" panose="02020603050405020304" pitchFamily="18" charset="0"/>
              <a:ea typeface="楷体_GB2312" panose="02010609030101010101" pitchFamily="49" charset="-122"/>
            </a:endParaRPr>
          </a:p>
          <a:p>
            <a:pPr>
              <a:lnSpc>
                <a:spcPct val="140000"/>
              </a:lnSpc>
              <a:spcBef>
                <a:spcPct val="0"/>
              </a:spcBef>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其中</a:t>
            </a:r>
            <a:r>
              <a:rPr lang="el-GR" altLang="zh-CN" b="1" i="1" dirty="0">
                <a:latin typeface="Times New Roman" panose="02020603050405020304" pitchFamily="18" charset="0"/>
                <a:ea typeface="楷体_GB2312" panose="02010609030101010101" pitchFamily="49" charset="-122"/>
              </a:rPr>
              <a:t>Y</a:t>
            </a:r>
            <a:r>
              <a:rPr lang="el-GR" altLang="zh-CN" b="1" i="1" baseline="-25000" dirty="0">
                <a:latin typeface="Times New Roman" panose="02020603050405020304" pitchFamily="18" charset="0"/>
                <a:ea typeface="楷体_GB2312" panose="02010609030101010101" pitchFamily="49" charset="-122"/>
              </a:rPr>
              <a:t>t</a:t>
            </a:r>
            <a:r>
              <a:rPr lang="en-US" altLang="zh-CN" b="1" i="1" baseline="-25000" dirty="0">
                <a:latin typeface="Times New Roman" panose="02020603050405020304" pitchFamily="18" charset="0"/>
                <a:ea typeface="楷体_GB2312" panose="02010609030101010101" pitchFamily="49" charset="-122"/>
              </a:rPr>
              <a:t>-1</a:t>
            </a:r>
            <a:r>
              <a:rPr lang="zh-CN" altLang="en-US" b="1" dirty="0">
                <a:latin typeface="Times New Roman" panose="02020603050405020304" pitchFamily="18" charset="0"/>
                <a:ea typeface="楷体_GB2312" panose="02010609030101010101" pitchFamily="49" charset="-122"/>
              </a:rPr>
              <a:t>和</a:t>
            </a:r>
            <a:r>
              <a:rPr lang="el-GR" altLang="zh-CN" b="1" i="1" dirty="0">
                <a:latin typeface="Times New Roman" panose="02020603050405020304" pitchFamily="18" charset="0"/>
                <a:ea typeface="楷体_GB2312" panose="02010609030101010101" pitchFamily="49" charset="-122"/>
              </a:rPr>
              <a:t>X</a:t>
            </a:r>
            <a:r>
              <a:rPr lang="el-GR" altLang="zh-CN" b="1" i="1" baseline="-25000" dirty="0">
                <a:latin typeface="Times New Roman" panose="02020603050405020304" pitchFamily="18" charset="0"/>
                <a:ea typeface="楷体_GB2312" panose="02010609030101010101" pitchFamily="49" charset="-122"/>
              </a:rPr>
              <a:t>t</a:t>
            </a:r>
            <a:r>
              <a:rPr lang="zh-CN" altLang="en-US" b="1" dirty="0">
                <a:latin typeface="Times New Roman" panose="02020603050405020304" pitchFamily="18" charset="0"/>
                <a:ea typeface="楷体_GB2312" panose="02010609030101010101" pitchFamily="49" charset="-122"/>
              </a:rPr>
              <a:t>之间的相关性通常较弱</a:t>
            </a:r>
          </a:p>
        </p:txBody>
      </p:sp>
    </p:spTree>
    <p:extLst>
      <p:ext uri="{BB962C8B-B14F-4D97-AF65-F5344CB8AC3E}">
        <p14:creationId xmlns:p14="http://schemas.microsoft.com/office/powerpoint/2010/main" val="406452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34F8F91-DB80-41C4-9FB6-5216E9786288}" type="datetime1">
              <a:rPr lang="zh-CN" altLang="en-US"/>
              <a:pPr/>
              <a:t>2018/2/9</a:t>
            </a:fld>
            <a:endParaRPr lang="en-US" altLang="zh-CN"/>
          </a:p>
        </p:txBody>
      </p:sp>
      <p:sp>
        <p:nvSpPr>
          <p:cNvPr id="7" name="灯片编号占位符 6"/>
          <p:cNvSpPr>
            <a:spLocks noGrp="1"/>
          </p:cNvSpPr>
          <p:nvPr>
            <p:ph type="sldNum" sz="quarter" idx="12"/>
          </p:nvPr>
        </p:nvSpPr>
        <p:spPr/>
        <p:txBody>
          <a:bodyPr/>
          <a:lstStyle/>
          <a:p>
            <a:fld id="{6F05F9F0-8CED-45BC-A8F7-A553DF29054D}" type="slidenum">
              <a:rPr lang="en-US" altLang="zh-CN"/>
              <a:pPr/>
              <a:t>16</a:t>
            </a:fld>
            <a:endParaRPr lang="en-US" altLang="zh-CN"/>
          </a:p>
        </p:txBody>
      </p:sp>
      <p:sp>
        <p:nvSpPr>
          <p:cNvPr id="1188867" name="Rectangle 3"/>
          <p:cNvSpPr>
            <a:spLocks noGrp="1" noChangeArrowheads="1"/>
          </p:cNvSpPr>
          <p:nvPr>
            <p:ph type="body" sz="half" idx="1"/>
          </p:nvPr>
        </p:nvSpPr>
        <p:spPr>
          <a:xfrm>
            <a:off x="1077685" y="1350422"/>
            <a:ext cx="10646229" cy="1943100"/>
          </a:xfrm>
        </p:spPr>
        <p:txBody>
          <a:bodyPr>
            <a:noAutofit/>
          </a:bodyPr>
          <a:lstStyle/>
          <a:p>
            <a:pPr marL="0" indent="0">
              <a:lnSpc>
                <a:spcPct val="115000"/>
              </a:lnSpc>
              <a:buNone/>
            </a:pPr>
            <a:r>
              <a:rPr lang="zh-CN" altLang="en-US" b="1" dirty="0">
                <a:latin typeface="Times New Roman" panose="02020603050405020304" pitchFamily="18" charset="0"/>
                <a:ea typeface="楷体_GB2312" panose="02010609030101010101" pitchFamily="49" charset="-122"/>
              </a:rPr>
              <a:t>如果多重共线性是由某些解释变量引起的，根据经济理论和实际分析又知道他们对应的参数之间满足一定的关系，则可通过参数代换减少和避免多重共线性。</a:t>
            </a:r>
          </a:p>
          <a:p>
            <a:pPr marL="0" indent="0">
              <a:lnSpc>
                <a:spcPct val="115000"/>
              </a:lnSpc>
              <a:buNone/>
            </a:pPr>
            <a:r>
              <a:rPr lang="zh-CN" altLang="en-US" b="1" dirty="0">
                <a:latin typeface="Times New Roman" panose="02020603050405020304" pitchFamily="18" charset="0"/>
                <a:ea typeface="楷体_GB2312" panose="02010609030101010101" pitchFamily="49" charset="-122"/>
              </a:rPr>
              <a:t>例：若产出量取决于资本</a:t>
            </a:r>
            <a:r>
              <a:rPr lang="en-US" altLang="zh-CN" b="1" i="1" dirty="0">
                <a:latin typeface="Times New Roman" panose="02020603050405020304" pitchFamily="18" charset="0"/>
                <a:ea typeface="楷体_GB2312" panose="02010609030101010101" pitchFamily="49" charset="-122"/>
              </a:rPr>
              <a:t>K</a:t>
            </a:r>
            <a:r>
              <a:rPr lang="zh-CN" altLang="en-US" b="1" dirty="0">
                <a:latin typeface="Times New Roman" panose="02020603050405020304" pitchFamily="18" charset="0"/>
                <a:ea typeface="楷体_GB2312" panose="02010609030101010101" pitchFamily="49" charset="-122"/>
              </a:rPr>
              <a:t>和劳动投入量</a:t>
            </a:r>
            <a:r>
              <a:rPr lang="en-US" altLang="zh-CN" b="1" i="1" dirty="0">
                <a:latin typeface="Times New Roman" panose="02020603050405020304" pitchFamily="18" charset="0"/>
                <a:ea typeface="楷体_GB2312" panose="02010609030101010101" pitchFamily="49" charset="-122"/>
              </a:rPr>
              <a:t>L</a:t>
            </a:r>
            <a:r>
              <a:rPr lang="zh-CN" altLang="en-US" b="1" dirty="0">
                <a:latin typeface="Times New Roman" panose="02020603050405020304" pitchFamily="18" charset="0"/>
                <a:ea typeface="楷体_GB2312" panose="02010609030101010101" pitchFamily="49" charset="-122"/>
              </a:rPr>
              <a:t>，且模型为</a:t>
            </a:r>
            <a:endParaRPr lang="zh-CN" altLang="en-US" b="1" dirty="0">
              <a:solidFill>
                <a:srgbClr val="CC3300"/>
              </a:solidFill>
              <a:latin typeface="Times New Roman" panose="02020603050405020304" pitchFamily="18" charset="0"/>
              <a:ea typeface="楷体_GB2312" panose="02010609030101010101" pitchFamily="49" charset="-122"/>
            </a:endParaRPr>
          </a:p>
        </p:txBody>
      </p:sp>
      <p:graphicFrame>
        <p:nvGraphicFramePr>
          <p:cNvPr id="1188870" name="Object 6"/>
          <p:cNvGraphicFramePr>
            <a:graphicFrameLocks noGrp="1" noChangeAspect="1"/>
          </p:cNvGraphicFramePr>
          <p:nvPr>
            <p:ph sz="half" idx="2"/>
            <p:extLst>
              <p:ext uri="{D42A27DB-BD31-4B8C-83A1-F6EECF244321}">
                <p14:modId xmlns:p14="http://schemas.microsoft.com/office/powerpoint/2010/main" val="1823463995"/>
              </p:ext>
            </p:extLst>
          </p:nvPr>
        </p:nvGraphicFramePr>
        <p:xfrm>
          <a:off x="1613263" y="3614058"/>
          <a:ext cx="9575074" cy="2939142"/>
        </p:xfrm>
        <a:graphic>
          <a:graphicData uri="http://schemas.openxmlformats.org/presentationml/2006/ole">
            <mc:AlternateContent xmlns:mc="http://schemas.openxmlformats.org/markup-compatibility/2006">
              <mc:Choice xmlns:v="urn:schemas-microsoft-com:vml" Requires="v">
                <p:oleObj spid="_x0000_s3077" name="公式" r:id="rId3" imgW="4076640" imgH="1358640" progId="Equation.3">
                  <p:embed/>
                </p:oleObj>
              </mc:Choice>
              <mc:Fallback>
                <p:oleObj name="公式" r:id="rId3" imgW="4076640" imgH="1358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3263" y="3614058"/>
                        <a:ext cx="9575074" cy="2939142"/>
                      </a:xfrm>
                      <a:prstGeom prst="rect">
                        <a:avLst/>
                      </a:prstGeom>
                      <a:noFill/>
                      <a:ln>
                        <a:noFill/>
                      </a:ln>
                      <a:effectLst/>
                    </p:spPr>
                  </p:pic>
                </p:oleObj>
              </mc:Fallback>
            </mc:AlternateContent>
          </a:graphicData>
        </a:graphic>
      </p:graphicFrame>
      <p:sp>
        <p:nvSpPr>
          <p:cNvPr id="1188874" name="Rectangle 10"/>
          <p:cNvSpPr>
            <a:spLocks noChangeArrowheads="1"/>
          </p:cNvSpPr>
          <p:nvPr/>
        </p:nvSpPr>
        <p:spPr bwMode="auto">
          <a:xfrm>
            <a:off x="2489200" y="485707"/>
            <a:ext cx="6955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tx2"/>
                </a:solidFill>
                <a:latin typeface="Times New Roman" panose="02020603050405020304" pitchFamily="18" charset="0"/>
                <a:ea typeface="楷体_GB2312" panose="02010609030101010101" pitchFamily="49" charset="-122"/>
              </a:rPr>
              <a:t>4</a:t>
            </a:r>
            <a:r>
              <a:rPr lang="zh-CN" altLang="en-US" sz="3200" b="1" dirty="0">
                <a:solidFill>
                  <a:schemeClr val="tx2"/>
                </a:solidFill>
                <a:latin typeface="Times New Roman" panose="02020603050405020304" pitchFamily="18" charset="0"/>
                <a:ea typeface="楷体_GB2312" panose="02010609030101010101" pitchFamily="49" charset="-122"/>
              </a:rPr>
              <a:t>、利用参数之间的关系进行参数代换</a:t>
            </a:r>
          </a:p>
        </p:txBody>
      </p:sp>
    </p:spTree>
    <p:extLst>
      <p:ext uri="{BB962C8B-B14F-4D97-AF65-F5344CB8AC3E}">
        <p14:creationId xmlns:p14="http://schemas.microsoft.com/office/powerpoint/2010/main" val="3429294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2B114C9-EC0E-4E16-A1C7-E63F55ACF5D2}" type="datetime1">
              <a:rPr lang="zh-CN" altLang="en-US"/>
              <a:pPr/>
              <a:t>2018/2/9</a:t>
            </a:fld>
            <a:endParaRPr lang="en-US" altLang="zh-CN"/>
          </a:p>
        </p:txBody>
      </p:sp>
      <p:sp>
        <p:nvSpPr>
          <p:cNvPr id="7" name="灯片编号占位符 6"/>
          <p:cNvSpPr>
            <a:spLocks noGrp="1"/>
          </p:cNvSpPr>
          <p:nvPr>
            <p:ph type="sldNum" sz="quarter" idx="12"/>
          </p:nvPr>
        </p:nvSpPr>
        <p:spPr/>
        <p:txBody>
          <a:bodyPr/>
          <a:lstStyle/>
          <a:p>
            <a:fld id="{4E05A6E1-DAE5-4877-A4A2-872BAA069CEB}" type="slidenum">
              <a:rPr lang="en-US" altLang="zh-CN"/>
              <a:pPr/>
              <a:t>17</a:t>
            </a:fld>
            <a:endParaRPr lang="en-US" altLang="zh-CN"/>
          </a:p>
        </p:txBody>
      </p:sp>
      <p:sp>
        <p:nvSpPr>
          <p:cNvPr id="1189890" name="Rectangle 2"/>
          <p:cNvSpPr>
            <a:spLocks noGrp="1" noChangeArrowheads="1"/>
          </p:cNvSpPr>
          <p:nvPr>
            <p:ph type="body" sz="half" idx="1"/>
          </p:nvPr>
        </p:nvSpPr>
        <p:spPr>
          <a:xfrm>
            <a:off x="465909" y="1120179"/>
            <a:ext cx="11116491" cy="1871662"/>
          </a:xfrm>
        </p:spPr>
        <p:txBody>
          <a:bodyPr>
            <a:noAutofit/>
          </a:bodyPr>
          <a:lstStyle/>
          <a:p>
            <a:pPr marL="0" indent="0">
              <a:lnSpc>
                <a:spcPct val="115000"/>
              </a:lnSpc>
              <a:buNone/>
            </a:pPr>
            <a:r>
              <a:rPr lang="zh-CN" altLang="en-US" sz="2600" b="1" dirty="0">
                <a:latin typeface="Times New Roman" panose="02020603050405020304" pitchFamily="18" charset="0"/>
                <a:ea typeface="楷体_GB2312" panose="02010609030101010101" pitchFamily="49" charset="-122"/>
              </a:rPr>
              <a:t>如果某些解释变量之间高度相关，根据研究目的的实际情况，可通过改变模型形式来避免多重共线性。</a:t>
            </a:r>
          </a:p>
          <a:p>
            <a:pPr marL="0" indent="0">
              <a:lnSpc>
                <a:spcPct val="115000"/>
              </a:lnSpc>
              <a:buNone/>
            </a:pPr>
            <a:r>
              <a:rPr lang="zh-CN" altLang="en-US" sz="2600" b="1" dirty="0">
                <a:latin typeface="Times New Roman" panose="02020603050405020304" pitchFamily="18" charset="0"/>
                <a:ea typeface="楷体_GB2312" panose="02010609030101010101" pitchFamily="49" charset="-122"/>
              </a:rPr>
              <a:t>例：某产品的销售量</a:t>
            </a:r>
            <a:r>
              <a:rPr lang="en-US" altLang="zh-CN" sz="2600" b="1" dirty="0">
                <a:latin typeface="Times New Roman" panose="02020603050405020304" pitchFamily="18" charset="0"/>
                <a:ea typeface="楷体_GB2312" panose="02010609030101010101" pitchFamily="49" charset="-122"/>
              </a:rPr>
              <a:t>Y</a:t>
            </a:r>
            <a:r>
              <a:rPr lang="zh-CN" altLang="en-US" sz="2600" b="1" dirty="0">
                <a:latin typeface="Times New Roman" panose="02020603050405020304" pitchFamily="18" charset="0"/>
                <a:ea typeface="楷体_GB2312" panose="02010609030101010101" pitchFamily="49" charset="-122"/>
              </a:rPr>
              <a:t>取决于其出厂价格</a:t>
            </a:r>
            <a:r>
              <a:rPr lang="en-US" altLang="zh-CN" sz="2600" b="1" dirty="0">
                <a:latin typeface="Times New Roman" panose="02020603050405020304" pitchFamily="18" charset="0"/>
                <a:ea typeface="楷体_GB2312" panose="02010609030101010101" pitchFamily="49" charset="-122"/>
              </a:rPr>
              <a:t>X</a:t>
            </a:r>
            <a:r>
              <a:rPr lang="en-US" altLang="zh-CN" sz="2600" b="1" baseline="-25000" dirty="0">
                <a:latin typeface="Times New Roman" panose="02020603050405020304" pitchFamily="18" charset="0"/>
                <a:ea typeface="楷体_GB2312" panose="02010609030101010101" pitchFamily="49" charset="-122"/>
              </a:rPr>
              <a:t>1</a:t>
            </a:r>
            <a:r>
              <a:rPr lang="zh-CN" altLang="en-US" sz="2600" b="1" dirty="0">
                <a:latin typeface="Times New Roman" panose="02020603050405020304" pitchFamily="18" charset="0"/>
                <a:ea typeface="楷体_GB2312" panose="02010609030101010101" pitchFamily="49" charset="-122"/>
              </a:rPr>
              <a:t>、市场价格</a:t>
            </a:r>
            <a:r>
              <a:rPr lang="en-US" altLang="zh-CN" sz="2600" b="1" dirty="0">
                <a:latin typeface="Times New Roman" panose="02020603050405020304" pitchFamily="18" charset="0"/>
                <a:ea typeface="楷体_GB2312" panose="02010609030101010101" pitchFamily="49" charset="-122"/>
              </a:rPr>
              <a:t>X</a:t>
            </a:r>
            <a:r>
              <a:rPr lang="en-US" altLang="zh-CN" sz="2600" b="1" baseline="-25000" dirty="0">
                <a:latin typeface="Times New Roman" panose="02020603050405020304" pitchFamily="18" charset="0"/>
                <a:ea typeface="楷体_GB2312" panose="02010609030101010101" pitchFamily="49" charset="-122"/>
              </a:rPr>
              <a:t>2</a:t>
            </a:r>
            <a:r>
              <a:rPr lang="zh-CN" altLang="en-US" sz="2600" b="1" dirty="0">
                <a:latin typeface="Times New Roman" panose="02020603050405020304" pitchFamily="18" charset="0"/>
                <a:ea typeface="楷体_GB2312" panose="02010609030101010101" pitchFamily="49" charset="-122"/>
              </a:rPr>
              <a:t>和市场总供应量</a:t>
            </a:r>
            <a:r>
              <a:rPr lang="en-US" altLang="zh-CN" sz="2600" b="1" dirty="0">
                <a:latin typeface="Times New Roman" panose="02020603050405020304" pitchFamily="18" charset="0"/>
                <a:ea typeface="楷体_GB2312" panose="02010609030101010101" pitchFamily="49" charset="-122"/>
              </a:rPr>
              <a:t>X</a:t>
            </a:r>
            <a:r>
              <a:rPr lang="en-US" altLang="zh-CN" sz="2600" b="1" baseline="-25000" dirty="0">
                <a:latin typeface="Times New Roman" panose="02020603050405020304" pitchFamily="18" charset="0"/>
                <a:ea typeface="楷体_GB2312" panose="02010609030101010101" pitchFamily="49" charset="-122"/>
              </a:rPr>
              <a:t>3</a:t>
            </a:r>
            <a:r>
              <a:rPr lang="zh-CN" altLang="en-US" sz="2600" b="1" dirty="0">
                <a:latin typeface="Times New Roman" panose="02020603050405020304" pitchFamily="18" charset="0"/>
                <a:ea typeface="楷体_GB2312" panose="02010609030101010101" pitchFamily="49" charset="-122"/>
              </a:rPr>
              <a:t>，模型为：</a:t>
            </a:r>
          </a:p>
        </p:txBody>
      </p:sp>
      <p:graphicFrame>
        <p:nvGraphicFramePr>
          <p:cNvPr id="1189893" name="Object 5"/>
          <p:cNvGraphicFramePr>
            <a:graphicFrameLocks noGrp="1" noChangeAspect="1"/>
          </p:cNvGraphicFramePr>
          <p:nvPr>
            <p:ph sz="half" idx="2"/>
            <p:extLst>
              <p:ext uri="{D42A27DB-BD31-4B8C-83A1-F6EECF244321}">
                <p14:modId xmlns:p14="http://schemas.microsoft.com/office/powerpoint/2010/main" val="833222359"/>
              </p:ext>
            </p:extLst>
          </p:nvPr>
        </p:nvGraphicFramePr>
        <p:xfrm>
          <a:off x="465138" y="3659188"/>
          <a:ext cx="11422062" cy="2324100"/>
        </p:xfrm>
        <a:graphic>
          <a:graphicData uri="http://schemas.openxmlformats.org/presentationml/2006/ole">
            <mc:AlternateContent xmlns:mc="http://schemas.openxmlformats.org/markup-compatibility/2006">
              <mc:Choice xmlns:v="urn:schemas-microsoft-com:vml" Requires="v">
                <p:oleObj spid="_x0000_s4101" name="Equation" r:id="rId3" imgW="6387840" imgH="1143000" progId="Equation.DSMT4">
                  <p:embed/>
                </p:oleObj>
              </mc:Choice>
              <mc:Fallback>
                <p:oleObj name="Equation" r:id="rId3" imgW="6387840" imgH="1143000" progId="Equation.DSMT4">
                  <p:embed/>
                  <p:pic>
                    <p:nvPicPr>
                      <p:cNvPr id="0" name=""/>
                      <p:cNvPicPr>
                        <a:picLocks noChangeAspect="1" noChangeArrowheads="1"/>
                      </p:cNvPicPr>
                      <p:nvPr/>
                    </p:nvPicPr>
                    <p:blipFill>
                      <a:blip r:embed="rId4"/>
                      <a:srcRect/>
                      <a:stretch>
                        <a:fillRect/>
                      </a:stretch>
                    </p:blipFill>
                    <p:spPr bwMode="auto">
                      <a:xfrm>
                        <a:off x="465138" y="3659188"/>
                        <a:ext cx="11422062" cy="2324100"/>
                      </a:xfrm>
                      <a:prstGeom prst="rect">
                        <a:avLst/>
                      </a:prstGeom>
                      <a:solidFill>
                        <a:srgbClr val="CCFFFF"/>
                      </a:solidFill>
                      <a:ln>
                        <a:noFill/>
                      </a:ln>
                      <a:effectLst>
                        <a:outerShdw dist="107763" dir="2700000" algn="ctr" rotWithShape="0">
                          <a:srgbClr val="808080">
                            <a:alpha val="50000"/>
                          </a:srgbClr>
                        </a:outerShdw>
                      </a:effectLst>
                    </p:spPr>
                  </p:pic>
                </p:oleObj>
              </mc:Fallback>
            </mc:AlternateContent>
          </a:graphicData>
        </a:graphic>
      </p:graphicFrame>
      <p:sp>
        <p:nvSpPr>
          <p:cNvPr id="1189897" name="Rectangle 9"/>
          <p:cNvSpPr>
            <a:spLocks noChangeArrowheads="1"/>
          </p:cNvSpPr>
          <p:nvPr/>
        </p:nvSpPr>
        <p:spPr bwMode="auto">
          <a:xfrm>
            <a:off x="3759200" y="314144"/>
            <a:ext cx="3685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chemeClr val="tx2"/>
                </a:solidFill>
                <a:latin typeface="Times New Roman" panose="02020603050405020304" pitchFamily="18" charset="0"/>
                <a:ea typeface="楷体_GB2312" panose="02010609030101010101" pitchFamily="49" charset="-122"/>
              </a:rPr>
              <a:t>5</a:t>
            </a:r>
            <a:r>
              <a:rPr lang="zh-CN" altLang="en-US" sz="3200" b="1" dirty="0">
                <a:solidFill>
                  <a:schemeClr val="tx2"/>
                </a:solidFill>
                <a:latin typeface="Times New Roman" panose="02020603050405020304" pitchFamily="18" charset="0"/>
                <a:ea typeface="楷体_GB2312" panose="02010609030101010101" pitchFamily="49" charset="-122"/>
              </a:rPr>
              <a:t>、变换模型的形式</a:t>
            </a:r>
          </a:p>
        </p:txBody>
      </p:sp>
    </p:spTree>
    <p:extLst>
      <p:ext uri="{BB962C8B-B14F-4D97-AF65-F5344CB8AC3E}">
        <p14:creationId xmlns:p14="http://schemas.microsoft.com/office/powerpoint/2010/main" val="796832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DF0634-A70A-4389-BA86-A9BBF9B0B59C}" type="datetime1">
              <a:rPr lang="zh-CN" altLang="en-US"/>
              <a:pPr/>
              <a:t>2018/2/9</a:t>
            </a:fld>
            <a:endParaRPr lang="en-US" altLang="zh-CN"/>
          </a:p>
        </p:txBody>
      </p:sp>
      <p:sp>
        <p:nvSpPr>
          <p:cNvPr id="6" name="灯片编号占位符 5"/>
          <p:cNvSpPr>
            <a:spLocks noGrp="1"/>
          </p:cNvSpPr>
          <p:nvPr>
            <p:ph type="sldNum" sz="quarter" idx="12"/>
          </p:nvPr>
        </p:nvSpPr>
        <p:spPr/>
        <p:txBody>
          <a:bodyPr/>
          <a:lstStyle/>
          <a:p>
            <a:fld id="{24BF3D0C-1901-440C-9037-F902D94E8646}" type="slidenum">
              <a:rPr lang="en-US" altLang="zh-CN"/>
              <a:pPr/>
              <a:t>18</a:t>
            </a:fld>
            <a:endParaRPr lang="en-US" altLang="zh-CN"/>
          </a:p>
        </p:txBody>
      </p:sp>
      <p:sp>
        <p:nvSpPr>
          <p:cNvPr id="1192962" name="Rectangle 2"/>
          <p:cNvSpPr>
            <a:spLocks noGrp="1" noChangeArrowheads="1"/>
          </p:cNvSpPr>
          <p:nvPr>
            <p:ph type="body" idx="1"/>
          </p:nvPr>
        </p:nvSpPr>
        <p:spPr>
          <a:xfrm>
            <a:off x="653142" y="1543505"/>
            <a:ext cx="11168743" cy="3015433"/>
          </a:xfrm>
          <a:solidFill>
            <a:srgbClr val="FFFF99"/>
          </a:solidFill>
          <a:effectLst>
            <a:outerShdw dist="107763" dir="2700000" algn="ctr" rotWithShape="0">
              <a:schemeClr val="bg2">
                <a:alpha val="50000"/>
              </a:schemeClr>
            </a:outerShdw>
          </a:effectLst>
        </p:spPr>
        <p:txBody>
          <a:bodyPr/>
          <a:lstStyle/>
          <a:p>
            <a:pPr>
              <a:lnSpc>
                <a:spcPct val="150000"/>
              </a:lnSpc>
              <a:buFont typeface="Wingdings" panose="05000000000000000000" pitchFamily="2" charset="2"/>
              <a:buNone/>
            </a:pPr>
            <a:r>
              <a:rPr lang="zh-CN" altLang="en-US" b="1" dirty="0" smtClean="0">
                <a:latin typeface="Times New Roman" panose="02020603050405020304" pitchFamily="18" charset="0"/>
                <a:ea typeface="楷体_GB2312" panose="02010609030101010101" pitchFamily="49" charset="-122"/>
              </a:rPr>
              <a:t>不仅</a:t>
            </a:r>
            <a:r>
              <a:rPr lang="zh-CN" altLang="en-US" b="1" dirty="0">
                <a:latin typeface="Times New Roman" panose="02020603050405020304" pitchFamily="18" charset="0"/>
                <a:ea typeface="楷体_GB2312" panose="02010609030101010101" pitchFamily="49" charset="-122"/>
              </a:rPr>
              <a:t>可检验多重共线性，也是处理多重共线性问题的有效方法。步骤：</a:t>
            </a:r>
          </a:p>
          <a:p>
            <a:pPr>
              <a:lnSpc>
                <a:spcPct val="150000"/>
              </a:lnSpc>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rPr>
              <a:t>（</a:t>
            </a:r>
            <a:r>
              <a:rPr lang="en-US" altLang="zh-CN" b="1" dirty="0">
                <a:latin typeface="Times New Roman" panose="02020603050405020304" pitchFamily="18" charset="0"/>
                <a:ea typeface="楷体_GB2312" panose="02010609030101010101" pitchFamily="49" charset="-122"/>
              </a:rPr>
              <a:t>1</a:t>
            </a:r>
            <a:r>
              <a:rPr lang="zh-CN" altLang="en-US" b="1" dirty="0">
                <a:latin typeface="Times New Roman" panose="02020603050405020304" pitchFamily="18" charset="0"/>
                <a:ea typeface="楷体_GB2312" panose="02010609030101010101" pitchFamily="49" charset="-122"/>
              </a:rPr>
              <a:t>）用被解释变量分别对每个解释变量进行回归，根据经济理论和统计检验中选择一个最合适的回归方程作为基本回归方程，通常选择拟合优度最大的回归方程。</a:t>
            </a:r>
            <a:endParaRPr lang="zh-CN" altLang="en-US" b="1" dirty="0">
              <a:solidFill>
                <a:srgbClr val="FF0000"/>
              </a:solidFill>
              <a:latin typeface="Times New Roman" panose="02020603050405020304" pitchFamily="18" charset="0"/>
              <a:ea typeface="楷体_GB2312" panose="02010609030101010101" pitchFamily="49" charset="-122"/>
            </a:endParaRPr>
          </a:p>
        </p:txBody>
      </p:sp>
      <p:sp>
        <p:nvSpPr>
          <p:cNvPr id="1192963" name="Rectangle 3"/>
          <p:cNvSpPr>
            <a:spLocks noGrp="1" noChangeArrowheads="1"/>
          </p:cNvSpPr>
          <p:nvPr>
            <p:ph type="title"/>
          </p:nvPr>
        </p:nvSpPr>
        <p:spPr>
          <a:xfrm>
            <a:off x="2566989" y="476251"/>
            <a:ext cx="3155031" cy="5355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tx2"/>
                </a:solidFill>
                <a:latin typeface="Times New Roman" panose="02020603050405020304" pitchFamily="18" charset="0"/>
                <a:ea typeface="楷体_GB2312" panose="02010609030101010101" pitchFamily="49" charset="-122"/>
                <a:cs typeface="+mn-cs"/>
              </a:rPr>
              <a:t>6</a:t>
            </a:r>
            <a:r>
              <a:rPr lang="zh-CN" altLang="en-US" sz="3200" b="1">
                <a:solidFill>
                  <a:schemeClr val="tx2"/>
                </a:solidFill>
                <a:latin typeface="Times New Roman" panose="02020603050405020304" pitchFamily="18" charset="0"/>
                <a:ea typeface="楷体_GB2312" panose="02010609030101010101" pitchFamily="49" charset="-122"/>
                <a:cs typeface="+mn-cs"/>
              </a:rPr>
              <a:t>、修正</a:t>
            </a:r>
            <a:r>
              <a:rPr lang="en-US" altLang="zh-CN" sz="3200" b="1">
                <a:solidFill>
                  <a:schemeClr val="tx2"/>
                </a:solidFill>
                <a:latin typeface="Times New Roman" panose="02020603050405020304" pitchFamily="18" charset="0"/>
                <a:ea typeface="楷体_GB2312" panose="02010609030101010101" pitchFamily="49" charset="-122"/>
                <a:cs typeface="+mn-cs"/>
              </a:rPr>
              <a:t>Frisch</a:t>
            </a:r>
            <a:r>
              <a:rPr lang="zh-CN" altLang="en-US" sz="3200" b="1">
                <a:solidFill>
                  <a:schemeClr val="tx2"/>
                </a:solidFill>
                <a:latin typeface="Times New Roman" panose="02020603050405020304" pitchFamily="18" charset="0"/>
                <a:ea typeface="楷体_GB2312" panose="02010609030101010101" pitchFamily="49" charset="-122"/>
                <a:cs typeface="+mn-cs"/>
              </a:rPr>
              <a:t>法</a:t>
            </a:r>
          </a:p>
        </p:txBody>
      </p:sp>
    </p:spTree>
    <p:extLst>
      <p:ext uri="{BB962C8B-B14F-4D97-AF65-F5344CB8AC3E}">
        <p14:creationId xmlns:p14="http://schemas.microsoft.com/office/powerpoint/2010/main" val="3920124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92962">
                                            <p:bg/>
                                          </p:spTgt>
                                        </p:tgtEl>
                                        <p:attrNameLst>
                                          <p:attrName>style.visibility</p:attrName>
                                        </p:attrNameLst>
                                      </p:cBhvr>
                                      <p:to>
                                        <p:strVal val="visible"/>
                                      </p:to>
                                    </p:set>
                                    <p:animEffect transition="in" filter="checkerboard(across)">
                                      <p:cBhvr>
                                        <p:cTn id="7" dur="500"/>
                                        <p:tgtEl>
                                          <p:spTgt spid="119296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92962">
                                            <p:txEl>
                                              <p:pRg st="0" end="0"/>
                                            </p:txEl>
                                          </p:spTgt>
                                        </p:tgtEl>
                                        <p:attrNameLst>
                                          <p:attrName>style.visibility</p:attrName>
                                        </p:attrNameLst>
                                      </p:cBhvr>
                                      <p:to>
                                        <p:strVal val="visible"/>
                                      </p:to>
                                    </p:set>
                                    <p:animEffect transition="in" filter="checkerboard(across)">
                                      <p:cBhvr>
                                        <p:cTn id="12" dur="500"/>
                                        <p:tgtEl>
                                          <p:spTgt spid="11929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92962">
                                            <p:txEl>
                                              <p:pRg st="1" end="1"/>
                                            </p:txEl>
                                          </p:spTgt>
                                        </p:tgtEl>
                                        <p:attrNameLst>
                                          <p:attrName>style.visibility</p:attrName>
                                        </p:attrNameLst>
                                      </p:cBhvr>
                                      <p:to>
                                        <p:strVal val="visible"/>
                                      </p:to>
                                    </p:set>
                                    <p:animEffect transition="in" filter="checkerboard(across)">
                                      <p:cBhvr>
                                        <p:cTn id="17" dur="500"/>
                                        <p:tgtEl>
                                          <p:spTgt spid="11929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81CC744-1254-40D3-A3FA-D58B3712A853}" type="datetime1">
              <a:rPr lang="zh-CN" altLang="en-US"/>
              <a:pPr/>
              <a:t>2018/2/9</a:t>
            </a:fld>
            <a:endParaRPr lang="en-US" altLang="zh-CN"/>
          </a:p>
        </p:txBody>
      </p:sp>
      <p:sp>
        <p:nvSpPr>
          <p:cNvPr id="6" name="灯片编号占位符 5"/>
          <p:cNvSpPr>
            <a:spLocks noGrp="1"/>
          </p:cNvSpPr>
          <p:nvPr>
            <p:ph type="sldNum" sz="quarter" idx="12"/>
          </p:nvPr>
        </p:nvSpPr>
        <p:spPr/>
        <p:txBody>
          <a:bodyPr/>
          <a:lstStyle/>
          <a:p>
            <a:fld id="{8D3C4583-26ED-431A-8A29-F9DC604A4460}" type="slidenum">
              <a:rPr lang="en-US" altLang="zh-CN"/>
              <a:pPr/>
              <a:t>19</a:t>
            </a:fld>
            <a:endParaRPr lang="en-US" altLang="zh-CN"/>
          </a:p>
        </p:txBody>
      </p:sp>
      <p:sp>
        <p:nvSpPr>
          <p:cNvPr id="1200131" name="Rectangle 3"/>
          <p:cNvSpPr>
            <a:spLocks noGrp="1" noChangeArrowheads="1"/>
          </p:cNvSpPr>
          <p:nvPr>
            <p:ph type="title"/>
          </p:nvPr>
        </p:nvSpPr>
        <p:spPr>
          <a:xfrm>
            <a:off x="3581400" y="268016"/>
            <a:ext cx="3155031" cy="5355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solidFill>
                  <a:schemeClr val="tx2"/>
                </a:solidFill>
                <a:latin typeface="Times New Roman" panose="02020603050405020304" pitchFamily="18" charset="0"/>
                <a:ea typeface="楷体_GB2312" panose="02010609030101010101" pitchFamily="49" charset="-122"/>
                <a:cs typeface="+mn-cs"/>
              </a:rPr>
              <a:t>6</a:t>
            </a:r>
            <a:r>
              <a:rPr lang="zh-CN" altLang="en-US" sz="3200" b="1" dirty="0" smtClean="0">
                <a:solidFill>
                  <a:schemeClr val="tx2"/>
                </a:solidFill>
                <a:latin typeface="Times New Roman" panose="02020603050405020304" pitchFamily="18" charset="0"/>
                <a:ea typeface="楷体_GB2312" panose="02010609030101010101" pitchFamily="49" charset="-122"/>
                <a:cs typeface="+mn-cs"/>
              </a:rPr>
              <a:t>、</a:t>
            </a:r>
            <a:r>
              <a:rPr lang="zh-CN" altLang="en-US" sz="3200" b="1" dirty="0">
                <a:solidFill>
                  <a:schemeClr val="tx2"/>
                </a:solidFill>
                <a:latin typeface="Times New Roman" panose="02020603050405020304" pitchFamily="18" charset="0"/>
                <a:ea typeface="楷体_GB2312" panose="02010609030101010101" pitchFamily="49" charset="-122"/>
                <a:cs typeface="+mn-cs"/>
              </a:rPr>
              <a:t>修正</a:t>
            </a:r>
            <a:r>
              <a:rPr lang="en-US" altLang="zh-CN" sz="3200" b="1" dirty="0">
                <a:solidFill>
                  <a:schemeClr val="tx2"/>
                </a:solidFill>
                <a:latin typeface="Times New Roman" panose="02020603050405020304" pitchFamily="18" charset="0"/>
                <a:ea typeface="楷体_GB2312" panose="02010609030101010101" pitchFamily="49" charset="-122"/>
                <a:cs typeface="+mn-cs"/>
              </a:rPr>
              <a:t>Frisch</a:t>
            </a:r>
            <a:r>
              <a:rPr lang="zh-CN" altLang="en-US" sz="3200" b="1" dirty="0">
                <a:solidFill>
                  <a:schemeClr val="tx2"/>
                </a:solidFill>
                <a:latin typeface="Times New Roman" panose="02020603050405020304" pitchFamily="18" charset="0"/>
                <a:ea typeface="楷体_GB2312" panose="02010609030101010101" pitchFamily="49" charset="-122"/>
                <a:cs typeface="+mn-cs"/>
              </a:rPr>
              <a:t>法</a:t>
            </a:r>
          </a:p>
        </p:txBody>
      </p:sp>
      <p:sp>
        <p:nvSpPr>
          <p:cNvPr id="1200132" name="Text Box 4"/>
          <p:cNvSpPr txBox="1">
            <a:spLocks noChangeArrowheads="1"/>
          </p:cNvSpPr>
          <p:nvPr/>
        </p:nvSpPr>
        <p:spPr bwMode="auto">
          <a:xfrm>
            <a:off x="446314" y="1344867"/>
            <a:ext cx="11299371" cy="4822859"/>
          </a:xfrm>
          <a:prstGeom prst="rect">
            <a:avLst/>
          </a:prstGeom>
          <a:solidFill>
            <a:schemeClr val="bg1"/>
          </a:solidFill>
          <a:ln>
            <a:noFill/>
          </a:ln>
          <a:effectLst>
            <a:outerShdw dist="107763" dir="2700000" algn="ctr" rotWithShape="0">
              <a:schemeClr val="bg2">
                <a:alpha val="50000"/>
              </a:schemeClr>
            </a:outerShdw>
          </a:effectLst>
        </p:spPr>
        <p:txBody>
          <a:bodyPr wrap="square">
            <a:spAutoFit/>
          </a:bodyPr>
          <a:lstStyle/>
          <a:p>
            <a:pPr>
              <a:lnSpc>
                <a:spcPct val="135000"/>
              </a:lnSpc>
              <a:spcBef>
                <a:spcPts val="600"/>
              </a:spcBef>
            </a:pPr>
            <a:r>
              <a:rPr lang="zh-CN" altLang="en-US" sz="2800" b="1" dirty="0">
                <a:latin typeface="Arial" panose="020B0604020202020204" pitchFamily="34" charset="0"/>
                <a:ea typeface="楷体_GB2312" panose="02010609030101010101" pitchFamily="49" charset="-122"/>
              </a:rPr>
              <a:t>在基本回归方程中</a:t>
            </a:r>
            <a:r>
              <a:rPr lang="zh-CN" altLang="en-US" sz="2800" b="1" dirty="0">
                <a:solidFill>
                  <a:srgbClr val="FF0000"/>
                </a:solidFill>
                <a:latin typeface="Arial" panose="020B0604020202020204" pitchFamily="34" charset="0"/>
                <a:ea typeface="楷体_GB2312" panose="02010609030101010101" pitchFamily="49" charset="-122"/>
              </a:rPr>
              <a:t>逐个增加其他解释变量</a:t>
            </a:r>
            <a:r>
              <a:rPr lang="zh-CN" altLang="en-US" sz="2800" b="1" dirty="0">
                <a:latin typeface="Arial" panose="020B0604020202020204" pitchFamily="34" charset="0"/>
                <a:ea typeface="楷体_GB2312" panose="02010609030101010101" pitchFamily="49" charset="-122"/>
              </a:rPr>
              <a:t>，重新进行线性回归，</a:t>
            </a:r>
            <a:r>
              <a:rPr lang="zh-CN" altLang="en-US" sz="2800" b="1" dirty="0">
                <a:solidFill>
                  <a:srgbClr val="0000CC"/>
                </a:solidFill>
                <a:latin typeface="Arial" panose="020B0604020202020204" pitchFamily="34" charset="0"/>
                <a:ea typeface="楷体_GB2312" panose="02010609030101010101" pitchFamily="49" charset="-122"/>
              </a:rPr>
              <a:t>如新增的解释变量提高了回归方程的拟合优度，并且回归方程中的其他参数在统计上仍然显著，就在模型中保留该解释变量；如果新增解释变量没有提高回归方程的拟合优度，则不在模型中保留该解释变量</a:t>
            </a:r>
            <a:r>
              <a:rPr lang="zh-CN" altLang="en-US" sz="2800" b="1" dirty="0">
                <a:latin typeface="Arial" panose="020B0604020202020204" pitchFamily="34" charset="0"/>
                <a:ea typeface="楷体_GB2312" panose="02010609030101010101" pitchFamily="49" charset="-122"/>
              </a:rPr>
              <a:t>；</a:t>
            </a:r>
          </a:p>
          <a:p>
            <a:pPr>
              <a:lnSpc>
                <a:spcPct val="135000"/>
              </a:lnSpc>
              <a:spcBef>
                <a:spcPts val="600"/>
              </a:spcBef>
            </a:pPr>
            <a:r>
              <a:rPr lang="zh-CN" altLang="en-US" sz="2800" b="1" dirty="0">
                <a:latin typeface="Arial" panose="020B0604020202020204" pitchFamily="34" charset="0"/>
                <a:ea typeface="楷体_GB2312" panose="02010609030101010101" pitchFamily="49" charset="-122"/>
              </a:rPr>
              <a:t>如新增解释变量</a:t>
            </a:r>
            <a:r>
              <a:rPr lang="zh-CN" altLang="en-US" sz="2800" b="1" dirty="0">
                <a:solidFill>
                  <a:srgbClr val="0000CC"/>
                </a:solidFill>
                <a:latin typeface="Arial" panose="020B0604020202020204" pitchFamily="34" charset="0"/>
                <a:ea typeface="楷体_GB2312" panose="02010609030101010101" pitchFamily="49" charset="-122"/>
              </a:rPr>
              <a:t>提高了基本回归方程的拟合优度，并且在方程中某些参数的数值和符号受到显著影响，说明模型中存在多重共线性</a:t>
            </a:r>
            <a:r>
              <a:rPr lang="zh-CN" altLang="en-US" sz="2800" b="1" dirty="0">
                <a:latin typeface="Arial" panose="020B0604020202020204" pitchFamily="34" charset="0"/>
                <a:ea typeface="楷体_GB2312" panose="02010609030101010101" pitchFamily="49" charset="-122"/>
              </a:rPr>
              <a:t>，对该解释变量同与之相关的其它解释变量进行比较，在</a:t>
            </a:r>
            <a:r>
              <a:rPr lang="zh-CN" altLang="en-US" sz="2800" b="1" dirty="0">
                <a:solidFill>
                  <a:srgbClr val="0000CC"/>
                </a:solidFill>
                <a:latin typeface="Arial" panose="020B0604020202020204" pitchFamily="34" charset="0"/>
                <a:ea typeface="楷体_GB2312" panose="02010609030101010101" pitchFamily="49" charset="-122"/>
              </a:rPr>
              <a:t>模型中保留对被解释变量影响比较大的，略去影响较小</a:t>
            </a:r>
            <a:r>
              <a:rPr lang="zh-CN" altLang="en-US" sz="2800" b="1" dirty="0">
                <a:latin typeface="Arial" panose="020B0604020202020204" pitchFamily="34" charset="0"/>
                <a:ea typeface="楷体_GB2312" panose="02010609030101010101" pitchFamily="49" charset="-122"/>
              </a:rPr>
              <a:t>的。</a:t>
            </a:r>
          </a:p>
        </p:txBody>
      </p:sp>
    </p:spTree>
    <p:extLst>
      <p:ext uri="{BB962C8B-B14F-4D97-AF65-F5344CB8AC3E}">
        <p14:creationId xmlns:p14="http://schemas.microsoft.com/office/powerpoint/2010/main" val="3835384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0132"/>
                                        </p:tgtEl>
                                        <p:attrNameLst>
                                          <p:attrName>style.visibility</p:attrName>
                                        </p:attrNameLst>
                                      </p:cBhvr>
                                      <p:to>
                                        <p:strVal val="visible"/>
                                      </p:to>
                                    </p:set>
                                    <p:animEffect transition="in" filter="box(in)">
                                      <p:cBhvr>
                                        <p:cTn id="7" dur="500"/>
                                        <p:tgtEl>
                                          <p:spTgt spid="120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3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D1E458F-3A02-4214-AE20-A3CD32B9915E}" type="datetime1">
              <a:rPr lang="zh-CN" altLang="en-US"/>
              <a:pPr/>
              <a:t>2018/2/9</a:t>
            </a:fld>
            <a:endParaRPr lang="en-US" altLang="zh-CN"/>
          </a:p>
        </p:txBody>
      </p:sp>
      <p:sp>
        <p:nvSpPr>
          <p:cNvPr id="6" name="灯片编号占位符 5"/>
          <p:cNvSpPr>
            <a:spLocks noGrp="1"/>
          </p:cNvSpPr>
          <p:nvPr>
            <p:ph type="sldNum" sz="quarter" idx="12"/>
          </p:nvPr>
        </p:nvSpPr>
        <p:spPr/>
        <p:txBody>
          <a:bodyPr/>
          <a:lstStyle/>
          <a:p>
            <a:fld id="{DDFD7BF3-0918-43E9-9D23-A9D586157FA5}" type="slidenum">
              <a:rPr lang="en-US" altLang="zh-CN"/>
              <a:pPr/>
              <a:t>2</a:t>
            </a:fld>
            <a:endParaRPr lang="en-US" altLang="zh-CN"/>
          </a:p>
        </p:txBody>
      </p:sp>
      <p:sp>
        <p:nvSpPr>
          <p:cNvPr id="1140738" name="Rectangle 2"/>
          <p:cNvSpPr>
            <a:spLocks noGrp="1" noChangeArrowheads="1"/>
          </p:cNvSpPr>
          <p:nvPr>
            <p:ph type="title"/>
          </p:nvPr>
        </p:nvSpPr>
        <p:spPr>
          <a:xfrm>
            <a:off x="3738154" y="416721"/>
            <a:ext cx="2976154" cy="1325563"/>
          </a:xfrm>
        </p:spPr>
        <p:txBody>
          <a:bodyPr/>
          <a:lstStyle/>
          <a:p>
            <a:r>
              <a:rPr lang="zh-CN" altLang="en-US" b="1" dirty="0">
                <a:solidFill>
                  <a:srgbClr val="FF0000"/>
                </a:solidFill>
                <a:ea typeface="华文新魏" panose="02010800040101010101" pitchFamily="2" charset="-122"/>
              </a:rPr>
              <a:t>主要内容</a:t>
            </a:r>
          </a:p>
        </p:txBody>
      </p:sp>
      <p:sp>
        <p:nvSpPr>
          <p:cNvPr id="1140741" name="Rectangle 5"/>
          <p:cNvSpPr>
            <a:spLocks noChangeArrowheads="1"/>
          </p:cNvSpPr>
          <p:nvPr/>
        </p:nvSpPr>
        <p:spPr bwMode="auto">
          <a:xfrm>
            <a:off x="2782888" y="1989139"/>
            <a:ext cx="62611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30000"/>
              </a:lnSpc>
            </a:pPr>
            <a:r>
              <a:rPr lang="zh-CN" altLang="en-US" b="1" dirty="0">
                <a:solidFill>
                  <a:srgbClr val="7030A0"/>
                </a:solidFill>
                <a:ea typeface="楷体_GB2312" panose="02010609030101010101" pitchFamily="49" charset="-122"/>
                <a:hlinkClick r:id="rId2" action="ppaction://hlinksldjump"/>
              </a:rPr>
              <a:t>一、</a:t>
            </a:r>
            <a:r>
              <a:rPr lang="zh-CN" altLang="en-US" b="1" dirty="0">
                <a:solidFill>
                  <a:srgbClr val="7030A0"/>
                </a:solidFill>
                <a:ea typeface="楷体_GB2312" panose="02010609030101010101" pitchFamily="49" charset="-122"/>
              </a:rPr>
              <a:t>多重共线性的概念</a:t>
            </a:r>
          </a:p>
          <a:p>
            <a:pPr>
              <a:lnSpc>
                <a:spcPct val="130000"/>
              </a:lnSpc>
            </a:pPr>
            <a:r>
              <a:rPr lang="zh-CN" altLang="en-US" b="1" dirty="0">
                <a:solidFill>
                  <a:srgbClr val="7030A0"/>
                </a:solidFill>
                <a:ea typeface="楷体_GB2312" panose="02010609030101010101" pitchFamily="49" charset="-122"/>
                <a:hlinkClick r:id="rId3" action="ppaction://hlinksldjump"/>
              </a:rPr>
              <a:t>二、</a:t>
            </a:r>
            <a:r>
              <a:rPr lang="zh-CN" altLang="en-US" b="1" dirty="0">
                <a:solidFill>
                  <a:srgbClr val="7030A0"/>
                </a:solidFill>
                <a:ea typeface="楷体_GB2312" panose="02010609030101010101" pitchFamily="49" charset="-122"/>
              </a:rPr>
              <a:t>多重共线性的来源与后果</a:t>
            </a:r>
          </a:p>
          <a:p>
            <a:pPr>
              <a:lnSpc>
                <a:spcPct val="130000"/>
              </a:lnSpc>
            </a:pPr>
            <a:r>
              <a:rPr lang="zh-CN" altLang="en-US" b="1" dirty="0">
                <a:solidFill>
                  <a:srgbClr val="7030A0"/>
                </a:solidFill>
                <a:ea typeface="楷体_GB2312" panose="02010609030101010101" pitchFamily="49" charset="-122"/>
                <a:hlinkClick r:id="rId4" action="ppaction://hlinksldjump"/>
              </a:rPr>
              <a:t>三、</a:t>
            </a:r>
            <a:r>
              <a:rPr lang="zh-CN" altLang="en-US" b="1" dirty="0">
                <a:solidFill>
                  <a:srgbClr val="7030A0"/>
                </a:solidFill>
                <a:ea typeface="楷体_GB2312" panose="02010609030101010101" pitchFamily="49" charset="-122"/>
              </a:rPr>
              <a:t>多重共线性的检验</a:t>
            </a:r>
          </a:p>
          <a:p>
            <a:pPr>
              <a:lnSpc>
                <a:spcPct val="130000"/>
              </a:lnSpc>
            </a:pPr>
            <a:r>
              <a:rPr lang="zh-CN" altLang="en-US" b="1" dirty="0">
                <a:solidFill>
                  <a:srgbClr val="7030A0"/>
                </a:solidFill>
                <a:ea typeface="楷体_GB2312" panose="02010609030101010101" pitchFamily="49" charset="-122"/>
                <a:hlinkClick r:id="rId5" action="ppaction://hlinksldjump"/>
              </a:rPr>
              <a:t>四、</a:t>
            </a:r>
            <a:r>
              <a:rPr lang="zh-CN" altLang="en-US" b="1" dirty="0">
                <a:solidFill>
                  <a:srgbClr val="7030A0"/>
                </a:solidFill>
                <a:ea typeface="楷体_GB2312" panose="02010609030101010101" pitchFamily="49" charset="-122"/>
              </a:rPr>
              <a:t>多重共线性的修正方法</a:t>
            </a:r>
            <a:endParaRPr lang="zh-CN" altLang="en-US" sz="2800" b="1" dirty="0">
              <a:solidFill>
                <a:srgbClr val="7030A0"/>
              </a:solidFill>
              <a:ea typeface="楷体_GB2312" panose="02010609030101010101" pitchFamily="49" charset="-122"/>
            </a:endParaRPr>
          </a:p>
        </p:txBody>
      </p:sp>
    </p:spTree>
    <p:extLst>
      <p:ext uri="{BB962C8B-B14F-4D97-AF65-F5344CB8AC3E}">
        <p14:creationId xmlns:p14="http://schemas.microsoft.com/office/powerpoint/2010/main" val="413832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3620C84-8D06-444D-918C-30AC6066DD16}" type="datetime1">
              <a:rPr lang="zh-CN" altLang="en-US"/>
              <a:pPr/>
              <a:t>2018/2/9</a:t>
            </a:fld>
            <a:endParaRPr lang="en-US" altLang="zh-CN"/>
          </a:p>
        </p:txBody>
      </p:sp>
      <p:sp>
        <p:nvSpPr>
          <p:cNvPr id="7" name="灯片编号占位符 5"/>
          <p:cNvSpPr>
            <a:spLocks noGrp="1"/>
          </p:cNvSpPr>
          <p:nvPr>
            <p:ph type="sldNum" sz="quarter" idx="12"/>
          </p:nvPr>
        </p:nvSpPr>
        <p:spPr/>
        <p:txBody>
          <a:bodyPr/>
          <a:lstStyle/>
          <a:p>
            <a:fld id="{C1FA3B9F-51BE-493F-9DB4-A24859ADCF90}" type="slidenum">
              <a:rPr lang="en-US" altLang="zh-CN"/>
              <a:pPr/>
              <a:t>3</a:t>
            </a:fld>
            <a:endParaRPr lang="en-US" altLang="zh-CN"/>
          </a:p>
        </p:txBody>
      </p:sp>
      <p:sp>
        <p:nvSpPr>
          <p:cNvPr id="1171458" name="Rectangle 2"/>
          <p:cNvSpPr>
            <a:spLocks noGrp="1" noChangeArrowheads="1"/>
          </p:cNvSpPr>
          <p:nvPr>
            <p:ph type="title"/>
          </p:nvPr>
        </p:nvSpPr>
        <p:spPr>
          <a:xfrm>
            <a:off x="2536781" y="398462"/>
            <a:ext cx="7832725" cy="790575"/>
          </a:xfrm>
          <a:noFill/>
          <a:extLst>
            <a:ext uri="{909E8E84-426E-40DD-AFC4-6F175D3DCCD1}">
              <a14:hiddenFill xmlns:a14="http://schemas.microsoft.com/office/drawing/2010/main">
                <a:solidFill>
                  <a:srgbClr val="CCFFFF"/>
                </a:solidFill>
              </a14:hiddenFill>
            </a:ext>
          </a:extLst>
        </p:spPr>
        <p:txBody>
          <a:bodyPr>
            <a:normAutofit fontScale="90000"/>
          </a:bodyPr>
          <a:lstStyle/>
          <a:p>
            <a:r>
              <a:rPr lang="en-US" altLang="zh-CN" sz="5400" b="1" dirty="0">
                <a:solidFill>
                  <a:schemeClr val="hlink"/>
                </a:solidFill>
                <a:latin typeface="华文新魏" panose="02010800040101010101" pitchFamily="2" charset="-122"/>
                <a:ea typeface="华文新魏" panose="02010800040101010101" pitchFamily="2" charset="-122"/>
              </a:rPr>
              <a:t> </a:t>
            </a:r>
            <a:r>
              <a:rPr lang="zh-CN" altLang="en-US" sz="4000" b="1" dirty="0">
                <a:solidFill>
                  <a:schemeClr val="hlink"/>
                </a:solidFill>
                <a:latin typeface="华文新魏" panose="02010800040101010101" pitchFamily="2" charset="-122"/>
                <a:ea typeface="华文新魏" panose="02010800040101010101" pitchFamily="2" charset="-122"/>
              </a:rPr>
              <a:t>第一节</a:t>
            </a:r>
            <a:r>
              <a:rPr lang="zh-CN" altLang="en-US" sz="5400" b="1" dirty="0">
                <a:solidFill>
                  <a:schemeClr val="hlink"/>
                </a:solidFill>
                <a:latin typeface="华文新魏" panose="02010800040101010101" pitchFamily="2" charset="-122"/>
                <a:ea typeface="华文新魏" panose="02010800040101010101" pitchFamily="2" charset="-122"/>
              </a:rPr>
              <a:t>  </a:t>
            </a:r>
            <a:r>
              <a:rPr lang="zh-CN" altLang="en-US" sz="4000" b="1" dirty="0">
                <a:solidFill>
                  <a:schemeClr val="hlink"/>
                </a:solidFill>
                <a:latin typeface="华文新魏" panose="02010800040101010101" pitchFamily="2" charset="-122"/>
                <a:ea typeface="华文新魏" panose="02010800040101010101" pitchFamily="2" charset="-122"/>
              </a:rPr>
              <a:t>多重共线性的概念</a:t>
            </a:r>
          </a:p>
        </p:txBody>
      </p:sp>
      <p:sp>
        <p:nvSpPr>
          <p:cNvPr id="1171459" name="Rectangle 3"/>
          <p:cNvSpPr>
            <a:spLocks noGrp="1" noChangeArrowheads="1"/>
          </p:cNvSpPr>
          <p:nvPr>
            <p:ph type="body" idx="1"/>
          </p:nvPr>
        </p:nvSpPr>
        <p:spPr>
          <a:xfrm>
            <a:off x="2135189" y="1412875"/>
            <a:ext cx="7920037" cy="2216150"/>
          </a:xfrm>
        </p:spPr>
        <p:txBody>
          <a:bodyPr>
            <a:normAutofit lnSpcReduction="10000"/>
          </a:bodyPr>
          <a:lstStyle/>
          <a:p>
            <a:pPr marL="0" indent="0" algn="just">
              <a:lnSpc>
                <a:spcPct val="150000"/>
              </a:lnSpc>
              <a:buNone/>
            </a:pPr>
            <a:r>
              <a:rPr lang="en-US" altLang="zh-CN" dirty="0">
                <a:latin typeface="Times New Roman" panose="02020603050405020304" pitchFamily="18" charset="0"/>
                <a:ea typeface="楷体_GB2312" panose="02010609030101010101" pitchFamily="49" charset="-122"/>
              </a:rPr>
              <a:t>       </a:t>
            </a:r>
            <a:r>
              <a:rPr lang="zh-CN" altLang="en-US" b="1" dirty="0">
                <a:latin typeface="Times New Roman" panose="02020603050405020304" pitchFamily="18" charset="0"/>
                <a:ea typeface="楷体_GB2312" panose="02010609030101010101" pitchFamily="49" charset="-122"/>
              </a:rPr>
              <a:t>对于模型：</a:t>
            </a:r>
          </a:p>
          <a:p>
            <a:pPr marL="0" indent="0" algn="just">
              <a:lnSpc>
                <a:spcPct val="150000"/>
              </a:lnSpc>
              <a:buNone/>
            </a:pPr>
            <a:r>
              <a:rPr lang="zh-CN" altLang="en-US" dirty="0">
                <a:latin typeface="Times New Roman" panose="02020603050405020304" pitchFamily="18" charset="0"/>
                <a:ea typeface="楷体_GB2312" panose="02010609030101010101" pitchFamily="49" charset="-122"/>
              </a:rPr>
              <a:t> </a:t>
            </a:r>
            <a:r>
              <a:rPr lang="en-US" altLang="zh-CN" b="1" i="1" dirty="0">
                <a:solidFill>
                  <a:srgbClr val="FF0000"/>
                </a:solidFill>
                <a:latin typeface="Times New Roman" panose="02020603050405020304" pitchFamily="18" charset="0"/>
                <a:ea typeface="楷体_GB2312" panose="02010609030101010101" pitchFamily="49" charset="-122"/>
              </a:rPr>
              <a:t>Y</a:t>
            </a:r>
            <a:r>
              <a:rPr lang="en-US" altLang="zh-CN" b="1" i="1" baseline="-25000" dirty="0">
                <a:solidFill>
                  <a:srgbClr val="FF0000"/>
                </a:solidFill>
                <a:latin typeface="Times New Roman" panose="02020603050405020304" pitchFamily="18" charset="0"/>
                <a:ea typeface="楷体_GB2312" panose="02010609030101010101" pitchFamily="49" charset="-122"/>
              </a:rPr>
              <a:t>i</a:t>
            </a:r>
            <a:r>
              <a:rPr lang="en-US" altLang="zh-CN" b="1" i="1" dirty="0">
                <a:solidFill>
                  <a:srgbClr val="FF0000"/>
                </a:solidFill>
                <a:latin typeface="Times New Roman" panose="02020603050405020304" pitchFamily="18" charset="0"/>
                <a:ea typeface="楷体_GB2312" panose="02010609030101010101" pitchFamily="49" charset="-122"/>
              </a:rPr>
              <a:t>=</a:t>
            </a:r>
            <a:r>
              <a:rPr lang="en-US" altLang="zh-CN" b="1" i="1"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b="1" baseline="-25000"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1</a:t>
            </a:r>
            <a:r>
              <a:rPr lang="en-US" altLang="zh-CN" b="1" i="1"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b="1" baseline="-25000"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2</a:t>
            </a:r>
            <a:r>
              <a:rPr lang="en-US" altLang="zh-CN" b="1" i="1"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X</a:t>
            </a:r>
            <a:r>
              <a:rPr lang="en-US" altLang="zh-CN" b="1" baseline="-25000"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2</a:t>
            </a:r>
            <a:r>
              <a:rPr lang="en-US" altLang="zh-CN" b="1" i="1" baseline="-25000"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i</a:t>
            </a:r>
            <a:r>
              <a:rPr lang="en-US" altLang="zh-CN" b="1" i="1"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 </a:t>
            </a:r>
            <a:r>
              <a:rPr lang="en-US" altLang="zh-CN" b="1" i="1"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b="1" baseline="-25000"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3</a:t>
            </a:r>
            <a:r>
              <a:rPr lang="en-US" altLang="zh-CN" b="1" i="1"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X</a:t>
            </a:r>
            <a:r>
              <a:rPr lang="en-US" altLang="zh-CN" b="1" baseline="-25000"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3</a:t>
            </a:r>
            <a:r>
              <a:rPr lang="en-US" altLang="zh-CN" b="1" i="1" baseline="-25000" dirty="0" smtClean="0">
                <a:solidFill>
                  <a:srgbClr val="FF0000"/>
                </a:solidFill>
                <a:latin typeface="Times New Roman" panose="02020603050405020304" pitchFamily="18" charset="0"/>
                <a:ea typeface="楷体_GB2312" panose="02010609030101010101" pitchFamily="49" charset="-122"/>
                <a:sym typeface="Symbol" panose="05050102010706020507" pitchFamily="18" charset="2"/>
              </a:rPr>
              <a:t>i</a:t>
            </a:r>
            <a:r>
              <a:rPr lang="en-US" altLang="zh-CN" b="1" i="1"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 </a:t>
            </a:r>
            <a:r>
              <a:rPr lang="en-US" altLang="zh-CN" b="1" i="1"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b="1" i="1" baseline="-25000" dirty="0" err="1">
                <a:solidFill>
                  <a:srgbClr val="FF0000"/>
                </a:solidFill>
                <a:latin typeface="Times New Roman" panose="02020603050405020304" pitchFamily="18" charset="0"/>
                <a:ea typeface="楷体_GB2312" panose="02010609030101010101" pitchFamily="49" charset="-122"/>
                <a:sym typeface="Symbol" panose="05050102010706020507" pitchFamily="18" charset="2"/>
              </a:rPr>
              <a:t>k</a:t>
            </a:r>
            <a:r>
              <a:rPr lang="en-US" altLang="zh-CN" b="1" i="1" dirty="0" err="1">
                <a:solidFill>
                  <a:srgbClr val="FF0000"/>
                </a:solidFill>
                <a:latin typeface="Times New Roman" panose="02020603050405020304" pitchFamily="18" charset="0"/>
                <a:ea typeface="楷体_GB2312" panose="02010609030101010101" pitchFamily="49" charset="-122"/>
                <a:sym typeface="Symbol" panose="05050102010706020507" pitchFamily="18" charset="2"/>
              </a:rPr>
              <a:t>X</a:t>
            </a:r>
            <a:r>
              <a:rPr lang="en-US" altLang="zh-CN" b="1" i="1" baseline="-25000" dirty="0" err="1">
                <a:solidFill>
                  <a:srgbClr val="FF0000"/>
                </a:solidFill>
                <a:latin typeface="Times New Roman" panose="02020603050405020304" pitchFamily="18" charset="0"/>
                <a:ea typeface="楷体_GB2312" panose="02010609030101010101" pitchFamily="49" charset="-122"/>
                <a:sym typeface="Symbol" panose="05050102010706020507" pitchFamily="18" charset="2"/>
              </a:rPr>
              <a:t>ki</a:t>
            </a:r>
            <a:r>
              <a:rPr lang="en-US" altLang="zh-CN" b="1" i="1" dirty="0" err="1">
                <a:solidFill>
                  <a:srgbClr val="FF0000"/>
                </a:solidFill>
                <a:latin typeface="Times New Roman" panose="02020603050405020304" pitchFamily="18" charset="0"/>
                <a:ea typeface="楷体_GB2312" panose="02010609030101010101" pitchFamily="49" charset="-122"/>
                <a:sym typeface="Symbol" panose="05050102010706020507" pitchFamily="18" charset="2"/>
              </a:rPr>
              <a:t>+u</a:t>
            </a:r>
            <a:r>
              <a:rPr lang="en-US" altLang="zh-CN" b="1" i="1" baseline="-25000" dirty="0" err="1">
                <a:solidFill>
                  <a:srgbClr val="FF0000"/>
                </a:solidFill>
                <a:latin typeface="Times New Roman" panose="02020603050405020304" pitchFamily="18" charset="0"/>
                <a:ea typeface="楷体_GB2312" panose="02010609030101010101" pitchFamily="49" charset="-122"/>
                <a:sym typeface="Symbol" panose="05050102010706020507" pitchFamily="18" charset="2"/>
              </a:rPr>
              <a:t>i</a:t>
            </a:r>
            <a:r>
              <a:rPr lang="en-US" altLang="zh-CN" b="1" i="1" dirty="0">
                <a:latin typeface="Times New Roman" panose="02020603050405020304" pitchFamily="18" charset="0"/>
                <a:ea typeface="楷体_GB2312" panose="02010609030101010101" pitchFamily="49" charset="-122"/>
              </a:rPr>
              <a:t> </a:t>
            </a:r>
            <a:r>
              <a:rPr lang="zh-CN" altLang="en-US" b="1" i="1" dirty="0">
                <a:latin typeface="Times New Roman" panose="02020603050405020304" pitchFamily="18" charset="0"/>
                <a:ea typeface="楷体_GB2312" panose="02010609030101010101" pitchFamily="49" charset="-122"/>
              </a:rPr>
              <a:t>　　</a:t>
            </a:r>
            <a:r>
              <a:rPr lang="en-US" altLang="zh-CN" b="1" i="1" dirty="0" err="1">
                <a:latin typeface="Times New Roman" panose="02020603050405020304" pitchFamily="18" charset="0"/>
                <a:ea typeface="楷体_GB2312" panose="02010609030101010101" pitchFamily="49" charset="-122"/>
              </a:rPr>
              <a:t>i</a:t>
            </a:r>
            <a:r>
              <a:rPr lang="en-US" altLang="zh-CN" b="1" i="1" dirty="0">
                <a:latin typeface="Times New Roman" panose="02020603050405020304" pitchFamily="18" charset="0"/>
                <a:ea typeface="楷体_GB2312" panose="02010609030101010101" pitchFamily="49" charset="-122"/>
              </a:rPr>
              <a:t>=1,2,…,n</a:t>
            </a:r>
          </a:p>
          <a:p>
            <a:pPr marL="0" indent="0" algn="just">
              <a:lnSpc>
                <a:spcPct val="150000"/>
              </a:lnSpc>
              <a:buNone/>
            </a:pPr>
            <a:r>
              <a:rPr lang="en-US" altLang="zh-CN" b="1" dirty="0">
                <a:latin typeface="Times New Roman" panose="02020603050405020304" pitchFamily="18" charset="0"/>
                <a:ea typeface="楷体_GB2312" panose="02010609030101010101" pitchFamily="49" charset="-122"/>
              </a:rPr>
              <a:t> </a:t>
            </a:r>
            <a:r>
              <a:rPr lang="zh-CN" altLang="en-US" b="1" dirty="0">
                <a:latin typeface="Times New Roman" panose="02020603050405020304" pitchFamily="18" charset="0"/>
                <a:ea typeface="楷体_GB2312" panose="02010609030101010101" pitchFamily="49" charset="-122"/>
              </a:rPr>
              <a:t>其基本假设之一是</a:t>
            </a:r>
            <a:r>
              <a:rPr lang="zh-CN" altLang="en-US" b="1" dirty="0">
                <a:solidFill>
                  <a:srgbClr val="FF0000"/>
                </a:solidFill>
                <a:latin typeface="Times New Roman" panose="02020603050405020304" pitchFamily="18" charset="0"/>
                <a:ea typeface="楷体_GB2312" panose="02010609030101010101" pitchFamily="49" charset="-122"/>
              </a:rPr>
              <a:t>解释变量相互独立</a:t>
            </a:r>
          </a:p>
        </p:txBody>
      </p:sp>
      <p:sp>
        <p:nvSpPr>
          <p:cNvPr id="1171460" name="Text Box 4"/>
          <p:cNvSpPr txBox="1">
            <a:spLocks noChangeArrowheads="1"/>
          </p:cNvSpPr>
          <p:nvPr/>
        </p:nvSpPr>
        <p:spPr bwMode="auto">
          <a:xfrm>
            <a:off x="940343" y="4177506"/>
            <a:ext cx="10568033"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如果某两个或多个解释变量之间出现了相关性，则称为模型中解释变量间存在</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多重共线性</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err="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Multicollinearity</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Tree>
    <p:extLst>
      <p:ext uri="{BB962C8B-B14F-4D97-AF65-F5344CB8AC3E}">
        <p14:creationId xmlns:p14="http://schemas.microsoft.com/office/powerpoint/2010/main" val="2575141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1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71460"/>
                                        </p:tgtEl>
                                        <p:attrNameLst>
                                          <p:attrName>style.visibility</p:attrName>
                                        </p:attrNameLst>
                                      </p:cBhvr>
                                      <p:to>
                                        <p:strVal val="visible"/>
                                      </p:to>
                                    </p:set>
                                    <p:animEffect transition="in" filter="wipe(left)">
                                      <p:cBhvr>
                                        <p:cTn id="11" dur="500"/>
                                        <p:tgtEl>
                                          <p:spTgt spid="117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9" grpId="0" autoUpdateAnimBg="0"/>
      <p:bldP spid="117146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E9034881-912E-49C1-A9B3-77CFD5CDCD53}" type="datetime1">
              <a:rPr lang="zh-CN" altLang="en-US"/>
              <a:pPr/>
              <a:t>2018/2/9</a:t>
            </a:fld>
            <a:endParaRPr lang="en-US" altLang="zh-CN"/>
          </a:p>
        </p:txBody>
      </p:sp>
      <p:sp>
        <p:nvSpPr>
          <p:cNvPr id="8" name="灯片编号占位符 5"/>
          <p:cNvSpPr>
            <a:spLocks noGrp="1"/>
          </p:cNvSpPr>
          <p:nvPr>
            <p:ph type="sldNum" sz="quarter" idx="12"/>
          </p:nvPr>
        </p:nvSpPr>
        <p:spPr/>
        <p:txBody>
          <a:bodyPr/>
          <a:lstStyle/>
          <a:p>
            <a:fld id="{24B1F458-E456-4EC0-8276-50BF6E12B457}" type="slidenum">
              <a:rPr lang="en-US" altLang="zh-CN"/>
              <a:pPr/>
              <a:t>4</a:t>
            </a:fld>
            <a:endParaRPr lang="en-US" altLang="zh-CN"/>
          </a:p>
        </p:txBody>
      </p:sp>
      <p:sp>
        <p:nvSpPr>
          <p:cNvPr id="1172482" name="Rectangle 2"/>
          <p:cNvSpPr>
            <a:spLocks noGrp="1" noChangeArrowheads="1"/>
          </p:cNvSpPr>
          <p:nvPr>
            <p:ph type="body" idx="1"/>
          </p:nvPr>
        </p:nvSpPr>
        <p:spPr>
          <a:xfrm>
            <a:off x="692331" y="1484313"/>
            <a:ext cx="10816046" cy="1439862"/>
          </a:xfrm>
        </p:spPr>
        <p:txBody>
          <a:bodyPr/>
          <a:lstStyle/>
          <a:p>
            <a:pPr marL="0" indent="0" algn="just">
              <a:lnSpc>
                <a:spcPct val="150000"/>
              </a:lnSpc>
              <a:buNone/>
            </a:pPr>
            <a:r>
              <a:rPr lang="zh-CN" altLang="en-US" b="1" dirty="0">
                <a:latin typeface="Times New Roman" panose="02020603050405020304" pitchFamily="18" charset="0"/>
                <a:ea typeface="楷体_GB2312" panose="02010609030101010101" pitchFamily="49" charset="-122"/>
              </a:rPr>
              <a:t>若有</a:t>
            </a:r>
            <a:r>
              <a:rPr lang="en-US" altLang="zh-CN" b="1" dirty="0" smtClean="0">
                <a:latin typeface="Times New Roman" panose="02020603050405020304" pitchFamily="18" charset="0"/>
                <a:ea typeface="楷体_GB2312" panose="02010609030101010101" pitchFamily="49" charset="-122"/>
              </a:rPr>
              <a:t>c</a:t>
            </a:r>
            <a:r>
              <a:rPr lang="en-US" altLang="zh-CN" b="1" baseline="-25000" dirty="0" smtClean="0">
                <a:latin typeface="Times New Roman" panose="02020603050405020304" pitchFamily="18" charset="0"/>
                <a:ea typeface="楷体_GB2312" panose="02010609030101010101" pitchFamily="49" charset="-122"/>
              </a:rPr>
              <a:t>1</a:t>
            </a:r>
            <a:r>
              <a:rPr lang="en-US" altLang="zh-CN" b="1" dirty="0" smtClean="0">
                <a:latin typeface="Times New Roman" panose="02020603050405020304" pitchFamily="18" charset="0"/>
                <a:ea typeface="楷体_GB2312" panose="02010609030101010101" pitchFamily="49" charset="-122"/>
              </a:rPr>
              <a:t>+</a:t>
            </a:r>
            <a:r>
              <a:rPr lang="en-US" altLang="zh-CN" b="1" i="1" dirty="0" smtClean="0">
                <a:solidFill>
                  <a:srgbClr val="FF0000"/>
                </a:solidFill>
                <a:latin typeface="Times New Roman" panose="02020603050405020304" pitchFamily="18" charset="0"/>
                <a:ea typeface="楷体_GB2312" panose="02010609030101010101" pitchFamily="49" charset="-122"/>
              </a:rPr>
              <a:t>c</a:t>
            </a:r>
            <a:r>
              <a:rPr lang="en-US" altLang="zh-CN" b="1" baseline="-25000" dirty="0" smtClean="0">
                <a:solidFill>
                  <a:srgbClr val="FF0000"/>
                </a:solidFill>
                <a:latin typeface="Times New Roman" panose="02020603050405020304" pitchFamily="18" charset="0"/>
                <a:ea typeface="楷体_GB2312" panose="02010609030101010101" pitchFamily="49" charset="-122"/>
              </a:rPr>
              <a:t>2</a:t>
            </a:r>
            <a:r>
              <a:rPr lang="en-US" altLang="zh-CN" b="1" i="1" dirty="0" smtClean="0">
                <a:solidFill>
                  <a:srgbClr val="FF0000"/>
                </a:solidFill>
                <a:latin typeface="Times New Roman" panose="02020603050405020304" pitchFamily="18" charset="0"/>
                <a:ea typeface="楷体_GB2312" panose="02010609030101010101" pitchFamily="49" charset="-122"/>
              </a:rPr>
              <a:t>X</a:t>
            </a:r>
            <a:r>
              <a:rPr lang="en-US" altLang="zh-CN" b="1" baseline="-25000" dirty="0" smtClean="0">
                <a:solidFill>
                  <a:srgbClr val="FF0000"/>
                </a:solidFill>
                <a:latin typeface="Times New Roman" panose="02020603050405020304" pitchFamily="18" charset="0"/>
                <a:ea typeface="楷体_GB2312" panose="02010609030101010101" pitchFamily="49" charset="-122"/>
              </a:rPr>
              <a:t>2i</a:t>
            </a:r>
            <a:r>
              <a:rPr lang="en-US" altLang="zh-CN" b="1" dirty="0" smtClean="0">
                <a:solidFill>
                  <a:srgbClr val="FF0000"/>
                </a:solidFill>
                <a:latin typeface="Times New Roman" panose="02020603050405020304" pitchFamily="18" charset="0"/>
                <a:ea typeface="楷体_GB2312" panose="02010609030101010101" pitchFamily="49" charset="-122"/>
              </a:rPr>
              <a:t>+</a:t>
            </a:r>
            <a:r>
              <a:rPr lang="en-US" altLang="zh-CN" b="1" i="1" dirty="0" smtClean="0">
                <a:solidFill>
                  <a:srgbClr val="FF0000"/>
                </a:solidFill>
                <a:latin typeface="Times New Roman" panose="02020603050405020304" pitchFamily="18" charset="0"/>
                <a:ea typeface="楷体_GB2312" panose="02010609030101010101" pitchFamily="49" charset="-122"/>
              </a:rPr>
              <a:t>c</a:t>
            </a:r>
            <a:r>
              <a:rPr lang="en-US" altLang="zh-CN" b="1" baseline="-25000" dirty="0" smtClean="0">
                <a:solidFill>
                  <a:srgbClr val="FF0000"/>
                </a:solidFill>
                <a:latin typeface="Times New Roman" panose="02020603050405020304" pitchFamily="18" charset="0"/>
                <a:ea typeface="楷体_GB2312" panose="02010609030101010101" pitchFamily="49" charset="-122"/>
              </a:rPr>
              <a:t>3</a:t>
            </a:r>
            <a:r>
              <a:rPr lang="en-US" altLang="zh-CN" b="1" i="1" dirty="0" smtClean="0">
                <a:solidFill>
                  <a:srgbClr val="FF0000"/>
                </a:solidFill>
                <a:latin typeface="Times New Roman" panose="02020603050405020304" pitchFamily="18" charset="0"/>
                <a:ea typeface="楷体_GB2312" panose="02010609030101010101" pitchFamily="49" charset="-122"/>
              </a:rPr>
              <a:t>X</a:t>
            </a:r>
            <a:r>
              <a:rPr lang="en-US" altLang="zh-CN" b="1" baseline="-25000" dirty="0" smtClean="0">
                <a:solidFill>
                  <a:srgbClr val="FF0000"/>
                </a:solidFill>
                <a:latin typeface="Times New Roman" panose="02020603050405020304" pitchFamily="18" charset="0"/>
                <a:ea typeface="楷体_GB2312" panose="02010609030101010101" pitchFamily="49" charset="-122"/>
              </a:rPr>
              <a:t>3i</a:t>
            </a:r>
            <a:r>
              <a:rPr lang="en-US" altLang="zh-CN" b="1" dirty="0">
                <a:solidFill>
                  <a:srgbClr val="FF0000"/>
                </a:solidFill>
                <a:latin typeface="Times New Roman" panose="02020603050405020304" pitchFamily="18" charset="0"/>
                <a:ea typeface="楷体_GB2312" panose="02010609030101010101" pitchFamily="49" charset="-122"/>
              </a:rPr>
              <a:t>+…+</a:t>
            </a:r>
            <a:r>
              <a:rPr lang="en-US" altLang="zh-CN" b="1" i="1" dirty="0" err="1">
                <a:solidFill>
                  <a:srgbClr val="FF0000"/>
                </a:solidFill>
                <a:latin typeface="Times New Roman" panose="02020603050405020304" pitchFamily="18" charset="0"/>
                <a:ea typeface="楷体_GB2312" panose="02010609030101010101" pitchFamily="49" charset="-122"/>
              </a:rPr>
              <a:t>c</a:t>
            </a:r>
            <a:r>
              <a:rPr lang="en-US" altLang="zh-CN" b="1" baseline="-25000" dirty="0" err="1">
                <a:solidFill>
                  <a:srgbClr val="FF0000"/>
                </a:solidFill>
                <a:latin typeface="Times New Roman" panose="02020603050405020304" pitchFamily="18" charset="0"/>
                <a:ea typeface="楷体_GB2312" panose="02010609030101010101" pitchFamily="49" charset="-122"/>
              </a:rPr>
              <a:t>k</a:t>
            </a:r>
            <a:r>
              <a:rPr lang="en-US" altLang="zh-CN" b="1" i="1" dirty="0" err="1">
                <a:solidFill>
                  <a:srgbClr val="FF0000"/>
                </a:solidFill>
                <a:latin typeface="Times New Roman" panose="02020603050405020304" pitchFamily="18" charset="0"/>
                <a:ea typeface="楷体_GB2312" panose="02010609030101010101" pitchFamily="49" charset="-122"/>
              </a:rPr>
              <a:t>X</a:t>
            </a:r>
            <a:r>
              <a:rPr lang="en-US" altLang="zh-CN" b="1" baseline="-25000" dirty="0" err="1">
                <a:solidFill>
                  <a:srgbClr val="FF0000"/>
                </a:solidFill>
                <a:latin typeface="Times New Roman" panose="02020603050405020304" pitchFamily="18" charset="0"/>
                <a:ea typeface="楷体_GB2312" panose="02010609030101010101" pitchFamily="49" charset="-122"/>
              </a:rPr>
              <a:t>ki</a:t>
            </a:r>
            <a:r>
              <a:rPr lang="en-US" altLang="zh-CN" b="1" dirty="0">
                <a:solidFill>
                  <a:srgbClr val="FF0000"/>
                </a:solidFill>
                <a:latin typeface="Times New Roman" panose="02020603050405020304" pitchFamily="18" charset="0"/>
                <a:ea typeface="楷体_GB2312" panose="02010609030101010101" pitchFamily="49" charset="-122"/>
              </a:rPr>
              <a:t>=0</a:t>
            </a:r>
            <a:r>
              <a:rPr lang="en-US" altLang="zh-CN" b="1" dirty="0">
                <a:latin typeface="Times New Roman" panose="02020603050405020304" pitchFamily="18" charset="0"/>
                <a:ea typeface="楷体_GB2312" panose="02010609030101010101" pitchFamily="49" charset="-122"/>
              </a:rPr>
              <a:t>     </a:t>
            </a:r>
            <a:r>
              <a:rPr lang="en-US" altLang="zh-CN" b="1" i="1" dirty="0" err="1">
                <a:latin typeface="Times New Roman" panose="02020603050405020304" pitchFamily="18" charset="0"/>
                <a:ea typeface="楷体_GB2312" panose="02010609030101010101" pitchFamily="49" charset="-122"/>
              </a:rPr>
              <a:t>i</a:t>
            </a:r>
            <a:r>
              <a:rPr lang="en-US" altLang="zh-CN" b="1" dirty="0">
                <a:latin typeface="Times New Roman" panose="02020603050405020304" pitchFamily="18" charset="0"/>
                <a:ea typeface="楷体_GB2312" panose="02010609030101010101" pitchFamily="49" charset="-122"/>
              </a:rPr>
              <a:t>=1,2,…,</a:t>
            </a:r>
            <a:r>
              <a:rPr lang="en-US" altLang="zh-CN" b="1" i="1" dirty="0">
                <a:latin typeface="Times New Roman" panose="02020603050405020304" pitchFamily="18" charset="0"/>
                <a:ea typeface="楷体_GB2312" panose="02010609030101010101" pitchFamily="49" charset="-122"/>
              </a:rPr>
              <a:t>n</a:t>
            </a:r>
            <a:r>
              <a:rPr lang="zh-CN" altLang="en-US" b="1" dirty="0">
                <a:latin typeface="Times New Roman" panose="02020603050405020304" pitchFamily="18" charset="0"/>
                <a:ea typeface="楷体_GB2312" panose="02010609030101010101" pitchFamily="49" charset="-122"/>
              </a:rPr>
              <a:t>。其中</a:t>
            </a:r>
            <a:r>
              <a:rPr lang="en-US" altLang="zh-CN" b="1" dirty="0">
                <a:latin typeface="Times New Roman" panose="02020603050405020304" pitchFamily="18" charset="0"/>
                <a:ea typeface="楷体_GB2312" panose="02010609030101010101" pitchFamily="49" charset="-122"/>
              </a:rPr>
              <a:t>: </a:t>
            </a:r>
            <a:r>
              <a:rPr lang="en-US" altLang="zh-CN" b="1" i="1" dirty="0">
                <a:solidFill>
                  <a:srgbClr val="FF0000"/>
                </a:solidFill>
                <a:latin typeface="Times New Roman" panose="02020603050405020304" pitchFamily="18" charset="0"/>
                <a:ea typeface="楷体_GB2312" panose="02010609030101010101" pitchFamily="49" charset="-122"/>
              </a:rPr>
              <a:t>c</a:t>
            </a:r>
            <a:r>
              <a:rPr lang="en-US" altLang="zh-CN" b="1" baseline="-25000" dirty="0">
                <a:solidFill>
                  <a:srgbClr val="FF0000"/>
                </a:solidFill>
                <a:latin typeface="Times New Roman" panose="02020603050405020304" pitchFamily="18" charset="0"/>
                <a:ea typeface="楷体_GB2312" panose="02010609030101010101" pitchFamily="49" charset="-122"/>
              </a:rPr>
              <a:t>i</a:t>
            </a:r>
            <a:r>
              <a:rPr lang="zh-CN" altLang="en-US" b="1" dirty="0">
                <a:latin typeface="Times New Roman" panose="02020603050405020304" pitchFamily="18" charset="0"/>
                <a:ea typeface="楷体_GB2312" panose="02010609030101010101" pitchFamily="49" charset="-122"/>
              </a:rPr>
              <a:t>不全为</a:t>
            </a:r>
            <a:r>
              <a:rPr lang="en-US" altLang="zh-CN" b="1" dirty="0">
                <a:latin typeface="Times New Roman" panose="02020603050405020304" pitchFamily="18" charset="0"/>
                <a:ea typeface="楷体_GB2312" panose="02010609030101010101" pitchFamily="49" charset="-122"/>
              </a:rPr>
              <a:t>0</a:t>
            </a:r>
            <a:r>
              <a:rPr lang="zh-CN" altLang="en-US" b="1" dirty="0">
                <a:latin typeface="Times New Roman" panose="02020603050405020304" pitchFamily="18" charset="0"/>
                <a:ea typeface="楷体_GB2312" panose="02010609030101010101" pitchFamily="49" charset="-122"/>
              </a:rPr>
              <a:t>，则称解释变量间存在</a:t>
            </a:r>
            <a:r>
              <a:rPr lang="zh-CN" altLang="en-US" b="1" dirty="0">
                <a:solidFill>
                  <a:srgbClr val="FF0000"/>
                </a:solidFill>
                <a:latin typeface="Times New Roman" panose="02020603050405020304" pitchFamily="18" charset="0"/>
                <a:ea typeface="楷体_GB2312" panose="02010609030101010101" pitchFamily="49" charset="-122"/>
              </a:rPr>
              <a:t>完全多重共线性</a:t>
            </a:r>
            <a:endParaRPr lang="zh-CN" altLang="en-US" b="1" dirty="0">
              <a:latin typeface="Times New Roman" panose="02020603050405020304" pitchFamily="18" charset="0"/>
              <a:ea typeface="楷体_GB2312" panose="02010609030101010101" pitchFamily="49" charset="-122"/>
            </a:endParaRPr>
          </a:p>
        </p:txBody>
      </p:sp>
      <p:sp>
        <p:nvSpPr>
          <p:cNvPr id="1172483" name="Text Box 3"/>
          <p:cNvSpPr txBox="1">
            <a:spLocks noChangeArrowheads="1"/>
          </p:cNvSpPr>
          <p:nvPr/>
        </p:nvSpPr>
        <p:spPr bwMode="auto">
          <a:xfrm>
            <a:off x="692332" y="2852739"/>
            <a:ext cx="1081604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若存在</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a:latin typeface="Times New Roman" panose="02020603050405020304" pitchFamily="18" charset="0"/>
                <a:ea typeface="楷体_GB2312" panose="02010609030101010101" pitchFamily="49" charset="-122"/>
              </a:rPr>
              <a:t>c</a:t>
            </a:r>
            <a:r>
              <a:rPr lang="en-US" altLang="zh-CN" sz="2800" b="1" baseline="-25000" dirty="0">
                <a:latin typeface="Times New Roman" panose="02020603050405020304" pitchFamily="18" charset="0"/>
                <a:ea typeface="楷体_GB2312" panose="02010609030101010101" pitchFamily="49" charset="-122"/>
              </a:rPr>
              <a:t>1</a:t>
            </a:r>
            <a:r>
              <a:rPr lang="en-US" altLang="zh-CN" sz="2800" b="1" dirty="0">
                <a:latin typeface="Times New Roman" panose="02020603050405020304" pitchFamily="18" charset="0"/>
                <a:ea typeface="楷体_GB2312" panose="02010609030101010101" pitchFamily="49" charset="-122"/>
              </a:rPr>
              <a:t>+</a:t>
            </a:r>
            <a:r>
              <a:rPr lang="en-US" altLang="zh-CN" sz="2800" b="1" i="1" dirty="0">
                <a:solidFill>
                  <a:srgbClr val="FF0000"/>
                </a:solidFill>
                <a:latin typeface="Times New Roman" panose="02020603050405020304" pitchFamily="18" charset="0"/>
                <a:ea typeface="楷体_GB2312" panose="02010609030101010101" pitchFamily="49" charset="-122"/>
              </a:rPr>
              <a:t>c</a:t>
            </a:r>
            <a:r>
              <a:rPr lang="en-US" altLang="zh-CN" sz="2800" b="1" baseline="-25000" dirty="0">
                <a:solidFill>
                  <a:srgbClr val="FF0000"/>
                </a:solidFill>
                <a:latin typeface="Times New Roman" panose="02020603050405020304" pitchFamily="18" charset="0"/>
                <a:ea typeface="楷体_GB2312" panose="02010609030101010101" pitchFamily="49" charset="-122"/>
              </a:rPr>
              <a:t>2</a:t>
            </a:r>
            <a:r>
              <a:rPr lang="en-US" altLang="zh-CN" sz="2800" b="1" i="1" dirty="0">
                <a:solidFill>
                  <a:srgbClr val="FF0000"/>
                </a:solidFill>
                <a:latin typeface="Times New Roman" panose="02020603050405020304" pitchFamily="18" charset="0"/>
                <a:ea typeface="楷体_GB2312" panose="02010609030101010101" pitchFamily="49" charset="-122"/>
              </a:rPr>
              <a:t>X</a:t>
            </a:r>
            <a:r>
              <a:rPr lang="en-US" altLang="zh-CN" sz="2800" b="1" baseline="-25000" dirty="0">
                <a:solidFill>
                  <a:srgbClr val="FF0000"/>
                </a:solidFill>
                <a:latin typeface="Times New Roman" panose="02020603050405020304" pitchFamily="18" charset="0"/>
                <a:ea typeface="楷体_GB2312" panose="02010609030101010101" pitchFamily="49" charset="-122"/>
              </a:rPr>
              <a:t>2i</a:t>
            </a:r>
            <a:r>
              <a:rPr lang="en-US" altLang="zh-CN" sz="2800" b="1" dirty="0">
                <a:solidFill>
                  <a:srgbClr val="FF0000"/>
                </a:solidFill>
                <a:latin typeface="Times New Roman" panose="02020603050405020304" pitchFamily="18" charset="0"/>
                <a:ea typeface="楷体_GB2312" panose="02010609030101010101" pitchFamily="49" charset="-122"/>
              </a:rPr>
              <a:t>+</a:t>
            </a:r>
            <a:r>
              <a:rPr lang="en-US" altLang="zh-CN" sz="2800" b="1" i="1" dirty="0">
                <a:solidFill>
                  <a:srgbClr val="FF0000"/>
                </a:solidFill>
                <a:latin typeface="Times New Roman" panose="02020603050405020304" pitchFamily="18" charset="0"/>
                <a:ea typeface="楷体_GB2312" panose="02010609030101010101" pitchFamily="49" charset="-122"/>
              </a:rPr>
              <a:t>c</a:t>
            </a:r>
            <a:r>
              <a:rPr lang="en-US" altLang="zh-CN" sz="2800" b="1" baseline="-25000" dirty="0">
                <a:solidFill>
                  <a:srgbClr val="FF0000"/>
                </a:solidFill>
                <a:latin typeface="Times New Roman" panose="02020603050405020304" pitchFamily="18" charset="0"/>
                <a:ea typeface="楷体_GB2312" panose="02010609030101010101" pitchFamily="49" charset="-122"/>
              </a:rPr>
              <a:t>3</a:t>
            </a:r>
            <a:r>
              <a:rPr lang="en-US" altLang="zh-CN" sz="2800" b="1" i="1" dirty="0">
                <a:solidFill>
                  <a:srgbClr val="FF0000"/>
                </a:solidFill>
                <a:latin typeface="Times New Roman" panose="02020603050405020304" pitchFamily="18" charset="0"/>
                <a:ea typeface="楷体_GB2312" panose="02010609030101010101" pitchFamily="49" charset="-122"/>
              </a:rPr>
              <a:t>X</a:t>
            </a:r>
            <a:r>
              <a:rPr lang="en-US" altLang="zh-CN" sz="2800" b="1" baseline="-25000" dirty="0">
                <a:solidFill>
                  <a:srgbClr val="FF0000"/>
                </a:solidFill>
                <a:latin typeface="Times New Roman" panose="02020603050405020304" pitchFamily="18" charset="0"/>
                <a:ea typeface="楷体_GB2312" panose="02010609030101010101" pitchFamily="49" charset="-122"/>
              </a:rPr>
              <a:t>3i</a:t>
            </a:r>
            <a:r>
              <a:rPr lang="en-US" altLang="zh-CN" sz="2800" b="1" dirty="0" smtClean="0">
                <a:solidFill>
                  <a:srgbClr val="FF0000"/>
                </a:solidFill>
                <a:latin typeface="Times New Roman" panose="02020603050405020304" pitchFamily="18" charset="0"/>
                <a:ea typeface="楷体_GB2312" panose="02010609030101010101" pitchFamily="49" charset="-122"/>
              </a:rPr>
              <a:t>+…+</a:t>
            </a:r>
            <a:r>
              <a:rPr lang="en-US" altLang="zh-CN" sz="2800" b="1" i="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a:t>
            </a:r>
            <a:r>
              <a:rPr lang="en-US" altLang="zh-CN" sz="2800" b="1" baseline="-25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k</a:t>
            </a:r>
            <a:r>
              <a:rPr lang="en-US" altLang="zh-CN" sz="2800" b="1" i="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2800" b="1" baseline="-250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ki</a:t>
            </a:r>
            <a:r>
              <a:rPr lang="en-US" altLang="zh-CN"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≈0</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i="1" dirty="0" err="1">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=1,2,…,</a:t>
            </a:r>
            <a:r>
              <a:rPr lang="en-US" altLang="zh-CN" sz="2800" b="1" i="1" dirty="0" smtClean="0">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800" b="1" dirty="0" smtClean="0">
                <a:latin typeface="Times New Roman" panose="02020603050405020304" pitchFamily="18" charset="0"/>
                <a:ea typeface="楷体_GB2312" panose="02010609030101010101" pitchFamily="49" charset="-122"/>
                <a:cs typeface="Times New Roman" panose="02020603050405020304" pitchFamily="18" charset="0"/>
              </a:rPr>
              <a:t>其中</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i="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c</a:t>
            </a:r>
            <a:r>
              <a:rPr lang="en-US" altLang="zh-CN" sz="2800" b="1" baseline="-25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不全为</a:t>
            </a:r>
            <a:r>
              <a:rPr lang="en-US" altLang="zh-CN" sz="2800" b="1"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，则称为解释变量间存在</a:t>
            </a:r>
            <a:r>
              <a:rPr lang="zh-CN" altLang="en-US" sz="28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近似多重共线性</a:t>
            </a:r>
            <a:r>
              <a:rPr lang="zh-CN" altLang="en-US" sz="28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172484" name="Rectangle 4"/>
          <p:cNvSpPr>
            <a:spLocks noChangeArrowheads="1"/>
          </p:cNvSpPr>
          <p:nvPr/>
        </p:nvSpPr>
        <p:spPr bwMode="auto">
          <a:xfrm>
            <a:off x="692331" y="4604544"/>
            <a:ext cx="106701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latin typeface="Times New Roman" panose="02020603050405020304" pitchFamily="18" charset="0"/>
                <a:ea typeface="楷体_GB2312" panose="02010609030101010101" pitchFamily="49" charset="-122"/>
              </a:rPr>
              <a:t>完全共线性的情况并不多见，一般出现的是在一定程度上的共线性，即近似共线性。</a:t>
            </a:r>
          </a:p>
        </p:txBody>
      </p:sp>
      <p:sp>
        <p:nvSpPr>
          <p:cNvPr id="1172486" name="Rectangle 6"/>
          <p:cNvSpPr>
            <a:spLocks noGrp="1" noChangeArrowheads="1"/>
          </p:cNvSpPr>
          <p:nvPr>
            <p:ph type="title"/>
          </p:nvPr>
        </p:nvSpPr>
        <p:spPr>
          <a:xfrm>
            <a:off x="2366964" y="549276"/>
            <a:ext cx="7832725" cy="790575"/>
          </a:xfrm>
          <a:noFill/>
          <a:ln/>
          <a:extLst>
            <a:ext uri="{909E8E84-426E-40DD-AFC4-6F175D3DCCD1}">
              <a14:hiddenFill xmlns:a14="http://schemas.microsoft.com/office/drawing/2010/main">
                <a:solidFill>
                  <a:srgbClr val="CCFFFF"/>
                </a:solidFill>
              </a14:hiddenFill>
            </a:ext>
          </a:extLst>
        </p:spPr>
        <p:txBody>
          <a:bodyPr>
            <a:normAutofit fontScale="90000"/>
          </a:bodyPr>
          <a:lstStyle/>
          <a:p>
            <a:r>
              <a:rPr lang="en-US" altLang="zh-CN" sz="5400" b="1">
                <a:solidFill>
                  <a:schemeClr val="hlink"/>
                </a:solidFill>
                <a:latin typeface="华文新魏" panose="02010800040101010101" pitchFamily="2" charset="-122"/>
                <a:ea typeface="华文新魏" panose="02010800040101010101" pitchFamily="2" charset="-122"/>
              </a:rPr>
              <a:t> </a:t>
            </a:r>
            <a:r>
              <a:rPr lang="zh-CN" altLang="en-US" sz="4000" b="1">
                <a:solidFill>
                  <a:schemeClr val="hlink"/>
                </a:solidFill>
                <a:latin typeface="华文新魏" panose="02010800040101010101" pitchFamily="2" charset="-122"/>
                <a:ea typeface="华文新魏" panose="02010800040101010101" pitchFamily="2" charset="-122"/>
              </a:rPr>
              <a:t>第一节</a:t>
            </a:r>
            <a:r>
              <a:rPr lang="zh-CN" altLang="en-US" sz="5400" b="1">
                <a:solidFill>
                  <a:schemeClr val="hlink"/>
                </a:solidFill>
                <a:latin typeface="华文新魏" panose="02010800040101010101" pitchFamily="2" charset="-122"/>
                <a:ea typeface="华文新魏" panose="02010800040101010101" pitchFamily="2" charset="-122"/>
              </a:rPr>
              <a:t>  </a:t>
            </a:r>
            <a:r>
              <a:rPr lang="zh-CN" altLang="en-US" sz="4000" b="1">
                <a:solidFill>
                  <a:schemeClr val="hlink"/>
                </a:solidFill>
                <a:latin typeface="华文新魏" panose="02010800040101010101" pitchFamily="2" charset="-122"/>
                <a:ea typeface="华文新魏" panose="02010800040101010101" pitchFamily="2" charset="-122"/>
              </a:rPr>
              <a:t>多重共线性的概念</a:t>
            </a:r>
          </a:p>
        </p:txBody>
      </p:sp>
    </p:spTree>
    <p:extLst>
      <p:ext uri="{BB962C8B-B14F-4D97-AF65-F5344CB8AC3E}">
        <p14:creationId xmlns:p14="http://schemas.microsoft.com/office/powerpoint/2010/main" val="3911458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201CB5-7B03-4675-9ACB-308F8CEC00EE}" type="datetime1">
              <a:rPr lang="zh-CN" altLang="en-US"/>
              <a:pPr/>
              <a:t>2018/2/9</a:t>
            </a:fld>
            <a:endParaRPr lang="en-US" altLang="zh-CN"/>
          </a:p>
        </p:txBody>
      </p:sp>
      <p:sp>
        <p:nvSpPr>
          <p:cNvPr id="6" name="灯片编号占位符 5"/>
          <p:cNvSpPr>
            <a:spLocks noGrp="1"/>
          </p:cNvSpPr>
          <p:nvPr>
            <p:ph type="sldNum" sz="quarter" idx="12"/>
          </p:nvPr>
        </p:nvSpPr>
        <p:spPr/>
        <p:txBody>
          <a:bodyPr/>
          <a:lstStyle/>
          <a:p>
            <a:fld id="{F50B5E43-5B89-41A2-BAEE-CE2532F8B95D}" type="slidenum">
              <a:rPr lang="en-US" altLang="zh-CN"/>
              <a:pPr/>
              <a:t>5</a:t>
            </a:fld>
            <a:endParaRPr lang="en-US" altLang="zh-CN"/>
          </a:p>
        </p:txBody>
      </p:sp>
      <p:sp>
        <p:nvSpPr>
          <p:cNvPr id="1173506" name="Rectangle 2"/>
          <p:cNvSpPr>
            <a:spLocks noGrp="1" noChangeArrowheads="1"/>
          </p:cNvSpPr>
          <p:nvPr>
            <p:ph type="title"/>
          </p:nvPr>
        </p:nvSpPr>
        <p:spPr>
          <a:xfrm>
            <a:off x="1992313" y="476250"/>
            <a:ext cx="7772400" cy="762000"/>
          </a:xfrm>
          <a:noFill/>
          <a:extLst>
            <a:ext uri="{909E8E84-426E-40DD-AFC4-6F175D3DCCD1}">
              <a14:hiddenFill xmlns:a14="http://schemas.microsoft.com/office/drawing/2010/main">
                <a:solidFill>
                  <a:srgbClr val="CCFFFF"/>
                </a:solidFill>
              </a14:hiddenFill>
            </a:ext>
          </a:extLst>
        </p:spPr>
        <p:txBody>
          <a:bodyPr/>
          <a:lstStyle/>
          <a:p>
            <a:r>
              <a:rPr lang="en-US" altLang="zh-CN" sz="3600" b="1">
                <a:solidFill>
                  <a:schemeClr val="hlink"/>
                </a:solidFill>
                <a:latin typeface="华文新魏" panose="02010800040101010101" pitchFamily="2" charset="-122"/>
                <a:ea typeface="华文新魏" panose="02010800040101010101" pitchFamily="2" charset="-122"/>
              </a:rPr>
              <a:t>      </a:t>
            </a:r>
            <a:r>
              <a:rPr lang="zh-CN" altLang="en-US" sz="3600" b="1">
                <a:solidFill>
                  <a:schemeClr val="hlink"/>
                </a:solidFill>
                <a:latin typeface="华文新魏" panose="02010800040101010101" pitchFamily="2" charset="-122"/>
                <a:ea typeface="华文新魏" panose="02010800040101010101" pitchFamily="2" charset="-122"/>
              </a:rPr>
              <a:t>第二节   多重共线性的来源与后果</a:t>
            </a:r>
            <a:endParaRPr lang="zh-CN" altLang="en-US" sz="4800" b="1">
              <a:solidFill>
                <a:schemeClr val="hlink"/>
              </a:solidFill>
              <a:latin typeface="华文新魏" panose="02010800040101010101" pitchFamily="2" charset="-122"/>
              <a:ea typeface="华文新魏" panose="02010800040101010101" pitchFamily="2" charset="-122"/>
            </a:endParaRPr>
          </a:p>
        </p:txBody>
      </p:sp>
      <p:sp>
        <p:nvSpPr>
          <p:cNvPr id="1173507" name="Rectangle 3"/>
          <p:cNvSpPr>
            <a:spLocks noGrp="1" noChangeArrowheads="1"/>
          </p:cNvSpPr>
          <p:nvPr>
            <p:ph type="body" idx="1"/>
          </p:nvPr>
        </p:nvSpPr>
        <p:spPr>
          <a:xfrm>
            <a:off x="838199" y="1557339"/>
            <a:ext cx="10735491" cy="4535487"/>
          </a:xfrm>
        </p:spPr>
        <p:txBody>
          <a:bodyPr/>
          <a:lstStyle/>
          <a:p>
            <a:pPr marL="0" indent="0" algn="just">
              <a:lnSpc>
                <a:spcPct val="150000"/>
              </a:lnSpc>
              <a:buNone/>
            </a:pPr>
            <a:r>
              <a:rPr lang="en-US" altLang="zh-CN" b="1" dirty="0">
                <a:solidFill>
                  <a:srgbClr val="FF0000"/>
                </a:solidFill>
                <a:latin typeface="Times New Roman" panose="02020603050405020304" pitchFamily="18" charset="0"/>
                <a:ea typeface="楷体_GB2312" panose="02010609030101010101" pitchFamily="49" charset="-122"/>
              </a:rPr>
              <a:t>       </a:t>
            </a:r>
            <a:r>
              <a:rPr lang="zh-CN" altLang="en-US" b="1" dirty="0">
                <a:solidFill>
                  <a:srgbClr val="FF0000"/>
                </a:solidFill>
                <a:latin typeface="Times New Roman" panose="02020603050405020304" pitchFamily="18" charset="0"/>
                <a:ea typeface="楷体_GB2312" panose="02010609030101010101" pitchFamily="49" charset="-122"/>
              </a:rPr>
              <a:t>一、来源</a:t>
            </a:r>
          </a:p>
          <a:p>
            <a:pPr marL="0" indent="0" algn="just">
              <a:lnSpc>
                <a:spcPct val="150000"/>
              </a:lnSpc>
              <a:buNone/>
            </a:pPr>
            <a:r>
              <a:rPr lang="zh-CN" altLang="en-US" b="1" dirty="0">
                <a:solidFill>
                  <a:srgbClr val="002060"/>
                </a:solidFill>
                <a:latin typeface="Times New Roman" panose="02020603050405020304" pitchFamily="18" charset="0"/>
                <a:ea typeface="楷体_GB2312" panose="02010609030101010101" pitchFamily="49" charset="-122"/>
              </a:rPr>
              <a:t>        </a:t>
            </a:r>
            <a:r>
              <a:rPr lang="en-US" altLang="zh-CN" b="1" dirty="0">
                <a:solidFill>
                  <a:srgbClr val="002060"/>
                </a:solidFill>
                <a:latin typeface="Times New Roman" panose="02020603050405020304" pitchFamily="18" charset="0"/>
                <a:ea typeface="楷体_GB2312" panose="02010609030101010101" pitchFamily="49" charset="-122"/>
              </a:rPr>
              <a:t>1</a:t>
            </a:r>
            <a:r>
              <a:rPr lang="zh-CN" altLang="en-US" b="1" dirty="0">
                <a:solidFill>
                  <a:srgbClr val="002060"/>
                </a:solidFill>
                <a:latin typeface="Times New Roman" panose="02020603050405020304" pitchFamily="18" charset="0"/>
                <a:ea typeface="楷体_GB2312" panose="02010609030101010101" pitchFamily="49" charset="-122"/>
              </a:rPr>
              <a:t>、许多经济变量具有共同变动趋势  </a:t>
            </a:r>
          </a:p>
          <a:p>
            <a:pPr marL="0" indent="0">
              <a:lnSpc>
                <a:spcPct val="150000"/>
              </a:lnSpc>
              <a:buNone/>
            </a:pPr>
            <a:r>
              <a:rPr lang="zh-CN" altLang="en-US" b="1" dirty="0">
                <a:latin typeface="Times New Roman" panose="02020603050405020304" pitchFamily="18" charset="0"/>
                <a:ea typeface="楷体_GB2312" panose="02010609030101010101" pitchFamily="49" charset="-122"/>
              </a:rPr>
              <a:t>      </a:t>
            </a:r>
            <a:r>
              <a:rPr lang="zh-CN" altLang="en-US" b="1" dirty="0">
                <a:solidFill>
                  <a:srgbClr val="FF0000"/>
                </a:solidFill>
                <a:latin typeface="Times New Roman" panose="02020603050405020304" pitchFamily="18" charset="0"/>
                <a:ea typeface="楷体_GB2312" panose="02010609030101010101" pitchFamily="49" charset="-122"/>
              </a:rPr>
              <a:t>时间序列样本：</a:t>
            </a:r>
            <a:r>
              <a:rPr lang="zh-CN" altLang="en-US" b="1" dirty="0">
                <a:latin typeface="Times New Roman" panose="02020603050405020304" pitchFamily="18" charset="0"/>
                <a:ea typeface="楷体_GB2312" panose="02010609030101010101" pitchFamily="49" charset="-122"/>
              </a:rPr>
              <a:t>经济</a:t>
            </a:r>
            <a:r>
              <a:rPr lang="zh-CN" altLang="en-US" b="1" dirty="0">
                <a:solidFill>
                  <a:schemeClr val="tx2"/>
                </a:solidFill>
                <a:latin typeface="Times New Roman" panose="02020603050405020304" pitchFamily="18" charset="0"/>
                <a:ea typeface="楷体_GB2312" panose="02010609030101010101" pitchFamily="49" charset="-122"/>
              </a:rPr>
              <a:t>繁荣时期</a:t>
            </a:r>
            <a:r>
              <a:rPr lang="zh-CN" altLang="en-US" b="1" dirty="0">
                <a:latin typeface="Times New Roman" panose="02020603050405020304" pitchFamily="18" charset="0"/>
                <a:ea typeface="楷体_GB2312" panose="02010609030101010101" pitchFamily="49" charset="-122"/>
              </a:rPr>
              <a:t>，各基本经济变量（收入、消费、投资、价格）都趋于增长；</a:t>
            </a:r>
            <a:r>
              <a:rPr lang="zh-CN" altLang="en-US" b="1" dirty="0">
                <a:solidFill>
                  <a:schemeClr val="tx2"/>
                </a:solidFill>
                <a:latin typeface="Times New Roman" panose="02020603050405020304" pitchFamily="18" charset="0"/>
                <a:ea typeface="楷体_GB2312" panose="02010609030101010101" pitchFamily="49" charset="-122"/>
              </a:rPr>
              <a:t>衰退时期</a:t>
            </a:r>
            <a:r>
              <a:rPr lang="zh-CN" altLang="en-US" b="1" dirty="0">
                <a:latin typeface="Times New Roman" panose="02020603050405020304" pitchFamily="18" charset="0"/>
                <a:ea typeface="楷体_GB2312" panose="02010609030101010101" pitchFamily="49" charset="-122"/>
              </a:rPr>
              <a:t>，又同时趋于下降。</a:t>
            </a:r>
          </a:p>
          <a:p>
            <a:pPr marL="0" indent="0">
              <a:lnSpc>
                <a:spcPct val="150000"/>
              </a:lnSpc>
              <a:buNone/>
            </a:pPr>
            <a:r>
              <a:rPr lang="zh-CN" altLang="en-US" b="1" dirty="0">
                <a:latin typeface="Times New Roman" panose="02020603050405020304" pitchFamily="18" charset="0"/>
                <a:ea typeface="楷体_GB2312" panose="02010609030101010101" pitchFamily="49" charset="-122"/>
              </a:rPr>
              <a:t>       </a:t>
            </a:r>
            <a:r>
              <a:rPr lang="zh-CN" altLang="en-US" b="1" dirty="0">
                <a:solidFill>
                  <a:srgbClr val="FF0000"/>
                </a:solidFill>
                <a:latin typeface="Times New Roman" panose="02020603050405020304" pitchFamily="18" charset="0"/>
                <a:ea typeface="楷体_GB2312" panose="02010609030101010101" pitchFamily="49" charset="-122"/>
              </a:rPr>
              <a:t>横截面数据</a:t>
            </a:r>
            <a:r>
              <a:rPr lang="zh-CN" altLang="en-US" b="1" dirty="0">
                <a:solidFill>
                  <a:schemeClr val="accent2"/>
                </a:solidFill>
                <a:latin typeface="Times New Roman" panose="02020603050405020304" pitchFamily="18" charset="0"/>
                <a:ea typeface="楷体_GB2312" panose="02010609030101010101" pitchFamily="49" charset="-122"/>
              </a:rPr>
              <a:t>：</a:t>
            </a:r>
            <a:r>
              <a:rPr lang="zh-CN" altLang="en-US" b="1" dirty="0">
                <a:latin typeface="Times New Roman" panose="02020603050405020304" pitchFamily="18" charset="0"/>
                <a:ea typeface="楷体_GB2312" panose="02010609030101010101" pitchFamily="49" charset="-122"/>
              </a:rPr>
              <a:t>生产函数中，资本投入与劳动力投入往往出现高度相关情况，大企业二者都大，小企业都小。</a:t>
            </a:r>
          </a:p>
        </p:txBody>
      </p:sp>
    </p:spTree>
    <p:extLst>
      <p:ext uri="{BB962C8B-B14F-4D97-AF65-F5344CB8AC3E}">
        <p14:creationId xmlns:p14="http://schemas.microsoft.com/office/powerpoint/2010/main" val="3326109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5701FE4E-DABC-4E51-B5EC-8D6A93AA4B41}" type="datetime1">
              <a:rPr lang="zh-CN" altLang="en-US"/>
              <a:pPr/>
              <a:t>2018/2/9</a:t>
            </a:fld>
            <a:endParaRPr lang="en-US" altLang="zh-CN" dirty="0"/>
          </a:p>
        </p:txBody>
      </p:sp>
      <p:sp>
        <p:nvSpPr>
          <p:cNvPr id="8" name="灯片编号占位符 5"/>
          <p:cNvSpPr>
            <a:spLocks noGrp="1"/>
          </p:cNvSpPr>
          <p:nvPr>
            <p:ph type="sldNum" sz="quarter" idx="12"/>
          </p:nvPr>
        </p:nvSpPr>
        <p:spPr/>
        <p:txBody>
          <a:bodyPr/>
          <a:lstStyle/>
          <a:p>
            <a:fld id="{D45E4207-80B4-49D8-B210-7E888D3AF42C}" type="slidenum">
              <a:rPr lang="en-US" altLang="zh-CN"/>
              <a:pPr/>
              <a:t>6</a:t>
            </a:fld>
            <a:endParaRPr lang="en-US" altLang="zh-CN"/>
          </a:p>
        </p:txBody>
      </p:sp>
      <p:sp>
        <p:nvSpPr>
          <p:cNvPr id="1174531" name="Rectangle 3"/>
          <p:cNvSpPr>
            <a:spLocks noGrp="1" noChangeArrowheads="1"/>
          </p:cNvSpPr>
          <p:nvPr>
            <p:ph type="body" idx="1"/>
          </p:nvPr>
        </p:nvSpPr>
        <p:spPr>
          <a:xfrm>
            <a:off x="765265" y="1023938"/>
            <a:ext cx="10661469" cy="1981200"/>
          </a:xfrm>
        </p:spPr>
        <p:txBody>
          <a:bodyPr>
            <a:noAutofit/>
          </a:bodyPr>
          <a:lstStyle/>
          <a:p>
            <a:pPr marL="0" indent="0">
              <a:lnSpc>
                <a:spcPct val="125000"/>
              </a:lnSpc>
              <a:spcBef>
                <a:spcPct val="0"/>
              </a:spcBef>
              <a:buNone/>
            </a:pPr>
            <a:r>
              <a:rPr lang="en-US" altLang="zh-CN" sz="2600" b="1" dirty="0">
                <a:solidFill>
                  <a:schemeClr val="hlink"/>
                </a:solidFill>
                <a:latin typeface="Times New Roman" panose="02020603050405020304" pitchFamily="18" charset="0"/>
                <a:ea typeface="楷体_GB2312" panose="02010609030101010101" pitchFamily="49" charset="-122"/>
              </a:rPr>
              <a:t>2</a:t>
            </a:r>
            <a:r>
              <a:rPr lang="zh-CN" altLang="en-US" sz="2600" b="1" dirty="0">
                <a:solidFill>
                  <a:schemeClr val="hlink"/>
                </a:solidFill>
                <a:latin typeface="Times New Roman" panose="02020603050405020304" pitchFamily="18" charset="0"/>
                <a:ea typeface="楷体_GB2312" panose="02010609030101010101" pitchFamily="49" charset="-122"/>
              </a:rPr>
              <a:t>、滞后变量的引入</a:t>
            </a:r>
          </a:p>
          <a:p>
            <a:pPr marL="0" indent="0">
              <a:lnSpc>
                <a:spcPct val="125000"/>
              </a:lnSpc>
              <a:spcBef>
                <a:spcPct val="0"/>
              </a:spcBef>
              <a:buNone/>
            </a:pPr>
            <a:r>
              <a:rPr lang="zh-CN" altLang="en-US" sz="2600" b="1" dirty="0">
                <a:latin typeface="Times New Roman" panose="02020603050405020304" pitchFamily="18" charset="0"/>
                <a:ea typeface="楷体_GB2312" panose="02010609030101010101" pitchFamily="49" charset="-122"/>
              </a:rPr>
              <a:t>在经济计量模型中，往往需要引入滞后经济变量来反映真实的经济关系。</a:t>
            </a:r>
            <a:r>
              <a:rPr lang="zh-CN" altLang="en-US" sz="2600" b="1" dirty="0">
                <a:solidFill>
                  <a:schemeClr val="tx2"/>
                </a:solidFill>
                <a:latin typeface="Times New Roman" panose="02020603050405020304" pitchFamily="18" charset="0"/>
                <a:ea typeface="楷体_GB2312" panose="02010609030101010101" pitchFamily="49" charset="-122"/>
              </a:rPr>
              <a:t>例如</a:t>
            </a:r>
            <a:r>
              <a:rPr lang="zh-CN" altLang="en-US" sz="2600" b="1" dirty="0">
                <a:latin typeface="Times New Roman" panose="02020603050405020304" pitchFamily="18" charset="0"/>
                <a:ea typeface="楷体_GB2312" panose="02010609030101010101" pitchFamily="49" charset="-122"/>
              </a:rPr>
              <a:t>，消费</a:t>
            </a:r>
            <a:r>
              <a:rPr lang="en-US" altLang="zh-CN" sz="2600" b="1" dirty="0">
                <a:latin typeface="Times New Roman" panose="02020603050405020304" pitchFamily="18" charset="0"/>
                <a:ea typeface="楷体_GB2312" panose="02010609030101010101" pitchFamily="49" charset="-122"/>
              </a:rPr>
              <a:t>=</a:t>
            </a:r>
            <a:r>
              <a:rPr lang="en-US" altLang="zh-CN" sz="2600" b="1" i="1" dirty="0">
                <a:latin typeface="Times New Roman" panose="02020603050405020304" pitchFamily="18" charset="0"/>
                <a:ea typeface="楷体_GB2312" panose="02010609030101010101" pitchFamily="49" charset="-122"/>
              </a:rPr>
              <a:t>f</a:t>
            </a:r>
            <a:r>
              <a:rPr lang="en-US" altLang="zh-CN" sz="2600" b="1" dirty="0">
                <a:latin typeface="Times New Roman" panose="02020603050405020304" pitchFamily="18" charset="0"/>
                <a:ea typeface="楷体_GB2312" panose="02010609030101010101" pitchFamily="49" charset="-122"/>
              </a:rPr>
              <a:t>(</a:t>
            </a:r>
            <a:r>
              <a:rPr lang="zh-CN" altLang="en-US" sz="2600" b="1" dirty="0">
                <a:latin typeface="Times New Roman" panose="02020603050405020304" pitchFamily="18" charset="0"/>
                <a:ea typeface="楷体_GB2312" panose="02010609030101010101" pitchFamily="49" charset="-122"/>
              </a:rPr>
              <a:t>当期收入</a:t>
            </a:r>
            <a:r>
              <a:rPr lang="en-US" altLang="en-US" sz="2600" b="1" dirty="0">
                <a:latin typeface="Times New Roman" panose="02020603050405020304" pitchFamily="18" charset="0"/>
                <a:ea typeface="楷体_GB2312" panose="02010609030101010101" pitchFamily="49" charset="-122"/>
              </a:rPr>
              <a:t>, </a:t>
            </a:r>
            <a:r>
              <a:rPr lang="zh-CN" altLang="en-US" sz="2600" b="1" dirty="0">
                <a:latin typeface="Times New Roman" panose="02020603050405020304" pitchFamily="18" charset="0"/>
                <a:ea typeface="楷体_GB2312" panose="02010609030101010101" pitchFamily="49" charset="-122"/>
              </a:rPr>
              <a:t>前期收入）</a:t>
            </a:r>
          </a:p>
          <a:p>
            <a:pPr marL="0" indent="0">
              <a:lnSpc>
                <a:spcPct val="125000"/>
              </a:lnSpc>
              <a:spcBef>
                <a:spcPct val="0"/>
              </a:spcBef>
              <a:buNone/>
            </a:pPr>
            <a:r>
              <a:rPr lang="zh-CN" altLang="en-US" sz="2600" b="1" dirty="0">
                <a:latin typeface="Times New Roman" panose="02020603050405020304" pitchFamily="18" charset="0"/>
                <a:ea typeface="楷体_GB2312" panose="02010609030101010101" pitchFamily="49" charset="-122"/>
              </a:rPr>
              <a:t>     显然，两期收入间有较强的线性相关性。</a:t>
            </a:r>
          </a:p>
        </p:txBody>
      </p:sp>
      <p:sp>
        <p:nvSpPr>
          <p:cNvPr id="1174532" name="Rectangle 4"/>
          <p:cNvSpPr>
            <a:spLocks noChangeArrowheads="1"/>
          </p:cNvSpPr>
          <p:nvPr/>
        </p:nvSpPr>
        <p:spPr bwMode="auto">
          <a:xfrm>
            <a:off x="2136865" y="143127"/>
            <a:ext cx="77724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600" dirty="0">
                <a:solidFill>
                  <a:schemeClr val="hlink"/>
                </a:solidFill>
                <a:latin typeface="华文新魏" panose="02010800040101010101" pitchFamily="2" charset="-122"/>
                <a:ea typeface="华文新魏" panose="02010800040101010101" pitchFamily="2" charset="-122"/>
              </a:rPr>
              <a:t>      </a:t>
            </a:r>
            <a:r>
              <a:rPr lang="zh-CN" altLang="en-US" sz="3600" dirty="0">
                <a:solidFill>
                  <a:schemeClr val="hlink"/>
                </a:solidFill>
                <a:latin typeface="华文新魏" panose="02010800040101010101" pitchFamily="2" charset="-122"/>
                <a:ea typeface="华文新魏" panose="02010800040101010101" pitchFamily="2" charset="-122"/>
              </a:rPr>
              <a:t>第二节   多重共线性的来源与后果</a:t>
            </a:r>
            <a:endParaRPr lang="zh-CN" altLang="en-US" sz="4800" dirty="0">
              <a:solidFill>
                <a:schemeClr val="hlink"/>
              </a:solidFill>
              <a:latin typeface="华文新魏" panose="02010800040101010101" pitchFamily="2" charset="-122"/>
              <a:ea typeface="华文新魏" panose="02010800040101010101" pitchFamily="2" charset="-122"/>
            </a:endParaRPr>
          </a:p>
        </p:txBody>
      </p:sp>
      <p:sp>
        <p:nvSpPr>
          <p:cNvPr id="1174533" name="Rectangle 5"/>
          <p:cNvSpPr>
            <a:spLocks noChangeArrowheads="1"/>
          </p:cNvSpPr>
          <p:nvPr/>
        </p:nvSpPr>
        <p:spPr bwMode="auto">
          <a:xfrm>
            <a:off x="765264" y="3166810"/>
            <a:ext cx="10661469"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60413"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79513"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Font typeface="Wingdings" panose="05000000000000000000" pitchFamily="2" charset="2"/>
              <a:buNone/>
            </a:pPr>
            <a:r>
              <a:rPr lang="en-US" altLang="zh-CN" sz="2600" b="1" dirty="0">
                <a:solidFill>
                  <a:schemeClr val="hlink"/>
                </a:solidFill>
                <a:latin typeface="Times New Roman" panose="02020603050405020304" pitchFamily="18" charset="0"/>
                <a:ea typeface="楷体_GB2312" panose="02010609030101010101" pitchFamily="49" charset="-122"/>
              </a:rPr>
              <a:t> 3</a:t>
            </a:r>
            <a:r>
              <a:rPr lang="zh-CN" altLang="en-US" sz="2600" b="1" dirty="0">
                <a:solidFill>
                  <a:schemeClr val="hlink"/>
                </a:solidFill>
                <a:latin typeface="Times New Roman" panose="02020603050405020304" pitchFamily="18" charset="0"/>
                <a:ea typeface="楷体_GB2312" panose="02010609030101010101" pitchFamily="49" charset="-122"/>
              </a:rPr>
              <a:t>、样本资料的限制</a:t>
            </a:r>
          </a:p>
          <a:p>
            <a:pPr>
              <a:lnSpc>
                <a:spcPct val="120000"/>
              </a:lnSpc>
              <a:spcBef>
                <a:spcPct val="0"/>
              </a:spcBef>
              <a:buFont typeface="Wingdings" panose="05000000000000000000" pitchFamily="2" charset="2"/>
              <a:buNone/>
            </a:pPr>
            <a:r>
              <a:rPr lang="zh-CN" altLang="en-US" sz="2600" b="1" dirty="0">
                <a:latin typeface="Times New Roman" panose="02020603050405020304" pitchFamily="18" charset="0"/>
                <a:ea typeface="楷体_GB2312" panose="02010609030101010101" pitchFamily="49" charset="-122"/>
              </a:rPr>
              <a:t>由于完全符合理论模型所要求的样本数据较难收集，特定样本可能存在某种程度的多重共线性（数据不完备）。     </a:t>
            </a:r>
          </a:p>
        </p:txBody>
      </p:sp>
      <p:sp>
        <p:nvSpPr>
          <p:cNvPr id="1174534" name="Rectangle 6"/>
          <p:cNvSpPr>
            <a:spLocks noChangeArrowheads="1"/>
          </p:cNvSpPr>
          <p:nvPr/>
        </p:nvSpPr>
        <p:spPr bwMode="auto">
          <a:xfrm>
            <a:off x="765264" y="4822572"/>
            <a:ext cx="10515600" cy="148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600" b="1" dirty="0">
                <a:solidFill>
                  <a:schemeClr val="accent2"/>
                </a:solidFill>
                <a:latin typeface="Times New Roman" panose="02020603050405020304" pitchFamily="18" charset="0"/>
                <a:ea typeface="楷体_GB2312" panose="02010609030101010101" pitchFamily="49" charset="-122"/>
              </a:rPr>
              <a:t>       </a:t>
            </a:r>
            <a:r>
              <a:rPr lang="zh-CN" altLang="en-US" sz="2600" b="1" dirty="0">
                <a:solidFill>
                  <a:schemeClr val="tx2"/>
                </a:solidFill>
                <a:latin typeface="Times New Roman" panose="02020603050405020304" pitchFamily="18" charset="0"/>
                <a:ea typeface="楷体_GB2312" panose="02010609030101010101" pitchFamily="49" charset="-122"/>
              </a:rPr>
              <a:t>一般经验</a:t>
            </a:r>
            <a:r>
              <a:rPr lang="zh-CN" altLang="en-US" sz="2600" b="1" dirty="0">
                <a:latin typeface="Times New Roman" panose="02020603050405020304" pitchFamily="18" charset="0"/>
                <a:ea typeface="楷体_GB2312" panose="02010609030101010101" pitchFamily="49" charset="-122"/>
              </a:rPr>
              <a:t>：</a:t>
            </a:r>
          </a:p>
          <a:p>
            <a:pPr>
              <a:lnSpc>
                <a:spcPct val="120000"/>
              </a:lnSpc>
            </a:pPr>
            <a:r>
              <a:rPr lang="zh-CN" altLang="en-US" sz="2600" b="1" dirty="0">
                <a:latin typeface="Times New Roman" panose="02020603050405020304" pitchFamily="18" charset="0"/>
                <a:ea typeface="楷体_GB2312" panose="02010609030101010101" pitchFamily="49" charset="-122"/>
              </a:rPr>
              <a:t>      </a:t>
            </a:r>
            <a:r>
              <a:rPr lang="zh-CN" altLang="en-US" sz="2600" b="1" dirty="0">
                <a:solidFill>
                  <a:srgbClr val="FF0000"/>
                </a:solidFill>
                <a:latin typeface="Times New Roman" panose="02020603050405020304" pitchFamily="18" charset="0"/>
                <a:ea typeface="楷体_GB2312" panose="02010609030101010101" pitchFamily="49" charset="-122"/>
              </a:rPr>
              <a:t>时间序列数据</a:t>
            </a:r>
            <a:r>
              <a:rPr lang="zh-CN" altLang="en-US" sz="2600" b="1" dirty="0">
                <a:latin typeface="Times New Roman" panose="02020603050405020304" pitchFamily="18" charset="0"/>
                <a:ea typeface="楷体_GB2312" panose="02010609030101010101" pitchFamily="49" charset="-122"/>
              </a:rPr>
              <a:t>样本：简单线性模型，往往存在多重共线性；</a:t>
            </a:r>
            <a:r>
              <a:rPr lang="zh-CN" altLang="en-US" sz="2600" b="1" dirty="0">
                <a:solidFill>
                  <a:srgbClr val="FF0000"/>
                </a:solidFill>
                <a:latin typeface="Times New Roman" panose="02020603050405020304" pitchFamily="18" charset="0"/>
                <a:ea typeface="楷体_GB2312" panose="02010609030101010101" pitchFamily="49" charset="-122"/>
              </a:rPr>
              <a:t>截面数据</a:t>
            </a:r>
            <a:r>
              <a:rPr lang="zh-CN" altLang="en-US" sz="2600" b="1" dirty="0">
                <a:latin typeface="Times New Roman" panose="02020603050405020304" pitchFamily="18" charset="0"/>
                <a:ea typeface="楷体_GB2312" panose="02010609030101010101" pitchFamily="49" charset="-122"/>
              </a:rPr>
              <a:t>样本：问题不那么严重，但多重共线性仍然是存在的。</a:t>
            </a:r>
          </a:p>
        </p:txBody>
      </p:sp>
    </p:spTree>
    <p:extLst>
      <p:ext uri="{BB962C8B-B14F-4D97-AF65-F5344CB8AC3E}">
        <p14:creationId xmlns:p14="http://schemas.microsoft.com/office/powerpoint/2010/main" val="1629270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DF41B347-34DB-422C-B0D3-0C8427D7FF5D}" type="datetime1">
              <a:rPr lang="zh-CN" altLang="en-US"/>
              <a:pPr/>
              <a:t>2018/2/9</a:t>
            </a:fld>
            <a:endParaRPr lang="en-US" altLang="zh-CN" dirty="0"/>
          </a:p>
        </p:txBody>
      </p:sp>
      <p:sp>
        <p:nvSpPr>
          <p:cNvPr id="11" name="灯片编号占位符 5"/>
          <p:cNvSpPr>
            <a:spLocks noGrp="1"/>
          </p:cNvSpPr>
          <p:nvPr>
            <p:ph type="sldNum" sz="quarter" idx="12"/>
          </p:nvPr>
        </p:nvSpPr>
        <p:spPr/>
        <p:txBody>
          <a:bodyPr/>
          <a:lstStyle/>
          <a:p>
            <a:fld id="{2382CD87-0A03-4CBD-B616-6F8FA673C81A}" type="slidenum">
              <a:rPr lang="en-US" altLang="zh-CN"/>
              <a:pPr/>
              <a:t>7</a:t>
            </a:fld>
            <a:endParaRPr lang="en-US" altLang="zh-CN"/>
          </a:p>
        </p:txBody>
      </p:sp>
      <p:sp>
        <p:nvSpPr>
          <p:cNvPr id="1176578" name="Rectangle 2"/>
          <p:cNvSpPr>
            <a:spLocks noGrp="1" noChangeArrowheads="1"/>
          </p:cNvSpPr>
          <p:nvPr>
            <p:ph type="body" idx="1"/>
          </p:nvPr>
        </p:nvSpPr>
        <p:spPr>
          <a:xfrm>
            <a:off x="2135188" y="1484313"/>
            <a:ext cx="7772400" cy="609600"/>
          </a:xfrm>
          <a:noFill/>
          <a:extLst>
            <a:ext uri="{909E8E84-426E-40DD-AFC4-6F175D3DCCD1}">
              <a14:hiddenFill xmlns:a14="http://schemas.microsoft.com/office/drawing/2010/main">
                <a:solidFill>
                  <a:srgbClr val="CCFFFF"/>
                </a:solidFill>
              </a14:hiddenFill>
            </a:ext>
          </a:extLst>
        </p:spPr>
        <p:txBody>
          <a:bodyPr>
            <a:normAutofit/>
          </a:bodyPr>
          <a:lstStyle/>
          <a:p>
            <a:pPr marL="0" indent="0">
              <a:buNone/>
            </a:pPr>
            <a:r>
              <a:rPr lang="en-US" altLang="zh-CN" sz="3200" b="1" dirty="0">
                <a:solidFill>
                  <a:srgbClr val="FF0000"/>
                </a:solidFill>
                <a:latin typeface="Times New Roman" panose="02020603050405020304" pitchFamily="18" charset="0"/>
                <a:ea typeface="楷体_GB2312" panose="02010609030101010101" pitchFamily="49" charset="-122"/>
              </a:rPr>
              <a:t>        </a:t>
            </a:r>
            <a:r>
              <a:rPr lang="zh-CN" altLang="en-US" sz="3200" b="1" dirty="0">
                <a:solidFill>
                  <a:srgbClr val="FF0000"/>
                </a:solidFill>
                <a:latin typeface="Times New Roman" panose="02020603050405020304" pitchFamily="18" charset="0"/>
                <a:ea typeface="楷体_GB2312" panose="02010609030101010101" pitchFamily="49" charset="-122"/>
              </a:rPr>
              <a:t>二、后果</a:t>
            </a:r>
          </a:p>
        </p:txBody>
      </p:sp>
      <p:sp>
        <p:nvSpPr>
          <p:cNvPr id="1176579" name="Text Box 3"/>
          <p:cNvSpPr txBox="1">
            <a:spLocks noChangeArrowheads="1"/>
          </p:cNvSpPr>
          <p:nvPr/>
        </p:nvSpPr>
        <p:spPr bwMode="auto">
          <a:xfrm>
            <a:off x="1992313" y="2060575"/>
            <a:ext cx="7772400" cy="52322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1</a:t>
            </a:r>
            <a:r>
              <a:rPr lang="zh-CN" altLang="en-US"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、完全共线性下</a:t>
            </a:r>
            <a:r>
              <a:rPr lang="en-US" altLang="zh-CN"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参数估计量不存在</a:t>
            </a:r>
          </a:p>
        </p:txBody>
      </p:sp>
      <p:sp>
        <p:nvSpPr>
          <p:cNvPr id="1176580" name="Rectangle 4"/>
          <p:cNvSpPr>
            <a:spLocks noChangeArrowheads="1"/>
          </p:cNvSpPr>
          <p:nvPr/>
        </p:nvSpPr>
        <p:spPr bwMode="auto">
          <a:xfrm>
            <a:off x="968830" y="5239077"/>
            <a:ext cx="10384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2"/>
                </a:solidFill>
                <a:latin typeface="Times New Roman" panose="02020603050405020304" pitchFamily="18" charset="0"/>
                <a:ea typeface="楷体_GB2312" panose="02010609030101010101" pitchFamily="49" charset="-122"/>
              </a:rPr>
              <a:t>如果存在</a:t>
            </a:r>
            <a:r>
              <a:rPr lang="zh-CN" altLang="en-US" sz="2800" b="1" dirty="0">
                <a:solidFill>
                  <a:srgbClr val="FF0000"/>
                </a:solidFill>
                <a:latin typeface="Times New Roman" panose="02020603050405020304" pitchFamily="18" charset="0"/>
                <a:ea typeface="楷体_GB2312" panose="02010609030101010101" pitchFamily="49" charset="-122"/>
              </a:rPr>
              <a:t>完全共线性</a:t>
            </a:r>
            <a:r>
              <a:rPr lang="zh-CN" altLang="en-US" sz="2800" b="1" dirty="0">
                <a:solidFill>
                  <a:schemeClr val="tx2"/>
                </a:solidFill>
                <a:latin typeface="Times New Roman" panose="02020603050405020304" pitchFamily="18" charset="0"/>
                <a:ea typeface="楷体_GB2312" panose="02010609030101010101" pitchFamily="49" charset="-122"/>
              </a:rPr>
              <a:t>，则</a:t>
            </a:r>
            <a:r>
              <a:rPr lang="en-US" altLang="zh-CN" sz="2800" b="1" dirty="0">
                <a:solidFill>
                  <a:srgbClr val="FF0000"/>
                </a:solidFill>
                <a:latin typeface="Times New Roman" panose="02020603050405020304" pitchFamily="18" charset="0"/>
                <a:ea typeface="楷体_GB2312" panose="02010609030101010101" pitchFamily="49" charset="-122"/>
              </a:rPr>
              <a:t>(X’X)</a:t>
            </a:r>
            <a:r>
              <a:rPr lang="en-US" altLang="zh-CN" sz="2800" b="1" baseline="30000" dirty="0">
                <a:solidFill>
                  <a:srgbClr val="FF0000"/>
                </a:solidFill>
                <a:latin typeface="Times New Roman" panose="02020603050405020304" pitchFamily="18" charset="0"/>
                <a:ea typeface="楷体_GB2312" panose="02010609030101010101" pitchFamily="49" charset="-122"/>
              </a:rPr>
              <a:t>-1</a:t>
            </a:r>
            <a:r>
              <a:rPr lang="zh-CN" altLang="en-US" sz="2800" b="1" dirty="0">
                <a:solidFill>
                  <a:schemeClr val="tx2"/>
                </a:solidFill>
                <a:latin typeface="Times New Roman" panose="02020603050405020304" pitchFamily="18" charset="0"/>
                <a:ea typeface="楷体_GB2312" panose="02010609030101010101" pitchFamily="49" charset="-122"/>
              </a:rPr>
              <a:t>不存在，无法得到参数的估计量。</a:t>
            </a:r>
          </a:p>
        </p:txBody>
      </p:sp>
      <p:pic>
        <p:nvPicPr>
          <p:cNvPr id="117658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575" y="2781300"/>
            <a:ext cx="2133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6582" name="Text Box 6"/>
          <p:cNvSpPr txBox="1">
            <a:spLocks noChangeArrowheads="1"/>
          </p:cNvSpPr>
          <p:nvPr/>
        </p:nvSpPr>
        <p:spPr bwMode="auto">
          <a:xfrm>
            <a:off x="2495550" y="3500438"/>
            <a:ext cx="7086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imes New Roman" panose="02020603050405020304" pitchFamily="18" charset="0"/>
                <a:ea typeface="楷体_GB2312" panose="02010609030101010101" pitchFamily="49" charset="-122"/>
              </a:rPr>
              <a:t>的</a:t>
            </a:r>
            <a:r>
              <a:rPr lang="en-US" altLang="zh-CN" sz="2800" b="1" dirty="0">
                <a:latin typeface="Times New Roman" panose="02020603050405020304" pitchFamily="18" charset="0"/>
                <a:ea typeface="楷体_GB2312" panose="02010609030101010101" pitchFamily="49" charset="-122"/>
              </a:rPr>
              <a:t>OLS</a:t>
            </a:r>
            <a:r>
              <a:rPr lang="zh-CN" altLang="en-US" sz="2800" b="1" dirty="0">
                <a:latin typeface="Times New Roman" panose="02020603050405020304" pitchFamily="18" charset="0"/>
                <a:ea typeface="楷体_GB2312" panose="02010609030101010101" pitchFamily="49" charset="-122"/>
              </a:rPr>
              <a:t>估计量为：</a:t>
            </a:r>
          </a:p>
        </p:txBody>
      </p:sp>
      <p:pic>
        <p:nvPicPr>
          <p:cNvPr id="11765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9150" y="4186238"/>
            <a:ext cx="25908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6584" name="Rectangle 8"/>
          <p:cNvSpPr>
            <a:spLocks noChangeArrowheads="1"/>
          </p:cNvSpPr>
          <p:nvPr/>
        </p:nvSpPr>
        <p:spPr bwMode="auto">
          <a:xfrm>
            <a:off x="1992313" y="476250"/>
            <a:ext cx="77724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600">
                <a:solidFill>
                  <a:schemeClr val="hlink"/>
                </a:solidFill>
                <a:latin typeface="华文新魏" panose="02010800040101010101" pitchFamily="2" charset="-122"/>
                <a:ea typeface="华文新魏" panose="02010800040101010101" pitchFamily="2" charset="-122"/>
              </a:rPr>
              <a:t>      </a:t>
            </a:r>
            <a:r>
              <a:rPr lang="zh-CN" altLang="en-US" sz="3600">
                <a:solidFill>
                  <a:schemeClr val="hlink"/>
                </a:solidFill>
                <a:latin typeface="华文新魏" panose="02010800040101010101" pitchFamily="2" charset="-122"/>
                <a:ea typeface="华文新魏" panose="02010800040101010101" pitchFamily="2" charset="-122"/>
              </a:rPr>
              <a:t>第二节   多重共线性的来源与后果</a:t>
            </a:r>
            <a:endParaRPr lang="zh-CN" altLang="en-US" sz="4800">
              <a:solidFill>
                <a:schemeClr val="hlin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69208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85FC8745-9DD0-42CE-99E4-CBAD10F9D2EA}" type="datetime1">
              <a:rPr lang="zh-CN" altLang="en-US"/>
              <a:pPr/>
              <a:t>2018/2/9</a:t>
            </a:fld>
            <a:endParaRPr lang="en-US" altLang="zh-CN"/>
          </a:p>
        </p:txBody>
      </p:sp>
      <p:sp>
        <p:nvSpPr>
          <p:cNvPr id="9" name="灯片编号占位符 6"/>
          <p:cNvSpPr>
            <a:spLocks noGrp="1"/>
          </p:cNvSpPr>
          <p:nvPr>
            <p:ph type="sldNum" sz="quarter" idx="12"/>
          </p:nvPr>
        </p:nvSpPr>
        <p:spPr/>
        <p:txBody>
          <a:bodyPr/>
          <a:lstStyle/>
          <a:p>
            <a:fld id="{F776EAC1-1BF7-44FB-A9B1-054989F602B1}" type="slidenum">
              <a:rPr lang="en-US" altLang="zh-CN"/>
              <a:pPr/>
              <a:t>8</a:t>
            </a:fld>
            <a:endParaRPr lang="en-US" altLang="zh-CN"/>
          </a:p>
        </p:txBody>
      </p:sp>
      <p:sp>
        <p:nvSpPr>
          <p:cNvPr id="1178626" name="Rectangle 2"/>
          <p:cNvSpPr>
            <a:spLocks noGrp="1" noChangeArrowheads="1"/>
          </p:cNvSpPr>
          <p:nvPr>
            <p:ph type="title"/>
          </p:nvPr>
        </p:nvSpPr>
        <p:spPr>
          <a:xfrm>
            <a:off x="831057" y="1602482"/>
            <a:ext cx="7793038" cy="480131"/>
          </a:xfr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2</a:t>
            </a:r>
            <a:r>
              <a:rPr lang="zh-CN" altLang="en-US" sz="2800" b="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、近似共线性下</a:t>
            </a:r>
            <a:r>
              <a:rPr lang="en-US" altLang="zh-CN" sz="2800" b="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800" b="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估计量的方差较大</a:t>
            </a:r>
          </a:p>
        </p:txBody>
      </p:sp>
      <p:sp>
        <p:nvSpPr>
          <p:cNvPr id="1178627" name="Rectangle 3"/>
          <p:cNvSpPr>
            <a:spLocks noGrp="1" noChangeArrowheads="1"/>
          </p:cNvSpPr>
          <p:nvPr>
            <p:ph type="body" sz="half" idx="1"/>
          </p:nvPr>
        </p:nvSpPr>
        <p:spPr>
          <a:xfrm>
            <a:off x="831056" y="2449885"/>
            <a:ext cx="10847137" cy="1050925"/>
          </a:xfrm>
        </p:spPr>
        <p:txBody>
          <a:bodyPr>
            <a:noAutofit/>
          </a:bodyPr>
          <a:lstStyle/>
          <a:p>
            <a:pPr marL="0" indent="0">
              <a:lnSpc>
                <a:spcPct val="120000"/>
              </a:lnSpc>
              <a:buNone/>
            </a:pPr>
            <a:r>
              <a:rPr lang="zh-CN" altLang="en-US" b="1" dirty="0">
                <a:latin typeface="Times New Roman" panose="02020603050405020304" pitchFamily="18" charset="0"/>
                <a:ea typeface="楷体_GB2312" panose="02010609030101010101" pitchFamily="49" charset="-122"/>
              </a:rPr>
              <a:t>近似共线性下，可以得到</a:t>
            </a:r>
            <a:r>
              <a:rPr lang="en-US" altLang="zh-CN" b="1" dirty="0">
                <a:latin typeface="Times New Roman" panose="02020603050405020304" pitchFamily="18" charset="0"/>
                <a:ea typeface="楷体_GB2312" panose="02010609030101010101" pitchFamily="49" charset="-122"/>
              </a:rPr>
              <a:t>OLS</a:t>
            </a:r>
            <a:r>
              <a:rPr lang="zh-CN" altLang="en-US" b="1" dirty="0">
                <a:latin typeface="Times New Roman" panose="02020603050405020304" pitchFamily="18" charset="0"/>
                <a:ea typeface="楷体_GB2312" panose="02010609030101010101" pitchFamily="49" charset="-122"/>
              </a:rPr>
              <a:t>参数估计量，但参数估计量</a:t>
            </a:r>
            <a:r>
              <a:rPr lang="zh-CN" altLang="en-US" b="1" dirty="0">
                <a:solidFill>
                  <a:srgbClr val="FF0000"/>
                </a:solidFill>
                <a:latin typeface="Times New Roman" panose="02020603050405020304" pitchFamily="18" charset="0"/>
                <a:ea typeface="楷体_GB2312" panose="02010609030101010101" pitchFamily="49" charset="-122"/>
              </a:rPr>
              <a:t>方差</a:t>
            </a:r>
            <a:r>
              <a:rPr lang="zh-CN" altLang="en-US" b="1" dirty="0">
                <a:latin typeface="Times New Roman" panose="02020603050405020304" pitchFamily="18" charset="0"/>
                <a:ea typeface="楷体_GB2312" panose="02010609030101010101" pitchFamily="49" charset="-122"/>
              </a:rPr>
              <a:t>的表达式为</a:t>
            </a:r>
          </a:p>
        </p:txBody>
      </p:sp>
      <p:sp>
        <p:nvSpPr>
          <p:cNvPr id="1178628" name="Text Box 4"/>
          <p:cNvSpPr txBox="1">
            <a:spLocks noChangeArrowheads="1"/>
          </p:cNvSpPr>
          <p:nvPr/>
        </p:nvSpPr>
        <p:spPr bwMode="auto">
          <a:xfrm>
            <a:off x="831056" y="4221164"/>
            <a:ext cx="1084713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800" b="1" dirty="0">
                <a:latin typeface="Times New Roman" panose="02020603050405020304" pitchFamily="18" charset="0"/>
                <a:ea typeface="楷体_GB2312" panose="02010609030101010101" pitchFamily="49" charset="-122"/>
              </a:rPr>
              <a:t>     </a:t>
            </a:r>
            <a:r>
              <a:rPr lang="zh-CN" altLang="en-US" sz="2800" b="1" dirty="0">
                <a:latin typeface="Times New Roman" panose="02020603050405020304" pitchFamily="18" charset="0"/>
                <a:ea typeface="楷体_GB2312" panose="02010609030101010101" pitchFamily="49" charset="-122"/>
              </a:rPr>
              <a:t>由于</a:t>
            </a:r>
            <a:r>
              <a:rPr lang="en-US" altLang="zh-CN" sz="2800" b="1" dirty="0">
                <a:solidFill>
                  <a:srgbClr val="FF0000"/>
                </a:solidFill>
                <a:latin typeface="Times New Roman" panose="02020603050405020304" pitchFamily="18" charset="0"/>
                <a:ea typeface="楷体_GB2312" panose="02010609030101010101" pitchFamily="49" charset="-122"/>
              </a:rPr>
              <a:t>|X’X|</a:t>
            </a:r>
            <a:r>
              <a:rPr lang="en-US" altLang="zh-CN" sz="2800" b="1" dirty="0">
                <a:solidFill>
                  <a:srgbClr val="FF0000"/>
                </a:solidFill>
                <a:latin typeface="Times New Roman" panose="02020603050405020304" pitchFamily="18" charset="0"/>
                <a:ea typeface="楷体_GB2312" panose="02010609030101010101" pitchFamily="49" charset="-122"/>
                <a:sym typeface="Symbol" panose="05050102010706020507" pitchFamily="18" charset="2"/>
              </a:rPr>
              <a:t>0</a:t>
            </a:r>
            <a:r>
              <a:rPr lang="zh-CN" altLang="en-US" sz="2800" b="1" dirty="0">
                <a:latin typeface="Times New Roman" panose="02020603050405020304" pitchFamily="18" charset="0"/>
                <a:ea typeface="楷体_GB2312" panose="02010609030101010101" pitchFamily="49" charset="-122"/>
              </a:rPr>
              <a:t>，引起</a:t>
            </a:r>
            <a:r>
              <a:rPr lang="en-US" altLang="zh-CN" sz="2800" b="1" dirty="0">
                <a:solidFill>
                  <a:srgbClr val="FF0000"/>
                </a:solidFill>
                <a:latin typeface="Times New Roman" panose="02020603050405020304" pitchFamily="18" charset="0"/>
                <a:ea typeface="楷体_GB2312" panose="02010609030101010101" pitchFamily="49" charset="-122"/>
              </a:rPr>
              <a:t>(X’X) </a:t>
            </a:r>
            <a:r>
              <a:rPr lang="en-US" altLang="zh-CN" sz="2800" b="1" baseline="30000" dirty="0">
                <a:solidFill>
                  <a:srgbClr val="FF0000"/>
                </a:solidFill>
                <a:latin typeface="Times New Roman" panose="02020603050405020304" pitchFamily="18" charset="0"/>
                <a:ea typeface="楷体_GB2312" panose="02010609030101010101" pitchFamily="49" charset="-122"/>
              </a:rPr>
              <a:t>-1</a:t>
            </a:r>
            <a:r>
              <a:rPr lang="zh-CN" altLang="en-US" sz="2800" b="1" dirty="0">
                <a:latin typeface="Times New Roman" panose="02020603050405020304" pitchFamily="18" charset="0"/>
                <a:ea typeface="楷体_GB2312" panose="02010609030101010101" pitchFamily="49" charset="-122"/>
              </a:rPr>
              <a:t>主对角线元素较大，</a:t>
            </a:r>
            <a:r>
              <a:rPr lang="zh-CN" altLang="en-US" sz="2800" b="1" dirty="0">
                <a:solidFill>
                  <a:srgbClr val="FF0000"/>
                </a:solidFill>
                <a:latin typeface="Times New Roman" panose="02020603050405020304" pitchFamily="18" charset="0"/>
                <a:ea typeface="楷体_GB2312" panose="02010609030101010101" pitchFamily="49" charset="-122"/>
              </a:rPr>
              <a:t>使参数估计量的方差较大</a:t>
            </a:r>
            <a:r>
              <a:rPr lang="zh-CN" altLang="en-US" sz="2800" b="1" dirty="0">
                <a:latin typeface="Times New Roman" panose="02020603050405020304" pitchFamily="18" charset="0"/>
                <a:ea typeface="楷体_GB2312" panose="02010609030101010101" pitchFamily="49" charset="-122"/>
              </a:rPr>
              <a:t>，</a:t>
            </a:r>
            <a:r>
              <a:rPr lang="zh-CN" altLang="en-US" sz="2800" b="1" dirty="0">
                <a:solidFill>
                  <a:schemeClr val="tx2"/>
                </a:solidFill>
                <a:latin typeface="Times New Roman" panose="02020603050405020304" pitchFamily="18" charset="0"/>
                <a:ea typeface="楷体_GB2312" panose="02010609030101010101" pitchFamily="49" charset="-122"/>
              </a:rPr>
              <a:t>使得在参数的显著性检验中增加了接受原假设的可能，从而舍去对被解释变量有显著影响的解释变量。</a:t>
            </a:r>
          </a:p>
        </p:txBody>
      </p:sp>
      <p:sp>
        <p:nvSpPr>
          <p:cNvPr id="1178630" name="Rectangle 6"/>
          <p:cNvSpPr>
            <a:spLocks noChangeArrowheads="1"/>
          </p:cNvSpPr>
          <p:nvPr/>
        </p:nvSpPr>
        <p:spPr bwMode="auto">
          <a:xfrm>
            <a:off x="1992313" y="476250"/>
            <a:ext cx="77724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600">
                <a:solidFill>
                  <a:schemeClr val="hlink"/>
                </a:solidFill>
                <a:latin typeface="华文新魏" panose="02010800040101010101" pitchFamily="2" charset="-122"/>
                <a:ea typeface="华文新魏" panose="02010800040101010101" pitchFamily="2" charset="-122"/>
              </a:rPr>
              <a:t>      </a:t>
            </a:r>
            <a:r>
              <a:rPr lang="zh-CN" altLang="en-US" sz="3600">
                <a:solidFill>
                  <a:schemeClr val="hlink"/>
                </a:solidFill>
                <a:latin typeface="华文新魏" panose="02010800040101010101" pitchFamily="2" charset="-122"/>
                <a:ea typeface="华文新魏" panose="02010800040101010101" pitchFamily="2" charset="-122"/>
              </a:rPr>
              <a:t>第二节   多重共线性的来源与后果</a:t>
            </a:r>
            <a:endParaRPr lang="zh-CN" altLang="en-US" sz="4800">
              <a:solidFill>
                <a:schemeClr val="hlink"/>
              </a:solidFill>
              <a:latin typeface="华文新魏" panose="02010800040101010101" pitchFamily="2" charset="-122"/>
              <a:ea typeface="华文新魏" panose="02010800040101010101" pitchFamily="2" charset="-122"/>
            </a:endParaRPr>
          </a:p>
        </p:txBody>
      </p:sp>
      <p:graphicFrame>
        <p:nvGraphicFramePr>
          <p:cNvPr id="1178631" name="Object 7"/>
          <p:cNvGraphicFramePr>
            <a:graphicFrameLocks noGrp="1" noChangeAspect="1"/>
          </p:cNvGraphicFramePr>
          <p:nvPr>
            <p:ph sz="half" idx="2"/>
          </p:nvPr>
        </p:nvGraphicFramePr>
        <p:xfrm>
          <a:off x="4727576" y="3429001"/>
          <a:ext cx="2663825" cy="506413"/>
        </p:xfrm>
        <a:graphic>
          <a:graphicData uri="http://schemas.openxmlformats.org/presentationml/2006/ole">
            <mc:AlternateContent xmlns:mc="http://schemas.openxmlformats.org/markup-compatibility/2006">
              <mc:Choice xmlns:v="urn:schemas-microsoft-com:vml" Requires="v">
                <p:oleObj spid="_x0000_s1028" name="公式" r:id="rId3" imgW="1269720" imgH="241200" progId="Equation.3">
                  <p:embed/>
                </p:oleObj>
              </mc:Choice>
              <mc:Fallback>
                <p:oleObj name="公式" r:id="rId3" imgW="126972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6" y="3429001"/>
                        <a:ext cx="26638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9784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E9B8967C-025C-4B1C-9DFE-5C2988FBF2B8}" type="datetime1">
              <a:rPr lang="zh-CN" altLang="en-US"/>
              <a:pPr/>
              <a:t>2018/2/9</a:t>
            </a:fld>
            <a:endParaRPr lang="en-US" altLang="zh-CN"/>
          </a:p>
        </p:txBody>
      </p:sp>
      <p:sp>
        <p:nvSpPr>
          <p:cNvPr id="12" name="灯片编号占位符 5"/>
          <p:cNvSpPr>
            <a:spLocks noGrp="1"/>
          </p:cNvSpPr>
          <p:nvPr>
            <p:ph type="sldNum" sz="quarter" idx="12"/>
          </p:nvPr>
        </p:nvSpPr>
        <p:spPr/>
        <p:txBody>
          <a:bodyPr/>
          <a:lstStyle/>
          <a:p>
            <a:fld id="{6E9568FA-9E76-4677-AD0E-105DE06D7FA8}" type="slidenum">
              <a:rPr lang="en-US" altLang="zh-CN"/>
              <a:pPr/>
              <a:t>9</a:t>
            </a:fld>
            <a:endParaRPr lang="en-US" altLang="zh-CN"/>
          </a:p>
        </p:txBody>
      </p:sp>
      <p:sp>
        <p:nvSpPr>
          <p:cNvPr id="1179650" name="Rectangle 2"/>
          <p:cNvSpPr>
            <a:spLocks noGrp="1" noChangeArrowheads="1"/>
          </p:cNvSpPr>
          <p:nvPr>
            <p:ph type="title"/>
          </p:nvPr>
        </p:nvSpPr>
        <p:spPr>
          <a:xfrm>
            <a:off x="2566988" y="787842"/>
            <a:ext cx="7359650" cy="480131"/>
          </a:xfr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3</a:t>
            </a:r>
            <a:r>
              <a:rPr lang="zh-CN" altLang="en-US" sz="2800" b="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、参数的显著性检验失去意义</a:t>
            </a:r>
          </a:p>
        </p:txBody>
      </p:sp>
      <p:sp>
        <p:nvSpPr>
          <p:cNvPr id="1179651" name="Rectangle 3"/>
          <p:cNvSpPr>
            <a:spLocks noChangeArrowheads="1"/>
          </p:cNvSpPr>
          <p:nvPr/>
        </p:nvSpPr>
        <p:spPr bwMode="auto">
          <a:xfrm>
            <a:off x="3505200" y="1690688"/>
            <a:ext cx="5181600" cy="5334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anose="02020603050405020304" pitchFamily="18" charset="0"/>
                <a:ea typeface="楷体_GB2312" panose="02010609030101010101" pitchFamily="49" charset="-122"/>
              </a:rPr>
              <a:t>存在多重共线性时</a:t>
            </a:r>
            <a:endParaRPr lang="zh-CN" altLang="en-US" b="1">
              <a:latin typeface="Times New Roman" panose="02020603050405020304" pitchFamily="18" charset="0"/>
              <a:ea typeface="楷体_GB2312" panose="02010609030101010101" pitchFamily="49" charset="-122"/>
            </a:endParaRPr>
          </a:p>
        </p:txBody>
      </p:sp>
      <p:sp>
        <p:nvSpPr>
          <p:cNvPr id="1179652" name="Rectangle 4"/>
          <p:cNvSpPr>
            <a:spLocks noChangeArrowheads="1"/>
          </p:cNvSpPr>
          <p:nvPr/>
        </p:nvSpPr>
        <p:spPr bwMode="auto">
          <a:xfrm>
            <a:off x="2667001" y="2681288"/>
            <a:ext cx="6958013"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anose="02020603050405020304" pitchFamily="18" charset="0"/>
                <a:ea typeface="楷体_GB2312" panose="02010609030101010101" pitchFamily="49" charset="-122"/>
              </a:rPr>
              <a:t>参数估计量的方差（标准差）较大</a:t>
            </a:r>
          </a:p>
        </p:txBody>
      </p:sp>
      <p:sp>
        <p:nvSpPr>
          <p:cNvPr id="1179653" name="Rectangle 5"/>
          <p:cNvSpPr>
            <a:spLocks noChangeArrowheads="1"/>
          </p:cNvSpPr>
          <p:nvPr/>
        </p:nvSpPr>
        <p:spPr bwMode="auto">
          <a:xfrm>
            <a:off x="2438400" y="3671888"/>
            <a:ext cx="7162800" cy="1143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anose="02020603050405020304" pitchFamily="18" charset="0"/>
                <a:ea typeface="楷体_GB2312" panose="02010609030101010101" pitchFamily="49" charset="-122"/>
              </a:rPr>
              <a:t>容易使通过样本计算的</a:t>
            </a:r>
            <a:r>
              <a:rPr lang="en-US" altLang="zh-CN" sz="2800" b="1">
                <a:solidFill>
                  <a:srgbClr val="FF0000"/>
                </a:solidFill>
                <a:latin typeface="Times New Roman" panose="02020603050405020304" pitchFamily="18" charset="0"/>
                <a:ea typeface="楷体_GB2312" panose="02010609030101010101" pitchFamily="49" charset="-122"/>
              </a:rPr>
              <a:t>t</a:t>
            </a:r>
            <a:r>
              <a:rPr lang="zh-CN" altLang="en-US" sz="2800" b="1">
                <a:latin typeface="Times New Roman" panose="02020603050405020304" pitchFamily="18" charset="0"/>
                <a:ea typeface="楷体_GB2312" panose="02010609030101010101" pitchFamily="49" charset="-122"/>
              </a:rPr>
              <a:t>值小于临界值，</a:t>
            </a:r>
          </a:p>
          <a:p>
            <a:pPr algn="ctr"/>
            <a:r>
              <a:rPr lang="zh-CN" altLang="en-US" sz="2800" b="1">
                <a:latin typeface="Times New Roman" panose="02020603050405020304" pitchFamily="18" charset="0"/>
                <a:ea typeface="楷体_GB2312" panose="02010609030101010101" pitchFamily="49" charset="-122"/>
              </a:rPr>
              <a:t>  误导作出参数显著为</a:t>
            </a:r>
            <a:r>
              <a:rPr lang="en-US" altLang="zh-CN" sz="2800" b="1">
                <a:solidFill>
                  <a:srgbClr val="FF0000"/>
                </a:solidFill>
                <a:latin typeface="Times New Roman" panose="02020603050405020304" pitchFamily="18" charset="0"/>
                <a:ea typeface="楷体_GB2312" panose="02010609030101010101" pitchFamily="49" charset="-122"/>
              </a:rPr>
              <a:t>0</a:t>
            </a:r>
            <a:r>
              <a:rPr lang="zh-CN" altLang="en-US" sz="2800" b="1">
                <a:latin typeface="Times New Roman" panose="02020603050405020304" pitchFamily="18" charset="0"/>
                <a:ea typeface="楷体_GB2312" panose="02010609030101010101" pitchFamily="49" charset="-122"/>
              </a:rPr>
              <a:t>的推断</a:t>
            </a:r>
            <a:endParaRPr lang="zh-CN" altLang="en-US" b="1">
              <a:latin typeface="Times New Roman" panose="02020603050405020304" pitchFamily="18" charset="0"/>
              <a:ea typeface="楷体_GB2312" panose="02010609030101010101" pitchFamily="49" charset="-122"/>
            </a:endParaRPr>
          </a:p>
        </p:txBody>
      </p:sp>
      <p:sp>
        <p:nvSpPr>
          <p:cNvPr id="1179654" name="Rectangle 6"/>
          <p:cNvSpPr>
            <a:spLocks noChangeArrowheads="1"/>
          </p:cNvSpPr>
          <p:nvPr/>
        </p:nvSpPr>
        <p:spPr bwMode="auto">
          <a:xfrm>
            <a:off x="2590801" y="5272088"/>
            <a:ext cx="7466013" cy="5334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Times New Roman" panose="02020603050405020304" pitchFamily="18" charset="0"/>
                <a:ea typeface="楷体_GB2312" panose="02010609030101010101" pitchFamily="49" charset="-122"/>
              </a:rPr>
              <a:t>可能将重要的解释变量排除在模型之外</a:t>
            </a:r>
            <a:endParaRPr lang="zh-CN" altLang="en-US" b="1">
              <a:latin typeface="Times New Roman" panose="02020603050405020304" pitchFamily="18" charset="0"/>
              <a:ea typeface="楷体_GB2312" panose="02010609030101010101" pitchFamily="49" charset="-122"/>
            </a:endParaRPr>
          </a:p>
        </p:txBody>
      </p:sp>
      <p:sp>
        <p:nvSpPr>
          <p:cNvPr id="1179655" name="AutoShape 7"/>
          <p:cNvSpPr>
            <a:spLocks noChangeArrowheads="1"/>
          </p:cNvSpPr>
          <p:nvPr/>
        </p:nvSpPr>
        <p:spPr bwMode="auto">
          <a:xfrm>
            <a:off x="5562600" y="2300288"/>
            <a:ext cx="533400" cy="304800"/>
          </a:xfrm>
          <a:prstGeom prst="downArrow">
            <a:avLst>
              <a:gd name="adj1" fmla="val 50000"/>
              <a:gd name="adj2" fmla="val 25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9656" name="AutoShape 8"/>
          <p:cNvSpPr>
            <a:spLocks noChangeArrowheads="1"/>
          </p:cNvSpPr>
          <p:nvPr/>
        </p:nvSpPr>
        <p:spPr bwMode="auto">
          <a:xfrm>
            <a:off x="5638800" y="3367088"/>
            <a:ext cx="457200" cy="304800"/>
          </a:xfrm>
          <a:prstGeom prst="downArrow">
            <a:avLst>
              <a:gd name="adj1" fmla="val 50000"/>
              <a:gd name="adj2" fmla="val 25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9657" name="AutoShape 9"/>
          <p:cNvSpPr>
            <a:spLocks noChangeArrowheads="1"/>
          </p:cNvSpPr>
          <p:nvPr/>
        </p:nvSpPr>
        <p:spPr bwMode="auto">
          <a:xfrm>
            <a:off x="5715000" y="4891088"/>
            <a:ext cx="457200" cy="304800"/>
          </a:xfrm>
          <a:prstGeom prst="downArrow">
            <a:avLst>
              <a:gd name="adj1" fmla="val 50000"/>
              <a:gd name="adj2" fmla="val 25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631273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9651"/>
                                        </p:tgtEl>
                                        <p:attrNameLst>
                                          <p:attrName>style.visibility</p:attrName>
                                        </p:attrNameLst>
                                      </p:cBhvr>
                                      <p:to>
                                        <p:strVal val="visible"/>
                                      </p:to>
                                    </p:set>
                                    <p:anim calcmode="lin" valueType="num">
                                      <p:cBhvr additive="base">
                                        <p:cTn id="7" dur="500" fill="hold"/>
                                        <p:tgtEl>
                                          <p:spTgt spid="1179651"/>
                                        </p:tgtEl>
                                        <p:attrNameLst>
                                          <p:attrName>ppt_x</p:attrName>
                                        </p:attrNameLst>
                                      </p:cBhvr>
                                      <p:tavLst>
                                        <p:tav tm="0">
                                          <p:val>
                                            <p:strVal val="#ppt_x"/>
                                          </p:val>
                                        </p:tav>
                                        <p:tav tm="100000">
                                          <p:val>
                                            <p:strVal val="#ppt_x"/>
                                          </p:val>
                                        </p:tav>
                                      </p:tavLst>
                                    </p:anim>
                                    <p:anim calcmode="lin" valueType="num">
                                      <p:cBhvr additive="base">
                                        <p:cTn id="8" dur="500" fill="hold"/>
                                        <p:tgtEl>
                                          <p:spTgt spid="11796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9655"/>
                                        </p:tgtEl>
                                        <p:attrNameLst>
                                          <p:attrName>style.visibility</p:attrName>
                                        </p:attrNameLst>
                                      </p:cBhvr>
                                      <p:to>
                                        <p:strVal val="visible"/>
                                      </p:to>
                                    </p:set>
                                    <p:anim calcmode="lin" valueType="num">
                                      <p:cBhvr additive="base">
                                        <p:cTn id="13" dur="500" fill="hold"/>
                                        <p:tgtEl>
                                          <p:spTgt spid="1179655"/>
                                        </p:tgtEl>
                                        <p:attrNameLst>
                                          <p:attrName>ppt_x</p:attrName>
                                        </p:attrNameLst>
                                      </p:cBhvr>
                                      <p:tavLst>
                                        <p:tav tm="0">
                                          <p:val>
                                            <p:strVal val="#ppt_x"/>
                                          </p:val>
                                        </p:tav>
                                        <p:tav tm="100000">
                                          <p:val>
                                            <p:strVal val="#ppt_x"/>
                                          </p:val>
                                        </p:tav>
                                      </p:tavLst>
                                    </p:anim>
                                    <p:anim calcmode="lin" valueType="num">
                                      <p:cBhvr additive="base">
                                        <p:cTn id="14" dur="500" fill="hold"/>
                                        <p:tgtEl>
                                          <p:spTgt spid="117965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79652"/>
                                        </p:tgtEl>
                                        <p:attrNameLst>
                                          <p:attrName>style.visibility</p:attrName>
                                        </p:attrNameLst>
                                      </p:cBhvr>
                                      <p:to>
                                        <p:strVal val="visible"/>
                                      </p:to>
                                    </p:set>
                                    <p:anim calcmode="lin" valueType="num">
                                      <p:cBhvr additive="base">
                                        <p:cTn id="17" dur="500" fill="hold"/>
                                        <p:tgtEl>
                                          <p:spTgt spid="1179652"/>
                                        </p:tgtEl>
                                        <p:attrNameLst>
                                          <p:attrName>ppt_x</p:attrName>
                                        </p:attrNameLst>
                                      </p:cBhvr>
                                      <p:tavLst>
                                        <p:tav tm="0">
                                          <p:val>
                                            <p:strVal val="#ppt_x"/>
                                          </p:val>
                                        </p:tav>
                                        <p:tav tm="100000">
                                          <p:val>
                                            <p:strVal val="#ppt_x"/>
                                          </p:val>
                                        </p:tav>
                                      </p:tavLst>
                                    </p:anim>
                                    <p:anim calcmode="lin" valueType="num">
                                      <p:cBhvr additive="base">
                                        <p:cTn id="18" dur="500" fill="hold"/>
                                        <p:tgtEl>
                                          <p:spTgt spid="117965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79656"/>
                                        </p:tgtEl>
                                        <p:attrNameLst>
                                          <p:attrName>style.visibility</p:attrName>
                                        </p:attrNameLst>
                                      </p:cBhvr>
                                      <p:to>
                                        <p:strVal val="visible"/>
                                      </p:to>
                                    </p:set>
                                    <p:anim calcmode="lin" valueType="num">
                                      <p:cBhvr additive="base">
                                        <p:cTn id="23" dur="500" fill="hold"/>
                                        <p:tgtEl>
                                          <p:spTgt spid="1179656"/>
                                        </p:tgtEl>
                                        <p:attrNameLst>
                                          <p:attrName>ppt_x</p:attrName>
                                        </p:attrNameLst>
                                      </p:cBhvr>
                                      <p:tavLst>
                                        <p:tav tm="0">
                                          <p:val>
                                            <p:strVal val="#ppt_x"/>
                                          </p:val>
                                        </p:tav>
                                        <p:tav tm="100000">
                                          <p:val>
                                            <p:strVal val="#ppt_x"/>
                                          </p:val>
                                        </p:tav>
                                      </p:tavLst>
                                    </p:anim>
                                    <p:anim calcmode="lin" valueType="num">
                                      <p:cBhvr additive="base">
                                        <p:cTn id="24" dur="500" fill="hold"/>
                                        <p:tgtEl>
                                          <p:spTgt spid="117965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79653"/>
                                        </p:tgtEl>
                                        <p:attrNameLst>
                                          <p:attrName>style.visibility</p:attrName>
                                        </p:attrNameLst>
                                      </p:cBhvr>
                                      <p:to>
                                        <p:strVal val="visible"/>
                                      </p:to>
                                    </p:set>
                                    <p:anim calcmode="lin" valueType="num">
                                      <p:cBhvr additive="base">
                                        <p:cTn id="27" dur="500" fill="hold"/>
                                        <p:tgtEl>
                                          <p:spTgt spid="1179653"/>
                                        </p:tgtEl>
                                        <p:attrNameLst>
                                          <p:attrName>ppt_x</p:attrName>
                                        </p:attrNameLst>
                                      </p:cBhvr>
                                      <p:tavLst>
                                        <p:tav tm="0">
                                          <p:val>
                                            <p:strVal val="#ppt_x"/>
                                          </p:val>
                                        </p:tav>
                                        <p:tav tm="100000">
                                          <p:val>
                                            <p:strVal val="#ppt_x"/>
                                          </p:val>
                                        </p:tav>
                                      </p:tavLst>
                                    </p:anim>
                                    <p:anim calcmode="lin" valueType="num">
                                      <p:cBhvr additive="base">
                                        <p:cTn id="28" dur="500" fill="hold"/>
                                        <p:tgtEl>
                                          <p:spTgt spid="117965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79657"/>
                                        </p:tgtEl>
                                        <p:attrNameLst>
                                          <p:attrName>style.visibility</p:attrName>
                                        </p:attrNameLst>
                                      </p:cBhvr>
                                      <p:to>
                                        <p:strVal val="visible"/>
                                      </p:to>
                                    </p:set>
                                    <p:animEffect transition="in" filter="box(in)">
                                      <p:cBhvr>
                                        <p:cTn id="33" dur="500"/>
                                        <p:tgtEl>
                                          <p:spTgt spid="117965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179654"/>
                                        </p:tgtEl>
                                        <p:attrNameLst>
                                          <p:attrName>style.visibility</p:attrName>
                                        </p:attrNameLst>
                                      </p:cBhvr>
                                      <p:to>
                                        <p:strVal val="visible"/>
                                      </p:to>
                                    </p:set>
                                    <p:animEffect transition="in" filter="box(in)">
                                      <p:cBhvr>
                                        <p:cTn id="36" dur="500"/>
                                        <p:tgtEl>
                                          <p:spTgt spid="1179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animBg="1"/>
      <p:bldP spid="1179652" grpId="0" animBg="1"/>
      <p:bldP spid="1179653" grpId="0" animBg="1"/>
      <p:bldP spid="1179654" grpId="0" animBg="1"/>
      <p:bldP spid="1179655" grpId="0" animBg="1"/>
      <p:bldP spid="1179656" grpId="0" animBg="1"/>
      <p:bldP spid="117965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1533</Words>
  <Application>Microsoft Office PowerPoint</Application>
  <PresentationFormat>宽屏</PresentationFormat>
  <Paragraphs>128</Paragraphs>
  <Slides>19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3" baseType="lpstr">
      <vt:lpstr>华文楷体</vt:lpstr>
      <vt:lpstr>华文新魏</vt:lpstr>
      <vt:lpstr>楷体_GB2312</vt:lpstr>
      <vt:lpstr>宋体</vt:lpstr>
      <vt:lpstr>Arial</vt:lpstr>
      <vt:lpstr>Calibri</vt:lpstr>
      <vt:lpstr>Calibri Light</vt:lpstr>
      <vt:lpstr>Symbol</vt:lpstr>
      <vt:lpstr>Tahoma</vt:lpstr>
      <vt:lpstr>Times New Roman</vt:lpstr>
      <vt:lpstr>Wingdings</vt:lpstr>
      <vt:lpstr>Office 主题</vt:lpstr>
      <vt:lpstr>公式</vt:lpstr>
      <vt:lpstr>MathType 6.0 Equation</vt:lpstr>
      <vt:lpstr>计量经济学基础</vt:lpstr>
      <vt:lpstr>主要内容</vt:lpstr>
      <vt:lpstr> 第一节  多重共线性的概念</vt:lpstr>
      <vt:lpstr> 第一节  多重共线性的概念</vt:lpstr>
      <vt:lpstr>      第二节   多重共线性的来源与后果</vt:lpstr>
      <vt:lpstr>PowerPoint 演示文稿</vt:lpstr>
      <vt:lpstr>PowerPoint 演示文稿</vt:lpstr>
      <vt:lpstr>    2、近似共线性下OLS估计量的方差较大</vt:lpstr>
      <vt:lpstr>   3、参数的显著性检验失去意义</vt:lpstr>
      <vt:lpstr>   4、参数估计值不稳定，经济含义不合理</vt:lpstr>
      <vt:lpstr>    第三节  多重共线性的检验</vt:lpstr>
      <vt:lpstr>    第三节  多重共线性的检验</vt:lpstr>
      <vt:lpstr>    第三节  多重共线性的检验</vt:lpstr>
      <vt:lpstr>    第四节   多重共线性的修正方法</vt:lpstr>
      <vt:lpstr>3）用被解释变量的滞后值代替解释变量的滞后值</vt:lpstr>
      <vt:lpstr>PowerPoint 演示文稿</vt:lpstr>
      <vt:lpstr>PowerPoint 演示文稿</vt:lpstr>
      <vt:lpstr>6、修正Frisch法</vt:lpstr>
      <vt:lpstr>6、修正Frisch法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计量经济学基础</dc:title>
  <dc:creator>vichin Schum</dc:creator>
  <cp:lastModifiedBy>熊维勤</cp:lastModifiedBy>
  <cp:revision>4</cp:revision>
  <dcterms:created xsi:type="dcterms:W3CDTF">2014-09-14T15:45:56Z</dcterms:created>
  <dcterms:modified xsi:type="dcterms:W3CDTF">2018-02-09T07:56:24Z</dcterms:modified>
</cp:coreProperties>
</file>