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5" r:id="rId9"/>
    <p:sldId id="266" r:id="rId10"/>
    <p:sldId id="267" r:id="rId11"/>
    <p:sldId id="268" r:id="rId12"/>
    <p:sldId id="327" r:id="rId13"/>
    <p:sldId id="269" r:id="rId14"/>
    <p:sldId id="270" r:id="rId15"/>
    <p:sldId id="273" r:id="rId16"/>
    <p:sldId id="274" r:id="rId17"/>
    <p:sldId id="275" r:id="rId18"/>
    <p:sldId id="276" r:id="rId19"/>
    <p:sldId id="279" r:id="rId20"/>
    <p:sldId id="277" r:id="rId21"/>
    <p:sldId id="278" r:id="rId22"/>
    <p:sldId id="280" r:id="rId23"/>
    <p:sldId id="311" r:id="rId24"/>
    <p:sldId id="312" r:id="rId25"/>
    <p:sldId id="313" r:id="rId26"/>
    <p:sldId id="314" r:id="rId27"/>
    <p:sldId id="315" r:id="rId28"/>
    <p:sldId id="317" r:id="rId29"/>
    <p:sldId id="318" r:id="rId30"/>
    <p:sldId id="319" r:id="rId31"/>
    <p:sldId id="291" r:id="rId32"/>
    <p:sldId id="328" r:id="rId33"/>
    <p:sldId id="321" r:id="rId34"/>
    <p:sldId id="322" r:id="rId35"/>
    <p:sldId id="295" r:id="rId36"/>
    <p:sldId id="296" r:id="rId37"/>
    <p:sldId id="323" r:id="rId38"/>
    <p:sldId id="324" r:id="rId39"/>
    <p:sldId id="297" r:id="rId40"/>
    <p:sldId id="298" r:id="rId41"/>
    <p:sldId id="299" r:id="rId42"/>
    <p:sldId id="300" r:id="rId43"/>
    <p:sldId id="325" r:id="rId44"/>
    <p:sldId id="326" r:id="rId45"/>
    <p:sldId id="303" r:id="rId46"/>
    <p:sldId id="305" r:id="rId47"/>
    <p:sldId id="306" r:id="rId48"/>
    <p:sldId id="307"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81" d="100"/>
          <a:sy n="81" d="100"/>
        </p:scale>
        <p:origin x="77"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image" Target="../media/image58.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4" Type="http://schemas.openxmlformats.org/officeDocument/2006/relationships/image" Target="../media/image66.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emf"/><Relationship Id="rId7" Type="http://schemas.openxmlformats.org/officeDocument/2006/relationships/image" Target="../media/image9.wmf"/><Relationship Id="rId2" Type="http://schemas.openxmlformats.org/officeDocument/2006/relationships/image" Target="../media/image4.emf"/><Relationship Id="rId1" Type="http://schemas.openxmlformats.org/officeDocument/2006/relationships/image" Target="../media/image3.emf"/><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 Id="rId9"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4" Type="http://schemas.openxmlformats.org/officeDocument/2006/relationships/image" Target="../media/image7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5" Type="http://schemas.openxmlformats.org/officeDocument/2006/relationships/image" Target="../media/image75.wmf"/><Relationship Id="rId4" Type="http://schemas.openxmlformats.org/officeDocument/2006/relationships/image" Target="../media/image7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image" Target="../media/image94.wmf"/><Relationship Id="rId3" Type="http://schemas.openxmlformats.org/officeDocument/2006/relationships/image" Target="../media/image84.wmf"/><Relationship Id="rId7" Type="http://schemas.openxmlformats.org/officeDocument/2006/relationships/image" Target="../media/image88.wmf"/><Relationship Id="rId12" Type="http://schemas.openxmlformats.org/officeDocument/2006/relationships/image" Target="../media/image93.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7.wmf"/><Relationship Id="rId11" Type="http://schemas.openxmlformats.org/officeDocument/2006/relationships/image" Target="../media/image92.wmf"/><Relationship Id="rId5" Type="http://schemas.openxmlformats.org/officeDocument/2006/relationships/image" Target="../media/image86.wmf"/><Relationship Id="rId10" Type="http://schemas.openxmlformats.org/officeDocument/2006/relationships/image" Target="../media/image91.wmf"/><Relationship Id="rId4" Type="http://schemas.openxmlformats.org/officeDocument/2006/relationships/image" Target="../media/image85.wmf"/><Relationship Id="rId9" Type="http://schemas.openxmlformats.org/officeDocument/2006/relationships/image" Target="../media/image90.wmf"/><Relationship Id="rId14" Type="http://schemas.openxmlformats.org/officeDocument/2006/relationships/image" Target="../media/image9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09.wmf"/><Relationship Id="rId1" Type="http://schemas.openxmlformats.org/officeDocument/2006/relationships/image" Target="../media/image108.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image" Target="../media/image111.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2314A08-3131-49B6-8F97-2C036339988E}" type="datetimeFigureOut">
              <a:rPr lang="zh-CN" altLang="en-US" smtClean="0"/>
              <a:t>2020/5/26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7450BC-B2E8-4D53-86A0-181A652D10F0}" type="slidenum">
              <a:rPr lang="zh-CN" altLang="en-US" smtClean="0"/>
              <a:t>‹#›</a:t>
            </a:fld>
            <a:endParaRPr lang="zh-CN" altLang="en-US"/>
          </a:p>
        </p:txBody>
      </p:sp>
    </p:spTree>
    <p:extLst>
      <p:ext uri="{BB962C8B-B14F-4D97-AF65-F5344CB8AC3E}">
        <p14:creationId xmlns:p14="http://schemas.microsoft.com/office/powerpoint/2010/main" val="283666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2314A08-3131-49B6-8F97-2C036339988E}" type="datetimeFigureOut">
              <a:rPr lang="zh-CN" altLang="en-US" smtClean="0"/>
              <a:t>2020/5/26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7450BC-B2E8-4D53-86A0-181A652D10F0}" type="slidenum">
              <a:rPr lang="zh-CN" altLang="en-US" smtClean="0"/>
              <a:t>‹#›</a:t>
            </a:fld>
            <a:endParaRPr lang="zh-CN" altLang="en-US"/>
          </a:p>
        </p:txBody>
      </p:sp>
    </p:spTree>
    <p:extLst>
      <p:ext uri="{BB962C8B-B14F-4D97-AF65-F5344CB8AC3E}">
        <p14:creationId xmlns:p14="http://schemas.microsoft.com/office/powerpoint/2010/main" val="2421095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2314A08-3131-49B6-8F97-2C036339988E}" type="datetimeFigureOut">
              <a:rPr lang="zh-CN" altLang="en-US" smtClean="0"/>
              <a:t>2020/5/26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7450BC-B2E8-4D53-86A0-181A652D10F0}" type="slidenum">
              <a:rPr lang="zh-CN" altLang="en-US" smtClean="0"/>
              <a:t>‹#›</a:t>
            </a:fld>
            <a:endParaRPr lang="zh-CN" altLang="en-US"/>
          </a:p>
        </p:txBody>
      </p:sp>
    </p:spTree>
    <p:extLst>
      <p:ext uri="{BB962C8B-B14F-4D97-AF65-F5344CB8AC3E}">
        <p14:creationId xmlns:p14="http://schemas.microsoft.com/office/powerpoint/2010/main" val="1827550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88018" y="260350"/>
            <a:ext cx="10390716"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8601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219200" y="6324600"/>
            <a:ext cx="2540000" cy="457200"/>
          </a:xfrm>
        </p:spPr>
        <p:txBody>
          <a:bodyPr/>
          <a:lstStyle>
            <a:lvl1pPr>
              <a:defRPr/>
            </a:lvl1pPr>
          </a:lstStyle>
          <a:p>
            <a:fld id="{850127A6-D84C-407D-98D0-F51986D58DC0}" type="datetime1">
              <a:rPr lang="zh-CN" altLang="en-US"/>
              <a:pPr/>
              <a:t>2020/5/26</a:t>
            </a:fld>
            <a:endParaRPr lang="en-US" altLang="zh-CN"/>
          </a:p>
        </p:txBody>
      </p:sp>
      <p:sp>
        <p:nvSpPr>
          <p:cNvPr id="6" name="页脚占位符 5"/>
          <p:cNvSpPr>
            <a:spLocks noGrp="1"/>
          </p:cNvSpPr>
          <p:nvPr>
            <p:ph type="ftr" sz="quarter" idx="11"/>
          </p:nvPr>
        </p:nvSpPr>
        <p:spPr>
          <a:xfrm>
            <a:off x="4470400" y="6324600"/>
            <a:ext cx="3860800" cy="457200"/>
          </a:xfrm>
        </p:spPr>
        <p:txBody>
          <a:bodyPr/>
          <a:lstStyle>
            <a:lvl1pPr>
              <a:defRPr/>
            </a:lvl1pPr>
          </a:lstStyle>
          <a:p>
            <a:r>
              <a:rPr lang="zh-CN" altLang="en-US"/>
              <a:t>经济贸易学院 熊维勤</a:t>
            </a:r>
          </a:p>
        </p:txBody>
      </p:sp>
      <p:sp>
        <p:nvSpPr>
          <p:cNvPr id="7" name="灯片编号占位符 6"/>
          <p:cNvSpPr>
            <a:spLocks noGrp="1"/>
          </p:cNvSpPr>
          <p:nvPr>
            <p:ph type="sldNum" sz="quarter" idx="12"/>
          </p:nvPr>
        </p:nvSpPr>
        <p:spPr>
          <a:xfrm>
            <a:off x="9042400" y="6324600"/>
            <a:ext cx="2540000" cy="457200"/>
          </a:xfrm>
        </p:spPr>
        <p:txBody>
          <a:bodyPr/>
          <a:lstStyle>
            <a:lvl1pPr>
              <a:defRPr/>
            </a:lvl1pPr>
          </a:lstStyle>
          <a:p>
            <a:fld id="{E8517CDD-1F2B-4315-A92A-B61D396A90EE}" type="slidenum">
              <a:rPr lang="en-US" altLang="zh-CN"/>
              <a:pPr/>
              <a:t>‹#›</a:t>
            </a:fld>
            <a:endParaRPr lang="en-US" altLang="zh-CN"/>
          </a:p>
        </p:txBody>
      </p:sp>
    </p:spTree>
    <p:extLst>
      <p:ext uri="{BB962C8B-B14F-4D97-AF65-F5344CB8AC3E}">
        <p14:creationId xmlns:p14="http://schemas.microsoft.com/office/powerpoint/2010/main" val="3904926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488018" y="260350"/>
            <a:ext cx="10390716"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860117" y="2017713"/>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60117" y="4151313"/>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1219200" y="6324600"/>
            <a:ext cx="2540000" cy="457200"/>
          </a:xfrm>
        </p:spPr>
        <p:txBody>
          <a:bodyPr/>
          <a:lstStyle>
            <a:lvl1pPr>
              <a:defRPr/>
            </a:lvl1pPr>
          </a:lstStyle>
          <a:p>
            <a:fld id="{A17A8043-449A-489A-B84C-44A4AC230E0C}" type="datetime1">
              <a:rPr lang="zh-CN" altLang="en-US"/>
              <a:pPr/>
              <a:t>2020/5/26</a:t>
            </a:fld>
            <a:endParaRPr lang="en-US" altLang="zh-CN"/>
          </a:p>
        </p:txBody>
      </p:sp>
      <p:sp>
        <p:nvSpPr>
          <p:cNvPr id="7" name="页脚占位符 6"/>
          <p:cNvSpPr>
            <a:spLocks noGrp="1"/>
          </p:cNvSpPr>
          <p:nvPr>
            <p:ph type="ftr" sz="quarter" idx="11"/>
          </p:nvPr>
        </p:nvSpPr>
        <p:spPr>
          <a:xfrm>
            <a:off x="4470400" y="6324600"/>
            <a:ext cx="3860800" cy="457200"/>
          </a:xfrm>
        </p:spPr>
        <p:txBody>
          <a:bodyPr/>
          <a:lstStyle>
            <a:lvl1pPr>
              <a:defRPr/>
            </a:lvl1pPr>
          </a:lstStyle>
          <a:p>
            <a:r>
              <a:rPr lang="zh-CN" altLang="en-US"/>
              <a:t>经济贸易学院 熊维勤</a:t>
            </a:r>
          </a:p>
        </p:txBody>
      </p:sp>
      <p:sp>
        <p:nvSpPr>
          <p:cNvPr id="8" name="灯片编号占位符 7"/>
          <p:cNvSpPr>
            <a:spLocks noGrp="1"/>
          </p:cNvSpPr>
          <p:nvPr>
            <p:ph type="sldNum" sz="quarter" idx="12"/>
          </p:nvPr>
        </p:nvSpPr>
        <p:spPr>
          <a:xfrm>
            <a:off x="9042400" y="6324600"/>
            <a:ext cx="2540000" cy="457200"/>
          </a:xfrm>
        </p:spPr>
        <p:txBody>
          <a:bodyPr/>
          <a:lstStyle>
            <a:lvl1pPr>
              <a:defRPr/>
            </a:lvl1pPr>
          </a:lstStyle>
          <a:p>
            <a:fld id="{ECBFDAAD-D2D6-45D6-B987-978DB1DC34E3}" type="slidenum">
              <a:rPr lang="en-US" altLang="zh-CN"/>
              <a:pPr/>
              <a:t>‹#›</a:t>
            </a:fld>
            <a:endParaRPr lang="en-US" altLang="zh-CN"/>
          </a:p>
        </p:txBody>
      </p:sp>
    </p:spTree>
    <p:extLst>
      <p:ext uri="{BB962C8B-B14F-4D97-AF65-F5344CB8AC3E}">
        <p14:creationId xmlns:p14="http://schemas.microsoft.com/office/powerpoint/2010/main" val="3187282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488018" y="260351"/>
            <a:ext cx="10452100" cy="5872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1219200" y="6324600"/>
            <a:ext cx="2540000" cy="457200"/>
          </a:xfrm>
        </p:spPr>
        <p:txBody>
          <a:bodyPr/>
          <a:lstStyle>
            <a:lvl1pPr>
              <a:defRPr/>
            </a:lvl1pPr>
          </a:lstStyle>
          <a:p>
            <a:fld id="{F6282C5B-CC1C-4238-A0BB-C1B577151604}" type="datetime1">
              <a:rPr lang="zh-CN" altLang="en-US"/>
              <a:pPr/>
              <a:t>2020/5/26</a:t>
            </a:fld>
            <a:endParaRPr lang="en-US" altLang="zh-CN"/>
          </a:p>
        </p:txBody>
      </p:sp>
      <p:sp>
        <p:nvSpPr>
          <p:cNvPr id="4" name="页脚占位符 3"/>
          <p:cNvSpPr>
            <a:spLocks noGrp="1"/>
          </p:cNvSpPr>
          <p:nvPr>
            <p:ph type="ftr" sz="quarter" idx="11"/>
          </p:nvPr>
        </p:nvSpPr>
        <p:spPr>
          <a:xfrm>
            <a:off x="4470400" y="6324600"/>
            <a:ext cx="3860800" cy="457200"/>
          </a:xfrm>
        </p:spPr>
        <p:txBody>
          <a:bodyPr/>
          <a:lstStyle>
            <a:lvl1pPr>
              <a:defRPr/>
            </a:lvl1pPr>
          </a:lstStyle>
          <a:p>
            <a:r>
              <a:rPr lang="zh-CN" altLang="en-US"/>
              <a:t>经济贸易学院 熊维勤</a:t>
            </a:r>
          </a:p>
        </p:txBody>
      </p:sp>
      <p:sp>
        <p:nvSpPr>
          <p:cNvPr id="5" name="灯片编号占位符 4"/>
          <p:cNvSpPr>
            <a:spLocks noGrp="1"/>
          </p:cNvSpPr>
          <p:nvPr>
            <p:ph type="sldNum" sz="quarter" idx="12"/>
          </p:nvPr>
        </p:nvSpPr>
        <p:spPr>
          <a:xfrm>
            <a:off x="9042400" y="6324600"/>
            <a:ext cx="2540000" cy="457200"/>
          </a:xfrm>
        </p:spPr>
        <p:txBody>
          <a:bodyPr/>
          <a:lstStyle>
            <a:lvl1pPr>
              <a:defRPr/>
            </a:lvl1pPr>
          </a:lstStyle>
          <a:p>
            <a:fld id="{1EDE6FBE-E57F-45DC-B104-420A42E117B3}" type="slidenum">
              <a:rPr lang="en-US" altLang="zh-CN"/>
              <a:pPr/>
              <a:t>‹#›</a:t>
            </a:fld>
            <a:endParaRPr lang="en-US" altLang="zh-CN"/>
          </a:p>
        </p:txBody>
      </p:sp>
    </p:spTree>
    <p:extLst>
      <p:ext uri="{BB962C8B-B14F-4D97-AF65-F5344CB8AC3E}">
        <p14:creationId xmlns:p14="http://schemas.microsoft.com/office/powerpoint/2010/main" val="147664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2314A08-3131-49B6-8F97-2C036339988E}" type="datetimeFigureOut">
              <a:rPr lang="zh-CN" altLang="en-US" smtClean="0"/>
              <a:t>2020/5/26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7450BC-B2E8-4D53-86A0-181A652D10F0}" type="slidenum">
              <a:rPr lang="zh-CN" altLang="en-US" smtClean="0"/>
              <a:t>‹#›</a:t>
            </a:fld>
            <a:endParaRPr lang="zh-CN" altLang="en-US"/>
          </a:p>
        </p:txBody>
      </p:sp>
    </p:spTree>
    <p:extLst>
      <p:ext uri="{BB962C8B-B14F-4D97-AF65-F5344CB8AC3E}">
        <p14:creationId xmlns:p14="http://schemas.microsoft.com/office/powerpoint/2010/main" val="3965120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2314A08-3131-49B6-8F97-2C036339988E}" type="datetimeFigureOut">
              <a:rPr lang="zh-CN" altLang="en-US" smtClean="0"/>
              <a:t>2020/5/26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7450BC-B2E8-4D53-86A0-181A652D10F0}" type="slidenum">
              <a:rPr lang="zh-CN" altLang="en-US" smtClean="0"/>
              <a:t>‹#›</a:t>
            </a:fld>
            <a:endParaRPr lang="zh-CN" altLang="en-US"/>
          </a:p>
        </p:txBody>
      </p:sp>
    </p:spTree>
    <p:extLst>
      <p:ext uri="{BB962C8B-B14F-4D97-AF65-F5344CB8AC3E}">
        <p14:creationId xmlns:p14="http://schemas.microsoft.com/office/powerpoint/2010/main" val="157892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2314A08-3131-49B6-8F97-2C036339988E}" type="datetimeFigureOut">
              <a:rPr lang="zh-CN" altLang="en-US" smtClean="0"/>
              <a:t>2020/5/26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7450BC-B2E8-4D53-86A0-181A652D10F0}" type="slidenum">
              <a:rPr lang="zh-CN" altLang="en-US" smtClean="0"/>
              <a:t>‹#›</a:t>
            </a:fld>
            <a:endParaRPr lang="zh-CN" altLang="en-US"/>
          </a:p>
        </p:txBody>
      </p:sp>
    </p:spTree>
    <p:extLst>
      <p:ext uri="{BB962C8B-B14F-4D97-AF65-F5344CB8AC3E}">
        <p14:creationId xmlns:p14="http://schemas.microsoft.com/office/powerpoint/2010/main" val="538140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2314A08-3131-49B6-8F97-2C036339988E}" type="datetimeFigureOut">
              <a:rPr lang="zh-CN" altLang="en-US" smtClean="0"/>
              <a:t>2020/5/26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97450BC-B2E8-4D53-86A0-181A652D10F0}" type="slidenum">
              <a:rPr lang="zh-CN" altLang="en-US" smtClean="0"/>
              <a:t>‹#›</a:t>
            </a:fld>
            <a:endParaRPr lang="zh-CN" altLang="en-US"/>
          </a:p>
        </p:txBody>
      </p:sp>
    </p:spTree>
    <p:extLst>
      <p:ext uri="{BB962C8B-B14F-4D97-AF65-F5344CB8AC3E}">
        <p14:creationId xmlns:p14="http://schemas.microsoft.com/office/powerpoint/2010/main" val="2621742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2314A08-3131-49B6-8F97-2C036339988E}" type="datetimeFigureOut">
              <a:rPr lang="zh-CN" altLang="en-US" smtClean="0"/>
              <a:t>2020/5/26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7450BC-B2E8-4D53-86A0-181A652D10F0}" type="slidenum">
              <a:rPr lang="zh-CN" altLang="en-US" smtClean="0"/>
              <a:t>‹#›</a:t>
            </a:fld>
            <a:endParaRPr lang="zh-CN" altLang="en-US"/>
          </a:p>
        </p:txBody>
      </p:sp>
    </p:spTree>
    <p:extLst>
      <p:ext uri="{BB962C8B-B14F-4D97-AF65-F5344CB8AC3E}">
        <p14:creationId xmlns:p14="http://schemas.microsoft.com/office/powerpoint/2010/main" val="43551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2314A08-3131-49B6-8F97-2C036339988E}" type="datetimeFigureOut">
              <a:rPr lang="zh-CN" altLang="en-US" smtClean="0"/>
              <a:t>2020/5/26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97450BC-B2E8-4D53-86A0-181A652D10F0}" type="slidenum">
              <a:rPr lang="zh-CN" altLang="en-US" smtClean="0"/>
              <a:t>‹#›</a:t>
            </a:fld>
            <a:endParaRPr lang="zh-CN" altLang="en-US"/>
          </a:p>
        </p:txBody>
      </p:sp>
    </p:spTree>
    <p:extLst>
      <p:ext uri="{BB962C8B-B14F-4D97-AF65-F5344CB8AC3E}">
        <p14:creationId xmlns:p14="http://schemas.microsoft.com/office/powerpoint/2010/main" val="1337781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2314A08-3131-49B6-8F97-2C036339988E}" type="datetimeFigureOut">
              <a:rPr lang="zh-CN" altLang="en-US" smtClean="0"/>
              <a:t>2020/5/26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7450BC-B2E8-4D53-86A0-181A652D10F0}" type="slidenum">
              <a:rPr lang="zh-CN" altLang="en-US" smtClean="0"/>
              <a:t>‹#›</a:t>
            </a:fld>
            <a:endParaRPr lang="zh-CN" altLang="en-US"/>
          </a:p>
        </p:txBody>
      </p:sp>
    </p:spTree>
    <p:extLst>
      <p:ext uri="{BB962C8B-B14F-4D97-AF65-F5344CB8AC3E}">
        <p14:creationId xmlns:p14="http://schemas.microsoft.com/office/powerpoint/2010/main" val="1091947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2314A08-3131-49B6-8F97-2C036339988E}" type="datetimeFigureOut">
              <a:rPr lang="zh-CN" altLang="en-US" smtClean="0"/>
              <a:t>2020/5/26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7450BC-B2E8-4D53-86A0-181A652D10F0}" type="slidenum">
              <a:rPr lang="zh-CN" altLang="en-US" smtClean="0"/>
              <a:t>‹#›</a:t>
            </a:fld>
            <a:endParaRPr lang="zh-CN" altLang="en-US"/>
          </a:p>
        </p:txBody>
      </p:sp>
    </p:spTree>
    <p:extLst>
      <p:ext uri="{BB962C8B-B14F-4D97-AF65-F5344CB8AC3E}">
        <p14:creationId xmlns:p14="http://schemas.microsoft.com/office/powerpoint/2010/main" val="3163223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14A08-3131-49B6-8F97-2C036339988E}" type="datetimeFigureOut">
              <a:rPr lang="zh-CN" altLang="en-US" smtClean="0"/>
              <a:t>2020/5/26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7450BC-B2E8-4D53-86A0-181A652D10F0}" type="slidenum">
              <a:rPr lang="zh-CN" altLang="en-US" smtClean="0"/>
              <a:t>‹#›</a:t>
            </a:fld>
            <a:endParaRPr lang="zh-CN" altLang="en-US"/>
          </a:p>
        </p:txBody>
      </p:sp>
    </p:spTree>
    <p:extLst>
      <p:ext uri="{BB962C8B-B14F-4D97-AF65-F5344CB8AC3E}">
        <p14:creationId xmlns:p14="http://schemas.microsoft.com/office/powerpoint/2010/main" val="2783061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9.wmf"/><Relationship Id="rId5" Type="http://schemas.openxmlformats.org/officeDocument/2006/relationships/oleObject" Target="../embeddings/oleObject17.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9.bin"/></Relationships>
</file>

<file path=ppt/slides/_rels/slide13.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3.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3.bin"/></Relationships>
</file>

<file path=ppt/slides/_rels/slide14.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8.wmf"/><Relationship Id="rId5" Type="http://schemas.openxmlformats.org/officeDocument/2006/relationships/oleObject" Target="../embeddings/oleObject26.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8.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5.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2.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32.bin"/></Relationships>
</file>

<file path=ppt/slides/_rels/slide17.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39.bin"/><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40.wmf"/><Relationship Id="rId2" Type="http://schemas.openxmlformats.org/officeDocument/2006/relationships/slideLayout" Target="../slideLayouts/slideLayout7.xml"/><Relationship Id="rId16" Type="http://schemas.openxmlformats.org/officeDocument/2006/relationships/image" Target="../media/image42.wmf"/><Relationship Id="rId1" Type="http://schemas.openxmlformats.org/officeDocument/2006/relationships/vmlDrawing" Target="../drawings/vmlDrawing11.vml"/><Relationship Id="rId6" Type="http://schemas.openxmlformats.org/officeDocument/2006/relationships/image" Target="../media/image37.wmf"/><Relationship Id="rId11" Type="http://schemas.openxmlformats.org/officeDocument/2006/relationships/oleObject" Target="../embeddings/oleObject38.bin"/><Relationship Id="rId5" Type="http://schemas.openxmlformats.org/officeDocument/2006/relationships/oleObject" Target="../embeddings/oleObject35.bin"/><Relationship Id="rId15" Type="http://schemas.openxmlformats.org/officeDocument/2006/relationships/oleObject" Target="../embeddings/oleObject40.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7.bin"/><Relationship Id="rId14" Type="http://schemas.openxmlformats.org/officeDocument/2006/relationships/image" Target="../media/image41.wmf"/></Relationships>
</file>

<file path=ppt/slides/_rels/slide1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1.bin"/><Relationship Id="rId7" Type="http://schemas.openxmlformats.org/officeDocument/2006/relationships/image" Target="../media/image44.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42.bin"/><Relationship Id="rId5" Type="http://schemas.openxmlformats.org/officeDocument/2006/relationships/image" Target="../media/image45.png"/><Relationship Id="rId4" Type="http://schemas.openxmlformats.org/officeDocument/2006/relationships/image" Target="../media/image4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7.wmf"/><Relationship Id="rId5" Type="http://schemas.openxmlformats.org/officeDocument/2006/relationships/oleObject" Target="../embeddings/oleObject44.bin"/><Relationship Id="rId4" Type="http://schemas.openxmlformats.org/officeDocument/2006/relationships/image" Target="../media/image46.emf"/></Relationships>
</file>

<file path=ppt/slides/_rels/slide21.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1.wmf"/><Relationship Id="rId5" Type="http://schemas.openxmlformats.org/officeDocument/2006/relationships/oleObject" Target="../embeddings/oleObject46.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48.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14.xml"/><Relationship Id="rId1" Type="http://schemas.openxmlformats.org/officeDocument/2006/relationships/vmlDrawing" Target="../drawings/vmlDrawing15.vml"/><Relationship Id="rId6" Type="http://schemas.openxmlformats.org/officeDocument/2006/relationships/image" Target="../media/image55.wmf"/><Relationship Id="rId5" Type="http://schemas.openxmlformats.org/officeDocument/2006/relationships/oleObject" Target="../embeddings/oleObject50.bin"/><Relationship Id="rId4" Type="http://schemas.openxmlformats.org/officeDocument/2006/relationships/image" Target="../media/image54.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4.xml"/><Relationship Id="rId1" Type="http://schemas.openxmlformats.org/officeDocument/2006/relationships/vmlDrawing" Target="../drawings/vmlDrawing16.vml"/><Relationship Id="rId4" Type="http://schemas.openxmlformats.org/officeDocument/2006/relationships/image" Target="../media/image57.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Microsoft_Excel_97-2003____1.xls"/><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image" Target="../media/image59.emf"/><Relationship Id="rId5" Type="http://schemas.openxmlformats.org/officeDocument/2006/relationships/oleObject" Target="../embeddings/oleObject53.bin"/><Relationship Id="rId4" Type="http://schemas.openxmlformats.org/officeDocument/2006/relationships/image" Target="../media/image5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image" Target="../media/image61.wmf"/><Relationship Id="rId5" Type="http://schemas.openxmlformats.org/officeDocument/2006/relationships/oleObject" Target="../embeddings/oleObject55.bin"/><Relationship Id="rId4" Type="http://schemas.openxmlformats.org/officeDocument/2006/relationships/image" Target="../media/image60.wmf"/></Relationships>
</file>

<file path=ppt/slides/_rels/slide31.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image" Target="../media/image64.wmf"/><Relationship Id="rId5" Type="http://schemas.openxmlformats.org/officeDocument/2006/relationships/oleObject" Target="../embeddings/oleObject58.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60.bin"/></Relationships>
</file>

<file path=ppt/slides/_rels/slide32.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13.xml"/><Relationship Id="rId1" Type="http://schemas.openxmlformats.org/officeDocument/2006/relationships/vmlDrawing" Target="../drawings/vmlDrawing20.vml"/><Relationship Id="rId6" Type="http://schemas.openxmlformats.org/officeDocument/2006/relationships/image" Target="../media/image68.wmf"/><Relationship Id="rId5" Type="http://schemas.openxmlformats.org/officeDocument/2006/relationships/oleObject" Target="../embeddings/oleObject62.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64.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67.bin"/><Relationship Id="rId13" Type="http://schemas.openxmlformats.org/officeDocument/2006/relationships/image" Target="../media/image75.wmf"/><Relationship Id="rId3" Type="http://schemas.openxmlformats.org/officeDocument/2006/relationships/oleObject" Target="../embeddings/oleObject65.bin"/><Relationship Id="rId7" Type="http://schemas.openxmlformats.org/officeDocument/2006/relationships/image" Target="../media/image76.PNG"/><Relationship Id="rId12" Type="http://schemas.openxmlformats.org/officeDocument/2006/relationships/oleObject" Target="../embeddings/oleObject69.bin"/><Relationship Id="rId2" Type="http://schemas.openxmlformats.org/officeDocument/2006/relationships/slideLayout" Target="../slideLayouts/slideLayout13.xml"/><Relationship Id="rId1" Type="http://schemas.openxmlformats.org/officeDocument/2006/relationships/vmlDrawing" Target="../drawings/vmlDrawing21.vml"/><Relationship Id="rId6" Type="http://schemas.openxmlformats.org/officeDocument/2006/relationships/image" Target="../media/image72.wmf"/><Relationship Id="rId11" Type="http://schemas.openxmlformats.org/officeDocument/2006/relationships/image" Target="../media/image74.wmf"/><Relationship Id="rId5" Type="http://schemas.openxmlformats.org/officeDocument/2006/relationships/oleObject" Target="../embeddings/oleObject66.bin"/><Relationship Id="rId10" Type="http://schemas.openxmlformats.org/officeDocument/2006/relationships/oleObject" Target="../embeddings/oleObject68.bin"/><Relationship Id="rId4" Type="http://schemas.openxmlformats.org/officeDocument/2006/relationships/image" Target="../media/image71.wmf"/><Relationship Id="rId9" Type="http://schemas.openxmlformats.org/officeDocument/2006/relationships/image" Target="../media/image73.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77.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79.wmf"/><Relationship Id="rId5" Type="http://schemas.openxmlformats.org/officeDocument/2006/relationships/oleObject" Target="../embeddings/oleObject72.bin"/><Relationship Id="rId4" Type="http://schemas.openxmlformats.org/officeDocument/2006/relationships/image" Target="../media/image78.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81.wmf"/><Relationship Id="rId5" Type="http://schemas.openxmlformats.org/officeDocument/2006/relationships/oleObject" Target="../embeddings/oleObject74.bin"/><Relationship Id="rId4" Type="http://schemas.openxmlformats.org/officeDocument/2006/relationships/image" Target="../media/image80.wmf"/></Relationships>
</file>

<file path=ppt/slides/_rels/slide38.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80.bin"/><Relationship Id="rId18" Type="http://schemas.openxmlformats.org/officeDocument/2006/relationships/image" Target="../media/image89.wmf"/><Relationship Id="rId26" Type="http://schemas.openxmlformats.org/officeDocument/2006/relationships/image" Target="../media/image93.wmf"/><Relationship Id="rId3" Type="http://schemas.openxmlformats.org/officeDocument/2006/relationships/oleObject" Target="../embeddings/oleObject75.bin"/><Relationship Id="rId21" Type="http://schemas.openxmlformats.org/officeDocument/2006/relationships/oleObject" Target="../embeddings/oleObject84.bin"/><Relationship Id="rId7" Type="http://schemas.openxmlformats.org/officeDocument/2006/relationships/oleObject" Target="../embeddings/oleObject77.bin"/><Relationship Id="rId12" Type="http://schemas.openxmlformats.org/officeDocument/2006/relationships/image" Target="../media/image86.wmf"/><Relationship Id="rId17" Type="http://schemas.openxmlformats.org/officeDocument/2006/relationships/oleObject" Target="../embeddings/oleObject82.bin"/><Relationship Id="rId25" Type="http://schemas.openxmlformats.org/officeDocument/2006/relationships/oleObject" Target="../embeddings/oleObject86.bin"/><Relationship Id="rId2" Type="http://schemas.openxmlformats.org/officeDocument/2006/relationships/slideLayout" Target="../slideLayouts/slideLayout7.xml"/><Relationship Id="rId16" Type="http://schemas.openxmlformats.org/officeDocument/2006/relationships/image" Target="../media/image88.wmf"/><Relationship Id="rId20" Type="http://schemas.openxmlformats.org/officeDocument/2006/relationships/image" Target="../media/image90.wmf"/><Relationship Id="rId29" Type="http://schemas.openxmlformats.org/officeDocument/2006/relationships/oleObject" Target="../embeddings/oleObject88.bin"/><Relationship Id="rId1" Type="http://schemas.openxmlformats.org/officeDocument/2006/relationships/vmlDrawing" Target="../drawings/vmlDrawing25.vml"/><Relationship Id="rId6" Type="http://schemas.openxmlformats.org/officeDocument/2006/relationships/image" Target="../media/image83.wmf"/><Relationship Id="rId11" Type="http://schemas.openxmlformats.org/officeDocument/2006/relationships/oleObject" Target="../embeddings/oleObject79.bin"/><Relationship Id="rId24" Type="http://schemas.openxmlformats.org/officeDocument/2006/relationships/image" Target="../media/image92.wmf"/><Relationship Id="rId32" Type="http://schemas.openxmlformats.org/officeDocument/2006/relationships/oleObject" Target="../embeddings/oleObject90.bin"/><Relationship Id="rId5" Type="http://schemas.openxmlformats.org/officeDocument/2006/relationships/oleObject" Target="../embeddings/oleObject76.bin"/><Relationship Id="rId15" Type="http://schemas.openxmlformats.org/officeDocument/2006/relationships/oleObject" Target="../embeddings/oleObject81.bin"/><Relationship Id="rId23" Type="http://schemas.openxmlformats.org/officeDocument/2006/relationships/oleObject" Target="../embeddings/oleObject85.bin"/><Relationship Id="rId28" Type="http://schemas.openxmlformats.org/officeDocument/2006/relationships/image" Target="../media/image94.wmf"/><Relationship Id="rId10" Type="http://schemas.openxmlformats.org/officeDocument/2006/relationships/image" Target="../media/image85.wmf"/><Relationship Id="rId19" Type="http://schemas.openxmlformats.org/officeDocument/2006/relationships/oleObject" Target="../embeddings/oleObject83.bin"/><Relationship Id="rId31" Type="http://schemas.openxmlformats.org/officeDocument/2006/relationships/image" Target="../media/image95.wmf"/><Relationship Id="rId4" Type="http://schemas.openxmlformats.org/officeDocument/2006/relationships/image" Target="../media/image82.wmf"/><Relationship Id="rId9" Type="http://schemas.openxmlformats.org/officeDocument/2006/relationships/oleObject" Target="../embeddings/oleObject78.bin"/><Relationship Id="rId14" Type="http://schemas.openxmlformats.org/officeDocument/2006/relationships/image" Target="../media/image87.wmf"/><Relationship Id="rId22" Type="http://schemas.openxmlformats.org/officeDocument/2006/relationships/image" Target="../media/image91.wmf"/><Relationship Id="rId27" Type="http://schemas.openxmlformats.org/officeDocument/2006/relationships/oleObject" Target="../embeddings/oleObject87.bin"/><Relationship Id="rId30" Type="http://schemas.openxmlformats.org/officeDocument/2006/relationships/oleObject" Target="../embeddings/oleObject89.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4.xml"/><Relationship Id="rId1" Type="http://schemas.openxmlformats.org/officeDocument/2006/relationships/vmlDrawing" Target="../drawings/vmlDrawing26.vml"/><Relationship Id="rId6" Type="http://schemas.openxmlformats.org/officeDocument/2006/relationships/image" Target="../media/image97.wmf"/><Relationship Id="rId5" Type="http://schemas.openxmlformats.org/officeDocument/2006/relationships/oleObject" Target="../embeddings/oleObject92.bin"/><Relationship Id="rId4" Type="http://schemas.openxmlformats.org/officeDocument/2006/relationships/image" Target="../media/image96.wmf"/></Relationships>
</file>

<file path=ppt/slides/_rels/slide41.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4.xml"/><Relationship Id="rId1" Type="http://schemas.openxmlformats.org/officeDocument/2006/relationships/vmlDrawing" Target="../drawings/vmlDrawing27.vml"/><Relationship Id="rId6" Type="http://schemas.openxmlformats.org/officeDocument/2006/relationships/image" Target="../media/image100.wmf"/><Relationship Id="rId5" Type="http://schemas.openxmlformats.org/officeDocument/2006/relationships/oleObject" Target="../embeddings/oleObject95.bin"/><Relationship Id="rId4" Type="http://schemas.openxmlformats.org/officeDocument/2006/relationships/image" Target="../media/image99.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97.bin"/><Relationship Id="rId7" Type="http://schemas.openxmlformats.org/officeDocument/2006/relationships/image" Target="../media/image104.png"/><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03.wmf"/><Relationship Id="rId5" Type="http://schemas.openxmlformats.org/officeDocument/2006/relationships/oleObject" Target="../embeddings/oleObject98.bin"/><Relationship Id="rId4" Type="http://schemas.openxmlformats.org/officeDocument/2006/relationships/image" Target="../media/image102.wmf"/></Relationships>
</file>

<file path=ppt/slides/_rels/slide43.x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oleObject" Target="../embeddings/oleObject99.bin"/><Relationship Id="rId7"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05.wmf"/><Relationship Id="rId5" Type="http://schemas.openxmlformats.org/officeDocument/2006/relationships/oleObject" Target="../embeddings/oleObject100.bin"/><Relationship Id="rId4" Type="http://schemas.openxmlformats.org/officeDocument/2006/relationships/image" Target="../media/image102.wmf"/><Relationship Id="rId9" Type="http://schemas.openxmlformats.org/officeDocument/2006/relationships/image" Target="../media/image107.png"/></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02.bin"/><Relationship Id="rId7" Type="http://schemas.openxmlformats.org/officeDocument/2006/relationships/image" Target="../media/image110.png"/><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09.wmf"/><Relationship Id="rId5" Type="http://schemas.openxmlformats.org/officeDocument/2006/relationships/oleObject" Target="../embeddings/oleObject103.bin"/><Relationship Id="rId4" Type="http://schemas.openxmlformats.org/officeDocument/2006/relationships/image" Target="../media/image108.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12.wmf"/><Relationship Id="rId5" Type="http://schemas.openxmlformats.org/officeDocument/2006/relationships/oleObject" Target="../embeddings/oleObject105.bin"/><Relationship Id="rId4" Type="http://schemas.openxmlformats.org/officeDocument/2006/relationships/image" Target="../media/image111.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14.wmf"/><Relationship Id="rId5" Type="http://schemas.openxmlformats.org/officeDocument/2006/relationships/oleObject" Target="../embeddings/oleObject107.bin"/><Relationship Id="rId4" Type="http://schemas.openxmlformats.org/officeDocument/2006/relationships/image" Target="../media/image113.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10.bin"/><Relationship Id="rId3" Type="http://schemas.openxmlformats.org/officeDocument/2006/relationships/oleObject" Target="../embeddings/oleObject108.bin"/><Relationship Id="rId7" Type="http://schemas.openxmlformats.org/officeDocument/2006/relationships/image" Target="../media/image118.PNG"/><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16.wmf"/><Relationship Id="rId5" Type="http://schemas.openxmlformats.org/officeDocument/2006/relationships/oleObject" Target="../embeddings/oleObject109.bin"/><Relationship Id="rId4" Type="http://schemas.openxmlformats.org/officeDocument/2006/relationships/image" Target="../media/image115.wmf"/><Relationship Id="rId9" Type="http://schemas.openxmlformats.org/officeDocument/2006/relationships/image" Target="../media/image117.wmf"/></Relationships>
</file>

<file path=ppt/slides/_rels/slide5.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oleObject" Target="../embeddings/oleObject8.bin"/><Relationship Id="rId18" Type="http://schemas.openxmlformats.org/officeDocument/2006/relationships/image" Target="../media/image10.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7.emf"/><Relationship Id="rId17" Type="http://schemas.openxmlformats.org/officeDocument/2006/relationships/oleObject" Target="../embeddings/oleObject10.bin"/><Relationship Id="rId2" Type="http://schemas.openxmlformats.org/officeDocument/2006/relationships/slideLayout" Target="../slideLayouts/slideLayout2.xml"/><Relationship Id="rId16" Type="http://schemas.openxmlformats.org/officeDocument/2006/relationships/image" Target="../media/image9.wmf"/><Relationship Id="rId20" Type="http://schemas.openxmlformats.org/officeDocument/2006/relationships/image" Target="../media/image11.wmf"/><Relationship Id="rId1" Type="http://schemas.openxmlformats.org/officeDocument/2006/relationships/vmlDrawing" Target="../drawings/vmlDrawing2.vml"/><Relationship Id="rId6" Type="http://schemas.openxmlformats.org/officeDocument/2006/relationships/image" Target="../media/image4.e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6.emf"/><Relationship Id="rId19" Type="http://schemas.openxmlformats.org/officeDocument/2006/relationships/oleObject" Target="../embeddings/oleObject11.bin"/><Relationship Id="rId4" Type="http://schemas.openxmlformats.org/officeDocument/2006/relationships/image" Target="../media/image3.emf"/><Relationship Id="rId9" Type="http://schemas.openxmlformats.org/officeDocument/2006/relationships/oleObject" Target="../embeddings/oleObject6.bin"/><Relationship Id="rId1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ctrTitle"/>
          </p:nvPr>
        </p:nvSpPr>
        <p:spPr>
          <a:xfrm>
            <a:off x="2279650" y="1484313"/>
            <a:ext cx="7772400" cy="1143000"/>
          </a:xfrm>
          <a:solidFill>
            <a:srgbClr val="FFFF99"/>
          </a:solidFill>
          <a:effectLst>
            <a:outerShdw dist="107763" dir="2700000" algn="ctr" rotWithShape="0">
              <a:schemeClr val="bg2">
                <a:alpha val="50000"/>
              </a:schemeClr>
            </a:outerShdw>
          </a:effectLst>
        </p:spPr>
        <p:txBody>
          <a:bodyPr/>
          <a:lstStyle/>
          <a:p>
            <a:pPr algn="ctr"/>
            <a:r>
              <a:rPr lang="zh-CN" altLang="en-US" sz="5400" b="1">
                <a:ea typeface="华文新魏" panose="02010800040101010101" pitchFamily="2" charset="-122"/>
              </a:rPr>
              <a:t>计量经济学基础</a:t>
            </a:r>
          </a:p>
        </p:txBody>
      </p:sp>
      <p:sp>
        <p:nvSpPr>
          <p:cNvPr id="836611" name="Rectangle 3"/>
          <p:cNvSpPr>
            <a:spLocks noGrp="1" noChangeArrowheads="1"/>
          </p:cNvSpPr>
          <p:nvPr>
            <p:ph type="subTitle" idx="1"/>
          </p:nvPr>
        </p:nvSpPr>
        <p:spPr>
          <a:xfrm>
            <a:off x="2406651" y="3716339"/>
            <a:ext cx="7650163" cy="2085975"/>
          </a:xfrm>
          <a:solidFill>
            <a:srgbClr val="CCFFFF"/>
          </a:solidFill>
          <a:effectLst>
            <a:outerShdw dist="107763" dir="2700000" algn="ctr" rotWithShape="0">
              <a:schemeClr val="bg2">
                <a:alpha val="50000"/>
              </a:schemeClr>
            </a:outerShdw>
          </a:effectLst>
        </p:spPr>
        <p:txBody>
          <a:bodyPr anchor="ctr"/>
          <a:lstStyle/>
          <a:p>
            <a:r>
              <a:rPr lang="zh-CN" altLang="en-US" sz="4800" b="1" dirty="0" smtClean="0">
                <a:solidFill>
                  <a:srgbClr val="FF0000"/>
                </a:solidFill>
                <a:latin typeface="华文楷体" panose="02010600040101010101" pitchFamily="2" charset="-122"/>
                <a:ea typeface="华文楷体" panose="02010600040101010101" pitchFamily="2" charset="-122"/>
              </a:rPr>
              <a:t>第五章    </a:t>
            </a:r>
            <a:r>
              <a:rPr lang="zh-CN" altLang="en-US" sz="4800" b="1" dirty="0">
                <a:solidFill>
                  <a:srgbClr val="FF0000"/>
                </a:solidFill>
                <a:latin typeface="华文楷体" panose="02010600040101010101" pitchFamily="2" charset="-122"/>
                <a:ea typeface="华文楷体" panose="02010600040101010101" pitchFamily="2" charset="-122"/>
              </a:rPr>
              <a:t>异方差</a:t>
            </a:r>
          </a:p>
        </p:txBody>
      </p:sp>
    </p:spTree>
    <p:extLst>
      <p:ext uri="{BB962C8B-B14F-4D97-AF65-F5344CB8AC3E}">
        <p14:creationId xmlns:p14="http://schemas.microsoft.com/office/powerpoint/2010/main" val="3842738157"/>
      </p:ext>
    </p:extLst>
  </p:cSld>
  <p:clrMapOvr>
    <a:masterClrMapping/>
  </p:clrMapOvr>
  <p:transition>
    <p:check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FE59378C-297C-48DD-800B-436791D4AD6F}" type="datetime1">
              <a:rPr lang="zh-CN" altLang="en-US"/>
              <a:pPr/>
              <a:t>2020/5/26</a:t>
            </a:fld>
            <a:endParaRPr lang="en-US" altLang="zh-CN"/>
          </a:p>
        </p:txBody>
      </p:sp>
      <p:sp>
        <p:nvSpPr>
          <p:cNvPr id="8" name="灯片编号占位符 5"/>
          <p:cNvSpPr>
            <a:spLocks noGrp="1"/>
          </p:cNvSpPr>
          <p:nvPr>
            <p:ph type="sldNum" sz="quarter" idx="12"/>
          </p:nvPr>
        </p:nvSpPr>
        <p:spPr/>
        <p:txBody>
          <a:bodyPr/>
          <a:lstStyle/>
          <a:p>
            <a:fld id="{175486E0-D26A-4640-ADF3-E821C1F2CC30}" type="slidenum">
              <a:rPr lang="en-US" altLang="zh-CN"/>
              <a:pPr/>
              <a:t>10</a:t>
            </a:fld>
            <a:endParaRPr lang="en-US" altLang="zh-CN"/>
          </a:p>
        </p:txBody>
      </p:sp>
      <p:sp>
        <p:nvSpPr>
          <p:cNvPr id="1056771" name="Text Box 3"/>
          <p:cNvSpPr txBox="1">
            <a:spLocks noChangeArrowheads="1"/>
          </p:cNvSpPr>
          <p:nvPr/>
        </p:nvSpPr>
        <p:spPr bwMode="auto">
          <a:xfrm>
            <a:off x="838200" y="887898"/>
            <a:ext cx="10515600" cy="5447645"/>
          </a:xfrm>
          <a:prstGeom prst="rect">
            <a:avLst/>
          </a:prstGeom>
          <a:noFill/>
          <a:ln>
            <a:noFill/>
          </a:ln>
          <a:effectLst/>
          <a:extLst>
            <a:ext uri="{909E8E84-426E-40DD-AFC4-6F175D3DCCD1}">
              <a14:hiddenFill xmlns:a14="http://schemas.microsoft.com/office/drawing/2010/main">
                <a:solidFill>
                  <a:srgbClr val="8488C4">
                    <a:alpha val="38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spcBef>
                <a:spcPct val="20000"/>
              </a:spcBef>
              <a:buClr>
                <a:srgbClr val="CC3300"/>
              </a:buClr>
              <a:buFont typeface="Wingdings" panose="05000000000000000000" pitchFamily="2" charset="2"/>
              <a:buChar char="n"/>
            </a:pPr>
            <a:r>
              <a:rPr lang="zh-CN" altLang="en-US" sz="3200" b="1"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异方差来源于分组数据</a:t>
            </a:r>
          </a:p>
          <a:p>
            <a:pPr>
              <a:lnSpc>
                <a:spcPct val="125000"/>
              </a:lnSpc>
              <a:spcBef>
                <a:spcPct val="20000"/>
              </a:spcBef>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例：在居民消费模型中</a:t>
            </a:r>
          </a:p>
          <a:p>
            <a:pPr>
              <a:lnSpc>
                <a:spcPct val="125000"/>
              </a:lnSpc>
              <a:spcBef>
                <a:spcPct val="20000"/>
              </a:spcBef>
              <a:buClr>
                <a:schemeClr val="hlink"/>
              </a:buClr>
              <a:buFont typeface="Wingdings" panose="05000000000000000000" pitchFamily="2" charset="2"/>
              <a:buChar char="Ø"/>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以绝对收入假设为理论假设、以截面数据作样本建立居民消费函数： </a:t>
            </a:r>
            <a:r>
              <a:rPr lang="en-US" altLang="zh-CN" sz="2800" b="1" i="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C</a:t>
            </a:r>
            <a:r>
              <a:rPr lang="en-US" altLang="zh-CN" sz="2800" b="1" i="1" baseline="-25000"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i</a:t>
            </a:r>
            <a:r>
              <a:rPr lang="en-US" altLang="zh-CN" sz="28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800" b="1" i="1" dirty="0" smtClean="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sz="2800" b="1" baseline="-25000" dirty="0" smtClean="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1</a:t>
            </a:r>
            <a:r>
              <a:rPr lang="en-US" altLang="zh-CN" sz="2800" b="1" dirty="0" smtClean="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sz="2800" b="1" i="1" dirty="0" smtClean="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sz="2800" b="1" baseline="-25000" dirty="0" smtClean="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2</a:t>
            </a:r>
            <a:r>
              <a:rPr lang="en-US" altLang="zh-CN" sz="2800" b="1" i="1" dirty="0" smtClean="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I</a:t>
            </a:r>
            <a:r>
              <a:rPr lang="en-US" altLang="zh-CN" sz="2800" b="1" i="1" baseline="-25000" dirty="0" smtClean="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i</a:t>
            </a:r>
            <a:r>
              <a:rPr lang="en-US" altLang="zh-CN" sz="2800" b="1" dirty="0" smtClean="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sz="2800" b="1" i="1" dirty="0" smtClean="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u</a:t>
            </a:r>
            <a:r>
              <a:rPr lang="en-US" altLang="zh-CN" sz="2800" b="1" i="1" baseline="-25000" dirty="0" smtClean="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i</a:t>
            </a:r>
            <a:r>
              <a:rPr lang="en-US" altLang="zh-CN" sz="2800" b="1" i="1" dirty="0" smtClean="0">
                <a:latin typeface="Times New Roman" panose="02020603050405020304" pitchFamily="18" charset="0"/>
                <a:ea typeface="楷体_GB2312" panose="02010609030101010101" pitchFamily="49" charset="-122"/>
                <a:cs typeface="Times New Roman" panose="02020603050405020304" pitchFamily="18" charset="0"/>
              </a:rPr>
              <a:t> </a:t>
            </a:r>
            <a:endParaRPr lang="en-US" altLang="zh-CN" sz="2800" b="1" i="1" dirty="0">
              <a:latin typeface="Times New Roman" panose="02020603050405020304" pitchFamily="18" charset="0"/>
              <a:ea typeface="楷体_GB2312" panose="02010609030101010101" pitchFamily="49" charset="-122"/>
              <a:cs typeface="Times New Roman" panose="02020603050405020304" pitchFamily="18" charset="0"/>
            </a:endParaRPr>
          </a:p>
          <a:p>
            <a:pPr algn="just">
              <a:lnSpc>
                <a:spcPct val="125000"/>
              </a:lnSpc>
              <a:spcBef>
                <a:spcPct val="20000"/>
              </a:spcBef>
              <a:buClr>
                <a:schemeClr val="hlink"/>
              </a:buClr>
              <a:buFont typeface="Wingdings" panose="05000000000000000000" pitchFamily="2" charset="2"/>
              <a:buChar char="Ø"/>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将居民按收入等距离分成</a:t>
            </a:r>
            <a:r>
              <a:rPr lang="en-US" altLang="zh-CN" sz="2800" b="1" i="1" dirty="0">
                <a:latin typeface="Times New Roman" panose="02020603050405020304" pitchFamily="18" charset="0"/>
                <a:ea typeface="楷体_GB2312" panose="02010609030101010101" pitchFamily="49" charset="-122"/>
                <a:cs typeface="Times New Roman" panose="02020603050405020304" pitchFamily="18" charset="0"/>
              </a:rPr>
              <a:t>T</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组，取组平均数为样本观测值。</a:t>
            </a:r>
          </a:p>
          <a:p>
            <a:pPr algn="just">
              <a:lnSpc>
                <a:spcPct val="125000"/>
              </a:lnSpc>
              <a:spcBef>
                <a:spcPct val="20000"/>
              </a:spcBef>
              <a:buClr>
                <a:schemeClr val="hlink"/>
              </a:buClr>
              <a:buFont typeface="Wingdings" panose="05000000000000000000" pitchFamily="2" charset="2"/>
              <a:buChar char="Ø"/>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不妨设居民收入服从正态分布，所以处于每组中的人数是不同的；中等收入组中的人数最多，高收入组和低收入组中的人数最少。</a:t>
            </a:r>
          </a:p>
          <a:p>
            <a:pPr algn="just">
              <a:lnSpc>
                <a:spcPct val="125000"/>
              </a:lnSpc>
              <a:spcBef>
                <a:spcPct val="20000"/>
              </a:spcBef>
              <a:buClr>
                <a:schemeClr val="hlink"/>
              </a:buClr>
              <a:buFont typeface="Wingdings" panose="05000000000000000000" pitchFamily="2" charset="2"/>
              <a:buChar char="Ø"/>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由于  　　　　，故随机误差项方差随着解释变量观测值的增大而呈先减后增型（</a:t>
            </a:r>
            <a:r>
              <a:rPr lang="en-US" altLang="zh-CN" sz="2800" b="1" i="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U</a:t>
            </a:r>
            <a:r>
              <a:rPr lang="zh-CN" altLang="en-US" sz="28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型异方差</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a:t>
            </a:r>
          </a:p>
        </p:txBody>
      </p:sp>
      <p:sp>
        <p:nvSpPr>
          <p:cNvPr id="1056772" name="Rectangle 4"/>
          <p:cNvSpPr>
            <a:spLocks noChangeArrowheads="1"/>
          </p:cNvSpPr>
          <p:nvPr/>
        </p:nvSpPr>
        <p:spPr bwMode="auto">
          <a:xfrm>
            <a:off x="2135189" y="1557338"/>
            <a:ext cx="2592387"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4400">
                <a:solidFill>
                  <a:schemeClr val="tx2"/>
                </a:solidFill>
                <a:latin typeface="Tahoma" panose="020B0604030504040204" pitchFamily="34" charset="0"/>
                <a:ea typeface="宋体" panose="02010600030101010101" pitchFamily="2" charset="-122"/>
              </a:defRPr>
            </a:lvl1pPr>
            <a:lvl2pPr>
              <a:defRPr kumimoji="1" sz="4400">
                <a:solidFill>
                  <a:schemeClr val="tx2"/>
                </a:solidFill>
                <a:latin typeface="Tahoma" panose="020B0604030504040204" pitchFamily="34" charset="0"/>
                <a:ea typeface="宋体" panose="02010600030101010101" pitchFamily="2" charset="-122"/>
              </a:defRPr>
            </a:lvl2pPr>
            <a:lvl3pPr>
              <a:defRPr kumimoji="1" sz="4400">
                <a:solidFill>
                  <a:schemeClr val="tx2"/>
                </a:solidFill>
                <a:latin typeface="Tahoma" panose="020B0604030504040204" pitchFamily="34" charset="0"/>
                <a:ea typeface="宋体" panose="02010600030101010101" pitchFamily="2" charset="-122"/>
              </a:defRPr>
            </a:lvl3pPr>
            <a:lvl4pPr>
              <a:defRPr kumimoji="1" sz="4400">
                <a:solidFill>
                  <a:schemeClr val="tx2"/>
                </a:solidFill>
                <a:latin typeface="Tahoma" panose="020B0604030504040204" pitchFamily="34" charset="0"/>
                <a:ea typeface="宋体" panose="02010600030101010101" pitchFamily="2" charset="-122"/>
              </a:defRPr>
            </a:lvl4pPr>
            <a:lvl5pPr>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en-US" altLang="zh-CN" sz="2400" u="sng">
                <a:solidFill>
                  <a:srgbClr val="3333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
            </a:r>
            <a:br>
              <a:rPr lang="en-US" altLang="zh-CN" sz="2400" u="sng">
                <a:solidFill>
                  <a:srgbClr val="3333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br>
            <a:endParaRPr lang="en-US" altLang="zh-CN" sz="2400" u="sng">
              <a:solidFill>
                <a:srgbClr val="3333FF"/>
              </a:solidFill>
              <a:effectLst>
                <a:outerShdw blurRad="38100" dist="38100" dir="2700000" algn="tl">
                  <a:srgbClr val="C0C0C0"/>
                </a:outerShdw>
              </a:effectLst>
              <a:latin typeface="楷体_GB2312" panose="02010609030101010101" pitchFamily="49" charset="-122"/>
              <a:ea typeface="楷体_GB2312" panose="02010609030101010101" pitchFamily="49" charset="-122"/>
            </a:endParaRPr>
          </a:p>
        </p:txBody>
      </p:sp>
      <p:sp>
        <p:nvSpPr>
          <p:cNvPr id="1056774" name="Text Box 6"/>
          <p:cNvSpPr txBox="1">
            <a:spLocks noChangeArrowheads="1"/>
          </p:cNvSpPr>
          <p:nvPr/>
        </p:nvSpPr>
        <p:spPr bwMode="auto">
          <a:xfrm>
            <a:off x="2209800" y="125898"/>
            <a:ext cx="7467600"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dirty="0">
                <a:solidFill>
                  <a:srgbClr val="FF3300"/>
                </a:solidFill>
                <a:latin typeface="华文新魏" panose="02010800040101010101" pitchFamily="2" charset="-122"/>
                <a:ea typeface="华文新魏" panose="02010800040101010101" pitchFamily="2" charset="-122"/>
              </a:rPr>
              <a:t>第二节    异方差的来源</a:t>
            </a:r>
          </a:p>
        </p:txBody>
      </p:sp>
      <p:graphicFrame>
        <p:nvGraphicFramePr>
          <p:cNvPr id="1056775" name="Object 7"/>
          <p:cNvGraphicFramePr>
            <a:graphicFrameLocks noChangeAspect="1"/>
          </p:cNvGraphicFramePr>
          <p:nvPr>
            <p:extLst>
              <p:ext uri="{D42A27DB-BD31-4B8C-83A1-F6EECF244321}">
                <p14:modId xmlns:p14="http://schemas.microsoft.com/office/powerpoint/2010/main" val="2344750076"/>
              </p:ext>
            </p:extLst>
          </p:nvPr>
        </p:nvGraphicFramePr>
        <p:xfrm>
          <a:off x="1993808" y="5190039"/>
          <a:ext cx="1245780" cy="531493"/>
        </p:xfrm>
        <a:graphic>
          <a:graphicData uri="http://schemas.openxmlformats.org/presentationml/2006/ole">
            <mc:AlternateContent xmlns:mc="http://schemas.openxmlformats.org/markup-compatibility/2006">
              <mc:Choice xmlns:v="urn:schemas-microsoft-com:vml" Requires="v">
                <p:oleObj spid="_x0000_s5155" name="Equation" r:id="rId3" imgW="749160" imgH="241200" progId="Equation.DSMT4">
                  <p:embed/>
                </p:oleObj>
              </mc:Choice>
              <mc:Fallback>
                <p:oleObj name="Equation" r:id="rId3" imgW="74916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3808" y="5190039"/>
                        <a:ext cx="1245780" cy="53149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210474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29050478-4C39-4402-A08D-85E646051745}" type="datetime1">
              <a:rPr lang="zh-CN" altLang="en-US"/>
              <a:pPr/>
              <a:t>2020/5/26</a:t>
            </a:fld>
            <a:endParaRPr lang="en-US" altLang="zh-CN"/>
          </a:p>
        </p:txBody>
      </p:sp>
      <p:sp>
        <p:nvSpPr>
          <p:cNvPr id="9" name="灯片编号占位符 5"/>
          <p:cNvSpPr>
            <a:spLocks noGrp="1"/>
          </p:cNvSpPr>
          <p:nvPr>
            <p:ph type="sldNum" sz="quarter" idx="12"/>
          </p:nvPr>
        </p:nvSpPr>
        <p:spPr/>
        <p:txBody>
          <a:bodyPr/>
          <a:lstStyle/>
          <a:p>
            <a:fld id="{251E61BE-3A72-426A-95FB-446A4EAB7BE1}" type="slidenum">
              <a:rPr lang="en-US" altLang="zh-CN"/>
              <a:pPr/>
              <a:t>11</a:t>
            </a:fld>
            <a:endParaRPr lang="en-US" altLang="zh-CN"/>
          </a:p>
        </p:txBody>
      </p:sp>
      <p:sp>
        <p:nvSpPr>
          <p:cNvPr id="1058818" name="Rectangle 2"/>
          <p:cNvSpPr>
            <a:spLocks noChangeArrowheads="1"/>
          </p:cNvSpPr>
          <p:nvPr/>
        </p:nvSpPr>
        <p:spPr bwMode="auto">
          <a:xfrm>
            <a:off x="757148" y="1025426"/>
            <a:ext cx="10515600" cy="5656933"/>
          </a:xfrm>
          <a:prstGeom prst="rect">
            <a:avLst/>
          </a:prstGeom>
          <a:noFill/>
          <a:ln>
            <a:noFill/>
          </a:ln>
          <a:effectLst/>
          <a:extLst>
            <a:ext uri="{909E8E84-426E-40DD-AFC4-6F175D3DCCD1}">
              <a14:hiddenFill xmlns:a14="http://schemas.microsoft.com/office/drawing/2010/main">
                <a:solidFill>
                  <a:srgbClr val="FFF200">
                    <a:alpha val="14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spcBef>
                <a:spcPct val="20000"/>
              </a:spcBef>
              <a:buClr>
                <a:schemeClr val="hlink"/>
              </a:buClr>
              <a:buFont typeface="Wingdings" panose="05000000000000000000" pitchFamily="2" charset="2"/>
              <a:buChar char="n"/>
            </a:pPr>
            <a:r>
              <a:rPr lang="zh-CN" altLang="en-US" sz="2800" b="1"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异方差来源于解释变量的缺失</a:t>
            </a:r>
          </a:p>
          <a:p>
            <a:pPr>
              <a:lnSpc>
                <a:spcPct val="125000"/>
              </a:lnSpc>
              <a:spcBef>
                <a:spcPct val="20000"/>
              </a:spcBef>
            </a:pPr>
            <a:r>
              <a:rPr lang="zh-CN" altLang="en-US" sz="2800" b="1" dirty="0">
                <a:solidFill>
                  <a:srgbClr val="3333FF"/>
                </a:solidFill>
                <a:latin typeface="Times New Roman" panose="02020603050405020304" pitchFamily="18" charset="0"/>
                <a:ea typeface="楷体_GB2312" panose="02010609030101010101" pitchFamily="49" charset="-122"/>
                <a:cs typeface="Times New Roman" panose="02020603050405020304" pitchFamily="18" charset="0"/>
              </a:rPr>
              <a:t>例：企业生产函数模型</a:t>
            </a:r>
            <a:endPar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25000"/>
              </a:lnSpc>
              <a:spcBef>
                <a:spcPct val="20000"/>
              </a:spcBef>
            </a:pP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以某一行业的企业为样本建立企业生产函数模型</a:t>
            </a:r>
          </a:p>
          <a:p>
            <a:pPr>
              <a:lnSpc>
                <a:spcPct val="125000"/>
              </a:lnSpc>
              <a:spcBef>
                <a:spcPct val="20000"/>
              </a:spcBef>
            </a:pP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600" b="1" i="1" dirty="0">
                <a:latin typeface="Times New Roman" panose="02020603050405020304" pitchFamily="18" charset="0"/>
                <a:ea typeface="楷体_GB2312" panose="02010609030101010101" pitchFamily="49" charset="-122"/>
                <a:cs typeface="Times New Roman" panose="02020603050405020304" pitchFamily="18" charset="0"/>
              </a:rPr>
              <a:t> </a:t>
            </a:r>
            <a:endParaRPr lang="zh-CN" altLang="en-US" sz="2600" b="1" i="1" baseline="30000"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endParaRPr>
          </a:p>
          <a:p>
            <a:pPr algn="just">
              <a:lnSpc>
                <a:spcPct val="125000"/>
              </a:lnSpc>
              <a:spcBef>
                <a:spcPct val="20000"/>
              </a:spcBef>
            </a:pP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产出量为被解释变量，选择资本、劳动、技术等投入要素为解释变量，那么每个企业所处的</a:t>
            </a:r>
            <a:r>
              <a:rPr lang="zh-CN" altLang="en-US" sz="26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外部环境</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对产出量的影响被包含在随机误差项中。</a:t>
            </a:r>
          </a:p>
          <a:p>
            <a:pPr>
              <a:lnSpc>
                <a:spcPct val="125000"/>
              </a:lnSpc>
              <a:spcBef>
                <a:spcPct val="20000"/>
              </a:spcBef>
            </a:pP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由于每个企业所处的</a:t>
            </a:r>
            <a:r>
              <a:rPr lang="zh-CN" altLang="en-US" sz="26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外部环境</a:t>
            </a:r>
            <a:r>
              <a:rPr lang="en-US" altLang="zh-CN" sz="26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6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宏观经济政策等等</a:t>
            </a:r>
            <a:r>
              <a:rPr lang="en-US" altLang="zh-CN" sz="26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对产出量的影响程度不同，造成了随机误差项的异方差性。</a:t>
            </a:r>
          </a:p>
          <a:p>
            <a:pPr>
              <a:lnSpc>
                <a:spcPct val="125000"/>
              </a:lnSpc>
              <a:spcBef>
                <a:spcPct val="20000"/>
              </a:spcBef>
            </a:pPr>
            <a:r>
              <a:rPr lang="zh-CN" altLang="en-US" sz="26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这时，随机误差项的方差并不随某一个解释变量观测值的变化而呈规律性变化，为</a:t>
            </a:r>
            <a:r>
              <a:rPr lang="zh-CN" altLang="en-US" sz="2600" b="1" dirty="0">
                <a:solidFill>
                  <a:srgbClr val="3333FF"/>
                </a:solidFill>
                <a:latin typeface="Times New Roman" panose="02020603050405020304" pitchFamily="18" charset="0"/>
                <a:ea typeface="楷体_GB2312" panose="02010609030101010101" pitchFamily="49" charset="-122"/>
                <a:cs typeface="Times New Roman" panose="02020603050405020304" pitchFamily="18" charset="0"/>
              </a:rPr>
              <a:t>复杂型</a:t>
            </a:r>
            <a:r>
              <a:rPr lang="zh-CN" altLang="en-US" sz="26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的一种。</a:t>
            </a:r>
          </a:p>
        </p:txBody>
      </p:sp>
      <p:sp>
        <p:nvSpPr>
          <p:cNvPr id="1058819" name="Rectangle 3"/>
          <p:cNvSpPr>
            <a:spLocks noChangeArrowheads="1"/>
          </p:cNvSpPr>
          <p:nvPr/>
        </p:nvSpPr>
        <p:spPr bwMode="auto">
          <a:xfrm>
            <a:off x="2208213" y="3789363"/>
            <a:ext cx="7848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楷体_GB2312" panose="02010609030101010101" pitchFamily="49" charset="-122"/>
                <a:ea typeface="楷体_GB2312" panose="02010609030101010101" pitchFamily="49" charset="-122"/>
              </a:rPr>
              <a:t>    </a:t>
            </a:r>
          </a:p>
        </p:txBody>
      </p:sp>
      <p:sp>
        <p:nvSpPr>
          <p:cNvPr id="1058821" name="Rectangle 5"/>
          <p:cNvSpPr>
            <a:spLocks noChangeArrowheads="1"/>
          </p:cNvSpPr>
          <p:nvPr/>
        </p:nvSpPr>
        <p:spPr bwMode="auto">
          <a:xfrm>
            <a:off x="3432175" y="5084763"/>
            <a:ext cx="66246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CC3300"/>
                </a:solidFill>
                <a:latin typeface="Comic Sans MS" panose="030F0702030302020204" pitchFamily="66" charset="0"/>
                <a:ea typeface="楷体_GB2312" panose="02010609030101010101" pitchFamily="49" charset="-122"/>
              </a:rPr>
              <a:t>     </a:t>
            </a:r>
          </a:p>
        </p:txBody>
      </p:sp>
      <p:sp>
        <p:nvSpPr>
          <p:cNvPr id="1058822" name="Text Box 6"/>
          <p:cNvSpPr txBox="1">
            <a:spLocks noChangeArrowheads="1"/>
          </p:cNvSpPr>
          <p:nvPr/>
        </p:nvSpPr>
        <p:spPr bwMode="auto">
          <a:xfrm>
            <a:off x="2208213" y="171647"/>
            <a:ext cx="7467600"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dirty="0">
                <a:solidFill>
                  <a:srgbClr val="FF3300"/>
                </a:solidFill>
                <a:latin typeface="华文新魏" panose="02010800040101010101" pitchFamily="2" charset="-122"/>
                <a:ea typeface="华文新魏" panose="02010800040101010101" pitchFamily="2" charset="-122"/>
              </a:rPr>
              <a:t>第二节    异方差的来源</a:t>
            </a:r>
          </a:p>
        </p:txBody>
      </p:sp>
      <p:graphicFrame>
        <p:nvGraphicFramePr>
          <p:cNvPr id="1058823" name="Object 7"/>
          <p:cNvGraphicFramePr>
            <a:graphicFrameLocks noChangeAspect="1"/>
          </p:cNvGraphicFramePr>
          <p:nvPr/>
        </p:nvGraphicFramePr>
        <p:xfrm>
          <a:off x="4151314" y="2924175"/>
          <a:ext cx="2376487" cy="508000"/>
        </p:xfrm>
        <a:graphic>
          <a:graphicData uri="http://schemas.openxmlformats.org/presentationml/2006/ole">
            <mc:AlternateContent xmlns:mc="http://schemas.openxmlformats.org/markup-compatibility/2006">
              <mc:Choice xmlns:v="urn:schemas-microsoft-com:vml" Requires="v">
                <p:oleObj spid="_x0000_s6178" name="Equation" r:id="rId3" imgW="1130040" imgH="241200" progId="Equation.DSMT4">
                  <p:embed/>
                </p:oleObj>
              </mc:Choice>
              <mc:Fallback>
                <p:oleObj name="Equation" r:id="rId3" imgW="113004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1314" y="2924175"/>
                        <a:ext cx="237648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24930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8821"/>
                                        </p:tgtEl>
                                        <p:attrNameLst>
                                          <p:attrName>style.visibility</p:attrName>
                                        </p:attrNameLst>
                                      </p:cBhvr>
                                      <p:to>
                                        <p:strVal val="visible"/>
                                      </p:to>
                                    </p:set>
                                    <p:anim calcmode="lin" valueType="num">
                                      <p:cBhvr additive="base">
                                        <p:cTn id="7" dur="500" fill="hold"/>
                                        <p:tgtEl>
                                          <p:spTgt spid="1058821"/>
                                        </p:tgtEl>
                                        <p:attrNameLst>
                                          <p:attrName>ppt_x</p:attrName>
                                        </p:attrNameLst>
                                      </p:cBhvr>
                                      <p:tavLst>
                                        <p:tav tm="0">
                                          <p:val>
                                            <p:strVal val="#ppt_x"/>
                                          </p:val>
                                        </p:tav>
                                        <p:tav tm="100000">
                                          <p:val>
                                            <p:strVal val="#ppt_x"/>
                                          </p:val>
                                        </p:tav>
                                      </p:tavLst>
                                    </p:anim>
                                    <p:anim calcmode="lin" valueType="num">
                                      <p:cBhvr additive="base">
                                        <p:cTn id="8" dur="500" fill="hold"/>
                                        <p:tgtEl>
                                          <p:spTgt spid="10588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532BFBC6-30E3-4FD2-BE33-2A5C18C730AD}" type="datetime1">
              <a:rPr lang="zh-CN" altLang="en-US"/>
              <a:pPr/>
              <a:t>2020/5/26</a:t>
            </a:fld>
            <a:endParaRPr lang="en-US" altLang="zh-CN"/>
          </a:p>
        </p:txBody>
      </p:sp>
      <p:sp>
        <p:nvSpPr>
          <p:cNvPr id="10" name="灯片编号占位符 5"/>
          <p:cNvSpPr>
            <a:spLocks noGrp="1"/>
          </p:cNvSpPr>
          <p:nvPr>
            <p:ph type="sldNum" sz="quarter" idx="12"/>
          </p:nvPr>
        </p:nvSpPr>
        <p:spPr/>
        <p:txBody>
          <a:bodyPr/>
          <a:lstStyle/>
          <a:p>
            <a:fld id="{CB7A59BF-4752-40D3-8D59-5BAE45BF0744}" type="slidenum">
              <a:rPr lang="en-US" altLang="zh-CN"/>
              <a:pPr/>
              <a:t>12</a:t>
            </a:fld>
            <a:endParaRPr lang="en-US" altLang="zh-CN"/>
          </a:p>
        </p:txBody>
      </p:sp>
      <p:sp>
        <p:nvSpPr>
          <p:cNvPr id="943110" name="Text Box 6"/>
          <p:cNvSpPr txBox="1">
            <a:spLocks noChangeArrowheads="1"/>
          </p:cNvSpPr>
          <p:nvPr/>
        </p:nvSpPr>
        <p:spPr bwMode="auto">
          <a:xfrm>
            <a:off x="2433638" y="11649"/>
            <a:ext cx="7467600"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dirty="0">
                <a:solidFill>
                  <a:srgbClr val="FF3300"/>
                </a:solidFill>
                <a:latin typeface="华文新魏" panose="02010800040101010101" pitchFamily="2" charset="-122"/>
                <a:ea typeface="华文新魏" panose="02010800040101010101" pitchFamily="2" charset="-122"/>
              </a:rPr>
              <a:t>第二节    异方差的后果</a:t>
            </a:r>
          </a:p>
        </p:txBody>
      </p:sp>
      <p:graphicFrame>
        <p:nvGraphicFramePr>
          <p:cNvPr id="2" name="对象 1"/>
          <p:cNvGraphicFramePr>
            <a:graphicFrameLocks noChangeAspect="1"/>
          </p:cNvGraphicFramePr>
          <p:nvPr>
            <p:extLst>
              <p:ext uri="{D42A27DB-BD31-4B8C-83A1-F6EECF244321}">
                <p14:modId xmlns:p14="http://schemas.microsoft.com/office/powerpoint/2010/main" val="2818815170"/>
              </p:ext>
            </p:extLst>
          </p:nvPr>
        </p:nvGraphicFramePr>
        <p:xfrm>
          <a:off x="375445" y="2082749"/>
          <a:ext cx="9796609" cy="470708"/>
        </p:xfrm>
        <a:graphic>
          <a:graphicData uri="http://schemas.openxmlformats.org/presentationml/2006/ole">
            <mc:AlternateContent xmlns:mc="http://schemas.openxmlformats.org/markup-compatibility/2006">
              <mc:Choice xmlns:v="urn:schemas-microsoft-com:vml" Requires="v">
                <p:oleObj spid="_x0000_s46194" name="Equation" r:id="rId3" imgW="4228920" imgH="203040" progId="Equation.DSMT4">
                  <p:embed/>
                </p:oleObj>
              </mc:Choice>
              <mc:Fallback>
                <p:oleObj name="Equation" r:id="rId3" imgW="4228920" imgH="203040" progId="Equation.DSMT4">
                  <p:embed/>
                  <p:pic>
                    <p:nvPicPr>
                      <p:cNvPr id="0" name=""/>
                      <p:cNvPicPr/>
                      <p:nvPr/>
                    </p:nvPicPr>
                    <p:blipFill>
                      <a:blip r:embed="rId4"/>
                      <a:stretch>
                        <a:fillRect/>
                      </a:stretch>
                    </p:blipFill>
                    <p:spPr>
                      <a:xfrm>
                        <a:off x="375445" y="2082749"/>
                        <a:ext cx="9796609" cy="470708"/>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719711080"/>
              </p:ext>
            </p:extLst>
          </p:nvPr>
        </p:nvGraphicFramePr>
        <p:xfrm>
          <a:off x="375445" y="897680"/>
          <a:ext cx="11131550" cy="1014413"/>
        </p:xfrm>
        <a:graphic>
          <a:graphicData uri="http://schemas.openxmlformats.org/presentationml/2006/ole">
            <mc:AlternateContent xmlns:mc="http://schemas.openxmlformats.org/markup-compatibility/2006">
              <mc:Choice xmlns:v="urn:schemas-microsoft-com:vml" Requires="v">
                <p:oleObj spid="_x0000_s46195" name="Equation" r:id="rId5" imgW="4876560" imgH="444240" progId="Equation.DSMT4">
                  <p:embed/>
                </p:oleObj>
              </mc:Choice>
              <mc:Fallback>
                <p:oleObj name="Equation" r:id="rId5" imgW="4876560" imgH="444240" progId="Equation.DSMT4">
                  <p:embed/>
                  <p:pic>
                    <p:nvPicPr>
                      <p:cNvPr id="0" name=""/>
                      <p:cNvPicPr/>
                      <p:nvPr/>
                    </p:nvPicPr>
                    <p:blipFill>
                      <a:blip r:embed="rId6"/>
                      <a:stretch>
                        <a:fillRect/>
                      </a:stretch>
                    </p:blipFill>
                    <p:spPr>
                      <a:xfrm>
                        <a:off x="375445" y="897680"/>
                        <a:ext cx="11131550" cy="1014413"/>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919240998"/>
              </p:ext>
            </p:extLst>
          </p:nvPr>
        </p:nvGraphicFramePr>
        <p:xfrm>
          <a:off x="838200" y="2585809"/>
          <a:ext cx="10471150" cy="2071688"/>
        </p:xfrm>
        <a:graphic>
          <a:graphicData uri="http://schemas.openxmlformats.org/presentationml/2006/ole">
            <mc:AlternateContent xmlns:mc="http://schemas.openxmlformats.org/markup-compatibility/2006">
              <mc:Choice xmlns:v="urn:schemas-microsoft-com:vml" Requires="v">
                <p:oleObj spid="_x0000_s46196" name="Equation" r:id="rId7" imgW="5283000" imgH="1041120" progId="Equation.DSMT4">
                  <p:embed/>
                </p:oleObj>
              </mc:Choice>
              <mc:Fallback>
                <p:oleObj name="Equation" r:id="rId7" imgW="5283000" imgH="1041120" progId="Equation.DSMT4">
                  <p:embed/>
                  <p:pic>
                    <p:nvPicPr>
                      <p:cNvPr id="0" name=""/>
                      <p:cNvPicPr/>
                      <p:nvPr/>
                    </p:nvPicPr>
                    <p:blipFill>
                      <a:blip r:embed="rId8"/>
                      <a:stretch>
                        <a:fillRect/>
                      </a:stretch>
                    </p:blipFill>
                    <p:spPr>
                      <a:xfrm>
                        <a:off x="838200" y="2585809"/>
                        <a:ext cx="10471150" cy="2071688"/>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628499221"/>
              </p:ext>
            </p:extLst>
          </p:nvPr>
        </p:nvGraphicFramePr>
        <p:xfrm>
          <a:off x="838200" y="4953000"/>
          <a:ext cx="9817100" cy="1768475"/>
        </p:xfrm>
        <a:graphic>
          <a:graphicData uri="http://schemas.openxmlformats.org/presentationml/2006/ole">
            <mc:AlternateContent xmlns:mc="http://schemas.openxmlformats.org/markup-compatibility/2006">
              <mc:Choice xmlns:v="urn:schemas-microsoft-com:vml" Requires="v">
                <p:oleObj spid="_x0000_s46197" name="Equation" r:id="rId9" imgW="4952880" imgH="888840" progId="Equation.DSMT4">
                  <p:embed/>
                </p:oleObj>
              </mc:Choice>
              <mc:Fallback>
                <p:oleObj name="Equation" r:id="rId9" imgW="4952880" imgH="888840" progId="Equation.DSMT4">
                  <p:embed/>
                  <p:pic>
                    <p:nvPicPr>
                      <p:cNvPr id="0" name=""/>
                      <p:cNvPicPr/>
                      <p:nvPr/>
                    </p:nvPicPr>
                    <p:blipFill>
                      <a:blip r:embed="rId10"/>
                      <a:stretch>
                        <a:fillRect/>
                      </a:stretch>
                    </p:blipFill>
                    <p:spPr>
                      <a:xfrm>
                        <a:off x="838200" y="4953000"/>
                        <a:ext cx="9817100" cy="1768475"/>
                      </a:xfrm>
                      <a:prstGeom prst="rect">
                        <a:avLst/>
                      </a:prstGeom>
                    </p:spPr>
                  </p:pic>
                </p:oleObj>
              </mc:Fallback>
            </mc:AlternateContent>
          </a:graphicData>
        </a:graphic>
      </p:graphicFrame>
    </p:spTree>
    <p:extLst>
      <p:ext uri="{BB962C8B-B14F-4D97-AF65-F5344CB8AC3E}">
        <p14:creationId xmlns:p14="http://schemas.microsoft.com/office/powerpoint/2010/main" val="196040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532BFBC6-30E3-4FD2-BE33-2A5C18C730AD}" type="datetime1">
              <a:rPr lang="zh-CN" altLang="en-US"/>
              <a:pPr/>
              <a:t>2020/5/26</a:t>
            </a:fld>
            <a:endParaRPr lang="en-US" altLang="zh-CN"/>
          </a:p>
        </p:txBody>
      </p:sp>
      <p:sp>
        <p:nvSpPr>
          <p:cNvPr id="10" name="灯片编号占位符 5"/>
          <p:cNvSpPr>
            <a:spLocks noGrp="1"/>
          </p:cNvSpPr>
          <p:nvPr>
            <p:ph type="sldNum" sz="quarter" idx="12"/>
          </p:nvPr>
        </p:nvSpPr>
        <p:spPr/>
        <p:txBody>
          <a:bodyPr/>
          <a:lstStyle/>
          <a:p>
            <a:fld id="{CB7A59BF-4752-40D3-8D59-5BAE45BF0744}" type="slidenum">
              <a:rPr lang="en-US" altLang="zh-CN"/>
              <a:pPr/>
              <a:t>13</a:t>
            </a:fld>
            <a:endParaRPr lang="en-US" altLang="zh-CN"/>
          </a:p>
        </p:txBody>
      </p:sp>
      <p:sp>
        <p:nvSpPr>
          <p:cNvPr id="943108" name="Text Box 4"/>
          <p:cNvSpPr txBox="1">
            <a:spLocks noChangeArrowheads="1"/>
          </p:cNvSpPr>
          <p:nvPr/>
        </p:nvSpPr>
        <p:spPr bwMode="auto">
          <a:xfrm>
            <a:off x="2063750" y="3860801"/>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latin typeface="Times New Roman" panose="02020603050405020304" pitchFamily="18" charset="0"/>
              </a:rPr>
              <a:t>    </a:t>
            </a:r>
          </a:p>
        </p:txBody>
      </p:sp>
      <p:graphicFrame>
        <p:nvGraphicFramePr>
          <p:cNvPr id="2" name="对象 1"/>
          <p:cNvGraphicFramePr>
            <a:graphicFrameLocks noChangeAspect="1"/>
          </p:cNvGraphicFramePr>
          <p:nvPr>
            <p:extLst>
              <p:ext uri="{D42A27DB-BD31-4B8C-83A1-F6EECF244321}">
                <p14:modId xmlns:p14="http://schemas.microsoft.com/office/powerpoint/2010/main" val="560452899"/>
              </p:ext>
            </p:extLst>
          </p:nvPr>
        </p:nvGraphicFramePr>
        <p:xfrm>
          <a:off x="905087" y="104661"/>
          <a:ext cx="9712325" cy="989012"/>
        </p:xfrm>
        <a:graphic>
          <a:graphicData uri="http://schemas.openxmlformats.org/presentationml/2006/ole">
            <mc:AlternateContent xmlns:mc="http://schemas.openxmlformats.org/markup-compatibility/2006">
              <mc:Choice xmlns:v="urn:schemas-microsoft-com:vml" Requires="v">
                <p:oleObj spid="_x0000_s7320" name="Equation" r:id="rId3" imgW="5727600" imgH="583920" progId="Equation.DSMT4">
                  <p:embed/>
                </p:oleObj>
              </mc:Choice>
              <mc:Fallback>
                <p:oleObj name="Equation" r:id="rId3" imgW="5727600" imgH="583920" progId="Equation.DSMT4">
                  <p:embed/>
                  <p:pic>
                    <p:nvPicPr>
                      <p:cNvPr id="0" name=""/>
                      <p:cNvPicPr/>
                      <p:nvPr/>
                    </p:nvPicPr>
                    <p:blipFill>
                      <a:blip r:embed="rId4"/>
                      <a:stretch>
                        <a:fillRect/>
                      </a:stretch>
                    </p:blipFill>
                    <p:spPr>
                      <a:xfrm>
                        <a:off x="905087" y="104661"/>
                        <a:ext cx="9712325" cy="989012"/>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080755095"/>
              </p:ext>
            </p:extLst>
          </p:nvPr>
        </p:nvGraphicFramePr>
        <p:xfrm>
          <a:off x="905087" y="1065494"/>
          <a:ext cx="9690100" cy="1592262"/>
        </p:xfrm>
        <a:graphic>
          <a:graphicData uri="http://schemas.openxmlformats.org/presentationml/2006/ole">
            <mc:AlternateContent xmlns:mc="http://schemas.openxmlformats.org/markup-compatibility/2006">
              <mc:Choice xmlns:v="urn:schemas-microsoft-com:vml" Requires="v">
                <p:oleObj spid="_x0000_s7321" name="Equation" r:id="rId5" imgW="5715000" imgH="939600" progId="Equation.DSMT4">
                  <p:embed/>
                </p:oleObj>
              </mc:Choice>
              <mc:Fallback>
                <p:oleObj name="Equation" r:id="rId5" imgW="5715000" imgH="939600" progId="Equation.DSMT4">
                  <p:embed/>
                  <p:pic>
                    <p:nvPicPr>
                      <p:cNvPr id="0" name=""/>
                      <p:cNvPicPr/>
                      <p:nvPr/>
                    </p:nvPicPr>
                    <p:blipFill>
                      <a:blip r:embed="rId6"/>
                      <a:stretch>
                        <a:fillRect/>
                      </a:stretch>
                    </p:blipFill>
                    <p:spPr>
                      <a:xfrm>
                        <a:off x="905087" y="1065494"/>
                        <a:ext cx="9690100" cy="1592262"/>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899233695"/>
              </p:ext>
            </p:extLst>
          </p:nvPr>
        </p:nvGraphicFramePr>
        <p:xfrm>
          <a:off x="838200" y="2770750"/>
          <a:ext cx="10034588" cy="1614488"/>
        </p:xfrm>
        <a:graphic>
          <a:graphicData uri="http://schemas.openxmlformats.org/presentationml/2006/ole">
            <mc:AlternateContent xmlns:mc="http://schemas.openxmlformats.org/markup-compatibility/2006">
              <mc:Choice xmlns:v="urn:schemas-microsoft-com:vml" Requires="v">
                <p:oleObj spid="_x0000_s7322" name="Equation" r:id="rId7" imgW="5918040" imgH="952200" progId="Equation.DSMT4">
                  <p:embed/>
                </p:oleObj>
              </mc:Choice>
              <mc:Fallback>
                <p:oleObj name="Equation" r:id="rId7" imgW="5918040" imgH="952200" progId="Equation.DSMT4">
                  <p:embed/>
                  <p:pic>
                    <p:nvPicPr>
                      <p:cNvPr id="0" name=""/>
                      <p:cNvPicPr/>
                      <p:nvPr/>
                    </p:nvPicPr>
                    <p:blipFill>
                      <a:blip r:embed="rId8"/>
                      <a:stretch>
                        <a:fillRect/>
                      </a:stretch>
                    </p:blipFill>
                    <p:spPr>
                      <a:xfrm>
                        <a:off x="838200" y="2770750"/>
                        <a:ext cx="10034588" cy="1614488"/>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008374959"/>
              </p:ext>
            </p:extLst>
          </p:nvPr>
        </p:nvGraphicFramePr>
        <p:xfrm>
          <a:off x="905087" y="4562629"/>
          <a:ext cx="6546850" cy="1033463"/>
        </p:xfrm>
        <a:graphic>
          <a:graphicData uri="http://schemas.openxmlformats.org/presentationml/2006/ole">
            <mc:AlternateContent xmlns:mc="http://schemas.openxmlformats.org/markup-compatibility/2006">
              <mc:Choice xmlns:v="urn:schemas-microsoft-com:vml" Requires="v">
                <p:oleObj spid="_x0000_s7323" name="Equation" r:id="rId9" imgW="3860640" imgH="609480" progId="Equation.DSMT4">
                  <p:embed/>
                </p:oleObj>
              </mc:Choice>
              <mc:Fallback>
                <p:oleObj name="Equation" r:id="rId9" imgW="3860640" imgH="609480" progId="Equation.DSMT4">
                  <p:embed/>
                  <p:pic>
                    <p:nvPicPr>
                      <p:cNvPr id="0" name=""/>
                      <p:cNvPicPr/>
                      <p:nvPr/>
                    </p:nvPicPr>
                    <p:blipFill>
                      <a:blip r:embed="rId10"/>
                      <a:stretch>
                        <a:fillRect/>
                      </a:stretch>
                    </p:blipFill>
                    <p:spPr>
                      <a:xfrm>
                        <a:off x="905087" y="4562629"/>
                        <a:ext cx="6546850" cy="1033463"/>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710007418"/>
              </p:ext>
            </p:extLst>
          </p:nvPr>
        </p:nvGraphicFramePr>
        <p:xfrm>
          <a:off x="680563" y="5596092"/>
          <a:ext cx="11198225" cy="1184275"/>
        </p:xfrm>
        <a:graphic>
          <a:graphicData uri="http://schemas.openxmlformats.org/presentationml/2006/ole">
            <mc:AlternateContent xmlns:mc="http://schemas.openxmlformats.org/markup-compatibility/2006">
              <mc:Choice xmlns:v="urn:schemas-microsoft-com:vml" Requires="v">
                <p:oleObj spid="_x0000_s7324" name="Equation" r:id="rId11" imgW="6603840" imgH="698400" progId="Equation.DSMT4">
                  <p:embed/>
                </p:oleObj>
              </mc:Choice>
              <mc:Fallback>
                <p:oleObj name="Equation" r:id="rId11" imgW="6603840" imgH="698400" progId="Equation.DSMT4">
                  <p:embed/>
                  <p:pic>
                    <p:nvPicPr>
                      <p:cNvPr id="0" name=""/>
                      <p:cNvPicPr/>
                      <p:nvPr/>
                    </p:nvPicPr>
                    <p:blipFill>
                      <a:blip r:embed="rId12"/>
                      <a:stretch>
                        <a:fillRect/>
                      </a:stretch>
                    </p:blipFill>
                    <p:spPr>
                      <a:xfrm>
                        <a:off x="680563" y="5596092"/>
                        <a:ext cx="11198225" cy="1184275"/>
                      </a:xfrm>
                      <a:prstGeom prst="rect">
                        <a:avLst/>
                      </a:prstGeom>
                    </p:spPr>
                  </p:pic>
                </p:oleObj>
              </mc:Fallback>
            </mc:AlternateContent>
          </a:graphicData>
        </a:graphic>
      </p:graphicFrame>
    </p:spTree>
    <p:extLst>
      <p:ext uri="{BB962C8B-B14F-4D97-AF65-F5344CB8AC3E}">
        <p14:creationId xmlns:p14="http://schemas.microsoft.com/office/powerpoint/2010/main" val="307160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p:cNvSpPr>
            <a:spLocks noGrp="1"/>
          </p:cNvSpPr>
          <p:nvPr>
            <p:ph type="dt" sz="half" idx="10"/>
          </p:nvPr>
        </p:nvSpPr>
        <p:spPr/>
        <p:txBody>
          <a:bodyPr/>
          <a:lstStyle/>
          <a:p>
            <a:fld id="{9C20B724-F515-4CEE-8A01-5C02DF0FDC1A}" type="datetime1">
              <a:rPr lang="zh-CN" altLang="en-US"/>
              <a:pPr/>
              <a:t>2020/5/26</a:t>
            </a:fld>
            <a:endParaRPr lang="en-US" altLang="zh-CN"/>
          </a:p>
        </p:txBody>
      </p:sp>
      <p:sp>
        <p:nvSpPr>
          <p:cNvPr id="13" name="灯片编号占位符 5"/>
          <p:cNvSpPr>
            <a:spLocks noGrp="1"/>
          </p:cNvSpPr>
          <p:nvPr>
            <p:ph type="sldNum" sz="quarter" idx="12"/>
          </p:nvPr>
        </p:nvSpPr>
        <p:spPr/>
        <p:txBody>
          <a:bodyPr/>
          <a:lstStyle/>
          <a:p>
            <a:fld id="{4B0A3FB1-C927-4047-A489-6B6F6E220B76}" type="slidenum">
              <a:rPr lang="en-US" altLang="zh-CN"/>
              <a:pPr/>
              <a:t>14</a:t>
            </a:fld>
            <a:endParaRPr lang="en-US" altLang="zh-CN"/>
          </a:p>
        </p:txBody>
      </p:sp>
      <p:graphicFrame>
        <p:nvGraphicFramePr>
          <p:cNvPr id="2" name="对象 1"/>
          <p:cNvGraphicFramePr>
            <a:graphicFrameLocks noChangeAspect="1"/>
          </p:cNvGraphicFramePr>
          <p:nvPr>
            <p:extLst>
              <p:ext uri="{D42A27DB-BD31-4B8C-83A1-F6EECF244321}">
                <p14:modId xmlns:p14="http://schemas.microsoft.com/office/powerpoint/2010/main" val="3242752172"/>
              </p:ext>
            </p:extLst>
          </p:nvPr>
        </p:nvGraphicFramePr>
        <p:xfrm>
          <a:off x="514350" y="587356"/>
          <a:ext cx="11255375" cy="1701800"/>
        </p:xfrm>
        <a:graphic>
          <a:graphicData uri="http://schemas.openxmlformats.org/presentationml/2006/ole">
            <mc:AlternateContent xmlns:mc="http://schemas.openxmlformats.org/markup-compatibility/2006">
              <mc:Choice xmlns:v="urn:schemas-microsoft-com:vml" Requires="v">
                <p:oleObj spid="_x0000_s8349" name="Equation" r:id="rId3" imgW="6134040" imgH="927000" progId="Equation.DSMT4">
                  <p:embed/>
                </p:oleObj>
              </mc:Choice>
              <mc:Fallback>
                <p:oleObj name="Equation" r:id="rId3" imgW="6134040" imgH="927000" progId="Equation.DSMT4">
                  <p:embed/>
                  <p:pic>
                    <p:nvPicPr>
                      <p:cNvPr id="0" name=""/>
                      <p:cNvPicPr/>
                      <p:nvPr/>
                    </p:nvPicPr>
                    <p:blipFill>
                      <a:blip r:embed="rId4"/>
                      <a:stretch>
                        <a:fillRect/>
                      </a:stretch>
                    </p:blipFill>
                    <p:spPr>
                      <a:xfrm>
                        <a:off x="514350" y="587356"/>
                        <a:ext cx="11255375" cy="17018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674126226"/>
              </p:ext>
            </p:extLst>
          </p:nvPr>
        </p:nvGraphicFramePr>
        <p:xfrm>
          <a:off x="514350" y="2390462"/>
          <a:ext cx="8912225" cy="900112"/>
        </p:xfrm>
        <a:graphic>
          <a:graphicData uri="http://schemas.openxmlformats.org/presentationml/2006/ole">
            <mc:AlternateContent xmlns:mc="http://schemas.openxmlformats.org/markup-compatibility/2006">
              <mc:Choice xmlns:v="urn:schemas-microsoft-com:vml" Requires="v">
                <p:oleObj spid="_x0000_s8350" name="Equation" r:id="rId5" imgW="5029200" imgH="507960" progId="Equation.DSMT4">
                  <p:embed/>
                </p:oleObj>
              </mc:Choice>
              <mc:Fallback>
                <p:oleObj name="Equation" r:id="rId5" imgW="5029200" imgH="507960" progId="Equation.DSMT4">
                  <p:embed/>
                  <p:pic>
                    <p:nvPicPr>
                      <p:cNvPr id="0" name=""/>
                      <p:cNvPicPr/>
                      <p:nvPr/>
                    </p:nvPicPr>
                    <p:blipFill>
                      <a:blip r:embed="rId6"/>
                      <a:stretch>
                        <a:fillRect/>
                      </a:stretch>
                    </p:blipFill>
                    <p:spPr>
                      <a:xfrm>
                        <a:off x="514350" y="2390462"/>
                        <a:ext cx="8912225" cy="900112"/>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482357193"/>
              </p:ext>
            </p:extLst>
          </p:nvPr>
        </p:nvGraphicFramePr>
        <p:xfrm>
          <a:off x="514350" y="3586691"/>
          <a:ext cx="11814122" cy="418199"/>
        </p:xfrm>
        <a:graphic>
          <a:graphicData uri="http://schemas.openxmlformats.org/presentationml/2006/ole">
            <mc:AlternateContent xmlns:mc="http://schemas.openxmlformats.org/markup-compatibility/2006">
              <mc:Choice xmlns:v="urn:schemas-microsoft-com:vml" Requires="v">
                <p:oleObj spid="_x0000_s8351" name="Equation" r:id="rId7" imgW="5740200" imgH="203040" progId="Equation.DSMT4">
                  <p:embed/>
                </p:oleObj>
              </mc:Choice>
              <mc:Fallback>
                <p:oleObj name="Equation" r:id="rId7" imgW="5740200" imgH="203040" progId="Equation.DSMT4">
                  <p:embed/>
                  <p:pic>
                    <p:nvPicPr>
                      <p:cNvPr id="0" name=""/>
                      <p:cNvPicPr/>
                      <p:nvPr/>
                    </p:nvPicPr>
                    <p:blipFill>
                      <a:blip r:embed="rId8"/>
                      <a:stretch>
                        <a:fillRect/>
                      </a:stretch>
                    </p:blipFill>
                    <p:spPr>
                      <a:xfrm>
                        <a:off x="514350" y="3586691"/>
                        <a:ext cx="11814122" cy="418199"/>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762654536"/>
              </p:ext>
            </p:extLst>
          </p:nvPr>
        </p:nvGraphicFramePr>
        <p:xfrm>
          <a:off x="436563" y="4357688"/>
          <a:ext cx="10871200" cy="1892300"/>
        </p:xfrm>
        <a:graphic>
          <a:graphicData uri="http://schemas.openxmlformats.org/presentationml/2006/ole">
            <mc:AlternateContent xmlns:mc="http://schemas.openxmlformats.org/markup-compatibility/2006">
              <mc:Choice xmlns:v="urn:schemas-microsoft-com:vml" Requires="v">
                <p:oleObj spid="_x0000_s8352" name="Equation" r:id="rId9" imgW="6134040" imgH="1066680" progId="Equation.DSMT4">
                  <p:embed/>
                </p:oleObj>
              </mc:Choice>
              <mc:Fallback>
                <p:oleObj name="Equation" r:id="rId9" imgW="6134040" imgH="1066680" progId="Equation.DSMT4">
                  <p:embed/>
                  <p:pic>
                    <p:nvPicPr>
                      <p:cNvPr id="0" name=""/>
                      <p:cNvPicPr/>
                      <p:nvPr/>
                    </p:nvPicPr>
                    <p:blipFill>
                      <a:blip r:embed="rId10"/>
                      <a:stretch>
                        <a:fillRect/>
                      </a:stretch>
                    </p:blipFill>
                    <p:spPr>
                      <a:xfrm>
                        <a:off x="436563" y="4357688"/>
                        <a:ext cx="10871200" cy="1892300"/>
                      </a:xfrm>
                      <a:prstGeom prst="rect">
                        <a:avLst/>
                      </a:prstGeom>
                    </p:spPr>
                  </p:pic>
                </p:oleObj>
              </mc:Fallback>
            </mc:AlternateContent>
          </a:graphicData>
        </a:graphic>
      </p:graphicFrame>
    </p:spTree>
    <p:extLst>
      <p:ext uri="{BB962C8B-B14F-4D97-AF65-F5344CB8AC3E}">
        <p14:creationId xmlns:p14="http://schemas.microsoft.com/office/powerpoint/2010/main" val="258357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93F4CE8-63C9-4E0B-9E56-BA841C5C8F3C}" type="datetime1">
              <a:rPr lang="zh-CN" altLang="en-US"/>
              <a:pPr/>
              <a:t>2020/5/26</a:t>
            </a:fld>
            <a:endParaRPr lang="en-US" altLang="zh-CN"/>
          </a:p>
        </p:txBody>
      </p:sp>
      <p:sp>
        <p:nvSpPr>
          <p:cNvPr id="6" name="灯片编号占位符 5"/>
          <p:cNvSpPr>
            <a:spLocks noGrp="1"/>
          </p:cNvSpPr>
          <p:nvPr>
            <p:ph type="sldNum" sz="quarter" idx="12"/>
          </p:nvPr>
        </p:nvSpPr>
        <p:spPr/>
        <p:txBody>
          <a:bodyPr/>
          <a:lstStyle/>
          <a:p>
            <a:fld id="{8696A3BF-84FC-4BE0-BAAD-8BC9672ED38B}" type="slidenum">
              <a:rPr lang="en-US" altLang="zh-CN"/>
              <a:pPr/>
              <a:t>15</a:t>
            </a:fld>
            <a:endParaRPr lang="en-US" altLang="zh-CN"/>
          </a:p>
        </p:txBody>
      </p:sp>
      <p:sp>
        <p:nvSpPr>
          <p:cNvPr id="946178" name="Rectangle 2"/>
          <p:cNvSpPr>
            <a:spLocks noGrp="1" noChangeArrowheads="1"/>
          </p:cNvSpPr>
          <p:nvPr>
            <p:ph type="title"/>
          </p:nvPr>
        </p:nvSpPr>
        <p:spPr>
          <a:xfrm>
            <a:off x="2424114" y="473047"/>
            <a:ext cx="7793037" cy="701731"/>
          </a:xfr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latin typeface="华文新魏" panose="02010800040101010101" pitchFamily="2" charset="-122"/>
                <a:ea typeface="华文新魏" panose="02010800040101010101" pitchFamily="2" charset="-122"/>
                <a:cs typeface="+mn-cs"/>
              </a:rPr>
              <a:t>     </a:t>
            </a:r>
            <a:r>
              <a:rPr lang="zh-CN" altLang="en-US">
                <a:solidFill>
                  <a:srgbClr val="FF3300"/>
                </a:solidFill>
                <a:latin typeface="华文新魏" panose="02010800040101010101" pitchFamily="2" charset="-122"/>
                <a:ea typeface="华文新魏" panose="02010800040101010101" pitchFamily="2" charset="-122"/>
                <a:cs typeface="+mn-cs"/>
              </a:rPr>
              <a:t>第三节    异方差的检验</a:t>
            </a:r>
          </a:p>
        </p:txBody>
      </p:sp>
      <p:sp>
        <p:nvSpPr>
          <p:cNvPr id="946182" name="Rectangle 6"/>
          <p:cNvSpPr>
            <a:spLocks noGrp="1" noChangeArrowheads="1"/>
          </p:cNvSpPr>
          <p:nvPr>
            <p:ph type="body" idx="1"/>
          </p:nvPr>
        </p:nvSpPr>
        <p:spPr>
          <a:xfrm>
            <a:off x="838200" y="1368803"/>
            <a:ext cx="10515600" cy="4537075"/>
          </a:xfrm>
          <a:noFill/>
          <a:ln/>
          <a:extLst>
            <a:ext uri="{909E8E84-426E-40DD-AFC4-6F175D3DCCD1}">
              <a14:hiddenFill xmlns:a14="http://schemas.microsoft.com/office/drawing/2010/main">
                <a:solidFill>
                  <a:srgbClr val="CBCBCB">
                    <a:alpha val="24001"/>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indent="0">
              <a:lnSpc>
                <a:spcPct val="150000"/>
              </a:lnSpc>
              <a:buClr>
                <a:schemeClr val="hlink"/>
              </a:buClr>
              <a:buFont typeface="Wingdings" panose="05000000000000000000" pitchFamily="2" charset="2"/>
              <a:buChar char="Ø"/>
            </a:pPr>
            <a:r>
              <a:rPr lang="en-US" altLang="zh-CN"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、检验方法的共同思路</a:t>
            </a:r>
          </a:p>
          <a:p>
            <a:pPr marL="0" indent="0">
              <a:lnSpc>
                <a:spcPct val="150000"/>
              </a:lnSpc>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  由于异方差性就是相对于不同的解释变量观测值，随机误差项具有不同的方差。那么：</a:t>
            </a:r>
          </a:p>
          <a:p>
            <a:pPr marL="0" indent="0">
              <a:lnSpc>
                <a:spcPct val="150000"/>
              </a:lnSpc>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   检验异方差性，也就是检验</a:t>
            </a:r>
            <a:r>
              <a:rPr lang="zh-CN" altLang="en-US" b="1"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随机误差项的方差</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与</a:t>
            </a:r>
            <a:r>
              <a:rPr lang="zh-CN" altLang="en-US" b="1"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解释变量观测值</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之间的</a:t>
            </a:r>
            <a:r>
              <a:rPr lang="zh-CN" altLang="en-US" b="1" dirty="0">
                <a:solidFill>
                  <a:srgbClr val="21C32D"/>
                </a:solidFill>
                <a:latin typeface="Times New Roman" panose="02020603050405020304" pitchFamily="18" charset="0"/>
                <a:ea typeface="楷体_GB2312" panose="02010609030101010101" pitchFamily="49" charset="-122"/>
                <a:cs typeface="Times New Roman" panose="02020603050405020304" pitchFamily="18" charset="0"/>
              </a:rPr>
              <a:t>相关性</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及其</a:t>
            </a:r>
            <a:r>
              <a:rPr lang="zh-CN" altLang="en-US" b="1" dirty="0">
                <a:solidFill>
                  <a:srgbClr val="21C32D"/>
                </a:solidFill>
                <a:latin typeface="Times New Roman" panose="02020603050405020304" pitchFamily="18" charset="0"/>
                <a:ea typeface="楷体_GB2312" panose="02010609030101010101" pitchFamily="49" charset="-122"/>
                <a:cs typeface="Times New Roman" panose="02020603050405020304" pitchFamily="18" charset="0"/>
              </a:rPr>
              <a:t>相关的“形式”。</a:t>
            </a:r>
          </a:p>
          <a:p>
            <a:pPr marL="0" indent="0">
              <a:lnSpc>
                <a:spcPct val="150000"/>
              </a:lnSpc>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问题在于用什么来表示随机误差项的方差？</a:t>
            </a:r>
          </a:p>
        </p:txBody>
      </p:sp>
    </p:spTree>
    <p:extLst>
      <p:ext uri="{BB962C8B-B14F-4D97-AF65-F5344CB8AC3E}">
        <p14:creationId xmlns:p14="http://schemas.microsoft.com/office/powerpoint/2010/main" val="2844108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1"/>
          <p:cNvSpPr>
            <a:spLocks noGrp="1"/>
          </p:cNvSpPr>
          <p:nvPr>
            <p:ph type="dt" sz="half" idx="10"/>
          </p:nvPr>
        </p:nvSpPr>
        <p:spPr/>
        <p:txBody>
          <a:bodyPr/>
          <a:lstStyle/>
          <a:p>
            <a:fld id="{AF8B5F88-1183-464A-926A-093FB310F6E2}" type="datetime1">
              <a:rPr lang="zh-CN" altLang="en-US"/>
              <a:pPr/>
              <a:t>2020/5/26</a:t>
            </a:fld>
            <a:endParaRPr lang="en-US" altLang="zh-CN"/>
          </a:p>
        </p:txBody>
      </p:sp>
      <p:sp>
        <p:nvSpPr>
          <p:cNvPr id="11" name="灯片编号占位符 3"/>
          <p:cNvSpPr>
            <a:spLocks noGrp="1"/>
          </p:cNvSpPr>
          <p:nvPr>
            <p:ph type="sldNum" sz="quarter" idx="12"/>
          </p:nvPr>
        </p:nvSpPr>
        <p:spPr/>
        <p:txBody>
          <a:bodyPr/>
          <a:lstStyle/>
          <a:p>
            <a:fld id="{9FA639BC-31BE-4D70-A9CF-2D4B69A2A48C}" type="slidenum">
              <a:rPr lang="en-US" altLang="zh-CN"/>
              <a:pPr/>
              <a:t>16</a:t>
            </a:fld>
            <a:endParaRPr lang="en-US" altLang="zh-CN"/>
          </a:p>
        </p:txBody>
      </p:sp>
      <p:grpSp>
        <p:nvGrpSpPr>
          <p:cNvPr id="2" name="组合 1"/>
          <p:cNvGrpSpPr/>
          <p:nvPr/>
        </p:nvGrpSpPr>
        <p:grpSpPr>
          <a:xfrm>
            <a:off x="629046" y="444066"/>
            <a:ext cx="11050763" cy="3628313"/>
            <a:chOff x="902425" y="783431"/>
            <a:chExt cx="11050763" cy="3628313"/>
          </a:xfrm>
        </p:grpSpPr>
        <p:sp>
          <p:nvSpPr>
            <p:cNvPr id="947203" name="Rectangle 3"/>
            <p:cNvSpPr>
              <a:spLocks noChangeArrowheads="1"/>
            </p:cNvSpPr>
            <p:nvPr/>
          </p:nvSpPr>
          <p:spPr bwMode="auto">
            <a:xfrm>
              <a:off x="902425" y="783431"/>
              <a:ext cx="11050763" cy="3628313"/>
            </a:xfrm>
            <a:prstGeom prst="rect">
              <a:avLst/>
            </a:prstGeom>
            <a:noFill/>
            <a:ln>
              <a:noFill/>
            </a:ln>
            <a:effectLst/>
            <a:extLst>
              <a:ext uri="{909E8E84-426E-40DD-AFC4-6F175D3DCCD1}">
                <a14:hiddenFill xmlns:a14="http://schemas.microsoft.com/office/drawing/2010/main">
                  <a:solidFill>
                    <a:schemeClr val="accent1">
                      <a:alpha val="24001"/>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60413"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79513"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150000"/>
                </a:lnSpc>
              </a:pP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800" b="1"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一般的处理方法是：</a:t>
              </a:r>
            </a:p>
            <a:p>
              <a:pPr>
                <a:lnSpc>
                  <a:spcPct val="150000"/>
                </a:lnSpc>
                <a:buFont typeface="Wingdings" panose="05000000000000000000" pitchFamily="2" charset="2"/>
                <a:buNone/>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首先采用</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OLS</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估计模型，以求得随机误差项的估计量（注意：该估计量是不严格的），我们称之为“</a:t>
              </a:r>
              <a:r>
                <a:rPr lang="zh-CN" altLang="en-US" sz="28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近似估计量</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”，记</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为　，</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于是有：</a:t>
              </a:r>
            </a:p>
            <a:p>
              <a:pPr>
                <a:lnSpc>
                  <a:spcPct val="150000"/>
                </a:lnSpc>
                <a:buFont typeface="Wingdings" panose="05000000000000000000" pitchFamily="2" charset="2"/>
                <a:buNone/>
              </a:pPr>
              <a:endPar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50000"/>
                </a:lnSpc>
                <a:buFont typeface="Wingdings" panose="05000000000000000000" pitchFamily="2" charset="2"/>
                <a:buNone/>
              </a:pP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即</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用　来表示随机误差项的方差。</a:t>
              </a:r>
            </a:p>
          </p:txBody>
        </p:sp>
        <p:sp>
          <p:nvSpPr>
            <p:cNvPr id="947204" name="Text Box 4"/>
            <p:cNvSpPr txBox="1">
              <a:spLocks noChangeArrowheads="1"/>
            </p:cNvSpPr>
            <p:nvPr/>
          </p:nvSpPr>
          <p:spPr bwMode="auto">
            <a:xfrm>
              <a:off x="2000250" y="3357563"/>
              <a:ext cx="8667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latin typeface="Times New Roman" panose="02020603050405020304" pitchFamily="18" charset="0"/>
                </a:rPr>
                <a:t>       </a:t>
              </a:r>
            </a:p>
          </p:txBody>
        </p:sp>
        <p:graphicFrame>
          <p:nvGraphicFramePr>
            <p:cNvPr id="947205" name="Object 5"/>
            <p:cNvGraphicFramePr>
              <a:graphicFrameLocks noChangeAspect="1"/>
            </p:cNvGraphicFramePr>
            <p:nvPr>
              <p:extLst>
                <p:ext uri="{D42A27DB-BD31-4B8C-83A1-F6EECF244321}">
                  <p14:modId xmlns:p14="http://schemas.microsoft.com/office/powerpoint/2010/main" val="3276616406"/>
                </p:ext>
              </p:extLst>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1438" name="公式" r:id="rId3" imgW="114120" imgH="215640" progId="Equation.3">
                    <p:embed/>
                  </p:oleObj>
                </mc:Choice>
                <mc:Fallback>
                  <p:oleObj name="公式"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7207" name="Object 7"/>
            <p:cNvGraphicFramePr>
              <a:graphicFrameLocks noChangeAspect="1"/>
            </p:cNvGraphicFramePr>
            <p:nvPr>
              <p:extLst>
                <p:ext uri="{D42A27DB-BD31-4B8C-83A1-F6EECF244321}">
                  <p14:modId xmlns:p14="http://schemas.microsoft.com/office/powerpoint/2010/main" val="436000275"/>
                </p:ext>
              </p:extLst>
            </p:nvPr>
          </p:nvGraphicFramePr>
          <p:xfrm>
            <a:off x="9198081" y="2274889"/>
            <a:ext cx="341313" cy="512762"/>
          </p:xfrm>
          <a:graphic>
            <a:graphicData uri="http://schemas.openxmlformats.org/presentationml/2006/ole">
              <mc:AlternateContent xmlns:mc="http://schemas.openxmlformats.org/markup-compatibility/2006">
                <mc:Choice xmlns:v="urn:schemas-microsoft-com:vml" Requires="v">
                  <p:oleObj spid="_x0000_s11439" name="Equation" r:id="rId5" imgW="152280" imgH="228600" progId="Equation.DSMT4">
                    <p:embed/>
                  </p:oleObj>
                </mc:Choice>
                <mc:Fallback>
                  <p:oleObj name="Equation" r:id="rId5" imgW="152280" imgH="228600" progId="Equation.DSMT4">
                    <p:embed/>
                    <p:pic>
                      <p:nvPicPr>
                        <p:cNvPr id="0" name=""/>
                        <p:cNvPicPr>
                          <a:picLocks noChangeAspect="1" noChangeArrowheads="1"/>
                        </p:cNvPicPr>
                        <p:nvPr/>
                      </p:nvPicPr>
                      <p:blipFill>
                        <a:blip r:embed="rId6"/>
                        <a:srcRect/>
                        <a:stretch>
                          <a:fillRect/>
                        </a:stretch>
                      </p:blipFill>
                      <p:spPr bwMode="auto">
                        <a:xfrm>
                          <a:off x="9198081" y="2274889"/>
                          <a:ext cx="341313"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7208" name="Object 8"/>
            <p:cNvGraphicFramePr>
              <a:graphicFrameLocks noChangeAspect="1"/>
            </p:cNvGraphicFramePr>
            <p:nvPr>
              <p:extLst>
                <p:ext uri="{D42A27DB-BD31-4B8C-83A1-F6EECF244321}">
                  <p14:modId xmlns:p14="http://schemas.microsoft.com/office/powerpoint/2010/main" val="1749122097"/>
                </p:ext>
              </p:extLst>
            </p:nvPr>
          </p:nvGraphicFramePr>
          <p:xfrm>
            <a:off x="3567716" y="2904848"/>
            <a:ext cx="5801021" cy="676184"/>
          </p:xfrm>
          <a:graphic>
            <a:graphicData uri="http://schemas.openxmlformats.org/presentationml/2006/ole">
              <mc:AlternateContent xmlns:mc="http://schemas.openxmlformats.org/markup-compatibility/2006">
                <mc:Choice xmlns:v="urn:schemas-microsoft-com:vml" Requires="v">
                  <p:oleObj spid="_x0000_s11440" name="Equation" r:id="rId7" imgW="2730240" imgH="317160" progId="Equation.DSMT4">
                    <p:embed/>
                  </p:oleObj>
                </mc:Choice>
                <mc:Fallback>
                  <p:oleObj name="Equation" r:id="rId7" imgW="2730240" imgH="317160" progId="Equation.DSMT4">
                    <p:embed/>
                    <p:pic>
                      <p:nvPicPr>
                        <p:cNvPr id="0" name=""/>
                        <p:cNvPicPr>
                          <a:picLocks noChangeAspect="1" noChangeArrowheads="1"/>
                        </p:cNvPicPr>
                        <p:nvPr/>
                      </p:nvPicPr>
                      <p:blipFill>
                        <a:blip r:embed="rId8"/>
                        <a:srcRect/>
                        <a:stretch>
                          <a:fillRect/>
                        </a:stretch>
                      </p:blipFill>
                      <p:spPr bwMode="auto">
                        <a:xfrm>
                          <a:off x="3567716" y="2904848"/>
                          <a:ext cx="5801021" cy="676184"/>
                        </a:xfrm>
                        <a:prstGeom prst="rect">
                          <a:avLst/>
                        </a:prstGeom>
                        <a:noFill/>
                        <a:ln>
                          <a:noFill/>
                        </a:ln>
                        <a:effectLst/>
                        <a:extLst/>
                      </p:spPr>
                    </p:pic>
                  </p:oleObj>
                </mc:Fallback>
              </mc:AlternateContent>
            </a:graphicData>
          </a:graphic>
        </p:graphicFrame>
        <p:graphicFrame>
          <p:nvGraphicFramePr>
            <p:cNvPr id="947209" name="Object 9"/>
            <p:cNvGraphicFramePr>
              <a:graphicFrameLocks noChangeAspect="1"/>
            </p:cNvGraphicFramePr>
            <p:nvPr>
              <p:extLst>
                <p:ext uri="{D42A27DB-BD31-4B8C-83A1-F6EECF244321}">
                  <p14:modId xmlns:p14="http://schemas.microsoft.com/office/powerpoint/2010/main" val="2373718993"/>
                </p:ext>
              </p:extLst>
            </p:nvPr>
          </p:nvGraphicFramePr>
          <p:xfrm>
            <a:off x="1732764" y="3729832"/>
            <a:ext cx="369888" cy="539750"/>
          </p:xfrm>
          <a:graphic>
            <a:graphicData uri="http://schemas.openxmlformats.org/presentationml/2006/ole">
              <mc:AlternateContent xmlns:mc="http://schemas.openxmlformats.org/markup-compatibility/2006">
                <mc:Choice xmlns:v="urn:schemas-microsoft-com:vml" Requires="v">
                  <p:oleObj spid="_x0000_s11441" name="Equation" r:id="rId9" imgW="164880" imgH="241200" progId="Equation.DSMT4">
                    <p:embed/>
                  </p:oleObj>
                </mc:Choice>
                <mc:Fallback>
                  <p:oleObj name="Equation" r:id="rId9" imgW="164880" imgH="241200" progId="Equation.DSMT4">
                    <p:embed/>
                    <p:pic>
                      <p:nvPicPr>
                        <p:cNvPr id="0" name=""/>
                        <p:cNvPicPr>
                          <a:picLocks noChangeAspect="1" noChangeArrowheads="1"/>
                        </p:cNvPicPr>
                        <p:nvPr/>
                      </p:nvPicPr>
                      <p:blipFill>
                        <a:blip r:embed="rId10"/>
                        <a:srcRect/>
                        <a:stretch>
                          <a:fillRect/>
                        </a:stretch>
                      </p:blipFill>
                      <p:spPr bwMode="auto">
                        <a:xfrm>
                          <a:off x="1732764" y="3729832"/>
                          <a:ext cx="369888"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 name="对象 2"/>
          <p:cNvGraphicFramePr>
            <a:graphicFrameLocks noChangeAspect="1"/>
          </p:cNvGraphicFramePr>
          <p:nvPr>
            <p:extLst>
              <p:ext uri="{D42A27DB-BD31-4B8C-83A1-F6EECF244321}">
                <p14:modId xmlns:p14="http://schemas.microsoft.com/office/powerpoint/2010/main" val="4035671457"/>
              </p:ext>
            </p:extLst>
          </p:nvPr>
        </p:nvGraphicFramePr>
        <p:xfrm>
          <a:off x="388938" y="4254500"/>
          <a:ext cx="10982325" cy="2228850"/>
        </p:xfrm>
        <a:graphic>
          <a:graphicData uri="http://schemas.openxmlformats.org/presentationml/2006/ole">
            <mc:AlternateContent xmlns:mc="http://schemas.openxmlformats.org/markup-compatibility/2006">
              <mc:Choice xmlns:v="urn:schemas-microsoft-com:vml" Requires="v">
                <p:oleObj spid="_x0000_s11442" name="Equation" r:id="rId11" imgW="6006960" imgH="1218960" progId="Equation.DSMT4">
                  <p:embed/>
                </p:oleObj>
              </mc:Choice>
              <mc:Fallback>
                <p:oleObj name="Equation" r:id="rId11" imgW="6006960" imgH="1218960" progId="Equation.DSMT4">
                  <p:embed/>
                  <p:pic>
                    <p:nvPicPr>
                      <p:cNvPr id="0" name=""/>
                      <p:cNvPicPr/>
                      <p:nvPr/>
                    </p:nvPicPr>
                    <p:blipFill>
                      <a:blip r:embed="rId12"/>
                      <a:stretch>
                        <a:fillRect/>
                      </a:stretch>
                    </p:blipFill>
                    <p:spPr>
                      <a:xfrm>
                        <a:off x="388938" y="4254500"/>
                        <a:ext cx="10982325" cy="2228850"/>
                      </a:xfrm>
                      <a:prstGeom prst="rect">
                        <a:avLst/>
                      </a:prstGeom>
                    </p:spPr>
                  </p:pic>
                </p:oleObj>
              </mc:Fallback>
            </mc:AlternateContent>
          </a:graphicData>
        </a:graphic>
      </p:graphicFrame>
    </p:spTree>
    <p:extLst>
      <p:ext uri="{BB962C8B-B14F-4D97-AF65-F5344CB8AC3E}">
        <p14:creationId xmlns:p14="http://schemas.microsoft.com/office/powerpoint/2010/main" val="237952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235833A1-4430-42FF-865D-0137EBEA7856}" type="datetime1">
              <a:rPr lang="zh-CN" altLang="en-US"/>
              <a:pPr/>
              <a:t>2020/5/26</a:t>
            </a:fld>
            <a:endParaRPr lang="en-US" altLang="zh-CN"/>
          </a:p>
        </p:txBody>
      </p:sp>
      <p:sp>
        <p:nvSpPr>
          <p:cNvPr id="6" name="灯片编号占位符 3"/>
          <p:cNvSpPr>
            <a:spLocks noGrp="1"/>
          </p:cNvSpPr>
          <p:nvPr>
            <p:ph type="sldNum" sz="quarter" idx="12"/>
          </p:nvPr>
        </p:nvSpPr>
        <p:spPr/>
        <p:txBody>
          <a:bodyPr/>
          <a:lstStyle/>
          <a:p>
            <a:fld id="{CC2B2369-2372-4483-A019-D72D194CEB16}" type="slidenum">
              <a:rPr lang="en-US" altLang="zh-CN"/>
              <a:pPr/>
              <a:t>17</a:t>
            </a:fld>
            <a:endParaRPr lang="en-US" altLang="zh-CN"/>
          </a:p>
        </p:txBody>
      </p:sp>
      <p:sp>
        <p:nvSpPr>
          <p:cNvPr id="948227" name="Text Box 3"/>
          <p:cNvSpPr txBox="1">
            <a:spLocks noChangeArrowheads="1"/>
          </p:cNvSpPr>
          <p:nvPr/>
        </p:nvSpPr>
        <p:spPr bwMode="auto">
          <a:xfrm>
            <a:off x="331575" y="579332"/>
            <a:ext cx="5121337" cy="3086999"/>
          </a:xfrm>
          <a:prstGeom prst="rect">
            <a:avLst/>
          </a:prstGeom>
          <a:noFill/>
          <a:ln>
            <a:noFill/>
          </a:ln>
          <a:effectLst/>
          <a:extLst>
            <a:ext uri="{909E8E84-426E-40DD-AFC4-6F175D3DCCD1}">
              <a14:hiddenFill xmlns:a14="http://schemas.microsoft.com/office/drawing/2010/main">
                <a:solidFill>
                  <a:srgbClr val="CCCCFF">
                    <a:alpha val="42999"/>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25000"/>
              </a:lnSpc>
              <a:spcBef>
                <a:spcPct val="35000"/>
              </a:spcBef>
              <a:buClr>
                <a:schemeClr val="hlink"/>
              </a:buClr>
              <a:buFont typeface="Wingdings" panose="05000000000000000000" pitchFamily="2" charset="2"/>
              <a:buChar char="Ø"/>
            </a:pPr>
            <a:r>
              <a:rPr lang="en-US" altLang="zh-CN" sz="28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sz="28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、图示检验法</a:t>
            </a:r>
          </a:p>
          <a:p>
            <a:pPr>
              <a:lnSpc>
                <a:spcPct val="125000"/>
              </a:lnSpc>
              <a:spcBef>
                <a:spcPct val="35000"/>
              </a:spcBef>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）用</a:t>
            </a:r>
            <a:r>
              <a:rPr lang="en-US" altLang="zh-CN" sz="2800" b="1" i="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X-Y</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的散点图进行</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判断，</a:t>
            </a:r>
            <a:endPar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25000"/>
              </a:lnSpc>
              <a:spcBef>
                <a:spcPct val="35000"/>
              </a:spcBef>
            </a:pP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看</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样本点对样本回归线的</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偏离程度是否</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存在</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明显</a:t>
            </a:r>
            <a:r>
              <a:rPr lang="zh-CN" altLang="en-US" sz="2800" b="1" dirty="0" smtClean="0">
                <a:solidFill>
                  <a:srgbClr val="0000CC"/>
                </a:solidFill>
                <a:latin typeface="Times New Roman" panose="02020603050405020304" pitchFamily="18" charset="0"/>
                <a:ea typeface="楷体_GB2312" panose="02010609030101010101" pitchFamily="49" charset="-122"/>
                <a:cs typeface="Times New Roman" panose="02020603050405020304" pitchFamily="18" charset="0"/>
              </a:rPr>
              <a:t>扩大、缩小</a:t>
            </a:r>
            <a:r>
              <a:rPr lang="zh-CN" altLang="en-US" sz="2800" b="1" dirty="0">
                <a:solidFill>
                  <a:srgbClr val="0000CC"/>
                </a:solidFill>
                <a:latin typeface="Times New Roman" panose="02020603050405020304" pitchFamily="18" charset="0"/>
                <a:ea typeface="楷体_GB2312" panose="02010609030101010101" pitchFamily="49" charset="-122"/>
                <a:cs typeface="Times New Roman" panose="02020603050405020304" pitchFamily="18" charset="0"/>
              </a:rPr>
              <a:t>或</a:t>
            </a:r>
            <a:r>
              <a:rPr lang="zh-CN" altLang="en-US" sz="2800" b="1" dirty="0" smtClean="0">
                <a:solidFill>
                  <a:srgbClr val="0000CC"/>
                </a:solidFill>
                <a:latin typeface="Times New Roman" panose="02020603050405020304" pitchFamily="18" charset="0"/>
                <a:ea typeface="楷体_GB2312" panose="02010609030101010101" pitchFamily="49" charset="-122"/>
                <a:cs typeface="Times New Roman" panose="02020603050405020304" pitchFamily="18" charset="0"/>
              </a:rPr>
              <a:t>复杂的变动趋势。</a:t>
            </a:r>
            <a:endParaRPr lang="en-US" altLang="zh-CN" b="1" dirty="0">
              <a:solidFill>
                <a:srgbClr val="0000CC"/>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948230" name="Rectangle 6"/>
          <p:cNvSpPr>
            <a:spLocks noChangeArrowheads="1"/>
          </p:cNvSpPr>
          <p:nvPr/>
        </p:nvSpPr>
        <p:spPr bwMode="auto">
          <a:xfrm>
            <a:off x="2367553" y="113172"/>
            <a:ext cx="7793037" cy="76944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4400" dirty="0">
                <a:solidFill>
                  <a:srgbClr val="FF3300"/>
                </a:solidFill>
                <a:latin typeface="华文新魏" panose="02010800040101010101" pitchFamily="2" charset="-122"/>
                <a:ea typeface="华文新魏" panose="02010800040101010101" pitchFamily="2" charset="-122"/>
              </a:rPr>
              <a:t>     </a:t>
            </a:r>
            <a:r>
              <a:rPr lang="zh-CN" altLang="en-US" sz="4400" dirty="0">
                <a:solidFill>
                  <a:srgbClr val="FF3300"/>
                </a:solidFill>
                <a:latin typeface="华文新魏" panose="02010800040101010101" pitchFamily="2" charset="-122"/>
                <a:ea typeface="华文新魏" panose="02010800040101010101" pitchFamily="2" charset="-122"/>
              </a:rPr>
              <a:t>第三节    异方差的检验</a:t>
            </a:r>
          </a:p>
        </p:txBody>
      </p:sp>
      <p:grpSp>
        <p:nvGrpSpPr>
          <p:cNvPr id="948225" name="组合 948224"/>
          <p:cNvGrpSpPr/>
          <p:nvPr/>
        </p:nvGrpSpPr>
        <p:grpSpPr>
          <a:xfrm>
            <a:off x="5547111" y="1518071"/>
            <a:ext cx="6344619" cy="4783607"/>
            <a:chOff x="5547111" y="1518071"/>
            <a:chExt cx="6344619" cy="4783607"/>
          </a:xfrm>
        </p:grpSpPr>
        <p:sp>
          <p:nvSpPr>
            <p:cNvPr id="20" name="Line 9"/>
            <p:cNvSpPr>
              <a:spLocks noChangeShapeType="1"/>
            </p:cNvSpPr>
            <p:nvPr/>
          </p:nvSpPr>
          <p:spPr bwMode="auto">
            <a:xfrm flipV="1">
              <a:off x="5890744" y="2694355"/>
              <a:ext cx="4966197" cy="2218526"/>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2" name="Line 7"/>
            <p:cNvSpPr>
              <a:spLocks noChangeShapeType="1"/>
            </p:cNvSpPr>
            <p:nvPr/>
          </p:nvSpPr>
          <p:spPr bwMode="auto">
            <a:xfrm flipV="1">
              <a:off x="5629816" y="6214032"/>
              <a:ext cx="5908067" cy="49791"/>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3" name="Line 8"/>
            <p:cNvSpPr>
              <a:spLocks noChangeShapeType="1"/>
            </p:cNvSpPr>
            <p:nvPr/>
          </p:nvSpPr>
          <p:spPr bwMode="auto">
            <a:xfrm flipV="1">
              <a:off x="5636012" y="1899018"/>
              <a:ext cx="23199" cy="4366137"/>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aphicFrame>
          <p:nvGraphicFramePr>
            <p:cNvPr id="24" name="对象 23"/>
            <p:cNvGraphicFramePr>
              <a:graphicFrameLocks noChangeAspect="1"/>
            </p:cNvGraphicFramePr>
            <p:nvPr>
              <p:extLst>
                <p:ext uri="{D42A27DB-BD31-4B8C-83A1-F6EECF244321}">
                  <p14:modId xmlns:p14="http://schemas.microsoft.com/office/powerpoint/2010/main" val="3026642297"/>
                </p:ext>
              </p:extLst>
            </p:nvPr>
          </p:nvGraphicFramePr>
          <p:xfrm>
            <a:off x="5547111" y="1518071"/>
            <a:ext cx="343633" cy="319088"/>
          </p:xfrm>
          <a:graphic>
            <a:graphicData uri="http://schemas.openxmlformats.org/presentationml/2006/ole">
              <mc:AlternateContent xmlns:mc="http://schemas.openxmlformats.org/markup-compatibility/2006">
                <mc:Choice xmlns:v="urn:schemas-microsoft-com:vml" Requires="v">
                  <p:oleObj spid="_x0000_s47238" name="Equation" r:id="rId3" imgW="177480" imgH="164880" progId="Equation.DSMT4">
                    <p:embed/>
                  </p:oleObj>
                </mc:Choice>
                <mc:Fallback>
                  <p:oleObj name="Equation" r:id="rId3" imgW="177480" imgH="164880" progId="Equation.DSMT4">
                    <p:embed/>
                    <p:pic>
                      <p:nvPicPr>
                        <p:cNvPr id="0" name=""/>
                        <p:cNvPicPr/>
                        <p:nvPr/>
                      </p:nvPicPr>
                      <p:blipFill>
                        <a:blip r:embed="rId4"/>
                        <a:stretch>
                          <a:fillRect/>
                        </a:stretch>
                      </p:blipFill>
                      <p:spPr>
                        <a:xfrm>
                          <a:off x="5547111" y="1518071"/>
                          <a:ext cx="343633" cy="319088"/>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3828089836"/>
                </p:ext>
              </p:extLst>
            </p:nvPr>
          </p:nvGraphicFramePr>
          <p:xfrm>
            <a:off x="11523430" y="5982591"/>
            <a:ext cx="368300" cy="319087"/>
          </p:xfrm>
          <a:graphic>
            <a:graphicData uri="http://schemas.openxmlformats.org/presentationml/2006/ole">
              <mc:AlternateContent xmlns:mc="http://schemas.openxmlformats.org/markup-compatibility/2006">
                <mc:Choice xmlns:v="urn:schemas-microsoft-com:vml" Requires="v">
                  <p:oleObj spid="_x0000_s47239" name="Equation" r:id="rId5" imgW="190440" imgH="164880" progId="Equation.DSMT4">
                    <p:embed/>
                  </p:oleObj>
                </mc:Choice>
                <mc:Fallback>
                  <p:oleObj name="Equation" r:id="rId5" imgW="190440" imgH="164880" progId="Equation.DSMT4">
                    <p:embed/>
                    <p:pic>
                      <p:nvPicPr>
                        <p:cNvPr id="0" name=""/>
                        <p:cNvPicPr/>
                        <p:nvPr/>
                      </p:nvPicPr>
                      <p:blipFill>
                        <a:blip r:embed="rId6"/>
                        <a:stretch>
                          <a:fillRect/>
                        </a:stretch>
                      </p:blipFill>
                      <p:spPr>
                        <a:xfrm>
                          <a:off x="11523430" y="5982591"/>
                          <a:ext cx="368300" cy="319087"/>
                        </a:xfrm>
                        <a:prstGeom prst="rect">
                          <a:avLst/>
                        </a:prstGeom>
                      </p:spPr>
                    </p:pic>
                  </p:oleObj>
                </mc:Fallback>
              </mc:AlternateContent>
            </a:graphicData>
          </a:graphic>
        </p:graphicFrame>
        <p:sp>
          <p:nvSpPr>
            <p:cNvPr id="26" name="椭圆 25"/>
            <p:cNvSpPr/>
            <p:nvPr/>
          </p:nvSpPr>
          <p:spPr>
            <a:xfrm>
              <a:off x="10797374" y="3787360"/>
              <a:ext cx="119133" cy="1385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6084363" y="4479745"/>
              <a:ext cx="119133" cy="1385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7830385" y="4554056"/>
              <a:ext cx="119133" cy="1385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263461" y="2955636"/>
              <a:ext cx="119133" cy="1385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397911" y="4096469"/>
              <a:ext cx="119133" cy="1385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980072" y="5071792"/>
              <a:ext cx="119133" cy="1385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9643861" y="2233414"/>
              <a:ext cx="119133" cy="1385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6411832" y="4957992"/>
              <a:ext cx="119133" cy="1385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6542318" y="4165742"/>
              <a:ext cx="119133" cy="1385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6926509" y="4843608"/>
              <a:ext cx="119133" cy="1385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8723704" y="2448486"/>
              <a:ext cx="119133" cy="1385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7334522" y="4733309"/>
              <a:ext cx="119133" cy="1385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8661036" y="4318000"/>
              <a:ext cx="119133" cy="1385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10157207" y="3957924"/>
              <a:ext cx="119133" cy="1385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9278778" y="2403283"/>
              <a:ext cx="119133" cy="1385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9740965" y="3809857"/>
              <a:ext cx="119133" cy="1385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8253154" y="4504825"/>
              <a:ext cx="119133" cy="1385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9017669" y="4011771"/>
              <a:ext cx="119133" cy="1385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7060207" y="3989632"/>
              <a:ext cx="119133" cy="1385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7146667" y="3554815"/>
              <a:ext cx="119133" cy="1385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8958103" y="2896028"/>
              <a:ext cx="119133" cy="1385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10097640" y="1731145"/>
              <a:ext cx="119133" cy="1385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7727253" y="3289766"/>
              <a:ext cx="119133" cy="1385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48231" name="组合 948230"/>
          <p:cNvGrpSpPr/>
          <p:nvPr/>
        </p:nvGrpSpPr>
        <p:grpSpPr>
          <a:xfrm>
            <a:off x="6461125" y="1800417"/>
            <a:ext cx="4000500" cy="3296120"/>
            <a:chOff x="6461125" y="1800417"/>
            <a:chExt cx="4000500" cy="3296120"/>
          </a:xfrm>
        </p:grpSpPr>
        <p:cxnSp>
          <p:nvCxnSpPr>
            <p:cNvPr id="41" name="直接连接符 40"/>
            <p:cNvCxnSpPr>
              <a:endCxn id="62" idx="4"/>
            </p:cNvCxnSpPr>
            <p:nvPr/>
          </p:nvCxnSpPr>
          <p:spPr>
            <a:xfrm>
              <a:off x="6461125" y="4687899"/>
              <a:ext cx="10274" cy="408638"/>
            </a:xfrm>
            <a:prstGeom prst="line">
              <a:avLst/>
            </a:prstGeom>
            <a:ln w="28575">
              <a:solidFill>
                <a:srgbClr val="0000FF"/>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47" name="对象 46"/>
            <p:cNvGraphicFramePr>
              <a:graphicFrameLocks noChangeAspect="1"/>
            </p:cNvGraphicFramePr>
            <p:nvPr>
              <p:extLst>
                <p:ext uri="{D42A27DB-BD31-4B8C-83A1-F6EECF244321}">
                  <p14:modId xmlns:p14="http://schemas.microsoft.com/office/powerpoint/2010/main" val="4223044222"/>
                </p:ext>
              </p:extLst>
            </p:nvPr>
          </p:nvGraphicFramePr>
          <p:xfrm>
            <a:off x="10112375" y="2057400"/>
            <a:ext cx="349250" cy="527050"/>
          </p:xfrm>
          <a:graphic>
            <a:graphicData uri="http://schemas.openxmlformats.org/presentationml/2006/ole">
              <mc:AlternateContent xmlns:mc="http://schemas.openxmlformats.org/markup-compatibility/2006">
                <mc:Choice xmlns:v="urn:schemas-microsoft-com:vml" Requires="v">
                  <p:oleObj spid="_x0000_s47240" name="Equation" r:id="rId7" imgW="152280" imgH="228600" progId="Equation.DSMT4">
                    <p:embed/>
                  </p:oleObj>
                </mc:Choice>
                <mc:Fallback>
                  <p:oleObj name="Equation" r:id="rId7" imgW="152280" imgH="228600" progId="Equation.DSMT4">
                    <p:embed/>
                    <p:pic>
                      <p:nvPicPr>
                        <p:cNvPr id="0" name=""/>
                        <p:cNvPicPr/>
                        <p:nvPr/>
                      </p:nvPicPr>
                      <p:blipFill>
                        <a:blip r:embed="rId8"/>
                        <a:stretch>
                          <a:fillRect/>
                        </a:stretch>
                      </p:blipFill>
                      <p:spPr>
                        <a:xfrm>
                          <a:off x="10112375" y="2057400"/>
                          <a:ext cx="349250" cy="527050"/>
                        </a:xfrm>
                        <a:prstGeom prst="rect">
                          <a:avLst/>
                        </a:prstGeom>
                      </p:spPr>
                    </p:pic>
                  </p:oleObj>
                </mc:Fallback>
              </mc:AlternateContent>
            </a:graphicData>
          </a:graphic>
        </p:graphicFrame>
        <p:graphicFrame>
          <p:nvGraphicFramePr>
            <p:cNvPr id="88" name="对象 87"/>
            <p:cNvGraphicFramePr>
              <a:graphicFrameLocks noChangeAspect="1"/>
            </p:cNvGraphicFramePr>
            <p:nvPr>
              <p:extLst>
                <p:ext uri="{D42A27DB-BD31-4B8C-83A1-F6EECF244321}">
                  <p14:modId xmlns:p14="http://schemas.microsoft.com/office/powerpoint/2010/main" val="2180408145"/>
                </p:ext>
              </p:extLst>
            </p:nvPr>
          </p:nvGraphicFramePr>
          <p:xfrm>
            <a:off x="6462713" y="4519613"/>
            <a:ext cx="349250" cy="525462"/>
          </p:xfrm>
          <a:graphic>
            <a:graphicData uri="http://schemas.openxmlformats.org/presentationml/2006/ole">
              <mc:AlternateContent xmlns:mc="http://schemas.openxmlformats.org/markup-compatibility/2006">
                <mc:Choice xmlns:v="urn:schemas-microsoft-com:vml" Requires="v">
                  <p:oleObj spid="_x0000_s47241" name="Equation" r:id="rId9" imgW="152280" imgH="228600" progId="Equation.DSMT4">
                    <p:embed/>
                  </p:oleObj>
                </mc:Choice>
                <mc:Fallback>
                  <p:oleObj name="Equation" r:id="rId9" imgW="152280" imgH="228600" progId="Equation.DSMT4">
                    <p:embed/>
                    <p:pic>
                      <p:nvPicPr>
                        <p:cNvPr id="0" name=""/>
                        <p:cNvPicPr/>
                        <p:nvPr/>
                      </p:nvPicPr>
                      <p:blipFill>
                        <a:blip r:embed="rId10"/>
                        <a:stretch>
                          <a:fillRect/>
                        </a:stretch>
                      </p:blipFill>
                      <p:spPr>
                        <a:xfrm>
                          <a:off x="6462713" y="4519613"/>
                          <a:ext cx="349250" cy="525462"/>
                        </a:xfrm>
                        <a:prstGeom prst="rect">
                          <a:avLst/>
                        </a:prstGeom>
                      </p:spPr>
                    </p:pic>
                  </p:oleObj>
                </mc:Fallback>
              </mc:AlternateContent>
            </a:graphicData>
          </a:graphic>
        </p:graphicFrame>
        <p:cxnSp>
          <p:nvCxnSpPr>
            <p:cNvPr id="89" name="直接连接符 88"/>
            <p:cNvCxnSpPr/>
            <p:nvPr/>
          </p:nvCxnSpPr>
          <p:spPr>
            <a:xfrm>
              <a:off x="7781748" y="3397432"/>
              <a:ext cx="23834" cy="683611"/>
            </a:xfrm>
            <a:prstGeom prst="line">
              <a:avLst/>
            </a:prstGeom>
            <a:ln w="28575">
              <a:solidFill>
                <a:srgbClr val="0000FF"/>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91" name="对象 90"/>
            <p:cNvGraphicFramePr>
              <a:graphicFrameLocks noChangeAspect="1"/>
            </p:cNvGraphicFramePr>
            <p:nvPr>
              <p:extLst>
                <p:ext uri="{D42A27DB-BD31-4B8C-83A1-F6EECF244321}">
                  <p14:modId xmlns:p14="http://schemas.microsoft.com/office/powerpoint/2010/main" val="2139884599"/>
                </p:ext>
              </p:extLst>
            </p:nvPr>
          </p:nvGraphicFramePr>
          <p:xfrm>
            <a:off x="7805582" y="3370373"/>
            <a:ext cx="379413" cy="555625"/>
          </p:xfrm>
          <a:graphic>
            <a:graphicData uri="http://schemas.openxmlformats.org/presentationml/2006/ole">
              <mc:AlternateContent xmlns:mc="http://schemas.openxmlformats.org/markup-compatibility/2006">
                <mc:Choice xmlns:v="urn:schemas-microsoft-com:vml" Requires="v">
                  <p:oleObj spid="_x0000_s47242" name="Equation" r:id="rId11" imgW="164880" imgH="241200" progId="Equation.DSMT4">
                    <p:embed/>
                  </p:oleObj>
                </mc:Choice>
                <mc:Fallback>
                  <p:oleObj name="Equation" r:id="rId11" imgW="164880" imgH="241200" progId="Equation.DSMT4">
                    <p:embed/>
                    <p:pic>
                      <p:nvPicPr>
                        <p:cNvPr id="0" name=""/>
                        <p:cNvPicPr/>
                        <p:nvPr/>
                      </p:nvPicPr>
                      <p:blipFill>
                        <a:blip r:embed="rId12"/>
                        <a:stretch>
                          <a:fillRect/>
                        </a:stretch>
                      </p:blipFill>
                      <p:spPr>
                        <a:xfrm>
                          <a:off x="7805582" y="3370373"/>
                          <a:ext cx="379413" cy="555625"/>
                        </a:xfrm>
                        <a:prstGeom prst="rect">
                          <a:avLst/>
                        </a:prstGeom>
                      </p:spPr>
                    </p:pic>
                  </p:oleObj>
                </mc:Fallback>
              </mc:AlternateContent>
            </a:graphicData>
          </a:graphic>
        </p:graphicFrame>
        <p:cxnSp>
          <p:nvCxnSpPr>
            <p:cNvPr id="92" name="直接连接符 91"/>
            <p:cNvCxnSpPr/>
            <p:nvPr/>
          </p:nvCxnSpPr>
          <p:spPr>
            <a:xfrm>
              <a:off x="10163692" y="1800417"/>
              <a:ext cx="20545" cy="1228677"/>
            </a:xfrm>
            <a:prstGeom prst="line">
              <a:avLst/>
            </a:prstGeom>
            <a:ln w="28575">
              <a:solidFill>
                <a:srgbClr val="0000FF"/>
              </a:solidFill>
              <a:prstDash val="sysDot"/>
            </a:ln>
          </p:spPr>
          <p:style>
            <a:lnRef idx="1">
              <a:schemeClr val="accent1"/>
            </a:lnRef>
            <a:fillRef idx="0">
              <a:schemeClr val="accent1"/>
            </a:fillRef>
            <a:effectRef idx="0">
              <a:schemeClr val="accent1"/>
            </a:effectRef>
            <a:fontRef idx="minor">
              <a:schemeClr val="tx1"/>
            </a:fontRef>
          </p:style>
        </p:cxnSp>
        <p:cxnSp>
          <p:nvCxnSpPr>
            <p:cNvPr id="93" name="直接连接符 92"/>
            <p:cNvCxnSpPr>
              <a:endCxn id="30" idx="4"/>
            </p:cNvCxnSpPr>
            <p:nvPr/>
          </p:nvCxnSpPr>
          <p:spPr>
            <a:xfrm>
              <a:off x="9428508" y="3310175"/>
              <a:ext cx="28970" cy="924839"/>
            </a:xfrm>
            <a:prstGeom prst="line">
              <a:avLst/>
            </a:prstGeom>
            <a:ln w="28575">
              <a:solidFill>
                <a:srgbClr val="0000FF"/>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95" name="对象 94"/>
            <p:cNvGraphicFramePr>
              <a:graphicFrameLocks noChangeAspect="1"/>
            </p:cNvGraphicFramePr>
            <p:nvPr>
              <p:extLst>
                <p:ext uri="{D42A27DB-BD31-4B8C-83A1-F6EECF244321}">
                  <p14:modId xmlns:p14="http://schemas.microsoft.com/office/powerpoint/2010/main" val="4184391078"/>
                </p:ext>
              </p:extLst>
            </p:nvPr>
          </p:nvGraphicFramePr>
          <p:xfrm>
            <a:off x="9437688" y="3403600"/>
            <a:ext cx="350837" cy="525463"/>
          </p:xfrm>
          <a:graphic>
            <a:graphicData uri="http://schemas.openxmlformats.org/presentationml/2006/ole">
              <mc:AlternateContent xmlns:mc="http://schemas.openxmlformats.org/markup-compatibility/2006">
                <mc:Choice xmlns:v="urn:schemas-microsoft-com:vml" Requires="v">
                  <p:oleObj spid="_x0000_s47243" name="Equation" r:id="rId13" imgW="152280" imgH="228600" progId="Equation.DSMT4">
                    <p:embed/>
                  </p:oleObj>
                </mc:Choice>
                <mc:Fallback>
                  <p:oleObj name="Equation" r:id="rId13" imgW="152280" imgH="228600" progId="Equation.DSMT4">
                    <p:embed/>
                    <p:pic>
                      <p:nvPicPr>
                        <p:cNvPr id="0" name=""/>
                        <p:cNvPicPr/>
                        <p:nvPr/>
                      </p:nvPicPr>
                      <p:blipFill>
                        <a:blip r:embed="rId14"/>
                        <a:stretch>
                          <a:fillRect/>
                        </a:stretch>
                      </p:blipFill>
                      <p:spPr>
                        <a:xfrm>
                          <a:off x="9437688" y="3403600"/>
                          <a:ext cx="350837" cy="525463"/>
                        </a:xfrm>
                        <a:prstGeom prst="rect">
                          <a:avLst/>
                        </a:prstGeom>
                      </p:spPr>
                    </p:pic>
                  </p:oleObj>
                </mc:Fallback>
              </mc:AlternateContent>
            </a:graphicData>
          </a:graphic>
        </p:graphicFrame>
      </p:grpSp>
      <p:graphicFrame>
        <p:nvGraphicFramePr>
          <p:cNvPr id="948232" name="对象 948231"/>
          <p:cNvGraphicFramePr>
            <a:graphicFrameLocks noChangeAspect="1"/>
          </p:cNvGraphicFramePr>
          <p:nvPr>
            <p:extLst>
              <p:ext uri="{D42A27DB-BD31-4B8C-83A1-F6EECF244321}">
                <p14:modId xmlns:p14="http://schemas.microsoft.com/office/powerpoint/2010/main" val="1009789744"/>
              </p:ext>
            </p:extLst>
          </p:nvPr>
        </p:nvGraphicFramePr>
        <p:xfrm>
          <a:off x="406400" y="4038600"/>
          <a:ext cx="4784725" cy="1838325"/>
        </p:xfrm>
        <a:graphic>
          <a:graphicData uri="http://schemas.openxmlformats.org/presentationml/2006/ole">
            <mc:AlternateContent xmlns:mc="http://schemas.openxmlformats.org/markup-compatibility/2006">
              <mc:Choice xmlns:v="urn:schemas-microsoft-com:vml" Requires="v">
                <p:oleObj spid="_x0000_s47244" name="Equation" r:id="rId15" imgW="2374560" imgH="914400" progId="Equation.DSMT4">
                  <p:embed/>
                </p:oleObj>
              </mc:Choice>
              <mc:Fallback>
                <p:oleObj name="Equation" r:id="rId15" imgW="2374560" imgH="914400" progId="Equation.DSMT4">
                  <p:embed/>
                  <p:pic>
                    <p:nvPicPr>
                      <p:cNvPr id="0" name=""/>
                      <p:cNvPicPr/>
                      <p:nvPr/>
                    </p:nvPicPr>
                    <p:blipFill>
                      <a:blip r:embed="rId16"/>
                      <a:stretch>
                        <a:fillRect/>
                      </a:stretch>
                    </p:blipFill>
                    <p:spPr>
                      <a:xfrm>
                        <a:off x="406400" y="4038600"/>
                        <a:ext cx="4784725" cy="1838325"/>
                      </a:xfrm>
                      <a:prstGeom prst="rect">
                        <a:avLst/>
                      </a:prstGeom>
                    </p:spPr>
                  </p:pic>
                </p:oleObj>
              </mc:Fallback>
            </mc:AlternateContent>
          </a:graphicData>
        </a:graphic>
      </p:graphicFrame>
    </p:spTree>
    <p:extLst>
      <p:ext uri="{BB962C8B-B14F-4D97-AF65-F5344CB8AC3E}">
        <p14:creationId xmlns:p14="http://schemas.microsoft.com/office/powerpoint/2010/main" val="173951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48225"/>
                                        </p:tgtEl>
                                        <p:attrNameLst>
                                          <p:attrName>style.visibility</p:attrName>
                                        </p:attrNameLst>
                                      </p:cBhvr>
                                      <p:to>
                                        <p:strVal val="visible"/>
                                      </p:to>
                                    </p:set>
                                    <p:animEffect transition="in" filter="wipe(down)">
                                      <p:cBhvr>
                                        <p:cTn id="7" dur="500"/>
                                        <p:tgtEl>
                                          <p:spTgt spid="9482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48231"/>
                                        </p:tgtEl>
                                        <p:attrNameLst>
                                          <p:attrName>style.visibility</p:attrName>
                                        </p:attrNameLst>
                                      </p:cBhvr>
                                      <p:to>
                                        <p:strVal val="visible"/>
                                      </p:to>
                                    </p:set>
                                    <p:animEffect transition="in" filter="wipe(down)">
                                      <p:cBhvr>
                                        <p:cTn id="12" dur="500"/>
                                        <p:tgtEl>
                                          <p:spTgt spid="9482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48232"/>
                                        </p:tgtEl>
                                        <p:attrNameLst>
                                          <p:attrName>style.visibility</p:attrName>
                                        </p:attrNameLst>
                                      </p:cBhvr>
                                      <p:to>
                                        <p:strVal val="visible"/>
                                      </p:to>
                                    </p:set>
                                    <p:animEffect transition="in" filter="wipe(down)">
                                      <p:cBhvr>
                                        <p:cTn id="17" dur="500"/>
                                        <p:tgtEl>
                                          <p:spTgt spid="948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1"/>
          <p:cNvSpPr>
            <a:spLocks noGrp="1"/>
          </p:cNvSpPr>
          <p:nvPr>
            <p:ph type="dt" sz="half" idx="10"/>
          </p:nvPr>
        </p:nvSpPr>
        <p:spPr/>
        <p:txBody>
          <a:bodyPr/>
          <a:lstStyle/>
          <a:p>
            <a:fld id="{911A2195-2348-49B1-BDBE-FD2C2736CE33}" type="datetime1">
              <a:rPr lang="zh-CN" altLang="en-US"/>
              <a:pPr/>
              <a:t>2020/5/26</a:t>
            </a:fld>
            <a:endParaRPr lang="en-US" altLang="zh-CN"/>
          </a:p>
        </p:txBody>
      </p:sp>
      <p:sp>
        <p:nvSpPr>
          <p:cNvPr id="7" name="灯片编号占位符 3"/>
          <p:cNvSpPr>
            <a:spLocks noGrp="1"/>
          </p:cNvSpPr>
          <p:nvPr>
            <p:ph type="sldNum" sz="quarter" idx="12"/>
          </p:nvPr>
        </p:nvSpPr>
        <p:spPr/>
        <p:txBody>
          <a:bodyPr/>
          <a:lstStyle/>
          <a:p>
            <a:fld id="{C1693807-51D5-4B23-817C-3437709A8694}" type="slidenum">
              <a:rPr lang="en-US" altLang="zh-CN"/>
              <a:pPr/>
              <a:t>18</a:t>
            </a:fld>
            <a:endParaRPr lang="en-US" altLang="zh-CN"/>
          </a:p>
        </p:txBody>
      </p:sp>
      <p:pic>
        <p:nvPicPr>
          <p:cNvPr id="105984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1325" y="256789"/>
            <a:ext cx="8670177" cy="3152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984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6544" y="3457709"/>
            <a:ext cx="8679108" cy="299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75896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p:cNvSpPr>
            <a:spLocks noGrp="1"/>
          </p:cNvSpPr>
          <p:nvPr>
            <p:ph type="dt" sz="half" idx="10"/>
          </p:nvPr>
        </p:nvSpPr>
        <p:spPr/>
        <p:txBody>
          <a:bodyPr/>
          <a:lstStyle/>
          <a:p>
            <a:fld id="{D0DEAF39-B569-4BCB-962A-2B4A7F331CD0}" type="datetime1">
              <a:rPr lang="zh-CN" altLang="en-US"/>
              <a:pPr/>
              <a:t>2020/5/26</a:t>
            </a:fld>
            <a:endParaRPr lang="en-US" altLang="zh-CN"/>
          </a:p>
        </p:txBody>
      </p:sp>
      <p:sp>
        <p:nvSpPr>
          <p:cNvPr id="8" name="灯片编号占位符 3"/>
          <p:cNvSpPr>
            <a:spLocks noGrp="1"/>
          </p:cNvSpPr>
          <p:nvPr>
            <p:ph type="sldNum" sz="quarter" idx="12"/>
          </p:nvPr>
        </p:nvSpPr>
        <p:spPr/>
        <p:txBody>
          <a:bodyPr/>
          <a:lstStyle/>
          <a:p>
            <a:fld id="{0B31F7A1-0747-46A6-978B-2673C5868ECC}" type="slidenum">
              <a:rPr lang="en-US" altLang="zh-CN"/>
              <a:pPr/>
              <a:t>19</a:t>
            </a:fld>
            <a:endParaRPr lang="en-US" altLang="zh-CN"/>
          </a:p>
        </p:txBody>
      </p:sp>
      <p:grpSp>
        <p:nvGrpSpPr>
          <p:cNvPr id="1072131" name="Group 3"/>
          <p:cNvGrpSpPr>
            <a:grpSpLocks/>
          </p:cNvGrpSpPr>
          <p:nvPr/>
        </p:nvGrpSpPr>
        <p:grpSpPr bwMode="auto">
          <a:xfrm>
            <a:off x="2790825" y="123552"/>
            <a:ext cx="5362575" cy="547688"/>
            <a:chOff x="1170" y="255"/>
            <a:chExt cx="3378" cy="345"/>
          </a:xfrm>
        </p:grpSpPr>
        <p:sp>
          <p:nvSpPr>
            <p:cNvPr id="1072132" name="Text Box 4"/>
            <p:cNvSpPr txBox="1">
              <a:spLocks noChangeArrowheads="1"/>
            </p:cNvSpPr>
            <p:nvPr/>
          </p:nvSpPr>
          <p:spPr bwMode="auto">
            <a:xfrm>
              <a:off x="1170" y="261"/>
              <a:ext cx="33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）用　　　的散点图进行判断</a:t>
              </a:r>
            </a:p>
          </p:txBody>
        </p:sp>
        <p:graphicFrame>
          <p:nvGraphicFramePr>
            <p:cNvPr id="1072133" name="Object 5"/>
            <p:cNvGraphicFramePr>
              <a:graphicFrameLocks noChangeAspect="1"/>
            </p:cNvGraphicFramePr>
            <p:nvPr>
              <p:extLst>
                <p:ext uri="{D42A27DB-BD31-4B8C-83A1-F6EECF244321}">
                  <p14:modId xmlns:p14="http://schemas.microsoft.com/office/powerpoint/2010/main" val="1431985333"/>
                </p:ext>
              </p:extLst>
            </p:nvPr>
          </p:nvGraphicFramePr>
          <p:xfrm>
            <a:off x="2064" y="255"/>
            <a:ext cx="635" cy="345"/>
          </p:xfrm>
          <a:graphic>
            <a:graphicData uri="http://schemas.openxmlformats.org/presentationml/2006/ole">
              <mc:AlternateContent xmlns:mc="http://schemas.openxmlformats.org/markup-compatibility/2006">
                <mc:Choice xmlns:v="urn:schemas-microsoft-com:vml" Requires="v">
                  <p:oleObj spid="_x0000_s13369" name="Equation" r:id="rId3" imgW="444240" imgH="241200" progId="Equation.DSMT4">
                    <p:embed/>
                  </p:oleObj>
                </mc:Choice>
                <mc:Fallback>
                  <p:oleObj name="Equation" r:id="rId3" imgW="444240" imgH="241200" progId="Equation.DSMT4">
                    <p:embed/>
                    <p:pic>
                      <p:nvPicPr>
                        <p:cNvPr id="0" name=""/>
                        <p:cNvPicPr>
                          <a:picLocks noChangeAspect="1" noChangeArrowheads="1"/>
                        </p:cNvPicPr>
                        <p:nvPr/>
                      </p:nvPicPr>
                      <p:blipFill>
                        <a:blip r:embed="rId4"/>
                        <a:srcRect/>
                        <a:stretch>
                          <a:fillRect/>
                        </a:stretch>
                      </p:blipFill>
                      <p:spPr bwMode="auto">
                        <a:xfrm>
                          <a:off x="2064" y="255"/>
                          <a:ext cx="635"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2" name="图片 1"/>
          <p:cNvPicPr>
            <a:picLocks noChangeAspect="1"/>
          </p:cNvPicPr>
          <p:nvPr/>
        </p:nvPicPr>
        <p:blipFill>
          <a:blip r:embed="rId5"/>
          <a:stretch>
            <a:fillRect/>
          </a:stretch>
        </p:blipFill>
        <p:spPr>
          <a:xfrm>
            <a:off x="4707709" y="808602"/>
            <a:ext cx="6963221" cy="5547747"/>
          </a:xfrm>
          <a:prstGeom prst="rect">
            <a:avLst/>
          </a:prstGeom>
        </p:spPr>
      </p:pic>
      <p:graphicFrame>
        <p:nvGraphicFramePr>
          <p:cNvPr id="3" name="对象 2"/>
          <p:cNvGraphicFramePr>
            <a:graphicFrameLocks noChangeAspect="1"/>
          </p:cNvGraphicFramePr>
          <p:nvPr>
            <p:extLst>
              <p:ext uri="{D42A27DB-BD31-4B8C-83A1-F6EECF244321}">
                <p14:modId xmlns:p14="http://schemas.microsoft.com/office/powerpoint/2010/main" val="2493890860"/>
              </p:ext>
            </p:extLst>
          </p:nvPr>
        </p:nvGraphicFramePr>
        <p:xfrm>
          <a:off x="762959" y="1534838"/>
          <a:ext cx="3447091" cy="4095273"/>
        </p:xfrm>
        <a:graphic>
          <a:graphicData uri="http://schemas.openxmlformats.org/presentationml/2006/ole">
            <mc:AlternateContent xmlns:mc="http://schemas.openxmlformats.org/markup-compatibility/2006">
              <mc:Choice xmlns:v="urn:schemas-microsoft-com:vml" Requires="v">
                <p:oleObj spid="_x0000_s13370" name="Equation" r:id="rId6" imgW="2082600" imgH="2476440" progId="Equation.DSMT4">
                  <p:embed/>
                </p:oleObj>
              </mc:Choice>
              <mc:Fallback>
                <p:oleObj name="Equation" r:id="rId6" imgW="2082600" imgH="2476440" progId="Equation.DSMT4">
                  <p:embed/>
                  <p:pic>
                    <p:nvPicPr>
                      <p:cNvPr id="0" name=""/>
                      <p:cNvPicPr/>
                      <p:nvPr/>
                    </p:nvPicPr>
                    <p:blipFill>
                      <a:blip r:embed="rId7"/>
                      <a:stretch>
                        <a:fillRect/>
                      </a:stretch>
                    </p:blipFill>
                    <p:spPr>
                      <a:xfrm>
                        <a:off x="762959" y="1534838"/>
                        <a:ext cx="3447091" cy="4095273"/>
                      </a:xfrm>
                      <a:prstGeom prst="rect">
                        <a:avLst/>
                      </a:prstGeom>
                    </p:spPr>
                  </p:pic>
                </p:oleObj>
              </mc:Fallback>
            </mc:AlternateContent>
          </a:graphicData>
        </a:graphic>
      </p:graphicFrame>
    </p:spTree>
    <p:extLst>
      <p:ext uri="{BB962C8B-B14F-4D97-AF65-F5344CB8AC3E}">
        <p14:creationId xmlns:p14="http://schemas.microsoft.com/office/powerpoint/2010/main" val="223961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29B6EB5-CC7C-4F8D-BED0-D2DA62F2C6BD}" type="datetime1">
              <a:rPr lang="zh-CN" altLang="en-US"/>
              <a:pPr/>
              <a:t>2020/5/26</a:t>
            </a:fld>
            <a:endParaRPr lang="en-US" altLang="zh-CN"/>
          </a:p>
        </p:txBody>
      </p:sp>
      <p:sp>
        <p:nvSpPr>
          <p:cNvPr id="6" name="灯片编号占位符 5"/>
          <p:cNvSpPr>
            <a:spLocks noGrp="1"/>
          </p:cNvSpPr>
          <p:nvPr>
            <p:ph type="sldNum" sz="quarter" idx="12"/>
          </p:nvPr>
        </p:nvSpPr>
        <p:spPr/>
        <p:txBody>
          <a:bodyPr/>
          <a:lstStyle/>
          <a:p>
            <a:fld id="{0E9D6F60-8897-4E00-B60A-C1216CE225CB}" type="slidenum">
              <a:rPr lang="en-US" altLang="zh-CN" smtClean="0"/>
              <a:pPr/>
              <a:t>2</a:t>
            </a:fld>
            <a:endParaRPr lang="en-US" altLang="zh-CN" dirty="0"/>
          </a:p>
        </p:txBody>
      </p:sp>
      <p:sp>
        <p:nvSpPr>
          <p:cNvPr id="996354" name="Rectangle 2"/>
          <p:cNvSpPr>
            <a:spLocks noGrp="1" noChangeArrowheads="1"/>
          </p:cNvSpPr>
          <p:nvPr>
            <p:ph type="title"/>
          </p:nvPr>
        </p:nvSpPr>
        <p:spPr>
          <a:xfrm>
            <a:off x="4025537" y="581027"/>
            <a:ext cx="6048375" cy="863600"/>
          </a:xfrm>
        </p:spPr>
        <p:txBody>
          <a:bodyPr>
            <a:normAutofit/>
          </a:bodyPr>
          <a:lstStyle/>
          <a:p>
            <a:r>
              <a:rPr lang="zh-CN" altLang="en-US" sz="4800" b="1" dirty="0">
                <a:solidFill>
                  <a:srgbClr val="FF0000"/>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主要内容</a:t>
            </a:r>
            <a:endParaRPr lang="zh-CN" altLang="en-US" sz="4800" b="1" dirty="0">
              <a:solidFill>
                <a:srgbClr val="FF0000"/>
              </a:solidFill>
              <a:latin typeface="楷体_GB2312" panose="02010609030101010101" pitchFamily="49" charset="-122"/>
              <a:ea typeface="楷体_GB2312" panose="02010609030101010101" pitchFamily="49" charset="-122"/>
            </a:endParaRPr>
          </a:p>
        </p:txBody>
      </p:sp>
      <p:sp>
        <p:nvSpPr>
          <p:cNvPr id="996355" name="Rectangle 3"/>
          <p:cNvSpPr>
            <a:spLocks noGrp="1" noChangeArrowheads="1"/>
          </p:cNvSpPr>
          <p:nvPr>
            <p:ph type="body" idx="1"/>
          </p:nvPr>
        </p:nvSpPr>
        <p:spPr>
          <a:xfrm>
            <a:off x="3037297" y="1720851"/>
            <a:ext cx="7772400" cy="4359275"/>
          </a:xfrm>
          <a:noFill/>
          <a:extLst>
            <a:ext uri="{909E8E84-426E-40DD-AFC4-6F175D3DCCD1}">
              <a14:hiddenFill xmlns:a14="http://schemas.microsoft.com/office/drawing/2010/main">
                <a:solidFill>
                  <a:schemeClr val="accent1">
                    <a:alpha val="52000"/>
                  </a:schemeClr>
                </a:solidFill>
              </a14:hiddenFill>
            </a:ext>
          </a:extLst>
        </p:spPr>
        <p:txBody>
          <a:bodyPr/>
          <a:lstStyle/>
          <a:p>
            <a:pPr>
              <a:lnSpc>
                <a:spcPct val="150000"/>
              </a:lnSpc>
              <a:buFont typeface="Wingdings" panose="05000000000000000000" pitchFamily="2" charset="2"/>
              <a:buNone/>
            </a:pPr>
            <a:r>
              <a:rPr lang="zh-CN" altLang="en-US" sz="4000" b="1" dirty="0">
                <a:solidFill>
                  <a:srgbClr val="7030A0"/>
                </a:solidFill>
                <a:ea typeface="楷体_GB2312" panose="02010609030101010101" pitchFamily="49" charset="-122"/>
              </a:rPr>
              <a:t>一、异方差的概念</a:t>
            </a:r>
          </a:p>
          <a:p>
            <a:pPr>
              <a:lnSpc>
                <a:spcPct val="150000"/>
              </a:lnSpc>
              <a:buFont typeface="Wingdings" panose="05000000000000000000" pitchFamily="2" charset="2"/>
              <a:buNone/>
            </a:pPr>
            <a:r>
              <a:rPr lang="zh-CN" altLang="en-US" sz="4000" b="1" dirty="0">
                <a:solidFill>
                  <a:srgbClr val="7030A0"/>
                </a:solidFill>
                <a:ea typeface="楷体_GB2312" panose="02010609030101010101" pitchFamily="49" charset="-122"/>
              </a:rPr>
              <a:t>二、异方差的来源与后果</a:t>
            </a:r>
          </a:p>
          <a:p>
            <a:pPr>
              <a:lnSpc>
                <a:spcPct val="150000"/>
              </a:lnSpc>
              <a:buFont typeface="Wingdings" panose="05000000000000000000" pitchFamily="2" charset="2"/>
              <a:buNone/>
            </a:pPr>
            <a:r>
              <a:rPr lang="zh-CN" altLang="en-US" sz="4000" b="1" dirty="0">
                <a:solidFill>
                  <a:srgbClr val="7030A0"/>
                </a:solidFill>
                <a:ea typeface="楷体_GB2312" panose="02010609030101010101" pitchFamily="49" charset="-122"/>
              </a:rPr>
              <a:t>三、异方差的检验</a:t>
            </a:r>
          </a:p>
          <a:p>
            <a:pPr>
              <a:lnSpc>
                <a:spcPct val="150000"/>
              </a:lnSpc>
              <a:buFont typeface="Wingdings" panose="05000000000000000000" pitchFamily="2" charset="2"/>
              <a:buNone/>
            </a:pPr>
            <a:r>
              <a:rPr lang="zh-CN" altLang="en-US" sz="4000" b="1" dirty="0">
                <a:solidFill>
                  <a:srgbClr val="7030A0"/>
                </a:solidFill>
                <a:ea typeface="楷体_GB2312" panose="02010609030101010101" pitchFamily="49" charset="-122"/>
              </a:rPr>
              <a:t>四、异方差的修正</a:t>
            </a:r>
          </a:p>
        </p:txBody>
      </p:sp>
    </p:spTree>
    <p:extLst>
      <p:ext uri="{BB962C8B-B14F-4D97-AF65-F5344CB8AC3E}">
        <p14:creationId xmlns:p14="http://schemas.microsoft.com/office/powerpoint/2010/main" val="17408431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p:cNvSpPr>
            <a:spLocks noGrp="1"/>
          </p:cNvSpPr>
          <p:nvPr>
            <p:ph type="dt" sz="half" idx="10"/>
          </p:nvPr>
        </p:nvSpPr>
        <p:spPr/>
        <p:txBody>
          <a:bodyPr/>
          <a:lstStyle/>
          <a:p>
            <a:fld id="{054E7864-57A9-41D8-A1B9-3C71FB30AE2C}" type="datetime1">
              <a:rPr lang="zh-CN" altLang="en-US"/>
              <a:pPr/>
              <a:t>2020/5/26</a:t>
            </a:fld>
            <a:endParaRPr lang="en-US" altLang="zh-CN"/>
          </a:p>
        </p:txBody>
      </p:sp>
      <p:sp>
        <p:nvSpPr>
          <p:cNvPr id="8" name="灯片编号占位符 3"/>
          <p:cNvSpPr>
            <a:spLocks noGrp="1"/>
          </p:cNvSpPr>
          <p:nvPr>
            <p:ph type="sldNum" sz="quarter" idx="12"/>
          </p:nvPr>
        </p:nvSpPr>
        <p:spPr/>
        <p:txBody>
          <a:bodyPr/>
          <a:lstStyle/>
          <a:p>
            <a:fld id="{22CB98AE-43E0-435C-82F7-1BD8624E14CB}" type="slidenum">
              <a:rPr lang="en-US" altLang="zh-CN"/>
              <a:pPr/>
              <a:t>20</a:t>
            </a:fld>
            <a:endParaRPr lang="en-US" altLang="zh-CN"/>
          </a:p>
        </p:txBody>
      </p:sp>
      <p:graphicFrame>
        <p:nvGraphicFramePr>
          <p:cNvPr id="1073764" name="Object 1636"/>
          <p:cNvGraphicFramePr>
            <a:graphicFrameLocks noChangeAspect="1"/>
          </p:cNvGraphicFramePr>
          <p:nvPr>
            <p:extLst>
              <p:ext uri="{D42A27DB-BD31-4B8C-83A1-F6EECF244321}">
                <p14:modId xmlns:p14="http://schemas.microsoft.com/office/powerpoint/2010/main" val="2712462859"/>
              </p:ext>
            </p:extLst>
          </p:nvPr>
        </p:nvGraphicFramePr>
        <p:xfrm>
          <a:off x="1800055" y="2628008"/>
          <a:ext cx="8931023" cy="3968735"/>
        </p:xfrm>
        <a:graphic>
          <a:graphicData uri="http://schemas.openxmlformats.org/presentationml/2006/ole">
            <mc:AlternateContent xmlns:mc="http://schemas.openxmlformats.org/markup-compatibility/2006">
              <mc:Choice xmlns:v="urn:schemas-microsoft-com:vml" Requires="v">
                <p:oleObj spid="_x0000_s12360" name="工作表" r:id="rId3" imgW="6181649" imgH="2428951" progId="Excel.Sheet.8">
                  <p:embed/>
                </p:oleObj>
              </mc:Choice>
              <mc:Fallback>
                <p:oleObj name="工作表" r:id="rId3" imgW="6181649" imgH="2428951"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055" y="2628008"/>
                        <a:ext cx="8931023" cy="3968735"/>
                      </a:xfrm>
                      <a:prstGeom prst="rect">
                        <a:avLst/>
                      </a:prstGeom>
                      <a:noFill/>
                      <a:ln>
                        <a:solidFill>
                          <a:schemeClr val="accent1"/>
                        </a:solidFill>
                      </a:ln>
                      <a:effectLst/>
                    </p:spPr>
                  </p:pic>
                </p:oleObj>
              </mc:Fallback>
            </mc:AlternateContent>
          </a:graphicData>
        </a:graphic>
      </p:graphicFrame>
      <p:sp>
        <p:nvSpPr>
          <p:cNvPr id="1073765" name="Text Box 1637"/>
          <p:cNvSpPr txBox="1">
            <a:spLocks noChangeArrowheads="1"/>
          </p:cNvSpPr>
          <p:nvPr/>
        </p:nvSpPr>
        <p:spPr bwMode="auto">
          <a:xfrm>
            <a:off x="600892" y="1243013"/>
            <a:ext cx="1098586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例</a:t>
            </a: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rPr>
              <a:t>5.1</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：已知某地居民个人可支配收入（</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X</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）和个人储蓄（</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Y</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）的截面样本数据如下，建立回归</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模型  </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，试</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对其进行异方差检验。</a:t>
            </a:r>
          </a:p>
        </p:txBody>
      </p:sp>
      <p:sp>
        <p:nvSpPr>
          <p:cNvPr id="1073766" name="Rectangle 1638"/>
          <p:cNvSpPr>
            <a:spLocks noChangeArrowheads="1"/>
          </p:cNvSpPr>
          <p:nvPr/>
        </p:nvSpPr>
        <p:spPr bwMode="auto">
          <a:xfrm>
            <a:off x="2424114" y="404813"/>
            <a:ext cx="7793037" cy="76944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4400" dirty="0">
                <a:solidFill>
                  <a:srgbClr val="FF3300"/>
                </a:solidFill>
                <a:latin typeface="华文新魏" panose="02010800040101010101" pitchFamily="2" charset="-122"/>
                <a:ea typeface="华文新魏" panose="02010800040101010101" pitchFamily="2" charset="-122"/>
              </a:rPr>
              <a:t>     </a:t>
            </a:r>
            <a:r>
              <a:rPr lang="zh-CN" altLang="en-US" sz="4400" dirty="0">
                <a:solidFill>
                  <a:srgbClr val="FF3300"/>
                </a:solidFill>
                <a:latin typeface="华文新魏" panose="02010800040101010101" pitchFamily="2" charset="-122"/>
                <a:ea typeface="华文新魏" panose="02010800040101010101" pitchFamily="2" charset="-122"/>
              </a:rPr>
              <a:t>第三节    异方差的检验</a:t>
            </a:r>
          </a:p>
        </p:txBody>
      </p:sp>
      <p:graphicFrame>
        <p:nvGraphicFramePr>
          <p:cNvPr id="1073767" name="Object 1639"/>
          <p:cNvGraphicFramePr>
            <a:graphicFrameLocks noChangeAspect="1"/>
          </p:cNvGraphicFramePr>
          <p:nvPr>
            <p:extLst>
              <p:ext uri="{D42A27DB-BD31-4B8C-83A1-F6EECF244321}">
                <p14:modId xmlns:p14="http://schemas.microsoft.com/office/powerpoint/2010/main" val="2382310933"/>
              </p:ext>
            </p:extLst>
          </p:nvPr>
        </p:nvGraphicFramePr>
        <p:xfrm>
          <a:off x="5259388" y="2022475"/>
          <a:ext cx="2039937" cy="523875"/>
        </p:xfrm>
        <a:graphic>
          <a:graphicData uri="http://schemas.openxmlformats.org/presentationml/2006/ole">
            <mc:AlternateContent xmlns:mc="http://schemas.openxmlformats.org/markup-compatibility/2006">
              <mc:Choice xmlns:v="urn:schemas-microsoft-com:vml" Requires="v">
                <p:oleObj spid="_x0000_s12361" name="Equation" r:id="rId5" imgW="1117440" imgH="228600" progId="Equation.DSMT4">
                  <p:embed/>
                </p:oleObj>
              </mc:Choice>
              <mc:Fallback>
                <p:oleObj name="Equation" r:id="rId5" imgW="1117440" imgH="228600" progId="Equation.DSMT4">
                  <p:embed/>
                  <p:pic>
                    <p:nvPicPr>
                      <p:cNvPr id="0" name=""/>
                      <p:cNvPicPr>
                        <a:picLocks noChangeAspect="1" noChangeArrowheads="1"/>
                      </p:cNvPicPr>
                      <p:nvPr/>
                    </p:nvPicPr>
                    <p:blipFill>
                      <a:blip r:embed="rId6"/>
                      <a:srcRect/>
                      <a:stretch>
                        <a:fillRect/>
                      </a:stretch>
                    </p:blipFill>
                    <p:spPr bwMode="auto">
                      <a:xfrm>
                        <a:off x="5259388" y="2022475"/>
                        <a:ext cx="2039937" cy="5238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7479344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1"/>
          <p:cNvSpPr>
            <a:spLocks noGrp="1"/>
          </p:cNvSpPr>
          <p:nvPr>
            <p:ph type="dt" sz="half" idx="10"/>
          </p:nvPr>
        </p:nvSpPr>
        <p:spPr/>
        <p:txBody>
          <a:bodyPr/>
          <a:lstStyle/>
          <a:p>
            <a:fld id="{AAC4F864-EB6F-4B7C-9346-CF3E829CAD3F}" type="datetime1">
              <a:rPr lang="zh-CN" altLang="en-US"/>
              <a:pPr/>
              <a:t>2020/5/26</a:t>
            </a:fld>
            <a:endParaRPr lang="en-US" altLang="zh-CN"/>
          </a:p>
        </p:txBody>
      </p:sp>
      <p:sp>
        <p:nvSpPr>
          <p:cNvPr id="7" name="灯片编号占位符 3"/>
          <p:cNvSpPr>
            <a:spLocks noGrp="1"/>
          </p:cNvSpPr>
          <p:nvPr>
            <p:ph type="sldNum" sz="quarter" idx="12"/>
          </p:nvPr>
        </p:nvSpPr>
        <p:spPr>
          <a:xfrm>
            <a:off x="8662852" y="6356350"/>
            <a:ext cx="2743200" cy="365125"/>
          </a:xfrm>
        </p:spPr>
        <p:txBody>
          <a:bodyPr/>
          <a:lstStyle/>
          <a:p>
            <a:fld id="{D3E009CD-0F2D-499A-A758-CE8B1B09F5CC}" type="slidenum">
              <a:rPr lang="en-US" altLang="zh-CN"/>
              <a:pPr/>
              <a:t>21</a:t>
            </a:fld>
            <a:endParaRPr lang="en-US" altLang="zh-CN"/>
          </a:p>
        </p:txBody>
      </p:sp>
      <p:pic>
        <p:nvPicPr>
          <p:cNvPr id="10741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8926" y="1505087"/>
            <a:ext cx="5063682" cy="50394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Lst>
        </p:spPr>
      </p:pic>
      <p:sp>
        <p:nvSpPr>
          <p:cNvPr id="1074180" name="Rectangle 4"/>
          <p:cNvSpPr>
            <a:spLocks noChangeArrowheads="1"/>
          </p:cNvSpPr>
          <p:nvPr/>
        </p:nvSpPr>
        <p:spPr bwMode="auto">
          <a:xfrm>
            <a:off x="2424114" y="404813"/>
            <a:ext cx="7793037" cy="76944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4400" dirty="0">
                <a:solidFill>
                  <a:srgbClr val="FF3300"/>
                </a:solidFill>
                <a:latin typeface="华文新魏" panose="02010800040101010101" pitchFamily="2" charset="-122"/>
                <a:ea typeface="华文新魏" panose="02010800040101010101" pitchFamily="2" charset="-122"/>
              </a:rPr>
              <a:t>     </a:t>
            </a:r>
            <a:r>
              <a:rPr lang="zh-CN" altLang="en-US" sz="4400" dirty="0">
                <a:solidFill>
                  <a:srgbClr val="FF3300"/>
                </a:solidFill>
                <a:latin typeface="华文新魏" panose="02010800040101010101" pitchFamily="2" charset="-122"/>
                <a:ea typeface="华文新魏" panose="02010800040101010101" pitchFamily="2" charset="-122"/>
              </a:rPr>
              <a:t>第三节    异方差的检验</a:t>
            </a:r>
          </a:p>
        </p:txBody>
      </p:sp>
      <p:sp>
        <p:nvSpPr>
          <p:cNvPr id="1074181" name="Text Box 5"/>
          <p:cNvSpPr txBox="1">
            <a:spLocks noChangeArrowheads="1"/>
          </p:cNvSpPr>
          <p:nvPr/>
        </p:nvSpPr>
        <p:spPr bwMode="auto">
          <a:xfrm>
            <a:off x="613954" y="2191549"/>
            <a:ext cx="4598444" cy="321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45000"/>
              </a:lnSpc>
              <a:spcBef>
                <a:spcPct val="25000"/>
              </a:spcBef>
            </a:pPr>
            <a:r>
              <a:rPr lang="zh-CN" altLang="en-US" sz="28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方法</a:t>
            </a:r>
            <a:r>
              <a:rPr lang="en-US" altLang="zh-CN" sz="28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28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：作</a:t>
            </a:r>
            <a:r>
              <a:rPr lang="en-US" altLang="zh-CN" sz="28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X-Y</a:t>
            </a:r>
            <a:r>
              <a:rPr lang="zh-CN" altLang="en-US" sz="28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散点图</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从图中可以看出，随着居民可支配收入</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X</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的提高，储蓄</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Y</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的离散程度增大，表明随机误差项存在递增型异方差。</a:t>
            </a:r>
          </a:p>
        </p:txBody>
      </p:sp>
    </p:spTree>
    <p:extLst>
      <p:ext uri="{BB962C8B-B14F-4D97-AF65-F5344CB8AC3E}">
        <p14:creationId xmlns:p14="http://schemas.microsoft.com/office/powerpoint/2010/main" val="15023742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p:cNvSpPr>
            <a:spLocks noGrp="1"/>
          </p:cNvSpPr>
          <p:nvPr>
            <p:ph type="dt" sz="half" idx="10"/>
          </p:nvPr>
        </p:nvSpPr>
        <p:spPr/>
        <p:txBody>
          <a:bodyPr/>
          <a:lstStyle/>
          <a:p>
            <a:fld id="{76CC7A3E-0CEF-453D-A4BD-4782D10AF123}" type="datetime1">
              <a:rPr lang="zh-CN" altLang="en-US"/>
              <a:pPr/>
              <a:t>2020/5/26</a:t>
            </a:fld>
            <a:endParaRPr lang="en-US" altLang="zh-CN"/>
          </a:p>
        </p:txBody>
      </p:sp>
      <p:sp>
        <p:nvSpPr>
          <p:cNvPr id="10" name="灯片编号占位符 3"/>
          <p:cNvSpPr>
            <a:spLocks noGrp="1"/>
          </p:cNvSpPr>
          <p:nvPr>
            <p:ph type="sldNum" sz="quarter" idx="12"/>
          </p:nvPr>
        </p:nvSpPr>
        <p:spPr/>
        <p:txBody>
          <a:bodyPr/>
          <a:lstStyle/>
          <a:p>
            <a:fld id="{C8A30712-3131-477C-82D3-796C8CE77C15}" type="slidenum">
              <a:rPr lang="en-US" altLang="zh-CN"/>
              <a:pPr/>
              <a:t>22</a:t>
            </a:fld>
            <a:endParaRPr lang="en-US" altLang="zh-CN"/>
          </a:p>
        </p:txBody>
      </p:sp>
      <p:grpSp>
        <p:nvGrpSpPr>
          <p:cNvPr id="1075211" name="Group 11"/>
          <p:cNvGrpSpPr>
            <a:grpSpLocks/>
          </p:cNvGrpSpPr>
          <p:nvPr/>
        </p:nvGrpSpPr>
        <p:grpSpPr bwMode="auto">
          <a:xfrm>
            <a:off x="5016501" y="1628776"/>
            <a:ext cx="5446848" cy="4915715"/>
            <a:chOff x="1044" y="1033"/>
            <a:chExt cx="3266" cy="2903"/>
          </a:xfrm>
        </p:grpSpPr>
        <p:pic>
          <p:nvPicPr>
            <p:cNvPr id="107520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 y="1033"/>
              <a:ext cx="3266" cy="29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Lst>
          </p:spPr>
        </p:pic>
        <p:sp>
          <p:nvSpPr>
            <p:cNvPr id="1075208" name="Line 8"/>
            <p:cNvSpPr>
              <a:spLocks noChangeShapeType="1"/>
            </p:cNvSpPr>
            <p:nvPr/>
          </p:nvSpPr>
          <p:spPr bwMode="auto">
            <a:xfrm flipV="1">
              <a:off x="1882" y="1207"/>
              <a:ext cx="1996" cy="2223"/>
            </a:xfrm>
            <a:prstGeom prst="line">
              <a:avLst/>
            </a:prstGeom>
            <a:noFill/>
            <a:ln w="25400">
              <a:solidFill>
                <a:srgbClr val="00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209" name="Line 9"/>
            <p:cNvSpPr>
              <a:spLocks noChangeShapeType="1"/>
            </p:cNvSpPr>
            <p:nvPr/>
          </p:nvSpPr>
          <p:spPr bwMode="auto">
            <a:xfrm flipV="1">
              <a:off x="1882" y="3339"/>
              <a:ext cx="2223" cy="91"/>
            </a:xfrm>
            <a:prstGeom prst="line">
              <a:avLst/>
            </a:prstGeom>
            <a:noFill/>
            <a:ln w="2540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75210" name="Rectangle 10"/>
          <p:cNvSpPr>
            <a:spLocks noChangeArrowheads="1"/>
          </p:cNvSpPr>
          <p:nvPr/>
        </p:nvSpPr>
        <p:spPr bwMode="auto">
          <a:xfrm>
            <a:off x="2424114" y="404813"/>
            <a:ext cx="7793037" cy="76944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4400" dirty="0">
                <a:solidFill>
                  <a:srgbClr val="FF3300"/>
                </a:solidFill>
                <a:latin typeface="华文新魏" panose="02010800040101010101" pitchFamily="2" charset="-122"/>
                <a:ea typeface="华文新魏" panose="02010800040101010101" pitchFamily="2" charset="-122"/>
              </a:rPr>
              <a:t>     </a:t>
            </a:r>
            <a:r>
              <a:rPr lang="zh-CN" altLang="en-US" sz="4400" dirty="0">
                <a:solidFill>
                  <a:srgbClr val="FF3300"/>
                </a:solidFill>
                <a:latin typeface="华文新魏" panose="02010800040101010101" pitchFamily="2" charset="-122"/>
                <a:ea typeface="华文新魏" panose="02010800040101010101" pitchFamily="2" charset="-122"/>
              </a:rPr>
              <a:t>第三节    异方差的检验</a:t>
            </a:r>
          </a:p>
        </p:txBody>
      </p:sp>
      <p:sp>
        <p:nvSpPr>
          <p:cNvPr id="1075212" name="Text Box 12"/>
          <p:cNvSpPr txBox="1">
            <a:spLocks noChangeArrowheads="1"/>
          </p:cNvSpPr>
          <p:nvPr/>
        </p:nvSpPr>
        <p:spPr bwMode="auto">
          <a:xfrm>
            <a:off x="590007" y="2083827"/>
            <a:ext cx="4376420" cy="3431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spcBef>
                <a:spcPct val="25000"/>
              </a:spcBef>
            </a:pPr>
            <a:r>
              <a:rPr lang="zh-CN" altLang="en-US" sz="28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方法</a:t>
            </a:r>
            <a:r>
              <a:rPr lang="en-US" altLang="zh-CN" sz="28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sz="28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：作</a:t>
            </a:r>
            <a:r>
              <a:rPr lang="en-US" altLang="zh-CN" sz="28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sz="2800" b="1" i="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e</a:t>
            </a:r>
            <a:r>
              <a:rPr lang="en-US" altLang="zh-CN" sz="2800" b="1" i="1" baseline="-25000"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i</a:t>
            </a:r>
            <a:r>
              <a:rPr lang="en-US" altLang="zh-CN" sz="2800" b="1" baseline="30000"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sz="28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散点图</a:t>
            </a:r>
          </a:p>
          <a:p>
            <a:pPr>
              <a:lnSpc>
                <a:spcPct val="125000"/>
              </a:lnSpc>
              <a:spcBef>
                <a:spcPct val="25000"/>
              </a:spcBef>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从图中可以看出，随着居民可支配收入</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X</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的提高，随机误差项平方</a:t>
            </a:r>
            <a:r>
              <a:rPr lang="en-US" altLang="zh-CN" sz="2800" b="1" i="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e</a:t>
            </a:r>
            <a:r>
              <a:rPr lang="en-US" altLang="zh-CN" sz="2800" b="1" i="1" baseline="-25000"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i</a:t>
            </a:r>
            <a:r>
              <a:rPr lang="en-US" altLang="zh-CN" sz="2800" b="1" baseline="30000"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呈递增趋势。表明随机误差项存在递增型异方差。</a:t>
            </a:r>
          </a:p>
        </p:txBody>
      </p:sp>
    </p:spTree>
    <p:extLst>
      <p:ext uri="{BB962C8B-B14F-4D97-AF65-F5344CB8AC3E}">
        <p14:creationId xmlns:p14="http://schemas.microsoft.com/office/powerpoint/2010/main" val="14049749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18D65E32-528F-447F-ABE6-602847BD92E2}" type="datetime1">
              <a:rPr lang="zh-CN" altLang="en-US"/>
              <a:pPr/>
              <a:t>2020/5/26</a:t>
            </a:fld>
            <a:endParaRPr lang="en-US" altLang="zh-CN"/>
          </a:p>
        </p:txBody>
      </p:sp>
      <p:sp>
        <p:nvSpPr>
          <p:cNvPr id="7" name="灯片编号占位符 5"/>
          <p:cNvSpPr>
            <a:spLocks noGrp="1"/>
          </p:cNvSpPr>
          <p:nvPr>
            <p:ph type="sldNum" sz="quarter" idx="12"/>
          </p:nvPr>
        </p:nvSpPr>
        <p:spPr/>
        <p:txBody>
          <a:bodyPr/>
          <a:lstStyle/>
          <a:p>
            <a:fld id="{9BAE7670-C431-4AD2-99EB-4A7AAA1D0F2E}" type="slidenum">
              <a:rPr lang="en-US" altLang="zh-CN"/>
              <a:pPr/>
              <a:t>23</a:t>
            </a:fld>
            <a:endParaRPr lang="en-US" altLang="zh-CN"/>
          </a:p>
        </p:txBody>
      </p:sp>
      <p:sp>
        <p:nvSpPr>
          <p:cNvPr id="1060866" name="Rectangle 2"/>
          <p:cNvSpPr>
            <a:spLocks noGrp="1" noChangeArrowheads="1"/>
          </p:cNvSpPr>
          <p:nvPr>
            <p:ph type="title"/>
          </p:nvPr>
        </p:nvSpPr>
        <p:spPr>
          <a:xfrm>
            <a:off x="2424114" y="2781300"/>
            <a:ext cx="2751137" cy="533400"/>
          </a:xfrm>
        </p:spPr>
        <p:txBody>
          <a:bodyPr/>
          <a:lstStyle/>
          <a:p>
            <a:r>
              <a:rPr lang="en-US" altLang="zh-CN" sz="3200" b="1">
                <a:latin typeface="楷体_GB2312" panose="02010609030101010101" pitchFamily="49" charset="-122"/>
                <a:ea typeface="楷体_GB2312" panose="02010609030101010101" pitchFamily="49" charset="-122"/>
              </a:rPr>
              <a:t> </a:t>
            </a:r>
            <a:endParaRPr lang="en-US" altLang="zh-CN" b="1">
              <a:latin typeface="黑体" panose="02010609060101010101" pitchFamily="49" charset="-122"/>
              <a:ea typeface="黑体" panose="02010609060101010101" pitchFamily="49" charset="-122"/>
            </a:endParaRPr>
          </a:p>
        </p:txBody>
      </p:sp>
      <p:sp>
        <p:nvSpPr>
          <p:cNvPr id="1060867" name="Rectangle 3"/>
          <p:cNvSpPr>
            <a:spLocks noGrp="1" noChangeArrowheads="1"/>
          </p:cNvSpPr>
          <p:nvPr>
            <p:ph type="body" idx="1"/>
          </p:nvPr>
        </p:nvSpPr>
        <p:spPr>
          <a:xfrm>
            <a:off x="1015314" y="1455116"/>
            <a:ext cx="10338486" cy="4392612"/>
          </a:xfrm>
          <a:noFill/>
          <a:extLst>
            <a:ext uri="{909E8E84-426E-40DD-AFC4-6F175D3DCCD1}">
              <a14:hiddenFill xmlns:a14="http://schemas.microsoft.com/office/drawing/2010/main">
                <a:solidFill>
                  <a:srgbClr val="FFA1D0"/>
                </a:solidFill>
              </a14:hiddenFill>
            </a:ext>
          </a:extLst>
        </p:spPr>
        <p:txBody>
          <a:bodyPr>
            <a:normAutofit/>
          </a:bodyPr>
          <a:lstStyle/>
          <a:p>
            <a:pPr marL="0" indent="0">
              <a:lnSpc>
                <a:spcPct val="125000"/>
              </a:lnSpc>
              <a:spcBef>
                <a:spcPct val="50000"/>
              </a:spcBef>
              <a:buClr>
                <a:schemeClr val="hlink"/>
              </a:buClr>
              <a:buFont typeface="Wingdings" panose="05000000000000000000" pitchFamily="2" charset="2"/>
              <a:buChar char="Ø"/>
            </a:pPr>
            <a:r>
              <a:rPr lang="en-US" altLang="zh-CN"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3</a:t>
            </a:r>
            <a:r>
              <a:rPr lang="zh-CN" altLang="en-US"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、解析法</a:t>
            </a:r>
          </a:p>
          <a:p>
            <a:pPr marL="0" indent="0">
              <a:lnSpc>
                <a:spcPct val="125000"/>
              </a:lnSpc>
              <a:spcBef>
                <a:spcPct val="50000"/>
              </a:spcBef>
              <a:buClr>
                <a:schemeClr val="tx2"/>
              </a:buClr>
              <a:buFont typeface="Wingdings" panose="05000000000000000000" pitchFamily="2" charset="2"/>
              <a:buChar char="u"/>
            </a:pPr>
            <a:r>
              <a:rPr lang="zh-CN" altLang="en-US" b="1" dirty="0">
                <a:solidFill>
                  <a:srgbClr val="7030A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b="1" dirty="0">
                <a:solidFill>
                  <a:srgbClr val="7030A0"/>
                </a:solidFill>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b="1" dirty="0">
                <a:solidFill>
                  <a:srgbClr val="7030A0"/>
                </a:solidFill>
                <a:latin typeface="Times New Roman" panose="02020603050405020304" pitchFamily="18" charset="0"/>
                <a:ea typeface="楷体_GB2312" panose="02010609030101010101" pitchFamily="49" charset="-122"/>
                <a:cs typeface="Times New Roman" panose="02020603050405020304" pitchFamily="18" charset="0"/>
              </a:rPr>
              <a:t>）戈德菲尔德</a:t>
            </a:r>
            <a:r>
              <a:rPr lang="en-US" altLang="zh-CN" b="1" dirty="0">
                <a:solidFill>
                  <a:srgbClr val="7030A0"/>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b="1" dirty="0">
                <a:solidFill>
                  <a:srgbClr val="7030A0"/>
                </a:solidFill>
                <a:latin typeface="Times New Roman" panose="02020603050405020304" pitchFamily="18" charset="0"/>
                <a:ea typeface="楷体_GB2312" panose="02010609030101010101" pitchFamily="49" charset="-122"/>
                <a:cs typeface="Times New Roman" panose="02020603050405020304" pitchFamily="18" charset="0"/>
              </a:rPr>
              <a:t>匡特（</a:t>
            </a:r>
            <a:r>
              <a:rPr lang="en-US" altLang="zh-CN" b="1" dirty="0" err="1">
                <a:solidFill>
                  <a:srgbClr val="7030A0"/>
                </a:solidFill>
                <a:latin typeface="Times New Roman" panose="02020603050405020304" pitchFamily="18" charset="0"/>
                <a:ea typeface="楷体_GB2312" panose="02010609030101010101" pitchFamily="49" charset="-122"/>
                <a:cs typeface="Times New Roman" panose="02020603050405020304" pitchFamily="18" charset="0"/>
              </a:rPr>
              <a:t>Goldfeld-Quandt</a:t>
            </a:r>
            <a:r>
              <a:rPr lang="zh-CN" altLang="en-US" b="1" dirty="0">
                <a:solidFill>
                  <a:srgbClr val="7030A0"/>
                </a:solidFill>
                <a:latin typeface="Times New Roman" panose="02020603050405020304" pitchFamily="18" charset="0"/>
                <a:ea typeface="楷体_GB2312" panose="02010609030101010101" pitchFamily="49" charset="-122"/>
                <a:cs typeface="Times New Roman" panose="02020603050405020304" pitchFamily="18" charset="0"/>
              </a:rPr>
              <a:t>）检验   </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　　</a:t>
            </a:r>
          </a:p>
          <a:p>
            <a:pPr marL="0" indent="0">
              <a:lnSpc>
                <a:spcPct val="125000"/>
              </a:lnSpc>
              <a:spcBef>
                <a:spcPct val="50000"/>
              </a:spcBef>
              <a:buClr>
                <a:schemeClr val="hlink"/>
              </a:buClr>
              <a:buFont typeface="Wingdings" panose="05000000000000000000" pitchFamily="2" charset="2"/>
              <a:buChar char="ü"/>
            </a:pPr>
            <a:r>
              <a:rPr lang="en-US" altLang="zh-CN"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G-Q</a:t>
            </a:r>
            <a:r>
              <a:rPr lang="zh-CN" altLang="en-US"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检验</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以</a:t>
            </a:r>
            <a:r>
              <a:rPr lang="en-US" altLang="zh-CN" b="1" i="1" dirty="0">
                <a:solidFill>
                  <a:srgbClr val="3333FF"/>
                </a:solidFill>
                <a:latin typeface="Times New Roman" panose="02020603050405020304" pitchFamily="18" charset="0"/>
                <a:ea typeface="楷体_GB2312" panose="02010609030101010101" pitchFamily="49" charset="-122"/>
                <a:cs typeface="Times New Roman" panose="02020603050405020304" pitchFamily="18" charset="0"/>
              </a:rPr>
              <a:t>F</a:t>
            </a:r>
            <a:r>
              <a:rPr lang="zh-CN" altLang="en-US" b="1" dirty="0">
                <a:solidFill>
                  <a:srgbClr val="3333FF"/>
                </a:solidFill>
                <a:latin typeface="Times New Roman" panose="02020603050405020304" pitchFamily="18" charset="0"/>
                <a:ea typeface="楷体_GB2312" panose="02010609030101010101" pitchFamily="49" charset="-122"/>
                <a:cs typeface="Times New Roman" panose="02020603050405020304" pitchFamily="18" charset="0"/>
              </a:rPr>
              <a:t>检验</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为基础，</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适用于：</a:t>
            </a:r>
            <a:endParaRPr lang="en-US" altLang="zh-CN" b="1" dirty="0" smtClean="0">
              <a:latin typeface="Times New Roman" panose="02020603050405020304" pitchFamily="18" charset="0"/>
              <a:ea typeface="楷体_GB2312" panose="02010609030101010101" pitchFamily="49" charset="-122"/>
              <a:cs typeface="Times New Roman" panose="02020603050405020304" pitchFamily="18" charset="0"/>
            </a:endParaRPr>
          </a:p>
          <a:p>
            <a:pPr marL="432000">
              <a:lnSpc>
                <a:spcPct val="125000"/>
              </a:lnSpc>
              <a:spcBef>
                <a:spcPts val="600"/>
              </a:spcBef>
              <a:buClr>
                <a:schemeClr val="hlink"/>
              </a:buClr>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递增或</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递减型异方差（复杂型异方差无效）</a:t>
            </a:r>
            <a:endParaRPr lang="en-US" altLang="zh-CN" b="1" dirty="0" smtClean="0">
              <a:latin typeface="Times New Roman" panose="02020603050405020304" pitchFamily="18" charset="0"/>
              <a:ea typeface="楷体_GB2312" panose="02010609030101010101" pitchFamily="49" charset="-122"/>
              <a:cs typeface="Times New Roman" panose="02020603050405020304" pitchFamily="18" charset="0"/>
            </a:endParaRPr>
          </a:p>
          <a:p>
            <a:pPr marL="432000">
              <a:lnSpc>
                <a:spcPct val="125000"/>
              </a:lnSpc>
              <a:spcBef>
                <a:spcPts val="600"/>
              </a:spcBef>
              <a:buClr>
                <a:schemeClr val="hlink"/>
              </a:buClr>
            </a:pP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样本容量较大</a:t>
            </a:r>
            <a:endParaRPr lang="en-US" altLang="zh-CN" b="1" dirty="0" smtClean="0">
              <a:latin typeface="Times New Roman" panose="02020603050405020304" pitchFamily="18" charset="0"/>
              <a:ea typeface="楷体_GB2312" panose="02010609030101010101" pitchFamily="49" charset="-122"/>
              <a:cs typeface="Times New Roman" panose="02020603050405020304" pitchFamily="18" charset="0"/>
            </a:endParaRPr>
          </a:p>
          <a:p>
            <a:pPr marL="432000">
              <a:lnSpc>
                <a:spcPct val="125000"/>
              </a:lnSpc>
              <a:spcBef>
                <a:spcPts val="600"/>
              </a:spcBef>
              <a:buClr>
                <a:schemeClr val="hlink"/>
              </a:buClr>
            </a:pP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除了</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同方差假定不成立外，其它假定均满足</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a:t>
            </a:r>
            <a:endParaRPr lang="zh-CN" altLang="en-US" b="1"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060870" name="Rectangle 6"/>
          <p:cNvSpPr>
            <a:spLocks noChangeArrowheads="1"/>
          </p:cNvSpPr>
          <p:nvPr/>
        </p:nvSpPr>
        <p:spPr bwMode="auto">
          <a:xfrm>
            <a:off x="2424114" y="404813"/>
            <a:ext cx="7793037" cy="76944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4400" dirty="0">
                <a:solidFill>
                  <a:srgbClr val="FF3300"/>
                </a:solidFill>
                <a:latin typeface="华文新魏" panose="02010800040101010101" pitchFamily="2" charset="-122"/>
                <a:ea typeface="华文新魏" panose="02010800040101010101" pitchFamily="2" charset="-122"/>
              </a:rPr>
              <a:t>     </a:t>
            </a:r>
            <a:r>
              <a:rPr lang="zh-CN" altLang="en-US" sz="4400" dirty="0">
                <a:solidFill>
                  <a:srgbClr val="FF3300"/>
                </a:solidFill>
                <a:latin typeface="华文新魏" panose="02010800040101010101" pitchFamily="2" charset="-122"/>
                <a:ea typeface="华文新魏" panose="02010800040101010101" pitchFamily="2" charset="-122"/>
              </a:rPr>
              <a:t>第三节    异方差的检验</a:t>
            </a:r>
          </a:p>
        </p:txBody>
      </p:sp>
    </p:spTree>
    <p:extLst>
      <p:ext uri="{BB962C8B-B14F-4D97-AF65-F5344CB8AC3E}">
        <p14:creationId xmlns:p14="http://schemas.microsoft.com/office/powerpoint/2010/main" val="28743207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806A6E4-E02A-41DD-AA75-A3BAE298DE0E}" type="datetime1">
              <a:rPr lang="zh-CN" altLang="en-US"/>
              <a:pPr/>
              <a:t>2020/5/26</a:t>
            </a:fld>
            <a:endParaRPr lang="en-US" altLang="zh-CN"/>
          </a:p>
        </p:txBody>
      </p:sp>
      <p:sp>
        <p:nvSpPr>
          <p:cNvPr id="6" name="灯片编号占位符 5"/>
          <p:cNvSpPr>
            <a:spLocks noGrp="1"/>
          </p:cNvSpPr>
          <p:nvPr>
            <p:ph type="sldNum" sz="quarter" idx="12"/>
          </p:nvPr>
        </p:nvSpPr>
        <p:spPr/>
        <p:txBody>
          <a:bodyPr/>
          <a:lstStyle/>
          <a:p>
            <a:fld id="{7686067F-340E-4D2A-8BA7-4133AA300D3D}" type="slidenum">
              <a:rPr lang="en-US" altLang="zh-CN"/>
              <a:pPr/>
              <a:t>24</a:t>
            </a:fld>
            <a:endParaRPr lang="en-US" altLang="zh-CN"/>
          </a:p>
        </p:txBody>
      </p:sp>
      <p:sp>
        <p:nvSpPr>
          <p:cNvPr id="1061896" name="Rectangle 8"/>
          <p:cNvSpPr>
            <a:spLocks noChangeArrowheads="1"/>
          </p:cNvSpPr>
          <p:nvPr/>
        </p:nvSpPr>
        <p:spPr bwMode="auto">
          <a:xfrm>
            <a:off x="2349973" y="264769"/>
            <a:ext cx="7793037" cy="838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chemeClr val="tx2"/>
                </a:solidFill>
                <a:latin typeface="Tahoma" panose="020B0604030504040204" pitchFamily="34" charset="0"/>
                <a:ea typeface="宋体" panose="02010600030101010101" pitchFamily="2" charset="-122"/>
              </a:defRPr>
            </a:lvl1pPr>
            <a:lvl2pPr>
              <a:defRPr kumimoji="1" sz="4400">
                <a:solidFill>
                  <a:schemeClr val="tx2"/>
                </a:solidFill>
                <a:latin typeface="Tahoma" panose="020B0604030504040204" pitchFamily="34" charset="0"/>
                <a:ea typeface="宋体" panose="02010600030101010101" pitchFamily="2" charset="-122"/>
              </a:defRPr>
            </a:lvl2pPr>
            <a:lvl3pPr>
              <a:defRPr kumimoji="1" sz="4400">
                <a:solidFill>
                  <a:schemeClr val="tx2"/>
                </a:solidFill>
                <a:latin typeface="Tahoma" panose="020B0604030504040204" pitchFamily="34" charset="0"/>
                <a:ea typeface="宋体" panose="02010600030101010101" pitchFamily="2" charset="-122"/>
              </a:defRPr>
            </a:lvl3pPr>
            <a:lvl4pPr>
              <a:defRPr kumimoji="1" sz="4400">
                <a:solidFill>
                  <a:schemeClr val="tx2"/>
                </a:solidFill>
                <a:latin typeface="Tahoma" panose="020B0604030504040204" pitchFamily="34" charset="0"/>
                <a:ea typeface="宋体" panose="02010600030101010101" pitchFamily="2" charset="-122"/>
              </a:defRPr>
            </a:lvl4pPr>
            <a:lvl5pPr>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en-US" altLang="zh-CN" dirty="0">
                <a:solidFill>
                  <a:srgbClr val="7030A0"/>
                </a:solidFill>
                <a:latin typeface="华文新魏" panose="02010800040101010101" pitchFamily="2" charset="-122"/>
                <a:ea typeface="华文新魏" panose="02010800040101010101" pitchFamily="2" charset="-122"/>
              </a:rPr>
              <a:t>     1</a:t>
            </a:r>
            <a:r>
              <a:rPr lang="zh-CN" altLang="en-US" dirty="0">
                <a:solidFill>
                  <a:srgbClr val="7030A0"/>
                </a:solidFill>
                <a:latin typeface="华文新魏" panose="02010800040101010101" pitchFamily="2" charset="-122"/>
                <a:ea typeface="华文新魏" panose="02010800040101010101" pitchFamily="2" charset="-122"/>
              </a:rPr>
              <a:t>）戈德菲尔德</a:t>
            </a:r>
            <a:r>
              <a:rPr lang="en-US" altLang="zh-CN" dirty="0">
                <a:solidFill>
                  <a:srgbClr val="7030A0"/>
                </a:solidFill>
                <a:latin typeface="华文新魏" panose="02010800040101010101" pitchFamily="2" charset="-122"/>
                <a:ea typeface="华文新魏" panose="02010800040101010101" pitchFamily="2" charset="-122"/>
              </a:rPr>
              <a:t>-</a:t>
            </a:r>
            <a:r>
              <a:rPr lang="zh-CN" altLang="en-US" dirty="0">
                <a:solidFill>
                  <a:srgbClr val="7030A0"/>
                </a:solidFill>
                <a:latin typeface="华文新魏" panose="02010800040101010101" pitchFamily="2" charset="-122"/>
                <a:ea typeface="华文新魏" panose="02010800040101010101" pitchFamily="2" charset="-122"/>
              </a:rPr>
              <a:t>匡特检验 </a:t>
            </a:r>
          </a:p>
        </p:txBody>
      </p:sp>
      <p:graphicFrame>
        <p:nvGraphicFramePr>
          <p:cNvPr id="7" name="对象 6"/>
          <p:cNvGraphicFramePr>
            <a:graphicFrameLocks noChangeAspect="1"/>
          </p:cNvGraphicFramePr>
          <p:nvPr>
            <p:extLst>
              <p:ext uri="{D42A27DB-BD31-4B8C-83A1-F6EECF244321}">
                <p14:modId xmlns:p14="http://schemas.microsoft.com/office/powerpoint/2010/main" val="452061374"/>
              </p:ext>
            </p:extLst>
          </p:nvPr>
        </p:nvGraphicFramePr>
        <p:xfrm>
          <a:off x="1371650" y="1227211"/>
          <a:ext cx="8015287" cy="876300"/>
        </p:xfrm>
        <a:graphic>
          <a:graphicData uri="http://schemas.openxmlformats.org/presentationml/2006/ole">
            <mc:AlternateContent xmlns:mc="http://schemas.openxmlformats.org/markup-compatibility/2006">
              <mc:Choice xmlns:v="urn:schemas-microsoft-com:vml" Requires="v">
                <p:oleObj spid="_x0000_s48204" name="Equation" r:id="rId3" imgW="4305240" imgH="469800" progId="Equation.DSMT4">
                  <p:embed/>
                </p:oleObj>
              </mc:Choice>
              <mc:Fallback>
                <p:oleObj name="Equation" r:id="rId3" imgW="4305240" imgH="469800" progId="Equation.DSMT4">
                  <p:embed/>
                  <p:pic>
                    <p:nvPicPr>
                      <p:cNvPr id="0" name=""/>
                      <p:cNvPicPr/>
                      <p:nvPr/>
                    </p:nvPicPr>
                    <p:blipFill>
                      <a:blip r:embed="rId4"/>
                      <a:stretch>
                        <a:fillRect/>
                      </a:stretch>
                    </p:blipFill>
                    <p:spPr>
                      <a:xfrm>
                        <a:off x="1371650" y="1227211"/>
                        <a:ext cx="8015287" cy="8763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346684500"/>
              </p:ext>
            </p:extLst>
          </p:nvPr>
        </p:nvGraphicFramePr>
        <p:xfrm>
          <a:off x="1371650" y="2227753"/>
          <a:ext cx="7116763" cy="900113"/>
        </p:xfrm>
        <a:graphic>
          <a:graphicData uri="http://schemas.openxmlformats.org/presentationml/2006/ole">
            <mc:AlternateContent xmlns:mc="http://schemas.openxmlformats.org/markup-compatibility/2006">
              <mc:Choice xmlns:v="urn:schemas-microsoft-com:vml" Requires="v">
                <p:oleObj spid="_x0000_s48205" name="Equation" r:id="rId5" imgW="3822480" imgH="482400" progId="Equation.DSMT4">
                  <p:embed/>
                </p:oleObj>
              </mc:Choice>
              <mc:Fallback>
                <p:oleObj name="Equation" r:id="rId5" imgW="3822480" imgH="482400" progId="Equation.DSMT4">
                  <p:embed/>
                  <p:pic>
                    <p:nvPicPr>
                      <p:cNvPr id="0" name=""/>
                      <p:cNvPicPr/>
                      <p:nvPr/>
                    </p:nvPicPr>
                    <p:blipFill>
                      <a:blip r:embed="rId6"/>
                      <a:stretch>
                        <a:fillRect/>
                      </a:stretch>
                    </p:blipFill>
                    <p:spPr>
                      <a:xfrm>
                        <a:off x="1371650" y="2227753"/>
                        <a:ext cx="7116763" cy="90011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716873107"/>
              </p:ext>
            </p:extLst>
          </p:nvPr>
        </p:nvGraphicFramePr>
        <p:xfrm>
          <a:off x="1371650" y="3252108"/>
          <a:ext cx="8085137" cy="1631950"/>
        </p:xfrm>
        <a:graphic>
          <a:graphicData uri="http://schemas.openxmlformats.org/presentationml/2006/ole">
            <mc:AlternateContent xmlns:mc="http://schemas.openxmlformats.org/markup-compatibility/2006">
              <mc:Choice xmlns:v="urn:schemas-microsoft-com:vml" Requires="v">
                <p:oleObj spid="_x0000_s48206" name="Equation" r:id="rId7" imgW="4343400" imgH="876240" progId="Equation.DSMT4">
                  <p:embed/>
                </p:oleObj>
              </mc:Choice>
              <mc:Fallback>
                <p:oleObj name="Equation" r:id="rId7" imgW="4343400" imgH="876240" progId="Equation.DSMT4">
                  <p:embed/>
                  <p:pic>
                    <p:nvPicPr>
                      <p:cNvPr id="0" name=""/>
                      <p:cNvPicPr/>
                      <p:nvPr/>
                    </p:nvPicPr>
                    <p:blipFill>
                      <a:blip r:embed="rId8"/>
                      <a:stretch>
                        <a:fillRect/>
                      </a:stretch>
                    </p:blipFill>
                    <p:spPr>
                      <a:xfrm>
                        <a:off x="1371650" y="3252108"/>
                        <a:ext cx="8085137" cy="163195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876491152"/>
              </p:ext>
            </p:extLst>
          </p:nvPr>
        </p:nvGraphicFramePr>
        <p:xfrm>
          <a:off x="1371650" y="5074551"/>
          <a:ext cx="9234488" cy="827087"/>
        </p:xfrm>
        <a:graphic>
          <a:graphicData uri="http://schemas.openxmlformats.org/presentationml/2006/ole">
            <mc:AlternateContent xmlns:mc="http://schemas.openxmlformats.org/markup-compatibility/2006">
              <mc:Choice xmlns:v="urn:schemas-microsoft-com:vml" Requires="v">
                <p:oleObj spid="_x0000_s48207" name="Equation" r:id="rId9" imgW="4965480" imgH="444240" progId="Equation.DSMT4">
                  <p:embed/>
                </p:oleObj>
              </mc:Choice>
              <mc:Fallback>
                <p:oleObj name="Equation" r:id="rId9" imgW="4965480" imgH="444240" progId="Equation.DSMT4">
                  <p:embed/>
                  <p:pic>
                    <p:nvPicPr>
                      <p:cNvPr id="0" name=""/>
                      <p:cNvPicPr/>
                      <p:nvPr/>
                    </p:nvPicPr>
                    <p:blipFill>
                      <a:blip r:embed="rId10"/>
                      <a:stretch>
                        <a:fillRect/>
                      </a:stretch>
                    </p:blipFill>
                    <p:spPr>
                      <a:xfrm>
                        <a:off x="1371650" y="5074551"/>
                        <a:ext cx="9234488" cy="827087"/>
                      </a:xfrm>
                      <a:prstGeom prst="rect">
                        <a:avLst/>
                      </a:prstGeom>
                    </p:spPr>
                  </p:pic>
                </p:oleObj>
              </mc:Fallback>
            </mc:AlternateContent>
          </a:graphicData>
        </a:graphic>
      </p:graphicFrame>
    </p:spTree>
    <p:extLst>
      <p:ext uri="{BB962C8B-B14F-4D97-AF65-F5344CB8AC3E}">
        <p14:creationId xmlns:p14="http://schemas.microsoft.com/office/powerpoint/2010/main" val="5834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half" idx="10"/>
          </p:nvPr>
        </p:nvSpPr>
        <p:spPr/>
        <p:txBody>
          <a:bodyPr/>
          <a:lstStyle/>
          <a:p>
            <a:fld id="{E3364EA3-87B0-4241-A4CB-9C62599D27E2}" type="datetime1">
              <a:rPr lang="zh-CN" altLang="en-US"/>
              <a:pPr/>
              <a:t>2020/5/26</a:t>
            </a:fld>
            <a:endParaRPr lang="en-US" altLang="zh-CN"/>
          </a:p>
        </p:txBody>
      </p:sp>
      <p:sp>
        <p:nvSpPr>
          <p:cNvPr id="6" name="灯片编号占位符 4"/>
          <p:cNvSpPr>
            <a:spLocks noGrp="1"/>
          </p:cNvSpPr>
          <p:nvPr>
            <p:ph type="sldNum" sz="quarter" idx="12"/>
          </p:nvPr>
        </p:nvSpPr>
        <p:spPr/>
        <p:txBody>
          <a:bodyPr/>
          <a:lstStyle/>
          <a:p>
            <a:fld id="{C18D5D08-08F2-44AF-AB6C-E20717FA6E04}" type="slidenum">
              <a:rPr lang="en-US" altLang="zh-CN"/>
              <a:pPr/>
              <a:t>25</a:t>
            </a:fld>
            <a:endParaRPr lang="en-US" altLang="zh-CN"/>
          </a:p>
        </p:txBody>
      </p:sp>
      <p:sp>
        <p:nvSpPr>
          <p:cNvPr id="951299" name="Rectangle 3"/>
          <p:cNvSpPr>
            <a:spLocks noChangeArrowheads="1"/>
          </p:cNvSpPr>
          <p:nvPr/>
        </p:nvSpPr>
        <p:spPr bwMode="auto">
          <a:xfrm>
            <a:off x="897924" y="1557338"/>
            <a:ext cx="10486767" cy="4464050"/>
          </a:xfrm>
          <a:prstGeom prst="rect">
            <a:avLst/>
          </a:prstGeom>
          <a:noFill/>
          <a:ln>
            <a:noFill/>
          </a:ln>
          <a:effectLst/>
          <a:extLst>
            <a:ext uri="{909E8E84-426E-40DD-AFC4-6F175D3DCCD1}">
              <a14:hiddenFill xmlns:a14="http://schemas.microsoft.com/office/drawing/2010/main">
                <a:solidFill>
                  <a:srgbClr val="CCCCFF">
                    <a:alpha val="5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120000"/>
              </a:lnSpc>
              <a:buClr>
                <a:srgbClr val="CC3300"/>
              </a:buClr>
              <a:buSzTx/>
              <a:buFont typeface="Wingdings" panose="05000000000000000000" pitchFamily="2" charset="2"/>
              <a:buChar char="ü"/>
            </a:pPr>
            <a:r>
              <a:rPr lang="en-US" altLang="zh-CN" sz="28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G-Q</a:t>
            </a:r>
            <a:r>
              <a:rPr lang="zh-CN" altLang="en-US" sz="28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检验的步骤：</a:t>
            </a:r>
            <a:endPar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20000"/>
              </a:lnSpc>
              <a:buFont typeface="Wingdings" panose="05000000000000000000" pitchFamily="2" charset="2"/>
              <a:buNone/>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假设：</a:t>
            </a:r>
            <a:r>
              <a:rPr lang="en-US" altLang="zh-CN" sz="2800" b="1" i="1" dirty="0">
                <a:latin typeface="Times New Roman" panose="02020603050405020304" pitchFamily="18" charset="0"/>
                <a:ea typeface="楷体_GB2312" panose="02010609030101010101" pitchFamily="49" charset="-122"/>
                <a:cs typeface="Times New Roman" panose="02020603050405020304" pitchFamily="18" charset="0"/>
              </a:rPr>
              <a:t>H</a:t>
            </a:r>
            <a:r>
              <a:rPr lang="en-US" altLang="zh-CN" sz="2800" b="1" baseline="-25000" dirty="0">
                <a:latin typeface="Times New Roman" panose="02020603050405020304" pitchFamily="18" charset="0"/>
                <a:ea typeface="楷体_GB2312" panose="02010609030101010101" pitchFamily="49" charset="-122"/>
                <a:cs typeface="Times New Roman" panose="02020603050405020304" pitchFamily="18" charset="0"/>
              </a:rPr>
              <a:t>0</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el-GR" altLang="zh-CN" sz="2800" b="1" dirty="0">
                <a:latin typeface="Times New Roman" panose="02020603050405020304" pitchFamily="18" charset="0"/>
                <a:ea typeface="楷体_GB2312" panose="02010609030101010101" pitchFamily="49" charset="-122"/>
                <a:cs typeface="Times New Roman" panose="02020603050405020304" pitchFamily="18" charset="0"/>
              </a:rPr>
              <a:t>σ</a:t>
            </a:r>
            <a:r>
              <a:rPr lang="el-GR" altLang="zh-CN" sz="2800" b="1" baseline="-25000" dirty="0">
                <a:latin typeface="Times New Roman" panose="02020603050405020304" pitchFamily="18" charset="0"/>
                <a:ea typeface="楷体_GB2312" panose="02010609030101010101" pitchFamily="49" charset="-122"/>
                <a:cs typeface="Times New Roman" panose="02020603050405020304" pitchFamily="18" charset="0"/>
              </a:rPr>
              <a:t>1</a:t>
            </a:r>
            <a:r>
              <a:rPr lang="el-GR" altLang="zh-CN" sz="2800" b="1" baseline="30000" dirty="0">
                <a:latin typeface="Times New Roman" panose="02020603050405020304" pitchFamily="18" charset="0"/>
                <a:ea typeface="楷体_GB2312" panose="02010609030101010101" pitchFamily="49" charset="-122"/>
                <a:cs typeface="Times New Roman" panose="02020603050405020304" pitchFamily="18" charset="0"/>
              </a:rPr>
              <a:t>2 </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el-GR" altLang="zh-CN" sz="2800" b="1" dirty="0">
                <a:latin typeface="Times New Roman" panose="02020603050405020304" pitchFamily="18" charset="0"/>
                <a:ea typeface="楷体_GB2312" panose="02010609030101010101" pitchFamily="49" charset="-122"/>
                <a:cs typeface="Times New Roman" panose="02020603050405020304" pitchFamily="18" charset="0"/>
              </a:rPr>
              <a:t>σ</a:t>
            </a:r>
            <a:r>
              <a:rPr lang="el-GR" altLang="zh-CN" sz="2800" b="1" baseline="-25000" dirty="0">
                <a:latin typeface="Times New Roman" panose="02020603050405020304" pitchFamily="18" charset="0"/>
                <a:ea typeface="楷体_GB2312" panose="02010609030101010101" pitchFamily="49" charset="-122"/>
                <a:cs typeface="Times New Roman" panose="02020603050405020304" pitchFamily="18" charset="0"/>
              </a:rPr>
              <a:t>2</a:t>
            </a:r>
            <a:r>
              <a:rPr lang="el-GR" altLang="zh-CN" sz="2800" b="1" baseline="30000" dirty="0">
                <a:latin typeface="Times New Roman" panose="02020603050405020304" pitchFamily="18" charset="0"/>
                <a:ea typeface="楷体_GB2312" panose="02010609030101010101" pitchFamily="49" charset="-122"/>
                <a:cs typeface="Times New Roman" panose="02020603050405020304" pitchFamily="18" charset="0"/>
              </a:rPr>
              <a:t>2 </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el-GR" altLang="zh-CN" sz="2800" b="1" dirty="0">
                <a:latin typeface="Times New Roman" panose="02020603050405020304" pitchFamily="18" charset="0"/>
                <a:ea typeface="楷体_GB2312" panose="02010609030101010101" pitchFamily="49" charset="-122"/>
                <a:cs typeface="Times New Roman" panose="02020603050405020304" pitchFamily="18" charset="0"/>
              </a:rPr>
              <a:t>σ</a:t>
            </a:r>
            <a:r>
              <a:rPr lang="el-GR" altLang="zh-CN" sz="2800" b="1" baseline="-25000" dirty="0">
                <a:latin typeface="Times New Roman" panose="02020603050405020304" pitchFamily="18" charset="0"/>
                <a:ea typeface="楷体_GB2312" panose="02010609030101010101" pitchFamily="49" charset="-122"/>
                <a:cs typeface="Times New Roman" panose="02020603050405020304" pitchFamily="18" charset="0"/>
              </a:rPr>
              <a:t>T</a:t>
            </a:r>
            <a:r>
              <a:rPr lang="el-GR" altLang="zh-CN" sz="2800" b="1" baseline="30000" dirty="0">
                <a:latin typeface="Times New Roman" panose="02020603050405020304" pitchFamily="18" charset="0"/>
                <a:ea typeface="楷体_GB2312" panose="02010609030101010101" pitchFamily="49" charset="-122"/>
                <a:cs typeface="Times New Roman" panose="02020603050405020304" pitchFamily="18" charset="0"/>
              </a:rPr>
              <a:t>2</a:t>
            </a:r>
            <a:endParaRPr lang="en-US" altLang="zh-CN" sz="2800" b="1" baseline="30000" dirty="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20000"/>
              </a:lnSpc>
              <a:buFont typeface="Wingdings" panose="05000000000000000000" pitchFamily="2" charset="2"/>
              <a:buNone/>
            </a:pP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800" b="1" i="1" dirty="0" smtClean="0">
                <a:latin typeface="Times New Roman" panose="02020603050405020304" pitchFamily="18" charset="0"/>
                <a:ea typeface="楷体_GB2312" panose="02010609030101010101" pitchFamily="49" charset="-122"/>
                <a:cs typeface="Times New Roman" panose="02020603050405020304" pitchFamily="18" charset="0"/>
              </a:rPr>
              <a:t>H</a:t>
            </a:r>
            <a:r>
              <a:rPr lang="en-US" altLang="zh-CN" sz="2800" b="1" baseline="-25000" dirty="0" smtClean="0">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el-GR" altLang="zh-CN" sz="2800" b="1" dirty="0">
                <a:latin typeface="Times New Roman" panose="02020603050405020304" pitchFamily="18" charset="0"/>
                <a:ea typeface="楷体_GB2312" panose="02010609030101010101" pitchFamily="49" charset="-122"/>
                <a:cs typeface="Times New Roman" panose="02020603050405020304" pitchFamily="18" charset="0"/>
              </a:rPr>
              <a:t>σ</a:t>
            </a:r>
            <a:r>
              <a:rPr lang="el-GR" altLang="zh-CN" sz="2800" b="1" baseline="-25000" dirty="0">
                <a:latin typeface="Times New Roman" panose="02020603050405020304" pitchFamily="18" charset="0"/>
                <a:ea typeface="楷体_GB2312" panose="02010609030101010101" pitchFamily="49" charset="-122"/>
                <a:cs typeface="Times New Roman" panose="02020603050405020304" pitchFamily="18" charset="0"/>
              </a:rPr>
              <a:t>1</a:t>
            </a:r>
            <a:r>
              <a:rPr lang="el-GR" altLang="zh-CN" sz="2800" b="1" baseline="30000" dirty="0">
                <a:latin typeface="Times New Roman" panose="02020603050405020304" pitchFamily="18" charset="0"/>
                <a:ea typeface="楷体_GB2312" panose="02010609030101010101" pitchFamily="49" charset="-122"/>
                <a:cs typeface="Times New Roman" panose="02020603050405020304" pitchFamily="18" charset="0"/>
              </a:rPr>
              <a:t>2 </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el-GR" altLang="zh-CN" sz="2800" b="1" dirty="0">
                <a:latin typeface="Times New Roman" panose="02020603050405020304" pitchFamily="18" charset="0"/>
                <a:ea typeface="楷体_GB2312" panose="02010609030101010101" pitchFamily="49" charset="-122"/>
                <a:cs typeface="Times New Roman" panose="02020603050405020304" pitchFamily="18" charset="0"/>
              </a:rPr>
              <a:t>σ</a:t>
            </a:r>
            <a:r>
              <a:rPr lang="el-GR" altLang="zh-CN" sz="2800" b="1" baseline="-25000" dirty="0">
                <a:latin typeface="Times New Roman" panose="02020603050405020304" pitchFamily="18" charset="0"/>
                <a:ea typeface="楷体_GB2312" panose="02010609030101010101" pitchFamily="49" charset="-122"/>
                <a:cs typeface="Times New Roman" panose="02020603050405020304" pitchFamily="18" charset="0"/>
              </a:rPr>
              <a:t>2</a:t>
            </a:r>
            <a:r>
              <a:rPr lang="el-GR" altLang="zh-CN" sz="2800" b="1" baseline="30000" dirty="0">
                <a:latin typeface="Times New Roman" panose="02020603050405020304" pitchFamily="18" charset="0"/>
                <a:ea typeface="楷体_GB2312" panose="02010609030101010101" pitchFamily="49" charset="-122"/>
                <a:cs typeface="Times New Roman" panose="02020603050405020304" pitchFamily="18" charset="0"/>
              </a:rPr>
              <a:t>2 </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 … ≤ </a:t>
            </a:r>
            <a:r>
              <a:rPr lang="el-GR" altLang="zh-CN" sz="2800" b="1" dirty="0">
                <a:latin typeface="Times New Roman" panose="02020603050405020304" pitchFamily="18" charset="0"/>
                <a:ea typeface="楷体_GB2312" panose="02010609030101010101" pitchFamily="49" charset="-122"/>
                <a:cs typeface="Times New Roman" panose="02020603050405020304" pitchFamily="18" charset="0"/>
              </a:rPr>
              <a:t>σ</a:t>
            </a:r>
            <a:r>
              <a:rPr lang="el-GR" altLang="zh-CN" sz="2800" b="1" baseline="-25000" dirty="0">
                <a:latin typeface="Times New Roman" panose="02020603050405020304" pitchFamily="18" charset="0"/>
                <a:ea typeface="楷体_GB2312" panose="02010609030101010101" pitchFamily="49" charset="-122"/>
                <a:cs typeface="Times New Roman" panose="02020603050405020304" pitchFamily="18" charset="0"/>
              </a:rPr>
              <a:t>T</a:t>
            </a:r>
            <a:r>
              <a:rPr lang="el-GR" altLang="zh-CN" sz="2800" b="1" baseline="30000" dirty="0">
                <a:latin typeface="Times New Roman" panose="02020603050405020304" pitchFamily="18" charset="0"/>
                <a:ea typeface="楷体_GB2312" panose="02010609030101010101" pitchFamily="49" charset="-122"/>
                <a:cs typeface="Times New Roman" panose="02020603050405020304" pitchFamily="18" charset="0"/>
              </a:rPr>
              <a:t>2</a:t>
            </a:r>
            <a:endParaRPr lang="en-US" altLang="zh-CN" sz="2800" b="1" baseline="30000" dirty="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20000"/>
              </a:lnSpc>
              <a:buFont typeface="Wingdings" panose="05000000000000000000" pitchFamily="2" charset="2"/>
              <a:buNone/>
            </a:pPr>
            <a:endParaRPr lang="el-GR" altLang="zh-CN" sz="2800" b="1" baseline="30000" dirty="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20000"/>
              </a:lnSpc>
              <a:buFont typeface="Wingdings" panose="05000000000000000000" pitchFamily="2" charset="2"/>
              <a:buNone/>
            </a:pP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将</a:t>
            </a:r>
            <a:r>
              <a:rPr lang="en-US" altLang="zh-CN" sz="2800" b="1" i="1" dirty="0" smtClean="0">
                <a:latin typeface="Times New Roman" panose="02020603050405020304" pitchFamily="18" charset="0"/>
                <a:ea typeface="楷体_GB2312" panose="02010609030101010101" pitchFamily="49" charset="-122"/>
                <a:cs typeface="Times New Roman" panose="02020603050405020304" pitchFamily="18" charset="0"/>
              </a:rPr>
              <a:t>n</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对</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样本观察值</a:t>
            </a:r>
            <a:r>
              <a:rPr lang="en-US" altLang="zh-CN" sz="28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i="1" dirty="0" err="1"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sz="2800" b="1" i="1" baseline="-25000" dirty="0" err="1"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i</a:t>
            </a:r>
            <a:r>
              <a:rPr lang="en-US" altLang="zh-CN" sz="2800" b="1" dirty="0" err="1"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i="1" dirty="0" err="1"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sz="2800" b="1" i="1" baseline="-25000" dirty="0" err="1">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i</a:t>
            </a:r>
            <a:r>
              <a:rPr lang="en-US" altLang="zh-CN" sz="2800" b="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按解释变量</a:t>
            </a:r>
            <a:r>
              <a:rPr lang="en-US" altLang="zh-CN" sz="2800" b="1" i="1" dirty="0" smtClean="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sz="2800" b="1" i="1" baseline="-25000" dirty="0" smtClean="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i</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的</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升序排列；</a:t>
            </a:r>
          </a:p>
          <a:p>
            <a:pPr>
              <a:lnSpc>
                <a:spcPct val="120000"/>
              </a:lnSpc>
              <a:buFont typeface="Wingdings" panose="05000000000000000000" pitchFamily="2" charset="2"/>
              <a:buNone/>
            </a:pP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将序列中间</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的</a:t>
            </a:r>
            <a:r>
              <a:rPr lang="en-US" altLang="zh-CN" sz="2800" b="1" i="1" dirty="0" smtClean="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c</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个</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观察值除去，并将剩下的观察值依次划分为两个子样本</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和</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，每个子样样本的容量均为</a:t>
            </a:r>
            <a:r>
              <a:rPr lang="en-US" altLang="zh-CN" sz="2800" b="1" dirty="0" smtClean="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i="1" dirty="0" smtClean="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n</a:t>
            </a:r>
            <a:r>
              <a:rPr lang="en-US" altLang="zh-CN" sz="2800" b="1" dirty="0" smtClean="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i="1" dirty="0" smtClean="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c</a:t>
            </a:r>
            <a:r>
              <a:rPr lang="en-US" altLang="zh-CN" sz="2800" b="1" dirty="0" smtClean="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dirty="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sz="2800" b="1" dirty="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a:t>
            </a:r>
          </a:p>
        </p:txBody>
      </p:sp>
      <p:sp>
        <p:nvSpPr>
          <p:cNvPr id="951303" name="Rectangle 7"/>
          <p:cNvSpPr>
            <a:spLocks noChangeArrowheads="1"/>
          </p:cNvSpPr>
          <p:nvPr/>
        </p:nvSpPr>
        <p:spPr bwMode="auto">
          <a:xfrm>
            <a:off x="2424114" y="404813"/>
            <a:ext cx="7793037" cy="838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chemeClr val="tx2"/>
                </a:solidFill>
                <a:latin typeface="Tahoma" panose="020B0604030504040204" pitchFamily="34" charset="0"/>
                <a:ea typeface="宋体" panose="02010600030101010101" pitchFamily="2" charset="-122"/>
              </a:defRPr>
            </a:lvl1pPr>
            <a:lvl2pPr>
              <a:defRPr kumimoji="1" sz="4400">
                <a:solidFill>
                  <a:schemeClr val="tx2"/>
                </a:solidFill>
                <a:latin typeface="Tahoma" panose="020B0604030504040204" pitchFamily="34" charset="0"/>
                <a:ea typeface="宋体" panose="02010600030101010101" pitchFamily="2" charset="-122"/>
              </a:defRPr>
            </a:lvl2pPr>
            <a:lvl3pPr>
              <a:defRPr kumimoji="1" sz="4400">
                <a:solidFill>
                  <a:schemeClr val="tx2"/>
                </a:solidFill>
                <a:latin typeface="Tahoma" panose="020B0604030504040204" pitchFamily="34" charset="0"/>
                <a:ea typeface="宋体" panose="02010600030101010101" pitchFamily="2" charset="-122"/>
              </a:defRPr>
            </a:lvl3pPr>
            <a:lvl4pPr>
              <a:defRPr kumimoji="1" sz="4400">
                <a:solidFill>
                  <a:schemeClr val="tx2"/>
                </a:solidFill>
                <a:latin typeface="Tahoma" panose="020B0604030504040204" pitchFamily="34" charset="0"/>
                <a:ea typeface="宋体" panose="02010600030101010101" pitchFamily="2" charset="-122"/>
              </a:defRPr>
            </a:lvl4pPr>
            <a:lvl5pPr>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en-US" altLang="zh-CN" dirty="0">
                <a:solidFill>
                  <a:srgbClr val="7030A0"/>
                </a:solidFill>
                <a:latin typeface="华文新魏" panose="02010800040101010101" pitchFamily="2" charset="-122"/>
                <a:ea typeface="华文新魏" panose="02010800040101010101" pitchFamily="2" charset="-122"/>
              </a:rPr>
              <a:t>     1</a:t>
            </a:r>
            <a:r>
              <a:rPr lang="zh-CN" altLang="en-US" dirty="0">
                <a:solidFill>
                  <a:srgbClr val="7030A0"/>
                </a:solidFill>
                <a:latin typeface="华文新魏" panose="02010800040101010101" pitchFamily="2" charset="-122"/>
                <a:ea typeface="华文新魏" panose="02010800040101010101" pitchFamily="2" charset="-122"/>
              </a:rPr>
              <a:t>）戈德菲尔德</a:t>
            </a:r>
            <a:r>
              <a:rPr lang="en-US" altLang="zh-CN" dirty="0">
                <a:solidFill>
                  <a:srgbClr val="7030A0"/>
                </a:solidFill>
                <a:latin typeface="华文新魏" panose="02010800040101010101" pitchFamily="2" charset="-122"/>
                <a:ea typeface="华文新魏" panose="02010800040101010101" pitchFamily="2" charset="-122"/>
              </a:rPr>
              <a:t>-</a:t>
            </a:r>
            <a:r>
              <a:rPr lang="zh-CN" altLang="en-US" dirty="0">
                <a:solidFill>
                  <a:srgbClr val="7030A0"/>
                </a:solidFill>
                <a:latin typeface="华文新魏" panose="02010800040101010101" pitchFamily="2" charset="-122"/>
                <a:ea typeface="华文新魏" panose="02010800040101010101" pitchFamily="2" charset="-122"/>
              </a:rPr>
              <a:t>匡特检验 </a:t>
            </a:r>
          </a:p>
        </p:txBody>
      </p:sp>
    </p:spTree>
    <p:extLst>
      <p:ext uri="{BB962C8B-B14F-4D97-AF65-F5344CB8AC3E}">
        <p14:creationId xmlns:p14="http://schemas.microsoft.com/office/powerpoint/2010/main" val="37297309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p>
            <a:fld id="{15C6D497-C899-4383-A714-35FC213EDF57}" type="datetime1">
              <a:rPr lang="zh-CN" altLang="en-US"/>
              <a:pPr/>
              <a:t>2020/5/26</a:t>
            </a:fld>
            <a:endParaRPr lang="en-US" altLang="zh-CN"/>
          </a:p>
        </p:txBody>
      </p:sp>
      <p:sp>
        <p:nvSpPr>
          <p:cNvPr id="8" name="灯片编号占位符 4"/>
          <p:cNvSpPr>
            <a:spLocks noGrp="1"/>
          </p:cNvSpPr>
          <p:nvPr>
            <p:ph type="sldNum" sz="quarter" idx="12"/>
          </p:nvPr>
        </p:nvSpPr>
        <p:spPr/>
        <p:txBody>
          <a:bodyPr/>
          <a:lstStyle/>
          <a:p>
            <a:fld id="{3C257554-961C-42CC-B7BB-96AE5B678B5F}" type="slidenum">
              <a:rPr lang="en-US" altLang="zh-CN"/>
              <a:pPr/>
              <a:t>26</a:t>
            </a:fld>
            <a:endParaRPr lang="en-US" altLang="zh-CN"/>
          </a:p>
        </p:txBody>
      </p:sp>
      <p:sp>
        <p:nvSpPr>
          <p:cNvPr id="1064967" name="Rectangle 7"/>
          <p:cNvSpPr>
            <a:spLocks noChangeArrowheads="1"/>
          </p:cNvSpPr>
          <p:nvPr/>
        </p:nvSpPr>
        <p:spPr bwMode="auto">
          <a:xfrm>
            <a:off x="2273622" y="180976"/>
            <a:ext cx="7793037" cy="838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chemeClr val="tx2"/>
                </a:solidFill>
                <a:latin typeface="Tahoma" panose="020B0604030504040204" pitchFamily="34" charset="0"/>
                <a:ea typeface="宋体" panose="02010600030101010101" pitchFamily="2" charset="-122"/>
              </a:defRPr>
            </a:lvl1pPr>
            <a:lvl2pPr>
              <a:defRPr kumimoji="1" sz="4400">
                <a:solidFill>
                  <a:schemeClr val="tx2"/>
                </a:solidFill>
                <a:latin typeface="Tahoma" panose="020B0604030504040204" pitchFamily="34" charset="0"/>
                <a:ea typeface="宋体" panose="02010600030101010101" pitchFamily="2" charset="-122"/>
              </a:defRPr>
            </a:lvl2pPr>
            <a:lvl3pPr>
              <a:defRPr kumimoji="1" sz="4400">
                <a:solidFill>
                  <a:schemeClr val="tx2"/>
                </a:solidFill>
                <a:latin typeface="Tahoma" panose="020B0604030504040204" pitchFamily="34" charset="0"/>
                <a:ea typeface="宋体" panose="02010600030101010101" pitchFamily="2" charset="-122"/>
              </a:defRPr>
            </a:lvl3pPr>
            <a:lvl4pPr>
              <a:defRPr kumimoji="1" sz="4400">
                <a:solidFill>
                  <a:schemeClr val="tx2"/>
                </a:solidFill>
                <a:latin typeface="Tahoma" panose="020B0604030504040204" pitchFamily="34" charset="0"/>
                <a:ea typeface="宋体" panose="02010600030101010101" pitchFamily="2" charset="-122"/>
              </a:defRPr>
            </a:lvl4pPr>
            <a:lvl5pPr>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en-US" altLang="zh-CN" dirty="0">
                <a:solidFill>
                  <a:srgbClr val="7030A0"/>
                </a:solidFill>
                <a:latin typeface="华文新魏" panose="02010800040101010101" pitchFamily="2" charset="-122"/>
                <a:ea typeface="华文新魏" panose="02010800040101010101" pitchFamily="2" charset="-122"/>
              </a:rPr>
              <a:t>     1</a:t>
            </a:r>
            <a:r>
              <a:rPr lang="zh-CN" altLang="en-US" dirty="0">
                <a:solidFill>
                  <a:srgbClr val="7030A0"/>
                </a:solidFill>
                <a:latin typeface="华文新魏" panose="02010800040101010101" pitchFamily="2" charset="-122"/>
                <a:ea typeface="华文新魏" panose="02010800040101010101" pitchFamily="2" charset="-122"/>
              </a:rPr>
              <a:t>）戈德菲尔德</a:t>
            </a:r>
            <a:r>
              <a:rPr lang="en-US" altLang="zh-CN" dirty="0">
                <a:solidFill>
                  <a:srgbClr val="7030A0"/>
                </a:solidFill>
                <a:latin typeface="华文新魏" panose="02010800040101010101" pitchFamily="2" charset="-122"/>
                <a:ea typeface="华文新魏" panose="02010800040101010101" pitchFamily="2" charset="-122"/>
              </a:rPr>
              <a:t>-</a:t>
            </a:r>
            <a:r>
              <a:rPr lang="zh-CN" altLang="en-US" dirty="0">
                <a:solidFill>
                  <a:srgbClr val="7030A0"/>
                </a:solidFill>
                <a:latin typeface="华文新魏" panose="02010800040101010101" pitchFamily="2" charset="-122"/>
                <a:ea typeface="华文新魏" panose="02010800040101010101" pitchFamily="2" charset="-122"/>
              </a:rPr>
              <a:t>匡特检验 </a:t>
            </a:r>
          </a:p>
        </p:txBody>
      </p:sp>
      <p:graphicFrame>
        <p:nvGraphicFramePr>
          <p:cNvPr id="2" name="对象 1"/>
          <p:cNvGraphicFramePr>
            <a:graphicFrameLocks noChangeAspect="1"/>
          </p:cNvGraphicFramePr>
          <p:nvPr>
            <p:extLst>
              <p:ext uri="{D42A27DB-BD31-4B8C-83A1-F6EECF244321}">
                <p14:modId xmlns:p14="http://schemas.microsoft.com/office/powerpoint/2010/main" val="3752996486"/>
              </p:ext>
            </p:extLst>
          </p:nvPr>
        </p:nvGraphicFramePr>
        <p:xfrm>
          <a:off x="1347788" y="1312857"/>
          <a:ext cx="9491662" cy="1290638"/>
        </p:xfrm>
        <a:graphic>
          <a:graphicData uri="http://schemas.openxmlformats.org/presentationml/2006/ole">
            <mc:AlternateContent xmlns:mc="http://schemas.openxmlformats.org/markup-compatibility/2006">
              <mc:Choice xmlns:v="urn:schemas-microsoft-com:vml" Requires="v">
                <p:oleObj spid="_x0000_s34891" name="Equation" r:id="rId3" imgW="5321160" imgH="723600" progId="Equation.DSMT4">
                  <p:embed/>
                </p:oleObj>
              </mc:Choice>
              <mc:Fallback>
                <p:oleObj name="Equation" r:id="rId3" imgW="5321160" imgH="723600" progId="Equation.DSMT4">
                  <p:embed/>
                  <p:pic>
                    <p:nvPicPr>
                      <p:cNvPr id="0" name=""/>
                      <p:cNvPicPr/>
                      <p:nvPr/>
                    </p:nvPicPr>
                    <p:blipFill>
                      <a:blip r:embed="rId4"/>
                      <a:stretch>
                        <a:fillRect/>
                      </a:stretch>
                    </p:blipFill>
                    <p:spPr>
                      <a:xfrm>
                        <a:off x="1347788" y="1312857"/>
                        <a:ext cx="9491662" cy="129063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742822724"/>
              </p:ext>
            </p:extLst>
          </p:nvPr>
        </p:nvGraphicFramePr>
        <p:xfrm>
          <a:off x="1347788" y="2806696"/>
          <a:ext cx="8653462" cy="884237"/>
        </p:xfrm>
        <a:graphic>
          <a:graphicData uri="http://schemas.openxmlformats.org/presentationml/2006/ole">
            <mc:AlternateContent xmlns:mc="http://schemas.openxmlformats.org/markup-compatibility/2006">
              <mc:Choice xmlns:v="urn:schemas-microsoft-com:vml" Requires="v">
                <p:oleObj spid="_x0000_s34892" name="Equation" r:id="rId5" imgW="4851360" imgH="495000" progId="Equation.DSMT4">
                  <p:embed/>
                </p:oleObj>
              </mc:Choice>
              <mc:Fallback>
                <p:oleObj name="Equation" r:id="rId5" imgW="4851360" imgH="495000" progId="Equation.DSMT4">
                  <p:embed/>
                  <p:pic>
                    <p:nvPicPr>
                      <p:cNvPr id="0" name=""/>
                      <p:cNvPicPr/>
                      <p:nvPr/>
                    </p:nvPicPr>
                    <p:blipFill>
                      <a:blip r:embed="rId6"/>
                      <a:stretch>
                        <a:fillRect/>
                      </a:stretch>
                    </p:blipFill>
                    <p:spPr>
                      <a:xfrm>
                        <a:off x="1347788" y="2806696"/>
                        <a:ext cx="8653462" cy="884237"/>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988275071"/>
              </p:ext>
            </p:extLst>
          </p:nvPr>
        </p:nvGraphicFramePr>
        <p:xfrm>
          <a:off x="1347788" y="4173538"/>
          <a:ext cx="7158038" cy="2151062"/>
        </p:xfrm>
        <a:graphic>
          <a:graphicData uri="http://schemas.openxmlformats.org/presentationml/2006/ole">
            <mc:AlternateContent xmlns:mc="http://schemas.openxmlformats.org/markup-compatibility/2006">
              <mc:Choice xmlns:v="urn:schemas-microsoft-com:vml" Requires="v">
                <p:oleObj spid="_x0000_s34893" name="Equation" r:id="rId7" imgW="4012920" imgH="1206360" progId="Equation.DSMT4">
                  <p:embed/>
                </p:oleObj>
              </mc:Choice>
              <mc:Fallback>
                <p:oleObj name="Equation" r:id="rId7" imgW="4012920" imgH="1206360" progId="Equation.DSMT4">
                  <p:embed/>
                  <p:pic>
                    <p:nvPicPr>
                      <p:cNvPr id="0" name=""/>
                      <p:cNvPicPr/>
                      <p:nvPr/>
                    </p:nvPicPr>
                    <p:blipFill>
                      <a:blip r:embed="rId8"/>
                      <a:stretch>
                        <a:fillRect/>
                      </a:stretch>
                    </p:blipFill>
                    <p:spPr>
                      <a:xfrm>
                        <a:off x="1347788" y="4173538"/>
                        <a:ext cx="7158038" cy="2151062"/>
                      </a:xfrm>
                      <a:prstGeom prst="rect">
                        <a:avLst/>
                      </a:prstGeom>
                    </p:spPr>
                  </p:pic>
                </p:oleObj>
              </mc:Fallback>
            </mc:AlternateContent>
          </a:graphicData>
        </a:graphic>
      </p:graphicFrame>
    </p:spTree>
    <p:extLst>
      <p:ext uri="{BB962C8B-B14F-4D97-AF65-F5344CB8AC3E}">
        <p14:creationId xmlns:p14="http://schemas.microsoft.com/office/powerpoint/2010/main" val="335895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B9DCB426-9794-427F-AE2B-E40A5D67C60A}" type="datetime1">
              <a:rPr lang="zh-CN" altLang="en-US"/>
              <a:pPr/>
              <a:t>2020/5/26</a:t>
            </a:fld>
            <a:endParaRPr lang="en-US" altLang="zh-CN" dirty="0"/>
          </a:p>
        </p:txBody>
      </p:sp>
      <p:sp>
        <p:nvSpPr>
          <p:cNvPr id="7" name="灯片编号占位符 6"/>
          <p:cNvSpPr>
            <a:spLocks noGrp="1"/>
          </p:cNvSpPr>
          <p:nvPr>
            <p:ph type="sldNum" sz="quarter" idx="12"/>
          </p:nvPr>
        </p:nvSpPr>
        <p:spPr/>
        <p:txBody>
          <a:bodyPr/>
          <a:lstStyle/>
          <a:p>
            <a:fld id="{AB0BCEE0-3A50-46C7-87EF-417D1418DFB3}" type="slidenum">
              <a:rPr lang="en-US" altLang="zh-CN"/>
              <a:pPr/>
              <a:t>27</a:t>
            </a:fld>
            <a:endParaRPr lang="en-US" altLang="zh-CN"/>
          </a:p>
        </p:txBody>
      </p:sp>
      <p:sp>
        <p:nvSpPr>
          <p:cNvPr id="1065992" name="Rectangle 8"/>
          <p:cNvSpPr>
            <a:spLocks noChangeArrowheads="1"/>
          </p:cNvSpPr>
          <p:nvPr/>
        </p:nvSpPr>
        <p:spPr bwMode="auto">
          <a:xfrm>
            <a:off x="1919289" y="5589588"/>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latin typeface="Times New Roman" panose="02020603050405020304" pitchFamily="18" charset="0"/>
              </a:rPr>
              <a:t>　　</a:t>
            </a:r>
          </a:p>
        </p:txBody>
      </p:sp>
      <p:sp>
        <p:nvSpPr>
          <p:cNvPr id="1065995" name="Rectangle 11"/>
          <p:cNvSpPr>
            <a:spLocks noChangeArrowheads="1"/>
          </p:cNvSpPr>
          <p:nvPr/>
        </p:nvSpPr>
        <p:spPr bwMode="auto">
          <a:xfrm>
            <a:off x="2298335" y="110279"/>
            <a:ext cx="7793037" cy="838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chemeClr val="tx2"/>
                </a:solidFill>
                <a:latin typeface="Tahoma" panose="020B0604030504040204" pitchFamily="34" charset="0"/>
                <a:ea typeface="宋体" panose="02010600030101010101" pitchFamily="2" charset="-122"/>
              </a:defRPr>
            </a:lvl1pPr>
            <a:lvl2pPr>
              <a:defRPr kumimoji="1" sz="4400">
                <a:solidFill>
                  <a:schemeClr val="tx2"/>
                </a:solidFill>
                <a:latin typeface="Tahoma" panose="020B0604030504040204" pitchFamily="34" charset="0"/>
                <a:ea typeface="宋体" panose="02010600030101010101" pitchFamily="2" charset="-122"/>
              </a:defRPr>
            </a:lvl2pPr>
            <a:lvl3pPr>
              <a:defRPr kumimoji="1" sz="4400">
                <a:solidFill>
                  <a:schemeClr val="tx2"/>
                </a:solidFill>
                <a:latin typeface="Tahoma" panose="020B0604030504040204" pitchFamily="34" charset="0"/>
                <a:ea typeface="宋体" panose="02010600030101010101" pitchFamily="2" charset="-122"/>
              </a:defRPr>
            </a:lvl3pPr>
            <a:lvl4pPr>
              <a:defRPr kumimoji="1" sz="4400">
                <a:solidFill>
                  <a:schemeClr val="tx2"/>
                </a:solidFill>
                <a:latin typeface="Tahoma" panose="020B0604030504040204" pitchFamily="34" charset="0"/>
                <a:ea typeface="宋体" panose="02010600030101010101" pitchFamily="2" charset="-122"/>
              </a:defRPr>
            </a:lvl4pPr>
            <a:lvl5pPr>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en-US" altLang="zh-CN" dirty="0">
                <a:solidFill>
                  <a:srgbClr val="7030A0"/>
                </a:solidFill>
                <a:latin typeface="华文新魏" panose="02010800040101010101" pitchFamily="2" charset="-122"/>
                <a:ea typeface="华文新魏" panose="02010800040101010101" pitchFamily="2" charset="-122"/>
              </a:rPr>
              <a:t>     1</a:t>
            </a:r>
            <a:r>
              <a:rPr lang="zh-CN" altLang="en-US" dirty="0">
                <a:solidFill>
                  <a:srgbClr val="7030A0"/>
                </a:solidFill>
                <a:latin typeface="华文新魏" panose="02010800040101010101" pitchFamily="2" charset="-122"/>
                <a:ea typeface="华文新魏" panose="02010800040101010101" pitchFamily="2" charset="-122"/>
              </a:rPr>
              <a:t>）戈德菲尔德</a:t>
            </a:r>
            <a:r>
              <a:rPr lang="en-US" altLang="zh-CN" dirty="0">
                <a:solidFill>
                  <a:srgbClr val="7030A0"/>
                </a:solidFill>
                <a:latin typeface="华文新魏" panose="02010800040101010101" pitchFamily="2" charset="-122"/>
                <a:ea typeface="华文新魏" panose="02010800040101010101" pitchFamily="2" charset="-122"/>
              </a:rPr>
              <a:t>-</a:t>
            </a:r>
            <a:r>
              <a:rPr lang="zh-CN" altLang="en-US" dirty="0">
                <a:solidFill>
                  <a:srgbClr val="7030A0"/>
                </a:solidFill>
                <a:latin typeface="华文新魏" panose="02010800040101010101" pitchFamily="2" charset="-122"/>
                <a:ea typeface="华文新魏" panose="02010800040101010101" pitchFamily="2" charset="-122"/>
              </a:rPr>
              <a:t>匡特检验 </a:t>
            </a:r>
          </a:p>
        </p:txBody>
      </p:sp>
      <p:grpSp>
        <p:nvGrpSpPr>
          <p:cNvPr id="2" name="组合 1"/>
          <p:cNvGrpSpPr/>
          <p:nvPr/>
        </p:nvGrpSpPr>
        <p:grpSpPr>
          <a:xfrm>
            <a:off x="708453" y="1122275"/>
            <a:ext cx="10972800" cy="1763377"/>
            <a:chOff x="708453" y="1426348"/>
            <a:chExt cx="10972800" cy="1763377"/>
          </a:xfrm>
        </p:grpSpPr>
        <p:sp>
          <p:nvSpPr>
            <p:cNvPr id="1065987" name="Text Box 3"/>
            <p:cNvSpPr txBox="1">
              <a:spLocks noChangeArrowheads="1"/>
            </p:cNvSpPr>
            <p:nvPr/>
          </p:nvSpPr>
          <p:spPr bwMode="auto">
            <a:xfrm>
              <a:off x="708453" y="1509265"/>
              <a:ext cx="10972800" cy="1680460"/>
            </a:xfrm>
            <a:prstGeom prst="rect">
              <a:avLst/>
            </a:prstGeom>
            <a:noFill/>
            <a:ln>
              <a:noFill/>
            </a:ln>
            <a:effectLst/>
            <a:extLst>
              <a:ext uri="{909E8E84-426E-40DD-AFC4-6F175D3DCCD1}">
                <a14:hiddenFill xmlns:a14="http://schemas.microsoft.com/office/drawing/2010/main">
                  <a:solidFill>
                    <a:srgbClr val="FFA1D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30000"/>
                </a:lnSpc>
                <a:spcBef>
                  <a:spcPct val="40000"/>
                </a:spcBef>
              </a:pP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(5)</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给定显著性水平</a:t>
              </a:r>
              <a:r>
                <a:rPr lang="zh-CN" altLang="en-US" sz="2400" b="1" i="1" dirty="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，查</a:t>
              </a:r>
              <a:r>
                <a:rPr lang="zh-CN" altLang="en-US" sz="2400" b="1" i="1" dirty="0">
                  <a:latin typeface="Times New Roman" panose="02020603050405020304" pitchFamily="18" charset="0"/>
                  <a:ea typeface="楷体_GB2312" panose="02010609030101010101" pitchFamily="49" charset="-122"/>
                  <a:cs typeface="Times New Roman" panose="02020603050405020304" pitchFamily="18" charset="0"/>
                </a:rPr>
                <a:t>Ｆ</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分布表得到</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临界值</a:t>
              </a:r>
              <a:endParaRPr lang="en-US" altLang="zh-CN" sz="2400" b="1" dirty="0" smtClean="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30000"/>
                </a:lnSpc>
                <a:spcBef>
                  <a:spcPct val="40000"/>
                </a:spcBef>
              </a:pPr>
              <a:r>
                <a:rPr lang="en-US" altLang="zh-CN" sz="2400" b="1" i="1" dirty="0" smtClean="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400" b="1"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6)</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判断作出</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结论</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若</a:t>
              </a:r>
              <a:r>
                <a:rPr lang="en-US" altLang="zh-CN" sz="2400" b="1" i="1" dirty="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F</a:t>
              </a:r>
              <a:r>
                <a:rPr lang="en-US" altLang="zh-CN" sz="2400" b="1" dirty="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&gt; </a:t>
              </a:r>
              <a:r>
                <a:rPr lang="en-US" altLang="zh-CN" sz="2400" b="1" i="1" dirty="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F</a:t>
              </a:r>
              <a:r>
                <a:rPr lang="en-US" altLang="zh-CN" sz="2400" b="1" i="1" baseline="-25000" dirty="0" smtClean="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 拒绝</a:t>
              </a:r>
              <a:r>
                <a:rPr lang="en-US" altLang="zh-CN" sz="2400" b="1" i="1" dirty="0">
                  <a:latin typeface="Times New Roman" panose="02020603050405020304" pitchFamily="18" charset="0"/>
                  <a:ea typeface="楷体_GB2312" panose="02010609030101010101" pitchFamily="49" charset="-122"/>
                  <a:cs typeface="Times New Roman" panose="02020603050405020304" pitchFamily="18" charset="0"/>
                </a:rPr>
                <a:t>H</a:t>
              </a:r>
              <a:r>
                <a:rPr lang="en-US" altLang="zh-CN" sz="2400" b="1" baseline="-25000" dirty="0">
                  <a:latin typeface="Times New Roman" panose="02020603050405020304" pitchFamily="18" charset="0"/>
                  <a:ea typeface="楷体_GB2312" panose="02010609030101010101" pitchFamily="49" charset="-122"/>
                  <a:cs typeface="Times New Roman" panose="02020603050405020304" pitchFamily="18" charset="0"/>
                </a:rPr>
                <a:t>0</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b="1" dirty="0" smtClean="0">
                  <a:solidFill>
                    <a:srgbClr val="0000CC"/>
                  </a:solidFill>
                  <a:latin typeface="Times New Roman" panose="02020603050405020304" pitchFamily="18" charset="0"/>
                  <a:ea typeface="楷体_GB2312" panose="02010609030101010101" pitchFamily="49" charset="-122"/>
                  <a:cs typeface="Times New Roman" panose="02020603050405020304" pitchFamily="18" charset="0"/>
                </a:rPr>
                <a:t>存在递增型异</a:t>
              </a:r>
              <a:r>
                <a:rPr lang="zh-CN" altLang="en-US" sz="2400" b="1" dirty="0">
                  <a:solidFill>
                    <a:srgbClr val="0000CC"/>
                  </a:solidFill>
                  <a:latin typeface="Times New Roman" panose="02020603050405020304" pitchFamily="18" charset="0"/>
                  <a:ea typeface="楷体_GB2312" panose="02010609030101010101" pitchFamily="49" charset="-122"/>
                  <a:cs typeface="Times New Roman" panose="02020603050405020304" pitchFamily="18" charset="0"/>
                </a:rPr>
                <a:t>方差；</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反之接受</a:t>
              </a:r>
              <a:r>
                <a:rPr lang="en-US" altLang="zh-CN" sz="2400" b="1" i="1" dirty="0" smtClean="0">
                  <a:latin typeface="Times New Roman" panose="02020603050405020304" pitchFamily="18" charset="0"/>
                  <a:ea typeface="楷体_GB2312" panose="02010609030101010101" pitchFamily="49" charset="-122"/>
                  <a:cs typeface="Times New Roman" panose="02020603050405020304" pitchFamily="18" charset="0"/>
                </a:rPr>
                <a:t>H</a:t>
              </a:r>
              <a:r>
                <a:rPr lang="en-US" altLang="zh-CN" sz="2400" b="1" baseline="-25000" dirty="0" smtClean="0">
                  <a:latin typeface="Times New Roman" panose="02020603050405020304" pitchFamily="18" charset="0"/>
                  <a:ea typeface="楷体_GB2312" panose="02010609030101010101" pitchFamily="49" charset="-122"/>
                  <a:cs typeface="Times New Roman" panose="02020603050405020304" pitchFamily="18" charset="0"/>
                </a:rPr>
                <a:t>0</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b="1" dirty="0">
                  <a:solidFill>
                    <a:srgbClr val="0000CC"/>
                  </a:solidFill>
                  <a:latin typeface="Times New Roman" panose="02020603050405020304" pitchFamily="18" charset="0"/>
                  <a:ea typeface="楷体_GB2312" panose="02010609030101010101" pitchFamily="49" charset="-122"/>
                  <a:cs typeface="Times New Roman" panose="02020603050405020304" pitchFamily="18" charset="0"/>
                </a:rPr>
                <a:t>不存在异方差</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a:t>
              </a:r>
              <a:endPar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8" name="Object 6"/>
            <p:cNvGraphicFramePr>
              <a:graphicFrameLocks noChangeAspect="1"/>
            </p:cNvGraphicFramePr>
            <p:nvPr>
              <p:extLst>
                <p:ext uri="{D42A27DB-BD31-4B8C-83A1-F6EECF244321}">
                  <p14:modId xmlns:p14="http://schemas.microsoft.com/office/powerpoint/2010/main" val="3764745383"/>
                </p:ext>
              </p:extLst>
            </p:nvPr>
          </p:nvGraphicFramePr>
          <p:xfrm>
            <a:off x="6903695" y="1426348"/>
            <a:ext cx="2732087" cy="784225"/>
          </p:xfrm>
          <a:graphic>
            <a:graphicData uri="http://schemas.openxmlformats.org/presentationml/2006/ole">
              <mc:AlternateContent xmlns:mc="http://schemas.openxmlformats.org/markup-compatibility/2006">
                <mc:Choice xmlns:v="urn:schemas-microsoft-com:vml" Requires="v">
                  <p:oleObj spid="_x0000_s35867" name="Equation" r:id="rId3" imgW="1549080" imgH="444240" progId="Equation.DSMT4">
                    <p:embed/>
                  </p:oleObj>
                </mc:Choice>
                <mc:Fallback>
                  <p:oleObj name="Equation" r:id="rId3" imgW="1549080" imgH="444240" progId="Equation.DSMT4">
                    <p:embed/>
                    <p:pic>
                      <p:nvPicPr>
                        <p:cNvPr id="0" name=""/>
                        <p:cNvPicPr>
                          <a:picLocks noChangeAspect="1" noChangeArrowheads="1"/>
                        </p:cNvPicPr>
                        <p:nvPr/>
                      </p:nvPicPr>
                      <p:blipFill>
                        <a:blip r:embed="rId4"/>
                        <a:srcRect/>
                        <a:stretch>
                          <a:fillRect/>
                        </a:stretch>
                      </p:blipFill>
                      <p:spPr bwMode="auto">
                        <a:xfrm>
                          <a:off x="6903695" y="1426348"/>
                          <a:ext cx="2732087"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 name="Text Box 2"/>
          <p:cNvSpPr txBox="1">
            <a:spLocks noChangeArrowheads="1"/>
          </p:cNvSpPr>
          <p:nvPr/>
        </p:nvSpPr>
        <p:spPr bwMode="auto">
          <a:xfrm>
            <a:off x="972403" y="3133302"/>
            <a:ext cx="10170079" cy="3120854"/>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20000"/>
              </a:lnSpc>
              <a:spcBef>
                <a:spcPct val="20000"/>
              </a:spcBef>
            </a:pPr>
            <a:r>
              <a:rPr lang="zh-CN" altLang="en-US" sz="28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附注：关于预测值省略</a:t>
            </a:r>
            <a:r>
              <a:rPr lang="zh-CN" altLang="en-US" sz="2800"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数</a:t>
            </a:r>
            <a:r>
              <a:rPr lang="en-US" altLang="zh-CN" sz="2800" b="1" i="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c</a:t>
            </a:r>
            <a:r>
              <a:rPr lang="zh-CN" altLang="en-US" sz="2800"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的</a:t>
            </a:r>
            <a:r>
              <a:rPr lang="zh-CN" altLang="en-US" sz="28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选择：</a:t>
            </a:r>
          </a:p>
          <a:p>
            <a:pPr>
              <a:lnSpc>
                <a:spcPct val="120000"/>
              </a:lnSpc>
              <a:spcBef>
                <a:spcPct val="20000"/>
              </a:spcBef>
              <a:buClr>
                <a:schemeClr val="hlink"/>
              </a:buClr>
              <a:buFont typeface="Wingdings" panose="05000000000000000000" pitchFamily="2" charset="2"/>
              <a:buChar char="Ø"/>
            </a:pP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G-Q</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检验的效果</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取决于</a:t>
            </a:r>
            <a:r>
              <a:rPr lang="en-US" altLang="zh-CN" sz="2400" b="1" i="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c</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的</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大小，但理论上没有一个最优</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的</a:t>
            </a:r>
            <a:r>
              <a:rPr lang="en-US" altLang="zh-CN" sz="2400" b="1" i="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c</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值</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存在；</a:t>
            </a:r>
          </a:p>
          <a:p>
            <a:pPr>
              <a:lnSpc>
                <a:spcPct val="120000"/>
              </a:lnSpc>
              <a:spcBef>
                <a:spcPct val="20000"/>
              </a:spcBef>
              <a:buClr>
                <a:schemeClr val="hlink"/>
              </a:buClr>
              <a:buFont typeface="Wingdings" panose="05000000000000000000" pitchFamily="2" charset="2"/>
              <a:buChar char="Ø"/>
            </a:pPr>
            <a:r>
              <a:rPr lang="en-US" altLang="zh-CN" sz="2400" b="1" dirty="0" smtClean="0">
                <a:latin typeface="Times New Roman" panose="02020603050405020304" pitchFamily="18" charset="0"/>
                <a:ea typeface="楷体_GB2312" panose="02010609030101010101" pitchFamily="49" charset="-122"/>
                <a:cs typeface="Times New Roman" panose="02020603050405020304" pitchFamily="18" charset="0"/>
              </a:rPr>
              <a:t>c</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越</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大，一方面会增大</a:t>
            </a:r>
            <a:r>
              <a:rPr lang="en-US" altLang="zh-CN" sz="2400" b="1" i="1" dirty="0">
                <a:latin typeface="Times New Roman" panose="02020603050405020304" pitchFamily="18" charset="0"/>
                <a:ea typeface="楷体_GB2312" panose="02010609030101010101" pitchFamily="49" charset="-122"/>
                <a:cs typeface="Times New Roman" panose="02020603050405020304" pitchFamily="18" charset="0"/>
              </a:rPr>
              <a:t>F</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统计量的值，从而增强检验功效；但另一方面又使每组中估计的自由度减少，从而降低检验功效；</a:t>
            </a:r>
          </a:p>
          <a:p>
            <a:pPr>
              <a:lnSpc>
                <a:spcPct val="120000"/>
              </a:lnSpc>
              <a:spcBef>
                <a:spcPct val="20000"/>
              </a:spcBef>
              <a:buClr>
                <a:schemeClr val="hlink"/>
              </a:buClr>
              <a:buFont typeface="Wingdings" panose="05000000000000000000" pitchFamily="2" charset="2"/>
              <a:buChar char="Ø"/>
            </a:pP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哈维和菲利浦</a:t>
            </a: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(1974)</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的研究表明，放弃的观测值数不应</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多于</a:t>
            </a:r>
            <a:r>
              <a:rPr lang="en-US" altLang="zh-CN" sz="2400" b="1" i="1" dirty="0" smtClean="0">
                <a:latin typeface="Times New Roman" panose="02020603050405020304" pitchFamily="18" charset="0"/>
                <a:ea typeface="楷体_GB2312" panose="02010609030101010101" pitchFamily="49" charset="-122"/>
                <a:cs typeface="Times New Roman" panose="02020603050405020304" pitchFamily="18" charset="0"/>
              </a:rPr>
              <a:t>n</a:t>
            </a:r>
            <a:r>
              <a:rPr lang="en-US" altLang="zh-CN" sz="2400" b="1" dirty="0" smtClean="0">
                <a:latin typeface="Times New Roman" panose="02020603050405020304" pitchFamily="18" charset="0"/>
                <a:ea typeface="楷体_GB2312" panose="02010609030101010101" pitchFamily="49" charset="-122"/>
                <a:cs typeface="Times New Roman" panose="02020603050405020304" pitchFamily="18" charset="0"/>
              </a:rPr>
              <a:t>/3</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a:t>
            </a:r>
          </a:p>
          <a:p>
            <a:pPr>
              <a:lnSpc>
                <a:spcPct val="120000"/>
              </a:lnSpc>
              <a:spcBef>
                <a:spcPct val="20000"/>
              </a:spcBef>
              <a:buClr>
                <a:schemeClr val="hlink"/>
              </a:buClr>
              <a:buFont typeface="Wingdings" panose="05000000000000000000" pitchFamily="2" charset="2"/>
              <a:buChar char="Ø"/>
            </a:pP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经验值：</a:t>
            </a:r>
            <a:r>
              <a:rPr lang="zh-CN" altLang="en-US" sz="2400"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当</a:t>
            </a:r>
            <a:r>
              <a:rPr lang="en-US" altLang="zh-CN" sz="2400" b="1" i="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n</a:t>
            </a:r>
            <a:r>
              <a:rPr lang="zh-CN" altLang="en-US" sz="2400"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30</a:t>
            </a:r>
            <a:r>
              <a:rPr lang="zh-CN" altLang="en-US" sz="24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时</a:t>
            </a:r>
            <a:r>
              <a:rPr lang="zh-CN" altLang="en-US" sz="2400"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b="1" i="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c</a:t>
            </a:r>
            <a:r>
              <a:rPr lang="zh-CN" altLang="en-US" sz="2400"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4</a:t>
            </a:r>
            <a:r>
              <a:rPr lang="zh-CN" altLang="en-US" sz="24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当</a:t>
            </a:r>
            <a:r>
              <a:rPr lang="en-US" altLang="zh-CN" sz="2400" b="1" i="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n</a:t>
            </a:r>
            <a:r>
              <a:rPr lang="zh-CN" altLang="en-US" sz="2400"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60</a:t>
            </a:r>
            <a:r>
              <a:rPr lang="zh-CN" altLang="en-US" sz="24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时</a:t>
            </a:r>
            <a:r>
              <a:rPr lang="zh-CN" altLang="en-US" sz="2400"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b="1" i="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c</a:t>
            </a:r>
            <a:r>
              <a:rPr lang="zh-CN" altLang="en-US" sz="2400"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10</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a:t>
            </a:r>
          </a:p>
        </p:txBody>
      </p:sp>
    </p:spTree>
    <p:extLst>
      <p:ext uri="{BB962C8B-B14F-4D97-AF65-F5344CB8AC3E}">
        <p14:creationId xmlns:p14="http://schemas.microsoft.com/office/powerpoint/2010/main" val="10794412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361AC660-C853-4EE8-A579-FAFEEF3BCFB9}" type="datetime1">
              <a:rPr lang="zh-CN" altLang="en-US"/>
              <a:pPr/>
              <a:t>2020/5/26</a:t>
            </a:fld>
            <a:endParaRPr lang="en-US" altLang="zh-CN"/>
          </a:p>
        </p:txBody>
      </p:sp>
      <p:sp>
        <p:nvSpPr>
          <p:cNvPr id="7" name="灯片编号占位符 6"/>
          <p:cNvSpPr>
            <a:spLocks noGrp="1"/>
          </p:cNvSpPr>
          <p:nvPr>
            <p:ph type="sldNum" sz="quarter" idx="12"/>
          </p:nvPr>
        </p:nvSpPr>
        <p:spPr/>
        <p:txBody>
          <a:bodyPr/>
          <a:lstStyle/>
          <a:p>
            <a:fld id="{723CB63F-94DE-44F0-A5C2-76C3E50031E3}" type="slidenum">
              <a:rPr lang="en-US" altLang="zh-CN"/>
              <a:pPr/>
              <a:t>28</a:t>
            </a:fld>
            <a:endParaRPr lang="en-US" altLang="zh-CN"/>
          </a:p>
        </p:txBody>
      </p:sp>
      <p:sp>
        <p:nvSpPr>
          <p:cNvPr id="1078274" name="Text Box 2"/>
          <p:cNvSpPr txBox="1">
            <a:spLocks noChangeArrowheads="1"/>
          </p:cNvSpPr>
          <p:nvPr/>
        </p:nvSpPr>
        <p:spPr bwMode="auto">
          <a:xfrm>
            <a:off x="1194486" y="1865431"/>
            <a:ext cx="9827741" cy="3637919"/>
          </a:xfrm>
          <a:prstGeom prst="rect">
            <a:avLst/>
          </a:prstGeom>
          <a:noFill/>
          <a:ln>
            <a:noFill/>
          </a:ln>
          <a:effectLst/>
          <a:extLst>
            <a:ext uri="{909E8E84-426E-40DD-AFC4-6F175D3DCCD1}">
              <a14:hiddenFill xmlns:a14="http://schemas.microsoft.com/office/drawing/2010/main">
                <a:solidFill>
                  <a:srgbClr val="99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20000"/>
              </a:lnSpc>
              <a:spcBef>
                <a:spcPct val="40000"/>
              </a:spcBef>
              <a:buClr>
                <a:schemeClr val="hlink"/>
              </a:buClr>
              <a:buFont typeface="Wingdings" panose="05000000000000000000" pitchFamily="2" charset="2"/>
              <a:buChar char="Ø"/>
            </a:pP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两个子样的样本容量是否</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一致并不重要。因为它可以通过改变自由度和统计量计算公式进行调整；</a:t>
            </a:r>
          </a:p>
          <a:p>
            <a:pPr>
              <a:lnSpc>
                <a:spcPct val="120000"/>
              </a:lnSpc>
              <a:spcBef>
                <a:spcPct val="40000"/>
              </a:spcBef>
              <a:buClr>
                <a:schemeClr val="hlink"/>
              </a:buClr>
              <a:buFont typeface="Wingdings" panose="05000000000000000000" pitchFamily="2" charset="2"/>
              <a:buChar char="Ø"/>
            </a:pP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G-Q</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检验是否恰当取决于我们是否能正确地按递增型异方差排列</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样本观测值</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a:t>
            </a:r>
          </a:p>
          <a:p>
            <a:pPr>
              <a:lnSpc>
                <a:spcPct val="120000"/>
              </a:lnSpc>
              <a:spcBef>
                <a:spcPct val="40000"/>
              </a:spcBef>
              <a:buClr>
                <a:schemeClr val="hlink"/>
              </a:buClr>
              <a:buFont typeface="Wingdings" panose="05000000000000000000" pitchFamily="2" charset="2"/>
              <a:buChar char="Ø"/>
            </a:pP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若</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随机误差项不服从正态分布，则</a:t>
            </a: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G-Q</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统计量将不再服从</a:t>
            </a: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F</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分布，</a:t>
            </a: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G-Q</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检验失效。</a:t>
            </a:r>
          </a:p>
          <a:p>
            <a:pPr>
              <a:lnSpc>
                <a:spcPct val="120000"/>
              </a:lnSpc>
              <a:spcBef>
                <a:spcPct val="40000"/>
              </a:spcBef>
              <a:buClr>
                <a:schemeClr val="hlink"/>
              </a:buClr>
              <a:buFont typeface="Wingdings" panose="05000000000000000000" pitchFamily="2" charset="2"/>
              <a:buChar char="Ø"/>
            </a:pP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G-Q</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检验不能确定异方差的具体形式。</a:t>
            </a:r>
          </a:p>
        </p:txBody>
      </p:sp>
      <p:sp>
        <p:nvSpPr>
          <p:cNvPr id="1078275" name="Rectangle 3"/>
          <p:cNvSpPr>
            <a:spLocks noChangeArrowheads="1"/>
          </p:cNvSpPr>
          <p:nvPr/>
        </p:nvSpPr>
        <p:spPr bwMode="auto">
          <a:xfrm>
            <a:off x="1919289" y="5589588"/>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latin typeface="Times New Roman" panose="02020603050405020304" pitchFamily="18" charset="0"/>
              </a:rPr>
              <a:t>　　</a:t>
            </a:r>
          </a:p>
        </p:txBody>
      </p:sp>
      <p:sp>
        <p:nvSpPr>
          <p:cNvPr id="1078277" name="Rectangle 5"/>
          <p:cNvSpPr>
            <a:spLocks noChangeArrowheads="1"/>
          </p:cNvSpPr>
          <p:nvPr/>
        </p:nvSpPr>
        <p:spPr bwMode="auto">
          <a:xfrm>
            <a:off x="2424114" y="404813"/>
            <a:ext cx="7793037" cy="838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chemeClr val="tx2"/>
                </a:solidFill>
                <a:latin typeface="Tahoma" panose="020B0604030504040204" pitchFamily="34" charset="0"/>
                <a:ea typeface="宋体" panose="02010600030101010101" pitchFamily="2" charset="-122"/>
              </a:defRPr>
            </a:lvl1pPr>
            <a:lvl2pPr>
              <a:defRPr kumimoji="1" sz="4400">
                <a:solidFill>
                  <a:schemeClr val="tx2"/>
                </a:solidFill>
                <a:latin typeface="Tahoma" panose="020B0604030504040204" pitchFamily="34" charset="0"/>
                <a:ea typeface="宋体" panose="02010600030101010101" pitchFamily="2" charset="-122"/>
              </a:defRPr>
            </a:lvl2pPr>
            <a:lvl3pPr>
              <a:defRPr kumimoji="1" sz="4400">
                <a:solidFill>
                  <a:schemeClr val="tx2"/>
                </a:solidFill>
                <a:latin typeface="Tahoma" panose="020B0604030504040204" pitchFamily="34" charset="0"/>
                <a:ea typeface="宋体" panose="02010600030101010101" pitchFamily="2" charset="-122"/>
              </a:defRPr>
            </a:lvl3pPr>
            <a:lvl4pPr>
              <a:defRPr kumimoji="1" sz="4400">
                <a:solidFill>
                  <a:schemeClr val="tx2"/>
                </a:solidFill>
                <a:latin typeface="Tahoma" panose="020B0604030504040204" pitchFamily="34" charset="0"/>
                <a:ea typeface="宋体" panose="02010600030101010101" pitchFamily="2" charset="-122"/>
              </a:defRPr>
            </a:lvl4pPr>
            <a:lvl5pPr>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en-US" altLang="zh-CN" dirty="0">
                <a:solidFill>
                  <a:srgbClr val="7030A0"/>
                </a:solidFill>
                <a:latin typeface="华文新魏" panose="02010800040101010101" pitchFamily="2" charset="-122"/>
                <a:ea typeface="华文新魏" panose="02010800040101010101" pitchFamily="2" charset="-122"/>
              </a:rPr>
              <a:t>     1</a:t>
            </a:r>
            <a:r>
              <a:rPr lang="zh-CN" altLang="en-US" dirty="0">
                <a:solidFill>
                  <a:srgbClr val="7030A0"/>
                </a:solidFill>
                <a:latin typeface="华文新魏" panose="02010800040101010101" pitchFamily="2" charset="-122"/>
                <a:ea typeface="华文新魏" panose="02010800040101010101" pitchFamily="2" charset="-122"/>
              </a:rPr>
              <a:t>）戈德菲尔德</a:t>
            </a:r>
            <a:r>
              <a:rPr lang="en-US" altLang="zh-CN" dirty="0">
                <a:solidFill>
                  <a:srgbClr val="7030A0"/>
                </a:solidFill>
                <a:latin typeface="华文新魏" panose="02010800040101010101" pitchFamily="2" charset="-122"/>
                <a:ea typeface="华文新魏" panose="02010800040101010101" pitchFamily="2" charset="-122"/>
              </a:rPr>
              <a:t>-</a:t>
            </a:r>
            <a:r>
              <a:rPr lang="zh-CN" altLang="en-US" dirty="0">
                <a:solidFill>
                  <a:srgbClr val="7030A0"/>
                </a:solidFill>
                <a:latin typeface="华文新魏" panose="02010800040101010101" pitchFamily="2" charset="-122"/>
                <a:ea typeface="华文新魏" panose="02010800040101010101" pitchFamily="2" charset="-122"/>
              </a:rPr>
              <a:t>匡特检验 </a:t>
            </a:r>
          </a:p>
        </p:txBody>
      </p:sp>
    </p:spTree>
    <p:extLst>
      <p:ext uri="{BB962C8B-B14F-4D97-AF65-F5344CB8AC3E}">
        <p14:creationId xmlns:p14="http://schemas.microsoft.com/office/powerpoint/2010/main" val="2648561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5"/>
          <p:cNvSpPr>
            <a:spLocks noGrp="1"/>
          </p:cNvSpPr>
          <p:nvPr>
            <p:ph type="dt" sz="half" idx="10"/>
          </p:nvPr>
        </p:nvSpPr>
        <p:spPr/>
        <p:txBody>
          <a:bodyPr/>
          <a:lstStyle/>
          <a:p>
            <a:fld id="{86E291E6-79B7-4C27-8457-6ADCA61AFA50}" type="datetime1">
              <a:rPr lang="zh-CN" altLang="en-US"/>
              <a:pPr/>
              <a:t>2020/5/26</a:t>
            </a:fld>
            <a:endParaRPr lang="en-US" altLang="zh-CN"/>
          </a:p>
        </p:txBody>
      </p:sp>
      <p:sp>
        <p:nvSpPr>
          <p:cNvPr id="8" name="灯片编号占位符 7"/>
          <p:cNvSpPr>
            <a:spLocks noGrp="1"/>
          </p:cNvSpPr>
          <p:nvPr>
            <p:ph type="sldNum" sz="quarter" idx="12"/>
          </p:nvPr>
        </p:nvSpPr>
        <p:spPr/>
        <p:txBody>
          <a:bodyPr/>
          <a:lstStyle/>
          <a:p>
            <a:fld id="{C374B648-5358-48CC-88D9-EA57EC99EB87}" type="slidenum">
              <a:rPr lang="en-US" altLang="zh-CN"/>
              <a:pPr/>
              <a:t>29</a:t>
            </a:fld>
            <a:endParaRPr lang="en-US" altLang="zh-CN"/>
          </a:p>
        </p:txBody>
      </p:sp>
      <p:sp>
        <p:nvSpPr>
          <p:cNvPr id="1076232" name="Rectangle 8"/>
          <p:cNvSpPr>
            <a:spLocks noChangeArrowheads="1"/>
          </p:cNvSpPr>
          <p:nvPr/>
        </p:nvSpPr>
        <p:spPr bwMode="auto">
          <a:xfrm>
            <a:off x="2424114" y="404813"/>
            <a:ext cx="7793037" cy="838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chemeClr val="tx2"/>
                </a:solidFill>
                <a:latin typeface="Tahoma" panose="020B0604030504040204" pitchFamily="34" charset="0"/>
                <a:ea typeface="宋体" panose="02010600030101010101" pitchFamily="2" charset="-122"/>
              </a:defRPr>
            </a:lvl1pPr>
            <a:lvl2pPr>
              <a:defRPr kumimoji="1" sz="4400">
                <a:solidFill>
                  <a:schemeClr val="tx2"/>
                </a:solidFill>
                <a:latin typeface="Tahoma" panose="020B0604030504040204" pitchFamily="34" charset="0"/>
                <a:ea typeface="宋体" panose="02010600030101010101" pitchFamily="2" charset="-122"/>
              </a:defRPr>
            </a:lvl2pPr>
            <a:lvl3pPr>
              <a:defRPr kumimoji="1" sz="4400">
                <a:solidFill>
                  <a:schemeClr val="tx2"/>
                </a:solidFill>
                <a:latin typeface="Tahoma" panose="020B0604030504040204" pitchFamily="34" charset="0"/>
                <a:ea typeface="宋体" panose="02010600030101010101" pitchFamily="2" charset="-122"/>
              </a:defRPr>
            </a:lvl3pPr>
            <a:lvl4pPr>
              <a:defRPr kumimoji="1" sz="4400">
                <a:solidFill>
                  <a:schemeClr val="tx2"/>
                </a:solidFill>
                <a:latin typeface="Tahoma" panose="020B0604030504040204" pitchFamily="34" charset="0"/>
                <a:ea typeface="宋体" panose="02010600030101010101" pitchFamily="2" charset="-122"/>
              </a:defRPr>
            </a:lvl4pPr>
            <a:lvl5pPr>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en-US" altLang="zh-CN" dirty="0">
                <a:solidFill>
                  <a:srgbClr val="7030A0"/>
                </a:solidFill>
                <a:latin typeface="华文新魏" panose="02010800040101010101" pitchFamily="2" charset="-122"/>
                <a:ea typeface="华文新魏" panose="02010800040101010101" pitchFamily="2" charset="-122"/>
              </a:rPr>
              <a:t>     1</a:t>
            </a:r>
            <a:r>
              <a:rPr lang="zh-CN" altLang="en-US" dirty="0">
                <a:solidFill>
                  <a:srgbClr val="7030A0"/>
                </a:solidFill>
                <a:latin typeface="华文新魏" panose="02010800040101010101" pitchFamily="2" charset="-122"/>
                <a:ea typeface="华文新魏" panose="02010800040101010101" pitchFamily="2" charset="-122"/>
              </a:rPr>
              <a:t>）戈德菲尔德</a:t>
            </a:r>
            <a:r>
              <a:rPr lang="en-US" altLang="zh-CN" dirty="0">
                <a:solidFill>
                  <a:srgbClr val="7030A0"/>
                </a:solidFill>
                <a:latin typeface="华文新魏" panose="02010800040101010101" pitchFamily="2" charset="-122"/>
                <a:ea typeface="华文新魏" panose="02010800040101010101" pitchFamily="2" charset="-122"/>
              </a:rPr>
              <a:t>-</a:t>
            </a:r>
            <a:r>
              <a:rPr lang="zh-CN" altLang="en-US" dirty="0">
                <a:solidFill>
                  <a:srgbClr val="7030A0"/>
                </a:solidFill>
                <a:latin typeface="华文新魏" panose="02010800040101010101" pitchFamily="2" charset="-122"/>
                <a:ea typeface="华文新魏" panose="02010800040101010101" pitchFamily="2" charset="-122"/>
              </a:rPr>
              <a:t>匡特检验 </a:t>
            </a:r>
          </a:p>
        </p:txBody>
      </p:sp>
      <p:sp>
        <p:nvSpPr>
          <p:cNvPr id="1076233" name="Text Box 9"/>
          <p:cNvSpPr txBox="1">
            <a:spLocks noChangeArrowheads="1"/>
          </p:cNvSpPr>
          <p:nvPr/>
        </p:nvSpPr>
        <p:spPr bwMode="auto">
          <a:xfrm>
            <a:off x="1153297" y="1484314"/>
            <a:ext cx="9918357" cy="4708981"/>
          </a:xfrm>
          <a:prstGeom prst="rect">
            <a:avLst/>
          </a:prstGeom>
          <a:noFill/>
          <a:ln>
            <a:noFill/>
          </a:ln>
          <a:effectLst/>
          <a:extLst>
            <a:ext uri="{909E8E84-426E-40DD-AFC4-6F175D3DCCD1}">
              <a14:hiddenFill xmlns:a14="http://schemas.microsoft.com/office/drawing/2010/main">
                <a:solidFill>
                  <a:srgbClr val="FFA1D0">
                    <a:alpha val="14000"/>
                  </a:srgbClr>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例</a:t>
            </a: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5.2</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　对例</a:t>
            </a: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5.1</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中的数据进行异方差检验</a:t>
            </a:r>
          </a:p>
          <a:p>
            <a:pPr>
              <a:spcBef>
                <a:spcPct val="50000"/>
              </a:spcBef>
            </a:pP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解：将样本观测值按</a:t>
            </a: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X</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的升序排列，剔除中间的</a:t>
            </a: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5</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个样本，对剩余的</a:t>
            </a: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26</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个样本平分为两个子样：</a:t>
            </a:r>
          </a:p>
          <a:p>
            <a:pPr>
              <a:spcBef>
                <a:spcPct val="50000"/>
              </a:spcBef>
            </a:pPr>
            <a:endPar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endParaRPr>
          </a:p>
          <a:p>
            <a:pPr>
              <a:spcBef>
                <a:spcPct val="50000"/>
              </a:spcBef>
            </a:pPr>
            <a:endPar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endParaRPr>
          </a:p>
          <a:p>
            <a:pPr>
              <a:spcBef>
                <a:spcPct val="50000"/>
              </a:spcBef>
            </a:pPr>
            <a:endPar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endParaRPr>
          </a:p>
          <a:p>
            <a:pPr>
              <a:spcBef>
                <a:spcPct val="50000"/>
              </a:spcBef>
            </a:pPr>
            <a:endPar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endParaRPr>
          </a:p>
          <a:p>
            <a:pPr>
              <a:spcBef>
                <a:spcPct val="50000"/>
              </a:spcBef>
            </a:pPr>
            <a:endPar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endParaRPr>
          </a:p>
          <a:p>
            <a:pPr>
              <a:spcBef>
                <a:spcPct val="50000"/>
              </a:spcBef>
            </a:pPr>
            <a:endPar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1076325" name="Object 101"/>
          <p:cNvGraphicFramePr>
            <a:graphicFrameLocks noChangeAspect="1"/>
          </p:cNvGraphicFramePr>
          <p:nvPr>
            <p:extLst>
              <p:ext uri="{D42A27DB-BD31-4B8C-83A1-F6EECF244321}">
                <p14:modId xmlns:p14="http://schemas.microsoft.com/office/powerpoint/2010/main" val="3861591547"/>
              </p:ext>
            </p:extLst>
          </p:nvPr>
        </p:nvGraphicFramePr>
        <p:xfrm>
          <a:off x="2700767" y="2934911"/>
          <a:ext cx="2828066" cy="3389689"/>
        </p:xfrm>
        <a:graphic>
          <a:graphicData uri="http://schemas.openxmlformats.org/presentationml/2006/ole">
            <mc:AlternateContent xmlns:mc="http://schemas.openxmlformats.org/markup-compatibility/2006">
              <mc:Choice xmlns:v="urn:schemas-microsoft-com:vml" Requires="v">
                <p:oleObj spid="_x0000_s36916" name="工作表" r:id="rId3" imgW="2107615" imgH="2615308" progId="Excel.Sheet.8">
                  <p:embed/>
                </p:oleObj>
              </mc:Choice>
              <mc:Fallback>
                <p:oleObj name="工作表" r:id="rId3" imgW="2107615" imgH="2615308"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767" y="2934911"/>
                        <a:ext cx="2828066" cy="3389689"/>
                      </a:xfrm>
                      <a:prstGeom prst="rect">
                        <a:avLst/>
                      </a:prstGeom>
                      <a:noFill/>
                      <a:ln>
                        <a:noFill/>
                      </a:ln>
                      <a:effectLst/>
                    </p:spPr>
                  </p:pic>
                </p:oleObj>
              </mc:Fallback>
            </mc:AlternateContent>
          </a:graphicData>
        </a:graphic>
      </p:graphicFrame>
      <p:graphicFrame>
        <p:nvGraphicFramePr>
          <p:cNvPr id="1076417" name="Object 193"/>
          <p:cNvGraphicFramePr>
            <a:graphicFrameLocks noChangeAspect="1"/>
          </p:cNvGraphicFramePr>
          <p:nvPr>
            <p:extLst>
              <p:ext uri="{D42A27DB-BD31-4B8C-83A1-F6EECF244321}">
                <p14:modId xmlns:p14="http://schemas.microsoft.com/office/powerpoint/2010/main" val="455424065"/>
              </p:ext>
            </p:extLst>
          </p:nvPr>
        </p:nvGraphicFramePr>
        <p:xfrm>
          <a:off x="6787978" y="2670912"/>
          <a:ext cx="2771818" cy="3763684"/>
        </p:xfrm>
        <a:graphic>
          <a:graphicData uri="http://schemas.openxmlformats.org/presentationml/2006/ole">
            <mc:AlternateContent xmlns:mc="http://schemas.openxmlformats.org/markup-compatibility/2006">
              <mc:Choice xmlns:v="urn:schemas-microsoft-com:vml" Requires="v">
                <p:oleObj spid="_x0000_s36917" name="工作表" r:id="rId5" imgW="2107615" imgH="2862979" progId="Excel.Sheet.8">
                  <p:embed/>
                </p:oleObj>
              </mc:Choice>
              <mc:Fallback>
                <p:oleObj name="工作表" r:id="rId5" imgW="2107615" imgH="2862979"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7978" y="2670912"/>
                        <a:ext cx="2771818" cy="376368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829504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DFB9278-9D2E-4B31-B125-F884168A27AF}" type="datetime1">
              <a:rPr lang="zh-CN" altLang="en-US"/>
              <a:pPr/>
              <a:t>2020/5/26</a:t>
            </a:fld>
            <a:endParaRPr lang="en-US" altLang="zh-CN"/>
          </a:p>
        </p:txBody>
      </p:sp>
      <p:sp>
        <p:nvSpPr>
          <p:cNvPr id="6" name="灯片编号占位符 5"/>
          <p:cNvSpPr>
            <a:spLocks noGrp="1"/>
          </p:cNvSpPr>
          <p:nvPr>
            <p:ph type="sldNum" sz="quarter" idx="12"/>
          </p:nvPr>
        </p:nvSpPr>
        <p:spPr/>
        <p:txBody>
          <a:bodyPr/>
          <a:lstStyle/>
          <a:p>
            <a:fld id="{EDD3CD2A-EDDA-42DC-872C-6EB7BA48AC8F}" type="slidenum">
              <a:rPr lang="en-US" altLang="zh-CN"/>
              <a:pPr/>
              <a:t>3</a:t>
            </a:fld>
            <a:endParaRPr lang="en-US" altLang="zh-CN"/>
          </a:p>
        </p:txBody>
      </p:sp>
      <p:sp>
        <p:nvSpPr>
          <p:cNvPr id="997378" name="Rectangle 2"/>
          <p:cNvSpPr>
            <a:spLocks noGrp="1" noChangeArrowheads="1"/>
          </p:cNvSpPr>
          <p:nvPr>
            <p:ph type="body" idx="1"/>
          </p:nvPr>
        </p:nvSpPr>
        <p:spPr>
          <a:xfrm>
            <a:off x="838200" y="1412876"/>
            <a:ext cx="10735491" cy="4968875"/>
          </a:xfrm>
          <a:noFill/>
          <a:extLst>
            <a:ext uri="{909E8E84-426E-40DD-AFC4-6F175D3DCCD1}">
              <a14:hiddenFill xmlns:a14="http://schemas.microsoft.com/office/drawing/2010/main">
                <a:solidFill>
                  <a:srgbClr val="000082">
                    <a:alpha val="3000"/>
                  </a:srgbClr>
                </a:solidFill>
              </a14:hiddenFill>
            </a:ext>
          </a:extLst>
        </p:spPr>
        <p:txBody>
          <a:bodyPr/>
          <a:lstStyle/>
          <a:p>
            <a:pPr marL="0" indent="0" algn="just">
              <a:lnSpc>
                <a:spcPct val="105000"/>
              </a:lnSpc>
            </a:pP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回归分析，是在对线性回归模型提出若干基本假设的条件下，应用普通最小二乘法得到了无偏的、有效的参数估计量。 </a:t>
            </a:r>
          </a:p>
          <a:p>
            <a:pPr marL="0" indent="0" algn="just">
              <a:lnSpc>
                <a:spcPct val="105000"/>
              </a:lnSpc>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 但是，在实际的计量经济学问题中，完全满足这些基本假设的情况并不多见。</a:t>
            </a:r>
          </a:p>
          <a:p>
            <a:pPr marL="0" indent="0" algn="just">
              <a:lnSpc>
                <a:spcPct val="105000"/>
              </a:lnSpc>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 如果违背了某一项基本假设，那么应用普通最小二乘法估计模型就不能得到无偏的、有效的参数估计量，</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OLS</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法失效，这就需要发展新的方法估计模型。</a:t>
            </a:r>
          </a:p>
          <a:p>
            <a:pPr marL="0" indent="0" algn="just">
              <a:lnSpc>
                <a:spcPct val="105000"/>
              </a:lnSpc>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如果随机误差项的同方差性假设被破坏，这种情况称之为</a:t>
            </a:r>
            <a:r>
              <a:rPr lang="zh-CN" altLang="en-US"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异方差性。</a:t>
            </a:r>
          </a:p>
        </p:txBody>
      </p:sp>
      <p:sp>
        <p:nvSpPr>
          <p:cNvPr id="997379" name="Text Box 3"/>
          <p:cNvSpPr txBox="1">
            <a:spLocks noChangeArrowheads="1"/>
          </p:cNvSpPr>
          <p:nvPr/>
        </p:nvSpPr>
        <p:spPr bwMode="auto">
          <a:xfrm>
            <a:off x="1861685" y="371477"/>
            <a:ext cx="822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600" b="1" dirty="0">
                <a:solidFill>
                  <a:schemeClr val="hlink"/>
                </a:solidFill>
                <a:latin typeface="Times New Roman" panose="02020603050405020304" pitchFamily="18" charset="0"/>
                <a:ea typeface="楷体_GB2312" panose="02010609030101010101" pitchFamily="49" charset="-122"/>
              </a:rPr>
              <a:t>说  明</a:t>
            </a:r>
          </a:p>
        </p:txBody>
      </p:sp>
    </p:spTree>
    <p:extLst>
      <p:ext uri="{BB962C8B-B14F-4D97-AF65-F5344CB8AC3E}">
        <p14:creationId xmlns:p14="http://schemas.microsoft.com/office/powerpoint/2010/main" val="32723286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5"/>
          <p:cNvSpPr>
            <a:spLocks noGrp="1"/>
          </p:cNvSpPr>
          <p:nvPr>
            <p:ph type="dt" sz="half" idx="10"/>
          </p:nvPr>
        </p:nvSpPr>
        <p:spPr/>
        <p:txBody>
          <a:bodyPr/>
          <a:lstStyle/>
          <a:p>
            <a:fld id="{A6E1C0EB-DC4E-41D6-A900-DFE1992E78D2}" type="datetime1">
              <a:rPr lang="zh-CN" altLang="en-US"/>
              <a:pPr/>
              <a:t>2020/5/26</a:t>
            </a:fld>
            <a:endParaRPr lang="en-US" altLang="zh-CN"/>
          </a:p>
        </p:txBody>
      </p:sp>
      <p:sp>
        <p:nvSpPr>
          <p:cNvPr id="8" name="灯片编号占位符 7"/>
          <p:cNvSpPr>
            <a:spLocks noGrp="1"/>
          </p:cNvSpPr>
          <p:nvPr>
            <p:ph type="sldNum" sz="quarter" idx="12"/>
          </p:nvPr>
        </p:nvSpPr>
        <p:spPr/>
        <p:txBody>
          <a:bodyPr/>
          <a:lstStyle/>
          <a:p>
            <a:fld id="{58E52D70-7190-439B-B85B-B8C6D87AE573}" type="slidenum">
              <a:rPr lang="en-US" altLang="zh-CN"/>
              <a:pPr/>
              <a:t>30</a:t>
            </a:fld>
            <a:endParaRPr lang="en-US" altLang="zh-CN"/>
          </a:p>
        </p:txBody>
      </p:sp>
      <p:sp>
        <p:nvSpPr>
          <p:cNvPr id="1079298" name="Rectangle 2"/>
          <p:cNvSpPr>
            <a:spLocks noChangeArrowheads="1"/>
          </p:cNvSpPr>
          <p:nvPr/>
        </p:nvSpPr>
        <p:spPr bwMode="auto">
          <a:xfrm>
            <a:off x="2424114" y="404813"/>
            <a:ext cx="7793037" cy="838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chemeClr val="tx2"/>
                </a:solidFill>
                <a:latin typeface="Tahoma" panose="020B0604030504040204" pitchFamily="34" charset="0"/>
                <a:ea typeface="宋体" panose="02010600030101010101" pitchFamily="2" charset="-122"/>
              </a:defRPr>
            </a:lvl1pPr>
            <a:lvl2pPr>
              <a:defRPr kumimoji="1" sz="4400">
                <a:solidFill>
                  <a:schemeClr val="tx2"/>
                </a:solidFill>
                <a:latin typeface="Tahoma" panose="020B0604030504040204" pitchFamily="34" charset="0"/>
                <a:ea typeface="宋体" panose="02010600030101010101" pitchFamily="2" charset="-122"/>
              </a:defRPr>
            </a:lvl2pPr>
            <a:lvl3pPr>
              <a:defRPr kumimoji="1" sz="4400">
                <a:solidFill>
                  <a:schemeClr val="tx2"/>
                </a:solidFill>
                <a:latin typeface="Tahoma" panose="020B0604030504040204" pitchFamily="34" charset="0"/>
                <a:ea typeface="宋体" panose="02010600030101010101" pitchFamily="2" charset="-122"/>
              </a:defRPr>
            </a:lvl3pPr>
            <a:lvl4pPr>
              <a:defRPr kumimoji="1" sz="4400">
                <a:solidFill>
                  <a:schemeClr val="tx2"/>
                </a:solidFill>
                <a:latin typeface="Tahoma" panose="020B0604030504040204" pitchFamily="34" charset="0"/>
                <a:ea typeface="宋体" panose="02010600030101010101" pitchFamily="2" charset="-122"/>
              </a:defRPr>
            </a:lvl4pPr>
            <a:lvl5pPr>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en-US" altLang="zh-CN" dirty="0">
                <a:solidFill>
                  <a:srgbClr val="7030A0"/>
                </a:solidFill>
                <a:latin typeface="华文新魏" panose="02010800040101010101" pitchFamily="2" charset="-122"/>
                <a:ea typeface="华文新魏" panose="02010800040101010101" pitchFamily="2" charset="-122"/>
              </a:rPr>
              <a:t>     1</a:t>
            </a:r>
            <a:r>
              <a:rPr lang="zh-CN" altLang="en-US" dirty="0">
                <a:solidFill>
                  <a:srgbClr val="7030A0"/>
                </a:solidFill>
                <a:latin typeface="华文新魏" panose="02010800040101010101" pitchFamily="2" charset="-122"/>
                <a:ea typeface="华文新魏" panose="02010800040101010101" pitchFamily="2" charset="-122"/>
              </a:rPr>
              <a:t>）戈德菲尔德</a:t>
            </a:r>
            <a:r>
              <a:rPr lang="en-US" altLang="zh-CN" dirty="0">
                <a:solidFill>
                  <a:srgbClr val="7030A0"/>
                </a:solidFill>
                <a:latin typeface="华文新魏" panose="02010800040101010101" pitchFamily="2" charset="-122"/>
                <a:ea typeface="华文新魏" panose="02010800040101010101" pitchFamily="2" charset="-122"/>
              </a:rPr>
              <a:t>-</a:t>
            </a:r>
            <a:r>
              <a:rPr lang="zh-CN" altLang="en-US" dirty="0">
                <a:solidFill>
                  <a:srgbClr val="7030A0"/>
                </a:solidFill>
                <a:latin typeface="华文新魏" panose="02010800040101010101" pitchFamily="2" charset="-122"/>
                <a:ea typeface="华文新魏" panose="02010800040101010101" pitchFamily="2" charset="-122"/>
              </a:rPr>
              <a:t>匡特检验 </a:t>
            </a:r>
          </a:p>
        </p:txBody>
      </p:sp>
      <p:grpSp>
        <p:nvGrpSpPr>
          <p:cNvPr id="3" name="组合 2"/>
          <p:cNvGrpSpPr/>
          <p:nvPr/>
        </p:nvGrpSpPr>
        <p:grpSpPr>
          <a:xfrm>
            <a:off x="1296203" y="1648189"/>
            <a:ext cx="3909488" cy="2210095"/>
            <a:chOff x="560912" y="1495904"/>
            <a:chExt cx="3909488" cy="2210095"/>
          </a:xfrm>
        </p:grpSpPr>
        <p:sp>
          <p:nvSpPr>
            <p:cNvPr id="1079299" name="Text Box 3"/>
            <p:cNvSpPr txBox="1">
              <a:spLocks noChangeArrowheads="1"/>
            </p:cNvSpPr>
            <p:nvPr/>
          </p:nvSpPr>
          <p:spPr bwMode="auto">
            <a:xfrm>
              <a:off x="560912" y="1495904"/>
              <a:ext cx="3909488" cy="523220"/>
            </a:xfrm>
            <a:prstGeom prst="rect">
              <a:avLst/>
            </a:prstGeom>
            <a:noFill/>
            <a:ln>
              <a:noFill/>
            </a:ln>
            <a:effectLst/>
            <a:extLst>
              <a:ext uri="{909E8E84-426E-40DD-AFC4-6F175D3DCCD1}">
                <a14:hiddenFill xmlns:a14="http://schemas.microsoft.com/office/drawing/2010/main">
                  <a:solidFill>
                    <a:srgbClr val="FFA1D0">
                      <a:alpha val="14000"/>
                    </a:srgbClr>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用子样</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进行</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OLS</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回归</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a:t>
              </a:r>
              <a:endPar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1079302" name="Object 6"/>
            <p:cNvGraphicFramePr>
              <a:graphicFrameLocks noChangeAspect="1"/>
            </p:cNvGraphicFramePr>
            <p:nvPr>
              <p:extLst>
                <p:ext uri="{D42A27DB-BD31-4B8C-83A1-F6EECF244321}">
                  <p14:modId xmlns:p14="http://schemas.microsoft.com/office/powerpoint/2010/main" val="4172694493"/>
                </p:ext>
              </p:extLst>
            </p:nvPr>
          </p:nvGraphicFramePr>
          <p:xfrm>
            <a:off x="688975" y="2170887"/>
            <a:ext cx="3600450" cy="1535112"/>
          </p:xfrm>
          <a:graphic>
            <a:graphicData uri="http://schemas.openxmlformats.org/presentationml/2006/ole">
              <mc:AlternateContent xmlns:mc="http://schemas.openxmlformats.org/markup-compatibility/2006">
                <mc:Choice xmlns:v="urn:schemas-microsoft-com:vml" Requires="v">
                  <p:oleObj spid="_x0000_s37966" name="Equation" r:id="rId3" imgW="1726920" imgH="736560" progId="Equation.DSMT4">
                    <p:embed/>
                  </p:oleObj>
                </mc:Choice>
                <mc:Fallback>
                  <p:oleObj name="Equation" r:id="rId3" imgW="1726920" imgH="736560" progId="Equation.DSMT4">
                    <p:embed/>
                    <p:pic>
                      <p:nvPicPr>
                        <p:cNvPr id="0" name=""/>
                        <p:cNvPicPr>
                          <a:picLocks noChangeAspect="1" noChangeArrowheads="1"/>
                        </p:cNvPicPr>
                        <p:nvPr/>
                      </p:nvPicPr>
                      <p:blipFill>
                        <a:blip r:embed="rId4"/>
                        <a:srcRect/>
                        <a:stretch>
                          <a:fillRect/>
                        </a:stretch>
                      </p:blipFill>
                      <p:spPr bwMode="auto">
                        <a:xfrm>
                          <a:off x="688975" y="2170887"/>
                          <a:ext cx="3600450" cy="1535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组合 3"/>
          <p:cNvGrpSpPr/>
          <p:nvPr/>
        </p:nvGrpSpPr>
        <p:grpSpPr>
          <a:xfrm>
            <a:off x="6604758" y="1648189"/>
            <a:ext cx="3967753" cy="2152393"/>
            <a:chOff x="4785385" y="3244334"/>
            <a:chExt cx="3967753" cy="2152393"/>
          </a:xfrm>
        </p:grpSpPr>
        <p:graphicFrame>
          <p:nvGraphicFramePr>
            <p:cNvPr id="1079303" name="Object 7"/>
            <p:cNvGraphicFramePr>
              <a:graphicFrameLocks noChangeAspect="1"/>
            </p:cNvGraphicFramePr>
            <p:nvPr>
              <p:extLst>
                <p:ext uri="{D42A27DB-BD31-4B8C-83A1-F6EECF244321}">
                  <p14:modId xmlns:p14="http://schemas.microsoft.com/office/powerpoint/2010/main" val="839563278"/>
                </p:ext>
              </p:extLst>
            </p:nvPr>
          </p:nvGraphicFramePr>
          <p:xfrm>
            <a:off x="4916488" y="3861614"/>
            <a:ext cx="3414712" cy="1535113"/>
          </p:xfrm>
          <a:graphic>
            <a:graphicData uri="http://schemas.openxmlformats.org/presentationml/2006/ole">
              <mc:AlternateContent xmlns:mc="http://schemas.openxmlformats.org/markup-compatibility/2006">
                <mc:Choice xmlns:v="urn:schemas-microsoft-com:vml" Requires="v">
                  <p:oleObj spid="_x0000_s37967" name="Equation" r:id="rId5" imgW="1638000" imgH="736560" progId="Equation.DSMT4">
                    <p:embed/>
                  </p:oleObj>
                </mc:Choice>
                <mc:Fallback>
                  <p:oleObj name="Equation" r:id="rId5" imgW="1638000" imgH="736560" progId="Equation.DSMT4">
                    <p:embed/>
                    <p:pic>
                      <p:nvPicPr>
                        <p:cNvPr id="0" name=""/>
                        <p:cNvPicPr>
                          <a:picLocks noChangeAspect="1" noChangeArrowheads="1"/>
                        </p:cNvPicPr>
                        <p:nvPr/>
                      </p:nvPicPr>
                      <p:blipFill>
                        <a:blip r:embed="rId6"/>
                        <a:srcRect/>
                        <a:stretch>
                          <a:fillRect/>
                        </a:stretch>
                      </p:blipFill>
                      <p:spPr bwMode="auto">
                        <a:xfrm>
                          <a:off x="4916488" y="3861614"/>
                          <a:ext cx="3414712" cy="1535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4785385" y="3244334"/>
              <a:ext cx="3967753" cy="523220"/>
            </a:xfrm>
            <a:prstGeom prst="rect">
              <a:avLst/>
            </a:prstGeom>
          </p:spPr>
          <p:txBody>
            <a:bodyPr wrap="none">
              <a:spAutoFit/>
            </a:bodyPr>
            <a:lstStyle/>
            <a:p>
              <a:pPr>
                <a:spcBef>
                  <a:spcPct val="50000"/>
                </a:spcBef>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用子样</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进行</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OLS</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回归：</a:t>
              </a:r>
            </a:p>
          </p:txBody>
        </p:sp>
      </p:grpSp>
      <p:grpSp>
        <p:nvGrpSpPr>
          <p:cNvPr id="12" name="组合 11"/>
          <p:cNvGrpSpPr/>
          <p:nvPr/>
        </p:nvGrpSpPr>
        <p:grpSpPr>
          <a:xfrm>
            <a:off x="2368551" y="4258644"/>
            <a:ext cx="7848600" cy="2123658"/>
            <a:chOff x="2135188" y="1484314"/>
            <a:chExt cx="7848600" cy="2123658"/>
          </a:xfrm>
        </p:grpSpPr>
        <p:sp>
          <p:nvSpPr>
            <p:cNvPr id="13" name="Text Box 3"/>
            <p:cNvSpPr txBox="1">
              <a:spLocks noChangeArrowheads="1"/>
            </p:cNvSpPr>
            <p:nvPr/>
          </p:nvSpPr>
          <p:spPr bwMode="auto">
            <a:xfrm>
              <a:off x="2135188" y="1484314"/>
              <a:ext cx="7848600" cy="2123658"/>
            </a:xfrm>
            <a:prstGeom prst="rect">
              <a:avLst/>
            </a:prstGeom>
            <a:noFill/>
            <a:ln>
              <a:noFill/>
            </a:ln>
            <a:effectLst/>
            <a:extLst>
              <a:ext uri="{909E8E84-426E-40DD-AFC4-6F175D3DCCD1}">
                <a14:hiddenFill xmlns:a14="http://schemas.microsoft.com/office/drawing/2010/main">
                  <a:solidFill>
                    <a:srgbClr val="FFA1D0">
                      <a:alpha val="14000"/>
                    </a:srgbClr>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给定</a:t>
              </a:r>
              <a:r>
                <a:rPr lang="el-GR" altLang="zh-CN" sz="2400" b="1" dirty="0">
                  <a:latin typeface="Times New Roman" panose="02020603050405020304" pitchFamily="18" charset="0"/>
                  <a:ea typeface="楷体_GB2312" panose="02010609030101010101" pitchFamily="49" charset="-122"/>
                  <a:cs typeface="Times New Roman" panose="02020603050405020304" pitchFamily="18" charset="0"/>
                </a:rPr>
                <a:t>α</a:t>
              </a: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=5%</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，查表知</a:t>
              </a: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F</a:t>
              </a:r>
              <a:r>
                <a:rPr lang="en-US" altLang="zh-CN" sz="2400" b="1" baseline="-25000" dirty="0">
                  <a:latin typeface="Times New Roman" panose="02020603050405020304" pitchFamily="18" charset="0"/>
                  <a:ea typeface="楷体_GB2312" panose="02010609030101010101" pitchFamily="49" charset="-122"/>
                  <a:cs typeface="Times New Roman" panose="02020603050405020304" pitchFamily="18" charset="0"/>
                </a:rPr>
                <a:t>0.05</a:t>
              </a: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(11,11)=2.85</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。而：</a:t>
              </a:r>
              <a:endParaRPr lang="zh-CN" altLang="el-GR" sz="2400" b="1" dirty="0">
                <a:latin typeface="Times New Roman" panose="02020603050405020304" pitchFamily="18" charset="0"/>
                <a:ea typeface="楷体_GB2312" panose="02010609030101010101" pitchFamily="49" charset="-122"/>
                <a:cs typeface="Times New Roman" panose="02020603050405020304" pitchFamily="18" charset="0"/>
              </a:endParaRPr>
            </a:p>
            <a:p>
              <a:pPr>
                <a:spcBef>
                  <a:spcPct val="50000"/>
                </a:spcBef>
              </a:pPr>
              <a:endPar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endParaRPr>
            </a:p>
            <a:p>
              <a:pPr>
                <a:spcBef>
                  <a:spcPct val="50000"/>
                </a:spcBef>
              </a:pPr>
              <a:endPar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endParaRPr>
            </a:p>
            <a:p>
              <a:pPr>
                <a:spcBef>
                  <a:spcPct val="50000"/>
                </a:spcBef>
              </a:pP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故</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拒绝不存在异方差的原假设</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a:t>
              </a:r>
              <a:endPar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14" name="Object 5"/>
            <p:cNvGraphicFramePr>
              <a:graphicFrameLocks noChangeAspect="1"/>
            </p:cNvGraphicFramePr>
            <p:nvPr>
              <p:extLst>
                <p:ext uri="{D42A27DB-BD31-4B8C-83A1-F6EECF244321}">
                  <p14:modId xmlns:p14="http://schemas.microsoft.com/office/powerpoint/2010/main" val="2283712748"/>
                </p:ext>
              </p:extLst>
            </p:nvPr>
          </p:nvGraphicFramePr>
          <p:xfrm>
            <a:off x="3052961" y="2043699"/>
            <a:ext cx="4764087" cy="1004887"/>
          </p:xfrm>
          <a:graphic>
            <a:graphicData uri="http://schemas.openxmlformats.org/presentationml/2006/ole">
              <mc:AlternateContent xmlns:mc="http://schemas.openxmlformats.org/markup-compatibility/2006">
                <mc:Choice xmlns:v="urn:schemas-microsoft-com:vml" Requires="v">
                  <p:oleObj spid="_x0000_s37968" name="Equation" r:id="rId7" imgW="2286000" imgH="482400" progId="Equation.DSMT4">
                    <p:embed/>
                  </p:oleObj>
                </mc:Choice>
                <mc:Fallback>
                  <p:oleObj name="Equation" r:id="rId7" imgW="2286000" imgH="482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2961" y="2043699"/>
                          <a:ext cx="4764087"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84206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5"/>
          <p:cNvSpPr>
            <a:spLocks noGrp="1"/>
          </p:cNvSpPr>
          <p:nvPr>
            <p:ph type="dt" sz="half" idx="10"/>
          </p:nvPr>
        </p:nvSpPr>
        <p:spPr/>
        <p:txBody>
          <a:bodyPr/>
          <a:lstStyle/>
          <a:p>
            <a:fld id="{6F54994F-B0D2-4332-8D0F-877C395B1160}" type="datetime1">
              <a:rPr lang="zh-CN" altLang="en-US"/>
              <a:pPr/>
              <a:t>2020/5/26</a:t>
            </a:fld>
            <a:endParaRPr lang="en-US" altLang="zh-CN"/>
          </a:p>
        </p:txBody>
      </p:sp>
      <p:sp>
        <p:nvSpPr>
          <p:cNvPr id="9" name="灯片编号占位符 7"/>
          <p:cNvSpPr>
            <a:spLocks noGrp="1"/>
          </p:cNvSpPr>
          <p:nvPr>
            <p:ph type="sldNum" sz="quarter" idx="12"/>
          </p:nvPr>
        </p:nvSpPr>
        <p:spPr/>
        <p:txBody>
          <a:bodyPr/>
          <a:lstStyle/>
          <a:p>
            <a:fld id="{E2394968-677A-43A1-B1CA-A31EFFCE8DED}" type="slidenum">
              <a:rPr lang="en-US" altLang="zh-CN"/>
              <a:pPr/>
              <a:t>31</a:t>
            </a:fld>
            <a:endParaRPr lang="en-US" altLang="zh-CN"/>
          </a:p>
        </p:txBody>
      </p:sp>
      <p:sp>
        <p:nvSpPr>
          <p:cNvPr id="953351" name="Rectangle 7"/>
          <p:cNvSpPr>
            <a:spLocks noChangeArrowheads="1"/>
          </p:cNvSpPr>
          <p:nvPr/>
        </p:nvSpPr>
        <p:spPr bwMode="auto">
          <a:xfrm>
            <a:off x="2339273" y="202526"/>
            <a:ext cx="7793037" cy="838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chemeClr val="tx2"/>
                </a:solidFill>
                <a:latin typeface="Tahoma" panose="020B0604030504040204" pitchFamily="34" charset="0"/>
                <a:ea typeface="宋体" panose="02010600030101010101" pitchFamily="2" charset="-122"/>
              </a:defRPr>
            </a:lvl1pPr>
            <a:lvl2pPr>
              <a:defRPr kumimoji="1" sz="4400">
                <a:solidFill>
                  <a:schemeClr val="tx2"/>
                </a:solidFill>
                <a:latin typeface="Tahoma" panose="020B0604030504040204" pitchFamily="34" charset="0"/>
                <a:ea typeface="宋体" panose="02010600030101010101" pitchFamily="2" charset="-122"/>
              </a:defRPr>
            </a:lvl2pPr>
            <a:lvl3pPr>
              <a:defRPr kumimoji="1" sz="4400">
                <a:solidFill>
                  <a:schemeClr val="tx2"/>
                </a:solidFill>
                <a:latin typeface="Tahoma" panose="020B0604030504040204" pitchFamily="34" charset="0"/>
                <a:ea typeface="宋体" panose="02010600030101010101" pitchFamily="2" charset="-122"/>
              </a:defRPr>
            </a:lvl3pPr>
            <a:lvl4pPr>
              <a:defRPr kumimoji="1" sz="4400">
                <a:solidFill>
                  <a:schemeClr val="tx2"/>
                </a:solidFill>
                <a:latin typeface="Tahoma" panose="020B0604030504040204" pitchFamily="34" charset="0"/>
                <a:ea typeface="宋体" panose="02010600030101010101" pitchFamily="2" charset="-122"/>
              </a:defRPr>
            </a:lvl4pPr>
            <a:lvl5pPr>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en-US" altLang="zh-CN" dirty="0">
                <a:solidFill>
                  <a:srgbClr val="7030A0"/>
                </a:solidFill>
                <a:latin typeface="华文新魏" panose="02010800040101010101" pitchFamily="2" charset="-122"/>
                <a:ea typeface="华文新魏" panose="02010800040101010101" pitchFamily="2" charset="-122"/>
              </a:rPr>
              <a:t>     2</a:t>
            </a:r>
            <a:r>
              <a:rPr lang="zh-CN" altLang="en-US" dirty="0">
                <a:solidFill>
                  <a:srgbClr val="7030A0"/>
                </a:solidFill>
                <a:latin typeface="华文新魏" panose="02010800040101010101" pitchFamily="2" charset="-122"/>
                <a:ea typeface="华文新魏" panose="02010800040101010101" pitchFamily="2" charset="-122"/>
              </a:rPr>
              <a:t>）怀特</a:t>
            </a:r>
            <a:r>
              <a:rPr lang="en-US" altLang="zh-CN" dirty="0">
                <a:solidFill>
                  <a:srgbClr val="7030A0"/>
                </a:solidFill>
                <a:latin typeface="华文新魏" panose="02010800040101010101" pitchFamily="2" charset="-122"/>
                <a:ea typeface="华文新魏" panose="02010800040101010101" pitchFamily="2" charset="-122"/>
              </a:rPr>
              <a:t>(White)</a:t>
            </a:r>
            <a:r>
              <a:rPr lang="zh-CN" altLang="en-US" dirty="0">
                <a:solidFill>
                  <a:srgbClr val="7030A0"/>
                </a:solidFill>
                <a:latin typeface="华文新魏" panose="02010800040101010101" pitchFamily="2" charset="-122"/>
                <a:ea typeface="华文新魏" panose="02010800040101010101" pitchFamily="2" charset="-122"/>
              </a:rPr>
              <a:t>检验　 </a:t>
            </a:r>
          </a:p>
        </p:txBody>
      </p:sp>
      <p:graphicFrame>
        <p:nvGraphicFramePr>
          <p:cNvPr id="3" name="对象 2"/>
          <p:cNvGraphicFramePr>
            <a:graphicFrameLocks noChangeAspect="1"/>
          </p:cNvGraphicFramePr>
          <p:nvPr>
            <p:extLst>
              <p:ext uri="{D42A27DB-BD31-4B8C-83A1-F6EECF244321}">
                <p14:modId xmlns:p14="http://schemas.microsoft.com/office/powerpoint/2010/main" val="1118845950"/>
              </p:ext>
            </p:extLst>
          </p:nvPr>
        </p:nvGraphicFramePr>
        <p:xfrm>
          <a:off x="650875" y="1275066"/>
          <a:ext cx="10256363" cy="1038376"/>
        </p:xfrm>
        <a:graphic>
          <a:graphicData uri="http://schemas.openxmlformats.org/presentationml/2006/ole">
            <mc:AlternateContent xmlns:mc="http://schemas.openxmlformats.org/markup-compatibility/2006">
              <mc:Choice xmlns:v="urn:schemas-microsoft-com:vml" Requires="v">
                <p:oleObj spid="_x0000_s18575" name="Equation" r:id="rId3" imgW="5562360" imgH="507960" progId="Equation.DSMT4">
                  <p:embed/>
                </p:oleObj>
              </mc:Choice>
              <mc:Fallback>
                <p:oleObj name="Equation" r:id="rId3" imgW="5562360" imgH="507960" progId="Equation.DSMT4">
                  <p:embed/>
                  <p:pic>
                    <p:nvPicPr>
                      <p:cNvPr id="0" name=""/>
                      <p:cNvPicPr/>
                      <p:nvPr/>
                    </p:nvPicPr>
                    <p:blipFill>
                      <a:blip r:embed="rId4"/>
                      <a:stretch>
                        <a:fillRect/>
                      </a:stretch>
                    </p:blipFill>
                    <p:spPr>
                      <a:xfrm>
                        <a:off x="650875" y="1275066"/>
                        <a:ext cx="10256363" cy="1038376"/>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995135287"/>
              </p:ext>
            </p:extLst>
          </p:nvPr>
        </p:nvGraphicFramePr>
        <p:xfrm>
          <a:off x="650875" y="2416175"/>
          <a:ext cx="8983663" cy="976313"/>
        </p:xfrm>
        <a:graphic>
          <a:graphicData uri="http://schemas.openxmlformats.org/presentationml/2006/ole">
            <mc:AlternateContent xmlns:mc="http://schemas.openxmlformats.org/markup-compatibility/2006">
              <mc:Choice xmlns:v="urn:schemas-microsoft-com:vml" Requires="v">
                <p:oleObj spid="_x0000_s18576" name="Equation" r:id="rId5" imgW="4470120" imgH="469800" progId="Equation.DSMT4">
                  <p:embed/>
                </p:oleObj>
              </mc:Choice>
              <mc:Fallback>
                <p:oleObj name="Equation" r:id="rId5" imgW="4470120" imgH="469800" progId="Equation.DSMT4">
                  <p:embed/>
                  <p:pic>
                    <p:nvPicPr>
                      <p:cNvPr id="0" name=""/>
                      <p:cNvPicPr/>
                      <p:nvPr/>
                    </p:nvPicPr>
                    <p:blipFill>
                      <a:blip r:embed="rId6"/>
                      <a:stretch>
                        <a:fillRect/>
                      </a:stretch>
                    </p:blipFill>
                    <p:spPr>
                      <a:xfrm>
                        <a:off x="650875" y="2416175"/>
                        <a:ext cx="8983663" cy="976313"/>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293568938"/>
              </p:ext>
            </p:extLst>
          </p:nvPr>
        </p:nvGraphicFramePr>
        <p:xfrm>
          <a:off x="639763" y="3546475"/>
          <a:ext cx="10469562" cy="931863"/>
        </p:xfrm>
        <a:graphic>
          <a:graphicData uri="http://schemas.openxmlformats.org/presentationml/2006/ole">
            <mc:AlternateContent xmlns:mc="http://schemas.openxmlformats.org/markup-compatibility/2006">
              <mc:Choice xmlns:v="urn:schemas-microsoft-com:vml" Requires="v">
                <p:oleObj spid="_x0000_s18577" name="Equation" r:id="rId7" imgW="5473440" imgH="469800" progId="Equation.DSMT4">
                  <p:embed/>
                </p:oleObj>
              </mc:Choice>
              <mc:Fallback>
                <p:oleObj name="Equation" r:id="rId7" imgW="5473440" imgH="469800" progId="Equation.DSMT4">
                  <p:embed/>
                  <p:pic>
                    <p:nvPicPr>
                      <p:cNvPr id="0" name=""/>
                      <p:cNvPicPr/>
                      <p:nvPr/>
                    </p:nvPicPr>
                    <p:blipFill>
                      <a:blip r:embed="rId8"/>
                      <a:stretch>
                        <a:fillRect/>
                      </a:stretch>
                    </p:blipFill>
                    <p:spPr>
                      <a:xfrm>
                        <a:off x="639763" y="3546475"/>
                        <a:ext cx="10469562" cy="931863"/>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806480796"/>
              </p:ext>
            </p:extLst>
          </p:nvPr>
        </p:nvGraphicFramePr>
        <p:xfrm>
          <a:off x="2182813" y="4622800"/>
          <a:ext cx="6681787" cy="1662113"/>
        </p:xfrm>
        <a:graphic>
          <a:graphicData uri="http://schemas.openxmlformats.org/presentationml/2006/ole">
            <mc:AlternateContent xmlns:mc="http://schemas.openxmlformats.org/markup-compatibility/2006">
              <mc:Choice xmlns:v="urn:schemas-microsoft-com:vml" Requires="v">
                <p:oleObj spid="_x0000_s18578" name="Equation" r:id="rId9" imgW="3492360" imgH="838080" progId="Equation.DSMT4">
                  <p:embed/>
                </p:oleObj>
              </mc:Choice>
              <mc:Fallback>
                <p:oleObj name="Equation" r:id="rId9" imgW="3492360" imgH="838080" progId="Equation.DSMT4">
                  <p:embed/>
                  <p:pic>
                    <p:nvPicPr>
                      <p:cNvPr id="0" name=""/>
                      <p:cNvPicPr/>
                      <p:nvPr/>
                    </p:nvPicPr>
                    <p:blipFill>
                      <a:blip r:embed="rId10"/>
                      <a:stretch>
                        <a:fillRect/>
                      </a:stretch>
                    </p:blipFill>
                    <p:spPr>
                      <a:xfrm>
                        <a:off x="2182813" y="4622800"/>
                        <a:ext cx="6681787" cy="1662113"/>
                      </a:xfrm>
                      <a:prstGeom prst="rect">
                        <a:avLst/>
                      </a:prstGeom>
                    </p:spPr>
                  </p:pic>
                </p:oleObj>
              </mc:Fallback>
            </mc:AlternateContent>
          </a:graphicData>
        </a:graphic>
      </p:graphicFrame>
    </p:spTree>
    <p:extLst>
      <p:ext uri="{BB962C8B-B14F-4D97-AF65-F5344CB8AC3E}">
        <p14:creationId xmlns:p14="http://schemas.microsoft.com/office/powerpoint/2010/main" val="4241363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5"/>
          <p:cNvSpPr>
            <a:spLocks noGrp="1"/>
          </p:cNvSpPr>
          <p:nvPr>
            <p:ph type="dt" sz="half" idx="10"/>
          </p:nvPr>
        </p:nvSpPr>
        <p:spPr/>
        <p:txBody>
          <a:bodyPr/>
          <a:lstStyle/>
          <a:p>
            <a:fld id="{6F54994F-B0D2-4332-8D0F-877C395B1160}" type="datetime1">
              <a:rPr lang="zh-CN" altLang="en-US"/>
              <a:pPr/>
              <a:t>2020/5/26</a:t>
            </a:fld>
            <a:endParaRPr lang="en-US" altLang="zh-CN"/>
          </a:p>
        </p:txBody>
      </p:sp>
      <p:sp>
        <p:nvSpPr>
          <p:cNvPr id="9" name="灯片编号占位符 7"/>
          <p:cNvSpPr>
            <a:spLocks noGrp="1"/>
          </p:cNvSpPr>
          <p:nvPr>
            <p:ph type="sldNum" sz="quarter" idx="12"/>
          </p:nvPr>
        </p:nvSpPr>
        <p:spPr/>
        <p:txBody>
          <a:bodyPr/>
          <a:lstStyle/>
          <a:p>
            <a:fld id="{E2394968-677A-43A1-B1CA-A31EFFCE8DED}" type="slidenum">
              <a:rPr lang="en-US" altLang="zh-CN"/>
              <a:pPr/>
              <a:t>32</a:t>
            </a:fld>
            <a:endParaRPr lang="en-US" altLang="zh-CN"/>
          </a:p>
        </p:txBody>
      </p:sp>
      <p:graphicFrame>
        <p:nvGraphicFramePr>
          <p:cNvPr id="3" name="对象 2"/>
          <p:cNvGraphicFramePr>
            <a:graphicFrameLocks noChangeAspect="1"/>
          </p:cNvGraphicFramePr>
          <p:nvPr>
            <p:extLst>
              <p:ext uri="{D42A27DB-BD31-4B8C-83A1-F6EECF244321}">
                <p14:modId xmlns:p14="http://schemas.microsoft.com/office/powerpoint/2010/main" val="2493440921"/>
              </p:ext>
            </p:extLst>
          </p:nvPr>
        </p:nvGraphicFramePr>
        <p:xfrm>
          <a:off x="1247775" y="1654175"/>
          <a:ext cx="5014913" cy="1655763"/>
        </p:xfrm>
        <a:graphic>
          <a:graphicData uri="http://schemas.openxmlformats.org/presentationml/2006/ole">
            <mc:AlternateContent xmlns:mc="http://schemas.openxmlformats.org/markup-compatibility/2006">
              <mc:Choice xmlns:v="urn:schemas-microsoft-com:vml" Requires="v">
                <p:oleObj spid="_x0000_s49226" name="Equation" r:id="rId3" imgW="2768400" imgH="914400" progId="Equation.DSMT4">
                  <p:embed/>
                </p:oleObj>
              </mc:Choice>
              <mc:Fallback>
                <p:oleObj name="Equation" r:id="rId3" imgW="2768400" imgH="914400" progId="Equation.DSMT4">
                  <p:embed/>
                  <p:pic>
                    <p:nvPicPr>
                      <p:cNvPr id="0" name=""/>
                      <p:cNvPicPr/>
                      <p:nvPr/>
                    </p:nvPicPr>
                    <p:blipFill>
                      <a:blip r:embed="rId4"/>
                      <a:stretch>
                        <a:fillRect/>
                      </a:stretch>
                    </p:blipFill>
                    <p:spPr>
                      <a:xfrm>
                        <a:off x="1247775" y="1654175"/>
                        <a:ext cx="5014913" cy="1655763"/>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419235651"/>
              </p:ext>
            </p:extLst>
          </p:nvPr>
        </p:nvGraphicFramePr>
        <p:xfrm>
          <a:off x="1247775" y="3447726"/>
          <a:ext cx="8072437" cy="528637"/>
        </p:xfrm>
        <a:graphic>
          <a:graphicData uri="http://schemas.openxmlformats.org/presentationml/2006/ole">
            <mc:AlternateContent xmlns:mc="http://schemas.openxmlformats.org/markup-compatibility/2006">
              <mc:Choice xmlns:v="urn:schemas-microsoft-com:vml" Requires="v">
                <p:oleObj spid="_x0000_s49227" name="Equation" r:id="rId5" imgW="4457520" imgH="291960" progId="Equation.DSMT4">
                  <p:embed/>
                </p:oleObj>
              </mc:Choice>
              <mc:Fallback>
                <p:oleObj name="Equation" r:id="rId5" imgW="4457520" imgH="291960" progId="Equation.DSMT4">
                  <p:embed/>
                  <p:pic>
                    <p:nvPicPr>
                      <p:cNvPr id="0" name=""/>
                      <p:cNvPicPr/>
                      <p:nvPr/>
                    </p:nvPicPr>
                    <p:blipFill>
                      <a:blip r:embed="rId6"/>
                      <a:stretch>
                        <a:fillRect/>
                      </a:stretch>
                    </p:blipFill>
                    <p:spPr>
                      <a:xfrm>
                        <a:off x="1247775" y="3447726"/>
                        <a:ext cx="8072437" cy="528637"/>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606726523"/>
              </p:ext>
            </p:extLst>
          </p:nvPr>
        </p:nvGraphicFramePr>
        <p:xfrm>
          <a:off x="1247775" y="4289263"/>
          <a:ext cx="8626475" cy="1722438"/>
        </p:xfrm>
        <a:graphic>
          <a:graphicData uri="http://schemas.openxmlformats.org/presentationml/2006/ole">
            <mc:AlternateContent xmlns:mc="http://schemas.openxmlformats.org/markup-compatibility/2006">
              <mc:Choice xmlns:v="urn:schemas-microsoft-com:vml" Requires="v">
                <p:oleObj spid="_x0000_s49228" name="Equation" r:id="rId7" imgW="4762440" imgH="952200" progId="Equation.DSMT4">
                  <p:embed/>
                </p:oleObj>
              </mc:Choice>
              <mc:Fallback>
                <p:oleObj name="Equation" r:id="rId7" imgW="4762440" imgH="952200" progId="Equation.DSMT4">
                  <p:embed/>
                  <p:pic>
                    <p:nvPicPr>
                      <p:cNvPr id="0" name=""/>
                      <p:cNvPicPr/>
                      <p:nvPr/>
                    </p:nvPicPr>
                    <p:blipFill>
                      <a:blip r:embed="rId8"/>
                      <a:stretch>
                        <a:fillRect/>
                      </a:stretch>
                    </p:blipFill>
                    <p:spPr>
                      <a:xfrm>
                        <a:off x="1247775" y="4289263"/>
                        <a:ext cx="8626475" cy="1722438"/>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109611943"/>
              </p:ext>
            </p:extLst>
          </p:nvPr>
        </p:nvGraphicFramePr>
        <p:xfrm>
          <a:off x="1774062" y="113182"/>
          <a:ext cx="6348413" cy="1517650"/>
        </p:xfrm>
        <a:graphic>
          <a:graphicData uri="http://schemas.openxmlformats.org/presentationml/2006/ole">
            <mc:AlternateContent xmlns:mc="http://schemas.openxmlformats.org/markup-compatibility/2006">
              <mc:Choice xmlns:v="urn:schemas-microsoft-com:vml" Requires="v">
                <p:oleObj spid="_x0000_s49229" name="Equation" r:id="rId9" imgW="3504960" imgH="838080" progId="Equation.DSMT4">
                  <p:embed/>
                </p:oleObj>
              </mc:Choice>
              <mc:Fallback>
                <p:oleObj name="Equation" r:id="rId9" imgW="3504960" imgH="838080" progId="Equation.DSMT4">
                  <p:embed/>
                  <p:pic>
                    <p:nvPicPr>
                      <p:cNvPr id="0" name=""/>
                      <p:cNvPicPr/>
                      <p:nvPr/>
                    </p:nvPicPr>
                    <p:blipFill>
                      <a:blip r:embed="rId10"/>
                      <a:stretch>
                        <a:fillRect/>
                      </a:stretch>
                    </p:blipFill>
                    <p:spPr>
                      <a:xfrm>
                        <a:off x="1774062" y="113182"/>
                        <a:ext cx="6348413" cy="1517650"/>
                      </a:xfrm>
                      <a:prstGeom prst="rect">
                        <a:avLst/>
                      </a:prstGeom>
                    </p:spPr>
                  </p:pic>
                </p:oleObj>
              </mc:Fallback>
            </mc:AlternateContent>
          </a:graphicData>
        </a:graphic>
      </p:graphicFrame>
    </p:spTree>
    <p:extLst>
      <p:ext uri="{BB962C8B-B14F-4D97-AF65-F5344CB8AC3E}">
        <p14:creationId xmlns:p14="http://schemas.microsoft.com/office/powerpoint/2010/main" val="347058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5"/>
          <p:cNvSpPr>
            <a:spLocks noGrp="1"/>
          </p:cNvSpPr>
          <p:nvPr>
            <p:ph type="dt" sz="half" idx="10"/>
          </p:nvPr>
        </p:nvSpPr>
        <p:spPr/>
        <p:txBody>
          <a:bodyPr/>
          <a:lstStyle/>
          <a:p>
            <a:fld id="{6A569B66-DEF1-4E9A-9B63-CCAA7813647E}" type="datetime1">
              <a:rPr lang="zh-CN" altLang="en-US"/>
              <a:pPr/>
              <a:t>2020/5/26</a:t>
            </a:fld>
            <a:endParaRPr lang="en-US" altLang="zh-CN"/>
          </a:p>
        </p:txBody>
      </p:sp>
      <p:sp>
        <p:nvSpPr>
          <p:cNvPr id="10" name="灯片编号占位符 7"/>
          <p:cNvSpPr>
            <a:spLocks noGrp="1"/>
          </p:cNvSpPr>
          <p:nvPr>
            <p:ph type="sldNum" sz="quarter" idx="12"/>
          </p:nvPr>
        </p:nvSpPr>
        <p:spPr/>
        <p:txBody>
          <a:bodyPr/>
          <a:lstStyle/>
          <a:p>
            <a:fld id="{D98CB7BC-5C84-455B-91CB-F294C114BED6}" type="slidenum">
              <a:rPr lang="en-US" altLang="zh-CN"/>
              <a:pPr/>
              <a:t>33</a:t>
            </a:fld>
            <a:endParaRPr lang="en-US" altLang="zh-CN"/>
          </a:p>
        </p:txBody>
      </p:sp>
      <p:graphicFrame>
        <p:nvGraphicFramePr>
          <p:cNvPr id="3" name="对象 2"/>
          <p:cNvGraphicFramePr>
            <a:graphicFrameLocks noChangeAspect="1"/>
          </p:cNvGraphicFramePr>
          <p:nvPr>
            <p:extLst>
              <p:ext uri="{D42A27DB-BD31-4B8C-83A1-F6EECF244321}">
                <p14:modId xmlns:p14="http://schemas.microsoft.com/office/powerpoint/2010/main" val="1560190552"/>
              </p:ext>
            </p:extLst>
          </p:nvPr>
        </p:nvGraphicFramePr>
        <p:xfrm>
          <a:off x="852960" y="152636"/>
          <a:ext cx="9349710" cy="527067"/>
        </p:xfrm>
        <a:graphic>
          <a:graphicData uri="http://schemas.openxmlformats.org/presentationml/2006/ole">
            <mc:AlternateContent xmlns:mc="http://schemas.openxmlformats.org/markup-compatibility/2006">
              <mc:Choice xmlns:v="urn:schemas-microsoft-com:vml" Requires="v">
                <p:oleObj spid="_x0000_s40063" name="Equation" r:id="rId3" imgW="5181480" imgH="291960" progId="Equation.DSMT4">
                  <p:embed/>
                </p:oleObj>
              </mc:Choice>
              <mc:Fallback>
                <p:oleObj name="Equation" r:id="rId3" imgW="5181480" imgH="291960" progId="Equation.DSMT4">
                  <p:embed/>
                  <p:pic>
                    <p:nvPicPr>
                      <p:cNvPr id="0" name=""/>
                      <p:cNvPicPr/>
                      <p:nvPr/>
                    </p:nvPicPr>
                    <p:blipFill>
                      <a:blip r:embed="rId4"/>
                      <a:stretch>
                        <a:fillRect/>
                      </a:stretch>
                    </p:blipFill>
                    <p:spPr>
                      <a:xfrm>
                        <a:off x="852960" y="152636"/>
                        <a:ext cx="9349710" cy="527067"/>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210002937"/>
              </p:ext>
            </p:extLst>
          </p:nvPr>
        </p:nvGraphicFramePr>
        <p:xfrm>
          <a:off x="852960" y="679703"/>
          <a:ext cx="9532938" cy="1419225"/>
        </p:xfrm>
        <a:graphic>
          <a:graphicData uri="http://schemas.openxmlformats.org/presentationml/2006/ole">
            <mc:AlternateContent xmlns:mc="http://schemas.openxmlformats.org/markup-compatibility/2006">
              <mc:Choice xmlns:v="urn:schemas-microsoft-com:vml" Requires="v">
                <p:oleObj spid="_x0000_s40064" name="Equation" r:id="rId5" imgW="5283000" imgH="787320" progId="Equation.DSMT4">
                  <p:embed/>
                </p:oleObj>
              </mc:Choice>
              <mc:Fallback>
                <p:oleObj name="Equation" r:id="rId5" imgW="5283000" imgH="787320" progId="Equation.DSMT4">
                  <p:embed/>
                  <p:pic>
                    <p:nvPicPr>
                      <p:cNvPr id="0" name=""/>
                      <p:cNvPicPr/>
                      <p:nvPr/>
                    </p:nvPicPr>
                    <p:blipFill>
                      <a:blip r:embed="rId6"/>
                      <a:stretch>
                        <a:fillRect/>
                      </a:stretch>
                    </p:blipFill>
                    <p:spPr>
                      <a:xfrm>
                        <a:off x="852960" y="679703"/>
                        <a:ext cx="9532938" cy="1419225"/>
                      </a:xfrm>
                      <a:prstGeom prst="rect">
                        <a:avLst/>
                      </a:prstGeom>
                    </p:spPr>
                  </p:pic>
                </p:oleObj>
              </mc:Fallback>
            </mc:AlternateContent>
          </a:graphicData>
        </a:graphic>
      </p:graphicFrame>
      <p:pic>
        <p:nvPicPr>
          <p:cNvPr id="14" name="图片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0091" y="2944245"/>
            <a:ext cx="8343793" cy="1884082"/>
          </a:xfrm>
          <a:prstGeom prst="rect">
            <a:avLst/>
          </a:prstGeom>
        </p:spPr>
      </p:pic>
      <p:graphicFrame>
        <p:nvGraphicFramePr>
          <p:cNvPr id="15" name="对象 14"/>
          <p:cNvGraphicFramePr>
            <a:graphicFrameLocks noChangeAspect="1"/>
          </p:cNvGraphicFramePr>
          <p:nvPr>
            <p:extLst>
              <p:ext uri="{D42A27DB-BD31-4B8C-83A1-F6EECF244321}">
                <p14:modId xmlns:p14="http://schemas.microsoft.com/office/powerpoint/2010/main" val="1760499516"/>
              </p:ext>
            </p:extLst>
          </p:nvPr>
        </p:nvGraphicFramePr>
        <p:xfrm>
          <a:off x="918948" y="2456705"/>
          <a:ext cx="9991725" cy="366713"/>
        </p:xfrm>
        <a:graphic>
          <a:graphicData uri="http://schemas.openxmlformats.org/presentationml/2006/ole">
            <mc:AlternateContent xmlns:mc="http://schemas.openxmlformats.org/markup-compatibility/2006">
              <mc:Choice xmlns:v="urn:schemas-microsoft-com:vml" Requires="v">
                <p:oleObj spid="_x0000_s40065" name="Equation" r:id="rId8" imgW="5537160" imgH="203040" progId="Equation.DSMT4">
                  <p:embed/>
                </p:oleObj>
              </mc:Choice>
              <mc:Fallback>
                <p:oleObj name="Equation" r:id="rId8" imgW="5537160" imgH="203040" progId="Equation.DSMT4">
                  <p:embed/>
                  <p:pic>
                    <p:nvPicPr>
                      <p:cNvPr id="0" name=""/>
                      <p:cNvPicPr/>
                      <p:nvPr/>
                    </p:nvPicPr>
                    <p:blipFill>
                      <a:blip r:embed="rId9"/>
                      <a:stretch>
                        <a:fillRect/>
                      </a:stretch>
                    </p:blipFill>
                    <p:spPr>
                      <a:xfrm>
                        <a:off x="918948" y="2456705"/>
                        <a:ext cx="9991725" cy="366713"/>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52731099"/>
              </p:ext>
            </p:extLst>
          </p:nvPr>
        </p:nvGraphicFramePr>
        <p:xfrm>
          <a:off x="624542" y="4828327"/>
          <a:ext cx="10844212" cy="450850"/>
        </p:xfrm>
        <a:graphic>
          <a:graphicData uri="http://schemas.openxmlformats.org/presentationml/2006/ole">
            <mc:AlternateContent xmlns:mc="http://schemas.openxmlformats.org/markup-compatibility/2006">
              <mc:Choice xmlns:v="urn:schemas-microsoft-com:vml" Requires="v">
                <p:oleObj spid="_x0000_s40066" name="Equation" r:id="rId10" imgW="6413400" imgH="266400" progId="Equation.DSMT4">
                  <p:embed/>
                </p:oleObj>
              </mc:Choice>
              <mc:Fallback>
                <p:oleObj name="Equation" r:id="rId10" imgW="6413400" imgH="266400" progId="Equation.DSMT4">
                  <p:embed/>
                  <p:pic>
                    <p:nvPicPr>
                      <p:cNvPr id="0" name=""/>
                      <p:cNvPicPr/>
                      <p:nvPr/>
                    </p:nvPicPr>
                    <p:blipFill>
                      <a:blip r:embed="rId11"/>
                      <a:stretch>
                        <a:fillRect/>
                      </a:stretch>
                    </p:blipFill>
                    <p:spPr>
                      <a:xfrm>
                        <a:off x="624542" y="4828327"/>
                        <a:ext cx="10844212" cy="450850"/>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94030264"/>
              </p:ext>
            </p:extLst>
          </p:nvPr>
        </p:nvGraphicFramePr>
        <p:xfrm>
          <a:off x="624542" y="5436763"/>
          <a:ext cx="10799763" cy="730250"/>
        </p:xfrm>
        <a:graphic>
          <a:graphicData uri="http://schemas.openxmlformats.org/presentationml/2006/ole">
            <mc:AlternateContent xmlns:mc="http://schemas.openxmlformats.org/markup-compatibility/2006">
              <mc:Choice xmlns:v="urn:schemas-microsoft-com:vml" Requires="v">
                <p:oleObj spid="_x0000_s40067" name="Equation" r:id="rId12" imgW="6387840" imgH="431640" progId="Equation.DSMT4">
                  <p:embed/>
                </p:oleObj>
              </mc:Choice>
              <mc:Fallback>
                <p:oleObj name="Equation" r:id="rId12" imgW="6387840" imgH="431640" progId="Equation.DSMT4">
                  <p:embed/>
                  <p:pic>
                    <p:nvPicPr>
                      <p:cNvPr id="0" name=""/>
                      <p:cNvPicPr/>
                      <p:nvPr/>
                    </p:nvPicPr>
                    <p:blipFill>
                      <a:blip r:embed="rId13"/>
                      <a:stretch>
                        <a:fillRect/>
                      </a:stretch>
                    </p:blipFill>
                    <p:spPr>
                      <a:xfrm>
                        <a:off x="624542" y="5436763"/>
                        <a:ext cx="10799763" cy="730250"/>
                      </a:xfrm>
                      <a:prstGeom prst="rect">
                        <a:avLst/>
                      </a:prstGeom>
                    </p:spPr>
                  </p:pic>
                </p:oleObj>
              </mc:Fallback>
            </mc:AlternateContent>
          </a:graphicData>
        </a:graphic>
      </p:graphicFrame>
    </p:spTree>
    <p:extLst>
      <p:ext uri="{BB962C8B-B14F-4D97-AF65-F5344CB8AC3E}">
        <p14:creationId xmlns:p14="http://schemas.microsoft.com/office/powerpoint/2010/main" val="17489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5"/>
          <p:cNvSpPr>
            <a:spLocks noGrp="1"/>
          </p:cNvSpPr>
          <p:nvPr>
            <p:ph type="dt" sz="half" idx="10"/>
          </p:nvPr>
        </p:nvSpPr>
        <p:spPr/>
        <p:txBody>
          <a:bodyPr/>
          <a:lstStyle/>
          <a:p>
            <a:fld id="{DB56289F-3DC7-4DC8-A89D-0BA26625290D}" type="datetime1">
              <a:rPr lang="zh-CN" altLang="en-US"/>
              <a:pPr/>
              <a:t>2020/5/26</a:t>
            </a:fld>
            <a:endParaRPr lang="en-US" altLang="zh-CN"/>
          </a:p>
        </p:txBody>
      </p:sp>
      <p:sp>
        <p:nvSpPr>
          <p:cNvPr id="6" name="灯片编号占位符 7"/>
          <p:cNvSpPr>
            <a:spLocks noGrp="1"/>
          </p:cNvSpPr>
          <p:nvPr>
            <p:ph type="sldNum" sz="quarter" idx="12"/>
          </p:nvPr>
        </p:nvSpPr>
        <p:spPr/>
        <p:txBody>
          <a:bodyPr/>
          <a:lstStyle/>
          <a:p>
            <a:fld id="{C76DA6B7-C6F6-4841-BB14-CB9DFAB3CEA7}" type="slidenum">
              <a:rPr lang="en-US" altLang="zh-CN"/>
              <a:pPr/>
              <a:t>34</a:t>
            </a:fld>
            <a:endParaRPr lang="en-US" altLang="zh-CN"/>
          </a:p>
        </p:txBody>
      </p:sp>
      <p:sp>
        <p:nvSpPr>
          <p:cNvPr id="954388" name="Rectangle 20"/>
          <p:cNvSpPr>
            <a:spLocks noChangeArrowheads="1"/>
          </p:cNvSpPr>
          <p:nvPr/>
        </p:nvSpPr>
        <p:spPr bwMode="auto">
          <a:xfrm>
            <a:off x="2424114" y="404813"/>
            <a:ext cx="7793037" cy="838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chemeClr val="tx2"/>
                </a:solidFill>
                <a:latin typeface="Tahoma" panose="020B0604030504040204" pitchFamily="34" charset="0"/>
                <a:ea typeface="宋体" panose="02010600030101010101" pitchFamily="2" charset="-122"/>
              </a:defRPr>
            </a:lvl1pPr>
            <a:lvl2pPr>
              <a:defRPr kumimoji="1" sz="4400">
                <a:solidFill>
                  <a:schemeClr val="tx2"/>
                </a:solidFill>
                <a:latin typeface="Tahoma" panose="020B0604030504040204" pitchFamily="34" charset="0"/>
                <a:ea typeface="宋体" panose="02010600030101010101" pitchFamily="2" charset="-122"/>
              </a:defRPr>
            </a:lvl2pPr>
            <a:lvl3pPr>
              <a:defRPr kumimoji="1" sz="4400">
                <a:solidFill>
                  <a:schemeClr val="tx2"/>
                </a:solidFill>
                <a:latin typeface="Tahoma" panose="020B0604030504040204" pitchFamily="34" charset="0"/>
                <a:ea typeface="宋体" panose="02010600030101010101" pitchFamily="2" charset="-122"/>
              </a:defRPr>
            </a:lvl3pPr>
            <a:lvl4pPr>
              <a:defRPr kumimoji="1" sz="4400">
                <a:solidFill>
                  <a:schemeClr val="tx2"/>
                </a:solidFill>
                <a:latin typeface="Tahoma" panose="020B0604030504040204" pitchFamily="34" charset="0"/>
                <a:ea typeface="宋体" panose="02010600030101010101" pitchFamily="2" charset="-122"/>
              </a:defRPr>
            </a:lvl4pPr>
            <a:lvl5pPr>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en-US" altLang="zh-CN" dirty="0">
                <a:solidFill>
                  <a:srgbClr val="7030A0"/>
                </a:solidFill>
                <a:latin typeface="华文新魏" panose="02010800040101010101" pitchFamily="2" charset="-122"/>
                <a:ea typeface="华文新魏" panose="02010800040101010101" pitchFamily="2" charset="-122"/>
              </a:rPr>
              <a:t>     2</a:t>
            </a:r>
            <a:r>
              <a:rPr lang="zh-CN" altLang="en-US" dirty="0">
                <a:solidFill>
                  <a:srgbClr val="7030A0"/>
                </a:solidFill>
                <a:latin typeface="华文新魏" panose="02010800040101010101" pitchFamily="2" charset="-122"/>
                <a:ea typeface="华文新魏" panose="02010800040101010101" pitchFamily="2" charset="-122"/>
              </a:rPr>
              <a:t>）怀特</a:t>
            </a:r>
            <a:r>
              <a:rPr lang="en-US" altLang="zh-CN" dirty="0">
                <a:solidFill>
                  <a:srgbClr val="7030A0"/>
                </a:solidFill>
                <a:latin typeface="华文新魏" panose="02010800040101010101" pitchFamily="2" charset="-122"/>
                <a:ea typeface="华文新魏" panose="02010800040101010101" pitchFamily="2" charset="-122"/>
              </a:rPr>
              <a:t>(White)</a:t>
            </a:r>
            <a:r>
              <a:rPr lang="zh-CN" altLang="en-US" dirty="0">
                <a:solidFill>
                  <a:srgbClr val="7030A0"/>
                </a:solidFill>
                <a:latin typeface="华文新魏" panose="02010800040101010101" pitchFamily="2" charset="-122"/>
                <a:ea typeface="华文新魏" panose="02010800040101010101" pitchFamily="2" charset="-122"/>
              </a:rPr>
              <a:t>检验　 </a:t>
            </a:r>
          </a:p>
        </p:txBody>
      </p:sp>
      <p:sp>
        <p:nvSpPr>
          <p:cNvPr id="954389" name="Text Box 21"/>
          <p:cNvSpPr txBox="1">
            <a:spLocks noChangeArrowheads="1"/>
          </p:cNvSpPr>
          <p:nvPr/>
        </p:nvSpPr>
        <p:spPr bwMode="auto">
          <a:xfrm>
            <a:off x="1120346" y="1521682"/>
            <a:ext cx="10025448" cy="3748719"/>
          </a:xfrm>
          <a:prstGeom prst="rect">
            <a:avLst/>
          </a:prstGeom>
          <a:noFill/>
          <a:ln>
            <a:noFill/>
          </a:ln>
          <a:effectLst/>
          <a:extLst>
            <a:ext uri="{909E8E84-426E-40DD-AFC4-6F175D3DCCD1}">
              <a14:hiddenFill xmlns:a14="http://schemas.microsoft.com/office/drawing/2010/main">
                <a:solidFill>
                  <a:srgbClr val="8488C4"/>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buClr>
                <a:schemeClr val="hlink"/>
              </a:buClr>
              <a:buFont typeface="Wingdings" panose="05000000000000000000" pitchFamily="2" charset="2"/>
              <a:buChar char="n"/>
            </a:pP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不需要对异方差的性质作任何假设，这是怀特检验最大的</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优点</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a:t>
            </a:r>
          </a:p>
          <a:p>
            <a:pPr>
              <a:lnSpc>
                <a:spcPct val="120000"/>
              </a:lnSpc>
              <a:spcBef>
                <a:spcPct val="50000"/>
              </a:spcBef>
              <a:buClr>
                <a:schemeClr val="hlink"/>
              </a:buClr>
              <a:buFont typeface="Wingdings" panose="05000000000000000000" pitchFamily="2" charset="2"/>
              <a:buChar char="Ø"/>
            </a:pP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怀特检验可能将模型的设定误差误判为异方差（如原模型错误地省略了变量的平方项）；</a:t>
            </a:r>
          </a:p>
          <a:p>
            <a:pPr>
              <a:lnSpc>
                <a:spcPct val="120000"/>
              </a:lnSpc>
              <a:spcBef>
                <a:spcPct val="50000"/>
              </a:spcBef>
              <a:buClr>
                <a:schemeClr val="hlink"/>
              </a:buClr>
              <a:buFont typeface="Wingdings" panose="05000000000000000000" pitchFamily="2" charset="2"/>
              <a:buChar char="Ø"/>
            </a:pP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怀特检验是非建设性的，如果检验结果是拒绝同方差假设，则怀特检验对下一步应该做什么没有任何启示；</a:t>
            </a:r>
          </a:p>
          <a:p>
            <a:pPr>
              <a:lnSpc>
                <a:spcPct val="120000"/>
              </a:lnSpc>
              <a:spcBef>
                <a:spcPct val="50000"/>
              </a:spcBef>
              <a:buClr>
                <a:schemeClr val="hlink"/>
              </a:buClr>
              <a:buFont typeface="Wingdings" panose="05000000000000000000" pitchFamily="2" charset="2"/>
              <a:buChar char="Ø"/>
            </a:pP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怀特检验的检验势比较低（即犯纳伪错误的可能性比较</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大，即接受同方差原假设时犯错误的可能性较大）</a:t>
            </a:r>
            <a:endPar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endParaRPr>
          </a:p>
        </p:txBody>
      </p:sp>
    </p:spTree>
    <p:extLst>
      <p:ext uri="{BB962C8B-B14F-4D97-AF65-F5344CB8AC3E}">
        <p14:creationId xmlns:p14="http://schemas.microsoft.com/office/powerpoint/2010/main" val="34289450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p:cNvSpPr>
            <a:spLocks noGrp="1"/>
          </p:cNvSpPr>
          <p:nvPr>
            <p:ph type="dt" sz="half" idx="10"/>
          </p:nvPr>
        </p:nvSpPr>
        <p:spPr/>
        <p:txBody>
          <a:bodyPr/>
          <a:lstStyle/>
          <a:p>
            <a:fld id="{1A71FC9F-9898-42FC-ACE9-F205B4DE8F04}" type="datetime1">
              <a:rPr lang="zh-CN" altLang="en-US"/>
              <a:pPr/>
              <a:t>2020/5/26</a:t>
            </a:fld>
            <a:endParaRPr lang="en-US" altLang="zh-CN"/>
          </a:p>
        </p:txBody>
      </p:sp>
      <p:sp>
        <p:nvSpPr>
          <p:cNvPr id="8" name="灯片编号占位符 3"/>
          <p:cNvSpPr>
            <a:spLocks noGrp="1"/>
          </p:cNvSpPr>
          <p:nvPr>
            <p:ph type="sldNum" sz="quarter" idx="12"/>
          </p:nvPr>
        </p:nvSpPr>
        <p:spPr/>
        <p:txBody>
          <a:bodyPr/>
          <a:lstStyle/>
          <a:p>
            <a:fld id="{5C3D5027-3856-45E3-867D-ADF841311FE7}" type="slidenum">
              <a:rPr lang="en-US" altLang="zh-CN"/>
              <a:pPr/>
              <a:t>35</a:t>
            </a:fld>
            <a:endParaRPr lang="en-US" altLang="zh-CN"/>
          </a:p>
        </p:txBody>
      </p:sp>
      <p:sp>
        <p:nvSpPr>
          <p:cNvPr id="1083397" name="Rectangle 5"/>
          <p:cNvSpPr>
            <a:spLocks noChangeArrowheads="1"/>
          </p:cNvSpPr>
          <p:nvPr/>
        </p:nvSpPr>
        <p:spPr bwMode="auto">
          <a:xfrm>
            <a:off x="805906" y="1212326"/>
            <a:ext cx="11011989" cy="5326586"/>
          </a:xfrm>
          <a:prstGeom prst="rect">
            <a:avLst/>
          </a:prstGeom>
          <a:noFill/>
          <a:ln>
            <a:noFill/>
          </a:ln>
          <a:effectLst/>
          <a:extLst>
            <a:ext uri="{909E8E84-426E-40DD-AFC4-6F175D3DCCD1}">
              <a14:hiddenFill xmlns:a14="http://schemas.microsoft.com/office/drawing/2010/main">
                <a:solidFill>
                  <a:srgbClr val="FF71B8">
                    <a:alpha val="490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5000"/>
              </a:lnSpc>
              <a:spcBef>
                <a:spcPct val="15000"/>
              </a:spcBef>
              <a:buFont typeface="Wingdings" panose="05000000000000000000" pitchFamily="2" charset="2"/>
              <a:buChar char="n"/>
            </a:pPr>
            <a:r>
              <a:rPr lang="zh-CN" altLang="en-US" sz="2800" b="1" dirty="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基本思想及步骤</a:t>
            </a:r>
            <a:r>
              <a:rPr lang="en-US" altLang="zh-CN" sz="2800" b="1" dirty="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  </a:t>
            </a:r>
          </a:p>
          <a:p>
            <a:pPr>
              <a:lnSpc>
                <a:spcPct val="115000"/>
              </a:lnSpc>
              <a:spcBef>
                <a:spcPct val="15000"/>
              </a:spcBef>
              <a:buClr>
                <a:schemeClr val="hlink"/>
              </a:buClr>
              <a:buFont typeface="Wingdings" panose="05000000000000000000" pitchFamily="2" charset="2"/>
              <a:buChar char="Ø"/>
            </a:pP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、用</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OLS</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来估计回归方程，求出残差；</a:t>
            </a:r>
          </a:p>
          <a:p>
            <a:pPr>
              <a:lnSpc>
                <a:spcPct val="115000"/>
              </a:lnSpc>
              <a:spcBef>
                <a:spcPct val="15000"/>
              </a:spcBef>
              <a:buClr>
                <a:schemeClr val="hlink"/>
              </a:buClr>
              <a:buFont typeface="Wingdings" panose="05000000000000000000" pitchFamily="2" charset="2"/>
              <a:buChar char="Ø"/>
            </a:pP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、尝试建立辅助回归方程</a:t>
            </a:r>
          </a:p>
          <a:p>
            <a:pPr>
              <a:lnSpc>
                <a:spcPct val="115000"/>
              </a:lnSpc>
              <a:spcBef>
                <a:spcPct val="15000"/>
              </a:spcBef>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（其中</a:t>
            </a:r>
            <a:r>
              <a:rPr lang="en-US" altLang="zh-CN" sz="2800" b="1" i="1" dirty="0">
                <a:latin typeface="Times New Roman" panose="02020603050405020304" pitchFamily="18" charset="0"/>
                <a:ea typeface="楷体_GB2312" panose="02010609030101010101" pitchFamily="49" charset="-122"/>
                <a:cs typeface="Times New Roman" panose="02020603050405020304" pitchFamily="18" charset="0"/>
              </a:rPr>
              <a:t>f</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i="1" dirty="0" err="1">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sz="2800" b="1" i="1" baseline="-25000" dirty="0" err="1">
                <a:latin typeface="Times New Roman" panose="02020603050405020304" pitchFamily="18" charset="0"/>
                <a:ea typeface="楷体_GB2312" panose="02010609030101010101" pitchFamily="49" charset="-122"/>
                <a:cs typeface="Times New Roman" panose="02020603050405020304" pitchFamily="18" charset="0"/>
              </a:rPr>
              <a:t>t</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是</a:t>
            </a:r>
            <a:r>
              <a:rPr lang="en-US" altLang="zh-CN" sz="2800" b="1" i="1" dirty="0" err="1">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sz="2800" b="1" i="1" baseline="-25000" dirty="0" err="1">
                <a:latin typeface="Times New Roman" panose="02020603050405020304" pitchFamily="18" charset="0"/>
                <a:ea typeface="楷体_GB2312" panose="02010609030101010101" pitchFamily="49" charset="-122"/>
                <a:cs typeface="Times New Roman" panose="02020603050405020304" pitchFamily="18" charset="0"/>
              </a:rPr>
              <a:t>t</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的幂函数）并进行</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OLS</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估计；然后，对上述辅助回归方程的估计结果进行（参数）显著性检验。</a:t>
            </a:r>
          </a:p>
          <a:p>
            <a:pPr>
              <a:lnSpc>
                <a:spcPct val="115000"/>
              </a:lnSpc>
              <a:spcBef>
                <a:spcPct val="15000"/>
              </a:spcBef>
              <a:buClr>
                <a:schemeClr val="hlink"/>
              </a:buClr>
              <a:buFont typeface="Wingdings" panose="05000000000000000000" pitchFamily="2" charset="2"/>
              <a:buChar char="n"/>
            </a:pPr>
            <a:r>
              <a:rPr lang="zh-CN" altLang="en-US" sz="2800" b="1" dirty="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如果存在某一种函数形式，使得方程显著成立，则说明原模型存在异方差。　</a:t>
            </a:r>
          </a:p>
          <a:p>
            <a:pPr>
              <a:lnSpc>
                <a:spcPct val="115000"/>
              </a:lnSpc>
              <a:spcBef>
                <a:spcPct val="15000"/>
              </a:spcBef>
              <a:buFont typeface="Wingdings" panose="05000000000000000000" pitchFamily="2" charset="2"/>
              <a:buChar char="n"/>
            </a:pPr>
            <a:r>
              <a:rPr lang="zh-CN" altLang="en-US" sz="2800" b="1" dirty="0">
                <a:solidFill>
                  <a:srgbClr val="0000CC"/>
                </a:solidFill>
                <a:latin typeface="Times New Roman" panose="02020603050405020304" pitchFamily="18" charset="0"/>
                <a:ea typeface="楷体_GB2312" panose="02010609030101010101" pitchFamily="49" charset="-122"/>
                <a:cs typeface="Times New Roman" panose="02020603050405020304" pitchFamily="18" charset="0"/>
              </a:rPr>
              <a:t>这种方法不仅能够检验异方差的存在性，还可以检验出它的存在形式．但是，这种方法实质上是一种试错过程，这显然加大了正确检验的难度．</a:t>
            </a:r>
          </a:p>
        </p:txBody>
      </p:sp>
      <p:sp>
        <p:nvSpPr>
          <p:cNvPr id="1083394" name="Text Box 2"/>
          <p:cNvSpPr txBox="1">
            <a:spLocks noChangeArrowheads="1"/>
          </p:cNvSpPr>
          <p:nvPr/>
        </p:nvSpPr>
        <p:spPr bwMode="auto">
          <a:xfrm>
            <a:off x="2711450" y="333375"/>
            <a:ext cx="6553200" cy="7620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sz="4400" dirty="0">
                <a:solidFill>
                  <a:srgbClr val="7030A0"/>
                </a:solidFill>
                <a:latin typeface="华文新魏" panose="02010800040101010101" pitchFamily="2" charset="-122"/>
                <a:ea typeface="华文新魏" panose="02010800040101010101" pitchFamily="2" charset="-122"/>
              </a:rPr>
              <a:t>3</a:t>
            </a:r>
            <a:r>
              <a:rPr lang="zh-CN" altLang="en-US" sz="4400" dirty="0">
                <a:solidFill>
                  <a:srgbClr val="7030A0"/>
                </a:solidFill>
                <a:latin typeface="华文新魏" panose="02010800040101010101" pitchFamily="2" charset="-122"/>
                <a:ea typeface="华文新魏" panose="02010800040101010101" pitchFamily="2" charset="-122"/>
              </a:rPr>
              <a:t>）戈里瑟</a:t>
            </a:r>
            <a:r>
              <a:rPr lang="en-US" altLang="zh-CN" sz="4400" dirty="0">
                <a:solidFill>
                  <a:srgbClr val="7030A0"/>
                </a:solidFill>
                <a:latin typeface="华文新魏" panose="02010800040101010101" pitchFamily="2" charset="-122"/>
                <a:ea typeface="华文新魏" panose="02010800040101010101" pitchFamily="2" charset="-122"/>
              </a:rPr>
              <a:t>(</a:t>
            </a:r>
            <a:r>
              <a:rPr lang="en-US" altLang="zh-CN" sz="4400" dirty="0" err="1">
                <a:solidFill>
                  <a:srgbClr val="7030A0"/>
                </a:solidFill>
                <a:latin typeface="华文新魏" panose="02010800040101010101" pitchFamily="2" charset="-122"/>
                <a:ea typeface="华文新魏" panose="02010800040101010101" pitchFamily="2" charset="-122"/>
              </a:rPr>
              <a:t>Gleiser</a:t>
            </a:r>
            <a:r>
              <a:rPr lang="en-US" altLang="zh-CN" sz="4400" dirty="0">
                <a:solidFill>
                  <a:srgbClr val="7030A0"/>
                </a:solidFill>
                <a:latin typeface="华文新魏" panose="02010800040101010101" pitchFamily="2" charset="-122"/>
                <a:ea typeface="华文新魏" panose="02010800040101010101" pitchFamily="2" charset="-122"/>
              </a:rPr>
              <a:t>)</a:t>
            </a:r>
            <a:r>
              <a:rPr lang="zh-CN" altLang="en-US" sz="4400" dirty="0">
                <a:solidFill>
                  <a:srgbClr val="7030A0"/>
                </a:solidFill>
                <a:latin typeface="华文新魏" panose="02010800040101010101" pitchFamily="2" charset="-122"/>
                <a:ea typeface="华文新魏" panose="02010800040101010101" pitchFamily="2" charset="-122"/>
              </a:rPr>
              <a:t>检验</a:t>
            </a:r>
          </a:p>
        </p:txBody>
      </p:sp>
      <p:graphicFrame>
        <p:nvGraphicFramePr>
          <p:cNvPr id="1083396" name="Object 4"/>
          <p:cNvGraphicFramePr>
            <a:graphicFrameLocks noChangeAspect="1"/>
          </p:cNvGraphicFramePr>
          <p:nvPr>
            <p:extLst>
              <p:ext uri="{D42A27DB-BD31-4B8C-83A1-F6EECF244321}">
                <p14:modId xmlns:p14="http://schemas.microsoft.com/office/powerpoint/2010/main" val="2063469910"/>
              </p:ext>
            </p:extLst>
          </p:nvPr>
        </p:nvGraphicFramePr>
        <p:xfrm>
          <a:off x="5376862" y="2368287"/>
          <a:ext cx="1870075" cy="461963"/>
        </p:xfrm>
        <a:graphic>
          <a:graphicData uri="http://schemas.openxmlformats.org/presentationml/2006/ole">
            <mc:AlternateContent xmlns:mc="http://schemas.openxmlformats.org/markup-compatibility/2006">
              <mc:Choice xmlns:v="urn:schemas-microsoft-com:vml" Requires="v">
                <p:oleObj spid="_x0000_s20517" name="Equation" r:id="rId3" imgW="1028520" imgH="253800" progId="Equation.DSMT4">
                  <p:embed/>
                </p:oleObj>
              </mc:Choice>
              <mc:Fallback>
                <p:oleObj name="Equation" r:id="rId3" imgW="102852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6862" y="2368287"/>
                        <a:ext cx="187007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3398" name="Rectangle 6"/>
          <p:cNvSpPr>
            <a:spLocks noChangeArrowheads="1"/>
          </p:cNvSpPr>
          <p:nvPr/>
        </p:nvSpPr>
        <p:spPr bwMode="auto">
          <a:xfrm>
            <a:off x="2063750" y="4581525"/>
            <a:ext cx="80645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800">
                <a:solidFill>
                  <a:schemeClr val="accent2"/>
                </a:solidFill>
                <a:latin typeface="Times New Roman" panose="02020603050405020304" pitchFamily="18" charset="0"/>
              </a:rPr>
              <a:t>　　</a:t>
            </a:r>
            <a:endParaRPr lang="zh-CN" altLang="en-US" sz="2800">
              <a:solidFill>
                <a:srgbClr val="0000CC"/>
              </a:solidFill>
              <a:latin typeface="Times New Roman" panose="02020603050405020304" pitchFamily="18" charset="0"/>
            </a:endParaRPr>
          </a:p>
        </p:txBody>
      </p:sp>
    </p:spTree>
    <p:extLst>
      <p:ext uri="{BB962C8B-B14F-4D97-AF65-F5344CB8AC3E}">
        <p14:creationId xmlns:p14="http://schemas.microsoft.com/office/powerpoint/2010/main" val="4601895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p:cNvSpPr>
            <a:spLocks noGrp="1"/>
          </p:cNvSpPr>
          <p:nvPr>
            <p:ph type="dt" sz="half" idx="10"/>
          </p:nvPr>
        </p:nvSpPr>
        <p:spPr/>
        <p:txBody>
          <a:bodyPr/>
          <a:lstStyle/>
          <a:p>
            <a:fld id="{DA5D6438-74D8-458E-B11B-E592DA5AF02B}" type="datetime1">
              <a:rPr lang="zh-CN" altLang="en-US"/>
              <a:pPr/>
              <a:t>2020/5/26</a:t>
            </a:fld>
            <a:endParaRPr lang="en-US" altLang="zh-CN"/>
          </a:p>
        </p:txBody>
      </p:sp>
      <p:sp>
        <p:nvSpPr>
          <p:cNvPr id="10" name="灯片编号占位符 3"/>
          <p:cNvSpPr>
            <a:spLocks noGrp="1"/>
          </p:cNvSpPr>
          <p:nvPr>
            <p:ph type="sldNum" sz="quarter" idx="12"/>
          </p:nvPr>
        </p:nvSpPr>
        <p:spPr/>
        <p:txBody>
          <a:bodyPr/>
          <a:lstStyle/>
          <a:p>
            <a:fld id="{395A8E78-F809-4797-9303-C8E20FB20452}" type="slidenum">
              <a:rPr lang="en-US" altLang="zh-CN"/>
              <a:pPr/>
              <a:t>36</a:t>
            </a:fld>
            <a:endParaRPr lang="en-US" altLang="zh-CN"/>
          </a:p>
        </p:txBody>
      </p:sp>
      <p:sp>
        <p:nvSpPr>
          <p:cNvPr id="1084419" name="Text Box 3"/>
          <p:cNvSpPr txBox="1">
            <a:spLocks noChangeArrowheads="1"/>
          </p:cNvSpPr>
          <p:nvPr/>
        </p:nvSpPr>
        <p:spPr bwMode="auto">
          <a:xfrm>
            <a:off x="2063750" y="328862"/>
            <a:ext cx="8388350" cy="769441"/>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zh-CN"/>
            </a:defPPr>
            <a:lvl1pPr algn="ctr">
              <a:spcBef>
                <a:spcPct val="50000"/>
              </a:spcBef>
              <a:defRPr sz="4400">
                <a:solidFill>
                  <a:srgbClr val="7030A0"/>
                </a:solidFill>
                <a:latin typeface="华文新魏" panose="02010800040101010101" pitchFamily="2" charset="-122"/>
                <a:ea typeface="华文新魏" panose="02010800040101010101" pitchFamily="2" charset="-122"/>
              </a:defRPr>
            </a:lvl1pPr>
          </a:lstStyle>
          <a:p>
            <a:r>
              <a:rPr lang="en-US" altLang="zh-CN" dirty="0"/>
              <a:t>3</a:t>
            </a:r>
            <a:r>
              <a:rPr lang="zh-CN" altLang="en-US" dirty="0"/>
              <a:t>）戈里瑟</a:t>
            </a:r>
            <a:r>
              <a:rPr lang="en-US" altLang="zh-CN" dirty="0"/>
              <a:t>(</a:t>
            </a:r>
            <a:r>
              <a:rPr lang="en-US" altLang="zh-CN" dirty="0" err="1"/>
              <a:t>Gleiser</a:t>
            </a:r>
            <a:r>
              <a:rPr lang="en-US" altLang="zh-CN" dirty="0"/>
              <a:t>)</a:t>
            </a:r>
            <a:r>
              <a:rPr lang="zh-CN" altLang="en-US" dirty="0"/>
              <a:t>检验</a:t>
            </a:r>
          </a:p>
        </p:txBody>
      </p:sp>
      <p:sp>
        <p:nvSpPr>
          <p:cNvPr id="1084420" name="Text Box 4"/>
          <p:cNvSpPr txBox="1">
            <a:spLocks noChangeArrowheads="1"/>
          </p:cNvSpPr>
          <p:nvPr/>
        </p:nvSpPr>
        <p:spPr bwMode="auto">
          <a:xfrm>
            <a:off x="2135188" y="1335088"/>
            <a:ext cx="7778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800">
                <a:latin typeface="宋体" panose="02010600030101010101" pitchFamily="2" charset="-122"/>
              </a:rPr>
              <a:t> </a:t>
            </a:r>
            <a:endParaRPr lang="en-US" altLang="zh-CN" sz="2800">
              <a:latin typeface="Times New Roman" panose="02020603050405020304" pitchFamily="18" charset="0"/>
            </a:endParaRPr>
          </a:p>
        </p:txBody>
      </p:sp>
      <p:sp>
        <p:nvSpPr>
          <p:cNvPr id="1084422" name="Rectangle 6"/>
          <p:cNvSpPr>
            <a:spLocks noChangeArrowheads="1"/>
          </p:cNvSpPr>
          <p:nvPr/>
        </p:nvSpPr>
        <p:spPr bwMode="auto">
          <a:xfrm>
            <a:off x="2063750" y="4581525"/>
            <a:ext cx="80645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800">
                <a:solidFill>
                  <a:schemeClr val="accent2"/>
                </a:solidFill>
                <a:latin typeface="Times New Roman" panose="02020603050405020304" pitchFamily="18" charset="0"/>
              </a:rPr>
              <a:t>　　</a:t>
            </a:r>
            <a:endParaRPr lang="zh-CN" altLang="en-US" sz="2800">
              <a:solidFill>
                <a:srgbClr val="0000CC"/>
              </a:solidFill>
              <a:latin typeface="Times New Roman" panose="02020603050405020304" pitchFamily="18" charset="0"/>
            </a:endParaRPr>
          </a:p>
        </p:txBody>
      </p:sp>
      <p:sp>
        <p:nvSpPr>
          <p:cNvPr id="1084423" name="Text Box 7"/>
          <p:cNvSpPr txBox="1">
            <a:spLocks noChangeArrowheads="1"/>
          </p:cNvSpPr>
          <p:nvPr/>
        </p:nvSpPr>
        <p:spPr bwMode="auto">
          <a:xfrm>
            <a:off x="992777" y="1628775"/>
            <a:ext cx="10361023" cy="4401205"/>
          </a:xfrm>
          <a:prstGeom prst="rect">
            <a:avLst/>
          </a:prstGeom>
          <a:noFill/>
          <a:ln>
            <a:noFill/>
          </a:ln>
          <a:effectLst/>
          <a:extLst>
            <a:ext uri="{909E8E84-426E-40DD-AFC4-6F175D3DCCD1}">
              <a14:hiddenFill xmlns:a14="http://schemas.microsoft.com/office/drawing/2010/main">
                <a:solidFill>
                  <a:srgbClr val="000082">
                    <a:alpha val="19000"/>
                  </a:srgbClr>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例</a:t>
            </a: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rPr>
              <a:t>5.4</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　使用戈里瑟检验对</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例</a:t>
            </a: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rPr>
              <a:t>5.1</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的回归模型进行异方差检验。</a:t>
            </a:r>
          </a:p>
          <a:p>
            <a:pPr>
              <a:spcBef>
                <a:spcPct val="50000"/>
              </a:spcBef>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解：首先对模型进行</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OLS</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回归，并计算出残差序列的绝对值</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i="1" dirty="0">
                <a:latin typeface="Times New Roman" panose="02020603050405020304" pitchFamily="18" charset="0"/>
                <a:ea typeface="楷体_GB2312" panose="02010609030101010101" pitchFamily="49" charset="-122"/>
                <a:cs typeface="Times New Roman" panose="02020603050405020304" pitchFamily="18" charset="0"/>
              </a:rPr>
              <a:t>e</a:t>
            </a:r>
            <a:r>
              <a:rPr lang="en-US" altLang="zh-CN" sz="2800" b="1" i="1" baseline="-25000" dirty="0">
                <a:latin typeface="Times New Roman" panose="02020603050405020304" pitchFamily="18" charset="0"/>
                <a:ea typeface="楷体_GB2312" panose="02010609030101010101" pitchFamily="49" charset="-122"/>
                <a:cs typeface="Times New Roman" panose="02020603050405020304" pitchFamily="18" charset="0"/>
              </a:rPr>
              <a:t>t</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a:t>
            </a:r>
          </a:p>
          <a:p>
            <a:pPr>
              <a:spcBef>
                <a:spcPct val="50000"/>
              </a:spcBef>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建立辅助回归模型　　　　　　　　，回归结果如下：</a:t>
            </a:r>
          </a:p>
          <a:p>
            <a:pPr>
              <a:spcBef>
                <a:spcPct val="50000"/>
              </a:spcBef>
            </a:pPr>
            <a:endPar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endParaRPr>
          </a:p>
          <a:p>
            <a:pPr>
              <a:spcBef>
                <a:spcPct val="50000"/>
              </a:spcBef>
            </a:pPr>
            <a:endPar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endParaRPr>
          </a:p>
          <a:p>
            <a:pPr>
              <a:spcBef>
                <a:spcPct val="50000"/>
              </a:spcBef>
            </a:pPr>
            <a:endPar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endParaRPr>
          </a:p>
          <a:p>
            <a:pPr>
              <a:spcBef>
                <a:spcPct val="50000"/>
              </a:spcBef>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表明</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i="1" dirty="0">
                <a:latin typeface="Times New Roman" panose="02020603050405020304" pitchFamily="18" charset="0"/>
                <a:ea typeface="楷体_GB2312" panose="02010609030101010101" pitchFamily="49" charset="-122"/>
                <a:cs typeface="Times New Roman" panose="02020603050405020304" pitchFamily="18" charset="0"/>
              </a:rPr>
              <a:t>e</a:t>
            </a:r>
            <a:r>
              <a:rPr lang="en-US" altLang="zh-CN" sz="2800" b="1" i="1" baseline="-25000" dirty="0">
                <a:latin typeface="Times New Roman" panose="02020603050405020304" pitchFamily="18" charset="0"/>
                <a:ea typeface="楷体_GB2312" panose="02010609030101010101" pitchFamily="49" charset="-122"/>
                <a:cs typeface="Times New Roman" panose="02020603050405020304" pitchFamily="18" charset="0"/>
              </a:rPr>
              <a:t>t</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与自变量</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X</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显著正相关，即模型存在递增型异方差。</a:t>
            </a:r>
          </a:p>
        </p:txBody>
      </p:sp>
      <p:graphicFrame>
        <p:nvGraphicFramePr>
          <p:cNvPr id="1084424" name="Object 8"/>
          <p:cNvGraphicFramePr>
            <a:graphicFrameLocks noChangeAspect="1"/>
          </p:cNvGraphicFramePr>
          <p:nvPr>
            <p:extLst>
              <p:ext uri="{D42A27DB-BD31-4B8C-83A1-F6EECF244321}">
                <p14:modId xmlns:p14="http://schemas.microsoft.com/office/powerpoint/2010/main" val="707141229"/>
              </p:ext>
            </p:extLst>
          </p:nvPr>
        </p:nvGraphicFramePr>
        <p:xfrm>
          <a:off x="4038600" y="2882900"/>
          <a:ext cx="2303462" cy="474663"/>
        </p:xfrm>
        <a:graphic>
          <a:graphicData uri="http://schemas.openxmlformats.org/presentationml/2006/ole">
            <mc:AlternateContent xmlns:mc="http://schemas.openxmlformats.org/markup-compatibility/2006">
              <mc:Choice xmlns:v="urn:schemas-microsoft-com:vml" Requires="v">
                <p:oleObj spid="_x0000_s21580" name="Equation" r:id="rId3" imgW="1231560" imgH="253800" progId="Equation.DSMT4">
                  <p:embed/>
                </p:oleObj>
              </mc:Choice>
              <mc:Fallback>
                <p:oleObj name="Equation" r:id="rId3" imgW="123156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2882900"/>
                        <a:ext cx="2303462"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4425" name="Object 9"/>
          <p:cNvGraphicFramePr>
            <a:graphicFrameLocks noChangeAspect="1"/>
          </p:cNvGraphicFramePr>
          <p:nvPr>
            <p:extLst>
              <p:ext uri="{D42A27DB-BD31-4B8C-83A1-F6EECF244321}">
                <p14:modId xmlns:p14="http://schemas.microsoft.com/office/powerpoint/2010/main" val="530358505"/>
              </p:ext>
            </p:extLst>
          </p:nvPr>
        </p:nvGraphicFramePr>
        <p:xfrm>
          <a:off x="3514225" y="3818274"/>
          <a:ext cx="5318125" cy="1376362"/>
        </p:xfrm>
        <a:graphic>
          <a:graphicData uri="http://schemas.openxmlformats.org/presentationml/2006/ole">
            <mc:AlternateContent xmlns:mc="http://schemas.openxmlformats.org/markup-compatibility/2006">
              <mc:Choice xmlns:v="urn:schemas-microsoft-com:vml" Requires="v">
                <p:oleObj spid="_x0000_s21581" name="Equation" r:id="rId5" imgW="2844720" imgH="736560" progId="Equation.DSMT4">
                  <p:embed/>
                </p:oleObj>
              </mc:Choice>
              <mc:Fallback>
                <p:oleObj name="Equation" r:id="rId5" imgW="2844720" imgH="7365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4225" y="3818274"/>
                        <a:ext cx="5318125" cy="1376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259383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905A7BF4-D03D-45C2-B7E0-68A8235ED8BC}" type="slidenum">
              <a:rPr lang="en-US" altLang="zh-CN" sz="1400"/>
              <a:pPr eaLnBrk="1" hangingPunct="1"/>
              <a:t>37</a:t>
            </a:fld>
            <a:endParaRPr lang="en-US" altLang="zh-CN" sz="1400"/>
          </a:p>
        </p:txBody>
      </p:sp>
      <p:sp>
        <p:nvSpPr>
          <p:cNvPr id="19463" name="Rectangle 3"/>
          <p:cNvSpPr>
            <a:spLocks noGrp="1" noChangeArrowheads="1"/>
          </p:cNvSpPr>
          <p:nvPr>
            <p:ph type="body" idx="1"/>
          </p:nvPr>
        </p:nvSpPr>
        <p:spPr>
          <a:xfrm>
            <a:off x="790833" y="2789236"/>
            <a:ext cx="10562967" cy="3263513"/>
          </a:xfrm>
        </p:spPr>
        <p:txBody>
          <a:bodyPr>
            <a:normAutofit/>
          </a:bodyPr>
          <a:lstStyle/>
          <a:p>
            <a:pPr eaLnBrk="1" hangingPunct="1">
              <a:lnSpc>
                <a:spcPct val="105000"/>
              </a:lnSpc>
              <a:buFont typeface="Wingdings" panose="05000000000000000000" pitchFamily="2" charset="2"/>
              <a:buNone/>
            </a:pPr>
            <a:r>
              <a:rPr lang="zh-CN" altLang="en-US" sz="2400" b="1" dirty="0" smtClean="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（二）</a:t>
            </a:r>
            <a:r>
              <a:rPr lang="en-US" altLang="zh-CN" sz="2400" b="1" dirty="0" smtClean="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ARCH </a:t>
            </a:r>
            <a:r>
              <a:rPr lang="zh-CN" altLang="en-US" sz="2400" b="1" dirty="0" smtClean="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过程</a:t>
            </a:r>
          </a:p>
          <a:p>
            <a:pPr algn="just" eaLnBrk="1" hangingPunct="1">
              <a:lnSpc>
                <a:spcPct val="105000"/>
              </a:lnSpc>
              <a:buFont typeface="Wingdings" panose="05000000000000000000" pitchFamily="2" charset="2"/>
              <a:buNone/>
            </a:pP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    设</a:t>
            </a: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ARCH</a:t>
            </a:r>
            <a:r>
              <a:rPr lang="en-US" altLang="zh-CN" sz="2400" b="1"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过程为：</a:t>
            </a:r>
            <a:endPar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endParaRPr>
          </a:p>
          <a:p>
            <a:pPr algn="just" eaLnBrk="1" hangingPunct="1">
              <a:lnSpc>
                <a:spcPct val="105000"/>
              </a:lnSpc>
              <a:buFont typeface="Wingdings" panose="05000000000000000000" pitchFamily="2" charset="2"/>
              <a:buNone/>
            </a:pP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400" b="1" i="1" dirty="0" smtClean="0">
                <a:latin typeface="Times New Roman" panose="02020603050405020304" pitchFamily="18" charset="0"/>
                <a:ea typeface="楷体_GB2312" panose="02010609030101010101" pitchFamily="49" charset="-122"/>
                <a:cs typeface="Times New Roman" panose="02020603050405020304" pitchFamily="18" charset="0"/>
              </a:rPr>
              <a:t>P</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为</a:t>
            </a: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ARCH</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过程的阶数</a:t>
            </a: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并且</a:t>
            </a:r>
            <a:r>
              <a:rPr lang="en-US" altLang="zh-CN" sz="2400" b="1" i="1" dirty="0" err="1" smtClean="0">
                <a:latin typeface="Times New Roman" panose="02020603050405020304" pitchFamily="18" charset="0"/>
                <a:ea typeface="楷体_GB2312" panose="02010609030101010101" pitchFamily="49" charset="-122"/>
                <a:cs typeface="Times New Roman" panose="02020603050405020304" pitchFamily="18" charset="0"/>
              </a:rPr>
              <a:t>v</a:t>
            </a:r>
            <a:r>
              <a:rPr lang="en-US" altLang="zh-CN" sz="2400" b="1" i="1" baseline="-25000" dirty="0" err="1" smtClean="0">
                <a:latin typeface="Times New Roman" panose="02020603050405020304" pitchFamily="18" charset="0"/>
                <a:ea typeface="楷体_GB2312" panose="02010609030101010101" pitchFamily="49" charset="-122"/>
                <a:cs typeface="Times New Roman" panose="02020603050405020304" pitchFamily="18" charset="0"/>
              </a:rPr>
              <a:t>t</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为随机误差，且</a:t>
            </a:r>
            <a:endPar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endParaRPr>
          </a:p>
          <a:p>
            <a:pPr eaLnBrk="1" hangingPunct="1">
              <a:lnSpc>
                <a:spcPct val="100000"/>
              </a:lnSpc>
              <a:spcBef>
                <a:spcPts val="2400"/>
              </a:spcBef>
              <a:buClrTx/>
              <a:buSzTx/>
              <a:buFontTx/>
              <a:buNone/>
            </a:pPr>
            <a:r>
              <a:rPr lang="zh-CN" altLang="en-US" sz="2400" b="1" dirty="0" smtClean="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（三）检验的基本思想</a:t>
            </a:r>
          </a:p>
          <a:p>
            <a:pPr marL="0" eaLnBrk="1" hangingPunct="1">
              <a:lnSpc>
                <a:spcPct val="120000"/>
              </a:lnSpc>
              <a:buFont typeface="Wingdings" panose="05000000000000000000" pitchFamily="2" charset="2"/>
              <a:buNone/>
            </a:pP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在时间序列数据中，可认为存在的异方差性为</a:t>
            </a: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ARCH</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过程</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，并</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通过检验</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这一过程</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是否成立去判断时间序列是否存在异</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方差</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                                               </a:t>
            </a:r>
          </a:p>
        </p:txBody>
      </p:sp>
      <p:sp>
        <p:nvSpPr>
          <p:cNvPr id="19464" name="Rectangle 4"/>
          <p:cNvSpPr>
            <a:spLocks noGrp="1" noChangeArrowheads="1"/>
          </p:cNvSpPr>
          <p:nvPr>
            <p:ph type="title"/>
          </p:nvPr>
        </p:nvSpPr>
        <p:spPr>
          <a:xfrm>
            <a:off x="3216275" y="415926"/>
            <a:ext cx="6858000" cy="709613"/>
          </a:xfr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dirty="0" smtClean="0">
                <a:solidFill>
                  <a:srgbClr val="7030A0"/>
                </a:solidFill>
                <a:latin typeface="华文新魏" panose="02010800040101010101" pitchFamily="2" charset="-122"/>
                <a:ea typeface="华文新魏" panose="02010800040101010101" pitchFamily="2" charset="-122"/>
                <a:cs typeface="+mn-cs"/>
              </a:rPr>
              <a:t>4</a:t>
            </a:r>
            <a:r>
              <a:rPr lang="zh-CN" altLang="en-US" dirty="0" smtClean="0">
                <a:solidFill>
                  <a:srgbClr val="7030A0"/>
                </a:solidFill>
                <a:latin typeface="华文新魏" panose="02010800040101010101" pitchFamily="2" charset="-122"/>
                <a:ea typeface="华文新魏" panose="02010800040101010101" pitchFamily="2" charset="-122"/>
                <a:cs typeface="+mn-cs"/>
              </a:rPr>
              <a:t>）</a:t>
            </a:r>
            <a:r>
              <a:rPr lang="en-US" altLang="zh-CN" dirty="0" smtClean="0">
                <a:solidFill>
                  <a:srgbClr val="7030A0"/>
                </a:solidFill>
                <a:latin typeface="华文新魏" panose="02010800040101010101" pitchFamily="2" charset="-122"/>
                <a:ea typeface="华文新魏" panose="02010800040101010101" pitchFamily="2" charset="-122"/>
                <a:cs typeface="+mn-cs"/>
              </a:rPr>
              <a:t>ARCH</a:t>
            </a:r>
            <a:r>
              <a:rPr lang="zh-CN" altLang="en-US" dirty="0">
                <a:solidFill>
                  <a:srgbClr val="7030A0"/>
                </a:solidFill>
                <a:latin typeface="华文新魏" panose="02010800040101010101" pitchFamily="2" charset="-122"/>
                <a:ea typeface="华文新魏" panose="02010800040101010101" pitchFamily="2" charset="-122"/>
                <a:cs typeface="+mn-cs"/>
              </a:rPr>
              <a:t>检验</a:t>
            </a:r>
          </a:p>
        </p:txBody>
      </p:sp>
      <p:graphicFrame>
        <p:nvGraphicFramePr>
          <p:cNvPr id="19458" name="Object 5"/>
          <p:cNvGraphicFramePr>
            <a:graphicFrameLocks noChangeAspect="1"/>
          </p:cNvGraphicFramePr>
          <p:nvPr>
            <p:extLst>
              <p:ext uri="{D42A27DB-BD31-4B8C-83A1-F6EECF244321}">
                <p14:modId xmlns:p14="http://schemas.microsoft.com/office/powerpoint/2010/main" val="1821818393"/>
              </p:ext>
            </p:extLst>
          </p:nvPr>
        </p:nvGraphicFramePr>
        <p:xfrm>
          <a:off x="3638400" y="3262311"/>
          <a:ext cx="4397375" cy="573088"/>
        </p:xfrm>
        <a:graphic>
          <a:graphicData uri="http://schemas.openxmlformats.org/presentationml/2006/ole">
            <mc:AlternateContent xmlns:mc="http://schemas.openxmlformats.org/markup-compatibility/2006">
              <mc:Choice xmlns:v="urn:schemas-microsoft-com:vml" Requires="v">
                <p:oleObj spid="_x0000_s41006" name="Equation" r:id="rId3" imgW="1968480" imgH="253800" progId="Equation.DSMT4">
                  <p:embed/>
                </p:oleObj>
              </mc:Choice>
              <mc:Fallback>
                <p:oleObj name="Equation" r:id="rId3" imgW="1968480" imgH="253800" progId="Equation.DSMT4">
                  <p:embed/>
                  <p:pic>
                    <p:nvPicPr>
                      <p:cNvPr id="0" name=""/>
                      <p:cNvPicPr>
                        <a:picLocks noChangeAspect="1" noChangeArrowheads="1"/>
                      </p:cNvPicPr>
                      <p:nvPr/>
                    </p:nvPicPr>
                    <p:blipFill>
                      <a:blip r:embed="rId4"/>
                      <a:srcRect/>
                      <a:stretch>
                        <a:fillRect/>
                      </a:stretch>
                    </p:blipFill>
                    <p:spPr bwMode="auto">
                      <a:xfrm>
                        <a:off x="3638400" y="3262311"/>
                        <a:ext cx="43973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0" name="Object 7"/>
          <p:cNvGraphicFramePr>
            <a:graphicFrameLocks noChangeAspect="1"/>
          </p:cNvGraphicFramePr>
          <p:nvPr>
            <p:extLst>
              <p:ext uri="{D42A27DB-BD31-4B8C-83A1-F6EECF244321}">
                <p14:modId xmlns:p14="http://schemas.microsoft.com/office/powerpoint/2010/main" val="1867384372"/>
              </p:ext>
            </p:extLst>
          </p:nvPr>
        </p:nvGraphicFramePr>
        <p:xfrm>
          <a:off x="7148148" y="3799057"/>
          <a:ext cx="3568700" cy="473075"/>
        </p:xfrm>
        <a:graphic>
          <a:graphicData uri="http://schemas.openxmlformats.org/presentationml/2006/ole">
            <mc:AlternateContent xmlns:mc="http://schemas.openxmlformats.org/markup-compatibility/2006">
              <mc:Choice xmlns:v="urn:schemas-microsoft-com:vml" Requires="v">
                <p:oleObj spid="_x0000_s41007" name="Equation" r:id="rId5" imgW="1726920" imgH="228600" progId="Equation.DSMT4">
                  <p:embed/>
                </p:oleObj>
              </mc:Choice>
              <mc:Fallback>
                <p:oleObj name="Equation" r:id="rId5" imgW="1726920" imgH="228600" progId="Equation.DSMT4">
                  <p:embed/>
                  <p:pic>
                    <p:nvPicPr>
                      <p:cNvPr id="0" name=""/>
                      <p:cNvPicPr>
                        <a:picLocks noChangeAspect="1" noChangeArrowheads="1"/>
                      </p:cNvPicPr>
                      <p:nvPr/>
                    </p:nvPicPr>
                    <p:blipFill>
                      <a:blip r:embed="rId6"/>
                      <a:srcRect/>
                      <a:stretch>
                        <a:fillRect/>
                      </a:stretch>
                    </p:blipFill>
                    <p:spPr bwMode="auto">
                      <a:xfrm>
                        <a:off x="7148148" y="3799057"/>
                        <a:ext cx="35687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2"/>
          <p:cNvSpPr>
            <a:spLocks noChangeArrowheads="1"/>
          </p:cNvSpPr>
          <p:nvPr/>
        </p:nvSpPr>
        <p:spPr bwMode="auto">
          <a:xfrm>
            <a:off x="832300" y="1003075"/>
            <a:ext cx="10009573" cy="168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lnSpc>
                <a:spcPct val="150000"/>
              </a:lnSpc>
              <a:buClr>
                <a:schemeClr val="tx1"/>
              </a:buClr>
              <a:buSzPct val="60000"/>
            </a:pPr>
            <a:r>
              <a:rPr lang="zh-CN" altLang="en-US" sz="2400" b="1" dirty="0" smtClean="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（一）特征</a:t>
            </a:r>
            <a:endParaRPr lang="en-US" altLang="zh-CN" sz="2400" b="1" dirty="0" smtClean="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endParaRPr>
          </a:p>
          <a:p>
            <a:pPr eaLnBrk="1" hangingPunct="1">
              <a:lnSpc>
                <a:spcPct val="150000"/>
              </a:lnSpc>
              <a:buClr>
                <a:schemeClr val="tx1"/>
              </a:buClr>
              <a:buSzPct val="60000"/>
            </a:pP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大样本数据；时间序列数据；只能</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判断模型中是否存在异方差，而不能诊断出哪一个变量引起的异方差。  </a:t>
            </a:r>
          </a:p>
        </p:txBody>
      </p:sp>
    </p:spTree>
    <p:extLst>
      <p:ext uri="{BB962C8B-B14F-4D97-AF65-F5344CB8AC3E}">
        <p14:creationId xmlns:p14="http://schemas.microsoft.com/office/powerpoint/2010/main" val="3351127376"/>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fld id="{408625DD-6479-4BD9-ABDC-EB96DF58F60F}" type="slidenum">
              <a:rPr lang="en-US" altLang="zh-CN" sz="1400"/>
              <a:pPr eaLnBrk="1" hangingPunct="1"/>
              <a:t>38</a:t>
            </a:fld>
            <a:endParaRPr lang="en-US" altLang="zh-CN" sz="1400"/>
          </a:p>
        </p:txBody>
      </p:sp>
      <p:sp>
        <p:nvSpPr>
          <p:cNvPr id="20489" name="Rectangle 12"/>
          <p:cNvSpPr>
            <a:spLocks noChangeArrowheads="1"/>
          </p:cNvSpPr>
          <p:nvPr/>
        </p:nvSpPr>
        <p:spPr bwMode="auto">
          <a:xfrm>
            <a:off x="1232288" y="166986"/>
            <a:ext cx="42627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marL="228600" indent="-228600" eaLnBrk="1" hangingPunct="1">
              <a:spcBef>
                <a:spcPts val="2400"/>
              </a:spcBef>
            </a:pPr>
            <a:r>
              <a:rPr lang="zh-CN" altLang="en-US" sz="2400" b="1" dirty="0" smtClean="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（四）</a:t>
            </a:r>
            <a:r>
              <a:rPr lang="en-US" altLang="zh-CN" sz="2400" b="1"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ARCH </a:t>
            </a:r>
            <a:r>
              <a:rPr lang="zh-CN" altLang="en-US" sz="2400" b="1"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检验的基本步骤</a:t>
            </a:r>
          </a:p>
        </p:txBody>
      </p:sp>
      <p:grpSp>
        <p:nvGrpSpPr>
          <p:cNvPr id="4" name="组合 3"/>
          <p:cNvGrpSpPr/>
          <p:nvPr/>
        </p:nvGrpSpPr>
        <p:grpSpPr>
          <a:xfrm>
            <a:off x="1043418" y="839454"/>
            <a:ext cx="10298812" cy="570655"/>
            <a:chOff x="739888" y="1049946"/>
            <a:chExt cx="10298812" cy="570655"/>
          </a:xfrm>
        </p:grpSpPr>
        <p:graphicFrame>
          <p:nvGraphicFramePr>
            <p:cNvPr id="20484" name="Object 8"/>
            <p:cNvGraphicFramePr>
              <a:graphicFrameLocks noChangeAspect="1"/>
            </p:cNvGraphicFramePr>
            <p:nvPr>
              <p:extLst>
                <p:ext uri="{D42A27DB-BD31-4B8C-83A1-F6EECF244321}">
                  <p14:modId xmlns:p14="http://schemas.microsoft.com/office/powerpoint/2010/main" val="2362041380"/>
                </p:ext>
              </p:extLst>
            </p:nvPr>
          </p:nvGraphicFramePr>
          <p:xfrm>
            <a:off x="2816787" y="1080604"/>
            <a:ext cx="3611562" cy="519112"/>
          </p:xfrm>
          <a:graphic>
            <a:graphicData uri="http://schemas.openxmlformats.org/presentationml/2006/ole">
              <mc:AlternateContent xmlns:mc="http://schemas.openxmlformats.org/markup-compatibility/2006">
                <mc:Choice xmlns:v="urn:schemas-microsoft-com:vml" Requires="v">
                  <p:oleObj spid="_x0000_s42339" name="Equation" r:id="rId3" imgW="1701720" imgH="241200" progId="Equation.DSMT4">
                    <p:embed/>
                  </p:oleObj>
                </mc:Choice>
                <mc:Fallback>
                  <p:oleObj name="Equation" r:id="rId3" imgW="1701720" imgH="241200" progId="Equation.DSMT4">
                    <p:embed/>
                    <p:pic>
                      <p:nvPicPr>
                        <p:cNvPr id="0" name=""/>
                        <p:cNvPicPr>
                          <a:picLocks noChangeAspect="1" noChangeArrowheads="1"/>
                        </p:cNvPicPr>
                        <p:nvPr/>
                      </p:nvPicPr>
                      <p:blipFill>
                        <a:blip r:embed="rId4"/>
                        <a:srcRect/>
                        <a:stretch>
                          <a:fillRect/>
                        </a:stretch>
                      </p:blipFill>
                      <p:spPr bwMode="auto">
                        <a:xfrm>
                          <a:off x="2816787" y="1080604"/>
                          <a:ext cx="36115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8"/>
            <p:cNvGraphicFramePr>
              <a:graphicFrameLocks noChangeAspect="1"/>
            </p:cNvGraphicFramePr>
            <p:nvPr>
              <p:extLst>
                <p:ext uri="{D42A27DB-BD31-4B8C-83A1-F6EECF244321}">
                  <p14:modId xmlns:p14="http://schemas.microsoft.com/office/powerpoint/2010/main" val="3044688370"/>
                </p:ext>
              </p:extLst>
            </p:nvPr>
          </p:nvGraphicFramePr>
          <p:xfrm>
            <a:off x="6646928" y="1074501"/>
            <a:ext cx="2911475" cy="546100"/>
          </p:xfrm>
          <a:graphic>
            <a:graphicData uri="http://schemas.openxmlformats.org/presentationml/2006/ole">
              <mc:AlternateContent xmlns:mc="http://schemas.openxmlformats.org/markup-compatibility/2006">
                <mc:Choice xmlns:v="urn:schemas-microsoft-com:vml" Requires="v">
                  <p:oleObj spid="_x0000_s42340" name="Equation" r:id="rId5" imgW="1371600" imgH="253800" progId="Equation.DSMT4">
                    <p:embed/>
                  </p:oleObj>
                </mc:Choice>
                <mc:Fallback>
                  <p:oleObj name="Equation" r:id="rId5" imgW="1371600" imgH="253800" progId="Equation.DSMT4">
                    <p:embed/>
                    <p:pic>
                      <p:nvPicPr>
                        <p:cNvPr id="0" name=""/>
                        <p:cNvPicPr>
                          <a:picLocks noChangeAspect="1" noChangeArrowheads="1"/>
                        </p:cNvPicPr>
                        <p:nvPr/>
                      </p:nvPicPr>
                      <p:blipFill>
                        <a:blip r:embed="rId6"/>
                        <a:srcRect/>
                        <a:stretch>
                          <a:fillRect/>
                        </a:stretch>
                      </p:blipFill>
                      <p:spPr bwMode="auto">
                        <a:xfrm>
                          <a:off x="6646928" y="1074501"/>
                          <a:ext cx="29114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9511913" y="1108682"/>
              <a:ext cx="1526787" cy="461665"/>
            </a:xfrm>
            <a:prstGeom prst="rect">
              <a:avLst/>
            </a:prstGeom>
          </p:spPr>
          <p:txBody>
            <a:bodyPr wrap="square">
              <a:spAutoFit/>
            </a:bodyPr>
            <a:lstStyle/>
            <a:p>
              <a:r>
                <a:rPr kumimoji="1"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不全为零</a:t>
              </a:r>
              <a:endParaRPr lang="zh-CN" altLang="en-US" sz="2400" dirty="0"/>
            </a:p>
          </p:txBody>
        </p:sp>
        <p:sp>
          <p:nvSpPr>
            <p:cNvPr id="3" name="矩形 2"/>
            <p:cNvSpPr/>
            <p:nvPr/>
          </p:nvSpPr>
          <p:spPr>
            <a:xfrm>
              <a:off x="739888" y="1049946"/>
              <a:ext cx="1871681" cy="535531"/>
            </a:xfrm>
            <a:prstGeom prst="rect">
              <a:avLst/>
            </a:prstGeom>
          </p:spPr>
          <p:txBody>
            <a:bodyPr wrap="square">
              <a:spAutoFit/>
            </a:bodyPr>
            <a:lstStyle/>
            <a:p>
              <a:pPr algn="just">
                <a:lnSpc>
                  <a:spcPct val="120000"/>
                </a:lnSpc>
              </a:pPr>
              <a:r>
                <a:rPr kumimoji="1" lang="en-US" altLang="zh-CN" sz="2400" b="1" dirty="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rPr>
                <a:t>1.</a:t>
              </a:r>
              <a:r>
                <a:rPr kumimoji="1" lang="zh-CN" altLang="en-US" sz="2400" b="1" dirty="0" smtClean="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rPr>
                <a:t>提出假设：</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                                                   </a:t>
              </a:r>
              <a:endPar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endParaRPr>
            </a:p>
          </p:txBody>
        </p:sp>
      </p:grpSp>
      <p:sp>
        <p:nvSpPr>
          <p:cNvPr id="5" name="矩形 4"/>
          <p:cNvSpPr/>
          <p:nvPr/>
        </p:nvSpPr>
        <p:spPr>
          <a:xfrm>
            <a:off x="1043418" y="1452084"/>
            <a:ext cx="2890535" cy="535531"/>
          </a:xfrm>
          <a:prstGeom prst="rect">
            <a:avLst/>
          </a:prstGeom>
        </p:spPr>
        <p:txBody>
          <a:bodyPr wrap="none">
            <a:spAutoFit/>
          </a:bodyPr>
          <a:lstStyle/>
          <a:p>
            <a:pPr>
              <a:lnSpc>
                <a:spcPct val="120000"/>
              </a:lnSpc>
              <a:spcBef>
                <a:spcPct val="20000"/>
              </a:spcBef>
              <a:buClr>
                <a:schemeClr val="tx1"/>
              </a:buClr>
              <a:buSzPct val="60000"/>
            </a:pPr>
            <a:r>
              <a:rPr kumimoji="1" lang="en-US" altLang="zh-CN" sz="2400" b="1" dirty="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rPr>
              <a:t>2.</a:t>
            </a:r>
            <a:r>
              <a:rPr kumimoji="1" lang="zh-CN" altLang="en-US" sz="2400" b="1" dirty="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rPr>
              <a:t>参数估计</a:t>
            </a:r>
            <a:r>
              <a:rPr lang="zh-CN" altLang="en-US" sz="2400" b="1" dirty="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rPr>
              <a:t>并</a:t>
            </a:r>
            <a:r>
              <a:rPr lang="zh-CN" altLang="en-US" sz="2400" b="1" dirty="0" smtClean="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rPr>
              <a:t>计算：</a:t>
            </a:r>
            <a:endParaRPr lang="zh-CN" altLang="en-US" sz="2400" b="1" dirty="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grpSp>
        <p:nvGrpSpPr>
          <p:cNvPr id="8" name="组合 7"/>
          <p:cNvGrpSpPr/>
          <p:nvPr/>
        </p:nvGrpSpPr>
        <p:grpSpPr>
          <a:xfrm>
            <a:off x="1053116" y="1911614"/>
            <a:ext cx="9929982" cy="1153090"/>
            <a:chOff x="1053116" y="1993994"/>
            <a:chExt cx="9929982" cy="1153090"/>
          </a:xfrm>
        </p:grpSpPr>
        <p:sp>
          <p:nvSpPr>
            <p:cNvPr id="6" name="矩形 5"/>
            <p:cNvSpPr/>
            <p:nvPr/>
          </p:nvSpPr>
          <p:spPr>
            <a:xfrm>
              <a:off x="1053116" y="1993994"/>
              <a:ext cx="9929982" cy="1130246"/>
            </a:xfrm>
            <a:prstGeom prst="rect">
              <a:avLst/>
            </a:prstGeom>
          </p:spPr>
          <p:txBody>
            <a:bodyPr wrap="square">
              <a:spAutoFit/>
            </a:bodyPr>
            <a:lstStyle/>
            <a:p>
              <a:pPr>
                <a:lnSpc>
                  <a:spcPct val="150000"/>
                </a:lnSpc>
                <a:spcBef>
                  <a:spcPct val="20000"/>
                </a:spcBef>
                <a:buClr>
                  <a:schemeClr val="tx1"/>
                </a:buClr>
                <a:buSzPct val="60000"/>
              </a:pPr>
              <a:r>
                <a:rPr kumimoji="1"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对原模型作</a:t>
              </a:r>
              <a:r>
                <a:rPr kumimoji="1"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OLS</a:t>
              </a:r>
              <a:r>
                <a:rPr kumimoji="1"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估计，求出</a:t>
              </a:r>
              <a:r>
                <a:rPr kumimoji="1"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残差    </a:t>
              </a:r>
              <a:r>
                <a:rPr kumimoji="1"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，并</a:t>
              </a:r>
              <a:r>
                <a:rPr kumimoji="1"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计算残差</a:t>
              </a:r>
              <a:r>
                <a:rPr kumimoji="1"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平方</a:t>
              </a:r>
              <a:r>
                <a:rPr kumimoji="1"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序列                            以</a:t>
              </a:r>
              <a:r>
                <a:rPr kumimoji="1"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分别作为</a:t>
              </a:r>
              <a:r>
                <a:rPr kumimoji="1"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对                              </a:t>
              </a:r>
              <a:r>
                <a:rPr kumimoji="1"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的估计。</a:t>
              </a:r>
            </a:p>
          </p:txBody>
        </p:sp>
        <p:graphicFrame>
          <p:nvGraphicFramePr>
            <p:cNvPr id="7" name="对象 6"/>
            <p:cNvGraphicFramePr>
              <a:graphicFrameLocks noChangeAspect="1"/>
            </p:cNvGraphicFramePr>
            <p:nvPr>
              <p:extLst>
                <p:ext uri="{D42A27DB-BD31-4B8C-83A1-F6EECF244321}">
                  <p14:modId xmlns:p14="http://schemas.microsoft.com/office/powerpoint/2010/main" val="3387978392"/>
                </p:ext>
              </p:extLst>
            </p:nvPr>
          </p:nvGraphicFramePr>
          <p:xfrm>
            <a:off x="5421653" y="2069995"/>
            <a:ext cx="326081" cy="489122"/>
          </p:xfrm>
          <a:graphic>
            <a:graphicData uri="http://schemas.openxmlformats.org/presentationml/2006/ole">
              <mc:AlternateContent xmlns:mc="http://schemas.openxmlformats.org/markup-compatibility/2006">
                <mc:Choice xmlns:v="urn:schemas-microsoft-com:vml" Requires="v">
                  <p:oleObj spid="_x0000_s42341" name="Equation" r:id="rId7" imgW="152280" imgH="228600" progId="Equation.DSMT4">
                    <p:embed/>
                  </p:oleObj>
                </mc:Choice>
                <mc:Fallback>
                  <p:oleObj name="Equation" r:id="rId7" imgW="152280" imgH="228600" progId="Equation.DSMT4">
                    <p:embed/>
                    <p:pic>
                      <p:nvPicPr>
                        <p:cNvPr id="0" name=""/>
                        <p:cNvPicPr/>
                        <p:nvPr/>
                      </p:nvPicPr>
                      <p:blipFill>
                        <a:blip r:embed="rId8"/>
                        <a:stretch>
                          <a:fillRect/>
                        </a:stretch>
                      </p:blipFill>
                      <p:spPr>
                        <a:xfrm>
                          <a:off x="5421653" y="2069995"/>
                          <a:ext cx="326081" cy="489122"/>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518985039"/>
                </p:ext>
              </p:extLst>
            </p:nvPr>
          </p:nvGraphicFramePr>
          <p:xfrm>
            <a:off x="8812143" y="2063141"/>
            <a:ext cx="2006600" cy="544512"/>
          </p:xfrm>
          <a:graphic>
            <a:graphicData uri="http://schemas.openxmlformats.org/presentationml/2006/ole">
              <mc:AlternateContent xmlns:mc="http://schemas.openxmlformats.org/markup-compatibility/2006">
                <mc:Choice xmlns:v="urn:schemas-microsoft-com:vml" Requires="v">
                  <p:oleObj spid="_x0000_s42342" name="Equation" r:id="rId9" imgW="939600" imgH="253800" progId="Equation.DSMT4">
                    <p:embed/>
                  </p:oleObj>
                </mc:Choice>
                <mc:Fallback>
                  <p:oleObj name="Equation" r:id="rId9" imgW="939600" imgH="253800" progId="Equation.DSMT4">
                    <p:embed/>
                    <p:pic>
                      <p:nvPicPr>
                        <p:cNvPr id="0" name=""/>
                        <p:cNvPicPr/>
                        <p:nvPr/>
                      </p:nvPicPr>
                      <p:blipFill>
                        <a:blip r:embed="rId10"/>
                        <a:stretch>
                          <a:fillRect/>
                        </a:stretch>
                      </p:blipFill>
                      <p:spPr>
                        <a:xfrm>
                          <a:off x="8812143" y="2063141"/>
                          <a:ext cx="2006600" cy="544512"/>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435396546"/>
                </p:ext>
              </p:extLst>
            </p:nvPr>
          </p:nvGraphicFramePr>
          <p:xfrm>
            <a:off x="3013225" y="2602571"/>
            <a:ext cx="2195512" cy="544513"/>
          </p:xfrm>
          <a:graphic>
            <a:graphicData uri="http://schemas.openxmlformats.org/presentationml/2006/ole">
              <mc:AlternateContent xmlns:mc="http://schemas.openxmlformats.org/markup-compatibility/2006">
                <mc:Choice xmlns:v="urn:schemas-microsoft-com:vml" Requires="v">
                  <p:oleObj spid="_x0000_s42343" name="Equation" r:id="rId11" imgW="1028520" imgH="253800" progId="Equation.DSMT4">
                    <p:embed/>
                  </p:oleObj>
                </mc:Choice>
                <mc:Fallback>
                  <p:oleObj name="Equation" r:id="rId11" imgW="1028520" imgH="253800" progId="Equation.DSMT4">
                    <p:embed/>
                    <p:pic>
                      <p:nvPicPr>
                        <p:cNvPr id="0" name=""/>
                        <p:cNvPicPr/>
                        <p:nvPr/>
                      </p:nvPicPr>
                      <p:blipFill>
                        <a:blip r:embed="rId12"/>
                        <a:stretch>
                          <a:fillRect/>
                        </a:stretch>
                      </p:blipFill>
                      <p:spPr>
                        <a:xfrm>
                          <a:off x="3013225" y="2602571"/>
                          <a:ext cx="2195512" cy="544513"/>
                        </a:xfrm>
                        <a:prstGeom prst="rect">
                          <a:avLst/>
                        </a:prstGeom>
                      </p:spPr>
                    </p:pic>
                  </p:oleObj>
                </mc:Fallback>
              </mc:AlternateContent>
            </a:graphicData>
          </a:graphic>
        </p:graphicFrame>
      </p:grpSp>
      <p:grpSp>
        <p:nvGrpSpPr>
          <p:cNvPr id="11" name="组合 10"/>
          <p:cNvGrpSpPr/>
          <p:nvPr/>
        </p:nvGrpSpPr>
        <p:grpSpPr>
          <a:xfrm>
            <a:off x="1088177" y="3133850"/>
            <a:ext cx="9123010" cy="538162"/>
            <a:chOff x="1088177" y="3216230"/>
            <a:chExt cx="9123010" cy="538162"/>
          </a:xfrm>
        </p:grpSpPr>
        <p:sp>
          <p:nvSpPr>
            <p:cNvPr id="9" name="矩形 8"/>
            <p:cNvSpPr/>
            <p:nvPr/>
          </p:nvSpPr>
          <p:spPr>
            <a:xfrm>
              <a:off x="1088177" y="3216230"/>
              <a:ext cx="9123010" cy="535531"/>
            </a:xfrm>
            <a:prstGeom prst="rect">
              <a:avLst/>
            </a:prstGeom>
          </p:spPr>
          <p:txBody>
            <a:bodyPr wrap="none">
              <a:spAutoFit/>
            </a:bodyPr>
            <a:lstStyle/>
            <a:p>
              <a:pPr>
                <a:lnSpc>
                  <a:spcPct val="120000"/>
                </a:lnSpc>
                <a:spcBef>
                  <a:spcPct val="20000"/>
                </a:spcBef>
                <a:buClr>
                  <a:schemeClr val="tx1"/>
                </a:buClr>
                <a:buSzPct val="60000"/>
              </a:pPr>
              <a:r>
                <a:rPr kumimoji="1" lang="en-US" altLang="zh-CN" sz="2400" b="1" dirty="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rPr>
                <a:t>3.</a:t>
              </a:r>
              <a:r>
                <a:rPr kumimoji="1" lang="zh-CN" altLang="en-US" sz="2400" b="1" dirty="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rPr>
                <a:t>作辅助回归</a:t>
              </a:r>
              <a:r>
                <a:rPr kumimoji="1" lang="zh-CN" altLang="en-US" sz="2400" b="1" dirty="0" smtClean="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rPr>
                <a:t>模型：                                                                                 </a:t>
              </a:r>
              <a:endParaRPr kumimoji="1" lang="zh-CN" altLang="en-US" sz="2400" b="1" dirty="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21" name="Object 14"/>
            <p:cNvGraphicFramePr>
              <a:graphicFrameLocks noChangeAspect="1"/>
            </p:cNvGraphicFramePr>
            <p:nvPr>
              <p:extLst>
                <p:ext uri="{D42A27DB-BD31-4B8C-83A1-F6EECF244321}">
                  <p14:modId xmlns:p14="http://schemas.microsoft.com/office/powerpoint/2010/main" val="3759341968"/>
                </p:ext>
              </p:extLst>
            </p:nvPr>
          </p:nvGraphicFramePr>
          <p:xfrm>
            <a:off x="3740044" y="3216230"/>
            <a:ext cx="4556125" cy="538162"/>
          </p:xfrm>
          <a:graphic>
            <a:graphicData uri="http://schemas.openxmlformats.org/presentationml/2006/ole">
              <mc:AlternateContent xmlns:mc="http://schemas.openxmlformats.org/markup-compatibility/2006">
                <mc:Choice xmlns:v="urn:schemas-microsoft-com:vml" Requires="v">
                  <p:oleObj spid="_x0000_s42344" name="Equation" r:id="rId13" imgW="1726920" imgH="253800" progId="Equation.DSMT4">
                    <p:embed/>
                  </p:oleObj>
                </mc:Choice>
                <mc:Fallback>
                  <p:oleObj name="Equation" r:id="rId13" imgW="1726920" imgH="253800" progId="Equation.DSMT4">
                    <p:embed/>
                    <p:pic>
                      <p:nvPicPr>
                        <p:cNvPr id="0" name=""/>
                        <p:cNvPicPr>
                          <a:picLocks noChangeAspect="1" noChangeArrowheads="1"/>
                        </p:cNvPicPr>
                        <p:nvPr/>
                      </p:nvPicPr>
                      <p:blipFill>
                        <a:blip r:embed="rId14"/>
                        <a:srcRect/>
                        <a:stretch>
                          <a:fillRect/>
                        </a:stretch>
                      </p:blipFill>
                      <p:spPr bwMode="auto">
                        <a:xfrm>
                          <a:off x="3740044" y="3216230"/>
                          <a:ext cx="4556125"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3" name="组合 22"/>
          <p:cNvGrpSpPr/>
          <p:nvPr/>
        </p:nvGrpSpPr>
        <p:grpSpPr>
          <a:xfrm>
            <a:off x="1043418" y="3738527"/>
            <a:ext cx="10286527" cy="2308324"/>
            <a:chOff x="982834" y="562940"/>
            <a:chExt cx="10286527" cy="2308324"/>
          </a:xfrm>
        </p:grpSpPr>
        <p:sp>
          <p:nvSpPr>
            <p:cNvPr id="24" name="Rectangle 2"/>
            <p:cNvSpPr>
              <a:spLocks noChangeArrowheads="1"/>
            </p:cNvSpPr>
            <p:nvPr/>
          </p:nvSpPr>
          <p:spPr bwMode="auto">
            <a:xfrm>
              <a:off x="982834" y="562940"/>
              <a:ext cx="1028652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lnSpc>
                  <a:spcPct val="150000"/>
                </a:lnSpc>
                <a:spcBef>
                  <a:spcPct val="50000"/>
                </a:spcBef>
                <a:buClr>
                  <a:schemeClr val="tx1"/>
                </a:buClr>
                <a:buSzPct val="60000"/>
                <a:buFont typeface="Wingdings" panose="05000000000000000000" pitchFamily="2" charset="2"/>
                <a:buNone/>
              </a:pPr>
              <a:r>
                <a:rPr kumimoji="1" lang="en-US" altLang="zh-CN" sz="2400" b="1" dirty="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rPr>
                <a:t>4.</a:t>
              </a:r>
              <a:r>
                <a:rPr kumimoji="1" lang="zh-CN" altLang="en-US" sz="2400" b="1" dirty="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rPr>
                <a:t>检验：</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 计算</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辅助回归的可决系数  </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    与           的乘积                。</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在 </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成立时，基于大样本</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渐进</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服从自由度为</a:t>
              </a:r>
              <a:r>
                <a:rPr lang="en-US" altLang="zh-CN" sz="2400" b="1" i="1" dirty="0" smtClean="0">
                  <a:latin typeface="Times New Roman" panose="02020603050405020304" pitchFamily="18" charset="0"/>
                  <a:ea typeface="楷体_GB2312" panose="02010609030101010101" pitchFamily="49" charset="-122"/>
                  <a:cs typeface="Times New Roman" panose="02020603050405020304" pitchFamily="18" charset="0"/>
                </a:rPr>
                <a:t>p</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的    </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分布。</a:t>
              </a:r>
            </a:p>
            <a:p>
              <a:pPr algn="l" eaLnBrk="1" hangingPunct="1">
                <a:lnSpc>
                  <a:spcPct val="150000"/>
                </a:lnSpc>
                <a:buClr>
                  <a:schemeClr val="tx1"/>
                </a:buClr>
                <a:buSzPct val="60000"/>
                <a:buFont typeface="Wingdings" panose="05000000000000000000" pitchFamily="2" charset="2"/>
                <a:buNone/>
              </a:pP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给定</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显著性水平   ，查     </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分布</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表得</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临界值          </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如果              </a:t>
              </a:r>
              <a:r>
                <a:rPr lang="zh-CN" altLang="en-US" sz="2400" b="1" dirty="0" smtClean="0">
                  <a:solidFill>
                    <a:srgbClr val="FF00FF"/>
                  </a:solidFill>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，则拒绝</a:t>
              </a:r>
              <a:r>
                <a:rPr lang="zh-CN" altLang="en-US" sz="2400" b="1" dirty="0" smtClean="0">
                  <a:latin typeface="Times New Roman" panose="02020603050405020304" pitchFamily="18" charset="0"/>
                  <a:ea typeface="楷体_GB2312" panose="02010609030101010101" pitchFamily="49" charset="-122"/>
                  <a:cs typeface="Times New Roman" panose="02020603050405020304" pitchFamily="18" charset="0"/>
                </a:rPr>
                <a:t>原假设</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，表明模型中得随机误差存在异方差。</a:t>
              </a:r>
            </a:p>
          </p:txBody>
        </p:sp>
        <p:graphicFrame>
          <p:nvGraphicFramePr>
            <p:cNvPr id="25" name="Object 5"/>
            <p:cNvGraphicFramePr>
              <a:graphicFrameLocks noChangeAspect="1"/>
            </p:cNvGraphicFramePr>
            <p:nvPr>
              <p:extLst>
                <p:ext uri="{D42A27DB-BD31-4B8C-83A1-F6EECF244321}">
                  <p14:modId xmlns:p14="http://schemas.microsoft.com/office/powerpoint/2010/main" val="2066466098"/>
                </p:ext>
              </p:extLst>
            </p:nvPr>
          </p:nvGraphicFramePr>
          <p:xfrm>
            <a:off x="8230888" y="636839"/>
            <a:ext cx="1119059" cy="503723"/>
          </p:xfrm>
          <a:graphic>
            <a:graphicData uri="http://schemas.openxmlformats.org/presentationml/2006/ole">
              <mc:AlternateContent xmlns:mc="http://schemas.openxmlformats.org/markup-compatibility/2006">
                <mc:Choice xmlns:v="urn:schemas-microsoft-com:vml" Requires="v">
                  <p:oleObj spid="_x0000_s42345" name="Equation" r:id="rId15" imgW="583947" imgH="228501" progId="Equation.DSMT4">
                    <p:embed/>
                  </p:oleObj>
                </mc:Choice>
                <mc:Fallback>
                  <p:oleObj name="Equation" r:id="rId15" imgW="583947" imgH="228501"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30888" y="636839"/>
                          <a:ext cx="1119059" cy="503723"/>
                        </a:xfrm>
                        <a:prstGeom prst="rect">
                          <a:avLst/>
                        </a:prstGeom>
                        <a:noFill/>
                        <a:ln>
                          <a:noFill/>
                        </a:ln>
                      </p:spPr>
                    </p:pic>
                  </p:oleObj>
                </mc:Fallback>
              </mc:AlternateContent>
            </a:graphicData>
          </a:graphic>
        </p:graphicFrame>
        <p:graphicFrame>
          <p:nvGraphicFramePr>
            <p:cNvPr id="26" name="Object 6"/>
            <p:cNvGraphicFramePr>
              <a:graphicFrameLocks noChangeAspect="1"/>
            </p:cNvGraphicFramePr>
            <p:nvPr>
              <p:extLst>
                <p:ext uri="{D42A27DB-BD31-4B8C-83A1-F6EECF244321}">
                  <p14:modId xmlns:p14="http://schemas.microsoft.com/office/powerpoint/2010/main" val="3451913150"/>
                </p:ext>
              </p:extLst>
            </p:nvPr>
          </p:nvGraphicFramePr>
          <p:xfrm>
            <a:off x="9982200" y="673703"/>
            <a:ext cx="470268" cy="490538"/>
          </p:xfrm>
          <a:graphic>
            <a:graphicData uri="http://schemas.openxmlformats.org/presentationml/2006/ole">
              <mc:AlternateContent xmlns:mc="http://schemas.openxmlformats.org/markup-compatibility/2006">
                <mc:Choice xmlns:v="urn:schemas-microsoft-com:vml" Requires="v">
                  <p:oleObj spid="_x0000_s42346" name="Equation" r:id="rId17" imgW="215640" imgH="228600" progId="Equation.DSMT4">
                    <p:embed/>
                  </p:oleObj>
                </mc:Choice>
                <mc:Fallback>
                  <p:oleObj name="Equation" r:id="rId17" imgW="215640" imgH="228600" progId="Equation.DSMT4">
                    <p:embed/>
                    <p:pic>
                      <p:nvPicPr>
                        <p:cNvPr id="0" name=""/>
                        <p:cNvPicPr>
                          <a:picLocks noChangeAspect="1" noChangeArrowheads="1"/>
                        </p:cNvPicPr>
                        <p:nvPr/>
                      </p:nvPicPr>
                      <p:blipFill>
                        <a:blip r:embed="rId18"/>
                        <a:srcRect/>
                        <a:stretch>
                          <a:fillRect/>
                        </a:stretch>
                      </p:blipFill>
                      <p:spPr bwMode="auto">
                        <a:xfrm>
                          <a:off x="9982200" y="673703"/>
                          <a:ext cx="470268" cy="490538"/>
                        </a:xfrm>
                        <a:prstGeom prst="rect">
                          <a:avLst/>
                        </a:prstGeom>
                        <a:noFill/>
                        <a:ln>
                          <a:noFill/>
                        </a:ln>
                      </p:spPr>
                    </p:pic>
                  </p:oleObj>
                </mc:Fallback>
              </mc:AlternateContent>
            </a:graphicData>
          </a:graphic>
        </p:graphicFrame>
        <p:graphicFrame>
          <p:nvGraphicFramePr>
            <p:cNvPr id="27" name="Object 9"/>
            <p:cNvGraphicFramePr>
              <a:graphicFrameLocks noChangeAspect="1"/>
            </p:cNvGraphicFramePr>
            <p:nvPr>
              <p:extLst>
                <p:ext uri="{D42A27DB-BD31-4B8C-83A1-F6EECF244321}">
                  <p14:modId xmlns:p14="http://schemas.microsoft.com/office/powerpoint/2010/main" val="2105984206"/>
                </p:ext>
              </p:extLst>
            </p:nvPr>
          </p:nvGraphicFramePr>
          <p:xfrm>
            <a:off x="5664200" y="682326"/>
            <a:ext cx="433387" cy="412750"/>
          </p:xfrm>
          <a:graphic>
            <a:graphicData uri="http://schemas.openxmlformats.org/presentationml/2006/ole">
              <mc:AlternateContent xmlns:mc="http://schemas.openxmlformats.org/markup-compatibility/2006">
                <mc:Choice xmlns:v="urn:schemas-microsoft-com:vml" Requires="v">
                  <p:oleObj spid="_x0000_s42347" name="Equation" r:id="rId19" imgW="203112" imgH="190417" progId="Equation.DSMT4">
                    <p:embed/>
                  </p:oleObj>
                </mc:Choice>
                <mc:Fallback>
                  <p:oleObj name="Equation" r:id="rId19" imgW="203112" imgH="190417"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64200" y="682326"/>
                          <a:ext cx="43338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Object 10"/>
            <p:cNvGraphicFramePr>
              <a:graphicFrameLocks noChangeAspect="1"/>
            </p:cNvGraphicFramePr>
            <p:nvPr>
              <p:extLst>
                <p:ext uri="{D42A27DB-BD31-4B8C-83A1-F6EECF244321}">
                  <p14:modId xmlns:p14="http://schemas.microsoft.com/office/powerpoint/2010/main" val="3361543256"/>
                </p:ext>
              </p:extLst>
            </p:nvPr>
          </p:nvGraphicFramePr>
          <p:xfrm>
            <a:off x="7504611" y="1164241"/>
            <a:ext cx="344425" cy="514564"/>
          </p:xfrm>
          <a:graphic>
            <a:graphicData uri="http://schemas.openxmlformats.org/presentationml/2006/ole">
              <mc:AlternateContent xmlns:mc="http://schemas.openxmlformats.org/markup-compatibility/2006">
                <mc:Choice xmlns:v="urn:schemas-microsoft-com:vml" Requires="v">
                  <p:oleObj spid="_x0000_s42348" name="Equation" r:id="rId21" imgW="190500" imgH="228600" progId="Equation.DSMT4">
                    <p:embed/>
                  </p:oleObj>
                </mc:Choice>
                <mc:Fallback>
                  <p:oleObj name="Equation" r:id="rId21" imgW="190500" imgH="22860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04611" y="1164241"/>
                          <a:ext cx="344425" cy="514564"/>
                        </a:xfrm>
                        <a:prstGeom prst="rect">
                          <a:avLst/>
                        </a:prstGeom>
                        <a:noFill/>
                        <a:ln>
                          <a:noFill/>
                        </a:ln>
                      </p:spPr>
                    </p:pic>
                  </p:oleObj>
                </mc:Fallback>
              </mc:AlternateContent>
            </a:graphicData>
          </a:graphic>
        </p:graphicFrame>
        <p:graphicFrame>
          <p:nvGraphicFramePr>
            <p:cNvPr id="29" name="Object 11"/>
            <p:cNvGraphicFramePr>
              <a:graphicFrameLocks noChangeAspect="1"/>
            </p:cNvGraphicFramePr>
            <p:nvPr>
              <p:extLst>
                <p:ext uri="{D42A27DB-BD31-4B8C-83A1-F6EECF244321}">
                  <p14:modId xmlns:p14="http://schemas.microsoft.com/office/powerpoint/2010/main" val="1746485512"/>
                </p:ext>
              </p:extLst>
            </p:nvPr>
          </p:nvGraphicFramePr>
          <p:xfrm>
            <a:off x="3172640" y="1885567"/>
            <a:ext cx="278499" cy="261323"/>
          </p:xfrm>
          <a:graphic>
            <a:graphicData uri="http://schemas.openxmlformats.org/presentationml/2006/ole">
              <mc:AlternateContent xmlns:mc="http://schemas.openxmlformats.org/markup-compatibility/2006">
                <mc:Choice xmlns:v="urn:schemas-microsoft-com:vml" Requires="v">
                  <p:oleObj spid="_x0000_s42349" name="Equation" r:id="rId23" imgW="152334" imgH="139639" progId="Equation.DSMT4">
                    <p:embed/>
                  </p:oleObj>
                </mc:Choice>
                <mc:Fallback>
                  <p:oleObj name="Equation" r:id="rId23" imgW="152334" imgH="139639"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72640" y="1885567"/>
                          <a:ext cx="278499" cy="261323"/>
                        </a:xfrm>
                        <a:prstGeom prst="rect">
                          <a:avLst/>
                        </a:prstGeom>
                        <a:noFill/>
                        <a:ln>
                          <a:noFill/>
                        </a:ln>
                      </p:spPr>
                    </p:pic>
                  </p:oleObj>
                </mc:Fallback>
              </mc:AlternateContent>
            </a:graphicData>
          </a:graphic>
        </p:graphicFrame>
        <p:graphicFrame>
          <p:nvGraphicFramePr>
            <p:cNvPr id="30" name="Object 16"/>
            <p:cNvGraphicFramePr>
              <a:graphicFrameLocks noChangeAspect="1"/>
            </p:cNvGraphicFramePr>
            <p:nvPr>
              <p:extLst>
                <p:ext uri="{D42A27DB-BD31-4B8C-83A1-F6EECF244321}">
                  <p14:modId xmlns:p14="http://schemas.microsoft.com/office/powerpoint/2010/main" val="1830645458"/>
                </p:ext>
              </p:extLst>
            </p:nvPr>
          </p:nvGraphicFramePr>
          <p:xfrm>
            <a:off x="8272078" y="1734159"/>
            <a:ext cx="2412914" cy="495804"/>
          </p:xfrm>
          <a:graphic>
            <a:graphicData uri="http://schemas.openxmlformats.org/presentationml/2006/ole">
              <mc:AlternateContent xmlns:mc="http://schemas.openxmlformats.org/markup-compatibility/2006">
                <mc:Choice xmlns:v="urn:schemas-microsoft-com:vml" Requires="v">
                  <p:oleObj spid="_x0000_s42350" name="Equation" r:id="rId25" imgW="1168400" imgH="241300" progId="Equation.DSMT4">
                    <p:embed/>
                  </p:oleObj>
                </mc:Choice>
                <mc:Fallback>
                  <p:oleObj name="Equation" r:id="rId25" imgW="1168400" imgH="241300"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272078" y="1734159"/>
                          <a:ext cx="2412914" cy="495804"/>
                        </a:xfrm>
                        <a:prstGeom prst="rect">
                          <a:avLst/>
                        </a:prstGeom>
                        <a:noFill/>
                        <a:ln>
                          <a:noFill/>
                        </a:ln>
                      </p:spPr>
                    </p:pic>
                  </p:oleObj>
                </mc:Fallback>
              </mc:AlternateContent>
            </a:graphicData>
          </a:graphic>
        </p:graphicFrame>
        <p:graphicFrame>
          <p:nvGraphicFramePr>
            <p:cNvPr id="31" name="Object 18"/>
            <p:cNvGraphicFramePr>
              <a:graphicFrameLocks noChangeAspect="1"/>
            </p:cNvGraphicFramePr>
            <p:nvPr>
              <p:extLst>
                <p:ext uri="{D42A27DB-BD31-4B8C-83A1-F6EECF244321}">
                  <p14:modId xmlns:p14="http://schemas.microsoft.com/office/powerpoint/2010/main" val="2635580459"/>
                </p:ext>
              </p:extLst>
            </p:nvPr>
          </p:nvGraphicFramePr>
          <p:xfrm>
            <a:off x="6547328" y="1748268"/>
            <a:ext cx="708167" cy="443241"/>
          </p:xfrm>
          <a:graphic>
            <a:graphicData uri="http://schemas.openxmlformats.org/presentationml/2006/ole">
              <mc:AlternateContent xmlns:mc="http://schemas.openxmlformats.org/markup-compatibility/2006">
                <mc:Choice xmlns:v="urn:schemas-microsoft-com:vml" Requires="v">
                  <p:oleObj spid="_x0000_s42351" name="Equation" r:id="rId27" imgW="469696" imgH="241195" progId="Equation.DSMT4">
                    <p:embed/>
                  </p:oleObj>
                </mc:Choice>
                <mc:Fallback>
                  <p:oleObj name="Equation" r:id="rId27" imgW="469696" imgH="241195"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547328" y="1748268"/>
                          <a:ext cx="708167" cy="443241"/>
                        </a:xfrm>
                        <a:prstGeom prst="rect">
                          <a:avLst/>
                        </a:prstGeom>
                        <a:noFill/>
                        <a:ln>
                          <a:noFill/>
                        </a:ln>
                        <a:effectLst/>
                      </p:spPr>
                    </p:pic>
                  </p:oleObj>
                </mc:Fallback>
              </mc:AlternateContent>
            </a:graphicData>
          </a:graphic>
        </p:graphicFrame>
        <p:graphicFrame>
          <p:nvGraphicFramePr>
            <p:cNvPr id="32" name="Object 20"/>
            <p:cNvGraphicFramePr>
              <a:graphicFrameLocks noChangeAspect="1"/>
            </p:cNvGraphicFramePr>
            <p:nvPr>
              <p:extLst>
                <p:ext uri="{D42A27DB-BD31-4B8C-83A1-F6EECF244321}">
                  <p14:modId xmlns:p14="http://schemas.microsoft.com/office/powerpoint/2010/main" val="1578348701"/>
                </p:ext>
              </p:extLst>
            </p:nvPr>
          </p:nvGraphicFramePr>
          <p:xfrm>
            <a:off x="3451139" y="1221906"/>
            <a:ext cx="1096147" cy="493410"/>
          </p:xfrm>
          <a:graphic>
            <a:graphicData uri="http://schemas.openxmlformats.org/presentationml/2006/ole">
              <mc:AlternateContent xmlns:mc="http://schemas.openxmlformats.org/markup-compatibility/2006">
                <mc:Choice xmlns:v="urn:schemas-microsoft-com:vml" Requires="v">
                  <p:oleObj spid="_x0000_s42352" name="Equation" r:id="rId29" imgW="583947" imgH="228501" progId="Equation.DSMT4">
                    <p:embed/>
                  </p:oleObj>
                </mc:Choice>
                <mc:Fallback>
                  <p:oleObj name="Equation" r:id="rId29" imgW="583947" imgH="228501"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51139" y="1221906"/>
                          <a:ext cx="1096147" cy="493410"/>
                        </a:xfrm>
                        <a:prstGeom prst="rect">
                          <a:avLst/>
                        </a:prstGeom>
                        <a:noFill/>
                        <a:ln>
                          <a:noFill/>
                        </a:ln>
                      </p:spPr>
                    </p:pic>
                  </p:oleObj>
                </mc:Fallback>
              </mc:AlternateContent>
            </a:graphicData>
          </a:graphic>
        </p:graphicFrame>
        <p:graphicFrame>
          <p:nvGraphicFramePr>
            <p:cNvPr id="33" name="Object 21"/>
            <p:cNvGraphicFramePr>
              <a:graphicFrameLocks noChangeAspect="1"/>
            </p:cNvGraphicFramePr>
            <p:nvPr>
              <p:extLst>
                <p:ext uri="{D42A27DB-BD31-4B8C-83A1-F6EECF244321}">
                  <p14:modId xmlns:p14="http://schemas.microsoft.com/office/powerpoint/2010/main" val="2135989981"/>
                </p:ext>
              </p:extLst>
            </p:nvPr>
          </p:nvGraphicFramePr>
          <p:xfrm>
            <a:off x="6447352" y="735616"/>
            <a:ext cx="790575" cy="366712"/>
          </p:xfrm>
          <a:graphic>
            <a:graphicData uri="http://schemas.openxmlformats.org/presentationml/2006/ole">
              <mc:AlternateContent xmlns:mc="http://schemas.openxmlformats.org/markup-compatibility/2006">
                <mc:Choice xmlns:v="urn:schemas-microsoft-com:vml" Requires="v">
                  <p:oleObj spid="_x0000_s42353" name="Equation" r:id="rId30" imgW="355292" imgH="164957" progId="Equation.DSMT4">
                    <p:embed/>
                  </p:oleObj>
                </mc:Choice>
                <mc:Fallback>
                  <p:oleObj name="Equation" r:id="rId30" imgW="355292" imgH="164957" progId="Equation.DSMT4">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447352" y="735616"/>
                          <a:ext cx="79057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10"/>
            <p:cNvGraphicFramePr>
              <a:graphicFrameLocks noChangeAspect="1"/>
            </p:cNvGraphicFramePr>
            <p:nvPr>
              <p:extLst>
                <p:ext uri="{D42A27DB-BD31-4B8C-83A1-F6EECF244321}">
                  <p14:modId xmlns:p14="http://schemas.microsoft.com/office/powerpoint/2010/main" val="2052580926"/>
                </p:ext>
              </p:extLst>
            </p:nvPr>
          </p:nvGraphicFramePr>
          <p:xfrm>
            <a:off x="4079023" y="1715316"/>
            <a:ext cx="305882" cy="456981"/>
          </p:xfrm>
          <a:graphic>
            <a:graphicData uri="http://schemas.openxmlformats.org/presentationml/2006/ole">
              <mc:AlternateContent xmlns:mc="http://schemas.openxmlformats.org/markup-compatibility/2006">
                <mc:Choice xmlns:v="urn:schemas-microsoft-com:vml" Requires="v">
                  <p:oleObj spid="_x0000_s42354" name="Equation" r:id="rId32" imgW="190500" imgH="228600" progId="Equation.DSMT4">
                    <p:embed/>
                  </p:oleObj>
                </mc:Choice>
                <mc:Fallback>
                  <p:oleObj name="Equation" r:id="rId32" imgW="190500" imgH="22860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79023" y="1715316"/>
                          <a:ext cx="305882" cy="456981"/>
                        </a:xfrm>
                        <a:prstGeom prst="rect">
                          <a:avLst/>
                        </a:prstGeom>
                        <a:noFill/>
                        <a:ln>
                          <a:noFill/>
                        </a:ln>
                      </p:spPr>
                    </p:pic>
                  </p:oleObj>
                </mc:Fallback>
              </mc:AlternateContent>
            </a:graphicData>
          </a:graphic>
        </p:graphicFrame>
      </p:grpSp>
    </p:spTree>
    <p:extLst>
      <p:ext uri="{BB962C8B-B14F-4D97-AF65-F5344CB8AC3E}">
        <p14:creationId xmlns:p14="http://schemas.microsoft.com/office/powerpoint/2010/main" val="199610403"/>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6BC460C-3942-4EC2-AD07-3845A36D00F8}" type="datetime1">
              <a:rPr lang="zh-CN" altLang="en-US"/>
              <a:pPr/>
              <a:t>2020/5/26</a:t>
            </a:fld>
            <a:endParaRPr lang="en-US" altLang="zh-CN"/>
          </a:p>
        </p:txBody>
      </p:sp>
      <p:sp>
        <p:nvSpPr>
          <p:cNvPr id="6" name="灯片编号占位符 5"/>
          <p:cNvSpPr>
            <a:spLocks noGrp="1"/>
          </p:cNvSpPr>
          <p:nvPr>
            <p:ph type="sldNum" sz="quarter" idx="12"/>
          </p:nvPr>
        </p:nvSpPr>
        <p:spPr/>
        <p:txBody>
          <a:bodyPr/>
          <a:lstStyle/>
          <a:p>
            <a:fld id="{98AC9FD2-565A-46EE-8780-5E857688AE10}" type="slidenum">
              <a:rPr lang="en-US" altLang="zh-CN"/>
              <a:pPr/>
              <a:t>39</a:t>
            </a:fld>
            <a:endParaRPr lang="en-US" altLang="zh-CN"/>
          </a:p>
        </p:txBody>
      </p:sp>
      <p:sp>
        <p:nvSpPr>
          <p:cNvPr id="957442" name="Rectangle 2"/>
          <p:cNvSpPr>
            <a:spLocks noGrp="1" noChangeArrowheads="1"/>
          </p:cNvSpPr>
          <p:nvPr>
            <p:ph type="title"/>
          </p:nvPr>
        </p:nvSpPr>
        <p:spPr>
          <a:xfrm>
            <a:off x="2495550" y="404813"/>
            <a:ext cx="7772400" cy="685800"/>
          </a:xfrm>
          <a:noFill/>
          <a:extLst>
            <a:ext uri="{909E8E84-426E-40DD-AFC4-6F175D3DCCD1}">
              <a14:hiddenFill xmlns:a14="http://schemas.microsoft.com/office/drawing/2010/main">
                <a:solidFill>
                  <a:srgbClr val="CCFFCC"/>
                </a:solidFill>
              </a14:hiddenFill>
            </a:ext>
          </a:extLst>
        </p:spPr>
        <p:txBody>
          <a:bodyPr>
            <a:normAutofit fontScale="90000"/>
          </a:bodyPr>
          <a:lstStyle/>
          <a:p>
            <a:r>
              <a:rPr lang="en-US" altLang="zh-CN" b="1">
                <a:solidFill>
                  <a:srgbClr val="FF3300"/>
                </a:solidFill>
                <a:latin typeface="华文新魏" panose="02010800040101010101" pitchFamily="2" charset="-122"/>
                <a:ea typeface="华文新魏" panose="02010800040101010101" pitchFamily="2" charset="-122"/>
              </a:rPr>
              <a:t>   </a:t>
            </a:r>
            <a:r>
              <a:rPr lang="zh-CN" altLang="en-US" b="1">
                <a:solidFill>
                  <a:srgbClr val="FF3300"/>
                </a:solidFill>
                <a:latin typeface="华文新魏" panose="02010800040101010101" pitchFamily="2" charset="-122"/>
                <a:ea typeface="华文新魏" panose="02010800040101010101" pitchFamily="2" charset="-122"/>
              </a:rPr>
              <a:t>第四节  异方差的修正</a:t>
            </a:r>
          </a:p>
        </p:txBody>
      </p:sp>
      <p:sp>
        <p:nvSpPr>
          <p:cNvPr id="957443" name="Rectangle 3"/>
          <p:cNvSpPr>
            <a:spLocks noGrp="1" noChangeArrowheads="1"/>
          </p:cNvSpPr>
          <p:nvPr>
            <p:ph type="body" idx="1"/>
          </p:nvPr>
        </p:nvSpPr>
        <p:spPr>
          <a:xfrm>
            <a:off x="838200" y="1557339"/>
            <a:ext cx="10630989" cy="4535487"/>
          </a:xfrm>
          <a:noFill/>
          <a:extLst>
            <a:ext uri="{909E8E84-426E-40DD-AFC4-6F175D3DCCD1}">
              <a14:hiddenFill xmlns:a14="http://schemas.microsoft.com/office/drawing/2010/main">
                <a:solidFill>
                  <a:srgbClr val="99FFCC">
                    <a:alpha val="44000"/>
                  </a:srgbClr>
                </a:solidFill>
              </a14:hiddenFill>
            </a:ext>
          </a:extLst>
        </p:spPr>
        <p:txBody>
          <a:bodyPr>
            <a:noAutofit/>
          </a:bodyPr>
          <a:lstStyle/>
          <a:p>
            <a:pPr marL="0" indent="0">
              <a:lnSpc>
                <a:spcPct val="140000"/>
              </a:lnSpc>
              <a:spcBef>
                <a:spcPct val="40000"/>
              </a:spcBef>
              <a:buClr>
                <a:schemeClr val="hlink"/>
              </a:buClr>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由于异方差破坏了</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OLS</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估计量的有效性，因此通常的统计量检验和预测不再有效。故一旦检验到模型存在异方差，则必须进行修正。</a:t>
            </a:r>
          </a:p>
          <a:p>
            <a:pPr marL="0" indent="0">
              <a:lnSpc>
                <a:spcPct val="140000"/>
              </a:lnSpc>
              <a:spcBef>
                <a:spcPct val="40000"/>
              </a:spcBef>
              <a:buClr>
                <a:schemeClr val="hlink"/>
              </a:buClr>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异方差的修正措施可分为三类，即：</a:t>
            </a:r>
          </a:p>
          <a:p>
            <a:pPr marL="765175" lvl="1">
              <a:lnSpc>
                <a:spcPct val="140000"/>
              </a:lnSpc>
              <a:spcBef>
                <a:spcPct val="40000"/>
              </a:spcBef>
              <a:buFont typeface="Wingdings" panose="05000000000000000000" pitchFamily="2" charset="2"/>
              <a:buChar char="Ø"/>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使用加权最小二乘法（</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WLS</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a:t>
            </a:r>
          </a:p>
          <a:p>
            <a:pPr marL="765175" lvl="1">
              <a:lnSpc>
                <a:spcPct val="140000"/>
              </a:lnSpc>
              <a:spcBef>
                <a:spcPct val="40000"/>
              </a:spcBef>
              <a:buFont typeface="Wingdings" panose="05000000000000000000" pitchFamily="2" charset="2"/>
              <a:buChar char="Ø"/>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异方差稳健标准误</a:t>
            </a:r>
          </a:p>
          <a:p>
            <a:pPr marL="765175" lvl="1">
              <a:lnSpc>
                <a:spcPct val="140000"/>
              </a:lnSpc>
              <a:spcBef>
                <a:spcPct val="40000"/>
              </a:spcBef>
              <a:buFont typeface="Wingdings" panose="05000000000000000000" pitchFamily="2" charset="2"/>
              <a:buChar char="Ø"/>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重新设定模型</a:t>
            </a:r>
          </a:p>
        </p:txBody>
      </p:sp>
    </p:spTree>
    <p:extLst>
      <p:ext uri="{BB962C8B-B14F-4D97-AF65-F5344CB8AC3E}">
        <p14:creationId xmlns:p14="http://schemas.microsoft.com/office/powerpoint/2010/main" val="9959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p:cNvSpPr>
            <a:spLocks noGrp="1"/>
          </p:cNvSpPr>
          <p:nvPr>
            <p:ph type="dt" sz="half" idx="10"/>
          </p:nvPr>
        </p:nvSpPr>
        <p:spPr/>
        <p:txBody>
          <a:bodyPr/>
          <a:lstStyle/>
          <a:p>
            <a:fld id="{14D29234-EBF8-45A1-86D4-457343F4285E}" type="datetime1">
              <a:rPr lang="zh-CN" altLang="en-US"/>
              <a:pPr/>
              <a:t>2020/5/26</a:t>
            </a:fld>
            <a:endParaRPr lang="en-US" altLang="zh-CN"/>
          </a:p>
        </p:txBody>
      </p:sp>
      <p:sp>
        <p:nvSpPr>
          <p:cNvPr id="8" name="灯片编号占位符 3"/>
          <p:cNvSpPr>
            <a:spLocks noGrp="1"/>
          </p:cNvSpPr>
          <p:nvPr>
            <p:ph type="sldNum" sz="quarter" idx="12"/>
          </p:nvPr>
        </p:nvSpPr>
        <p:spPr/>
        <p:txBody>
          <a:bodyPr/>
          <a:lstStyle/>
          <a:p>
            <a:fld id="{657E35CD-8353-488F-965C-EB3125EC5C99}" type="slidenum">
              <a:rPr lang="en-US" altLang="zh-CN"/>
              <a:pPr/>
              <a:t>4</a:t>
            </a:fld>
            <a:endParaRPr lang="en-US" altLang="zh-CN"/>
          </a:p>
        </p:txBody>
      </p:sp>
      <p:sp>
        <p:nvSpPr>
          <p:cNvPr id="936962" name="Rectangle 2"/>
          <p:cNvSpPr>
            <a:spLocks noChangeArrowheads="1"/>
          </p:cNvSpPr>
          <p:nvPr/>
        </p:nvSpPr>
        <p:spPr bwMode="auto">
          <a:xfrm>
            <a:off x="1173120" y="1551553"/>
            <a:ext cx="9992143" cy="3844562"/>
          </a:xfrm>
          <a:prstGeom prst="rect">
            <a:avLst/>
          </a:prstGeom>
          <a:noFill/>
          <a:ln>
            <a:noFill/>
          </a:ln>
          <a:effectLst/>
          <a:extLst>
            <a:ext uri="{909E8E84-426E-40DD-AFC4-6F175D3DCCD1}">
              <a14:hiddenFill xmlns:a14="http://schemas.microsoft.com/office/drawing/2010/main">
                <a:solidFill>
                  <a:srgbClr val="A603AB">
                    <a:alpha val="22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150000"/>
              </a:lnSpc>
              <a:buFont typeface="Wingdings" panose="05000000000000000000" pitchFamily="2" charset="2"/>
              <a:buNone/>
            </a:pPr>
            <a:r>
              <a:rPr lang="en-US" altLang="zh-CN" sz="36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36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、异方差性的概念</a:t>
            </a:r>
          </a:p>
          <a:p>
            <a:pPr>
              <a:lnSpc>
                <a:spcPct val="150000"/>
              </a:lnSpc>
              <a:buFont typeface="Wingdings" panose="05000000000000000000" pitchFamily="2" charset="2"/>
              <a:buNone/>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对于模型</a:t>
            </a:r>
          </a:p>
          <a:p>
            <a:pPr>
              <a:lnSpc>
                <a:spcPct val="150000"/>
              </a:lnSpc>
              <a:buFont typeface="Wingdings" panose="05000000000000000000" pitchFamily="2" charset="2"/>
              <a:buNone/>
            </a:pP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如果</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出现　</a:t>
            </a:r>
          </a:p>
          <a:p>
            <a:pPr>
              <a:lnSpc>
                <a:spcPct val="150000"/>
              </a:lnSpc>
              <a:buFont typeface="Wingdings" panose="05000000000000000000" pitchFamily="2" charset="2"/>
              <a:buNone/>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　即对于不同的样本点，随机误差项的方差不再是常数，而互不相同，则认为出现了</a:t>
            </a:r>
            <a:r>
              <a:rPr lang="zh-CN" altLang="en-US" sz="2800" b="1" dirty="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异方差性</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dirty="0" err="1">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Heteroskedasticity</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a:t>
            </a:r>
          </a:p>
          <a:p>
            <a:pPr>
              <a:lnSpc>
                <a:spcPct val="150000"/>
              </a:lnSpc>
              <a:buFont typeface="Wingdings" panose="05000000000000000000" pitchFamily="2" charset="2"/>
              <a:buNone/>
            </a:pPr>
            <a:endPar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936967" name="Text Box 7"/>
          <p:cNvSpPr txBox="1">
            <a:spLocks noChangeArrowheads="1"/>
          </p:cNvSpPr>
          <p:nvPr/>
        </p:nvSpPr>
        <p:spPr bwMode="auto">
          <a:xfrm>
            <a:off x="2279650" y="549275"/>
            <a:ext cx="7467600"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4400">
                <a:solidFill>
                  <a:srgbClr val="FF3300"/>
                </a:solidFill>
                <a:latin typeface="华文新魏" panose="02010800040101010101" pitchFamily="2" charset="-122"/>
                <a:ea typeface="华文新魏" panose="02010800040101010101" pitchFamily="2" charset="-122"/>
              </a:rPr>
              <a:t>    </a:t>
            </a:r>
            <a:r>
              <a:rPr lang="zh-CN" altLang="en-US" sz="4400">
                <a:solidFill>
                  <a:srgbClr val="FF3300"/>
                </a:solidFill>
                <a:latin typeface="华文新魏" panose="02010800040101010101" pitchFamily="2" charset="-122"/>
                <a:ea typeface="华文新魏" panose="02010800040101010101" pitchFamily="2" charset="-122"/>
              </a:rPr>
              <a:t>第一节     异方差的概念</a:t>
            </a:r>
          </a:p>
        </p:txBody>
      </p:sp>
      <p:graphicFrame>
        <p:nvGraphicFramePr>
          <p:cNvPr id="936970" name="Object 10"/>
          <p:cNvGraphicFramePr>
            <a:graphicFrameLocks noChangeAspect="1"/>
          </p:cNvGraphicFramePr>
          <p:nvPr>
            <p:extLst>
              <p:ext uri="{D42A27DB-BD31-4B8C-83A1-F6EECF244321}">
                <p14:modId xmlns:p14="http://schemas.microsoft.com/office/powerpoint/2010/main" val="230282251"/>
              </p:ext>
            </p:extLst>
          </p:nvPr>
        </p:nvGraphicFramePr>
        <p:xfrm>
          <a:off x="2897188" y="2686050"/>
          <a:ext cx="5427662" cy="485775"/>
        </p:xfrm>
        <a:graphic>
          <a:graphicData uri="http://schemas.openxmlformats.org/presentationml/2006/ole">
            <mc:AlternateContent xmlns:mc="http://schemas.openxmlformats.org/markup-compatibility/2006">
              <mc:Choice xmlns:v="urn:schemas-microsoft-com:vml" Requires="v">
                <p:oleObj spid="_x0000_s1094" name="Equation" r:id="rId3" imgW="2552400" imgH="228600" progId="Equation.DSMT4">
                  <p:embed/>
                </p:oleObj>
              </mc:Choice>
              <mc:Fallback>
                <p:oleObj name="Equation" r:id="rId3" imgW="2552400" imgH="228600" progId="Equation.DSMT4">
                  <p:embed/>
                  <p:pic>
                    <p:nvPicPr>
                      <p:cNvPr id="0" name=""/>
                      <p:cNvPicPr>
                        <a:picLocks noChangeAspect="1" noChangeArrowheads="1"/>
                      </p:cNvPicPr>
                      <p:nvPr/>
                    </p:nvPicPr>
                    <p:blipFill>
                      <a:blip r:embed="rId4"/>
                      <a:srcRect/>
                      <a:stretch>
                        <a:fillRect/>
                      </a:stretch>
                    </p:blipFill>
                    <p:spPr bwMode="auto">
                      <a:xfrm>
                        <a:off x="2897188" y="2686050"/>
                        <a:ext cx="5427662"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6971" name="Object 11"/>
          <p:cNvGraphicFramePr>
            <a:graphicFrameLocks noChangeAspect="1"/>
          </p:cNvGraphicFramePr>
          <p:nvPr>
            <p:extLst>
              <p:ext uri="{D42A27DB-BD31-4B8C-83A1-F6EECF244321}">
                <p14:modId xmlns:p14="http://schemas.microsoft.com/office/powerpoint/2010/main" val="308112189"/>
              </p:ext>
            </p:extLst>
          </p:nvPr>
        </p:nvGraphicFramePr>
        <p:xfrm>
          <a:off x="2708275" y="3330575"/>
          <a:ext cx="2160588" cy="512763"/>
        </p:xfrm>
        <a:graphic>
          <a:graphicData uri="http://schemas.openxmlformats.org/presentationml/2006/ole">
            <mc:AlternateContent xmlns:mc="http://schemas.openxmlformats.org/markup-compatibility/2006">
              <mc:Choice xmlns:v="urn:schemas-microsoft-com:vml" Requires="v">
                <p:oleObj spid="_x0000_s1095" name="Equation" r:id="rId5" imgW="1015920" imgH="241200" progId="Equation.DSMT4">
                  <p:embed/>
                </p:oleObj>
              </mc:Choice>
              <mc:Fallback>
                <p:oleObj name="Equation" r:id="rId5" imgW="1015920" imgH="241200" progId="Equation.DSMT4">
                  <p:embed/>
                  <p:pic>
                    <p:nvPicPr>
                      <p:cNvPr id="0" name=""/>
                      <p:cNvPicPr>
                        <a:picLocks noChangeAspect="1" noChangeArrowheads="1"/>
                      </p:cNvPicPr>
                      <p:nvPr/>
                    </p:nvPicPr>
                    <p:blipFill>
                      <a:blip r:embed="rId6"/>
                      <a:srcRect/>
                      <a:stretch>
                        <a:fillRect/>
                      </a:stretch>
                    </p:blipFill>
                    <p:spPr bwMode="auto">
                      <a:xfrm>
                        <a:off x="2708275" y="3330575"/>
                        <a:ext cx="2160588"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959258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日期占位符 4"/>
          <p:cNvSpPr>
            <a:spLocks noGrp="1"/>
          </p:cNvSpPr>
          <p:nvPr>
            <p:ph type="dt" sz="half" idx="10"/>
          </p:nvPr>
        </p:nvSpPr>
        <p:spPr/>
        <p:txBody>
          <a:bodyPr/>
          <a:lstStyle/>
          <a:p>
            <a:fld id="{D375A1DF-F255-49EF-AE9B-FD810575AB5A}" type="datetime1">
              <a:rPr lang="zh-CN" altLang="en-US"/>
              <a:pPr/>
              <a:t>2020/5/26</a:t>
            </a:fld>
            <a:endParaRPr lang="en-US" altLang="zh-CN"/>
          </a:p>
        </p:txBody>
      </p:sp>
      <p:sp>
        <p:nvSpPr>
          <p:cNvPr id="11" name="灯片编号占位符 6"/>
          <p:cNvSpPr>
            <a:spLocks noGrp="1"/>
          </p:cNvSpPr>
          <p:nvPr>
            <p:ph type="sldNum" sz="quarter" idx="12"/>
          </p:nvPr>
        </p:nvSpPr>
        <p:spPr/>
        <p:txBody>
          <a:bodyPr/>
          <a:lstStyle/>
          <a:p>
            <a:fld id="{990FD465-71AA-470D-9CFE-6D6C75AF2544}" type="slidenum">
              <a:rPr lang="en-US" altLang="zh-CN"/>
              <a:pPr/>
              <a:t>40</a:t>
            </a:fld>
            <a:endParaRPr lang="en-US" altLang="zh-CN"/>
          </a:p>
        </p:txBody>
      </p:sp>
      <p:sp>
        <p:nvSpPr>
          <p:cNvPr id="1091586" name="Rectangle 2"/>
          <p:cNvSpPr>
            <a:spLocks noGrp="1" noChangeArrowheads="1"/>
          </p:cNvSpPr>
          <p:nvPr>
            <p:ph type="title"/>
          </p:nvPr>
        </p:nvSpPr>
        <p:spPr>
          <a:noFill/>
          <a:extLst>
            <a:ext uri="{909E8E84-426E-40DD-AFC4-6F175D3DCCD1}">
              <a14:hiddenFill xmlns:a14="http://schemas.microsoft.com/office/drawing/2010/main">
                <a:solidFill>
                  <a:srgbClr val="CCFFCC"/>
                </a:solidFill>
              </a14:hiddenFill>
            </a:ext>
          </a:extLst>
        </p:spPr>
        <p:txBody>
          <a:bodyPr/>
          <a:lstStyle/>
          <a:p>
            <a:r>
              <a:rPr lang="en-US" altLang="zh-CN" b="1">
                <a:solidFill>
                  <a:srgbClr val="FF3300"/>
                </a:solidFill>
                <a:latin typeface="华文新魏" panose="02010800040101010101" pitchFamily="2" charset="-122"/>
                <a:ea typeface="华文新魏" panose="02010800040101010101" pitchFamily="2" charset="-122"/>
              </a:rPr>
              <a:t>   </a:t>
            </a:r>
            <a:r>
              <a:rPr lang="zh-CN" altLang="en-US" b="1">
                <a:solidFill>
                  <a:srgbClr val="FF3300"/>
                </a:solidFill>
                <a:latin typeface="华文新魏" panose="02010800040101010101" pitchFamily="2" charset="-122"/>
                <a:ea typeface="华文新魏" panose="02010800040101010101" pitchFamily="2" charset="-122"/>
              </a:rPr>
              <a:t>一、加权最小二乘法</a:t>
            </a:r>
          </a:p>
        </p:txBody>
      </p:sp>
      <p:sp>
        <p:nvSpPr>
          <p:cNvPr id="1091588" name="Rectangle 4"/>
          <p:cNvSpPr>
            <a:spLocks noChangeArrowheads="1"/>
          </p:cNvSpPr>
          <p:nvPr/>
        </p:nvSpPr>
        <p:spPr bwMode="auto">
          <a:xfrm>
            <a:off x="838200" y="1341438"/>
            <a:ext cx="10515600" cy="1126462"/>
          </a:xfrm>
          <a:prstGeom prst="rect">
            <a:avLst/>
          </a:prstGeom>
          <a:noFill/>
          <a:ln>
            <a:noFill/>
          </a:ln>
          <a:effectLst/>
          <a:extLst>
            <a:ext uri="{909E8E84-426E-40DD-AFC4-6F175D3DCCD1}">
              <a14:hiddenFill xmlns:a14="http://schemas.microsoft.com/office/drawing/2010/main">
                <a:solidFill>
                  <a:srgbClr val="000082">
                    <a:alpha val="44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buFont typeface="Wingdings" panose="05000000000000000000" pitchFamily="2" charset="2"/>
              <a:buChar char="n"/>
            </a:pPr>
            <a:r>
              <a:rPr lang="zh-CN" altLang="en-US" sz="2800" b="1" dirty="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基本原理：</a:t>
            </a:r>
            <a:r>
              <a:rPr lang="zh-CN" altLang="en-US" sz="2800" b="1" dirty="0">
                <a:solidFill>
                  <a:srgbClr val="0000CC"/>
                </a:solidFill>
                <a:latin typeface="Times New Roman" panose="02020603050405020304" pitchFamily="18" charset="0"/>
                <a:ea typeface="楷体_GB2312" panose="02010609030101010101" pitchFamily="49" charset="-122"/>
                <a:cs typeface="Times New Roman" panose="02020603050405020304" pitchFamily="18" charset="0"/>
              </a:rPr>
              <a:t>加权最小二乘法</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是对原模型加权，使之变成一个新的不存在异方差性的模型，然后采用</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OLS</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估计其参数。</a:t>
            </a:r>
          </a:p>
        </p:txBody>
      </p:sp>
      <p:graphicFrame>
        <p:nvGraphicFramePr>
          <p:cNvPr id="2" name="对象 1"/>
          <p:cNvGraphicFramePr>
            <a:graphicFrameLocks noChangeAspect="1"/>
          </p:cNvGraphicFramePr>
          <p:nvPr>
            <p:extLst>
              <p:ext uri="{D42A27DB-BD31-4B8C-83A1-F6EECF244321}">
                <p14:modId xmlns:p14="http://schemas.microsoft.com/office/powerpoint/2010/main" val="2936925689"/>
              </p:ext>
            </p:extLst>
          </p:nvPr>
        </p:nvGraphicFramePr>
        <p:xfrm>
          <a:off x="932468" y="2613495"/>
          <a:ext cx="8785225" cy="522288"/>
        </p:xfrm>
        <a:graphic>
          <a:graphicData uri="http://schemas.openxmlformats.org/presentationml/2006/ole">
            <mc:AlternateContent xmlns:mc="http://schemas.openxmlformats.org/markup-compatibility/2006">
              <mc:Choice xmlns:v="urn:schemas-microsoft-com:vml" Requires="v">
                <p:oleObj spid="_x0000_s22683" name="Equation" r:id="rId3" imgW="4914720" imgH="291960" progId="Equation.DSMT4">
                  <p:embed/>
                </p:oleObj>
              </mc:Choice>
              <mc:Fallback>
                <p:oleObj name="Equation" r:id="rId3" imgW="4914720" imgH="291960" progId="Equation.DSMT4">
                  <p:embed/>
                  <p:pic>
                    <p:nvPicPr>
                      <p:cNvPr id="0" name=""/>
                      <p:cNvPicPr/>
                      <p:nvPr/>
                    </p:nvPicPr>
                    <p:blipFill>
                      <a:blip r:embed="rId4"/>
                      <a:stretch>
                        <a:fillRect/>
                      </a:stretch>
                    </p:blipFill>
                    <p:spPr>
                      <a:xfrm>
                        <a:off x="932468" y="2613495"/>
                        <a:ext cx="8785225" cy="522288"/>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441222413"/>
              </p:ext>
            </p:extLst>
          </p:nvPr>
        </p:nvGraphicFramePr>
        <p:xfrm>
          <a:off x="932468" y="3270161"/>
          <a:ext cx="8988425" cy="863600"/>
        </p:xfrm>
        <a:graphic>
          <a:graphicData uri="http://schemas.openxmlformats.org/presentationml/2006/ole">
            <mc:AlternateContent xmlns:mc="http://schemas.openxmlformats.org/markup-compatibility/2006">
              <mc:Choice xmlns:v="urn:schemas-microsoft-com:vml" Requires="v">
                <p:oleObj spid="_x0000_s22684" name="Equation" r:id="rId5" imgW="5029200" imgH="482400" progId="Equation.DSMT4">
                  <p:embed/>
                </p:oleObj>
              </mc:Choice>
              <mc:Fallback>
                <p:oleObj name="Equation" r:id="rId5" imgW="5029200" imgH="482400" progId="Equation.DSMT4">
                  <p:embed/>
                  <p:pic>
                    <p:nvPicPr>
                      <p:cNvPr id="0" name=""/>
                      <p:cNvPicPr/>
                      <p:nvPr/>
                    </p:nvPicPr>
                    <p:blipFill>
                      <a:blip r:embed="rId6"/>
                      <a:stretch>
                        <a:fillRect/>
                      </a:stretch>
                    </p:blipFill>
                    <p:spPr>
                      <a:xfrm>
                        <a:off x="932468" y="3270161"/>
                        <a:ext cx="8988425" cy="863600"/>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994296608"/>
              </p:ext>
            </p:extLst>
          </p:nvPr>
        </p:nvGraphicFramePr>
        <p:xfrm>
          <a:off x="932468" y="4416879"/>
          <a:ext cx="10599737" cy="1271588"/>
        </p:xfrm>
        <a:graphic>
          <a:graphicData uri="http://schemas.openxmlformats.org/presentationml/2006/ole">
            <mc:AlternateContent xmlns:mc="http://schemas.openxmlformats.org/markup-compatibility/2006">
              <mc:Choice xmlns:v="urn:schemas-microsoft-com:vml" Requires="v">
                <p:oleObj spid="_x0000_s22685" name="Equation" r:id="rId7" imgW="5930640" imgH="711000" progId="Equation.DSMT4">
                  <p:embed/>
                </p:oleObj>
              </mc:Choice>
              <mc:Fallback>
                <p:oleObj name="Equation" r:id="rId7" imgW="5930640" imgH="711000" progId="Equation.DSMT4">
                  <p:embed/>
                  <p:pic>
                    <p:nvPicPr>
                      <p:cNvPr id="0" name=""/>
                      <p:cNvPicPr/>
                      <p:nvPr/>
                    </p:nvPicPr>
                    <p:blipFill>
                      <a:blip r:embed="rId8"/>
                      <a:stretch>
                        <a:fillRect/>
                      </a:stretch>
                    </p:blipFill>
                    <p:spPr>
                      <a:xfrm>
                        <a:off x="932468" y="4416879"/>
                        <a:ext cx="10599737" cy="1271588"/>
                      </a:xfrm>
                      <a:prstGeom prst="rect">
                        <a:avLst/>
                      </a:prstGeom>
                    </p:spPr>
                  </p:pic>
                </p:oleObj>
              </mc:Fallback>
            </mc:AlternateContent>
          </a:graphicData>
        </a:graphic>
      </p:graphicFrame>
    </p:spTree>
    <p:extLst>
      <p:ext uri="{BB962C8B-B14F-4D97-AF65-F5344CB8AC3E}">
        <p14:creationId xmlns:p14="http://schemas.microsoft.com/office/powerpoint/2010/main" val="992093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15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1588"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95975B4A-CE85-4F28-9DDB-BD74034D4C3D}" type="datetime1">
              <a:rPr lang="zh-CN" altLang="en-US"/>
              <a:pPr/>
              <a:t>2020/5/26</a:t>
            </a:fld>
            <a:endParaRPr lang="en-US" altLang="zh-CN"/>
          </a:p>
        </p:txBody>
      </p:sp>
      <p:sp>
        <p:nvSpPr>
          <p:cNvPr id="8" name="灯片编号占位符 6"/>
          <p:cNvSpPr>
            <a:spLocks noGrp="1"/>
          </p:cNvSpPr>
          <p:nvPr>
            <p:ph type="sldNum" sz="quarter" idx="12"/>
          </p:nvPr>
        </p:nvSpPr>
        <p:spPr/>
        <p:txBody>
          <a:bodyPr/>
          <a:lstStyle/>
          <a:p>
            <a:fld id="{75EE0067-8F2F-4F2C-9D11-4B2D1102F04C}" type="slidenum">
              <a:rPr lang="en-US" altLang="zh-CN"/>
              <a:pPr/>
              <a:t>41</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3456088674"/>
              </p:ext>
            </p:extLst>
          </p:nvPr>
        </p:nvGraphicFramePr>
        <p:xfrm>
          <a:off x="486562" y="116302"/>
          <a:ext cx="2445175" cy="1049717"/>
        </p:xfrm>
        <a:graphic>
          <a:graphicData uri="http://schemas.openxmlformats.org/presentationml/2006/ole">
            <mc:AlternateContent xmlns:mc="http://schemas.openxmlformats.org/markup-compatibility/2006">
              <mc:Choice xmlns:v="urn:schemas-microsoft-com:vml" Requires="v">
                <p:oleObj spid="_x0000_s23660" name="Equation" r:id="rId3" imgW="1091880" imgH="469800" progId="Equation.DSMT4">
                  <p:embed/>
                </p:oleObj>
              </mc:Choice>
              <mc:Fallback>
                <p:oleObj name="Equation" r:id="rId3" imgW="1091880" imgH="469800" progId="Equation.DSMT4">
                  <p:embed/>
                  <p:pic>
                    <p:nvPicPr>
                      <p:cNvPr id="0" name=""/>
                      <p:cNvPicPr/>
                      <p:nvPr/>
                    </p:nvPicPr>
                    <p:blipFill>
                      <a:blip r:embed="rId4"/>
                      <a:stretch>
                        <a:fillRect/>
                      </a:stretch>
                    </p:blipFill>
                    <p:spPr>
                      <a:xfrm>
                        <a:off x="486562" y="116302"/>
                        <a:ext cx="2445175" cy="104971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383777924"/>
              </p:ext>
            </p:extLst>
          </p:nvPr>
        </p:nvGraphicFramePr>
        <p:xfrm>
          <a:off x="498475" y="1166813"/>
          <a:ext cx="11323638" cy="1049337"/>
        </p:xfrm>
        <a:graphic>
          <a:graphicData uri="http://schemas.openxmlformats.org/presentationml/2006/ole">
            <mc:AlternateContent xmlns:mc="http://schemas.openxmlformats.org/markup-compatibility/2006">
              <mc:Choice xmlns:v="urn:schemas-microsoft-com:vml" Requires="v">
                <p:oleObj spid="_x0000_s23661" name="Equation" r:id="rId5" imgW="5346360" imgH="495000" progId="Equation.DSMT4">
                  <p:embed/>
                </p:oleObj>
              </mc:Choice>
              <mc:Fallback>
                <p:oleObj name="Equation" r:id="rId5" imgW="5346360" imgH="495000" progId="Equation.DSMT4">
                  <p:embed/>
                  <p:pic>
                    <p:nvPicPr>
                      <p:cNvPr id="0" name=""/>
                      <p:cNvPicPr/>
                      <p:nvPr/>
                    </p:nvPicPr>
                    <p:blipFill>
                      <a:blip r:embed="rId6"/>
                      <a:stretch>
                        <a:fillRect/>
                      </a:stretch>
                    </p:blipFill>
                    <p:spPr>
                      <a:xfrm>
                        <a:off x="498475" y="1166813"/>
                        <a:ext cx="11323638" cy="1049337"/>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46439434"/>
              </p:ext>
            </p:extLst>
          </p:nvPr>
        </p:nvGraphicFramePr>
        <p:xfrm>
          <a:off x="498475" y="2654611"/>
          <a:ext cx="10882312" cy="2460625"/>
        </p:xfrm>
        <a:graphic>
          <a:graphicData uri="http://schemas.openxmlformats.org/presentationml/2006/ole">
            <mc:AlternateContent xmlns:mc="http://schemas.openxmlformats.org/markup-compatibility/2006">
              <mc:Choice xmlns:v="urn:schemas-microsoft-com:vml" Requires="v">
                <p:oleObj spid="_x0000_s23662" name="Equation" r:id="rId7" imgW="4940280" imgH="1117440" progId="Equation.DSMT4">
                  <p:embed/>
                </p:oleObj>
              </mc:Choice>
              <mc:Fallback>
                <p:oleObj name="Equation" r:id="rId7" imgW="4940280" imgH="1117440" progId="Equation.DSMT4">
                  <p:embed/>
                  <p:pic>
                    <p:nvPicPr>
                      <p:cNvPr id="0" name=""/>
                      <p:cNvPicPr/>
                      <p:nvPr/>
                    </p:nvPicPr>
                    <p:blipFill>
                      <a:blip r:embed="rId8"/>
                      <a:stretch>
                        <a:fillRect/>
                      </a:stretch>
                    </p:blipFill>
                    <p:spPr>
                      <a:xfrm>
                        <a:off x="498475" y="2654611"/>
                        <a:ext cx="10882312" cy="2460625"/>
                      </a:xfrm>
                      <a:prstGeom prst="rect">
                        <a:avLst/>
                      </a:prstGeom>
                    </p:spPr>
                  </p:pic>
                </p:oleObj>
              </mc:Fallback>
            </mc:AlternateContent>
          </a:graphicData>
        </a:graphic>
      </p:graphicFrame>
    </p:spTree>
    <p:extLst>
      <p:ext uri="{BB962C8B-B14F-4D97-AF65-F5344CB8AC3E}">
        <p14:creationId xmlns:p14="http://schemas.microsoft.com/office/powerpoint/2010/main" val="219761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日期占位符 3"/>
          <p:cNvSpPr>
            <a:spLocks noGrp="1"/>
          </p:cNvSpPr>
          <p:nvPr>
            <p:ph type="dt" sz="half" idx="10"/>
          </p:nvPr>
        </p:nvSpPr>
        <p:spPr/>
        <p:txBody>
          <a:bodyPr/>
          <a:lstStyle/>
          <a:p>
            <a:fld id="{E2B85755-71D7-4778-8B0A-A51482456183}" type="datetime1">
              <a:rPr lang="zh-CN" altLang="en-US"/>
              <a:pPr/>
              <a:t>2020/5/26</a:t>
            </a:fld>
            <a:endParaRPr lang="en-US" altLang="zh-CN"/>
          </a:p>
        </p:txBody>
      </p:sp>
      <p:sp>
        <p:nvSpPr>
          <p:cNvPr id="14" name="灯片编号占位符 5"/>
          <p:cNvSpPr>
            <a:spLocks noGrp="1"/>
          </p:cNvSpPr>
          <p:nvPr>
            <p:ph type="sldNum" sz="quarter" idx="12"/>
          </p:nvPr>
        </p:nvSpPr>
        <p:spPr/>
        <p:txBody>
          <a:bodyPr/>
          <a:lstStyle/>
          <a:p>
            <a:fld id="{4C45F4E3-18E6-469F-B544-61294870AB84}" type="slidenum">
              <a:rPr lang="en-US" altLang="zh-CN"/>
              <a:pPr/>
              <a:t>42</a:t>
            </a:fld>
            <a:endParaRPr lang="en-US" altLang="zh-CN"/>
          </a:p>
        </p:txBody>
      </p:sp>
      <p:sp>
        <p:nvSpPr>
          <p:cNvPr id="1101826" name="Rectangle 2"/>
          <p:cNvSpPr>
            <a:spLocks noGrp="1" noChangeArrowheads="1"/>
          </p:cNvSpPr>
          <p:nvPr>
            <p:ph type="title"/>
          </p:nvPr>
        </p:nvSpPr>
        <p:spPr>
          <a:xfrm>
            <a:off x="2495550" y="404813"/>
            <a:ext cx="7772400" cy="685800"/>
          </a:xfrm>
          <a:noFill/>
          <a:extLst>
            <a:ext uri="{909E8E84-426E-40DD-AFC4-6F175D3DCCD1}">
              <a14:hiddenFill xmlns:a14="http://schemas.microsoft.com/office/drawing/2010/main">
                <a:solidFill>
                  <a:srgbClr val="CCFFCC"/>
                </a:solidFill>
              </a14:hiddenFill>
            </a:ext>
          </a:extLst>
        </p:spPr>
        <p:txBody>
          <a:bodyPr>
            <a:normAutofit fontScale="90000"/>
          </a:bodyPr>
          <a:lstStyle/>
          <a:p>
            <a:r>
              <a:rPr lang="en-US" altLang="zh-CN" b="1">
                <a:solidFill>
                  <a:srgbClr val="FF3300"/>
                </a:solidFill>
                <a:latin typeface="华文新魏" panose="02010800040101010101" pitchFamily="2" charset="-122"/>
                <a:ea typeface="华文新魏" panose="02010800040101010101" pitchFamily="2" charset="-122"/>
              </a:rPr>
              <a:t>   </a:t>
            </a:r>
            <a:r>
              <a:rPr lang="zh-CN" altLang="en-US" b="1">
                <a:solidFill>
                  <a:srgbClr val="FF3300"/>
                </a:solidFill>
                <a:latin typeface="华文新魏" panose="02010800040101010101" pitchFamily="2" charset="-122"/>
                <a:ea typeface="华文新魏" panose="02010800040101010101" pitchFamily="2" charset="-122"/>
              </a:rPr>
              <a:t>一、权重的选取</a:t>
            </a:r>
          </a:p>
        </p:txBody>
      </p:sp>
      <p:sp>
        <p:nvSpPr>
          <p:cNvPr id="1101836" name="Text Box 12"/>
          <p:cNvSpPr txBox="1">
            <a:spLocks noChangeArrowheads="1"/>
          </p:cNvSpPr>
          <p:nvPr/>
        </p:nvSpPr>
        <p:spPr bwMode="auto">
          <a:xfrm>
            <a:off x="838200" y="1203868"/>
            <a:ext cx="10644051" cy="3410164"/>
          </a:xfrm>
          <a:prstGeom prst="rect">
            <a:avLst/>
          </a:prstGeom>
          <a:noFill/>
          <a:ln>
            <a:noFill/>
          </a:ln>
          <a:effectLst/>
          <a:extLst>
            <a:ext uri="{909E8E84-426E-40DD-AFC4-6F175D3DCCD1}">
              <a14:hiddenFill xmlns:a14="http://schemas.microsoft.com/office/drawing/2010/main">
                <a:solidFill>
                  <a:srgbClr val="745094">
                    <a:alpha val="42999"/>
                  </a:srgbClr>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20000"/>
              </a:spcBef>
            </a:pP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例</a:t>
            </a: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　对</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例</a:t>
            </a: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rPr>
              <a:t>5.1</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中的回归模型，</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使用      </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为权重的</a:t>
            </a: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rPr>
              <a:t>WLS</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估计</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结果如下：</a:t>
            </a:r>
          </a:p>
          <a:p>
            <a:pPr>
              <a:lnSpc>
                <a:spcPct val="120000"/>
              </a:lnSpc>
              <a:spcBef>
                <a:spcPct val="20000"/>
              </a:spcBef>
            </a:pPr>
            <a:endPar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200000"/>
              </a:lnSpc>
              <a:spcBef>
                <a:spcPct val="20000"/>
              </a:spcBef>
            </a:pPr>
            <a:endPar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50000"/>
              </a:lnSpc>
            </a:pP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怀</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特异方差检验结果如下：</a:t>
            </a:r>
          </a:p>
          <a:p>
            <a:pPr>
              <a:lnSpc>
                <a:spcPct val="120000"/>
              </a:lnSpc>
              <a:spcBef>
                <a:spcPct val="20000"/>
              </a:spcBef>
            </a:pPr>
            <a:endPar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1101839" name="Object 15"/>
          <p:cNvGraphicFramePr>
            <a:graphicFrameLocks noChangeAspect="1"/>
          </p:cNvGraphicFramePr>
          <p:nvPr>
            <p:extLst>
              <p:ext uri="{D42A27DB-BD31-4B8C-83A1-F6EECF244321}">
                <p14:modId xmlns:p14="http://schemas.microsoft.com/office/powerpoint/2010/main" val="3305909982"/>
              </p:ext>
            </p:extLst>
          </p:nvPr>
        </p:nvGraphicFramePr>
        <p:xfrm>
          <a:off x="6034043" y="1268338"/>
          <a:ext cx="772788" cy="533592"/>
        </p:xfrm>
        <a:graphic>
          <a:graphicData uri="http://schemas.openxmlformats.org/presentationml/2006/ole">
            <mc:AlternateContent xmlns:mc="http://schemas.openxmlformats.org/markup-compatibility/2006">
              <mc:Choice xmlns:v="urn:schemas-microsoft-com:vml" Requires="v">
                <p:oleObj spid="_x0000_s24758" name="Equation" r:id="rId3" imgW="368280" imgH="253800" progId="Equation.DSMT4">
                  <p:embed/>
                </p:oleObj>
              </mc:Choice>
              <mc:Fallback>
                <p:oleObj name="Equation" r:id="rId3" imgW="36828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4043" y="1268338"/>
                        <a:ext cx="772788" cy="533592"/>
                      </a:xfrm>
                      <a:prstGeom prst="rect">
                        <a:avLst/>
                      </a:prstGeom>
                      <a:noFill/>
                      <a:ln>
                        <a:noFill/>
                      </a:ln>
                      <a:effectLst/>
                    </p:spPr>
                  </p:pic>
                </p:oleObj>
              </mc:Fallback>
            </mc:AlternateContent>
          </a:graphicData>
        </a:graphic>
      </p:graphicFrame>
      <p:graphicFrame>
        <p:nvGraphicFramePr>
          <p:cNvPr id="1101841" name="Object 17"/>
          <p:cNvGraphicFramePr>
            <a:graphicFrameLocks noChangeAspect="1"/>
          </p:cNvGraphicFramePr>
          <p:nvPr>
            <p:extLst>
              <p:ext uri="{D42A27DB-BD31-4B8C-83A1-F6EECF244321}">
                <p14:modId xmlns:p14="http://schemas.microsoft.com/office/powerpoint/2010/main" val="3658364304"/>
              </p:ext>
            </p:extLst>
          </p:nvPr>
        </p:nvGraphicFramePr>
        <p:xfrm>
          <a:off x="3978978" y="1828752"/>
          <a:ext cx="3635375" cy="1397000"/>
        </p:xfrm>
        <a:graphic>
          <a:graphicData uri="http://schemas.openxmlformats.org/presentationml/2006/ole">
            <mc:AlternateContent xmlns:mc="http://schemas.openxmlformats.org/markup-compatibility/2006">
              <mc:Choice xmlns:v="urn:schemas-microsoft-com:vml" Requires="v">
                <p:oleObj spid="_x0000_s24759" name="Equation" r:id="rId5" imgW="1917360" imgH="736560" progId="Equation.DSMT4">
                  <p:embed/>
                </p:oleObj>
              </mc:Choice>
              <mc:Fallback>
                <p:oleObj name="Equation" r:id="rId5" imgW="1917360" imgH="736560" progId="Equation.DSMT4">
                  <p:embed/>
                  <p:pic>
                    <p:nvPicPr>
                      <p:cNvPr id="0" name=""/>
                      <p:cNvPicPr>
                        <a:picLocks noChangeAspect="1" noChangeArrowheads="1"/>
                      </p:cNvPicPr>
                      <p:nvPr/>
                    </p:nvPicPr>
                    <p:blipFill>
                      <a:blip r:embed="rId6"/>
                      <a:srcRect/>
                      <a:stretch>
                        <a:fillRect/>
                      </a:stretch>
                    </p:blipFill>
                    <p:spPr bwMode="auto">
                      <a:xfrm>
                        <a:off x="3978978" y="1828752"/>
                        <a:ext cx="3635375" cy="1397000"/>
                      </a:xfrm>
                      <a:prstGeom prst="rect">
                        <a:avLst/>
                      </a:prstGeom>
                      <a:noFill/>
                      <a:ln>
                        <a:noFill/>
                      </a:ln>
                      <a:effectLst/>
                      <a:extLst/>
                    </p:spPr>
                  </p:pic>
                </p:oleObj>
              </mc:Fallback>
            </mc:AlternateContent>
          </a:graphicData>
        </a:graphic>
      </p:graphicFrame>
      <p:pic>
        <p:nvPicPr>
          <p:cNvPr id="3" name="图片 2"/>
          <p:cNvPicPr>
            <a:picLocks noChangeAspect="1"/>
          </p:cNvPicPr>
          <p:nvPr/>
        </p:nvPicPr>
        <p:blipFill>
          <a:blip r:embed="rId7"/>
          <a:stretch>
            <a:fillRect/>
          </a:stretch>
        </p:blipFill>
        <p:spPr>
          <a:xfrm>
            <a:off x="3341203" y="4220109"/>
            <a:ext cx="6527000" cy="1460379"/>
          </a:xfrm>
          <a:prstGeom prst="rect">
            <a:avLst/>
          </a:prstGeom>
        </p:spPr>
      </p:pic>
    </p:spTree>
    <p:extLst>
      <p:ext uri="{BB962C8B-B14F-4D97-AF65-F5344CB8AC3E}">
        <p14:creationId xmlns:p14="http://schemas.microsoft.com/office/powerpoint/2010/main" val="19741915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日期占位符 3"/>
          <p:cNvSpPr>
            <a:spLocks noGrp="1"/>
          </p:cNvSpPr>
          <p:nvPr>
            <p:ph type="dt" sz="half" idx="10"/>
          </p:nvPr>
        </p:nvSpPr>
        <p:spPr/>
        <p:txBody>
          <a:bodyPr/>
          <a:lstStyle/>
          <a:p>
            <a:fld id="{E2B85755-71D7-4778-8B0A-A51482456183}" type="datetime1">
              <a:rPr lang="zh-CN" altLang="en-US"/>
              <a:pPr/>
              <a:t>2020/5/26</a:t>
            </a:fld>
            <a:endParaRPr lang="en-US" altLang="zh-CN"/>
          </a:p>
        </p:txBody>
      </p:sp>
      <p:sp>
        <p:nvSpPr>
          <p:cNvPr id="14" name="灯片编号占位符 5"/>
          <p:cNvSpPr>
            <a:spLocks noGrp="1"/>
          </p:cNvSpPr>
          <p:nvPr>
            <p:ph type="sldNum" sz="quarter" idx="12"/>
          </p:nvPr>
        </p:nvSpPr>
        <p:spPr/>
        <p:txBody>
          <a:bodyPr/>
          <a:lstStyle/>
          <a:p>
            <a:fld id="{4C45F4E3-18E6-469F-B544-61294870AB84}" type="slidenum">
              <a:rPr lang="en-US" altLang="zh-CN"/>
              <a:pPr/>
              <a:t>43</a:t>
            </a:fld>
            <a:endParaRPr lang="en-US" altLang="zh-CN"/>
          </a:p>
        </p:txBody>
      </p:sp>
      <p:sp>
        <p:nvSpPr>
          <p:cNvPr id="1101826" name="Rectangle 2"/>
          <p:cNvSpPr>
            <a:spLocks noGrp="1" noChangeArrowheads="1"/>
          </p:cNvSpPr>
          <p:nvPr>
            <p:ph type="title"/>
          </p:nvPr>
        </p:nvSpPr>
        <p:spPr>
          <a:xfrm>
            <a:off x="2495550" y="404813"/>
            <a:ext cx="7772400" cy="685800"/>
          </a:xfrm>
          <a:noFill/>
          <a:extLst>
            <a:ext uri="{909E8E84-426E-40DD-AFC4-6F175D3DCCD1}">
              <a14:hiddenFill xmlns:a14="http://schemas.microsoft.com/office/drawing/2010/main">
                <a:solidFill>
                  <a:srgbClr val="CCFFCC"/>
                </a:solidFill>
              </a14:hiddenFill>
            </a:ext>
          </a:extLst>
        </p:spPr>
        <p:txBody>
          <a:bodyPr>
            <a:normAutofit fontScale="90000"/>
          </a:bodyPr>
          <a:lstStyle/>
          <a:p>
            <a:r>
              <a:rPr lang="en-US" altLang="zh-CN" b="1">
                <a:solidFill>
                  <a:srgbClr val="FF3300"/>
                </a:solidFill>
                <a:latin typeface="华文新魏" panose="02010800040101010101" pitchFamily="2" charset="-122"/>
                <a:ea typeface="华文新魏" panose="02010800040101010101" pitchFamily="2" charset="-122"/>
              </a:rPr>
              <a:t>   </a:t>
            </a:r>
            <a:r>
              <a:rPr lang="zh-CN" altLang="en-US" b="1">
                <a:solidFill>
                  <a:srgbClr val="FF3300"/>
                </a:solidFill>
                <a:latin typeface="华文新魏" panose="02010800040101010101" pitchFamily="2" charset="-122"/>
                <a:ea typeface="华文新魏" panose="02010800040101010101" pitchFamily="2" charset="-122"/>
              </a:rPr>
              <a:t>一、权重的选取</a:t>
            </a:r>
          </a:p>
        </p:txBody>
      </p:sp>
      <p:sp>
        <p:nvSpPr>
          <p:cNvPr id="1101836" name="Text Box 12"/>
          <p:cNvSpPr txBox="1">
            <a:spLocks noChangeArrowheads="1"/>
          </p:cNvSpPr>
          <p:nvPr/>
        </p:nvSpPr>
        <p:spPr bwMode="auto">
          <a:xfrm>
            <a:off x="838200" y="939352"/>
            <a:ext cx="10644051" cy="4425827"/>
          </a:xfrm>
          <a:prstGeom prst="rect">
            <a:avLst/>
          </a:prstGeom>
          <a:noFill/>
          <a:ln>
            <a:noFill/>
          </a:ln>
          <a:effectLst/>
          <a:extLst>
            <a:ext uri="{909E8E84-426E-40DD-AFC4-6F175D3DCCD1}">
              <a14:hiddenFill xmlns:a14="http://schemas.microsoft.com/office/drawing/2010/main">
                <a:solidFill>
                  <a:srgbClr val="745094">
                    <a:alpha val="42999"/>
                  </a:srgbClr>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200000"/>
              </a:lnSpc>
              <a:spcBef>
                <a:spcPct val="20000"/>
              </a:spcBef>
            </a:pP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rPr>
              <a:t>White</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检验表明，以       </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作为</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权重序列无法消除异方差，因此</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进一步使用戈里瑟</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检验的结果生成权重序列                                        。</a:t>
            </a:r>
            <a:endPar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20000"/>
              </a:lnSpc>
              <a:spcBef>
                <a:spcPct val="20000"/>
              </a:spcBef>
            </a:pP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rPr>
              <a:t>WLS</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估计</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结果如下：</a:t>
            </a:r>
          </a:p>
          <a:p>
            <a:pPr>
              <a:lnSpc>
                <a:spcPct val="120000"/>
              </a:lnSpc>
              <a:spcBef>
                <a:spcPct val="20000"/>
              </a:spcBef>
            </a:pPr>
            <a:endPar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50000"/>
              </a:lnSpc>
              <a:spcBef>
                <a:spcPts val="1200"/>
              </a:spcBef>
            </a:pP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怀</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特异方差检验结果如下：</a:t>
            </a:r>
          </a:p>
          <a:p>
            <a:pPr>
              <a:lnSpc>
                <a:spcPct val="120000"/>
              </a:lnSpc>
              <a:spcBef>
                <a:spcPct val="20000"/>
              </a:spcBef>
            </a:pPr>
            <a:endPar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1101839" name="Object 15"/>
          <p:cNvGraphicFramePr>
            <a:graphicFrameLocks noChangeAspect="1"/>
          </p:cNvGraphicFramePr>
          <p:nvPr>
            <p:extLst>
              <p:ext uri="{D42A27DB-BD31-4B8C-83A1-F6EECF244321}">
                <p14:modId xmlns:p14="http://schemas.microsoft.com/office/powerpoint/2010/main" val="1911232165"/>
              </p:ext>
            </p:extLst>
          </p:nvPr>
        </p:nvGraphicFramePr>
        <p:xfrm>
          <a:off x="3924645" y="1239299"/>
          <a:ext cx="772788" cy="533592"/>
        </p:xfrm>
        <a:graphic>
          <a:graphicData uri="http://schemas.openxmlformats.org/presentationml/2006/ole">
            <mc:AlternateContent xmlns:mc="http://schemas.openxmlformats.org/markup-compatibility/2006">
              <mc:Choice xmlns:v="urn:schemas-microsoft-com:vml" Requires="v">
                <p:oleObj spid="_x0000_s44098" name="Equation" r:id="rId3" imgW="368280" imgH="253800" progId="Equation.DSMT4">
                  <p:embed/>
                </p:oleObj>
              </mc:Choice>
              <mc:Fallback>
                <p:oleObj name="Equation" r:id="rId3" imgW="36828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645" y="1239299"/>
                        <a:ext cx="772788" cy="533592"/>
                      </a:xfrm>
                      <a:prstGeom prst="rect">
                        <a:avLst/>
                      </a:prstGeom>
                      <a:noFill/>
                      <a:ln>
                        <a:noFill/>
                      </a:ln>
                      <a:effectLst/>
                    </p:spPr>
                  </p:pic>
                </p:oleObj>
              </mc:Fallback>
            </mc:AlternateContent>
          </a:graphicData>
        </a:graphic>
      </p:graphicFrame>
      <p:graphicFrame>
        <p:nvGraphicFramePr>
          <p:cNvPr id="1101841" name="Object 17"/>
          <p:cNvGraphicFramePr>
            <a:graphicFrameLocks noChangeAspect="1"/>
          </p:cNvGraphicFramePr>
          <p:nvPr>
            <p:extLst>
              <p:ext uri="{D42A27DB-BD31-4B8C-83A1-F6EECF244321}">
                <p14:modId xmlns:p14="http://schemas.microsoft.com/office/powerpoint/2010/main" val="940250290"/>
              </p:ext>
            </p:extLst>
          </p:nvPr>
        </p:nvGraphicFramePr>
        <p:xfrm>
          <a:off x="4660900" y="2713038"/>
          <a:ext cx="3635375" cy="1395412"/>
        </p:xfrm>
        <a:graphic>
          <a:graphicData uri="http://schemas.openxmlformats.org/presentationml/2006/ole">
            <mc:AlternateContent xmlns:mc="http://schemas.openxmlformats.org/markup-compatibility/2006">
              <mc:Choice xmlns:v="urn:schemas-microsoft-com:vml" Requires="v">
                <p:oleObj spid="_x0000_s44099" name="Equation" r:id="rId5" imgW="1917360" imgH="736560" progId="Equation.DSMT4">
                  <p:embed/>
                </p:oleObj>
              </mc:Choice>
              <mc:Fallback>
                <p:oleObj name="Equation" r:id="rId5" imgW="1917360" imgH="736560" progId="Equation.DSMT4">
                  <p:embed/>
                  <p:pic>
                    <p:nvPicPr>
                      <p:cNvPr id="0" name=""/>
                      <p:cNvPicPr>
                        <a:picLocks noChangeAspect="1" noChangeArrowheads="1"/>
                      </p:cNvPicPr>
                      <p:nvPr/>
                    </p:nvPicPr>
                    <p:blipFill>
                      <a:blip r:embed="rId6"/>
                      <a:srcRect/>
                      <a:stretch>
                        <a:fillRect/>
                      </a:stretch>
                    </p:blipFill>
                    <p:spPr bwMode="auto">
                      <a:xfrm>
                        <a:off x="4660900" y="2713038"/>
                        <a:ext cx="3635375" cy="1395412"/>
                      </a:xfrm>
                      <a:prstGeom prst="rect">
                        <a:avLst/>
                      </a:prstGeom>
                      <a:noFill/>
                      <a:ln>
                        <a:noFill/>
                      </a:ln>
                      <a:effectLst/>
                      <a:extLst/>
                    </p:spPr>
                  </p:pic>
                </p:oleObj>
              </mc:Fallback>
            </mc:AlternateContent>
          </a:graphicData>
        </a:graphic>
      </p:graphicFrame>
      <p:graphicFrame>
        <p:nvGraphicFramePr>
          <p:cNvPr id="13" name="Object 9"/>
          <p:cNvGraphicFramePr>
            <a:graphicFrameLocks noChangeAspect="1"/>
          </p:cNvGraphicFramePr>
          <p:nvPr>
            <p:extLst>
              <p:ext uri="{D42A27DB-BD31-4B8C-83A1-F6EECF244321}">
                <p14:modId xmlns:p14="http://schemas.microsoft.com/office/powerpoint/2010/main" val="4276018172"/>
              </p:ext>
            </p:extLst>
          </p:nvPr>
        </p:nvGraphicFramePr>
        <p:xfrm>
          <a:off x="7043734" y="1914478"/>
          <a:ext cx="3468293" cy="775215"/>
        </p:xfrm>
        <a:graphic>
          <a:graphicData uri="http://schemas.openxmlformats.org/presentationml/2006/ole">
            <mc:AlternateContent xmlns:mc="http://schemas.openxmlformats.org/markup-compatibility/2006">
              <mc:Choice xmlns:v="urn:schemas-microsoft-com:vml" Requires="v">
                <p:oleObj spid="_x0000_s44100" name="Equation" r:id="rId7" imgW="2044440" imgH="457200" progId="Equation.DSMT4">
                  <p:embed/>
                </p:oleObj>
              </mc:Choice>
              <mc:Fallback>
                <p:oleObj name="Equation" r:id="rId7" imgW="2044440" imgH="457200" progId="Equation.DSMT4">
                  <p:embed/>
                  <p:pic>
                    <p:nvPicPr>
                      <p:cNvPr id="0" name=""/>
                      <p:cNvPicPr>
                        <a:picLocks noChangeAspect="1" noChangeArrowheads="1"/>
                      </p:cNvPicPr>
                      <p:nvPr/>
                    </p:nvPicPr>
                    <p:blipFill>
                      <a:blip r:embed="rId8"/>
                      <a:srcRect/>
                      <a:stretch>
                        <a:fillRect/>
                      </a:stretch>
                    </p:blipFill>
                    <p:spPr bwMode="auto">
                      <a:xfrm>
                        <a:off x="7043734" y="1914478"/>
                        <a:ext cx="3468293" cy="775215"/>
                      </a:xfrm>
                      <a:prstGeom prst="rect">
                        <a:avLst/>
                      </a:prstGeom>
                      <a:noFill/>
                      <a:ln>
                        <a:noFill/>
                      </a:ln>
                      <a:effectLst/>
                      <a:extLst/>
                    </p:spPr>
                  </p:pic>
                </p:oleObj>
              </mc:Fallback>
            </mc:AlternateContent>
          </a:graphicData>
        </a:graphic>
      </p:graphicFrame>
      <p:pic>
        <p:nvPicPr>
          <p:cNvPr id="2" name="图片 1"/>
          <p:cNvPicPr>
            <a:picLocks noChangeAspect="1"/>
          </p:cNvPicPr>
          <p:nvPr/>
        </p:nvPicPr>
        <p:blipFill>
          <a:blip r:embed="rId9"/>
          <a:stretch>
            <a:fillRect/>
          </a:stretch>
        </p:blipFill>
        <p:spPr>
          <a:xfrm>
            <a:off x="3581400" y="4732622"/>
            <a:ext cx="7015243" cy="1562486"/>
          </a:xfrm>
          <a:prstGeom prst="rect">
            <a:avLst/>
          </a:prstGeom>
        </p:spPr>
      </p:pic>
    </p:spTree>
    <p:extLst>
      <p:ext uri="{BB962C8B-B14F-4D97-AF65-F5344CB8AC3E}">
        <p14:creationId xmlns:p14="http://schemas.microsoft.com/office/powerpoint/2010/main" val="36850520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日期占位符 3"/>
          <p:cNvSpPr>
            <a:spLocks noGrp="1"/>
          </p:cNvSpPr>
          <p:nvPr>
            <p:ph type="dt" sz="half" idx="10"/>
          </p:nvPr>
        </p:nvSpPr>
        <p:spPr/>
        <p:txBody>
          <a:bodyPr/>
          <a:lstStyle/>
          <a:p>
            <a:fld id="{E2B85755-71D7-4778-8B0A-A51482456183}" type="datetime1">
              <a:rPr lang="zh-CN" altLang="en-US"/>
              <a:pPr/>
              <a:t>2020/5/26</a:t>
            </a:fld>
            <a:endParaRPr lang="en-US" altLang="zh-CN"/>
          </a:p>
        </p:txBody>
      </p:sp>
      <p:sp>
        <p:nvSpPr>
          <p:cNvPr id="14" name="灯片编号占位符 5"/>
          <p:cNvSpPr>
            <a:spLocks noGrp="1"/>
          </p:cNvSpPr>
          <p:nvPr>
            <p:ph type="sldNum" sz="quarter" idx="12"/>
          </p:nvPr>
        </p:nvSpPr>
        <p:spPr/>
        <p:txBody>
          <a:bodyPr/>
          <a:lstStyle/>
          <a:p>
            <a:fld id="{4C45F4E3-18E6-469F-B544-61294870AB84}" type="slidenum">
              <a:rPr lang="en-US" altLang="zh-CN"/>
              <a:pPr/>
              <a:t>44</a:t>
            </a:fld>
            <a:endParaRPr lang="en-US" altLang="zh-CN"/>
          </a:p>
        </p:txBody>
      </p:sp>
      <p:sp>
        <p:nvSpPr>
          <p:cNvPr id="1101826" name="Rectangle 2"/>
          <p:cNvSpPr>
            <a:spLocks noGrp="1" noChangeArrowheads="1"/>
          </p:cNvSpPr>
          <p:nvPr>
            <p:ph type="title"/>
          </p:nvPr>
        </p:nvSpPr>
        <p:spPr>
          <a:xfrm>
            <a:off x="2495550" y="404813"/>
            <a:ext cx="7772400" cy="685800"/>
          </a:xfrm>
          <a:noFill/>
          <a:extLst>
            <a:ext uri="{909E8E84-426E-40DD-AFC4-6F175D3DCCD1}">
              <a14:hiddenFill xmlns:a14="http://schemas.microsoft.com/office/drawing/2010/main">
                <a:solidFill>
                  <a:srgbClr val="CCFFCC"/>
                </a:solidFill>
              </a14:hiddenFill>
            </a:ext>
          </a:extLst>
        </p:spPr>
        <p:txBody>
          <a:bodyPr>
            <a:normAutofit fontScale="90000"/>
          </a:bodyPr>
          <a:lstStyle/>
          <a:p>
            <a:r>
              <a:rPr lang="en-US" altLang="zh-CN" b="1">
                <a:solidFill>
                  <a:srgbClr val="FF3300"/>
                </a:solidFill>
                <a:latin typeface="华文新魏" panose="02010800040101010101" pitchFamily="2" charset="-122"/>
                <a:ea typeface="华文新魏" panose="02010800040101010101" pitchFamily="2" charset="-122"/>
              </a:rPr>
              <a:t>   </a:t>
            </a:r>
            <a:r>
              <a:rPr lang="zh-CN" altLang="en-US" b="1">
                <a:solidFill>
                  <a:srgbClr val="FF3300"/>
                </a:solidFill>
                <a:latin typeface="华文新魏" panose="02010800040101010101" pitchFamily="2" charset="-122"/>
                <a:ea typeface="华文新魏" panose="02010800040101010101" pitchFamily="2" charset="-122"/>
              </a:rPr>
              <a:t>一、权重的选取</a:t>
            </a:r>
          </a:p>
        </p:txBody>
      </p:sp>
      <p:sp>
        <p:nvSpPr>
          <p:cNvPr id="1101836" name="Text Box 12"/>
          <p:cNvSpPr txBox="1">
            <a:spLocks noChangeArrowheads="1"/>
          </p:cNvSpPr>
          <p:nvPr/>
        </p:nvSpPr>
        <p:spPr bwMode="auto">
          <a:xfrm>
            <a:off x="838200" y="939352"/>
            <a:ext cx="10644051" cy="4622804"/>
          </a:xfrm>
          <a:prstGeom prst="rect">
            <a:avLst/>
          </a:prstGeom>
          <a:noFill/>
          <a:ln>
            <a:noFill/>
          </a:ln>
          <a:effectLst/>
          <a:extLst>
            <a:ext uri="{909E8E84-426E-40DD-AFC4-6F175D3DCCD1}">
              <a14:hiddenFill xmlns:a14="http://schemas.microsoft.com/office/drawing/2010/main">
                <a:solidFill>
                  <a:srgbClr val="745094">
                    <a:alpha val="42999"/>
                  </a:srgbClr>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200000"/>
              </a:lnSpc>
              <a:spcBef>
                <a:spcPct val="20000"/>
              </a:spcBef>
            </a:pP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异方差依然存在，因此改变戈里瑟检验的形式，重新生成权重序列                                          。此时</a:t>
            </a: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rPr>
              <a:t>WLS</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估计</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结果如下：</a:t>
            </a:r>
          </a:p>
          <a:p>
            <a:pPr>
              <a:lnSpc>
                <a:spcPct val="120000"/>
              </a:lnSpc>
              <a:spcBef>
                <a:spcPct val="20000"/>
              </a:spcBef>
            </a:pPr>
            <a:endPar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50000"/>
              </a:lnSpc>
              <a:spcBef>
                <a:spcPts val="1200"/>
              </a:spcBef>
            </a:pPr>
            <a:endPar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50000"/>
              </a:lnSpc>
              <a:spcBef>
                <a:spcPts val="1200"/>
              </a:spcBef>
            </a:pP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怀</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特异方差检验结果如下：</a:t>
            </a:r>
          </a:p>
          <a:p>
            <a:pPr>
              <a:lnSpc>
                <a:spcPct val="120000"/>
              </a:lnSpc>
              <a:spcBef>
                <a:spcPct val="20000"/>
              </a:spcBef>
            </a:pPr>
            <a:endPar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1101841" name="Object 17"/>
          <p:cNvGraphicFramePr>
            <a:graphicFrameLocks noChangeAspect="1"/>
          </p:cNvGraphicFramePr>
          <p:nvPr>
            <p:extLst>
              <p:ext uri="{D42A27DB-BD31-4B8C-83A1-F6EECF244321}">
                <p14:modId xmlns:p14="http://schemas.microsoft.com/office/powerpoint/2010/main" val="1528650431"/>
              </p:ext>
            </p:extLst>
          </p:nvPr>
        </p:nvGraphicFramePr>
        <p:xfrm>
          <a:off x="4527550" y="2862542"/>
          <a:ext cx="3708400" cy="1395412"/>
        </p:xfrm>
        <a:graphic>
          <a:graphicData uri="http://schemas.openxmlformats.org/presentationml/2006/ole">
            <mc:AlternateContent xmlns:mc="http://schemas.openxmlformats.org/markup-compatibility/2006">
              <mc:Choice xmlns:v="urn:schemas-microsoft-com:vml" Requires="v">
                <p:oleObj spid="_x0000_s45098" name="Equation" r:id="rId3" imgW="1955520" imgH="736560" progId="Equation.DSMT4">
                  <p:embed/>
                </p:oleObj>
              </mc:Choice>
              <mc:Fallback>
                <p:oleObj name="Equation" r:id="rId3" imgW="1955520" imgH="736560" progId="Equation.DSMT4">
                  <p:embed/>
                  <p:pic>
                    <p:nvPicPr>
                      <p:cNvPr id="0" name=""/>
                      <p:cNvPicPr>
                        <a:picLocks noChangeAspect="1" noChangeArrowheads="1"/>
                      </p:cNvPicPr>
                      <p:nvPr/>
                    </p:nvPicPr>
                    <p:blipFill>
                      <a:blip r:embed="rId4"/>
                      <a:srcRect/>
                      <a:stretch>
                        <a:fillRect/>
                      </a:stretch>
                    </p:blipFill>
                    <p:spPr bwMode="auto">
                      <a:xfrm>
                        <a:off x="4527550" y="2862542"/>
                        <a:ext cx="3708400" cy="1395412"/>
                      </a:xfrm>
                      <a:prstGeom prst="rect">
                        <a:avLst/>
                      </a:prstGeom>
                      <a:noFill/>
                      <a:ln>
                        <a:noFill/>
                      </a:ln>
                      <a:effectLst/>
                      <a:extLst/>
                    </p:spPr>
                  </p:pic>
                </p:oleObj>
              </mc:Fallback>
            </mc:AlternateContent>
          </a:graphicData>
        </a:graphic>
      </p:graphicFrame>
      <p:graphicFrame>
        <p:nvGraphicFramePr>
          <p:cNvPr id="13" name="Object 9"/>
          <p:cNvGraphicFramePr>
            <a:graphicFrameLocks noChangeAspect="1"/>
          </p:cNvGraphicFramePr>
          <p:nvPr>
            <p:extLst>
              <p:ext uri="{D42A27DB-BD31-4B8C-83A1-F6EECF244321}">
                <p14:modId xmlns:p14="http://schemas.microsoft.com/office/powerpoint/2010/main" val="3075648211"/>
              </p:ext>
            </p:extLst>
          </p:nvPr>
        </p:nvGraphicFramePr>
        <p:xfrm>
          <a:off x="1169988" y="1938338"/>
          <a:ext cx="3963987" cy="774700"/>
        </p:xfrm>
        <a:graphic>
          <a:graphicData uri="http://schemas.openxmlformats.org/presentationml/2006/ole">
            <mc:AlternateContent xmlns:mc="http://schemas.openxmlformats.org/markup-compatibility/2006">
              <mc:Choice xmlns:v="urn:schemas-microsoft-com:vml" Requires="v">
                <p:oleObj spid="_x0000_s45099" name="Equation" r:id="rId5" imgW="2336760" imgH="457200" progId="Equation.DSMT4">
                  <p:embed/>
                </p:oleObj>
              </mc:Choice>
              <mc:Fallback>
                <p:oleObj name="Equation" r:id="rId5" imgW="2336760" imgH="457200" progId="Equation.DSMT4">
                  <p:embed/>
                  <p:pic>
                    <p:nvPicPr>
                      <p:cNvPr id="0" name=""/>
                      <p:cNvPicPr>
                        <a:picLocks noChangeAspect="1" noChangeArrowheads="1"/>
                      </p:cNvPicPr>
                      <p:nvPr/>
                    </p:nvPicPr>
                    <p:blipFill>
                      <a:blip r:embed="rId6"/>
                      <a:srcRect/>
                      <a:stretch>
                        <a:fillRect/>
                      </a:stretch>
                    </p:blipFill>
                    <p:spPr bwMode="auto">
                      <a:xfrm>
                        <a:off x="1169988" y="1938338"/>
                        <a:ext cx="3963987" cy="774700"/>
                      </a:xfrm>
                      <a:prstGeom prst="rect">
                        <a:avLst/>
                      </a:prstGeom>
                      <a:noFill/>
                      <a:ln>
                        <a:noFill/>
                      </a:ln>
                      <a:effectLst/>
                      <a:extLst/>
                    </p:spPr>
                  </p:pic>
                </p:oleObj>
              </mc:Fallback>
            </mc:AlternateContent>
          </a:graphicData>
        </a:graphic>
      </p:graphicFrame>
      <p:pic>
        <p:nvPicPr>
          <p:cNvPr id="3" name="图片 2"/>
          <p:cNvPicPr>
            <a:picLocks noChangeAspect="1"/>
          </p:cNvPicPr>
          <p:nvPr/>
        </p:nvPicPr>
        <p:blipFill>
          <a:blip r:embed="rId7"/>
          <a:stretch>
            <a:fillRect/>
          </a:stretch>
        </p:blipFill>
        <p:spPr>
          <a:xfrm>
            <a:off x="3152177" y="5011520"/>
            <a:ext cx="6754107" cy="1549107"/>
          </a:xfrm>
          <a:prstGeom prst="rect">
            <a:avLst/>
          </a:prstGeom>
        </p:spPr>
      </p:pic>
    </p:spTree>
    <p:extLst>
      <p:ext uri="{BB962C8B-B14F-4D97-AF65-F5344CB8AC3E}">
        <p14:creationId xmlns:p14="http://schemas.microsoft.com/office/powerpoint/2010/main" val="28604444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6091BFF-018A-4B56-963B-124197288350}" type="datetime1">
              <a:rPr lang="zh-CN" altLang="en-US"/>
              <a:pPr/>
              <a:t>2020/5/26</a:t>
            </a:fld>
            <a:endParaRPr lang="en-US" altLang="zh-CN"/>
          </a:p>
        </p:txBody>
      </p:sp>
      <p:sp>
        <p:nvSpPr>
          <p:cNvPr id="6" name="灯片编号占位符 5"/>
          <p:cNvSpPr>
            <a:spLocks noGrp="1"/>
          </p:cNvSpPr>
          <p:nvPr>
            <p:ph type="sldNum" sz="quarter" idx="12"/>
          </p:nvPr>
        </p:nvSpPr>
        <p:spPr/>
        <p:txBody>
          <a:bodyPr/>
          <a:lstStyle/>
          <a:p>
            <a:fld id="{2D6358B4-A0D8-46E1-A988-7F16FAB24E6B}" type="slidenum">
              <a:rPr lang="en-US" altLang="zh-CN"/>
              <a:pPr/>
              <a:t>45</a:t>
            </a:fld>
            <a:endParaRPr lang="en-US" altLang="zh-CN"/>
          </a:p>
        </p:txBody>
      </p:sp>
      <p:sp>
        <p:nvSpPr>
          <p:cNvPr id="1097730" name="Rectangle 2"/>
          <p:cNvSpPr>
            <a:spLocks noGrp="1" noChangeArrowheads="1"/>
          </p:cNvSpPr>
          <p:nvPr>
            <p:ph type="title"/>
          </p:nvPr>
        </p:nvSpPr>
        <p:spPr>
          <a:xfrm>
            <a:off x="734506" y="150011"/>
            <a:ext cx="10515600" cy="700104"/>
          </a:xfrm>
          <a:noFill/>
          <a:extLst>
            <a:ext uri="{909E8E84-426E-40DD-AFC4-6F175D3DCCD1}">
              <a14:hiddenFill xmlns:a14="http://schemas.microsoft.com/office/drawing/2010/main">
                <a:solidFill>
                  <a:srgbClr val="CCFFCC"/>
                </a:solidFill>
              </a14:hiddenFill>
            </a:ext>
          </a:extLst>
        </p:spPr>
        <p:txBody>
          <a:bodyPr/>
          <a:lstStyle/>
          <a:p>
            <a:r>
              <a:rPr lang="en-US" altLang="zh-CN" sz="4000" b="1" dirty="0">
                <a:solidFill>
                  <a:srgbClr val="FF3300"/>
                </a:solidFill>
                <a:latin typeface="华文新魏" panose="02010800040101010101" pitchFamily="2" charset="-122"/>
                <a:ea typeface="华文新魏" panose="02010800040101010101" pitchFamily="2" charset="-122"/>
              </a:rPr>
              <a:t>   </a:t>
            </a:r>
            <a:r>
              <a:rPr lang="zh-CN" altLang="en-US" sz="4000" b="1" dirty="0">
                <a:solidFill>
                  <a:srgbClr val="FF3300"/>
                </a:solidFill>
                <a:latin typeface="华文新魏" panose="02010800040101010101" pitchFamily="2" charset="-122"/>
                <a:ea typeface="华文新魏" panose="02010800040101010101" pitchFamily="2" charset="-122"/>
              </a:rPr>
              <a:t>二、异方差稳健</a:t>
            </a:r>
            <a:r>
              <a:rPr lang="zh-CN" altLang="en-US" sz="4000" b="1" dirty="0" smtClean="0">
                <a:solidFill>
                  <a:srgbClr val="FF3300"/>
                </a:solidFill>
                <a:latin typeface="华文新魏" panose="02010800040101010101" pitchFamily="2" charset="-122"/>
                <a:ea typeface="华文新魏" panose="02010800040101010101" pitchFamily="2" charset="-122"/>
              </a:rPr>
              <a:t>标准误回归）</a:t>
            </a:r>
            <a:endParaRPr lang="zh-CN" altLang="en-US" sz="4000" b="1" dirty="0">
              <a:solidFill>
                <a:srgbClr val="FF3300"/>
              </a:solidFill>
              <a:latin typeface="华文新魏" panose="02010800040101010101" pitchFamily="2" charset="-122"/>
              <a:ea typeface="华文新魏" panose="02010800040101010101"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78026310"/>
              </p:ext>
            </p:extLst>
          </p:nvPr>
        </p:nvGraphicFramePr>
        <p:xfrm>
          <a:off x="734506" y="740432"/>
          <a:ext cx="10027615" cy="2453064"/>
        </p:xfrm>
        <a:graphic>
          <a:graphicData uri="http://schemas.openxmlformats.org/presentationml/2006/ole">
            <mc:AlternateContent xmlns:mc="http://schemas.openxmlformats.org/markup-compatibility/2006">
              <mc:Choice xmlns:v="urn:schemas-microsoft-com:vml" Requires="v">
                <p:oleObj spid="_x0000_s27689" name="Equation" r:id="rId3" imgW="5194080" imgH="1269720" progId="Equation.DSMT4">
                  <p:embed/>
                </p:oleObj>
              </mc:Choice>
              <mc:Fallback>
                <p:oleObj name="Equation" r:id="rId3" imgW="5194080" imgH="1269720" progId="Equation.DSMT4">
                  <p:embed/>
                  <p:pic>
                    <p:nvPicPr>
                      <p:cNvPr id="0" name=""/>
                      <p:cNvPicPr/>
                      <p:nvPr/>
                    </p:nvPicPr>
                    <p:blipFill>
                      <a:blip r:embed="rId4"/>
                      <a:stretch>
                        <a:fillRect/>
                      </a:stretch>
                    </p:blipFill>
                    <p:spPr>
                      <a:xfrm>
                        <a:off x="734506" y="740432"/>
                        <a:ext cx="10027615" cy="2453064"/>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055157066"/>
              </p:ext>
            </p:extLst>
          </p:nvPr>
        </p:nvGraphicFramePr>
        <p:xfrm>
          <a:off x="736600" y="3287713"/>
          <a:ext cx="10617200" cy="3433762"/>
        </p:xfrm>
        <a:graphic>
          <a:graphicData uri="http://schemas.openxmlformats.org/presentationml/2006/ole">
            <mc:AlternateContent xmlns:mc="http://schemas.openxmlformats.org/markup-compatibility/2006">
              <mc:Choice xmlns:v="urn:schemas-microsoft-com:vml" Requires="v">
                <p:oleObj spid="_x0000_s27690" name="Equation" r:id="rId5" imgW="5499000" imgH="1777680" progId="Equation.DSMT4">
                  <p:embed/>
                </p:oleObj>
              </mc:Choice>
              <mc:Fallback>
                <p:oleObj name="Equation" r:id="rId5" imgW="5499000" imgH="1777680" progId="Equation.DSMT4">
                  <p:embed/>
                  <p:pic>
                    <p:nvPicPr>
                      <p:cNvPr id="0" name=""/>
                      <p:cNvPicPr/>
                      <p:nvPr/>
                    </p:nvPicPr>
                    <p:blipFill>
                      <a:blip r:embed="rId6"/>
                      <a:stretch>
                        <a:fillRect/>
                      </a:stretch>
                    </p:blipFill>
                    <p:spPr>
                      <a:xfrm>
                        <a:off x="736600" y="3287713"/>
                        <a:ext cx="10617200" cy="3433762"/>
                      </a:xfrm>
                      <a:prstGeom prst="rect">
                        <a:avLst/>
                      </a:prstGeom>
                    </p:spPr>
                  </p:pic>
                </p:oleObj>
              </mc:Fallback>
            </mc:AlternateContent>
          </a:graphicData>
        </a:graphic>
      </p:graphicFrame>
    </p:spTree>
    <p:extLst>
      <p:ext uri="{BB962C8B-B14F-4D97-AF65-F5344CB8AC3E}">
        <p14:creationId xmlns:p14="http://schemas.microsoft.com/office/powerpoint/2010/main" val="101690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D66057A8-6DEC-4841-832F-8A7B977D6BDA}" type="datetime1">
              <a:rPr lang="zh-CN" altLang="en-US"/>
              <a:pPr/>
              <a:t>2020/5/26</a:t>
            </a:fld>
            <a:endParaRPr lang="en-US" altLang="zh-CN"/>
          </a:p>
        </p:txBody>
      </p:sp>
      <p:sp>
        <p:nvSpPr>
          <p:cNvPr id="8" name="灯片编号占位符 5"/>
          <p:cNvSpPr>
            <a:spLocks noGrp="1"/>
          </p:cNvSpPr>
          <p:nvPr>
            <p:ph type="sldNum" sz="quarter" idx="12"/>
          </p:nvPr>
        </p:nvSpPr>
        <p:spPr/>
        <p:txBody>
          <a:bodyPr/>
          <a:lstStyle/>
          <a:p>
            <a:fld id="{F47F74F3-E7E7-4814-915F-499FB07D3B71}" type="slidenum">
              <a:rPr lang="en-US" altLang="zh-CN"/>
              <a:pPr/>
              <a:t>46</a:t>
            </a:fld>
            <a:endParaRPr lang="en-US" altLang="zh-CN"/>
          </a:p>
        </p:txBody>
      </p:sp>
      <p:sp>
        <p:nvSpPr>
          <p:cNvPr id="1098755" name="Rectangle 3"/>
          <p:cNvSpPr>
            <a:spLocks noChangeArrowheads="1"/>
          </p:cNvSpPr>
          <p:nvPr/>
        </p:nvSpPr>
        <p:spPr bwMode="auto">
          <a:xfrm>
            <a:off x="718459" y="1922264"/>
            <a:ext cx="10894422" cy="3022366"/>
          </a:xfrm>
          <a:prstGeom prst="rect">
            <a:avLst/>
          </a:prstGeom>
          <a:noFill/>
          <a:ln>
            <a:noFill/>
          </a:ln>
          <a:effectLst/>
          <a:extLst>
            <a:ext uri="{909E8E84-426E-40DD-AFC4-6F175D3DCCD1}">
              <a14:hiddenFill xmlns:a14="http://schemas.microsoft.com/office/drawing/2010/main">
                <a:solidFill>
                  <a:srgbClr val="8488C4"/>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spcBef>
                <a:spcPct val="25000"/>
              </a:spcBef>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例</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5.8</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　对例</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5.1</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中的回归模型进行怀特异方差校正后的估计结果如下：</a:t>
            </a:r>
          </a:p>
          <a:p>
            <a:pPr>
              <a:lnSpc>
                <a:spcPct val="125000"/>
              </a:lnSpc>
              <a:spcBef>
                <a:spcPct val="25000"/>
              </a:spcBef>
            </a:pPr>
            <a:endPar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25000"/>
              </a:lnSpc>
              <a:spcBef>
                <a:spcPct val="25000"/>
              </a:spcBef>
            </a:pPr>
            <a:endPar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25000"/>
              </a:lnSpc>
              <a:spcBef>
                <a:spcPct val="25000"/>
              </a:spcBef>
            </a:pPr>
            <a:endPar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80000"/>
              </a:lnSpc>
              <a:spcBef>
                <a:spcPct val="25000"/>
              </a:spcBef>
            </a:pPr>
            <a:endPar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1098758" name="Object 6"/>
          <p:cNvGraphicFramePr>
            <a:graphicFrameLocks noChangeAspect="1"/>
          </p:cNvGraphicFramePr>
          <p:nvPr>
            <p:extLst>
              <p:ext uri="{D42A27DB-BD31-4B8C-83A1-F6EECF244321}">
                <p14:modId xmlns:p14="http://schemas.microsoft.com/office/powerpoint/2010/main" val="4093908282"/>
              </p:ext>
            </p:extLst>
          </p:nvPr>
        </p:nvGraphicFramePr>
        <p:xfrm>
          <a:off x="6916737" y="3068638"/>
          <a:ext cx="3387725" cy="1331912"/>
        </p:xfrm>
        <a:graphic>
          <a:graphicData uri="http://schemas.openxmlformats.org/presentationml/2006/ole">
            <mc:AlternateContent xmlns:mc="http://schemas.openxmlformats.org/markup-compatibility/2006">
              <mc:Choice xmlns:v="urn:schemas-microsoft-com:vml" Requires="v">
                <p:oleObj spid="_x0000_s29762" name="Equation" r:id="rId3" imgW="1841400" imgH="723600" progId="Equation.DSMT4">
                  <p:embed/>
                </p:oleObj>
              </mc:Choice>
              <mc:Fallback>
                <p:oleObj name="Equation" r:id="rId3" imgW="1841400" imgH="723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6737" y="3068638"/>
                        <a:ext cx="3387725" cy="1331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8759" name="Object 7"/>
          <p:cNvGraphicFramePr>
            <a:graphicFrameLocks noChangeAspect="1"/>
          </p:cNvGraphicFramePr>
          <p:nvPr>
            <p:extLst>
              <p:ext uri="{D42A27DB-BD31-4B8C-83A1-F6EECF244321}">
                <p14:modId xmlns:p14="http://schemas.microsoft.com/office/powerpoint/2010/main" val="1751090851"/>
              </p:ext>
            </p:extLst>
          </p:nvPr>
        </p:nvGraphicFramePr>
        <p:xfrm>
          <a:off x="2085205" y="3068638"/>
          <a:ext cx="3387725" cy="1331912"/>
        </p:xfrm>
        <a:graphic>
          <a:graphicData uri="http://schemas.openxmlformats.org/presentationml/2006/ole">
            <mc:AlternateContent xmlns:mc="http://schemas.openxmlformats.org/markup-compatibility/2006">
              <mc:Choice xmlns:v="urn:schemas-microsoft-com:vml" Requires="v">
                <p:oleObj spid="_x0000_s29763" name="Equation" r:id="rId5" imgW="1841400" imgH="723600" progId="Equation.DSMT4">
                  <p:embed/>
                </p:oleObj>
              </mc:Choice>
              <mc:Fallback>
                <p:oleObj name="Equation" r:id="rId5" imgW="1841400" imgH="723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5205" y="3068638"/>
                        <a:ext cx="3387725" cy="1331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8760" name="Rectangle 8"/>
          <p:cNvSpPr>
            <a:spLocks noChangeArrowheads="1"/>
          </p:cNvSpPr>
          <p:nvPr/>
        </p:nvSpPr>
        <p:spPr bwMode="auto">
          <a:xfrm>
            <a:off x="2511425" y="510544"/>
            <a:ext cx="7793037" cy="11430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chemeClr val="tx2"/>
                </a:solidFill>
                <a:latin typeface="Tahoma" panose="020B0604030504040204" pitchFamily="34" charset="0"/>
                <a:ea typeface="宋体" panose="02010600030101010101" pitchFamily="2" charset="-122"/>
              </a:defRPr>
            </a:lvl1pPr>
            <a:lvl2pPr>
              <a:defRPr kumimoji="1" sz="4400">
                <a:solidFill>
                  <a:schemeClr val="tx2"/>
                </a:solidFill>
                <a:latin typeface="Tahoma" panose="020B0604030504040204" pitchFamily="34" charset="0"/>
                <a:ea typeface="宋体" panose="02010600030101010101" pitchFamily="2" charset="-122"/>
              </a:defRPr>
            </a:lvl2pPr>
            <a:lvl3pPr>
              <a:defRPr kumimoji="1" sz="4400">
                <a:solidFill>
                  <a:schemeClr val="tx2"/>
                </a:solidFill>
                <a:latin typeface="Tahoma" panose="020B0604030504040204" pitchFamily="34" charset="0"/>
                <a:ea typeface="宋体" panose="02010600030101010101" pitchFamily="2" charset="-122"/>
              </a:defRPr>
            </a:lvl3pPr>
            <a:lvl4pPr>
              <a:defRPr kumimoji="1" sz="4400">
                <a:solidFill>
                  <a:schemeClr val="tx2"/>
                </a:solidFill>
                <a:latin typeface="Tahoma" panose="020B0604030504040204" pitchFamily="34" charset="0"/>
                <a:ea typeface="宋体" panose="02010600030101010101" pitchFamily="2" charset="-122"/>
              </a:defRPr>
            </a:lvl4pPr>
            <a:lvl5pPr>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en-US" altLang="zh-CN" sz="4000" dirty="0">
                <a:solidFill>
                  <a:srgbClr val="FF3300"/>
                </a:solidFill>
                <a:latin typeface="华文新魏" panose="02010800040101010101" pitchFamily="2" charset="-122"/>
                <a:ea typeface="华文新魏" panose="02010800040101010101" pitchFamily="2" charset="-122"/>
              </a:rPr>
              <a:t>   </a:t>
            </a:r>
            <a:r>
              <a:rPr lang="zh-CN" altLang="en-US" sz="4000" dirty="0">
                <a:solidFill>
                  <a:srgbClr val="FF3300"/>
                </a:solidFill>
                <a:latin typeface="华文新魏" panose="02010800040101010101" pitchFamily="2" charset="-122"/>
                <a:ea typeface="华文新魏" panose="02010800040101010101" pitchFamily="2" charset="-122"/>
              </a:rPr>
              <a:t>二、异方差稳健标准误法</a:t>
            </a:r>
            <a:br>
              <a:rPr lang="zh-CN" altLang="en-US" sz="4000" dirty="0">
                <a:solidFill>
                  <a:srgbClr val="FF3300"/>
                </a:solidFill>
                <a:latin typeface="华文新魏" panose="02010800040101010101" pitchFamily="2" charset="-122"/>
                <a:ea typeface="华文新魏" panose="02010800040101010101" pitchFamily="2" charset="-122"/>
              </a:rPr>
            </a:br>
            <a:r>
              <a:rPr lang="zh-CN" altLang="en-US" sz="4000" dirty="0">
                <a:solidFill>
                  <a:srgbClr val="FF3300"/>
                </a:solidFill>
                <a:latin typeface="华文新魏" panose="02010800040101010101" pitchFamily="2" charset="-122"/>
                <a:ea typeface="华文新魏" panose="02010800040101010101" pitchFamily="2" charset="-122"/>
              </a:rPr>
              <a:t>　　（怀特异方差校正）</a:t>
            </a:r>
          </a:p>
        </p:txBody>
      </p:sp>
    </p:spTree>
    <p:extLst>
      <p:ext uri="{BB962C8B-B14F-4D97-AF65-F5344CB8AC3E}">
        <p14:creationId xmlns:p14="http://schemas.microsoft.com/office/powerpoint/2010/main" val="2577613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4A9F0B-761E-49A4-B5B5-D45C8D02A81C}" type="datetime1">
              <a:rPr lang="zh-CN" altLang="en-US"/>
              <a:pPr/>
              <a:t>2020/5/26</a:t>
            </a:fld>
            <a:endParaRPr lang="en-US" altLang="zh-CN"/>
          </a:p>
        </p:txBody>
      </p:sp>
      <p:sp>
        <p:nvSpPr>
          <p:cNvPr id="6" name="灯片编号占位符 5"/>
          <p:cNvSpPr>
            <a:spLocks noGrp="1"/>
          </p:cNvSpPr>
          <p:nvPr>
            <p:ph type="sldNum" sz="quarter" idx="12"/>
          </p:nvPr>
        </p:nvSpPr>
        <p:spPr/>
        <p:txBody>
          <a:bodyPr/>
          <a:lstStyle/>
          <a:p>
            <a:fld id="{80133D44-FAB8-48F8-8E9A-008A76D5BCFF}" type="slidenum">
              <a:rPr lang="en-US" altLang="zh-CN"/>
              <a:pPr/>
              <a:t>47</a:t>
            </a:fld>
            <a:endParaRPr lang="en-US" altLang="zh-CN"/>
          </a:p>
        </p:txBody>
      </p:sp>
      <p:sp>
        <p:nvSpPr>
          <p:cNvPr id="1099778" name="Rectangle 2"/>
          <p:cNvSpPr>
            <a:spLocks noGrp="1" noChangeArrowheads="1"/>
          </p:cNvSpPr>
          <p:nvPr>
            <p:ph type="title"/>
          </p:nvPr>
        </p:nvSpPr>
        <p:spPr>
          <a:xfrm>
            <a:off x="2495550" y="404813"/>
            <a:ext cx="7772400" cy="685800"/>
          </a:xfrm>
          <a:noFill/>
          <a:extLst>
            <a:ext uri="{909E8E84-426E-40DD-AFC4-6F175D3DCCD1}">
              <a14:hiddenFill xmlns:a14="http://schemas.microsoft.com/office/drawing/2010/main">
                <a:solidFill>
                  <a:srgbClr val="CCFFCC"/>
                </a:solidFill>
              </a14:hiddenFill>
            </a:ext>
          </a:extLst>
        </p:spPr>
        <p:txBody>
          <a:bodyPr>
            <a:normAutofit fontScale="90000"/>
          </a:bodyPr>
          <a:lstStyle/>
          <a:p>
            <a:r>
              <a:rPr lang="en-US" altLang="zh-CN" b="1">
                <a:solidFill>
                  <a:srgbClr val="FF3300"/>
                </a:solidFill>
                <a:latin typeface="华文新魏" panose="02010800040101010101" pitchFamily="2" charset="-122"/>
                <a:ea typeface="华文新魏" panose="02010800040101010101" pitchFamily="2" charset="-122"/>
              </a:rPr>
              <a:t>   </a:t>
            </a:r>
            <a:r>
              <a:rPr lang="zh-CN" altLang="en-US" b="1">
                <a:solidFill>
                  <a:srgbClr val="FF3300"/>
                </a:solidFill>
                <a:latin typeface="华文新魏" panose="02010800040101010101" pitchFamily="2" charset="-122"/>
                <a:ea typeface="华文新魏" panose="02010800040101010101" pitchFamily="2" charset="-122"/>
              </a:rPr>
              <a:t>二、重新设定模型</a:t>
            </a:r>
          </a:p>
        </p:txBody>
      </p:sp>
      <p:sp>
        <p:nvSpPr>
          <p:cNvPr id="1099779" name="Rectangle 3"/>
          <p:cNvSpPr>
            <a:spLocks noChangeArrowheads="1"/>
          </p:cNvSpPr>
          <p:nvPr/>
        </p:nvSpPr>
        <p:spPr bwMode="auto">
          <a:xfrm>
            <a:off x="838201" y="1557338"/>
            <a:ext cx="10644050" cy="4358116"/>
          </a:xfrm>
          <a:prstGeom prst="rect">
            <a:avLst/>
          </a:prstGeom>
          <a:noFill/>
          <a:ln>
            <a:noFill/>
          </a:ln>
          <a:effectLst/>
          <a:extLst>
            <a:ext uri="{909E8E84-426E-40DD-AFC4-6F175D3DCCD1}">
              <a14:hiddenFill xmlns:a14="http://schemas.microsoft.com/office/drawing/2010/main">
                <a:solidFill>
                  <a:srgbClr val="9966FF">
                    <a:alpha val="50999"/>
                  </a:srgbClr>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spcBef>
                <a:spcPct val="25000"/>
              </a:spcBef>
              <a:buClr>
                <a:schemeClr val="hlink"/>
              </a:buClr>
              <a:buFont typeface="Wingdings" panose="05000000000000000000" pitchFamily="2" charset="2"/>
              <a:buChar char="n"/>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某些情况下，我们可以通过重新设定模型函数形式的方法达到消除异方差的目标。</a:t>
            </a:r>
          </a:p>
          <a:p>
            <a:pPr>
              <a:lnSpc>
                <a:spcPct val="125000"/>
              </a:lnSpc>
              <a:spcBef>
                <a:spcPct val="25000"/>
              </a:spcBef>
              <a:buClr>
                <a:schemeClr val="hlink"/>
              </a:buClr>
              <a:buFont typeface="Wingdings" panose="05000000000000000000" pitchFamily="2" charset="2"/>
              <a:buChar char="n"/>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有时，异方差性产生于模型遗漏了重要的解释变量，此时，应该将这一变量纳入模型</a:t>
            </a:r>
          </a:p>
          <a:p>
            <a:pPr>
              <a:lnSpc>
                <a:spcPct val="140000"/>
              </a:lnSpc>
              <a:spcBef>
                <a:spcPct val="45000"/>
              </a:spcBef>
              <a:buClr>
                <a:schemeClr val="hlink"/>
              </a:buClr>
              <a:buFont typeface="Wingdings" panose="05000000000000000000" pitchFamily="2" charset="2"/>
              <a:buChar char="n"/>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有时，通过压缩变量数据的测量尺度也可以减弱或消除异方差。常用的方式是将原来的线性模型变换为对数线性模型或其它形式的新模型。</a:t>
            </a:r>
          </a:p>
        </p:txBody>
      </p:sp>
    </p:spTree>
    <p:extLst>
      <p:ext uri="{BB962C8B-B14F-4D97-AF65-F5344CB8AC3E}">
        <p14:creationId xmlns:p14="http://schemas.microsoft.com/office/powerpoint/2010/main" val="3466087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A7222BE6-64D9-4535-992C-3CEF225D7BF3}" type="datetime1">
              <a:rPr lang="zh-CN" altLang="en-US"/>
              <a:pPr/>
              <a:t>2020/5/26</a:t>
            </a:fld>
            <a:endParaRPr lang="en-US" altLang="zh-CN"/>
          </a:p>
        </p:txBody>
      </p:sp>
      <p:sp>
        <p:nvSpPr>
          <p:cNvPr id="9" name="灯片编号占位符 5"/>
          <p:cNvSpPr>
            <a:spLocks noGrp="1"/>
          </p:cNvSpPr>
          <p:nvPr>
            <p:ph type="sldNum" sz="quarter" idx="12"/>
          </p:nvPr>
        </p:nvSpPr>
        <p:spPr/>
        <p:txBody>
          <a:bodyPr/>
          <a:lstStyle/>
          <a:p>
            <a:fld id="{59980135-0BE5-4F82-B71B-9C151DD92A27}" type="slidenum">
              <a:rPr lang="en-US" altLang="zh-CN"/>
              <a:pPr/>
              <a:t>48</a:t>
            </a:fld>
            <a:endParaRPr lang="en-US" altLang="zh-CN"/>
          </a:p>
        </p:txBody>
      </p:sp>
      <p:sp>
        <p:nvSpPr>
          <p:cNvPr id="1100802" name="Rectangle 2"/>
          <p:cNvSpPr>
            <a:spLocks noGrp="1" noChangeArrowheads="1"/>
          </p:cNvSpPr>
          <p:nvPr>
            <p:ph type="title"/>
          </p:nvPr>
        </p:nvSpPr>
        <p:spPr>
          <a:xfrm>
            <a:off x="2561477" y="162614"/>
            <a:ext cx="7772400" cy="685800"/>
          </a:xfrm>
          <a:noFill/>
          <a:extLst>
            <a:ext uri="{909E8E84-426E-40DD-AFC4-6F175D3DCCD1}">
              <a14:hiddenFill xmlns:a14="http://schemas.microsoft.com/office/drawing/2010/main">
                <a:solidFill>
                  <a:srgbClr val="CCFFCC"/>
                </a:solidFill>
              </a14:hiddenFill>
            </a:ext>
          </a:extLst>
        </p:spPr>
        <p:txBody>
          <a:bodyPr>
            <a:normAutofit fontScale="90000"/>
          </a:bodyPr>
          <a:lstStyle/>
          <a:p>
            <a:r>
              <a:rPr lang="en-US" altLang="zh-CN" b="1" dirty="0">
                <a:solidFill>
                  <a:srgbClr val="FF3300"/>
                </a:solidFill>
                <a:latin typeface="华文新魏" panose="02010800040101010101" pitchFamily="2" charset="-122"/>
                <a:ea typeface="华文新魏" panose="02010800040101010101" pitchFamily="2" charset="-122"/>
              </a:rPr>
              <a:t>   </a:t>
            </a:r>
            <a:r>
              <a:rPr lang="zh-CN" altLang="en-US" b="1" dirty="0">
                <a:solidFill>
                  <a:srgbClr val="FF3300"/>
                </a:solidFill>
                <a:latin typeface="华文新魏" panose="02010800040101010101" pitchFamily="2" charset="-122"/>
                <a:ea typeface="华文新魏" panose="02010800040101010101" pitchFamily="2" charset="-122"/>
              </a:rPr>
              <a:t>二、重新设定模型</a:t>
            </a:r>
          </a:p>
        </p:txBody>
      </p:sp>
      <p:sp>
        <p:nvSpPr>
          <p:cNvPr id="1100803" name="Rectangle 3"/>
          <p:cNvSpPr>
            <a:spLocks noChangeArrowheads="1"/>
          </p:cNvSpPr>
          <p:nvPr/>
        </p:nvSpPr>
        <p:spPr bwMode="auto">
          <a:xfrm>
            <a:off x="1110118" y="848414"/>
            <a:ext cx="10243682" cy="3022366"/>
          </a:xfrm>
          <a:prstGeom prst="rect">
            <a:avLst/>
          </a:prstGeom>
          <a:noFill/>
          <a:ln>
            <a:noFill/>
          </a:ln>
          <a:effectLst/>
          <a:extLst>
            <a:ext uri="{909E8E84-426E-40DD-AFC4-6F175D3DCCD1}">
              <a14:hiddenFill xmlns:a14="http://schemas.microsoft.com/office/drawing/2010/main">
                <a:solidFill>
                  <a:srgbClr val="FFA1D0">
                    <a:alpha val="50999"/>
                  </a:srgbClr>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spcBef>
                <a:spcPct val="25000"/>
              </a:spcBef>
              <a:buClr>
                <a:schemeClr val="hlink"/>
              </a:buClr>
              <a:buFont typeface="Wingdings" panose="05000000000000000000" pitchFamily="2" charset="2"/>
              <a:buNone/>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例</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5.9</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　在例</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5.1</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中，如果我们设定的模型为</a:t>
            </a:r>
          </a:p>
          <a:p>
            <a:pPr>
              <a:lnSpc>
                <a:spcPct val="250000"/>
              </a:lnSpc>
              <a:spcBef>
                <a:spcPct val="25000"/>
              </a:spcBef>
              <a:buClr>
                <a:schemeClr val="hlink"/>
              </a:buClr>
              <a:buFont typeface="Wingdings" panose="05000000000000000000" pitchFamily="2" charset="2"/>
              <a:buNone/>
            </a:pP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则</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得到的</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OLS</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回归结果</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为：</a:t>
            </a:r>
            <a:endPar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25000"/>
              </a:lnSpc>
              <a:spcBef>
                <a:spcPct val="25000"/>
              </a:spcBef>
              <a:buClr>
                <a:schemeClr val="hlink"/>
              </a:buClr>
              <a:buFont typeface="Wingdings" panose="05000000000000000000" pitchFamily="2" charset="2"/>
              <a:buNone/>
            </a:pPr>
            <a:endPar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40000"/>
              </a:lnSpc>
              <a:spcBef>
                <a:spcPct val="25000"/>
              </a:spcBef>
              <a:buClr>
                <a:schemeClr val="hlink"/>
              </a:buClr>
              <a:buFont typeface="Wingdings" panose="05000000000000000000" pitchFamily="2" charset="2"/>
              <a:buNone/>
            </a:pP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怀特</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检验结果如下</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a:t>
            </a:r>
            <a:endPar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40000"/>
              </a:lnSpc>
              <a:spcBef>
                <a:spcPct val="25000"/>
              </a:spcBef>
              <a:buClr>
                <a:schemeClr val="hlink"/>
              </a:buClr>
              <a:buFont typeface="Wingdings" panose="05000000000000000000" pitchFamily="2" charset="2"/>
              <a:buNone/>
            </a:pPr>
            <a:endPar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1100804" name="Object 4"/>
          <p:cNvGraphicFramePr>
            <a:graphicFrameLocks noChangeAspect="1"/>
          </p:cNvGraphicFramePr>
          <p:nvPr>
            <p:extLst>
              <p:ext uri="{D42A27DB-BD31-4B8C-83A1-F6EECF244321}">
                <p14:modId xmlns:p14="http://schemas.microsoft.com/office/powerpoint/2010/main" val="2712754357"/>
              </p:ext>
            </p:extLst>
          </p:nvPr>
        </p:nvGraphicFramePr>
        <p:xfrm>
          <a:off x="7928222" y="940578"/>
          <a:ext cx="2692400" cy="512762"/>
        </p:xfrm>
        <a:graphic>
          <a:graphicData uri="http://schemas.openxmlformats.org/presentationml/2006/ole">
            <mc:AlternateContent xmlns:mc="http://schemas.openxmlformats.org/markup-compatibility/2006">
              <mc:Choice xmlns:v="urn:schemas-microsoft-com:vml" Requires="v">
                <p:oleObj spid="_x0000_s30793" name="Equation" r:id="rId3" imgW="1333440" imgH="253800" progId="Equation.DSMT4">
                  <p:embed/>
                </p:oleObj>
              </mc:Choice>
              <mc:Fallback>
                <p:oleObj name="Equation" r:id="rId3" imgW="133344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8222" y="940578"/>
                        <a:ext cx="2692400"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0805" name="Object 5"/>
          <p:cNvGraphicFramePr>
            <a:graphicFrameLocks noChangeAspect="1"/>
          </p:cNvGraphicFramePr>
          <p:nvPr>
            <p:extLst>
              <p:ext uri="{D42A27DB-BD31-4B8C-83A1-F6EECF244321}">
                <p14:modId xmlns:p14="http://schemas.microsoft.com/office/powerpoint/2010/main" val="1381020903"/>
              </p:ext>
            </p:extLst>
          </p:nvPr>
        </p:nvGraphicFramePr>
        <p:xfrm>
          <a:off x="5415209" y="1545504"/>
          <a:ext cx="3859213" cy="1392237"/>
        </p:xfrm>
        <a:graphic>
          <a:graphicData uri="http://schemas.openxmlformats.org/presentationml/2006/ole">
            <mc:AlternateContent xmlns:mc="http://schemas.openxmlformats.org/markup-compatibility/2006">
              <mc:Choice xmlns:v="urn:schemas-microsoft-com:vml" Requires="v">
                <p:oleObj spid="_x0000_s30794" name="Equation" r:id="rId5" imgW="2006280" imgH="723600" progId="Equation.DSMT4">
                  <p:embed/>
                </p:oleObj>
              </mc:Choice>
              <mc:Fallback>
                <p:oleObj name="Equation" r:id="rId5" imgW="2006280" imgH="723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5209" y="1545504"/>
                        <a:ext cx="3859213" cy="1392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4970" y="3566169"/>
            <a:ext cx="8405413" cy="1796451"/>
          </a:xfrm>
          <a:prstGeom prst="rect">
            <a:avLst/>
          </a:prstGeom>
        </p:spPr>
      </p:pic>
      <p:graphicFrame>
        <p:nvGraphicFramePr>
          <p:cNvPr id="3" name="对象 2"/>
          <p:cNvGraphicFramePr>
            <a:graphicFrameLocks noChangeAspect="1"/>
          </p:cNvGraphicFramePr>
          <p:nvPr>
            <p:extLst>
              <p:ext uri="{D42A27DB-BD31-4B8C-83A1-F6EECF244321}">
                <p14:modId xmlns:p14="http://schemas.microsoft.com/office/powerpoint/2010/main" val="4009383203"/>
              </p:ext>
            </p:extLst>
          </p:nvPr>
        </p:nvGraphicFramePr>
        <p:xfrm>
          <a:off x="1255713" y="5565775"/>
          <a:ext cx="10098087" cy="1155700"/>
        </p:xfrm>
        <a:graphic>
          <a:graphicData uri="http://schemas.openxmlformats.org/presentationml/2006/ole">
            <mc:AlternateContent xmlns:mc="http://schemas.openxmlformats.org/markup-compatibility/2006">
              <mc:Choice xmlns:v="urn:schemas-microsoft-com:vml" Requires="v">
                <p:oleObj spid="_x0000_s30795" name="Equation" r:id="rId8" imgW="5765760" imgH="660240" progId="Equation.DSMT4">
                  <p:embed/>
                </p:oleObj>
              </mc:Choice>
              <mc:Fallback>
                <p:oleObj name="Equation" r:id="rId8" imgW="5765760" imgH="660240" progId="Equation.DSMT4">
                  <p:embed/>
                  <p:pic>
                    <p:nvPicPr>
                      <p:cNvPr id="0" name=""/>
                      <p:cNvPicPr/>
                      <p:nvPr/>
                    </p:nvPicPr>
                    <p:blipFill>
                      <a:blip r:embed="rId9"/>
                      <a:stretch>
                        <a:fillRect/>
                      </a:stretch>
                    </p:blipFill>
                    <p:spPr>
                      <a:xfrm>
                        <a:off x="1255713" y="5565775"/>
                        <a:ext cx="10098087" cy="1155700"/>
                      </a:xfrm>
                      <a:prstGeom prst="rect">
                        <a:avLst/>
                      </a:prstGeom>
                    </p:spPr>
                  </p:pic>
                </p:oleObj>
              </mc:Fallback>
            </mc:AlternateContent>
          </a:graphicData>
        </a:graphic>
      </p:graphicFrame>
    </p:spTree>
    <p:extLst>
      <p:ext uri="{BB962C8B-B14F-4D97-AF65-F5344CB8AC3E}">
        <p14:creationId xmlns:p14="http://schemas.microsoft.com/office/powerpoint/2010/main" val="9940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日期占位符 3"/>
          <p:cNvSpPr>
            <a:spLocks noGrp="1"/>
          </p:cNvSpPr>
          <p:nvPr>
            <p:ph type="dt" sz="half" idx="10"/>
          </p:nvPr>
        </p:nvSpPr>
        <p:spPr/>
        <p:txBody>
          <a:bodyPr/>
          <a:lstStyle/>
          <a:p>
            <a:fld id="{42F4FCFB-5FD4-4EE1-9E42-E1233D1B8CA4}" type="datetime1">
              <a:rPr lang="zh-CN" altLang="en-US"/>
              <a:pPr/>
              <a:t>2020/5/26</a:t>
            </a:fld>
            <a:endParaRPr lang="en-US" altLang="zh-CN"/>
          </a:p>
        </p:txBody>
      </p:sp>
      <p:sp>
        <p:nvSpPr>
          <p:cNvPr id="53" name="灯片编号占位符 5"/>
          <p:cNvSpPr>
            <a:spLocks noGrp="1"/>
          </p:cNvSpPr>
          <p:nvPr>
            <p:ph type="sldNum" sz="quarter" idx="12"/>
          </p:nvPr>
        </p:nvSpPr>
        <p:spPr/>
        <p:txBody>
          <a:bodyPr/>
          <a:lstStyle/>
          <a:p>
            <a:fld id="{3A834513-4839-4904-872D-7E7673055599}" type="slidenum">
              <a:rPr lang="en-US" altLang="zh-CN"/>
              <a:pPr/>
              <a:t>5</a:t>
            </a:fld>
            <a:endParaRPr lang="en-US" altLang="zh-CN"/>
          </a:p>
        </p:txBody>
      </p:sp>
      <p:sp>
        <p:nvSpPr>
          <p:cNvPr id="1103874" name="Rectangle 2"/>
          <p:cNvSpPr>
            <a:spLocks noGrp="1" noChangeArrowheads="1"/>
          </p:cNvSpPr>
          <p:nvPr>
            <p:ph type="title"/>
          </p:nvPr>
        </p:nvSpPr>
        <p:spPr>
          <a:xfrm>
            <a:off x="2720976" y="463551"/>
            <a:ext cx="7705725" cy="720725"/>
          </a:xfrm>
        </p:spPr>
        <p:txBody>
          <a:bodyPr>
            <a:normAutofit fontScale="90000"/>
          </a:bodyPr>
          <a:lstStyle/>
          <a:p>
            <a:r>
              <a:rPr lang="en-US" altLang="zh-CN" b="1">
                <a:solidFill>
                  <a:srgbClr val="FFCC00"/>
                </a:solidFill>
                <a:latin typeface="Times New Roman" panose="02020603050405020304" pitchFamily="18" charset="0"/>
                <a:ea typeface="楷体_GB2312" panose="02010609030101010101" pitchFamily="49" charset="-122"/>
              </a:rPr>
              <a:t/>
            </a:r>
            <a:br>
              <a:rPr lang="en-US" altLang="zh-CN" b="1">
                <a:solidFill>
                  <a:srgbClr val="FFCC00"/>
                </a:solidFill>
                <a:latin typeface="Times New Roman" panose="02020603050405020304" pitchFamily="18" charset="0"/>
                <a:ea typeface="楷体_GB2312" panose="02010609030101010101" pitchFamily="49" charset="-122"/>
              </a:rPr>
            </a:br>
            <a:endParaRPr lang="en-US" altLang="zh-CN" sz="3200">
              <a:latin typeface="Times New Roman" panose="02020603050405020304" pitchFamily="18" charset="0"/>
              <a:ea typeface="楷体_GB2312" panose="02010609030101010101" pitchFamily="49" charset="-122"/>
            </a:endParaRPr>
          </a:p>
        </p:txBody>
      </p:sp>
      <p:sp>
        <p:nvSpPr>
          <p:cNvPr id="1103919" name="Rectangle 47"/>
          <p:cNvSpPr>
            <a:spLocks noChangeArrowheads="1"/>
          </p:cNvSpPr>
          <p:nvPr/>
        </p:nvSpPr>
        <p:spPr bwMode="auto">
          <a:xfrm>
            <a:off x="4132214" y="16058"/>
            <a:ext cx="3912327" cy="80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chemeClr val="tx2"/>
                </a:solidFill>
                <a:latin typeface="Tahoma" panose="020B0604030504040204" pitchFamily="34" charset="0"/>
                <a:ea typeface="宋体" panose="02010600030101010101" pitchFamily="2" charset="-122"/>
              </a:defRPr>
            </a:lvl1pPr>
            <a:lvl2pPr>
              <a:defRPr kumimoji="1" sz="4400">
                <a:solidFill>
                  <a:schemeClr val="tx2"/>
                </a:solidFill>
                <a:latin typeface="Tahoma" panose="020B0604030504040204" pitchFamily="34" charset="0"/>
                <a:ea typeface="宋体" panose="02010600030101010101" pitchFamily="2" charset="-122"/>
              </a:defRPr>
            </a:lvl2pPr>
            <a:lvl3pPr>
              <a:defRPr kumimoji="1" sz="4400">
                <a:solidFill>
                  <a:schemeClr val="tx2"/>
                </a:solidFill>
                <a:latin typeface="Tahoma" panose="020B0604030504040204" pitchFamily="34" charset="0"/>
                <a:ea typeface="宋体" panose="02010600030101010101" pitchFamily="2" charset="-122"/>
              </a:defRPr>
            </a:lvl3pPr>
            <a:lvl4pPr>
              <a:defRPr kumimoji="1" sz="4400">
                <a:solidFill>
                  <a:schemeClr val="tx2"/>
                </a:solidFill>
                <a:latin typeface="Tahoma" panose="020B0604030504040204" pitchFamily="34" charset="0"/>
                <a:ea typeface="宋体" panose="02010600030101010101" pitchFamily="2" charset="-122"/>
              </a:defRPr>
            </a:lvl4pPr>
            <a:lvl5pPr>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zh-CN" altLang="en-US" sz="3600" b="1" dirty="0">
                <a:solidFill>
                  <a:srgbClr val="CC3300"/>
                </a:solidFill>
                <a:latin typeface="Times New Roman" panose="02020603050405020304" pitchFamily="18" charset="0"/>
                <a:ea typeface="楷体_GB2312" panose="02010609030101010101" pitchFamily="49" charset="-122"/>
                <a:cs typeface="Times New Roman" panose="02020603050405020304" pitchFamily="18" charset="0"/>
              </a:rPr>
              <a:t>异方差的图解</a:t>
            </a:r>
          </a:p>
        </p:txBody>
      </p:sp>
      <p:grpSp>
        <p:nvGrpSpPr>
          <p:cNvPr id="1103927" name="Group 55"/>
          <p:cNvGrpSpPr>
            <a:grpSpLocks/>
          </p:cNvGrpSpPr>
          <p:nvPr/>
        </p:nvGrpSpPr>
        <p:grpSpPr bwMode="auto">
          <a:xfrm>
            <a:off x="1856770" y="1045014"/>
            <a:ext cx="8716962" cy="3106738"/>
            <a:chOff x="269" y="1525"/>
            <a:chExt cx="5491" cy="1957"/>
          </a:xfrm>
        </p:grpSpPr>
        <p:sp>
          <p:nvSpPr>
            <p:cNvPr id="1103878" name="Freeform 6"/>
            <p:cNvSpPr>
              <a:spLocks/>
            </p:cNvSpPr>
            <p:nvPr/>
          </p:nvSpPr>
          <p:spPr bwMode="auto">
            <a:xfrm rot="204510">
              <a:off x="1020" y="1888"/>
              <a:ext cx="226" cy="614"/>
            </a:xfrm>
            <a:custGeom>
              <a:avLst/>
              <a:gdLst>
                <a:gd name="T0" fmla="*/ 0 w 1080"/>
                <a:gd name="T1" fmla="*/ 1326 h 1378"/>
                <a:gd name="T2" fmla="*/ 180 w 1080"/>
                <a:gd name="T3" fmla="*/ 1326 h 1378"/>
                <a:gd name="T4" fmla="*/ 360 w 1080"/>
                <a:gd name="T5" fmla="*/ 1014 h 1378"/>
                <a:gd name="T6" fmla="*/ 540 w 1080"/>
                <a:gd name="T7" fmla="*/ 78 h 1378"/>
                <a:gd name="T8" fmla="*/ 720 w 1080"/>
                <a:gd name="T9" fmla="*/ 546 h 1378"/>
                <a:gd name="T10" fmla="*/ 900 w 1080"/>
                <a:gd name="T11" fmla="*/ 1014 h 1378"/>
                <a:gd name="T12" fmla="*/ 1080 w 1080"/>
                <a:gd name="T13" fmla="*/ 1170 h 1378"/>
              </a:gdLst>
              <a:ahLst/>
              <a:cxnLst>
                <a:cxn ang="0">
                  <a:pos x="T0" y="T1"/>
                </a:cxn>
                <a:cxn ang="0">
                  <a:pos x="T2" y="T3"/>
                </a:cxn>
                <a:cxn ang="0">
                  <a:pos x="T4" y="T5"/>
                </a:cxn>
                <a:cxn ang="0">
                  <a:pos x="T6" y="T7"/>
                </a:cxn>
                <a:cxn ang="0">
                  <a:pos x="T8" y="T9"/>
                </a:cxn>
                <a:cxn ang="0">
                  <a:pos x="T10" y="T11"/>
                </a:cxn>
                <a:cxn ang="0">
                  <a:pos x="T12" y="T13"/>
                </a:cxn>
              </a:cxnLst>
              <a:rect l="0" t="0" r="r" b="b"/>
              <a:pathLst>
                <a:path w="1080" h="1378">
                  <a:moveTo>
                    <a:pt x="0" y="1326"/>
                  </a:moveTo>
                  <a:cubicBezTo>
                    <a:pt x="60" y="1352"/>
                    <a:pt x="120" y="1378"/>
                    <a:pt x="180" y="1326"/>
                  </a:cubicBezTo>
                  <a:cubicBezTo>
                    <a:pt x="240" y="1274"/>
                    <a:pt x="300" y="1222"/>
                    <a:pt x="360" y="1014"/>
                  </a:cubicBezTo>
                  <a:cubicBezTo>
                    <a:pt x="420" y="806"/>
                    <a:pt x="480" y="156"/>
                    <a:pt x="540" y="78"/>
                  </a:cubicBezTo>
                  <a:cubicBezTo>
                    <a:pt x="600" y="0"/>
                    <a:pt x="660" y="390"/>
                    <a:pt x="720" y="546"/>
                  </a:cubicBezTo>
                  <a:cubicBezTo>
                    <a:pt x="780" y="702"/>
                    <a:pt x="840" y="910"/>
                    <a:pt x="900" y="1014"/>
                  </a:cubicBezTo>
                  <a:cubicBezTo>
                    <a:pt x="960" y="1118"/>
                    <a:pt x="1050" y="1144"/>
                    <a:pt x="1080" y="1170"/>
                  </a:cubicBezTo>
                </a:path>
              </a:pathLst>
            </a:custGeom>
            <a:noFill/>
            <a:ln w="317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03879" name="Line 7"/>
            <p:cNvSpPr>
              <a:spLocks noChangeShapeType="1"/>
            </p:cNvSpPr>
            <p:nvPr/>
          </p:nvSpPr>
          <p:spPr bwMode="auto">
            <a:xfrm>
              <a:off x="444" y="1611"/>
              <a:ext cx="0" cy="8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03880" name="Line 8"/>
            <p:cNvSpPr>
              <a:spLocks noChangeShapeType="1"/>
            </p:cNvSpPr>
            <p:nvPr/>
          </p:nvSpPr>
          <p:spPr bwMode="auto">
            <a:xfrm flipV="1">
              <a:off x="443" y="2041"/>
              <a:ext cx="1603" cy="4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03881" name="Line 9"/>
            <p:cNvSpPr>
              <a:spLocks noChangeShapeType="1"/>
            </p:cNvSpPr>
            <p:nvPr/>
          </p:nvSpPr>
          <p:spPr bwMode="auto">
            <a:xfrm>
              <a:off x="795" y="2410"/>
              <a:ext cx="1450" cy="155"/>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03882" name="Line 10"/>
            <p:cNvSpPr>
              <a:spLocks noChangeShapeType="1"/>
            </p:cNvSpPr>
            <p:nvPr/>
          </p:nvSpPr>
          <p:spPr bwMode="auto">
            <a:xfrm flipV="1">
              <a:off x="1020" y="2287"/>
              <a:ext cx="1177" cy="4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03883" name="Line 11"/>
            <p:cNvSpPr>
              <a:spLocks noChangeShapeType="1"/>
            </p:cNvSpPr>
            <p:nvPr/>
          </p:nvSpPr>
          <p:spPr bwMode="auto">
            <a:xfrm flipV="1">
              <a:off x="1296" y="2287"/>
              <a:ext cx="1352" cy="5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03884" name="Line 12"/>
            <p:cNvSpPr>
              <a:spLocks noChangeShapeType="1"/>
            </p:cNvSpPr>
            <p:nvPr/>
          </p:nvSpPr>
          <p:spPr bwMode="auto">
            <a:xfrm flipV="1">
              <a:off x="682" y="2195"/>
              <a:ext cx="1289" cy="4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03885" name="Line 13"/>
            <p:cNvSpPr>
              <a:spLocks noChangeShapeType="1"/>
            </p:cNvSpPr>
            <p:nvPr/>
          </p:nvSpPr>
          <p:spPr bwMode="auto">
            <a:xfrm flipV="1">
              <a:off x="444" y="1581"/>
              <a:ext cx="0" cy="4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03886" name="Line 14"/>
            <p:cNvSpPr>
              <a:spLocks noChangeShapeType="1"/>
            </p:cNvSpPr>
            <p:nvPr/>
          </p:nvSpPr>
          <p:spPr bwMode="auto">
            <a:xfrm>
              <a:off x="443" y="2502"/>
              <a:ext cx="1603" cy="6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03887" name="Line 15"/>
            <p:cNvSpPr>
              <a:spLocks noChangeShapeType="1"/>
            </p:cNvSpPr>
            <p:nvPr/>
          </p:nvSpPr>
          <p:spPr bwMode="auto">
            <a:xfrm>
              <a:off x="1146" y="1949"/>
              <a:ext cx="0" cy="51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1103888" name="Object 16"/>
            <p:cNvGraphicFramePr>
              <a:graphicFrameLocks noChangeAspect="1"/>
            </p:cNvGraphicFramePr>
            <p:nvPr/>
          </p:nvGraphicFramePr>
          <p:xfrm>
            <a:off x="2097" y="3116"/>
            <a:ext cx="118" cy="143"/>
          </p:xfrm>
          <a:graphic>
            <a:graphicData uri="http://schemas.openxmlformats.org/presentationml/2006/ole">
              <mc:AlternateContent xmlns:mc="http://schemas.openxmlformats.org/markup-compatibility/2006">
                <mc:Choice xmlns:v="urn:schemas-microsoft-com:vml" Requires="v">
                  <p:oleObj spid="_x0000_s2305" name="Equation" r:id="rId3" imgW="215640" imgH="215640" progId="Equation.DSMT4">
                    <p:embed/>
                  </p:oleObj>
                </mc:Choice>
                <mc:Fallback>
                  <p:oleObj name="Equation" r:id="rId3" imgW="215640" imgH="215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7" y="3116"/>
                          <a:ext cx="118" cy="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3889" name="Object 17"/>
            <p:cNvGraphicFramePr>
              <a:graphicFrameLocks noChangeAspect="1"/>
            </p:cNvGraphicFramePr>
            <p:nvPr/>
          </p:nvGraphicFramePr>
          <p:xfrm>
            <a:off x="2143" y="1905"/>
            <a:ext cx="77" cy="109"/>
          </p:xfrm>
          <a:graphic>
            <a:graphicData uri="http://schemas.openxmlformats.org/presentationml/2006/ole">
              <mc:AlternateContent xmlns:mc="http://schemas.openxmlformats.org/markup-compatibility/2006">
                <mc:Choice xmlns:v="urn:schemas-microsoft-com:vml" Requires="v">
                  <p:oleObj spid="_x0000_s2306" name="Equation" r:id="rId5" imgW="139680" imgH="164880" progId="Equation.DSMT4">
                    <p:embed/>
                  </p:oleObj>
                </mc:Choice>
                <mc:Fallback>
                  <p:oleObj name="Equation" r:id="rId5" imgW="139680" imgH="1648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 y="1905"/>
                          <a:ext cx="77" cy="1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3890" name="Object 18"/>
            <p:cNvGraphicFramePr>
              <a:graphicFrameLocks noChangeAspect="1"/>
            </p:cNvGraphicFramePr>
            <p:nvPr/>
          </p:nvGraphicFramePr>
          <p:xfrm>
            <a:off x="269" y="1643"/>
            <a:ext cx="104" cy="603"/>
          </p:xfrm>
          <a:graphic>
            <a:graphicData uri="http://schemas.openxmlformats.org/presentationml/2006/ole">
              <mc:AlternateContent xmlns:mc="http://schemas.openxmlformats.org/markup-compatibility/2006">
                <mc:Choice xmlns:v="urn:schemas-microsoft-com:vml" Requires="v">
                  <p:oleObj spid="_x0000_s2307" name="Equation" r:id="rId7" imgW="190440" imgH="914400" progId="Equation.DSMT4">
                    <p:embed/>
                  </p:oleObj>
                </mc:Choice>
                <mc:Fallback>
                  <p:oleObj name="Equation" r:id="rId7" imgW="190440" imgH="914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 y="1643"/>
                          <a:ext cx="104" cy="6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3891" name="Rectangle 19"/>
            <p:cNvSpPr>
              <a:spLocks noChangeArrowheads="1"/>
            </p:cNvSpPr>
            <p:nvPr/>
          </p:nvSpPr>
          <p:spPr bwMode="auto">
            <a:xfrm>
              <a:off x="1772" y="2724"/>
              <a:ext cx="14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E</a:t>
              </a:r>
              <a:r>
                <a:rPr lang="en-US" altLang="zh-CN" b="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b="1" i="1" dirty="0" err="1"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b="1" dirty="0" err="1"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b="1" i="1" dirty="0" err="1"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b="1" i="1" baseline="-25000" dirty="0" err="1"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i</a:t>
              </a:r>
              <a:r>
                <a:rPr lang="en-US" altLang="zh-CN" b="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 </a:t>
              </a:r>
              <a:r>
                <a:rPr lang="el-GR" altLang="zh-CN" b="1" i="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β</a:t>
              </a:r>
              <a:r>
                <a:rPr lang="en-US" altLang="zh-CN" b="1" baseline="-25000"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1</a:t>
              </a:r>
              <a:r>
                <a:rPr lang="en-US" altLang="zh-CN" b="1" i="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b="1" i="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 </a:t>
              </a:r>
              <a:r>
                <a:rPr lang="el-GR" altLang="zh-CN" b="1" i="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β</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b="1" baseline="-25000"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2</a:t>
              </a:r>
              <a:r>
                <a:rPr lang="en-US" altLang="zh-CN" b="1" i="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b="1" i="1" baseline="-25000"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i</a:t>
              </a:r>
              <a:endParaRPr lang="en-US" altLang="zh-CN" b="1" i="1" baseline="-25000"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03892" name="Line 20"/>
            <p:cNvSpPr>
              <a:spLocks noChangeShapeType="1"/>
            </p:cNvSpPr>
            <p:nvPr/>
          </p:nvSpPr>
          <p:spPr bwMode="auto">
            <a:xfrm flipV="1">
              <a:off x="2047" y="2594"/>
              <a:ext cx="75" cy="1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03893" name="Freeform 21"/>
            <p:cNvSpPr>
              <a:spLocks/>
            </p:cNvSpPr>
            <p:nvPr/>
          </p:nvSpPr>
          <p:spPr bwMode="auto">
            <a:xfrm rot="204510">
              <a:off x="1484" y="1918"/>
              <a:ext cx="226" cy="614"/>
            </a:xfrm>
            <a:custGeom>
              <a:avLst/>
              <a:gdLst>
                <a:gd name="T0" fmla="*/ 0 w 1080"/>
                <a:gd name="T1" fmla="*/ 1326 h 1378"/>
                <a:gd name="T2" fmla="*/ 180 w 1080"/>
                <a:gd name="T3" fmla="*/ 1326 h 1378"/>
                <a:gd name="T4" fmla="*/ 360 w 1080"/>
                <a:gd name="T5" fmla="*/ 1014 h 1378"/>
                <a:gd name="T6" fmla="*/ 540 w 1080"/>
                <a:gd name="T7" fmla="*/ 78 h 1378"/>
                <a:gd name="T8" fmla="*/ 720 w 1080"/>
                <a:gd name="T9" fmla="*/ 546 h 1378"/>
                <a:gd name="T10" fmla="*/ 900 w 1080"/>
                <a:gd name="T11" fmla="*/ 1014 h 1378"/>
                <a:gd name="T12" fmla="*/ 1080 w 1080"/>
                <a:gd name="T13" fmla="*/ 1170 h 1378"/>
              </a:gdLst>
              <a:ahLst/>
              <a:cxnLst>
                <a:cxn ang="0">
                  <a:pos x="T0" y="T1"/>
                </a:cxn>
                <a:cxn ang="0">
                  <a:pos x="T2" y="T3"/>
                </a:cxn>
                <a:cxn ang="0">
                  <a:pos x="T4" y="T5"/>
                </a:cxn>
                <a:cxn ang="0">
                  <a:pos x="T6" y="T7"/>
                </a:cxn>
                <a:cxn ang="0">
                  <a:pos x="T8" y="T9"/>
                </a:cxn>
                <a:cxn ang="0">
                  <a:pos x="T10" y="T11"/>
                </a:cxn>
                <a:cxn ang="0">
                  <a:pos x="T12" y="T13"/>
                </a:cxn>
              </a:cxnLst>
              <a:rect l="0" t="0" r="r" b="b"/>
              <a:pathLst>
                <a:path w="1080" h="1378">
                  <a:moveTo>
                    <a:pt x="0" y="1326"/>
                  </a:moveTo>
                  <a:cubicBezTo>
                    <a:pt x="60" y="1352"/>
                    <a:pt x="120" y="1378"/>
                    <a:pt x="180" y="1326"/>
                  </a:cubicBezTo>
                  <a:cubicBezTo>
                    <a:pt x="240" y="1274"/>
                    <a:pt x="300" y="1222"/>
                    <a:pt x="360" y="1014"/>
                  </a:cubicBezTo>
                  <a:cubicBezTo>
                    <a:pt x="420" y="806"/>
                    <a:pt x="480" y="156"/>
                    <a:pt x="540" y="78"/>
                  </a:cubicBezTo>
                  <a:cubicBezTo>
                    <a:pt x="600" y="0"/>
                    <a:pt x="660" y="390"/>
                    <a:pt x="720" y="546"/>
                  </a:cubicBezTo>
                  <a:cubicBezTo>
                    <a:pt x="780" y="702"/>
                    <a:pt x="840" y="910"/>
                    <a:pt x="900" y="1014"/>
                  </a:cubicBezTo>
                  <a:cubicBezTo>
                    <a:pt x="960" y="1118"/>
                    <a:pt x="1050" y="1144"/>
                    <a:pt x="1080" y="1170"/>
                  </a:cubicBezTo>
                </a:path>
              </a:pathLst>
            </a:custGeom>
            <a:noFill/>
            <a:ln w="317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03894" name="Line 22"/>
            <p:cNvSpPr>
              <a:spLocks noChangeShapeType="1"/>
            </p:cNvSpPr>
            <p:nvPr/>
          </p:nvSpPr>
          <p:spPr bwMode="auto">
            <a:xfrm>
              <a:off x="1610" y="1979"/>
              <a:ext cx="0" cy="51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03895" name="Freeform 23"/>
            <p:cNvSpPr>
              <a:spLocks/>
            </p:cNvSpPr>
            <p:nvPr/>
          </p:nvSpPr>
          <p:spPr bwMode="auto">
            <a:xfrm rot="204510">
              <a:off x="1892" y="1963"/>
              <a:ext cx="226" cy="614"/>
            </a:xfrm>
            <a:custGeom>
              <a:avLst/>
              <a:gdLst>
                <a:gd name="T0" fmla="*/ 0 w 1080"/>
                <a:gd name="T1" fmla="*/ 1326 h 1378"/>
                <a:gd name="T2" fmla="*/ 180 w 1080"/>
                <a:gd name="T3" fmla="*/ 1326 h 1378"/>
                <a:gd name="T4" fmla="*/ 360 w 1080"/>
                <a:gd name="T5" fmla="*/ 1014 h 1378"/>
                <a:gd name="T6" fmla="*/ 540 w 1080"/>
                <a:gd name="T7" fmla="*/ 78 h 1378"/>
                <a:gd name="T8" fmla="*/ 720 w 1080"/>
                <a:gd name="T9" fmla="*/ 546 h 1378"/>
                <a:gd name="T10" fmla="*/ 900 w 1080"/>
                <a:gd name="T11" fmla="*/ 1014 h 1378"/>
                <a:gd name="T12" fmla="*/ 1080 w 1080"/>
                <a:gd name="T13" fmla="*/ 1170 h 1378"/>
              </a:gdLst>
              <a:ahLst/>
              <a:cxnLst>
                <a:cxn ang="0">
                  <a:pos x="T0" y="T1"/>
                </a:cxn>
                <a:cxn ang="0">
                  <a:pos x="T2" y="T3"/>
                </a:cxn>
                <a:cxn ang="0">
                  <a:pos x="T4" y="T5"/>
                </a:cxn>
                <a:cxn ang="0">
                  <a:pos x="T6" y="T7"/>
                </a:cxn>
                <a:cxn ang="0">
                  <a:pos x="T8" y="T9"/>
                </a:cxn>
                <a:cxn ang="0">
                  <a:pos x="T10" y="T11"/>
                </a:cxn>
                <a:cxn ang="0">
                  <a:pos x="T12" y="T13"/>
                </a:cxn>
              </a:cxnLst>
              <a:rect l="0" t="0" r="r" b="b"/>
              <a:pathLst>
                <a:path w="1080" h="1378">
                  <a:moveTo>
                    <a:pt x="0" y="1326"/>
                  </a:moveTo>
                  <a:cubicBezTo>
                    <a:pt x="60" y="1352"/>
                    <a:pt x="120" y="1378"/>
                    <a:pt x="180" y="1326"/>
                  </a:cubicBezTo>
                  <a:cubicBezTo>
                    <a:pt x="240" y="1274"/>
                    <a:pt x="300" y="1222"/>
                    <a:pt x="360" y="1014"/>
                  </a:cubicBezTo>
                  <a:cubicBezTo>
                    <a:pt x="420" y="806"/>
                    <a:pt x="480" y="156"/>
                    <a:pt x="540" y="78"/>
                  </a:cubicBezTo>
                  <a:cubicBezTo>
                    <a:pt x="600" y="0"/>
                    <a:pt x="660" y="390"/>
                    <a:pt x="720" y="546"/>
                  </a:cubicBezTo>
                  <a:cubicBezTo>
                    <a:pt x="780" y="702"/>
                    <a:pt x="840" y="910"/>
                    <a:pt x="900" y="1014"/>
                  </a:cubicBezTo>
                  <a:cubicBezTo>
                    <a:pt x="960" y="1118"/>
                    <a:pt x="1050" y="1144"/>
                    <a:pt x="1080" y="1170"/>
                  </a:cubicBezTo>
                </a:path>
              </a:pathLst>
            </a:custGeom>
            <a:noFill/>
            <a:ln w="317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03896" name="Line 24"/>
            <p:cNvSpPr>
              <a:spLocks noChangeShapeType="1"/>
            </p:cNvSpPr>
            <p:nvPr/>
          </p:nvSpPr>
          <p:spPr bwMode="auto">
            <a:xfrm>
              <a:off x="2018" y="2024"/>
              <a:ext cx="0" cy="51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03897" name="Text Box 25"/>
            <p:cNvSpPr txBox="1">
              <a:spLocks noChangeArrowheads="1"/>
            </p:cNvSpPr>
            <p:nvPr/>
          </p:nvSpPr>
          <p:spPr bwMode="auto">
            <a:xfrm>
              <a:off x="657" y="3249"/>
              <a:ext cx="140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Times New Roman" panose="02020603050405020304" pitchFamily="18" charset="0"/>
                  <a:ea typeface="楷体_GB2312" panose="02010609030101010101" pitchFamily="49" charset="-122"/>
                  <a:cs typeface="Times New Roman" panose="02020603050405020304" pitchFamily="18" charset="0"/>
                </a:rPr>
                <a:t>同方差</a:t>
              </a:r>
            </a:p>
          </p:txBody>
        </p:sp>
        <p:sp>
          <p:nvSpPr>
            <p:cNvPr id="1103899" name="Freeform 27"/>
            <p:cNvSpPr>
              <a:spLocks/>
            </p:cNvSpPr>
            <p:nvPr/>
          </p:nvSpPr>
          <p:spPr bwMode="auto">
            <a:xfrm rot="204510">
              <a:off x="3608" y="1832"/>
              <a:ext cx="226" cy="614"/>
            </a:xfrm>
            <a:custGeom>
              <a:avLst/>
              <a:gdLst>
                <a:gd name="T0" fmla="*/ 0 w 1080"/>
                <a:gd name="T1" fmla="*/ 1326 h 1378"/>
                <a:gd name="T2" fmla="*/ 180 w 1080"/>
                <a:gd name="T3" fmla="*/ 1326 h 1378"/>
                <a:gd name="T4" fmla="*/ 360 w 1080"/>
                <a:gd name="T5" fmla="*/ 1014 h 1378"/>
                <a:gd name="T6" fmla="*/ 540 w 1080"/>
                <a:gd name="T7" fmla="*/ 78 h 1378"/>
                <a:gd name="T8" fmla="*/ 720 w 1080"/>
                <a:gd name="T9" fmla="*/ 546 h 1378"/>
                <a:gd name="T10" fmla="*/ 900 w 1080"/>
                <a:gd name="T11" fmla="*/ 1014 h 1378"/>
                <a:gd name="T12" fmla="*/ 1080 w 1080"/>
                <a:gd name="T13" fmla="*/ 1170 h 1378"/>
              </a:gdLst>
              <a:ahLst/>
              <a:cxnLst>
                <a:cxn ang="0">
                  <a:pos x="T0" y="T1"/>
                </a:cxn>
                <a:cxn ang="0">
                  <a:pos x="T2" y="T3"/>
                </a:cxn>
                <a:cxn ang="0">
                  <a:pos x="T4" y="T5"/>
                </a:cxn>
                <a:cxn ang="0">
                  <a:pos x="T6" y="T7"/>
                </a:cxn>
                <a:cxn ang="0">
                  <a:pos x="T8" y="T9"/>
                </a:cxn>
                <a:cxn ang="0">
                  <a:pos x="T10" y="T11"/>
                </a:cxn>
                <a:cxn ang="0">
                  <a:pos x="T12" y="T13"/>
                </a:cxn>
              </a:cxnLst>
              <a:rect l="0" t="0" r="r" b="b"/>
              <a:pathLst>
                <a:path w="1080" h="1378">
                  <a:moveTo>
                    <a:pt x="0" y="1326"/>
                  </a:moveTo>
                  <a:cubicBezTo>
                    <a:pt x="60" y="1352"/>
                    <a:pt x="120" y="1378"/>
                    <a:pt x="180" y="1326"/>
                  </a:cubicBezTo>
                  <a:cubicBezTo>
                    <a:pt x="240" y="1274"/>
                    <a:pt x="300" y="1222"/>
                    <a:pt x="360" y="1014"/>
                  </a:cubicBezTo>
                  <a:cubicBezTo>
                    <a:pt x="420" y="806"/>
                    <a:pt x="480" y="156"/>
                    <a:pt x="540" y="78"/>
                  </a:cubicBezTo>
                  <a:cubicBezTo>
                    <a:pt x="600" y="0"/>
                    <a:pt x="660" y="390"/>
                    <a:pt x="720" y="546"/>
                  </a:cubicBezTo>
                  <a:cubicBezTo>
                    <a:pt x="780" y="702"/>
                    <a:pt x="840" y="910"/>
                    <a:pt x="900" y="1014"/>
                  </a:cubicBezTo>
                  <a:cubicBezTo>
                    <a:pt x="960" y="1118"/>
                    <a:pt x="1050" y="1144"/>
                    <a:pt x="1080" y="1170"/>
                  </a:cubicBezTo>
                </a:path>
              </a:pathLst>
            </a:custGeom>
            <a:noFill/>
            <a:ln w="317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03900" name="Line 28"/>
            <p:cNvSpPr>
              <a:spLocks noChangeShapeType="1"/>
            </p:cNvSpPr>
            <p:nvPr/>
          </p:nvSpPr>
          <p:spPr bwMode="auto">
            <a:xfrm>
              <a:off x="3032" y="1555"/>
              <a:ext cx="0" cy="8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03901" name="Line 29"/>
            <p:cNvSpPr>
              <a:spLocks noChangeShapeType="1"/>
            </p:cNvSpPr>
            <p:nvPr/>
          </p:nvSpPr>
          <p:spPr bwMode="auto">
            <a:xfrm flipV="1">
              <a:off x="3031" y="1985"/>
              <a:ext cx="1603" cy="4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03902" name="Line 30"/>
            <p:cNvSpPr>
              <a:spLocks noChangeShapeType="1"/>
            </p:cNvSpPr>
            <p:nvPr/>
          </p:nvSpPr>
          <p:spPr bwMode="auto">
            <a:xfrm>
              <a:off x="3383" y="2354"/>
              <a:ext cx="1450" cy="155"/>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03903" name="Line 31"/>
            <p:cNvSpPr>
              <a:spLocks noChangeShapeType="1"/>
            </p:cNvSpPr>
            <p:nvPr/>
          </p:nvSpPr>
          <p:spPr bwMode="auto">
            <a:xfrm flipV="1">
              <a:off x="3608" y="2231"/>
              <a:ext cx="1177" cy="4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03904" name="Line 32"/>
            <p:cNvSpPr>
              <a:spLocks noChangeShapeType="1"/>
            </p:cNvSpPr>
            <p:nvPr/>
          </p:nvSpPr>
          <p:spPr bwMode="auto">
            <a:xfrm flipV="1">
              <a:off x="3884" y="2231"/>
              <a:ext cx="1352" cy="5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03905" name="Line 33"/>
            <p:cNvSpPr>
              <a:spLocks noChangeShapeType="1"/>
            </p:cNvSpPr>
            <p:nvPr/>
          </p:nvSpPr>
          <p:spPr bwMode="auto">
            <a:xfrm flipV="1">
              <a:off x="3270" y="2139"/>
              <a:ext cx="1289" cy="4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03906" name="Freeform 34"/>
            <p:cNvSpPr>
              <a:spLocks/>
            </p:cNvSpPr>
            <p:nvPr/>
          </p:nvSpPr>
          <p:spPr bwMode="auto">
            <a:xfrm>
              <a:off x="3984" y="2231"/>
              <a:ext cx="475" cy="246"/>
            </a:xfrm>
            <a:custGeom>
              <a:avLst/>
              <a:gdLst>
                <a:gd name="T0" fmla="*/ 0 w 1260"/>
                <a:gd name="T1" fmla="*/ 624 h 624"/>
                <a:gd name="T2" fmla="*/ 180 w 1260"/>
                <a:gd name="T3" fmla="*/ 468 h 624"/>
                <a:gd name="T4" fmla="*/ 360 w 1260"/>
                <a:gd name="T5" fmla="*/ 156 h 624"/>
                <a:gd name="T6" fmla="*/ 540 w 1260"/>
                <a:gd name="T7" fmla="*/ 0 h 624"/>
                <a:gd name="T8" fmla="*/ 720 w 1260"/>
                <a:gd name="T9" fmla="*/ 156 h 624"/>
                <a:gd name="T10" fmla="*/ 1080 w 1260"/>
                <a:gd name="T11" fmla="*/ 312 h 624"/>
                <a:gd name="T12" fmla="*/ 1260 w 1260"/>
                <a:gd name="T13" fmla="*/ 312 h 624"/>
              </a:gdLst>
              <a:ahLst/>
              <a:cxnLst>
                <a:cxn ang="0">
                  <a:pos x="T0" y="T1"/>
                </a:cxn>
                <a:cxn ang="0">
                  <a:pos x="T2" y="T3"/>
                </a:cxn>
                <a:cxn ang="0">
                  <a:pos x="T4" y="T5"/>
                </a:cxn>
                <a:cxn ang="0">
                  <a:pos x="T6" y="T7"/>
                </a:cxn>
                <a:cxn ang="0">
                  <a:pos x="T8" y="T9"/>
                </a:cxn>
                <a:cxn ang="0">
                  <a:pos x="T10" y="T11"/>
                </a:cxn>
                <a:cxn ang="0">
                  <a:pos x="T12" y="T13"/>
                </a:cxn>
              </a:cxnLst>
              <a:rect l="0" t="0" r="r" b="b"/>
              <a:pathLst>
                <a:path w="1260" h="624">
                  <a:moveTo>
                    <a:pt x="0" y="624"/>
                  </a:moveTo>
                  <a:cubicBezTo>
                    <a:pt x="60" y="585"/>
                    <a:pt x="120" y="546"/>
                    <a:pt x="180" y="468"/>
                  </a:cubicBezTo>
                  <a:cubicBezTo>
                    <a:pt x="240" y="390"/>
                    <a:pt x="300" y="234"/>
                    <a:pt x="360" y="156"/>
                  </a:cubicBezTo>
                  <a:cubicBezTo>
                    <a:pt x="420" y="78"/>
                    <a:pt x="480" y="0"/>
                    <a:pt x="540" y="0"/>
                  </a:cubicBezTo>
                  <a:cubicBezTo>
                    <a:pt x="600" y="0"/>
                    <a:pt x="630" y="104"/>
                    <a:pt x="720" y="156"/>
                  </a:cubicBezTo>
                  <a:cubicBezTo>
                    <a:pt x="810" y="208"/>
                    <a:pt x="990" y="286"/>
                    <a:pt x="1080" y="312"/>
                  </a:cubicBezTo>
                  <a:cubicBezTo>
                    <a:pt x="1170" y="338"/>
                    <a:pt x="1230" y="312"/>
                    <a:pt x="1260" y="312"/>
                  </a:cubicBezTo>
                </a:path>
              </a:pathLst>
            </a:custGeom>
            <a:noFill/>
            <a:ln w="317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03907" name="Line 35"/>
            <p:cNvSpPr>
              <a:spLocks noChangeShapeType="1"/>
            </p:cNvSpPr>
            <p:nvPr/>
          </p:nvSpPr>
          <p:spPr bwMode="auto">
            <a:xfrm>
              <a:off x="4184" y="2262"/>
              <a:ext cx="0" cy="16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03908" name="Line 36"/>
            <p:cNvSpPr>
              <a:spLocks noChangeShapeType="1"/>
            </p:cNvSpPr>
            <p:nvPr/>
          </p:nvSpPr>
          <p:spPr bwMode="auto">
            <a:xfrm>
              <a:off x="4610" y="2323"/>
              <a:ext cx="0" cy="14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03909" name="Line 37"/>
            <p:cNvSpPr>
              <a:spLocks noChangeShapeType="1"/>
            </p:cNvSpPr>
            <p:nvPr/>
          </p:nvSpPr>
          <p:spPr bwMode="auto">
            <a:xfrm flipV="1">
              <a:off x="3032" y="1525"/>
              <a:ext cx="0" cy="4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03910" name="Line 38"/>
            <p:cNvSpPr>
              <a:spLocks noChangeShapeType="1"/>
            </p:cNvSpPr>
            <p:nvPr/>
          </p:nvSpPr>
          <p:spPr bwMode="auto">
            <a:xfrm>
              <a:off x="3031" y="2446"/>
              <a:ext cx="1603" cy="6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03911" name="Freeform 39"/>
            <p:cNvSpPr>
              <a:spLocks/>
            </p:cNvSpPr>
            <p:nvPr/>
          </p:nvSpPr>
          <p:spPr bwMode="auto">
            <a:xfrm rot="-196661">
              <a:off x="4183" y="2293"/>
              <a:ext cx="852" cy="307"/>
            </a:xfrm>
            <a:custGeom>
              <a:avLst/>
              <a:gdLst>
                <a:gd name="T0" fmla="*/ 0 w 1980"/>
                <a:gd name="T1" fmla="*/ 650 h 650"/>
                <a:gd name="T2" fmla="*/ 360 w 1980"/>
                <a:gd name="T3" fmla="*/ 494 h 650"/>
                <a:gd name="T4" fmla="*/ 720 w 1980"/>
                <a:gd name="T5" fmla="*/ 182 h 650"/>
                <a:gd name="T6" fmla="*/ 1080 w 1980"/>
                <a:gd name="T7" fmla="*/ 26 h 650"/>
                <a:gd name="T8" fmla="*/ 1620 w 1980"/>
                <a:gd name="T9" fmla="*/ 26 h 650"/>
                <a:gd name="T10" fmla="*/ 1980 w 1980"/>
                <a:gd name="T11" fmla="*/ 26 h 650"/>
              </a:gdLst>
              <a:ahLst/>
              <a:cxnLst>
                <a:cxn ang="0">
                  <a:pos x="T0" y="T1"/>
                </a:cxn>
                <a:cxn ang="0">
                  <a:pos x="T2" y="T3"/>
                </a:cxn>
                <a:cxn ang="0">
                  <a:pos x="T4" y="T5"/>
                </a:cxn>
                <a:cxn ang="0">
                  <a:pos x="T6" y="T7"/>
                </a:cxn>
                <a:cxn ang="0">
                  <a:pos x="T8" y="T9"/>
                </a:cxn>
                <a:cxn ang="0">
                  <a:pos x="T10" y="T11"/>
                </a:cxn>
              </a:cxnLst>
              <a:rect l="0" t="0" r="r" b="b"/>
              <a:pathLst>
                <a:path w="1980" h="650">
                  <a:moveTo>
                    <a:pt x="0" y="650"/>
                  </a:moveTo>
                  <a:cubicBezTo>
                    <a:pt x="120" y="611"/>
                    <a:pt x="240" y="572"/>
                    <a:pt x="360" y="494"/>
                  </a:cubicBezTo>
                  <a:cubicBezTo>
                    <a:pt x="480" y="416"/>
                    <a:pt x="600" y="260"/>
                    <a:pt x="720" y="182"/>
                  </a:cubicBezTo>
                  <a:cubicBezTo>
                    <a:pt x="840" y="104"/>
                    <a:pt x="930" y="52"/>
                    <a:pt x="1080" y="26"/>
                  </a:cubicBezTo>
                  <a:cubicBezTo>
                    <a:pt x="1230" y="0"/>
                    <a:pt x="1470" y="26"/>
                    <a:pt x="1620" y="26"/>
                  </a:cubicBezTo>
                  <a:cubicBezTo>
                    <a:pt x="1770" y="26"/>
                    <a:pt x="1920" y="26"/>
                    <a:pt x="1980" y="26"/>
                  </a:cubicBezTo>
                </a:path>
              </a:pathLst>
            </a:custGeom>
            <a:noFill/>
            <a:ln w="317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03912" name="Line 40"/>
            <p:cNvSpPr>
              <a:spLocks noChangeShapeType="1"/>
            </p:cNvSpPr>
            <p:nvPr/>
          </p:nvSpPr>
          <p:spPr bwMode="auto">
            <a:xfrm>
              <a:off x="3734" y="1893"/>
              <a:ext cx="0" cy="51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1103913" name="Object 41"/>
            <p:cNvGraphicFramePr>
              <a:graphicFrameLocks noChangeAspect="1"/>
            </p:cNvGraphicFramePr>
            <p:nvPr/>
          </p:nvGraphicFramePr>
          <p:xfrm>
            <a:off x="4685" y="3060"/>
            <a:ext cx="118" cy="143"/>
          </p:xfrm>
          <a:graphic>
            <a:graphicData uri="http://schemas.openxmlformats.org/presentationml/2006/ole">
              <mc:AlternateContent xmlns:mc="http://schemas.openxmlformats.org/markup-compatibility/2006">
                <mc:Choice xmlns:v="urn:schemas-microsoft-com:vml" Requires="v">
                  <p:oleObj spid="_x0000_s2308" name="Equation" r:id="rId9" imgW="215640" imgH="215640" progId="Equation.DSMT4">
                    <p:embed/>
                  </p:oleObj>
                </mc:Choice>
                <mc:Fallback>
                  <p:oleObj name="Equation" r:id="rId9" imgW="215640" imgH="2156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5" y="3060"/>
                          <a:ext cx="118" cy="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3914" name="Object 42"/>
            <p:cNvGraphicFramePr>
              <a:graphicFrameLocks noChangeAspect="1"/>
            </p:cNvGraphicFramePr>
            <p:nvPr/>
          </p:nvGraphicFramePr>
          <p:xfrm>
            <a:off x="4731" y="1849"/>
            <a:ext cx="77" cy="109"/>
          </p:xfrm>
          <a:graphic>
            <a:graphicData uri="http://schemas.openxmlformats.org/presentationml/2006/ole">
              <mc:AlternateContent xmlns:mc="http://schemas.openxmlformats.org/markup-compatibility/2006">
                <mc:Choice xmlns:v="urn:schemas-microsoft-com:vml" Requires="v">
                  <p:oleObj spid="_x0000_s2309" name="Equation" r:id="rId11" imgW="139680" imgH="164880" progId="Equation.DSMT4">
                    <p:embed/>
                  </p:oleObj>
                </mc:Choice>
                <mc:Fallback>
                  <p:oleObj name="Equation" r:id="rId11" imgW="139680" imgH="1648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31" y="1849"/>
                          <a:ext cx="77" cy="1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3915" name="Object 43"/>
            <p:cNvGraphicFramePr>
              <a:graphicFrameLocks noChangeAspect="1"/>
            </p:cNvGraphicFramePr>
            <p:nvPr/>
          </p:nvGraphicFramePr>
          <p:xfrm>
            <a:off x="2857" y="1587"/>
            <a:ext cx="104" cy="603"/>
          </p:xfrm>
          <a:graphic>
            <a:graphicData uri="http://schemas.openxmlformats.org/presentationml/2006/ole">
              <mc:AlternateContent xmlns:mc="http://schemas.openxmlformats.org/markup-compatibility/2006">
                <mc:Choice xmlns:v="urn:schemas-microsoft-com:vml" Requires="v">
                  <p:oleObj spid="_x0000_s2310" name="Equation" r:id="rId13" imgW="190440" imgH="914400" progId="Equation.DSMT4">
                    <p:embed/>
                  </p:oleObj>
                </mc:Choice>
                <mc:Fallback>
                  <p:oleObj name="Equation" r:id="rId13" imgW="190440" imgH="9144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57" y="1587"/>
                          <a:ext cx="104" cy="6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3916" name="Rectangle 44"/>
            <p:cNvSpPr>
              <a:spLocks noChangeArrowheads="1"/>
            </p:cNvSpPr>
            <p:nvPr/>
          </p:nvSpPr>
          <p:spPr bwMode="auto">
            <a:xfrm>
              <a:off x="4360" y="2668"/>
              <a:ext cx="14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E</a:t>
              </a:r>
              <a:r>
                <a:rPr lang="en-US" altLang="zh-CN"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b="1" i="1" dirty="0" err="1">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b="1" dirty="0" err="1">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b="1" i="1" dirty="0" err="1">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b="1" i="1" baseline="-25000" dirty="0" err="1">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i</a:t>
              </a:r>
              <a:r>
                <a:rPr lang="en-US" altLang="zh-CN"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 = </a:t>
              </a:r>
              <a:r>
                <a:rPr lang="el-GR" altLang="zh-CN" b="1" i="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β</a:t>
              </a:r>
              <a:r>
                <a:rPr lang="en-US" altLang="zh-CN" b="1" baseline="-25000"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1</a:t>
              </a:r>
              <a:r>
                <a:rPr lang="en-US" altLang="zh-CN" b="1" i="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 + </a:t>
              </a:r>
              <a:r>
                <a:rPr lang="el-GR" altLang="zh-CN" b="1" i="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β</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b="1" baseline="-25000"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2</a:t>
              </a:r>
              <a:r>
                <a:rPr lang="en-US" altLang="zh-CN" b="1" i="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b="1" i="1" baseline="-25000"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i</a:t>
              </a:r>
            </a:p>
          </p:txBody>
        </p:sp>
        <p:sp>
          <p:nvSpPr>
            <p:cNvPr id="1103917" name="Line 45"/>
            <p:cNvSpPr>
              <a:spLocks noChangeShapeType="1"/>
            </p:cNvSpPr>
            <p:nvPr/>
          </p:nvSpPr>
          <p:spPr bwMode="auto">
            <a:xfrm flipV="1">
              <a:off x="4635" y="2538"/>
              <a:ext cx="75" cy="1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03918" name="Text Box 46"/>
            <p:cNvSpPr txBox="1">
              <a:spLocks noChangeArrowheads="1"/>
            </p:cNvSpPr>
            <p:nvPr/>
          </p:nvSpPr>
          <p:spPr bwMode="auto">
            <a:xfrm>
              <a:off x="3583" y="3249"/>
              <a:ext cx="140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Times New Roman" panose="02020603050405020304" pitchFamily="18" charset="0"/>
                  <a:ea typeface="楷体_GB2312" panose="02010609030101010101" pitchFamily="49" charset="-122"/>
                  <a:cs typeface="Times New Roman" panose="02020603050405020304" pitchFamily="18" charset="0"/>
                </a:rPr>
                <a:t>异方差</a:t>
              </a:r>
            </a:p>
          </p:txBody>
        </p:sp>
        <p:sp>
          <p:nvSpPr>
            <p:cNvPr id="1103920" name="Text Box 48"/>
            <p:cNvSpPr txBox="1">
              <a:spLocks noChangeArrowheads="1"/>
            </p:cNvSpPr>
            <p:nvPr/>
          </p:nvSpPr>
          <p:spPr bwMode="auto">
            <a:xfrm>
              <a:off x="476" y="2614"/>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b="1" baseline="-25000">
                  <a:latin typeface="Times New Roman" panose="02020603050405020304" pitchFamily="18" charset="0"/>
                  <a:ea typeface="楷体_GB2312" panose="02010609030101010101" pitchFamily="49" charset="-122"/>
                  <a:cs typeface="Times New Roman" panose="02020603050405020304" pitchFamily="18" charset="0"/>
                </a:rPr>
                <a:t>1</a:t>
              </a:r>
            </a:p>
          </p:txBody>
        </p:sp>
        <p:sp>
          <p:nvSpPr>
            <p:cNvPr id="1103921" name="Text Box 49"/>
            <p:cNvSpPr txBox="1">
              <a:spLocks noChangeArrowheads="1"/>
            </p:cNvSpPr>
            <p:nvPr/>
          </p:nvSpPr>
          <p:spPr bwMode="auto">
            <a:xfrm>
              <a:off x="748" y="2750"/>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b="1" baseline="-25000">
                  <a:latin typeface="Times New Roman" panose="02020603050405020304" pitchFamily="18" charset="0"/>
                  <a:ea typeface="楷体_GB2312" panose="02010609030101010101" pitchFamily="49" charset="-122"/>
                  <a:cs typeface="Times New Roman" panose="02020603050405020304" pitchFamily="18" charset="0"/>
                </a:rPr>
                <a:t>2</a:t>
              </a:r>
            </a:p>
          </p:txBody>
        </p:sp>
        <p:sp>
          <p:nvSpPr>
            <p:cNvPr id="1103922" name="Text Box 50"/>
            <p:cNvSpPr txBox="1">
              <a:spLocks noChangeArrowheads="1"/>
            </p:cNvSpPr>
            <p:nvPr/>
          </p:nvSpPr>
          <p:spPr bwMode="auto">
            <a:xfrm>
              <a:off x="1020" y="2886"/>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b="1" baseline="-25000">
                  <a:latin typeface="Times New Roman" panose="02020603050405020304" pitchFamily="18" charset="0"/>
                  <a:ea typeface="楷体_GB2312" panose="02010609030101010101" pitchFamily="49" charset="-122"/>
                  <a:cs typeface="Times New Roman" panose="02020603050405020304" pitchFamily="18" charset="0"/>
                </a:rPr>
                <a:t>3</a:t>
              </a:r>
            </a:p>
          </p:txBody>
        </p:sp>
        <p:sp>
          <p:nvSpPr>
            <p:cNvPr id="1103924" name="Text Box 52"/>
            <p:cNvSpPr txBox="1">
              <a:spLocks noChangeArrowheads="1"/>
            </p:cNvSpPr>
            <p:nvPr/>
          </p:nvSpPr>
          <p:spPr bwMode="auto">
            <a:xfrm>
              <a:off x="3062" y="2614"/>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b="1" baseline="-25000">
                  <a:latin typeface="Times New Roman" panose="02020603050405020304" pitchFamily="18" charset="0"/>
                  <a:ea typeface="楷体_GB2312" panose="02010609030101010101" pitchFamily="49" charset="-122"/>
                  <a:cs typeface="Times New Roman" panose="02020603050405020304" pitchFamily="18" charset="0"/>
                </a:rPr>
                <a:t>1</a:t>
              </a:r>
            </a:p>
          </p:txBody>
        </p:sp>
        <p:sp>
          <p:nvSpPr>
            <p:cNvPr id="1103925" name="Text Box 53"/>
            <p:cNvSpPr txBox="1">
              <a:spLocks noChangeArrowheads="1"/>
            </p:cNvSpPr>
            <p:nvPr/>
          </p:nvSpPr>
          <p:spPr bwMode="auto">
            <a:xfrm>
              <a:off x="3334" y="2750"/>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b="1" baseline="-25000">
                  <a:latin typeface="Times New Roman" panose="02020603050405020304" pitchFamily="18" charset="0"/>
                  <a:ea typeface="楷体_GB2312" panose="02010609030101010101" pitchFamily="49" charset="-122"/>
                  <a:cs typeface="Times New Roman" panose="02020603050405020304" pitchFamily="18" charset="0"/>
                </a:rPr>
                <a:t>2</a:t>
              </a:r>
            </a:p>
          </p:txBody>
        </p:sp>
        <p:sp>
          <p:nvSpPr>
            <p:cNvPr id="1103926" name="Text Box 54"/>
            <p:cNvSpPr txBox="1">
              <a:spLocks noChangeArrowheads="1"/>
            </p:cNvSpPr>
            <p:nvPr/>
          </p:nvSpPr>
          <p:spPr bwMode="auto">
            <a:xfrm>
              <a:off x="3606" y="2886"/>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b="1" baseline="-25000">
                  <a:latin typeface="Times New Roman" panose="02020603050405020304" pitchFamily="18" charset="0"/>
                  <a:ea typeface="楷体_GB2312" panose="02010609030101010101" pitchFamily="49" charset="-122"/>
                  <a:cs typeface="Times New Roman" panose="02020603050405020304" pitchFamily="18" charset="0"/>
                </a:rPr>
                <a:t>3</a:t>
              </a:r>
            </a:p>
          </p:txBody>
        </p:sp>
      </p:grpSp>
      <p:graphicFrame>
        <p:nvGraphicFramePr>
          <p:cNvPr id="2" name="对象 1"/>
          <p:cNvGraphicFramePr>
            <a:graphicFrameLocks noChangeAspect="1"/>
          </p:cNvGraphicFramePr>
          <p:nvPr>
            <p:extLst>
              <p:ext uri="{D42A27DB-BD31-4B8C-83A1-F6EECF244321}">
                <p14:modId xmlns:p14="http://schemas.microsoft.com/office/powerpoint/2010/main" val="1979713810"/>
              </p:ext>
            </p:extLst>
          </p:nvPr>
        </p:nvGraphicFramePr>
        <p:xfrm>
          <a:off x="231155" y="4289808"/>
          <a:ext cx="11798329" cy="394098"/>
        </p:xfrm>
        <a:graphic>
          <a:graphicData uri="http://schemas.openxmlformats.org/presentationml/2006/ole">
            <mc:AlternateContent xmlns:mc="http://schemas.openxmlformats.org/markup-compatibility/2006">
              <mc:Choice xmlns:v="urn:schemas-microsoft-com:vml" Requires="v">
                <p:oleObj spid="_x0000_s2311" name="Equation" r:id="rId15" imgW="6083280" imgH="203040" progId="Equation.DSMT4">
                  <p:embed/>
                </p:oleObj>
              </mc:Choice>
              <mc:Fallback>
                <p:oleObj name="Equation" r:id="rId15" imgW="6083280" imgH="203040" progId="Equation.DSMT4">
                  <p:embed/>
                  <p:pic>
                    <p:nvPicPr>
                      <p:cNvPr id="0" name=""/>
                      <p:cNvPicPr/>
                      <p:nvPr/>
                    </p:nvPicPr>
                    <p:blipFill>
                      <a:blip r:embed="rId16"/>
                      <a:stretch>
                        <a:fillRect/>
                      </a:stretch>
                    </p:blipFill>
                    <p:spPr>
                      <a:xfrm>
                        <a:off x="231155" y="4289808"/>
                        <a:ext cx="11798329" cy="394098"/>
                      </a:xfrm>
                      <a:prstGeom prst="rect">
                        <a:avLst/>
                      </a:prstGeom>
                    </p:spPr>
                  </p:pic>
                </p:oleObj>
              </mc:Fallback>
            </mc:AlternateContent>
          </a:graphicData>
        </a:graphic>
      </p:graphicFrame>
      <p:graphicFrame>
        <p:nvGraphicFramePr>
          <p:cNvPr id="54" name="对象 53"/>
          <p:cNvGraphicFramePr>
            <a:graphicFrameLocks noChangeAspect="1"/>
          </p:cNvGraphicFramePr>
          <p:nvPr>
            <p:extLst>
              <p:ext uri="{D42A27DB-BD31-4B8C-83A1-F6EECF244321}">
                <p14:modId xmlns:p14="http://schemas.microsoft.com/office/powerpoint/2010/main" val="507931624"/>
              </p:ext>
            </p:extLst>
          </p:nvPr>
        </p:nvGraphicFramePr>
        <p:xfrm>
          <a:off x="278795" y="4782796"/>
          <a:ext cx="10221913" cy="492125"/>
        </p:xfrm>
        <a:graphic>
          <a:graphicData uri="http://schemas.openxmlformats.org/presentationml/2006/ole">
            <mc:AlternateContent xmlns:mc="http://schemas.openxmlformats.org/markup-compatibility/2006">
              <mc:Choice xmlns:v="urn:schemas-microsoft-com:vml" Requires="v">
                <p:oleObj spid="_x0000_s2312" name="Equation" r:id="rId17" imgW="5270400" imgH="253800" progId="Equation.DSMT4">
                  <p:embed/>
                </p:oleObj>
              </mc:Choice>
              <mc:Fallback>
                <p:oleObj name="Equation" r:id="rId17" imgW="5270400" imgH="253800" progId="Equation.DSMT4">
                  <p:embed/>
                  <p:pic>
                    <p:nvPicPr>
                      <p:cNvPr id="0" name=""/>
                      <p:cNvPicPr/>
                      <p:nvPr/>
                    </p:nvPicPr>
                    <p:blipFill>
                      <a:blip r:embed="rId18"/>
                      <a:stretch>
                        <a:fillRect/>
                      </a:stretch>
                    </p:blipFill>
                    <p:spPr>
                      <a:xfrm>
                        <a:off x="278795" y="4782796"/>
                        <a:ext cx="10221913" cy="492125"/>
                      </a:xfrm>
                      <a:prstGeom prst="rect">
                        <a:avLst/>
                      </a:prstGeom>
                    </p:spPr>
                  </p:pic>
                </p:oleObj>
              </mc:Fallback>
            </mc:AlternateContent>
          </a:graphicData>
        </a:graphic>
      </p:graphicFrame>
      <p:graphicFrame>
        <p:nvGraphicFramePr>
          <p:cNvPr id="55" name="对象 54"/>
          <p:cNvGraphicFramePr>
            <a:graphicFrameLocks noChangeAspect="1"/>
          </p:cNvGraphicFramePr>
          <p:nvPr>
            <p:extLst>
              <p:ext uri="{D42A27DB-BD31-4B8C-83A1-F6EECF244321}">
                <p14:modId xmlns:p14="http://schemas.microsoft.com/office/powerpoint/2010/main" val="285514287"/>
              </p:ext>
            </p:extLst>
          </p:nvPr>
        </p:nvGraphicFramePr>
        <p:xfrm>
          <a:off x="278795" y="5334328"/>
          <a:ext cx="11501438" cy="862013"/>
        </p:xfrm>
        <a:graphic>
          <a:graphicData uri="http://schemas.openxmlformats.org/presentationml/2006/ole">
            <mc:AlternateContent xmlns:mc="http://schemas.openxmlformats.org/markup-compatibility/2006">
              <mc:Choice xmlns:v="urn:schemas-microsoft-com:vml" Requires="v">
                <p:oleObj spid="_x0000_s2313" name="Equation" r:id="rId19" imgW="5930640" imgH="444240" progId="Equation.DSMT4">
                  <p:embed/>
                </p:oleObj>
              </mc:Choice>
              <mc:Fallback>
                <p:oleObj name="Equation" r:id="rId19" imgW="5930640" imgH="444240" progId="Equation.DSMT4">
                  <p:embed/>
                  <p:pic>
                    <p:nvPicPr>
                      <p:cNvPr id="0" name=""/>
                      <p:cNvPicPr/>
                      <p:nvPr/>
                    </p:nvPicPr>
                    <p:blipFill>
                      <a:blip r:embed="rId20"/>
                      <a:stretch>
                        <a:fillRect/>
                      </a:stretch>
                    </p:blipFill>
                    <p:spPr>
                      <a:xfrm>
                        <a:off x="278795" y="5334328"/>
                        <a:ext cx="11501438" cy="862013"/>
                      </a:xfrm>
                      <a:prstGeom prst="rect">
                        <a:avLst/>
                      </a:prstGeom>
                    </p:spPr>
                  </p:pic>
                </p:oleObj>
              </mc:Fallback>
            </mc:AlternateContent>
          </a:graphicData>
        </a:graphic>
      </p:graphicFrame>
    </p:spTree>
    <p:extLst>
      <p:ext uri="{BB962C8B-B14F-4D97-AF65-F5344CB8AC3E}">
        <p14:creationId xmlns:p14="http://schemas.microsoft.com/office/powerpoint/2010/main" val="4117329508"/>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wipe(down)">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wipe(down)">
                                      <p:cBhvr>
                                        <p:cTn id="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0D77A5A-AAB8-4A2E-9765-BC07A8740460}" type="datetime1">
              <a:rPr lang="zh-CN" altLang="en-US"/>
              <a:pPr/>
              <a:t>2020/5/26</a:t>
            </a:fld>
            <a:endParaRPr lang="en-US" altLang="zh-CN"/>
          </a:p>
        </p:txBody>
      </p:sp>
      <p:sp>
        <p:nvSpPr>
          <p:cNvPr id="6" name="灯片编号占位符 5"/>
          <p:cNvSpPr>
            <a:spLocks noGrp="1"/>
          </p:cNvSpPr>
          <p:nvPr>
            <p:ph type="sldNum" sz="quarter" idx="12"/>
          </p:nvPr>
        </p:nvSpPr>
        <p:spPr/>
        <p:txBody>
          <a:bodyPr/>
          <a:lstStyle/>
          <a:p>
            <a:fld id="{8F73C3D3-FE8C-4D14-BB45-C8C2CD9DE6D7}" type="slidenum">
              <a:rPr lang="en-US" altLang="zh-CN"/>
              <a:pPr/>
              <a:t>6</a:t>
            </a:fld>
            <a:endParaRPr lang="en-US" altLang="zh-CN"/>
          </a:p>
        </p:txBody>
      </p:sp>
      <p:sp>
        <p:nvSpPr>
          <p:cNvPr id="937989" name="Text Box 5"/>
          <p:cNvSpPr txBox="1">
            <a:spLocks noChangeArrowheads="1"/>
          </p:cNvSpPr>
          <p:nvPr/>
        </p:nvSpPr>
        <p:spPr bwMode="auto">
          <a:xfrm>
            <a:off x="2279650" y="549275"/>
            <a:ext cx="7467600"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a:solidFill>
                  <a:srgbClr val="FF3300"/>
                </a:solidFill>
                <a:latin typeface="华文新魏" panose="02010800040101010101" pitchFamily="2" charset="-122"/>
                <a:ea typeface="华文新魏" panose="02010800040101010101" pitchFamily="2" charset="-122"/>
              </a:rPr>
              <a:t>异方差的矩阵表示</a:t>
            </a:r>
          </a:p>
        </p:txBody>
      </p:sp>
      <p:graphicFrame>
        <p:nvGraphicFramePr>
          <p:cNvPr id="7" name="对象 6"/>
          <p:cNvGraphicFramePr>
            <a:graphicFrameLocks noChangeAspect="1"/>
          </p:cNvGraphicFramePr>
          <p:nvPr>
            <p:extLst>
              <p:ext uri="{D42A27DB-BD31-4B8C-83A1-F6EECF244321}">
                <p14:modId xmlns:p14="http://schemas.microsoft.com/office/powerpoint/2010/main" val="2223303346"/>
              </p:ext>
            </p:extLst>
          </p:nvPr>
        </p:nvGraphicFramePr>
        <p:xfrm>
          <a:off x="1811338" y="2225675"/>
          <a:ext cx="6600825" cy="2170113"/>
        </p:xfrm>
        <a:graphic>
          <a:graphicData uri="http://schemas.openxmlformats.org/presentationml/2006/ole">
            <mc:AlternateContent xmlns:mc="http://schemas.openxmlformats.org/markup-compatibility/2006">
              <mc:Choice xmlns:v="urn:schemas-microsoft-com:vml" Requires="v">
                <p:oleObj spid="_x0000_s3106" name="Equation" r:id="rId3" imgW="3632040" imgH="1193760" progId="Equation.DSMT4">
                  <p:embed/>
                </p:oleObj>
              </mc:Choice>
              <mc:Fallback>
                <p:oleObj name="Equation" r:id="rId3" imgW="3632040" imgH="1193760" progId="Equation.DSMT4">
                  <p:embed/>
                  <p:pic>
                    <p:nvPicPr>
                      <p:cNvPr id="0" name=""/>
                      <p:cNvPicPr/>
                      <p:nvPr/>
                    </p:nvPicPr>
                    <p:blipFill>
                      <a:blip r:embed="rId4"/>
                      <a:stretch>
                        <a:fillRect/>
                      </a:stretch>
                    </p:blipFill>
                    <p:spPr>
                      <a:xfrm>
                        <a:off x="1811338" y="2225675"/>
                        <a:ext cx="6600825" cy="2170113"/>
                      </a:xfrm>
                      <a:prstGeom prst="rect">
                        <a:avLst/>
                      </a:prstGeom>
                    </p:spPr>
                  </p:pic>
                </p:oleObj>
              </mc:Fallback>
            </mc:AlternateContent>
          </a:graphicData>
        </a:graphic>
      </p:graphicFrame>
    </p:spTree>
    <p:extLst>
      <p:ext uri="{BB962C8B-B14F-4D97-AF65-F5344CB8AC3E}">
        <p14:creationId xmlns:p14="http://schemas.microsoft.com/office/powerpoint/2010/main" val="1615406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A588BAF2-662C-4DE3-83F3-1E0F463B0B2D}" type="datetime1">
              <a:rPr lang="zh-CN" altLang="en-US"/>
              <a:pPr/>
              <a:t>2020/5/26</a:t>
            </a:fld>
            <a:endParaRPr lang="en-US" altLang="zh-CN"/>
          </a:p>
        </p:txBody>
      </p:sp>
      <p:sp>
        <p:nvSpPr>
          <p:cNvPr id="7" name="灯片编号占位符 6"/>
          <p:cNvSpPr>
            <a:spLocks noGrp="1"/>
          </p:cNvSpPr>
          <p:nvPr>
            <p:ph type="sldNum" sz="quarter" idx="12"/>
          </p:nvPr>
        </p:nvSpPr>
        <p:spPr/>
        <p:txBody>
          <a:bodyPr/>
          <a:lstStyle/>
          <a:p>
            <a:fld id="{04D2D9B2-774E-4349-9E84-821AB4AB3E87}" type="slidenum">
              <a:rPr lang="en-US" altLang="zh-CN"/>
              <a:pPr/>
              <a:t>7</a:t>
            </a:fld>
            <a:endParaRPr lang="en-US" altLang="zh-CN"/>
          </a:p>
        </p:txBody>
      </p:sp>
      <p:sp>
        <p:nvSpPr>
          <p:cNvPr id="940035" name="Rectangle 3"/>
          <p:cNvSpPr>
            <a:spLocks noGrp="1" noChangeArrowheads="1"/>
          </p:cNvSpPr>
          <p:nvPr>
            <p:ph type="body" sz="half" idx="1"/>
          </p:nvPr>
        </p:nvSpPr>
        <p:spPr>
          <a:xfrm>
            <a:off x="2135189" y="1700213"/>
            <a:ext cx="8207375" cy="4114800"/>
          </a:xfrm>
        </p:spPr>
        <p:txBody>
          <a:bodyPr/>
          <a:lstStyle/>
          <a:p>
            <a:pPr>
              <a:buFont typeface="Wingdings" panose="05000000000000000000" pitchFamily="2" charset="2"/>
              <a:buNone/>
            </a:pPr>
            <a:r>
              <a:rPr lang="en-US" altLang="zh-CN" sz="2400" b="1">
                <a:solidFill>
                  <a:srgbClr val="FF3300"/>
                </a:solidFill>
                <a:latin typeface="Times New Roman" panose="02020603050405020304" pitchFamily="18" charset="0"/>
              </a:rPr>
              <a:t>    </a:t>
            </a:r>
            <a:endParaRPr lang="en-US" altLang="zh-CN" sz="2400" b="1">
              <a:latin typeface="Times New Roman" panose="02020603050405020304" pitchFamily="18" charset="0"/>
            </a:endParaRPr>
          </a:p>
        </p:txBody>
      </p:sp>
      <p:sp>
        <p:nvSpPr>
          <p:cNvPr id="940036" name="Text Box 4"/>
          <p:cNvSpPr txBox="1">
            <a:spLocks noChangeArrowheads="1"/>
          </p:cNvSpPr>
          <p:nvPr/>
        </p:nvSpPr>
        <p:spPr bwMode="auto">
          <a:xfrm>
            <a:off x="1436914" y="1773239"/>
            <a:ext cx="9483635" cy="4681282"/>
          </a:xfrm>
          <a:prstGeom prst="rect">
            <a:avLst/>
          </a:prstGeom>
          <a:noFill/>
          <a:ln>
            <a:noFill/>
          </a:ln>
          <a:effectLst/>
          <a:extLst>
            <a:ext uri="{909E8E84-426E-40DD-AFC4-6F175D3DCCD1}">
              <a14:hiddenFill xmlns:a14="http://schemas.microsoft.com/office/drawing/2010/main">
                <a:solidFill>
                  <a:srgbClr val="000000">
                    <a:alpha val="6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45000"/>
              </a:spcBef>
              <a:buClr>
                <a:schemeClr val="hlink"/>
              </a:buClr>
              <a:buFont typeface="Wingdings" panose="05000000000000000000" pitchFamily="2" charset="2"/>
              <a:buChar char="n"/>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异方差性主要产生于截面数据</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中，但金融时间序列数据也可能出现异方差。</a:t>
            </a:r>
            <a:endPar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20000"/>
              </a:lnSpc>
              <a:spcBef>
                <a:spcPct val="45000"/>
              </a:spcBef>
              <a:buClr>
                <a:schemeClr val="hlink"/>
              </a:buClr>
              <a:buFont typeface="Wingdings" panose="05000000000000000000" pitchFamily="2" charset="2"/>
              <a:buChar char="n"/>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异方差一般可归结为</a:t>
            </a:r>
            <a:r>
              <a:rPr lang="zh-CN" altLang="en-US" sz="2800" b="1" dirty="0">
                <a:solidFill>
                  <a:srgbClr val="0000CC"/>
                </a:solidFill>
                <a:latin typeface="Times New Roman" panose="02020603050405020304" pitchFamily="18" charset="0"/>
                <a:ea typeface="楷体_GB2312" panose="02010609030101010101" pitchFamily="49" charset="-122"/>
                <a:cs typeface="Times New Roman" panose="02020603050405020304" pitchFamily="18" charset="0"/>
              </a:rPr>
              <a:t>三种类型：</a:t>
            </a:r>
          </a:p>
          <a:p>
            <a:pPr>
              <a:lnSpc>
                <a:spcPct val="120000"/>
              </a:lnSpc>
              <a:spcBef>
                <a:spcPct val="45000"/>
              </a:spcBef>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2800" b="1" dirty="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单调递增型</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sz="2800" b="1" baseline="-25000"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i</a:t>
            </a:r>
            <a:r>
              <a:rPr lang="en-US" altLang="zh-CN" sz="2800" b="1" baseline="30000"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2</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随</a:t>
            </a:r>
            <a:r>
              <a:rPr lang="en-US" altLang="zh-CN" sz="2800" b="1" i="1" dirty="0">
                <a:latin typeface="Times New Roman" panose="02020603050405020304" pitchFamily="18" charset="0"/>
                <a:ea typeface="楷体_GB2312" panose="02010609030101010101" pitchFamily="49" charset="-122"/>
                <a:cs typeface="Times New Roman" panose="02020603050405020304" pitchFamily="18" charset="0"/>
              </a:rPr>
              <a:t>X</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的增大而增大</a:t>
            </a:r>
          </a:p>
          <a:p>
            <a:pPr>
              <a:lnSpc>
                <a:spcPct val="120000"/>
              </a:lnSpc>
              <a:spcBef>
                <a:spcPct val="45000"/>
              </a:spcBef>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sz="2800" b="1" dirty="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单调递减型</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sz="2800" b="1" baseline="-25000"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i</a:t>
            </a:r>
            <a:r>
              <a:rPr lang="en-US" altLang="zh-CN" sz="2800" b="1" baseline="30000"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2</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随</a:t>
            </a:r>
            <a:r>
              <a:rPr lang="en-US" altLang="zh-CN" sz="2800" b="1" i="1" dirty="0">
                <a:latin typeface="Times New Roman" panose="02020603050405020304" pitchFamily="18" charset="0"/>
                <a:ea typeface="楷体_GB2312" panose="02010609030101010101" pitchFamily="49" charset="-122"/>
                <a:cs typeface="Times New Roman" panose="02020603050405020304" pitchFamily="18" charset="0"/>
              </a:rPr>
              <a:t>X</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的增大而减小</a:t>
            </a:r>
          </a:p>
          <a:p>
            <a:pPr>
              <a:lnSpc>
                <a:spcPct val="120000"/>
              </a:lnSpc>
              <a:spcBef>
                <a:spcPct val="45000"/>
              </a:spcBef>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(3)</a:t>
            </a:r>
            <a:r>
              <a:rPr lang="zh-CN" altLang="en-US" sz="2800" b="1" dirty="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复    杂    型</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sz="2800" b="1" baseline="-25000"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i</a:t>
            </a:r>
            <a:r>
              <a:rPr lang="en-US" altLang="zh-CN" sz="2800" b="1" baseline="30000" dirty="0">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2</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与</a:t>
            </a:r>
            <a:r>
              <a:rPr lang="en-US" altLang="zh-CN" sz="2800" b="1" i="1" dirty="0">
                <a:latin typeface="Times New Roman" panose="02020603050405020304" pitchFamily="18" charset="0"/>
                <a:ea typeface="楷体_GB2312" panose="02010609030101010101" pitchFamily="49" charset="-122"/>
                <a:cs typeface="Times New Roman" panose="02020603050405020304" pitchFamily="18" charset="0"/>
              </a:rPr>
              <a:t>X</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的变化呈复杂形式</a:t>
            </a:r>
          </a:p>
          <a:p>
            <a:pPr>
              <a:lnSpc>
                <a:spcPct val="120000"/>
              </a:lnSpc>
              <a:spcBef>
                <a:spcPct val="45000"/>
              </a:spcBef>
            </a:pPr>
            <a:endPar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940039" name="Rectangle 7"/>
          <p:cNvSpPr>
            <a:spLocks noGrp="1" noChangeArrowheads="1"/>
          </p:cNvSpPr>
          <p:nvPr>
            <p:ph type="title"/>
          </p:nvPr>
        </p:nvSpPr>
        <p:spPr>
          <a:xfrm>
            <a:off x="2711450" y="620714"/>
            <a:ext cx="7361238" cy="776287"/>
          </a:xfrm>
          <a:noFill/>
          <a:ln/>
        </p:spPr>
        <p:txBody>
          <a:bodyPr/>
          <a:lstStyle/>
          <a:p>
            <a:r>
              <a:rPr lang="en-US" altLang="zh-CN" b="1">
                <a:solidFill>
                  <a:srgbClr val="CC3300"/>
                </a:solidFill>
                <a:latin typeface="华文新魏" panose="02010800040101010101" pitchFamily="2" charset="-122"/>
                <a:ea typeface="华文新魏" panose="02010800040101010101" pitchFamily="2" charset="-122"/>
              </a:rPr>
              <a:t>2</a:t>
            </a:r>
            <a:r>
              <a:rPr lang="zh-CN" altLang="en-US" b="1">
                <a:solidFill>
                  <a:srgbClr val="CC3300"/>
                </a:solidFill>
                <a:latin typeface="华文新魏" panose="02010800040101010101" pitchFamily="2" charset="-122"/>
                <a:ea typeface="华文新魏" panose="02010800040101010101" pitchFamily="2" charset="-122"/>
              </a:rPr>
              <a:t>、异方差的类型</a:t>
            </a:r>
          </a:p>
        </p:txBody>
      </p:sp>
    </p:spTree>
    <p:extLst>
      <p:ext uri="{BB962C8B-B14F-4D97-AF65-F5344CB8AC3E}">
        <p14:creationId xmlns:p14="http://schemas.microsoft.com/office/powerpoint/2010/main" val="42153096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862D06D8-E5F3-44DD-82DC-C8ED5545C1DC}" type="datetime1">
              <a:rPr lang="zh-CN" altLang="en-US"/>
              <a:pPr/>
              <a:t>2020/5/26</a:t>
            </a:fld>
            <a:endParaRPr lang="en-US" altLang="zh-CN"/>
          </a:p>
        </p:txBody>
      </p:sp>
      <p:sp>
        <p:nvSpPr>
          <p:cNvPr id="6" name="灯片编号占位符 3"/>
          <p:cNvSpPr>
            <a:spLocks noGrp="1"/>
          </p:cNvSpPr>
          <p:nvPr>
            <p:ph type="sldNum" sz="quarter" idx="12"/>
          </p:nvPr>
        </p:nvSpPr>
        <p:spPr/>
        <p:txBody>
          <a:bodyPr/>
          <a:lstStyle/>
          <a:p>
            <a:fld id="{320D71DE-BAF8-4E6B-B44C-E1109C385185}" type="slidenum">
              <a:rPr lang="en-US" altLang="zh-CN"/>
              <a:pPr/>
              <a:t>8</a:t>
            </a:fld>
            <a:endParaRPr lang="en-US" altLang="zh-CN"/>
          </a:p>
        </p:txBody>
      </p:sp>
      <p:pic>
        <p:nvPicPr>
          <p:cNvPr id="9410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9345" y="222659"/>
            <a:ext cx="8918076" cy="3160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105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9345" y="3435532"/>
            <a:ext cx="9325650" cy="3115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9399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5D340FC-6413-415C-B978-EA0FC64242B5}" type="datetime1">
              <a:rPr lang="zh-CN" altLang="en-US"/>
              <a:pPr/>
              <a:t>2020/5/26</a:t>
            </a:fld>
            <a:endParaRPr lang="en-US" altLang="zh-CN"/>
          </a:p>
        </p:txBody>
      </p:sp>
      <p:sp>
        <p:nvSpPr>
          <p:cNvPr id="7" name="灯片编号占位符 5"/>
          <p:cNvSpPr>
            <a:spLocks noGrp="1"/>
          </p:cNvSpPr>
          <p:nvPr>
            <p:ph type="sldNum" sz="quarter" idx="12"/>
          </p:nvPr>
        </p:nvSpPr>
        <p:spPr/>
        <p:txBody>
          <a:bodyPr/>
          <a:lstStyle/>
          <a:p>
            <a:fld id="{3000693A-6EC0-4F71-90A9-577B0554E5CE}" type="slidenum">
              <a:rPr lang="en-US" altLang="zh-CN"/>
              <a:pPr/>
              <a:t>9</a:t>
            </a:fld>
            <a:endParaRPr lang="en-US" altLang="zh-CN"/>
          </a:p>
        </p:txBody>
      </p:sp>
      <p:sp>
        <p:nvSpPr>
          <p:cNvPr id="1054722" name="Rectangle 2"/>
          <p:cNvSpPr>
            <a:spLocks noGrp="1" noChangeArrowheads="1"/>
          </p:cNvSpPr>
          <p:nvPr>
            <p:ph type="body" idx="1"/>
          </p:nvPr>
        </p:nvSpPr>
        <p:spPr>
          <a:xfrm>
            <a:off x="940526" y="1571625"/>
            <a:ext cx="10881360" cy="4679950"/>
          </a:xfrm>
          <a:noFill/>
          <a:extLst>
            <a:ext uri="{909E8E84-426E-40DD-AFC4-6F175D3DCCD1}">
              <a14:hiddenFill xmlns:a14="http://schemas.microsoft.com/office/drawing/2010/main">
                <a:solidFill>
                  <a:srgbClr val="DCEBF5">
                    <a:alpha val="21001"/>
                  </a:srgbClr>
                </a:solidFill>
              </a14:hiddenFill>
            </a:ext>
          </a:extLst>
        </p:spPr>
        <p:txBody>
          <a:bodyPr>
            <a:normAutofit/>
          </a:bodyPr>
          <a:lstStyle/>
          <a:p>
            <a:pPr>
              <a:lnSpc>
                <a:spcPct val="150000"/>
              </a:lnSpc>
              <a:spcBef>
                <a:spcPct val="25000"/>
              </a:spcBef>
              <a:buClr>
                <a:schemeClr val="hlink"/>
              </a:buClr>
              <a:buSzTx/>
            </a:pPr>
            <a:r>
              <a:rPr lang="zh-CN" altLang="en-US" sz="3200" b="1"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异方差来源于所研究的经济问题本身</a:t>
            </a:r>
          </a:p>
          <a:p>
            <a:pPr>
              <a:lnSpc>
                <a:spcPct val="150000"/>
              </a:lnSpc>
              <a:spcBef>
                <a:spcPct val="25000"/>
              </a:spcBef>
              <a:buSzTx/>
              <a:buFont typeface="Wingdings" panose="05000000000000000000" pitchFamily="2" charset="2"/>
              <a:buNone/>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例：在研究家庭收入（</a:t>
            </a:r>
            <a:r>
              <a:rPr lang="en-US" altLang="zh-CN" b="1" i="1" dirty="0" err="1">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b="1" i="1" baseline="-25000" dirty="0" err="1">
                <a:latin typeface="Times New Roman" panose="02020603050405020304" pitchFamily="18" charset="0"/>
                <a:ea typeface="楷体_GB2312" panose="02010609030101010101" pitchFamily="49" charset="-122"/>
                <a:cs typeface="Times New Roman" panose="02020603050405020304" pitchFamily="18" charset="0"/>
              </a:rPr>
              <a:t>t</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与储蓄（</a:t>
            </a:r>
            <a:r>
              <a:rPr lang="en-US" altLang="zh-CN" b="1" i="1" dirty="0" err="1">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b="1" i="1" baseline="-25000" dirty="0" err="1">
                <a:latin typeface="Times New Roman" panose="02020603050405020304" pitchFamily="18" charset="0"/>
                <a:ea typeface="楷体_GB2312" panose="02010609030101010101" pitchFamily="49" charset="-122"/>
                <a:cs typeface="Times New Roman" panose="02020603050405020304" pitchFamily="18" charset="0"/>
              </a:rPr>
              <a:t>t</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关系的计量经济模型中</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a:t>
            </a:r>
            <a:endParaRPr lang="en-US" altLang="zh-CN" b="1" dirty="0" smtClean="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50000"/>
              </a:lnSpc>
              <a:spcBef>
                <a:spcPct val="25000"/>
              </a:spcBef>
              <a:buSzTx/>
              <a:buFont typeface="Wingdings" panose="05000000000000000000" pitchFamily="2" charset="2"/>
              <a:buNone/>
            </a:pPr>
            <a:endParaRPr lang="zh-CN" altLang="en-US" b="1" dirty="0">
              <a:latin typeface="Times New Roman" panose="02020603050405020304" pitchFamily="18" charset="0"/>
              <a:ea typeface="楷体_GB2312" panose="02010609030101010101" pitchFamily="49" charset="-122"/>
              <a:cs typeface="Times New Roman" panose="02020603050405020304" pitchFamily="18" charset="0"/>
            </a:endParaRPr>
          </a:p>
          <a:p>
            <a:pPr lvl="1">
              <a:lnSpc>
                <a:spcPct val="150000"/>
              </a:lnSpc>
              <a:spcBef>
                <a:spcPct val="25000"/>
              </a:spcBef>
              <a:buSzTx/>
              <a:buFont typeface="Wingdings" panose="05000000000000000000" pitchFamily="2" charset="2"/>
              <a:buChar char="Ø"/>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高收入者比低收入者储蓄更多，且储蓄额的变化也更大，此时将产生</a:t>
            </a:r>
            <a:r>
              <a:rPr lang="zh-CN" altLang="en-US" sz="28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递增型</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异方差；</a:t>
            </a:r>
          </a:p>
          <a:p>
            <a:pPr lvl="1">
              <a:lnSpc>
                <a:spcPct val="150000"/>
              </a:lnSpc>
              <a:spcBef>
                <a:spcPct val="25000"/>
              </a:spcBef>
              <a:buSzTx/>
              <a:buFont typeface="Wingdings" panose="05000000000000000000" pitchFamily="2" charset="2"/>
              <a:buChar char="Ø"/>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经济问题中的异方差性大多是递增型的。</a:t>
            </a:r>
          </a:p>
        </p:txBody>
      </p:sp>
      <p:graphicFrame>
        <p:nvGraphicFramePr>
          <p:cNvPr id="1054725" name="Object 5"/>
          <p:cNvGraphicFramePr>
            <a:graphicFrameLocks noChangeAspect="1"/>
          </p:cNvGraphicFramePr>
          <p:nvPr>
            <p:extLst>
              <p:ext uri="{D42A27DB-BD31-4B8C-83A1-F6EECF244321}">
                <p14:modId xmlns:p14="http://schemas.microsoft.com/office/powerpoint/2010/main" val="1177893825"/>
              </p:ext>
            </p:extLst>
          </p:nvPr>
        </p:nvGraphicFramePr>
        <p:xfrm>
          <a:off x="4407899" y="3316061"/>
          <a:ext cx="2627313" cy="495300"/>
        </p:xfrm>
        <a:graphic>
          <a:graphicData uri="http://schemas.openxmlformats.org/presentationml/2006/ole">
            <mc:AlternateContent xmlns:mc="http://schemas.openxmlformats.org/markup-compatibility/2006">
              <mc:Choice xmlns:v="urn:schemas-microsoft-com:vml" Requires="v">
                <p:oleObj spid="_x0000_s4140" name="Equation" r:id="rId3" imgW="1193760" imgH="228600" progId="Equation.DSMT4">
                  <p:embed/>
                </p:oleObj>
              </mc:Choice>
              <mc:Fallback>
                <p:oleObj name="Equation" r:id="rId3" imgW="1193760" imgH="228600" progId="Equation.DSMT4">
                  <p:embed/>
                  <p:pic>
                    <p:nvPicPr>
                      <p:cNvPr id="0" name=""/>
                      <p:cNvPicPr>
                        <a:picLocks noChangeAspect="1" noChangeArrowheads="1"/>
                      </p:cNvPicPr>
                      <p:nvPr/>
                    </p:nvPicPr>
                    <p:blipFill>
                      <a:blip r:embed="rId4"/>
                      <a:srcRect/>
                      <a:stretch>
                        <a:fillRect/>
                      </a:stretch>
                    </p:blipFill>
                    <p:spPr bwMode="auto">
                      <a:xfrm>
                        <a:off x="4407899" y="3316061"/>
                        <a:ext cx="2627313"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727" name="Text Box 7"/>
          <p:cNvSpPr txBox="1">
            <a:spLocks noChangeArrowheads="1"/>
          </p:cNvSpPr>
          <p:nvPr/>
        </p:nvSpPr>
        <p:spPr bwMode="auto">
          <a:xfrm>
            <a:off x="2351088" y="476250"/>
            <a:ext cx="7467600"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a:solidFill>
                  <a:srgbClr val="FF3300"/>
                </a:solidFill>
                <a:latin typeface="华文新魏" panose="02010800040101010101" pitchFamily="2" charset="-122"/>
                <a:ea typeface="华文新魏" panose="02010800040101010101" pitchFamily="2" charset="-122"/>
              </a:rPr>
              <a:t>第二节    异方差的来源</a:t>
            </a:r>
          </a:p>
        </p:txBody>
      </p:sp>
    </p:spTree>
    <p:extLst>
      <p:ext uri="{BB962C8B-B14F-4D97-AF65-F5344CB8AC3E}">
        <p14:creationId xmlns:p14="http://schemas.microsoft.com/office/powerpoint/2010/main" val="15244940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1558</TotalTime>
  <Words>2074</Words>
  <Application>Microsoft Office PowerPoint</Application>
  <PresentationFormat>宽屏</PresentationFormat>
  <Paragraphs>300</Paragraphs>
  <Slides>48</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4</vt:i4>
      </vt:variant>
      <vt:variant>
        <vt:lpstr>幻灯片标题</vt:lpstr>
      </vt:variant>
      <vt:variant>
        <vt:i4>48</vt:i4>
      </vt:variant>
    </vt:vector>
  </HeadingPairs>
  <TitlesOfParts>
    <vt:vector size="66" baseType="lpstr">
      <vt:lpstr>黑体</vt:lpstr>
      <vt:lpstr>华文楷体</vt:lpstr>
      <vt:lpstr>华文新魏</vt:lpstr>
      <vt:lpstr>楷体_GB2312</vt:lpstr>
      <vt:lpstr>宋体</vt:lpstr>
      <vt:lpstr>Arial</vt:lpstr>
      <vt:lpstr>Calibri</vt:lpstr>
      <vt:lpstr>Calibri Light</vt:lpstr>
      <vt:lpstr>Comic Sans MS</vt:lpstr>
      <vt:lpstr>Symbol</vt:lpstr>
      <vt:lpstr>Tahoma</vt:lpstr>
      <vt:lpstr>Times New Roman</vt:lpstr>
      <vt:lpstr>Wingdings</vt:lpstr>
      <vt:lpstr>Office 主题</vt:lpstr>
      <vt:lpstr>Equation</vt:lpstr>
      <vt:lpstr>公式</vt:lpstr>
      <vt:lpstr>工作表</vt:lpstr>
      <vt:lpstr>MathType 7.0 Equation</vt:lpstr>
      <vt:lpstr>计量经济学基础</vt:lpstr>
      <vt:lpstr>主要内容</vt:lpstr>
      <vt:lpstr>PowerPoint 演示文稿</vt:lpstr>
      <vt:lpstr>PowerPoint 演示文稿</vt:lpstr>
      <vt:lpstr> </vt:lpstr>
      <vt:lpstr>PowerPoint 演示文稿</vt:lpstr>
      <vt:lpstr>2、异方差的类型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第三节    异方差的检验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4）ARCH检验</vt:lpstr>
      <vt:lpstr>PowerPoint 演示文稿</vt:lpstr>
      <vt:lpstr>   第四节  异方差的修正</vt:lpstr>
      <vt:lpstr>   一、加权最小二乘法</vt:lpstr>
      <vt:lpstr>PowerPoint 演示文稿</vt:lpstr>
      <vt:lpstr>   一、权重的选取</vt:lpstr>
      <vt:lpstr>   一、权重的选取</vt:lpstr>
      <vt:lpstr>   一、权重的选取</vt:lpstr>
      <vt:lpstr>   二、异方差稳健标准误回归）</vt:lpstr>
      <vt:lpstr>PowerPoint 演示文稿</vt:lpstr>
      <vt:lpstr>   二、重新设定模型</vt:lpstr>
      <vt:lpstr>   二、重新设定模型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计量经济学基础</dc:title>
  <dc:creator>vichin Schum</dc:creator>
  <cp:lastModifiedBy>熊 维勤</cp:lastModifiedBy>
  <cp:revision>81</cp:revision>
  <dcterms:created xsi:type="dcterms:W3CDTF">2014-09-14T14:54:12Z</dcterms:created>
  <dcterms:modified xsi:type="dcterms:W3CDTF">2020-05-26T03:50:49Z</dcterms:modified>
</cp:coreProperties>
</file>