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5" r:id="rId7"/>
    <p:sldId id="266" r:id="rId8"/>
    <p:sldId id="267" r:id="rId9"/>
    <p:sldId id="268" r:id="rId10"/>
    <p:sldId id="295" r:id="rId11"/>
    <p:sldId id="296" r:id="rId12"/>
    <p:sldId id="298" r:id="rId13"/>
    <p:sldId id="297" r:id="rId14"/>
    <p:sldId id="270" r:id="rId15"/>
    <p:sldId id="272" r:id="rId16"/>
    <p:sldId id="273" r:id="rId17"/>
    <p:sldId id="274" r:id="rId18"/>
    <p:sldId id="275" r:id="rId19"/>
    <p:sldId id="276" r:id="rId20"/>
    <p:sldId id="277" r:id="rId21"/>
    <p:sldId id="278" r:id="rId22"/>
    <p:sldId id="279" r:id="rId23"/>
    <p:sldId id="280" r:id="rId24"/>
    <p:sldId id="281" r:id="rId25"/>
    <p:sldId id="299" r:id="rId26"/>
    <p:sldId id="282" r:id="rId27"/>
    <p:sldId id="283" r:id="rId28"/>
    <p:sldId id="284" r:id="rId29"/>
    <p:sldId id="285" r:id="rId30"/>
    <p:sldId id="286" r:id="rId31"/>
    <p:sldId id="287" r:id="rId32"/>
    <p:sldId id="288" r:id="rId33"/>
    <p:sldId id="289" r:id="rId34"/>
    <p:sldId id="293" r:id="rId35"/>
    <p:sldId id="290" r:id="rId36"/>
    <p:sldId id="291"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1" autoAdjust="0"/>
    <p:restoredTop sz="94660"/>
  </p:normalViewPr>
  <p:slideViewPr>
    <p:cSldViewPr snapToGrid="0">
      <p:cViewPr varScale="1">
        <p:scale>
          <a:sx n="84" d="100"/>
          <a:sy n="84"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5235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194376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19548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fld id="{ECF17D41-30B0-4ADB-9FE1-8184781BE209}" type="datetime1">
              <a:rPr lang="zh-CN" altLang="en-US"/>
              <a:pPr/>
              <a:t>2020/6/8</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D43D9640-F823-4D0C-94AD-BFE5123264EA}" type="slidenum">
              <a:rPr lang="en-US" altLang="zh-CN"/>
              <a:pPr/>
              <a:t>‹#›</a:t>
            </a:fld>
            <a:endParaRPr lang="en-US" altLang="zh-CN"/>
          </a:p>
        </p:txBody>
      </p:sp>
    </p:spTree>
    <p:extLst>
      <p:ext uri="{BB962C8B-B14F-4D97-AF65-F5344CB8AC3E}">
        <p14:creationId xmlns:p14="http://schemas.microsoft.com/office/powerpoint/2010/main" val="163053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fld id="{6A001E94-5474-4BA8-AB94-681285CF07B5}" type="datetime1">
              <a:rPr lang="zh-CN" altLang="en-US"/>
              <a:pPr/>
              <a:t>2020/6/8</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AC73EDA2-A4A3-46B5-AF64-EDBB0A2A7659}" type="slidenum">
              <a:rPr lang="en-US" altLang="zh-CN"/>
              <a:pPr/>
              <a:t>‹#›</a:t>
            </a:fld>
            <a:endParaRPr lang="en-US" altLang="zh-CN"/>
          </a:p>
        </p:txBody>
      </p:sp>
    </p:spTree>
    <p:extLst>
      <p:ext uri="{BB962C8B-B14F-4D97-AF65-F5344CB8AC3E}">
        <p14:creationId xmlns:p14="http://schemas.microsoft.com/office/powerpoint/2010/main" val="123656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fld id="{2D6F8704-A51B-4CC8-AC5B-DAE6327DDB83}" type="datetime1">
              <a:rPr lang="zh-CN" altLang="en-US"/>
              <a:pPr/>
              <a:t>2020/6/8</a:t>
            </a:fld>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F3347603-850E-4B14-8BCA-741029378AF1}" type="slidenum">
              <a:rPr lang="en-US" altLang="zh-CN"/>
              <a:pPr/>
              <a:t>‹#›</a:t>
            </a:fld>
            <a:endParaRPr lang="en-US" altLang="zh-CN"/>
          </a:p>
        </p:txBody>
      </p:sp>
    </p:spTree>
    <p:extLst>
      <p:ext uri="{BB962C8B-B14F-4D97-AF65-F5344CB8AC3E}">
        <p14:creationId xmlns:p14="http://schemas.microsoft.com/office/powerpoint/2010/main" val="31457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192868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04959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99253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366881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54810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31562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274489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A56425-1CD2-4FA8-9B6E-717E72830F17}" type="datetimeFigureOut">
              <a:rPr lang="zh-CN" altLang="en-US" smtClean="0"/>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178613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56425-1CD2-4FA8-9B6E-717E72830F17}" type="datetimeFigureOut">
              <a:rPr lang="zh-CN" altLang="en-US" smtClean="0"/>
              <a:t>2020/6/8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3F571-BD62-4B84-99D2-123693FF532E}" type="slidenum">
              <a:rPr lang="zh-CN" altLang="en-US" smtClean="0"/>
              <a:t>‹#›</a:t>
            </a:fld>
            <a:endParaRPr lang="zh-CN" altLang="en-US"/>
          </a:p>
        </p:txBody>
      </p:sp>
    </p:spTree>
    <p:extLst>
      <p:ext uri="{BB962C8B-B14F-4D97-AF65-F5344CB8AC3E}">
        <p14:creationId xmlns:p14="http://schemas.microsoft.com/office/powerpoint/2010/main" val="358796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33.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43.bin"/><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9.bin"/><Relationship Id="rId1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7.bin"/><Relationship Id="rId14" Type="http://schemas.openxmlformats.org/officeDocument/2006/relationships/image" Target="../media/image4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45.wmf"/></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53.bin"/><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50.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6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image" Target="../media/image59.wmf"/></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67.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dt" sz="half" idx="4294967295"/>
          </p:nvPr>
        </p:nvSpPr>
        <p:spPr>
          <a:xfrm>
            <a:off x="2644775" y="6203950"/>
            <a:ext cx="1905000" cy="457200"/>
          </a:xfrm>
          <a:prstGeom prst="rect">
            <a:avLst/>
          </a:prstGeom>
        </p:spPr>
        <p:txBody>
          <a:bodyPr/>
          <a:lstStyle/>
          <a:p>
            <a:fld id="{7D0393E9-AB0E-4358-B52D-0079669865A0}" type="datetime1">
              <a:rPr lang="zh-CN" altLang="en-US"/>
              <a:pPr/>
              <a:t>2020/6/8</a:t>
            </a:fld>
            <a:endParaRPr lang="en-US" altLang="zh-CN"/>
          </a:p>
        </p:txBody>
      </p:sp>
      <p:sp>
        <p:nvSpPr>
          <p:cNvPr id="6" name="Rectangle 16"/>
          <p:cNvSpPr>
            <a:spLocks noGrp="1" noChangeArrowheads="1"/>
          </p:cNvSpPr>
          <p:nvPr>
            <p:ph type="sldNum" sz="quarter" idx="4294967295"/>
          </p:nvPr>
        </p:nvSpPr>
        <p:spPr>
          <a:xfrm>
            <a:off x="8240713" y="6183313"/>
            <a:ext cx="1905000" cy="457200"/>
          </a:xfrm>
          <a:prstGeom prst="rect">
            <a:avLst/>
          </a:prstGeom>
        </p:spPr>
        <p:txBody>
          <a:bodyPr/>
          <a:lstStyle/>
          <a:p>
            <a:fld id="{67883E40-D031-43C4-986E-B3DC48CD0E57}" type="slidenum">
              <a:rPr lang="en-US" altLang="zh-CN"/>
              <a:pPr/>
              <a:t>1</a:t>
            </a:fld>
            <a:endParaRPr lang="en-US" altLang="zh-CN"/>
          </a:p>
        </p:txBody>
      </p:sp>
      <p:sp>
        <p:nvSpPr>
          <p:cNvPr id="836610" name="Rectangle 2"/>
          <p:cNvSpPr>
            <a:spLocks noGrp="1" noChangeArrowheads="1"/>
          </p:cNvSpPr>
          <p:nvPr>
            <p:ph type="ctrTitle"/>
          </p:nvPr>
        </p:nvSpPr>
        <p:spPr>
          <a:xfrm>
            <a:off x="2279650" y="1484313"/>
            <a:ext cx="7772400" cy="1143000"/>
          </a:xfrm>
          <a:solidFill>
            <a:srgbClr val="FFFF99"/>
          </a:solidFill>
          <a:effectLst>
            <a:outerShdw dist="107763" dir="2700000" algn="ctr" rotWithShape="0">
              <a:schemeClr val="bg2">
                <a:alpha val="50000"/>
              </a:schemeClr>
            </a:outerShdw>
          </a:effectLst>
        </p:spPr>
        <p:txBody>
          <a:bodyPr/>
          <a:lstStyle/>
          <a:p>
            <a:pPr algn="ctr"/>
            <a:r>
              <a:rPr lang="zh-CN" altLang="en-US" sz="5400" b="1">
                <a:ea typeface="华文新魏" panose="02010800040101010101" pitchFamily="2" charset="-122"/>
              </a:rPr>
              <a:t>计量经济学基础</a:t>
            </a:r>
          </a:p>
        </p:txBody>
      </p:sp>
      <p:sp>
        <p:nvSpPr>
          <p:cNvPr id="836611" name="Rectangle 3"/>
          <p:cNvSpPr>
            <a:spLocks noGrp="1" noChangeArrowheads="1"/>
          </p:cNvSpPr>
          <p:nvPr>
            <p:ph type="subTitle" idx="1"/>
          </p:nvPr>
        </p:nvSpPr>
        <p:spPr>
          <a:xfrm>
            <a:off x="2406651" y="3716339"/>
            <a:ext cx="7650163" cy="2085975"/>
          </a:xfrm>
          <a:solidFill>
            <a:srgbClr val="CCFFFF"/>
          </a:solidFill>
          <a:effectLst>
            <a:outerShdw dist="107763" dir="2700000" algn="ctr" rotWithShape="0">
              <a:schemeClr val="bg2">
                <a:alpha val="50000"/>
              </a:schemeClr>
            </a:outerShdw>
          </a:effectLst>
        </p:spPr>
        <p:txBody>
          <a:bodyPr anchor="ctr"/>
          <a:lstStyle/>
          <a:p>
            <a:r>
              <a:rPr lang="zh-CN" altLang="en-US" sz="4800" b="1" dirty="0" smtClean="0">
                <a:solidFill>
                  <a:srgbClr val="FF0000"/>
                </a:solidFill>
                <a:latin typeface="华文楷体" panose="02010600040101010101" pitchFamily="2" charset="-122"/>
                <a:ea typeface="华文楷体" panose="02010600040101010101" pitchFamily="2" charset="-122"/>
              </a:rPr>
              <a:t>第六章    </a:t>
            </a:r>
            <a:r>
              <a:rPr lang="zh-CN" altLang="en-US" sz="4800" b="1" dirty="0">
                <a:solidFill>
                  <a:srgbClr val="FF0000"/>
                </a:solidFill>
                <a:latin typeface="华文楷体" panose="02010600040101010101" pitchFamily="2" charset="-122"/>
                <a:ea typeface="华文楷体" panose="02010600040101010101" pitchFamily="2" charset="-122"/>
              </a:rPr>
              <a:t>自相关</a:t>
            </a:r>
          </a:p>
        </p:txBody>
      </p:sp>
    </p:spTree>
    <p:extLst>
      <p:ext uri="{BB962C8B-B14F-4D97-AF65-F5344CB8AC3E}">
        <p14:creationId xmlns:p14="http://schemas.microsoft.com/office/powerpoint/2010/main" val="4107021095"/>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532BFBC6-30E3-4FD2-BE33-2A5C18C730AD}" type="datetime1">
              <a:rPr lang="zh-CN" altLang="en-US"/>
              <a:pPr/>
              <a:t>2020/6/8</a:t>
            </a:fld>
            <a:endParaRPr lang="en-US" altLang="zh-CN"/>
          </a:p>
        </p:txBody>
      </p:sp>
      <p:sp>
        <p:nvSpPr>
          <p:cNvPr id="10" name="灯片编号占位符 5"/>
          <p:cNvSpPr>
            <a:spLocks noGrp="1"/>
          </p:cNvSpPr>
          <p:nvPr>
            <p:ph type="sldNum" sz="quarter" idx="12"/>
          </p:nvPr>
        </p:nvSpPr>
        <p:spPr/>
        <p:txBody>
          <a:bodyPr/>
          <a:lstStyle/>
          <a:p>
            <a:fld id="{CB7A59BF-4752-40D3-8D59-5BAE45BF0744}" type="slidenum">
              <a:rPr lang="en-US" altLang="zh-CN"/>
              <a:pPr/>
              <a:t>10</a:t>
            </a:fld>
            <a:endParaRPr lang="en-US" altLang="zh-CN"/>
          </a:p>
        </p:txBody>
      </p:sp>
      <p:sp>
        <p:nvSpPr>
          <p:cNvPr id="943110" name="Text Box 6"/>
          <p:cNvSpPr txBox="1">
            <a:spLocks noChangeArrowheads="1"/>
          </p:cNvSpPr>
          <p:nvPr/>
        </p:nvSpPr>
        <p:spPr bwMode="auto">
          <a:xfrm>
            <a:off x="2433638" y="11649"/>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dirty="0">
                <a:solidFill>
                  <a:srgbClr val="FF3300"/>
                </a:solidFill>
                <a:latin typeface="华文新魏" panose="02010800040101010101" pitchFamily="2" charset="-122"/>
                <a:ea typeface="华文新魏" panose="02010800040101010101" pitchFamily="2" charset="-122"/>
              </a:rPr>
              <a:t>第二节    </a:t>
            </a:r>
            <a:r>
              <a:rPr lang="zh-CN" altLang="en-US" sz="4400" dirty="0" smtClean="0">
                <a:solidFill>
                  <a:srgbClr val="FF3300"/>
                </a:solidFill>
                <a:latin typeface="华文新魏" panose="02010800040101010101" pitchFamily="2" charset="-122"/>
                <a:ea typeface="华文新魏" panose="02010800040101010101" pitchFamily="2" charset="-122"/>
              </a:rPr>
              <a:t>自相关的</a:t>
            </a:r>
            <a:r>
              <a:rPr lang="zh-CN" altLang="en-US" sz="4400" dirty="0">
                <a:solidFill>
                  <a:srgbClr val="FF3300"/>
                </a:solidFill>
                <a:latin typeface="华文新魏" panose="02010800040101010101" pitchFamily="2" charset="-122"/>
                <a:ea typeface="华文新魏" panose="02010800040101010101" pitchFamily="2" charset="-122"/>
              </a:rPr>
              <a:t>后果</a:t>
            </a:r>
          </a:p>
        </p:txBody>
      </p:sp>
      <p:graphicFrame>
        <p:nvGraphicFramePr>
          <p:cNvPr id="2" name="对象 1"/>
          <p:cNvGraphicFramePr>
            <a:graphicFrameLocks noChangeAspect="1"/>
          </p:cNvGraphicFramePr>
          <p:nvPr>
            <p:extLst/>
          </p:nvPr>
        </p:nvGraphicFramePr>
        <p:xfrm>
          <a:off x="375445" y="2082749"/>
          <a:ext cx="9796609" cy="470708"/>
        </p:xfrm>
        <a:graphic>
          <a:graphicData uri="http://schemas.openxmlformats.org/presentationml/2006/ole">
            <mc:AlternateContent xmlns:mc="http://schemas.openxmlformats.org/markup-compatibility/2006">
              <mc:Choice xmlns:v="urn:schemas-microsoft-com:vml" Requires="v">
                <p:oleObj spid="_x0000_s18498" name="Equation" r:id="rId3" imgW="4228920" imgH="203040" progId="Equation.DSMT4">
                  <p:embed/>
                </p:oleObj>
              </mc:Choice>
              <mc:Fallback>
                <p:oleObj name="Equation" r:id="rId3" imgW="4228920" imgH="203040" progId="Equation.DSMT4">
                  <p:embed/>
                  <p:pic>
                    <p:nvPicPr>
                      <p:cNvPr id="0" name=""/>
                      <p:cNvPicPr/>
                      <p:nvPr/>
                    </p:nvPicPr>
                    <p:blipFill>
                      <a:blip r:embed="rId4"/>
                      <a:stretch>
                        <a:fillRect/>
                      </a:stretch>
                    </p:blipFill>
                    <p:spPr>
                      <a:xfrm>
                        <a:off x="375445" y="2082749"/>
                        <a:ext cx="9796609" cy="47070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9426656"/>
              </p:ext>
            </p:extLst>
          </p:nvPr>
        </p:nvGraphicFramePr>
        <p:xfrm>
          <a:off x="375445" y="897680"/>
          <a:ext cx="11131550" cy="1014413"/>
        </p:xfrm>
        <a:graphic>
          <a:graphicData uri="http://schemas.openxmlformats.org/presentationml/2006/ole">
            <mc:AlternateContent xmlns:mc="http://schemas.openxmlformats.org/markup-compatibility/2006">
              <mc:Choice xmlns:v="urn:schemas-microsoft-com:vml" Requires="v">
                <p:oleObj spid="_x0000_s18499" name="Equation" r:id="rId5" imgW="4876560" imgH="444240" progId="Equation.DSMT4">
                  <p:embed/>
                </p:oleObj>
              </mc:Choice>
              <mc:Fallback>
                <p:oleObj name="Equation" r:id="rId5" imgW="4876560" imgH="444240" progId="Equation.DSMT4">
                  <p:embed/>
                  <p:pic>
                    <p:nvPicPr>
                      <p:cNvPr id="0" name=""/>
                      <p:cNvPicPr/>
                      <p:nvPr/>
                    </p:nvPicPr>
                    <p:blipFill>
                      <a:blip r:embed="rId6"/>
                      <a:stretch>
                        <a:fillRect/>
                      </a:stretch>
                    </p:blipFill>
                    <p:spPr>
                      <a:xfrm>
                        <a:off x="375445" y="897680"/>
                        <a:ext cx="11131550" cy="10144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50907861"/>
              </p:ext>
            </p:extLst>
          </p:nvPr>
        </p:nvGraphicFramePr>
        <p:xfrm>
          <a:off x="776288" y="2586038"/>
          <a:ext cx="10596562" cy="2071687"/>
        </p:xfrm>
        <a:graphic>
          <a:graphicData uri="http://schemas.openxmlformats.org/presentationml/2006/ole">
            <mc:AlternateContent xmlns:mc="http://schemas.openxmlformats.org/markup-compatibility/2006">
              <mc:Choice xmlns:v="urn:schemas-microsoft-com:vml" Requires="v">
                <p:oleObj spid="_x0000_s18500" name="Equation" r:id="rId7" imgW="5346360" imgH="1041120" progId="Equation.DSMT4">
                  <p:embed/>
                </p:oleObj>
              </mc:Choice>
              <mc:Fallback>
                <p:oleObj name="Equation" r:id="rId7" imgW="5346360" imgH="1041120" progId="Equation.DSMT4">
                  <p:embed/>
                  <p:pic>
                    <p:nvPicPr>
                      <p:cNvPr id="0" name=""/>
                      <p:cNvPicPr/>
                      <p:nvPr/>
                    </p:nvPicPr>
                    <p:blipFill>
                      <a:blip r:embed="rId8"/>
                      <a:stretch>
                        <a:fillRect/>
                      </a:stretch>
                    </p:blipFill>
                    <p:spPr>
                      <a:xfrm>
                        <a:off x="776288" y="2586038"/>
                        <a:ext cx="10596562" cy="20716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853632730"/>
              </p:ext>
            </p:extLst>
          </p:nvPr>
        </p:nvGraphicFramePr>
        <p:xfrm>
          <a:off x="776288" y="4770437"/>
          <a:ext cx="10144125" cy="1768475"/>
        </p:xfrm>
        <a:graphic>
          <a:graphicData uri="http://schemas.openxmlformats.org/presentationml/2006/ole">
            <mc:AlternateContent xmlns:mc="http://schemas.openxmlformats.org/markup-compatibility/2006">
              <mc:Choice xmlns:v="urn:schemas-microsoft-com:vml" Requires="v">
                <p:oleObj spid="_x0000_s18501" name="Equation" r:id="rId9" imgW="5117760" imgH="888840" progId="Equation.DSMT4">
                  <p:embed/>
                </p:oleObj>
              </mc:Choice>
              <mc:Fallback>
                <p:oleObj name="Equation" r:id="rId9" imgW="5117760" imgH="888840" progId="Equation.DSMT4">
                  <p:embed/>
                  <p:pic>
                    <p:nvPicPr>
                      <p:cNvPr id="0" name=""/>
                      <p:cNvPicPr/>
                      <p:nvPr/>
                    </p:nvPicPr>
                    <p:blipFill>
                      <a:blip r:embed="rId10"/>
                      <a:stretch>
                        <a:fillRect/>
                      </a:stretch>
                    </p:blipFill>
                    <p:spPr>
                      <a:xfrm>
                        <a:off x="776288" y="4770437"/>
                        <a:ext cx="10144125" cy="1768475"/>
                      </a:xfrm>
                      <a:prstGeom prst="rect">
                        <a:avLst/>
                      </a:prstGeom>
                    </p:spPr>
                  </p:pic>
                </p:oleObj>
              </mc:Fallback>
            </mc:AlternateContent>
          </a:graphicData>
        </a:graphic>
      </p:graphicFrame>
    </p:spTree>
    <p:extLst>
      <p:ext uri="{BB962C8B-B14F-4D97-AF65-F5344CB8AC3E}">
        <p14:creationId xmlns:p14="http://schemas.microsoft.com/office/powerpoint/2010/main" val="311722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532BFBC6-30E3-4FD2-BE33-2A5C18C730AD}" type="datetime1">
              <a:rPr lang="zh-CN" altLang="en-US"/>
              <a:pPr/>
              <a:t>2020/6/8</a:t>
            </a:fld>
            <a:endParaRPr lang="en-US" altLang="zh-CN"/>
          </a:p>
        </p:txBody>
      </p:sp>
      <p:sp>
        <p:nvSpPr>
          <p:cNvPr id="10" name="灯片编号占位符 5"/>
          <p:cNvSpPr>
            <a:spLocks noGrp="1"/>
          </p:cNvSpPr>
          <p:nvPr>
            <p:ph type="sldNum" sz="quarter" idx="12"/>
          </p:nvPr>
        </p:nvSpPr>
        <p:spPr/>
        <p:txBody>
          <a:bodyPr/>
          <a:lstStyle/>
          <a:p>
            <a:fld id="{CB7A59BF-4752-40D3-8D59-5BAE45BF0744}" type="slidenum">
              <a:rPr lang="en-US" altLang="zh-CN"/>
              <a:pPr/>
              <a:t>11</a:t>
            </a:fld>
            <a:endParaRPr lang="en-US" altLang="zh-CN"/>
          </a:p>
        </p:txBody>
      </p:sp>
      <p:sp>
        <p:nvSpPr>
          <p:cNvPr id="943108" name="Text Box 4"/>
          <p:cNvSpPr txBox="1">
            <a:spLocks noChangeArrowheads="1"/>
          </p:cNvSpPr>
          <p:nvPr/>
        </p:nvSpPr>
        <p:spPr bwMode="auto">
          <a:xfrm>
            <a:off x="2063750" y="38608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imes New Roman" panose="02020603050405020304" pitchFamily="18" charset="0"/>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1656945209"/>
              </p:ext>
            </p:extLst>
          </p:nvPr>
        </p:nvGraphicFramePr>
        <p:xfrm>
          <a:off x="680563" y="147408"/>
          <a:ext cx="9712325" cy="989012"/>
        </p:xfrm>
        <a:graphic>
          <a:graphicData uri="http://schemas.openxmlformats.org/presentationml/2006/ole">
            <mc:AlternateContent xmlns:mc="http://schemas.openxmlformats.org/markup-compatibility/2006">
              <mc:Choice xmlns:v="urn:schemas-microsoft-com:vml" Requires="v">
                <p:oleObj spid="_x0000_s19538" name="Equation" r:id="rId3" imgW="5727600" imgH="583920" progId="Equation.DSMT4">
                  <p:embed/>
                </p:oleObj>
              </mc:Choice>
              <mc:Fallback>
                <p:oleObj name="Equation" r:id="rId3" imgW="5727600" imgH="583920" progId="Equation.DSMT4">
                  <p:embed/>
                  <p:pic>
                    <p:nvPicPr>
                      <p:cNvPr id="0" name=""/>
                      <p:cNvPicPr/>
                      <p:nvPr/>
                    </p:nvPicPr>
                    <p:blipFill>
                      <a:blip r:embed="rId4"/>
                      <a:stretch>
                        <a:fillRect/>
                      </a:stretch>
                    </p:blipFill>
                    <p:spPr>
                      <a:xfrm>
                        <a:off x="680563" y="147408"/>
                        <a:ext cx="9712325" cy="9890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83825914"/>
              </p:ext>
            </p:extLst>
          </p:nvPr>
        </p:nvGraphicFramePr>
        <p:xfrm>
          <a:off x="680563" y="1173163"/>
          <a:ext cx="10228262" cy="1592263"/>
        </p:xfrm>
        <a:graphic>
          <a:graphicData uri="http://schemas.openxmlformats.org/presentationml/2006/ole">
            <mc:AlternateContent xmlns:mc="http://schemas.openxmlformats.org/markup-compatibility/2006">
              <mc:Choice xmlns:v="urn:schemas-microsoft-com:vml" Requires="v">
                <p:oleObj spid="_x0000_s19539" name="Equation" r:id="rId5" imgW="6032160" imgH="939600" progId="Equation.DSMT4">
                  <p:embed/>
                </p:oleObj>
              </mc:Choice>
              <mc:Fallback>
                <p:oleObj name="Equation" r:id="rId5" imgW="6032160" imgH="939600" progId="Equation.DSMT4">
                  <p:embed/>
                  <p:pic>
                    <p:nvPicPr>
                      <p:cNvPr id="0" name=""/>
                      <p:cNvPicPr/>
                      <p:nvPr/>
                    </p:nvPicPr>
                    <p:blipFill>
                      <a:blip r:embed="rId6"/>
                      <a:stretch>
                        <a:fillRect/>
                      </a:stretch>
                    </p:blipFill>
                    <p:spPr>
                      <a:xfrm>
                        <a:off x="680563" y="1173163"/>
                        <a:ext cx="10228262" cy="15922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50184337"/>
              </p:ext>
            </p:extLst>
          </p:nvPr>
        </p:nvGraphicFramePr>
        <p:xfrm>
          <a:off x="680563" y="2802169"/>
          <a:ext cx="10744200" cy="1614488"/>
        </p:xfrm>
        <a:graphic>
          <a:graphicData uri="http://schemas.openxmlformats.org/presentationml/2006/ole">
            <mc:AlternateContent xmlns:mc="http://schemas.openxmlformats.org/markup-compatibility/2006">
              <mc:Choice xmlns:v="urn:schemas-microsoft-com:vml" Requires="v">
                <p:oleObj spid="_x0000_s19540" name="Equation" r:id="rId7" imgW="6337080" imgH="952200" progId="Equation.DSMT4">
                  <p:embed/>
                </p:oleObj>
              </mc:Choice>
              <mc:Fallback>
                <p:oleObj name="Equation" r:id="rId7" imgW="6337080" imgH="952200" progId="Equation.DSMT4">
                  <p:embed/>
                  <p:pic>
                    <p:nvPicPr>
                      <p:cNvPr id="0" name=""/>
                      <p:cNvPicPr/>
                      <p:nvPr/>
                    </p:nvPicPr>
                    <p:blipFill>
                      <a:blip r:embed="rId8"/>
                      <a:stretch>
                        <a:fillRect/>
                      </a:stretch>
                    </p:blipFill>
                    <p:spPr>
                      <a:xfrm>
                        <a:off x="680563" y="2802169"/>
                        <a:ext cx="10744200" cy="16144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74728130"/>
              </p:ext>
            </p:extLst>
          </p:nvPr>
        </p:nvGraphicFramePr>
        <p:xfrm>
          <a:off x="765175" y="4562475"/>
          <a:ext cx="6826250" cy="1033463"/>
        </p:xfrm>
        <a:graphic>
          <a:graphicData uri="http://schemas.openxmlformats.org/presentationml/2006/ole">
            <mc:AlternateContent xmlns:mc="http://schemas.openxmlformats.org/markup-compatibility/2006">
              <mc:Choice xmlns:v="urn:schemas-microsoft-com:vml" Requires="v">
                <p:oleObj spid="_x0000_s19541" name="Equation" r:id="rId9" imgW="4025880" imgH="609480" progId="Equation.DSMT4">
                  <p:embed/>
                </p:oleObj>
              </mc:Choice>
              <mc:Fallback>
                <p:oleObj name="Equation" r:id="rId9" imgW="4025880" imgH="609480" progId="Equation.DSMT4">
                  <p:embed/>
                  <p:pic>
                    <p:nvPicPr>
                      <p:cNvPr id="0" name=""/>
                      <p:cNvPicPr/>
                      <p:nvPr/>
                    </p:nvPicPr>
                    <p:blipFill>
                      <a:blip r:embed="rId10"/>
                      <a:stretch>
                        <a:fillRect/>
                      </a:stretch>
                    </p:blipFill>
                    <p:spPr>
                      <a:xfrm>
                        <a:off x="765175" y="4562475"/>
                        <a:ext cx="6826250" cy="10334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098909369"/>
              </p:ext>
            </p:extLst>
          </p:nvPr>
        </p:nvGraphicFramePr>
        <p:xfrm>
          <a:off x="509588" y="5595938"/>
          <a:ext cx="11542712" cy="1184275"/>
        </p:xfrm>
        <a:graphic>
          <a:graphicData uri="http://schemas.openxmlformats.org/presentationml/2006/ole">
            <mc:AlternateContent xmlns:mc="http://schemas.openxmlformats.org/markup-compatibility/2006">
              <mc:Choice xmlns:v="urn:schemas-microsoft-com:vml" Requires="v">
                <p:oleObj spid="_x0000_s19542" name="Equation" r:id="rId11" imgW="6806880" imgH="698400" progId="Equation.DSMT4">
                  <p:embed/>
                </p:oleObj>
              </mc:Choice>
              <mc:Fallback>
                <p:oleObj name="Equation" r:id="rId11" imgW="6806880" imgH="698400" progId="Equation.DSMT4">
                  <p:embed/>
                  <p:pic>
                    <p:nvPicPr>
                      <p:cNvPr id="0" name=""/>
                      <p:cNvPicPr/>
                      <p:nvPr/>
                    </p:nvPicPr>
                    <p:blipFill>
                      <a:blip r:embed="rId12"/>
                      <a:stretch>
                        <a:fillRect/>
                      </a:stretch>
                    </p:blipFill>
                    <p:spPr>
                      <a:xfrm>
                        <a:off x="509588" y="5595938"/>
                        <a:ext cx="11542712" cy="1184275"/>
                      </a:xfrm>
                      <a:prstGeom prst="rect">
                        <a:avLst/>
                      </a:prstGeom>
                    </p:spPr>
                  </p:pic>
                </p:oleObj>
              </mc:Fallback>
            </mc:AlternateContent>
          </a:graphicData>
        </a:graphic>
      </p:graphicFrame>
    </p:spTree>
    <p:extLst>
      <p:ext uri="{BB962C8B-B14F-4D97-AF65-F5344CB8AC3E}">
        <p14:creationId xmlns:p14="http://schemas.microsoft.com/office/powerpoint/2010/main" val="1584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532BFBC6-30E3-4FD2-BE33-2A5C18C730AD}" type="datetime1">
              <a:rPr lang="zh-CN" altLang="en-US"/>
              <a:pPr/>
              <a:t>2020/6/8</a:t>
            </a:fld>
            <a:endParaRPr lang="en-US" altLang="zh-CN"/>
          </a:p>
        </p:txBody>
      </p:sp>
      <p:sp>
        <p:nvSpPr>
          <p:cNvPr id="10" name="灯片编号占位符 5"/>
          <p:cNvSpPr>
            <a:spLocks noGrp="1"/>
          </p:cNvSpPr>
          <p:nvPr>
            <p:ph type="sldNum" sz="quarter" idx="12"/>
          </p:nvPr>
        </p:nvSpPr>
        <p:spPr/>
        <p:txBody>
          <a:bodyPr/>
          <a:lstStyle/>
          <a:p>
            <a:fld id="{CB7A59BF-4752-40D3-8D59-5BAE45BF0744}" type="slidenum">
              <a:rPr lang="en-US" altLang="zh-CN"/>
              <a:pPr/>
              <a:t>12</a:t>
            </a:fld>
            <a:endParaRPr lang="en-US" altLang="zh-CN"/>
          </a:p>
        </p:txBody>
      </p:sp>
      <p:sp>
        <p:nvSpPr>
          <p:cNvPr id="943108" name="Text Box 4"/>
          <p:cNvSpPr txBox="1">
            <a:spLocks noChangeArrowheads="1"/>
          </p:cNvSpPr>
          <p:nvPr/>
        </p:nvSpPr>
        <p:spPr bwMode="auto">
          <a:xfrm>
            <a:off x="2063750" y="38608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imes New Roman" panose="02020603050405020304" pitchFamily="18" charset="0"/>
              </a:rPr>
              <a:t>    </a:t>
            </a:r>
          </a:p>
        </p:txBody>
      </p:sp>
      <p:graphicFrame>
        <p:nvGraphicFramePr>
          <p:cNvPr id="2" name="对象 1"/>
          <p:cNvGraphicFramePr>
            <a:graphicFrameLocks noChangeAspect="1"/>
          </p:cNvGraphicFramePr>
          <p:nvPr>
            <p:extLst/>
          </p:nvPr>
        </p:nvGraphicFramePr>
        <p:xfrm>
          <a:off x="680563" y="147408"/>
          <a:ext cx="9712325" cy="989012"/>
        </p:xfrm>
        <a:graphic>
          <a:graphicData uri="http://schemas.openxmlformats.org/presentationml/2006/ole">
            <mc:AlternateContent xmlns:mc="http://schemas.openxmlformats.org/markup-compatibility/2006">
              <mc:Choice xmlns:v="urn:schemas-microsoft-com:vml" Requires="v">
                <p:oleObj spid="_x0000_s21576" name="Equation" r:id="rId3" imgW="5727600" imgH="583920" progId="Equation.DSMT4">
                  <p:embed/>
                </p:oleObj>
              </mc:Choice>
              <mc:Fallback>
                <p:oleObj name="Equation" r:id="rId3" imgW="5727600" imgH="583920" progId="Equation.DSMT4">
                  <p:embed/>
                  <p:pic>
                    <p:nvPicPr>
                      <p:cNvPr id="0" name=""/>
                      <p:cNvPicPr/>
                      <p:nvPr/>
                    </p:nvPicPr>
                    <p:blipFill>
                      <a:blip r:embed="rId4"/>
                      <a:stretch>
                        <a:fillRect/>
                      </a:stretch>
                    </p:blipFill>
                    <p:spPr>
                      <a:xfrm>
                        <a:off x="680563" y="147408"/>
                        <a:ext cx="9712325" cy="989012"/>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680563" y="1173163"/>
          <a:ext cx="10228262" cy="1592263"/>
        </p:xfrm>
        <a:graphic>
          <a:graphicData uri="http://schemas.openxmlformats.org/presentationml/2006/ole">
            <mc:AlternateContent xmlns:mc="http://schemas.openxmlformats.org/markup-compatibility/2006">
              <mc:Choice xmlns:v="urn:schemas-microsoft-com:vml" Requires="v">
                <p:oleObj spid="_x0000_s21577" name="Equation" r:id="rId5" imgW="6032160" imgH="939600" progId="Equation.DSMT4">
                  <p:embed/>
                </p:oleObj>
              </mc:Choice>
              <mc:Fallback>
                <p:oleObj name="Equation" r:id="rId5" imgW="6032160" imgH="939600" progId="Equation.DSMT4">
                  <p:embed/>
                  <p:pic>
                    <p:nvPicPr>
                      <p:cNvPr id="0" name=""/>
                      <p:cNvPicPr/>
                      <p:nvPr/>
                    </p:nvPicPr>
                    <p:blipFill>
                      <a:blip r:embed="rId6"/>
                      <a:stretch>
                        <a:fillRect/>
                      </a:stretch>
                    </p:blipFill>
                    <p:spPr>
                      <a:xfrm>
                        <a:off x="680563" y="1173163"/>
                        <a:ext cx="10228262" cy="1592263"/>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680563" y="2802169"/>
          <a:ext cx="10744200" cy="1614488"/>
        </p:xfrm>
        <a:graphic>
          <a:graphicData uri="http://schemas.openxmlformats.org/presentationml/2006/ole">
            <mc:AlternateContent xmlns:mc="http://schemas.openxmlformats.org/markup-compatibility/2006">
              <mc:Choice xmlns:v="urn:schemas-microsoft-com:vml" Requires="v">
                <p:oleObj spid="_x0000_s21578" name="Equation" r:id="rId7" imgW="6337080" imgH="952200" progId="Equation.DSMT4">
                  <p:embed/>
                </p:oleObj>
              </mc:Choice>
              <mc:Fallback>
                <p:oleObj name="Equation" r:id="rId7" imgW="6337080" imgH="952200" progId="Equation.DSMT4">
                  <p:embed/>
                  <p:pic>
                    <p:nvPicPr>
                      <p:cNvPr id="0" name=""/>
                      <p:cNvPicPr/>
                      <p:nvPr/>
                    </p:nvPicPr>
                    <p:blipFill>
                      <a:blip r:embed="rId8"/>
                      <a:stretch>
                        <a:fillRect/>
                      </a:stretch>
                    </p:blipFill>
                    <p:spPr>
                      <a:xfrm>
                        <a:off x="680563" y="2802169"/>
                        <a:ext cx="10744200" cy="1614488"/>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765175" y="4562475"/>
          <a:ext cx="6826250" cy="1033463"/>
        </p:xfrm>
        <a:graphic>
          <a:graphicData uri="http://schemas.openxmlformats.org/presentationml/2006/ole">
            <mc:AlternateContent xmlns:mc="http://schemas.openxmlformats.org/markup-compatibility/2006">
              <mc:Choice xmlns:v="urn:schemas-microsoft-com:vml" Requires="v">
                <p:oleObj spid="_x0000_s21579" name="Equation" r:id="rId9" imgW="4025880" imgH="609480" progId="Equation.DSMT4">
                  <p:embed/>
                </p:oleObj>
              </mc:Choice>
              <mc:Fallback>
                <p:oleObj name="Equation" r:id="rId9" imgW="4025880" imgH="609480" progId="Equation.DSMT4">
                  <p:embed/>
                  <p:pic>
                    <p:nvPicPr>
                      <p:cNvPr id="0" name=""/>
                      <p:cNvPicPr/>
                      <p:nvPr/>
                    </p:nvPicPr>
                    <p:blipFill>
                      <a:blip r:embed="rId10"/>
                      <a:stretch>
                        <a:fillRect/>
                      </a:stretch>
                    </p:blipFill>
                    <p:spPr>
                      <a:xfrm>
                        <a:off x="765175" y="4562475"/>
                        <a:ext cx="6826250" cy="1033463"/>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509588" y="5595938"/>
          <a:ext cx="11542712" cy="1184275"/>
        </p:xfrm>
        <a:graphic>
          <a:graphicData uri="http://schemas.openxmlformats.org/presentationml/2006/ole">
            <mc:AlternateContent xmlns:mc="http://schemas.openxmlformats.org/markup-compatibility/2006">
              <mc:Choice xmlns:v="urn:schemas-microsoft-com:vml" Requires="v">
                <p:oleObj spid="_x0000_s21580" name="Equation" r:id="rId11" imgW="6806880" imgH="698400" progId="Equation.DSMT4">
                  <p:embed/>
                </p:oleObj>
              </mc:Choice>
              <mc:Fallback>
                <p:oleObj name="Equation" r:id="rId11" imgW="6806880" imgH="698400" progId="Equation.DSMT4">
                  <p:embed/>
                  <p:pic>
                    <p:nvPicPr>
                      <p:cNvPr id="0" name=""/>
                      <p:cNvPicPr/>
                      <p:nvPr/>
                    </p:nvPicPr>
                    <p:blipFill>
                      <a:blip r:embed="rId12"/>
                      <a:stretch>
                        <a:fillRect/>
                      </a:stretch>
                    </p:blipFill>
                    <p:spPr>
                      <a:xfrm>
                        <a:off x="509588" y="5595938"/>
                        <a:ext cx="11542712" cy="1184275"/>
                      </a:xfrm>
                      <a:prstGeom prst="rect">
                        <a:avLst/>
                      </a:prstGeom>
                    </p:spPr>
                  </p:pic>
                </p:oleObj>
              </mc:Fallback>
            </mc:AlternateContent>
          </a:graphicData>
        </a:graphic>
      </p:graphicFrame>
    </p:spTree>
    <p:extLst>
      <p:ext uri="{BB962C8B-B14F-4D97-AF65-F5344CB8AC3E}">
        <p14:creationId xmlns:p14="http://schemas.microsoft.com/office/powerpoint/2010/main" val="101256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9C20B724-F515-4CEE-8A01-5C02DF0FDC1A}" type="datetime1">
              <a:rPr lang="zh-CN" altLang="en-US"/>
              <a:pPr/>
              <a:t>2020/6/8</a:t>
            </a:fld>
            <a:endParaRPr lang="en-US" altLang="zh-CN"/>
          </a:p>
        </p:txBody>
      </p:sp>
      <p:sp>
        <p:nvSpPr>
          <p:cNvPr id="13" name="灯片编号占位符 5"/>
          <p:cNvSpPr>
            <a:spLocks noGrp="1"/>
          </p:cNvSpPr>
          <p:nvPr>
            <p:ph type="sldNum" sz="quarter" idx="12"/>
          </p:nvPr>
        </p:nvSpPr>
        <p:spPr/>
        <p:txBody>
          <a:bodyPr/>
          <a:lstStyle/>
          <a:p>
            <a:fld id="{4B0A3FB1-C927-4047-A489-6B6F6E220B76}" type="slidenum">
              <a:rPr lang="en-US" altLang="zh-CN"/>
              <a:pPr/>
              <a:t>13</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109995695"/>
              </p:ext>
            </p:extLst>
          </p:nvPr>
        </p:nvGraphicFramePr>
        <p:xfrm>
          <a:off x="514350" y="587356"/>
          <a:ext cx="11255375" cy="1701800"/>
        </p:xfrm>
        <a:graphic>
          <a:graphicData uri="http://schemas.openxmlformats.org/presentationml/2006/ole">
            <mc:AlternateContent xmlns:mc="http://schemas.openxmlformats.org/markup-compatibility/2006">
              <mc:Choice xmlns:v="urn:schemas-microsoft-com:vml" Requires="v">
                <p:oleObj spid="_x0000_s20561" name="Equation" r:id="rId3" imgW="6134040" imgH="927000" progId="Equation.DSMT4">
                  <p:embed/>
                </p:oleObj>
              </mc:Choice>
              <mc:Fallback>
                <p:oleObj name="Equation" r:id="rId3" imgW="6134040" imgH="927000" progId="Equation.DSMT4">
                  <p:embed/>
                  <p:pic>
                    <p:nvPicPr>
                      <p:cNvPr id="0" name=""/>
                      <p:cNvPicPr/>
                      <p:nvPr/>
                    </p:nvPicPr>
                    <p:blipFill>
                      <a:blip r:embed="rId4"/>
                      <a:stretch>
                        <a:fillRect/>
                      </a:stretch>
                    </p:blipFill>
                    <p:spPr>
                      <a:xfrm>
                        <a:off x="514350" y="587356"/>
                        <a:ext cx="11255375" cy="17018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68405969"/>
              </p:ext>
            </p:extLst>
          </p:nvPr>
        </p:nvGraphicFramePr>
        <p:xfrm>
          <a:off x="514350" y="2440890"/>
          <a:ext cx="11096625" cy="495300"/>
        </p:xfrm>
        <a:graphic>
          <a:graphicData uri="http://schemas.openxmlformats.org/presentationml/2006/ole">
            <mc:AlternateContent xmlns:mc="http://schemas.openxmlformats.org/markup-compatibility/2006">
              <mc:Choice xmlns:v="urn:schemas-microsoft-com:vml" Requires="v">
                <p:oleObj spid="_x0000_s20562" name="Equation" r:id="rId5" imgW="6260760" imgH="279360" progId="Equation.DSMT4">
                  <p:embed/>
                </p:oleObj>
              </mc:Choice>
              <mc:Fallback>
                <p:oleObj name="Equation" r:id="rId5" imgW="6260760" imgH="279360" progId="Equation.DSMT4">
                  <p:embed/>
                  <p:pic>
                    <p:nvPicPr>
                      <p:cNvPr id="0" name=""/>
                      <p:cNvPicPr/>
                      <p:nvPr/>
                    </p:nvPicPr>
                    <p:blipFill>
                      <a:blip r:embed="rId6"/>
                      <a:stretch>
                        <a:fillRect/>
                      </a:stretch>
                    </p:blipFill>
                    <p:spPr>
                      <a:xfrm>
                        <a:off x="514350" y="2440890"/>
                        <a:ext cx="11096625" cy="495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61388111"/>
              </p:ext>
            </p:extLst>
          </p:nvPr>
        </p:nvGraphicFramePr>
        <p:xfrm>
          <a:off x="377878" y="3087924"/>
          <a:ext cx="11814122" cy="418199"/>
        </p:xfrm>
        <a:graphic>
          <a:graphicData uri="http://schemas.openxmlformats.org/presentationml/2006/ole">
            <mc:AlternateContent xmlns:mc="http://schemas.openxmlformats.org/markup-compatibility/2006">
              <mc:Choice xmlns:v="urn:schemas-microsoft-com:vml" Requires="v">
                <p:oleObj spid="_x0000_s20563" name="Equation" r:id="rId7" imgW="5740200" imgH="203040" progId="Equation.DSMT4">
                  <p:embed/>
                </p:oleObj>
              </mc:Choice>
              <mc:Fallback>
                <p:oleObj name="Equation" r:id="rId7" imgW="5740200" imgH="203040" progId="Equation.DSMT4">
                  <p:embed/>
                  <p:pic>
                    <p:nvPicPr>
                      <p:cNvPr id="0" name=""/>
                      <p:cNvPicPr/>
                      <p:nvPr/>
                    </p:nvPicPr>
                    <p:blipFill>
                      <a:blip r:embed="rId8"/>
                      <a:stretch>
                        <a:fillRect/>
                      </a:stretch>
                    </p:blipFill>
                    <p:spPr>
                      <a:xfrm>
                        <a:off x="377878" y="3087924"/>
                        <a:ext cx="11814122" cy="41819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88415500"/>
              </p:ext>
            </p:extLst>
          </p:nvPr>
        </p:nvGraphicFramePr>
        <p:xfrm>
          <a:off x="514350" y="3793204"/>
          <a:ext cx="10871200" cy="1892300"/>
        </p:xfrm>
        <a:graphic>
          <a:graphicData uri="http://schemas.openxmlformats.org/presentationml/2006/ole">
            <mc:AlternateContent xmlns:mc="http://schemas.openxmlformats.org/markup-compatibility/2006">
              <mc:Choice xmlns:v="urn:schemas-microsoft-com:vml" Requires="v">
                <p:oleObj spid="_x0000_s20564" name="Equation" r:id="rId9" imgW="6134040" imgH="1066680" progId="Equation.DSMT4">
                  <p:embed/>
                </p:oleObj>
              </mc:Choice>
              <mc:Fallback>
                <p:oleObj name="Equation" r:id="rId9" imgW="6134040" imgH="1066680" progId="Equation.DSMT4">
                  <p:embed/>
                  <p:pic>
                    <p:nvPicPr>
                      <p:cNvPr id="0" name=""/>
                      <p:cNvPicPr/>
                      <p:nvPr/>
                    </p:nvPicPr>
                    <p:blipFill>
                      <a:blip r:embed="rId10"/>
                      <a:stretch>
                        <a:fillRect/>
                      </a:stretch>
                    </p:blipFill>
                    <p:spPr>
                      <a:xfrm>
                        <a:off x="514350" y="3793204"/>
                        <a:ext cx="10871200" cy="1892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99881863"/>
              </p:ext>
            </p:extLst>
          </p:nvPr>
        </p:nvGraphicFramePr>
        <p:xfrm>
          <a:off x="514350" y="5972585"/>
          <a:ext cx="9296400" cy="496887"/>
        </p:xfrm>
        <a:graphic>
          <a:graphicData uri="http://schemas.openxmlformats.org/presentationml/2006/ole">
            <mc:AlternateContent xmlns:mc="http://schemas.openxmlformats.org/markup-compatibility/2006">
              <mc:Choice xmlns:v="urn:schemas-microsoft-com:vml" Requires="v">
                <p:oleObj spid="_x0000_s20565" name="Equation" r:id="rId11" imgW="5244840" imgH="279360" progId="Equation.DSMT4">
                  <p:embed/>
                </p:oleObj>
              </mc:Choice>
              <mc:Fallback>
                <p:oleObj name="Equation" r:id="rId11" imgW="5244840" imgH="279360" progId="Equation.DSMT4">
                  <p:embed/>
                  <p:pic>
                    <p:nvPicPr>
                      <p:cNvPr id="0" name=""/>
                      <p:cNvPicPr/>
                      <p:nvPr/>
                    </p:nvPicPr>
                    <p:blipFill>
                      <a:blip r:embed="rId12"/>
                      <a:stretch>
                        <a:fillRect/>
                      </a:stretch>
                    </p:blipFill>
                    <p:spPr>
                      <a:xfrm>
                        <a:off x="514350" y="5972585"/>
                        <a:ext cx="9296400" cy="496887"/>
                      </a:xfrm>
                      <a:prstGeom prst="rect">
                        <a:avLst/>
                      </a:prstGeom>
                    </p:spPr>
                  </p:pic>
                </p:oleObj>
              </mc:Fallback>
            </mc:AlternateContent>
          </a:graphicData>
        </a:graphic>
      </p:graphicFrame>
    </p:spTree>
    <p:extLst>
      <p:ext uri="{BB962C8B-B14F-4D97-AF65-F5344CB8AC3E}">
        <p14:creationId xmlns:p14="http://schemas.microsoft.com/office/powerpoint/2010/main" val="300841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654B3E3-08F5-4AB6-842C-B05F4A74C63A}"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3B3E1D6B-5DA3-4C1F-85DD-F0C87B163888}" type="slidenum">
              <a:rPr lang="en-US" altLang="zh-CN"/>
              <a:pPr/>
              <a:t>14</a:t>
            </a:fld>
            <a:endParaRPr lang="en-US" altLang="zh-CN"/>
          </a:p>
        </p:txBody>
      </p:sp>
      <p:sp>
        <p:nvSpPr>
          <p:cNvPr id="1144835" name="Rectangle 3"/>
          <p:cNvSpPr>
            <a:spLocks noGrp="1" noChangeArrowheads="1"/>
          </p:cNvSpPr>
          <p:nvPr>
            <p:ph type="body" idx="1"/>
          </p:nvPr>
        </p:nvSpPr>
        <p:spPr>
          <a:xfrm>
            <a:off x="800099" y="690810"/>
            <a:ext cx="10515600" cy="1432559"/>
          </a:xfrm>
        </p:spPr>
        <p:txBody>
          <a:bodyPr>
            <a:normAutofit/>
          </a:bodyPr>
          <a:lstStyle/>
          <a:p>
            <a:pPr>
              <a:lnSpc>
                <a:spcPct val="150000"/>
              </a:lnSpc>
              <a:spcBef>
                <a:spcPct val="15000"/>
              </a:spcBef>
              <a:buClr>
                <a:schemeClr val="hlink"/>
              </a:buClr>
              <a:buSzTx/>
            </a:pPr>
            <a:r>
              <a:rPr lang="zh-CN" altLang="en-US" b="1" dirty="0">
                <a:solidFill>
                  <a:srgbClr val="CC3300"/>
                </a:solidFill>
                <a:latin typeface="Times New Roman" panose="02020603050405020304" pitchFamily="18" charset="0"/>
                <a:ea typeface="楷体_GB2312" panose="02010609030101010101" pitchFamily="49" charset="-122"/>
              </a:rPr>
              <a:t>基本思路</a:t>
            </a:r>
            <a:endParaRPr lang="zh-CN" altLang="en-US" b="1" dirty="0">
              <a:latin typeface="Times New Roman" panose="02020603050405020304" pitchFamily="18" charset="0"/>
              <a:ea typeface="楷体_GB2312" panose="02010609030101010101" pitchFamily="49" charset="-122"/>
            </a:endParaRPr>
          </a:p>
          <a:p>
            <a:pPr marL="0" indent="0">
              <a:lnSpc>
                <a:spcPct val="150000"/>
              </a:lnSpc>
              <a:spcBef>
                <a:spcPct val="15000"/>
              </a:spcBef>
              <a:buClr>
                <a:schemeClr val="hlink"/>
              </a:buClr>
              <a:buSzTx/>
              <a:buNone/>
            </a:pPr>
            <a:r>
              <a:rPr lang="zh-CN" altLang="en-US" sz="2400" b="1" dirty="0">
                <a:latin typeface="Times New Roman" panose="02020603050405020304" pitchFamily="18" charset="0"/>
                <a:ea typeface="楷体_GB2312" panose="02010609030101010101" pitchFamily="49" charset="-122"/>
              </a:rPr>
              <a:t>序列相关性检验方法有多种，但基本思路和步骤是相同的</a:t>
            </a:r>
            <a:r>
              <a:rPr lang="zh-CN" altLang="en-US" sz="2400" b="1" dirty="0" smtClean="0">
                <a:latin typeface="Times New Roman" panose="02020603050405020304" pitchFamily="18" charset="0"/>
                <a:ea typeface="楷体_GB2312" panose="02010609030101010101" pitchFamily="49" charset="-122"/>
              </a:rPr>
              <a:t>。</a:t>
            </a:r>
            <a:endParaRPr lang="zh-CN" altLang="en-US" sz="2400" b="1" dirty="0">
              <a:latin typeface="Times New Roman" panose="02020603050405020304" pitchFamily="18" charset="0"/>
              <a:ea typeface="楷体_GB2312" panose="02010609030101010101" pitchFamily="49" charset="-122"/>
            </a:endParaRPr>
          </a:p>
        </p:txBody>
      </p:sp>
      <p:sp>
        <p:nvSpPr>
          <p:cNvPr id="1144838" name="Rectangle 6"/>
          <p:cNvSpPr>
            <a:spLocks noChangeArrowheads="1"/>
          </p:cNvSpPr>
          <p:nvPr/>
        </p:nvSpPr>
        <p:spPr bwMode="auto">
          <a:xfrm>
            <a:off x="2133600" y="145225"/>
            <a:ext cx="7848600" cy="666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第三节    自相关的检验</a:t>
            </a:r>
            <a:r>
              <a:rPr lang="zh-CN" altLang="en-US" dirty="0">
                <a:solidFill>
                  <a:schemeClr val="accent2"/>
                </a:solidFill>
                <a:latin typeface="华文新魏" panose="02010800040101010101" pitchFamily="2" charset="-122"/>
                <a:ea typeface="华文新魏" panose="02010800040101010101" pitchFamily="2" charset="-122"/>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1605168989"/>
              </p:ext>
            </p:extLst>
          </p:nvPr>
        </p:nvGraphicFramePr>
        <p:xfrm>
          <a:off x="720153" y="2365699"/>
          <a:ext cx="10797413" cy="1787945"/>
        </p:xfrm>
        <a:graphic>
          <a:graphicData uri="http://schemas.openxmlformats.org/presentationml/2006/ole">
            <mc:AlternateContent xmlns:mc="http://schemas.openxmlformats.org/markup-compatibility/2006">
              <mc:Choice xmlns:v="urn:schemas-microsoft-com:vml" Requires="v">
                <p:oleObj spid="_x0000_s5144" name="Equation" r:id="rId3" imgW="6286320" imgH="1041120" progId="Equation.DSMT4">
                  <p:embed/>
                </p:oleObj>
              </mc:Choice>
              <mc:Fallback>
                <p:oleObj name="Equation" r:id="rId3" imgW="6286320" imgH="1041120" progId="Equation.DSMT4">
                  <p:embed/>
                  <p:pic>
                    <p:nvPicPr>
                      <p:cNvPr id="0" name=""/>
                      <p:cNvPicPr/>
                      <p:nvPr/>
                    </p:nvPicPr>
                    <p:blipFill>
                      <a:blip r:embed="rId4"/>
                      <a:stretch>
                        <a:fillRect/>
                      </a:stretch>
                    </p:blipFill>
                    <p:spPr>
                      <a:xfrm>
                        <a:off x="720153" y="2365699"/>
                        <a:ext cx="10797413" cy="1787945"/>
                      </a:xfrm>
                      <a:prstGeom prst="rect">
                        <a:avLst/>
                      </a:prstGeom>
                    </p:spPr>
                  </p:pic>
                </p:oleObj>
              </mc:Fallback>
            </mc:AlternateContent>
          </a:graphicData>
        </a:graphic>
      </p:graphicFrame>
      <p:sp>
        <p:nvSpPr>
          <p:cNvPr id="8" name="Text Box 4"/>
          <p:cNvSpPr txBox="1">
            <a:spLocks noChangeArrowheads="1"/>
          </p:cNvSpPr>
          <p:nvPr/>
        </p:nvSpPr>
        <p:spPr bwMode="auto">
          <a:xfrm>
            <a:off x="800099" y="4165056"/>
            <a:ext cx="10058400"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buClr>
                <a:schemeClr val="hlink"/>
              </a:buClr>
              <a:buFont typeface="Wingdings" panose="05000000000000000000" pitchFamily="2" charset="2"/>
              <a:buChar char="Ø"/>
            </a:pPr>
            <a:r>
              <a:rPr lang="en-US" altLang="zh-CN" sz="24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、图示法</a:t>
            </a:r>
          </a:p>
          <a:p>
            <a:pPr>
              <a:lnSpc>
                <a:spcPct val="150000"/>
              </a:lnSpc>
              <a:spcBef>
                <a:spcPts val="6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由于残差项</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可以作为随机误差项</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的近似估计，因此如果</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存在序列相关，必然由残差项</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反映出来。因此可利用</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的变化图来判断随机误差项</a:t>
            </a:r>
            <a:r>
              <a:rPr lang="en-US" altLang="zh-CN" sz="2400" b="1" i="1" dirty="0" err="1">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的序列相关性。</a:t>
            </a:r>
          </a:p>
        </p:txBody>
      </p:sp>
    </p:spTree>
    <p:extLst>
      <p:ext uri="{BB962C8B-B14F-4D97-AF65-F5344CB8AC3E}">
        <p14:creationId xmlns:p14="http://schemas.microsoft.com/office/powerpoint/2010/main" val="243346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4835">
                                            <p:txEl>
                                              <p:pRg st="0" end="0"/>
                                            </p:txEl>
                                          </p:spTgt>
                                        </p:tgtEl>
                                        <p:attrNameLst>
                                          <p:attrName>style.visibility</p:attrName>
                                        </p:attrNameLst>
                                      </p:cBhvr>
                                      <p:to>
                                        <p:strVal val="visible"/>
                                      </p:to>
                                    </p:set>
                                    <p:anim calcmode="lin" valueType="num">
                                      <p:cBhvr additive="base">
                                        <p:cTn id="7" dur="500" fill="hold"/>
                                        <p:tgtEl>
                                          <p:spTgt spid="11448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4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4835">
                                            <p:txEl>
                                              <p:pRg st="1" end="1"/>
                                            </p:txEl>
                                          </p:spTgt>
                                        </p:tgtEl>
                                        <p:attrNameLst>
                                          <p:attrName>style.visibility</p:attrName>
                                        </p:attrNameLst>
                                      </p:cBhvr>
                                      <p:to>
                                        <p:strVal val="visible"/>
                                      </p:to>
                                    </p:set>
                                    <p:anim calcmode="lin" valueType="num">
                                      <p:cBhvr additive="base">
                                        <p:cTn id="13" dur="500" fill="hold"/>
                                        <p:tgtEl>
                                          <p:spTgt spid="11448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4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0CA012D9-AD66-44F4-BB8B-84C62DA956B1}" type="datetime1">
              <a:rPr lang="zh-CN" altLang="en-US"/>
              <a:pPr/>
              <a:t>2020/6/8</a:t>
            </a:fld>
            <a:endParaRPr lang="en-US" altLang="zh-CN"/>
          </a:p>
        </p:txBody>
      </p:sp>
      <p:sp>
        <p:nvSpPr>
          <p:cNvPr id="5" name="灯片编号占位符 5"/>
          <p:cNvSpPr>
            <a:spLocks noGrp="1"/>
          </p:cNvSpPr>
          <p:nvPr>
            <p:ph type="sldNum" sz="quarter" idx="12"/>
          </p:nvPr>
        </p:nvSpPr>
        <p:spPr/>
        <p:txBody>
          <a:bodyPr/>
          <a:lstStyle/>
          <a:p>
            <a:fld id="{0AD94E05-A661-44EF-AF38-16DC32B97B90}" type="slidenum">
              <a:rPr lang="en-US" altLang="zh-CN"/>
              <a:pPr/>
              <a:t>15</a:t>
            </a:fld>
            <a:endParaRPr lang="en-US" altLang="zh-CN"/>
          </a:p>
        </p:txBody>
      </p:sp>
      <p:pic>
        <p:nvPicPr>
          <p:cNvPr id="1146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692151"/>
            <a:ext cx="8294688"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881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BAE09103-07FE-4C8D-8541-234C5ECD8598}" type="datetime1">
              <a:rPr lang="zh-CN" altLang="en-US"/>
              <a:pPr/>
              <a:t>2020/6/8</a:t>
            </a:fld>
            <a:endParaRPr lang="en-US" altLang="zh-CN"/>
          </a:p>
        </p:txBody>
      </p:sp>
      <p:sp>
        <p:nvSpPr>
          <p:cNvPr id="9" name="灯片编号占位符 5"/>
          <p:cNvSpPr>
            <a:spLocks noGrp="1"/>
          </p:cNvSpPr>
          <p:nvPr>
            <p:ph type="sldNum" sz="quarter" idx="12"/>
          </p:nvPr>
        </p:nvSpPr>
        <p:spPr/>
        <p:txBody>
          <a:bodyPr/>
          <a:lstStyle/>
          <a:p>
            <a:fld id="{FFD8B674-6635-46F8-BF21-E7E28217B932}" type="slidenum">
              <a:rPr lang="en-US" altLang="zh-CN"/>
              <a:pPr/>
              <a:t>16</a:t>
            </a:fld>
            <a:endParaRPr lang="en-US" altLang="zh-CN"/>
          </a:p>
        </p:txBody>
      </p:sp>
      <p:sp>
        <p:nvSpPr>
          <p:cNvPr id="1149954" name="Rectangle 2"/>
          <p:cNvSpPr>
            <a:spLocks noGrp="1" noChangeArrowheads="1"/>
          </p:cNvSpPr>
          <p:nvPr>
            <p:ph type="title"/>
          </p:nvPr>
        </p:nvSpPr>
        <p:spPr>
          <a:xfrm>
            <a:off x="2351314" y="417827"/>
            <a:ext cx="8255725" cy="458788"/>
          </a:xfrm>
        </p:spPr>
        <p:txBody>
          <a:bodyP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sp>
        <p:nvSpPr>
          <p:cNvPr id="1149955" name="Rectangle 3"/>
          <p:cNvSpPr>
            <a:spLocks noGrp="1" noChangeArrowheads="1"/>
          </p:cNvSpPr>
          <p:nvPr>
            <p:ph type="body" idx="1"/>
          </p:nvPr>
        </p:nvSpPr>
        <p:spPr>
          <a:xfrm>
            <a:off x="1084217" y="1047072"/>
            <a:ext cx="10269583" cy="1225550"/>
          </a:xfrm>
        </p:spPr>
        <p:txBody>
          <a:bodyPr>
            <a:normAutofit/>
          </a:bodyPr>
          <a:lstStyle/>
          <a:p>
            <a:pPr marL="0" indent="0" algn="just">
              <a:lnSpc>
                <a:spcPct val="110000"/>
              </a:lnSpc>
            </a:pPr>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D-W</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检验是德宾（</a:t>
            </a:r>
            <a:r>
              <a:rPr lang="en-US" altLang="zh-CN" b="1" dirty="0" err="1">
                <a:latin typeface="Times New Roman" panose="02020603050405020304" pitchFamily="18" charset="0"/>
                <a:ea typeface="楷体_GB2312" panose="02010609030101010101" pitchFamily="49" charset="-122"/>
                <a:cs typeface="Times New Roman" panose="02020603050405020304" pitchFamily="18" charset="0"/>
              </a:rPr>
              <a:t>J.Durbin</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）和沃森</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(G.S. Watson)</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于</a:t>
            </a:r>
            <a:r>
              <a:rPr lang="en-US" altLang="zh-CN"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rPr>
              <a:t>1951</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年提出的一种检验序列自相关的方法。</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rPr>
              <a:t>使用范围：一阶自相关</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49956" name="Text Box 4"/>
          <p:cNvSpPr txBox="1">
            <a:spLocks noChangeArrowheads="1"/>
          </p:cNvSpPr>
          <p:nvPr/>
        </p:nvSpPr>
        <p:spPr bwMode="auto">
          <a:xfrm>
            <a:off x="1084217" y="2936562"/>
            <a:ext cx="10269583"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5000"/>
              </a:lnSpc>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25000"/>
              </a:lnSpc>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随机误差项</a:t>
            </a:r>
            <a:r>
              <a:rPr lang="en-US" altLang="zh-CN" sz="2800" b="1" i="1"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为</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一阶自回归形式： </a:t>
            </a:r>
            <a:r>
              <a:rPr lang="en-US" altLang="zh-CN" sz="2800" b="1" i="1"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i="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v</a:t>
            </a:r>
            <a:r>
              <a:rPr lang="en-US" altLang="zh-CN" sz="2800" b="1" i="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a:p>
            <a:pPr algn="just">
              <a:lnSpc>
                <a:spcPct val="125000"/>
              </a:lnSpc>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回归模型中</a:t>
            </a:r>
            <a:r>
              <a:rPr lang="zh-CN" altLang="en-US" sz="2800"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rPr>
              <a:t>不应含有滞后被解释变量</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作为解释变量，即</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不</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2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应出现下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列形式：</a:t>
            </a:r>
            <a:r>
              <a:rPr lang="en-US" altLang="zh-CN" sz="2800" b="1"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8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sz="2800" b="1" i="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k</a:t>
            </a:r>
            <a:r>
              <a:rPr lang="en-US" altLang="zh-CN" sz="2800" b="1" i="1" dirty="0" err="1">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kt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Y</a:t>
            </a:r>
            <a:r>
              <a:rPr lang="en-US" altLang="zh-CN" sz="2800" b="1" i="1" baseline="-25000" dirty="0" smtClean="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800" b="1" baseline="-25000" dirty="0" smtClean="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25000"/>
              </a:lnSpc>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回归含有截距项</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49957" name="Rectangle 5"/>
          <p:cNvSpPr>
            <a:spLocks noChangeArrowheads="1"/>
          </p:cNvSpPr>
          <p:nvPr/>
        </p:nvSpPr>
        <p:spPr bwMode="auto">
          <a:xfrm>
            <a:off x="2208214" y="1551897"/>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endParaRPr lang="zh-CN" altLang="zh-CN" sz="2800">
              <a:solidFill>
                <a:srgbClr val="CC3300"/>
              </a:solidFill>
              <a:latin typeface="黑体" panose="02010609060101010101" pitchFamily="49" charset="-122"/>
              <a:ea typeface="黑体" panose="02010609060101010101" pitchFamily="49" charset="-122"/>
            </a:endParaRPr>
          </a:p>
        </p:txBody>
      </p:sp>
      <p:sp>
        <p:nvSpPr>
          <p:cNvPr id="1149958" name="Rectangle 6"/>
          <p:cNvSpPr>
            <a:spLocks noChangeArrowheads="1"/>
          </p:cNvSpPr>
          <p:nvPr/>
        </p:nvSpPr>
        <p:spPr bwMode="auto">
          <a:xfrm>
            <a:off x="1084217" y="2111054"/>
            <a:ext cx="6492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408AC"/>
                </a:solidFill>
                <a:latin typeface="楷体_GB2312" panose="02010609030101010101" pitchFamily="49" charset="-122"/>
                <a:ea typeface="楷体_GB2312" panose="02010609030101010101" pitchFamily="49" charset="-122"/>
              </a:rPr>
              <a:t>该方法的适用条件是</a:t>
            </a:r>
            <a:r>
              <a:rPr lang="zh-CN" altLang="en-US" sz="3200" b="1" dirty="0">
                <a:latin typeface="楷体_GB2312" panose="02010609030101010101" pitchFamily="49" charset="-122"/>
                <a:ea typeface="楷体_GB2312" panose="02010609030101010101" pitchFamily="49" charset="-122"/>
              </a:rPr>
              <a:t>：</a:t>
            </a:r>
          </a:p>
        </p:txBody>
      </p:sp>
    </p:spTree>
    <p:extLst>
      <p:ext uri="{BB962C8B-B14F-4D97-AF65-F5344CB8AC3E}">
        <p14:creationId xmlns:p14="http://schemas.microsoft.com/office/powerpoint/2010/main" val="532305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anim calcmode="lin" valueType="num">
                                      <p:cBhvr additive="base">
                                        <p:cTn id="7" dur="500" fill="hold"/>
                                        <p:tgtEl>
                                          <p:spTgt spid="1149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9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9958"/>
                                        </p:tgtEl>
                                        <p:attrNameLst>
                                          <p:attrName>style.visibility</p:attrName>
                                        </p:attrNameLst>
                                      </p:cBhvr>
                                      <p:to>
                                        <p:strVal val="visible"/>
                                      </p:to>
                                    </p:set>
                                    <p:anim calcmode="lin" valueType="num">
                                      <p:cBhvr additive="base">
                                        <p:cTn id="13" dur="500" fill="hold"/>
                                        <p:tgtEl>
                                          <p:spTgt spid="1149958"/>
                                        </p:tgtEl>
                                        <p:attrNameLst>
                                          <p:attrName>ppt_x</p:attrName>
                                        </p:attrNameLst>
                                      </p:cBhvr>
                                      <p:tavLst>
                                        <p:tav tm="0">
                                          <p:val>
                                            <p:strVal val="0-#ppt_w/2"/>
                                          </p:val>
                                        </p:tav>
                                        <p:tav tm="100000">
                                          <p:val>
                                            <p:strVal val="#ppt_x"/>
                                          </p:val>
                                        </p:tav>
                                      </p:tavLst>
                                    </p:anim>
                                    <p:anim calcmode="lin" valueType="num">
                                      <p:cBhvr additive="base">
                                        <p:cTn id="14" dur="500" fill="hold"/>
                                        <p:tgtEl>
                                          <p:spTgt spid="11499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9956"/>
                                        </p:tgtEl>
                                        <p:attrNameLst>
                                          <p:attrName>style.visibility</p:attrName>
                                        </p:attrNameLst>
                                      </p:cBhvr>
                                      <p:to>
                                        <p:strVal val="visible"/>
                                      </p:to>
                                    </p:set>
                                    <p:anim calcmode="lin" valueType="num">
                                      <p:cBhvr additive="base">
                                        <p:cTn id="19" dur="500" fill="hold"/>
                                        <p:tgtEl>
                                          <p:spTgt spid="1149956"/>
                                        </p:tgtEl>
                                        <p:attrNameLst>
                                          <p:attrName>ppt_x</p:attrName>
                                        </p:attrNameLst>
                                      </p:cBhvr>
                                      <p:tavLst>
                                        <p:tav tm="0">
                                          <p:val>
                                            <p:strVal val="#ppt_x"/>
                                          </p:val>
                                        </p:tav>
                                        <p:tav tm="100000">
                                          <p:val>
                                            <p:strVal val="#ppt_x"/>
                                          </p:val>
                                        </p:tav>
                                      </p:tavLst>
                                    </p:anim>
                                    <p:anim calcmode="lin" valueType="num">
                                      <p:cBhvr additive="base">
                                        <p:cTn id="20" dur="500" fill="hold"/>
                                        <p:tgtEl>
                                          <p:spTgt spid="1149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autoUpdateAnimBg="0"/>
      <p:bldP spid="1149956" grpId="0"/>
      <p:bldP spid="11499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5"/>
          <p:cNvSpPr>
            <a:spLocks noGrp="1"/>
          </p:cNvSpPr>
          <p:nvPr>
            <p:ph type="dt" sz="half" idx="10"/>
          </p:nvPr>
        </p:nvSpPr>
        <p:spPr/>
        <p:txBody>
          <a:bodyPr/>
          <a:lstStyle/>
          <a:p>
            <a:fld id="{3E893C48-76EF-4B8D-8FFE-31DC1A8B675B}" type="datetime1">
              <a:rPr lang="zh-CN" altLang="en-US"/>
              <a:pPr/>
              <a:t>2020/6/8</a:t>
            </a:fld>
            <a:endParaRPr lang="en-US" altLang="zh-CN"/>
          </a:p>
        </p:txBody>
      </p:sp>
      <p:sp>
        <p:nvSpPr>
          <p:cNvPr id="12" name="灯片编号占位符 7"/>
          <p:cNvSpPr>
            <a:spLocks noGrp="1"/>
          </p:cNvSpPr>
          <p:nvPr>
            <p:ph type="sldNum" sz="quarter" idx="12"/>
          </p:nvPr>
        </p:nvSpPr>
        <p:spPr/>
        <p:txBody>
          <a:bodyPr/>
          <a:lstStyle/>
          <a:p>
            <a:fld id="{1D878C7D-1241-4F30-9A2B-38965CFEDA2E}" type="slidenum">
              <a:rPr lang="en-US" altLang="zh-CN"/>
              <a:pPr/>
              <a:t>17</a:t>
            </a:fld>
            <a:endParaRPr lang="en-US" altLang="zh-CN"/>
          </a:p>
        </p:txBody>
      </p:sp>
      <p:sp>
        <p:nvSpPr>
          <p:cNvPr id="1150982" name="Rectangle 6"/>
          <p:cNvSpPr>
            <a:spLocks noGrp="1" noChangeArrowheads="1"/>
          </p:cNvSpPr>
          <p:nvPr>
            <p:ph type="title"/>
          </p:nvPr>
        </p:nvSpPr>
        <p:spPr>
          <a:xfrm>
            <a:off x="2348185" y="255589"/>
            <a:ext cx="7793037" cy="711200"/>
          </a:xfrm>
        </p:spPr>
        <p:txBody>
          <a:bodyPr vert="horz" lIns="91440" tIns="45720" rIns="91440" bIns="45720" rtlCol="0" anchor="ct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sp>
        <p:nvSpPr>
          <p:cNvPr id="1150978" name="Rectangle 2"/>
          <p:cNvSpPr>
            <a:spLocks noGrp="1" noChangeArrowheads="1"/>
          </p:cNvSpPr>
          <p:nvPr>
            <p:ph type="body" sz="half" idx="1"/>
          </p:nvPr>
        </p:nvSpPr>
        <p:spPr/>
        <p:txBody>
          <a:bodyPr/>
          <a:lstStyle/>
          <a:p>
            <a:pPr>
              <a:lnSpc>
                <a:spcPct val="90000"/>
              </a:lnSpc>
            </a:pPr>
            <a:endParaRPr lang="en-US" altLang="zh-CN" sz="2400"/>
          </a:p>
          <a:p>
            <a:pPr>
              <a:lnSpc>
                <a:spcPct val="90000"/>
              </a:lnSpc>
            </a:pPr>
            <a:endParaRPr lang="en-US" altLang="zh-CN" sz="2400"/>
          </a:p>
        </p:txBody>
      </p:sp>
      <p:graphicFrame>
        <p:nvGraphicFramePr>
          <p:cNvPr id="1150983" name="Object 7"/>
          <p:cNvGraphicFramePr>
            <a:graphicFrameLocks noGrp="1" noChangeAspect="1"/>
          </p:cNvGraphicFramePr>
          <p:nvPr>
            <p:ph sz="quarter" idx="2"/>
            <p:extLst/>
          </p:nvPr>
        </p:nvGraphicFramePr>
        <p:xfrm>
          <a:off x="2566990" y="1700215"/>
          <a:ext cx="6399212" cy="932492"/>
        </p:xfrm>
        <a:graphic>
          <a:graphicData uri="http://schemas.openxmlformats.org/presentationml/2006/ole">
            <mc:AlternateContent xmlns:mc="http://schemas.openxmlformats.org/markup-compatibility/2006">
              <mc:Choice xmlns:v="urn:schemas-microsoft-com:vml" Requires="v">
                <p:oleObj spid="_x0000_s6209" name="公式" r:id="rId3" imgW="3136680" imgH="457200" progId="Equation.3">
                  <p:embed/>
                </p:oleObj>
              </mc:Choice>
              <mc:Fallback>
                <p:oleObj name="公式" r:id="rId3" imgW="31366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90" y="1700215"/>
                        <a:ext cx="6399212" cy="932492"/>
                      </a:xfrm>
                      <a:prstGeom prst="rect">
                        <a:avLst/>
                      </a:prstGeom>
                      <a:noFill/>
                      <a:ln>
                        <a:noFill/>
                      </a:ln>
                      <a:effectLst/>
                    </p:spPr>
                  </p:pic>
                </p:oleObj>
              </mc:Fallback>
            </mc:AlternateContent>
          </a:graphicData>
        </a:graphic>
      </p:graphicFrame>
      <p:sp>
        <p:nvSpPr>
          <p:cNvPr id="1150980" name="Rectangle 4"/>
          <p:cNvSpPr>
            <a:spLocks noChangeArrowheads="1"/>
          </p:cNvSpPr>
          <p:nvPr/>
        </p:nvSpPr>
        <p:spPr bwMode="auto">
          <a:xfrm>
            <a:off x="2212181" y="1232695"/>
            <a:ext cx="6326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solidFill>
                  <a:srgbClr val="CC3300"/>
                </a:solidFill>
                <a:latin typeface="华文新魏" panose="02010800040101010101" pitchFamily="2" charset="-122"/>
                <a:ea typeface="华文新魏" panose="02010800040101010101" pitchFamily="2" charset="-122"/>
              </a:rPr>
              <a:t>1</a:t>
            </a:r>
            <a:r>
              <a:rPr lang="zh-CN" altLang="en-US" sz="2800" dirty="0" smtClean="0">
                <a:solidFill>
                  <a:srgbClr val="CC3300"/>
                </a:solidFill>
                <a:latin typeface="华文新魏" panose="02010800040101010101" pitchFamily="2" charset="-122"/>
                <a:ea typeface="华文新魏" panose="02010800040101010101" pitchFamily="2" charset="-122"/>
              </a:rPr>
              <a:t>）、提出检验</a:t>
            </a:r>
            <a:r>
              <a:rPr lang="zh-CN" altLang="en-US" sz="2800" dirty="0">
                <a:solidFill>
                  <a:srgbClr val="CC3300"/>
                </a:solidFill>
                <a:latin typeface="华文新魏" panose="02010800040101010101" pitchFamily="2" charset="-122"/>
                <a:ea typeface="华文新魏" panose="02010800040101010101" pitchFamily="2" charset="-122"/>
              </a:rPr>
              <a:t>假设</a:t>
            </a:r>
          </a:p>
        </p:txBody>
      </p:sp>
      <p:grpSp>
        <p:nvGrpSpPr>
          <p:cNvPr id="1150989" name="Group 13"/>
          <p:cNvGrpSpPr>
            <a:grpSpLocks/>
          </p:cNvGrpSpPr>
          <p:nvPr/>
        </p:nvGrpSpPr>
        <p:grpSpPr bwMode="auto">
          <a:xfrm>
            <a:off x="2211388" y="2492376"/>
            <a:ext cx="5611812" cy="1470025"/>
            <a:chOff x="433" y="1979"/>
            <a:chExt cx="3535" cy="926"/>
          </a:xfrm>
        </p:grpSpPr>
        <p:sp>
          <p:nvSpPr>
            <p:cNvPr id="1150985" name="Rectangle 9"/>
            <p:cNvSpPr>
              <a:spLocks noChangeArrowheads="1"/>
            </p:cNvSpPr>
            <p:nvPr/>
          </p:nvSpPr>
          <p:spPr bwMode="auto">
            <a:xfrm>
              <a:off x="433" y="2198"/>
              <a:ext cx="19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solidFill>
                    <a:srgbClr val="CC3300"/>
                  </a:solidFill>
                  <a:latin typeface="华文新魏" panose="02010800040101010101" pitchFamily="2" charset="-122"/>
                  <a:ea typeface="华文新魏" panose="02010800040101010101" pitchFamily="2" charset="-122"/>
                </a:rPr>
                <a:t>2</a:t>
              </a:r>
              <a:r>
                <a:rPr lang="zh-CN" altLang="en-US" sz="2800" dirty="0" smtClean="0">
                  <a:solidFill>
                    <a:srgbClr val="CC3300"/>
                  </a:solidFill>
                  <a:latin typeface="华文新魏" panose="02010800040101010101" pitchFamily="2" charset="-122"/>
                  <a:ea typeface="华文新魏" panose="02010800040101010101" pitchFamily="2" charset="-122"/>
                </a:rPr>
                <a:t>）、</a:t>
              </a:r>
              <a:r>
                <a:rPr lang="zh-CN" altLang="en-US" sz="2800" dirty="0">
                  <a:solidFill>
                    <a:srgbClr val="CC3300"/>
                  </a:solidFill>
                  <a:latin typeface="华文新魏" panose="02010800040101010101" pitchFamily="2" charset="-122"/>
                  <a:ea typeface="华文新魏" panose="02010800040101010101" pitchFamily="2" charset="-122"/>
                </a:rPr>
                <a:t>构造统计量</a:t>
              </a:r>
            </a:p>
          </p:txBody>
        </p:sp>
        <p:graphicFrame>
          <p:nvGraphicFramePr>
            <p:cNvPr id="1150986" name="Object 10"/>
            <p:cNvGraphicFramePr>
              <a:graphicFrameLocks noChangeAspect="1"/>
            </p:cNvGraphicFramePr>
            <p:nvPr/>
          </p:nvGraphicFramePr>
          <p:xfrm>
            <a:off x="2517" y="1979"/>
            <a:ext cx="1451" cy="926"/>
          </p:xfrm>
          <a:graphic>
            <a:graphicData uri="http://schemas.openxmlformats.org/presentationml/2006/ole">
              <mc:AlternateContent xmlns:mc="http://schemas.openxmlformats.org/markup-compatibility/2006">
                <mc:Choice xmlns:v="urn:schemas-microsoft-com:vml" Requires="v">
                  <p:oleObj spid="_x0000_s6210" name="公式" r:id="rId5" imgW="1333440" imgH="850680" progId="Equation.3">
                    <p:embed/>
                  </p:oleObj>
                </mc:Choice>
                <mc:Fallback>
                  <p:oleObj name="公式" r:id="rId5" imgW="1333440" imgH="850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 y="1979"/>
                          <a:ext cx="1451" cy="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0988" name="Rectangle 12"/>
          <p:cNvSpPr>
            <a:spLocks noChangeArrowheads="1"/>
          </p:cNvSpPr>
          <p:nvPr/>
        </p:nvSpPr>
        <p:spPr bwMode="auto">
          <a:xfrm>
            <a:off x="1219200" y="3933826"/>
            <a:ext cx="9779726"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669925" indent="-325438">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022350" indent="-350838">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339850" indent="-3159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1681163" indent="-3397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138363" indent="-339725"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595563" indent="-339725"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052763" indent="-339725"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509963" indent="-339725"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600" b="1" dirty="0">
                <a:solidFill>
                  <a:srgbClr val="0408AC"/>
                </a:solidFill>
                <a:latin typeface="Times New Roman" panose="02020603050405020304" pitchFamily="18" charset="0"/>
                <a:ea typeface="楷体_GB2312" panose="02010609030101010101" pitchFamily="49" charset="-122"/>
              </a:rPr>
              <a:t>该统计量</a:t>
            </a:r>
            <a:r>
              <a:rPr lang="zh-CN" altLang="en-US" sz="2600" b="1" dirty="0">
                <a:latin typeface="Times New Roman" panose="02020603050405020304" pitchFamily="18" charset="0"/>
                <a:ea typeface="楷体_GB2312" panose="02010609030101010101" pitchFamily="49" charset="-122"/>
              </a:rPr>
              <a:t>的分布与出现在给定样本中的</a:t>
            </a:r>
            <a:r>
              <a:rPr lang="en-US" altLang="zh-CN" sz="2600" b="1" i="1" dirty="0">
                <a:latin typeface="Times New Roman" panose="02020603050405020304" pitchFamily="18" charset="0"/>
                <a:ea typeface="楷体_GB2312" panose="02010609030101010101" pitchFamily="49" charset="-122"/>
              </a:rPr>
              <a:t>X</a:t>
            </a:r>
            <a:r>
              <a:rPr lang="zh-CN" altLang="en-US" sz="2600" b="1" dirty="0">
                <a:latin typeface="Times New Roman" panose="02020603050405020304" pitchFamily="18" charset="0"/>
                <a:ea typeface="楷体_GB2312" panose="02010609030101010101" pitchFamily="49" charset="-122"/>
              </a:rPr>
              <a:t>值有复杂的关系，因此其</a:t>
            </a:r>
            <a:r>
              <a:rPr lang="zh-CN" altLang="en-US" sz="2600" b="1" dirty="0">
                <a:solidFill>
                  <a:srgbClr val="0408AC"/>
                </a:solidFill>
                <a:latin typeface="Times New Roman" panose="02020603050405020304" pitchFamily="18" charset="0"/>
                <a:ea typeface="楷体_GB2312" panose="02010609030101010101" pitchFamily="49" charset="-122"/>
              </a:rPr>
              <a:t>精确的分布很难得到</a:t>
            </a:r>
            <a:r>
              <a:rPr lang="zh-CN" altLang="en-US" sz="2600" b="1" dirty="0">
                <a:latin typeface="Times New Roman" panose="02020603050405020304" pitchFamily="18" charset="0"/>
                <a:ea typeface="楷体_GB2312" panose="02010609030101010101" pitchFamily="49" charset="-122"/>
              </a:rPr>
              <a:t>。</a:t>
            </a:r>
          </a:p>
          <a:p>
            <a:pPr>
              <a:lnSpc>
                <a:spcPct val="110000"/>
              </a:lnSpc>
            </a:pPr>
            <a:r>
              <a:rPr lang="zh-CN" altLang="en-US" sz="2600" b="1" dirty="0">
                <a:solidFill>
                  <a:srgbClr val="0408AC"/>
                </a:solidFill>
                <a:latin typeface="Times New Roman" panose="02020603050405020304" pitchFamily="18" charset="0"/>
                <a:ea typeface="楷体_GB2312" panose="02010609030101010101" pitchFamily="49" charset="-122"/>
              </a:rPr>
              <a:t>但是</a:t>
            </a:r>
            <a:r>
              <a:rPr lang="zh-CN" altLang="en-US" sz="2600" b="1" dirty="0">
                <a:latin typeface="Times New Roman" panose="02020603050405020304" pitchFamily="18" charset="0"/>
                <a:ea typeface="楷体_GB2312" panose="02010609030101010101" pitchFamily="49" charset="-122"/>
              </a:rPr>
              <a:t>，</a:t>
            </a:r>
            <a:r>
              <a:rPr lang="en-US" altLang="zh-CN" sz="2600" b="1" dirty="0">
                <a:latin typeface="Times New Roman" panose="02020603050405020304" pitchFamily="18" charset="0"/>
                <a:ea typeface="楷体_GB2312" panose="02010609030101010101" pitchFamily="49" charset="-122"/>
              </a:rPr>
              <a:t>Durbin</a:t>
            </a:r>
            <a:r>
              <a:rPr lang="zh-CN" altLang="en-US" sz="2600" b="1" dirty="0">
                <a:latin typeface="Times New Roman" panose="02020603050405020304" pitchFamily="18" charset="0"/>
                <a:ea typeface="楷体_GB2312" panose="02010609030101010101" pitchFamily="49" charset="-122"/>
              </a:rPr>
              <a:t>和</a:t>
            </a:r>
            <a:r>
              <a:rPr lang="en-US" altLang="zh-CN" sz="2600" b="1" dirty="0">
                <a:latin typeface="Times New Roman" panose="02020603050405020304" pitchFamily="18" charset="0"/>
                <a:ea typeface="楷体_GB2312" panose="02010609030101010101" pitchFamily="49" charset="-122"/>
              </a:rPr>
              <a:t>Watson</a:t>
            </a:r>
            <a:r>
              <a:rPr lang="zh-CN" altLang="en-US" sz="2600" b="1" dirty="0">
                <a:latin typeface="Times New Roman" panose="02020603050405020304" pitchFamily="18" charset="0"/>
                <a:ea typeface="楷体_GB2312" panose="02010609030101010101" pitchFamily="49" charset="-122"/>
              </a:rPr>
              <a:t>成功地导出了临界值的下限</a:t>
            </a:r>
            <a:r>
              <a:rPr lang="en-US" altLang="zh-CN" sz="2600" b="1" i="1" dirty="0" err="1">
                <a:latin typeface="Times New Roman" panose="02020603050405020304" pitchFamily="18" charset="0"/>
                <a:ea typeface="楷体_GB2312" panose="02010609030101010101" pitchFamily="49" charset="-122"/>
              </a:rPr>
              <a:t>d</a:t>
            </a:r>
            <a:r>
              <a:rPr lang="en-US" altLang="zh-CN" sz="2600" b="1" i="1" baseline="-25000" dirty="0" err="1">
                <a:latin typeface="Times New Roman" panose="02020603050405020304" pitchFamily="18" charset="0"/>
                <a:ea typeface="楷体_GB2312" panose="02010609030101010101" pitchFamily="49" charset="-122"/>
              </a:rPr>
              <a:t>L</a:t>
            </a:r>
            <a:r>
              <a:rPr lang="zh-CN" altLang="en-US" sz="2600" b="1" dirty="0">
                <a:latin typeface="Times New Roman" panose="02020603050405020304" pitchFamily="18" charset="0"/>
                <a:ea typeface="楷体_GB2312" panose="02010609030101010101" pitchFamily="49" charset="-122"/>
              </a:rPr>
              <a:t>和上限</a:t>
            </a:r>
            <a:r>
              <a:rPr lang="en-US" altLang="zh-CN" sz="2600" b="1" i="1" dirty="0" err="1">
                <a:latin typeface="Times New Roman" panose="02020603050405020304" pitchFamily="18" charset="0"/>
                <a:ea typeface="楷体_GB2312" panose="02010609030101010101" pitchFamily="49" charset="-122"/>
              </a:rPr>
              <a:t>d</a:t>
            </a:r>
            <a:r>
              <a:rPr lang="en-US" altLang="zh-CN" sz="2600" b="1" i="1" baseline="-25000" dirty="0" err="1">
                <a:latin typeface="Times New Roman" panose="02020603050405020304" pitchFamily="18" charset="0"/>
                <a:ea typeface="楷体_GB2312" panose="02010609030101010101" pitchFamily="49" charset="-122"/>
              </a:rPr>
              <a:t>U</a:t>
            </a:r>
            <a:r>
              <a:rPr lang="en-US" altLang="zh-CN" sz="2600" b="1" dirty="0">
                <a:latin typeface="Times New Roman" panose="02020603050405020304" pitchFamily="18" charset="0"/>
                <a:ea typeface="楷体_GB2312" panose="02010609030101010101" pitchFamily="49" charset="-122"/>
              </a:rPr>
              <a:t> </a:t>
            </a:r>
            <a:r>
              <a:rPr lang="zh-CN" altLang="en-US" sz="2600" b="1" dirty="0">
                <a:latin typeface="Times New Roman" panose="02020603050405020304" pitchFamily="18" charset="0"/>
                <a:ea typeface="楷体_GB2312" panose="02010609030101010101" pitchFamily="49" charset="-122"/>
              </a:rPr>
              <a:t>，且这些上下限只与样本的容量</a:t>
            </a:r>
            <a:r>
              <a:rPr lang="en-US" altLang="zh-CN" sz="2600" b="1" i="1" dirty="0">
                <a:latin typeface="Times New Roman" panose="02020603050405020304" pitchFamily="18" charset="0"/>
                <a:ea typeface="楷体_GB2312" panose="02010609030101010101" pitchFamily="49" charset="-122"/>
              </a:rPr>
              <a:t>n</a:t>
            </a:r>
            <a:r>
              <a:rPr lang="zh-CN" altLang="en-US" sz="2600" b="1" dirty="0">
                <a:latin typeface="Times New Roman" panose="02020603050405020304" pitchFamily="18" charset="0"/>
                <a:ea typeface="楷体_GB2312" panose="02010609030101010101" pitchFamily="49" charset="-122"/>
              </a:rPr>
              <a:t>和解释变量的</a:t>
            </a:r>
            <a:r>
              <a:rPr lang="zh-CN" altLang="en-US" sz="2600" b="1" dirty="0" smtClean="0">
                <a:latin typeface="Times New Roman" panose="02020603050405020304" pitchFamily="18" charset="0"/>
                <a:ea typeface="楷体_GB2312" panose="02010609030101010101" pitchFamily="49" charset="-122"/>
              </a:rPr>
              <a:t>个数       </a:t>
            </a:r>
            <a:r>
              <a:rPr lang="en-US" altLang="zh-CN" sz="2600" b="1" i="1" dirty="0" smtClean="0">
                <a:latin typeface="Times New Roman" panose="02020603050405020304" pitchFamily="18" charset="0"/>
                <a:ea typeface="楷体_GB2312" panose="02010609030101010101" pitchFamily="49" charset="-122"/>
              </a:rPr>
              <a:t>        </a:t>
            </a:r>
            <a:r>
              <a:rPr lang="zh-CN" altLang="en-US" sz="2600" b="1" dirty="0" smtClean="0">
                <a:latin typeface="Times New Roman" panose="02020603050405020304" pitchFamily="18" charset="0"/>
                <a:ea typeface="楷体_GB2312" panose="02010609030101010101" pitchFamily="49" charset="-122"/>
              </a:rPr>
              <a:t>有关</a:t>
            </a:r>
            <a:r>
              <a:rPr lang="zh-CN" altLang="en-US" sz="2600" b="1" dirty="0">
                <a:latin typeface="Times New Roman" panose="02020603050405020304" pitchFamily="18" charset="0"/>
                <a:ea typeface="楷体_GB2312" panose="02010609030101010101" pitchFamily="49" charset="-122"/>
              </a:rPr>
              <a:t>，而与解释变量</a:t>
            </a:r>
            <a:r>
              <a:rPr lang="en-US" altLang="zh-CN" sz="2600" b="1" i="1" dirty="0">
                <a:latin typeface="Times New Roman" panose="02020603050405020304" pitchFamily="18" charset="0"/>
                <a:ea typeface="楷体_GB2312" panose="02010609030101010101" pitchFamily="49" charset="-122"/>
              </a:rPr>
              <a:t>X</a:t>
            </a:r>
            <a:r>
              <a:rPr lang="zh-CN" altLang="en-US" sz="2600" b="1" dirty="0">
                <a:latin typeface="Times New Roman" panose="02020603050405020304" pitchFamily="18" charset="0"/>
                <a:ea typeface="楷体_GB2312" panose="02010609030101010101" pitchFamily="49" charset="-122"/>
              </a:rPr>
              <a:t>的取值无关。</a:t>
            </a:r>
          </a:p>
        </p:txBody>
      </p:sp>
      <p:graphicFrame>
        <p:nvGraphicFramePr>
          <p:cNvPr id="2" name="对象 1"/>
          <p:cNvGraphicFramePr>
            <a:graphicFrameLocks noChangeAspect="1"/>
          </p:cNvGraphicFramePr>
          <p:nvPr>
            <p:extLst>
              <p:ext uri="{D42A27DB-BD31-4B8C-83A1-F6EECF244321}">
                <p14:modId xmlns:p14="http://schemas.microsoft.com/office/powerpoint/2010/main" val="4152244101"/>
              </p:ext>
            </p:extLst>
          </p:nvPr>
        </p:nvGraphicFramePr>
        <p:xfrm>
          <a:off x="8805390" y="5418377"/>
          <a:ext cx="1269569" cy="362734"/>
        </p:xfrm>
        <a:graphic>
          <a:graphicData uri="http://schemas.openxmlformats.org/presentationml/2006/ole">
            <mc:AlternateContent xmlns:mc="http://schemas.openxmlformats.org/markup-compatibility/2006">
              <mc:Choice xmlns:v="urn:schemas-microsoft-com:vml" Requires="v">
                <p:oleObj spid="_x0000_s6211" name="Equation" r:id="rId7" imgW="622080" imgH="177480" progId="Equation.DSMT4">
                  <p:embed/>
                </p:oleObj>
              </mc:Choice>
              <mc:Fallback>
                <p:oleObj name="Equation" r:id="rId7" imgW="622080" imgH="177480" progId="Equation.DSMT4">
                  <p:embed/>
                  <p:pic>
                    <p:nvPicPr>
                      <p:cNvPr id="0" name=""/>
                      <p:cNvPicPr/>
                      <p:nvPr/>
                    </p:nvPicPr>
                    <p:blipFill>
                      <a:blip r:embed="rId8"/>
                      <a:stretch>
                        <a:fillRect/>
                      </a:stretch>
                    </p:blipFill>
                    <p:spPr>
                      <a:xfrm>
                        <a:off x="8805390" y="5418377"/>
                        <a:ext cx="1269569" cy="362734"/>
                      </a:xfrm>
                      <a:prstGeom prst="rect">
                        <a:avLst/>
                      </a:prstGeom>
                    </p:spPr>
                  </p:pic>
                </p:oleObj>
              </mc:Fallback>
            </mc:AlternateContent>
          </a:graphicData>
        </a:graphic>
      </p:graphicFrame>
    </p:spTree>
    <p:extLst>
      <p:ext uri="{BB962C8B-B14F-4D97-AF65-F5344CB8AC3E}">
        <p14:creationId xmlns:p14="http://schemas.microsoft.com/office/powerpoint/2010/main" val="61931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0988">
                                            <p:txEl>
                                              <p:pRg st="0" end="0"/>
                                            </p:txEl>
                                          </p:spTgt>
                                        </p:tgtEl>
                                        <p:attrNameLst>
                                          <p:attrName>style.visibility</p:attrName>
                                        </p:attrNameLst>
                                      </p:cBhvr>
                                      <p:to>
                                        <p:strVal val="visible"/>
                                      </p:to>
                                    </p:set>
                                    <p:anim calcmode="lin" valueType="num">
                                      <p:cBhvr additive="base">
                                        <p:cTn id="7" dur="500" fill="hold"/>
                                        <p:tgtEl>
                                          <p:spTgt spid="115098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09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0988">
                                            <p:txEl>
                                              <p:pRg st="1" end="1"/>
                                            </p:txEl>
                                          </p:spTgt>
                                        </p:tgtEl>
                                        <p:attrNameLst>
                                          <p:attrName>style.visibility</p:attrName>
                                        </p:attrNameLst>
                                      </p:cBhvr>
                                      <p:to>
                                        <p:strVal val="visible"/>
                                      </p:to>
                                    </p:set>
                                    <p:anim calcmode="lin" valueType="num">
                                      <p:cBhvr additive="base">
                                        <p:cTn id="13" dur="500" fill="hold"/>
                                        <p:tgtEl>
                                          <p:spTgt spid="115098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098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8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7F087C6-5A64-445B-8B76-692DF7493757}"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91BDC473-AF6B-4A72-88EA-6FD2AFDCADA0}" type="slidenum">
              <a:rPr lang="en-US" altLang="zh-CN"/>
              <a:pPr/>
              <a:t>18</a:t>
            </a:fld>
            <a:endParaRPr lang="en-US" altLang="zh-CN"/>
          </a:p>
        </p:txBody>
      </p:sp>
      <p:sp>
        <p:nvSpPr>
          <p:cNvPr id="1157122" name="Rectangle 2"/>
          <p:cNvSpPr>
            <a:spLocks noGrp="1" noChangeArrowheads="1"/>
          </p:cNvSpPr>
          <p:nvPr>
            <p:ph type="body" idx="1"/>
          </p:nvPr>
        </p:nvSpPr>
        <p:spPr>
          <a:xfrm>
            <a:off x="1397726" y="2349500"/>
            <a:ext cx="9956074" cy="3384550"/>
          </a:xfrm>
        </p:spPr>
        <p:txBody>
          <a:bodyPr/>
          <a:lstStyle/>
          <a:p>
            <a:pPr>
              <a:lnSpc>
                <a:spcPct val="130000"/>
              </a:lnSpc>
              <a:buFont typeface="Wingdings" panose="05000000000000000000" pitchFamily="2" charset="2"/>
              <a:buNone/>
            </a:pPr>
            <a:r>
              <a:rPr lang="en-US" altLang="zh-CN" b="1" dirty="0">
                <a:latin typeface="Times New Roman" panose="02020603050405020304" pitchFamily="18" charset="0"/>
                <a:ea typeface="楷体_GB2312" panose="02010609030101010101" pitchFamily="49" charset="-122"/>
              </a:rPr>
              <a:t>①</a:t>
            </a:r>
            <a:r>
              <a:rPr lang="zh-CN" altLang="en-US" b="1" dirty="0">
                <a:latin typeface="Times New Roman" panose="02020603050405020304" pitchFamily="18" charset="0"/>
                <a:ea typeface="楷体_GB2312" panose="02010609030101010101" pitchFamily="49" charset="-122"/>
              </a:rPr>
              <a:t>计算</a:t>
            </a:r>
            <a:r>
              <a:rPr lang="en-US" altLang="zh-CN" b="1" dirty="0">
                <a:latin typeface="Times New Roman" panose="02020603050405020304" pitchFamily="18" charset="0"/>
                <a:ea typeface="楷体_GB2312" panose="02010609030101010101" pitchFamily="49" charset="-122"/>
              </a:rPr>
              <a:t>D.W.</a:t>
            </a:r>
            <a:r>
              <a:rPr lang="zh-CN" altLang="en-US" b="1" dirty="0">
                <a:latin typeface="Times New Roman" panose="02020603050405020304" pitchFamily="18" charset="0"/>
                <a:ea typeface="楷体_GB2312" panose="02010609030101010101" pitchFamily="49" charset="-122"/>
              </a:rPr>
              <a:t>统计量的值，</a:t>
            </a:r>
          </a:p>
          <a:p>
            <a:pPr>
              <a:lnSpc>
                <a:spcPct val="130000"/>
              </a:lnSpc>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②根据样本容量</a:t>
            </a:r>
            <a:r>
              <a:rPr lang="en-US" altLang="zh-CN" b="1" i="1" dirty="0">
                <a:latin typeface="Times New Roman" panose="02020603050405020304" pitchFamily="18" charset="0"/>
                <a:ea typeface="楷体_GB2312" panose="02010609030101010101" pitchFamily="49" charset="-122"/>
              </a:rPr>
              <a:t>n</a:t>
            </a:r>
            <a:r>
              <a:rPr lang="zh-CN" altLang="en-US" b="1" dirty="0">
                <a:latin typeface="Times New Roman" panose="02020603050405020304" pitchFamily="18" charset="0"/>
                <a:ea typeface="楷体_GB2312" panose="02010609030101010101" pitchFamily="49" charset="-122"/>
              </a:rPr>
              <a:t>和解释变量</a:t>
            </a:r>
            <a:r>
              <a:rPr lang="zh-CN" altLang="en-US" b="1" dirty="0" smtClean="0">
                <a:latin typeface="Times New Roman" panose="02020603050405020304" pitchFamily="18" charset="0"/>
                <a:ea typeface="楷体_GB2312" panose="02010609030101010101" pitchFamily="49" charset="-122"/>
              </a:rPr>
              <a:t>数目</a:t>
            </a:r>
            <a:r>
              <a:rPr lang="en-US" altLang="zh-CN" b="1" i="1" dirty="0">
                <a:latin typeface="Times New Roman" panose="02020603050405020304" pitchFamily="18" charset="0"/>
                <a:ea typeface="楷体_GB2312" panose="02010609030101010101" pitchFamily="49" charset="-122"/>
              </a:rPr>
              <a:t> </a:t>
            </a:r>
            <a:r>
              <a:rPr lang="en-US" altLang="zh-CN" b="1" i="1" dirty="0" smtClean="0">
                <a:latin typeface="Times New Roman" panose="02020603050405020304" pitchFamily="18" charset="0"/>
                <a:ea typeface="楷体_GB2312" panose="02010609030101010101" pitchFamily="49" charset="-122"/>
              </a:rPr>
              <a:t> </a:t>
            </a:r>
            <a:r>
              <a:rPr lang="zh-CN" altLang="en-US" b="1" dirty="0" smtClean="0">
                <a:latin typeface="Times New Roman" panose="02020603050405020304" pitchFamily="18" charset="0"/>
                <a:ea typeface="楷体_GB2312" panose="02010609030101010101" pitchFamily="49" charset="-122"/>
              </a:rPr>
              <a:t>查</a:t>
            </a:r>
            <a:r>
              <a:rPr lang="en-US" altLang="zh-CN" b="1" dirty="0">
                <a:latin typeface="Times New Roman" panose="02020603050405020304" pitchFamily="18" charset="0"/>
                <a:ea typeface="楷体_GB2312" panose="02010609030101010101" pitchFamily="49" charset="-122"/>
              </a:rPr>
              <a:t>D.W.</a:t>
            </a:r>
            <a:r>
              <a:rPr lang="zh-CN" altLang="en-US" b="1" dirty="0">
                <a:latin typeface="Times New Roman" panose="02020603050405020304" pitchFamily="18" charset="0"/>
                <a:ea typeface="楷体_GB2312" panose="02010609030101010101" pitchFamily="49" charset="-122"/>
              </a:rPr>
              <a:t>分布表，得到临界值</a:t>
            </a:r>
            <a:r>
              <a:rPr lang="en-US" altLang="zh-CN" b="1" i="1" dirty="0" err="1">
                <a:latin typeface="Times New Roman" panose="02020603050405020304" pitchFamily="18" charset="0"/>
                <a:ea typeface="楷体_GB2312" panose="02010609030101010101" pitchFamily="49" charset="-122"/>
              </a:rPr>
              <a:t>d</a:t>
            </a:r>
            <a:r>
              <a:rPr lang="en-US" altLang="zh-CN" b="1" i="1" baseline="-25000" dirty="0" err="1">
                <a:latin typeface="Times New Roman" panose="02020603050405020304" pitchFamily="18" charset="0"/>
                <a:ea typeface="楷体_GB2312" panose="02010609030101010101" pitchFamily="49" charset="-122"/>
              </a:rPr>
              <a:t>L</a:t>
            </a:r>
            <a:r>
              <a:rPr lang="zh-CN" altLang="en-US" b="1" dirty="0">
                <a:latin typeface="Times New Roman" panose="02020603050405020304" pitchFamily="18" charset="0"/>
                <a:ea typeface="楷体_GB2312" panose="02010609030101010101" pitchFamily="49" charset="-122"/>
              </a:rPr>
              <a:t>和</a:t>
            </a:r>
            <a:r>
              <a:rPr lang="en-US" altLang="zh-CN" b="1" i="1" dirty="0" err="1">
                <a:latin typeface="Times New Roman" panose="02020603050405020304" pitchFamily="18" charset="0"/>
                <a:ea typeface="楷体_GB2312" panose="02010609030101010101" pitchFamily="49" charset="-122"/>
              </a:rPr>
              <a:t>d</a:t>
            </a:r>
            <a:r>
              <a:rPr lang="en-US" altLang="zh-CN" b="1" i="1" baseline="-25000" dirty="0" err="1">
                <a:latin typeface="Times New Roman" panose="02020603050405020304" pitchFamily="18" charset="0"/>
                <a:ea typeface="楷体_GB2312" panose="02010609030101010101" pitchFamily="49" charset="-122"/>
              </a:rPr>
              <a:t>U</a:t>
            </a:r>
            <a:r>
              <a:rPr lang="zh-CN" altLang="en-US" b="1" dirty="0">
                <a:latin typeface="Times New Roman" panose="02020603050405020304" pitchFamily="18" charset="0"/>
                <a:ea typeface="楷体_GB2312" panose="02010609030101010101" pitchFamily="49" charset="-122"/>
              </a:rPr>
              <a:t>，</a:t>
            </a:r>
          </a:p>
          <a:p>
            <a:pPr>
              <a:lnSpc>
                <a:spcPct val="130000"/>
              </a:lnSpc>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③按照下列准则考察计算得到的</a:t>
            </a:r>
            <a:r>
              <a:rPr lang="en-US" altLang="zh-CN" b="1" dirty="0">
                <a:latin typeface="Times New Roman" panose="02020603050405020304" pitchFamily="18" charset="0"/>
                <a:ea typeface="楷体_GB2312" panose="02010609030101010101" pitchFamily="49" charset="-122"/>
              </a:rPr>
              <a:t>D.W.</a:t>
            </a:r>
            <a:r>
              <a:rPr lang="zh-CN" altLang="en-US" b="1" dirty="0">
                <a:latin typeface="Times New Roman" panose="02020603050405020304" pitchFamily="18" charset="0"/>
                <a:ea typeface="楷体_GB2312" panose="02010609030101010101" pitchFamily="49" charset="-122"/>
              </a:rPr>
              <a:t>值，以判断随机误差项是否存在一阶自相关。</a:t>
            </a:r>
          </a:p>
        </p:txBody>
      </p:sp>
      <p:sp>
        <p:nvSpPr>
          <p:cNvPr id="1157124" name="Rectangle 4"/>
          <p:cNvSpPr>
            <a:spLocks noGrp="1" noChangeArrowheads="1"/>
          </p:cNvSpPr>
          <p:nvPr>
            <p:ph type="title"/>
          </p:nvPr>
        </p:nvSpPr>
        <p:spPr>
          <a:xfrm>
            <a:off x="2209800" y="430892"/>
            <a:ext cx="7632700" cy="458788"/>
          </a:xfrm>
        </p:spPr>
        <p:txBody>
          <a:bodyPr vert="horz" lIns="91440" tIns="45720" rIns="91440" bIns="45720" rtlCol="0" anchor="ct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sp>
        <p:nvSpPr>
          <p:cNvPr id="1157125" name="Rectangle 5"/>
          <p:cNvSpPr>
            <a:spLocks noChangeArrowheads="1"/>
          </p:cNvSpPr>
          <p:nvPr/>
        </p:nvSpPr>
        <p:spPr bwMode="auto">
          <a:xfrm>
            <a:off x="2430235" y="1402125"/>
            <a:ext cx="6326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solidFill>
                  <a:srgbClr val="CC3300"/>
                </a:solidFill>
                <a:latin typeface="华文新魏" panose="02010800040101010101" pitchFamily="2" charset="-122"/>
                <a:ea typeface="华文新魏" panose="02010800040101010101" pitchFamily="2" charset="-122"/>
              </a:rPr>
              <a:t>3</a:t>
            </a:r>
            <a:r>
              <a:rPr lang="zh-CN" altLang="en-US" sz="2800" dirty="0" smtClean="0">
                <a:solidFill>
                  <a:srgbClr val="CC3300"/>
                </a:solidFill>
                <a:latin typeface="华文新魏" panose="02010800040101010101" pitchFamily="2" charset="-122"/>
                <a:ea typeface="华文新魏" panose="02010800040101010101" pitchFamily="2" charset="-122"/>
              </a:rPr>
              <a:t>）、</a:t>
            </a:r>
            <a:r>
              <a:rPr lang="zh-CN" altLang="en-US" sz="2800" dirty="0">
                <a:solidFill>
                  <a:srgbClr val="CC3300"/>
                </a:solidFill>
                <a:latin typeface="华文新魏" panose="02010800040101010101" pitchFamily="2" charset="-122"/>
                <a:ea typeface="华文新魏" panose="02010800040101010101" pitchFamily="2" charset="-122"/>
              </a:rPr>
              <a:t>进行</a:t>
            </a:r>
            <a:r>
              <a:rPr lang="en-US" altLang="zh-CN" sz="2800" dirty="0">
                <a:solidFill>
                  <a:srgbClr val="CC3300"/>
                </a:solidFill>
                <a:latin typeface="华文新魏" panose="02010800040101010101" pitchFamily="2" charset="-122"/>
                <a:ea typeface="华文新魏" panose="02010800040101010101" pitchFamily="2" charset="-122"/>
              </a:rPr>
              <a:t>DW</a:t>
            </a:r>
            <a:r>
              <a:rPr lang="zh-CN" altLang="en-US" sz="2800" dirty="0">
                <a:solidFill>
                  <a:srgbClr val="CC3300"/>
                </a:solidFill>
                <a:latin typeface="华文新魏" panose="02010800040101010101" pitchFamily="2" charset="-122"/>
                <a:ea typeface="华文新魏" panose="02010800040101010101" pitchFamily="2" charset="-122"/>
              </a:rPr>
              <a:t>检验</a:t>
            </a:r>
          </a:p>
        </p:txBody>
      </p:sp>
      <p:graphicFrame>
        <p:nvGraphicFramePr>
          <p:cNvPr id="2" name="对象 1"/>
          <p:cNvGraphicFramePr>
            <a:graphicFrameLocks noChangeAspect="1"/>
          </p:cNvGraphicFramePr>
          <p:nvPr>
            <p:extLst>
              <p:ext uri="{D42A27DB-BD31-4B8C-83A1-F6EECF244321}">
                <p14:modId xmlns:p14="http://schemas.microsoft.com/office/powerpoint/2010/main" val="380790064"/>
              </p:ext>
            </p:extLst>
          </p:nvPr>
        </p:nvGraphicFramePr>
        <p:xfrm>
          <a:off x="6613954" y="3186953"/>
          <a:ext cx="388208" cy="388208"/>
        </p:xfrm>
        <a:graphic>
          <a:graphicData uri="http://schemas.openxmlformats.org/presentationml/2006/ole">
            <mc:AlternateContent xmlns:mc="http://schemas.openxmlformats.org/markup-compatibility/2006">
              <mc:Choice xmlns:v="urn:schemas-microsoft-com:vml" Requires="v">
                <p:oleObj spid="_x0000_s16405" name="Equation" r:id="rId3" imgW="177480" imgH="177480" progId="Equation.DSMT4">
                  <p:embed/>
                </p:oleObj>
              </mc:Choice>
              <mc:Fallback>
                <p:oleObj name="Equation" r:id="rId3" imgW="177480" imgH="177480" progId="Equation.DSMT4">
                  <p:embed/>
                  <p:pic>
                    <p:nvPicPr>
                      <p:cNvPr id="0" name=""/>
                      <p:cNvPicPr/>
                      <p:nvPr/>
                    </p:nvPicPr>
                    <p:blipFill>
                      <a:blip r:embed="rId4"/>
                      <a:stretch>
                        <a:fillRect/>
                      </a:stretch>
                    </p:blipFill>
                    <p:spPr>
                      <a:xfrm>
                        <a:off x="6613954" y="3186953"/>
                        <a:ext cx="388208" cy="388208"/>
                      </a:xfrm>
                      <a:prstGeom prst="rect">
                        <a:avLst/>
                      </a:prstGeom>
                    </p:spPr>
                  </p:pic>
                </p:oleObj>
              </mc:Fallback>
            </mc:AlternateContent>
          </a:graphicData>
        </a:graphic>
      </p:graphicFrame>
    </p:spTree>
    <p:extLst>
      <p:ext uri="{BB962C8B-B14F-4D97-AF65-F5344CB8AC3E}">
        <p14:creationId xmlns:p14="http://schemas.microsoft.com/office/powerpoint/2010/main" val="339643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 calcmode="lin" valueType="num">
                                      <p:cBhvr additive="base">
                                        <p:cTn id="7" dur="500" fill="hold"/>
                                        <p:tgtEl>
                                          <p:spTgt spid="115712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71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7122">
                                            <p:txEl>
                                              <p:pRg st="1" end="1"/>
                                            </p:txEl>
                                          </p:spTgt>
                                        </p:tgtEl>
                                        <p:attrNameLst>
                                          <p:attrName>style.visibility</p:attrName>
                                        </p:attrNameLst>
                                      </p:cBhvr>
                                      <p:to>
                                        <p:strVal val="visible"/>
                                      </p:to>
                                    </p:set>
                                    <p:anim calcmode="lin" valueType="num">
                                      <p:cBhvr additive="base">
                                        <p:cTn id="13" dur="500" fill="hold"/>
                                        <p:tgtEl>
                                          <p:spTgt spid="115712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71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7122">
                                            <p:txEl>
                                              <p:pRg st="2" end="2"/>
                                            </p:txEl>
                                          </p:spTgt>
                                        </p:tgtEl>
                                        <p:attrNameLst>
                                          <p:attrName>style.visibility</p:attrName>
                                        </p:attrNameLst>
                                      </p:cBhvr>
                                      <p:to>
                                        <p:strVal val="visible"/>
                                      </p:to>
                                    </p:set>
                                    <p:anim calcmode="lin" valueType="num">
                                      <p:cBhvr additive="base">
                                        <p:cTn id="19" dur="500" fill="hold"/>
                                        <p:tgtEl>
                                          <p:spTgt spid="115712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712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half" idx="10"/>
          </p:nvPr>
        </p:nvSpPr>
        <p:spPr/>
        <p:txBody>
          <a:bodyPr/>
          <a:lstStyle/>
          <a:p>
            <a:fld id="{7B712D2F-4EFA-4F7B-9510-D80D0306A90C}" type="datetime1">
              <a:rPr lang="zh-CN" altLang="en-US"/>
              <a:pPr/>
              <a:t>2020/6/8</a:t>
            </a:fld>
            <a:endParaRPr lang="en-US" altLang="zh-CN"/>
          </a:p>
        </p:txBody>
      </p:sp>
      <p:sp>
        <p:nvSpPr>
          <p:cNvPr id="34" name="灯片编号占位符 5"/>
          <p:cNvSpPr>
            <a:spLocks noGrp="1"/>
          </p:cNvSpPr>
          <p:nvPr>
            <p:ph type="sldNum" sz="quarter" idx="12"/>
          </p:nvPr>
        </p:nvSpPr>
        <p:spPr/>
        <p:txBody>
          <a:bodyPr/>
          <a:lstStyle/>
          <a:p>
            <a:fld id="{71D4BECA-AF18-4C50-B4F1-A73E890052A8}" type="slidenum">
              <a:rPr lang="en-US" altLang="zh-CN"/>
              <a:pPr/>
              <a:t>19</a:t>
            </a:fld>
            <a:endParaRPr lang="en-US" altLang="zh-CN"/>
          </a:p>
        </p:txBody>
      </p:sp>
      <p:sp>
        <p:nvSpPr>
          <p:cNvPr id="1179650" name="Rectangle 2"/>
          <p:cNvSpPr>
            <a:spLocks noChangeArrowheads="1"/>
          </p:cNvSpPr>
          <p:nvPr/>
        </p:nvSpPr>
        <p:spPr bwMode="auto">
          <a:xfrm>
            <a:off x="3877718" y="672775"/>
            <a:ext cx="28328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DW</a:t>
            </a:r>
            <a:r>
              <a:rPr lang="zh-CN" altLang="en-US" sz="36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检验准则</a:t>
            </a:r>
            <a:endParaRPr lang="zh-CN" altLang="en-US" sz="3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1179651" name="Group 3"/>
          <p:cNvGrpSpPr>
            <a:grpSpLocks/>
          </p:cNvGrpSpPr>
          <p:nvPr/>
        </p:nvGrpSpPr>
        <p:grpSpPr bwMode="auto">
          <a:xfrm>
            <a:off x="1018903" y="1760540"/>
            <a:ext cx="10215154" cy="4486276"/>
            <a:chOff x="249" y="1381"/>
            <a:chExt cx="5352" cy="2826"/>
          </a:xfrm>
        </p:grpSpPr>
        <p:sp>
          <p:nvSpPr>
            <p:cNvPr id="1179652" name="Rectangle 4"/>
            <p:cNvSpPr>
              <a:spLocks noChangeArrowheads="1"/>
            </p:cNvSpPr>
            <p:nvPr/>
          </p:nvSpPr>
          <p:spPr bwMode="auto">
            <a:xfrm>
              <a:off x="1296" y="1601"/>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3" name="Rectangle 5"/>
            <p:cNvSpPr>
              <a:spLocks noChangeArrowheads="1"/>
            </p:cNvSpPr>
            <p:nvPr/>
          </p:nvSpPr>
          <p:spPr bwMode="auto">
            <a:xfrm>
              <a:off x="2480" y="3612"/>
              <a:ext cx="3121"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随机误差项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间</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存在</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ct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负自相关</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4" name="Rectangle 6"/>
            <p:cNvSpPr>
              <a:spLocks noChangeArrowheads="1"/>
            </p:cNvSpPr>
            <p:nvPr/>
          </p:nvSpPr>
          <p:spPr bwMode="auto">
            <a:xfrm>
              <a:off x="249" y="3612"/>
              <a:ext cx="2246"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zh-CN"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5" name="Rectangle 7"/>
            <p:cNvSpPr>
              <a:spLocks noChangeArrowheads="1"/>
            </p:cNvSpPr>
            <p:nvPr/>
          </p:nvSpPr>
          <p:spPr bwMode="auto">
            <a:xfrm>
              <a:off x="2495" y="3026"/>
              <a:ext cx="3106" cy="586"/>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不能</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判定随机误差项是否</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有自相关</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6" name="Rectangle 8"/>
            <p:cNvSpPr>
              <a:spLocks noChangeArrowheads="1"/>
            </p:cNvSpPr>
            <p:nvPr/>
          </p:nvSpPr>
          <p:spPr bwMode="auto">
            <a:xfrm>
              <a:off x="249" y="3026"/>
              <a:ext cx="2246" cy="586"/>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zh-CN"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7" name="Rectangle 9"/>
            <p:cNvSpPr>
              <a:spLocks noChangeArrowheads="1"/>
            </p:cNvSpPr>
            <p:nvPr/>
          </p:nvSpPr>
          <p:spPr bwMode="auto">
            <a:xfrm>
              <a:off x="2487" y="2431"/>
              <a:ext cx="3114"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随机误差项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间</a:t>
              </a:r>
            </a:p>
            <a:p>
              <a:pPr algn="ct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无自相关</a:t>
              </a:r>
            </a:p>
          </p:txBody>
        </p:sp>
        <p:sp>
          <p:nvSpPr>
            <p:cNvPr id="1179658" name="Rectangle 10"/>
            <p:cNvSpPr>
              <a:spLocks noChangeArrowheads="1"/>
            </p:cNvSpPr>
            <p:nvPr/>
          </p:nvSpPr>
          <p:spPr bwMode="auto">
            <a:xfrm>
              <a:off x="249" y="2431"/>
              <a:ext cx="2676"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zh-CN"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59" name="Rectangle 11"/>
            <p:cNvSpPr>
              <a:spLocks noChangeArrowheads="1"/>
            </p:cNvSpPr>
            <p:nvPr/>
          </p:nvSpPr>
          <p:spPr bwMode="auto">
            <a:xfrm>
              <a:off x="2487" y="1984"/>
              <a:ext cx="3114" cy="447"/>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不能</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判定随机误差项是否</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有自相关</a:t>
              </a:r>
            </a:p>
          </p:txBody>
        </p:sp>
        <p:sp>
          <p:nvSpPr>
            <p:cNvPr id="1179660" name="Rectangle 12"/>
            <p:cNvSpPr>
              <a:spLocks noChangeArrowheads="1"/>
            </p:cNvSpPr>
            <p:nvPr/>
          </p:nvSpPr>
          <p:spPr bwMode="auto">
            <a:xfrm>
              <a:off x="249" y="1984"/>
              <a:ext cx="2238" cy="447"/>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zh-CN"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1" name="Rectangle 13"/>
            <p:cNvSpPr>
              <a:spLocks noChangeArrowheads="1"/>
            </p:cNvSpPr>
            <p:nvPr/>
          </p:nvSpPr>
          <p:spPr bwMode="auto">
            <a:xfrm>
              <a:off x="2487" y="1389"/>
              <a:ext cx="3114"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随机误差</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项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           间</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存在</a:t>
              </a:r>
            </a:p>
            <a:p>
              <a:pPr algn="ct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正自相关</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2" name="Rectangle 14"/>
            <p:cNvSpPr>
              <a:spLocks noChangeArrowheads="1"/>
            </p:cNvSpPr>
            <p:nvPr/>
          </p:nvSpPr>
          <p:spPr bwMode="auto">
            <a:xfrm>
              <a:off x="249" y="1389"/>
              <a:ext cx="2238" cy="595"/>
            </a:xfrm>
            <a:prstGeom prst="rect">
              <a:avLst/>
            </a:prstGeom>
            <a:solidFill>
              <a:srgbClr val="FFFFFF"/>
            </a:solidFill>
            <a:ln>
              <a:noFill/>
            </a:ln>
            <a:effectLst>
              <a:prstShdw prst="shdw17" dist="17961"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zh-CN" sz="2800" b="1">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3" name="Line 15"/>
            <p:cNvSpPr>
              <a:spLocks noChangeShapeType="1"/>
            </p:cNvSpPr>
            <p:nvPr/>
          </p:nvSpPr>
          <p:spPr bwMode="auto">
            <a:xfrm>
              <a:off x="249" y="1389"/>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4" name="Line 16"/>
            <p:cNvSpPr>
              <a:spLocks noChangeShapeType="1"/>
            </p:cNvSpPr>
            <p:nvPr/>
          </p:nvSpPr>
          <p:spPr bwMode="auto">
            <a:xfrm>
              <a:off x="249" y="4207"/>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5" name="Line 17"/>
            <p:cNvSpPr>
              <a:spLocks noChangeShapeType="1"/>
            </p:cNvSpPr>
            <p:nvPr/>
          </p:nvSpPr>
          <p:spPr bwMode="auto">
            <a:xfrm>
              <a:off x="249" y="1389"/>
              <a:ext cx="0" cy="2818"/>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6" name="Line 18"/>
            <p:cNvSpPr>
              <a:spLocks noChangeShapeType="1"/>
            </p:cNvSpPr>
            <p:nvPr/>
          </p:nvSpPr>
          <p:spPr bwMode="auto">
            <a:xfrm>
              <a:off x="5601" y="1389"/>
              <a:ext cx="0" cy="2818"/>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7" name="Line 19"/>
            <p:cNvSpPr>
              <a:spLocks noChangeShapeType="1"/>
            </p:cNvSpPr>
            <p:nvPr/>
          </p:nvSpPr>
          <p:spPr bwMode="auto">
            <a:xfrm>
              <a:off x="249" y="1984"/>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8" name="Line 20"/>
            <p:cNvSpPr>
              <a:spLocks noChangeShapeType="1"/>
            </p:cNvSpPr>
            <p:nvPr/>
          </p:nvSpPr>
          <p:spPr bwMode="auto">
            <a:xfrm flipH="1">
              <a:off x="2480" y="1410"/>
              <a:ext cx="7" cy="2797"/>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69" name="Line 21"/>
            <p:cNvSpPr>
              <a:spLocks noChangeShapeType="1"/>
            </p:cNvSpPr>
            <p:nvPr/>
          </p:nvSpPr>
          <p:spPr bwMode="auto">
            <a:xfrm>
              <a:off x="249" y="2431"/>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70" name="Line 22"/>
            <p:cNvSpPr>
              <a:spLocks noChangeShapeType="1"/>
            </p:cNvSpPr>
            <p:nvPr/>
          </p:nvSpPr>
          <p:spPr bwMode="auto">
            <a:xfrm>
              <a:off x="249" y="3026"/>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79671" name="Line 23"/>
            <p:cNvSpPr>
              <a:spLocks noChangeShapeType="1"/>
            </p:cNvSpPr>
            <p:nvPr/>
          </p:nvSpPr>
          <p:spPr bwMode="auto">
            <a:xfrm>
              <a:off x="249" y="3612"/>
              <a:ext cx="5352" cy="0"/>
            </a:xfrm>
            <a:prstGeom prst="line">
              <a:avLst/>
            </a:prstGeom>
            <a:noFill/>
            <a:ln w="12700" cap="rnd">
              <a:solidFill>
                <a:srgbClr val="00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79672" name="Object 24"/>
            <p:cNvGraphicFramePr>
              <a:graphicFrameLocks noChangeAspect="1"/>
            </p:cNvGraphicFramePr>
            <p:nvPr/>
          </p:nvGraphicFramePr>
          <p:xfrm>
            <a:off x="778" y="1480"/>
            <a:ext cx="1484" cy="408"/>
          </p:xfrm>
          <a:graphic>
            <a:graphicData uri="http://schemas.openxmlformats.org/presentationml/2006/ole">
              <mc:AlternateContent xmlns:mc="http://schemas.openxmlformats.org/markup-compatibility/2006">
                <mc:Choice xmlns:v="urn:schemas-microsoft-com:vml" Requires="v">
                  <p:oleObj spid="_x0000_s7346" name="Equation" r:id="rId3" imgW="825480" imgH="228600" progId="Equation.DSMT4">
                    <p:embed/>
                  </p:oleObj>
                </mc:Choice>
                <mc:Fallback>
                  <p:oleObj name="Equation" r:id="rId3" imgW="825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 y="1480"/>
                          <a:ext cx="148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3" name="Object 25"/>
            <p:cNvGraphicFramePr>
              <a:graphicFrameLocks noChangeAspect="1"/>
            </p:cNvGraphicFramePr>
            <p:nvPr/>
          </p:nvGraphicFramePr>
          <p:xfrm>
            <a:off x="778" y="2064"/>
            <a:ext cx="1540" cy="368"/>
          </p:xfrm>
          <a:graphic>
            <a:graphicData uri="http://schemas.openxmlformats.org/presentationml/2006/ole">
              <mc:AlternateContent xmlns:mc="http://schemas.openxmlformats.org/markup-compatibility/2006">
                <mc:Choice xmlns:v="urn:schemas-microsoft-com:vml" Requires="v">
                  <p:oleObj spid="_x0000_s7347" name="Equation" r:id="rId5" imgW="914400" imgH="228600" progId="Equation.DSMT4">
                    <p:embed/>
                  </p:oleObj>
                </mc:Choice>
                <mc:Fallback>
                  <p:oleObj name="Equation" r:id="rId5" imgW="914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 y="2064"/>
                          <a:ext cx="15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4" name="Object 26"/>
            <p:cNvGraphicFramePr>
              <a:graphicFrameLocks noChangeAspect="1"/>
            </p:cNvGraphicFramePr>
            <p:nvPr/>
          </p:nvGraphicFramePr>
          <p:xfrm>
            <a:off x="778" y="2597"/>
            <a:ext cx="1418" cy="379"/>
          </p:xfrm>
          <a:graphic>
            <a:graphicData uri="http://schemas.openxmlformats.org/presentationml/2006/ole">
              <mc:AlternateContent xmlns:mc="http://schemas.openxmlformats.org/markup-compatibility/2006">
                <mc:Choice xmlns:v="urn:schemas-microsoft-com:vml" Requires="v">
                  <p:oleObj spid="_x0000_s7348" name="Equation" r:id="rId7" imgW="1104840" imgH="228600" progId="Equation.DSMT4">
                    <p:embed/>
                  </p:oleObj>
                </mc:Choice>
                <mc:Fallback>
                  <p:oleObj name="Equation" r:id="rId7" imgW="11048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 y="2597"/>
                          <a:ext cx="1418"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5" name="Object 27"/>
            <p:cNvGraphicFramePr>
              <a:graphicFrameLocks noChangeAspect="1"/>
            </p:cNvGraphicFramePr>
            <p:nvPr/>
          </p:nvGraphicFramePr>
          <p:xfrm>
            <a:off x="730" y="3158"/>
            <a:ext cx="1603" cy="363"/>
          </p:xfrm>
          <a:graphic>
            <a:graphicData uri="http://schemas.openxmlformats.org/presentationml/2006/ole">
              <mc:AlternateContent xmlns:mc="http://schemas.openxmlformats.org/markup-compatibility/2006">
                <mc:Choice xmlns:v="urn:schemas-microsoft-com:vml" Requires="v">
                  <p:oleObj spid="_x0000_s7349" name="Equation" r:id="rId9" imgW="1257120" imgH="228600" progId="Equation.DSMT4">
                    <p:embed/>
                  </p:oleObj>
                </mc:Choice>
                <mc:Fallback>
                  <p:oleObj name="Equation" r:id="rId9" imgW="125712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 y="3158"/>
                          <a:ext cx="160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6" name="Object 28"/>
            <p:cNvGraphicFramePr>
              <a:graphicFrameLocks noChangeAspect="1"/>
            </p:cNvGraphicFramePr>
            <p:nvPr/>
          </p:nvGraphicFramePr>
          <p:xfrm>
            <a:off x="778" y="3732"/>
            <a:ext cx="1447" cy="378"/>
          </p:xfrm>
          <a:graphic>
            <a:graphicData uri="http://schemas.openxmlformats.org/presentationml/2006/ole">
              <mc:AlternateContent xmlns:mc="http://schemas.openxmlformats.org/markup-compatibility/2006">
                <mc:Choice xmlns:v="urn:schemas-microsoft-com:vml" Requires="v">
                  <p:oleObj spid="_x0000_s7350" name="Equation" r:id="rId11" imgW="1002960" imgH="228600" progId="Equation.DSMT4">
                    <p:embed/>
                  </p:oleObj>
                </mc:Choice>
                <mc:Fallback>
                  <p:oleObj name="Equation" r:id="rId11" imgW="100296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 y="3732"/>
                          <a:ext cx="1447"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7" name="Object 29"/>
            <p:cNvGraphicFramePr>
              <a:graphicFrameLocks noChangeAspect="1"/>
            </p:cNvGraphicFramePr>
            <p:nvPr>
              <p:extLst/>
            </p:nvPr>
          </p:nvGraphicFramePr>
          <p:xfrm>
            <a:off x="3774" y="3604"/>
            <a:ext cx="952" cy="340"/>
          </p:xfrm>
          <a:graphic>
            <a:graphicData uri="http://schemas.openxmlformats.org/presentationml/2006/ole">
              <mc:AlternateContent xmlns:mc="http://schemas.openxmlformats.org/markup-compatibility/2006">
                <mc:Choice xmlns:v="urn:schemas-microsoft-com:vml" Requires="v">
                  <p:oleObj spid="_x0000_s7351" name="Equation" r:id="rId13" imgW="660240" imgH="241200" progId="Equation.DSMT4">
                    <p:embed/>
                  </p:oleObj>
                </mc:Choice>
                <mc:Fallback>
                  <p:oleObj name="Equation" r:id="rId13" imgW="6602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4" y="3604"/>
                          <a:ext cx="95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8" name="Object 30"/>
            <p:cNvGraphicFramePr>
              <a:graphicFrameLocks noChangeAspect="1"/>
            </p:cNvGraphicFramePr>
            <p:nvPr>
              <p:extLst/>
            </p:nvPr>
          </p:nvGraphicFramePr>
          <p:xfrm>
            <a:off x="3987" y="2430"/>
            <a:ext cx="907" cy="341"/>
          </p:xfrm>
          <a:graphic>
            <a:graphicData uri="http://schemas.openxmlformats.org/presentationml/2006/ole">
              <mc:AlternateContent xmlns:mc="http://schemas.openxmlformats.org/markup-compatibility/2006">
                <mc:Choice xmlns:v="urn:schemas-microsoft-com:vml" Requires="v">
                  <p:oleObj spid="_x0000_s7352" name="Equation" r:id="rId15" imgW="660240" imgH="241200" progId="Equation.DSMT4">
                    <p:embed/>
                  </p:oleObj>
                </mc:Choice>
                <mc:Fallback>
                  <p:oleObj name="Equation" r:id="rId15" imgW="6602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7" y="2430"/>
                          <a:ext cx="907"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9679" name="Object 31"/>
            <p:cNvGraphicFramePr>
              <a:graphicFrameLocks noChangeAspect="1"/>
            </p:cNvGraphicFramePr>
            <p:nvPr>
              <p:extLst/>
            </p:nvPr>
          </p:nvGraphicFramePr>
          <p:xfrm>
            <a:off x="3832" y="1381"/>
            <a:ext cx="862" cy="340"/>
          </p:xfrm>
          <a:graphic>
            <a:graphicData uri="http://schemas.openxmlformats.org/presentationml/2006/ole">
              <mc:AlternateContent xmlns:mc="http://schemas.openxmlformats.org/markup-compatibility/2006">
                <mc:Choice xmlns:v="urn:schemas-microsoft-com:vml" Requires="v">
                  <p:oleObj spid="_x0000_s7353" name="Equation" r:id="rId16" imgW="660240" imgH="241200" progId="Equation.DSMT4">
                    <p:embed/>
                  </p:oleObj>
                </mc:Choice>
                <mc:Fallback>
                  <p:oleObj name="Equation" r:id="rId16" imgW="6602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2" y="1381"/>
                          <a:ext cx="86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628482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F25445-A8CF-4AF5-956D-AD7A717D23D7}" type="datetime1">
              <a:rPr lang="zh-CN" altLang="en-US"/>
              <a:pPr/>
              <a:t>2020/6/8</a:t>
            </a:fld>
            <a:endParaRPr lang="en-US" altLang="zh-CN"/>
          </a:p>
        </p:txBody>
      </p:sp>
      <p:sp>
        <p:nvSpPr>
          <p:cNvPr id="6" name="灯片编号占位符 5"/>
          <p:cNvSpPr>
            <a:spLocks noGrp="1"/>
          </p:cNvSpPr>
          <p:nvPr>
            <p:ph type="sldNum" sz="quarter" idx="12"/>
          </p:nvPr>
        </p:nvSpPr>
        <p:spPr/>
        <p:txBody>
          <a:bodyPr/>
          <a:lstStyle/>
          <a:p>
            <a:fld id="{E5A01870-15F3-4DA2-BB84-412BC1CCA0D4}" type="slidenum">
              <a:rPr lang="en-US" altLang="zh-CN"/>
              <a:pPr/>
              <a:t>2</a:t>
            </a:fld>
            <a:endParaRPr lang="en-US" altLang="zh-CN"/>
          </a:p>
        </p:txBody>
      </p:sp>
      <p:sp>
        <p:nvSpPr>
          <p:cNvPr id="1140738" name="Rectangle 2"/>
          <p:cNvSpPr>
            <a:spLocks noGrp="1" noChangeArrowheads="1"/>
          </p:cNvSpPr>
          <p:nvPr>
            <p:ph type="title"/>
          </p:nvPr>
        </p:nvSpPr>
        <p:spPr/>
        <p:txBody>
          <a:bodyPr/>
          <a:lstStyle/>
          <a:p>
            <a:r>
              <a:rPr lang="zh-CN" altLang="en-US" b="1">
                <a:solidFill>
                  <a:schemeClr val="hlink"/>
                </a:solidFill>
                <a:ea typeface="华文新魏" panose="02010800040101010101" pitchFamily="2" charset="-122"/>
              </a:rPr>
              <a:t>主要内容</a:t>
            </a:r>
          </a:p>
        </p:txBody>
      </p:sp>
      <p:sp>
        <p:nvSpPr>
          <p:cNvPr id="1140740" name="Rectangle 4"/>
          <p:cNvSpPr>
            <a:spLocks noChangeArrowheads="1"/>
          </p:cNvSpPr>
          <p:nvPr/>
        </p:nvSpPr>
        <p:spPr bwMode="auto">
          <a:xfrm>
            <a:off x="1980386" y="2040668"/>
            <a:ext cx="7705725" cy="4055331"/>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50000"/>
              </a:lnSpc>
              <a:buClr>
                <a:schemeClr val="hlink"/>
              </a:buClr>
              <a:buSzTx/>
            </a:pPr>
            <a:r>
              <a:rPr lang="zh-CN" altLang="en-US" sz="3600" b="1" dirty="0">
                <a:ea typeface="楷体_GB2312" panose="02010609030101010101" pitchFamily="49" charset="-122"/>
              </a:rPr>
              <a:t>第一节</a:t>
            </a:r>
            <a:r>
              <a:rPr lang="zh-CN" altLang="en-US" sz="3600" b="1" dirty="0" smtClean="0">
                <a:ea typeface="楷体_GB2312" panose="02010609030101010101" pitchFamily="49" charset="-122"/>
              </a:rPr>
              <a:t>、自</a:t>
            </a:r>
            <a:r>
              <a:rPr lang="zh-CN" altLang="en-US" sz="3600" b="1" dirty="0">
                <a:latin typeface="楷体_GB2312" panose="02010609030101010101" pitchFamily="49" charset="-122"/>
                <a:ea typeface="楷体_GB2312" panose="02010609030101010101" pitchFamily="49" charset="-122"/>
              </a:rPr>
              <a:t>相关的定义</a:t>
            </a:r>
          </a:p>
          <a:p>
            <a:pPr>
              <a:lnSpc>
                <a:spcPct val="150000"/>
              </a:lnSpc>
              <a:buClr>
                <a:schemeClr val="hlink"/>
              </a:buClr>
              <a:buSzTx/>
            </a:pPr>
            <a:r>
              <a:rPr lang="zh-CN" altLang="en-US" sz="3600" b="1" dirty="0">
                <a:latin typeface="楷体_GB2312" panose="02010609030101010101" pitchFamily="49" charset="-122"/>
                <a:ea typeface="楷体_GB2312" panose="02010609030101010101" pitchFamily="49" charset="-122"/>
              </a:rPr>
              <a:t>第二节、</a:t>
            </a:r>
            <a:r>
              <a:rPr lang="zh-CN" altLang="en-US" sz="3600" b="1" dirty="0">
                <a:ea typeface="楷体_GB2312" panose="02010609030101010101" pitchFamily="49" charset="-122"/>
              </a:rPr>
              <a:t>自相关的来源与</a:t>
            </a:r>
            <a:r>
              <a:rPr lang="zh-CN" altLang="en-US" sz="3600" b="1" dirty="0">
                <a:latin typeface="楷体_GB2312" panose="02010609030101010101" pitchFamily="49" charset="-122"/>
                <a:ea typeface="楷体_GB2312" panose="02010609030101010101" pitchFamily="49" charset="-122"/>
              </a:rPr>
              <a:t>后果</a:t>
            </a:r>
          </a:p>
          <a:p>
            <a:pPr>
              <a:lnSpc>
                <a:spcPct val="150000"/>
              </a:lnSpc>
              <a:buClr>
                <a:schemeClr val="hlink"/>
              </a:buClr>
              <a:buSzTx/>
            </a:pPr>
            <a:r>
              <a:rPr lang="zh-CN" altLang="en-US" sz="3600" b="1" dirty="0">
                <a:latin typeface="楷体_GB2312" panose="02010609030101010101" pitchFamily="49" charset="-122"/>
                <a:ea typeface="楷体_GB2312" panose="02010609030101010101" pitchFamily="49" charset="-122"/>
              </a:rPr>
              <a:t>第三节、自相关的检验</a:t>
            </a:r>
          </a:p>
          <a:p>
            <a:pPr>
              <a:lnSpc>
                <a:spcPct val="150000"/>
              </a:lnSpc>
              <a:buClr>
                <a:schemeClr val="hlink"/>
              </a:buClr>
              <a:buSzTx/>
            </a:pPr>
            <a:r>
              <a:rPr lang="zh-CN" altLang="en-US" sz="3600" b="1" dirty="0">
                <a:latin typeface="楷体_GB2312" panose="02010609030101010101" pitchFamily="49" charset="-122"/>
                <a:ea typeface="楷体_GB2312" panose="02010609030101010101" pitchFamily="49" charset="-122"/>
              </a:rPr>
              <a:t>第四节、自相关的修正</a:t>
            </a:r>
          </a:p>
          <a:p>
            <a:pPr>
              <a:lnSpc>
                <a:spcPct val="150000"/>
              </a:lnSpc>
              <a:buClr>
                <a:schemeClr val="hlink"/>
              </a:buClr>
              <a:buSzTx/>
              <a:buFont typeface="Wingdings" panose="05000000000000000000" pitchFamily="2" charset="2"/>
              <a:buNone/>
            </a:pPr>
            <a:endParaRPr lang="en-US" altLang="zh-CN" sz="3600"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12295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half" idx="10"/>
          </p:nvPr>
        </p:nvSpPr>
        <p:spPr/>
        <p:txBody>
          <a:bodyPr/>
          <a:lstStyle/>
          <a:p>
            <a:fld id="{A8F0A915-6194-45E0-A761-7FA17875D6E2}" type="datetime1">
              <a:rPr lang="zh-CN" altLang="en-US"/>
              <a:pPr/>
              <a:t>2020/6/8</a:t>
            </a:fld>
            <a:endParaRPr lang="en-US" altLang="zh-CN"/>
          </a:p>
        </p:txBody>
      </p:sp>
      <p:sp>
        <p:nvSpPr>
          <p:cNvPr id="35" name="灯片编号占位符 5"/>
          <p:cNvSpPr>
            <a:spLocks noGrp="1"/>
          </p:cNvSpPr>
          <p:nvPr>
            <p:ph type="sldNum" sz="quarter" idx="12"/>
          </p:nvPr>
        </p:nvSpPr>
        <p:spPr/>
        <p:txBody>
          <a:bodyPr/>
          <a:lstStyle/>
          <a:p>
            <a:fld id="{3B65B794-9A87-4C46-BE53-FDEFD39E2B37}" type="slidenum">
              <a:rPr lang="en-US" altLang="zh-CN"/>
              <a:pPr/>
              <a:t>20</a:t>
            </a:fld>
            <a:endParaRPr lang="en-US" altLang="zh-CN"/>
          </a:p>
        </p:txBody>
      </p:sp>
      <p:sp>
        <p:nvSpPr>
          <p:cNvPr id="1180674" name="Rectangle 2"/>
          <p:cNvSpPr>
            <a:spLocks noChangeArrowheads="1"/>
          </p:cNvSpPr>
          <p:nvPr/>
        </p:nvSpPr>
        <p:spPr bwMode="auto">
          <a:xfrm>
            <a:off x="2279651" y="2060576"/>
            <a:ext cx="8208963" cy="4321175"/>
          </a:xfrm>
          <a:prstGeom prst="rect">
            <a:avLst/>
          </a:prstGeom>
          <a:solidFill>
            <a:srgbClr val="FFFFFF"/>
          </a:soli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0675" name="Rectangle 3"/>
          <p:cNvSpPr>
            <a:spLocks noChangeArrowheads="1"/>
          </p:cNvSpPr>
          <p:nvPr/>
        </p:nvSpPr>
        <p:spPr bwMode="auto">
          <a:xfrm>
            <a:off x="2081477" y="742157"/>
            <a:ext cx="74174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用坐标图更直观表示</a:t>
            </a:r>
            <a:r>
              <a:rPr lang="en-US" altLang="zh-CN" sz="3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DW</a:t>
            </a:r>
            <a:r>
              <a:rPr lang="zh-CN" altLang="en-US" sz="36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检验准则</a:t>
            </a:r>
            <a:r>
              <a:rPr lang="zh-CN" altLang="en-US" sz="3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a:t>
            </a:r>
          </a:p>
        </p:txBody>
      </p:sp>
      <p:grpSp>
        <p:nvGrpSpPr>
          <p:cNvPr id="1180676" name="Group 4"/>
          <p:cNvGrpSpPr>
            <a:grpSpLocks/>
          </p:cNvGrpSpPr>
          <p:nvPr/>
        </p:nvGrpSpPr>
        <p:grpSpPr bwMode="auto">
          <a:xfrm>
            <a:off x="2357439" y="2305051"/>
            <a:ext cx="8029575" cy="3789363"/>
            <a:chOff x="525" y="1452"/>
            <a:chExt cx="5058" cy="2387"/>
          </a:xfrm>
        </p:grpSpPr>
        <p:sp>
          <p:nvSpPr>
            <p:cNvPr id="1180677" name="Line 5"/>
            <p:cNvSpPr>
              <a:spLocks noChangeShapeType="1"/>
            </p:cNvSpPr>
            <p:nvPr/>
          </p:nvSpPr>
          <p:spPr bwMode="auto">
            <a:xfrm flipV="1">
              <a:off x="1365" y="3383"/>
              <a:ext cx="3901" cy="12"/>
            </a:xfrm>
            <a:prstGeom prst="line">
              <a:avLst/>
            </a:prstGeom>
            <a:noFill/>
            <a:ln w="44450">
              <a:solidFill>
                <a:srgbClr val="0000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80678" name="Line 6"/>
            <p:cNvSpPr>
              <a:spLocks noChangeShapeType="1"/>
            </p:cNvSpPr>
            <p:nvPr/>
          </p:nvSpPr>
          <p:spPr bwMode="auto">
            <a:xfrm flipV="1">
              <a:off x="1365" y="1670"/>
              <a:ext cx="0" cy="1725"/>
            </a:xfrm>
            <a:prstGeom prst="line">
              <a:avLst/>
            </a:prstGeom>
            <a:noFill/>
            <a:ln w="44450">
              <a:solidFill>
                <a:srgbClr val="0000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80679" name="Arc 7"/>
            <p:cNvSpPr>
              <a:spLocks/>
            </p:cNvSpPr>
            <p:nvPr/>
          </p:nvSpPr>
          <p:spPr bwMode="auto">
            <a:xfrm>
              <a:off x="2750" y="1954"/>
              <a:ext cx="1814" cy="456"/>
            </a:xfrm>
            <a:custGeom>
              <a:avLst/>
              <a:gdLst>
                <a:gd name="G0" fmla="+- 0 0 0"/>
                <a:gd name="G1" fmla="+- 21600 0 0"/>
                <a:gd name="G2" fmla="+- 21600 0 0"/>
                <a:gd name="T0" fmla="*/ 0 w 20169"/>
                <a:gd name="T1" fmla="*/ 0 h 21600"/>
                <a:gd name="T2" fmla="*/ 20169 w 20169"/>
                <a:gd name="T3" fmla="*/ 13870 h 21600"/>
                <a:gd name="T4" fmla="*/ 0 w 20169"/>
                <a:gd name="T5" fmla="*/ 21600 h 21600"/>
              </a:gdLst>
              <a:ahLst/>
              <a:cxnLst>
                <a:cxn ang="0">
                  <a:pos x="T0" y="T1"/>
                </a:cxn>
                <a:cxn ang="0">
                  <a:pos x="T2" y="T3"/>
                </a:cxn>
                <a:cxn ang="0">
                  <a:pos x="T4" y="T5"/>
                </a:cxn>
              </a:cxnLst>
              <a:rect l="0" t="0" r="r" b="b"/>
              <a:pathLst>
                <a:path w="20169" h="21600" fill="none" extrusionOk="0">
                  <a:moveTo>
                    <a:pt x="0" y="0"/>
                  </a:moveTo>
                  <a:cubicBezTo>
                    <a:pt x="8946" y="0"/>
                    <a:pt x="16967" y="5515"/>
                    <a:pt x="20169" y="13869"/>
                  </a:cubicBezTo>
                </a:path>
                <a:path w="20169" h="21600" stroke="0" extrusionOk="0">
                  <a:moveTo>
                    <a:pt x="0" y="0"/>
                  </a:moveTo>
                  <a:cubicBezTo>
                    <a:pt x="8946" y="0"/>
                    <a:pt x="16967" y="5515"/>
                    <a:pt x="20169" y="13869"/>
                  </a:cubicBezTo>
                  <a:lnTo>
                    <a:pt x="0" y="21600"/>
                  </a:lnTo>
                  <a:close/>
                </a:path>
              </a:pathLst>
            </a:custGeom>
            <a:solidFill>
              <a:srgbClr val="FFFFFF"/>
            </a:solidFill>
            <a:ln w="38100">
              <a:solidFill>
                <a:srgbClr val="FF0000"/>
              </a:solidFill>
              <a:round/>
              <a:headEnd/>
              <a:tailEnd/>
            </a:ln>
          </p:spPr>
          <p:txBody>
            <a:bodyPr/>
            <a:lstStyle/>
            <a:p>
              <a:endParaRPr lang="zh-CN" altLang="en-US"/>
            </a:p>
          </p:txBody>
        </p:sp>
        <p:sp>
          <p:nvSpPr>
            <p:cNvPr id="1180680" name="Arc 8"/>
            <p:cNvSpPr>
              <a:spLocks/>
            </p:cNvSpPr>
            <p:nvPr/>
          </p:nvSpPr>
          <p:spPr bwMode="auto">
            <a:xfrm flipH="1">
              <a:off x="1412" y="1954"/>
              <a:ext cx="1338" cy="637"/>
            </a:xfrm>
            <a:custGeom>
              <a:avLst/>
              <a:gdLst>
                <a:gd name="G0" fmla="+- 0 0 0"/>
                <a:gd name="G1" fmla="+- 21600 0 0"/>
                <a:gd name="G2" fmla="+- 21600 0 0"/>
                <a:gd name="T0" fmla="*/ 0 w 19355"/>
                <a:gd name="T1" fmla="*/ 0 h 21600"/>
                <a:gd name="T2" fmla="*/ 19355 w 19355"/>
                <a:gd name="T3" fmla="*/ 12010 h 21600"/>
                <a:gd name="T4" fmla="*/ 0 w 19355"/>
                <a:gd name="T5" fmla="*/ 21600 h 21600"/>
              </a:gdLst>
              <a:ahLst/>
              <a:cxnLst>
                <a:cxn ang="0">
                  <a:pos x="T0" y="T1"/>
                </a:cxn>
                <a:cxn ang="0">
                  <a:pos x="T2" y="T3"/>
                </a:cxn>
                <a:cxn ang="0">
                  <a:pos x="T4" y="T5"/>
                </a:cxn>
              </a:cxnLst>
              <a:rect l="0" t="0" r="r" b="b"/>
              <a:pathLst>
                <a:path w="19355" h="21600" fill="none" extrusionOk="0">
                  <a:moveTo>
                    <a:pt x="0" y="0"/>
                  </a:moveTo>
                  <a:cubicBezTo>
                    <a:pt x="8209" y="0"/>
                    <a:pt x="15709" y="4654"/>
                    <a:pt x="19354" y="12010"/>
                  </a:cubicBezTo>
                </a:path>
                <a:path w="19355" h="21600" stroke="0" extrusionOk="0">
                  <a:moveTo>
                    <a:pt x="0" y="0"/>
                  </a:moveTo>
                  <a:cubicBezTo>
                    <a:pt x="8209" y="0"/>
                    <a:pt x="15709" y="4654"/>
                    <a:pt x="19354" y="12010"/>
                  </a:cubicBezTo>
                  <a:lnTo>
                    <a:pt x="0" y="21600"/>
                  </a:lnTo>
                  <a:close/>
                </a:path>
              </a:pathLst>
            </a:custGeom>
            <a:solidFill>
              <a:srgbClr val="FFFFFF"/>
            </a:solidFill>
            <a:ln w="38100">
              <a:solidFill>
                <a:srgbClr val="FF0000"/>
              </a:solidFill>
              <a:round/>
              <a:headEnd/>
              <a:tailEnd/>
            </a:ln>
          </p:spPr>
          <p:txBody>
            <a:bodyPr/>
            <a:lstStyle/>
            <a:p>
              <a:endParaRPr lang="zh-CN" altLang="en-US"/>
            </a:p>
          </p:txBody>
        </p:sp>
        <p:sp>
          <p:nvSpPr>
            <p:cNvPr id="1180681" name="Line 9"/>
            <p:cNvSpPr>
              <a:spLocks noChangeShapeType="1"/>
            </p:cNvSpPr>
            <p:nvPr/>
          </p:nvSpPr>
          <p:spPr bwMode="auto">
            <a:xfrm>
              <a:off x="1898" y="2120"/>
              <a:ext cx="1" cy="127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n w="0"/>
                <a:effectLst>
                  <a:outerShdw blurRad="38100" dist="19050" dir="2700000" algn="tl" rotWithShape="0">
                    <a:schemeClr val="dk1">
                      <a:alpha val="40000"/>
                    </a:schemeClr>
                  </a:outerShdw>
                </a:effectLst>
              </a:endParaRPr>
            </a:p>
          </p:txBody>
        </p:sp>
        <p:sp>
          <p:nvSpPr>
            <p:cNvPr id="1180682" name="Line 10"/>
            <p:cNvSpPr>
              <a:spLocks noChangeShapeType="1"/>
            </p:cNvSpPr>
            <p:nvPr/>
          </p:nvSpPr>
          <p:spPr bwMode="auto">
            <a:xfrm>
              <a:off x="2431" y="2029"/>
              <a:ext cx="1" cy="1366"/>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683" name="Line 11"/>
            <p:cNvSpPr>
              <a:spLocks noChangeShapeType="1"/>
            </p:cNvSpPr>
            <p:nvPr/>
          </p:nvSpPr>
          <p:spPr bwMode="auto">
            <a:xfrm>
              <a:off x="3497" y="1996"/>
              <a:ext cx="1" cy="1399"/>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684" name="Line 12"/>
            <p:cNvSpPr>
              <a:spLocks noChangeShapeType="1"/>
            </p:cNvSpPr>
            <p:nvPr/>
          </p:nvSpPr>
          <p:spPr bwMode="auto">
            <a:xfrm>
              <a:off x="4132" y="2122"/>
              <a:ext cx="5" cy="1273"/>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685" name="Line 13"/>
            <p:cNvSpPr>
              <a:spLocks noChangeShapeType="1"/>
            </p:cNvSpPr>
            <p:nvPr/>
          </p:nvSpPr>
          <p:spPr bwMode="auto">
            <a:xfrm>
              <a:off x="4564" y="3305"/>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686" name="Line 14"/>
            <p:cNvSpPr>
              <a:spLocks noChangeShapeType="1"/>
            </p:cNvSpPr>
            <p:nvPr/>
          </p:nvSpPr>
          <p:spPr bwMode="auto">
            <a:xfrm>
              <a:off x="2964" y="3305"/>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687" name="Text Box 15"/>
            <p:cNvSpPr txBox="1">
              <a:spLocks noChangeArrowheads="1"/>
            </p:cNvSpPr>
            <p:nvPr/>
          </p:nvSpPr>
          <p:spPr bwMode="auto">
            <a:xfrm>
              <a:off x="2000" y="2207"/>
              <a:ext cx="320" cy="9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0" bIns="0"/>
            <a:lstStyle/>
            <a:p>
              <a:pPr algn="just"/>
              <a:r>
                <a:rPr lang="zh-CN" altLang="en-US" sz="3200">
                  <a:effectLst>
                    <a:outerShdw blurRad="38100" dist="38100" dir="2700000" algn="tl">
                      <a:srgbClr val="C0C0C0"/>
                    </a:outerShdw>
                  </a:effectLst>
                  <a:latin typeface="Times New Roman" panose="02020603050405020304" pitchFamily="18" charset="0"/>
                  <a:ea typeface="宋体" panose="02010600030101010101" pitchFamily="2" charset="-122"/>
                </a:rPr>
                <a:t>不能确定</a:t>
              </a:r>
              <a:endParaRPr lang="zh-CN" altLang="en-US">
                <a:latin typeface="Arial" panose="020B0604020202020204" pitchFamily="34" charset="0"/>
                <a:ea typeface="宋体" panose="02010600030101010101" pitchFamily="2" charset="-122"/>
              </a:endParaRPr>
            </a:p>
          </p:txBody>
        </p:sp>
        <p:sp>
          <p:nvSpPr>
            <p:cNvPr id="1180688" name="Text Box 16"/>
            <p:cNvSpPr txBox="1">
              <a:spLocks noChangeArrowheads="1"/>
            </p:cNvSpPr>
            <p:nvPr/>
          </p:nvSpPr>
          <p:spPr bwMode="auto">
            <a:xfrm>
              <a:off x="1471" y="2219"/>
              <a:ext cx="321" cy="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bIns="0"/>
            <a:lstStyle/>
            <a:p>
              <a:pPr algn="just"/>
              <a:r>
                <a:rPr lang="zh-CN" altLang="en-US" sz="3200">
                  <a:effectLst>
                    <a:outerShdw blurRad="38100" dist="38100" dir="2700000" algn="tl">
                      <a:srgbClr val="C0C0C0"/>
                    </a:outerShdw>
                  </a:effectLst>
                  <a:latin typeface="Times New Roman" panose="02020603050405020304" pitchFamily="18" charset="0"/>
                  <a:ea typeface="宋体" panose="02010600030101010101" pitchFamily="2" charset="-122"/>
                </a:rPr>
                <a:t>正自相关</a:t>
              </a:r>
              <a:endParaRPr lang="zh-CN" altLang="en-US">
                <a:latin typeface="Arial" panose="020B0604020202020204" pitchFamily="34" charset="0"/>
                <a:ea typeface="宋体" panose="02010600030101010101" pitchFamily="2" charset="-122"/>
              </a:endParaRPr>
            </a:p>
          </p:txBody>
        </p:sp>
        <p:sp>
          <p:nvSpPr>
            <p:cNvPr id="1180689" name="Text Box 17"/>
            <p:cNvSpPr txBox="1">
              <a:spLocks noChangeArrowheads="1"/>
            </p:cNvSpPr>
            <p:nvPr/>
          </p:nvSpPr>
          <p:spPr bwMode="auto">
            <a:xfrm>
              <a:off x="2772" y="2164"/>
              <a:ext cx="319" cy="9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a:r>
                <a:rPr lang="zh-CN" altLang="en-US" sz="3200">
                  <a:effectLst>
                    <a:outerShdw blurRad="38100" dist="38100" dir="2700000" algn="tl">
                      <a:srgbClr val="C0C0C0"/>
                    </a:outerShdw>
                  </a:effectLst>
                  <a:latin typeface="Times New Roman" panose="02020603050405020304" pitchFamily="18" charset="0"/>
                  <a:ea typeface="华文中宋" panose="02010600040101010101" pitchFamily="2" charset="-122"/>
                </a:rPr>
                <a:t>无自相关</a:t>
              </a:r>
              <a:endParaRPr lang="zh-CN" altLang="en-US">
                <a:latin typeface="Arial" panose="020B0604020202020204" pitchFamily="34" charset="0"/>
                <a:ea typeface="宋体" panose="02010600030101010101" pitchFamily="2" charset="-122"/>
              </a:endParaRPr>
            </a:p>
          </p:txBody>
        </p:sp>
        <p:sp>
          <p:nvSpPr>
            <p:cNvPr id="1180690" name="Text Box 18"/>
            <p:cNvSpPr txBox="1">
              <a:spLocks noChangeArrowheads="1"/>
            </p:cNvSpPr>
            <p:nvPr/>
          </p:nvSpPr>
          <p:spPr bwMode="auto">
            <a:xfrm>
              <a:off x="3633" y="2164"/>
              <a:ext cx="319" cy="9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9190" dir="2388334" algn="ctr" rotWithShape="0">
                      <a:srgbClr val="808080">
                        <a:alpha val="50000"/>
                      </a:srgbClr>
                    </a:outerShdw>
                  </a:effectLst>
                </a14:hiddenEffects>
              </a:ext>
            </a:extLst>
          </p:spPr>
          <p:txBody>
            <a:bodyPr/>
            <a:lstStyle/>
            <a:p>
              <a:pPr algn="just"/>
              <a:r>
                <a:rPr lang="zh-CN" altLang="en-US" sz="3200">
                  <a:effectLst>
                    <a:outerShdw blurRad="38100" dist="38100" dir="2700000" algn="tl">
                      <a:srgbClr val="C0C0C0"/>
                    </a:outerShdw>
                  </a:effectLst>
                  <a:latin typeface="Times New Roman" panose="02020603050405020304" pitchFamily="18" charset="0"/>
                  <a:ea typeface="华文中宋" panose="02010600040101010101" pitchFamily="2" charset="-122"/>
                </a:rPr>
                <a:t>不能确定</a:t>
              </a:r>
              <a:endParaRPr lang="zh-CN" altLang="en-US">
                <a:latin typeface="Arial" panose="020B0604020202020204" pitchFamily="34" charset="0"/>
                <a:ea typeface="宋体" panose="02010600030101010101" pitchFamily="2" charset="-122"/>
              </a:endParaRPr>
            </a:p>
          </p:txBody>
        </p:sp>
        <p:sp>
          <p:nvSpPr>
            <p:cNvPr id="1180691" name="Text Box 19"/>
            <p:cNvSpPr txBox="1">
              <a:spLocks noChangeArrowheads="1"/>
            </p:cNvSpPr>
            <p:nvPr/>
          </p:nvSpPr>
          <p:spPr bwMode="auto">
            <a:xfrm>
              <a:off x="4359" y="2176"/>
              <a:ext cx="321" cy="9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a:r>
                <a:rPr lang="zh-CN" altLang="en-US" sz="3200">
                  <a:effectLst>
                    <a:outerShdw blurRad="38100" dist="38100" dir="2700000" algn="tl">
                      <a:srgbClr val="C0C0C0"/>
                    </a:outerShdw>
                  </a:effectLst>
                  <a:latin typeface="Times New Roman" panose="02020603050405020304" pitchFamily="18" charset="0"/>
                  <a:ea typeface="华文中宋" panose="02010600040101010101" pitchFamily="2" charset="-122"/>
                </a:rPr>
                <a:t>负自相关</a:t>
              </a:r>
              <a:endParaRPr lang="zh-CN" altLang="en-US">
                <a:latin typeface="Arial" panose="020B0604020202020204" pitchFamily="34" charset="0"/>
                <a:ea typeface="宋体" panose="02010600030101010101" pitchFamily="2" charset="-122"/>
              </a:endParaRPr>
            </a:p>
          </p:txBody>
        </p:sp>
        <p:sp>
          <p:nvSpPr>
            <p:cNvPr id="1180692" name="Text Box 20"/>
            <p:cNvSpPr txBox="1">
              <a:spLocks noChangeArrowheads="1"/>
            </p:cNvSpPr>
            <p:nvPr/>
          </p:nvSpPr>
          <p:spPr bwMode="auto">
            <a:xfrm>
              <a:off x="4994" y="3383"/>
              <a:ext cx="589" cy="27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latin typeface="Arial" panose="020B0604020202020204" pitchFamily="34" charset="0"/>
                <a:ea typeface="宋体" panose="02010600030101010101" pitchFamily="2" charset="-122"/>
              </a:endParaRPr>
            </a:p>
          </p:txBody>
        </p:sp>
        <p:sp>
          <p:nvSpPr>
            <p:cNvPr id="1180693" name="Text Box 21"/>
            <p:cNvSpPr txBox="1">
              <a:spLocks noChangeArrowheads="1"/>
            </p:cNvSpPr>
            <p:nvPr/>
          </p:nvSpPr>
          <p:spPr bwMode="auto">
            <a:xfrm>
              <a:off x="4433" y="3474"/>
              <a:ext cx="320" cy="27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a:latin typeface="Times New Roman" panose="02020603050405020304" pitchFamily="18" charset="0"/>
                  <a:ea typeface="宋体" panose="02010600030101010101" pitchFamily="2" charset="-122"/>
                </a:rPr>
                <a:t>4</a:t>
              </a:r>
              <a:endParaRPr lang="en-US" altLang="zh-CN">
                <a:latin typeface="Arial" panose="020B0604020202020204" pitchFamily="34" charset="0"/>
                <a:ea typeface="宋体" panose="02010600030101010101" pitchFamily="2" charset="-122"/>
              </a:endParaRPr>
            </a:p>
          </p:txBody>
        </p:sp>
        <p:sp>
          <p:nvSpPr>
            <p:cNvPr id="1180694" name="Text Box 22"/>
            <p:cNvSpPr txBox="1">
              <a:spLocks noChangeArrowheads="1"/>
            </p:cNvSpPr>
            <p:nvPr/>
          </p:nvSpPr>
          <p:spPr bwMode="auto">
            <a:xfrm>
              <a:off x="3860" y="3383"/>
              <a:ext cx="380" cy="18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just"/>
              <a:endParaRPr lang="zh-CN" altLang="zh-CN">
                <a:latin typeface="Arial" panose="020B0604020202020204" pitchFamily="34" charset="0"/>
                <a:ea typeface="宋体" panose="02010600030101010101" pitchFamily="2" charset="-122"/>
              </a:endParaRPr>
            </a:p>
          </p:txBody>
        </p:sp>
        <p:sp>
          <p:nvSpPr>
            <p:cNvPr id="1180695" name="Text Box 23"/>
            <p:cNvSpPr txBox="1">
              <a:spLocks noChangeArrowheads="1"/>
            </p:cNvSpPr>
            <p:nvPr/>
          </p:nvSpPr>
          <p:spPr bwMode="auto">
            <a:xfrm>
              <a:off x="3225" y="3383"/>
              <a:ext cx="424" cy="18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just"/>
              <a:endParaRPr lang="en-US" altLang="zh-CN" sz="3200" i="1" baseline="-2500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lgn="just"/>
              <a:endParaRPr lang="en-US" altLang="zh-CN">
                <a:latin typeface="Arial" panose="020B0604020202020204" pitchFamily="34" charset="0"/>
                <a:ea typeface="宋体" panose="02010600030101010101" pitchFamily="2" charset="-122"/>
              </a:endParaRPr>
            </a:p>
          </p:txBody>
        </p:sp>
        <p:sp>
          <p:nvSpPr>
            <p:cNvPr id="1180696" name="Text Box 24"/>
            <p:cNvSpPr txBox="1">
              <a:spLocks noChangeArrowheads="1"/>
            </p:cNvSpPr>
            <p:nvPr/>
          </p:nvSpPr>
          <p:spPr bwMode="auto">
            <a:xfrm>
              <a:off x="2816" y="3474"/>
              <a:ext cx="232" cy="18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just"/>
              <a:r>
                <a:rPr lang="en-US" altLang="zh-CN" sz="3200"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180697" name="Text Box 25"/>
            <p:cNvSpPr txBox="1">
              <a:spLocks noChangeArrowheads="1"/>
            </p:cNvSpPr>
            <p:nvPr/>
          </p:nvSpPr>
          <p:spPr bwMode="auto">
            <a:xfrm>
              <a:off x="2207" y="3383"/>
              <a:ext cx="292" cy="18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just"/>
              <a:endParaRPr lang="zh-CN" altLang="zh-CN">
                <a:latin typeface="Arial" panose="020B0604020202020204" pitchFamily="34" charset="0"/>
                <a:ea typeface="宋体" panose="02010600030101010101" pitchFamily="2" charset="-122"/>
              </a:endParaRPr>
            </a:p>
          </p:txBody>
        </p:sp>
        <p:sp>
          <p:nvSpPr>
            <p:cNvPr id="1180698" name="Text Box 26"/>
            <p:cNvSpPr txBox="1">
              <a:spLocks noChangeArrowheads="1"/>
            </p:cNvSpPr>
            <p:nvPr/>
          </p:nvSpPr>
          <p:spPr bwMode="auto">
            <a:xfrm>
              <a:off x="1676" y="3383"/>
              <a:ext cx="279" cy="18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just"/>
              <a:endParaRPr lang="zh-CN" altLang="zh-CN">
                <a:latin typeface="Arial" panose="020B0604020202020204" pitchFamily="34" charset="0"/>
                <a:ea typeface="宋体" panose="02010600030101010101" pitchFamily="2" charset="-122"/>
              </a:endParaRPr>
            </a:p>
          </p:txBody>
        </p:sp>
        <p:graphicFrame>
          <p:nvGraphicFramePr>
            <p:cNvPr id="1180699" name="Object 27"/>
            <p:cNvGraphicFramePr>
              <a:graphicFrameLocks noChangeAspect="1"/>
            </p:cNvGraphicFramePr>
            <p:nvPr/>
          </p:nvGraphicFramePr>
          <p:xfrm>
            <a:off x="1746" y="3521"/>
            <a:ext cx="258" cy="318"/>
          </p:xfrm>
          <a:graphic>
            <a:graphicData uri="http://schemas.openxmlformats.org/presentationml/2006/ole">
              <mc:AlternateContent xmlns:mc="http://schemas.openxmlformats.org/markup-compatibility/2006">
                <mc:Choice xmlns:v="urn:schemas-microsoft-com:vml" Requires="v">
                  <p:oleObj spid="_x0000_s8326" name="Equation" r:id="rId3" imgW="190440" imgH="228600" progId="Equation.DSMT4">
                    <p:embed/>
                  </p:oleObj>
                </mc:Choice>
                <mc:Fallback>
                  <p:oleObj name="Equation" r:id="rId3" imgW="1904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3521"/>
                          <a:ext cx="25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0700" name="Object 28"/>
            <p:cNvGraphicFramePr>
              <a:graphicFrameLocks noChangeAspect="1"/>
            </p:cNvGraphicFramePr>
            <p:nvPr/>
          </p:nvGraphicFramePr>
          <p:xfrm>
            <a:off x="2283" y="3521"/>
            <a:ext cx="307" cy="318"/>
          </p:xfrm>
          <a:graphic>
            <a:graphicData uri="http://schemas.openxmlformats.org/presentationml/2006/ole">
              <mc:AlternateContent xmlns:mc="http://schemas.openxmlformats.org/markup-compatibility/2006">
                <mc:Choice xmlns:v="urn:schemas-microsoft-com:vml" Requires="v">
                  <p:oleObj spid="_x0000_s8327" name="Equation" r:id="rId5" imgW="203040" imgH="228600" progId="Equation.DSMT4">
                    <p:embed/>
                  </p:oleObj>
                </mc:Choice>
                <mc:Fallback>
                  <p:oleObj name="Equation" r:id="rId5" imgW="203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3" y="3521"/>
                          <a:ext cx="30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0701" name="Object 29"/>
            <p:cNvGraphicFramePr>
              <a:graphicFrameLocks noChangeAspect="1"/>
            </p:cNvGraphicFramePr>
            <p:nvPr/>
          </p:nvGraphicFramePr>
          <p:xfrm>
            <a:off x="3316" y="3566"/>
            <a:ext cx="363" cy="272"/>
          </p:xfrm>
          <a:graphic>
            <a:graphicData uri="http://schemas.openxmlformats.org/presentationml/2006/ole">
              <mc:AlternateContent xmlns:mc="http://schemas.openxmlformats.org/markup-compatibility/2006">
                <mc:Choice xmlns:v="urn:schemas-microsoft-com:vml" Requires="v">
                  <p:oleObj spid="_x0000_s8328" name="Equation" r:id="rId7" imgW="419040" imgH="228600" progId="Equation.DSMT4">
                    <p:embed/>
                  </p:oleObj>
                </mc:Choice>
                <mc:Fallback>
                  <p:oleObj name="Equation" r:id="rId7" imgW="419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 y="356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0702" name="Object 30"/>
            <p:cNvGraphicFramePr>
              <a:graphicFrameLocks noChangeAspect="1"/>
            </p:cNvGraphicFramePr>
            <p:nvPr/>
          </p:nvGraphicFramePr>
          <p:xfrm>
            <a:off x="3951" y="3566"/>
            <a:ext cx="408" cy="272"/>
          </p:xfrm>
          <a:graphic>
            <a:graphicData uri="http://schemas.openxmlformats.org/presentationml/2006/ole">
              <mc:AlternateContent xmlns:mc="http://schemas.openxmlformats.org/markup-compatibility/2006">
                <mc:Choice xmlns:v="urn:schemas-microsoft-com:vml" Requires="v">
                  <p:oleObj spid="_x0000_s8329" name="Equation" r:id="rId9" imgW="406080" imgH="228600" progId="Equation.DSMT4">
                    <p:embed/>
                  </p:oleObj>
                </mc:Choice>
                <mc:Fallback>
                  <p:oleObj name="Equation" r:id="rId9" imgW="4060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1" y="3566"/>
                          <a:ext cx="40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0703" name="Object 31"/>
            <p:cNvGraphicFramePr>
              <a:graphicFrameLocks noChangeAspect="1"/>
            </p:cNvGraphicFramePr>
            <p:nvPr/>
          </p:nvGraphicFramePr>
          <p:xfrm>
            <a:off x="525" y="1452"/>
            <a:ext cx="705" cy="282"/>
          </p:xfrm>
          <a:graphic>
            <a:graphicData uri="http://schemas.openxmlformats.org/presentationml/2006/ole">
              <mc:AlternateContent xmlns:mc="http://schemas.openxmlformats.org/markup-compatibility/2006">
                <mc:Choice xmlns:v="urn:schemas-microsoft-com:vml" Requires="v">
                  <p:oleObj spid="_x0000_s8330" name="Equation" r:id="rId11" imgW="520560" imgH="203040" progId="Equation.DSMT4">
                    <p:embed/>
                  </p:oleObj>
                </mc:Choice>
                <mc:Fallback>
                  <p:oleObj name="Equation" r:id="rId11" imgW="5205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 y="1452"/>
                          <a:ext cx="70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0704" name="Object 32"/>
            <p:cNvGraphicFramePr>
              <a:graphicFrameLocks noChangeAspect="1"/>
            </p:cNvGraphicFramePr>
            <p:nvPr/>
          </p:nvGraphicFramePr>
          <p:xfrm>
            <a:off x="4981" y="3465"/>
            <a:ext cx="484" cy="260"/>
          </p:xfrm>
          <a:graphic>
            <a:graphicData uri="http://schemas.openxmlformats.org/presentationml/2006/ole">
              <mc:AlternateContent xmlns:mc="http://schemas.openxmlformats.org/markup-compatibility/2006">
                <mc:Choice xmlns:v="urn:schemas-microsoft-com:vml" Requires="v">
                  <p:oleObj spid="_x0000_s8331" name="Equation" r:id="rId13" imgW="304560" imgH="177480" progId="Equation.DSMT4">
                    <p:embed/>
                  </p:oleObj>
                </mc:Choice>
                <mc:Fallback>
                  <p:oleObj name="Equation" r:id="rId13" imgW="30456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1" y="3465"/>
                          <a:ext cx="4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595292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4094D938-28E6-40BC-920A-F353A93197C5}" type="datetime1">
              <a:rPr lang="zh-CN" altLang="en-US"/>
              <a:pPr/>
              <a:t>2020/6/8</a:t>
            </a:fld>
            <a:endParaRPr lang="en-US" altLang="zh-CN"/>
          </a:p>
        </p:txBody>
      </p:sp>
      <p:sp>
        <p:nvSpPr>
          <p:cNvPr id="7" name="灯片编号占位符 6"/>
          <p:cNvSpPr>
            <a:spLocks noGrp="1"/>
          </p:cNvSpPr>
          <p:nvPr>
            <p:ph type="sldNum" sz="quarter" idx="12"/>
          </p:nvPr>
        </p:nvSpPr>
        <p:spPr/>
        <p:txBody>
          <a:bodyPr/>
          <a:lstStyle/>
          <a:p>
            <a:fld id="{8AE0212A-ED9C-46C5-A1C6-E9BCD759810E}" type="slidenum">
              <a:rPr lang="en-US" altLang="zh-CN"/>
              <a:pPr/>
              <a:t>21</a:t>
            </a:fld>
            <a:endParaRPr lang="en-US" altLang="zh-CN"/>
          </a:p>
        </p:txBody>
      </p:sp>
      <p:sp>
        <p:nvSpPr>
          <p:cNvPr id="1154050" name="Rectangle 2"/>
          <p:cNvSpPr>
            <a:spLocks noGrp="1" noChangeArrowheads="1"/>
          </p:cNvSpPr>
          <p:nvPr>
            <p:ph type="title"/>
          </p:nvPr>
        </p:nvSpPr>
        <p:spPr>
          <a:xfrm>
            <a:off x="838200" y="1431925"/>
            <a:ext cx="9282748" cy="1143000"/>
          </a:xfrm>
        </p:spPr>
        <p:txBody>
          <a:bodyPr/>
          <a:lstStyle/>
          <a:p>
            <a:r>
              <a:rPr lang="zh-CN" altLang="en-US" sz="2800" b="1" dirty="0">
                <a:latin typeface="Times New Roman" panose="02020603050405020304" pitchFamily="18" charset="0"/>
                <a:ea typeface="楷体_GB2312" panose="02010609030101010101" pitchFamily="49" charset="-122"/>
              </a:rPr>
              <a:t>容易证明，当</a:t>
            </a:r>
            <a:r>
              <a:rPr lang="en-US" altLang="zh-CN" sz="2800"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D.W.</a:t>
            </a:r>
            <a:r>
              <a:rPr lang="zh-CN" altLang="en-US" sz="2800"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值在</a:t>
            </a:r>
            <a:r>
              <a:rPr lang="en-US" altLang="zh-CN" sz="2800"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2</a:t>
            </a:r>
            <a:r>
              <a:rPr lang="zh-CN" altLang="en-US" sz="2800" b="1" u="sng" dirty="0">
                <a:solidFill>
                  <a:srgbClr val="CC33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左右</a:t>
            </a:r>
            <a:r>
              <a:rPr lang="zh-CN" altLang="en-US" sz="2800" b="1" dirty="0">
                <a:latin typeface="Times New Roman" panose="02020603050405020304" pitchFamily="18" charset="0"/>
                <a:ea typeface="楷体_GB2312" panose="02010609030101010101" pitchFamily="49" charset="-122"/>
              </a:rPr>
              <a:t>时，模型不存在一阶自相关。</a:t>
            </a:r>
          </a:p>
        </p:txBody>
      </p:sp>
      <p:sp>
        <p:nvSpPr>
          <p:cNvPr id="1154053" name="Rectangle 5"/>
          <p:cNvSpPr>
            <a:spLocks noChangeArrowheads="1"/>
          </p:cNvSpPr>
          <p:nvPr/>
        </p:nvSpPr>
        <p:spPr bwMode="auto">
          <a:xfrm>
            <a:off x="2279650" y="398464"/>
            <a:ext cx="7632700" cy="458788"/>
          </a:xfrm>
          <a:prstGeom prst="rect">
            <a:avLst/>
          </a:prstGeom>
        </p:spPr>
        <p:txBody>
          <a:bodyPr vert="horz" lIns="91440" tIns="45720" rIns="91440" bIns="45720" rtlCol="0" anchor="ctr">
            <a:noAutofit/>
          </a:bodyPr>
          <a:lstStyle/>
          <a:p>
            <a:pPr>
              <a:lnSpc>
                <a:spcPct val="90000"/>
              </a:lnSpc>
              <a:spcBef>
                <a:spcPct val="0"/>
              </a:spcBef>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graphicFrame>
        <p:nvGraphicFramePr>
          <p:cNvPr id="1154056" name="Object 8"/>
          <p:cNvGraphicFramePr>
            <a:graphicFrameLocks noGrp="1" noChangeAspect="1"/>
          </p:cNvGraphicFramePr>
          <p:nvPr>
            <p:ph sz="half" idx="2"/>
            <p:extLst/>
          </p:nvPr>
        </p:nvGraphicFramePr>
        <p:xfrm>
          <a:off x="1338263" y="2574925"/>
          <a:ext cx="7272337" cy="3781425"/>
        </p:xfrm>
        <a:graphic>
          <a:graphicData uri="http://schemas.openxmlformats.org/presentationml/2006/ole">
            <mc:AlternateContent xmlns:mc="http://schemas.openxmlformats.org/markup-compatibility/2006">
              <mc:Choice xmlns:v="urn:schemas-microsoft-com:vml" Requires="v">
                <p:oleObj spid="_x0000_s9240" name="公式" r:id="rId3" imgW="3911400" imgH="2184120" progId="Equation.3">
                  <p:embed/>
                </p:oleObj>
              </mc:Choice>
              <mc:Fallback>
                <p:oleObj name="公式" r:id="rId3" imgW="3911400" imgH="218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263" y="2574925"/>
                        <a:ext cx="7272337" cy="3781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30536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1DDF89-C9FB-4CB4-AA16-213D68C421D3}" type="datetime1">
              <a:rPr lang="zh-CN" altLang="en-US"/>
              <a:pPr/>
              <a:t>2020/6/8</a:t>
            </a:fld>
            <a:endParaRPr lang="en-US" altLang="zh-CN"/>
          </a:p>
        </p:txBody>
      </p:sp>
      <p:sp>
        <p:nvSpPr>
          <p:cNvPr id="6" name="灯片编号占位符 5"/>
          <p:cNvSpPr>
            <a:spLocks noGrp="1"/>
          </p:cNvSpPr>
          <p:nvPr>
            <p:ph type="sldNum" sz="quarter" idx="12"/>
          </p:nvPr>
        </p:nvSpPr>
        <p:spPr/>
        <p:txBody>
          <a:bodyPr/>
          <a:lstStyle/>
          <a:p>
            <a:fld id="{8A164B66-05F9-47C4-86BD-1D77F190C180}" type="slidenum">
              <a:rPr lang="en-US" altLang="zh-CN"/>
              <a:pPr/>
              <a:t>22</a:t>
            </a:fld>
            <a:endParaRPr lang="en-US" altLang="zh-CN"/>
          </a:p>
        </p:txBody>
      </p:sp>
      <p:sp>
        <p:nvSpPr>
          <p:cNvPr id="1155075" name="Text Box 3"/>
          <p:cNvSpPr txBox="1">
            <a:spLocks noChangeArrowheads="1"/>
          </p:cNvSpPr>
          <p:nvPr/>
        </p:nvSpPr>
        <p:spPr bwMode="auto">
          <a:xfrm>
            <a:off x="4193177" y="1989138"/>
            <a:ext cx="60668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如果存在完全一阶正相关，即</a:t>
            </a:r>
          </a:p>
          <a:p>
            <a:pPr algn="just">
              <a:lnSpc>
                <a:spcPct val="150000"/>
              </a:lnSpc>
            </a:pP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则 </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D.W. 0</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p>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如果存在完全一阶负相关，即</a:t>
            </a:r>
          </a:p>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-1</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则 </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D.W. 4</a:t>
            </a:r>
            <a:endPar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如果完全不相关，即</a:t>
            </a:r>
          </a:p>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=0</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则 </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D.W.2</a:t>
            </a:r>
          </a:p>
        </p:txBody>
      </p:sp>
      <p:sp>
        <p:nvSpPr>
          <p:cNvPr id="1155076" name="Rectangle 4"/>
          <p:cNvSpPr>
            <a:spLocks noChangeArrowheads="1"/>
          </p:cNvSpPr>
          <p:nvPr/>
        </p:nvSpPr>
        <p:spPr bwMode="auto">
          <a:xfrm>
            <a:off x="2640013" y="692150"/>
            <a:ext cx="7632700" cy="458788"/>
          </a:xfrm>
          <a:prstGeom prst="rect">
            <a:avLst/>
          </a:prstGeom>
        </p:spPr>
        <p:txBody>
          <a:bodyPr vert="horz" lIns="91440" tIns="45720" rIns="91440" bIns="45720" rtlCol="0" anchor="ctr">
            <a:noAutofit/>
          </a:bodyPr>
          <a:lstStyle/>
          <a:p>
            <a:pPr>
              <a:lnSpc>
                <a:spcPct val="90000"/>
              </a:lnSpc>
              <a:spcBef>
                <a:spcPct val="0"/>
              </a:spcBef>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spTree>
    <p:extLst>
      <p:ext uri="{BB962C8B-B14F-4D97-AF65-F5344CB8AC3E}">
        <p14:creationId xmlns:p14="http://schemas.microsoft.com/office/powerpoint/2010/main" val="279723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5075"/>
                                        </p:tgtEl>
                                        <p:attrNameLst>
                                          <p:attrName>style.visibility</p:attrName>
                                        </p:attrNameLst>
                                      </p:cBhvr>
                                      <p:to>
                                        <p:strVal val="visible"/>
                                      </p:to>
                                    </p:set>
                                    <p:anim calcmode="lin" valueType="num">
                                      <p:cBhvr additive="base">
                                        <p:cTn id="7" dur="500" fill="hold"/>
                                        <p:tgtEl>
                                          <p:spTgt spid="1155075"/>
                                        </p:tgtEl>
                                        <p:attrNameLst>
                                          <p:attrName>ppt_x</p:attrName>
                                        </p:attrNameLst>
                                      </p:cBhvr>
                                      <p:tavLst>
                                        <p:tav tm="0">
                                          <p:val>
                                            <p:strVal val="1+#ppt_w/2"/>
                                          </p:val>
                                        </p:tav>
                                        <p:tav tm="100000">
                                          <p:val>
                                            <p:strVal val="#ppt_x"/>
                                          </p:val>
                                        </p:tav>
                                      </p:tavLst>
                                    </p:anim>
                                    <p:anim calcmode="lin" valueType="num">
                                      <p:cBhvr additive="base">
                                        <p:cTn id="8" dur="500" fill="hold"/>
                                        <p:tgtEl>
                                          <p:spTgt spid="1155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54A20A0-564C-4E0F-97C5-48300B6C31B2}"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F3DF365E-6D91-40BF-A33F-094363BA9AEA}" type="slidenum">
              <a:rPr lang="en-US" altLang="zh-CN"/>
              <a:pPr/>
              <a:t>23</a:t>
            </a:fld>
            <a:endParaRPr lang="en-US" altLang="zh-CN"/>
          </a:p>
        </p:txBody>
      </p:sp>
      <p:sp>
        <p:nvSpPr>
          <p:cNvPr id="1156098" name="Rectangle 2"/>
          <p:cNvSpPr>
            <a:spLocks noGrp="1" noChangeArrowheads="1"/>
          </p:cNvSpPr>
          <p:nvPr>
            <p:ph type="body" idx="1"/>
          </p:nvPr>
        </p:nvSpPr>
        <p:spPr>
          <a:xfrm>
            <a:off x="838200" y="1212306"/>
            <a:ext cx="10515600" cy="5144043"/>
          </a:xfrm>
        </p:spPr>
        <p:txBody>
          <a:bodyPr>
            <a:noAutofit/>
          </a:bodyPr>
          <a:lstStyle/>
          <a:p>
            <a:pPr marL="0" indent="0" algn="just">
              <a:lnSpc>
                <a:spcPct val="125000"/>
              </a:lnSpc>
              <a:buNone/>
            </a:pPr>
            <a:r>
              <a:rPr lang="zh-CN" altLang="en-US" sz="3200" b="1" dirty="0">
                <a:solidFill>
                  <a:srgbClr val="0408AC"/>
                </a:solidFill>
                <a:latin typeface="Times New Roman" panose="02020603050405020304" pitchFamily="18" charset="0"/>
                <a:ea typeface="楷体_GB2312" panose="02010609030101010101" pitchFamily="49" charset="-122"/>
              </a:rPr>
              <a:t>注意：</a:t>
            </a:r>
            <a:endParaRPr lang="zh-CN" altLang="en-US" sz="3200" dirty="0">
              <a:latin typeface="Times New Roman" panose="02020603050405020304" pitchFamily="18" charset="0"/>
              <a:ea typeface="楷体_GB2312" panose="02010609030101010101" pitchFamily="49" charset="-122"/>
            </a:endParaRPr>
          </a:p>
          <a:p>
            <a:pPr marL="0" indent="0" algn="just">
              <a:lnSpc>
                <a:spcPct val="125000"/>
              </a:lnSpc>
              <a:buNone/>
            </a:pP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）从判断准则看到，存在一个不能确定的</a:t>
            </a:r>
            <a:r>
              <a:rPr lang="en-US" altLang="zh-CN" b="1" dirty="0">
                <a:latin typeface="Times New Roman" panose="02020603050405020304" pitchFamily="18" charset="0"/>
                <a:ea typeface="楷体_GB2312" panose="02010609030101010101" pitchFamily="49" charset="-122"/>
              </a:rPr>
              <a:t>D.W.</a:t>
            </a:r>
            <a:r>
              <a:rPr lang="zh-CN" altLang="en-US" b="1" dirty="0">
                <a:latin typeface="Times New Roman" panose="02020603050405020304" pitchFamily="18" charset="0"/>
                <a:ea typeface="楷体_GB2312" panose="02010609030101010101" pitchFamily="49" charset="-122"/>
              </a:rPr>
              <a:t>值区域，这是这种检验方法的一大缺陷。</a:t>
            </a:r>
          </a:p>
          <a:p>
            <a:pPr marL="0" indent="0" algn="just">
              <a:lnSpc>
                <a:spcPct val="125000"/>
              </a:lnSpc>
              <a:buNone/>
            </a:pPr>
            <a:r>
              <a:rPr lang="zh-CN" altLang="en-US" b="1" dirty="0">
                <a:latin typeface="Times New Roman" panose="02020603050405020304" pitchFamily="18" charset="0"/>
                <a:ea typeface="楷体_GB2312" panose="02010609030101010101" pitchFamily="49" charset="-122"/>
              </a:rPr>
              <a:t>   （</a:t>
            </a:r>
            <a:r>
              <a:rPr lang="en-US" altLang="zh-CN" b="1" dirty="0">
                <a:latin typeface="Times New Roman" panose="02020603050405020304" pitchFamily="18" charset="0"/>
                <a:ea typeface="楷体_GB2312" panose="02010609030101010101" pitchFamily="49" charset="-122"/>
              </a:rPr>
              <a:t>2</a:t>
            </a: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D.W.</a:t>
            </a:r>
            <a:r>
              <a:rPr lang="zh-CN" altLang="en-US" b="1" dirty="0">
                <a:latin typeface="Times New Roman" panose="02020603050405020304" pitchFamily="18" charset="0"/>
                <a:ea typeface="楷体_GB2312" panose="02010609030101010101" pitchFamily="49" charset="-122"/>
              </a:rPr>
              <a:t>检验虽然只能检验一阶自相关，但在实际计量经济学问题中，一阶自相关是出现最多的一类序列相关；</a:t>
            </a:r>
          </a:p>
          <a:p>
            <a:pPr marL="0" indent="0" algn="just">
              <a:lnSpc>
                <a:spcPct val="125000"/>
              </a:lnSpc>
              <a:buNone/>
            </a:pPr>
            <a:r>
              <a:rPr lang="zh-CN" altLang="en-US" b="1" dirty="0">
                <a:latin typeface="Times New Roman" panose="02020603050405020304" pitchFamily="18" charset="0"/>
                <a:ea typeface="楷体_GB2312" panose="02010609030101010101" pitchFamily="49" charset="-122"/>
              </a:rPr>
              <a:t>  （</a:t>
            </a:r>
            <a:r>
              <a:rPr lang="en-US" altLang="zh-CN" b="1" dirty="0">
                <a:latin typeface="Times New Roman" panose="02020603050405020304" pitchFamily="18" charset="0"/>
                <a:ea typeface="楷体_GB2312" panose="02010609030101010101" pitchFamily="49" charset="-122"/>
              </a:rPr>
              <a:t>3</a:t>
            </a:r>
            <a:r>
              <a:rPr lang="zh-CN" altLang="en-US" b="1" dirty="0">
                <a:latin typeface="Times New Roman" panose="02020603050405020304" pitchFamily="18" charset="0"/>
                <a:ea typeface="楷体_GB2312" panose="02010609030101010101" pitchFamily="49" charset="-122"/>
              </a:rPr>
              <a:t>）经验表明，如果不存在一阶自相关，一般也不存在高阶序列相关。</a:t>
            </a:r>
          </a:p>
          <a:p>
            <a:pPr marL="0" indent="0" algn="just">
              <a:lnSpc>
                <a:spcPct val="125000"/>
              </a:lnSpc>
              <a:buNone/>
            </a:pPr>
            <a:r>
              <a:rPr lang="zh-CN" altLang="en-US" b="1" dirty="0">
                <a:latin typeface="Times New Roman" panose="02020603050405020304" pitchFamily="18" charset="0"/>
                <a:ea typeface="楷体_GB2312" panose="02010609030101010101" pitchFamily="49" charset="-122"/>
              </a:rPr>
              <a:t>   </a:t>
            </a:r>
            <a:r>
              <a:rPr lang="zh-CN" altLang="en-US" b="1" dirty="0">
                <a:solidFill>
                  <a:srgbClr val="CC3300"/>
                </a:solidFill>
                <a:latin typeface="Times New Roman" panose="02020603050405020304" pitchFamily="18" charset="0"/>
                <a:ea typeface="楷体_GB2312" panose="02010609030101010101" pitchFamily="49" charset="-122"/>
              </a:rPr>
              <a:t>所以在实际应用中，对于序列相关问题一般只进行</a:t>
            </a:r>
            <a:r>
              <a:rPr lang="en-US" altLang="zh-CN" b="1" dirty="0">
                <a:solidFill>
                  <a:srgbClr val="CC3300"/>
                </a:solidFill>
                <a:latin typeface="Times New Roman" panose="02020603050405020304" pitchFamily="18" charset="0"/>
                <a:ea typeface="楷体_GB2312" panose="02010609030101010101" pitchFamily="49" charset="-122"/>
              </a:rPr>
              <a:t>D.W.</a:t>
            </a:r>
            <a:r>
              <a:rPr lang="zh-CN" altLang="en-US" b="1" dirty="0">
                <a:solidFill>
                  <a:srgbClr val="CC3300"/>
                </a:solidFill>
                <a:latin typeface="Times New Roman" panose="02020603050405020304" pitchFamily="18" charset="0"/>
                <a:ea typeface="楷体_GB2312" panose="02010609030101010101" pitchFamily="49" charset="-122"/>
              </a:rPr>
              <a:t>检验。</a:t>
            </a:r>
          </a:p>
        </p:txBody>
      </p:sp>
      <p:sp>
        <p:nvSpPr>
          <p:cNvPr id="1156099" name="Text Box 3"/>
          <p:cNvSpPr txBox="1">
            <a:spLocks noChangeArrowheads="1"/>
          </p:cNvSpPr>
          <p:nvPr/>
        </p:nvSpPr>
        <p:spPr bwMode="auto">
          <a:xfrm>
            <a:off x="1905000" y="609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endParaRPr lang="zh-CN" altLang="zh-CN" sz="2800">
              <a:solidFill>
                <a:srgbClr val="0408AC"/>
              </a:solidFill>
              <a:latin typeface="Times New Roman" panose="02020603050405020304" pitchFamily="18" charset="0"/>
              <a:ea typeface="宋体" panose="02010600030101010101" pitchFamily="2" charset="-122"/>
            </a:endParaRPr>
          </a:p>
        </p:txBody>
      </p:sp>
      <p:sp>
        <p:nvSpPr>
          <p:cNvPr id="1156100" name="Rectangle 4"/>
          <p:cNvSpPr>
            <a:spLocks noChangeArrowheads="1"/>
          </p:cNvSpPr>
          <p:nvPr/>
        </p:nvSpPr>
        <p:spPr bwMode="auto">
          <a:xfrm>
            <a:off x="2640013" y="526008"/>
            <a:ext cx="7632700" cy="458788"/>
          </a:xfrm>
          <a:prstGeom prst="rect">
            <a:avLst/>
          </a:prstGeom>
        </p:spPr>
        <p:txBody>
          <a:bodyPr vert="horz" lIns="91440" tIns="45720" rIns="91440" bIns="45720" rtlCol="0" anchor="ctr">
            <a:noAutofit/>
          </a:bodyPr>
          <a:lstStyle/>
          <a:p>
            <a:pPr>
              <a:lnSpc>
                <a:spcPct val="90000"/>
              </a:lnSpc>
              <a:spcBef>
                <a:spcPct val="0"/>
              </a:spcBef>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、德宾</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沃森（</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Durbin-Watson</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）检验法</a:t>
            </a:r>
          </a:p>
        </p:txBody>
      </p:sp>
    </p:spTree>
    <p:extLst>
      <p:ext uri="{BB962C8B-B14F-4D97-AF65-F5344CB8AC3E}">
        <p14:creationId xmlns:p14="http://schemas.microsoft.com/office/powerpoint/2010/main" val="30435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6098">
                                            <p:txEl>
                                              <p:pRg st="0" end="0"/>
                                            </p:txEl>
                                          </p:spTgt>
                                        </p:tgtEl>
                                        <p:attrNameLst>
                                          <p:attrName>style.visibility</p:attrName>
                                        </p:attrNameLst>
                                      </p:cBhvr>
                                      <p:to>
                                        <p:strVal val="visible"/>
                                      </p:to>
                                    </p:set>
                                    <p:anim calcmode="lin" valueType="num">
                                      <p:cBhvr additive="base">
                                        <p:cTn id="7" dur="500" fill="hold"/>
                                        <p:tgtEl>
                                          <p:spTgt spid="115609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60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6098">
                                            <p:txEl>
                                              <p:pRg st="1" end="1"/>
                                            </p:txEl>
                                          </p:spTgt>
                                        </p:tgtEl>
                                        <p:attrNameLst>
                                          <p:attrName>style.visibility</p:attrName>
                                        </p:attrNameLst>
                                      </p:cBhvr>
                                      <p:to>
                                        <p:strVal val="visible"/>
                                      </p:to>
                                    </p:set>
                                    <p:anim calcmode="lin" valueType="num">
                                      <p:cBhvr additive="base">
                                        <p:cTn id="13" dur="500" fill="hold"/>
                                        <p:tgtEl>
                                          <p:spTgt spid="115609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60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6098">
                                            <p:txEl>
                                              <p:pRg st="2" end="2"/>
                                            </p:txEl>
                                          </p:spTgt>
                                        </p:tgtEl>
                                        <p:attrNameLst>
                                          <p:attrName>style.visibility</p:attrName>
                                        </p:attrNameLst>
                                      </p:cBhvr>
                                      <p:to>
                                        <p:strVal val="visible"/>
                                      </p:to>
                                    </p:set>
                                    <p:anim calcmode="lin" valueType="num">
                                      <p:cBhvr additive="base">
                                        <p:cTn id="19" dur="500" fill="hold"/>
                                        <p:tgtEl>
                                          <p:spTgt spid="115609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60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6098">
                                            <p:txEl>
                                              <p:pRg st="3" end="3"/>
                                            </p:txEl>
                                          </p:spTgt>
                                        </p:tgtEl>
                                        <p:attrNameLst>
                                          <p:attrName>style.visibility</p:attrName>
                                        </p:attrNameLst>
                                      </p:cBhvr>
                                      <p:to>
                                        <p:strVal val="visible"/>
                                      </p:to>
                                    </p:set>
                                    <p:anim calcmode="lin" valueType="num">
                                      <p:cBhvr additive="base">
                                        <p:cTn id="25" dur="500" fill="hold"/>
                                        <p:tgtEl>
                                          <p:spTgt spid="115609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60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6098">
                                            <p:txEl>
                                              <p:pRg st="4" end="4"/>
                                            </p:txEl>
                                          </p:spTgt>
                                        </p:tgtEl>
                                        <p:attrNameLst>
                                          <p:attrName>style.visibility</p:attrName>
                                        </p:attrNameLst>
                                      </p:cBhvr>
                                      <p:to>
                                        <p:strVal val="visible"/>
                                      </p:to>
                                    </p:set>
                                    <p:anim calcmode="lin" valueType="num">
                                      <p:cBhvr additive="base">
                                        <p:cTn id="31" dur="500" fill="hold"/>
                                        <p:tgtEl>
                                          <p:spTgt spid="115609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60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2DE8A746-0310-49B4-9FDF-E517427B0BA6}" type="datetime1">
              <a:rPr lang="zh-CN" altLang="en-US"/>
              <a:pPr/>
              <a:t>2020/6/8</a:t>
            </a:fld>
            <a:endParaRPr lang="en-US" altLang="zh-CN"/>
          </a:p>
        </p:txBody>
      </p:sp>
      <p:sp>
        <p:nvSpPr>
          <p:cNvPr id="9" name="灯片编号占位符 7"/>
          <p:cNvSpPr>
            <a:spLocks noGrp="1"/>
          </p:cNvSpPr>
          <p:nvPr>
            <p:ph type="sldNum" sz="quarter" idx="12"/>
          </p:nvPr>
        </p:nvSpPr>
        <p:spPr/>
        <p:txBody>
          <a:bodyPr/>
          <a:lstStyle/>
          <a:p>
            <a:fld id="{8ABAC118-C086-4E6A-B943-782D8A91262D}" type="slidenum">
              <a:rPr lang="en-US" altLang="zh-CN"/>
              <a:pPr/>
              <a:t>24</a:t>
            </a:fld>
            <a:endParaRPr lang="en-US" altLang="zh-CN"/>
          </a:p>
        </p:txBody>
      </p:sp>
      <p:sp>
        <p:nvSpPr>
          <p:cNvPr id="1129474" name="Rectangle 2"/>
          <p:cNvSpPr>
            <a:spLocks noGrp="1" noChangeArrowheads="1"/>
          </p:cNvSpPr>
          <p:nvPr>
            <p:ph type="title"/>
          </p:nvPr>
        </p:nvSpPr>
        <p:spPr>
          <a:xfrm>
            <a:off x="2666140" y="290751"/>
            <a:ext cx="5976937" cy="792163"/>
          </a:xfrm>
        </p:spPr>
        <p:txBody>
          <a:bodyPr vert="horz" lIns="91440" tIns="45720" rIns="91440" bIns="45720" rtlCol="0" anchor="ct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LM</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检验（或</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BG</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a:t>
            </a:r>
          </a:p>
        </p:txBody>
      </p:sp>
      <p:sp>
        <p:nvSpPr>
          <p:cNvPr id="1129475" name="Rectangle 3"/>
          <p:cNvSpPr>
            <a:spLocks noGrp="1" noChangeArrowheads="1"/>
          </p:cNvSpPr>
          <p:nvPr>
            <p:ph type="body" sz="half" idx="1"/>
          </p:nvPr>
        </p:nvSpPr>
        <p:spPr>
          <a:xfrm>
            <a:off x="927463" y="1170801"/>
            <a:ext cx="10654937" cy="3092668"/>
          </a:xfrm>
        </p:spPr>
        <p:txBody>
          <a:bodyPr>
            <a:normAutofit/>
          </a:bodyPr>
          <a:lstStyle/>
          <a:p>
            <a:pPr>
              <a:lnSpc>
                <a:spcPct val="120000"/>
              </a:lnSpc>
              <a:buClr>
                <a:schemeClr val="hlink"/>
              </a:buClr>
              <a:buSzTx/>
            </a:pPr>
            <a:r>
              <a:rPr lang="zh-CN" altLang="en-US" b="1" dirty="0">
                <a:latin typeface="Times New Roman" panose="02020603050405020304" pitchFamily="18" charset="0"/>
                <a:ea typeface="楷体_GB2312" panose="02010609030101010101" pitchFamily="49" charset="-122"/>
              </a:rPr>
              <a:t>此方法不仅适用于一阶自相关检验，也适用于高阶自相关的检验。</a:t>
            </a:r>
          </a:p>
          <a:p>
            <a:pPr>
              <a:lnSpc>
                <a:spcPct val="120000"/>
              </a:lnSpc>
              <a:buClr>
                <a:schemeClr val="hlink"/>
              </a:buClr>
              <a:buSzTx/>
            </a:pPr>
            <a:r>
              <a:rPr lang="zh-CN" altLang="en-US" b="1" dirty="0">
                <a:solidFill>
                  <a:srgbClr val="C00000"/>
                </a:solidFill>
                <a:latin typeface="Times New Roman" panose="02020603050405020304" pitchFamily="18" charset="0"/>
                <a:ea typeface="楷体_GB2312" panose="02010609030101010101" pitchFamily="49" charset="-122"/>
              </a:rPr>
              <a:t>检验步骤：</a:t>
            </a:r>
          </a:p>
          <a:p>
            <a:pPr>
              <a:lnSpc>
                <a:spcPct val="120000"/>
              </a:lnSpc>
              <a:buClr>
                <a:schemeClr val="hlink"/>
              </a:buClr>
              <a:buSzTx/>
              <a:buFont typeface="Wingdings" panose="05000000000000000000" pitchFamily="2" charset="2"/>
              <a:buChar char="Ø"/>
            </a:pPr>
            <a:r>
              <a:rPr lang="en-US" altLang="zh-CN" b="1"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a:t>
            </a:r>
            <a:r>
              <a:rPr lang="zh-CN" altLang="en-US" b="1" dirty="0" smtClean="0">
                <a:latin typeface="Times New Roman" panose="02020603050405020304" pitchFamily="18" charset="0"/>
                <a:ea typeface="楷体_GB2312" panose="02010609030101010101" pitchFamily="49" charset="-122"/>
              </a:rPr>
              <a:t>用原模型进行</a:t>
            </a:r>
            <a:r>
              <a:rPr lang="en-US" altLang="zh-CN" b="1" dirty="0" smtClean="0">
                <a:latin typeface="Times New Roman" panose="02020603050405020304" pitchFamily="18" charset="0"/>
                <a:ea typeface="楷体_GB2312" panose="02010609030101010101" pitchFamily="49" charset="-122"/>
              </a:rPr>
              <a:t>OLS</a:t>
            </a:r>
            <a:r>
              <a:rPr lang="zh-CN" altLang="en-US" b="1" dirty="0" smtClean="0">
                <a:latin typeface="Times New Roman" panose="02020603050405020304" pitchFamily="18" charset="0"/>
                <a:ea typeface="楷体_GB2312" panose="02010609030101010101" pitchFamily="49" charset="-122"/>
              </a:rPr>
              <a:t>回归，</a:t>
            </a:r>
            <a:r>
              <a:rPr lang="zh-CN" altLang="en-US" b="1" dirty="0">
                <a:latin typeface="Times New Roman" panose="02020603050405020304" pitchFamily="18" charset="0"/>
                <a:ea typeface="楷体_GB2312" panose="02010609030101010101" pitchFamily="49" charset="-122"/>
              </a:rPr>
              <a:t>得到残差序列</a:t>
            </a:r>
            <a:r>
              <a:rPr lang="en-US" altLang="zh-CN" b="1" i="1" dirty="0">
                <a:latin typeface="Times New Roman" panose="02020603050405020304" pitchFamily="18" charset="0"/>
                <a:ea typeface="楷体_GB2312" panose="02010609030101010101" pitchFamily="49" charset="-122"/>
              </a:rPr>
              <a:t>e</a:t>
            </a:r>
            <a:r>
              <a:rPr lang="en-US" altLang="zh-CN" b="1" i="1" baseline="-25000" dirty="0">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a:t>
            </a:r>
          </a:p>
          <a:p>
            <a:pPr>
              <a:lnSpc>
                <a:spcPct val="120000"/>
              </a:lnSpc>
              <a:buClr>
                <a:schemeClr val="hlink"/>
              </a:buClr>
              <a:buSzTx/>
              <a:buFont typeface="Wingdings" panose="05000000000000000000" pitchFamily="2" charset="2"/>
              <a:buChar char="Ø"/>
            </a:pPr>
            <a:r>
              <a:rPr lang="en-US" altLang="zh-CN" b="1" dirty="0">
                <a:latin typeface="Times New Roman" panose="02020603050405020304" pitchFamily="18" charset="0"/>
                <a:ea typeface="楷体_GB2312" panose="02010609030101010101" pitchFamily="49" charset="-122"/>
              </a:rPr>
              <a:t>2</a:t>
            </a:r>
            <a:r>
              <a:rPr lang="zh-CN" altLang="en-US" b="1" dirty="0" smtClean="0">
                <a:latin typeface="Times New Roman" panose="02020603050405020304" pitchFamily="18" charset="0"/>
                <a:ea typeface="楷体_GB2312" panose="02010609030101010101" pitchFamily="49" charset="-122"/>
              </a:rPr>
              <a:t>、以</a:t>
            </a:r>
            <a:r>
              <a:rPr lang="en-US" altLang="zh-CN" b="1" i="1" dirty="0" smtClean="0">
                <a:latin typeface="Times New Roman" panose="02020603050405020304" pitchFamily="18" charset="0"/>
                <a:ea typeface="楷体_GB2312" panose="02010609030101010101" pitchFamily="49" charset="-122"/>
              </a:rPr>
              <a:t>e</a:t>
            </a:r>
            <a:r>
              <a:rPr lang="en-US" altLang="zh-CN" b="1" i="1" baseline="-25000" dirty="0" smtClean="0">
                <a:latin typeface="Times New Roman" panose="02020603050405020304" pitchFamily="18" charset="0"/>
                <a:ea typeface="楷体_GB2312" panose="02010609030101010101" pitchFamily="49" charset="-122"/>
              </a:rPr>
              <a:t>t</a:t>
            </a:r>
            <a:r>
              <a:rPr lang="zh-CN" altLang="en-US" b="1" dirty="0" smtClean="0">
                <a:latin typeface="Times New Roman" panose="02020603050405020304" pitchFamily="18" charset="0"/>
                <a:ea typeface="楷体_GB2312" panose="02010609030101010101" pitchFamily="49" charset="-122"/>
              </a:rPr>
              <a:t>作为被解释</a:t>
            </a:r>
            <a:r>
              <a:rPr lang="zh-CN" altLang="en-US" b="1" dirty="0">
                <a:latin typeface="Times New Roman" panose="02020603050405020304" pitchFamily="18" charset="0"/>
                <a:ea typeface="楷体_GB2312" panose="02010609030101010101" pitchFamily="49" charset="-122"/>
              </a:rPr>
              <a:t>变量，建立如下辅助回归模型并进行</a:t>
            </a:r>
            <a:r>
              <a:rPr lang="en-US" altLang="zh-CN" b="1" dirty="0" smtClean="0">
                <a:latin typeface="Times New Roman" panose="02020603050405020304" pitchFamily="18" charset="0"/>
                <a:ea typeface="楷体_GB2312" panose="02010609030101010101" pitchFamily="49" charset="-122"/>
              </a:rPr>
              <a:t>OLS</a:t>
            </a:r>
            <a:r>
              <a:rPr lang="zh-CN" altLang="en-US" b="1" dirty="0" smtClean="0">
                <a:latin typeface="Times New Roman" panose="02020603050405020304" pitchFamily="18" charset="0"/>
                <a:ea typeface="楷体_GB2312" panose="02010609030101010101" pitchFamily="49" charset="-122"/>
              </a:rPr>
              <a:t>回归并获取</a:t>
            </a:r>
            <a:r>
              <a:rPr lang="en-US" altLang="zh-CN" b="1" i="1" dirty="0" smtClean="0">
                <a:latin typeface="Times New Roman" panose="02020603050405020304" pitchFamily="18" charset="0"/>
                <a:ea typeface="楷体_GB2312" panose="02010609030101010101" pitchFamily="49" charset="-122"/>
              </a:rPr>
              <a:t>R</a:t>
            </a:r>
            <a:r>
              <a:rPr lang="en-US" altLang="zh-CN" b="1" baseline="30000" dirty="0" smtClean="0">
                <a:latin typeface="Times New Roman" panose="02020603050405020304" pitchFamily="18" charset="0"/>
                <a:ea typeface="楷体_GB2312" panose="02010609030101010101" pitchFamily="49" charset="-122"/>
              </a:rPr>
              <a:t>2</a:t>
            </a:r>
            <a:r>
              <a:rPr lang="zh-CN" altLang="en-US" b="1" dirty="0" smtClean="0">
                <a:latin typeface="Times New Roman" panose="02020603050405020304" pitchFamily="18" charset="0"/>
                <a:ea typeface="楷体_GB2312" panose="02010609030101010101" pitchFamily="49" charset="-122"/>
              </a:rPr>
              <a:t>值；</a:t>
            </a:r>
            <a:endParaRPr lang="zh-CN" altLang="en-US" b="1" dirty="0">
              <a:latin typeface="Times New Roman" panose="02020603050405020304" pitchFamily="18" charset="0"/>
              <a:ea typeface="楷体_GB2312" panose="02010609030101010101" pitchFamily="49" charset="-122"/>
            </a:endParaRPr>
          </a:p>
        </p:txBody>
      </p:sp>
      <p:graphicFrame>
        <p:nvGraphicFramePr>
          <p:cNvPr id="1129479" name="Object 7"/>
          <p:cNvGraphicFramePr>
            <a:graphicFrameLocks noGrp="1" noChangeAspect="1"/>
          </p:cNvGraphicFramePr>
          <p:nvPr>
            <p:ph sz="quarter" idx="3"/>
            <p:extLst>
              <p:ext uri="{D42A27DB-BD31-4B8C-83A1-F6EECF244321}">
                <p14:modId xmlns:p14="http://schemas.microsoft.com/office/powerpoint/2010/main" val="315072650"/>
              </p:ext>
            </p:extLst>
          </p:nvPr>
        </p:nvGraphicFramePr>
        <p:xfrm>
          <a:off x="1219200" y="4473575"/>
          <a:ext cx="9877425" cy="546100"/>
        </p:xfrm>
        <a:graphic>
          <a:graphicData uri="http://schemas.openxmlformats.org/presentationml/2006/ole">
            <mc:AlternateContent xmlns:mc="http://schemas.openxmlformats.org/markup-compatibility/2006">
              <mc:Choice xmlns:v="urn:schemas-microsoft-com:vml" Requires="v">
                <p:oleObj spid="_x0000_s10286" name="Equation" r:id="rId3" imgW="4368600" imgH="241200" progId="Equation.DSMT4">
                  <p:embed/>
                </p:oleObj>
              </mc:Choice>
              <mc:Fallback>
                <p:oleObj name="Equation" r:id="rId3" imgW="4368600" imgH="241200" progId="Equation.DSMT4">
                  <p:embed/>
                  <p:pic>
                    <p:nvPicPr>
                      <p:cNvPr id="0" name=""/>
                      <p:cNvPicPr>
                        <a:picLocks noChangeAspect="1" noChangeArrowheads="1"/>
                      </p:cNvPicPr>
                      <p:nvPr/>
                    </p:nvPicPr>
                    <p:blipFill>
                      <a:blip r:embed="rId4"/>
                      <a:srcRect/>
                      <a:stretch>
                        <a:fillRect/>
                      </a:stretch>
                    </p:blipFill>
                    <p:spPr bwMode="auto">
                      <a:xfrm>
                        <a:off x="1219200" y="4473575"/>
                        <a:ext cx="9877425" cy="5461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1245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2DE8A746-0310-49B4-9FDF-E517427B0BA6}" type="datetime1">
              <a:rPr lang="zh-CN" altLang="en-US"/>
              <a:pPr/>
              <a:t>2020/6/8</a:t>
            </a:fld>
            <a:endParaRPr lang="en-US" altLang="zh-CN"/>
          </a:p>
        </p:txBody>
      </p:sp>
      <p:sp>
        <p:nvSpPr>
          <p:cNvPr id="9" name="灯片编号占位符 7"/>
          <p:cNvSpPr>
            <a:spLocks noGrp="1"/>
          </p:cNvSpPr>
          <p:nvPr>
            <p:ph type="sldNum" sz="quarter" idx="12"/>
          </p:nvPr>
        </p:nvSpPr>
        <p:spPr/>
        <p:txBody>
          <a:bodyPr/>
          <a:lstStyle/>
          <a:p>
            <a:fld id="{8ABAC118-C086-4E6A-B943-782D8A91262D}" type="slidenum">
              <a:rPr lang="en-US" altLang="zh-CN"/>
              <a:pPr/>
              <a:t>25</a:t>
            </a:fld>
            <a:endParaRPr lang="en-US" altLang="zh-CN"/>
          </a:p>
        </p:txBody>
      </p:sp>
      <p:sp>
        <p:nvSpPr>
          <p:cNvPr id="1129481" name="Text Box 9"/>
          <p:cNvSpPr txBox="1">
            <a:spLocks noChangeArrowheads="1"/>
          </p:cNvSpPr>
          <p:nvPr/>
        </p:nvSpPr>
        <p:spPr bwMode="auto">
          <a:xfrm>
            <a:off x="436690" y="1194152"/>
            <a:ext cx="7993062" cy="559897"/>
          </a:xfrm>
          <a:prstGeom prst="rect">
            <a:avLst/>
          </a:prstGeom>
        </p:spPr>
        <p:txBody>
          <a:bodyPr vert="horz" lIns="91440" tIns="45720" rIns="91440" bIns="45720" rtlCol="0">
            <a:normAutofit fontScale="92500" lnSpcReduction="10000"/>
          </a:bodyPr>
          <a:lstStyle>
            <a:lvl1pPr marL="228600" indent="-228600">
              <a:lnSpc>
                <a:spcPct val="120000"/>
              </a:lnSpc>
              <a:spcBef>
                <a:spcPts val="1000"/>
              </a:spcBef>
              <a:buClr>
                <a:schemeClr val="hlink"/>
              </a:buClr>
              <a:buSzTx/>
              <a:buFont typeface="Arial" panose="020B0604020202020204" pitchFamily="34" charset="0"/>
              <a:buChar char="•"/>
              <a:defRPr sz="2800" b="1">
                <a:latin typeface="Times New Roman" panose="02020603050405020304" pitchFamily="18" charset="0"/>
                <a:ea typeface="楷体_GB2312" panose="0201060903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pitchFamily="2" charset="2"/>
              <a:buChar char="Ø"/>
            </a:pPr>
            <a:r>
              <a:rPr lang="en-US" altLang="zh-CN" dirty="0" smtClean="0"/>
              <a:t>3</a:t>
            </a:r>
            <a:r>
              <a:rPr lang="zh-CN" altLang="en-US" dirty="0" smtClean="0"/>
              <a:t>、 提出假设：</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754875360"/>
              </p:ext>
            </p:extLst>
          </p:nvPr>
        </p:nvGraphicFramePr>
        <p:xfrm>
          <a:off x="3381439" y="289650"/>
          <a:ext cx="6240462" cy="2900362"/>
        </p:xfrm>
        <a:graphic>
          <a:graphicData uri="http://schemas.openxmlformats.org/presentationml/2006/ole">
            <mc:AlternateContent xmlns:mc="http://schemas.openxmlformats.org/markup-compatibility/2006">
              <mc:Choice xmlns:v="urn:schemas-microsoft-com:vml" Requires="v">
                <p:oleObj spid="_x0000_s24589" name="Equation" r:id="rId3" imgW="3606480" imgH="1676160" progId="Equation.DSMT4">
                  <p:embed/>
                </p:oleObj>
              </mc:Choice>
              <mc:Fallback>
                <p:oleObj name="Equation" r:id="rId3" imgW="3606480" imgH="1676160" progId="Equation.DSMT4">
                  <p:embed/>
                  <p:pic>
                    <p:nvPicPr>
                      <p:cNvPr id="0" name=""/>
                      <p:cNvPicPr/>
                      <p:nvPr/>
                    </p:nvPicPr>
                    <p:blipFill>
                      <a:blip r:embed="rId4"/>
                      <a:stretch>
                        <a:fillRect/>
                      </a:stretch>
                    </p:blipFill>
                    <p:spPr>
                      <a:xfrm>
                        <a:off x="3381439" y="289650"/>
                        <a:ext cx="6240462" cy="290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91688568"/>
              </p:ext>
            </p:extLst>
          </p:nvPr>
        </p:nvGraphicFramePr>
        <p:xfrm>
          <a:off x="703517" y="3445599"/>
          <a:ext cx="10812462" cy="1187450"/>
        </p:xfrm>
        <a:graphic>
          <a:graphicData uri="http://schemas.openxmlformats.org/presentationml/2006/ole">
            <mc:AlternateContent xmlns:mc="http://schemas.openxmlformats.org/markup-compatibility/2006">
              <mc:Choice xmlns:v="urn:schemas-microsoft-com:vml" Requires="v">
                <p:oleObj spid="_x0000_s24590" name="Equation" r:id="rId5" imgW="6248160" imgH="685800" progId="Equation.DSMT4">
                  <p:embed/>
                </p:oleObj>
              </mc:Choice>
              <mc:Fallback>
                <p:oleObj name="Equation" r:id="rId5" imgW="6248160" imgH="685800" progId="Equation.DSMT4">
                  <p:embed/>
                  <p:pic>
                    <p:nvPicPr>
                      <p:cNvPr id="0" name=""/>
                      <p:cNvPicPr/>
                      <p:nvPr/>
                    </p:nvPicPr>
                    <p:blipFill>
                      <a:blip r:embed="rId6"/>
                      <a:stretch>
                        <a:fillRect/>
                      </a:stretch>
                    </p:blipFill>
                    <p:spPr>
                      <a:xfrm>
                        <a:off x="703517" y="3445599"/>
                        <a:ext cx="10812462" cy="1187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012931502"/>
              </p:ext>
            </p:extLst>
          </p:nvPr>
        </p:nvGraphicFramePr>
        <p:xfrm>
          <a:off x="1504950" y="4881563"/>
          <a:ext cx="9209088" cy="1187450"/>
        </p:xfrm>
        <a:graphic>
          <a:graphicData uri="http://schemas.openxmlformats.org/presentationml/2006/ole">
            <mc:AlternateContent xmlns:mc="http://schemas.openxmlformats.org/markup-compatibility/2006">
              <mc:Choice xmlns:v="urn:schemas-microsoft-com:vml" Requires="v">
                <p:oleObj spid="_x0000_s24591" name="Equation" r:id="rId7" imgW="5321160" imgH="685800" progId="Equation.DSMT4">
                  <p:embed/>
                </p:oleObj>
              </mc:Choice>
              <mc:Fallback>
                <p:oleObj name="Equation" r:id="rId7" imgW="5321160" imgH="685800" progId="Equation.DSMT4">
                  <p:embed/>
                  <p:pic>
                    <p:nvPicPr>
                      <p:cNvPr id="0" name=""/>
                      <p:cNvPicPr/>
                      <p:nvPr/>
                    </p:nvPicPr>
                    <p:blipFill>
                      <a:blip r:embed="rId8"/>
                      <a:stretch>
                        <a:fillRect/>
                      </a:stretch>
                    </p:blipFill>
                    <p:spPr>
                      <a:xfrm>
                        <a:off x="1504950" y="4881563"/>
                        <a:ext cx="9209088" cy="1187450"/>
                      </a:xfrm>
                      <a:prstGeom prst="rect">
                        <a:avLst/>
                      </a:prstGeom>
                    </p:spPr>
                  </p:pic>
                </p:oleObj>
              </mc:Fallback>
            </mc:AlternateContent>
          </a:graphicData>
        </a:graphic>
      </p:graphicFrame>
    </p:spTree>
    <p:extLst>
      <p:ext uri="{BB962C8B-B14F-4D97-AF65-F5344CB8AC3E}">
        <p14:creationId xmlns:p14="http://schemas.microsoft.com/office/powerpoint/2010/main" val="3916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D0F93ED3-2DD4-4E35-A946-AA12514C26B1}" type="datetime1">
              <a:rPr lang="zh-CN" altLang="en-US"/>
              <a:pPr/>
              <a:t>2020/6/8</a:t>
            </a:fld>
            <a:endParaRPr lang="en-US" altLang="zh-CN"/>
          </a:p>
        </p:txBody>
      </p:sp>
      <p:sp>
        <p:nvSpPr>
          <p:cNvPr id="10" name="灯片编号占位符 7"/>
          <p:cNvSpPr>
            <a:spLocks noGrp="1"/>
          </p:cNvSpPr>
          <p:nvPr>
            <p:ph type="sldNum" sz="quarter" idx="12"/>
          </p:nvPr>
        </p:nvSpPr>
        <p:spPr/>
        <p:txBody>
          <a:bodyPr/>
          <a:lstStyle/>
          <a:p>
            <a:fld id="{9DA4B25D-480E-4311-A9E4-E5D6E76C2279}" type="slidenum">
              <a:rPr lang="en-US" altLang="zh-CN"/>
              <a:pPr/>
              <a:t>26</a:t>
            </a:fld>
            <a:endParaRPr lang="en-US" altLang="zh-CN"/>
          </a:p>
        </p:txBody>
      </p:sp>
      <p:sp>
        <p:nvSpPr>
          <p:cNvPr id="1130498" name="Text Box 2"/>
          <p:cNvSpPr txBox="1">
            <a:spLocks noChangeArrowheads="1"/>
          </p:cNvSpPr>
          <p:nvPr/>
        </p:nvSpPr>
        <p:spPr bwMode="auto">
          <a:xfrm>
            <a:off x="1092092" y="535265"/>
            <a:ext cx="10182365"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5000"/>
              </a:spcBef>
              <a:buClr>
                <a:schemeClr val="hlink"/>
              </a:buClr>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4</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、在</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成立的前提下构造检验统计量</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b="1" baseline="300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ts val="3000"/>
              </a:spcBef>
              <a:buClr>
                <a:schemeClr val="hlink"/>
              </a:buClr>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查　分布表，求得</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临界值             ，确定拒绝域</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30500" name="Object 4"/>
          <p:cNvGraphicFramePr>
            <a:graphicFrameLocks noGrp="1" noChangeAspect="1"/>
          </p:cNvGraphicFramePr>
          <p:nvPr>
            <p:ph sz="half" idx="1"/>
            <p:extLst>
              <p:ext uri="{D42A27DB-BD31-4B8C-83A1-F6EECF244321}">
                <p14:modId xmlns:p14="http://schemas.microsoft.com/office/powerpoint/2010/main" val="1662806671"/>
              </p:ext>
            </p:extLst>
          </p:nvPr>
        </p:nvGraphicFramePr>
        <p:xfrm>
          <a:off x="5705475" y="1487488"/>
          <a:ext cx="954088" cy="501650"/>
        </p:xfrm>
        <a:graphic>
          <a:graphicData uri="http://schemas.openxmlformats.org/presentationml/2006/ole">
            <mc:AlternateContent xmlns:mc="http://schemas.openxmlformats.org/markup-compatibility/2006">
              <mc:Choice xmlns:v="urn:schemas-microsoft-com:vml" Requires="v">
                <p:oleObj spid="_x0000_s11371" name="Equation" r:id="rId3" imgW="482400" imgH="253800" progId="Equation.DSMT4">
                  <p:embed/>
                </p:oleObj>
              </mc:Choice>
              <mc:Fallback>
                <p:oleObj name="Equation" r:id="rId3" imgW="482400" imgH="253800" progId="Equation.DSMT4">
                  <p:embed/>
                  <p:pic>
                    <p:nvPicPr>
                      <p:cNvPr id="0" name=""/>
                      <p:cNvPicPr>
                        <a:picLocks noChangeAspect="1" noChangeArrowheads="1"/>
                      </p:cNvPicPr>
                      <p:nvPr/>
                    </p:nvPicPr>
                    <p:blipFill>
                      <a:blip r:embed="rId4"/>
                      <a:srcRect/>
                      <a:stretch>
                        <a:fillRect/>
                      </a:stretch>
                    </p:blipFill>
                    <p:spPr bwMode="auto">
                      <a:xfrm>
                        <a:off x="5705475" y="1487488"/>
                        <a:ext cx="954088" cy="501650"/>
                      </a:xfrm>
                      <a:prstGeom prst="rect">
                        <a:avLst/>
                      </a:prstGeom>
                      <a:noFill/>
                      <a:ln>
                        <a:noFill/>
                      </a:ln>
                      <a:effectLst/>
                    </p:spPr>
                  </p:pic>
                </p:oleObj>
              </mc:Fallback>
            </mc:AlternateContent>
          </a:graphicData>
        </a:graphic>
      </p:graphicFrame>
      <p:graphicFrame>
        <p:nvGraphicFramePr>
          <p:cNvPr id="1130507" name="Object 11"/>
          <p:cNvGraphicFramePr>
            <a:graphicFrameLocks noGrp="1" noChangeAspect="1"/>
          </p:cNvGraphicFramePr>
          <p:nvPr>
            <p:ph sz="quarter" idx="3"/>
            <p:extLst>
              <p:ext uri="{D42A27DB-BD31-4B8C-83A1-F6EECF244321}">
                <p14:modId xmlns:p14="http://schemas.microsoft.com/office/powerpoint/2010/main" val="1158903974"/>
              </p:ext>
            </p:extLst>
          </p:nvPr>
        </p:nvGraphicFramePr>
        <p:xfrm>
          <a:off x="7340600" y="419100"/>
          <a:ext cx="2671763" cy="698500"/>
        </p:xfrm>
        <a:graphic>
          <a:graphicData uri="http://schemas.openxmlformats.org/presentationml/2006/ole">
            <mc:AlternateContent xmlns:mc="http://schemas.openxmlformats.org/markup-compatibility/2006">
              <mc:Choice xmlns:v="urn:schemas-microsoft-com:vml" Requires="v">
                <p:oleObj spid="_x0000_s11372" name="Equation" r:id="rId5" imgW="1117440" imgH="291960" progId="Equation.DSMT4">
                  <p:embed/>
                </p:oleObj>
              </mc:Choice>
              <mc:Fallback>
                <p:oleObj name="Equation" r:id="rId5" imgW="1117440" imgH="291960" progId="Equation.DSMT4">
                  <p:embed/>
                  <p:pic>
                    <p:nvPicPr>
                      <p:cNvPr id="0" name=""/>
                      <p:cNvPicPr>
                        <a:picLocks noChangeAspect="1" noChangeArrowheads="1"/>
                      </p:cNvPicPr>
                      <p:nvPr/>
                    </p:nvPicPr>
                    <p:blipFill>
                      <a:blip r:embed="rId6"/>
                      <a:srcRect/>
                      <a:stretch>
                        <a:fillRect/>
                      </a:stretch>
                    </p:blipFill>
                    <p:spPr bwMode="auto">
                      <a:xfrm>
                        <a:off x="7340600" y="419100"/>
                        <a:ext cx="2671763" cy="698500"/>
                      </a:xfrm>
                      <a:prstGeom prst="rect">
                        <a:avLst/>
                      </a:prstGeom>
                      <a:noFill/>
                      <a:ln>
                        <a:noFill/>
                      </a:ln>
                      <a:effectLst/>
                    </p:spPr>
                  </p:pic>
                </p:oleObj>
              </mc:Fallback>
            </mc:AlternateContent>
          </a:graphicData>
        </a:graphic>
      </p:graphicFrame>
      <p:graphicFrame>
        <p:nvGraphicFramePr>
          <p:cNvPr id="1130504" name="Object 8"/>
          <p:cNvGraphicFramePr>
            <a:graphicFrameLocks noChangeAspect="1"/>
          </p:cNvGraphicFramePr>
          <p:nvPr>
            <p:extLst>
              <p:ext uri="{D42A27DB-BD31-4B8C-83A1-F6EECF244321}">
                <p14:modId xmlns:p14="http://schemas.microsoft.com/office/powerpoint/2010/main" val="20370909"/>
              </p:ext>
            </p:extLst>
          </p:nvPr>
        </p:nvGraphicFramePr>
        <p:xfrm>
          <a:off x="2108248" y="1495582"/>
          <a:ext cx="404813" cy="454025"/>
        </p:xfrm>
        <a:graphic>
          <a:graphicData uri="http://schemas.openxmlformats.org/presentationml/2006/ole">
            <mc:AlternateContent xmlns:mc="http://schemas.openxmlformats.org/markup-compatibility/2006">
              <mc:Choice xmlns:v="urn:schemas-microsoft-com:vml" Requires="v">
                <p:oleObj spid="_x0000_s11373" name="Equation" r:id="rId7" imgW="203040" imgH="228600" progId="Equation.DSMT4">
                  <p:embed/>
                </p:oleObj>
              </mc:Choice>
              <mc:Fallback>
                <p:oleObj name="Equation" r:id="rId7" imgW="203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8248" y="1495582"/>
                        <a:ext cx="404813" cy="454025"/>
                      </a:xfrm>
                      <a:prstGeom prst="rect">
                        <a:avLst/>
                      </a:prstGeom>
                      <a:noFill/>
                      <a:ln>
                        <a:noFill/>
                      </a:ln>
                      <a:effectLst/>
                      <a:extLst/>
                    </p:spPr>
                  </p:pic>
                </p:oleObj>
              </mc:Fallback>
            </mc:AlternateContent>
          </a:graphicData>
        </a:graphic>
      </p:graphicFrame>
      <p:graphicFrame>
        <p:nvGraphicFramePr>
          <p:cNvPr id="1130510" name="Object 14"/>
          <p:cNvGraphicFramePr>
            <a:graphicFrameLocks noGrp="1" noChangeAspect="1"/>
          </p:cNvGraphicFramePr>
          <p:nvPr>
            <p:ph sz="quarter" idx="2"/>
            <p:extLst>
              <p:ext uri="{D42A27DB-BD31-4B8C-83A1-F6EECF244321}">
                <p14:modId xmlns:p14="http://schemas.microsoft.com/office/powerpoint/2010/main" val="2281201345"/>
              </p:ext>
            </p:extLst>
          </p:nvPr>
        </p:nvGraphicFramePr>
        <p:xfrm>
          <a:off x="1092200" y="2551113"/>
          <a:ext cx="10644188" cy="2800350"/>
        </p:xfrm>
        <a:graphic>
          <a:graphicData uri="http://schemas.openxmlformats.org/presentationml/2006/ole">
            <mc:AlternateContent xmlns:mc="http://schemas.openxmlformats.org/markup-compatibility/2006">
              <mc:Choice xmlns:v="urn:schemas-microsoft-com:vml" Requires="v">
                <p:oleObj spid="_x0000_s11374" name="Equation" r:id="rId9" imgW="3860640" imgH="1015920" progId="Equation.DSMT4">
                  <p:embed/>
                </p:oleObj>
              </mc:Choice>
              <mc:Fallback>
                <p:oleObj name="Equation" r:id="rId9" imgW="3860640" imgH="1015920" progId="Equation.DSMT4">
                  <p:embed/>
                  <p:pic>
                    <p:nvPicPr>
                      <p:cNvPr id="0" name=""/>
                      <p:cNvPicPr>
                        <a:picLocks noChangeAspect="1" noChangeArrowheads="1"/>
                      </p:cNvPicPr>
                      <p:nvPr/>
                    </p:nvPicPr>
                    <p:blipFill>
                      <a:blip r:embed="rId10"/>
                      <a:srcRect/>
                      <a:stretch>
                        <a:fillRect/>
                      </a:stretch>
                    </p:blipFill>
                    <p:spPr bwMode="auto">
                      <a:xfrm>
                        <a:off x="1092200" y="2551113"/>
                        <a:ext cx="10644188" cy="2800350"/>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2325335"/>
              </p:ext>
            </p:extLst>
          </p:nvPr>
        </p:nvGraphicFramePr>
        <p:xfrm>
          <a:off x="9042400" y="1441825"/>
          <a:ext cx="1775016" cy="563497"/>
        </p:xfrm>
        <a:graphic>
          <a:graphicData uri="http://schemas.openxmlformats.org/presentationml/2006/ole">
            <mc:AlternateContent xmlns:mc="http://schemas.openxmlformats.org/markup-compatibility/2006">
              <mc:Choice xmlns:v="urn:schemas-microsoft-com:vml" Requires="v">
                <p:oleObj spid="_x0000_s11375" name="Equation" r:id="rId11" imgW="799920" imgH="253800" progId="Equation.DSMT4">
                  <p:embed/>
                </p:oleObj>
              </mc:Choice>
              <mc:Fallback>
                <p:oleObj name="Equation" r:id="rId11" imgW="799920" imgH="253800" progId="Equation.DSMT4">
                  <p:embed/>
                  <p:pic>
                    <p:nvPicPr>
                      <p:cNvPr id="0" name=""/>
                      <p:cNvPicPr/>
                      <p:nvPr/>
                    </p:nvPicPr>
                    <p:blipFill>
                      <a:blip r:embed="rId12"/>
                      <a:stretch>
                        <a:fillRect/>
                      </a:stretch>
                    </p:blipFill>
                    <p:spPr>
                      <a:xfrm>
                        <a:off x="9042400" y="1441825"/>
                        <a:ext cx="1775016" cy="563497"/>
                      </a:xfrm>
                      <a:prstGeom prst="rect">
                        <a:avLst/>
                      </a:prstGeom>
                    </p:spPr>
                  </p:pic>
                </p:oleObj>
              </mc:Fallback>
            </mc:AlternateContent>
          </a:graphicData>
        </a:graphic>
      </p:graphicFrame>
    </p:spTree>
    <p:extLst>
      <p:ext uri="{BB962C8B-B14F-4D97-AF65-F5344CB8AC3E}">
        <p14:creationId xmlns:p14="http://schemas.microsoft.com/office/powerpoint/2010/main" val="1813878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0BF61C7-3F0B-4720-9C78-97A7F2D66B5E}"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B2B278EA-003E-4AAC-A4E3-63426DE07DFE}" type="slidenum">
              <a:rPr lang="en-US" altLang="zh-CN"/>
              <a:pPr/>
              <a:t>27</a:t>
            </a:fld>
            <a:endParaRPr lang="en-US" altLang="zh-CN"/>
          </a:p>
        </p:txBody>
      </p:sp>
      <p:sp>
        <p:nvSpPr>
          <p:cNvPr id="1131522" name="Rectangle 2"/>
          <p:cNvSpPr>
            <a:spLocks noGrp="1" noChangeArrowheads="1"/>
          </p:cNvSpPr>
          <p:nvPr>
            <p:ph type="title"/>
          </p:nvPr>
        </p:nvSpPr>
        <p:spPr>
          <a:xfrm>
            <a:off x="3254828" y="365125"/>
            <a:ext cx="6228806" cy="765177"/>
          </a:xfrm>
        </p:spPr>
        <p:txBody>
          <a:bodyPr vert="horz" lIns="91440" tIns="45720" rIns="91440" bIns="45720" rtlCol="0" anchor="ct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  4</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、回归检验法 </a:t>
            </a:r>
          </a:p>
        </p:txBody>
      </p:sp>
      <p:sp>
        <p:nvSpPr>
          <p:cNvPr id="1131529" name="Text Box 9"/>
          <p:cNvSpPr txBox="1">
            <a:spLocks noChangeArrowheads="1"/>
          </p:cNvSpPr>
          <p:nvPr/>
        </p:nvSpPr>
        <p:spPr bwMode="auto">
          <a:xfrm>
            <a:off x="838200" y="1278035"/>
            <a:ext cx="10136777" cy="228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30000"/>
              </a:spcBef>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、用原始样本数据进行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回归，得到残差序列｛</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50000"/>
              </a:lnSpc>
              <a:spcBef>
                <a:spcPct val="30000"/>
              </a:spcBef>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、以</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为被解释变量，以各种可能的相关量，如</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baseline="-25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baseline="-25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ct val="300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baseline="-25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等为解释变量，进行多种形式的辅助回归：</a:t>
            </a:r>
          </a:p>
        </p:txBody>
      </p:sp>
      <p:graphicFrame>
        <p:nvGraphicFramePr>
          <p:cNvPr id="1131530" name="Object 10"/>
          <p:cNvGraphicFramePr>
            <a:graphicFrameLocks noGrp="1" noChangeAspect="1"/>
          </p:cNvGraphicFramePr>
          <p:nvPr>
            <p:ph idx="1"/>
            <p:extLst>
              <p:ext uri="{D42A27DB-BD31-4B8C-83A1-F6EECF244321}">
                <p14:modId xmlns:p14="http://schemas.microsoft.com/office/powerpoint/2010/main" val="1656417692"/>
              </p:ext>
            </p:extLst>
          </p:nvPr>
        </p:nvGraphicFramePr>
        <p:xfrm>
          <a:off x="4148138" y="3471863"/>
          <a:ext cx="3454400" cy="3067050"/>
        </p:xfrm>
        <a:graphic>
          <a:graphicData uri="http://schemas.openxmlformats.org/presentationml/2006/ole">
            <mc:AlternateContent xmlns:mc="http://schemas.openxmlformats.org/markup-compatibility/2006">
              <mc:Choice xmlns:v="urn:schemas-microsoft-com:vml" Requires="v">
                <p:oleObj spid="_x0000_s12312" name="Equation" r:id="rId3" imgW="1358640" imgH="1206360" progId="Equation.DSMT4">
                  <p:embed/>
                </p:oleObj>
              </mc:Choice>
              <mc:Fallback>
                <p:oleObj name="Equation" r:id="rId3" imgW="1358640" imgH="1206360" progId="Equation.DSMT4">
                  <p:embed/>
                  <p:pic>
                    <p:nvPicPr>
                      <p:cNvPr id="0" name=""/>
                      <p:cNvPicPr>
                        <a:picLocks noChangeAspect="1" noChangeArrowheads="1"/>
                      </p:cNvPicPr>
                      <p:nvPr/>
                    </p:nvPicPr>
                    <p:blipFill>
                      <a:blip r:embed="rId4"/>
                      <a:srcRect/>
                      <a:stretch>
                        <a:fillRect/>
                      </a:stretch>
                    </p:blipFill>
                    <p:spPr bwMode="auto">
                      <a:xfrm>
                        <a:off x="4148138" y="3471863"/>
                        <a:ext cx="3454400" cy="3067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92591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9EC47DE-797A-43CA-A77B-746EBCD32242}"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62314872-9C04-4687-9BE8-01C1DE3D3A20}" type="slidenum">
              <a:rPr lang="en-US" altLang="zh-CN"/>
              <a:pPr/>
              <a:t>28</a:t>
            </a:fld>
            <a:endParaRPr lang="en-US" altLang="zh-CN"/>
          </a:p>
        </p:txBody>
      </p:sp>
      <p:sp>
        <p:nvSpPr>
          <p:cNvPr id="1177602" name="Rectangle 2"/>
          <p:cNvSpPr>
            <a:spLocks noGrp="1" noChangeArrowheads="1"/>
          </p:cNvSpPr>
          <p:nvPr>
            <p:ph type="title"/>
          </p:nvPr>
        </p:nvSpPr>
        <p:spPr>
          <a:xfrm>
            <a:off x="3581400" y="514352"/>
            <a:ext cx="4094299" cy="609600"/>
          </a:xfrm>
        </p:spPr>
        <p:txBody>
          <a:bodyPr vert="horz" lIns="91440" tIns="45720" rIns="91440" bIns="45720" rtlCol="0" anchor="ctr">
            <a:noAutofit/>
          </a:bodyPr>
          <a:lstStyle/>
          <a:p>
            <a:pPr>
              <a:buClr>
                <a:schemeClr val="hlink"/>
              </a:buClr>
              <a:buFont typeface="Wingdings" panose="05000000000000000000" pitchFamily="2" charset="2"/>
              <a:buChar char="Ø"/>
            </a:pP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  4</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、回归检验法 </a:t>
            </a:r>
          </a:p>
        </p:txBody>
      </p:sp>
      <p:sp>
        <p:nvSpPr>
          <p:cNvPr id="1177603" name="Text Box 3"/>
          <p:cNvSpPr txBox="1">
            <a:spLocks noChangeArrowheads="1"/>
          </p:cNvSpPr>
          <p:nvPr/>
        </p:nvSpPr>
        <p:spPr bwMode="auto">
          <a:xfrm>
            <a:off x="1058091" y="1700214"/>
            <a:ext cx="10295709"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50000"/>
              </a:spcBef>
            </a:pPr>
            <a:r>
              <a:rPr lang="zh-CN" altLang="en-US" sz="2800" b="1" dirty="0">
                <a:latin typeface="楷体_GB2312" panose="02010609030101010101" pitchFamily="49" charset="-122"/>
                <a:ea typeface="楷体_GB2312" panose="02010609030101010101" pitchFamily="49" charset="-122"/>
              </a:rPr>
              <a:t>如果存在某一种函数形式，使得估计参数具有显著性，则说明随机误差项存在该种形式的序列相关性。 </a:t>
            </a:r>
          </a:p>
        </p:txBody>
      </p:sp>
      <p:sp>
        <p:nvSpPr>
          <p:cNvPr id="1177604" name="Text Box 4"/>
          <p:cNvSpPr txBox="1">
            <a:spLocks noChangeArrowheads="1"/>
          </p:cNvSpPr>
          <p:nvPr/>
        </p:nvSpPr>
        <p:spPr bwMode="auto">
          <a:xfrm>
            <a:off x="1058090" y="3716338"/>
            <a:ext cx="10295709"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25000"/>
              </a:lnSpc>
              <a:spcBef>
                <a:spcPct val="50000"/>
              </a:spcBef>
              <a:defRPr sz="2800" b="1">
                <a:latin typeface="楷体_GB2312" panose="02010609030101010101" pitchFamily="49" charset="-122"/>
                <a:ea typeface="楷体_GB2312" panose="02010609030101010101" pitchFamily="49" charset="-122"/>
              </a:defRPr>
            </a:lvl1pPr>
          </a:lstStyle>
          <a:p>
            <a:r>
              <a:rPr lang="zh-CN" altLang="en-US" dirty="0"/>
              <a:t>回归检验法的优点是：</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能够确定序列相关的形式，（</a:t>
            </a:r>
            <a:r>
              <a:rPr lang="en-US" altLang="zh-CN" dirty="0"/>
              <a:t>2</a:t>
            </a:r>
            <a:r>
              <a:rPr lang="zh-CN" altLang="en-US" dirty="0"/>
              <a:t>）适用于任何类型序列相关性问题的检验。缺点是计算量大。</a:t>
            </a:r>
          </a:p>
        </p:txBody>
      </p:sp>
    </p:spTree>
    <p:extLst>
      <p:ext uri="{BB962C8B-B14F-4D97-AF65-F5344CB8AC3E}">
        <p14:creationId xmlns:p14="http://schemas.microsoft.com/office/powerpoint/2010/main" val="3331258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5A14D7F-BEFF-4C92-95B6-61C7CA65EA16}"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E1BB5294-1375-4A38-B3B5-792DDCA1631E}" type="slidenum">
              <a:rPr lang="en-US" altLang="zh-CN"/>
              <a:pPr/>
              <a:t>29</a:t>
            </a:fld>
            <a:endParaRPr lang="en-US" altLang="zh-CN"/>
          </a:p>
        </p:txBody>
      </p:sp>
      <p:sp>
        <p:nvSpPr>
          <p:cNvPr id="1132546" name="Rectangle 2"/>
          <p:cNvSpPr>
            <a:spLocks noGrp="1" noChangeArrowheads="1"/>
          </p:cNvSpPr>
          <p:nvPr>
            <p:ph type="body" idx="1"/>
          </p:nvPr>
        </p:nvSpPr>
        <p:spPr>
          <a:xfrm>
            <a:off x="838200" y="1476104"/>
            <a:ext cx="10709366" cy="1332411"/>
          </a:xfrm>
        </p:spPr>
        <p:txBody>
          <a:bodyPr>
            <a:normAutofit lnSpcReduction="10000"/>
          </a:bodyPr>
          <a:lstStyle/>
          <a:p>
            <a:pPr marL="0" indent="0">
              <a:lnSpc>
                <a:spcPct val="150000"/>
              </a:lnSpc>
              <a:buNone/>
            </a:pPr>
            <a:r>
              <a:rPr lang="en-US" altLang="zh-CN" b="1" dirty="0">
                <a:latin typeface="楷体_GB2312" panose="02010609030101010101" pitchFamily="49" charset="-122"/>
                <a:ea typeface="楷体_GB2312" panose="02010609030101010101" pitchFamily="49" charset="-122"/>
              </a:rPr>
              <a:t>  </a:t>
            </a:r>
            <a:r>
              <a:rPr lang="zh-CN" altLang="en-US" b="1" dirty="0">
                <a:latin typeface="楷体_GB2312" panose="02010609030101010101" pitchFamily="49" charset="-122"/>
                <a:ea typeface="楷体_GB2312" panose="02010609030101010101" pitchFamily="49" charset="-122"/>
              </a:rPr>
              <a:t>如果随机误差项被检验证明存在序列相关性，首先应分析产生自相关的原因，如果是由于模型设定偏误，则应修改模型的数学形式。</a:t>
            </a:r>
          </a:p>
        </p:txBody>
      </p:sp>
      <p:sp>
        <p:nvSpPr>
          <p:cNvPr id="1132547" name="Text Box 3"/>
          <p:cNvSpPr txBox="1">
            <a:spLocks noChangeArrowheads="1"/>
          </p:cNvSpPr>
          <p:nvPr/>
        </p:nvSpPr>
        <p:spPr bwMode="auto">
          <a:xfrm>
            <a:off x="838200" y="3429001"/>
            <a:ext cx="10709366"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怎样查明自相关是由模型设定偏误引起的？一种方法是用残差</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对解释变量进行较高次幂回归，然后对新残差作</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DW</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检验，如果此时自相关消失，则说明模型设定存在偏误。</a:t>
            </a:r>
          </a:p>
        </p:txBody>
      </p:sp>
      <p:sp>
        <p:nvSpPr>
          <p:cNvPr id="1132548" name="Text Box 4"/>
          <p:cNvSpPr txBox="1">
            <a:spLocks noChangeArrowheads="1"/>
          </p:cNvSpPr>
          <p:nvPr/>
        </p:nvSpPr>
        <p:spPr bwMode="auto">
          <a:xfrm>
            <a:off x="2057400" y="457200"/>
            <a:ext cx="80772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400">
                <a:solidFill>
                  <a:srgbClr val="FF0000"/>
                </a:solidFill>
                <a:latin typeface="华文新魏" panose="02010800040101010101" pitchFamily="2" charset="-122"/>
                <a:ea typeface="华文新魏" panose="02010800040101010101" pitchFamily="2" charset="-122"/>
              </a:rPr>
              <a:t>第四节　自相关的解决方法 </a:t>
            </a:r>
          </a:p>
        </p:txBody>
      </p:sp>
    </p:spTree>
    <p:extLst>
      <p:ext uri="{BB962C8B-B14F-4D97-AF65-F5344CB8AC3E}">
        <p14:creationId xmlns:p14="http://schemas.microsoft.com/office/powerpoint/2010/main" val="2494210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AA165F66-324D-40B5-8A8C-1F6BAFC942FE}" type="datetime1">
              <a:rPr lang="zh-CN" altLang="en-US"/>
              <a:pPr/>
              <a:t>2020/6/8</a:t>
            </a:fld>
            <a:endParaRPr lang="en-US" altLang="zh-CN"/>
          </a:p>
        </p:txBody>
      </p:sp>
      <p:sp>
        <p:nvSpPr>
          <p:cNvPr id="9" name="灯片编号占位符 5"/>
          <p:cNvSpPr>
            <a:spLocks noGrp="1"/>
          </p:cNvSpPr>
          <p:nvPr>
            <p:ph type="sldNum" sz="quarter" idx="12"/>
          </p:nvPr>
        </p:nvSpPr>
        <p:spPr/>
        <p:txBody>
          <a:bodyPr/>
          <a:lstStyle/>
          <a:p>
            <a:fld id="{72A9DEA5-48B7-4FE5-A6A8-A8B82B6AFB6F}" type="slidenum">
              <a:rPr lang="en-US" altLang="zh-CN"/>
              <a:pPr/>
              <a:t>3</a:t>
            </a:fld>
            <a:endParaRPr lang="en-US" altLang="zh-CN"/>
          </a:p>
        </p:txBody>
      </p:sp>
      <p:sp>
        <p:nvSpPr>
          <p:cNvPr id="1105928" name="Rectangle 8"/>
          <p:cNvSpPr>
            <a:spLocks noGrp="1" noChangeArrowheads="1"/>
          </p:cNvSpPr>
          <p:nvPr>
            <p:ph type="title"/>
          </p:nvPr>
        </p:nvSpPr>
        <p:spPr>
          <a:xfrm>
            <a:off x="2501478" y="14418"/>
            <a:ext cx="7793037" cy="935966"/>
          </a:xfrm>
          <a:noFill/>
          <a:ln/>
        </p:spPr>
        <p:txBody>
          <a:bodyPr>
            <a:normAutofit/>
          </a:bodyPr>
          <a:lstStyle/>
          <a:p>
            <a:r>
              <a:rPr lang="zh-CN" altLang="en-US" sz="3600" b="1" dirty="0">
                <a:solidFill>
                  <a:schemeClr val="hlink"/>
                </a:solidFill>
                <a:latin typeface="华文新魏" panose="02010800040101010101" pitchFamily="2" charset="-122"/>
                <a:ea typeface="华文新魏" panose="02010800040101010101" pitchFamily="2" charset="-122"/>
              </a:rPr>
              <a:t>第一节    </a:t>
            </a:r>
            <a:r>
              <a:rPr lang="zh-CN" altLang="en-US" sz="3600" b="1" dirty="0" smtClean="0">
                <a:solidFill>
                  <a:schemeClr val="hlink"/>
                </a:solidFill>
                <a:latin typeface="华文新魏" panose="02010800040101010101" pitchFamily="2" charset="-122"/>
                <a:ea typeface="华文新魏" panose="02010800040101010101" pitchFamily="2" charset="-122"/>
              </a:rPr>
              <a:t>自相关的概念</a:t>
            </a:r>
            <a:endParaRPr lang="zh-CN" altLang="en-US" sz="3600" b="1" dirty="0">
              <a:solidFill>
                <a:schemeClr val="hlink"/>
              </a:solidFill>
              <a:latin typeface="华文新魏" panose="02010800040101010101" pitchFamily="2" charset="-122"/>
              <a:ea typeface="华文新魏" panose="020108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00895923"/>
              </p:ext>
            </p:extLst>
          </p:nvPr>
        </p:nvGraphicFramePr>
        <p:xfrm>
          <a:off x="837405" y="1475210"/>
          <a:ext cx="10585450" cy="1360487"/>
        </p:xfrm>
        <a:graphic>
          <a:graphicData uri="http://schemas.openxmlformats.org/presentationml/2006/ole">
            <mc:AlternateContent xmlns:mc="http://schemas.openxmlformats.org/markup-compatibility/2006">
              <mc:Choice xmlns:v="urn:schemas-microsoft-com:vml" Requires="v">
                <p:oleObj spid="_x0000_s22574" name="Equation" r:id="rId3" imgW="5930640" imgH="761760" progId="Equation.DSMT4">
                  <p:embed/>
                </p:oleObj>
              </mc:Choice>
              <mc:Fallback>
                <p:oleObj name="Equation" r:id="rId3" imgW="5930640" imgH="761760" progId="Equation.DSMT4">
                  <p:embed/>
                  <p:pic>
                    <p:nvPicPr>
                      <p:cNvPr id="0" name=""/>
                      <p:cNvPicPr/>
                      <p:nvPr/>
                    </p:nvPicPr>
                    <p:blipFill>
                      <a:blip r:embed="rId4"/>
                      <a:stretch>
                        <a:fillRect/>
                      </a:stretch>
                    </p:blipFill>
                    <p:spPr>
                      <a:xfrm>
                        <a:off x="837405" y="1475210"/>
                        <a:ext cx="10585450" cy="13604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88094351"/>
              </p:ext>
            </p:extLst>
          </p:nvPr>
        </p:nvGraphicFramePr>
        <p:xfrm>
          <a:off x="858477" y="3068176"/>
          <a:ext cx="10723563" cy="1017587"/>
        </p:xfrm>
        <a:graphic>
          <a:graphicData uri="http://schemas.openxmlformats.org/presentationml/2006/ole">
            <mc:AlternateContent xmlns:mc="http://schemas.openxmlformats.org/markup-compatibility/2006">
              <mc:Choice xmlns:v="urn:schemas-microsoft-com:vml" Requires="v">
                <p:oleObj spid="_x0000_s22575" name="Equation" r:id="rId5" imgW="6159240" imgH="583920" progId="Equation.DSMT4">
                  <p:embed/>
                </p:oleObj>
              </mc:Choice>
              <mc:Fallback>
                <p:oleObj name="Equation" r:id="rId5" imgW="6159240" imgH="583920" progId="Equation.DSMT4">
                  <p:embed/>
                  <p:pic>
                    <p:nvPicPr>
                      <p:cNvPr id="0" name=""/>
                      <p:cNvPicPr/>
                      <p:nvPr/>
                    </p:nvPicPr>
                    <p:blipFill>
                      <a:blip r:embed="rId6"/>
                      <a:stretch>
                        <a:fillRect/>
                      </a:stretch>
                    </p:blipFill>
                    <p:spPr>
                      <a:xfrm>
                        <a:off x="858477" y="3068176"/>
                        <a:ext cx="10723563" cy="10175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001089330"/>
              </p:ext>
            </p:extLst>
          </p:nvPr>
        </p:nvGraphicFramePr>
        <p:xfrm>
          <a:off x="873124" y="4295071"/>
          <a:ext cx="10514013" cy="904875"/>
        </p:xfrm>
        <a:graphic>
          <a:graphicData uri="http://schemas.openxmlformats.org/presentationml/2006/ole">
            <mc:AlternateContent xmlns:mc="http://schemas.openxmlformats.org/markup-compatibility/2006">
              <mc:Choice xmlns:v="urn:schemas-microsoft-com:vml" Requires="v">
                <p:oleObj spid="_x0000_s22576" name="Equation" r:id="rId7" imgW="6070320" imgH="520560" progId="Equation.DSMT4">
                  <p:embed/>
                </p:oleObj>
              </mc:Choice>
              <mc:Fallback>
                <p:oleObj name="Equation" r:id="rId7" imgW="6070320" imgH="520560" progId="Equation.DSMT4">
                  <p:embed/>
                  <p:pic>
                    <p:nvPicPr>
                      <p:cNvPr id="0" name=""/>
                      <p:cNvPicPr/>
                      <p:nvPr/>
                    </p:nvPicPr>
                    <p:blipFill>
                      <a:blip r:embed="rId8"/>
                      <a:stretch>
                        <a:fillRect/>
                      </a:stretch>
                    </p:blipFill>
                    <p:spPr>
                      <a:xfrm>
                        <a:off x="873124" y="4295071"/>
                        <a:ext cx="10514013" cy="90487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61519544"/>
              </p:ext>
            </p:extLst>
          </p:nvPr>
        </p:nvGraphicFramePr>
        <p:xfrm>
          <a:off x="858477" y="5432425"/>
          <a:ext cx="10887076" cy="923925"/>
        </p:xfrm>
        <a:graphic>
          <a:graphicData uri="http://schemas.openxmlformats.org/presentationml/2006/ole">
            <mc:AlternateContent xmlns:mc="http://schemas.openxmlformats.org/markup-compatibility/2006">
              <mc:Choice xmlns:v="urn:schemas-microsoft-com:vml" Requires="v">
                <p:oleObj spid="_x0000_s22577" name="Equation" r:id="rId9" imgW="6134040" imgH="520560" progId="Equation.DSMT4">
                  <p:embed/>
                </p:oleObj>
              </mc:Choice>
              <mc:Fallback>
                <p:oleObj name="Equation" r:id="rId9" imgW="6134040" imgH="520560" progId="Equation.DSMT4">
                  <p:embed/>
                  <p:pic>
                    <p:nvPicPr>
                      <p:cNvPr id="0" name=""/>
                      <p:cNvPicPr/>
                      <p:nvPr/>
                    </p:nvPicPr>
                    <p:blipFill>
                      <a:blip r:embed="rId10"/>
                      <a:stretch>
                        <a:fillRect/>
                      </a:stretch>
                    </p:blipFill>
                    <p:spPr>
                      <a:xfrm>
                        <a:off x="858477" y="5432425"/>
                        <a:ext cx="10887076" cy="9239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7603155"/>
              </p:ext>
            </p:extLst>
          </p:nvPr>
        </p:nvGraphicFramePr>
        <p:xfrm>
          <a:off x="837405" y="770349"/>
          <a:ext cx="3654703" cy="495553"/>
        </p:xfrm>
        <a:graphic>
          <a:graphicData uri="http://schemas.openxmlformats.org/presentationml/2006/ole">
            <mc:AlternateContent xmlns:mc="http://schemas.openxmlformats.org/markup-compatibility/2006">
              <mc:Choice xmlns:v="urn:schemas-microsoft-com:vml" Requires="v">
                <p:oleObj spid="_x0000_s22578" name="Equation" r:id="rId11" imgW="1498320" imgH="203040" progId="Equation.DSMT4">
                  <p:embed/>
                </p:oleObj>
              </mc:Choice>
              <mc:Fallback>
                <p:oleObj name="Equation" r:id="rId11" imgW="1498320" imgH="203040" progId="Equation.DSMT4">
                  <p:embed/>
                  <p:pic>
                    <p:nvPicPr>
                      <p:cNvPr id="0" name=""/>
                      <p:cNvPicPr/>
                      <p:nvPr/>
                    </p:nvPicPr>
                    <p:blipFill>
                      <a:blip r:embed="rId12"/>
                      <a:stretch>
                        <a:fillRect/>
                      </a:stretch>
                    </p:blipFill>
                    <p:spPr>
                      <a:xfrm>
                        <a:off x="837405" y="770349"/>
                        <a:ext cx="3654703" cy="495553"/>
                      </a:xfrm>
                      <a:prstGeom prst="rect">
                        <a:avLst/>
                      </a:prstGeom>
                    </p:spPr>
                  </p:pic>
                </p:oleObj>
              </mc:Fallback>
            </mc:AlternateContent>
          </a:graphicData>
        </a:graphic>
      </p:graphicFrame>
    </p:spTree>
    <p:extLst>
      <p:ext uri="{BB962C8B-B14F-4D97-AF65-F5344CB8AC3E}">
        <p14:creationId xmlns:p14="http://schemas.microsoft.com/office/powerpoint/2010/main" val="33891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BE4D667-E252-4D9D-8DFE-E2331ED1D2B2}"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A56D94B0-593D-4064-BCD7-CCBD330F0227}" type="slidenum">
              <a:rPr lang="en-US" altLang="zh-CN"/>
              <a:pPr/>
              <a:t>30</a:t>
            </a:fld>
            <a:endParaRPr lang="en-US" altLang="zh-CN"/>
          </a:p>
        </p:txBody>
      </p:sp>
      <p:sp>
        <p:nvSpPr>
          <p:cNvPr id="1133570" name="Rectangle 2"/>
          <p:cNvSpPr>
            <a:spLocks noGrp="1" noChangeArrowheads="1"/>
          </p:cNvSpPr>
          <p:nvPr>
            <p:ph type="body" idx="1"/>
          </p:nvPr>
        </p:nvSpPr>
        <p:spPr>
          <a:xfrm>
            <a:off x="1123403" y="1652471"/>
            <a:ext cx="10071463" cy="1912938"/>
          </a:xfrm>
        </p:spPr>
        <p:txBody>
          <a:bodyPr/>
          <a:lstStyle/>
          <a:p>
            <a:pPr marL="0" indent="0">
              <a:lnSpc>
                <a:spcPct val="125000"/>
              </a:lnSpc>
              <a:buNone/>
            </a:pPr>
            <a:r>
              <a:rPr lang="en-US" altLang="zh-CN" b="1" dirty="0">
                <a:latin typeface="Times New Roman" panose="02020603050405020304" pitchFamily="18" charset="0"/>
                <a:ea typeface="楷体_GB2312" panose="02010609030101010101" pitchFamily="49" charset="-122"/>
              </a:rPr>
              <a:t>      </a:t>
            </a:r>
            <a:r>
              <a:rPr lang="zh-CN" altLang="en-US" b="1" dirty="0">
                <a:latin typeface="Times New Roman" panose="02020603050405020304" pitchFamily="18" charset="0"/>
                <a:ea typeface="楷体_GB2312" panose="02010609030101010101" pitchFamily="49" charset="-122"/>
              </a:rPr>
              <a:t>如果模型产生自相关的原因是模型中省略了重要解释变量，则解决方法就是找出被省略了的解释变量，将其作为解释变量列入模型。</a:t>
            </a:r>
          </a:p>
        </p:txBody>
      </p:sp>
      <p:sp>
        <p:nvSpPr>
          <p:cNvPr id="1133571" name="Text Box 3"/>
          <p:cNvSpPr txBox="1">
            <a:spLocks noChangeArrowheads="1"/>
          </p:cNvSpPr>
          <p:nvPr/>
        </p:nvSpPr>
        <p:spPr bwMode="auto">
          <a:xfrm>
            <a:off x="1267096" y="3998680"/>
            <a:ext cx="9784079"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怎样查明此种自相关？一种方法是用残差</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对那些可能影响被解释变量而未被列入模型的解释变量进行回归，并作显著性检验，从而确定该解释变量的重要性。</a:t>
            </a:r>
          </a:p>
        </p:txBody>
      </p:sp>
      <p:sp>
        <p:nvSpPr>
          <p:cNvPr id="1133573" name="Text Box 5"/>
          <p:cNvSpPr txBox="1">
            <a:spLocks noChangeArrowheads="1"/>
          </p:cNvSpPr>
          <p:nvPr/>
        </p:nvSpPr>
        <p:spPr bwMode="auto">
          <a:xfrm>
            <a:off x="2057400" y="457200"/>
            <a:ext cx="80772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400">
                <a:solidFill>
                  <a:srgbClr val="FF0000"/>
                </a:solidFill>
                <a:latin typeface="华文新魏" panose="02010800040101010101" pitchFamily="2" charset="-122"/>
                <a:ea typeface="华文新魏" panose="02010800040101010101" pitchFamily="2" charset="-122"/>
              </a:rPr>
              <a:t>第四节　自相关的解决方法 </a:t>
            </a:r>
          </a:p>
        </p:txBody>
      </p:sp>
    </p:spTree>
    <p:extLst>
      <p:ext uri="{BB962C8B-B14F-4D97-AF65-F5344CB8AC3E}">
        <p14:creationId xmlns:p14="http://schemas.microsoft.com/office/powerpoint/2010/main" val="2848743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80CC90D-0220-44BA-9DB1-F43C2D6C8557}"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B6CA7BCB-B07F-4B42-A4B1-C2B58B39A77A}" type="slidenum">
              <a:rPr lang="en-US" altLang="zh-CN"/>
              <a:pPr/>
              <a:t>31</a:t>
            </a:fld>
            <a:endParaRPr lang="en-US" altLang="zh-CN"/>
          </a:p>
        </p:txBody>
      </p:sp>
      <p:sp>
        <p:nvSpPr>
          <p:cNvPr id="1134594" name="Rectangle 2"/>
          <p:cNvSpPr>
            <a:spLocks noGrp="1" noChangeArrowheads="1"/>
          </p:cNvSpPr>
          <p:nvPr>
            <p:ph type="body" idx="1"/>
          </p:nvPr>
        </p:nvSpPr>
        <p:spPr>
          <a:xfrm>
            <a:off x="1045029" y="1484313"/>
            <a:ext cx="10097588" cy="2089150"/>
          </a:xfrm>
        </p:spPr>
        <p:txBody>
          <a:bodyPr>
            <a:noAutofit/>
          </a:bodyPr>
          <a:lstStyle/>
          <a:p>
            <a:pPr marL="0" indent="0">
              <a:lnSpc>
                <a:spcPct val="120000"/>
              </a:lnSpc>
              <a:buNone/>
            </a:pPr>
            <a:r>
              <a:rPr lang="en-US" altLang="zh-CN" b="1" dirty="0">
                <a:latin typeface="Times New Roman" panose="02020603050405020304" pitchFamily="18" charset="0"/>
                <a:ea typeface="楷体_GB2312" panose="02010609030101010101" pitchFamily="49" charset="-122"/>
              </a:rPr>
              <a:t>      </a:t>
            </a:r>
            <a:r>
              <a:rPr lang="zh-CN" altLang="en-US" b="1" dirty="0">
                <a:latin typeface="Times New Roman" panose="02020603050405020304" pitchFamily="18" charset="0"/>
                <a:ea typeface="楷体_GB2312" panose="02010609030101010101" pitchFamily="49" charset="-122"/>
              </a:rPr>
              <a:t>只有当上两种引起自相关的原因都消除以后，才能认为随机误差项“真正”存在自相关，此时需要对原模型进行变换，使变换以后的模型的的随机误差项自相关得以消除，进而利用普通最小二乘法估计回归参数</a:t>
            </a:r>
          </a:p>
        </p:txBody>
      </p:sp>
      <p:sp>
        <p:nvSpPr>
          <p:cNvPr id="1134595" name="Text Box 3"/>
          <p:cNvSpPr txBox="1">
            <a:spLocks noChangeArrowheads="1"/>
          </p:cNvSpPr>
          <p:nvPr/>
        </p:nvSpPr>
        <p:spPr bwMode="auto">
          <a:xfrm>
            <a:off x="1045029" y="3860801"/>
            <a:ext cx="10097588"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最常用的方法是</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广义最小二乘法</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GLS: Generalized least squares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），这种方法是对原模型进行适当变换以消除误差项的自相关，进而利用</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来估计回归参数，相应的回归参数估计结果称为</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广义最小二乘估计量。</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34596" name="Text Box 4"/>
          <p:cNvSpPr txBox="1">
            <a:spLocks noChangeArrowheads="1"/>
          </p:cNvSpPr>
          <p:nvPr/>
        </p:nvSpPr>
        <p:spPr bwMode="auto">
          <a:xfrm>
            <a:off x="2057400" y="457200"/>
            <a:ext cx="80772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400">
                <a:solidFill>
                  <a:srgbClr val="FF0000"/>
                </a:solidFill>
                <a:latin typeface="华文新魏" panose="02010800040101010101" pitchFamily="2" charset="-122"/>
                <a:ea typeface="华文新魏" panose="02010800040101010101" pitchFamily="2" charset="-122"/>
              </a:rPr>
              <a:t>第四节　自相关的解决方法 </a:t>
            </a:r>
          </a:p>
        </p:txBody>
      </p:sp>
    </p:spTree>
    <p:extLst>
      <p:ext uri="{BB962C8B-B14F-4D97-AF65-F5344CB8AC3E}">
        <p14:creationId xmlns:p14="http://schemas.microsoft.com/office/powerpoint/2010/main" val="3115579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4"/>
          <p:cNvSpPr>
            <a:spLocks noGrp="1"/>
          </p:cNvSpPr>
          <p:nvPr>
            <p:ph type="dt" sz="half" idx="10"/>
          </p:nvPr>
        </p:nvSpPr>
        <p:spPr/>
        <p:txBody>
          <a:bodyPr/>
          <a:lstStyle/>
          <a:p>
            <a:fld id="{FD5BA9F5-8078-4F14-8A26-2E7C07240E9C}" type="datetime1">
              <a:rPr lang="zh-CN" altLang="en-US"/>
              <a:pPr/>
              <a:t>2020/6/8</a:t>
            </a:fld>
            <a:endParaRPr lang="en-US" altLang="zh-CN"/>
          </a:p>
        </p:txBody>
      </p:sp>
      <p:sp>
        <p:nvSpPr>
          <p:cNvPr id="13" name="灯片编号占位符 6"/>
          <p:cNvSpPr>
            <a:spLocks noGrp="1"/>
          </p:cNvSpPr>
          <p:nvPr>
            <p:ph type="sldNum" sz="quarter" idx="12"/>
          </p:nvPr>
        </p:nvSpPr>
        <p:spPr/>
        <p:txBody>
          <a:bodyPr/>
          <a:lstStyle/>
          <a:p>
            <a:fld id="{06D01B5B-A5B3-4AED-8A46-73B4E9BF5A6A}" type="slidenum">
              <a:rPr lang="en-US" altLang="zh-CN"/>
              <a:pPr/>
              <a:t>32</a:t>
            </a:fld>
            <a:endParaRPr lang="en-US" altLang="zh-CN"/>
          </a:p>
        </p:txBody>
      </p:sp>
      <p:sp>
        <p:nvSpPr>
          <p:cNvPr id="1136642" name="Rectangle 2"/>
          <p:cNvSpPr>
            <a:spLocks noChangeArrowheads="1"/>
          </p:cNvSpPr>
          <p:nvPr/>
        </p:nvSpPr>
        <p:spPr bwMode="auto">
          <a:xfrm>
            <a:off x="1524001" y="2958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3" name="Rectangle 3"/>
          <p:cNvSpPr>
            <a:spLocks noChangeArrowheads="1"/>
          </p:cNvSpPr>
          <p:nvPr/>
        </p:nvSpPr>
        <p:spPr bwMode="auto">
          <a:xfrm>
            <a:off x="1524001" y="31871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5" name="Rectangle 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6"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647" name="Object 7"/>
          <p:cNvGraphicFramePr>
            <a:graphicFrameLocks noGrp="1" noChangeAspect="1"/>
          </p:cNvGraphicFramePr>
          <p:nvPr>
            <p:ph sz="half" idx="2"/>
            <p:extLst>
              <p:ext uri="{D42A27DB-BD31-4B8C-83A1-F6EECF244321}">
                <p14:modId xmlns:p14="http://schemas.microsoft.com/office/powerpoint/2010/main" val="1647427155"/>
              </p:ext>
            </p:extLst>
          </p:nvPr>
        </p:nvGraphicFramePr>
        <p:xfrm>
          <a:off x="1870150" y="1922669"/>
          <a:ext cx="9051850" cy="517042"/>
        </p:xfrm>
        <a:graphic>
          <a:graphicData uri="http://schemas.openxmlformats.org/presentationml/2006/ole">
            <mc:AlternateContent xmlns:mc="http://schemas.openxmlformats.org/markup-compatibility/2006">
              <mc:Choice xmlns:v="urn:schemas-microsoft-com:vml" Requires="v">
                <p:oleObj spid="_x0000_s13391" name="Equation" r:id="rId3" imgW="4444920" imgH="253800" progId="Equation.DSMT4">
                  <p:embed/>
                </p:oleObj>
              </mc:Choice>
              <mc:Fallback>
                <p:oleObj name="Equation" r:id="rId3" imgW="4444920" imgH="253800" progId="Equation.DSMT4">
                  <p:embed/>
                  <p:pic>
                    <p:nvPicPr>
                      <p:cNvPr id="0" name=""/>
                      <p:cNvPicPr>
                        <a:picLocks noChangeAspect="1" noChangeArrowheads="1"/>
                      </p:cNvPicPr>
                      <p:nvPr/>
                    </p:nvPicPr>
                    <p:blipFill>
                      <a:blip r:embed="rId4"/>
                      <a:srcRect/>
                      <a:stretch>
                        <a:fillRect/>
                      </a:stretch>
                    </p:blipFill>
                    <p:spPr bwMode="auto">
                      <a:xfrm>
                        <a:off x="1870150" y="1922669"/>
                        <a:ext cx="9051850" cy="517042"/>
                      </a:xfrm>
                      <a:prstGeom prst="rect">
                        <a:avLst/>
                      </a:prstGeom>
                      <a:noFill/>
                      <a:ln>
                        <a:noFill/>
                      </a:ln>
                      <a:effectLst/>
                      <a:extLst/>
                    </p:spPr>
                  </p:pic>
                </p:oleObj>
              </mc:Fallback>
            </mc:AlternateContent>
          </a:graphicData>
        </a:graphic>
      </p:graphicFrame>
      <p:sp>
        <p:nvSpPr>
          <p:cNvPr id="1136648" name="Rectangle 8"/>
          <p:cNvSpPr>
            <a:spLocks noGrp="1" noChangeArrowheads="1"/>
          </p:cNvSpPr>
          <p:nvPr>
            <p:ph type="body" sz="half" idx="1"/>
          </p:nvPr>
        </p:nvSpPr>
        <p:spPr>
          <a:xfrm>
            <a:off x="914400" y="919610"/>
            <a:ext cx="10450286" cy="1008063"/>
          </a:xfrm>
          <a:noFill/>
          <a:ln/>
        </p:spPr>
        <p:txBody>
          <a:bodyPr>
            <a:noAutofit/>
          </a:bodyPr>
          <a:lstStyle/>
          <a:p>
            <a:pPr>
              <a:lnSpc>
                <a:spcPct val="110000"/>
              </a:lnSpc>
              <a:buFont typeface="Wingdings" panose="05000000000000000000" pitchFamily="2" charset="2"/>
              <a:buNone/>
            </a:pPr>
            <a:r>
              <a:rPr lang="zh-CN" altLang="en-US" sz="2400" b="1" dirty="0">
                <a:latin typeface="Times New Roman" panose="02020603050405020304" pitchFamily="18" charset="0"/>
                <a:ea typeface="楷体_GB2312" panose="02010609030101010101" pitchFamily="49" charset="-122"/>
              </a:rPr>
              <a:t>　对于多元线性回归模型，如果随机误差项存在一阶自相关，则可以按照如下思路来矫正自相关对模型估计结果的影响。</a:t>
            </a:r>
          </a:p>
        </p:txBody>
      </p:sp>
      <p:sp>
        <p:nvSpPr>
          <p:cNvPr id="1136650" name="Text Box 10"/>
          <p:cNvSpPr txBox="1">
            <a:spLocks noChangeArrowheads="1"/>
          </p:cNvSpPr>
          <p:nvPr/>
        </p:nvSpPr>
        <p:spPr bwMode="auto">
          <a:xfrm>
            <a:off x="2961574" y="168862"/>
            <a:ext cx="77460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dirty="0" smtClean="0">
                <a:solidFill>
                  <a:schemeClr val="hlink"/>
                </a:solidFill>
                <a:latin typeface="华文新魏" panose="02010800040101010101" pitchFamily="2" charset="-122"/>
                <a:ea typeface="华文新魏" panose="02010800040101010101" pitchFamily="2" charset="-122"/>
              </a:rPr>
              <a:t>广义差分变换的</a:t>
            </a:r>
            <a:r>
              <a:rPr lang="zh-CN" altLang="en-US" sz="3200" dirty="0">
                <a:solidFill>
                  <a:schemeClr val="hlink"/>
                </a:solidFill>
                <a:latin typeface="华文新魏" panose="02010800040101010101" pitchFamily="2" charset="-122"/>
                <a:ea typeface="华文新魏" panose="02010800040101010101" pitchFamily="2" charset="-122"/>
              </a:rPr>
              <a:t>基本原理：</a:t>
            </a:r>
          </a:p>
        </p:txBody>
      </p:sp>
      <p:sp>
        <p:nvSpPr>
          <p:cNvPr id="1136651" name="Rectangle 11"/>
          <p:cNvSpPr>
            <a:spLocks noChangeArrowheads="1"/>
          </p:cNvSpPr>
          <p:nvPr/>
        </p:nvSpPr>
        <p:spPr bwMode="auto">
          <a:xfrm>
            <a:off x="1021670" y="5382804"/>
            <a:ext cx="10450285"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上述过程中的变量变换称为</a:t>
            </a:r>
            <a:r>
              <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广义差分变换</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，对变换后的模型即可进行</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估计，相应的回归参数估计估计量称为</a:t>
            </a:r>
            <a:r>
              <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广义最小二乘估计量</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61872668"/>
              </p:ext>
            </p:extLst>
          </p:nvPr>
        </p:nvGraphicFramePr>
        <p:xfrm>
          <a:off x="1468438" y="3540125"/>
          <a:ext cx="9556750" cy="1455738"/>
        </p:xfrm>
        <a:graphic>
          <a:graphicData uri="http://schemas.openxmlformats.org/presentationml/2006/ole">
            <mc:AlternateContent xmlns:mc="http://schemas.openxmlformats.org/markup-compatibility/2006">
              <mc:Choice xmlns:v="urn:schemas-microsoft-com:vml" Requires="v">
                <p:oleObj spid="_x0000_s13392" name="Equation" r:id="rId5" imgW="5003640" imgH="761760" progId="Equation.DSMT4">
                  <p:embed/>
                </p:oleObj>
              </mc:Choice>
              <mc:Fallback>
                <p:oleObj name="Equation" r:id="rId5" imgW="5003640" imgH="761760" progId="Equation.DSMT4">
                  <p:embed/>
                  <p:pic>
                    <p:nvPicPr>
                      <p:cNvPr id="0" name=""/>
                      <p:cNvPicPr/>
                      <p:nvPr/>
                    </p:nvPicPr>
                    <p:blipFill>
                      <a:blip r:embed="rId6"/>
                      <a:stretch>
                        <a:fillRect/>
                      </a:stretch>
                    </p:blipFill>
                    <p:spPr>
                      <a:xfrm>
                        <a:off x="1468438" y="3540125"/>
                        <a:ext cx="9556750" cy="1455738"/>
                      </a:xfrm>
                      <a:prstGeom prst="rect">
                        <a:avLst/>
                      </a:prstGeom>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273397079"/>
              </p:ext>
            </p:extLst>
          </p:nvPr>
        </p:nvGraphicFramePr>
        <p:xfrm>
          <a:off x="1708732" y="2482306"/>
          <a:ext cx="5438775" cy="474663"/>
        </p:xfrm>
        <a:graphic>
          <a:graphicData uri="http://schemas.openxmlformats.org/presentationml/2006/ole">
            <mc:AlternateContent xmlns:mc="http://schemas.openxmlformats.org/markup-compatibility/2006">
              <mc:Choice xmlns:v="urn:schemas-microsoft-com:vml" Requires="v">
                <p:oleObj spid="_x0000_s13393" name="Equation" r:id="rId7" imgW="2616120" imgH="228600" progId="Equation.DSMT4">
                  <p:embed/>
                </p:oleObj>
              </mc:Choice>
              <mc:Fallback>
                <p:oleObj name="Equation" r:id="rId7" imgW="2616120" imgH="228600" progId="Equation.DSMT4">
                  <p:embed/>
                  <p:pic>
                    <p:nvPicPr>
                      <p:cNvPr id="0" name=""/>
                      <p:cNvPicPr>
                        <a:picLocks noChangeAspect="1" noChangeArrowheads="1"/>
                      </p:cNvPicPr>
                      <p:nvPr/>
                    </p:nvPicPr>
                    <p:blipFill>
                      <a:blip r:embed="rId8"/>
                      <a:srcRect/>
                      <a:stretch>
                        <a:fillRect/>
                      </a:stretch>
                    </p:blipFill>
                    <p:spPr bwMode="auto">
                      <a:xfrm>
                        <a:off x="1708732" y="2482306"/>
                        <a:ext cx="5438775" cy="474663"/>
                      </a:xfrm>
                      <a:prstGeom prst="rect">
                        <a:avLst/>
                      </a:prstGeom>
                      <a:noFill/>
                      <a:ln>
                        <a:noFill/>
                      </a:ln>
                      <a:effectLst/>
                      <a:extLst/>
                    </p:spPr>
                  </p:pic>
                </p:oleObj>
              </mc:Fallback>
            </mc:AlternateContent>
          </a:graphicData>
        </a:graphic>
      </p:graphicFrame>
      <p:graphicFrame>
        <p:nvGraphicFramePr>
          <p:cNvPr id="16" name="Object 7"/>
          <p:cNvGraphicFramePr>
            <a:graphicFrameLocks noChangeAspect="1"/>
          </p:cNvGraphicFramePr>
          <p:nvPr>
            <p:extLst>
              <p:ext uri="{D42A27DB-BD31-4B8C-83A1-F6EECF244321}">
                <p14:modId xmlns:p14="http://schemas.microsoft.com/office/powerpoint/2010/main" val="214427837"/>
              </p:ext>
            </p:extLst>
          </p:nvPr>
        </p:nvGraphicFramePr>
        <p:xfrm>
          <a:off x="1720850" y="2970213"/>
          <a:ext cx="9266238" cy="527050"/>
        </p:xfrm>
        <a:graphic>
          <a:graphicData uri="http://schemas.openxmlformats.org/presentationml/2006/ole">
            <mc:AlternateContent xmlns:mc="http://schemas.openxmlformats.org/markup-compatibility/2006">
              <mc:Choice xmlns:v="urn:schemas-microsoft-com:vml" Requires="v">
                <p:oleObj spid="_x0000_s13394" name="Equation" r:id="rId9" imgW="4457520" imgH="253800" progId="Equation.DSMT4">
                  <p:embed/>
                </p:oleObj>
              </mc:Choice>
              <mc:Fallback>
                <p:oleObj name="Equation" r:id="rId9" imgW="4457520" imgH="253800" progId="Equation.DSMT4">
                  <p:embed/>
                  <p:pic>
                    <p:nvPicPr>
                      <p:cNvPr id="0" name=""/>
                      <p:cNvPicPr>
                        <a:picLocks noChangeAspect="1" noChangeArrowheads="1"/>
                      </p:cNvPicPr>
                      <p:nvPr/>
                    </p:nvPicPr>
                    <p:blipFill>
                      <a:blip r:embed="rId10"/>
                      <a:srcRect/>
                      <a:stretch>
                        <a:fillRect/>
                      </a:stretch>
                    </p:blipFill>
                    <p:spPr bwMode="auto">
                      <a:xfrm>
                        <a:off x="1720850" y="2970213"/>
                        <a:ext cx="9266238" cy="5270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683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36647"/>
                                        </p:tgtEl>
                                        <p:attrNameLst>
                                          <p:attrName>style.visibility</p:attrName>
                                        </p:attrNameLst>
                                      </p:cBhvr>
                                      <p:to>
                                        <p:strVal val="visible"/>
                                      </p:to>
                                    </p:set>
                                    <p:animEffect transition="in" filter="fade">
                                      <p:cBhvr>
                                        <p:cTn id="7" dur="1000"/>
                                        <p:tgtEl>
                                          <p:spTgt spid="1136647"/>
                                        </p:tgtEl>
                                      </p:cBhvr>
                                    </p:animEffect>
                                    <p:anim calcmode="lin" valueType="num">
                                      <p:cBhvr>
                                        <p:cTn id="8" dur="1000" fill="hold"/>
                                        <p:tgtEl>
                                          <p:spTgt spid="1136647"/>
                                        </p:tgtEl>
                                        <p:attrNameLst>
                                          <p:attrName>ppt_x</p:attrName>
                                        </p:attrNameLst>
                                      </p:cBhvr>
                                      <p:tavLst>
                                        <p:tav tm="0">
                                          <p:val>
                                            <p:strVal val="#ppt_x"/>
                                          </p:val>
                                        </p:tav>
                                        <p:tav tm="100000">
                                          <p:val>
                                            <p:strVal val="#ppt_x"/>
                                          </p:val>
                                        </p:tav>
                                      </p:tavLst>
                                    </p:anim>
                                    <p:anim calcmode="lin" valueType="num">
                                      <p:cBhvr>
                                        <p:cTn id="9" dur="1000" fill="hold"/>
                                        <p:tgtEl>
                                          <p:spTgt spid="11366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36651"/>
                                        </p:tgtEl>
                                        <p:attrNameLst>
                                          <p:attrName>style.visibility</p:attrName>
                                        </p:attrNameLst>
                                      </p:cBhvr>
                                      <p:to>
                                        <p:strVal val="visible"/>
                                      </p:to>
                                    </p:set>
                                    <p:animEffect transition="in" filter="circle(in)">
                                      <p:cBhvr>
                                        <p:cTn id="30" dur="2000"/>
                                        <p:tgtEl>
                                          <p:spTgt spid="1136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C15D97E5-A24A-4BE3-9D74-E7E0FCB910E1}" type="datetime1">
              <a:rPr lang="zh-CN" altLang="en-US"/>
              <a:pPr/>
              <a:t>2020/6/8</a:t>
            </a:fld>
            <a:endParaRPr lang="en-US" altLang="zh-CN"/>
          </a:p>
        </p:txBody>
      </p:sp>
      <p:sp>
        <p:nvSpPr>
          <p:cNvPr id="8" name="灯片编号占位符 6"/>
          <p:cNvSpPr>
            <a:spLocks noGrp="1"/>
          </p:cNvSpPr>
          <p:nvPr>
            <p:ph type="sldNum" sz="quarter" idx="12"/>
          </p:nvPr>
        </p:nvSpPr>
        <p:spPr/>
        <p:txBody>
          <a:bodyPr/>
          <a:lstStyle/>
          <a:p>
            <a:fld id="{C879C77E-B2CC-4282-9930-B474AE4CD63F}" type="slidenum">
              <a:rPr lang="en-US" altLang="zh-CN"/>
              <a:pPr/>
              <a:t>33</a:t>
            </a:fld>
            <a:endParaRPr lang="en-US" altLang="zh-CN"/>
          </a:p>
        </p:txBody>
      </p:sp>
      <p:sp>
        <p:nvSpPr>
          <p:cNvPr id="1137666" name="Rectangle 2"/>
          <p:cNvSpPr>
            <a:spLocks noGrp="1" noChangeArrowheads="1"/>
          </p:cNvSpPr>
          <p:nvPr>
            <p:ph type="title"/>
          </p:nvPr>
        </p:nvSpPr>
        <p:spPr/>
        <p:txBody>
          <a:bodyPr/>
          <a:lstStyle/>
          <a:p>
            <a:r>
              <a:rPr lang="en-US" altLang="zh-CN" sz="3200" b="1"/>
              <a:t>    </a:t>
            </a:r>
            <a:r>
              <a:rPr lang="zh-CN" altLang="en-US" sz="3200" b="1">
                <a:solidFill>
                  <a:srgbClr val="FF0000"/>
                </a:solidFill>
              </a:rPr>
              <a:t>注意：</a:t>
            </a:r>
          </a:p>
        </p:txBody>
      </p:sp>
      <p:sp>
        <p:nvSpPr>
          <p:cNvPr id="1137667" name="Rectangle 3"/>
          <p:cNvSpPr>
            <a:spLocks noGrp="1" noChangeArrowheads="1"/>
          </p:cNvSpPr>
          <p:nvPr>
            <p:ph type="body" sz="half" idx="1"/>
          </p:nvPr>
        </p:nvSpPr>
        <p:spPr>
          <a:xfrm>
            <a:off x="731520" y="1557338"/>
            <a:ext cx="10850880" cy="1295400"/>
          </a:xfrm>
        </p:spPr>
        <p:txBody>
          <a:bodyPr>
            <a:normAutofit/>
          </a:bodyPr>
          <a:lstStyle/>
          <a:p>
            <a:pPr marL="0" indent="0">
              <a:lnSpc>
                <a:spcPct val="125000"/>
              </a:lnSpc>
              <a:buNone/>
            </a:pPr>
            <a:r>
              <a:rPr lang="zh-CN" altLang="en-US" b="1" dirty="0">
                <a:latin typeface="Times New Roman" panose="02020603050405020304" pitchFamily="18" charset="0"/>
                <a:ea typeface="楷体_GB2312" panose="02010609030101010101" pitchFamily="49" charset="-122"/>
              </a:rPr>
              <a:t>上述广义差分变换使得样本观测值由</a:t>
            </a:r>
            <a:r>
              <a:rPr lang="en-US" altLang="zh-CN" b="1" dirty="0">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个减少为</a:t>
            </a:r>
            <a:r>
              <a:rPr lang="en-US" altLang="zh-CN" b="1" dirty="0">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－１个，为了弥补这一缺陷，通常在变换后的模型估计过程中，加入下述观测值。  </a:t>
            </a:r>
          </a:p>
        </p:txBody>
      </p:sp>
      <p:graphicFrame>
        <p:nvGraphicFramePr>
          <p:cNvPr id="1137668" name="Object 4"/>
          <p:cNvGraphicFramePr>
            <a:graphicFrameLocks noGrp="1" noChangeAspect="1"/>
          </p:cNvGraphicFramePr>
          <p:nvPr>
            <p:ph sz="half" idx="2"/>
            <p:extLst/>
          </p:nvPr>
        </p:nvGraphicFramePr>
        <p:xfrm>
          <a:off x="3935413" y="3068639"/>
          <a:ext cx="4801146" cy="628150"/>
        </p:xfrm>
        <a:graphic>
          <a:graphicData uri="http://schemas.openxmlformats.org/presentationml/2006/ole">
            <mc:AlternateContent xmlns:mc="http://schemas.openxmlformats.org/markup-compatibility/2006">
              <mc:Choice xmlns:v="urn:schemas-microsoft-com:vml" Requires="v">
                <p:oleObj spid="_x0000_s14360" name="Equation" r:id="rId3" imgW="2234880" imgH="291960" progId="Equation.DSMT4">
                  <p:embed/>
                </p:oleObj>
              </mc:Choice>
              <mc:Fallback>
                <p:oleObj name="Equation" r:id="rId3" imgW="223488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3068639"/>
                        <a:ext cx="4801146" cy="628150"/>
                      </a:xfrm>
                      <a:prstGeom prst="rect">
                        <a:avLst/>
                      </a:prstGeom>
                      <a:noFill/>
                      <a:ln>
                        <a:noFill/>
                      </a:ln>
                      <a:effectLst/>
                    </p:spPr>
                  </p:pic>
                </p:oleObj>
              </mc:Fallback>
            </mc:AlternateContent>
          </a:graphicData>
        </a:graphic>
      </p:graphicFrame>
      <p:sp>
        <p:nvSpPr>
          <p:cNvPr id="1137669" name="Text Box 5"/>
          <p:cNvSpPr txBox="1">
            <a:spLocks noChangeArrowheads="1"/>
          </p:cNvSpPr>
          <p:nvPr/>
        </p:nvSpPr>
        <p:spPr bwMode="auto">
          <a:xfrm>
            <a:off x="731520" y="3939179"/>
            <a:ext cx="108508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当误差项存在高阶自相关时，可以按照同样的方法进行广义差分变换，然后运用</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估计各个回归参数值。</a:t>
            </a:r>
          </a:p>
          <a:p>
            <a:pPr>
              <a:lnSpc>
                <a:spcPct val="125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如果广义差分变量回归结果中仍然存在自相关，则可以对广义差分变量再进行广义差分，直到消除误差项的自相关为止。</a:t>
            </a:r>
          </a:p>
        </p:txBody>
      </p:sp>
    </p:spTree>
    <p:extLst>
      <p:ext uri="{BB962C8B-B14F-4D97-AF65-F5344CB8AC3E}">
        <p14:creationId xmlns:p14="http://schemas.microsoft.com/office/powerpoint/2010/main" val="2253507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4"/>
          <p:cNvSpPr>
            <a:spLocks noGrp="1"/>
          </p:cNvSpPr>
          <p:nvPr>
            <p:ph type="dt" sz="half" idx="10"/>
          </p:nvPr>
        </p:nvSpPr>
        <p:spPr/>
        <p:txBody>
          <a:bodyPr/>
          <a:lstStyle/>
          <a:p>
            <a:fld id="{FD5BA9F5-8078-4F14-8A26-2E7C07240E9C}" type="datetime1">
              <a:rPr lang="zh-CN" altLang="en-US"/>
              <a:pPr/>
              <a:t>2020/6/8</a:t>
            </a:fld>
            <a:endParaRPr lang="en-US" altLang="zh-CN"/>
          </a:p>
        </p:txBody>
      </p:sp>
      <p:sp>
        <p:nvSpPr>
          <p:cNvPr id="13" name="灯片编号占位符 6"/>
          <p:cNvSpPr>
            <a:spLocks noGrp="1"/>
          </p:cNvSpPr>
          <p:nvPr>
            <p:ph type="sldNum" sz="quarter" idx="12"/>
          </p:nvPr>
        </p:nvSpPr>
        <p:spPr/>
        <p:txBody>
          <a:bodyPr/>
          <a:lstStyle/>
          <a:p>
            <a:fld id="{06D01B5B-A5B3-4AED-8A46-73B4E9BF5A6A}" type="slidenum">
              <a:rPr lang="en-US" altLang="zh-CN"/>
              <a:pPr/>
              <a:t>34</a:t>
            </a:fld>
            <a:endParaRPr lang="en-US" altLang="zh-CN"/>
          </a:p>
        </p:txBody>
      </p:sp>
      <p:sp>
        <p:nvSpPr>
          <p:cNvPr id="1136642" name="Rectangle 2"/>
          <p:cNvSpPr>
            <a:spLocks noChangeArrowheads="1"/>
          </p:cNvSpPr>
          <p:nvPr/>
        </p:nvSpPr>
        <p:spPr bwMode="auto">
          <a:xfrm>
            <a:off x="1524001" y="2958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3" name="Rectangle 3"/>
          <p:cNvSpPr>
            <a:spLocks noChangeArrowheads="1"/>
          </p:cNvSpPr>
          <p:nvPr/>
        </p:nvSpPr>
        <p:spPr bwMode="auto">
          <a:xfrm>
            <a:off x="1524001" y="31871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5" name="Rectangle 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46"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647" name="Object 7"/>
          <p:cNvGraphicFramePr>
            <a:graphicFrameLocks noGrp="1" noChangeAspect="1"/>
          </p:cNvGraphicFramePr>
          <p:nvPr>
            <p:ph sz="half" idx="2"/>
            <p:extLst>
              <p:ext uri="{D42A27DB-BD31-4B8C-83A1-F6EECF244321}">
                <p14:modId xmlns:p14="http://schemas.microsoft.com/office/powerpoint/2010/main" val="1256244460"/>
              </p:ext>
            </p:extLst>
          </p:nvPr>
        </p:nvGraphicFramePr>
        <p:xfrm>
          <a:off x="1545606" y="800848"/>
          <a:ext cx="8838232" cy="1133773"/>
        </p:xfrm>
        <a:graphic>
          <a:graphicData uri="http://schemas.openxmlformats.org/presentationml/2006/ole">
            <mc:AlternateContent xmlns:mc="http://schemas.openxmlformats.org/markup-compatibility/2006">
              <mc:Choice xmlns:v="urn:schemas-microsoft-com:vml" Requires="v">
                <p:oleObj spid="_x0000_s17485" name="Equation" r:id="rId3" imgW="3962160" imgH="507960" progId="Equation.DSMT4">
                  <p:embed/>
                </p:oleObj>
              </mc:Choice>
              <mc:Fallback>
                <p:oleObj name="Equation" r:id="rId3" imgW="3962160" imgH="507960" progId="Equation.DSMT4">
                  <p:embed/>
                  <p:pic>
                    <p:nvPicPr>
                      <p:cNvPr id="0" name=""/>
                      <p:cNvPicPr>
                        <a:picLocks noChangeAspect="1" noChangeArrowheads="1"/>
                      </p:cNvPicPr>
                      <p:nvPr/>
                    </p:nvPicPr>
                    <p:blipFill>
                      <a:blip r:embed="rId4"/>
                      <a:srcRect/>
                      <a:stretch>
                        <a:fillRect/>
                      </a:stretch>
                    </p:blipFill>
                    <p:spPr bwMode="auto">
                      <a:xfrm>
                        <a:off x="1545606" y="800848"/>
                        <a:ext cx="8838232" cy="1133773"/>
                      </a:xfrm>
                      <a:prstGeom prst="rect">
                        <a:avLst/>
                      </a:prstGeom>
                      <a:noFill/>
                      <a:ln>
                        <a:noFill/>
                      </a:ln>
                      <a:effectLst/>
                      <a:extLst/>
                    </p:spPr>
                  </p:pic>
                </p:oleObj>
              </mc:Fallback>
            </mc:AlternateContent>
          </a:graphicData>
        </a:graphic>
      </p:graphicFrame>
      <p:sp>
        <p:nvSpPr>
          <p:cNvPr id="1136650" name="Text Box 10"/>
          <p:cNvSpPr txBox="1">
            <a:spLocks noChangeArrowheads="1"/>
          </p:cNvSpPr>
          <p:nvPr/>
        </p:nvSpPr>
        <p:spPr bwMode="auto">
          <a:xfrm>
            <a:off x="3303526" y="165018"/>
            <a:ext cx="80258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dirty="0" smtClean="0">
                <a:solidFill>
                  <a:schemeClr val="hlink"/>
                </a:solidFill>
                <a:latin typeface="华文新魏" panose="02010800040101010101" pitchFamily="2" charset="-122"/>
                <a:ea typeface="华文新魏" panose="02010800040101010101" pitchFamily="2" charset="-122"/>
              </a:rPr>
              <a:t>附：二阶自相关的广义差分变换</a:t>
            </a:r>
            <a:endParaRPr lang="zh-CN" altLang="en-US" sz="3200" dirty="0">
              <a:solidFill>
                <a:schemeClr val="hlink"/>
              </a:solidFill>
              <a:latin typeface="华文新魏" panose="02010800040101010101" pitchFamily="2" charset="-122"/>
              <a:ea typeface="华文新魏" panose="020108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11381368"/>
              </p:ext>
            </p:extLst>
          </p:nvPr>
        </p:nvGraphicFramePr>
        <p:xfrm>
          <a:off x="1279525" y="2120900"/>
          <a:ext cx="9161463" cy="1206500"/>
        </p:xfrm>
        <a:graphic>
          <a:graphicData uri="http://schemas.openxmlformats.org/presentationml/2006/ole">
            <mc:AlternateContent xmlns:mc="http://schemas.openxmlformats.org/markup-compatibility/2006">
              <mc:Choice xmlns:v="urn:schemas-microsoft-com:vml" Requires="v">
                <p:oleObj spid="_x0000_s17486" name="Equation" r:id="rId5" imgW="4051080" imgH="533160" progId="Equation.DSMT4">
                  <p:embed/>
                </p:oleObj>
              </mc:Choice>
              <mc:Fallback>
                <p:oleObj name="Equation" r:id="rId5" imgW="4051080" imgH="533160" progId="Equation.DSMT4">
                  <p:embed/>
                  <p:pic>
                    <p:nvPicPr>
                      <p:cNvPr id="0" name=""/>
                      <p:cNvPicPr/>
                      <p:nvPr/>
                    </p:nvPicPr>
                    <p:blipFill>
                      <a:blip r:embed="rId6"/>
                      <a:stretch>
                        <a:fillRect/>
                      </a:stretch>
                    </p:blipFill>
                    <p:spPr>
                      <a:xfrm>
                        <a:off x="1279525" y="2120900"/>
                        <a:ext cx="9161463" cy="12065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99574692"/>
              </p:ext>
            </p:extLst>
          </p:nvPr>
        </p:nvGraphicFramePr>
        <p:xfrm>
          <a:off x="1266825" y="3513679"/>
          <a:ext cx="9186862" cy="1206500"/>
        </p:xfrm>
        <a:graphic>
          <a:graphicData uri="http://schemas.openxmlformats.org/presentationml/2006/ole">
            <mc:AlternateContent xmlns:mc="http://schemas.openxmlformats.org/markup-compatibility/2006">
              <mc:Choice xmlns:v="urn:schemas-microsoft-com:vml" Requires="v">
                <p:oleObj spid="_x0000_s17487" name="Equation" r:id="rId7" imgW="4063680" imgH="533160" progId="Equation.DSMT4">
                  <p:embed/>
                </p:oleObj>
              </mc:Choice>
              <mc:Fallback>
                <p:oleObj name="Equation" r:id="rId7" imgW="4063680" imgH="533160" progId="Equation.DSMT4">
                  <p:embed/>
                  <p:pic>
                    <p:nvPicPr>
                      <p:cNvPr id="0" name=""/>
                      <p:cNvPicPr/>
                      <p:nvPr/>
                    </p:nvPicPr>
                    <p:blipFill>
                      <a:blip r:embed="rId8"/>
                      <a:stretch>
                        <a:fillRect/>
                      </a:stretch>
                    </p:blipFill>
                    <p:spPr>
                      <a:xfrm>
                        <a:off x="1266825" y="3513679"/>
                        <a:ext cx="9186862" cy="12065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67061181"/>
              </p:ext>
            </p:extLst>
          </p:nvPr>
        </p:nvGraphicFramePr>
        <p:xfrm>
          <a:off x="1212850" y="5503863"/>
          <a:ext cx="9293225" cy="1050925"/>
        </p:xfrm>
        <a:graphic>
          <a:graphicData uri="http://schemas.openxmlformats.org/presentationml/2006/ole">
            <mc:AlternateContent xmlns:mc="http://schemas.openxmlformats.org/markup-compatibility/2006">
              <mc:Choice xmlns:v="urn:schemas-microsoft-com:vml" Requires="v">
                <p:oleObj spid="_x0000_s17488" name="Equation" r:id="rId9" imgW="4609800" imgH="520560" progId="Equation.DSMT4">
                  <p:embed/>
                </p:oleObj>
              </mc:Choice>
              <mc:Fallback>
                <p:oleObj name="Equation" r:id="rId9" imgW="4609800" imgH="520560" progId="Equation.DSMT4">
                  <p:embed/>
                  <p:pic>
                    <p:nvPicPr>
                      <p:cNvPr id="0" name=""/>
                      <p:cNvPicPr/>
                      <p:nvPr/>
                    </p:nvPicPr>
                    <p:blipFill>
                      <a:blip r:embed="rId10"/>
                      <a:stretch>
                        <a:fillRect/>
                      </a:stretch>
                    </p:blipFill>
                    <p:spPr>
                      <a:xfrm>
                        <a:off x="1212850" y="5503863"/>
                        <a:ext cx="9293225" cy="1050925"/>
                      </a:xfrm>
                      <a:prstGeom prst="rect">
                        <a:avLst/>
                      </a:prstGeom>
                    </p:spPr>
                  </p:pic>
                </p:oleObj>
              </mc:Fallback>
            </mc:AlternateContent>
          </a:graphicData>
        </a:graphic>
      </p:graphicFrame>
      <p:sp>
        <p:nvSpPr>
          <p:cNvPr id="5" name="文本框 4"/>
          <p:cNvSpPr txBox="1"/>
          <p:nvPr/>
        </p:nvSpPr>
        <p:spPr>
          <a:xfrm>
            <a:off x="1150189" y="4850368"/>
            <a:ext cx="4034287" cy="523220"/>
          </a:xfrm>
          <a:prstGeom prst="rect">
            <a:avLst/>
          </a:prstGeom>
          <a:noFill/>
        </p:spPr>
        <p:txBody>
          <a:bodyPr wrap="square" rtlCol="0">
            <a:spAutoFit/>
          </a:bodyPr>
          <a:lstStyle/>
          <a:p>
            <a:r>
              <a:rPr lang="zh-CN" altLang="en-US" sz="2800" b="1" dirty="0" smtClean="0">
                <a:latin typeface="楷体_GB2312" panose="02010609030101010101" pitchFamily="49" charset="-122"/>
                <a:ea typeface="楷体_GB2312" panose="02010609030101010101" pitchFamily="49" charset="-122"/>
              </a:rPr>
              <a:t>（</a:t>
            </a:r>
            <a:r>
              <a:rPr lang="en-US" altLang="zh-CN" sz="2800" b="1" dirty="0" smtClean="0">
                <a:latin typeface="楷体_GB2312" panose="02010609030101010101" pitchFamily="49" charset="-122"/>
                <a:ea typeface="楷体_GB2312" panose="02010609030101010101" pitchFamily="49" charset="-122"/>
              </a:rPr>
              <a:t>1</a:t>
            </a:r>
            <a:r>
              <a:rPr lang="zh-CN" altLang="en-US" sz="2800" b="1" dirty="0" smtClean="0">
                <a:latin typeface="楷体_GB2312" panose="02010609030101010101" pitchFamily="49" charset="-122"/>
                <a:ea typeface="楷体_GB2312" panose="02010609030101010101" pitchFamily="49" charset="-122"/>
              </a:rPr>
              <a:t>）</a:t>
            </a:r>
            <a:r>
              <a:rPr lang="en-US" altLang="zh-CN" sz="2800" b="1" dirty="0" smtClean="0">
                <a:latin typeface="楷体_GB2312" panose="02010609030101010101" pitchFamily="49" charset="-122"/>
                <a:ea typeface="楷体_GB2312" panose="02010609030101010101" pitchFamily="49" charset="-122"/>
              </a:rPr>
              <a:t>-</a:t>
            </a:r>
            <a:r>
              <a:rPr lang="zh-CN" altLang="en-US" sz="2800" b="1" dirty="0" smtClean="0">
                <a:latin typeface="楷体_GB2312" panose="02010609030101010101" pitchFamily="49" charset="-122"/>
                <a:ea typeface="楷体_GB2312" panose="02010609030101010101" pitchFamily="49" charset="-122"/>
              </a:rPr>
              <a:t>（</a:t>
            </a:r>
            <a:r>
              <a:rPr lang="en-US" altLang="zh-CN" sz="2800" b="1" dirty="0" smtClean="0">
                <a:latin typeface="楷体_GB2312" panose="02010609030101010101" pitchFamily="49" charset="-122"/>
                <a:ea typeface="楷体_GB2312" panose="02010609030101010101" pitchFamily="49" charset="-122"/>
              </a:rPr>
              <a:t>4</a:t>
            </a:r>
            <a:r>
              <a:rPr lang="zh-CN" altLang="en-US" sz="2800" b="1" dirty="0" smtClean="0">
                <a:latin typeface="楷体_GB2312" panose="02010609030101010101" pitchFamily="49" charset="-122"/>
                <a:ea typeface="楷体_GB2312" panose="02010609030101010101" pitchFamily="49" charset="-122"/>
              </a:rPr>
              <a:t>）</a:t>
            </a:r>
            <a:r>
              <a:rPr lang="en-US" altLang="zh-CN" sz="2800" b="1" dirty="0" smtClean="0">
                <a:latin typeface="楷体_GB2312" panose="02010609030101010101" pitchFamily="49" charset="-122"/>
                <a:ea typeface="楷体_GB2312" panose="02010609030101010101" pitchFamily="49" charset="-122"/>
              </a:rPr>
              <a:t>-</a:t>
            </a:r>
            <a:r>
              <a:rPr lang="zh-CN" altLang="en-US" sz="2800" b="1" dirty="0" smtClean="0">
                <a:latin typeface="楷体_GB2312" panose="02010609030101010101" pitchFamily="49" charset="-122"/>
                <a:ea typeface="楷体_GB2312" panose="02010609030101010101" pitchFamily="49" charset="-122"/>
              </a:rPr>
              <a:t>（</a:t>
            </a:r>
            <a:r>
              <a:rPr lang="en-US" altLang="zh-CN" sz="2800" b="1" dirty="0" smtClean="0">
                <a:latin typeface="楷体_GB2312" panose="02010609030101010101" pitchFamily="49" charset="-122"/>
                <a:ea typeface="楷体_GB2312" panose="02010609030101010101" pitchFamily="49" charset="-122"/>
              </a:rPr>
              <a:t>5</a:t>
            </a:r>
            <a:r>
              <a:rPr lang="zh-CN" altLang="en-US" sz="2800" b="1" dirty="0" smtClean="0">
                <a:latin typeface="楷体_GB2312" panose="02010609030101010101" pitchFamily="49" charset="-122"/>
                <a:ea typeface="楷体_GB2312" panose="02010609030101010101" pitchFamily="49" charset="-122"/>
              </a:rPr>
              <a:t>）可得：</a:t>
            </a:r>
            <a:endParaRPr lang="zh-CN" altLang="en-US" sz="2800"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41850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36647"/>
                                        </p:tgtEl>
                                        <p:attrNameLst>
                                          <p:attrName>style.visibility</p:attrName>
                                        </p:attrNameLst>
                                      </p:cBhvr>
                                      <p:to>
                                        <p:strVal val="visible"/>
                                      </p:to>
                                    </p:set>
                                    <p:animEffect transition="in" filter="fade">
                                      <p:cBhvr>
                                        <p:cTn id="7" dur="1000"/>
                                        <p:tgtEl>
                                          <p:spTgt spid="1136647"/>
                                        </p:tgtEl>
                                      </p:cBhvr>
                                    </p:animEffect>
                                    <p:anim calcmode="lin" valueType="num">
                                      <p:cBhvr>
                                        <p:cTn id="8" dur="1000" fill="hold"/>
                                        <p:tgtEl>
                                          <p:spTgt spid="1136647"/>
                                        </p:tgtEl>
                                        <p:attrNameLst>
                                          <p:attrName>ppt_x</p:attrName>
                                        </p:attrNameLst>
                                      </p:cBhvr>
                                      <p:tavLst>
                                        <p:tav tm="0">
                                          <p:val>
                                            <p:strVal val="#ppt_x"/>
                                          </p:val>
                                        </p:tav>
                                        <p:tav tm="100000">
                                          <p:val>
                                            <p:strVal val="#ppt_x"/>
                                          </p:val>
                                        </p:tav>
                                      </p:tavLst>
                                    </p:anim>
                                    <p:anim calcmode="lin" valueType="num">
                                      <p:cBhvr>
                                        <p:cTn id="9" dur="1000" fill="hold"/>
                                        <p:tgtEl>
                                          <p:spTgt spid="11366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31C393B-72F7-40DC-9F99-CD8208207239}" type="datetime1">
              <a:rPr lang="zh-CN" altLang="en-US"/>
              <a:pPr/>
              <a:t>2020/6/8</a:t>
            </a:fld>
            <a:endParaRPr lang="en-US" altLang="zh-CN"/>
          </a:p>
        </p:txBody>
      </p:sp>
      <p:sp>
        <p:nvSpPr>
          <p:cNvPr id="8" name="灯片编号占位符 5"/>
          <p:cNvSpPr>
            <a:spLocks noGrp="1"/>
          </p:cNvSpPr>
          <p:nvPr>
            <p:ph type="sldNum" sz="quarter" idx="12"/>
          </p:nvPr>
        </p:nvSpPr>
        <p:spPr/>
        <p:txBody>
          <a:bodyPr/>
          <a:lstStyle/>
          <a:p>
            <a:fld id="{FED28A48-7D6A-4598-8D31-022AA9A590D9}" type="slidenum">
              <a:rPr lang="en-US" altLang="zh-CN"/>
              <a:pPr/>
              <a:t>35</a:t>
            </a:fld>
            <a:endParaRPr lang="en-US" altLang="zh-CN"/>
          </a:p>
        </p:txBody>
      </p:sp>
      <p:sp>
        <p:nvSpPr>
          <p:cNvPr id="1138690" name="Rectangle 2"/>
          <p:cNvSpPr>
            <a:spLocks noGrp="1" noChangeArrowheads="1"/>
          </p:cNvSpPr>
          <p:nvPr>
            <p:ph type="title"/>
          </p:nvPr>
        </p:nvSpPr>
        <p:spPr>
          <a:xfrm>
            <a:off x="2209800" y="457201"/>
            <a:ext cx="7924800" cy="590931"/>
          </a:xfrm>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ctr">
              <a:spcBef>
                <a:spcPct val="50000"/>
              </a:spcBef>
            </a:pPr>
            <a:r>
              <a:rPr lang="en-US" altLang="zh-CN" sz="3600" b="1">
                <a:solidFill>
                  <a:srgbClr val="FF0000"/>
                </a:solidFill>
                <a:latin typeface="华文新魏" panose="02010800040101010101" pitchFamily="2" charset="-122"/>
                <a:ea typeface="华文新魏" panose="02010800040101010101" pitchFamily="2" charset="-122"/>
              </a:rPr>
              <a:t> </a:t>
            </a:r>
            <a:r>
              <a:rPr lang="zh-CN" altLang="en-US" sz="3600" b="1">
                <a:solidFill>
                  <a:srgbClr val="FF0000"/>
                </a:solidFill>
                <a:latin typeface="华文新魏" panose="02010800040101010101" pitchFamily="2" charset="-122"/>
                <a:ea typeface="华文新魏" panose="02010800040101010101" pitchFamily="2" charset="-122"/>
              </a:rPr>
              <a:t>第五节　随机误差项相关系数的估计</a:t>
            </a:r>
          </a:p>
        </p:txBody>
      </p:sp>
      <p:sp>
        <p:nvSpPr>
          <p:cNvPr id="1138691" name="Rectangle 3"/>
          <p:cNvSpPr>
            <a:spLocks noGrp="1" noChangeArrowheads="1"/>
          </p:cNvSpPr>
          <p:nvPr>
            <p:ph type="body" idx="1"/>
          </p:nvPr>
        </p:nvSpPr>
        <p:spPr>
          <a:xfrm>
            <a:off x="838200" y="1916114"/>
            <a:ext cx="10515600" cy="2713037"/>
          </a:xfrm>
        </p:spPr>
        <p:txBody>
          <a:bodyPr>
            <a:noAutofit/>
          </a:bodyPr>
          <a:lstStyle/>
          <a:p>
            <a:pPr marL="0" indent="0" algn="just">
              <a:lnSpc>
                <a:spcPct val="120000"/>
              </a:lnSpc>
              <a:buNone/>
            </a:pP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应用</a:t>
            </a:r>
            <a:r>
              <a:rPr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广义最小二乘法</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或</a:t>
            </a:r>
            <a:r>
              <a:rPr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广义差分法</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，必须已知随机误差项的相关系数</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 ,</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n</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p>
          <a:p>
            <a:pPr marL="0" indent="0" algn="just">
              <a:lnSpc>
                <a:spcPct val="120000"/>
              </a:lnSpc>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实际上，人们并不知道它们的具体数值，所以必须首先对它们进行估计。</a:t>
            </a:r>
          </a:p>
          <a:p>
            <a:pPr marL="0" indent="0" algn="just">
              <a:lnSpc>
                <a:spcPct val="120000"/>
              </a:lnSpc>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常用的估计方法有：</a:t>
            </a:r>
          </a:p>
        </p:txBody>
      </p:sp>
      <p:sp>
        <p:nvSpPr>
          <p:cNvPr id="1138693" name="Text Box 5"/>
          <p:cNvSpPr txBox="1">
            <a:spLocks noChangeArrowheads="1"/>
          </p:cNvSpPr>
          <p:nvPr/>
        </p:nvSpPr>
        <p:spPr bwMode="auto">
          <a:xfrm>
            <a:off x="2209800" y="5103019"/>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一、根据</a:t>
            </a:r>
            <a:r>
              <a:rPr lang="en-US" altLang="zh-CN"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DW</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值来计算</a:t>
            </a:r>
          </a:p>
        </p:txBody>
      </p:sp>
      <p:graphicFrame>
        <p:nvGraphicFramePr>
          <p:cNvPr id="1138694" name="Object 6"/>
          <p:cNvGraphicFramePr>
            <a:graphicFrameLocks noChangeAspect="1"/>
          </p:cNvGraphicFramePr>
          <p:nvPr>
            <p:extLst/>
          </p:nvPr>
        </p:nvGraphicFramePr>
        <p:xfrm>
          <a:off x="6172200" y="4864893"/>
          <a:ext cx="1868068" cy="935015"/>
        </p:xfrm>
        <a:graphic>
          <a:graphicData uri="http://schemas.openxmlformats.org/presentationml/2006/ole">
            <mc:AlternateContent xmlns:mc="http://schemas.openxmlformats.org/markup-compatibility/2006">
              <mc:Choice xmlns:v="urn:schemas-microsoft-com:vml" Requires="v">
                <p:oleObj spid="_x0000_s15384" name="Equation" r:id="rId3" imgW="812520" imgH="406080" progId="Equation.DSMT4">
                  <p:embed/>
                </p:oleObj>
              </mc:Choice>
              <mc:Fallback>
                <p:oleObj name="Equation" r:id="rId3" imgW="81252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864893"/>
                        <a:ext cx="1868068" cy="9350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15796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85479F06-1333-49D1-A569-9A60AB9156F1}" type="datetime1">
              <a:rPr lang="zh-CN" altLang="en-US"/>
              <a:pPr/>
              <a:t>2020/6/8</a:t>
            </a:fld>
            <a:endParaRPr lang="en-US" altLang="zh-CN"/>
          </a:p>
        </p:txBody>
      </p:sp>
      <p:sp>
        <p:nvSpPr>
          <p:cNvPr id="6" name="灯片编号占位符 7"/>
          <p:cNvSpPr>
            <a:spLocks noGrp="1"/>
          </p:cNvSpPr>
          <p:nvPr>
            <p:ph type="sldNum" sz="quarter" idx="12"/>
          </p:nvPr>
        </p:nvSpPr>
        <p:spPr/>
        <p:txBody>
          <a:bodyPr/>
          <a:lstStyle/>
          <a:p>
            <a:fld id="{DACED2AA-6FF2-45D1-9509-EB4DEC0FB7EA}" type="slidenum">
              <a:rPr lang="en-US" altLang="zh-CN"/>
              <a:pPr/>
              <a:t>36</a:t>
            </a:fld>
            <a:endParaRPr lang="en-US" altLang="zh-CN"/>
          </a:p>
        </p:txBody>
      </p:sp>
      <p:sp>
        <p:nvSpPr>
          <p:cNvPr id="1139717" name="Rectangle 5"/>
          <p:cNvSpPr>
            <a:spLocks noChangeArrowheads="1"/>
          </p:cNvSpPr>
          <p:nvPr/>
        </p:nvSpPr>
        <p:spPr bwMode="auto">
          <a:xfrm>
            <a:off x="1437506" y="900221"/>
            <a:ext cx="9104220" cy="978729"/>
          </a:xfrm>
          <a:prstGeom prst="rect">
            <a:avLst/>
          </a:prstGeom>
        </p:spPr>
        <p:txBody>
          <a:bodyPr vert="horz" lIns="91440" tIns="45720" rIns="91440" bIns="45720" rtlCol="0" anchor="ctr">
            <a:noAutofit/>
          </a:bodyPr>
          <a:lstStyle/>
          <a:p>
            <a:pPr>
              <a:lnSpc>
                <a:spcPct val="90000"/>
              </a:lnSpc>
              <a:spcBef>
                <a:spcPct val="0"/>
              </a:spcBef>
              <a:buClr>
                <a:schemeClr val="hlink"/>
              </a:buClr>
              <a:buFont typeface="Wingdings" panose="05000000000000000000" pitchFamily="2" charset="2"/>
              <a:buChar char="Ø"/>
            </a:pP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二、科克伦</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奥科特（</a:t>
            </a:r>
            <a:r>
              <a:rPr lang="en-US" altLang="zh-CN"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Cochrane-</a:t>
            </a:r>
            <a:r>
              <a:rPr lang="en-US" altLang="zh-CN" sz="3200" b="1" dirty="0" err="1">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Orcutt</a:t>
            </a: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）迭代法</a:t>
            </a:r>
          </a:p>
        </p:txBody>
      </p:sp>
      <p:sp>
        <p:nvSpPr>
          <p:cNvPr id="1139726" name="Rectangle 14"/>
          <p:cNvSpPr>
            <a:spLocks noChangeArrowheads="1"/>
          </p:cNvSpPr>
          <p:nvPr/>
        </p:nvSpPr>
        <p:spPr bwMode="auto">
          <a:xfrm>
            <a:off x="1219200" y="2664460"/>
            <a:ext cx="97442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buClr>
                <a:schemeClr val="folHlink"/>
              </a:buClr>
              <a:buSzPct val="60000"/>
              <a:buFont typeface="Wingdings" panose="05000000000000000000" pitchFamily="2" charset="2"/>
              <a:buChar char="n"/>
            </a:pPr>
            <a:r>
              <a:rPr lang="en-US" altLang="zh-CN" sz="2800" b="1" dirty="0" err="1">
                <a:latin typeface="Times New Roman" panose="02020603050405020304" pitchFamily="18" charset="0"/>
                <a:ea typeface="楷体_GB2312" panose="02010609030101010101" pitchFamily="49" charset="-122"/>
                <a:cs typeface="Times New Roman" panose="02020603050405020304" pitchFamily="18" charset="0"/>
              </a:rPr>
              <a:t>Eview</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提供了科</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奥迭代法进行自相关修正的软件实现。具体方法是：在解释变量中引入</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AR(1)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AR(2)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，即可得到参数和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ρ</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ρ</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的估计值。其中</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AR(m)</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表示随机误差项的</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m</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阶自回归。在估计过程中自动完成了</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ρ</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ρ</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的迭代。</a:t>
            </a:r>
          </a:p>
        </p:txBody>
      </p:sp>
    </p:spTree>
    <p:extLst>
      <p:ext uri="{BB962C8B-B14F-4D97-AF65-F5344CB8AC3E}">
        <p14:creationId xmlns:p14="http://schemas.microsoft.com/office/powerpoint/2010/main" val="28461099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9568DC-8211-4CF1-8102-2D03F10E6CB8}" type="datetime1">
              <a:rPr lang="zh-CN" altLang="en-US"/>
              <a:pPr/>
              <a:t>2020/6/8</a:t>
            </a:fld>
            <a:endParaRPr lang="en-US" altLang="zh-CN"/>
          </a:p>
        </p:txBody>
      </p:sp>
      <p:sp>
        <p:nvSpPr>
          <p:cNvPr id="6" name="灯片编号占位符 5"/>
          <p:cNvSpPr>
            <a:spLocks noGrp="1"/>
          </p:cNvSpPr>
          <p:nvPr>
            <p:ph type="sldNum" sz="quarter" idx="12"/>
          </p:nvPr>
        </p:nvSpPr>
        <p:spPr/>
        <p:txBody>
          <a:bodyPr/>
          <a:lstStyle/>
          <a:p>
            <a:fld id="{452DC8EE-C7B4-457D-AAAB-B1356E2250F6}" type="slidenum">
              <a:rPr lang="en-US" altLang="zh-CN"/>
              <a:pPr/>
              <a:t>37</a:t>
            </a:fld>
            <a:endParaRPr lang="en-US" altLang="zh-CN"/>
          </a:p>
        </p:txBody>
      </p:sp>
      <p:sp>
        <p:nvSpPr>
          <p:cNvPr id="1159170" name="Rectangle 2"/>
          <p:cNvSpPr>
            <a:spLocks noGrp="1" noChangeArrowheads="1"/>
          </p:cNvSpPr>
          <p:nvPr>
            <p:ph type="title"/>
          </p:nvPr>
        </p:nvSpPr>
        <p:spPr>
          <a:xfrm>
            <a:off x="2640014" y="549276"/>
            <a:ext cx="7793037" cy="631825"/>
          </a:xfrm>
        </p:spPr>
        <p:txBody>
          <a:bodyPr vert="horz" lIns="91440" tIns="45720" rIns="91440" bIns="45720" rtlCol="0" anchor="ctr">
            <a:noAutofit/>
          </a:bodyPr>
          <a:lstStyle/>
          <a:p>
            <a:pPr>
              <a:buClr>
                <a:schemeClr val="hlink"/>
              </a:buClr>
              <a:buFont typeface="Wingdings" panose="05000000000000000000" pitchFamily="2" charset="2"/>
              <a:buChar char="Ø"/>
            </a:pPr>
            <a:r>
              <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序列相关性稳健</a:t>
            </a:r>
            <a:r>
              <a:rPr lang="zh-CN" altLang="en-US" sz="3200" b="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标准误回归</a:t>
            </a:r>
            <a:endParaRPr lang="zh-CN" altLang="en-US" sz="32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59171" name="Rectangle 3"/>
          <p:cNvSpPr>
            <a:spLocks noGrp="1" noChangeArrowheads="1"/>
          </p:cNvSpPr>
          <p:nvPr>
            <p:ph type="body" idx="1"/>
          </p:nvPr>
        </p:nvSpPr>
        <p:spPr>
          <a:xfrm>
            <a:off x="838200" y="1896976"/>
            <a:ext cx="10515600" cy="3959225"/>
          </a:xfrm>
        </p:spPr>
        <p:txBody>
          <a:bodyPr/>
          <a:lstStyle/>
          <a:p>
            <a:pPr>
              <a:lnSpc>
                <a:spcPct val="150000"/>
              </a:lnSpc>
            </a:pPr>
            <a:r>
              <a:rPr lang="zh-CN" altLang="en-US" b="1" dirty="0">
                <a:latin typeface="Times New Roman" panose="02020603050405020304" pitchFamily="18" charset="0"/>
                <a:ea typeface="楷体_GB2312" panose="02010609030101010101" pitchFamily="49" charset="-122"/>
              </a:rPr>
              <a:t>与异方差类似，当模型存在序列相关性时，</a:t>
            </a:r>
            <a:r>
              <a:rPr lang="en-US" altLang="zh-CN" b="1" dirty="0">
                <a:latin typeface="Times New Roman" panose="02020603050405020304" pitchFamily="18" charset="0"/>
                <a:ea typeface="楷体_GB2312" panose="02010609030101010101" pitchFamily="49" charset="-122"/>
              </a:rPr>
              <a:t>OLS</a:t>
            </a:r>
            <a:r>
              <a:rPr lang="zh-CN" altLang="en-US" b="1" dirty="0">
                <a:latin typeface="Times New Roman" panose="02020603050405020304" pitchFamily="18" charset="0"/>
                <a:ea typeface="楷体_GB2312" panose="02010609030101010101" pitchFamily="49" charset="-122"/>
              </a:rPr>
              <a:t>并不影响参数估计量的无偏性，只是会给出一个错误的参数估计量的标准误，因此</a:t>
            </a:r>
            <a:r>
              <a:rPr lang="en-US" altLang="zh-CN" b="1" dirty="0" err="1">
                <a:latin typeface="Times New Roman" panose="02020603050405020304" pitchFamily="18" charset="0"/>
                <a:ea typeface="楷体_GB2312" panose="02010609030101010101" pitchFamily="49" charset="-122"/>
              </a:rPr>
              <a:t>Newey</a:t>
            </a:r>
            <a:r>
              <a:rPr lang="zh-CN" altLang="en-US" b="1" dirty="0">
                <a:latin typeface="Times New Roman" panose="02020603050405020304" pitchFamily="18" charset="0"/>
                <a:ea typeface="楷体_GB2312" panose="02010609030101010101" pitchFamily="49" charset="-122"/>
              </a:rPr>
              <a:t>和</a:t>
            </a:r>
            <a:r>
              <a:rPr lang="en-US" altLang="zh-CN" b="1" dirty="0">
                <a:latin typeface="Times New Roman" panose="02020603050405020304" pitchFamily="18" charset="0"/>
                <a:ea typeface="楷体_GB2312" panose="02010609030101010101" pitchFamily="49" charset="-122"/>
              </a:rPr>
              <a:t>West</a:t>
            </a:r>
            <a:r>
              <a:rPr lang="zh-CN" altLang="en-US" b="1" dirty="0">
                <a:latin typeface="Times New Roman" panose="02020603050405020304" pitchFamily="18" charset="0"/>
                <a:ea typeface="楷体_GB2312" panose="02010609030101010101" pitchFamily="49" charset="-122"/>
              </a:rPr>
              <a:t>采用类似于</a:t>
            </a:r>
            <a:r>
              <a:rPr lang="en-US" altLang="zh-CN" b="1" dirty="0">
                <a:latin typeface="Times New Roman" panose="02020603050405020304" pitchFamily="18" charset="0"/>
                <a:ea typeface="楷体_GB2312" panose="02010609030101010101" pitchFamily="49" charset="-122"/>
              </a:rPr>
              <a:t>white</a:t>
            </a:r>
            <a:r>
              <a:rPr lang="zh-CN" altLang="en-US" b="1" dirty="0">
                <a:latin typeface="Times New Roman" panose="02020603050405020304" pitchFamily="18" charset="0"/>
                <a:ea typeface="楷体_GB2312" panose="02010609030101010101" pitchFamily="49" charset="-122"/>
              </a:rPr>
              <a:t>异方差修正的思路，给出了模型同时存在异方差和序列相关性时参数估计量标准误的修正公式，该标准误也称为异方差－序列相关一致标准误。</a:t>
            </a:r>
          </a:p>
        </p:txBody>
      </p:sp>
    </p:spTree>
    <p:extLst>
      <p:ext uri="{BB962C8B-B14F-4D97-AF65-F5344CB8AC3E}">
        <p14:creationId xmlns:p14="http://schemas.microsoft.com/office/powerpoint/2010/main" val="3536379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9171">
                                            <p:txEl>
                                              <p:pRg st="0" end="0"/>
                                            </p:txEl>
                                          </p:spTgt>
                                        </p:tgtEl>
                                        <p:attrNameLst>
                                          <p:attrName>style.visibility</p:attrName>
                                        </p:attrNameLst>
                                      </p:cBhvr>
                                      <p:to>
                                        <p:strVal val="visible"/>
                                      </p:to>
                                    </p:set>
                                    <p:anim calcmode="lin" valueType="num">
                                      <p:cBhvr additive="base">
                                        <p:cTn id="7" dur="500" fill="hold"/>
                                        <p:tgtEl>
                                          <p:spTgt spid="1159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91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5"/>
          <p:cNvSpPr>
            <a:spLocks noGrp="1"/>
          </p:cNvSpPr>
          <p:nvPr>
            <p:ph type="dt" sz="half" idx="10"/>
          </p:nvPr>
        </p:nvSpPr>
        <p:spPr/>
        <p:txBody>
          <a:bodyPr/>
          <a:lstStyle/>
          <a:p>
            <a:fld id="{94D60CE7-B9EB-49C3-878D-7D2388CEE623}" type="datetime1">
              <a:rPr lang="zh-CN" altLang="en-US"/>
              <a:pPr/>
              <a:t>2020/6/8</a:t>
            </a:fld>
            <a:endParaRPr lang="en-US" altLang="zh-CN"/>
          </a:p>
        </p:txBody>
      </p:sp>
      <p:sp>
        <p:nvSpPr>
          <p:cNvPr id="11" name="灯片编号占位符 7"/>
          <p:cNvSpPr>
            <a:spLocks noGrp="1"/>
          </p:cNvSpPr>
          <p:nvPr>
            <p:ph type="sldNum" sz="quarter" idx="12"/>
          </p:nvPr>
        </p:nvSpPr>
        <p:spPr/>
        <p:txBody>
          <a:bodyPr/>
          <a:lstStyle/>
          <a:p>
            <a:fld id="{D9B39AC0-D66C-4F6D-9427-0F7183665E0D}" type="slidenum">
              <a:rPr lang="en-US" altLang="zh-CN"/>
              <a:pPr/>
              <a:t>4</a:t>
            </a:fld>
            <a:endParaRPr lang="en-US" altLang="zh-CN"/>
          </a:p>
        </p:txBody>
      </p:sp>
      <p:sp>
        <p:nvSpPr>
          <p:cNvPr id="1106949" name="Text Box 5"/>
          <p:cNvSpPr txBox="1">
            <a:spLocks noChangeArrowheads="1"/>
          </p:cNvSpPr>
          <p:nvPr/>
        </p:nvSpPr>
        <p:spPr bwMode="auto">
          <a:xfrm>
            <a:off x="2800350" y="150150"/>
            <a:ext cx="6048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dirty="0">
                <a:solidFill>
                  <a:srgbClr val="FF0000"/>
                </a:solidFill>
                <a:latin typeface="Times New Roman" panose="02020603050405020304" pitchFamily="18" charset="0"/>
                <a:ea typeface="华文新魏" panose="02010800040101010101" pitchFamily="2" charset="-122"/>
              </a:rPr>
              <a:t>二、自相关的分类</a:t>
            </a:r>
          </a:p>
        </p:txBody>
      </p:sp>
      <p:graphicFrame>
        <p:nvGraphicFramePr>
          <p:cNvPr id="3" name="对象 2"/>
          <p:cNvGraphicFramePr>
            <a:graphicFrameLocks noChangeAspect="1"/>
          </p:cNvGraphicFramePr>
          <p:nvPr>
            <p:extLst>
              <p:ext uri="{D42A27DB-BD31-4B8C-83A1-F6EECF244321}">
                <p14:modId xmlns:p14="http://schemas.microsoft.com/office/powerpoint/2010/main" val="34019020"/>
              </p:ext>
            </p:extLst>
          </p:nvPr>
        </p:nvGraphicFramePr>
        <p:xfrm>
          <a:off x="847246" y="1099656"/>
          <a:ext cx="10463213" cy="949325"/>
        </p:xfrm>
        <a:graphic>
          <a:graphicData uri="http://schemas.openxmlformats.org/presentationml/2006/ole">
            <mc:AlternateContent xmlns:mc="http://schemas.openxmlformats.org/markup-compatibility/2006">
              <mc:Choice xmlns:v="urn:schemas-microsoft-com:vml" Requires="v">
                <p:oleObj spid="_x0000_s2105" name="Equation" r:id="rId3" imgW="5460840" imgH="495000" progId="Equation.DSMT4">
                  <p:embed/>
                </p:oleObj>
              </mc:Choice>
              <mc:Fallback>
                <p:oleObj name="Equation" r:id="rId3" imgW="5460840" imgH="495000" progId="Equation.DSMT4">
                  <p:embed/>
                  <p:pic>
                    <p:nvPicPr>
                      <p:cNvPr id="0" name=""/>
                      <p:cNvPicPr/>
                      <p:nvPr/>
                    </p:nvPicPr>
                    <p:blipFill>
                      <a:blip r:embed="rId4"/>
                      <a:stretch>
                        <a:fillRect/>
                      </a:stretch>
                    </p:blipFill>
                    <p:spPr>
                      <a:xfrm>
                        <a:off x="847246" y="1099656"/>
                        <a:ext cx="10463213" cy="9493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90561678"/>
              </p:ext>
            </p:extLst>
          </p:nvPr>
        </p:nvGraphicFramePr>
        <p:xfrm>
          <a:off x="794134" y="2707416"/>
          <a:ext cx="10540862" cy="1005059"/>
        </p:xfrm>
        <a:graphic>
          <a:graphicData uri="http://schemas.openxmlformats.org/presentationml/2006/ole">
            <mc:AlternateContent xmlns:mc="http://schemas.openxmlformats.org/markup-compatibility/2006">
              <mc:Choice xmlns:v="urn:schemas-microsoft-com:vml" Requires="v">
                <p:oleObj spid="_x0000_s2106" name="Equation" r:id="rId5" imgW="5460840" imgH="520560" progId="Equation.DSMT4">
                  <p:embed/>
                </p:oleObj>
              </mc:Choice>
              <mc:Fallback>
                <p:oleObj name="Equation" r:id="rId5" imgW="5460840" imgH="520560" progId="Equation.DSMT4">
                  <p:embed/>
                  <p:pic>
                    <p:nvPicPr>
                      <p:cNvPr id="0" name=""/>
                      <p:cNvPicPr/>
                      <p:nvPr/>
                    </p:nvPicPr>
                    <p:blipFill>
                      <a:blip r:embed="rId6"/>
                      <a:stretch>
                        <a:fillRect/>
                      </a:stretch>
                    </p:blipFill>
                    <p:spPr>
                      <a:xfrm>
                        <a:off x="794134" y="2707416"/>
                        <a:ext cx="10540862" cy="100505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86678094"/>
              </p:ext>
            </p:extLst>
          </p:nvPr>
        </p:nvGraphicFramePr>
        <p:xfrm>
          <a:off x="818671" y="4389301"/>
          <a:ext cx="10491788" cy="908050"/>
        </p:xfrm>
        <a:graphic>
          <a:graphicData uri="http://schemas.openxmlformats.org/presentationml/2006/ole">
            <mc:AlternateContent xmlns:mc="http://schemas.openxmlformats.org/markup-compatibility/2006">
              <mc:Choice xmlns:v="urn:schemas-microsoft-com:vml" Requires="v">
                <p:oleObj spid="_x0000_s2107" name="Equation" r:id="rId7" imgW="5435280" imgH="469800" progId="Equation.DSMT4">
                  <p:embed/>
                </p:oleObj>
              </mc:Choice>
              <mc:Fallback>
                <p:oleObj name="Equation" r:id="rId7" imgW="5435280" imgH="469800" progId="Equation.DSMT4">
                  <p:embed/>
                  <p:pic>
                    <p:nvPicPr>
                      <p:cNvPr id="0" name=""/>
                      <p:cNvPicPr/>
                      <p:nvPr/>
                    </p:nvPicPr>
                    <p:blipFill>
                      <a:blip r:embed="rId8"/>
                      <a:stretch>
                        <a:fillRect/>
                      </a:stretch>
                    </p:blipFill>
                    <p:spPr>
                      <a:xfrm>
                        <a:off x="818671" y="4389301"/>
                        <a:ext cx="10491788" cy="908050"/>
                      </a:xfrm>
                      <a:prstGeom prst="rect">
                        <a:avLst/>
                      </a:prstGeom>
                    </p:spPr>
                  </p:pic>
                </p:oleObj>
              </mc:Fallback>
            </mc:AlternateContent>
          </a:graphicData>
        </a:graphic>
      </p:graphicFrame>
    </p:spTree>
    <p:extLst>
      <p:ext uri="{BB962C8B-B14F-4D97-AF65-F5344CB8AC3E}">
        <p14:creationId xmlns:p14="http://schemas.microsoft.com/office/powerpoint/2010/main" val="418095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010C2D46-992A-4577-A72D-682205E048E0}" type="datetime1">
              <a:rPr lang="zh-CN" altLang="en-US"/>
              <a:pPr/>
              <a:t>2020/6/8</a:t>
            </a:fld>
            <a:endParaRPr lang="en-US" altLang="zh-CN"/>
          </a:p>
        </p:txBody>
      </p:sp>
      <p:sp>
        <p:nvSpPr>
          <p:cNvPr id="9" name="灯片编号占位符 6"/>
          <p:cNvSpPr>
            <a:spLocks noGrp="1"/>
          </p:cNvSpPr>
          <p:nvPr>
            <p:ph type="sldNum" sz="quarter" idx="12"/>
          </p:nvPr>
        </p:nvSpPr>
        <p:spPr/>
        <p:txBody>
          <a:bodyPr/>
          <a:lstStyle/>
          <a:p>
            <a:fld id="{DC031254-82B5-4E36-8785-F7A7D99B63FC}" type="slidenum">
              <a:rPr lang="en-US" altLang="zh-CN"/>
              <a:pPr/>
              <a:t>5</a:t>
            </a:fld>
            <a:endParaRPr lang="en-US" altLang="zh-CN"/>
          </a:p>
        </p:txBody>
      </p:sp>
      <p:sp>
        <p:nvSpPr>
          <p:cNvPr id="1108999" name="Text Box 7"/>
          <p:cNvSpPr txBox="1">
            <a:spLocks noChangeArrowheads="1"/>
          </p:cNvSpPr>
          <p:nvPr/>
        </p:nvSpPr>
        <p:spPr bwMode="auto">
          <a:xfrm>
            <a:off x="838200" y="4452273"/>
            <a:ext cx="10395857" cy="54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endParaRPr lang="zh-CN" altLang="en-US" sz="2800" b="1" dirty="0">
              <a:latin typeface="楷体_GB2312" panose="02010609030101010101" pitchFamily="49" charset="-122"/>
              <a:ea typeface="楷体_GB2312" panose="0201060903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664143809"/>
              </p:ext>
            </p:extLst>
          </p:nvPr>
        </p:nvGraphicFramePr>
        <p:xfrm>
          <a:off x="683077" y="361950"/>
          <a:ext cx="10706101" cy="1812925"/>
        </p:xfrm>
        <a:graphic>
          <a:graphicData uri="http://schemas.openxmlformats.org/presentationml/2006/ole">
            <mc:AlternateContent xmlns:mc="http://schemas.openxmlformats.org/markup-compatibility/2006">
              <mc:Choice xmlns:v="urn:schemas-microsoft-com:vml" Requires="v">
                <p:oleObj spid="_x0000_s4137" name="Equation" r:id="rId3" imgW="5232240" imgH="888840" progId="Equation.DSMT4">
                  <p:embed/>
                </p:oleObj>
              </mc:Choice>
              <mc:Fallback>
                <p:oleObj name="Equation" r:id="rId3" imgW="5232240" imgH="888840" progId="Equation.DSMT4">
                  <p:embed/>
                  <p:pic>
                    <p:nvPicPr>
                      <p:cNvPr id="0" name=""/>
                      <p:cNvPicPr/>
                      <p:nvPr/>
                    </p:nvPicPr>
                    <p:blipFill>
                      <a:blip r:embed="rId4"/>
                      <a:stretch>
                        <a:fillRect/>
                      </a:stretch>
                    </p:blipFill>
                    <p:spPr>
                      <a:xfrm>
                        <a:off x="683077" y="361950"/>
                        <a:ext cx="10706101" cy="18129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58900013"/>
              </p:ext>
            </p:extLst>
          </p:nvPr>
        </p:nvGraphicFramePr>
        <p:xfrm>
          <a:off x="610052" y="2589142"/>
          <a:ext cx="10852150" cy="1455738"/>
        </p:xfrm>
        <a:graphic>
          <a:graphicData uri="http://schemas.openxmlformats.org/presentationml/2006/ole">
            <mc:AlternateContent xmlns:mc="http://schemas.openxmlformats.org/markup-compatibility/2006">
              <mc:Choice xmlns:v="urn:schemas-microsoft-com:vml" Requires="v">
                <p:oleObj spid="_x0000_s4138" name="Equation" r:id="rId5" imgW="5562360" imgH="749160" progId="Equation.DSMT4">
                  <p:embed/>
                </p:oleObj>
              </mc:Choice>
              <mc:Fallback>
                <p:oleObj name="Equation" r:id="rId5" imgW="5562360" imgH="749160" progId="Equation.DSMT4">
                  <p:embed/>
                  <p:pic>
                    <p:nvPicPr>
                      <p:cNvPr id="0" name=""/>
                      <p:cNvPicPr/>
                      <p:nvPr/>
                    </p:nvPicPr>
                    <p:blipFill>
                      <a:blip r:embed="rId6"/>
                      <a:stretch>
                        <a:fillRect/>
                      </a:stretch>
                    </p:blipFill>
                    <p:spPr>
                      <a:xfrm>
                        <a:off x="610052" y="2589142"/>
                        <a:ext cx="10852150" cy="14557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4832290"/>
              </p:ext>
            </p:extLst>
          </p:nvPr>
        </p:nvGraphicFramePr>
        <p:xfrm>
          <a:off x="610052" y="4343555"/>
          <a:ext cx="5822950" cy="887413"/>
        </p:xfrm>
        <a:graphic>
          <a:graphicData uri="http://schemas.openxmlformats.org/presentationml/2006/ole">
            <mc:AlternateContent xmlns:mc="http://schemas.openxmlformats.org/markup-compatibility/2006">
              <mc:Choice xmlns:v="urn:schemas-microsoft-com:vml" Requires="v">
                <p:oleObj spid="_x0000_s4139" name="Equation" r:id="rId7" imgW="2984400" imgH="457200" progId="Equation.DSMT4">
                  <p:embed/>
                </p:oleObj>
              </mc:Choice>
              <mc:Fallback>
                <p:oleObj name="Equation" r:id="rId7" imgW="2984400" imgH="457200" progId="Equation.DSMT4">
                  <p:embed/>
                  <p:pic>
                    <p:nvPicPr>
                      <p:cNvPr id="0" name=""/>
                      <p:cNvPicPr/>
                      <p:nvPr/>
                    </p:nvPicPr>
                    <p:blipFill>
                      <a:blip r:embed="rId8"/>
                      <a:stretch>
                        <a:fillRect/>
                      </a:stretch>
                    </p:blipFill>
                    <p:spPr>
                      <a:xfrm>
                        <a:off x="610052" y="4343555"/>
                        <a:ext cx="5822950" cy="887413"/>
                      </a:xfrm>
                      <a:prstGeom prst="rect">
                        <a:avLst/>
                      </a:prstGeom>
                    </p:spPr>
                  </p:pic>
                </p:oleObj>
              </mc:Fallback>
            </mc:AlternateContent>
          </a:graphicData>
        </a:graphic>
      </p:graphicFrame>
    </p:spTree>
    <p:extLst>
      <p:ext uri="{BB962C8B-B14F-4D97-AF65-F5344CB8AC3E}">
        <p14:creationId xmlns:p14="http://schemas.microsoft.com/office/powerpoint/2010/main" val="109548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2987325D-A822-4A55-9157-5AB1EA729FDF}" type="datetime1">
              <a:rPr lang="zh-CN" altLang="en-US"/>
              <a:pPr/>
              <a:t>2020/6/8</a:t>
            </a:fld>
            <a:endParaRPr lang="en-US" altLang="zh-CN"/>
          </a:p>
        </p:txBody>
      </p:sp>
      <p:sp>
        <p:nvSpPr>
          <p:cNvPr id="9" name="灯片编号占位符 5"/>
          <p:cNvSpPr>
            <a:spLocks noGrp="1"/>
          </p:cNvSpPr>
          <p:nvPr>
            <p:ph type="sldNum" sz="quarter" idx="12"/>
          </p:nvPr>
        </p:nvSpPr>
        <p:spPr/>
        <p:txBody>
          <a:bodyPr/>
          <a:lstStyle/>
          <a:p>
            <a:fld id="{3EF31DCE-4B75-4F84-B92A-F8D3CDE5C660}" type="slidenum">
              <a:rPr lang="en-US" altLang="zh-CN"/>
              <a:pPr/>
              <a:t>6</a:t>
            </a:fld>
            <a:endParaRPr lang="en-US" altLang="zh-CN"/>
          </a:p>
        </p:txBody>
      </p:sp>
      <p:sp>
        <p:nvSpPr>
          <p:cNvPr id="1115138" name="Rectangle 2"/>
          <p:cNvSpPr>
            <a:spLocks noGrp="1" noChangeArrowheads="1"/>
          </p:cNvSpPr>
          <p:nvPr>
            <p:ph type="title"/>
          </p:nvPr>
        </p:nvSpPr>
        <p:spPr>
          <a:xfrm>
            <a:off x="2208213" y="319646"/>
            <a:ext cx="7848600" cy="666750"/>
          </a:xfrm>
          <a:noFill/>
          <a:extLst>
            <a:ext uri="{909E8E84-426E-40DD-AFC4-6F175D3DCCD1}">
              <a14:hiddenFill xmlns:a14="http://schemas.microsoft.com/office/drawing/2010/main">
                <a:solidFill>
                  <a:srgbClr val="CCFFFF"/>
                </a:solidFill>
              </a14:hiddenFill>
            </a:ext>
          </a:extLst>
        </p:spPr>
        <p:txBody>
          <a:bodyPr/>
          <a:lstStyle/>
          <a:p>
            <a:r>
              <a:rPr lang="zh-CN" altLang="en-US" sz="4000" b="1" dirty="0">
                <a:solidFill>
                  <a:srgbClr val="FF0000"/>
                </a:solidFill>
                <a:latin typeface="华文新魏" panose="02010800040101010101" pitchFamily="2" charset="-122"/>
                <a:ea typeface="华文新魏" panose="02010800040101010101" pitchFamily="2" charset="-122"/>
              </a:rPr>
              <a:t>第二节    自相关的来源与后果</a:t>
            </a:r>
            <a:r>
              <a:rPr lang="zh-CN" altLang="en-US" sz="4000" b="1" dirty="0">
                <a:solidFill>
                  <a:schemeClr val="accent2"/>
                </a:solidFill>
                <a:latin typeface="华文新魏" panose="02010800040101010101" pitchFamily="2" charset="-122"/>
                <a:ea typeface="华文新魏" panose="02010800040101010101" pitchFamily="2" charset="-122"/>
              </a:rPr>
              <a:t> </a:t>
            </a:r>
          </a:p>
        </p:txBody>
      </p:sp>
      <p:sp>
        <p:nvSpPr>
          <p:cNvPr id="1115139" name="Text Box 3"/>
          <p:cNvSpPr txBox="1">
            <a:spLocks noChangeArrowheads="1"/>
          </p:cNvSpPr>
          <p:nvPr/>
        </p:nvSpPr>
        <p:spPr bwMode="auto">
          <a:xfrm>
            <a:off x="1000125" y="2664762"/>
            <a:ext cx="104076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楷体_GB2312" panose="02010609030101010101" pitchFamily="49" charset="-122"/>
                <a:ea typeface="楷体_GB2312" panose="02010609030101010101" pitchFamily="49" charset="-122"/>
              </a:rPr>
              <a:t>大多数经济时间序列数据都有一个明显的特点</a:t>
            </a:r>
            <a:r>
              <a:rPr lang="en-US" altLang="zh-CN" sz="2800" b="1" dirty="0">
                <a:latin typeface="楷体_GB2312" panose="02010609030101010101" pitchFamily="49" charset="-122"/>
                <a:ea typeface="楷体_GB2312" panose="02010609030101010101" pitchFamily="49" charset="-122"/>
              </a:rPr>
              <a:t>——</a:t>
            </a:r>
            <a:r>
              <a:rPr lang="zh-CN" altLang="en-US" sz="2800" b="1" dirty="0">
                <a:solidFill>
                  <a:srgbClr val="FF0000"/>
                </a:solidFill>
                <a:latin typeface="楷体_GB2312" panose="02010609030101010101" pitchFamily="49" charset="-122"/>
                <a:ea typeface="楷体_GB2312" panose="02010609030101010101" pitchFamily="49" charset="-122"/>
              </a:rPr>
              <a:t>惯性</a:t>
            </a:r>
            <a:r>
              <a:rPr lang="zh-CN" altLang="en-US" sz="2800" b="1" dirty="0">
                <a:latin typeface="楷体_GB2312" panose="02010609030101010101" pitchFamily="49" charset="-122"/>
                <a:ea typeface="楷体_GB2312" panose="02010609030101010101" pitchFamily="49" charset="-122"/>
              </a:rPr>
              <a:t>，表现为滞后值对本期值具有影响。</a:t>
            </a:r>
          </a:p>
        </p:txBody>
      </p:sp>
      <p:sp>
        <p:nvSpPr>
          <p:cNvPr id="1115141" name="Text Box 5"/>
          <p:cNvSpPr txBox="1">
            <a:spLocks noChangeArrowheads="1"/>
          </p:cNvSpPr>
          <p:nvPr/>
        </p:nvSpPr>
        <p:spPr bwMode="auto">
          <a:xfrm>
            <a:off x="946150" y="4289520"/>
            <a:ext cx="105156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20000"/>
              </a:spcBef>
              <a:buClr>
                <a:schemeClr val="accent1"/>
              </a:buClr>
              <a:buSzPct val="65000"/>
              <a:buFont typeface="Wingdings" panose="05000000000000000000" pitchFamily="2" charset="2"/>
              <a:buNone/>
            </a:pPr>
            <a:r>
              <a:rPr lang="zh-CN" altLang="en-US" sz="24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例如</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GDP</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价格指数、生产、就业与失业等时间序列都呈周期性，如周期中的复苏阶段，大多数经济序列均呈上升势，序列在每一时刻的值都高于前一时刻的值，似乎有一种内在的动力驱使这一势头继续下去，直至某些情况（如利率或课税的升高）出现才把它拖慢下来。</a:t>
            </a:r>
          </a:p>
        </p:txBody>
      </p:sp>
      <p:sp>
        <p:nvSpPr>
          <p:cNvPr id="1115142" name="Rectangle 6"/>
          <p:cNvSpPr>
            <a:spLocks noGrp="1" noChangeArrowheads="1"/>
          </p:cNvSpPr>
          <p:nvPr>
            <p:ph type="body" idx="1"/>
          </p:nvPr>
        </p:nvSpPr>
        <p:spPr>
          <a:xfrm>
            <a:off x="1000125" y="1970653"/>
            <a:ext cx="7848600" cy="533400"/>
          </a:xfrm>
          <a:noFill/>
          <a:extLst>
            <a:ext uri="{909E8E84-426E-40DD-AFC4-6F175D3DCCD1}">
              <a14:hiddenFill xmlns:a14="http://schemas.microsoft.com/office/drawing/2010/main">
                <a:solidFill>
                  <a:srgbClr val="CCFF99"/>
                </a:solidFill>
              </a14:hiddenFill>
            </a:ext>
          </a:extLst>
        </p:spPr>
        <p:txBody>
          <a:bodyPr/>
          <a:lstStyle/>
          <a:p>
            <a:pPr marL="0" indent="0" algn="just">
              <a:buClr>
                <a:schemeClr val="hlink"/>
              </a:buClr>
              <a:buFont typeface="Wingdings" panose="05000000000000000000" pitchFamily="2" charset="2"/>
              <a:buChar char="Ø"/>
            </a:pPr>
            <a:r>
              <a:rPr lang="en-US" altLang="zh-CN" b="1" dirty="0">
                <a:solidFill>
                  <a:schemeClr val="tx2"/>
                </a:solidFill>
                <a:latin typeface="Times New Roman" panose="02020603050405020304" pitchFamily="18" charset="0"/>
                <a:ea typeface="楷体_GB2312" panose="02010609030101010101" pitchFamily="49" charset="-122"/>
              </a:rPr>
              <a:t>1</a:t>
            </a:r>
            <a:r>
              <a:rPr lang="zh-CN" altLang="en-US" b="1" dirty="0">
                <a:solidFill>
                  <a:schemeClr val="tx2"/>
                </a:solidFill>
                <a:latin typeface="Times New Roman" panose="02020603050405020304" pitchFamily="18" charset="0"/>
                <a:ea typeface="楷体_GB2312" panose="02010609030101010101" pitchFamily="49" charset="-122"/>
              </a:rPr>
              <a:t>、经济变量固有的</a:t>
            </a:r>
            <a:r>
              <a:rPr lang="zh-CN" altLang="en-US" b="1" dirty="0" smtClean="0">
                <a:solidFill>
                  <a:schemeClr val="tx2"/>
                </a:solidFill>
                <a:latin typeface="Times New Roman" panose="02020603050405020304" pitchFamily="18" charset="0"/>
                <a:ea typeface="楷体_GB2312" panose="02010609030101010101" pitchFamily="49" charset="-122"/>
              </a:rPr>
              <a:t>惯性（或蛛网现象）</a:t>
            </a:r>
            <a:endParaRPr lang="zh-CN" altLang="en-US" b="1" dirty="0">
              <a:solidFill>
                <a:schemeClr val="tx2"/>
              </a:solidFill>
              <a:latin typeface="Times New Roman" panose="02020603050405020304" pitchFamily="18" charset="0"/>
              <a:ea typeface="楷体_GB2312" panose="02010609030101010101" pitchFamily="49" charset="-122"/>
            </a:endParaRPr>
          </a:p>
        </p:txBody>
      </p:sp>
      <p:sp>
        <p:nvSpPr>
          <p:cNvPr id="1115143" name="Text Box 7"/>
          <p:cNvSpPr txBox="1">
            <a:spLocks noChangeArrowheads="1"/>
          </p:cNvSpPr>
          <p:nvPr/>
        </p:nvSpPr>
        <p:spPr bwMode="auto">
          <a:xfrm>
            <a:off x="3964759" y="1225170"/>
            <a:ext cx="37737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n"/>
            </a:pPr>
            <a:r>
              <a:rPr lang="zh-CN" altLang="en-US" sz="3200" b="1" dirty="0">
                <a:latin typeface="楷体_GB2312" panose="02010609030101010101" pitchFamily="49" charset="-122"/>
                <a:ea typeface="楷体_GB2312" panose="02010609030101010101" pitchFamily="49" charset="-122"/>
              </a:rPr>
              <a:t>一、自相关的来源</a:t>
            </a:r>
          </a:p>
        </p:txBody>
      </p:sp>
    </p:spTree>
    <p:extLst>
      <p:ext uri="{BB962C8B-B14F-4D97-AF65-F5344CB8AC3E}">
        <p14:creationId xmlns:p14="http://schemas.microsoft.com/office/powerpoint/2010/main" val="314222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51A87974-B79E-42CC-ADCF-3EC6644D4CDB}" type="datetime1">
              <a:rPr lang="zh-CN" altLang="en-US"/>
              <a:pPr/>
              <a:t>2020/6/8</a:t>
            </a:fld>
            <a:endParaRPr lang="en-US" altLang="zh-CN"/>
          </a:p>
        </p:txBody>
      </p:sp>
      <p:sp>
        <p:nvSpPr>
          <p:cNvPr id="9" name="灯片编号占位符 5"/>
          <p:cNvSpPr>
            <a:spLocks noGrp="1"/>
          </p:cNvSpPr>
          <p:nvPr>
            <p:ph type="sldNum" sz="quarter" idx="12"/>
          </p:nvPr>
        </p:nvSpPr>
        <p:spPr/>
        <p:txBody>
          <a:bodyPr/>
          <a:lstStyle/>
          <a:p>
            <a:fld id="{ECAFFEB3-881A-4827-9CFE-63B56820957A}" type="slidenum">
              <a:rPr lang="en-US" altLang="zh-CN"/>
              <a:pPr/>
              <a:t>7</a:t>
            </a:fld>
            <a:endParaRPr lang="en-US" altLang="zh-CN"/>
          </a:p>
        </p:txBody>
      </p:sp>
      <p:sp>
        <p:nvSpPr>
          <p:cNvPr id="1116162" name="Rectangle 2"/>
          <p:cNvSpPr>
            <a:spLocks noGrp="1" noChangeArrowheads="1"/>
          </p:cNvSpPr>
          <p:nvPr>
            <p:ph type="title"/>
          </p:nvPr>
        </p:nvSpPr>
        <p:spPr>
          <a:xfrm>
            <a:off x="2711451" y="692150"/>
            <a:ext cx="5440363" cy="647700"/>
          </a:xfrm>
          <a:noFill/>
          <a:extLst>
            <a:ext uri="{909E8E84-426E-40DD-AFC4-6F175D3DCCD1}">
              <a14:hiddenFill xmlns:a14="http://schemas.microsoft.com/office/drawing/2010/main">
                <a:solidFill>
                  <a:srgbClr val="CCFF99"/>
                </a:solidFill>
              </a14:hiddenFill>
            </a:ext>
          </a:extLst>
        </p:spPr>
        <p:txBody>
          <a:bodyPr/>
          <a:lstStyle/>
          <a:p>
            <a:pPr>
              <a:buClr>
                <a:schemeClr val="hlink"/>
              </a:buClr>
              <a:buFont typeface="Wingdings" panose="05000000000000000000" pitchFamily="2" charset="2"/>
              <a:buChar char="Ø"/>
            </a:pPr>
            <a:r>
              <a:rPr lang="en-US" altLang="zh-CN" sz="3200" b="1" dirty="0">
                <a:latin typeface="Times New Roman" panose="02020603050405020304" pitchFamily="18" charset="0"/>
                <a:ea typeface="楷体_GB2312" panose="02010609030101010101" pitchFamily="49" charset="-122"/>
              </a:rPr>
              <a:t>2</a:t>
            </a:r>
            <a:r>
              <a:rPr lang="zh-CN" altLang="en-US" sz="3200" b="1" dirty="0">
                <a:latin typeface="Times New Roman" panose="02020603050405020304" pitchFamily="18" charset="0"/>
                <a:ea typeface="楷体_GB2312" panose="02010609030101010101" pitchFamily="49" charset="-122"/>
              </a:rPr>
              <a:t>、模型设定的偏误 </a:t>
            </a:r>
          </a:p>
        </p:txBody>
      </p:sp>
      <p:sp>
        <p:nvSpPr>
          <p:cNvPr id="1116163" name="Text Box 3"/>
          <p:cNvSpPr txBox="1">
            <a:spLocks noChangeArrowheads="1"/>
          </p:cNvSpPr>
          <p:nvPr/>
        </p:nvSpPr>
        <p:spPr bwMode="auto">
          <a:xfrm>
            <a:off x="941614" y="1549211"/>
            <a:ext cx="10308771"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所谓模型</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设定偏误</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Specification error</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）是指所设定的模型“不正确”。</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主要表现在模型中丢掉了重要的解释变量或模型函数形式有偏误</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p>
        </p:txBody>
      </p:sp>
      <p:sp>
        <p:nvSpPr>
          <p:cNvPr id="1116164" name="Text Box 4"/>
          <p:cNvSpPr txBox="1">
            <a:spLocks noChangeArrowheads="1"/>
          </p:cNvSpPr>
          <p:nvPr/>
        </p:nvSpPr>
        <p:spPr bwMode="auto">
          <a:xfrm>
            <a:off x="941615" y="3068639"/>
            <a:ext cx="104121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例如</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，本来应该估计的模型</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为</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800" b="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 </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3</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3t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4</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4</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dirty="0" err="1">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baseline="-25000" dirty="0" err="1">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
        <p:nvSpPr>
          <p:cNvPr id="1116165" name="Text Box 5"/>
          <p:cNvSpPr txBox="1">
            <a:spLocks noChangeArrowheads="1"/>
          </p:cNvSpPr>
          <p:nvPr/>
        </p:nvSpPr>
        <p:spPr bwMode="auto">
          <a:xfrm>
            <a:off x="838200" y="3854544"/>
            <a:ext cx="103087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但在模型设定中做了下述回归</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800" b="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 </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3</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3t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  </a:t>
            </a:r>
            <a:r>
              <a:rPr lang="en-US" altLang="zh-CN" sz="2800" b="1" dirty="0" err="1">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v</a:t>
            </a:r>
            <a:r>
              <a:rPr lang="en-US" altLang="zh-CN" sz="2800" b="1" baseline="-25000" dirty="0" err="1">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
        <p:nvSpPr>
          <p:cNvPr id="1116166" name="Text Box 6"/>
          <p:cNvSpPr txBox="1">
            <a:spLocks noChangeArrowheads="1"/>
          </p:cNvSpPr>
          <p:nvPr/>
        </p:nvSpPr>
        <p:spPr bwMode="auto">
          <a:xfrm>
            <a:off x="1045029" y="4746678"/>
            <a:ext cx="1030877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因此， </a:t>
            </a:r>
            <a:r>
              <a:rPr lang="en-US" altLang="zh-CN" sz="2800" b="1" dirty="0" err="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v</a:t>
            </a:r>
            <a:r>
              <a:rPr lang="en-US" altLang="zh-CN" sz="2800" b="1" baseline="-25000" dirty="0" err="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4</a:t>
            </a:r>
            <a:r>
              <a:rPr lang="en-US" altLang="zh-CN" sz="28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X</a:t>
            </a:r>
            <a:r>
              <a:rPr lang="en-US" altLang="zh-CN" sz="2800" b="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4</a:t>
            </a:r>
            <a:r>
              <a:rPr lang="en-US" altLang="zh-CN" sz="2800" b="1" baseline="-25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8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r>
              <a:rPr lang="en-US" altLang="zh-CN" sz="2800" b="1" dirty="0" err="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baseline="-25000" dirty="0" err="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，如果</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4</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确实</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影响</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，则随机误差项中有一个重要的系统性影响因素，使其呈序列相关性。</a:t>
            </a:r>
          </a:p>
        </p:txBody>
      </p:sp>
    </p:spTree>
    <p:extLst>
      <p:ext uri="{BB962C8B-B14F-4D97-AF65-F5344CB8AC3E}">
        <p14:creationId xmlns:p14="http://schemas.microsoft.com/office/powerpoint/2010/main" val="1764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6163"/>
                                        </p:tgtEl>
                                        <p:attrNameLst>
                                          <p:attrName>style.visibility</p:attrName>
                                        </p:attrNameLst>
                                      </p:cBhvr>
                                      <p:to>
                                        <p:strVal val="visible"/>
                                      </p:to>
                                    </p:set>
                                    <p:animEffect transition="in" filter="barn(inVertical)">
                                      <p:cBhvr>
                                        <p:cTn id="7" dur="500"/>
                                        <p:tgtEl>
                                          <p:spTgt spid="11161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16164"/>
                                        </p:tgtEl>
                                        <p:attrNameLst>
                                          <p:attrName>style.visibility</p:attrName>
                                        </p:attrNameLst>
                                      </p:cBhvr>
                                      <p:to>
                                        <p:strVal val="visible"/>
                                      </p:to>
                                    </p:set>
                                    <p:anim calcmode="lin" valueType="num">
                                      <p:cBhvr additive="base">
                                        <p:cTn id="12" dur="500" fill="hold"/>
                                        <p:tgtEl>
                                          <p:spTgt spid="1116164"/>
                                        </p:tgtEl>
                                        <p:attrNameLst>
                                          <p:attrName>ppt_x</p:attrName>
                                        </p:attrNameLst>
                                      </p:cBhvr>
                                      <p:tavLst>
                                        <p:tav tm="0">
                                          <p:val>
                                            <p:strVal val="#ppt_x"/>
                                          </p:val>
                                        </p:tav>
                                        <p:tav tm="100000">
                                          <p:val>
                                            <p:strVal val="#ppt_x"/>
                                          </p:val>
                                        </p:tav>
                                      </p:tavLst>
                                    </p:anim>
                                    <p:anim calcmode="lin" valueType="num">
                                      <p:cBhvr additive="base">
                                        <p:cTn id="13" dur="500" fill="hold"/>
                                        <p:tgtEl>
                                          <p:spTgt spid="111616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16165"/>
                                        </p:tgtEl>
                                        <p:attrNameLst>
                                          <p:attrName>style.visibility</p:attrName>
                                        </p:attrNameLst>
                                      </p:cBhvr>
                                      <p:to>
                                        <p:strVal val="visible"/>
                                      </p:to>
                                    </p:set>
                                    <p:animEffect transition="in" filter="fade">
                                      <p:cBhvr>
                                        <p:cTn id="18" dur="500"/>
                                        <p:tgtEl>
                                          <p:spTgt spid="111616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3" grpId="0"/>
      <p:bldP spid="1116164" grpId="0"/>
      <p:bldP spid="1116165" grpId="0"/>
      <p:bldP spid="1116166"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40E4A13-AAFE-4713-AD30-198F729CEAB3}" type="datetime1">
              <a:rPr lang="zh-CN" altLang="en-US"/>
              <a:pPr/>
              <a:t>2020/6/8</a:t>
            </a:fld>
            <a:endParaRPr lang="en-US" altLang="zh-CN"/>
          </a:p>
        </p:txBody>
      </p:sp>
      <p:sp>
        <p:nvSpPr>
          <p:cNvPr id="7" name="灯片编号占位符 5"/>
          <p:cNvSpPr>
            <a:spLocks noGrp="1"/>
          </p:cNvSpPr>
          <p:nvPr>
            <p:ph type="sldNum" sz="quarter" idx="12"/>
          </p:nvPr>
        </p:nvSpPr>
        <p:spPr/>
        <p:txBody>
          <a:bodyPr/>
          <a:lstStyle/>
          <a:p>
            <a:fld id="{29A4B5C0-21B6-4A50-9C00-20A18737183B}" type="slidenum">
              <a:rPr lang="en-US" altLang="zh-CN"/>
              <a:pPr/>
              <a:t>8</a:t>
            </a:fld>
            <a:endParaRPr lang="en-US" altLang="zh-CN"/>
          </a:p>
        </p:txBody>
      </p:sp>
      <p:sp>
        <p:nvSpPr>
          <p:cNvPr id="1118210" name="Rectangle 2"/>
          <p:cNvSpPr>
            <a:spLocks noGrp="1" noChangeArrowheads="1"/>
          </p:cNvSpPr>
          <p:nvPr>
            <p:ph type="title"/>
          </p:nvPr>
        </p:nvSpPr>
        <p:spPr>
          <a:xfrm>
            <a:off x="2566989" y="549275"/>
            <a:ext cx="7793037" cy="609600"/>
          </a:xfrm>
          <a:noFill/>
          <a:extLst>
            <a:ext uri="{909E8E84-426E-40DD-AFC4-6F175D3DCCD1}">
              <a14:hiddenFill xmlns:a14="http://schemas.microsoft.com/office/drawing/2010/main">
                <a:solidFill>
                  <a:srgbClr val="CCFF99"/>
                </a:solidFill>
              </a14:hiddenFill>
            </a:ext>
          </a:extLst>
        </p:spPr>
        <p:txBody>
          <a:bodyPr/>
          <a:lstStyle/>
          <a:p>
            <a:pPr>
              <a:buClr>
                <a:schemeClr val="hlink"/>
              </a:buClr>
              <a:buFont typeface="Wingdings" panose="05000000000000000000" pitchFamily="2" charset="2"/>
              <a:buChar char="Ø"/>
            </a:pPr>
            <a:r>
              <a:rPr lang="en-US" altLang="zh-CN" sz="3200" b="1">
                <a:latin typeface="Times New Roman" panose="02020603050405020304" pitchFamily="18" charset="0"/>
                <a:ea typeface="楷体_GB2312" panose="02010609030101010101" pitchFamily="49" charset="-122"/>
              </a:rPr>
              <a:t>3</a:t>
            </a:r>
            <a:r>
              <a:rPr lang="zh-CN" altLang="en-US" sz="3200" b="1">
                <a:latin typeface="Times New Roman" panose="02020603050405020304" pitchFamily="18" charset="0"/>
                <a:ea typeface="楷体_GB2312" panose="02010609030101010101" pitchFamily="49" charset="-122"/>
              </a:rPr>
              <a:t>、数据的“加工整理”</a:t>
            </a:r>
            <a:endParaRPr lang="zh-CN" altLang="en-US" b="1">
              <a:latin typeface="Times New Roman" panose="02020603050405020304" pitchFamily="18" charset="0"/>
              <a:ea typeface="楷体_GB2312" panose="02010609030101010101" pitchFamily="49" charset="-122"/>
            </a:endParaRPr>
          </a:p>
        </p:txBody>
      </p:sp>
      <p:sp>
        <p:nvSpPr>
          <p:cNvPr id="1118211" name="Rectangle 3"/>
          <p:cNvSpPr>
            <a:spLocks noGrp="1" noChangeArrowheads="1"/>
          </p:cNvSpPr>
          <p:nvPr>
            <p:ph type="body" idx="1"/>
          </p:nvPr>
        </p:nvSpPr>
        <p:spPr>
          <a:xfrm>
            <a:off x="953589" y="3429000"/>
            <a:ext cx="10607040" cy="2423160"/>
          </a:xfrm>
        </p:spPr>
        <p:txBody>
          <a:bodyPr>
            <a:normAutofit/>
          </a:bodyPr>
          <a:lstStyle/>
          <a:p>
            <a:pPr marL="0" indent="0">
              <a:lnSpc>
                <a:spcPct val="120000"/>
              </a:lnSpc>
              <a:buNone/>
            </a:pPr>
            <a:r>
              <a:rPr lang="en-US" altLang="zh-CN" sz="2600" b="1" dirty="0">
                <a:solidFill>
                  <a:schemeClr val="tx2"/>
                </a:solidFill>
                <a:latin typeface="Times New Roman" panose="02020603050405020304" pitchFamily="18" charset="0"/>
                <a:ea typeface="楷体_GB2312" panose="02010609030101010101" pitchFamily="49" charset="-122"/>
              </a:rPr>
              <a:t>    </a:t>
            </a:r>
            <a:r>
              <a:rPr lang="zh-CN" altLang="en-US" sz="2600" b="1" dirty="0">
                <a:solidFill>
                  <a:schemeClr val="tx2"/>
                </a:solidFill>
                <a:latin typeface="Times New Roman" panose="02020603050405020304" pitchFamily="18" charset="0"/>
                <a:ea typeface="楷体_GB2312" panose="02010609030101010101" pitchFamily="49" charset="-122"/>
              </a:rPr>
              <a:t>例如：</a:t>
            </a:r>
            <a:r>
              <a:rPr lang="zh-CN" altLang="en-US" sz="2600" b="1" dirty="0">
                <a:latin typeface="Times New Roman" panose="02020603050405020304" pitchFamily="18" charset="0"/>
                <a:ea typeface="楷体_GB2312" panose="02010609030101010101" pitchFamily="49" charset="-122"/>
              </a:rPr>
              <a:t>季度数据来自月度数据的简单平均，这种平均的计算减弱了每月数据的波动而引进了数据中的</a:t>
            </a:r>
            <a:r>
              <a:rPr lang="zh-CN" altLang="en-US" sz="2600" b="1" u="sng" dirty="0">
                <a:solidFill>
                  <a:schemeClr val="hlink"/>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平滑性</a:t>
            </a:r>
            <a:r>
              <a:rPr lang="zh-CN" altLang="en-US" sz="2600" b="1" dirty="0">
                <a:latin typeface="Times New Roman" panose="02020603050405020304" pitchFamily="18" charset="0"/>
                <a:ea typeface="楷体_GB2312" panose="02010609030101010101" pitchFamily="49" charset="-122"/>
              </a:rPr>
              <a:t>，这种平滑性本身就能使干扰项中出现系统性的因素，从而出现序列相关</a:t>
            </a:r>
            <a:r>
              <a:rPr lang="zh-CN" altLang="en-US" sz="2600" b="1" dirty="0" smtClean="0">
                <a:latin typeface="Times New Roman" panose="02020603050405020304" pitchFamily="18" charset="0"/>
                <a:ea typeface="楷体_GB2312" panose="02010609030101010101" pitchFamily="49" charset="-122"/>
              </a:rPr>
              <a:t>。</a:t>
            </a:r>
            <a:endParaRPr lang="en-US" altLang="zh-CN" sz="2600" b="1" dirty="0" smtClean="0">
              <a:latin typeface="Times New Roman" panose="02020603050405020304" pitchFamily="18" charset="0"/>
              <a:ea typeface="楷体_GB2312" panose="02010609030101010101" pitchFamily="49" charset="-122"/>
            </a:endParaRPr>
          </a:p>
          <a:p>
            <a:pPr marL="0" indent="0">
              <a:lnSpc>
                <a:spcPct val="120000"/>
              </a:lnSpc>
              <a:buNone/>
            </a:pPr>
            <a:r>
              <a:rPr lang="zh-CN" altLang="en-US" sz="2600" b="1" dirty="0" smtClean="0">
                <a:latin typeface="Times New Roman" panose="02020603050405020304" pitchFamily="18" charset="0"/>
                <a:ea typeface="楷体_GB2312" panose="02010609030101010101" pitchFamily="49" charset="-122"/>
              </a:rPr>
              <a:t> </a:t>
            </a:r>
            <a:r>
              <a:rPr lang="zh-CN" altLang="en-US" sz="2600" b="1" dirty="0">
                <a:latin typeface="Times New Roman" panose="02020603050405020304" pitchFamily="18" charset="0"/>
                <a:ea typeface="楷体_GB2312" panose="02010609030101010101" pitchFamily="49" charset="-122"/>
              </a:rPr>
              <a:t>还有就是两个时间点之间的</a:t>
            </a:r>
            <a:r>
              <a:rPr lang="zh-CN" altLang="en-US" sz="2600" b="1" dirty="0">
                <a:solidFill>
                  <a:schemeClr val="hlink"/>
                </a:solidFill>
                <a:latin typeface="Times New Roman" panose="02020603050405020304" pitchFamily="18" charset="0"/>
                <a:ea typeface="楷体_GB2312" panose="02010609030101010101" pitchFamily="49" charset="-122"/>
              </a:rPr>
              <a:t>“内插”技术</a:t>
            </a:r>
            <a:r>
              <a:rPr lang="zh-CN" altLang="en-US" sz="2600" b="1" dirty="0">
                <a:latin typeface="Times New Roman" panose="02020603050405020304" pitchFamily="18" charset="0"/>
                <a:ea typeface="楷体_GB2312" panose="02010609030101010101" pitchFamily="49" charset="-122"/>
              </a:rPr>
              <a:t>往往导致随机项的序列相关性。</a:t>
            </a:r>
          </a:p>
        </p:txBody>
      </p:sp>
      <p:sp>
        <p:nvSpPr>
          <p:cNvPr id="1118212" name="Text Box 4"/>
          <p:cNvSpPr txBox="1">
            <a:spLocks noChangeArrowheads="1"/>
          </p:cNvSpPr>
          <p:nvPr/>
        </p:nvSpPr>
        <p:spPr bwMode="auto">
          <a:xfrm>
            <a:off x="953589" y="1484313"/>
            <a:ext cx="10607040" cy="128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latin typeface="楷体_GB2312" panose="02010609030101010101" pitchFamily="49" charset="-122"/>
                <a:ea typeface="楷体_GB2312" panose="02010609030101010101" pitchFamily="49" charset="-122"/>
              </a:rPr>
              <a:t>在实际经济问题中，有些数据是通过已知数据生成的。因此，新生成的数据与原数据间就有了内在的联系，从而表现出序列相关性。 </a:t>
            </a:r>
          </a:p>
        </p:txBody>
      </p:sp>
    </p:spTree>
    <p:extLst>
      <p:ext uri="{BB962C8B-B14F-4D97-AF65-F5344CB8AC3E}">
        <p14:creationId xmlns:p14="http://schemas.microsoft.com/office/powerpoint/2010/main" val="3280508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4A2BF48-282B-4501-B1DF-592DD8262F7F}" type="datetime1">
              <a:rPr lang="zh-CN" altLang="en-US"/>
              <a:pPr/>
              <a:t>2020/6/8</a:t>
            </a:fld>
            <a:endParaRPr lang="en-US" altLang="zh-CN"/>
          </a:p>
        </p:txBody>
      </p:sp>
      <p:sp>
        <p:nvSpPr>
          <p:cNvPr id="6" name="灯片编号占位符 5"/>
          <p:cNvSpPr>
            <a:spLocks noGrp="1"/>
          </p:cNvSpPr>
          <p:nvPr>
            <p:ph type="sldNum" sz="quarter" idx="12"/>
          </p:nvPr>
        </p:nvSpPr>
        <p:spPr/>
        <p:txBody>
          <a:bodyPr/>
          <a:lstStyle/>
          <a:p>
            <a:fld id="{03F6E411-8D8E-484B-B46E-71014E602333}" type="slidenum">
              <a:rPr lang="en-US" altLang="zh-CN"/>
              <a:pPr/>
              <a:t>9</a:t>
            </a:fld>
            <a:endParaRPr lang="en-US" altLang="zh-CN"/>
          </a:p>
        </p:txBody>
      </p:sp>
      <p:sp>
        <p:nvSpPr>
          <p:cNvPr id="1142786" name="Rectangle 2"/>
          <p:cNvSpPr>
            <a:spLocks noGrp="1" noChangeArrowheads="1"/>
          </p:cNvSpPr>
          <p:nvPr>
            <p:ph type="title"/>
          </p:nvPr>
        </p:nvSpPr>
        <p:spPr>
          <a:xfrm>
            <a:off x="4440239" y="692151"/>
            <a:ext cx="3240087" cy="720725"/>
          </a:xfrm>
        </p:spPr>
        <p:txBody>
          <a:bodyPr/>
          <a:lstStyle/>
          <a:p>
            <a:r>
              <a:rPr lang="zh-CN" altLang="en-US" sz="4200" b="1">
                <a:solidFill>
                  <a:schemeClr val="hlink"/>
                </a:solidFill>
                <a:effectLst>
                  <a:outerShdw blurRad="38100" dist="38100" dir="2700000" algn="tl">
                    <a:srgbClr val="C0C0C0"/>
                  </a:outerShdw>
                </a:effectLst>
                <a:ea typeface="华文新魏" panose="02010800040101010101" pitchFamily="2" charset="-122"/>
              </a:rPr>
              <a:t>一般经验</a:t>
            </a:r>
          </a:p>
        </p:txBody>
      </p:sp>
      <p:sp>
        <p:nvSpPr>
          <p:cNvPr id="1142787" name="Rectangle 3"/>
          <p:cNvSpPr>
            <a:spLocks noGrp="1" noChangeArrowheads="1"/>
          </p:cNvSpPr>
          <p:nvPr>
            <p:ph type="body" idx="1"/>
          </p:nvPr>
        </p:nvSpPr>
        <p:spPr>
          <a:xfrm>
            <a:off x="838200" y="1628776"/>
            <a:ext cx="10696303" cy="4392613"/>
          </a:xfrm>
        </p:spPr>
        <p:txBody>
          <a:bodyPr/>
          <a:lstStyle/>
          <a:p>
            <a:pPr>
              <a:lnSpc>
                <a:spcPct val="150000"/>
              </a:lnSpc>
              <a:buFont typeface="Wingdings" panose="05000000000000000000" pitchFamily="2" charset="2"/>
              <a:buNone/>
            </a:pPr>
            <a:r>
              <a:rPr lang="zh-CN" altLang="en-US" b="1" dirty="0">
                <a:ea typeface="楷体_GB2312" panose="02010609030101010101" pitchFamily="49" charset="-122"/>
              </a:rPr>
              <a:t>　一般经验告诉我们，对于采用时间序列数据的计量经济模型，由于不同样本点上随机误差项在</a:t>
            </a:r>
            <a:r>
              <a:rPr lang="zh-CN" altLang="en-US" b="1" u="sng" dirty="0">
                <a:solidFill>
                  <a:srgbClr val="CC3300"/>
                </a:solidFill>
                <a:effectLst>
                  <a:outerShdw blurRad="38100" dist="38100" dir="2700000" algn="tl">
                    <a:srgbClr val="C0C0C0"/>
                  </a:outerShdw>
                </a:effectLst>
                <a:ea typeface="楷体_GB2312" panose="02010609030101010101" pitchFamily="49" charset="-122"/>
              </a:rPr>
              <a:t>时间上是连续的</a:t>
            </a:r>
            <a:r>
              <a:rPr lang="zh-CN" altLang="en-US" b="1" dirty="0">
                <a:ea typeface="楷体_GB2312" panose="02010609030101010101" pitchFamily="49" charset="-122"/>
              </a:rPr>
              <a:t>，因此它们对被解释变量的影响也存在连续性，所以往往会存在序列相关性。</a:t>
            </a:r>
          </a:p>
          <a:p>
            <a:pPr>
              <a:lnSpc>
                <a:spcPct val="150000"/>
              </a:lnSpc>
              <a:buFont typeface="Wingdings" panose="05000000000000000000" pitchFamily="2" charset="2"/>
              <a:buNone/>
            </a:pPr>
            <a:r>
              <a:rPr lang="zh-CN" altLang="en-US" b="1" dirty="0">
                <a:ea typeface="楷体_GB2312" panose="02010609030101010101" pitchFamily="49" charset="-122"/>
              </a:rPr>
              <a:t>　需要注意的是：在截面数据中也可能产生序列相关性（截面数据中的序列相关常称为</a:t>
            </a:r>
            <a:r>
              <a:rPr lang="zh-CN" altLang="en-US" b="1" dirty="0">
                <a:solidFill>
                  <a:schemeClr val="hlink"/>
                </a:solidFill>
                <a:ea typeface="楷体_GB2312" panose="02010609030101010101" pitchFamily="49" charset="-122"/>
              </a:rPr>
              <a:t>空间相关</a:t>
            </a:r>
            <a:r>
              <a:rPr lang="zh-CN" altLang="en-US" b="1" dirty="0">
                <a:ea typeface="楷体_GB2312" panose="02010609030101010101" pitchFamily="49" charset="-122"/>
              </a:rPr>
              <a:t>）。例如在研究家庭收入与消费的关系中，家庭之间的消费攀比就可能产生空间相关现象。</a:t>
            </a:r>
          </a:p>
        </p:txBody>
      </p:sp>
    </p:spTree>
    <p:extLst>
      <p:ext uri="{BB962C8B-B14F-4D97-AF65-F5344CB8AC3E}">
        <p14:creationId xmlns:p14="http://schemas.microsoft.com/office/powerpoint/2010/main" val="2954880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1950</Words>
  <Application>Microsoft Office PowerPoint</Application>
  <PresentationFormat>宽屏</PresentationFormat>
  <Paragraphs>201</Paragraphs>
  <Slides>37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4" baseType="lpstr">
      <vt:lpstr>黑体</vt:lpstr>
      <vt:lpstr>华文楷体</vt:lpstr>
      <vt:lpstr>华文新魏</vt:lpstr>
      <vt:lpstr>华文中宋</vt:lpstr>
      <vt:lpstr>楷体_GB2312</vt:lpstr>
      <vt:lpstr>宋体</vt:lpstr>
      <vt:lpstr>Arial</vt:lpstr>
      <vt:lpstr>Calibri</vt:lpstr>
      <vt:lpstr>Calibri Light</vt:lpstr>
      <vt:lpstr>Symbol</vt:lpstr>
      <vt:lpstr>Tahoma</vt:lpstr>
      <vt:lpstr>Times New Roman</vt:lpstr>
      <vt:lpstr>Wingdings</vt:lpstr>
      <vt:lpstr>Office 主题</vt:lpstr>
      <vt:lpstr>Equation</vt:lpstr>
      <vt:lpstr>公式</vt:lpstr>
      <vt:lpstr>MathType 7.0 Equation</vt:lpstr>
      <vt:lpstr>计量经济学基础</vt:lpstr>
      <vt:lpstr>主要内容</vt:lpstr>
      <vt:lpstr>第一节    自相关的概念</vt:lpstr>
      <vt:lpstr>PowerPoint 演示文稿</vt:lpstr>
      <vt:lpstr>PowerPoint 演示文稿</vt:lpstr>
      <vt:lpstr>第二节    自相关的来源与后果 </vt:lpstr>
      <vt:lpstr>2、模型设定的偏误 </vt:lpstr>
      <vt:lpstr>3、数据的“加工整理”</vt:lpstr>
      <vt:lpstr>一般经验</vt:lpstr>
      <vt:lpstr>PowerPoint 演示文稿</vt:lpstr>
      <vt:lpstr>PowerPoint 演示文稿</vt:lpstr>
      <vt:lpstr>PowerPoint 演示文稿</vt:lpstr>
      <vt:lpstr>PowerPoint 演示文稿</vt:lpstr>
      <vt:lpstr>PowerPoint 演示文稿</vt:lpstr>
      <vt:lpstr>PowerPoint 演示文稿</vt:lpstr>
      <vt:lpstr>2、德宾-沃森（Durbin-Watson）检验法</vt:lpstr>
      <vt:lpstr>2、德宾-沃森（Durbin-Watson）检验法</vt:lpstr>
      <vt:lpstr>2、德宾-沃森（Durbin-Watson）检验法</vt:lpstr>
      <vt:lpstr>PowerPoint 演示文稿</vt:lpstr>
      <vt:lpstr>PowerPoint 演示文稿</vt:lpstr>
      <vt:lpstr>容易证明，当D.W.值在2左右时，模型不存在一阶自相关。</vt:lpstr>
      <vt:lpstr>PowerPoint 演示文稿</vt:lpstr>
      <vt:lpstr>PowerPoint 演示文稿</vt:lpstr>
      <vt:lpstr>3、LM检验（或BG检验）</vt:lpstr>
      <vt:lpstr>PowerPoint 演示文稿</vt:lpstr>
      <vt:lpstr>PowerPoint 演示文稿</vt:lpstr>
      <vt:lpstr>  4、回归检验法 </vt:lpstr>
      <vt:lpstr>  4、回归检验法 </vt:lpstr>
      <vt:lpstr>PowerPoint 演示文稿</vt:lpstr>
      <vt:lpstr>PowerPoint 演示文稿</vt:lpstr>
      <vt:lpstr>PowerPoint 演示文稿</vt:lpstr>
      <vt:lpstr>PowerPoint 演示文稿</vt:lpstr>
      <vt:lpstr>    注意：</vt:lpstr>
      <vt:lpstr>PowerPoint 演示文稿</vt:lpstr>
      <vt:lpstr> 第五节　随机误差项相关系数的估计</vt:lpstr>
      <vt:lpstr>PowerPoint 演示文稿</vt:lpstr>
      <vt:lpstr>序列相关性稳健标准误回归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自相关</dc:title>
  <dc:creator>vichin Schum</dc:creator>
  <cp:lastModifiedBy>熊 维勤</cp:lastModifiedBy>
  <cp:revision>30</cp:revision>
  <dcterms:created xsi:type="dcterms:W3CDTF">2014-09-14T06:30:15Z</dcterms:created>
  <dcterms:modified xsi:type="dcterms:W3CDTF">2020-06-08T07:35:44Z</dcterms:modified>
</cp:coreProperties>
</file>