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3" r:id="rId3"/>
    <p:sldId id="294" r:id="rId4"/>
    <p:sldId id="295" r:id="rId5"/>
    <p:sldId id="281" r:id="rId6"/>
    <p:sldId id="268" r:id="rId7"/>
    <p:sldId id="269" r:id="rId8"/>
    <p:sldId id="270" r:id="rId9"/>
    <p:sldId id="273" r:id="rId10"/>
    <p:sldId id="271" r:id="rId11"/>
    <p:sldId id="296" r:id="rId12"/>
    <p:sldId id="274" r:id="rId13"/>
    <p:sldId id="276" r:id="rId14"/>
    <p:sldId id="275" r:id="rId15"/>
    <p:sldId id="277" r:id="rId16"/>
    <p:sldId id="297" r:id="rId17"/>
    <p:sldId id="279" r:id="rId18"/>
    <p:sldId id="280" r:id="rId19"/>
    <p:sldId id="298" r:id="rId20"/>
    <p:sldId id="283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28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 varScale="1">
        <p:scale>
          <a:sx n="84" d="100"/>
          <a:sy n="84" d="100"/>
        </p:scale>
        <p:origin x="92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w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5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3FD1D5C-872C-43DF-A826-48CFAD49A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0A89A0-8889-47B1-8524-293AA2E6257B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F13A295-A36D-4F1A-8506-8E8DA705A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C81E96-6412-4877-84D6-8902826F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9D78480-AF70-4DB8-946A-1B56FA503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E9351F-BCC5-467E-9F19-FF4C17C6BFDD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58B2693-E61B-463D-BBA5-F58CBCEDA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EE2B5C4-9E68-419D-B152-4731BDD2E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" y="557096"/>
            <a:ext cx="3795324" cy="11152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6508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pPr/>
              <a:t>2020/10/8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1" y="5853798"/>
            <a:ext cx="2658979" cy="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6.e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1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31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.emf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1443" y="2333179"/>
            <a:ext cx="6085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多元正态分布</a:t>
            </a: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572327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/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/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/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31" name="矩形 259">
            <a:extLst>
              <a:ext uri="{FF2B5EF4-FFF2-40B4-BE49-F238E27FC236}">
                <a16:creationId xmlns:a16="http://schemas.microsoft.com/office/drawing/2014/main" id="{726BABF5-9145-4F41-AC81-C8D68834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903" y="3215943"/>
            <a:ext cx="44865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THE MULTIVARIATE NORMAL DISTRIBUTION</a:t>
            </a:r>
          </a:p>
        </p:txBody>
      </p:sp>
      <p:sp>
        <p:nvSpPr>
          <p:cNvPr id="32" name="矩形 259">
            <a:extLst>
              <a:ext uri="{FF2B5EF4-FFF2-40B4-BE49-F238E27FC236}">
                <a16:creationId xmlns:a16="http://schemas.microsoft.com/office/drawing/2014/main" id="{B74E971C-FD34-4D9F-A13F-FDCC923D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972" y="4844919"/>
            <a:ext cx="7203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数学与统计学院  杨炜明</a:t>
            </a:r>
          </a:p>
        </p:txBody>
      </p:sp>
    </p:spTree>
    <p:extLst>
      <p:ext uri="{BB962C8B-B14F-4D97-AF65-F5344CB8AC3E}">
        <p14:creationId xmlns:p14="http://schemas.microsoft.com/office/powerpoint/2010/main" val="5409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5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1" grpId="0"/>
      <p:bldP spid="31" grpId="1"/>
      <p:bldP spid="32" grpId="0"/>
      <p:bldP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7002CA65-66CB-40F9-83EB-AFB0D7FF40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230D819D-323A-47D0-9398-43840EC74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9" y="1643063"/>
          <a:ext cx="8129587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3962160" imgH="1041120" progId="Equation.DSMT4">
                  <p:embed/>
                </p:oleObj>
              </mc:Choice>
              <mc:Fallback>
                <p:oleObj name="Equation" r:id="rId3" imgW="3962160" imgH="1041120" progId="Equation.DSMT4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230D819D-323A-47D0-9398-43840EC74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1643063"/>
                        <a:ext cx="8129587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AAFBEC11-52CA-4D3F-8181-BB348AE0D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4000501"/>
          <a:ext cx="29527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1600200" imgH="495000" progId="Equation.DSMT4">
                  <p:embed/>
                </p:oleObj>
              </mc:Choice>
              <mc:Fallback>
                <p:oleObj name="Equation" r:id="rId5" imgW="1600200" imgH="495000" progId="Equation.DSMT4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AAFBEC11-52CA-4D3F-8181-BB348AE0D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000501"/>
                        <a:ext cx="29527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95454A46-F859-479A-A76F-E0C3BC59A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4929189"/>
          <a:ext cx="764063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4305240" imgH="698400" progId="Equation.DSMT4">
                  <p:embed/>
                </p:oleObj>
              </mc:Choice>
              <mc:Fallback>
                <p:oleObj name="Equation" r:id="rId7" imgW="4305240" imgH="698400" progId="Equation.DSMT4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95454A46-F859-479A-A76F-E0C3BC59A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929189"/>
                        <a:ext cx="7640638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9E4F1DA-A70A-437F-A3CB-9DEB379BF0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E1762790-7425-4B8F-A44B-E3700B019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53213"/>
              </p:ext>
            </p:extLst>
          </p:nvPr>
        </p:nvGraphicFramePr>
        <p:xfrm>
          <a:off x="1573213" y="1285875"/>
          <a:ext cx="6743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352680" imgH="419040" progId="Equation.DSMT4">
                  <p:embed/>
                </p:oleObj>
              </mc:Choice>
              <mc:Fallback>
                <p:oleObj name="Equation" r:id="rId3" imgW="3352680" imgH="419040" progId="Equation.DSMT4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E1762790-7425-4B8F-A44B-E3700B019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285875"/>
                        <a:ext cx="6743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8">
            <a:extLst>
              <a:ext uri="{FF2B5EF4-FFF2-40B4-BE49-F238E27FC236}">
                <a16:creationId xmlns:a16="http://schemas.microsoft.com/office/drawing/2014/main" id="{3A4CA5D5-4168-4FC7-924B-BCFA9779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14564"/>
            <a:ext cx="76073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DC58809-B96F-447F-9DC9-5C0C24953B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6A2565A8-8552-4ADA-8DB8-A219E74CF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49218"/>
              </p:ext>
            </p:extLst>
          </p:nvPr>
        </p:nvGraphicFramePr>
        <p:xfrm>
          <a:off x="1524001" y="1214439"/>
          <a:ext cx="82597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4025880" imgH="419040" progId="Equation.DSMT4">
                  <p:embed/>
                </p:oleObj>
              </mc:Choice>
              <mc:Fallback>
                <p:oleObj name="Equation" r:id="rId3" imgW="4025880" imgH="419040" progId="Equation.DSMT4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6A2565A8-8552-4ADA-8DB8-A219E74CF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214439"/>
                        <a:ext cx="82597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5">
            <a:extLst>
              <a:ext uri="{FF2B5EF4-FFF2-40B4-BE49-F238E27FC236}">
                <a16:creationId xmlns:a16="http://schemas.microsoft.com/office/drawing/2014/main" id="{82661162-1973-47F0-AAAE-C8B9BF69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71689"/>
            <a:ext cx="7732713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B4103DA-8077-4735-B450-09F16E96B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87789"/>
              </p:ext>
            </p:extLst>
          </p:nvPr>
        </p:nvGraphicFramePr>
        <p:xfrm>
          <a:off x="1909763" y="1233488"/>
          <a:ext cx="5754687" cy="517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3288960" imgH="2958840" progId="Equation.DSMT4">
                  <p:embed/>
                </p:oleObj>
              </mc:Choice>
              <mc:Fallback>
                <p:oleObj name="Equation" r:id="rId3" imgW="3288960" imgH="295884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3B4103DA-8077-4735-B450-09F16E96B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233488"/>
                        <a:ext cx="5754687" cy="517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67B51793-B6D8-4222-896A-D9A5B641B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171701"/>
            <a:ext cx="336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的均值向量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FD7D2144-6690-49C3-85AE-9B1CBA67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614" y="3033712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的协方差矩阵</a:t>
            </a: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F66F206-FDDE-4E66-88CE-88F9667C7B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B5C4A76E-BF62-4461-B6DC-2E33F32F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1357313"/>
          <a:ext cx="5832475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733560" imgH="1726920" progId="Equation.DSMT4">
                  <p:embed/>
                </p:oleObj>
              </mc:Choice>
              <mc:Fallback>
                <p:oleObj name="Equation" r:id="rId3" imgW="3733560" imgH="172692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B5C4A76E-BF62-4461-B6DC-2E33F32FB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1357313"/>
                        <a:ext cx="5832475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59A65E0D-51D5-426B-8483-87BEB6538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214814"/>
          <a:ext cx="69040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3365280" imgH="1117440" progId="Equation.DSMT4">
                  <p:embed/>
                </p:oleObj>
              </mc:Choice>
              <mc:Fallback>
                <p:oleObj name="Equation" r:id="rId5" imgW="3365280" imgH="1117440" progId="Equation.DSMT4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59A65E0D-51D5-426B-8483-87BEB6538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14814"/>
                        <a:ext cx="69040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2">
            <a:extLst>
              <a:ext uri="{FF2B5EF4-FFF2-40B4-BE49-F238E27FC236}">
                <a16:creationId xmlns:a16="http://schemas.microsoft.com/office/drawing/2014/main" id="{E0272E73-8777-4C2E-AAED-E6773A7C11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6F1C28E4-E83C-437C-BC93-13E2D90B6FF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178D485B-86C5-406B-9D21-0877240B2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1500188"/>
          <a:ext cx="60912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3974760" imgH="1638000" progId="Equation.DSMT4">
                  <p:embed/>
                </p:oleObj>
              </mc:Choice>
              <mc:Fallback>
                <p:oleObj name="Equation" r:id="rId3" imgW="3974760" imgH="1638000" progId="Equation.DSMT4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178D485B-86C5-406B-9D21-0877240B2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500188"/>
                        <a:ext cx="60912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55F0D97F-FAC6-4E75-BE1D-CC7EFD189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6" y="4357688"/>
          <a:ext cx="5256213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3060360" imgH="1282680" progId="Equation.DSMT4">
                  <p:embed/>
                </p:oleObj>
              </mc:Choice>
              <mc:Fallback>
                <p:oleObj name="Equation" r:id="rId5" imgW="3060360" imgH="1282680" progId="Equation.DSMT4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55F0D97F-FAC6-4E75-BE1D-CC7EFD189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4357688"/>
                        <a:ext cx="5256213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3BFCC242-D367-4010-AB80-BC76C9AD1F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805275D0-E0FD-420F-A109-2C265AB88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94109"/>
              </p:ext>
            </p:extLst>
          </p:nvPr>
        </p:nvGraphicFramePr>
        <p:xfrm>
          <a:off x="1624013" y="1143000"/>
          <a:ext cx="76327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4330440" imgH="2819160" progId="Equation.DSMT4">
                  <p:embed/>
                </p:oleObj>
              </mc:Choice>
              <mc:Fallback>
                <p:oleObj name="Equation" r:id="rId3" imgW="4330440" imgH="2819160" progId="Equation.DSMT4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805275D0-E0FD-420F-A109-2C265AB88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143000"/>
                        <a:ext cx="7632700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EA01FCB-9B7D-4E48-BA96-3C8A255772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11896B29-BF63-45F4-A0F1-8434F8322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1" y="1500188"/>
          <a:ext cx="7775575" cy="417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5168880" imgH="2679480" progId="Equation.DSMT4">
                  <p:embed/>
                </p:oleObj>
              </mc:Choice>
              <mc:Fallback>
                <p:oleObj name="Equation" r:id="rId3" imgW="5168880" imgH="2679480" progId="Equation.DSMT4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11896B29-BF63-45F4-A0F1-8434F8322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1500188"/>
                        <a:ext cx="7775575" cy="417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D65C5567-955F-43E3-A9DE-41322829B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1500189"/>
          <a:ext cx="7704138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5041800" imgH="2768400" progId="Equation.DSMT4">
                  <p:embed/>
                </p:oleObj>
              </mc:Choice>
              <mc:Fallback>
                <p:oleObj name="Equation" r:id="rId3" imgW="5041800" imgH="2768400" progId="Equation.DSMT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D65C5567-955F-43E3-A9DE-41322829B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500189"/>
                        <a:ext cx="7704138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>
            <a:extLst>
              <a:ext uri="{FF2B5EF4-FFF2-40B4-BE49-F238E27FC236}">
                <a16:creationId xmlns:a16="http://schemas.microsoft.com/office/drawing/2014/main" id="{326C8E09-DC38-4682-AEE1-319422FB1E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二元正态分布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BDCC393C-7185-48A2-B010-7A837D4AC17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F54D43DC-CBAD-4484-8694-351CBF5C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1857375"/>
          <a:ext cx="5545138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3124080" imgH="1028520" progId="Equation.DSMT4">
                  <p:embed/>
                </p:oleObj>
              </mc:Choice>
              <mc:Fallback>
                <p:oleObj name="Equation" r:id="rId3" imgW="3124080" imgH="1028520" progId="Equation.DSMT4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F54D43DC-CBAD-4484-8694-351CBF5C7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857375"/>
                        <a:ext cx="5545138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2844F71B-A515-45E5-BC98-7AB565F76FD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68475" y="1048543"/>
            <a:ext cx="42481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元正态分布的密度函数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1F68EB14-8B57-47A5-923F-641B2DD80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4000501"/>
          <a:ext cx="4559300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2857320" imgH="1676160" progId="Equation.DSMT4">
                  <p:embed/>
                </p:oleObj>
              </mc:Choice>
              <mc:Fallback>
                <p:oleObj name="Equation" r:id="rId5" imgW="2857320" imgH="1676160" progId="Equation.DSMT4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1F68EB14-8B57-47A5-923F-641B2DD80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000501"/>
                        <a:ext cx="4559300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A080D104-B6FD-4D59-B630-ABB2A033943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85900" y="110331"/>
            <a:ext cx="8540750" cy="1143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随机向量</a:t>
            </a:r>
          </a:p>
        </p:txBody>
      </p:sp>
      <p:sp>
        <p:nvSpPr>
          <p:cNvPr id="1028" name="内容占位符 2">
            <a:extLst>
              <a:ext uri="{FF2B5EF4-FFF2-40B4-BE49-F238E27FC236}">
                <a16:creationId xmlns:a16="http://schemas.microsoft.com/office/drawing/2014/main" id="{D48440A0-24BE-4A02-A41D-0E60FE43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428751"/>
            <a:ext cx="8358188" cy="5072063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</a:t>
            </a:r>
            <a:r>
              <a:rPr lang="en-US" altLang="zh-CN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X</a:t>
            </a:r>
            <a:r>
              <a:rPr lang="en-US" altLang="zh-CN" sz="32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32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random variables.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altLang="zh-CN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-dimensional random vector is a function</a:t>
            </a: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44600CC4-1A84-4DD4-9857-5673F216B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2928939"/>
          <a:ext cx="6426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71520" imgH="939600" progId="Equation.DSMT4">
                  <p:embed/>
                </p:oleObj>
              </mc:Choice>
              <mc:Fallback>
                <p:oleObj name="Equation" r:id="rId3" imgW="2171520" imgH="939600" progId="Equation.DSMT4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44600CC4-1A84-4DD4-9857-5673F216B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928939"/>
                        <a:ext cx="6426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9B2A5799-43F4-45E2-8F1C-856D18FC4C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5595EC6F-2E7B-418B-BEC0-790BEBAF0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41177"/>
              </p:ext>
            </p:extLst>
          </p:nvPr>
        </p:nvGraphicFramePr>
        <p:xfrm>
          <a:off x="1147762" y="1143000"/>
          <a:ext cx="9691687" cy="501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7378560" imgH="3213000" progId="Equation.DSMT4">
                  <p:embed/>
                </p:oleObj>
              </mc:Choice>
              <mc:Fallback>
                <p:oleObj name="Equation" r:id="rId3" imgW="7378560" imgH="3213000" progId="Equation.DSMT4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5595EC6F-2E7B-418B-BEC0-790BEBAF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2" y="1143000"/>
                        <a:ext cx="9691687" cy="5015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A2BF44A6-E14D-4756-A571-EB0AB05D85B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527830"/>
              </p:ext>
            </p:extLst>
          </p:nvPr>
        </p:nvGraphicFramePr>
        <p:xfrm>
          <a:off x="1920875" y="1357313"/>
          <a:ext cx="8143875" cy="46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5460840" imgH="3098520" progId="Equation.DSMT4">
                  <p:embed/>
                </p:oleObj>
              </mc:Choice>
              <mc:Fallback>
                <p:oleObj name="Equation" r:id="rId3" imgW="5460840" imgH="3098520" progId="Equation.DSMT4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A2BF44A6-E14D-4756-A571-EB0AB05D8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357313"/>
                        <a:ext cx="8143875" cy="462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2">
            <a:extLst>
              <a:ext uri="{FF2B5EF4-FFF2-40B4-BE49-F238E27FC236}">
                <a16:creationId xmlns:a16="http://schemas.microsoft.com/office/drawing/2014/main" id="{A3B40097-21D4-4B09-8078-B649EA60D0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7AD6DA78-26B0-48E6-BE1C-93EEC6797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79778"/>
              </p:ext>
            </p:extLst>
          </p:nvPr>
        </p:nvGraphicFramePr>
        <p:xfrm>
          <a:off x="1619251" y="1302544"/>
          <a:ext cx="7572375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933640" imgH="1714320" progId="Equation.DSMT4">
                  <p:embed/>
                </p:oleObj>
              </mc:Choice>
              <mc:Fallback>
                <p:oleObj name="Equation" r:id="rId3" imgW="2933640" imgH="1714320" progId="Equation.DSMT4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7AD6DA78-26B0-48E6-BE1C-93EEC6797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1302544"/>
                        <a:ext cx="7572375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2">
            <a:extLst>
              <a:ext uri="{FF2B5EF4-FFF2-40B4-BE49-F238E27FC236}">
                <a16:creationId xmlns:a16="http://schemas.microsoft.com/office/drawing/2014/main" id="{47E36514-E42C-430E-8F9A-205431CD36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0F5DA05A-081C-4305-9563-9FDB9ABABB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56EA5136-CFC1-480D-9AF7-18328235A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1500188"/>
          <a:ext cx="4071938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2184120" imgH="2412720" progId="Equation.DSMT4">
                  <p:embed/>
                </p:oleObj>
              </mc:Choice>
              <mc:Fallback>
                <p:oleObj name="Equation" r:id="rId3" imgW="2184120" imgH="2412720" progId="Equation.DSMT4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56EA5136-CFC1-480D-9AF7-18328235A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500188"/>
                        <a:ext cx="4071938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D93B40D8-B245-471F-80E3-C79238B3F1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0DC74ED8-2920-4C62-AC0E-9B82B37D7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1" y="1357314"/>
          <a:ext cx="7345363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3657600" imgH="2108160" progId="Equation.DSMT4">
                  <p:embed/>
                </p:oleObj>
              </mc:Choice>
              <mc:Fallback>
                <p:oleObj name="Equation" r:id="rId3" imgW="3657600" imgH="2108160" progId="Equation.DSMT4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0DC74ED8-2920-4C62-AC0E-9B82B37D7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1357314"/>
                        <a:ext cx="7345363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D97A0FAD-780A-4049-8631-614F62E35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1" y="5643564"/>
          <a:ext cx="7235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3441600" imgH="253800" progId="Equation.DSMT4">
                  <p:embed/>
                </p:oleObj>
              </mc:Choice>
              <mc:Fallback>
                <p:oleObj name="Equation" r:id="rId5" imgW="3441600" imgH="253800" progId="Equation.DSMT4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D97A0FAD-780A-4049-8631-614F62E35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5643564"/>
                        <a:ext cx="72358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38B79723-E811-421C-BC4F-9DD5DF4C8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9" y="1714501"/>
          <a:ext cx="7845425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3416040" imgH="2031840" progId="Equation.DSMT4">
                  <p:embed/>
                </p:oleObj>
              </mc:Choice>
              <mc:Fallback>
                <p:oleObj name="Equation" r:id="rId3" imgW="3416040" imgH="2031840" progId="Equation.DSMT4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38B79723-E811-421C-BC4F-9DD5DF4C8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1714501"/>
                        <a:ext cx="7845425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">
            <a:extLst>
              <a:ext uri="{FF2B5EF4-FFF2-40B4-BE49-F238E27FC236}">
                <a16:creationId xmlns:a16="http://schemas.microsoft.com/office/drawing/2014/main" id="{162EB8B1-BF5C-4B54-82F5-4EFFEBED26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53AFC1EA-5091-4E42-B8F3-0B98CBE95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1643064"/>
          <a:ext cx="72421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4330440" imgH="2730240" progId="Equation.DSMT4">
                  <p:embed/>
                </p:oleObj>
              </mc:Choice>
              <mc:Fallback>
                <p:oleObj name="Equation" r:id="rId3" imgW="4330440" imgH="2730240" progId="Equation.DSMT4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53AFC1EA-5091-4E42-B8F3-0B98CBE95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1643064"/>
                        <a:ext cx="7242175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2">
            <a:extLst>
              <a:ext uri="{FF2B5EF4-FFF2-40B4-BE49-F238E27FC236}">
                <a16:creationId xmlns:a16="http://schemas.microsoft.com/office/drawing/2014/main" id="{980491BB-C27D-473A-B240-9397B170D55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6067CD6C-A42B-484B-B624-E286F42FE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9" y="1428751"/>
          <a:ext cx="5500687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2793960" imgH="2323800" progId="Equation.DSMT4">
                  <p:embed/>
                </p:oleObj>
              </mc:Choice>
              <mc:Fallback>
                <p:oleObj name="Equation" r:id="rId3" imgW="2793960" imgH="2323800" progId="Equation.DSMT4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6067CD6C-A42B-484B-B624-E286F42F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1428751"/>
                        <a:ext cx="5500687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>
            <a:extLst>
              <a:ext uri="{FF2B5EF4-FFF2-40B4-BE49-F238E27FC236}">
                <a16:creationId xmlns:a16="http://schemas.microsoft.com/office/drawing/2014/main" id="{4A249722-2212-43F8-B96E-FD236E5D5E8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3C8DB402-CBF8-4D20-BEA4-49C5CB248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1357314"/>
          <a:ext cx="4672012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2946240" imgH="3225600" progId="Equation.DSMT4">
                  <p:embed/>
                </p:oleObj>
              </mc:Choice>
              <mc:Fallback>
                <p:oleObj name="Equation" r:id="rId3" imgW="2946240" imgH="3225600" progId="Equation.DSMT4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3C8DB402-CBF8-4D20-BEA4-49C5CB248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357314"/>
                        <a:ext cx="4672012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">
            <a:extLst>
              <a:ext uri="{FF2B5EF4-FFF2-40B4-BE49-F238E27FC236}">
                <a16:creationId xmlns:a16="http://schemas.microsoft.com/office/drawing/2014/main" id="{1FB52F59-7633-49F7-A924-89EFFE912B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DBF00BC-7DFA-4595-8433-47DD9DDB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6" y="43524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09E222-6E9A-4A0D-9E18-03D240BD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6" y="43762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2060"/>
              </a:solidFill>
            </a:endParaRPr>
          </a:p>
        </p:txBody>
      </p:sp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FBF4770E-6838-4E11-9169-79CD8846942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7238431"/>
              </p:ext>
            </p:extLst>
          </p:nvPr>
        </p:nvGraphicFramePr>
        <p:xfrm>
          <a:off x="2238376" y="1890714"/>
          <a:ext cx="597217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2400120" imgH="977760" progId="Equation.DSMT4">
                  <p:embed/>
                </p:oleObj>
              </mc:Choice>
              <mc:Fallback>
                <p:oleObj name="Equation" r:id="rId3" imgW="2400120" imgH="977760" progId="Equation.DSMT4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FBF4770E-6838-4E11-9169-79CD88469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1890714"/>
                        <a:ext cx="5972175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2">
            <a:extLst>
              <a:ext uri="{FF2B5EF4-FFF2-40B4-BE49-F238E27FC236}">
                <a16:creationId xmlns:a16="http://schemas.microsoft.com/office/drawing/2014/main" id="{759AB1FD-A623-403C-89AD-B5D7107DF0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C82D8E34-4C13-4673-8B88-D79FA649EC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0025" y="285751"/>
            <a:ext cx="8540750" cy="1143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随机向量</a:t>
            </a:r>
          </a:p>
        </p:txBody>
      </p:sp>
      <p:sp>
        <p:nvSpPr>
          <p:cNvPr id="2055" name="TextBox 13">
            <a:extLst>
              <a:ext uri="{FF2B5EF4-FFF2-40B4-BE49-F238E27FC236}">
                <a16:creationId xmlns:a16="http://schemas.microsoft.com/office/drawing/2014/main" id="{F768B6C4-E1CC-4545-97F1-54D21DC7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1500188"/>
            <a:ext cx="78581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Multivariate distribution function</a:t>
            </a:r>
          </a:p>
          <a:p>
            <a:pPr eaLnBrk="1" hangingPunct="1"/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Multivariate density function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</a:p>
          <a:p>
            <a:pPr eaLnBrk="1" hangingPunct="1"/>
            <a:endParaRPr lang="en-US" altLang="zh-CN" sz="2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9">
            <a:extLst>
              <a:ext uri="{FF2B5EF4-FFF2-40B4-BE49-F238E27FC236}">
                <a16:creationId xmlns:a16="http://schemas.microsoft.com/office/drawing/2014/main" id="{9C058F56-E376-4A1D-AD3D-5D0EC9A26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67338"/>
              </p:ext>
            </p:extLst>
          </p:nvPr>
        </p:nvGraphicFramePr>
        <p:xfrm>
          <a:off x="3452813" y="5143500"/>
          <a:ext cx="5334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082600" imgH="330120" progId="Equation.3">
                  <p:embed/>
                </p:oleObj>
              </mc:Choice>
              <mc:Fallback>
                <p:oleObj name="Equation" r:id="rId3" imgW="2082600" imgH="330120" progId="Equation.3">
                  <p:embed/>
                  <p:pic>
                    <p:nvPicPr>
                      <p:cNvPr id="2050" name="Object 9">
                        <a:extLst>
                          <a:ext uri="{FF2B5EF4-FFF2-40B4-BE49-F238E27FC236}">
                            <a16:creationId xmlns:a16="http://schemas.microsoft.com/office/drawing/2014/main" id="{9C058F56-E376-4A1D-AD3D-5D0EC9A26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5143500"/>
                        <a:ext cx="5334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>
            <a:extLst>
              <a:ext uri="{FF2B5EF4-FFF2-40B4-BE49-F238E27FC236}">
                <a16:creationId xmlns:a16="http://schemas.microsoft.com/office/drawing/2014/main" id="{EDA53311-8998-4DFA-834A-B71F91F63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68949"/>
              </p:ext>
            </p:extLst>
          </p:nvPr>
        </p:nvGraphicFramePr>
        <p:xfrm>
          <a:off x="1952626" y="3857625"/>
          <a:ext cx="52800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298600" imgH="469800" progId="Equation.DSMT4">
                  <p:embed/>
                </p:oleObj>
              </mc:Choice>
              <mc:Fallback>
                <p:oleObj name="Equation" r:id="rId5" imgW="2298600" imgH="469800" progId="Equation.DSMT4">
                  <p:embed/>
                  <p:pic>
                    <p:nvPicPr>
                      <p:cNvPr id="2051" name="Object 10">
                        <a:extLst>
                          <a:ext uri="{FF2B5EF4-FFF2-40B4-BE49-F238E27FC236}">
                            <a16:creationId xmlns:a16="http://schemas.microsoft.com/office/drawing/2014/main" id="{EDA53311-8998-4DFA-834A-B71F91F63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3857625"/>
                        <a:ext cx="52800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1">
            <a:extLst>
              <a:ext uri="{FF2B5EF4-FFF2-40B4-BE49-F238E27FC236}">
                <a16:creationId xmlns:a16="http://schemas.microsoft.com/office/drawing/2014/main" id="{137931F6-20AC-42AD-B6D8-74C39B5CA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359231"/>
              </p:ext>
            </p:extLst>
          </p:nvPr>
        </p:nvGraphicFramePr>
        <p:xfrm>
          <a:off x="7739063" y="4143375"/>
          <a:ext cx="2500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015920" imgH="241200" progId="Equation.3">
                  <p:embed/>
                </p:oleObj>
              </mc:Choice>
              <mc:Fallback>
                <p:oleObj name="Equation" r:id="rId7" imgW="1015920" imgH="241200" progId="Equation.3">
                  <p:embed/>
                  <p:pic>
                    <p:nvPicPr>
                      <p:cNvPr id="2052" name="Object 11">
                        <a:extLst>
                          <a:ext uri="{FF2B5EF4-FFF2-40B4-BE49-F238E27FC236}">
                            <a16:creationId xmlns:a16="http://schemas.microsoft.com/office/drawing/2014/main" id="{137931F6-20AC-42AD-B6D8-74C39B5CA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4143375"/>
                        <a:ext cx="25003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>
            <a:extLst>
              <a:ext uri="{FF2B5EF4-FFF2-40B4-BE49-F238E27FC236}">
                <a16:creationId xmlns:a16="http://schemas.microsoft.com/office/drawing/2014/main" id="{222ABDDD-D178-4738-B3F7-42CCBB6B7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35772"/>
              </p:ext>
            </p:extLst>
          </p:nvPr>
        </p:nvGraphicFramePr>
        <p:xfrm>
          <a:off x="2024063" y="2214564"/>
          <a:ext cx="79867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2997000" imgH="241200" progId="Equation.DSMT4">
                  <p:embed/>
                </p:oleObj>
              </mc:Choice>
              <mc:Fallback>
                <p:oleObj name="Equation" r:id="rId9" imgW="2997000" imgH="241200" progId="Equation.DSMT4">
                  <p:embed/>
                  <p:pic>
                    <p:nvPicPr>
                      <p:cNvPr id="2053" name="Object 8">
                        <a:extLst>
                          <a:ext uri="{FF2B5EF4-FFF2-40B4-BE49-F238E27FC236}">
                            <a16:creationId xmlns:a16="http://schemas.microsoft.com/office/drawing/2014/main" id="{222ABDDD-D178-4738-B3F7-42CCBB6B7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214564"/>
                        <a:ext cx="79867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3">
            <a:extLst>
              <a:ext uri="{FF2B5EF4-FFF2-40B4-BE49-F238E27FC236}">
                <a16:creationId xmlns:a16="http://schemas.microsoft.com/office/drawing/2014/main" id="{6D4FD3CD-3150-417E-8290-082802C8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6" y="4519614"/>
            <a:ext cx="3095625" cy="4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kumimoji="1" lang="zh-CN" altLang="en-US" sz="2400" b="1">
                <a:solidFill>
                  <a:srgbClr val="002060"/>
                </a:solidFill>
              </a:rPr>
              <a:t>样本</a:t>
            </a:r>
            <a:r>
              <a:rPr kumimoji="1"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平均数</a:t>
            </a:r>
            <a:endParaRPr kumimoji="1" lang="zh-CN" altLang="en-US" sz="2400" b="1">
              <a:solidFill>
                <a:srgbClr val="002060"/>
              </a:solidFill>
            </a:endParaRPr>
          </a:p>
        </p:txBody>
      </p:sp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4A661A6D-BB4F-48D2-B432-38C3A5937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24000"/>
              </p:ext>
            </p:extLst>
          </p:nvPr>
        </p:nvGraphicFramePr>
        <p:xfrm>
          <a:off x="3963989" y="4448176"/>
          <a:ext cx="15128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:a16="http://schemas.microsoft.com/office/drawing/2014/main" id="{4A661A6D-BB4F-48D2-B432-38C3A5937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4448176"/>
                        <a:ext cx="15128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3DBE5333-92A5-48E0-8167-E6453D293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7475"/>
              </p:ext>
            </p:extLst>
          </p:nvPr>
        </p:nvGraphicFramePr>
        <p:xfrm>
          <a:off x="7061201" y="4519613"/>
          <a:ext cx="24479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3DBE5333-92A5-48E0-8167-E6453D293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1" y="4519613"/>
                        <a:ext cx="24479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>
            <a:extLst>
              <a:ext uri="{FF2B5EF4-FFF2-40B4-BE49-F238E27FC236}">
                <a16:creationId xmlns:a16="http://schemas.microsoft.com/office/drawing/2014/main" id="{1A665EC4-4C75-4750-B2FC-337F394E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4519614"/>
            <a:ext cx="1657350" cy="4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kumimoji="1" lang="zh-CN" altLang="en-US" sz="2400" b="1">
                <a:solidFill>
                  <a:srgbClr val="002060"/>
                </a:solidFill>
              </a:rPr>
              <a:t>样本方差</a:t>
            </a:r>
          </a:p>
        </p:txBody>
      </p:sp>
      <p:graphicFrame>
        <p:nvGraphicFramePr>
          <p:cNvPr id="29700" name="Object 5">
            <a:extLst>
              <a:ext uri="{FF2B5EF4-FFF2-40B4-BE49-F238E27FC236}">
                <a16:creationId xmlns:a16="http://schemas.microsoft.com/office/drawing/2014/main" id="{5B42E875-7364-45F5-B7A0-C7C11CC26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46353"/>
              </p:ext>
            </p:extLst>
          </p:nvPr>
        </p:nvGraphicFramePr>
        <p:xfrm>
          <a:off x="2381250" y="2071689"/>
          <a:ext cx="5761038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2857320" imgH="939600" progId="Equation.DSMT4">
                  <p:embed/>
                </p:oleObj>
              </mc:Choice>
              <mc:Fallback>
                <p:oleObj name="Equation" r:id="rId7" imgW="2857320" imgH="939600" progId="Equation.DSMT4">
                  <p:embed/>
                  <p:pic>
                    <p:nvPicPr>
                      <p:cNvPr id="29700" name="Object 5">
                        <a:extLst>
                          <a:ext uri="{FF2B5EF4-FFF2-40B4-BE49-F238E27FC236}">
                            <a16:creationId xmlns:a16="http://schemas.microsoft.com/office/drawing/2014/main" id="{5B42E875-7364-45F5-B7A0-C7C11CC26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071689"/>
                        <a:ext cx="5761038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E54D8075-1849-44C2-B84C-A97166F5C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83674"/>
              </p:ext>
            </p:extLst>
          </p:nvPr>
        </p:nvGraphicFramePr>
        <p:xfrm>
          <a:off x="4429125" y="3678239"/>
          <a:ext cx="152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29701" name="Object 6">
                        <a:extLst>
                          <a:ext uri="{FF2B5EF4-FFF2-40B4-BE49-F238E27FC236}">
                            <a16:creationId xmlns:a16="http://schemas.microsoft.com/office/drawing/2014/main" id="{E54D8075-1849-44C2-B84C-A97166F5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678239"/>
                        <a:ext cx="1524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Box 7">
            <a:extLst>
              <a:ext uri="{FF2B5EF4-FFF2-40B4-BE49-F238E27FC236}">
                <a16:creationId xmlns:a16="http://schemas.microsoft.com/office/drawing/2014/main" id="{29E6CAEB-18BA-4213-AC58-0AE5FBB7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357314"/>
            <a:ext cx="564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2060"/>
                </a:solidFill>
              </a:rPr>
              <a:t>样本统计量的特征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Text Box 4">
            <a:extLst>
              <a:ext uri="{FF2B5EF4-FFF2-40B4-BE49-F238E27FC236}">
                <a16:creationId xmlns:a16="http://schemas.microsoft.com/office/drawing/2014/main" id="{A54B2607-51C8-41D7-96F4-DE70C3AD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715963"/>
            <a:ext cx="842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</a:rPr>
              <a:t>估计量的评价标准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样本均值和方差的性质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5093" name="Object 3">
            <a:extLst>
              <a:ext uri="{FF2B5EF4-FFF2-40B4-BE49-F238E27FC236}">
                <a16:creationId xmlns:a16="http://schemas.microsoft.com/office/drawing/2014/main" id="{0E621C4A-79AF-4B83-B709-F90FCD60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16453"/>
              </p:ext>
            </p:extLst>
          </p:nvPr>
        </p:nvGraphicFramePr>
        <p:xfrm>
          <a:off x="1976438" y="1939926"/>
          <a:ext cx="784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3" imgW="3238200" imgH="253800" progId="Equation.3">
                  <p:embed/>
                </p:oleObj>
              </mc:Choice>
              <mc:Fallback>
                <p:oleObj name="Equation" r:id="rId3" imgW="3238200" imgH="253800" progId="Equation.3">
                  <p:embed/>
                  <p:pic>
                    <p:nvPicPr>
                      <p:cNvPr id="345093" name="Object 3">
                        <a:extLst>
                          <a:ext uri="{FF2B5EF4-FFF2-40B4-BE49-F238E27FC236}">
                            <a16:creationId xmlns:a16="http://schemas.microsoft.com/office/drawing/2014/main" id="{0E621C4A-79AF-4B83-B709-F90FCD608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939926"/>
                        <a:ext cx="784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4">
            <a:extLst>
              <a:ext uri="{FF2B5EF4-FFF2-40B4-BE49-F238E27FC236}">
                <a16:creationId xmlns:a16="http://schemas.microsoft.com/office/drawing/2014/main" id="{E06991BB-3DE2-4529-9BEB-DDC590FAC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54301"/>
              </p:ext>
            </p:extLst>
          </p:nvPr>
        </p:nvGraphicFramePr>
        <p:xfrm>
          <a:off x="1976438" y="2659064"/>
          <a:ext cx="4248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5" imgW="1739880" imgH="241200" progId="Equation.3">
                  <p:embed/>
                </p:oleObj>
              </mc:Choice>
              <mc:Fallback>
                <p:oleObj name="Equation" r:id="rId5" imgW="1739880" imgH="241200" progId="Equation.3">
                  <p:embed/>
                  <p:pic>
                    <p:nvPicPr>
                      <p:cNvPr id="345094" name="Object 4">
                        <a:extLst>
                          <a:ext uri="{FF2B5EF4-FFF2-40B4-BE49-F238E27FC236}">
                            <a16:creationId xmlns:a16="http://schemas.microsoft.com/office/drawing/2014/main" id="{E06991BB-3DE2-4529-9BEB-DDC590FAC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2659064"/>
                        <a:ext cx="42481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7">
            <a:extLst>
              <a:ext uri="{FF2B5EF4-FFF2-40B4-BE49-F238E27FC236}">
                <a16:creationId xmlns:a16="http://schemas.microsoft.com/office/drawing/2014/main" id="{68D4AAB2-D7FB-4356-ACCE-3A93B5F4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636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一、无偏性</a:t>
            </a:r>
          </a:p>
        </p:txBody>
      </p:sp>
      <p:graphicFrame>
        <p:nvGraphicFramePr>
          <p:cNvPr id="345096" name="Object 5">
            <a:extLst>
              <a:ext uri="{FF2B5EF4-FFF2-40B4-BE49-F238E27FC236}">
                <a16:creationId xmlns:a16="http://schemas.microsoft.com/office/drawing/2014/main" id="{D9D1CCDD-76D5-4A9F-817A-07AC3B056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85505"/>
              </p:ext>
            </p:extLst>
          </p:nvPr>
        </p:nvGraphicFramePr>
        <p:xfrm>
          <a:off x="4352926" y="3379789"/>
          <a:ext cx="1433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345096" name="Object 5">
                        <a:extLst>
                          <a:ext uri="{FF2B5EF4-FFF2-40B4-BE49-F238E27FC236}">
                            <a16:creationId xmlns:a16="http://schemas.microsoft.com/office/drawing/2014/main" id="{D9D1CCDD-76D5-4A9F-817A-07AC3B056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3379789"/>
                        <a:ext cx="1433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7" name="Object 6">
            <a:extLst>
              <a:ext uri="{FF2B5EF4-FFF2-40B4-BE49-F238E27FC236}">
                <a16:creationId xmlns:a16="http://schemas.microsoft.com/office/drawing/2014/main" id="{E199D0BD-63B4-41E3-9E9C-6A26F6502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72905"/>
              </p:ext>
            </p:extLst>
          </p:nvPr>
        </p:nvGraphicFramePr>
        <p:xfrm>
          <a:off x="3128963" y="3989388"/>
          <a:ext cx="208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公式" r:id="rId9" imgW="965160" imgH="215640" progId="Equation.3">
                  <p:embed/>
                </p:oleObj>
              </mc:Choice>
              <mc:Fallback>
                <p:oleObj name="公式" r:id="rId9" imgW="965160" imgH="215640" progId="Equation.3">
                  <p:embed/>
                  <p:pic>
                    <p:nvPicPr>
                      <p:cNvPr id="345097" name="Object 6">
                        <a:extLst>
                          <a:ext uri="{FF2B5EF4-FFF2-40B4-BE49-F238E27FC236}">
                            <a16:creationId xmlns:a16="http://schemas.microsoft.com/office/drawing/2014/main" id="{E199D0BD-63B4-41E3-9E9C-6A26F6502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989388"/>
                        <a:ext cx="20891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8" name="Object 7">
            <a:extLst>
              <a:ext uri="{FF2B5EF4-FFF2-40B4-BE49-F238E27FC236}">
                <a16:creationId xmlns:a16="http://schemas.microsoft.com/office/drawing/2014/main" id="{FF0FAFAB-0102-4A56-AA30-B76E48845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74628"/>
              </p:ext>
            </p:extLst>
          </p:nvPr>
        </p:nvGraphicFramePr>
        <p:xfrm>
          <a:off x="2120900" y="4027488"/>
          <a:ext cx="86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345098" name="Object 7">
                        <a:extLst>
                          <a:ext uri="{FF2B5EF4-FFF2-40B4-BE49-F238E27FC236}">
                            <a16:creationId xmlns:a16="http://schemas.microsoft.com/office/drawing/2014/main" id="{FF0FAFAB-0102-4A56-AA30-B76E48845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027488"/>
                        <a:ext cx="863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9" name="Object 8">
            <a:extLst>
              <a:ext uri="{FF2B5EF4-FFF2-40B4-BE49-F238E27FC236}">
                <a16:creationId xmlns:a16="http://schemas.microsoft.com/office/drawing/2014/main" id="{ABE7A92C-26C0-464B-96A3-C0BA0AD6D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90936"/>
              </p:ext>
            </p:extLst>
          </p:nvPr>
        </p:nvGraphicFramePr>
        <p:xfrm>
          <a:off x="2049463" y="4603751"/>
          <a:ext cx="48244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3" imgW="2273040" imgH="863280" progId="Equation.DSMT4">
                  <p:embed/>
                </p:oleObj>
              </mc:Choice>
              <mc:Fallback>
                <p:oleObj name="Equation" r:id="rId13" imgW="2273040" imgH="863280" progId="Equation.DSMT4">
                  <p:embed/>
                  <p:pic>
                    <p:nvPicPr>
                      <p:cNvPr id="345099" name="Object 8">
                        <a:extLst>
                          <a:ext uri="{FF2B5EF4-FFF2-40B4-BE49-F238E27FC236}">
                            <a16:creationId xmlns:a16="http://schemas.microsoft.com/office/drawing/2014/main" id="{ABE7A92C-26C0-464B-96A3-C0BA0AD6D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603751"/>
                        <a:ext cx="4824412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0" name="Object 9">
            <a:extLst>
              <a:ext uri="{FF2B5EF4-FFF2-40B4-BE49-F238E27FC236}">
                <a16:creationId xmlns:a16="http://schemas.microsoft.com/office/drawing/2014/main" id="{91297F34-4E7C-46D7-B0E5-DAA7EEE3B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68741"/>
              </p:ext>
            </p:extLst>
          </p:nvPr>
        </p:nvGraphicFramePr>
        <p:xfrm>
          <a:off x="1976438" y="3379788"/>
          <a:ext cx="392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5" imgW="177480" imgH="164880" progId="Equation.DSMT4">
                  <p:embed/>
                </p:oleObj>
              </mc:Choice>
              <mc:Fallback>
                <p:oleObj name="Equation" r:id="rId15" imgW="177480" imgH="164880" progId="Equation.DSMT4">
                  <p:embed/>
                  <p:pic>
                    <p:nvPicPr>
                      <p:cNvPr id="345100" name="Object 9">
                        <a:extLst>
                          <a:ext uri="{FF2B5EF4-FFF2-40B4-BE49-F238E27FC236}">
                            <a16:creationId xmlns:a16="http://schemas.microsoft.com/office/drawing/2014/main" id="{91297F34-4E7C-46D7-B0E5-DAA7EEE3B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379788"/>
                        <a:ext cx="392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3">
            <a:extLst>
              <a:ext uri="{FF2B5EF4-FFF2-40B4-BE49-F238E27FC236}">
                <a16:creationId xmlns:a16="http://schemas.microsoft.com/office/drawing/2014/main" id="{B0D6C74F-AC1D-42B1-9D4A-1DBDB2672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9" y="3308351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为任意总体</a:t>
            </a:r>
          </a:p>
        </p:txBody>
      </p:sp>
      <p:sp>
        <p:nvSpPr>
          <p:cNvPr id="30732" name="Rectangle 14">
            <a:extLst>
              <a:ext uri="{FF2B5EF4-FFF2-40B4-BE49-F238E27FC236}">
                <a16:creationId xmlns:a16="http://schemas.microsoft.com/office/drawing/2014/main" id="{5C2FA003-71F1-4B1F-9F5B-BBC7EA24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3797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为简单随机样本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>
            <a:extLst>
              <a:ext uri="{FF2B5EF4-FFF2-40B4-BE49-F238E27FC236}">
                <a16:creationId xmlns:a16="http://schemas.microsoft.com/office/drawing/2014/main" id="{E8C00365-22D8-4B9A-A5CF-E550864C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900113"/>
            <a:ext cx="80645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样本的中心矩是否是总体中心矩的无偏估计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kumimoji="1"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以</a:t>
            </a:r>
            <a:r>
              <a:rPr kumimoji="1"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=2</a:t>
            </a:r>
            <a:r>
              <a:rPr kumimoji="1"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为例证明</a:t>
            </a:r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283DD27A-E552-4909-B898-A1502D006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37048"/>
              </p:ext>
            </p:extLst>
          </p:nvPr>
        </p:nvGraphicFramePr>
        <p:xfrm>
          <a:off x="1608139" y="2628900"/>
          <a:ext cx="7951787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4520880" imgH="1473120" progId="Equation.DSMT4">
                  <p:embed/>
                </p:oleObj>
              </mc:Choice>
              <mc:Fallback>
                <p:oleObj name="Equation" r:id="rId3" imgW="4520880" imgH="1473120" progId="Equation.DSMT4">
                  <p:embed/>
                  <p:pic>
                    <p:nvPicPr>
                      <p:cNvPr id="31746" name="Object 3">
                        <a:extLst>
                          <a:ext uri="{FF2B5EF4-FFF2-40B4-BE49-F238E27FC236}">
                            <a16:creationId xmlns:a16="http://schemas.microsoft.com/office/drawing/2014/main" id="{283DD27A-E552-4909-B898-A1502D006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9" y="2628900"/>
                        <a:ext cx="7951787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63" name="Object 3">
            <a:extLst>
              <a:ext uri="{FF2B5EF4-FFF2-40B4-BE49-F238E27FC236}">
                <a16:creationId xmlns:a16="http://schemas.microsoft.com/office/drawing/2014/main" id="{E16BEC3C-DBE7-431E-A7CC-294E7C5D8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79096"/>
              </p:ext>
            </p:extLst>
          </p:nvPr>
        </p:nvGraphicFramePr>
        <p:xfrm>
          <a:off x="2455862" y="792164"/>
          <a:ext cx="36401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348163" name="Object 3">
                        <a:extLst>
                          <a:ext uri="{FF2B5EF4-FFF2-40B4-BE49-F238E27FC236}">
                            <a16:creationId xmlns:a16="http://schemas.microsoft.com/office/drawing/2014/main" id="{E16BEC3C-DBE7-431E-A7CC-294E7C5D8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2" y="792164"/>
                        <a:ext cx="364013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8E9E674C-33A8-48F3-965D-FFE01E6BA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25178"/>
              </p:ext>
            </p:extLst>
          </p:nvPr>
        </p:nvGraphicFramePr>
        <p:xfrm>
          <a:off x="2395537" y="1873251"/>
          <a:ext cx="58928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5" imgW="2781000" imgH="939600" progId="Equation.DSMT4">
                  <p:embed/>
                </p:oleObj>
              </mc:Choice>
              <mc:Fallback>
                <p:oleObj name="Equation" r:id="rId5" imgW="2781000" imgH="939600" progId="Equation.DSMT4">
                  <p:embed/>
                  <p:pic>
                    <p:nvPicPr>
                      <p:cNvPr id="32771" name="Object 4">
                        <a:extLst>
                          <a:ext uri="{FF2B5EF4-FFF2-40B4-BE49-F238E27FC236}">
                            <a16:creationId xmlns:a16="http://schemas.microsoft.com/office/drawing/2014/main" id="{8E9E674C-33A8-48F3-965D-FFE01E6BA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7" y="1873251"/>
                        <a:ext cx="5892800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6" name="Object 5">
            <a:extLst>
              <a:ext uri="{FF2B5EF4-FFF2-40B4-BE49-F238E27FC236}">
                <a16:creationId xmlns:a16="http://schemas.microsoft.com/office/drawing/2014/main" id="{F8A1945F-F72C-43BF-9A20-2ADBCE1A0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89137"/>
              </p:ext>
            </p:extLst>
          </p:nvPr>
        </p:nvGraphicFramePr>
        <p:xfrm>
          <a:off x="2466976" y="4043364"/>
          <a:ext cx="414178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7" imgW="1993680" imgH="863280" progId="Equation.DSMT4">
                  <p:embed/>
                </p:oleObj>
              </mc:Choice>
              <mc:Fallback>
                <p:oleObj name="Equation" r:id="rId7" imgW="1993680" imgH="863280" progId="Equation.DSMT4">
                  <p:embed/>
                  <p:pic>
                    <p:nvPicPr>
                      <p:cNvPr id="348166" name="Object 5">
                        <a:extLst>
                          <a:ext uri="{FF2B5EF4-FFF2-40B4-BE49-F238E27FC236}">
                            <a16:creationId xmlns:a16="http://schemas.microsoft.com/office/drawing/2014/main" id="{F8A1945F-F72C-43BF-9A20-2ADBCE1A0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4043364"/>
                        <a:ext cx="4141787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5" name="Object 3">
            <a:extLst>
              <a:ext uri="{FF2B5EF4-FFF2-40B4-BE49-F238E27FC236}">
                <a16:creationId xmlns:a16="http://schemas.microsoft.com/office/drawing/2014/main" id="{0807BBB3-B61F-4890-8A8C-114B88E2C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94862"/>
              </p:ext>
            </p:extLst>
          </p:nvPr>
        </p:nvGraphicFramePr>
        <p:xfrm>
          <a:off x="1790700" y="1157288"/>
          <a:ext cx="79073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3" imgW="3263760" imgH="431640" progId="Equation.3">
                  <p:embed/>
                </p:oleObj>
              </mc:Choice>
              <mc:Fallback>
                <p:oleObj name="Equation" r:id="rId3" imgW="3263760" imgH="431640" progId="Equation.3">
                  <p:embed/>
                  <p:pic>
                    <p:nvPicPr>
                      <p:cNvPr id="351235" name="Object 3">
                        <a:extLst>
                          <a:ext uri="{FF2B5EF4-FFF2-40B4-BE49-F238E27FC236}">
                            <a16:creationId xmlns:a16="http://schemas.microsoft.com/office/drawing/2014/main" id="{0807BBB3-B61F-4890-8A8C-114B88E2C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157288"/>
                        <a:ext cx="79073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76049E80-450D-43F7-99D9-F903E1C61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11731"/>
              </p:ext>
            </p:extLst>
          </p:nvPr>
        </p:nvGraphicFramePr>
        <p:xfrm>
          <a:off x="6896101" y="1614488"/>
          <a:ext cx="26082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5" imgW="1155600" imgH="241200" progId="Equation.3">
                  <p:embed/>
                </p:oleObj>
              </mc:Choice>
              <mc:Fallback>
                <p:oleObj name="Equation" r:id="rId5" imgW="1155600" imgH="241200" progId="Equation.3">
                  <p:embed/>
                  <p:pic>
                    <p:nvPicPr>
                      <p:cNvPr id="351236" name="Object 4">
                        <a:extLst>
                          <a:ext uri="{FF2B5EF4-FFF2-40B4-BE49-F238E27FC236}">
                            <a16:creationId xmlns:a16="http://schemas.microsoft.com/office/drawing/2014/main" id="{76049E80-450D-43F7-99D9-F903E1C61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1" y="1614488"/>
                        <a:ext cx="26082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A70E60A4-DA58-4710-8FE7-E430CAA00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40262"/>
              </p:ext>
            </p:extLst>
          </p:nvPr>
        </p:nvGraphicFramePr>
        <p:xfrm>
          <a:off x="4149725" y="1614489"/>
          <a:ext cx="2686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7" imgW="1130040" imgH="241200" progId="Equation.3">
                  <p:embed/>
                </p:oleObj>
              </mc:Choice>
              <mc:Fallback>
                <p:oleObj name="Equation" r:id="rId7" imgW="1130040" imgH="241200" progId="Equation.3">
                  <p:embed/>
                  <p:pic>
                    <p:nvPicPr>
                      <p:cNvPr id="351237" name="Object 5">
                        <a:extLst>
                          <a:ext uri="{FF2B5EF4-FFF2-40B4-BE49-F238E27FC236}">
                            <a16:creationId xmlns:a16="http://schemas.microsoft.com/office/drawing/2014/main" id="{A70E60A4-DA58-4710-8FE7-E430CAA00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614489"/>
                        <a:ext cx="26860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6">
            <a:extLst>
              <a:ext uri="{FF2B5EF4-FFF2-40B4-BE49-F238E27FC236}">
                <a16:creationId xmlns:a16="http://schemas.microsoft.com/office/drawing/2014/main" id="{7FA6E288-9FB4-433F-A597-E6DA33C9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71437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二、有效性</a:t>
            </a:r>
          </a:p>
        </p:txBody>
      </p:sp>
      <p:graphicFrame>
        <p:nvGraphicFramePr>
          <p:cNvPr id="351239" name="Object 6">
            <a:extLst>
              <a:ext uri="{FF2B5EF4-FFF2-40B4-BE49-F238E27FC236}">
                <a16:creationId xmlns:a16="http://schemas.microsoft.com/office/drawing/2014/main" id="{7A2BB290-EC61-4F3E-A37D-91A27CF3A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50838"/>
              </p:ext>
            </p:extLst>
          </p:nvPr>
        </p:nvGraphicFramePr>
        <p:xfrm>
          <a:off x="2297113" y="2366963"/>
          <a:ext cx="704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公式" r:id="rId9" imgW="2844720" imgH="228600" progId="Equation.3">
                  <p:embed/>
                </p:oleObj>
              </mc:Choice>
              <mc:Fallback>
                <p:oleObj name="公式" r:id="rId9" imgW="2844720" imgH="228600" progId="Equation.3">
                  <p:embed/>
                  <p:pic>
                    <p:nvPicPr>
                      <p:cNvPr id="351239" name="Object 6">
                        <a:extLst>
                          <a:ext uri="{FF2B5EF4-FFF2-40B4-BE49-F238E27FC236}">
                            <a16:creationId xmlns:a16="http://schemas.microsoft.com/office/drawing/2014/main" id="{7A2BB290-EC61-4F3E-A37D-91A27CF3A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366963"/>
                        <a:ext cx="704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7">
            <a:extLst>
              <a:ext uri="{FF2B5EF4-FFF2-40B4-BE49-F238E27FC236}">
                <a16:creationId xmlns:a16="http://schemas.microsoft.com/office/drawing/2014/main" id="{BB6CF671-022B-43C4-A59B-72EDF541E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37212"/>
              </p:ext>
            </p:extLst>
          </p:nvPr>
        </p:nvGraphicFramePr>
        <p:xfrm>
          <a:off x="1865314" y="5319714"/>
          <a:ext cx="80406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11" imgW="3466800" imgH="215640" progId="Equation.3">
                  <p:embed/>
                </p:oleObj>
              </mc:Choice>
              <mc:Fallback>
                <p:oleObj name="公式" r:id="rId11" imgW="3466800" imgH="215640" progId="Equation.3">
                  <p:embed/>
                  <p:pic>
                    <p:nvPicPr>
                      <p:cNvPr id="351240" name="Object 7">
                        <a:extLst>
                          <a:ext uri="{FF2B5EF4-FFF2-40B4-BE49-F238E27FC236}">
                            <a16:creationId xmlns:a16="http://schemas.microsoft.com/office/drawing/2014/main" id="{BB6CF671-022B-43C4-A59B-72EDF541E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4" y="5319714"/>
                        <a:ext cx="80406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>
            <a:extLst>
              <a:ext uri="{FF2B5EF4-FFF2-40B4-BE49-F238E27FC236}">
                <a16:creationId xmlns:a16="http://schemas.microsoft.com/office/drawing/2014/main" id="{67318BC9-4C6E-4211-9C92-582ECE302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91926"/>
              </p:ext>
            </p:extLst>
          </p:nvPr>
        </p:nvGraphicFramePr>
        <p:xfrm>
          <a:off x="4816476" y="4167188"/>
          <a:ext cx="18716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3" imgW="914400" imgH="406080" progId="Equation.DSMT4">
                  <p:embed/>
                </p:oleObj>
              </mc:Choice>
              <mc:Fallback>
                <p:oleObj name="Equation" r:id="rId13" imgW="914400" imgH="406080" progId="Equation.DSMT4">
                  <p:embed/>
                  <p:pic>
                    <p:nvPicPr>
                      <p:cNvPr id="33799" name="Object 8">
                        <a:extLst>
                          <a:ext uri="{FF2B5EF4-FFF2-40B4-BE49-F238E27FC236}">
                            <a16:creationId xmlns:a16="http://schemas.microsoft.com/office/drawing/2014/main" id="{67318BC9-4C6E-4211-9C92-582ECE302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6" y="4167188"/>
                        <a:ext cx="187166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9">
            <a:extLst>
              <a:ext uri="{FF2B5EF4-FFF2-40B4-BE49-F238E27FC236}">
                <a16:creationId xmlns:a16="http://schemas.microsoft.com/office/drawing/2014/main" id="{4654A09B-1ED8-4DF1-9640-93A51C95D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45302"/>
              </p:ext>
            </p:extLst>
          </p:nvPr>
        </p:nvGraphicFramePr>
        <p:xfrm>
          <a:off x="2513014" y="4338638"/>
          <a:ext cx="4603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33800" name="Object 9">
                        <a:extLst>
                          <a:ext uri="{FF2B5EF4-FFF2-40B4-BE49-F238E27FC236}">
                            <a16:creationId xmlns:a16="http://schemas.microsoft.com/office/drawing/2014/main" id="{4654A09B-1ED8-4DF1-9640-93A51C95D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4" y="4338638"/>
                        <a:ext cx="4603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>
            <a:extLst>
              <a:ext uri="{FF2B5EF4-FFF2-40B4-BE49-F238E27FC236}">
                <a16:creationId xmlns:a16="http://schemas.microsoft.com/office/drawing/2014/main" id="{E38B64B2-D879-4DA1-BC36-CE0BEE605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9" y="2943226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总体的数学期望是</a:t>
            </a:r>
          </a:p>
        </p:txBody>
      </p:sp>
      <p:graphicFrame>
        <p:nvGraphicFramePr>
          <p:cNvPr id="33801" name="Object 10">
            <a:extLst>
              <a:ext uri="{FF2B5EF4-FFF2-40B4-BE49-F238E27FC236}">
                <a16:creationId xmlns:a16="http://schemas.microsoft.com/office/drawing/2014/main" id="{6AC89F42-5FE9-4301-A525-435F5FD6A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83990"/>
              </p:ext>
            </p:extLst>
          </p:nvPr>
        </p:nvGraphicFramePr>
        <p:xfrm>
          <a:off x="5392738" y="3087689"/>
          <a:ext cx="3238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33801" name="Object 10">
                        <a:extLst>
                          <a:ext uri="{FF2B5EF4-FFF2-40B4-BE49-F238E27FC236}">
                            <a16:creationId xmlns:a16="http://schemas.microsoft.com/office/drawing/2014/main" id="{6AC89F42-5FE9-4301-A525-435F5FD6A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087689"/>
                        <a:ext cx="3238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1">
            <a:extLst>
              <a:ext uri="{FF2B5EF4-FFF2-40B4-BE49-F238E27FC236}">
                <a16:creationId xmlns:a16="http://schemas.microsoft.com/office/drawing/2014/main" id="{C78D55F2-F9C5-4283-A4F6-847D16EF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27860"/>
              </p:ext>
            </p:extLst>
          </p:nvPr>
        </p:nvGraphicFramePr>
        <p:xfrm>
          <a:off x="3305176" y="4183063"/>
          <a:ext cx="11525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19" imgW="583920" imgH="406080" progId="Equation.DSMT4">
                  <p:embed/>
                </p:oleObj>
              </mc:Choice>
              <mc:Fallback>
                <p:oleObj name="Equation" r:id="rId19" imgW="583920" imgH="406080" progId="Equation.DSMT4">
                  <p:embed/>
                  <p:pic>
                    <p:nvPicPr>
                      <p:cNvPr id="33802" name="Object 11">
                        <a:extLst>
                          <a:ext uri="{FF2B5EF4-FFF2-40B4-BE49-F238E27FC236}">
                            <a16:creationId xmlns:a16="http://schemas.microsoft.com/office/drawing/2014/main" id="{C78D55F2-F9C5-4283-A4F6-847D16EF3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6" y="4183063"/>
                        <a:ext cx="11525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2">
            <a:extLst>
              <a:ext uri="{FF2B5EF4-FFF2-40B4-BE49-F238E27FC236}">
                <a16:creationId xmlns:a16="http://schemas.microsoft.com/office/drawing/2014/main" id="{0861E04E-4C4C-49C9-B8A7-BD3606E23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79934"/>
              </p:ext>
            </p:extLst>
          </p:nvPr>
        </p:nvGraphicFramePr>
        <p:xfrm>
          <a:off x="7048500" y="4192588"/>
          <a:ext cx="27368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21" imgW="1422360" imgH="406080" progId="Equation.DSMT4">
                  <p:embed/>
                </p:oleObj>
              </mc:Choice>
              <mc:Fallback>
                <p:oleObj name="Equation" r:id="rId21" imgW="1422360" imgH="406080" progId="Equation.DSMT4">
                  <p:embed/>
                  <p:pic>
                    <p:nvPicPr>
                      <p:cNvPr id="33803" name="Object 12">
                        <a:extLst>
                          <a:ext uri="{FF2B5EF4-FFF2-40B4-BE49-F238E27FC236}">
                            <a16:creationId xmlns:a16="http://schemas.microsoft.com/office/drawing/2014/main" id="{0861E04E-4C4C-49C9-B8A7-BD3606E23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192588"/>
                        <a:ext cx="273685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Line 17">
            <a:extLst>
              <a:ext uri="{FF2B5EF4-FFF2-40B4-BE49-F238E27FC236}">
                <a16:creationId xmlns:a16="http://schemas.microsoft.com/office/drawing/2014/main" id="{7E63853D-CB61-42C5-859F-331D94FB3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4813" y="3448050"/>
            <a:ext cx="20875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3807" name="Line 18">
            <a:extLst>
              <a:ext uri="{FF2B5EF4-FFF2-40B4-BE49-F238E27FC236}">
                <a16:creationId xmlns:a16="http://schemas.microsoft.com/office/drawing/2014/main" id="{8787EEC7-FBC1-4991-9DBA-82A2C1900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3463" y="3375025"/>
            <a:ext cx="16557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3808" name="Line 19">
            <a:extLst>
              <a:ext uri="{FF2B5EF4-FFF2-40B4-BE49-F238E27FC236}">
                <a16:creationId xmlns:a16="http://schemas.microsoft.com/office/drawing/2014/main" id="{A54BC319-0B9C-4DB4-A8B2-9AC7B2559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663" y="344805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3809" name="Line 20">
            <a:extLst>
              <a:ext uri="{FF2B5EF4-FFF2-40B4-BE49-F238E27FC236}">
                <a16:creationId xmlns:a16="http://schemas.microsoft.com/office/drawing/2014/main" id="{E002595A-BA8C-4BB9-9181-F49AF1527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3448051"/>
            <a:ext cx="7921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>
            <a:extLst>
              <a:ext uri="{FF2B5EF4-FFF2-40B4-BE49-F238E27FC236}">
                <a16:creationId xmlns:a16="http://schemas.microsoft.com/office/drawing/2014/main" id="{F50FDD96-03E9-40E8-BD98-749EF6DCA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22859"/>
              </p:ext>
            </p:extLst>
          </p:nvPr>
        </p:nvGraphicFramePr>
        <p:xfrm>
          <a:off x="2063750" y="812800"/>
          <a:ext cx="609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3" imgW="241200" imgH="203040" progId="Equation.3">
                  <p:embed/>
                </p:oleObj>
              </mc:Choice>
              <mc:Fallback>
                <p:oleObj name="Equation" r:id="rId3" imgW="241200" imgH="203040" progId="Equation.3">
                  <p:embed/>
                  <p:pic>
                    <p:nvPicPr>
                      <p:cNvPr id="352258" name="Object 2">
                        <a:extLst>
                          <a:ext uri="{FF2B5EF4-FFF2-40B4-BE49-F238E27FC236}">
                            <a16:creationId xmlns:a16="http://schemas.microsoft.com/office/drawing/2014/main" id="{F50FDD96-03E9-40E8-BD98-749EF6DCA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812800"/>
                        <a:ext cx="609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4">
            <a:extLst>
              <a:ext uri="{FF2B5EF4-FFF2-40B4-BE49-F238E27FC236}">
                <a16:creationId xmlns:a16="http://schemas.microsoft.com/office/drawing/2014/main" id="{998DCE34-79C3-4C45-A015-71D608DA3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089837"/>
              </p:ext>
            </p:extLst>
          </p:nvPr>
        </p:nvGraphicFramePr>
        <p:xfrm>
          <a:off x="2279651" y="2613025"/>
          <a:ext cx="5362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公式" r:id="rId5" imgW="2374560" imgH="215640" progId="Equation.3">
                  <p:embed/>
                </p:oleObj>
              </mc:Choice>
              <mc:Fallback>
                <p:oleObj name="公式" r:id="rId5" imgW="2374560" imgH="215640" progId="Equation.3">
                  <p:embed/>
                  <p:pic>
                    <p:nvPicPr>
                      <p:cNvPr id="352261" name="Object 4">
                        <a:extLst>
                          <a:ext uri="{FF2B5EF4-FFF2-40B4-BE49-F238E27FC236}">
                            <a16:creationId xmlns:a16="http://schemas.microsoft.com/office/drawing/2014/main" id="{998DCE34-79C3-4C45-A015-71D608DA3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613025"/>
                        <a:ext cx="53625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3AB3C854-8F64-421A-8C54-1CD0FEE2E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157126"/>
              </p:ext>
            </p:extLst>
          </p:nvPr>
        </p:nvGraphicFramePr>
        <p:xfrm>
          <a:off x="2136775" y="1604963"/>
          <a:ext cx="34940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7" imgW="1803240" imgH="444240" progId="Equation.DSMT4">
                  <p:embed/>
                </p:oleObj>
              </mc:Choice>
              <mc:Fallback>
                <p:oleObj name="Equation" r:id="rId7" imgW="1803240" imgH="444240" progId="Equation.DSMT4">
                  <p:embed/>
                  <p:pic>
                    <p:nvPicPr>
                      <p:cNvPr id="34820" name="Object 5">
                        <a:extLst>
                          <a:ext uri="{FF2B5EF4-FFF2-40B4-BE49-F238E27FC236}">
                            <a16:creationId xmlns:a16="http://schemas.microsoft.com/office/drawing/2014/main" id="{3AB3C854-8F64-421A-8C54-1CD0FEE2E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1604963"/>
                        <a:ext cx="34940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>
            <a:extLst>
              <a:ext uri="{FF2B5EF4-FFF2-40B4-BE49-F238E27FC236}">
                <a16:creationId xmlns:a16="http://schemas.microsoft.com/office/drawing/2014/main" id="{1911D8EA-FA26-4AF2-B47E-1151A8441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87527"/>
              </p:ext>
            </p:extLst>
          </p:nvPr>
        </p:nvGraphicFramePr>
        <p:xfrm>
          <a:off x="2784475" y="884238"/>
          <a:ext cx="15128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9" imgW="749160" imgH="253800" progId="Equation.DSMT4">
                  <p:embed/>
                </p:oleObj>
              </mc:Choice>
              <mc:Fallback>
                <p:oleObj name="Equation" r:id="rId9" imgW="749160" imgH="253800" progId="Equation.DSMT4">
                  <p:embed/>
                  <p:pic>
                    <p:nvPicPr>
                      <p:cNvPr id="34821" name="Object 6">
                        <a:extLst>
                          <a:ext uri="{FF2B5EF4-FFF2-40B4-BE49-F238E27FC236}">
                            <a16:creationId xmlns:a16="http://schemas.microsoft.com/office/drawing/2014/main" id="{1911D8EA-FA26-4AF2-B47E-1151A8441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884238"/>
                        <a:ext cx="1512888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>
            <a:extLst>
              <a:ext uri="{FF2B5EF4-FFF2-40B4-BE49-F238E27FC236}">
                <a16:creationId xmlns:a16="http://schemas.microsoft.com/office/drawing/2014/main" id="{8AC7C4F3-0C89-43F2-A31A-10D70F33C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55761"/>
              </p:ext>
            </p:extLst>
          </p:nvPr>
        </p:nvGraphicFramePr>
        <p:xfrm>
          <a:off x="4584700" y="668338"/>
          <a:ext cx="2254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11" imgW="1143000" imgH="444240" progId="Equation.DSMT4">
                  <p:embed/>
                </p:oleObj>
              </mc:Choice>
              <mc:Fallback>
                <p:oleObj name="Equation" r:id="rId11" imgW="1143000" imgH="444240" progId="Equation.DSMT4">
                  <p:embed/>
                  <p:pic>
                    <p:nvPicPr>
                      <p:cNvPr id="34822" name="Object 7">
                        <a:extLst>
                          <a:ext uri="{FF2B5EF4-FFF2-40B4-BE49-F238E27FC236}">
                            <a16:creationId xmlns:a16="http://schemas.microsoft.com/office/drawing/2014/main" id="{8AC7C4F3-0C89-43F2-A31A-10D70F33C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668338"/>
                        <a:ext cx="22542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>
            <a:extLst>
              <a:ext uri="{FF2B5EF4-FFF2-40B4-BE49-F238E27FC236}">
                <a16:creationId xmlns:a16="http://schemas.microsoft.com/office/drawing/2014/main" id="{2D82236B-0DC3-4F50-B6D9-673D66409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05252"/>
              </p:ext>
            </p:extLst>
          </p:nvPr>
        </p:nvGraphicFramePr>
        <p:xfrm>
          <a:off x="5953126" y="1604964"/>
          <a:ext cx="3641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13" imgW="1993680" imgH="444240" progId="Equation.DSMT4">
                  <p:embed/>
                </p:oleObj>
              </mc:Choice>
              <mc:Fallback>
                <p:oleObj name="Equation" r:id="rId13" imgW="1993680" imgH="444240" progId="Equation.DSMT4">
                  <p:embed/>
                  <p:pic>
                    <p:nvPicPr>
                      <p:cNvPr id="34823" name="Object 8">
                        <a:extLst>
                          <a:ext uri="{FF2B5EF4-FFF2-40B4-BE49-F238E27FC236}">
                            <a16:creationId xmlns:a16="http://schemas.microsoft.com/office/drawing/2014/main" id="{2D82236B-0DC3-4F50-B6D9-673D66409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6" y="1604964"/>
                        <a:ext cx="364172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9">
            <a:extLst>
              <a:ext uri="{FF2B5EF4-FFF2-40B4-BE49-F238E27FC236}">
                <a16:creationId xmlns:a16="http://schemas.microsoft.com/office/drawing/2014/main" id="{702D94F6-8F61-4E36-B3E6-52A2441E4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60885"/>
              </p:ext>
            </p:extLst>
          </p:nvPr>
        </p:nvGraphicFramePr>
        <p:xfrm>
          <a:off x="2279651" y="3260726"/>
          <a:ext cx="16414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15" imgW="812520" imgH="253800" progId="Equation.DSMT4">
                  <p:embed/>
                </p:oleObj>
              </mc:Choice>
              <mc:Fallback>
                <p:oleObj name="Equation" r:id="rId15" imgW="812520" imgH="253800" progId="Equation.DSMT4">
                  <p:embed/>
                  <p:pic>
                    <p:nvPicPr>
                      <p:cNvPr id="34824" name="Object 9">
                        <a:extLst>
                          <a:ext uri="{FF2B5EF4-FFF2-40B4-BE49-F238E27FC236}">
                            <a16:creationId xmlns:a16="http://schemas.microsoft.com/office/drawing/2014/main" id="{702D94F6-8F61-4E36-B3E6-52A2441E4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260726"/>
                        <a:ext cx="164147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0">
            <a:extLst>
              <a:ext uri="{FF2B5EF4-FFF2-40B4-BE49-F238E27FC236}">
                <a16:creationId xmlns:a16="http://schemas.microsoft.com/office/drawing/2014/main" id="{A2F851B0-D64F-41AE-8E21-E6CC22B79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81535"/>
              </p:ext>
            </p:extLst>
          </p:nvPr>
        </p:nvGraphicFramePr>
        <p:xfrm>
          <a:off x="4295776" y="3044826"/>
          <a:ext cx="2428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17" imgW="1231560" imgH="444240" progId="Equation.DSMT4">
                  <p:embed/>
                </p:oleObj>
              </mc:Choice>
              <mc:Fallback>
                <p:oleObj name="Equation" r:id="rId17" imgW="1231560" imgH="444240" progId="Equation.DSMT4">
                  <p:embed/>
                  <p:pic>
                    <p:nvPicPr>
                      <p:cNvPr id="34825" name="Object 10">
                        <a:extLst>
                          <a:ext uri="{FF2B5EF4-FFF2-40B4-BE49-F238E27FC236}">
                            <a16:creationId xmlns:a16="http://schemas.microsoft.com/office/drawing/2014/main" id="{A2F851B0-D64F-41AE-8E21-E6CC22B79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044826"/>
                        <a:ext cx="242887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1">
            <a:extLst>
              <a:ext uri="{FF2B5EF4-FFF2-40B4-BE49-F238E27FC236}">
                <a16:creationId xmlns:a16="http://schemas.microsoft.com/office/drawing/2014/main" id="{3B653232-0600-4E2D-AFE4-B946F5B3B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03712"/>
              </p:ext>
            </p:extLst>
          </p:nvPr>
        </p:nvGraphicFramePr>
        <p:xfrm>
          <a:off x="2208214" y="3910013"/>
          <a:ext cx="36671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19" imgW="1892160" imgH="444240" progId="Equation.DSMT4">
                  <p:embed/>
                </p:oleObj>
              </mc:Choice>
              <mc:Fallback>
                <p:oleObj name="Equation" r:id="rId19" imgW="1892160" imgH="444240" progId="Equation.DSMT4">
                  <p:embed/>
                  <p:pic>
                    <p:nvPicPr>
                      <p:cNvPr id="34826" name="Object 11">
                        <a:extLst>
                          <a:ext uri="{FF2B5EF4-FFF2-40B4-BE49-F238E27FC236}">
                            <a16:creationId xmlns:a16="http://schemas.microsoft.com/office/drawing/2014/main" id="{3B653232-0600-4E2D-AFE4-B946F5B3B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910013"/>
                        <a:ext cx="36671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2">
            <a:extLst>
              <a:ext uri="{FF2B5EF4-FFF2-40B4-BE49-F238E27FC236}">
                <a16:creationId xmlns:a16="http://schemas.microsoft.com/office/drawing/2014/main" id="{EB65A564-82B2-4AB1-AC6A-664C69D0F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877425"/>
              </p:ext>
            </p:extLst>
          </p:nvPr>
        </p:nvGraphicFramePr>
        <p:xfrm>
          <a:off x="2136776" y="4845050"/>
          <a:ext cx="59150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21" imgW="3238200" imgH="444240" progId="Equation.DSMT4">
                  <p:embed/>
                </p:oleObj>
              </mc:Choice>
              <mc:Fallback>
                <p:oleObj name="Equation" r:id="rId21" imgW="3238200" imgH="444240" progId="Equation.DSMT4">
                  <p:embed/>
                  <p:pic>
                    <p:nvPicPr>
                      <p:cNvPr id="34827" name="Object 12">
                        <a:extLst>
                          <a:ext uri="{FF2B5EF4-FFF2-40B4-BE49-F238E27FC236}">
                            <a16:creationId xmlns:a16="http://schemas.microsoft.com/office/drawing/2014/main" id="{EB65A564-82B2-4AB1-AC6A-664C69D0F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4845050"/>
                        <a:ext cx="5915025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Object 2">
            <a:extLst>
              <a:ext uri="{FF2B5EF4-FFF2-40B4-BE49-F238E27FC236}">
                <a16:creationId xmlns:a16="http://schemas.microsoft.com/office/drawing/2014/main" id="{142E8D4B-6F53-4B3D-8527-4C80EF27A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491865"/>
              </p:ext>
            </p:extLst>
          </p:nvPr>
        </p:nvGraphicFramePr>
        <p:xfrm>
          <a:off x="2236789" y="1914525"/>
          <a:ext cx="71278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2895480" imgH="952200" progId="Equation.DSMT4">
                  <p:embed/>
                </p:oleObj>
              </mc:Choice>
              <mc:Fallback>
                <p:oleObj name="Equation" r:id="rId3" imgW="2895480" imgH="952200" progId="Equation.DSMT4">
                  <p:embed/>
                  <p:pic>
                    <p:nvPicPr>
                      <p:cNvPr id="353282" name="Object 2">
                        <a:extLst>
                          <a:ext uri="{FF2B5EF4-FFF2-40B4-BE49-F238E27FC236}">
                            <a16:creationId xmlns:a16="http://schemas.microsoft.com/office/drawing/2014/main" id="{142E8D4B-6F53-4B3D-8527-4C80EF27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1914525"/>
                        <a:ext cx="712787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3" name="Object 3">
            <a:extLst>
              <a:ext uri="{FF2B5EF4-FFF2-40B4-BE49-F238E27FC236}">
                <a16:creationId xmlns:a16="http://schemas.microsoft.com/office/drawing/2014/main" id="{9FB66D45-5D59-461D-A7F7-FEC55A84E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946062"/>
              </p:ext>
            </p:extLst>
          </p:nvPr>
        </p:nvGraphicFramePr>
        <p:xfrm>
          <a:off x="2236789" y="4291014"/>
          <a:ext cx="3743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1587240" imgH="241200" progId="Equation.3">
                  <p:embed/>
                </p:oleObj>
              </mc:Choice>
              <mc:Fallback>
                <p:oleObj name="Equation" r:id="rId5" imgW="1587240" imgH="241200" progId="Equation.3">
                  <p:embed/>
                  <p:pic>
                    <p:nvPicPr>
                      <p:cNvPr id="353283" name="Object 3">
                        <a:extLst>
                          <a:ext uri="{FF2B5EF4-FFF2-40B4-BE49-F238E27FC236}">
                            <a16:creationId xmlns:a16="http://schemas.microsoft.com/office/drawing/2014/main" id="{9FB66D45-5D59-461D-A7F7-FEC55A84E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4291014"/>
                        <a:ext cx="37433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>
            <a:extLst>
              <a:ext uri="{FF2B5EF4-FFF2-40B4-BE49-F238E27FC236}">
                <a16:creationId xmlns:a16="http://schemas.microsoft.com/office/drawing/2014/main" id="{7A6A149D-7888-4D11-BF08-DD5D3CD6B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0429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ahoma" panose="020B0604030504040204" pitchFamily="34" charset="0"/>
              </a:rPr>
              <a:t>三、一致性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6A784FB6-4EFE-4A60-B102-09C2A3C97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2539"/>
              </p:ext>
            </p:extLst>
          </p:nvPr>
        </p:nvGraphicFramePr>
        <p:xfrm>
          <a:off x="1881188" y="33655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36866" name="Object 3">
                        <a:extLst>
                          <a:ext uri="{FF2B5EF4-FFF2-40B4-BE49-F238E27FC236}">
                            <a16:creationId xmlns:a16="http://schemas.microsoft.com/office/drawing/2014/main" id="{6A784FB6-4EFE-4A60-B102-09C2A3C97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36550"/>
                        <a:ext cx="99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8DB8917A-77F2-43F6-A310-1FA43D287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000079"/>
              </p:ext>
            </p:extLst>
          </p:nvPr>
        </p:nvGraphicFramePr>
        <p:xfrm>
          <a:off x="1592264" y="654051"/>
          <a:ext cx="39655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图表" r:id="rId5" imgW="2647871" imgH="2419254" progId="Excel.Chart.8">
                  <p:embed/>
                </p:oleObj>
              </mc:Choice>
              <mc:Fallback>
                <p:oleObj name="图表" r:id="rId5" imgW="2647871" imgH="2419254" progId="Excel.Chart.8">
                  <p:embed/>
                  <p:pic>
                    <p:nvPicPr>
                      <p:cNvPr id="36867" name="Object 4">
                        <a:extLst>
                          <a:ext uri="{FF2B5EF4-FFF2-40B4-BE49-F238E27FC236}">
                            <a16:creationId xmlns:a16="http://schemas.microsoft.com/office/drawing/2014/main" id="{8DB8917A-77F2-43F6-A310-1FA43D287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4" y="654051"/>
                        <a:ext cx="3965575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>
            <a:extLst>
              <a:ext uri="{FF2B5EF4-FFF2-40B4-BE49-F238E27FC236}">
                <a16:creationId xmlns:a16="http://schemas.microsoft.com/office/drawing/2014/main" id="{B2EA99FB-63D0-4C67-B002-3AB64A401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84361"/>
              </p:ext>
            </p:extLst>
          </p:nvPr>
        </p:nvGraphicFramePr>
        <p:xfrm>
          <a:off x="5826125" y="2238375"/>
          <a:ext cx="41021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图表" r:id="rId7" imgW="4486439" imgH="2933666" progId="Excel.Chart.8">
                  <p:embed/>
                </p:oleObj>
              </mc:Choice>
              <mc:Fallback>
                <p:oleObj name="图表" r:id="rId7" imgW="4486439" imgH="2933666" progId="Excel.Chart.8">
                  <p:embed/>
                  <p:pic>
                    <p:nvPicPr>
                      <p:cNvPr id="36868" name="Object 5">
                        <a:extLst>
                          <a:ext uri="{FF2B5EF4-FFF2-40B4-BE49-F238E27FC236}">
                            <a16:creationId xmlns:a16="http://schemas.microsoft.com/office/drawing/2014/main" id="{B2EA99FB-63D0-4C67-B002-3AB64A401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2238375"/>
                        <a:ext cx="41021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>
            <a:extLst>
              <a:ext uri="{FF2B5EF4-FFF2-40B4-BE49-F238E27FC236}">
                <a16:creationId xmlns:a16="http://schemas.microsoft.com/office/drawing/2014/main" id="{895A24C1-5492-4FA5-BE0F-11769F5B4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95813"/>
              </p:ext>
            </p:extLst>
          </p:nvPr>
        </p:nvGraphicFramePr>
        <p:xfrm>
          <a:off x="5854701" y="3895725"/>
          <a:ext cx="40243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图表" r:id="rId9" imgW="5314916" imgH="3362463" progId="Excel.Chart.8">
                  <p:embed/>
                </p:oleObj>
              </mc:Choice>
              <mc:Fallback>
                <p:oleObj name="图表" r:id="rId9" imgW="5314916" imgH="3362463" progId="Excel.Chart.8">
                  <p:embed/>
                  <p:pic>
                    <p:nvPicPr>
                      <p:cNvPr id="36869" name="Object 6">
                        <a:extLst>
                          <a:ext uri="{FF2B5EF4-FFF2-40B4-BE49-F238E27FC236}">
                            <a16:creationId xmlns:a16="http://schemas.microsoft.com/office/drawing/2014/main" id="{895A24C1-5492-4FA5-BE0F-11769F5B4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1" y="3895725"/>
                        <a:ext cx="4024313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>
            <a:extLst>
              <a:ext uri="{FF2B5EF4-FFF2-40B4-BE49-F238E27FC236}">
                <a16:creationId xmlns:a16="http://schemas.microsoft.com/office/drawing/2014/main" id="{57861A12-F4EC-41D2-A060-335F2D94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8341"/>
              </p:ext>
            </p:extLst>
          </p:nvPr>
        </p:nvGraphicFramePr>
        <p:xfrm>
          <a:off x="5835650" y="641350"/>
          <a:ext cx="41036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图表" r:id="rId11" imgW="4295781" imgH="2581453" progId="Excel.Chart.8">
                  <p:embed/>
                </p:oleObj>
              </mc:Choice>
              <mc:Fallback>
                <p:oleObj name="图表" r:id="rId11" imgW="4295781" imgH="2581453" progId="Excel.Chart.8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:a16="http://schemas.microsoft.com/office/drawing/2014/main" id="{57861A12-F4EC-41D2-A060-335F2D94E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641350"/>
                        <a:ext cx="410368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8">
            <a:extLst>
              <a:ext uri="{FF2B5EF4-FFF2-40B4-BE49-F238E27FC236}">
                <a16:creationId xmlns:a16="http://schemas.microsoft.com/office/drawing/2014/main" id="{2E34A072-5239-408F-91AE-E058F9712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92663"/>
              </p:ext>
            </p:extLst>
          </p:nvPr>
        </p:nvGraphicFramePr>
        <p:xfrm>
          <a:off x="1736725" y="2670175"/>
          <a:ext cx="360045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图表" r:id="rId13" imgW="3724168" imgH="3257702" progId="Excel.Chart.8">
                  <p:embed/>
                </p:oleObj>
              </mc:Choice>
              <mc:Fallback>
                <p:oleObj name="图表" r:id="rId13" imgW="3724168" imgH="3257702" progId="Excel.Chart.8">
                  <p:embed/>
                  <p:pic>
                    <p:nvPicPr>
                      <p:cNvPr id="36871" name="Object 8">
                        <a:extLst>
                          <a:ext uri="{FF2B5EF4-FFF2-40B4-BE49-F238E27FC236}">
                            <a16:creationId xmlns:a16="http://schemas.microsoft.com/office/drawing/2014/main" id="{2E34A072-5239-408F-91AE-E058F9712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670175"/>
                        <a:ext cx="360045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Line 9">
            <a:extLst>
              <a:ext uri="{FF2B5EF4-FFF2-40B4-BE49-F238E27FC236}">
                <a16:creationId xmlns:a16="http://schemas.microsoft.com/office/drawing/2014/main" id="{23A8874E-6ED1-4D28-A3C4-5BB52F2F7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552451"/>
            <a:ext cx="0" cy="410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0837D268-A021-4582-A320-4121FE0F5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8750" y="552451"/>
            <a:ext cx="12700" cy="410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36CA590-9636-49EE-A29F-0BA5A3396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263" y="1057276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68E074FF-EB00-497B-9EEF-6EC992090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1725" y="1057276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E1B6E889-C52A-4EDD-B35F-9A84F94AE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1057276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B774701C-A6B1-470B-B55B-A5C19F51C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52451"/>
            <a:ext cx="0" cy="410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54319" name="Object 9">
            <a:extLst>
              <a:ext uri="{FF2B5EF4-FFF2-40B4-BE49-F238E27FC236}">
                <a16:creationId xmlns:a16="http://schemas.microsoft.com/office/drawing/2014/main" id="{C906B1E0-A9D1-486B-BE8E-5E0B12048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0309"/>
              </p:ext>
            </p:extLst>
          </p:nvPr>
        </p:nvGraphicFramePr>
        <p:xfrm>
          <a:off x="1736726" y="4873625"/>
          <a:ext cx="3743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15" imgW="2082600" imgH="571320" progId="Equation.DSMT4">
                  <p:embed/>
                </p:oleObj>
              </mc:Choice>
              <mc:Fallback>
                <p:oleObj name="Equation" r:id="rId15" imgW="2082600" imgH="571320" progId="Equation.DSMT4">
                  <p:embed/>
                  <p:pic>
                    <p:nvPicPr>
                      <p:cNvPr id="354319" name="Object 9">
                        <a:extLst>
                          <a:ext uri="{FF2B5EF4-FFF2-40B4-BE49-F238E27FC236}">
                            <a16:creationId xmlns:a16="http://schemas.microsoft.com/office/drawing/2014/main" id="{C906B1E0-A9D1-486B-BE8E-5E0B12048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4873625"/>
                        <a:ext cx="37433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1" name="Text Box 17">
            <a:extLst>
              <a:ext uri="{FF2B5EF4-FFF2-40B4-BE49-F238E27FC236}">
                <a16:creationId xmlns:a16="http://schemas.microsoft.com/office/drawing/2014/main" id="{398035F9-2ED2-4AEC-A27C-75C75FF8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5881688"/>
            <a:ext cx="3960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频率是概率的一致估计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31" name="Object 3">
            <a:extLst>
              <a:ext uri="{FF2B5EF4-FFF2-40B4-BE49-F238E27FC236}">
                <a16:creationId xmlns:a16="http://schemas.microsoft.com/office/drawing/2014/main" id="{1CD7A57F-5939-4991-BEC9-261894F00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99087"/>
              </p:ext>
            </p:extLst>
          </p:nvPr>
        </p:nvGraphicFramePr>
        <p:xfrm>
          <a:off x="2024063" y="609601"/>
          <a:ext cx="2559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3" imgW="1307880" imgH="622080" progId="Equation.DSMT4">
                  <p:embed/>
                </p:oleObj>
              </mc:Choice>
              <mc:Fallback>
                <p:oleObj name="Equation" r:id="rId3" imgW="1307880" imgH="622080" progId="Equation.DSMT4">
                  <p:embed/>
                  <p:pic>
                    <p:nvPicPr>
                      <p:cNvPr id="355331" name="Object 3">
                        <a:extLst>
                          <a:ext uri="{FF2B5EF4-FFF2-40B4-BE49-F238E27FC236}">
                            <a16:creationId xmlns:a16="http://schemas.microsoft.com/office/drawing/2014/main" id="{1CD7A57F-5939-4991-BEC9-261894F00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609601"/>
                        <a:ext cx="255905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Text Box 4">
            <a:extLst>
              <a:ext uri="{FF2B5EF4-FFF2-40B4-BE49-F238E27FC236}">
                <a16:creationId xmlns:a16="http://schemas.microsoft.com/office/drawing/2014/main" id="{8577B5C5-DF34-4000-9CF9-D3B392B7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3706813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样本一阶原点矩是总体一阶原点矩的一致估计</a:t>
            </a:r>
          </a:p>
        </p:txBody>
      </p:sp>
      <p:graphicFrame>
        <p:nvGraphicFramePr>
          <p:cNvPr id="355333" name="Object 4">
            <a:extLst>
              <a:ext uri="{FF2B5EF4-FFF2-40B4-BE49-F238E27FC236}">
                <a16:creationId xmlns:a16="http://schemas.microsoft.com/office/drawing/2014/main" id="{6F8EF3F8-FA1E-433B-8544-CDD4E5BF9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598763"/>
              </p:ext>
            </p:extLst>
          </p:nvPr>
        </p:nvGraphicFramePr>
        <p:xfrm>
          <a:off x="2024064" y="1895475"/>
          <a:ext cx="28590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355333" name="Object 4">
                        <a:extLst>
                          <a:ext uri="{FF2B5EF4-FFF2-40B4-BE49-F238E27FC236}">
                            <a16:creationId xmlns:a16="http://schemas.microsoft.com/office/drawing/2014/main" id="{6F8EF3F8-FA1E-433B-8544-CDD4E5BF9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895475"/>
                        <a:ext cx="2859087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>
            <a:extLst>
              <a:ext uri="{FF2B5EF4-FFF2-40B4-BE49-F238E27FC236}">
                <a16:creationId xmlns:a16="http://schemas.microsoft.com/office/drawing/2014/main" id="{9565FCC8-E4A0-4D4E-B567-E7097FB3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29829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由切比雪夫不等式</a:t>
            </a:r>
          </a:p>
        </p:txBody>
      </p:sp>
      <p:graphicFrame>
        <p:nvGraphicFramePr>
          <p:cNvPr id="355335" name="Object 5">
            <a:extLst>
              <a:ext uri="{FF2B5EF4-FFF2-40B4-BE49-F238E27FC236}">
                <a16:creationId xmlns:a16="http://schemas.microsoft.com/office/drawing/2014/main" id="{A24684C6-74C8-4710-BB85-F983802EA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92953"/>
              </p:ext>
            </p:extLst>
          </p:nvPr>
        </p:nvGraphicFramePr>
        <p:xfrm>
          <a:off x="5048251" y="2838450"/>
          <a:ext cx="3946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7" imgW="1892160" imgH="419040" progId="Equation.DSMT4">
                  <p:embed/>
                </p:oleObj>
              </mc:Choice>
              <mc:Fallback>
                <p:oleObj name="Equation" r:id="rId7" imgW="1892160" imgH="419040" progId="Equation.DSMT4">
                  <p:embed/>
                  <p:pic>
                    <p:nvPicPr>
                      <p:cNvPr id="355335" name="Object 5">
                        <a:extLst>
                          <a:ext uri="{FF2B5EF4-FFF2-40B4-BE49-F238E27FC236}">
                            <a16:creationId xmlns:a16="http://schemas.microsoft.com/office/drawing/2014/main" id="{A24684C6-74C8-4710-BB85-F983802EA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2838450"/>
                        <a:ext cx="39465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7" name="Text Box 9">
            <a:extLst>
              <a:ext uri="{FF2B5EF4-FFF2-40B4-BE49-F238E27FC236}">
                <a16:creationId xmlns:a16="http://schemas.microsoft.com/office/drawing/2014/main" id="{93508B06-3A74-4FF9-A1D7-3D6841664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4324351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同理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ahoma" panose="020B0604030504040204" pitchFamily="34" charset="0"/>
              </a:rPr>
              <a:t>样本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ahoma" panose="020B0604030504040204" pitchFamily="34" charset="0"/>
              </a:rPr>
              <a:t>阶原点矩是总体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ahoma" panose="020B0604030504040204" pitchFamily="34" charset="0"/>
              </a:rPr>
              <a:t>阶原点矩的一致估计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460D0377-FC7C-4D80-9DD2-B5BAB2B43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50891"/>
              </p:ext>
            </p:extLst>
          </p:nvPr>
        </p:nvGraphicFramePr>
        <p:xfrm>
          <a:off x="2166938" y="4967288"/>
          <a:ext cx="21844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9" imgW="1079280" imgH="431640" progId="Equation.DSMT4">
                  <p:embed/>
                </p:oleObj>
              </mc:Choice>
              <mc:Fallback>
                <p:oleObj name="Equation" r:id="rId9" imgW="1079280" imgH="431640" progId="Equation.DSMT4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460D0377-FC7C-4D80-9DD2-B5BAB2B43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967288"/>
                        <a:ext cx="21844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utoUpdateAnimBg="0"/>
      <p:bldP spid="355334" grpId="0" autoUpdateAnimBg="0"/>
      <p:bldP spid="35533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5" name="Object 3">
            <a:extLst>
              <a:ext uri="{FF2B5EF4-FFF2-40B4-BE49-F238E27FC236}">
                <a16:creationId xmlns:a16="http://schemas.microsoft.com/office/drawing/2014/main" id="{982E60E1-FCF0-4717-9FDE-88C60FD76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18650"/>
              </p:ext>
            </p:extLst>
          </p:nvPr>
        </p:nvGraphicFramePr>
        <p:xfrm>
          <a:off x="2190751" y="1171575"/>
          <a:ext cx="68992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3873240" imgH="495000" progId="Equation.DSMT4">
                  <p:embed/>
                </p:oleObj>
              </mc:Choice>
              <mc:Fallback>
                <p:oleObj name="Equation" r:id="rId3" imgW="3873240" imgH="495000" progId="Equation.DSMT4">
                  <p:embed/>
                  <p:pic>
                    <p:nvPicPr>
                      <p:cNvPr id="356355" name="Object 3">
                        <a:extLst>
                          <a:ext uri="{FF2B5EF4-FFF2-40B4-BE49-F238E27FC236}">
                            <a16:creationId xmlns:a16="http://schemas.microsoft.com/office/drawing/2014/main" id="{982E60E1-FCF0-4717-9FDE-88C60FD76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1171575"/>
                        <a:ext cx="68992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6" name="Text Box 4">
            <a:extLst>
              <a:ext uri="{FF2B5EF4-FFF2-40B4-BE49-F238E27FC236}">
                <a16:creationId xmlns:a16="http://schemas.microsoft.com/office/drawing/2014/main" id="{2B1A4D74-FAB2-42D7-A062-57B76032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2324101"/>
            <a:ext cx="770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样本的二阶中心矩是总体二阶中心矩的一致估计</a:t>
            </a:r>
          </a:p>
        </p:txBody>
      </p:sp>
      <p:graphicFrame>
        <p:nvGraphicFramePr>
          <p:cNvPr id="356357" name="Object 4">
            <a:extLst>
              <a:ext uri="{FF2B5EF4-FFF2-40B4-BE49-F238E27FC236}">
                <a16:creationId xmlns:a16="http://schemas.microsoft.com/office/drawing/2014/main" id="{AAE107E9-BE48-421C-9B9E-2DB46FBC3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07520"/>
              </p:ext>
            </p:extLst>
          </p:nvPr>
        </p:nvGraphicFramePr>
        <p:xfrm>
          <a:off x="2235200" y="3548063"/>
          <a:ext cx="5759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5" imgW="2971800" imgH="431640" progId="Equation.DSMT4">
                  <p:embed/>
                </p:oleObj>
              </mc:Choice>
              <mc:Fallback>
                <p:oleObj name="Equation" r:id="rId5" imgW="2971800" imgH="431640" progId="Equation.DSMT4">
                  <p:embed/>
                  <p:pic>
                    <p:nvPicPr>
                      <p:cNvPr id="356357" name="Object 4">
                        <a:extLst>
                          <a:ext uri="{FF2B5EF4-FFF2-40B4-BE49-F238E27FC236}">
                            <a16:creationId xmlns:a16="http://schemas.microsoft.com/office/drawing/2014/main" id="{AAE107E9-BE48-421C-9B9E-2DB46FBC3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548063"/>
                        <a:ext cx="57594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Text Box 7">
            <a:extLst>
              <a:ext uri="{FF2B5EF4-FFF2-40B4-BE49-F238E27FC236}">
                <a16:creationId xmlns:a16="http://schemas.microsoft.com/office/drawing/2014/main" id="{8D12EEE8-C99F-4615-BDB4-E20B9A32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6" y="4613276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样本方差是总体二阶中心矩的一致估计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utoUpdateAnimBg="0"/>
      <p:bldP spid="3563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内容占位符 2">
            <a:extLst>
              <a:ext uri="{FF2B5EF4-FFF2-40B4-BE49-F238E27FC236}">
                <a16:creationId xmlns:a16="http://schemas.microsoft.com/office/drawing/2014/main" id="{6BC35CCD-395E-4B24-9D74-CC874C46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random vector, </a:t>
            </a:r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constant matrices, then we have</a:t>
            </a:r>
            <a:endParaRPr lang="zh-CN" altLang="en-US" sz="32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Rectangle 2">
            <a:extLst>
              <a:ext uri="{FF2B5EF4-FFF2-40B4-BE49-F238E27FC236}">
                <a16:creationId xmlns:a16="http://schemas.microsoft.com/office/drawing/2014/main" id="{B186643C-CF40-40E0-B767-3AA92B830B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46200" y="314325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随机向量</a:t>
            </a:r>
          </a:p>
        </p:txBody>
      </p:sp>
      <p:graphicFrame>
        <p:nvGraphicFramePr>
          <p:cNvPr id="3074" name="Object 15">
            <a:extLst>
              <a:ext uri="{FF2B5EF4-FFF2-40B4-BE49-F238E27FC236}">
                <a16:creationId xmlns:a16="http://schemas.microsoft.com/office/drawing/2014/main" id="{B7FA09C8-7779-4F45-822D-A41C4D0AD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0925" y="2643188"/>
          <a:ext cx="5619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133360" imgH="241200" progId="Equation.DSMT4">
                  <p:embed/>
                </p:oleObj>
              </mc:Choice>
              <mc:Fallback>
                <p:oleObj name="Equation" r:id="rId3" imgW="2133360" imgH="241200" progId="Equation.DSMT4">
                  <p:embed/>
                  <p:pic>
                    <p:nvPicPr>
                      <p:cNvPr id="3074" name="Object 15">
                        <a:extLst>
                          <a:ext uri="{FF2B5EF4-FFF2-40B4-BE49-F238E27FC236}">
                            <a16:creationId xmlns:a16="http://schemas.microsoft.com/office/drawing/2014/main" id="{B7FA09C8-7779-4F45-822D-A41C4D0AD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643188"/>
                        <a:ext cx="56197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FDAF13D1-24D9-44CA-ADD6-D05E0DB9D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6" y="3357564"/>
          <a:ext cx="28432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FDAF13D1-24D9-44CA-ADD6-D05E0DB9D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357564"/>
                        <a:ext cx="28432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63A41513-7144-4457-8974-07A13A39C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4000500"/>
          <a:ext cx="3378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1282680" imgH="203040" progId="Equation.DSMT4">
                  <p:embed/>
                </p:oleObj>
              </mc:Choice>
              <mc:Fallback>
                <p:oleObj name="Equation" r:id="rId7" imgW="1282680" imgH="203040" progId="Equation.DSMT4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63A41513-7144-4457-8974-07A13A39C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000500"/>
                        <a:ext cx="3378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7292A204-A9A1-4568-A22B-046CCDE2C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4643439"/>
          <a:ext cx="52847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2006280" imgH="203040" progId="Equation.DSMT4">
                  <p:embed/>
                </p:oleObj>
              </mc:Choice>
              <mc:Fallback>
                <p:oleObj name="Equation" r:id="rId9" imgW="2006280" imgH="203040" progId="Equation.DSMT4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7292A204-A9A1-4568-A22B-046CCDE2C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643439"/>
                        <a:ext cx="52847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2">
            <a:extLst>
              <a:ext uri="{FF2B5EF4-FFF2-40B4-BE49-F238E27FC236}">
                <a16:creationId xmlns:a16="http://schemas.microsoft.com/office/drawing/2014/main" id="{9E13FD27-2B7F-429D-8DAA-B4A197527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66726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正态总体的样本均值与样本方差的分布：</a:t>
            </a:r>
          </a:p>
        </p:txBody>
      </p:sp>
      <p:graphicFrame>
        <p:nvGraphicFramePr>
          <p:cNvPr id="329731" name="Object 2">
            <a:extLst>
              <a:ext uri="{FF2B5EF4-FFF2-40B4-BE49-F238E27FC236}">
                <a16:creationId xmlns:a16="http://schemas.microsoft.com/office/drawing/2014/main" id="{4CE009D5-8E2E-48C4-A572-B2C14BB8A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11455"/>
              </p:ext>
            </p:extLst>
          </p:nvPr>
        </p:nvGraphicFramePr>
        <p:xfrm>
          <a:off x="2943225" y="1149350"/>
          <a:ext cx="65992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3" imgW="2831760" imgH="241200" progId="Equation.3">
                  <p:embed/>
                </p:oleObj>
              </mc:Choice>
              <mc:Fallback>
                <p:oleObj name="Equation" r:id="rId3" imgW="2831760" imgH="241200" progId="Equation.3">
                  <p:embed/>
                  <p:pic>
                    <p:nvPicPr>
                      <p:cNvPr id="329731" name="Object 2">
                        <a:extLst>
                          <a:ext uri="{FF2B5EF4-FFF2-40B4-BE49-F238E27FC236}">
                            <a16:creationId xmlns:a16="http://schemas.microsoft.com/office/drawing/2014/main" id="{4CE009D5-8E2E-48C4-A572-B2C14BB8A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149350"/>
                        <a:ext cx="65992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>
            <a:extLst>
              <a:ext uri="{FF2B5EF4-FFF2-40B4-BE49-F238E27FC236}">
                <a16:creationId xmlns:a16="http://schemas.microsoft.com/office/drawing/2014/main" id="{1FC34288-D5B7-4F86-8268-4CD8EF36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1636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9733" name="Object 3">
            <a:extLst>
              <a:ext uri="{FF2B5EF4-FFF2-40B4-BE49-F238E27FC236}">
                <a16:creationId xmlns:a16="http://schemas.microsoft.com/office/drawing/2014/main" id="{6CAFAECE-C42D-4889-B7D1-E7D390DC1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72378"/>
              </p:ext>
            </p:extLst>
          </p:nvPr>
        </p:nvGraphicFramePr>
        <p:xfrm>
          <a:off x="2913063" y="1758951"/>
          <a:ext cx="5943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5" imgW="2412720" imgH="203040" progId="Equation.3">
                  <p:embed/>
                </p:oleObj>
              </mc:Choice>
              <mc:Fallback>
                <p:oleObj name="Equation" r:id="rId5" imgW="2412720" imgH="203040" progId="Equation.3">
                  <p:embed/>
                  <p:pic>
                    <p:nvPicPr>
                      <p:cNvPr id="329733" name="Object 3">
                        <a:extLst>
                          <a:ext uri="{FF2B5EF4-FFF2-40B4-BE49-F238E27FC236}">
                            <a16:creationId xmlns:a16="http://schemas.microsoft.com/office/drawing/2014/main" id="{6CAFAECE-C42D-4889-B7D1-E7D390DC1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1758951"/>
                        <a:ext cx="5943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>
            <a:extLst>
              <a:ext uri="{FF2B5EF4-FFF2-40B4-BE49-F238E27FC236}">
                <a16:creationId xmlns:a16="http://schemas.microsoft.com/office/drawing/2014/main" id="{EE2B4FA9-DF59-48FC-91D6-9D50BFB50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59449"/>
              </p:ext>
            </p:extLst>
          </p:nvPr>
        </p:nvGraphicFramePr>
        <p:xfrm>
          <a:off x="2843213" y="2324101"/>
          <a:ext cx="55737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7" imgW="2679480" imgH="444240" progId="Equation.DSMT4">
                  <p:embed/>
                </p:oleObj>
              </mc:Choice>
              <mc:Fallback>
                <p:oleObj name="Equation" r:id="rId7" imgW="2679480" imgH="444240" progId="Equation.DSMT4">
                  <p:embed/>
                  <p:pic>
                    <p:nvPicPr>
                      <p:cNvPr id="39940" name="Object 5">
                        <a:extLst>
                          <a:ext uri="{FF2B5EF4-FFF2-40B4-BE49-F238E27FC236}">
                            <a16:creationId xmlns:a16="http://schemas.microsoft.com/office/drawing/2014/main" id="{EE2B4FA9-DF59-48FC-91D6-9D50BFB50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24101"/>
                        <a:ext cx="55737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BC7DF06F-C174-4485-912C-52E6C03EF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99286"/>
              </p:ext>
            </p:extLst>
          </p:nvPr>
        </p:nvGraphicFramePr>
        <p:xfrm>
          <a:off x="2924175" y="3201989"/>
          <a:ext cx="54927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9" imgW="2641320" imgH="622080" progId="Equation.DSMT4">
                  <p:embed/>
                </p:oleObj>
              </mc:Choice>
              <mc:Fallback>
                <p:oleObj name="Equation" r:id="rId9" imgW="2641320" imgH="622080" progId="Equation.DSMT4">
                  <p:embed/>
                  <p:pic>
                    <p:nvPicPr>
                      <p:cNvPr id="39941" name="Object 6">
                        <a:extLst>
                          <a:ext uri="{FF2B5EF4-FFF2-40B4-BE49-F238E27FC236}">
                            <a16:creationId xmlns:a16="http://schemas.microsoft.com/office/drawing/2014/main" id="{BC7DF06F-C174-4485-912C-52E6C03EF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201989"/>
                        <a:ext cx="54927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>
            <a:extLst>
              <a:ext uri="{FF2B5EF4-FFF2-40B4-BE49-F238E27FC236}">
                <a16:creationId xmlns:a16="http://schemas.microsoft.com/office/drawing/2014/main" id="{52723631-81A0-4A48-AA51-23EA763D1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13135"/>
              </p:ext>
            </p:extLst>
          </p:nvPr>
        </p:nvGraphicFramePr>
        <p:xfrm>
          <a:off x="2290763" y="5794375"/>
          <a:ext cx="2798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11" imgW="1346040" imgH="228600" progId="Equation.DSMT4">
                  <p:embed/>
                </p:oleObj>
              </mc:Choice>
              <mc:Fallback>
                <p:oleObj name="Equation" r:id="rId11" imgW="1346040" imgH="228600" progId="Equation.DSMT4">
                  <p:embed/>
                  <p:pic>
                    <p:nvPicPr>
                      <p:cNvPr id="39942" name="Object 7">
                        <a:extLst>
                          <a:ext uri="{FF2B5EF4-FFF2-40B4-BE49-F238E27FC236}">
                            <a16:creationId xmlns:a16="http://schemas.microsoft.com/office/drawing/2014/main" id="{52723631-81A0-4A48-AA51-23EA763D1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5794375"/>
                        <a:ext cx="2798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10">
            <a:extLst>
              <a:ext uri="{FF2B5EF4-FFF2-40B4-BE49-F238E27FC236}">
                <a16:creationId xmlns:a16="http://schemas.microsoft.com/office/drawing/2014/main" id="{54B332F0-C935-4B4B-9A66-F6156DEC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4" y="4714876"/>
            <a:ext cx="7597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可以表示成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个相互独立的标准正态的平方和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2" name="Object 2">
            <a:extLst>
              <a:ext uri="{FF2B5EF4-FFF2-40B4-BE49-F238E27FC236}">
                <a16:creationId xmlns:a16="http://schemas.microsoft.com/office/drawing/2014/main" id="{3A9E4170-B6A6-4D18-BA32-2DEABD5DD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31961"/>
              </p:ext>
            </p:extLst>
          </p:nvPr>
        </p:nvGraphicFramePr>
        <p:xfrm>
          <a:off x="1876425" y="1004888"/>
          <a:ext cx="80660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4" imgW="3797280" imgH="2044440" progId="Equation.DSMT4">
                  <p:embed/>
                </p:oleObj>
              </mc:Choice>
              <mc:Fallback>
                <p:oleObj name="Equation" r:id="rId4" imgW="3797280" imgH="2044440" progId="Equation.DSMT4">
                  <p:embed/>
                  <p:pic>
                    <p:nvPicPr>
                      <p:cNvPr id="261122" name="Object 2">
                        <a:extLst>
                          <a:ext uri="{FF2B5EF4-FFF2-40B4-BE49-F238E27FC236}">
                            <a16:creationId xmlns:a16="http://schemas.microsoft.com/office/drawing/2014/main" id="{3A9E4170-B6A6-4D18-BA32-2DEABD5DD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004888"/>
                        <a:ext cx="80660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D78182DE-B3E3-43DE-B170-3D03775E2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6" y="1214438"/>
          <a:ext cx="6881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4356000" imgH="1930320" progId="Equation.DSMT4">
                  <p:embed/>
                </p:oleObj>
              </mc:Choice>
              <mc:Fallback>
                <p:oleObj name="Equation" r:id="rId3" imgW="4356000" imgH="1930320" progId="Equation.DSMT4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D78182DE-B3E3-43DE-B170-3D03775E2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6" y="1214438"/>
                        <a:ext cx="6881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BD0FCD28-D90A-4168-979C-B0B9DA6F4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214814"/>
          <a:ext cx="9018588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6845040" imgH="1828800" progId="Equation.DSMT4">
                  <p:embed/>
                </p:oleObj>
              </mc:Choice>
              <mc:Fallback>
                <p:oleObj name="Equation" r:id="rId5" imgW="6845040" imgH="1828800" progId="Equation.DSMT4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BD0FCD28-D90A-4168-979C-B0B9DA6F4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14814"/>
                        <a:ext cx="9018588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2">
            <a:extLst>
              <a:ext uri="{FF2B5EF4-FFF2-40B4-BE49-F238E27FC236}">
                <a16:creationId xmlns:a16="http://schemas.microsoft.com/office/drawing/2014/main" id="{EF2ADD44-064F-4DE3-ABE7-7AD59E165A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29B829E7-8771-4B95-908B-7490ED181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1357314"/>
          <a:ext cx="7262812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3746160" imgH="2565360" progId="Equation.DSMT4">
                  <p:embed/>
                </p:oleObj>
              </mc:Choice>
              <mc:Fallback>
                <p:oleObj name="Equation" r:id="rId3" imgW="3746160" imgH="2565360" progId="Equation.DSMT4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29B829E7-8771-4B95-908B-7490ED181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357314"/>
                        <a:ext cx="7262812" cy="49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2">
            <a:extLst>
              <a:ext uri="{FF2B5EF4-FFF2-40B4-BE49-F238E27FC236}">
                <a16:creationId xmlns:a16="http://schemas.microsoft.com/office/drawing/2014/main" id="{C2EDC599-2004-44B1-A592-48D4A595EA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8402D87E-3342-40B1-9E2B-2D6BE829E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1714501"/>
          <a:ext cx="67945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2793960" imgH="1498320" progId="Equation.DSMT4">
                  <p:embed/>
                </p:oleObj>
              </mc:Choice>
              <mc:Fallback>
                <p:oleObj name="Equation" r:id="rId3" imgW="2793960" imgH="1498320" progId="Equation.DSMT4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8402D87E-3342-40B1-9E2B-2D6BE829E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714501"/>
                        <a:ext cx="67945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2">
            <a:extLst>
              <a:ext uri="{FF2B5EF4-FFF2-40B4-BE49-F238E27FC236}">
                <a16:creationId xmlns:a16="http://schemas.microsoft.com/office/drawing/2014/main" id="{96D0F83A-D903-48C5-9EDE-B4D576691DE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166B0A0-8B68-44A9-8F8D-6092C6AFA8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C87B2F41-289C-4289-BF47-4F831051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714501"/>
            <a:ext cx="840740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2">
            <a:extLst>
              <a:ext uri="{FF2B5EF4-FFF2-40B4-BE49-F238E27FC236}">
                <a16:creationId xmlns:a16="http://schemas.microsoft.com/office/drawing/2014/main" id="{0B2D78EA-2652-44CA-9BF6-671C3C66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601664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分布和</a:t>
            </a:r>
            <a:r>
              <a:rPr kumimoji="1"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Wishart</a:t>
            </a:r>
            <a:r>
              <a:rPr kumimoji="1" lang="zh-CN" alt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zh-CN" altLang="en-US" sz="32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4219248A-A837-42F3-B8CD-FED4480A7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39938"/>
              </p:ext>
            </p:extLst>
          </p:nvPr>
        </p:nvGraphicFramePr>
        <p:xfrm>
          <a:off x="2424114" y="530225"/>
          <a:ext cx="9350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r:id="rId3" imgW="520474" imgH="355446" progId="Equation.3">
                  <p:embed/>
                </p:oleObj>
              </mc:Choice>
              <mc:Fallback>
                <p:oleObj r:id="rId3" imgW="520474" imgH="355446" progId="Equation.3">
                  <p:embed/>
                  <p:pic>
                    <p:nvPicPr>
                      <p:cNvPr id="45058" name="Object 2">
                        <a:extLst>
                          <a:ext uri="{FF2B5EF4-FFF2-40B4-BE49-F238E27FC236}">
                            <a16:creationId xmlns:a16="http://schemas.microsoft.com/office/drawing/2014/main" id="{4219248A-A837-42F3-B8CD-FED4480A7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30225"/>
                        <a:ext cx="93503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4">
            <a:extLst>
              <a:ext uri="{FF2B5EF4-FFF2-40B4-BE49-F238E27FC236}">
                <a16:creationId xmlns:a16="http://schemas.microsoft.com/office/drawing/2014/main" id="{117FB086-8F7C-4D1C-8D36-22C5C690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1"/>
            <a:ext cx="7391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                    为    相互独立且同服从于                 分布的随机变量。则</a:t>
            </a:r>
            <a:endParaRPr kumimoji="1" lang="zh-CN" altLang="en-US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r"/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		</a:t>
            </a:r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所服从的分布叫做         分布，  称为自</a:t>
            </a:r>
          </a:p>
          <a:p>
            <a:endParaRPr kumimoji="1" lang="zh-CN" altLang="en-US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由度且记为                 。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A256FAF9-E9B0-48D5-8CA8-3351CF649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32404"/>
              </p:ext>
            </p:extLst>
          </p:nvPr>
        </p:nvGraphicFramePr>
        <p:xfrm>
          <a:off x="4204971" y="2011425"/>
          <a:ext cx="2205944" cy="58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A256FAF9-E9B0-48D5-8CA8-3351CF649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971" y="2011425"/>
                        <a:ext cx="2205944" cy="5843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6C5FC3A1-4B6E-4281-9AB4-2C87922B2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96517"/>
              </p:ext>
            </p:extLst>
          </p:nvPr>
        </p:nvGraphicFramePr>
        <p:xfrm>
          <a:off x="3886200" y="2514601"/>
          <a:ext cx="12017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r:id="rId7" imgW="748975" imgH="304668" progId="Equation.3">
                  <p:embed/>
                </p:oleObj>
              </mc:Choice>
              <mc:Fallback>
                <p:oleObj r:id="rId7" imgW="748975" imgH="304668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6C5FC3A1-4B6E-4281-9AB4-2C87922B2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14601"/>
                        <a:ext cx="12017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45B02759-7507-4BB0-98F1-D0A52EF31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24790"/>
              </p:ext>
            </p:extLst>
          </p:nvPr>
        </p:nvGraphicFramePr>
        <p:xfrm>
          <a:off x="4618651" y="3135821"/>
          <a:ext cx="2449765" cy="112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9" imgW="749160" imgH="431640" progId="Equation.DSMT4">
                  <p:embed/>
                </p:oleObj>
              </mc:Choice>
              <mc:Fallback>
                <p:oleObj name="Equation" r:id="rId9" imgW="749160" imgH="431640" progId="Equation.DSMT4">
                  <p:embed/>
                  <p:pic>
                    <p:nvPicPr>
                      <p:cNvPr id="45061" name="Object 5">
                        <a:extLst>
                          <a:ext uri="{FF2B5EF4-FFF2-40B4-BE49-F238E27FC236}">
                            <a16:creationId xmlns:a16="http://schemas.microsoft.com/office/drawing/2014/main" id="{45B02759-7507-4BB0-98F1-D0A52EF31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651" y="3135821"/>
                        <a:ext cx="2449765" cy="11238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2DD5A993-CF6B-480C-86C8-FCDC70483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66574"/>
              </p:ext>
            </p:extLst>
          </p:nvPr>
        </p:nvGraphicFramePr>
        <p:xfrm>
          <a:off x="5715000" y="4343400"/>
          <a:ext cx="1066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r:id="rId11" imgW="520474" imgH="355446" progId="Equation.3">
                  <p:embed/>
                </p:oleObj>
              </mc:Choice>
              <mc:Fallback>
                <p:oleObj r:id="rId11" imgW="520474" imgH="355446" progId="Equation.3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2DD5A993-CF6B-480C-86C8-FCDC70483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10668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1B56E3D5-1D2B-4C0B-AEF0-D4016372B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6210"/>
              </p:ext>
            </p:extLst>
          </p:nvPr>
        </p:nvGraphicFramePr>
        <p:xfrm>
          <a:off x="7620001" y="4495800"/>
          <a:ext cx="43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r:id="rId13" imgW="177646" imgH="190335" progId="Equation.3">
                  <p:embed/>
                </p:oleObj>
              </mc:Choice>
              <mc:Fallback>
                <p:oleObj r:id="rId13" imgW="177646" imgH="190335" progId="Equation.3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1B56E3D5-1D2B-4C0B-AEF0-D4016372B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495800"/>
                        <a:ext cx="434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4B068A84-6000-4549-95F6-1B412A028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32494"/>
              </p:ext>
            </p:extLst>
          </p:nvPr>
        </p:nvGraphicFramePr>
        <p:xfrm>
          <a:off x="4524375" y="5429251"/>
          <a:ext cx="1627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公式" r:id="rId15" imgW="736560" imgH="228600" progId="Equation.3">
                  <p:embed/>
                </p:oleObj>
              </mc:Choice>
              <mc:Fallback>
                <p:oleObj name="公式" r:id="rId15" imgW="736560" imgH="228600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4B068A84-6000-4549-95F6-1B412A028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5429251"/>
                        <a:ext cx="16271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>
            <a:extLst>
              <a:ext uri="{FF2B5EF4-FFF2-40B4-BE49-F238E27FC236}">
                <a16:creationId xmlns:a16="http://schemas.microsoft.com/office/drawing/2014/main" id="{CE2BD562-EE5B-415F-A8F6-8506FFCD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925638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定理 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设                                               ，</a:t>
            </a:r>
          </a:p>
          <a:p>
            <a:pPr eaLnBrk="1" hangingPunct="1"/>
            <a:endParaRPr kumimoji="1"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且      与        相互独立，则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C56B4CBA-D591-4B78-AA05-19B7859D4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1928814"/>
          <a:ext cx="2209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r:id="rId3" imgW="1256755" imgH="355446" progId="Equation.3">
                  <p:embed/>
                </p:oleObj>
              </mc:Choice>
              <mc:Fallback>
                <p:oleObj r:id="rId3" imgW="1256755" imgH="355446" progId="Equation.3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C56B4CBA-D591-4B78-AA05-19B7859D4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1928814"/>
                        <a:ext cx="2209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DA668C17-4327-4893-B5DA-C70615617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2088" y="1928813"/>
          <a:ext cx="2209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5" imgW="1294838" imgH="355446" progId="Equation.3">
                  <p:embed/>
                </p:oleObj>
              </mc:Choice>
              <mc:Fallback>
                <p:oleObj r:id="rId5" imgW="1294838" imgH="355446" progId="Equation.3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DA668C17-4327-4893-B5DA-C70615617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1928813"/>
                        <a:ext cx="22098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48D6F532-17AE-4C76-9E47-08A750FEA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2916238"/>
          <a:ext cx="501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7" imgW="291847" imgH="317225" progId="Equation.3">
                  <p:embed/>
                </p:oleObj>
              </mc:Choice>
              <mc:Fallback>
                <p:oleObj r:id="rId7" imgW="291847" imgH="317225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48D6F532-17AE-4C76-9E47-08A750FEA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916238"/>
                        <a:ext cx="501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746AFF28-12E1-4BF1-BA3B-CD94ECD7B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916239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r:id="rId9" imgW="330057" imgH="317362" progId="Equation.3">
                  <p:embed/>
                </p:oleObj>
              </mc:Choice>
              <mc:Fallback>
                <p:oleObj r:id="rId9" imgW="330057" imgH="317362" progId="Equation.3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746AFF28-12E1-4BF1-BA3B-CD94ECD7B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916239"/>
                        <a:ext cx="6096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7BD3861B-F920-4D1A-8E81-9C90AEDE5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7401" y="3602039"/>
          <a:ext cx="4799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r:id="rId11" imgW="2247900" imgH="355600" progId="Equation.3">
                  <p:embed/>
                </p:oleObj>
              </mc:Choice>
              <mc:Fallback>
                <p:oleObj r:id="rId11" imgW="2247900" imgH="355600" progId="Equation.3">
                  <p:embed/>
                  <p:pic>
                    <p:nvPicPr>
                      <p:cNvPr id="46086" name="Object 6">
                        <a:extLst>
                          <a:ext uri="{FF2B5EF4-FFF2-40B4-BE49-F238E27FC236}">
                            <a16:creationId xmlns:a16="http://schemas.microsoft.com/office/drawing/2014/main" id="{7BD3861B-F920-4D1A-8E81-9C90AEDE5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1" y="3602039"/>
                        <a:ext cx="47990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2">
            <a:extLst>
              <a:ext uri="{FF2B5EF4-FFF2-40B4-BE49-F238E27FC236}">
                <a16:creationId xmlns:a16="http://schemas.microsoft.com/office/drawing/2014/main" id="{7307B787-AF5A-4B20-AF51-7A7280E5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81000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Wishart</a:t>
            </a:r>
            <a:r>
              <a:rPr kumimoji="1" lang="zh-CN" alt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endParaRPr kumimoji="1" lang="zh-CN" altLang="en-US" sz="3200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Rectangle 3">
            <a:extLst>
              <a:ext uri="{FF2B5EF4-FFF2-40B4-BE49-F238E27FC236}">
                <a16:creationId xmlns:a16="http://schemas.microsoft.com/office/drawing/2014/main" id="{47287E83-9985-4B04-B827-59848E30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484314"/>
            <a:ext cx="8280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                    为 </a:t>
            </a:r>
            <a:r>
              <a:rPr kumimoji="1" lang="zh-CN" alt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相互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独立且同服从于               分布  </a:t>
            </a:r>
            <a:r>
              <a:rPr kumimoji="1" lang="zh-CN" alt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，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令                                 </a:t>
            </a:r>
          </a:p>
          <a:p>
            <a:pPr algn="just" eaLnBrk="1" hangingPunct="1"/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  <a:p>
            <a:pPr algn="just" eaLnBrk="1" hangingPunct="1"/>
            <a:endParaRPr kumimoji="1" lang="zh-CN" altLang="en-US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r"/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		</a:t>
            </a:r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所服从的分布叫做 自由度为       的</a:t>
            </a:r>
            <a:r>
              <a:rPr kumimoji="1"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zh-CN" alt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</a:t>
            </a:r>
            <a:r>
              <a:rPr kumimoji="1" lang="en-US" altLang="zh-CN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zh-CN" alt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</a:t>
            </a:r>
            <a:r>
              <a:rPr kumimoji="1"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希特分布，记作</a:t>
            </a:r>
          </a:p>
          <a:p>
            <a:endParaRPr kumimoji="1" lang="en-US" altLang="zh-CN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A5CBFCD3-5634-4CB0-BD40-318C89DF9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29769"/>
              </p:ext>
            </p:extLst>
          </p:nvPr>
        </p:nvGraphicFramePr>
        <p:xfrm>
          <a:off x="4098530" y="1555553"/>
          <a:ext cx="2008028" cy="5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A5CBFCD3-5634-4CB0-BD40-318C89DF9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530" y="1555553"/>
                        <a:ext cx="2008028" cy="531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A0F46EB7-470B-4DEE-951C-894D4B64C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42407"/>
              </p:ext>
            </p:extLst>
          </p:nvPr>
        </p:nvGraphicFramePr>
        <p:xfrm>
          <a:off x="3237388" y="2043381"/>
          <a:ext cx="1634651" cy="63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A0F46EB7-470B-4DEE-951C-894D4B64C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388" y="2043381"/>
                        <a:ext cx="1634651" cy="631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584DDD00-2637-410F-B60D-26005B78B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15965"/>
              </p:ext>
            </p:extLst>
          </p:nvPr>
        </p:nvGraphicFramePr>
        <p:xfrm>
          <a:off x="7497764" y="4563246"/>
          <a:ext cx="334560" cy="35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r:id="rId7" imgW="177646" imgH="190335" progId="Equation.3">
                  <p:embed/>
                </p:oleObj>
              </mc:Choice>
              <mc:Fallback>
                <p:oleObj r:id="rId7" imgW="177646" imgH="190335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584DDD00-2637-410F-B60D-26005B78B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4" y="4563246"/>
                        <a:ext cx="334560" cy="351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7D227812-999F-4CEF-98E8-F64501724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64563"/>
              </p:ext>
            </p:extLst>
          </p:nvPr>
        </p:nvGraphicFramePr>
        <p:xfrm>
          <a:off x="6019800" y="1965325"/>
          <a:ext cx="43100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7D227812-999F-4CEF-98E8-F64501724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65325"/>
                        <a:ext cx="43100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811DC63E-7DF1-4226-B33E-77A76CC02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52361"/>
              </p:ext>
            </p:extLst>
          </p:nvPr>
        </p:nvGraphicFramePr>
        <p:xfrm>
          <a:off x="4108450" y="2921000"/>
          <a:ext cx="38608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1" imgW="1307880" imgH="431640" progId="Equation.DSMT4">
                  <p:embed/>
                </p:oleObj>
              </mc:Choice>
              <mc:Fallback>
                <p:oleObj name="Equation" r:id="rId11" imgW="1307880" imgH="431640" progId="Equation.DSMT4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811DC63E-7DF1-4226-B33E-77A76CC02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921000"/>
                        <a:ext cx="38608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7495B532-1690-4124-A601-44E55F3C4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14155"/>
              </p:ext>
            </p:extLst>
          </p:nvPr>
        </p:nvGraphicFramePr>
        <p:xfrm>
          <a:off x="6038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7495B532-1690-4124-A601-44E55F3C4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AADEED9C-2C34-4E72-AEC5-7AAA52564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68356"/>
              </p:ext>
            </p:extLst>
          </p:nvPr>
        </p:nvGraphicFramePr>
        <p:xfrm>
          <a:off x="4449129" y="4912996"/>
          <a:ext cx="2808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AADEED9C-2C34-4E72-AEC5-7AAA52564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129" y="4912996"/>
                        <a:ext cx="28082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DE91368B-4033-4956-83E8-D577F8A57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284539"/>
          <a:ext cx="743743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4" imgW="3670200" imgH="1231560" progId="Equation.DSMT4">
                  <p:embed/>
                </p:oleObj>
              </mc:Choice>
              <mc:Fallback>
                <p:oleObj name="Equation" r:id="rId4" imgW="3670200" imgH="1231560" progId="Equation.DSMT4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DE91368B-4033-4956-83E8-D577F8A57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9"/>
                        <a:ext cx="743743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1" name="Picture 4">
            <a:extLst>
              <a:ext uri="{FF2B5EF4-FFF2-40B4-BE49-F238E27FC236}">
                <a16:creationId xmlns:a16="http://schemas.microsoft.com/office/drawing/2014/main" id="{58BFFEC2-C8FD-40ED-972C-12C8AE4E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0"/>
            <a:ext cx="5327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5F50BD73-8539-458A-8ACA-8B1BCE8A7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27373"/>
              </p:ext>
            </p:extLst>
          </p:nvPr>
        </p:nvGraphicFramePr>
        <p:xfrm>
          <a:off x="1524000" y="1243012"/>
          <a:ext cx="8540750" cy="472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3974760" imgH="2197080" progId="Equation.DSMT4">
                  <p:embed/>
                </p:oleObj>
              </mc:Choice>
              <mc:Fallback>
                <p:oleObj name="Equation" r:id="rId3" imgW="3974760" imgH="2197080" progId="Equation.DSMT4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5F50BD73-8539-458A-8ACA-8B1BCE8A7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43012"/>
                        <a:ext cx="8540750" cy="4720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2">
            <a:extLst>
              <a:ext uri="{FF2B5EF4-FFF2-40B4-BE49-F238E27FC236}">
                <a16:creationId xmlns:a16="http://schemas.microsoft.com/office/drawing/2014/main" id="{041FD39E-36FD-4520-BBD7-F1EE8DB0E1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随机向量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2">
            <a:extLst>
              <a:ext uri="{FF2B5EF4-FFF2-40B4-BE49-F238E27FC236}">
                <a16:creationId xmlns:a16="http://schemas.microsoft.com/office/drawing/2014/main" id="{50546E25-24C8-4656-99A4-189A6105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1065214"/>
            <a:ext cx="6019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显然，当 </a:t>
            </a:r>
            <a:r>
              <a:rPr kumimoji="1"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=1</a:t>
            </a:r>
            <a:r>
              <a:rPr kumimoji="1"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时，有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BA4578F4-66AD-47A4-98D9-549A6198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57903"/>
              </p:ext>
            </p:extLst>
          </p:nvPr>
        </p:nvGraphicFramePr>
        <p:xfrm>
          <a:off x="5643561" y="1065214"/>
          <a:ext cx="1295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469800" imgH="190440" progId="Equation.DSMT4">
                  <p:embed/>
                </p:oleObj>
              </mc:Choice>
              <mc:Fallback>
                <p:oleObj name="Equation" r:id="rId3" imgW="469800" imgH="190440" progId="Equation.DSMT4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BA4578F4-66AD-47A4-98D9-549A6198E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1" y="1065214"/>
                        <a:ext cx="1295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6B821DCF-DB83-4B5F-B2F3-66B3A8485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68939"/>
              </p:ext>
            </p:extLst>
          </p:nvPr>
        </p:nvGraphicFramePr>
        <p:xfrm>
          <a:off x="3571875" y="1780817"/>
          <a:ext cx="4362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6B821DCF-DB83-4B5F-B2F3-66B3A8485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780817"/>
                        <a:ext cx="43624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D81581C5-CE5F-407E-B183-4BA6FDC49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54922"/>
              </p:ext>
            </p:extLst>
          </p:nvPr>
        </p:nvGraphicFramePr>
        <p:xfrm>
          <a:off x="2990850" y="3745778"/>
          <a:ext cx="609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D81581C5-CE5F-407E-B183-4BA6FDC49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745778"/>
                        <a:ext cx="609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90FEF591-A2D9-46F8-9208-24346BCDA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3344"/>
              </p:ext>
            </p:extLst>
          </p:nvPr>
        </p:nvGraphicFramePr>
        <p:xfrm>
          <a:off x="3190875" y="5415755"/>
          <a:ext cx="48768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9" imgW="1562040" imgH="241200" progId="Equation.DSMT4">
                  <p:embed/>
                </p:oleObj>
              </mc:Choice>
              <mc:Fallback>
                <p:oleObj name="Equation" r:id="rId9" imgW="1562040" imgH="241200" progId="Equation.DSMT4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90FEF591-A2D9-46F8-9208-24346BCDA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415755"/>
                        <a:ext cx="48768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>
            <a:extLst>
              <a:ext uri="{FF2B5EF4-FFF2-40B4-BE49-F238E27FC236}">
                <a16:creationId xmlns:a16="http://schemas.microsoft.com/office/drawing/2014/main" id="{9AD5DBBC-3417-4910-9E6F-DA16A7A5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299" y="2997100"/>
            <a:ext cx="85439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Wishart</a:t>
            </a:r>
            <a:r>
              <a:rPr kumimoji="1"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分布像卡方分布一样具有加法性质，若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相互独立，则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FC78A755-E813-4FBA-B135-2D9E3698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1565276"/>
            <a:ext cx="853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2060"/>
                </a:solidFill>
              </a:rPr>
              <a:t>测定稻谷每亩穗数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X1</a:t>
            </a:r>
            <a:r>
              <a:rPr lang="en-US" altLang="zh-CN" sz="2800">
                <a:solidFill>
                  <a:srgbClr val="002060"/>
                </a:solidFill>
              </a:rPr>
              <a:t>,</a:t>
            </a:r>
            <a:r>
              <a:rPr lang="zh-CN" altLang="en-US" sz="2800">
                <a:solidFill>
                  <a:srgbClr val="002060"/>
                </a:solidFill>
              </a:rPr>
              <a:t>每穗粒数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X2</a:t>
            </a:r>
            <a:r>
              <a:rPr lang="en-US" altLang="zh-CN" sz="2800">
                <a:solidFill>
                  <a:srgbClr val="002060"/>
                </a:solidFill>
              </a:rPr>
              <a:t>,</a:t>
            </a:r>
            <a:r>
              <a:rPr lang="zh-CN" altLang="en-US" sz="2800">
                <a:solidFill>
                  <a:srgbClr val="002060"/>
                </a:solidFill>
              </a:rPr>
              <a:t>每亩稻谷产量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X3</a:t>
            </a:r>
            <a:r>
              <a:rPr lang="zh-CN" altLang="en-US" sz="2800">
                <a:solidFill>
                  <a:srgbClr val="002060"/>
                </a:solidFill>
              </a:rPr>
              <a:t>，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13AC1B6-7089-4C76-B5A9-2A280CEA1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91793"/>
              </p:ext>
            </p:extLst>
          </p:nvPr>
        </p:nvGraphicFramePr>
        <p:xfrm>
          <a:off x="1881189" y="2428876"/>
          <a:ext cx="266382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3" imgW="1396800" imgH="711000" progId="Equation.DSMT4">
                  <p:embed/>
                </p:oleObj>
              </mc:Choice>
              <mc:Fallback>
                <p:oleObj name="Equation" r:id="rId3" imgW="1396800" imgH="711000" progId="Equation.DSMT4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B13AC1B6-7089-4C76-B5A9-2A280CEA1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428876"/>
                        <a:ext cx="266382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5">
            <a:extLst>
              <a:ext uri="{FF2B5EF4-FFF2-40B4-BE49-F238E27FC236}">
                <a16:creationId xmlns:a16="http://schemas.microsoft.com/office/drawing/2014/main" id="{43662A91-C4F3-448E-A9F7-09B3547A8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1" y="2789238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2060"/>
                </a:solidFill>
              </a:rPr>
              <a:t>求参数的无偏估计。</a:t>
            </a:r>
          </a:p>
        </p:txBody>
      </p:sp>
      <p:graphicFrame>
        <p:nvGraphicFramePr>
          <p:cNvPr id="7" name="Group 101">
            <a:extLst>
              <a:ext uri="{FF2B5EF4-FFF2-40B4-BE49-F238E27FC236}">
                <a16:creationId xmlns:a16="http://schemas.microsoft.com/office/drawing/2014/main" id="{45B989A0-88CF-42EE-88F2-3146383AE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32964"/>
              </p:ext>
            </p:extLst>
          </p:nvPr>
        </p:nvGraphicFramePr>
        <p:xfrm>
          <a:off x="1663700" y="3940175"/>
          <a:ext cx="8642350" cy="1081089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26.7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34.6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73.4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65.9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58.2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62.1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71.4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61.1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59.8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959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1051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1097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945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1074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1045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24" name="Rectangle 2">
            <a:extLst>
              <a:ext uri="{FF2B5EF4-FFF2-40B4-BE49-F238E27FC236}">
                <a16:creationId xmlns:a16="http://schemas.microsoft.com/office/drawing/2014/main" id="{40BA79BD-F680-4BD5-B30D-2D8BE881E6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EFA91286-DCB9-4C82-98A2-15FC3AC8AC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3B36181D-DE54-48C1-85F4-29C4A3A98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4" y="1357314"/>
          <a:ext cx="27146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1460160" imgH="736560" progId="Equation.DSMT4">
                  <p:embed/>
                </p:oleObj>
              </mc:Choice>
              <mc:Fallback>
                <p:oleObj name="Equation" r:id="rId3" imgW="1460160" imgH="736560" progId="Equation.DSMT4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3B36181D-DE54-48C1-85F4-29C4A3A98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1357314"/>
                        <a:ext cx="27146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D8324B2D-FD6C-43FC-BAA2-93378EEDB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4" y="2874964"/>
          <a:ext cx="879792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5930640" imgH="2286000" progId="Equation.DSMT4">
                  <p:embed/>
                </p:oleObj>
              </mc:Choice>
              <mc:Fallback>
                <p:oleObj name="Equation" r:id="rId5" imgW="5930640" imgH="2286000" progId="Equation.DSMT4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D8324B2D-FD6C-43FC-BAA2-93378EEDB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2874964"/>
                        <a:ext cx="8797925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68F0EEC7-50B5-40B6-BAAE-B479E09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 constant vector,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constant matrices, then we have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244EED20-7B74-47D9-BDBB-3E871AB94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276350" y="341313"/>
            <a:ext cx="8540750" cy="1143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随机向量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859B466F-7CF8-4BF3-A69B-246AD80F4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9" y="3786189"/>
          <a:ext cx="33115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859B466F-7CF8-4BF3-A69B-246AD80F4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786189"/>
                        <a:ext cx="33115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DAA14903-99A5-4D10-8EEC-3238E3098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9" y="2857500"/>
          <a:ext cx="29098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5123" name="Object 5">
                        <a:extLst>
                          <a:ext uri="{FF2B5EF4-FFF2-40B4-BE49-F238E27FC236}">
                            <a16:creationId xmlns:a16="http://schemas.microsoft.com/office/drawing/2014/main" id="{DAA14903-99A5-4D10-8EEC-3238E3098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857500"/>
                        <a:ext cx="29098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EEB6F36E-A8B4-4B1E-9AE4-1D5C5245F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572000"/>
          <a:ext cx="50847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930320" imgH="203040" progId="Equation.DSMT4">
                  <p:embed/>
                </p:oleObj>
              </mc:Choice>
              <mc:Fallback>
                <p:oleObj name="Equation" r:id="rId7" imgW="1930320" imgH="203040" progId="Equation.DSMT4">
                  <p:embed/>
                  <p:pic>
                    <p:nvPicPr>
                      <p:cNvPr id="5124" name="Object 6">
                        <a:extLst>
                          <a:ext uri="{FF2B5EF4-FFF2-40B4-BE49-F238E27FC236}">
                            <a16:creationId xmlns:a16="http://schemas.microsoft.com/office/drawing/2014/main" id="{EEB6F36E-A8B4-4B1E-9AE4-1D5C5245F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572000"/>
                        <a:ext cx="50847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9B6425F7-5B42-4CF6-8BB7-9F40BC48FD5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52575" y="250032"/>
            <a:ext cx="8540750" cy="1143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Normal Distribution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一元正态分布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2AE1EF36-5F85-4B6E-B114-7678C6288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59448"/>
              </p:ext>
            </p:extLst>
          </p:nvPr>
        </p:nvGraphicFramePr>
        <p:xfrm>
          <a:off x="5167313" y="1500188"/>
          <a:ext cx="48244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3" imgW="2336760" imgH="469800" progId="Equation.3">
                  <p:embed/>
                </p:oleObj>
              </mc:Choice>
              <mc:Fallback>
                <p:oleObj name="公式" r:id="rId3" imgW="2336760" imgH="469800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2AE1EF36-5F85-4B6E-B114-7678C6288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500188"/>
                        <a:ext cx="48244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92CE173E-4DAF-4FDB-A8F6-BA894D91DA7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61892"/>
              </p:ext>
            </p:extLst>
          </p:nvPr>
        </p:nvGraphicFramePr>
        <p:xfrm>
          <a:off x="2166939" y="1785938"/>
          <a:ext cx="2720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92CE173E-4DAF-4FDB-A8F6-BA894D91D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1785938"/>
                        <a:ext cx="27209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18">
            <a:extLst>
              <a:ext uri="{FF2B5EF4-FFF2-40B4-BE49-F238E27FC236}">
                <a16:creationId xmlns:a16="http://schemas.microsoft.com/office/drawing/2014/main" id="{D65F9665-9D44-496E-ABC7-D620C69E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4" y="2411413"/>
            <a:ext cx="41052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F8C290EE-4059-44DA-B3E3-391DA5DEC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68162"/>
              </p:ext>
            </p:extLst>
          </p:nvPr>
        </p:nvGraphicFramePr>
        <p:xfrm>
          <a:off x="1315244" y="5616576"/>
          <a:ext cx="7704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8" imgW="3606480" imgH="279360" progId="Equation.DSMT4">
                  <p:embed/>
                </p:oleObj>
              </mc:Choice>
              <mc:Fallback>
                <p:oleObj name="Equation" r:id="rId8" imgW="3606480" imgH="279360" progId="Equation.DSMT4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id="{F8C290EE-4059-44DA-B3E3-391DA5DEC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244" y="5616576"/>
                        <a:ext cx="77041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8E8DC230-FA83-4D81-BCE9-DB7739278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799938"/>
              </p:ext>
            </p:extLst>
          </p:nvPr>
        </p:nvGraphicFramePr>
        <p:xfrm>
          <a:off x="2095500" y="1857375"/>
          <a:ext cx="236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8E8DC230-FA83-4D81-BCE9-DB7739278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857375"/>
                        <a:ext cx="2362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C981662C-1AE0-45A9-A1AA-7FA648D94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79991"/>
              </p:ext>
            </p:extLst>
          </p:nvPr>
        </p:nvGraphicFramePr>
        <p:xfrm>
          <a:off x="4713289" y="1643063"/>
          <a:ext cx="53228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2577960" imgH="482400" progId="Equation.DSMT4">
                  <p:embed/>
                </p:oleObj>
              </mc:Choice>
              <mc:Fallback>
                <p:oleObj name="Equation" r:id="rId5" imgW="2577960" imgH="482400" progId="Equation.DSMT4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C981662C-1AE0-45A9-A1AA-7FA648D94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9" y="1643063"/>
                        <a:ext cx="532288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>
            <a:extLst>
              <a:ext uri="{FF2B5EF4-FFF2-40B4-BE49-F238E27FC236}">
                <a16:creationId xmlns:a16="http://schemas.microsoft.com/office/drawing/2014/main" id="{F6E9CBBA-9D65-4BA9-B248-7599EA91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3188"/>
            <a:ext cx="6586538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D8899C5E-E9A8-4D9E-B6BC-182A33236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49758"/>
              </p:ext>
            </p:extLst>
          </p:nvPr>
        </p:nvGraphicFramePr>
        <p:xfrm>
          <a:off x="7064376" y="3929064"/>
          <a:ext cx="36036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1549080" imgH="838080" progId="Equation.DSMT4">
                  <p:embed/>
                </p:oleObj>
              </mc:Choice>
              <mc:Fallback>
                <p:oleObj name="Equation" r:id="rId8" imgW="1549080" imgH="838080" progId="Equation.DSMT4">
                  <p:embed/>
                  <p:pic>
                    <p:nvPicPr>
                      <p:cNvPr id="7172" name="Object 6">
                        <a:extLst>
                          <a:ext uri="{FF2B5EF4-FFF2-40B4-BE49-F238E27FC236}">
                            <a16:creationId xmlns:a16="http://schemas.microsoft.com/office/drawing/2014/main" id="{D8899C5E-E9A8-4D9E-B6BC-182A33236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6" y="3929064"/>
                        <a:ext cx="3603625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2">
            <a:extLst>
              <a:ext uri="{FF2B5EF4-FFF2-40B4-BE49-F238E27FC236}">
                <a16:creationId xmlns:a16="http://schemas.microsoft.com/office/drawing/2014/main" id="{F8F5A300-261B-4F26-9529-D7DD653B0F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2">
            <a:extLst>
              <a:ext uri="{FF2B5EF4-FFF2-40B4-BE49-F238E27FC236}">
                <a16:creationId xmlns:a16="http://schemas.microsoft.com/office/drawing/2014/main" id="{B43E14D2-B327-4F39-ABAE-25D259B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density function </a:t>
            </a:r>
          </a:p>
          <a:p>
            <a:pPr>
              <a:buFontTx/>
              <a:buNone/>
            </a:pPr>
            <a:endParaRPr lang="en-US" altLang="zh-CN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rewritten as </a:t>
            </a:r>
          </a:p>
          <a:p>
            <a:pPr>
              <a:buFontTx/>
              <a:buNone/>
            </a:pPr>
            <a:endParaRPr lang="en-US" altLang="zh-CN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C0A783BC-42D0-4DC9-91A4-63D6A1039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06002"/>
              </p:ext>
            </p:extLst>
          </p:nvPr>
        </p:nvGraphicFramePr>
        <p:xfrm>
          <a:off x="2471739" y="2583657"/>
          <a:ext cx="63134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577960" imgH="482400" progId="Equation.DSMT4">
                  <p:embed/>
                </p:oleObj>
              </mc:Choice>
              <mc:Fallback>
                <p:oleObj name="Equation" r:id="rId3" imgW="2577960" imgH="482400" progId="Equation.DSMT4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C0A783BC-42D0-4DC9-91A4-63D6A1039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9" y="2583657"/>
                        <a:ext cx="63134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74D7C91-6FF0-433D-B0EB-4333C93E8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62379"/>
              </p:ext>
            </p:extLst>
          </p:nvPr>
        </p:nvGraphicFramePr>
        <p:xfrm>
          <a:off x="1889125" y="4703764"/>
          <a:ext cx="85486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074D7C91-6FF0-433D-B0EB-4333C93E8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703764"/>
                        <a:ext cx="85486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>
            <a:extLst>
              <a:ext uri="{FF2B5EF4-FFF2-40B4-BE49-F238E27FC236}">
                <a16:creationId xmlns:a16="http://schemas.microsoft.com/office/drawing/2014/main" id="{10A089CF-970D-42F1-BB36-7C9C3E8A8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Normal Distribution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525</Words>
  <Application>Microsoft Office PowerPoint</Application>
  <PresentationFormat>宽屏</PresentationFormat>
  <Paragraphs>152</Paragraphs>
  <Slides>53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黑体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Equation</vt:lpstr>
      <vt:lpstr>公式</vt:lpstr>
      <vt:lpstr>图表</vt:lpstr>
      <vt:lpstr>Microsoft 公式 3.0</vt:lpstr>
      <vt:lpstr>MathType 7.0 Equation</vt:lpstr>
      <vt:lpstr>PowerPoint 演示文稿</vt:lpstr>
      <vt:lpstr>Random Vector 随机向量</vt:lpstr>
      <vt:lpstr>Random Vector 随机向量</vt:lpstr>
      <vt:lpstr>Random Vector 随机向量</vt:lpstr>
      <vt:lpstr>Random Vector 随机向量</vt:lpstr>
      <vt:lpstr>Random Vector 随机向量</vt:lpstr>
      <vt:lpstr>Univariate Normal Distribution 一元正态分布</vt:lpstr>
      <vt:lpstr>Univariate Normal Distribution 一元正态分布</vt:lpstr>
      <vt:lpstr>Univariate Normal Distribution 一元正态分布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Bivariate Normal Distribution 二元正态分布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Multivariate Normal Distribution 多元正态分布</vt:lpstr>
      <vt:lpstr>Multivariate Normal Distribution 多元正态分布</vt:lpstr>
      <vt:lpstr>Multivariate Normal Distribution 多元正态分布</vt:lpstr>
      <vt:lpstr>Multivariate Normal Distribution 多元正态分布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Multivariate Normal Distribution 多元正态分布</vt:lpstr>
      <vt:lpstr>Multivariate Normal Distribution 多元正态分布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杨炜明</cp:lastModifiedBy>
  <cp:revision>77</cp:revision>
  <dcterms:created xsi:type="dcterms:W3CDTF">2017-04-26T08:43:40Z</dcterms:created>
  <dcterms:modified xsi:type="dcterms:W3CDTF">2020-10-08T14:58:34Z</dcterms:modified>
</cp:coreProperties>
</file>