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287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 varScale="1">
        <p:scale>
          <a:sx n="84" d="100"/>
          <a:sy n="84" d="100"/>
        </p:scale>
        <p:origin x="9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1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18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24.wmf"/><Relationship Id="rId1" Type="http://schemas.openxmlformats.org/officeDocument/2006/relationships/image" Target="../media/image36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5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7" y="557096"/>
            <a:ext cx="3795324" cy="11152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603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6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8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  <a:pPr/>
              <a:t>2021/1/3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21" y="5853798"/>
            <a:ext cx="2658979" cy="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audio" Target="../media/audio1.wav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72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8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72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9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audio" Target="../media/audio1.wav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1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2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audio" Target="../media/audio1.wav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2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2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audio" Target="../media/audio1.wav"/><Relationship Id="rId7" Type="http://schemas.openxmlformats.org/officeDocument/2006/relationships/image" Target="../media/image1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3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18.wmf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4.wmf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1443" y="2333179"/>
            <a:ext cx="6085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均值向量的推断</a:t>
            </a:r>
          </a:p>
        </p:txBody>
      </p:sp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572327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/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/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/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  <p:sp>
        <p:nvSpPr>
          <p:cNvPr id="31" name="矩形 259">
            <a:extLst>
              <a:ext uri="{FF2B5EF4-FFF2-40B4-BE49-F238E27FC236}">
                <a16:creationId xmlns:a16="http://schemas.microsoft.com/office/drawing/2014/main" id="{726BABF5-9145-4F41-AC81-C8D68834E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783" y="3289457"/>
            <a:ext cx="44865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defTabSz="866943" fontAlgn="base"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INFERENCES ABOUT MEAN VECTORS</a:t>
            </a:r>
          </a:p>
        </p:txBody>
      </p:sp>
      <p:sp>
        <p:nvSpPr>
          <p:cNvPr id="32" name="矩形 259">
            <a:extLst>
              <a:ext uri="{FF2B5EF4-FFF2-40B4-BE49-F238E27FC236}">
                <a16:creationId xmlns:a16="http://schemas.microsoft.com/office/drawing/2014/main" id="{B74E971C-FD34-4D9F-A13F-FDCC923D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972" y="4844919"/>
            <a:ext cx="72030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数学与统计学院  杨炜明</a:t>
            </a:r>
          </a:p>
        </p:txBody>
      </p:sp>
    </p:spTree>
    <p:extLst>
      <p:ext uri="{BB962C8B-B14F-4D97-AF65-F5344CB8AC3E}">
        <p14:creationId xmlns:p14="http://schemas.microsoft.com/office/powerpoint/2010/main" val="5409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20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1" grpId="0"/>
      <p:bldP spid="31" grpId="1"/>
      <p:bldP spid="32" grpId="0"/>
      <p:bldP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024064" y="1857376"/>
            <a:ext cx="84296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单一变量情形</a:t>
            </a: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糖厂生产的袋装糖的重量是一个随机变量，当机器</a:t>
            </a: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正常工作时，其均值为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0.5kg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，已知标准差为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0.015kg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某日开工后，为检验</a:t>
            </a: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包装机是否正常工作，随机地抽取它所包装的糖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袋，</a:t>
            </a: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称得净重为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kg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)∶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0.497, 0.506, 0.524, 0.518, 0.498, 0.511,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0.520, 0.515, 0.512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问机器是否正常工作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 </a:t>
            </a:r>
          </a:p>
        </p:txBody>
      </p:sp>
      <p:sp>
        <p:nvSpPr>
          <p:cNvPr id="13316" name="矩形 6"/>
          <p:cNvSpPr>
            <a:spLocks noChangeArrowheads="1"/>
          </p:cNvSpPr>
          <p:nvPr/>
        </p:nvSpPr>
        <p:spPr bwMode="auto">
          <a:xfrm>
            <a:off x="1809750" y="1428751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）协方差 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/ 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协方差矩阵已知</a:t>
            </a:r>
          </a:p>
        </p:txBody>
      </p:sp>
    </p:spTree>
    <p:extLst>
      <p:ext uri="{BB962C8B-B14F-4D97-AF65-F5344CB8AC3E}">
        <p14:creationId xmlns:p14="http://schemas.microsoft.com/office/powerpoint/2010/main" val="18136998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ChangeArrowheads="1"/>
          </p:cNvSpPr>
          <p:nvPr/>
        </p:nvSpPr>
        <p:spPr bwMode="auto">
          <a:xfrm>
            <a:off x="2238375" y="1921438"/>
            <a:ext cx="388778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构造检验统计量</a:t>
            </a:r>
          </a:p>
          <a:p>
            <a:pPr>
              <a:lnSpc>
                <a:spcPct val="18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72788"/>
              </p:ext>
            </p:extLst>
          </p:nvPr>
        </p:nvGraphicFramePr>
        <p:xfrm>
          <a:off x="3524251" y="2857501"/>
          <a:ext cx="13446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r:id="rId3" imgW="686098" imgH="431987" progId="Equation.DSMT4">
                  <p:embed/>
                </p:oleObj>
              </mc:Choice>
              <mc:Fallback>
                <p:oleObj r:id="rId3" imgW="686098" imgH="431987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1" y="2857501"/>
                        <a:ext cx="134461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2381250" y="3714751"/>
            <a:ext cx="1843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924975"/>
              </p:ext>
            </p:extLst>
          </p:nvPr>
        </p:nvGraphicFramePr>
        <p:xfrm>
          <a:off x="3381376" y="3786188"/>
          <a:ext cx="4365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r:id="rId5" imgW="330343" imgH="330343" progId="Equation.DSMT4">
                  <p:embed/>
                </p:oleObj>
              </mc:Choice>
              <mc:Fallback>
                <p:oleObj r:id="rId5" imgW="330343" imgH="330343" progId="Equation.DSMT4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6" y="3786188"/>
                        <a:ext cx="4365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13"/>
          <p:cNvSpPr>
            <a:spLocks noChangeArrowheads="1"/>
          </p:cNvSpPr>
          <p:nvPr/>
        </p:nvSpPr>
        <p:spPr bwMode="auto">
          <a:xfrm>
            <a:off x="3952876" y="3714751"/>
            <a:ext cx="213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的拒绝域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27165"/>
              </p:ext>
            </p:extLst>
          </p:nvPr>
        </p:nvGraphicFramePr>
        <p:xfrm>
          <a:off x="3635376" y="4214814"/>
          <a:ext cx="13176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r:id="rId7" imgW="648263" imgH="228799" progId="Equation.DSMT4">
                  <p:embed/>
                </p:oleObj>
              </mc:Choice>
              <mc:Fallback>
                <p:oleObj r:id="rId7" imgW="648263" imgH="228799" progId="Equation.DSMT4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6" y="4214814"/>
                        <a:ext cx="13176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04334"/>
              </p:ext>
            </p:extLst>
          </p:nvPr>
        </p:nvGraphicFramePr>
        <p:xfrm>
          <a:off x="2487614" y="4929189"/>
          <a:ext cx="54435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9" imgW="2895480" imgH="457200" progId="Equation.DSMT4">
                  <p:embed/>
                </p:oleObj>
              </mc:Choice>
              <mc:Fallback>
                <p:oleObj name="Equation" r:id="rId9" imgW="2895480" imgH="457200" progId="Equation.DSMT4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4" y="4929189"/>
                        <a:ext cx="54435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8"/>
          <p:cNvSpPr>
            <a:spLocks noChangeArrowheads="1"/>
          </p:cNvSpPr>
          <p:nvPr/>
        </p:nvSpPr>
        <p:spPr bwMode="auto">
          <a:xfrm>
            <a:off x="2381251" y="607218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29374"/>
              </p:ext>
            </p:extLst>
          </p:nvPr>
        </p:nvGraphicFramePr>
        <p:xfrm>
          <a:off x="3238501" y="6143626"/>
          <a:ext cx="5000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r:id="rId11" imgW="330343" imgH="330343" progId="Equation.DSMT4">
                  <p:embed/>
                </p:oleObj>
              </mc:Choice>
              <mc:Fallback>
                <p:oleObj r:id="rId11" imgW="330343" imgH="330343" progId="Equation.DSMT4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6143626"/>
                        <a:ext cx="5000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矩形 13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5287"/>
              </p:ext>
            </p:extLst>
          </p:nvPr>
        </p:nvGraphicFramePr>
        <p:xfrm>
          <a:off x="4452939" y="1571625"/>
          <a:ext cx="3241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r:id="rId12" imgW="1753361" imgH="228699" progId="Equation.DSMT4">
                  <p:embed/>
                </p:oleObj>
              </mc:Choice>
              <mc:Fallback>
                <p:oleObj r:id="rId12" imgW="1753361" imgH="228699" progId="Equation.DSMT4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9" y="1571625"/>
                        <a:ext cx="3241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5691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8363" y="2338389"/>
          <a:ext cx="74676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r:id="rId3" imgW="3263900" imgH="1511300" progId="Equation.DSMT4">
                  <p:embed/>
                </p:oleObj>
              </mc:Choice>
              <mc:Fallback>
                <p:oleObj r:id="rId3" imgW="3263900" imgH="1511300" progId="Equation.DSMT4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338389"/>
                        <a:ext cx="74676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95563" y="1549400"/>
          <a:ext cx="60753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r:id="rId5" imgW="2959100" imgH="254000" progId="Equation.DSMT4">
                  <p:embed/>
                </p:oleObj>
              </mc:Choice>
              <mc:Fallback>
                <p:oleObj r:id="rId5" imgW="2959100" imgH="254000" progId="Equation.DSMT4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549400"/>
                        <a:ext cx="607536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233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1626870" y="297179"/>
            <a:ext cx="75441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2089698" y="1503045"/>
            <a:ext cx="181050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多元情形</a:t>
            </a:r>
            <a:endParaRPr lang="en-US" altLang="zh-CN" sz="2400" b="1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589637" y="1742241"/>
            <a:ext cx="193153" cy="39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589637" y="1742241"/>
            <a:ext cx="193153" cy="39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1589637" y="1742241"/>
            <a:ext cx="193153" cy="39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393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50376286"/>
              </p:ext>
            </p:extLst>
          </p:nvPr>
        </p:nvGraphicFramePr>
        <p:xfrm>
          <a:off x="3232700" y="2217421"/>
          <a:ext cx="5374579" cy="149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3" imgW="2501640" imgH="698400" progId="Equation.DSMT4">
                  <p:embed/>
                </p:oleObj>
              </mc:Choice>
              <mc:Fallback>
                <p:oleObj name="Equation" r:id="rId3" imgW="2501640" imgH="698400" progId="Equation.DSMT4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700" y="2217421"/>
                        <a:ext cx="5374579" cy="1499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55849"/>
              </p:ext>
            </p:extLst>
          </p:nvPr>
        </p:nvGraphicFramePr>
        <p:xfrm>
          <a:off x="3018387" y="3789046"/>
          <a:ext cx="6152615" cy="176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Equation" r:id="rId5" imgW="2527200" imgH="723600" progId="Equation.DSMT4">
                  <p:embed/>
                </p:oleObj>
              </mc:Choice>
              <mc:Fallback>
                <p:oleObj name="Equation" r:id="rId5" imgW="2527200" imgH="723600" progId="Equation.DSMT4">
                  <p:embed/>
                  <p:pic>
                    <p:nvPicPr>
                      <p:cNvPr id="1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387" y="3789046"/>
                        <a:ext cx="6152615" cy="1765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49394"/>
              </p:ext>
            </p:extLst>
          </p:nvPr>
        </p:nvGraphicFramePr>
        <p:xfrm>
          <a:off x="3875637" y="1574483"/>
          <a:ext cx="3629120" cy="49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r:id="rId7" imgW="1689833" imgH="228699" progId="Equation.DSMT4">
                  <p:embed/>
                </p:oleObj>
              </mc:Choice>
              <mc:Fallback>
                <p:oleObj r:id="rId7" imgW="1689833" imgH="228699" progId="Equation.DSMT4">
                  <p:embed/>
                  <p:pic>
                    <p:nvPicPr>
                      <p:cNvPr id="1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637" y="1574483"/>
                        <a:ext cx="3629120" cy="491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44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52625" y="1428750"/>
            <a:ext cx="8153400" cy="1881188"/>
            <a:chOff x="0" y="0"/>
            <a:chExt cx="5136" cy="1185"/>
          </a:xfrm>
        </p:grpSpPr>
        <p:sp>
          <p:nvSpPr>
            <p:cNvPr id="17414" name="Text Box 2" descr="白色大理石"/>
            <p:cNvSpPr txBox="1">
              <a:spLocks noChangeArrowheads="1"/>
            </p:cNvSpPr>
            <p:nvPr/>
          </p:nvSpPr>
          <p:spPr bwMode="auto">
            <a:xfrm>
              <a:off x="0" y="40"/>
              <a:ext cx="5136" cy="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设                      是取自多元正态总体                  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的一个样本，现欲检验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3" name="Object 4"/>
            <p:cNvGraphicFramePr>
              <a:graphicFrameLocks noChangeAspect="1"/>
            </p:cNvGraphicFramePr>
            <p:nvPr/>
          </p:nvGraphicFramePr>
          <p:xfrm>
            <a:off x="270" y="0"/>
            <a:ext cx="139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0" r:id="rId3" imgW="800100" imgH="215900" progId="Equation.3">
                    <p:embed/>
                  </p:oleObj>
                </mc:Choice>
                <mc:Fallback>
                  <p:oleObj r:id="rId3" imgW="800100" imgH="215900" progId="Equation.3">
                    <p:embed/>
                    <p:pic>
                      <p:nvPicPr>
                        <p:cNvPr id="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0"/>
                          <a:ext cx="139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3735" y="45"/>
            <a:ext cx="90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1" r:id="rId5" imgW="609865" imgH="215994" progId="Equation.3">
                    <p:embed/>
                  </p:oleObj>
                </mc:Choice>
                <mc:Fallback>
                  <p:oleObj r:id="rId5" imgW="609865" imgH="215994" progId="Equation.3">
                    <p:embed/>
                    <p:pic>
                      <p:nvPicPr>
                        <p:cNvPr id="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45"/>
                          <a:ext cx="909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6"/>
            <p:cNvGraphicFramePr>
              <a:graphicFrameLocks noChangeAspect="1"/>
            </p:cNvGraphicFramePr>
            <p:nvPr/>
          </p:nvGraphicFramePr>
          <p:xfrm>
            <a:off x="990" y="765"/>
            <a:ext cx="289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2" r:id="rId7" imgW="1880416" imgH="228699" progId="Equation.3">
                    <p:embed/>
                  </p:oleObj>
                </mc:Choice>
                <mc:Fallback>
                  <p:oleObj r:id="rId7" imgW="1880416" imgH="228699" progId="Equation.3">
                    <p:embed/>
                    <p:pic>
                      <p:nvPicPr>
                        <p:cNvPr id="1741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765"/>
                          <a:ext cx="289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751011"/>
              </p:ext>
            </p:extLst>
          </p:nvPr>
        </p:nvGraphicFramePr>
        <p:xfrm>
          <a:off x="3219450" y="4040188"/>
          <a:ext cx="477996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9" imgW="1955520" imgH="812520" progId="Equation.DSMT4">
                  <p:embed/>
                </p:oleObj>
              </mc:Choice>
              <mc:Fallback>
                <p:oleObj name="Equation" r:id="rId9" imgW="1955520" imgH="812520" progId="Equation.DSMT4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040188"/>
                        <a:ext cx="477996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22"/>
          <p:cNvSpPr>
            <a:spLocks noChangeArrowheads="1"/>
          </p:cNvSpPr>
          <p:nvPr/>
        </p:nvSpPr>
        <p:spPr bwMode="auto">
          <a:xfrm>
            <a:off x="1952625" y="3500439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总体协方差矩阵已知</a:t>
            </a:r>
          </a:p>
        </p:txBody>
      </p:sp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354094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0" y="874396"/>
            <a:ext cx="8643938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5344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47838" y="1473201"/>
            <a:ext cx="8532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测定稻谷每亩穗数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,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每穗粒数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,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每亩稻谷产量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X3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，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79449"/>
              </p:ext>
            </p:extLst>
          </p:nvPr>
        </p:nvGraphicFramePr>
        <p:xfrm>
          <a:off x="1809750" y="2214563"/>
          <a:ext cx="58102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r:id="rId3" imgW="3048000" imgH="711200" progId="Equation.DSMT4">
                  <p:embed/>
                </p:oleObj>
              </mc:Choice>
              <mc:Fallback>
                <p:oleObj r:id="rId3" imgW="3048000" imgH="71120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214563"/>
                        <a:ext cx="581025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57389" y="5114926"/>
            <a:ext cx="388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检验均值是否等于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54816"/>
              </p:ext>
            </p:extLst>
          </p:nvPr>
        </p:nvGraphicFramePr>
        <p:xfrm>
          <a:off x="1881189" y="3786188"/>
          <a:ext cx="8440737" cy="1008080"/>
        </p:xfrm>
        <a:graphic>
          <a:graphicData uri="http://schemas.openxmlformats.org/drawingml/2006/table">
            <a:tbl>
              <a:tblPr/>
              <a:tblGrid>
                <a:gridCol w="4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520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26.7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31.3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34.6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31.5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73.4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65.9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62.1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71.4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61.1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59.8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959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1051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1022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1097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992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1074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1029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995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91437" marR="91437" marT="45690" marB="456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50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62159"/>
              </p:ext>
            </p:extLst>
          </p:nvPr>
        </p:nvGraphicFramePr>
        <p:xfrm>
          <a:off x="5005388" y="5038725"/>
          <a:ext cx="8191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r:id="rId5" imgW="495300" imgH="711200" progId="Equation.DSMT4">
                  <p:embed/>
                </p:oleObj>
              </mc:Choice>
              <mc:Fallback>
                <p:oleObj r:id="rId5" imgW="495300" imgH="711200" progId="Equation.DSMT4">
                  <p:embed/>
                  <p:pic>
                    <p:nvPicPr>
                      <p:cNvPr id="195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5038725"/>
                        <a:ext cx="81915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5" name="矩形 3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33418754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3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77298"/>
              </p:ext>
            </p:extLst>
          </p:nvPr>
        </p:nvGraphicFramePr>
        <p:xfrm>
          <a:off x="1809751" y="1500189"/>
          <a:ext cx="64738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r:id="rId3" imgW="3581400" imgH="711200" progId="Equation.DSMT4">
                  <p:embed/>
                </p:oleObj>
              </mc:Choice>
              <mc:Fallback>
                <p:oleObj r:id="rId3" imgW="3581400" imgH="7112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1500189"/>
                        <a:ext cx="64738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560169"/>
              </p:ext>
            </p:extLst>
          </p:nvPr>
        </p:nvGraphicFramePr>
        <p:xfrm>
          <a:off x="1738314" y="2857501"/>
          <a:ext cx="8624887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Equation" r:id="rId5" imgW="4025880" imgH="1726920" progId="Equation.DSMT4">
                  <p:embed/>
                </p:oleObj>
              </mc:Choice>
              <mc:Fallback>
                <p:oleObj name="Equation" r:id="rId5" imgW="4025880" imgH="172692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2857501"/>
                        <a:ext cx="8624887" cy="370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8921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3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081214" y="2268538"/>
            <a:ext cx="8047037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例．设某杨树品种在甲地区种植，今将此品种移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植到乙地区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株，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年后测得这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株树的平均高为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标准差为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。试以显著水平      检验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移植到乙地区种植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年后树高总体的平均是否与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17m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显著不同。假定乙地区树高服从正态分布。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271619"/>
              </p:ext>
            </p:extLst>
          </p:nvPr>
        </p:nvGraphicFramePr>
        <p:xfrm>
          <a:off x="2214563" y="3708401"/>
          <a:ext cx="9461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r:id="rId3" imgW="457399" imgH="177877" progId="Equation.DSMT4">
                  <p:embed/>
                </p:oleObj>
              </mc:Choice>
              <mc:Fallback>
                <p:oleObj r:id="rId3" imgW="457399" imgH="177877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708401"/>
                        <a:ext cx="9461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54399"/>
              </p:ext>
            </p:extLst>
          </p:nvPr>
        </p:nvGraphicFramePr>
        <p:xfrm>
          <a:off x="4672013" y="3708400"/>
          <a:ext cx="10795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r:id="rId5" imgW="470104" imgH="177877" progId="Equation.DSMT4">
                  <p:embed/>
                </p:oleObj>
              </mc:Choice>
              <mc:Fallback>
                <p:oleObj r:id="rId5" imgW="470104" imgH="177877" progId="Equation.DSMT4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708400"/>
                        <a:ext cx="10795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89086"/>
              </p:ext>
            </p:extLst>
          </p:nvPr>
        </p:nvGraphicFramePr>
        <p:xfrm>
          <a:off x="8261351" y="3708401"/>
          <a:ext cx="9572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r:id="rId7" imgW="571500" imgH="177800" progId="Equation.DSMT4">
                  <p:embed/>
                </p:oleObj>
              </mc:Choice>
              <mc:Fallback>
                <p:oleObj r:id="rId7" imgW="571500" imgH="177800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1" y="3708401"/>
                        <a:ext cx="9572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2063750" y="565308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正态总体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方差未知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36252"/>
              </p:ext>
            </p:extLst>
          </p:nvPr>
        </p:nvGraphicFramePr>
        <p:xfrm>
          <a:off x="5303838" y="5653089"/>
          <a:ext cx="3008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r:id="rId9" imgW="1664422" imgH="228699" progId="Equation.DSMT4">
                  <p:embed/>
                </p:oleObj>
              </mc:Choice>
              <mc:Fallback>
                <p:oleObj r:id="rId9" imgW="1664422" imgH="228699" progId="Equation.DSMT4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653089"/>
                        <a:ext cx="3008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矩形 6"/>
          <p:cNvSpPr>
            <a:spLocks noChangeArrowheads="1"/>
          </p:cNvSpPr>
          <p:nvPr/>
        </p:nvSpPr>
        <p:spPr bwMode="auto">
          <a:xfrm>
            <a:off x="1809750" y="1428751"/>
            <a:ext cx="542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）协方差 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/ 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协方差矩阵未知</a:t>
            </a:r>
          </a:p>
        </p:txBody>
      </p:sp>
    </p:spTree>
    <p:extLst>
      <p:ext uri="{BB962C8B-B14F-4D97-AF65-F5344CB8AC3E}">
        <p14:creationId xmlns:p14="http://schemas.microsoft.com/office/powerpoint/2010/main" val="19485202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2265680" y="1358434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解∶</a:t>
            </a:r>
            <a:r>
              <a:rPr lang="zh-CN" altLang="zh-CN" sz="280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41260"/>
              </p:ext>
            </p:extLst>
          </p:nvPr>
        </p:nvGraphicFramePr>
        <p:xfrm>
          <a:off x="3078481" y="1443038"/>
          <a:ext cx="36417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7" r:id="rId4" imgW="1715244" imgH="228699" progId="Equation.DSMT4">
                  <p:embed/>
                </p:oleObj>
              </mc:Choice>
              <mc:Fallback>
                <p:oleObj r:id="rId4" imgW="1715244" imgH="228699" progId="Equation.DSMT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481" y="1443038"/>
                        <a:ext cx="36417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82259"/>
              </p:ext>
            </p:extLst>
          </p:nvPr>
        </p:nvGraphicFramePr>
        <p:xfrm>
          <a:off x="3056256" y="2120901"/>
          <a:ext cx="949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8" r:id="rId6" imgW="457399" imgH="177877" progId="Equation.DSMT4">
                  <p:embed/>
                </p:oleObj>
              </mc:Choice>
              <mc:Fallback>
                <p:oleObj r:id="rId6" imgW="457399" imgH="177877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256" y="2120901"/>
                        <a:ext cx="9493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4065906" y="2050584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为小样本，</a:t>
            </a:r>
            <a:r>
              <a:rPr lang="zh-CN" altLang="zh-CN" sz="280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66496"/>
              </p:ext>
            </p:extLst>
          </p:nvPr>
        </p:nvGraphicFramePr>
        <p:xfrm>
          <a:off x="5793106" y="2157413"/>
          <a:ext cx="33496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r:id="rId8" imgW="216275" imgH="190831" progId="Equation.DSMT4">
                  <p:embed/>
                </p:oleObj>
              </mc:Choice>
              <mc:Fallback>
                <p:oleObj r:id="rId8" imgW="216275" imgH="190831" progId="Equation.DSMT4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106" y="2157413"/>
                        <a:ext cx="334963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3"/>
          <p:cNvSpPr>
            <a:spLocks noChangeArrowheads="1"/>
          </p:cNvSpPr>
          <p:nvPr/>
        </p:nvSpPr>
        <p:spPr bwMode="auto">
          <a:xfrm>
            <a:off x="6009006" y="2009776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未知，</a:t>
            </a:r>
            <a:endParaRPr lang="zh-CN" altLang="zh-CN" sz="280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7" name="Rectangle 14"/>
          <p:cNvSpPr>
            <a:spLocks noChangeArrowheads="1"/>
          </p:cNvSpPr>
          <p:nvPr/>
        </p:nvSpPr>
        <p:spPr bwMode="auto">
          <a:xfrm>
            <a:off x="2913381" y="2625259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计算检验统计量的值∶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517568"/>
              </p:ext>
            </p:extLst>
          </p:nvPr>
        </p:nvGraphicFramePr>
        <p:xfrm>
          <a:off x="3853180" y="3192464"/>
          <a:ext cx="4127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r:id="rId10" imgW="1969355" imgH="431987" progId="Equation.DSMT4">
                  <p:embed/>
                </p:oleObj>
              </mc:Choice>
              <mc:Fallback>
                <p:oleObj r:id="rId10" imgW="1969355" imgH="431987" progId="Equation.DSMT4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180" y="3192464"/>
                        <a:ext cx="4127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85142"/>
              </p:ext>
            </p:extLst>
          </p:nvPr>
        </p:nvGraphicFramePr>
        <p:xfrm>
          <a:off x="4617563" y="4141324"/>
          <a:ext cx="52943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Equation" r:id="rId12" imgW="2577960" imgH="253800" progId="Equation.DSMT4">
                  <p:embed/>
                </p:oleObj>
              </mc:Choice>
              <mc:Fallback>
                <p:oleObj name="Equation" r:id="rId12" imgW="2577960" imgH="253800" progId="Equation.DSMT4">
                  <p:embed/>
                  <p:pic>
                    <p:nvPicPr>
                      <p:cNvPr id="22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563" y="4141324"/>
                        <a:ext cx="52943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7"/>
          <p:cNvSpPr>
            <a:spLocks noChangeArrowheads="1"/>
          </p:cNvSpPr>
          <p:nvPr/>
        </p:nvSpPr>
        <p:spPr bwMode="auto">
          <a:xfrm>
            <a:off x="2876869" y="411115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查临界值：</a:t>
            </a:r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571193"/>
              </p:ext>
            </p:extLst>
          </p:nvPr>
        </p:nvGraphicFramePr>
        <p:xfrm>
          <a:off x="2676525" y="4875213"/>
          <a:ext cx="40306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14" imgW="2070000" imgH="253800" progId="Equation.DSMT4">
                  <p:embed/>
                </p:oleObj>
              </mc:Choice>
              <mc:Fallback>
                <p:oleObj name="Equation" r:id="rId14" imgW="2070000" imgH="253800" progId="Equation.DSMT4">
                  <p:embed/>
                  <p:pic>
                    <p:nvPicPr>
                      <p:cNvPr id="22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4875213"/>
                        <a:ext cx="40306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9"/>
          <p:cNvSpPr>
            <a:spLocks noChangeArrowheads="1"/>
          </p:cNvSpPr>
          <p:nvPr/>
        </p:nvSpPr>
        <p:spPr bwMode="auto">
          <a:xfrm>
            <a:off x="6651943" y="486092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所以拒绝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028335"/>
              </p:ext>
            </p:extLst>
          </p:nvPr>
        </p:nvGraphicFramePr>
        <p:xfrm>
          <a:off x="8268019" y="4994276"/>
          <a:ext cx="333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r:id="rId16" imgW="330343" imgH="330343" progId="Equation.DSMT4">
                  <p:embed/>
                </p:oleObj>
              </mc:Choice>
              <mc:Fallback>
                <p:oleObj r:id="rId16" imgW="330343" imgH="330343" progId="Equation.DSMT4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8019" y="4994276"/>
                        <a:ext cx="333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矩形 21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2098465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368550" y="1471614"/>
            <a:ext cx="678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分布和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Wishart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分布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728655"/>
              </p:ext>
            </p:extLst>
          </p:nvPr>
        </p:nvGraphicFramePr>
        <p:xfrm>
          <a:off x="2295525" y="1400175"/>
          <a:ext cx="9350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r:id="rId3" imgW="520474" imgH="355446" progId="Equation.3">
                  <p:embed/>
                </p:oleObj>
              </mc:Choice>
              <mc:Fallback>
                <p:oleObj r:id="rId3" imgW="520474" imgH="355446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400175"/>
                        <a:ext cx="9350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309813" y="2571750"/>
            <a:ext cx="7391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设                     为    相互独立且同服从于                 分布的随机变量。则</a:t>
            </a:r>
            <a:endParaRPr lang="zh-CN" altLang="en-US" sz="320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							</a:t>
            </a:r>
            <a:endParaRPr lang="en-US" altLang="zh-CN" sz="320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320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320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所服从的分布叫做         分布，  称为自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320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由度且记为                        。</a:t>
            </a: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86310"/>
              </p:ext>
            </p:extLst>
          </p:nvPr>
        </p:nvGraphicFramePr>
        <p:xfrm>
          <a:off x="3810000" y="3071813"/>
          <a:ext cx="12017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r:id="rId5" imgW="748975" imgH="304668" progId="Equation.3">
                  <p:embed/>
                </p:oleObj>
              </mc:Choice>
              <mc:Fallback>
                <p:oleObj r:id="rId5" imgW="748975" imgH="304668" progId="Equation.3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71813"/>
                        <a:ext cx="120173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07297"/>
              </p:ext>
            </p:extLst>
          </p:nvPr>
        </p:nvGraphicFramePr>
        <p:xfrm>
          <a:off x="5595939" y="4929189"/>
          <a:ext cx="9556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r:id="rId7" imgW="520474" imgH="355446" progId="Equation.3">
                  <p:embed/>
                </p:oleObj>
              </mc:Choice>
              <mc:Fallback>
                <p:oleObj r:id="rId7" imgW="520474" imgH="355446" progId="Equation.3">
                  <p:embed/>
                  <p:pic>
                    <p:nvPicPr>
                      <p:cNvPr id="5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9" y="4929189"/>
                        <a:ext cx="9556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398713"/>
              </p:ext>
            </p:extLst>
          </p:nvPr>
        </p:nvGraphicFramePr>
        <p:xfrm>
          <a:off x="7596189" y="5143500"/>
          <a:ext cx="3571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r:id="rId9" imgW="177646" imgH="190335" progId="Equation.3">
                  <p:embed/>
                </p:oleObj>
              </mc:Choice>
              <mc:Fallback>
                <p:oleObj r:id="rId9" imgW="177646" imgH="190335" progId="Equation.3">
                  <p:embed/>
                  <p:pic>
                    <p:nvPicPr>
                      <p:cNvPr id="51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9" y="5143500"/>
                        <a:ext cx="3571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027662"/>
              </p:ext>
            </p:extLst>
          </p:nvPr>
        </p:nvGraphicFramePr>
        <p:xfrm>
          <a:off x="4524375" y="5857875"/>
          <a:ext cx="21542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r:id="rId11" imgW="1181100" imgH="355600" progId="Equation.DSMT4">
                  <p:embed/>
                </p:oleObj>
              </mc:Choice>
              <mc:Fallback>
                <p:oleObj r:id="rId11" imgW="1181100" imgH="355600" progId="Equation.DSMT4">
                  <p:embed/>
                  <p:pic>
                    <p:nvPicPr>
                      <p:cNvPr id="5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5857875"/>
                        <a:ext cx="21542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56717"/>
              </p:ext>
            </p:extLst>
          </p:nvPr>
        </p:nvGraphicFramePr>
        <p:xfrm>
          <a:off x="4215765" y="2651127"/>
          <a:ext cx="2000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Equation" r:id="rId13" imgW="2000121" imgH="523990" progId="Equation.DSMT4">
                  <p:embed/>
                </p:oleObj>
              </mc:Choice>
              <mc:Fallback>
                <p:oleObj name="Equation" r:id="rId13" imgW="2000121" imgH="5239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15765" y="2651127"/>
                        <a:ext cx="200025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042783"/>
              </p:ext>
            </p:extLst>
          </p:nvPr>
        </p:nvGraphicFramePr>
        <p:xfrm>
          <a:off x="4540250" y="3671889"/>
          <a:ext cx="2438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15" imgW="2438400" imgH="1114425" progId="Equation.DSMT4">
                  <p:embed/>
                </p:oleObj>
              </mc:Choice>
              <mc:Fallback>
                <p:oleObj name="Equation" r:id="rId15" imgW="2438400" imgH="11144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0250" y="3671889"/>
                        <a:ext cx="24384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61020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07005"/>
              </p:ext>
            </p:extLst>
          </p:nvPr>
        </p:nvGraphicFramePr>
        <p:xfrm>
          <a:off x="2135188" y="1385888"/>
          <a:ext cx="5867400" cy="418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r:id="rId3" imgW="3162300" imgH="2260600" progId="Equation.DSMT4">
                  <p:embed/>
                </p:oleObj>
              </mc:Choice>
              <mc:Fallback>
                <p:oleObj r:id="rId3" imgW="3162300" imgH="2260600" progId="Equation.DSMT4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385888"/>
                        <a:ext cx="5867400" cy="418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矩形 5"/>
          <p:cNvSpPr>
            <a:spLocks noChangeArrowheads="1"/>
          </p:cNvSpPr>
          <p:nvPr/>
        </p:nvSpPr>
        <p:spPr bwMode="auto">
          <a:xfrm>
            <a:off x="7239001" y="5000626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Hotelling </a:t>
            </a:r>
            <a:r>
              <a:rPr lang="en-US" altLang="zh-CN" sz="240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30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  <a:endParaRPr lang="zh-CN" altLang="en-US" sz="240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16190"/>
              </p:ext>
            </p:extLst>
          </p:nvPr>
        </p:nvGraphicFramePr>
        <p:xfrm>
          <a:off x="2881314" y="5643563"/>
          <a:ext cx="38576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r:id="rId5" imgW="1613600" imgH="419282" progId="Equation.DSMT4">
                  <p:embed/>
                </p:oleObj>
              </mc:Choice>
              <mc:Fallback>
                <p:oleObj r:id="rId5" imgW="1613600" imgH="419282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4" y="5643563"/>
                        <a:ext cx="38576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192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96" y="660084"/>
            <a:ext cx="7922894" cy="520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91553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08239"/>
              </p:ext>
            </p:extLst>
          </p:nvPr>
        </p:nvGraphicFramePr>
        <p:xfrm>
          <a:off x="2024063" y="1928814"/>
          <a:ext cx="8229600" cy="1957388"/>
        </p:xfrm>
        <a:graphic>
          <a:graphicData uri="http://schemas.openxmlformats.org/drawingml/2006/table">
            <a:tbl>
              <a:tblPr/>
              <a:tblGrid>
                <a:gridCol w="189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供试者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血糖变化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收缩压变化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舒张压变化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65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01496"/>
              </p:ext>
            </p:extLst>
          </p:nvPr>
        </p:nvGraphicFramePr>
        <p:xfrm>
          <a:off x="2328863" y="4367213"/>
          <a:ext cx="54102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r:id="rId4" imgW="2083704" imgH="431987" progId="Equation.3">
                  <p:embed/>
                </p:oleObj>
              </mc:Choice>
              <mc:Fallback>
                <p:oleObj r:id="rId4" imgW="2083704" imgH="431987" progId="Equation.3">
                  <p:embed/>
                  <p:pic>
                    <p:nvPicPr>
                      <p:cNvPr id="2565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367213"/>
                        <a:ext cx="54102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5" name="矩形 5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2292049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173171"/>
              </p:ext>
            </p:extLst>
          </p:nvPr>
        </p:nvGraphicFramePr>
        <p:xfrm>
          <a:off x="1649414" y="1428750"/>
          <a:ext cx="9018587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r:id="rId4" imgW="3670300" imgH="711200" progId="Equation.3">
                  <p:embed/>
                </p:oleObj>
              </mc:Choice>
              <mc:Fallback>
                <p:oleObj r:id="rId4" imgW="3670300" imgH="7112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4" y="1428750"/>
                        <a:ext cx="9018587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939054"/>
              </p:ext>
            </p:extLst>
          </p:nvPr>
        </p:nvGraphicFramePr>
        <p:xfrm>
          <a:off x="1905000" y="3414714"/>
          <a:ext cx="35052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r:id="rId6" imgW="1334079" imgH="215994" progId="Equation.3">
                  <p:embed/>
                </p:oleObj>
              </mc:Choice>
              <mc:Fallback>
                <p:oleObj r:id="rId6" imgW="1334079" imgH="215994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14714"/>
                        <a:ext cx="35052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885212"/>
              </p:ext>
            </p:extLst>
          </p:nvPr>
        </p:nvGraphicFramePr>
        <p:xfrm>
          <a:off x="2024063" y="4286250"/>
          <a:ext cx="59801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r:id="rId8" imgW="2514600" imgH="419100" progId="Equation.DSMT4">
                  <p:embed/>
                </p:oleObj>
              </mc:Choice>
              <mc:Fallback>
                <p:oleObj r:id="rId8" imgW="2514600" imgH="41910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286250"/>
                        <a:ext cx="59801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34150"/>
              </p:ext>
            </p:extLst>
          </p:nvPr>
        </p:nvGraphicFramePr>
        <p:xfrm>
          <a:off x="8310563" y="4500564"/>
          <a:ext cx="22098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r:id="rId10" imgW="927100" imgH="203200" progId="Equation.3">
                  <p:embed/>
                </p:oleObj>
              </mc:Choice>
              <mc:Fallback>
                <p:oleObj r:id="rId10" imgW="927100" imgH="203200" progId="Equation.3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563" y="4500564"/>
                        <a:ext cx="22098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58"/>
          <p:cNvSpPr txBox="1">
            <a:spLocks noChangeArrowheads="1"/>
          </p:cNvSpPr>
          <p:nvPr/>
        </p:nvSpPr>
        <p:spPr bwMode="auto">
          <a:xfrm>
            <a:off x="7953375" y="4429125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6632" name="Text Box 59"/>
          <p:cNvSpPr txBox="1">
            <a:spLocks noChangeArrowheads="1"/>
          </p:cNvSpPr>
          <p:nvPr/>
        </p:nvSpPr>
        <p:spPr bwMode="auto">
          <a:xfrm>
            <a:off x="1828800" y="5548313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检验表明，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被拒绝，即服药后，血糖和血压的变化是显著的。</a:t>
            </a:r>
          </a:p>
        </p:txBody>
      </p:sp>
    </p:spTree>
    <p:extLst>
      <p:ext uri="{BB962C8B-B14F-4D97-AF65-F5344CB8AC3E}">
        <p14:creationId xmlns:p14="http://schemas.microsoft.com/office/powerpoint/2010/main" val="2548003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662113" y="1544638"/>
            <a:ext cx="8532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测定稻谷每亩穗数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,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每穗粒数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,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每亩稻谷产量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X3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，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395586"/>
              </p:ext>
            </p:extLst>
          </p:nvPr>
        </p:nvGraphicFramePr>
        <p:xfrm>
          <a:off x="2024064" y="2214563"/>
          <a:ext cx="266382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r:id="rId3" imgW="1397607" imgH="711509" progId="Equation.DSMT4">
                  <p:embed/>
                </p:oleObj>
              </mc:Choice>
              <mc:Fallback>
                <p:oleObj r:id="rId3" imgW="1397607" imgH="711509" progId="Equation.DSMT4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2214563"/>
                        <a:ext cx="2663825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871664" y="5338763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检验均值是否等于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45841"/>
              </p:ext>
            </p:extLst>
          </p:nvPr>
        </p:nvGraphicFramePr>
        <p:xfrm>
          <a:off x="1806576" y="3919538"/>
          <a:ext cx="8424863" cy="1009650"/>
        </p:xfrm>
        <a:graphic>
          <a:graphicData uri="http://schemas.openxmlformats.org/drawingml/2006/table">
            <a:tbl>
              <a:tblPr/>
              <a:tblGrid>
                <a:gridCol w="43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26.7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31.3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34.6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33.3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31.5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73.4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65.9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58.2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62.1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71.4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61.1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59.8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959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1051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1022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1097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992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1074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1029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995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1045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69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44846"/>
              </p:ext>
            </p:extLst>
          </p:nvPr>
        </p:nvGraphicFramePr>
        <p:xfrm>
          <a:off x="4919663" y="5262563"/>
          <a:ext cx="10080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r:id="rId5" imgW="495300" imgH="711200" progId="Equation.DSMT4">
                  <p:embed/>
                </p:oleObj>
              </mc:Choice>
              <mc:Fallback>
                <p:oleObj r:id="rId5" imgW="495300" imgH="711200" progId="Equation.DSMT4">
                  <p:embed/>
                  <p:pic>
                    <p:nvPicPr>
                      <p:cNvPr id="2769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5262563"/>
                        <a:ext cx="10080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7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24896390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52041"/>
              </p:ext>
            </p:extLst>
          </p:nvPr>
        </p:nvGraphicFramePr>
        <p:xfrm>
          <a:off x="1809751" y="1500189"/>
          <a:ext cx="64738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r:id="rId3" imgW="3581400" imgH="711200" progId="Equation.DSMT4">
                  <p:embed/>
                </p:oleObj>
              </mc:Choice>
              <mc:Fallback>
                <p:oleObj r:id="rId3" imgW="3581400" imgH="711200" progId="Equation.DSMT4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1500189"/>
                        <a:ext cx="64738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55352"/>
              </p:ext>
            </p:extLst>
          </p:nvPr>
        </p:nvGraphicFramePr>
        <p:xfrm>
          <a:off x="1666875" y="3011488"/>
          <a:ext cx="8643938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r:id="rId5" imgW="4597400" imgH="1930400" progId="Equation.DSMT4">
                  <p:embed/>
                </p:oleObj>
              </mc:Choice>
              <mc:Fallback>
                <p:oleObj r:id="rId5" imgW="4597400" imgH="193040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011488"/>
                        <a:ext cx="8643938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2724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428750"/>
            <a:ext cx="80375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 txBox="1">
            <a:spLocks noRot="1" noChangeArrowheads="1"/>
          </p:cNvSpPr>
          <p:nvPr/>
        </p:nvSpPr>
        <p:spPr bwMode="auto">
          <a:xfrm>
            <a:off x="1952625" y="285751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chemeClr val="accent5">
                    <a:lumMod val="50000"/>
                  </a:schemeClr>
                </a:solidFill>
              </a:rPr>
              <a:t>置信域</a:t>
            </a:r>
          </a:p>
        </p:txBody>
      </p:sp>
    </p:spTree>
    <p:extLst>
      <p:ext uri="{BB962C8B-B14F-4D97-AF65-F5344CB8AC3E}">
        <p14:creationId xmlns:p14="http://schemas.microsoft.com/office/powerpoint/2010/main" val="277802056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9" y="1357314"/>
            <a:ext cx="8643937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0412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09750" y="428626"/>
            <a:ext cx="8540750" cy="874713"/>
          </a:xfrm>
        </p:spPr>
        <p:txBody>
          <a:bodyPr/>
          <a:lstStyle/>
          <a:p>
            <a:r>
              <a:rPr lang="zh-CN" altLang="zh-CN" sz="4000">
                <a:solidFill>
                  <a:schemeClr val="accent5">
                    <a:lumMod val="50000"/>
                  </a:schemeClr>
                </a:solidFill>
              </a:rPr>
              <a:t>联合置信区间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25625" y="1557339"/>
            <a:ext cx="8540750" cy="4541837"/>
          </a:xfrm>
        </p:spPr>
        <p:txBody>
          <a:bodyPr/>
          <a:lstStyle/>
          <a:p>
            <a:r>
              <a:rPr lang="zh-CN" altLang="zh-CN">
                <a:solidFill>
                  <a:schemeClr val="accent5">
                    <a:lumMod val="50000"/>
                  </a:schemeClr>
                </a:solidFill>
              </a:rPr>
              <a:t>联合    置信区间：</a:t>
            </a:r>
          </a:p>
          <a:p>
            <a:endParaRPr lang="zh-CN" altLang="zh-CN">
              <a:solidFill>
                <a:schemeClr val="accent5">
                  <a:lumMod val="50000"/>
                </a:schemeClr>
              </a:solidFill>
            </a:endParaRPr>
          </a:p>
          <a:p>
            <a:endParaRPr lang="zh-CN" altLang="zh-CN">
              <a:solidFill>
                <a:schemeClr val="accent5">
                  <a:lumMod val="50000"/>
                </a:schemeClr>
              </a:solidFill>
            </a:endParaRPr>
          </a:p>
          <a:p>
            <a:endParaRPr lang="zh-CN" altLang="zh-CN">
              <a:solidFill>
                <a:schemeClr val="accent5">
                  <a:lumMod val="50000"/>
                </a:schemeClr>
              </a:solidFill>
            </a:endParaRPr>
          </a:p>
          <a:p>
            <a:endParaRPr lang="zh-CN" altLang="zh-CN">
              <a:solidFill>
                <a:schemeClr val="accent5">
                  <a:lumMod val="50000"/>
                </a:schemeClr>
              </a:solidFill>
            </a:endParaRPr>
          </a:p>
          <a:p>
            <a:endParaRPr lang="zh-CN" altLang="zh-CN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zh-CN">
                <a:solidFill>
                  <a:schemeClr val="accent5">
                    <a:lumMod val="50000"/>
                  </a:schemeClr>
                </a:solidFill>
              </a:rPr>
              <a:t>邦弗伦尼置信区间：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16760"/>
              </p:ext>
            </p:extLst>
          </p:nvPr>
        </p:nvGraphicFramePr>
        <p:xfrm>
          <a:off x="3013075" y="163512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r:id="rId3" imgW="355600" imgH="355600" progId="Equation.DSMT4">
                  <p:embed/>
                </p:oleObj>
              </mc:Choice>
              <mc:Fallback>
                <p:oleObj r:id="rId3" imgW="355600" imgH="355600" progId="Equation.DSMT4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635125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29225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758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4000">
                <a:solidFill>
                  <a:schemeClr val="accent5">
                    <a:lumMod val="50000"/>
                  </a:schemeClr>
                </a:solidFill>
              </a:rPr>
              <a:t>两个区间的比较</a:t>
            </a:r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1428751"/>
            <a:ext cx="866298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5557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381250" y="2428875"/>
            <a:ext cx="7010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定理 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设                                               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且      与        相互独立，则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69093"/>
              </p:ext>
            </p:extLst>
          </p:nvPr>
        </p:nvGraphicFramePr>
        <p:xfrm>
          <a:off x="4206875" y="2432051"/>
          <a:ext cx="2209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r:id="rId3" imgW="1256755" imgH="355446" progId="Equation.3">
                  <p:embed/>
                </p:oleObj>
              </mc:Choice>
              <mc:Fallback>
                <p:oleObj r:id="rId3" imgW="1256755" imgH="355446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2432051"/>
                        <a:ext cx="2209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051059"/>
              </p:ext>
            </p:extLst>
          </p:nvPr>
        </p:nvGraphicFramePr>
        <p:xfrm>
          <a:off x="6510338" y="2432051"/>
          <a:ext cx="22098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r:id="rId5" imgW="1294838" imgH="355446" progId="Equation.3">
                  <p:embed/>
                </p:oleObj>
              </mc:Choice>
              <mc:Fallback>
                <p:oleObj r:id="rId5" imgW="1294838" imgH="355446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2432051"/>
                        <a:ext cx="22098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48054"/>
              </p:ext>
            </p:extLst>
          </p:nvPr>
        </p:nvGraphicFramePr>
        <p:xfrm>
          <a:off x="2914650" y="3419475"/>
          <a:ext cx="501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r:id="rId7" imgW="291847" imgH="317225" progId="Equation.3">
                  <p:embed/>
                </p:oleObj>
              </mc:Choice>
              <mc:Fallback>
                <p:oleObj r:id="rId7" imgW="291847" imgH="317225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419475"/>
                        <a:ext cx="501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26963"/>
              </p:ext>
            </p:extLst>
          </p:nvPr>
        </p:nvGraphicFramePr>
        <p:xfrm>
          <a:off x="4057650" y="3419476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r:id="rId9" imgW="330057" imgH="317362" progId="Equation.3">
                  <p:embed/>
                </p:oleObj>
              </mc:Choice>
              <mc:Fallback>
                <p:oleObj r:id="rId9" imgW="330057" imgH="317362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3419476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55794"/>
              </p:ext>
            </p:extLst>
          </p:nvPr>
        </p:nvGraphicFramePr>
        <p:xfrm>
          <a:off x="3295651" y="4105276"/>
          <a:ext cx="4799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r:id="rId11" imgW="2247900" imgH="355600" progId="Equation.3">
                  <p:embed/>
                </p:oleObj>
              </mc:Choice>
              <mc:Fallback>
                <p:oleObj r:id="rId11" imgW="2247900" imgH="35560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1" y="4105276"/>
                        <a:ext cx="47990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97654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55" y="517686"/>
            <a:ext cx="86423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6" y="1367473"/>
            <a:ext cx="856932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64075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497205"/>
            <a:ext cx="7500938" cy="543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5264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94" y="417196"/>
            <a:ext cx="871378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94" y="2362200"/>
            <a:ext cx="8358187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9892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29" y="742951"/>
            <a:ext cx="4714875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25221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 txBox="1">
            <a:spLocks noRot="1" noChangeArrowheads="1"/>
          </p:cNvSpPr>
          <p:nvPr/>
        </p:nvSpPr>
        <p:spPr bwMode="auto">
          <a:xfrm>
            <a:off x="1825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</a:rPr>
              <a:t>单个总体均值分量间结构关系的检验</a:t>
            </a:r>
            <a:endParaRPr lang="zh-CN" altLang="en-US" sz="36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891" name="Rectangle 3"/>
          <p:cNvSpPr txBox="1">
            <a:spLocks noRot="1" noChangeArrowheads="1"/>
          </p:cNvSpPr>
          <p:nvPr/>
        </p:nvSpPr>
        <p:spPr bwMode="auto">
          <a:xfrm>
            <a:off x="1825625" y="1905001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en-US" altLang="zh-CN" sz="280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sz="280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  <a:t>检验统计量为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  <a:t>     拒绝规则为：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700213"/>
            <a:ext cx="85693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3429000"/>
            <a:ext cx="44640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4292601"/>
            <a:ext cx="8569325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00564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2143125"/>
            <a:ext cx="8569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94891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16" y="165736"/>
            <a:ext cx="7568564" cy="612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668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1809750" y="2500541"/>
            <a:ext cx="907492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研究株距对树高的影响。为此设计两种株距</a:t>
            </a:r>
            <a:endParaRPr lang="en-US" altLang="zh-CN" sz="2800" b="1" dirty="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米和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米，假设两种株距下的树高服从正态分布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标准差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分别为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</a:t>
            </a:r>
            <a:r>
              <a:rPr lang="en-US" altLang="zh-CN" sz="2800" b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1.8</a:t>
            </a:r>
            <a:r>
              <a:rPr lang="en-US" altLang="zh-CN" sz="2800" b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年后分别抽取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株和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株测量，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测量结果为：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两种株距对树高有无显著影响？</a:t>
            </a:r>
          </a:p>
        </p:txBody>
      </p:sp>
      <p:sp>
        <p:nvSpPr>
          <p:cNvPr id="40964" name="矩形 5"/>
          <p:cNvSpPr>
            <a:spLocks noChangeArrowheads="1"/>
          </p:cNvSpPr>
          <p:nvPr/>
        </p:nvSpPr>
        <p:spPr bwMode="auto">
          <a:xfrm>
            <a:off x="1809750" y="1571626"/>
            <a:ext cx="3595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协方差矩阵已知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765827"/>
              </p:ext>
            </p:extLst>
          </p:nvPr>
        </p:nvGraphicFramePr>
        <p:xfrm>
          <a:off x="3952875" y="4143375"/>
          <a:ext cx="2667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r:id="rId3" imgW="1346785" imgH="228699" progId="Equation.DSMT4">
                  <p:embed/>
                </p:oleObj>
              </mc:Choice>
              <mc:Fallback>
                <p:oleObj r:id="rId3" imgW="1346785" imgH="228699" progId="Equation.DSMT4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4143375"/>
                        <a:ext cx="2667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5598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ChangeArrowheads="1"/>
          </p:cNvSpPr>
          <p:nvPr/>
        </p:nvSpPr>
        <p:spPr bwMode="auto">
          <a:xfrm>
            <a:off x="2095501" y="1924051"/>
            <a:ext cx="357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 假设检验类型为∶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663335"/>
              </p:ext>
            </p:extLst>
          </p:nvPr>
        </p:nvGraphicFramePr>
        <p:xfrm>
          <a:off x="5703889" y="2025650"/>
          <a:ext cx="45481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r:id="rId3" imgW="2363226" imgH="228699" progId="Equation.DSMT4">
                  <p:embed/>
                </p:oleObj>
              </mc:Choice>
              <mc:Fallback>
                <p:oleObj r:id="rId3" imgW="2363226" imgH="228699" progId="Equation.DSMT4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9" y="2025650"/>
                        <a:ext cx="45481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13"/>
          <p:cNvSpPr>
            <a:spLocks noChangeArrowheads="1"/>
          </p:cNvSpPr>
          <p:nvPr/>
        </p:nvSpPr>
        <p:spPr bwMode="auto">
          <a:xfrm>
            <a:off x="2095500" y="2500313"/>
            <a:ext cx="384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计算检验统计量的值</a:t>
            </a:r>
            <a:r>
              <a:rPr lang="zh-CN" altLang="zh-CN" sz="280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812684"/>
              </p:ext>
            </p:extLst>
          </p:nvPr>
        </p:nvGraphicFramePr>
        <p:xfrm>
          <a:off x="2049463" y="3098801"/>
          <a:ext cx="41275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r:id="rId5" imgW="2198054" imgH="647981" progId="Equation.DSMT4">
                  <p:embed/>
                </p:oleObj>
              </mc:Choice>
              <mc:Fallback>
                <p:oleObj r:id="rId5" imgW="2198054" imgH="647981" progId="Equation.DSMT4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098801"/>
                        <a:ext cx="41275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27580"/>
              </p:ext>
            </p:extLst>
          </p:nvPr>
        </p:nvGraphicFramePr>
        <p:xfrm>
          <a:off x="2581275" y="4622800"/>
          <a:ext cx="3019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4622800"/>
                        <a:ext cx="3019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16"/>
          <p:cNvSpPr>
            <a:spLocks noChangeArrowheads="1"/>
          </p:cNvSpPr>
          <p:nvPr/>
        </p:nvSpPr>
        <p:spPr bwMode="auto">
          <a:xfrm>
            <a:off x="5859464" y="4470401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194216"/>
              </p:ext>
            </p:extLst>
          </p:nvPr>
        </p:nvGraphicFramePr>
        <p:xfrm>
          <a:off x="6697664" y="4546601"/>
          <a:ext cx="4540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r:id="rId9" imgW="330343" imgH="330343" progId="Equation.DSMT4">
                  <p:embed/>
                </p:oleObj>
              </mc:Choice>
              <mc:Fallback>
                <p:oleObj r:id="rId9" imgW="330343" imgH="330343" progId="Equation.DSMT4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4" y="4546601"/>
                        <a:ext cx="4540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347151748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92434"/>
              </p:ext>
            </p:extLst>
          </p:nvPr>
        </p:nvGraphicFramePr>
        <p:xfrm>
          <a:off x="2024063" y="1500189"/>
          <a:ext cx="7620000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r:id="rId3" imgW="4406900" imgH="2794000" progId="Equation.DSMT4">
                  <p:embed/>
                </p:oleObj>
              </mc:Choice>
              <mc:Fallback>
                <p:oleObj r:id="rId3" imgW="4406900" imgH="2794000" progId="Equation.DSMT4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500189"/>
                        <a:ext cx="7620000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23772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952625" y="1276350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Wishart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分布</a:t>
            </a: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881188" y="2379664"/>
            <a:ext cx="8280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设                     为相互独立且同服从于               分布               ，令                        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则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							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所服从的分布叫做 自由度为</a:t>
            </a:r>
            <a:r>
              <a:rPr lang="en-US" altLang="zh-CN" sz="32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32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维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维希特分布，记作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74887"/>
              </p:ext>
            </p:extLst>
          </p:nvPr>
        </p:nvGraphicFramePr>
        <p:xfrm>
          <a:off x="2809876" y="2928939"/>
          <a:ext cx="14716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r:id="rId3" imgW="622570" imgH="241405" progId="Equation.DSMT4">
                  <p:embed/>
                </p:oleObj>
              </mc:Choice>
              <mc:Fallback>
                <p:oleObj r:id="rId3" imgW="622570" imgH="241405" progId="Equation.DSMT4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6" y="2928939"/>
                        <a:ext cx="14716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04348"/>
              </p:ext>
            </p:extLst>
          </p:nvPr>
        </p:nvGraphicFramePr>
        <p:xfrm>
          <a:off x="5711825" y="423545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r:id="rId5" imgW="114102" imgH="177492" progId="Equation.DSMT4">
                  <p:embed/>
                </p:oleObj>
              </mc:Choice>
              <mc:Fallback>
                <p:oleObj r:id="rId5" imgW="114102" imgH="177492" progId="Equation.DSMT4">
                  <p:embed/>
                  <p:pic>
                    <p:nvPicPr>
                      <p:cNvPr id="717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423545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344378"/>
              </p:ext>
            </p:extLst>
          </p:nvPr>
        </p:nvGraphicFramePr>
        <p:xfrm>
          <a:off x="4545014" y="5908675"/>
          <a:ext cx="28082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r:id="rId7" imgW="889000" imgH="241300" progId="Equation.DSMT4">
                  <p:embed/>
                </p:oleObj>
              </mc:Choice>
              <mc:Fallback>
                <p:oleObj r:id="rId7" imgW="889000" imgH="241300" progId="Equation.DSMT4">
                  <p:embed/>
                  <p:pic>
                    <p:nvPicPr>
                      <p:cNvPr id="717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4" y="5908675"/>
                        <a:ext cx="28082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27207"/>
              </p:ext>
            </p:extLst>
          </p:nvPr>
        </p:nvGraphicFramePr>
        <p:xfrm>
          <a:off x="3834130" y="2433637"/>
          <a:ext cx="2000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9" imgW="2000121" imgH="523990" progId="Equation.DSMT4">
                  <p:embed/>
                </p:oleObj>
              </mc:Choice>
              <mc:Fallback>
                <p:oleObj name="Equation" r:id="rId9" imgW="2000121" imgH="5239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4130" y="2433637"/>
                        <a:ext cx="200025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262807"/>
              </p:ext>
            </p:extLst>
          </p:nvPr>
        </p:nvGraphicFramePr>
        <p:xfrm>
          <a:off x="5274630" y="2865438"/>
          <a:ext cx="4305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11" imgW="4305386" imgH="733310" progId="Equation.DSMT4">
                  <p:embed/>
                </p:oleObj>
              </mc:Choice>
              <mc:Fallback>
                <p:oleObj name="Equation" r:id="rId11" imgW="4305386" imgH="7333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74630" y="2865438"/>
                        <a:ext cx="43053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12925"/>
              </p:ext>
            </p:extLst>
          </p:nvPr>
        </p:nvGraphicFramePr>
        <p:xfrm>
          <a:off x="4092575" y="3827463"/>
          <a:ext cx="38576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Equation" r:id="rId13" imgW="3857474" imgH="1266940" progId="Equation.DSMT4">
                  <p:embed/>
                </p:oleObj>
              </mc:Choice>
              <mc:Fallback>
                <p:oleObj name="Equation" r:id="rId13" imgW="3857474" imgH="12669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2575" y="3827463"/>
                        <a:ext cx="385762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9183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1881189" y="2143126"/>
            <a:ext cx="812958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研究株距对树高的影响。为此设计两种株距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米，假设两种株距下的树高服从正态分布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且方差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相等。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年后分别抽取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株和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株测量树高数据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株距对树高有无显著影响？</a:t>
            </a: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3389314" y="352583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3389314" y="352583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542120"/>
              </p:ext>
            </p:extLst>
          </p:nvPr>
        </p:nvGraphicFramePr>
        <p:xfrm>
          <a:off x="2017714" y="4500564"/>
          <a:ext cx="3195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r:id="rId3" imgW="1486545" imgH="228699" progId="Equation.DSMT4">
                  <p:embed/>
                </p:oleObj>
              </mc:Choice>
              <mc:Fallback>
                <p:oleObj r:id="rId3" imgW="1486545" imgH="228699" progId="Equation.DSMT4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4" y="4500564"/>
                        <a:ext cx="31956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51"/>
          <p:cNvSpPr>
            <a:spLocks noChangeArrowheads="1"/>
          </p:cNvSpPr>
          <p:nvPr/>
        </p:nvSpPr>
        <p:spPr bwMode="auto">
          <a:xfrm>
            <a:off x="2057401" y="1303338"/>
            <a:ext cx="5395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协方差矩阵未知但相等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079424"/>
              </p:ext>
            </p:extLst>
          </p:nvPr>
        </p:nvGraphicFramePr>
        <p:xfrm>
          <a:off x="5595938" y="4500564"/>
          <a:ext cx="35941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r:id="rId5" imgW="1727950" imgH="241405" progId="Equation.DSMT4">
                  <p:embed/>
                </p:oleObj>
              </mc:Choice>
              <mc:Fallback>
                <p:oleObj r:id="rId5" imgW="1727950" imgH="241405" progId="Equation.DSMT4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4500564"/>
                        <a:ext cx="35941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88400"/>
              </p:ext>
            </p:extLst>
          </p:nvPr>
        </p:nvGraphicFramePr>
        <p:xfrm>
          <a:off x="2166938" y="5214938"/>
          <a:ext cx="6172200" cy="9144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22.1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24.4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24.3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28.8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23.3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22.0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21.0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25.8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24.5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26.8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31.3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28.8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28.9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21.7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30.7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79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63935023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2"/>
          <p:cNvSpPr>
            <a:spLocks noChangeArrowheads="1"/>
          </p:cNvSpPr>
          <p:nvPr/>
        </p:nvSpPr>
        <p:spPr bwMode="auto">
          <a:xfrm>
            <a:off x="2179639" y="1849438"/>
            <a:ext cx="357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 假设检验类型为∶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751325"/>
              </p:ext>
            </p:extLst>
          </p:nvPr>
        </p:nvGraphicFramePr>
        <p:xfrm>
          <a:off x="5715000" y="1957389"/>
          <a:ext cx="4229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r:id="rId3" imgW="2198054" imgH="228699" progId="Equation.DSMT4">
                  <p:embed/>
                </p:oleObj>
              </mc:Choice>
              <mc:Fallback>
                <p:oleObj r:id="rId3" imgW="2198054" imgH="228699" progId="Equation.DSMT4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57389"/>
                        <a:ext cx="4229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14"/>
          <p:cNvSpPr>
            <a:spLocks noChangeArrowheads="1"/>
          </p:cNvSpPr>
          <p:nvPr/>
        </p:nvSpPr>
        <p:spPr bwMode="auto">
          <a:xfrm>
            <a:off x="2179638" y="2425701"/>
            <a:ext cx="384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计算检验统计量的值</a:t>
            </a:r>
            <a:r>
              <a:rPr lang="zh-CN" altLang="zh-CN" sz="280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93313"/>
              </p:ext>
            </p:extLst>
          </p:nvPr>
        </p:nvGraphicFramePr>
        <p:xfrm>
          <a:off x="2238375" y="3143251"/>
          <a:ext cx="65341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r:id="rId5" imgW="3479800" imgH="660400" progId="Equation.DSMT4">
                  <p:embed/>
                </p:oleObj>
              </mc:Choice>
              <mc:Fallback>
                <p:oleObj r:id="rId5" imgW="3479800" imgH="660400" progId="Equation.DSMT4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143251"/>
                        <a:ext cx="65341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40168"/>
              </p:ext>
            </p:extLst>
          </p:nvPr>
        </p:nvGraphicFramePr>
        <p:xfrm>
          <a:off x="2263775" y="5000625"/>
          <a:ext cx="3716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7" imgW="1955520" imgH="228600" progId="Equation.DSMT4">
                  <p:embed/>
                </p:oleObj>
              </mc:Choice>
              <mc:Fallback>
                <p:oleObj name="Equation" r:id="rId7" imgW="1955520" imgH="228600" progId="Equation.DSMT4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000625"/>
                        <a:ext cx="37163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17"/>
          <p:cNvSpPr>
            <a:spLocks noChangeArrowheads="1"/>
          </p:cNvSpPr>
          <p:nvPr/>
        </p:nvSpPr>
        <p:spPr bwMode="auto">
          <a:xfrm>
            <a:off x="6238876" y="4857751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51995"/>
              </p:ext>
            </p:extLst>
          </p:nvPr>
        </p:nvGraphicFramePr>
        <p:xfrm>
          <a:off x="7167564" y="4929189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r:id="rId9" imgW="330343" imgH="330343" progId="Equation.DSMT4">
                  <p:embed/>
                </p:oleObj>
              </mc:Choice>
              <mc:Fallback>
                <p:oleObj r:id="rId9" imgW="330343" imgH="330343" progId="Equation.DSMT4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4" y="4929189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155518823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438482"/>
              </p:ext>
            </p:extLst>
          </p:nvPr>
        </p:nvGraphicFramePr>
        <p:xfrm>
          <a:off x="2202180" y="2869882"/>
          <a:ext cx="8094856" cy="123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r:id="rId4" imgW="2908300" imgH="444500" progId="Equation.3">
                  <p:embed/>
                </p:oleObj>
              </mc:Choice>
              <mc:Fallback>
                <p:oleObj r:id="rId4" imgW="2908300" imgH="444500" progId="Equation.3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180" y="2869882"/>
                        <a:ext cx="8094856" cy="1237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20367"/>
              </p:ext>
            </p:extLst>
          </p:nvPr>
        </p:nvGraphicFramePr>
        <p:xfrm>
          <a:off x="2278379" y="1193484"/>
          <a:ext cx="5849187" cy="92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r:id="rId6" imgW="2819400" imgH="444500" progId="Equation.DSMT4">
                  <p:embed/>
                </p:oleObj>
              </mc:Choice>
              <mc:Fallback>
                <p:oleObj r:id="rId6" imgW="2819400" imgH="444500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379" y="1193484"/>
                        <a:ext cx="5849187" cy="922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0584"/>
              </p:ext>
            </p:extLst>
          </p:nvPr>
        </p:nvGraphicFramePr>
        <p:xfrm>
          <a:off x="2278379" y="2031682"/>
          <a:ext cx="6050351" cy="101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r:id="rId8" imgW="2654300" imgH="444500" progId="Equation.DSMT4">
                  <p:embed/>
                </p:oleObj>
              </mc:Choice>
              <mc:Fallback>
                <p:oleObj r:id="rId8" imgW="2654300" imgH="444500" progId="Equation.DSMT4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379" y="2031682"/>
                        <a:ext cx="6050351" cy="1011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83489"/>
              </p:ext>
            </p:extLst>
          </p:nvPr>
        </p:nvGraphicFramePr>
        <p:xfrm>
          <a:off x="2811780" y="4165284"/>
          <a:ext cx="3342392" cy="56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" r:id="rId10" imgW="1423018" imgH="241405" progId="Equation.DSMT4">
                  <p:embed/>
                </p:oleObj>
              </mc:Choice>
              <mc:Fallback>
                <p:oleObj r:id="rId10" imgW="1423018" imgH="241405" progId="Equation.DSMT4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780" y="4165284"/>
                        <a:ext cx="3342392" cy="566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005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2487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524001" y="2487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accent5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870293"/>
              </p:ext>
            </p:extLst>
          </p:nvPr>
        </p:nvGraphicFramePr>
        <p:xfrm>
          <a:off x="2166939" y="1500188"/>
          <a:ext cx="471487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r:id="rId3" imgW="2628900" imgH="990600" progId="Equation.DSMT4">
                  <p:embed/>
                </p:oleObj>
              </mc:Choice>
              <mc:Fallback>
                <p:oleObj r:id="rId3" imgW="2628900" imgH="990600" progId="Equation.DSMT4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1500188"/>
                        <a:ext cx="4714875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813499"/>
              </p:ext>
            </p:extLst>
          </p:nvPr>
        </p:nvGraphicFramePr>
        <p:xfrm>
          <a:off x="2238376" y="5500688"/>
          <a:ext cx="68119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r:id="rId5" imgW="3136900" imgH="482600" progId="Equation.DSMT4">
                  <p:embed/>
                </p:oleObj>
              </mc:Choice>
              <mc:Fallback>
                <p:oleObj r:id="rId5" imgW="3136900" imgH="482600" progId="Equation.DSMT4">
                  <p:embed/>
                  <p:pic>
                    <p:nvPicPr>
                      <p:cNvPr id="4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5500688"/>
                        <a:ext cx="68119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916674"/>
              </p:ext>
            </p:extLst>
          </p:nvPr>
        </p:nvGraphicFramePr>
        <p:xfrm>
          <a:off x="2166939" y="3429001"/>
          <a:ext cx="65309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r:id="rId7" imgW="3594100" imgH="533400" progId="Equation.DSMT4">
                  <p:embed/>
                </p:oleObj>
              </mc:Choice>
              <mc:Fallback>
                <p:oleObj r:id="rId7" imgW="3594100" imgH="533400" progId="Equation.DSMT4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3429001"/>
                        <a:ext cx="65309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矩形 8"/>
          <p:cNvSpPr>
            <a:spLocks noChangeArrowheads="1"/>
          </p:cNvSpPr>
          <p:nvPr/>
        </p:nvSpPr>
        <p:spPr bwMode="auto">
          <a:xfrm>
            <a:off x="1524001" y="325954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0807"/>
              </p:ext>
            </p:extLst>
          </p:nvPr>
        </p:nvGraphicFramePr>
        <p:xfrm>
          <a:off x="2238376" y="4572001"/>
          <a:ext cx="48498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r:id="rId9" imgW="2743200" imgH="444500" progId="Equation.DSMT4">
                  <p:embed/>
                </p:oleObj>
              </mc:Choice>
              <mc:Fallback>
                <p:oleObj r:id="rId9" imgW="2743200" imgH="444500" progId="Equation.DSMT4">
                  <p:embed/>
                  <p:pic>
                    <p:nvPicPr>
                      <p:cNvPr id="471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4572001"/>
                        <a:ext cx="48498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25409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416050" y="1080016"/>
            <a:ext cx="8401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某品种小麦，在甲、乙两地各布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个点作试验，并取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得了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个主要性状的数据，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972349"/>
              </p:ext>
            </p:extLst>
          </p:nvPr>
        </p:nvGraphicFramePr>
        <p:xfrm>
          <a:off x="1738313" y="2151580"/>
          <a:ext cx="84772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r:id="rId3" imgW="6261100" imgH="1371600" progId="Equation.DSMT4">
                  <p:embed/>
                </p:oleObj>
              </mc:Choice>
              <mc:Fallback>
                <p:oleObj r:id="rId3" imgW="6261100" imgH="1371600" progId="Equation.DSMT4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151580"/>
                        <a:ext cx="847725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09725"/>
              </p:ext>
            </p:extLst>
          </p:nvPr>
        </p:nvGraphicFramePr>
        <p:xfrm>
          <a:off x="1776414" y="4356617"/>
          <a:ext cx="81946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r:id="rId5" imgW="5905500" imgH="1371600" progId="Equation.DSMT4">
                  <p:embed/>
                </p:oleObj>
              </mc:Choice>
              <mc:Fallback>
                <p:oleObj r:id="rId5" imgW="5905500" imgH="1371600" progId="Equation.DSMT4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4356617"/>
                        <a:ext cx="819467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130501212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33135"/>
              </p:ext>
            </p:extLst>
          </p:nvPr>
        </p:nvGraphicFramePr>
        <p:xfrm>
          <a:off x="1952625" y="1643064"/>
          <a:ext cx="777240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r:id="rId3" imgW="5308600" imgH="1371600" progId="Equation.DSMT4">
                  <p:embed/>
                </p:oleObj>
              </mc:Choice>
              <mc:Fallback>
                <p:oleObj r:id="rId3" imgW="5308600" imgH="1371600" progId="Equation.DSMT4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643064"/>
                        <a:ext cx="7772400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193007"/>
              </p:ext>
            </p:extLst>
          </p:nvPr>
        </p:nvGraphicFramePr>
        <p:xfrm>
          <a:off x="1971675" y="4157663"/>
          <a:ext cx="62865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r:id="rId5" imgW="3467100" imgH="482600" progId="Equation.DSMT4">
                  <p:embed/>
                </p:oleObj>
              </mc:Choice>
              <mc:Fallback>
                <p:oleObj r:id="rId5" imgW="3467100" imgH="482600" progId="Equation.DSMT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157663"/>
                        <a:ext cx="62865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43579282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09750" y="1643063"/>
            <a:ext cx="8458200" cy="1646238"/>
            <a:chOff x="0" y="0"/>
            <a:chExt cx="5328" cy="1037"/>
          </a:xfrm>
        </p:grpSpPr>
        <p:sp>
          <p:nvSpPr>
            <p:cNvPr id="50181" name="Text Box 4"/>
            <p:cNvSpPr txBox="1">
              <a:spLocks noChangeArrowheads="1"/>
            </p:cNvSpPr>
            <p:nvPr/>
          </p:nvSpPr>
          <p:spPr bwMode="auto">
            <a:xfrm>
              <a:off x="0" y="48"/>
              <a:ext cx="532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例：为研究某种疾病，对两组患者测量了            脂蛋白，</a:t>
              </a:r>
              <a:r>
                <a:rPr lang="en-US" altLang="zh-CN" sz="2400" i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：甘油三脂，</a:t>
              </a:r>
              <a:r>
                <a:rPr lang="en-US" altLang="zh-CN" sz="2400" i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     脂蛋白，</a:t>
              </a:r>
              <a:r>
                <a:rPr lang="en-US" altLang="zh-CN" sz="2400" i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：前      脂蛋白等四个指标的数据。这里第一组为</a:t>
              </a: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－2</a:t>
              </a: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岁的女性患者，第二组为</a:t>
              </a: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岁男性患者，每一组样本数均为</a:t>
              </a: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人，试检验两组间有无显著差异？</a:t>
              </a:r>
            </a:p>
          </p:txBody>
        </p:sp>
        <p:graphicFrame>
          <p:nvGraphicFramePr>
            <p:cNvPr id="50182" name="Object 4"/>
            <p:cNvGraphicFramePr>
              <a:graphicFrameLocks noChangeAspect="1"/>
            </p:cNvGraphicFramePr>
            <p:nvPr/>
          </p:nvGraphicFramePr>
          <p:xfrm>
            <a:off x="3504" y="0"/>
            <a:ext cx="52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0" r:id="rId4" imgW="343198" imgH="203377" progId="Equation.3">
                    <p:embed/>
                  </p:oleObj>
                </mc:Choice>
                <mc:Fallback>
                  <p:oleObj r:id="rId4" imgW="343198" imgH="203377" progId="Equation.3">
                    <p:embed/>
                    <p:pic>
                      <p:nvPicPr>
                        <p:cNvPr id="5018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0"/>
                          <a:ext cx="52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5"/>
            <p:cNvGraphicFramePr>
              <a:graphicFrameLocks noChangeAspect="1"/>
            </p:cNvGraphicFramePr>
            <p:nvPr/>
          </p:nvGraphicFramePr>
          <p:xfrm>
            <a:off x="1344" y="336"/>
            <a:ext cx="2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1" r:id="rId6" imgW="139821" imgH="127110" progId="Equation.3">
                    <p:embed/>
                  </p:oleObj>
                </mc:Choice>
                <mc:Fallback>
                  <p:oleObj r:id="rId6" imgW="139821" imgH="127110" progId="Equation.3">
                    <p:embed/>
                    <p:pic>
                      <p:nvPicPr>
                        <p:cNvPr id="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6"/>
                          <a:ext cx="2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6"/>
            <p:cNvGraphicFramePr>
              <a:graphicFrameLocks noChangeAspect="1"/>
            </p:cNvGraphicFramePr>
            <p:nvPr/>
          </p:nvGraphicFramePr>
          <p:xfrm>
            <a:off x="2928" y="288"/>
            <a:ext cx="20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2" r:id="rId8" imgW="152599" imgH="190748" progId="Equation.3">
                    <p:embed/>
                  </p:oleObj>
                </mc:Choice>
                <mc:Fallback>
                  <p:oleObj r:id="rId8" imgW="152599" imgH="190748" progId="Equation.3">
                    <p:embed/>
                    <p:pic>
                      <p:nvPicPr>
                        <p:cNvPr id="5018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8"/>
                          <a:ext cx="201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63354"/>
              </p:ext>
            </p:extLst>
          </p:nvPr>
        </p:nvGraphicFramePr>
        <p:xfrm>
          <a:off x="1809750" y="3852863"/>
          <a:ext cx="8458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r:id="rId10" imgW="3505200" imgH="431800" progId="Equation.3">
                  <p:embed/>
                </p:oleObj>
              </mc:Choice>
              <mc:Fallback>
                <p:oleObj r:id="rId10" imgW="3505200" imgH="431800" progId="Equation.3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852863"/>
                        <a:ext cx="8458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1455583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13771"/>
              </p:ext>
            </p:extLst>
          </p:nvPr>
        </p:nvGraphicFramePr>
        <p:xfrm>
          <a:off x="1793875" y="1368426"/>
          <a:ext cx="7556500" cy="548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r:id="rId3" imgW="5435600" imgH="3949700" progId="Equation.DSMT4">
                  <p:embed/>
                </p:oleObj>
              </mc:Choice>
              <mc:Fallback>
                <p:oleObj r:id="rId3" imgW="5435600" imgH="3949700" progId="Equation.DSMT4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68426"/>
                        <a:ext cx="7556500" cy="548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225666903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16798"/>
              </p:ext>
            </p:extLst>
          </p:nvPr>
        </p:nvGraphicFramePr>
        <p:xfrm>
          <a:off x="1738314" y="1285876"/>
          <a:ext cx="8435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r:id="rId4" imgW="4114800" imgH="660400" progId="Equation.3">
                  <p:embed/>
                </p:oleObj>
              </mc:Choice>
              <mc:Fallback>
                <p:oleObj r:id="rId4" imgW="4114800" imgH="660400" progId="Equation.3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1285876"/>
                        <a:ext cx="84359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65902"/>
              </p:ext>
            </p:extLst>
          </p:nvPr>
        </p:nvGraphicFramePr>
        <p:xfrm>
          <a:off x="1738313" y="3038475"/>
          <a:ext cx="800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2" r:id="rId6" imgW="3314700" imgH="368300" progId="Equation.3">
                  <p:embed/>
                </p:oleObj>
              </mc:Choice>
              <mc:Fallback>
                <p:oleObj r:id="rId6" imgW="3314700" imgH="36830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038475"/>
                        <a:ext cx="800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46933"/>
              </p:ext>
            </p:extLst>
          </p:nvPr>
        </p:nvGraphicFramePr>
        <p:xfrm>
          <a:off x="1662113" y="4181476"/>
          <a:ext cx="7467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r:id="rId8" imgW="3505200" imgH="431800" progId="Equation.3">
                  <p:embed/>
                </p:oleObj>
              </mc:Choice>
              <mc:Fallback>
                <p:oleObj r:id="rId8" imgW="3505200" imgH="4318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181476"/>
                        <a:ext cx="7467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1662113" y="5553075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检验结果表明两组间从四个指标的整体看，在</a:t>
            </a: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0.05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的水平下无显著差异。</a:t>
            </a:r>
          </a:p>
        </p:txBody>
      </p:sp>
      <p:sp>
        <p:nvSpPr>
          <p:cNvPr id="52230" name="矩形 8"/>
          <p:cNvSpPr>
            <a:spLocks noChangeArrowheads="1"/>
          </p:cNvSpPr>
          <p:nvPr/>
        </p:nvSpPr>
        <p:spPr bwMode="auto">
          <a:xfrm>
            <a:off x="1524000" y="285750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两个正态总体</a:t>
            </a: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均值向量的检验</a:t>
            </a:r>
          </a:p>
        </p:txBody>
      </p:sp>
    </p:spTree>
    <p:extLst>
      <p:ext uri="{BB962C8B-B14F-4D97-AF65-F5344CB8AC3E}">
        <p14:creationId xmlns:p14="http://schemas.microsoft.com/office/powerpoint/2010/main" val="1296537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1951" y="6376072"/>
            <a:ext cx="688803" cy="68880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93252" y="5853372"/>
            <a:ext cx="688807" cy="688807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25011" y="6225460"/>
            <a:ext cx="786258" cy="786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06377" y="5769939"/>
            <a:ext cx="1284592" cy="128459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6077" y="5857394"/>
            <a:ext cx="497256" cy="497256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5421" y="5760710"/>
            <a:ext cx="331504" cy="33150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flipV="1">
            <a:off x="3133630" y="-278588"/>
            <a:ext cx="1328050" cy="1328050"/>
          </a:xfrm>
          <a:prstGeom prst="ellipse">
            <a:avLst/>
          </a:prstGeom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4771824" y="-318612"/>
            <a:ext cx="777821" cy="77782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5834776" y="271636"/>
            <a:ext cx="777826" cy="777826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112799" y="-258585"/>
            <a:ext cx="887871" cy="887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333916" y="-306931"/>
            <a:ext cx="1450608" cy="1450608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2286980" y="511738"/>
            <a:ext cx="561520" cy="56152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1533824" y="-368602"/>
            <a:ext cx="786975" cy="786975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10117770" y="483400"/>
            <a:ext cx="561520" cy="56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6819661" y="779752"/>
            <a:ext cx="374347" cy="37434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9" y="4868087"/>
            <a:ext cx="4139025" cy="30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419350" y="2565401"/>
            <a:ext cx="7162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设                                           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 且 </a:t>
            </a:r>
            <a:r>
              <a:rPr lang="en-US" altLang="zh-CN" sz="3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相互独立，则称随机变量</a:t>
            </a: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							</a:t>
            </a: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            服从自由度为</a:t>
            </a:r>
            <a:r>
              <a:rPr lang="en-US" altLang="zh-CN" sz="3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t-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分布，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记为                。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920865"/>
              </p:ext>
            </p:extLst>
          </p:nvPr>
        </p:nvGraphicFramePr>
        <p:xfrm>
          <a:off x="3062289" y="2493963"/>
          <a:ext cx="22177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r:id="rId3" imgW="1181100" imgH="304800" progId="Equation.3">
                  <p:embed/>
                </p:oleObj>
              </mc:Choice>
              <mc:Fallback>
                <p:oleObj r:id="rId3" imgW="1181100" imgH="30480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9" y="2493963"/>
                        <a:ext cx="22177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57774"/>
              </p:ext>
            </p:extLst>
          </p:nvPr>
        </p:nvGraphicFramePr>
        <p:xfrm>
          <a:off x="5562600" y="2422525"/>
          <a:ext cx="1847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r:id="rId5" imgW="1054558" imgH="355754" progId="Equation.3">
                  <p:embed/>
                </p:oleObj>
              </mc:Choice>
              <mc:Fallback>
                <p:oleObj r:id="rId5" imgW="1054558" imgH="355754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22525"/>
                        <a:ext cx="18478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3657"/>
              </p:ext>
            </p:extLst>
          </p:nvPr>
        </p:nvGraphicFramePr>
        <p:xfrm>
          <a:off x="2133601" y="3851275"/>
          <a:ext cx="16557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r:id="rId7" imgW="1105380" imgH="622570" progId="Equation.3">
                  <p:embed/>
                </p:oleObj>
              </mc:Choice>
              <mc:Fallback>
                <p:oleObj r:id="rId7" imgW="1105380" imgH="62257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851275"/>
                        <a:ext cx="16557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19337"/>
              </p:ext>
            </p:extLst>
          </p:nvPr>
        </p:nvGraphicFramePr>
        <p:xfrm>
          <a:off x="1952625" y="1428751"/>
          <a:ext cx="76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r:id="rId9" imgW="317500" imgH="215900" progId="Equation.DSMT4">
                  <p:embed/>
                </p:oleObj>
              </mc:Choice>
              <mc:Fallback>
                <p:oleObj r:id="rId9" imgW="317500" imgH="215900" progId="Equation.DSMT4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428751"/>
                        <a:ext cx="76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684648"/>
              </p:ext>
            </p:extLst>
          </p:nvPr>
        </p:nvGraphicFramePr>
        <p:xfrm>
          <a:off x="3381375" y="5051425"/>
          <a:ext cx="1428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r:id="rId11" imgW="850900" imgH="304800" progId="Equation.3">
                  <p:embed/>
                </p:oleObj>
              </mc:Choice>
              <mc:Fallback>
                <p:oleObj r:id="rId11" imgW="850900" imgH="304800" progId="Equation.3">
                  <p:embed/>
                  <p:pic>
                    <p:nvPicPr>
                      <p:cNvPr id="8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051425"/>
                        <a:ext cx="1428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1809750" y="142875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       分布与        分布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809579"/>
              </p:ext>
            </p:extLst>
          </p:nvPr>
        </p:nvGraphicFramePr>
        <p:xfrm>
          <a:off x="5886450" y="43291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r:id="rId13" imgW="114102" imgH="177492" progId="Equation.DSMT4">
                  <p:embed/>
                </p:oleObj>
              </mc:Choice>
              <mc:Fallback>
                <p:oleObj r:id="rId13" imgW="114102" imgH="177492" progId="Equation.DSMT4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43291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23044"/>
              </p:ext>
            </p:extLst>
          </p:nvPr>
        </p:nvGraphicFramePr>
        <p:xfrm>
          <a:off x="4095750" y="1357313"/>
          <a:ext cx="628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r:id="rId15" imgW="190748" imgH="190748" progId="Equation.DSMT4">
                  <p:embed/>
                </p:oleObj>
              </mc:Choice>
              <mc:Fallback>
                <p:oleObj r:id="rId15" imgW="190748" imgH="190748" progId="Equation.DSMT4">
                  <p:embed/>
                  <p:pic>
                    <p:nvPicPr>
                      <p:cNvPr id="8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1357313"/>
                        <a:ext cx="628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211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.hiphotos.baidu.com/baike/c0%3Dbaike116%2C5%2C5%2C116%2C38/sign=bd9c24c994eef01f591910978197f240/b03533fa828ba61ea1c055824134970a304e59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34" y="478472"/>
            <a:ext cx="7121206" cy="534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8456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65363" y="1921511"/>
            <a:ext cx="6643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在多元统计中      分布是一元统计中</a:t>
            </a:r>
            <a:r>
              <a:rPr lang="en-US" altLang="zh-CN" sz="24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分布的推广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4412" y="2497773"/>
            <a:ext cx="76771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定理：若                           ，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相互独立、称随机变量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是自由度为（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                           分布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可以转化为</a:t>
            </a:r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273507"/>
              </p:ext>
            </p:extLst>
          </p:nvPr>
        </p:nvGraphicFramePr>
        <p:xfrm>
          <a:off x="3641725" y="2497773"/>
          <a:ext cx="1958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3" imgW="838564" imgH="241405" progId="Equation.DSMT4">
                  <p:embed/>
                </p:oleObj>
              </mc:Choice>
              <mc:Fallback>
                <p:oleObj name="Equation" r:id="rId3" imgW="838564" imgH="241405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2497773"/>
                        <a:ext cx="19589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9571"/>
              </p:ext>
            </p:extLst>
          </p:nvPr>
        </p:nvGraphicFramePr>
        <p:xfrm>
          <a:off x="4213224" y="1926274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r:id="rId5" imgW="190748" imgH="190748" progId="Equation.DSMT4">
                  <p:embed/>
                </p:oleObj>
              </mc:Choice>
              <mc:Fallback>
                <p:oleObj r:id="rId5" imgW="190748" imgH="190748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4" y="1926274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19486"/>
              </p:ext>
            </p:extLst>
          </p:nvPr>
        </p:nvGraphicFramePr>
        <p:xfrm>
          <a:off x="3927475" y="3497899"/>
          <a:ext cx="27860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r:id="rId7" imgW="977900" imgH="203200" progId="Equation.DSMT4">
                  <p:embed/>
                </p:oleObj>
              </mc:Choice>
              <mc:Fallback>
                <p:oleObj r:id="rId7" imgW="977900" imgH="203200" progId="Equation.DSMT4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497899"/>
                        <a:ext cx="278606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28053"/>
              </p:ext>
            </p:extLst>
          </p:nvPr>
        </p:nvGraphicFramePr>
        <p:xfrm>
          <a:off x="5927725" y="2497773"/>
          <a:ext cx="19351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r:id="rId9" imgW="889000" imgH="241300" progId="Equation.DSMT4">
                  <p:embed/>
                </p:oleObj>
              </mc:Choice>
              <mc:Fallback>
                <p:oleObj r:id="rId9" imgW="889000" imgH="241300" progId="Equation.DSMT4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2497773"/>
                        <a:ext cx="19351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45439"/>
              </p:ext>
            </p:extLst>
          </p:nvPr>
        </p:nvGraphicFramePr>
        <p:xfrm>
          <a:off x="2427288" y="4712336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r:id="rId11" imgW="190748" imgH="190748" progId="Equation.DSMT4">
                  <p:embed/>
                </p:oleObj>
              </mc:Choice>
              <mc:Fallback>
                <p:oleObj r:id="rId11" imgW="190748" imgH="190748" progId="Equation.DSMT4">
                  <p:embed/>
                  <p:pic>
                    <p:nvPicPr>
                      <p:cNvPr id="10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712336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554488"/>
              </p:ext>
            </p:extLst>
          </p:nvPr>
        </p:nvGraphicFramePr>
        <p:xfrm>
          <a:off x="1524000" y="1626235"/>
          <a:ext cx="1127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r:id="rId12" imgW="114102" imgH="177492" progId="Equation.DSMT4">
                  <p:embed/>
                </p:oleObj>
              </mc:Choice>
              <mc:Fallback>
                <p:oleObj r:id="rId12" imgW="114102" imgH="177492" progId="Equation.DSMT4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26235"/>
                        <a:ext cx="1127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66603"/>
              </p:ext>
            </p:extLst>
          </p:nvPr>
        </p:nvGraphicFramePr>
        <p:xfrm>
          <a:off x="3498849" y="5355274"/>
          <a:ext cx="51435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14" imgW="1880416" imgH="419282" progId="Equation.DSMT4">
                  <p:embed/>
                </p:oleObj>
              </mc:Choice>
              <mc:Fallback>
                <p:oleObj name="Equation" r:id="rId14" imgW="1880416" imgH="419282" progId="Equation.DSMT4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49" y="5355274"/>
                        <a:ext cx="51435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5570537" y="4140836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Hotelling 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866208"/>
              </p:ext>
            </p:extLst>
          </p:nvPr>
        </p:nvGraphicFramePr>
        <p:xfrm>
          <a:off x="6999288" y="4140836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r:id="rId16" imgW="190748" imgH="190748" progId="Equation.DSMT4">
                  <p:embed/>
                </p:oleObj>
              </mc:Choice>
              <mc:Fallback>
                <p:oleObj r:id="rId16" imgW="190748" imgH="190748" progId="Equation.DSMT4">
                  <p:embed/>
                  <p:pic>
                    <p:nvPicPr>
                      <p:cNvPr id="10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4140836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</a:p>
        </p:txBody>
      </p:sp>
      <p:sp>
        <p:nvSpPr>
          <p:cNvPr id="10254" name="矩形 1"/>
          <p:cNvSpPr>
            <a:spLocks noChangeArrowheads="1"/>
          </p:cNvSpPr>
          <p:nvPr/>
        </p:nvSpPr>
        <p:spPr bwMode="auto">
          <a:xfrm>
            <a:off x="2170113" y="1264286"/>
            <a:ext cx="2327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平方，即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528808"/>
              </p:ext>
            </p:extLst>
          </p:nvPr>
        </p:nvGraphicFramePr>
        <p:xfrm>
          <a:off x="4379913" y="1026160"/>
          <a:ext cx="2943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r:id="rId17" imgW="1473840" imgH="419282" progId="Equation.DSMT4">
                  <p:embed/>
                </p:oleObj>
              </mc:Choice>
              <mc:Fallback>
                <p:oleObj r:id="rId17" imgW="1473840" imgH="419282" progId="Equation.DSMT4">
                  <p:embed/>
                  <p:pic>
                    <p:nvPicPr>
                      <p:cNvPr id="10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1026160"/>
                        <a:ext cx="29432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3501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024063" y="1500188"/>
            <a:ext cx="7315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分布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3    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设                      ，                   ，且     与     相互独立，则称随机变量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							</a:t>
            </a: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服从自由度为             的 </a:t>
            </a:r>
            <a:r>
              <a:rPr lang="en-US" altLang="zh-CN" sz="32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分布，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记为                          。</a:t>
            </a:r>
            <a:endParaRPr lang="zh-CN" altLang="en-US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32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659170"/>
              </p:ext>
            </p:extLst>
          </p:nvPr>
        </p:nvGraphicFramePr>
        <p:xfrm>
          <a:off x="3952876" y="2428876"/>
          <a:ext cx="21431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r:id="rId3" imgW="1181100" imgH="355600" progId="Equation.3">
                  <p:embed/>
                </p:oleObj>
              </mc:Choice>
              <mc:Fallback>
                <p:oleObj r:id="rId3" imgW="1181100" imgH="3556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6" y="2428876"/>
                        <a:ext cx="21431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20174"/>
              </p:ext>
            </p:extLst>
          </p:nvPr>
        </p:nvGraphicFramePr>
        <p:xfrm>
          <a:off x="6524626" y="2428876"/>
          <a:ext cx="1781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r:id="rId5" imgW="1054558" imgH="355754" progId="Equation.3">
                  <p:embed/>
                </p:oleObj>
              </mc:Choice>
              <mc:Fallback>
                <p:oleObj r:id="rId5" imgW="1054558" imgH="355754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6" y="2428876"/>
                        <a:ext cx="1781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89676"/>
              </p:ext>
            </p:extLst>
          </p:nvPr>
        </p:nvGraphicFramePr>
        <p:xfrm>
          <a:off x="2557463" y="3024188"/>
          <a:ext cx="533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r:id="rId7" imgW="254221" imgH="228799" progId="Equation.3">
                  <p:embed/>
                </p:oleObj>
              </mc:Choice>
              <mc:Fallback>
                <p:oleObj r:id="rId7" imgW="254221" imgH="228799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024188"/>
                        <a:ext cx="5334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11066"/>
              </p:ext>
            </p:extLst>
          </p:nvPr>
        </p:nvGraphicFramePr>
        <p:xfrm>
          <a:off x="3471863" y="3024188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r:id="rId9" imgW="203377" imgH="228799" progId="Equation.3">
                  <p:embed/>
                </p:oleObj>
              </mc:Choice>
              <mc:Fallback>
                <p:oleObj r:id="rId9" imgW="203377" imgH="228799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3024188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393815"/>
              </p:ext>
            </p:extLst>
          </p:nvPr>
        </p:nvGraphicFramePr>
        <p:xfrm>
          <a:off x="3595688" y="3571876"/>
          <a:ext cx="37576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r:id="rId11" imgW="1918533" imgH="609865" progId="Equation.3">
                  <p:embed/>
                </p:oleObj>
              </mc:Choice>
              <mc:Fallback>
                <p:oleObj r:id="rId11" imgW="1918533" imgH="609865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3571876"/>
                        <a:ext cx="375761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908902"/>
              </p:ext>
            </p:extLst>
          </p:nvPr>
        </p:nvGraphicFramePr>
        <p:xfrm>
          <a:off x="4667250" y="4929188"/>
          <a:ext cx="990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r:id="rId13" imgW="622570" imgH="304932" progId="Equation.3">
                  <p:embed/>
                </p:oleObj>
              </mc:Choice>
              <mc:Fallback>
                <p:oleObj r:id="rId13" imgW="622570" imgH="304932" progId="Equation.3">
                  <p:embed/>
                  <p:pic>
                    <p:nvPicPr>
                      <p:cNvPr id="11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4929188"/>
                        <a:ext cx="9906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9142"/>
              </p:ext>
            </p:extLst>
          </p:nvPr>
        </p:nvGraphicFramePr>
        <p:xfrm>
          <a:off x="3024189" y="5429250"/>
          <a:ext cx="25050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r:id="rId15" imgW="1270000" imgH="304800" progId="Equation.3">
                  <p:embed/>
                </p:oleObj>
              </mc:Choice>
              <mc:Fallback>
                <p:oleObj r:id="rId15" imgW="1270000" imgH="304800" progId="Equation.3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9" y="5429250"/>
                        <a:ext cx="25050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0" y="0"/>
            <a:ext cx="8540750" cy="1143000"/>
          </a:xfrm>
        </p:spPr>
        <p:txBody>
          <a:bodyPr/>
          <a:lstStyle/>
          <a:p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19274012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 descr="http://c.hiphotos.baidu.com/baike/c0%3Dbaike116%2C5%2C5%2C116%2C38/sign=e2209c06033b5bb5aada28ac57babe5c/b3b7d0a20cf431ad01fbde944b36acaf2edd98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92" y="622934"/>
            <a:ext cx="7131367" cy="534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950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1093</Words>
  <Application>Microsoft Office PowerPoint</Application>
  <PresentationFormat>宽屏</PresentationFormat>
  <Paragraphs>286</Paragraphs>
  <Slides>49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黑体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Microsoft 公式 3.0</vt:lpstr>
      <vt:lpstr>MathType 7.0 Equation</vt:lpstr>
      <vt:lpstr>Equation</vt:lpstr>
      <vt:lpstr>PowerPoint 演示文稿</vt:lpstr>
      <vt:lpstr>Introduction 引言</vt:lpstr>
      <vt:lpstr>Introduction 引言</vt:lpstr>
      <vt:lpstr>Introduction 引言</vt:lpstr>
      <vt:lpstr>Introduction 引言</vt:lpstr>
      <vt:lpstr>PowerPoint 演示文稿</vt:lpstr>
      <vt:lpstr>Introduction 引言</vt:lpstr>
      <vt:lpstr>Introduction 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联合置信区间</vt:lpstr>
      <vt:lpstr>两个区间的比较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杨炜明</cp:lastModifiedBy>
  <cp:revision>84</cp:revision>
  <dcterms:created xsi:type="dcterms:W3CDTF">2017-04-26T08:43:40Z</dcterms:created>
  <dcterms:modified xsi:type="dcterms:W3CDTF">2021-01-03T12:21:37Z</dcterms:modified>
</cp:coreProperties>
</file>