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4"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373" r:id="rId81"/>
    <p:sldId id="374" r:id="rId82"/>
    <p:sldId id="375" r:id="rId83"/>
    <p:sldId id="376" r:id="rId84"/>
    <p:sldId id="380" r:id="rId85"/>
    <p:sldId id="381" r:id="rId86"/>
    <p:sldId id="382" r:id="rId87"/>
    <p:sldId id="383" r:id="rId88"/>
    <p:sldId id="384" r:id="rId89"/>
    <p:sldId id="385" r:id="rId90"/>
    <p:sldId id="386" r:id="rId91"/>
    <p:sldId id="387" r:id="rId92"/>
    <p:sldId id="388" r:id="rId93"/>
    <p:sldId id="389" r:id="rId94"/>
    <p:sldId id="390" r:id="rId95"/>
    <p:sldId id="391" r:id="rId96"/>
    <p:sldId id="392" r:id="rId97"/>
    <p:sldId id="393" r:id="rId98"/>
    <p:sldId id="394" r:id="rId99"/>
    <p:sldId id="395" r:id="rId100"/>
    <p:sldId id="396" r:id="rId101"/>
    <p:sldId id="287" r:id="rId10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2B2A"/>
    <a:srgbClr val="2B579A"/>
    <a:srgbClr val="6B89B6"/>
    <a:srgbClr val="F0F0F0"/>
    <a:srgbClr val="FA6B00"/>
    <a:srgbClr val="FA6B04"/>
    <a:srgbClr val="FC8604"/>
    <a:srgbClr val="ADCDEA"/>
    <a:srgbClr val="F08519"/>
    <a:srgbClr val="F7E6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3011" autoAdjust="0"/>
  </p:normalViewPr>
  <p:slideViewPr>
    <p:cSldViewPr snapToGrid="0">
      <p:cViewPr varScale="1">
        <p:scale>
          <a:sx n="84" d="100"/>
          <a:sy n="84" d="100"/>
        </p:scale>
        <p:origin x="924"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6.png"/></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png"/><Relationship Id="rId4"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image" Target="../media/image78.emf"/><Relationship Id="rId7" Type="http://schemas.openxmlformats.org/officeDocument/2006/relationships/image" Target="../media/image82.emf"/><Relationship Id="rId2" Type="http://schemas.openxmlformats.org/officeDocument/2006/relationships/image" Target="../media/image77.emf"/><Relationship Id="rId1" Type="http://schemas.openxmlformats.org/officeDocument/2006/relationships/image" Target="../media/image76.emf"/><Relationship Id="rId6" Type="http://schemas.openxmlformats.org/officeDocument/2006/relationships/image" Target="../media/image81.emf"/><Relationship Id="rId11" Type="http://schemas.openxmlformats.org/officeDocument/2006/relationships/image" Target="../media/image86.emf"/><Relationship Id="rId5" Type="http://schemas.openxmlformats.org/officeDocument/2006/relationships/image" Target="../media/image80.emf"/><Relationship Id="rId10" Type="http://schemas.openxmlformats.org/officeDocument/2006/relationships/image" Target="../media/image85.emf"/><Relationship Id="rId4" Type="http://schemas.openxmlformats.org/officeDocument/2006/relationships/image" Target="../media/image79.emf"/><Relationship Id="rId9" Type="http://schemas.openxmlformats.org/officeDocument/2006/relationships/image" Target="../media/image84.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image" Target="../media/image87.emf"/><Relationship Id="rId5" Type="http://schemas.openxmlformats.org/officeDocument/2006/relationships/image" Target="../media/image91.wmf"/><Relationship Id="rId4" Type="http://schemas.openxmlformats.org/officeDocument/2006/relationships/image" Target="../media/image9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2.wmf"/><Relationship Id="rId7" Type="http://schemas.openxmlformats.org/officeDocument/2006/relationships/image" Target="../media/image95.emf"/><Relationship Id="rId2" Type="http://schemas.openxmlformats.org/officeDocument/2006/relationships/image" Target="../media/image15.wmf"/><Relationship Id="rId1" Type="http://schemas.openxmlformats.org/officeDocument/2006/relationships/image" Target="../media/image13.wmf"/><Relationship Id="rId6" Type="http://schemas.openxmlformats.org/officeDocument/2006/relationships/image" Target="../media/image14.wmf"/><Relationship Id="rId5" Type="http://schemas.openxmlformats.org/officeDocument/2006/relationships/image" Target="../media/image94.wmf"/><Relationship Id="rId4" Type="http://schemas.openxmlformats.org/officeDocument/2006/relationships/image" Target="../media/image9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96.wmf"/><Relationship Id="rId7" Type="http://schemas.openxmlformats.org/officeDocument/2006/relationships/image" Target="../media/image99.e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14.wmf"/><Relationship Id="rId5" Type="http://schemas.openxmlformats.org/officeDocument/2006/relationships/image" Target="../media/image98.emf"/><Relationship Id="rId4" Type="http://schemas.openxmlformats.org/officeDocument/2006/relationships/image" Target="../media/image9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5" Type="http://schemas.openxmlformats.org/officeDocument/2006/relationships/image" Target="../media/image104.emf"/><Relationship Id="rId4" Type="http://schemas.openxmlformats.org/officeDocument/2006/relationships/image" Target="../media/image103.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wmf"/><Relationship Id="rId1" Type="http://schemas.openxmlformats.org/officeDocument/2006/relationships/image" Target="../media/image108.emf"/><Relationship Id="rId4" Type="http://schemas.openxmlformats.org/officeDocument/2006/relationships/image" Target="../media/image111.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113.emf"/><Relationship Id="rId1" Type="http://schemas.openxmlformats.org/officeDocument/2006/relationships/image" Target="../media/image112.emf"/><Relationship Id="rId4" Type="http://schemas.openxmlformats.org/officeDocument/2006/relationships/image" Target="../media/image115.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7.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image" Target="../media/image118.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image" Target="../media/image120.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2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24.emf"/><Relationship Id="rId1" Type="http://schemas.openxmlformats.org/officeDocument/2006/relationships/image" Target="../media/image123.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25.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26.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emf"/><Relationship Id="rId1" Type="http://schemas.openxmlformats.org/officeDocument/2006/relationships/image" Target="../media/image127.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30.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3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32.e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5" Type="http://schemas.openxmlformats.org/officeDocument/2006/relationships/image" Target="../media/image148.wmf"/><Relationship Id="rId4" Type="http://schemas.openxmlformats.org/officeDocument/2006/relationships/image" Target="../media/image147.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5" Type="http://schemas.openxmlformats.org/officeDocument/2006/relationships/image" Target="../media/image155.wmf"/><Relationship Id="rId4" Type="http://schemas.openxmlformats.org/officeDocument/2006/relationships/image" Target="../media/image154.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61.wmf"/><Relationship Id="rId7" Type="http://schemas.openxmlformats.org/officeDocument/2006/relationships/image" Target="../media/image165.wmf"/><Relationship Id="rId2" Type="http://schemas.openxmlformats.org/officeDocument/2006/relationships/image" Target="../media/image160.wmf"/><Relationship Id="rId1" Type="http://schemas.openxmlformats.org/officeDocument/2006/relationships/image" Target="../media/image159.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5" Type="http://schemas.openxmlformats.org/officeDocument/2006/relationships/image" Target="../media/image170.wmf"/><Relationship Id="rId4" Type="http://schemas.openxmlformats.org/officeDocument/2006/relationships/image" Target="../media/image169.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74.wmf"/><Relationship Id="rId1" Type="http://schemas.openxmlformats.org/officeDocument/2006/relationships/image" Target="../media/image173.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75.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77.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emf"/><Relationship Id="rId1" Type="http://schemas.openxmlformats.org/officeDocument/2006/relationships/image" Target="../media/image14.wmf"/><Relationship Id="rId4" Type="http://schemas.openxmlformats.org/officeDocument/2006/relationships/image" Target="../media/image19.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79.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81.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 Id="rId5" Type="http://schemas.openxmlformats.org/officeDocument/2006/relationships/image" Target="../media/image189.wmf"/><Relationship Id="rId4" Type="http://schemas.openxmlformats.org/officeDocument/2006/relationships/image" Target="../media/image188.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193.wmf"/><Relationship Id="rId1" Type="http://schemas.openxmlformats.org/officeDocument/2006/relationships/image" Target="../media/image18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pPr/>
              <a:t>2020/10/8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pPr/>
              <a:t>‹#›</a:t>
            </a:fld>
            <a:endParaRPr lang="zh-CN" altLang="en-US"/>
          </a:p>
        </p:txBody>
      </p:sp>
    </p:spTree>
    <p:extLst>
      <p:ext uri="{BB962C8B-B14F-4D97-AF65-F5344CB8AC3E}">
        <p14:creationId xmlns:p14="http://schemas.microsoft.com/office/powerpoint/2010/main" val="3947959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pPr/>
              <a:t>1</a:t>
            </a:fld>
            <a:endParaRPr lang="zh-CN" altLang="en-US"/>
          </a:p>
        </p:txBody>
      </p:sp>
    </p:spTree>
    <p:extLst>
      <p:ext uri="{BB962C8B-B14F-4D97-AF65-F5344CB8AC3E}">
        <p14:creationId xmlns:p14="http://schemas.microsoft.com/office/powerpoint/2010/main" val="141084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pPr/>
              <a:t>101</a:t>
            </a:fld>
            <a:endParaRPr lang="zh-CN" altLang="en-US"/>
          </a:p>
        </p:txBody>
      </p:sp>
    </p:spTree>
    <p:extLst>
      <p:ext uri="{BB962C8B-B14F-4D97-AF65-F5344CB8AC3E}">
        <p14:creationId xmlns:p14="http://schemas.microsoft.com/office/powerpoint/2010/main" val="1995263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9537" y="557096"/>
            <a:ext cx="3795324" cy="1115293"/>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58359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E9EF88C-B433-42FD-8401-1B914518DF16}" type="datetimeFigureOut">
              <a:rPr lang="zh-CN" altLang="en-US" smtClean="0"/>
              <a:pPr/>
              <a:t>2020/10/8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10109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45485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2566598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6036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8382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20574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20574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86529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fld id="{37E3C97B-BECE-48D0-B202-630AA3BFD170}" type="slidenum">
              <a:rPr lang="en-US" altLang="zh-CN"/>
              <a:pPr/>
              <a:t>‹#›</a:t>
            </a:fld>
            <a:endParaRPr lang="en-US" altLang="zh-CN"/>
          </a:p>
        </p:txBody>
      </p:sp>
    </p:spTree>
    <p:extLst>
      <p:ext uri="{BB962C8B-B14F-4D97-AF65-F5344CB8AC3E}">
        <p14:creationId xmlns:p14="http://schemas.microsoft.com/office/powerpoint/2010/main" val="83405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14656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80248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E9EF88C-B433-42FD-8401-1B914518DF16}" type="datetimeFigureOut">
              <a:rPr lang="zh-CN" altLang="en-US" smtClean="0"/>
              <a:pPr/>
              <a:t>2020/10/8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72348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E9EF88C-B433-42FD-8401-1B914518DF16}" type="datetimeFigureOut">
              <a:rPr lang="zh-CN" altLang="en-US" smtClean="0"/>
              <a:pPr/>
              <a:t>2020/10/8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406900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E9EF88C-B433-42FD-8401-1B914518DF16}" type="datetimeFigureOut">
              <a:rPr lang="zh-CN" altLang="en-US" smtClean="0"/>
              <a:pPr/>
              <a:t>2020/10/8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19630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EF88C-B433-42FD-8401-1B914518DF16}" type="datetimeFigureOut">
              <a:rPr lang="zh-CN" altLang="en-US" smtClean="0"/>
              <a:pPr/>
              <a:t>2020/10/8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pPr/>
              <a:t>‹#›</a:t>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extLst>
      <p:ext uri="{BB962C8B-B14F-4D97-AF65-F5344CB8AC3E}">
        <p14:creationId xmlns:p14="http://schemas.microsoft.com/office/powerpoint/2010/main" val="127348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E9EF88C-B433-42FD-8401-1B914518DF16}" type="datetimeFigureOut">
              <a:rPr lang="zh-CN" altLang="en-US" smtClean="0"/>
              <a:pPr/>
              <a:t>2020/10/8</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pPr/>
              <a:t>‹#›</a:t>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691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E9EF88C-B433-42FD-8401-1B914518DF16}" type="datetimeFigureOut">
              <a:rPr lang="zh-CN" altLang="en-US" smtClean="0"/>
              <a:pPr/>
              <a:t>2020/10/8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57070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3E9EF88C-B433-42FD-8401-1B914518DF16}" type="datetimeFigureOut">
              <a:rPr lang="zh-CN" altLang="en-US" smtClean="0"/>
              <a:pPr/>
              <a:t>2020/10/8</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pPr/>
              <a:t>‹#›</a:t>
            </a:fld>
            <a:endParaRPr lang="zh-CN" altLang="en-US" dirty="0"/>
          </a:p>
        </p:txBody>
      </p:sp>
      <p:pic>
        <p:nvPicPr>
          <p:cNvPr id="7" name="图片 6"/>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9152021" y="5853798"/>
            <a:ext cx="2658979" cy="781367"/>
          </a:xfrm>
          <a:prstGeom prst="rect">
            <a:avLst/>
          </a:prstGeom>
        </p:spPr>
      </p:pic>
    </p:spTree>
    <p:extLst>
      <p:ext uri="{BB962C8B-B14F-4D97-AF65-F5344CB8AC3E}">
        <p14:creationId xmlns:p14="http://schemas.microsoft.com/office/powerpoint/2010/main" val="508602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90.bin"/><Relationship Id="rId7" Type="http://schemas.openxmlformats.org/officeDocument/2006/relationships/image" Target="../media/image193.wmf"/><Relationship Id="rId2" Type="http://schemas.openxmlformats.org/officeDocument/2006/relationships/slideLayout" Target="../slideLayouts/slideLayout15.xml"/><Relationship Id="rId1" Type="http://schemas.openxmlformats.org/officeDocument/2006/relationships/vmlDrawing" Target="../drawings/vmlDrawing75.vml"/><Relationship Id="rId6" Type="http://schemas.openxmlformats.org/officeDocument/2006/relationships/oleObject" Target="../embeddings/oleObject191.bin"/><Relationship Id="rId5" Type="http://schemas.openxmlformats.org/officeDocument/2006/relationships/image" Target="../media/image194.jpeg"/><Relationship Id="rId4" Type="http://schemas.openxmlformats.org/officeDocument/2006/relationships/image" Target="../media/image185.wmf"/></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9.bin"/><Relationship Id="rId10" Type="http://schemas.openxmlformats.org/officeDocument/2006/relationships/image" Target="../media/image16.emf"/><Relationship Id="rId4" Type="http://schemas.openxmlformats.org/officeDocument/2006/relationships/image" Target="../media/image13.wmf"/><Relationship Id="rId9"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17.emf"/><Relationship Id="rId5" Type="http://schemas.openxmlformats.org/officeDocument/2006/relationships/oleObject" Target="../embeddings/oleObject13.bin"/><Relationship Id="rId10" Type="http://schemas.openxmlformats.org/officeDocument/2006/relationships/image" Target="../media/image19.wmf"/><Relationship Id="rId4" Type="http://schemas.openxmlformats.org/officeDocument/2006/relationships/image" Target="../media/image14.wmf"/><Relationship Id="rId9"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1.emf"/><Relationship Id="rId5" Type="http://schemas.openxmlformats.org/officeDocument/2006/relationships/oleObject" Target="../embeddings/oleObject17.bin"/><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4.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24.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32.wmf"/><Relationship Id="rId5" Type="http://schemas.openxmlformats.org/officeDocument/2006/relationships/oleObject" Target="../embeddings/oleObject28.bin"/><Relationship Id="rId4" Type="http://schemas.openxmlformats.org/officeDocument/2006/relationships/image" Target="../media/image31.wmf"/></Relationships>
</file>

<file path=ppt/slides/_rels/slide26.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35.wmf"/><Relationship Id="rId5" Type="http://schemas.openxmlformats.org/officeDocument/2006/relationships/oleObject" Target="../embeddings/oleObject31.bin"/><Relationship Id="rId4" Type="http://schemas.openxmlformats.org/officeDocument/2006/relationships/image" Target="../media/image3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37.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3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40.wmf"/><Relationship Id="rId5" Type="http://schemas.openxmlformats.org/officeDocument/2006/relationships/oleObject" Target="../embeddings/oleObject36.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8.bin"/></Relationships>
</file>

<file path=ppt/slides/_rels/slide32.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7.wmf"/><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44.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49.wmf"/><Relationship Id="rId5" Type="http://schemas.openxmlformats.org/officeDocument/2006/relationships/oleObject" Target="../embeddings/oleObject45.bin"/><Relationship Id="rId4" Type="http://schemas.openxmlformats.org/officeDocument/2006/relationships/image" Target="../media/image48.wmf"/></Relationships>
</file>

<file path=ppt/slides/_rels/slide34.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5.wmf"/><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52.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0.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3.xml"/><Relationship Id="rId1" Type="http://schemas.openxmlformats.org/officeDocument/2006/relationships/vmlDrawing" Target="../drawings/vmlDrawing22.vml"/><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58.wmf"/><Relationship Id="rId5" Type="http://schemas.openxmlformats.org/officeDocument/2006/relationships/oleObject" Target="../embeddings/oleObject55.bin"/><Relationship Id="rId10" Type="http://schemas.openxmlformats.org/officeDocument/2006/relationships/image" Target="../media/image60.wmf"/><Relationship Id="rId4" Type="http://schemas.openxmlformats.org/officeDocument/2006/relationships/image" Target="../media/image57.png"/><Relationship Id="rId9" Type="http://schemas.openxmlformats.org/officeDocument/2006/relationships/oleObject" Target="../embeddings/oleObject57.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6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63.wmf"/><Relationship Id="rId5" Type="http://schemas.openxmlformats.org/officeDocument/2006/relationships/oleObject" Target="../embeddings/oleObject60.bin"/><Relationship Id="rId4" Type="http://schemas.openxmlformats.org/officeDocument/2006/relationships/image" Target="../media/image6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65.wmf"/><Relationship Id="rId5" Type="http://schemas.openxmlformats.org/officeDocument/2006/relationships/oleObject" Target="../embeddings/oleObject62.bin"/><Relationship Id="rId4" Type="http://schemas.openxmlformats.org/officeDocument/2006/relationships/image" Target="../media/image6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image" Target="../media/image66.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3.xml"/><Relationship Id="rId1" Type="http://schemas.openxmlformats.org/officeDocument/2006/relationships/vmlDrawing" Target="../drawings/vmlDrawing28.vml"/><Relationship Id="rId4" Type="http://schemas.openxmlformats.org/officeDocument/2006/relationships/image" Target="../media/image67.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3.xml"/><Relationship Id="rId1" Type="http://schemas.openxmlformats.org/officeDocument/2006/relationships/vmlDrawing" Target="../drawings/vmlDrawing29.vml"/><Relationship Id="rId4" Type="http://schemas.openxmlformats.org/officeDocument/2006/relationships/image" Target="../media/image6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3.xml"/><Relationship Id="rId1" Type="http://schemas.openxmlformats.org/officeDocument/2006/relationships/vmlDrawing" Target="../drawings/vmlDrawing30.vml"/><Relationship Id="rId4" Type="http://schemas.openxmlformats.org/officeDocument/2006/relationships/image" Target="../media/image69.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3.xml"/><Relationship Id="rId1" Type="http://schemas.openxmlformats.org/officeDocument/2006/relationships/vmlDrawing" Target="../drawings/vmlDrawing31.vml"/><Relationship Id="rId4" Type="http://schemas.openxmlformats.org/officeDocument/2006/relationships/image" Target="../media/image70.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3.xml"/><Relationship Id="rId1" Type="http://schemas.openxmlformats.org/officeDocument/2006/relationships/vmlDrawing" Target="../drawings/vmlDrawing32.vml"/><Relationship Id="rId4" Type="http://schemas.openxmlformats.org/officeDocument/2006/relationships/image" Target="../media/image71.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3.xml"/><Relationship Id="rId1" Type="http://schemas.openxmlformats.org/officeDocument/2006/relationships/vmlDrawing" Target="../drawings/vmlDrawing33.vml"/><Relationship Id="rId4" Type="http://schemas.openxmlformats.org/officeDocument/2006/relationships/image" Target="../media/image7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3.xml"/><Relationship Id="rId1" Type="http://schemas.openxmlformats.org/officeDocument/2006/relationships/vmlDrawing" Target="../drawings/vmlDrawing34.vml"/><Relationship Id="rId4" Type="http://schemas.openxmlformats.org/officeDocument/2006/relationships/image" Target="../media/image73.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13.xml"/><Relationship Id="rId1" Type="http://schemas.openxmlformats.org/officeDocument/2006/relationships/vmlDrawing" Target="../drawings/vmlDrawing35.vml"/><Relationship Id="rId4" Type="http://schemas.openxmlformats.org/officeDocument/2006/relationships/image" Target="../media/image74.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13.xml"/><Relationship Id="rId1" Type="http://schemas.openxmlformats.org/officeDocument/2006/relationships/vmlDrawing" Target="../drawings/vmlDrawing36.vml"/><Relationship Id="rId4" Type="http://schemas.openxmlformats.org/officeDocument/2006/relationships/image" Target="../media/image75.emf"/></Relationships>
</file>

<file path=ppt/slides/_rels/slide53.xml.rels><?xml version="1.0" encoding="UTF-8" standalone="yes"?>
<Relationships xmlns="http://schemas.openxmlformats.org/package/2006/relationships"><Relationship Id="rId8" Type="http://schemas.openxmlformats.org/officeDocument/2006/relationships/image" Target="../media/image78.emf"/><Relationship Id="rId13" Type="http://schemas.openxmlformats.org/officeDocument/2006/relationships/oleObject" Target="../embeddings/oleObject78.bin"/><Relationship Id="rId18" Type="http://schemas.openxmlformats.org/officeDocument/2006/relationships/image" Target="../media/image83.emf"/><Relationship Id="rId3" Type="http://schemas.openxmlformats.org/officeDocument/2006/relationships/oleObject" Target="../embeddings/oleObject73.bin"/><Relationship Id="rId21" Type="http://schemas.openxmlformats.org/officeDocument/2006/relationships/oleObject" Target="../embeddings/oleObject82.bin"/><Relationship Id="rId7" Type="http://schemas.openxmlformats.org/officeDocument/2006/relationships/oleObject" Target="../embeddings/oleObject75.bin"/><Relationship Id="rId12" Type="http://schemas.openxmlformats.org/officeDocument/2006/relationships/image" Target="../media/image80.emf"/><Relationship Id="rId17" Type="http://schemas.openxmlformats.org/officeDocument/2006/relationships/oleObject" Target="../embeddings/oleObject80.bin"/><Relationship Id="rId2" Type="http://schemas.openxmlformats.org/officeDocument/2006/relationships/slideLayout" Target="../slideLayouts/slideLayout13.xml"/><Relationship Id="rId16" Type="http://schemas.openxmlformats.org/officeDocument/2006/relationships/image" Target="../media/image82.emf"/><Relationship Id="rId20" Type="http://schemas.openxmlformats.org/officeDocument/2006/relationships/image" Target="../media/image84.emf"/><Relationship Id="rId1" Type="http://schemas.openxmlformats.org/officeDocument/2006/relationships/vmlDrawing" Target="../drawings/vmlDrawing37.vml"/><Relationship Id="rId6" Type="http://schemas.openxmlformats.org/officeDocument/2006/relationships/image" Target="../media/image77.emf"/><Relationship Id="rId11" Type="http://schemas.openxmlformats.org/officeDocument/2006/relationships/oleObject" Target="../embeddings/oleObject77.bin"/><Relationship Id="rId24" Type="http://schemas.openxmlformats.org/officeDocument/2006/relationships/image" Target="../media/image86.emf"/><Relationship Id="rId5" Type="http://schemas.openxmlformats.org/officeDocument/2006/relationships/oleObject" Target="../embeddings/oleObject74.bin"/><Relationship Id="rId15" Type="http://schemas.openxmlformats.org/officeDocument/2006/relationships/oleObject" Target="../embeddings/oleObject79.bin"/><Relationship Id="rId23" Type="http://schemas.openxmlformats.org/officeDocument/2006/relationships/oleObject" Target="../embeddings/oleObject83.bin"/><Relationship Id="rId10" Type="http://schemas.openxmlformats.org/officeDocument/2006/relationships/image" Target="../media/image79.emf"/><Relationship Id="rId19" Type="http://schemas.openxmlformats.org/officeDocument/2006/relationships/oleObject" Target="../embeddings/oleObject81.bin"/><Relationship Id="rId4" Type="http://schemas.openxmlformats.org/officeDocument/2006/relationships/image" Target="../media/image76.emf"/><Relationship Id="rId9" Type="http://schemas.openxmlformats.org/officeDocument/2006/relationships/oleObject" Target="../embeddings/oleObject76.bin"/><Relationship Id="rId14" Type="http://schemas.openxmlformats.org/officeDocument/2006/relationships/image" Target="../media/image81.emf"/><Relationship Id="rId22" Type="http://schemas.openxmlformats.org/officeDocument/2006/relationships/image" Target="../media/image85.emf"/></Relationships>
</file>

<file path=ppt/slides/_rels/slide54.x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91.wmf"/><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image" Target="../media/image88.e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90.wmf"/><Relationship Id="rId4" Type="http://schemas.openxmlformats.org/officeDocument/2006/relationships/image" Target="../media/image87.emf"/><Relationship Id="rId9" Type="http://schemas.openxmlformats.org/officeDocument/2006/relationships/oleObject" Target="../embeddings/oleObject87.bin"/></Relationships>
</file>

<file path=ppt/slides/_rels/slide55.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oleObject" Target="../embeddings/oleObject94.bin"/><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94.wmf"/><Relationship Id="rId2" Type="http://schemas.openxmlformats.org/officeDocument/2006/relationships/slideLayout" Target="../slideLayouts/slideLayout13.xml"/><Relationship Id="rId16" Type="http://schemas.openxmlformats.org/officeDocument/2006/relationships/image" Target="../media/image95.emf"/><Relationship Id="rId1" Type="http://schemas.openxmlformats.org/officeDocument/2006/relationships/vmlDrawing" Target="../drawings/vmlDrawing39.vml"/><Relationship Id="rId6" Type="http://schemas.openxmlformats.org/officeDocument/2006/relationships/image" Target="../media/image15.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oleObject" Target="../embeddings/oleObject95.bin"/><Relationship Id="rId10" Type="http://schemas.openxmlformats.org/officeDocument/2006/relationships/image" Target="../media/image93.emf"/><Relationship Id="rId4" Type="http://schemas.openxmlformats.org/officeDocument/2006/relationships/image" Target="../media/image13.wmf"/><Relationship Id="rId9" Type="http://schemas.openxmlformats.org/officeDocument/2006/relationships/oleObject" Target="../embeddings/oleObject92.bin"/><Relationship Id="rId14" Type="http://schemas.openxmlformats.org/officeDocument/2006/relationships/image" Target="../media/image14.wmf"/></Relationships>
</file>

<file path=ppt/slides/_rels/slide56.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98.emf"/><Relationship Id="rId2" Type="http://schemas.openxmlformats.org/officeDocument/2006/relationships/slideLayout" Target="../slideLayouts/slideLayout13.xml"/><Relationship Id="rId16" Type="http://schemas.openxmlformats.org/officeDocument/2006/relationships/image" Target="../media/image99.emf"/><Relationship Id="rId1" Type="http://schemas.openxmlformats.org/officeDocument/2006/relationships/vmlDrawing" Target="../drawings/vmlDrawing40.vml"/><Relationship Id="rId6" Type="http://schemas.openxmlformats.org/officeDocument/2006/relationships/image" Target="../media/image19.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oleObject" Target="../embeddings/oleObject102.bin"/><Relationship Id="rId10" Type="http://schemas.openxmlformats.org/officeDocument/2006/relationships/image" Target="../media/image97.wmf"/><Relationship Id="rId4" Type="http://schemas.openxmlformats.org/officeDocument/2006/relationships/image" Target="../media/image18.wmf"/><Relationship Id="rId9" Type="http://schemas.openxmlformats.org/officeDocument/2006/relationships/oleObject" Target="../embeddings/oleObject99.bin"/><Relationship Id="rId14" Type="http://schemas.openxmlformats.org/officeDocument/2006/relationships/image" Target="../media/image14.wmf"/></Relationships>
</file>

<file path=ppt/slides/_rels/slide57.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04.emf"/><Relationship Id="rId2" Type="http://schemas.openxmlformats.org/officeDocument/2006/relationships/slideLayout" Target="../slideLayouts/slideLayout13.xml"/><Relationship Id="rId1" Type="http://schemas.openxmlformats.org/officeDocument/2006/relationships/vmlDrawing" Target="../drawings/vmlDrawing41.vml"/><Relationship Id="rId6" Type="http://schemas.openxmlformats.org/officeDocument/2006/relationships/image" Target="../media/image101.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03.emf"/><Relationship Id="rId4" Type="http://schemas.openxmlformats.org/officeDocument/2006/relationships/image" Target="../media/image100.wmf"/><Relationship Id="rId9" Type="http://schemas.openxmlformats.org/officeDocument/2006/relationships/oleObject" Target="../embeddings/oleObject106.bin"/></Relationships>
</file>

<file path=ppt/slides/_rels/slide58.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13.xml"/><Relationship Id="rId1" Type="http://schemas.openxmlformats.org/officeDocument/2006/relationships/vmlDrawing" Target="../drawings/vmlDrawing42.vml"/><Relationship Id="rId6" Type="http://schemas.openxmlformats.org/officeDocument/2006/relationships/image" Target="../media/image106.wmf"/><Relationship Id="rId5" Type="http://schemas.openxmlformats.org/officeDocument/2006/relationships/oleObject" Target="../embeddings/oleObject109.bin"/><Relationship Id="rId4" Type="http://schemas.openxmlformats.org/officeDocument/2006/relationships/image" Target="../media/image105.wmf"/></Relationships>
</file>

<file path=ppt/slides/_rels/slide59.x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13.xml"/><Relationship Id="rId1" Type="http://schemas.openxmlformats.org/officeDocument/2006/relationships/vmlDrawing" Target="../drawings/vmlDrawing43.vml"/><Relationship Id="rId6" Type="http://schemas.openxmlformats.org/officeDocument/2006/relationships/image" Target="../media/image109.wmf"/><Relationship Id="rId5" Type="http://schemas.openxmlformats.org/officeDocument/2006/relationships/oleObject" Target="../embeddings/oleObject112.bin"/><Relationship Id="rId10" Type="http://schemas.openxmlformats.org/officeDocument/2006/relationships/image" Target="../media/image111.emf"/><Relationship Id="rId4" Type="http://schemas.openxmlformats.org/officeDocument/2006/relationships/image" Target="../media/image108.emf"/><Relationship Id="rId9" Type="http://schemas.openxmlformats.org/officeDocument/2006/relationships/oleObject" Target="../embeddings/oleObject11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8" Type="http://schemas.openxmlformats.org/officeDocument/2006/relationships/image" Target="../media/image114.e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13.xml"/><Relationship Id="rId1" Type="http://schemas.openxmlformats.org/officeDocument/2006/relationships/vmlDrawing" Target="../drawings/vmlDrawing44.vml"/><Relationship Id="rId6" Type="http://schemas.openxmlformats.org/officeDocument/2006/relationships/image" Target="../media/image113.emf"/><Relationship Id="rId5" Type="http://schemas.openxmlformats.org/officeDocument/2006/relationships/oleObject" Target="../embeddings/oleObject116.bin"/><Relationship Id="rId10" Type="http://schemas.openxmlformats.org/officeDocument/2006/relationships/image" Target="../media/image115.emf"/><Relationship Id="rId4" Type="http://schemas.openxmlformats.org/officeDocument/2006/relationships/image" Target="../media/image112.emf"/><Relationship Id="rId9" Type="http://schemas.openxmlformats.org/officeDocument/2006/relationships/oleObject" Target="../embeddings/oleObject118.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13.xml"/><Relationship Id="rId1" Type="http://schemas.openxmlformats.org/officeDocument/2006/relationships/vmlDrawing" Target="../drawings/vmlDrawing45.vml"/><Relationship Id="rId4" Type="http://schemas.openxmlformats.org/officeDocument/2006/relationships/image" Target="../media/image116.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13.xml"/><Relationship Id="rId1" Type="http://schemas.openxmlformats.org/officeDocument/2006/relationships/vmlDrawing" Target="../drawings/vmlDrawing46.vml"/><Relationship Id="rId4" Type="http://schemas.openxmlformats.org/officeDocument/2006/relationships/image" Target="../media/image117.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13.xml"/><Relationship Id="rId1" Type="http://schemas.openxmlformats.org/officeDocument/2006/relationships/vmlDrawing" Target="../drawings/vmlDrawing47.vml"/><Relationship Id="rId6" Type="http://schemas.openxmlformats.org/officeDocument/2006/relationships/image" Target="../media/image119.emf"/><Relationship Id="rId5" Type="http://schemas.openxmlformats.org/officeDocument/2006/relationships/oleObject" Target="../embeddings/oleObject122.bin"/><Relationship Id="rId4" Type="http://schemas.openxmlformats.org/officeDocument/2006/relationships/image" Target="../media/image118.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13.xml"/><Relationship Id="rId1" Type="http://schemas.openxmlformats.org/officeDocument/2006/relationships/vmlDrawing" Target="../drawings/vmlDrawing48.vml"/><Relationship Id="rId6" Type="http://schemas.openxmlformats.org/officeDocument/2006/relationships/image" Target="../media/image121.emf"/><Relationship Id="rId5" Type="http://schemas.openxmlformats.org/officeDocument/2006/relationships/oleObject" Target="../embeddings/oleObject124.bin"/><Relationship Id="rId4" Type="http://schemas.openxmlformats.org/officeDocument/2006/relationships/image" Target="../media/image120.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13.xml"/><Relationship Id="rId1" Type="http://schemas.openxmlformats.org/officeDocument/2006/relationships/vmlDrawing" Target="../drawings/vmlDrawing49.vml"/><Relationship Id="rId4" Type="http://schemas.openxmlformats.org/officeDocument/2006/relationships/image" Target="../media/image122.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13.xml"/><Relationship Id="rId1" Type="http://schemas.openxmlformats.org/officeDocument/2006/relationships/vmlDrawing" Target="../drawings/vmlDrawing50.vml"/><Relationship Id="rId6" Type="http://schemas.openxmlformats.org/officeDocument/2006/relationships/image" Target="../media/image124.emf"/><Relationship Id="rId5" Type="http://schemas.openxmlformats.org/officeDocument/2006/relationships/oleObject" Target="../embeddings/oleObject127.bin"/><Relationship Id="rId4" Type="http://schemas.openxmlformats.org/officeDocument/2006/relationships/image" Target="../media/image123.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13.xml"/><Relationship Id="rId1" Type="http://schemas.openxmlformats.org/officeDocument/2006/relationships/vmlDrawing" Target="../drawings/vmlDrawing51.vml"/><Relationship Id="rId4" Type="http://schemas.openxmlformats.org/officeDocument/2006/relationships/image" Target="../media/image125.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13.xml"/><Relationship Id="rId1" Type="http://schemas.openxmlformats.org/officeDocument/2006/relationships/vmlDrawing" Target="../drawings/vmlDrawing52.vml"/><Relationship Id="rId4" Type="http://schemas.openxmlformats.org/officeDocument/2006/relationships/image" Target="../media/image126.emf"/></Relationships>
</file>

<file path=ppt/slides/_rels/slide72.x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13.xml"/><Relationship Id="rId1" Type="http://schemas.openxmlformats.org/officeDocument/2006/relationships/vmlDrawing" Target="../drawings/vmlDrawing53.vml"/><Relationship Id="rId6" Type="http://schemas.openxmlformats.org/officeDocument/2006/relationships/image" Target="../media/image128.emf"/><Relationship Id="rId5" Type="http://schemas.openxmlformats.org/officeDocument/2006/relationships/oleObject" Target="../embeddings/oleObject131.bin"/><Relationship Id="rId4" Type="http://schemas.openxmlformats.org/officeDocument/2006/relationships/image" Target="../media/image127.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13.xml"/><Relationship Id="rId1" Type="http://schemas.openxmlformats.org/officeDocument/2006/relationships/vmlDrawing" Target="../drawings/vmlDrawing54.vml"/><Relationship Id="rId4" Type="http://schemas.openxmlformats.org/officeDocument/2006/relationships/image" Target="../media/image130.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13.xml"/><Relationship Id="rId1" Type="http://schemas.openxmlformats.org/officeDocument/2006/relationships/vmlDrawing" Target="../drawings/vmlDrawing55.vml"/><Relationship Id="rId4" Type="http://schemas.openxmlformats.org/officeDocument/2006/relationships/image" Target="../media/image131.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13.xml"/><Relationship Id="rId1" Type="http://schemas.openxmlformats.org/officeDocument/2006/relationships/vmlDrawing" Target="../drawings/vmlDrawing56.vml"/><Relationship Id="rId4" Type="http://schemas.openxmlformats.org/officeDocument/2006/relationships/image" Target="../media/image132.emf"/></Relationships>
</file>

<file path=ppt/slides/_rels/slide76.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14.xml"/><Relationship Id="rId1" Type="http://schemas.openxmlformats.org/officeDocument/2006/relationships/vmlDrawing" Target="../drawings/vmlDrawing57.vml"/><Relationship Id="rId6" Type="http://schemas.openxmlformats.org/officeDocument/2006/relationships/image" Target="../media/image136.wmf"/><Relationship Id="rId5" Type="http://schemas.openxmlformats.org/officeDocument/2006/relationships/oleObject" Target="../embeddings/oleObject137.bin"/><Relationship Id="rId4" Type="http://schemas.openxmlformats.org/officeDocument/2006/relationships/image" Target="../media/image135.wmf"/></Relationships>
</file>

<file path=ppt/slides/_rels/slide78.x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oleObject" Target="../embeddings/oleObject143.bin"/><Relationship Id="rId3" Type="http://schemas.openxmlformats.org/officeDocument/2006/relationships/oleObject" Target="../embeddings/oleObject138.bin"/><Relationship Id="rId7" Type="http://schemas.openxmlformats.org/officeDocument/2006/relationships/oleObject" Target="../embeddings/oleObject140.bin"/><Relationship Id="rId12" Type="http://schemas.openxmlformats.org/officeDocument/2006/relationships/image" Target="../media/image141.wmf"/><Relationship Id="rId2" Type="http://schemas.openxmlformats.org/officeDocument/2006/relationships/slideLayout" Target="../slideLayouts/slideLayout15.xml"/><Relationship Id="rId1" Type="http://schemas.openxmlformats.org/officeDocument/2006/relationships/vmlDrawing" Target="../drawings/vmlDrawing58.vml"/><Relationship Id="rId6" Type="http://schemas.openxmlformats.org/officeDocument/2006/relationships/image" Target="../media/image138.wmf"/><Relationship Id="rId11" Type="http://schemas.openxmlformats.org/officeDocument/2006/relationships/oleObject" Target="../embeddings/oleObject142.bin"/><Relationship Id="rId5" Type="http://schemas.openxmlformats.org/officeDocument/2006/relationships/oleObject" Target="../embeddings/oleObject139.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41.bin"/><Relationship Id="rId14" Type="http://schemas.openxmlformats.org/officeDocument/2006/relationships/image" Target="../media/image142.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14.xml"/><Relationship Id="rId1" Type="http://schemas.openxmlformats.org/officeDocument/2006/relationships/vmlDrawing" Target="../drawings/vmlDrawing59.vml"/><Relationship Id="rId4" Type="http://schemas.openxmlformats.org/officeDocument/2006/relationships/image" Target="../media/image14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47.bin"/><Relationship Id="rId13" Type="http://schemas.openxmlformats.org/officeDocument/2006/relationships/image" Target="../media/image148.wmf"/><Relationship Id="rId3" Type="http://schemas.openxmlformats.org/officeDocument/2006/relationships/oleObject" Target="../embeddings/oleObject145.bin"/><Relationship Id="rId7" Type="http://schemas.openxmlformats.org/officeDocument/2006/relationships/image" Target="../media/image149.emf"/><Relationship Id="rId12" Type="http://schemas.openxmlformats.org/officeDocument/2006/relationships/oleObject" Target="../embeddings/oleObject149.bin"/><Relationship Id="rId2" Type="http://schemas.openxmlformats.org/officeDocument/2006/relationships/slideLayout" Target="../slideLayouts/slideLayout14.xml"/><Relationship Id="rId1" Type="http://schemas.openxmlformats.org/officeDocument/2006/relationships/vmlDrawing" Target="../drawings/vmlDrawing60.vml"/><Relationship Id="rId6" Type="http://schemas.openxmlformats.org/officeDocument/2006/relationships/image" Target="../media/image145.wmf"/><Relationship Id="rId11" Type="http://schemas.openxmlformats.org/officeDocument/2006/relationships/image" Target="../media/image147.wmf"/><Relationship Id="rId5" Type="http://schemas.openxmlformats.org/officeDocument/2006/relationships/oleObject" Target="../embeddings/oleObject146.bin"/><Relationship Id="rId10" Type="http://schemas.openxmlformats.org/officeDocument/2006/relationships/oleObject" Target="../embeddings/oleObject148.bin"/><Relationship Id="rId4" Type="http://schemas.openxmlformats.org/officeDocument/2006/relationships/image" Target="../media/image144.wmf"/><Relationship Id="rId9" Type="http://schemas.openxmlformats.org/officeDocument/2006/relationships/image" Target="../media/image146.wmf"/><Relationship Id="rId14" Type="http://schemas.openxmlformats.org/officeDocument/2006/relationships/image" Target="../media/image150.jpeg"/></Relationships>
</file>

<file path=ppt/slides/_rels/slide81.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55.wmf"/><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152.wmf"/><Relationship Id="rId11" Type="http://schemas.openxmlformats.org/officeDocument/2006/relationships/oleObject" Target="../embeddings/oleObject154.bin"/><Relationship Id="rId5" Type="http://schemas.openxmlformats.org/officeDocument/2006/relationships/oleObject" Target="../embeddings/oleObject151.bin"/><Relationship Id="rId10" Type="http://schemas.openxmlformats.org/officeDocument/2006/relationships/image" Target="../media/image154.wmf"/><Relationship Id="rId4" Type="http://schemas.openxmlformats.org/officeDocument/2006/relationships/image" Target="../media/image151.wmf"/><Relationship Id="rId9" Type="http://schemas.openxmlformats.org/officeDocument/2006/relationships/oleObject" Target="../embeddings/oleObject153.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58.bin"/><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157.wmf"/><Relationship Id="rId5" Type="http://schemas.openxmlformats.org/officeDocument/2006/relationships/oleObject" Target="../embeddings/oleObject156.bin"/><Relationship Id="rId4" Type="http://schemas.openxmlformats.org/officeDocument/2006/relationships/image" Target="../media/image156.wmf"/><Relationship Id="rId9" Type="http://schemas.openxmlformats.org/officeDocument/2006/relationships/image" Target="../media/image158.wmf"/></Relationships>
</file>

<file path=ppt/slides/_rels/slide83.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164.bin"/><Relationship Id="rId3" Type="http://schemas.openxmlformats.org/officeDocument/2006/relationships/oleObject" Target="../embeddings/oleObject159.bin"/><Relationship Id="rId7" Type="http://schemas.openxmlformats.org/officeDocument/2006/relationships/oleObject" Target="../embeddings/oleObject161.bin"/><Relationship Id="rId12" Type="http://schemas.openxmlformats.org/officeDocument/2006/relationships/image" Target="../media/image163.wmf"/><Relationship Id="rId2" Type="http://schemas.openxmlformats.org/officeDocument/2006/relationships/slideLayout" Target="../slideLayouts/slideLayout2.xml"/><Relationship Id="rId16" Type="http://schemas.openxmlformats.org/officeDocument/2006/relationships/image" Target="../media/image165.wmf"/><Relationship Id="rId1" Type="http://schemas.openxmlformats.org/officeDocument/2006/relationships/vmlDrawing" Target="../drawings/vmlDrawing63.vml"/><Relationship Id="rId6" Type="http://schemas.openxmlformats.org/officeDocument/2006/relationships/image" Target="../media/image160.wmf"/><Relationship Id="rId11" Type="http://schemas.openxmlformats.org/officeDocument/2006/relationships/oleObject" Target="../embeddings/oleObject163.bin"/><Relationship Id="rId5" Type="http://schemas.openxmlformats.org/officeDocument/2006/relationships/oleObject" Target="../embeddings/oleObject160.bin"/><Relationship Id="rId15" Type="http://schemas.openxmlformats.org/officeDocument/2006/relationships/oleObject" Target="../embeddings/oleObject165.bin"/><Relationship Id="rId10" Type="http://schemas.openxmlformats.org/officeDocument/2006/relationships/image" Target="../media/image162.wmf"/><Relationship Id="rId4" Type="http://schemas.openxmlformats.org/officeDocument/2006/relationships/image" Target="../media/image159.wmf"/><Relationship Id="rId9" Type="http://schemas.openxmlformats.org/officeDocument/2006/relationships/oleObject" Target="../embeddings/oleObject162.bin"/><Relationship Id="rId14" Type="http://schemas.openxmlformats.org/officeDocument/2006/relationships/image" Target="../media/image164.wmf"/></Relationships>
</file>

<file path=ppt/slides/_rels/slide84.x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image" Target="../media/image170.wmf"/><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image" Target="../media/image167.wmf"/><Relationship Id="rId11" Type="http://schemas.openxmlformats.org/officeDocument/2006/relationships/oleObject" Target="../embeddings/oleObject170.bin"/><Relationship Id="rId5" Type="http://schemas.openxmlformats.org/officeDocument/2006/relationships/oleObject" Target="../embeddings/oleObject167.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169.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65.vml"/><Relationship Id="rId4" Type="http://schemas.openxmlformats.org/officeDocument/2006/relationships/image" Target="../media/image171.wmf"/></Relationships>
</file>

<file path=ppt/slides/_rels/slide86.xml.rels><?xml version="1.0" encoding="UTF-8" standalone="yes"?>
<Relationships xmlns="http://schemas.openxmlformats.org/package/2006/relationships"><Relationship Id="rId2" Type="http://schemas.openxmlformats.org/officeDocument/2006/relationships/image" Target="../media/image17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image" Target="../media/image174.wmf"/><Relationship Id="rId5" Type="http://schemas.openxmlformats.org/officeDocument/2006/relationships/oleObject" Target="../embeddings/oleObject173.bin"/><Relationship Id="rId4" Type="http://schemas.openxmlformats.org/officeDocument/2006/relationships/image" Target="../media/image173.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2.xml"/><Relationship Id="rId1" Type="http://schemas.openxmlformats.org/officeDocument/2006/relationships/vmlDrawing" Target="../drawings/vmlDrawing67.vml"/><Relationship Id="rId4" Type="http://schemas.openxmlformats.org/officeDocument/2006/relationships/image" Target="../media/image175.wmf"/></Relationships>
</file>

<file path=ppt/slides/_rels/slide89.xml.rels><?xml version="1.0" encoding="UTF-8" standalone="yes"?>
<Relationships xmlns="http://schemas.openxmlformats.org/package/2006/relationships"><Relationship Id="rId2" Type="http://schemas.openxmlformats.org/officeDocument/2006/relationships/image" Target="../media/image17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75.bin"/><Relationship Id="rId2" Type="http://schemas.openxmlformats.org/officeDocument/2006/relationships/slideLayout" Target="../slideLayouts/slideLayout2.xml"/><Relationship Id="rId1" Type="http://schemas.openxmlformats.org/officeDocument/2006/relationships/vmlDrawing" Target="../drawings/vmlDrawing68.vml"/><Relationship Id="rId4" Type="http://schemas.openxmlformats.org/officeDocument/2006/relationships/image" Target="../media/image177.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2.xml"/><Relationship Id="rId1" Type="http://schemas.openxmlformats.org/officeDocument/2006/relationships/vmlDrawing" Target="../drawings/vmlDrawing69.vml"/><Relationship Id="rId4" Type="http://schemas.openxmlformats.org/officeDocument/2006/relationships/image" Target="../media/image178.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2.xml"/><Relationship Id="rId1" Type="http://schemas.openxmlformats.org/officeDocument/2006/relationships/vmlDrawing" Target="../drawings/vmlDrawing70.vml"/><Relationship Id="rId4" Type="http://schemas.openxmlformats.org/officeDocument/2006/relationships/image" Target="../media/image179.wmf"/></Relationships>
</file>

<file path=ppt/slides/_rels/slide94.xml.rels><?xml version="1.0" encoding="UTF-8" standalone="yes"?>
<Relationships xmlns="http://schemas.openxmlformats.org/package/2006/relationships"><Relationship Id="rId2" Type="http://schemas.openxmlformats.org/officeDocument/2006/relationships/image" Target="../media/image180.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Layout" Target="../slideLayouts/slideLayout14.xml"/><Relationship Id="rId1" Type="http://schemas.openxmlformats.org/officeDocument/2006/relationships/vmlDrawing" Target="../drawings/vmlDrawing71.vml"/><Relationship Id="rId4" Type="http://schemas.openxmlformats.org/officeDocument/2006/relationships/image" Target="../media/image181.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image" Target="../media/image183.wmf"/><Relationship Id="rId5" Type="http://schemas.openxmlformats.org/officeDocument/2006/relationships/oleObject" Target="../embeddings/oleObject180.bin"/><Relationship Id="rId4" Type="http://schemas.openxmlformats.org/officeDocument/2006/relationships/image" Target="../media/image182.wmf"/></Relationships>
</file>

<file path=ppt/slides/_rels/slide97.xml.rels><?xml version="1.0" encoding="UTF-8" standalone="yes"?>
<Relationships xmlns="http://schemas.openxmlformats.org/package/2006/relationships"><Relationship Id="rId2" Type="http://schemas.openxmlformats.org/officeDocument/2006/relationships/image" Target="../media/image184.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image" Target="../media/image189.wmf"/><Relationship Id="rId3" Type="http://schemas.openxmlformats.org/officeDocument/2006/relationships/oleObject" Target="../embeddings/oleObject181.bin"/><Relationship Id="rId7" Type="http://schemas.openxmlformats.org/officeDocument/2006/relationships/oleObject" Target="../embeddings/oleObject183.bin"/><Relationship Id="rId12" Type="http://schemas.openxmlformats.org/officeDocument/2006/relationships/oleObject" Target="../embeddings/oleObject186.bin"/><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image" Target="../media/image186.wmf"/><Relationship Id="rId11" Type="http://schemas.openxmlformats.org/officeDocument/2006/relationships/oleObject" Target="../embeddings/oleObject185.bin"/><Relationship Id="rId5" Type="http://schemas.openxmlformats.org/officeDocument/2006/relationships/oleObject" Target="../embeddings/oleObject182.bin"/><Relationship Id="rId10" Type="http://schemas.openxmlformats.org/officeDocument/2006/relationships/image" Target="../media/image188.wmf"/><Relationship Id="rId4" Type="http://schemas.openxmlformats.org/officeDocument/2006/relationships/image" Target="../media/image185.wmf"/><Relationship Id="rId9" Type="http://schemas.openxmlformats.org/officeDocument/2006/relationships/oleObject" Target="../embeddings/oleObject184.bin"/></Relationships>
</file>

<file path=ppt/slides/_rels/slide99.x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oleObject" Target="../embeddings/oleObject187.bin"/><Relationship Id="rId7" Type="http://schemas.openxmlformats.org/officeDocument/2006/relationships/oleObject" Target="../embeddings/oleObject189.bin"/><Relationship Id="rId2" Type="http://schemas.openxmlformats.org/officeDocument/2006/relationships/slideLayout" Target="../slideLayouts/slideLayout14.xml"/><Relationship Id="rId1" Type="http://schemas.openxmlformats.org/officeDocument/2006/relationships/vmlDrawing" Target="../drawings/vmlDrawing74.vml"/><Relationship Id="rId6" Type="http://schemas.openxmlformats.org/officeDocument/2006/relationships/image" Target="../media/image191.wmf"/><Relationship Id="rId5" Type="http://schemas.openxmlformats.org/officeDocument/2006/relationships/oleObject" Target="../embeddings/oleObject188.bin"/><Relationship Id="rId4" Type="http://schemas.openxmlformats.org/officeDocument/2006/relationships/image" Target="../media/image19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121443" y="2333179"/>
            <a:ext cx="6085876" cy="769441"/>
          </a:xfrm>
          <a:prstGeom prst="rect">
            <a:avLst/>
          </a:prstGeom>
          <a:noFill/>
        </p:spPr>
        <p:txBody>
          <a:bodyPr wrap="square" rtlCol="0">
            <a:spAutoFit/>
          </a:bodyPr>
          <a:lstStyle/>
          <a:p>
            <a:pPr algn="ctr"/>
            <a:r>
              <a:rPr lang="zh-CN" altLang="en-US" sz="4400" b="1"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判别与分类</a:t>
            </a:r>
            <a:endParaRPr lang="zh-CN" altLang="en-US" sz="4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椭圆 14"/>
          <p:cNvSpPr/>
          <p:nvPr/>
        </p:nvSpPr>
        <p:spPr>
          <a:xfrm>
            <a:off x="-190919" y="5948624"/>
            <a:ext cx="1075174" cy="1075174"/>
          </a:xfrm>
          <a:prstGeom prst="ellipse">
            <a:avLst/>
          </a:prstGeom>
          <a:solidFill>
            <a:srgbClr val="2B579A">
              <a:alpha val="88000"/>
            </a:srgbClr>
          </a:solidFill>
          <a:ln>
            <a:noFill/>
          </a:ln>
          <a:effectLst>
            <a:outerShdw blurRad="1651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6" name="椭圆 15"/>
          <p:cNvSpPr/>
          <p:nvPr/>
        </p:nvSpPr>
        <p:spPr>
          <a:xfrm>
            <a:off x="663927" y="5551714"/>
            <a:ext cx="1306286" cy="1306286"/>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7" name="椭圆 16"/>
          <p:cNvSpPr/>
          <p:nvPr/>
        </p:nvSpPr>
        <p:spPr>
          <a:xfrm>
            <a:off x="251208" y="5084466"/>
            <a:ext cx="633047" cy="633047"/>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8" name="椭圆 17"/>
          <p:cNvSpPr/>
          <p:nvPr/>
        </p:nvSpPr>
        <p:spPr>
          <a:xfrm>
            <a:off x="2420981" y="5948624"/>
            <a:ext cx="808156" cy="808156"/>
          </a:xfrm>
          <a:prstGeom prst="ellipse">
            <a:avLst/>
          </a:prstGeom>
          <a:solidFill>
            <a:srgbClr val="2B579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9" name="椭圆 18"/>
          <p:cNvSpPr/>
          <p:nvPr/>
        </p:nvSpPr>
        <p:spPr>
          <a:xfrm>
            <a:off x="2158250" y="4759199"/>
            <a:ext cx="633047" cy="63304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0" name="椭圆 19"/>
          <p:cNvSpPr/>
          <p:nvPr/>
        </p:nvSpPr>
        <p:spPr>
          <a:xfrm>
            <a:off x="3116461" y="5723273"/>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1" name="椭圆 20"/>
          <p:cNvSpPr/>
          <p:nvPr/>
        </p:nvSpPr>
        <p:spPr>
          <a:xfrm>
            <a:off x="1228107" y="5326363"/>
            <a:ext cx="225351" cy="225351"/>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2" name="椭圆 21"/>
          <p:cNvSpPr/>
          <p:nvPr/>
        </p:nvSpPr>
        <p:spPr>
          <a:xfrm>
            <a:off x="261993" y="4262912"/>
            <a:ext cx="225351" cy="225351"/>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3" name="椭圆 22"/>
          <p:cNvSpPr/>
          <p:nvPr/>
        </p:nvSpPr>
        <p:spPr>
          <a:xfrm>
            <a:off x="2035158" y="4488263"/>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4" name="椭圆 23"/>
          <p:cNvSpPr/>
          <p:nvPr/>
        </p:nvSpPr>
        <p:spPr>
          <a:xfrm>
            <a:off x="2045575" y="5392246"/>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25339" t="72495" r="50054"/>
          <a:stretch/>
        </p:blipFill>
        <p:spPr>
          <a:xfrm rot="8700000" flipV="1">
            <a:off x="8809134" y="1429690"/>
            <a:ext cx="796371" cy="658388"/>
          </a:xfrm>
          <a:prstGeom prst="rect">
            <a:avLst/>
          </a:prstGeom>
        </p:spPr>
      </p:pic>
      <p:sp>
        <p:nvSpPr>
          <p:cNvPr id="26" name="椭圆 25"/>
          <p:cNvSpPr/>
          <p:nvPr/>
        </p:nvSpPr>
        <p:spPr>
          <a:xfrm>
            <a:off x="10078497" y="368586"/>
            <a:ext cx="340243" cy="340243"/>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7" name="椭圆 26"/>
          <p:cNvSpPr/>
          <p:nvPr/>
        </p:nvSpPr>
        <p:spPr>
          <a:xfrm>
            <a:off x="10100170" y="2035804"/>
            <a:ext cx="442259" cy="442259"/>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l="45390" r="29063" b="16156"/>
          <a:stretch/>
        </p:blipFill>
        <p:spPr>
          <a:xfrm rot="8700000" flipV="1">
            <a:off x="10579316" y="755391"/>
            <a:ext cx="826791" cy="2006988"/>
          </a:xfrm>
          <a:prstGeom prst="rect">
            <a:avLst/>
          </a:prstGeom>
        </p:spPr>
      </p:pic>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t="18811" r="58132" b="23781"/>
          <a:stretch/>
        </p:blipFill>
        <p:spPr>
          <a:xfrm rot="8700000" flipV="1">
            <a:off x="11021801" y="-148385"/>
            <a:ext cx="1354979" cy="1374186"/>
          </a:xfrm>
          <a:prstGeom prst="rect">
            <a:avLst/>
          </a:prstGeom>
        </p:spPr>
      </p:pic>
      <p:sp>
        <p:nvSpPr>
          <p:cNvPr id="31" name="矩形 259">
            <a:extLst>
              <a:ext uri="{FF2B5EF4-FFF2-40B4-BE49-F238E27FC236}">
                <a16:creationId xmlns:a16="http://schemas.microsoft.com/office/drawing/2014/main" id="{726BABF5-9145-4F41-AC81-C8D68834EBD5}"/>
              </a:ext>
            </a:extLst>
          </p:cNvPr>
          <p:cNvSpPr>
            <a:spLocks noChangeArrowheads="1"/>
          </p:cNvSpPr>
          <p:nvPr/>
        </p:nvSpPr>
        <p:spPr bwMode="auto">
          <a:xfrm>
            <a:off x="3116461" y="3203722"/>
            <a:ext cx="448651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defTabSz="866943" fontAlgn="base">
              <a:spcAft>
                <a:spcPct val="0"/>
              </a:spcAft>
              <a:buNone/>
            </a:pPr>
            <a:r>
              <a:rPr lang="en-US" altLang="zh-CN" sz="2800" b="1" dirty="0" smtClean="0">
                <a:solidFill>
                  <a:srgbClr val="002060"/>
                </a:solidFill>
                <a:cs typeface="Times New Roman" panose="02020603050405020304" pitchFamily="18" charset="0"/>
              </a:rPr>
              <a:t>DISCRIMINATION AND CLASSIFICATION</a:t>
            </a:r>
            <a:endParaRPr lang="en-US" altLang="zh-CN" sz="2800" b="1" dirty="0">
              <a:solidFill>
                <a:srgbClr val="002060"/>
              </a:solidFill>
              <a:cs typeface="Times New Roman" panose="02020603050405020304" pitchFamily="18" charset="0"/>
            </a:endParaRPr>
          </a:p>
        </p:txBody>
      </p:sp>
      <p:sp>
        <p:nvSpPr>
          <p:cNvPr id="32" name="矩形 259">
            <a:extLst>
              <a:ext uri="{FF2B5EF4-FFF2-40B4-BE49-F238E27FC236}">
                <a16:creationId xmlns:a16="http://schemas.microsoft.com/office/drawing/2014/main" id="{B74E971C-FD34-4D9F-A13F-FDCC923D4A29}"/>
              </a:ext>
            </a:extLst>
          </p:cNvPr>
          <p:cNvSpPr>
            <a:spLocks noChangeArrowheads="1"/>
          </p:cNvSpPr>
          <p:nvPr/>
        </p:nvSpPr>
        <p:spPr bwMode="auto">
          <a:xfrm>
            <a:off x="2652512" y="4546274"/>
            <a:ext cx="72030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rgbClr val="002060"/>
                </a:solidFill>
              </a:rPr>
              <a:t>数学与统计学院  杨炜明</a:t>
            </a:r>
          </a:p>
        </p:txBody>
      </p:sp>
    </p:spTree>
    <p:extLst>
      <p:ext uri="{BB962C8B-B14F-4D97-AF65-F5344CB8AC3E}">
        <p14:creationId xmlns:p14="http://schemas.microsoft.com/office/powerpoint/2010/main" val="54090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6"/>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ppt_w</p:attrName>
                                        </p:attrNameLst>
                                      </p:cBhvr>
                                      <p:tavLst>
                                        <p:tav tm="0">
                                          <p:val>
                                            <p:fltVal val="0"/>
                                          </p:val>
                                        </p:tav>
                                        <p:tav tm="100000">
                                          <p:val>
                                            <p:strVal val="#ppt_w"/>
                                          </p:val>
                                        </p:tav>
                                      </p:tavLst>
                                    </p:anim>
                                    <p:anim calcmode="lin" valueType="num">
                                      <p:cBhvr>
                                        <p:cTn id="20" dur="1000" fill="hold"/>
                                        <p:tgtEl>
                                          <p:spTgt spid="17"/>
                                        </p:tgtEl>
                                        <p:attrNameLst>
                                          <p:attrName>ppt_h</p:attrName>
                                        </p:attrNameLst>
                                      </p:cBhvr>
                                      <p:tavLst>
                                        <p:tav tm="0">
                                          <p:val>
                                            <p:fltVal val="0"/>
                                          </p:val>
                                        </p:tav>
                                        <p:tav tm="100000">
                                          <p:val>
                                            <p:strVal val="#ppt_h"/>
                                          </p:val>
                                        </p:tav>
                                      </p:tavLst>
                                    </p:anim>
                                    <p:anim calcmode="lin" valueType="num">
                                      <p:cBhvr>
                                        <p:cTn id="21"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7"/>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8"/>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1000" fill="hold"/>
                                        <p:tgtEl>
                                          <p:spTgt spid="19"/>
                                        </p:tgtEl>
                                        <p:attrNameLst>
                                          <p:attrName>ppt_w</p:attrName>
                                        </p:attrNameLst>
                                      </p:cBhvr>
                                      <p:tavLst>
                                        <p:tav tm="0">
                                          <p:val>
                                            <p:fltVal val="0"/>
                                          </p:val>
                                        </p:tav>
                                        <p:tav tm="100000">
                                          <p:val>
                                            <p:strVal val="#ppt_w"/>
                                          </p:val>
                                        </p:tav>
                                      </p:tavLst>
                                    </p:anim>
                                    <p:anim calcmode="lin" valueType="num">
                                      <p:cBhvr>
                                        <p:cTn id="32" dur="1000" fill="hold"/>
                                        <p:tgtEl>
                                          <p:spTgt spid="19"/>
                                        </p:tgtEl>
                                        <p:attrNameLst>
                                          <p:attrName>ppt_h</p:attrName>
                                        </p:attrNameLst>
                                      </p:cBhvr>
                                      <p:tavLst>
                                        <p:tav tm="0">
                                          <p:val>
                                            <p:fltVal val="0"/>
                                          </p:val>
                                        </p:tav>
                                        <p:tav tm="100000">
                                          <p:val>
                                            <p:strVal val="#ppt_h"/>
                                          </p:val>
                                        </p:tav>
                                      </p:tavLst>
                                    </p:anim>
                                    <p:anim calcmode="lin" valueType="num">
                                      <p:cBhvr>
                                        <p:cTn id="33"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9"/>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1000" fill="hold"/>
                                        <p:tgtEl>
                                          <p:spTgt spid="20"/>
                                        </p:tgtEl>
                                        <p:attrNameLst>
                                          <p:attrName>ppt_w</p:attrName>
                                        </p:attrNameLst>
                                      </p:cBhvr>
                                      <p:tavLst>
                                        <p:tav tm="0">
                                          <p:val>
                                            <p:fltVal val="0"/>
                                          </p:val>
                                        </p:tav>
                                        <p:tav tm="100000">
                                          <p:val>
                                            <p:strVal val="#ppt_w"/>
                                          </p:val>
                                        </p:tav>
                                      </p:tavLst>
                                    </p:anim>
                                    <p:anim calcmode="lin" valueType="num">
                                      <p:cBhvr>
                                        <p:cTn id="38" dur="1000" fill="hold"/>
                                        <p:tgtEl>
                                          <p:spTgt spid="20"/>
                                        </p:tgtEl>
                                        <p:attrNameLst>
                                          <p:attrName>ppt_h</p:attrName>
                                        </p:attrNameLst>
                                      </p:cBhvr>
                                      <p:tavLst>
                                        <p:tav tm="0">
                                          <p:val>
                                            <p:fltVal val="0"/>
                                          </p:val>
                                        </p:tav>
                                        <p:tav tm="100000">
                                          <p:val>
                                            <p:strVal val="#ppt_h"/>
                                          </p:val>
                                        </p:tav>
                                      </p:tavLst>
                                    </p:anim>
                                    <p:anim calcmode="lin" valueType="num">
                                      <p:cBhvr>
                                        <p:cTn id="3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0"/>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ppt_w</p:attrName>
                                        </p:attrNameLst>
                                      </p:cBhvr>
                                      <p:tavLst>
                                        <p:tav tm="0">
                                          <p:val>
                                            <p:fltVal val="0"/>
                                          </p:val>
                                        </p:tav>
                                        <p:tav tm="100000">
                                          <p:val>
                                            <p:strVal val="#ppt_w"/>
                                          </p:val>
                                        </p:tav>
                                      </p:tavLst>
                                    </p:anim>
                                    <p:anim calcmode="lin" valueType="num">
                                      <p:cBhvr>
                                        <p:cTn id="44" dur="1000" fill="hold"/>
                                        <p:tgtEl>
                                          <p:spTgt spid="21"/>
                                        </p:tgtEl>
                                        <p:attrNameLst>
                                          <p:attrName>ppt_h</p:attrName>
                                        </p:attrNameLst>
                                      </p:cBhvr>
                                      <p:tavLst>
                                        <p:tav tm="0">
                                          <p:val>
                                            <p:fltVal val="0"/>
                                          </p:val>
                                        </p:tav>
                                        <p:tav tm="100000">
                                          <p:val>
                                            <p:strVal val="#ppt_h"/>
                                          </p:val>
                                        </p:tav>
                                      </p:tavLst>
                                    </p:anim>
                                    <p:anim calcmode="lin" valueType="num">
                                      <p:cBhvr>
                                        <p:cTn id="4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21"/>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1000" fill="hold"/>
                                        <p:tgtEl>
                                          <p:spTgt spid="22"/>
                                        </p:tgtEl>
                                        <p:attrNameLst>
                                          <p:attrName>ppt_w</p:attrName>
                                        </p:attrNameLst>
                                      </p:cBhvr>
                                      <p:tavLst>
                                        <p:tav tm="0">
                                          <p:val>
                                            <p:fltVal val="0"/>
                                          </p:val>
                                        </p:tav>
                                        <p:tav tm="100000">
                                          <p:val>
                                            <p:strVal val="#ppt_w"/>
                                          </p:val>
                                        </p:tav>
                                      </p:tavLst>
                                    </p:anim>
                                    <p:anim calcmode="lin" valueType="num">
                                      <p:cBhvr>
                                        <p:cTn id="50" dur="1000" fill="hold"/>
                                        <p:tgtEl>
                                          <p:spTgt spid="22"/>
                                        </p:tgtEl>
                                        <p:attrNameLst>
                                          <p:attrName>ppt_h</p:attrName>
                                        </p:attrNameLst>
                                      </p:cBhvr>
                                      <p:tavLst>
                                        <p:tav tm="0">
                                          <p:val>
                                            <p:fltVal val="0"/>
                                          </p:val>
                                        </p:tav>
                                        <p:tav tm="100000">
                                          <p:val>
                                            <p:strVal val="#ppt_h"/>
                                          </p:val>
                                        </p:tav>
                                      </p:tavLst>
                                    </p:anim>
                                    <p:anim calcmode="lin" valueType="num">
                                      <p:cBhvr>
                                        <p:cTn id="5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22"/>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1000" fill="hold"/>
                                        <p:tgtEl>
                                          <p:spTgt spid="23"/>
                                        </p:tgtEl>
                                        <p:attrNameLst>
                                          <p:attrName>ppt_w</p:attrName>
                                        </p:attrNameLst>
                                      </p:cBhvr>
                                      <p:tavLst>
                                        <p:tav tm="0">
                                          <p:val>
                                            <p:fltVal val="0"/>
                                          </p:val>
                                        </p:tav>
                                        <p:tav tm="100000">
                                          <p:val>
                                            <p:strVal val="#ppt_w"/>
                                          </p:val>
                                        </p:tav>
                                      </p:tavLst>
                                    </p:anim>
                                    <p:anim calcmode="lin" valueType="num">
                                      <p:cBhvr>
                                        <p:cTn id="56" dur="1000" fill="hold"/>
                                        <p:tgtEl>
                                          <p:spTgt spid="23"/>
                                        </p:tgtEl>
                                        <p:attrNameLst>
                                          <p:attrName>ppt_h</p:attrName>
                                        </p:attrNameLst>
                                      </p:cBhvr>
                                      <p:tavLst>
                                        <p:tav tm="0">
                                          <p:val>
                                            <p:fltVal val="0"/>
                                          </p:val>
                                        </p:tav>
                                        <p:tav tm="100000">
                                          <p:val>
                                            <p:strVal val="#ppt_h"/>
                                          </p:val>
                                        </p:tav>
                                      </p:tavLst>
                                    </p:anim>
                                    <p:anim calcmode="lin" valueType="num">
                                      <p:cBhvr>
                                        <p:cTn id="57"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3"/>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24"/>
                                        </p:tgtEl>
                                        <p:attrNameLst>
                                          <p:attrName>ppt_y</p:attrName>
                                        </p:attrNameLst>
                                      </p:cBhvr>
                                      <p:tavLst>
                                        <p:tav tm="0" fmla="#ppt_y+(sin(-2*pi*(1-$))*-#ppt_x+cos(-2*pi*(1-$))*(1-#ppt_y))*(1-$)">
                                          <p:val>
                                            <p:fltVal val="0"/>
                                          </p:val>
                                        </p:tav>
                                        <p:tav tm="100000">
                                          <p:val>
                                            <p:fltVal val="1"/>
                                          </p:val>
                                        </p:tav>
                                      </p:tavLst>
                                    </p:anim>
                                  </p:childTnLst>
                                </p:cTn>
                              </p:par>
                              <p:par>
                                <p:cTn id="65" presetID="15"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1000" fill="hold"/>
                                        <p:tgtEl>
                                          <p:spTgt spid="26"/>
                                        </p:tgtEl>
                                        <p:attrNameLst>
                                          <p:attrName>ppt_w</p:attrName>
                                        </p:attrNameLst>
                                      </p:cBhvr>
                                      <p:tavLst>
                                        <p:tav tm="0">
                                          <p:val>
                                            <p:fltVal val="0"/>
                                          </p:val>
                                        </p:tav>
                                        <p:tav tm="100000">
                                          <p:val>
                                            <p:strVal val="#ppt_w"/>
                                          </p:val>
                                        </p:tav>
                                      </p:tavLst>
                                    </p:anim>
                                    <p:anim calcmode="lin" valueType="num">
                                      <p:cBhvr>
                                        <p:cTn id="68" dur="1000" fill="hold"/>
                                        <p:tgtEl>
                                          <p:spTgt spid="26"/>
                                        </p:tgtEl>
                                        <p:attrNameLst>
                                          <p:attrName>ppt_h</p:attrName>
                                        </p:attrNameLst>
                                      </p:cBhvr>
                                      <p:tavLst>
                                        <p:tav tm="0">
                                          <p:val>
                                            <p:fltVal val="0"/>
                                          </p:val>
                                        </p:tav>
                                        <p:tav tm="100000">
                                          <p:val>
                                            <p:strVal val="#ppt_h"/>
                                          </p:val>
                                        </p:tav>
                                      </p:tavLst>
                                    </p:anim>
                                    <p:anim calcmode="lin" valueType="num">
                                      <p:cBhvr>
                                        <p:cTn id="6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26"/>
                                        </p:tgtEl>
                                        <p:attrNameLst>
                                          <p:attrName>ppt_y</p:attrName>
                                        </p:attrNameLst>
                                      </p:cBhvr>
                                      <p:tavLst>
                                        <p:tav tm="0" fmla="#ppt_y+(sin(-2*pi*(1-$))*-#ppt_x+cos(-2*pi*(1-$))*(1-#ppt_y))*(1-$)">
                                          <p:val>
                                            <p:fltVal val="0"/>
                                          </p:val>
                                        </p:tav>
                                        <p:tav tm="100000">
                                          <p:val>
                                            <p:fltVal val="1"/>
                                          </p:val>
                                        </p:tav>
                                      </p:tavLst>
                                    </p:anim>
                                  </p:childTnLst>
                                </p:cTn>
                              </p:par>
                              <p:par>
                                <p:cTn id="71" presetID="15"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1000" fill="hold"/>
                                        <p:tgtEl>
                                          <p:spTgt spid="27"/>
                                        </p:tgtEl>
                                        <p:attrNameLst>
                                          <p:attrName>ppt_w</p:attrName>
                                        </p:attrNameLst>
                                      </p:cBhvr>
                                      <p:tavLst>
                                        <p:tav tm="0">
                                          <p:val>
                                            <p:fltVal val="0"/>
                                          </p:val>
                                        </p:tav>
                                        <p:tav tm="100000">
                                          <p:val>
                                            <p:strVal val="#ppt_w"/>
                                          </p:val>
                                        </p:tav>
                                      </p:tavLst>
                                    </p:anim>
                                    <p:anim calcmode="lin" valueType="num">
                                      <p:cBhvr>
                                        <p:cTn id="74" dur="1000" fill="hold"/>
                                        <p:tgtEl>
                                          <p:spTgt spid="27"/>
                                        </p:tgtEl>
                                        <p:attrNameLst>
                                          <p:attrName>ppt_h</p:attrName>
                                        </p:attrNameLst>
                                      </p:cBhvr>
                                      <p:tavLst>
                                        <p:tav tm="0">
                                          <p:val>
                                            <p:fltVal val="0"/>
                                          </p:val>
                                        </p:tav>
                                        <p:tav tm="100000">
                                          <p:val>
                                            <p:strVal val="#ppt_h"/>
                                          </p:val>
                                        </p:tav>
                                      </p:tavLst>
                                    </p:anim>
                                    <p:anim calcmode="lin" valueType="num">
                                      <p:cBhvr>
                                        <p:cTn id="75"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27"/>
                                        </p:tgtEl>
                                        <p:attrNameLst>
                                          <p:attrName>ppt_y</p:attrName>
                                        </p:attrNameLst>
                                      </p:cBhvr>
                                      <p:tavLst>
                                        <p:tav tm="0" fmla="#ppt_y+(sin(-2*pi*(1-$))*-#ppt_x+cos(-2*pi*(1-$))*(1-#ppt_y))*(1-$)">
                                          <p:val>
                                            <p:fltVal val="0"/>
                                          </p:val>
                                        </p:tav>
                                        <p:tav tm="100000">
                                          <p:val>
                                            <p:fltVal val="1"/>
                                          </p:val>
                                        </p:tav>
                                      </p:tavLst>
                                    </p:anim>
                                  </p:childTnLst>
                                </p:cTn>
                              </p:par>
                              <p:par>
                                <p:cTn id="77" presetID="15"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000" fill="hold"/>
                                        <p:tgtEl>
                                          <p:spTgt spid="28"/>
                                        </p:tgtEl>
                                        <p:attrNameLst>
                                          <p:attrName>ppt_w</p:attrName>
                                        </p:attrNameLst>
                                      </p:cBhvr>
                                      <p:tavLst>
                                        <p:tav tm="0">
                                          <p:val>
                                            <p:fltVal val="0"/>
                                          </p:val>
                                        </p:tav>
                                        <p:tav tm="100000">
                                          <p:val>
                                            <p:strVal val="#ppt_w"/>
                                          </p:val>
                                        </p:tav>
                                      </p:tavLst>
                                    </p:anim>
                                    <p:anim calcmode="lin" valueType="num">
                                      <p:cBhvr>
                                        <p:cTn id="80" dur="1000" fill="hold"/>
                                        <p:tgtEl>
                                          <p:spTgt spid="28"/>
                                        </p:tgtEl>
                                        <p:attrNameLst>
                                          <p:attrName>ppt_h</p:attrName>
                                        </p:attrNameLst>
                                      </p:cBhvr>
                                      <p:tavLst>
                                        <p:tav tm="0">
                                          <p:val>
                                            <p:fltVal val="0"/>
                                          </p:val>
                                        </p:tav>
                                        <p:tav tm="100000">
                                          <p:val>
                                            <p:strVal val="#ppt_h"/>
                                          </p:val>
                                        </p:tav>
                                      </p:tavLst>
                                    </p:anim>
                                    <p:anim calcmode="lin" valueType="num">
                                      <p:cBhvr>
                                        <p:cTn id="81"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8"/>
                                        </p:tgtEl>
                                        <p:attrNameLst>
                                          <p:attrName>ppt_y</p:attrName>
                                        </p:attrNameLst>
                                      </p:cBhvr>
                                      <p:tavLst>
                                        <p:tav tm="0" fmla="#ppt_y+(sin(-2*pi*(1-$))*-#ppt_x+cos(-2*pi*(1-$))*(1-#ppt_y))*(1-$)">
                                          <p:val>
                                            <p:fltVal val="0"/>
                                          </p:val>
                                        </p:tav>
                                        <p:tav tm="100000">
                                          <p:val>
                                            <p:fltVal val="1"/>
                                          </p:val>
                                        </p:tav>
                                      </p:tavLst>
                                    </p:anim>
                                  </p:childTnLst>
                                </p:cTn>
                              </p:par>
                              <p:par>
                                <p:cTn id="83" presetID="15" presetClass="entr" presetSubtype="0"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p:cTn id="85" dur="1000" fill="hold"/>
                                        <p:tgtEl>
                                          <p:spTgt spid="29"/>
                                        </p:tgtEl>
                                        <p:attrNameLst>
                                          <p:attrName>ppt_w</p:attrName>
                                        </p:attrNameLst>
                                      </p:cBhvr>
                                      <p:tavLst>
                                        <p:tav tm="0">
                                          <p:val>
                                            <p:fltVal val="0"/>
                                          </p:val>
                                        </p:tav>
                                        <p:tav tm="100000">
                                          <p:val>
                                            <p:strVal val="#ppt_w"/>
                                          </p:val>
                                        </p:tav>
                                      </p:tavLst>
                                    </p:anim>
                                    <p:anim calcmode="lin" valueType="num">
                                      <p:cBhvr>
                                        <p:cTn id="86" dur="1000" fill="hold"/>
                                        <p:tgtEl>
                                          <p:spTgt spid="29"/>
                                        </p:tgtEl>
                                        <p:attrNameLst>
                                          <p:attrName>ppt_h</p:attrName>
                                        </p:attrNameLst>
                                      </p:cBhvr>
                                      <p:tavLst>
                                        <p:tav tm="0">
                                          <p:val>
                                            <p:fltVal val="0"/>
                                          </p:val>
                                        </p:tav>
                                        <p:tav tm="100000">
                                          <p:val>
                                            <p:strVal val="#ppt_h"/>
                                          </p:val>
                                        </p:tav>
                                      </p:tavLst>
                                    </p:anim>
                                    <p:anim calcmode="lin" valueType="num">
                                      <p:cBhvr>
                                        <p:cTn id="8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29"/>
                                        </p:tgtEl>
                                        <p:attrNameLst>
                                          <p:attrName>ppt_y</p:attrName>
                                        </p:attrNameLst>
                                      </p:cBhvr>
                                      <p:tavLst>
                                        <p:tav tm="0" fmla="#ppt_y+(sin(-2*pi*(1-$))*-#ppt_x+cos(-2*pi*(1-$))*(1-#ppt_y))*(1-$)">
                                          <p:val>
                                            <p:fltVal val="0"/>
                                          </p:val>
                                        </p:tav>
                                        <p:tav tm="100000">
                                          <p:val>
                                            <p:fltVal val="1"/>
                                          </p:val>
                                        </p:tav>
                                      </p:tavLst>
                                    </p:anim>
                                  </p:childTnLst>
                                </p:cTn>
                              </p:par>
                              <p:par>
                                <p:cTn id="89" presetID="15" presetClass="entr" presetSubtype="0"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p:cTn id="91" dur="1000" fill="hold"/>
                                        <p:tgtEl>
                                          <p:spTgt spid="25"/>
                                        </p:tgtEl>
                                        <p:attrNameLst>
                                          <p:attrName>ppt_w</p:attrName>
                                        </p:attrNameLst>
                                      </p:cBhvr>
                                      <p:tavLst>
                                        <p:tav tm="0">
                                          <p:val>
                                            <p:fltVal val="0"/>
                                          </p:val>
                                        </p:tav>
                                        <p:tav tm="100000">
                                          <p:val>
                                            <p:strVal val="#ppt_w"/>
                                          </p:val>
                                        </p:tav>
                                      </p:tavLst>
                                    </p:anim>
                                    <p:anim calcmode="lin" valueType="num">
                                      <p:cBhvr>
                                        <p:cTn id="92" dur="1000" fill="hold"/>
                                        <p:tgtEl>
                                          <p:spTgt spid="25"/>
                                        </p:tgtEl>
                                        <p:attrNameLst>
                                          <p:attrName>ppt_h</p:attrName>
                                        </p:attrNameLst>
                                      </p:cBhvr>
                                      <p:tavLst>
                                        <p:tav tm="0">
                                          <p:val>
                                            <p:fltVal val="0"/>
                                          </p:val>
                                        </p:tav>
                                        <p:tav tm="100000">
                                          <p:val>
                                            <p:strVal val="#ppt_h"/>
                                          </p:val>
                                        </p:tav>
                                      </p:tavLst>
                                    </p:anim>
                                    <p:anim calcmode="lin" valueType="num">
                                      <p:cBhvr>
                                        <p:cTn id="9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9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fade">
                                      <p:cBhvr>
                                        <p:cTn id="99" dur="1000"/>
                                        <p:tgtEl>
                                          <p:spTgt spid="8"/>
                                        </p:tgtEl>
                                      </p:cBhvr>
                                    </p:animEffect>
                                    <p:anim calcmode="lin" valueType="num">
                                      <p:cBhvr>
                                        <p:cTn id="100" dur="1000" fill="hold"/>
                                        <p:tgtEl>
                                          <p:spTgt spid="8"/>
                                        </p:tgtEl>
                                        <p:attrNameLst>
                                          <p:attrName>ppt_x</p:attrName>
                                        </p:attrNameLst>
                                      </p:cBhvr>
                                      <p:tavLst>
                                        <p:tav tm="0">
                                          <p:val>
                                            <p:strVal val="#ppt_x"/>
                                          </p:val>
                                        </p:tav>
                                        <p:tav tm="100000">
                                          <p:val>
                                            <p:strVal val="#ppt_x"/>
                                          </p:val>
                                        </p:tav>
                                      </p:tavLst>
                                    </p:anim>
                                    <p:anim calcmode="lin" valueType="num">
                                      <p:cBhvr>
                                        <p:cTn id="101" dur="1000" fill="hold"/>
                                        <p:tgtEl>
                                          <p:spTgt spid="8"/>
                                        </p:tgtEl>
                                        <p:attrNameLst>
                                          <p:attrName>ppt_y</p:attrName>
                                        </p:attrNameLst>
                                      </p:cBhvr>
                                      <p:tavLst>
                                        <p:tav tm="0">
                                          <p:val>
                                            <p:strVal val="#ppt_y+.1"/>
                                          </p:val>
                                        </p:tav>
                                        <p:tav tm="100000">
                                          <p:val>
                                            <p:strVal val="#ppt_y"/>
                                          </p:val>
                                        </p:tav>
                                      </p:tavLst>
                                    </p:anim>
                                  </p:childTnLst>
                                </p:cTn>
                              </p:par>
                            </p:childTnLst>
                          </p:cTn>
                        </p:par>
                        <p:par>
                          <p:cTn id="102" fill="hold">
                            <p:stCondLst>
                              <p:cond delay="1000"/>
                            </p:stCondLst>
                            <p:childTnLst>
                              <p:par>
                                <p:cTn id="103" presetID="41" presetClass="entr" presetSubtype="0" fill="hold" grpId="0" nodeType="afterEffect">
                                  <p:stCondLst>
                                    <p:cond delay="0"/>
                                  </p:stCondLst>
                                  <p:iterate type="lt">
                                    <p:tmPct val="10000"/>
                                  </p:iterate>
                                  <p:childTnLst>
                                    <p:set>
                                      <p:cBhvr>
                                        <p:cTn id="104" dur="1" fill="hold">
                                          <p:stCondLst>
                                            <p:cond delay="0"/>
                                          </p:stCondLst>
                                        </p:cTn>
                                        <p:tgtEl>
                                          <p:spTgt spid="31"/>
                                        </p:tgtEl>
                                        <p:attrNameLst>
                                          <p:attrName>style.visibility</p:attrName>
                                        </p:attrNameLst>
                                      </p:cBhvr>
                                      <p:to>
                                        <p:strVal val="visible"/>
                                      </p:to>
                                    </p:set>
                                    <p:anim calcmode="lin" valueType="num">
                                      <p:cBhvr>
                                        <p:cTn id="105"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06" dur="500" fill="hold"/>
                                        <p:tgtEl>
                                          <p:spTgt spid="31"/>
                                        </p:tgtEl>
                                        <p:attrNameLst>
                                          <p:attrName>ppt_y</p:attrName>
                                        </p:attrNameLst>
                                      </p:cBhvr>
                                      <p:tavLst>
                                        <p:tav tm="0">
                                          <p:val>
                                            <p:strVal val="#ppt_y"/>
                                          </p:val>
                                        </p:tav>
                                        <p:tav tm="100000">
                                          <p:val>
                                            <p:strVal val="#ppt_y"/>
                                          </p:val>
                                        </p:tav>
                                      </p:tavLst>
                                    </p:anim>
                                    <p:anim calcmode="lin" valueType="num">
                                      <p:cBhvr>
                                        <p:cTn id="107"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8"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09" dur="500" tmFilter="0,0; .5, 1; 1, 1"/>
                                        <p:tgtEl>
                                          <p:spTgt spid="31"/>
                                        </p:tgtEl>
                                      </p:cBhvr>
                                    </p:animEffect>
                                  </p:childTnLst>
                                </p:cTn>
                              </p:par>
                            </p:childTnLst>
                          </p:cTn>
                        </p:par>
                        <p:par>
                          <p:cTn id="110" fill="hold">
                            <p:stCondLst>
                              <p:cond delay="3000"/>
                            </p:stCondLst>
                            <p:childTnLst>
                              <p:par>
                                <p:cTn id="111" presetID="26" presetClass="emph" presetSubtype="0" fill="hold" grpId="1" nodeType="afterEffect">
                                  <p:stCondLst>
                                    <p:cond delay="0"/>
                                  </p:stCondLst>
                                  <p:iterate type="lt">
                                    <p:tmPct val="0"/>
                                  </p:iterate>
                                  <p:childTnLst>
                                    <p:animEffect transition="out" filter="fade">
                                      <p:cBhvr>
                                        <p:cTn id="112" dur="500" tmFilter="0, 0; .2, .5; .8, .5; 1, 0"/>
                                        <p:tgtEl>
                                          <p:spTgt spid="31"/>
                                        </p:tgtEl>
                                      </p:cBhvr>
                                    </p:animEffect>
                                    <p:animScale>
                                      <p:cBhvr>
                                        <p:cTn id="113" dur="250" autoRev="1" fill="hold"/>
                                        <p:tgtEl>
                                          <p:spTgt spid="31"/>
                                        </p:tgtEl>
                                      </p:cBhvr>
                                      <p:by x="105000" y="105000"/>
                                    </p:animScale>
                                  </p:childTnLst>
                                </p:cTn>
                              </p:par>
                            </p:childTnLst>
                          </p:cTn>
                        </p:par>
                        <p:par>
                          <p:cTn id="114" fill="hold">
                            <p:stCondLst>
                              <p:cond delay="3500"/>
                            </p:stCondLst>
                            <p:childTnLst>
                              <p:par>
                                <p:cTn id="115" presetID="41" presetClass="entr" presetSubtype="0" fill="hold" grpId="0" nodeType="afterEffect">
                                  <p:stCondLst>
                                    <p:cond delay="0"/>
                                  </p:stCondLst>
                                  <p:iterate type="lt">
                                    <p:tmPct val="10000"/>
                                  </p:iterate>
                                  <p:childTnLst>
                                    <p:set>
                                      <p:cBhvr>
                                        <p:cTn id="116" dur="1" fill="hold">
                                          <p:stCondLst>
                                            <p:cond delay="0"/>
                                          </p:stCondLst>
                                        </p:cTn>
                                        <p:tgtEl>
                                          <p:spTgt spid="32"/>
                                        </p:tgtEl>
                                        <p:attrNameLst>
                                          <p:attrName>style.visibility</p:attrName>
                                        </p:attrNameLst>
                                      </p:cBhvr>
                                      <p:to>
                                        <p:strVal val="visible"/>
                                      </p:to>
                                    </p:set>
                                    <p:anim calcmode="lin" valueType="num">
                                      <p:cBhvr>
                                        <p:cTn id="11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18" dur="500" fill="hold"/>
                                        <p:tgtEl>
                                          <p:spTgt spid="32"/>
                                        </p:tgtEl>
                                        <p:attrNameLst>
                                          <p:attrName>ppt_y</p:attrName>
                                        </p:attrNameLst>
                                      </p:cBhvr>
                                      <p:tavLst>
                                        <p:tav tm="0">
                                          <p:val>
                                            <p:strVal val="#ppt_y"/>
                                          </p:val>
                                        </p:tav>
                                        <p:tav tm="100000">
                                          <p:val>
                                            <p:strVal val="#ppt_y"/>
                                          </p:val>
                                        </p:tav>
                                      </p:tavLst>
                                    </p:anim>
                                    <p:anim calcmode="lin" valueType="num">
                                      <p:cBhvr>
                                        <p:cTn id="11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2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21" dur="500" tmFilter="0,0; .5, 1; 1, 1"/>
                                        <p:tgtEl>
                                          <p:spTgt spid="32"/>
                                        </p:tgtEl>
                                      </p:cBhvr>
                                    </p:animEffect>
                                  </p:childTnLst>
                                </p:cTn>
                              </p:par>
                            </p:childTnLst>
                          </p:cTn>
                        </p:par>
                        <p:par>
                          <p:cTn id="122" fill="hold">
                            <p:stCondLst>
                              <p:cond delay="4450"/>
                            </p:stCondLst>
                            <p:childTnLst>
                              <p:par>
                                <p:cTn id="123" presetID="26" presetClass="emph" presetSubtype="0" fill="hold" grpId="1" nodeType="afterEffect">
                                  <p:stCondLst>
                                    <p:cond delay="0"/>
                                  </p:stCondLst>
                                  <p:iterate type="lt">
                                    <p:tmPct val="0"/>
                                  </p:iterate>
                                  <p:childTnLst>
                                    <p:animEffect transition="out" filter="fade">
                                      <p:cBhvr>
                                        <p:cTn id="124" dur="500" tmFilter="0, 0; .2, .5; .8, .5; 1, 0"/>
                                        <p:tgtEl>
                                          <p:spTgt spid="32"/>
                                        </p:tgtEl>
                                      </p:cBhvr>
                                    </p:animEffect>
                                    <p:animScale>
                                      <p:cBhvr>
                                        <p:cTn id="125" dur="25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31" grpId="0"/>
      <p:bldP spid="31" grpId="1"/>
      <p:bldP spid="32" grpId="0"/>
      <p:bldP spid="3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Rot="1" noChangeArrowheads="1"/>
          </p:cNvSpPr>
          <p:nvPr>
            <p:ph type="title" idx="4294967295"/>
          </p:nvPr>
        </p:nvSpPr>
        <p:spPr>
          <a:xfrm>
            <a:off x="2438400" y="685800"/>
            <a:ext cx="6096000" cy="381000"/>
          </a:xfrm>
        </p:spPr>
        <p:txBody>
          <a:bodyPr>
            <a:noAutofit/>
          </a:bodyPr>
          <a:lstStyle/>
          <a:p>
            <a:r>
              <a:rPr lang="zh-CN" altLang="en-US" sz="3200" dirty="0" smtClean="0">
                <a:solidFill>
                  <a:schemeClr val="accent5">
                    <a:lumMod val="50000"/>
                  </a:schemeClr>
                </a:solidFill>
              </a:rPr>
              <a:t>一、马氏距离的概念</a:t>
            </a:r>
          </a:p>
        </p:txBody>
      </p:sp>
      <p:sp>
        <p:nvSpPr>
          <p:cNvPr id="18434" name="Rectangle 8"/>
          <p:cNvSpPr>
            <a:spLocks noGrp="1" noRot="1" noChangeAspect="1" noChangeArrowheads="1"/>
          </p:cNvSpPr>
          <p:nvPr>
            <p:ph type="body" idx="4294967295"/>
          </p:nvPr>
        </p:nvSpPr>
        <p:spPr>
          <a:xfrm>
            <a:off x="1825626" y="1209675"/>
            <a:ext cx="8518525" cy="5335588"/>
          </a:xfrm>
        </p:spPr>
        <p:txBody>
          <a:bodyPr/>
          <a:lstStyle/>
          <a:p>
            <a:pPr marL="0" indent="0">
              <a:buNone/>
            </a:pPr>
            <a:r>
              <a:rPr lang="en-US" altLang="zh-CN" dirty="0" smtClean="0">
                <a:solidFill>
                  <a:schemeClr val="accent5">
                    <a:lumMod val="50000"/>
                  </a:schemeClr>
                </a:solidFill>
              </a:rPr>
              <a:t>   </a:t>
            </a:r>
          </a:p>
        </p:txBody>
      </p:sp>
      <p:graphicFrame>
        <p:nvGraphicFramePr>
          <p:cNvPr id="18435" name="Object 2"/>
          <p:cNvGraphicFramePr>
            <a:graphicFrameLocks noGrp="1" noChangeAspect="1"/>
          </p:cNvGraphicFramePr>
          <p:nvPr>
            <p:ph idx="4294967295"/>
            <p:extLst>
              <p:ext uri="{D42A27DB-BD31-4B8C-83A1-F6EECF244321}">
                <p14:modId xmlns:p14="http://schemas.microsoft.com/office/powerpoint/2010/main" val="3154607758"/>
              </p:ext>
            </p:extLst>
          </p:nvPr>
        </p:nvGraphicFramePr>
        <p:xfrm>
          <a:off x="2292350" y="1219199"/>
          <a:ext cx="8497570" cy="5357843"/>
        </p:xfrm>
        <a:graphic>
          <a:graphicData uri="http://schemas.openxmlformats.org/presentationml/2006/ole">
            <mc:AlternateContent xmlns:mc="http://schemas.openxmlformats.org/markup-compatibility/2006">
              <mc:Choice xmlns:v="urn:schemas-microsoft-com:vml" Requires="v">
                <p:oleObj spid="_x0000_s85000" name="Document" r:id="rId3" imgW="4838434" imgH="3055442" progId="Word.Document.8">
                  <p:embed/>
                </p:oleObj>
              </mc:Choice>
              <mc:Fallback>
                <p:oleObj name="Document" r:id="rId3" imgW="4838434" imgH="3055442" progId="Word.Document.8">
                  <p:embed/>
                  <p:pic>
                    <p:nvPicPr>
                      <p:cNvPr id="18435" name="Object 2"/>
                      <p:cNvPicPr>
                        <a:picLocks noChangeAspect="1" noChangeArrowheads="1"/>
                      </p:cNvPicPr>
                      <p:nvPr/>
                    </p:nvPicPr>
                    <p:blipFill>
                      <a:blip r:embed="rId4"/>
                      <a:srcRect/>
                      <a:stretch>
                        <a:fillRect/>
                      </a:stretch>
                    </p:blipFill>
                    <p:spPr bwMode="auto">
                      <a:xfrm>
                        <a:off x="2292350" y="1219199"/>
                        <a:ext cx="8497570" cy="5357843"/>
                      </a:xfrm>
                      <a:prstGeom prst="rect">
                        <a:avLst/>
                      </a:prstGeom>
                      <a:ln>
                        <a:noFill/>
                      </a:ln>
                    </p:spPr>
                  </p:pic>
                </p:oleObj>
              </mc:Fallback>
            </mc:AlternateContent>
          </a:graphicData>
        </a:graphic>
      </p:graphicFrame>
    </p:spTree>
    <p:extLst>
      <p:ext uri="{BB962C8B-B14F-4D97-AF65-F5344CB8AC3E}">
        <p14:creationId xmlns:p14="http://schemas.microsoft.com/office/powerpoint/2010/main" val="3860934923"/>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741170" y="410528"/>
            <a:ext cx="8229600" cy="1143000"/>
          </a:xfrm>
        </p:spPr>
        <p:txBody>
          <a:bodyPr>
            <a:normAutofit/>
          </a:bodyPr>
          <a:lstStyle/>
          <a:p>
            <a:r>
              <a:rPr lang="zh-CN" altLang="en-US" sz="3200" dirty="0" smtClean="0">
                <a:solidFill>
                  <a:schemeClr val="accent5">
                    <a:lumMod val="50000"/>
                  </a:schemeClr>
                </a:solidFill>
                <a:latin typeface="微软雅黑" panose="020B0503020204020204" pitchFamily="34" charset="-122"/>
              </a:rPr>
              <a:t>本次问卷中的</a:t>
            </a:r>
            <a:r>
              <a:rPr lang="zh-CN" altLang="en-US" sz="3200" dirty="0" smtClean="0">
                <a:solidFill>
                  <a:schemeClr val="accent5">
                    <a:lumMod val="50000"/>
                  </a:schemeClr>
                </a:solidFill>
                <a:latin typeface="微软雅黑" panose="020B0503020204020204" pitchFamily="34" charset="-122"/>
              </a:rPr>
              <a:t>案例 </a:t>
            </a:r>
            <a:r>
              <a:rPr lang="en-US" altLang="zh-CN" sz="3200" dirty="0" smtClean="0">
                <a:solidFill>
                  <a:schemeClr val="accent5">
                    <a:lumMod val="50000"/>
                  </a:schemeClr>
                </a:solidFill>
                <a:latin typeface="微软雅黑" panose="020B0503020204020204" pitchFamily="34" charset="-122"/>
              </a:rPr>
              <a:t>(</a:t>
            </a:r>
            <a:r>
              <a:rPr lang="zh-CN" altLang="en-US" sz="3200" dirty="0">
                <a:solidFill>
                  <a:schemeClr val="accent5">
                    <a:lumMod val="50000"/>
                  </a:schemeClr>
                </a:solidFill>
                <a:latin typeface="微软雅黑" panose="020B0503020204020204" pitchFamily="34" charset="-122"/>
              </a:rPr>
              <a:t>以食堂满意度为例</a:t>
            </a:r>
            <a:r>
              <a:rPr lang="en-US" altLang="zh-CN" sz="3200" dirty="0">
                <a:solidFill>
                  <a:schemeClr val="accent5">
                    <a:lumMod val="50000"/>
                  </a:schemeClr>
                </a:solidFill>
                <a:latin typeface="微软雅黑" panose="020B0503020204020204" pitchFamily="34" charset="-122"/>
              </a:rPr>
              <a:t>)</a:t>
            </a:r>
            <a:endParaRPr lang="en-US" altLang="zh-CN" sz="3200" dirty="0" smtClean="0">
              <a:solidFill>
                <a:schemeClr val="accent5">
                  <a:lumMod val="50000"/>
                </a:schemeClr>
              </a:solidFill>
              <a:latin typeface="微软雅黑" panose="020B0503020204020204" pitchFamily="34" charset="-122"/>
            </a:endParaRPr>
          </a:p>
        </p:txBody>
      </p:sp>
      <p:sp>
        <p:nvSpPr>
          <p:cNvPr id="80899" name="Rectangle 3"/>
          <p:cNvSpPr>
            <a:spLocks noGrp="1" noChangeArrowheads="1"/>
          </p:cNvSpPr>
          <p:nvPr>
            <p:ph type="body" sz="half" idx="1"/>
          </p:nvPr>
        </p:nvSpPr>
        <p:spPr>
          <a:xfrm>
            <a:off x="1741171" y="1736091"/>
            <a:ext cx="7859713" cy="4525963"/>
          </a:xfrm>
        </p:spPr>
        <p:txBody>
          <a:bodyPr/>
          <a:lstStyle/>
          <a:p>
            <a:r>
              <a:rPr lang="zh-CN" altLang="en-US" sz="2400">
                <a:solidFill>
                  <a:schemeClr val="accent5">
                    <a:lumMod val="50000"/>
                  </a:schemeClr>
                </a:solidFill>
                <a:latin typeface="微软雅黑" panose="020B0503020204020204" pitchFamily="34" charset="-122"/>
              </a:rPr>
              <a:t>一般为多项逻辑模型，且响应变量为有序变量。</a:t>
            </a:r>
          </a:p>
        </p:txBody>
      </p:sp>
      <p:graphicFrame>
        <p:nvGraphicFramePr>
          <p:cNvPr id="80900" name="Object 2"/>
          <p:cNvGraphicFramePr>
            <a:graphicFrameLocks noGrp="1" noChangeAspect="1"/>
          </p:cNvGraphicFramePr>
          <p:nvPr>
            <p:ph sz="quarter" idx="2"/>
            <p:extLst>
              <p:ext uri="{D42A27DB-BD31-4B8C-83A1-F6EECF244321}">
                <p14:modId xmlns:p14="http://schemas.microsoft.com/office/powerpoint/2010/main" val="1942776888"/>
              </p:ext>
            </p:extLst>
          </p:nvPr>
        </p:nvGraphicFramePr>
        <p:xfrm>
          <a:off x="2184084" y="5077778"/>
          <a:ext cx="3240087" cy="1528762"/>
        </p:xfrm>
        <a:graphic>
          <a:graphicData uri="http://schemas.openxmlformats.org/presentationml/2006/ole">
            <mc:AlternateContent xmlns:mc="http://schemas.openxmlformats.org/markup-compatibility/2006">
              <mc:Choice xmlns:v="urn:schemas-microsoft-com:vml" Requires="v">
                <p:oleObj spid="_x0000_s172038" name="Equation" r:id="rId3" imgW="2159000" imgH="914400" progId="Equation.DSMT4">
                  <p:embed/>
                </p:oleObj>
              </mc:Choice>
              <mc:Fallback>
                <p:oleObj name="Equation" r:id="rId3" imgW="2159000" imgH="914400" progId="Equation.DSMT4">
                  <p:embed/>
                  <p:pic>
                    <p:nvPicPr>
                      <p:cNvPr id="8090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084" y="5077778"/>
                        <a:ext cx="3240087" cy="152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0901" name="Picture 4" descr="}@TE8%HM~R$J@KFXEDA4EV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1059" y="2269490"/>
            <a:ext cx="734377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0902" name="Object 3"/>
          <p:cNvGraphicFramePr>
            <a:graphicFrameLocks noGrp="1" noChangeAspect="1"/>
          </p:cNvGraphicFramePr>
          <p:nvPr>
            <p:ph sz="quarter" idx="3"/>
            <p:extLst>
              <p:ext uri="{D42A27DB-BD31-4B8C-83A1-F6EECF244321}">
                <p14:modId xmlns:p14="http://schemas.microsoft.com/office/powerpoint/2010/main" val="103452404"/>
              </p:ext>
            </p:extLst>
          </p:nvPr>
        </p:nvGraphicFramePr>
        <p:xfrm>
          <a:off x="7745096" y="4780915"/>
          <a:ext cx="409575" cy="774700"/>
        </p:xfrm>
        <a:graphic>
          <a:graphicData uri="http://schemas.openxmlformats.org/presentationml/2006/ole">
            <mc:AlternateContent xmlns:mc="http://schemas.openxmlformats.org/markup-compatibility/2006">
              <mc:Choice xmlns:v="urn:schemas-microsoft-com:vml" Requires="v">
                <p:oleObj spid="_x0000_s172039" name="公式" r:id="rId6" imgW="114151" imgH="215619" progId="Equation.3">
                  <p:embed/>
                </p:oleObj>
              </mc:Choice>
              <mc:Fallback>
                <p:oleObj name="公式" r:id="rId6" imgW="114151" imgH="215619" progId="Equation.3">
                  <p:embed/>
                  <p:pic>
                    <p:nvPicPr>
                      <p:cNvPr id="80902"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5096" y="4780915"/>
                        <a:ext cx="409575"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179425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651951" y="6376072"/>
            <a:ext cx="688803" cy="688803"/>
          </a:xfrm>
          <a:prstGeom prst="ellipse">
            <a:avLst/>
          </a:prstGeom>
          <a:solidFill>
            <a:srgbClr val="2B579A"/>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593252" y="5853372"/>
            <a:ext cx="688807" cy="688807"/>
          </a:xfrm>
          <a:prstGeom prst="ellipse">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25011" y="6225460"/>
            <a:ext cx="786258" cy="7862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06377" y="5769939"/>
            <a:ext cx="1284592" cy="1284592"/>
          </a:xfrm>
          <a:prstGeom prst="ellipse">
            <a:avLst/>
          </a:prstGeom>
          <a:solidFill>
            <a:srgbClr val="2B579A"/>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386077" y="5857394"/>
            <a:ext cx="497256" cy="497256"/>
          </a:xfrm>
          <a:prstGeom prst="ellipse">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65421" y="5760710"/>
            <a:ext cx="331504" cy="331504"/>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flipV="1">
            <a:off x="3133630" y="-278588"/>
            <a:ext cx="1328050" cy="1328050"/>
          </a:xfrm>
          <a:prstGeom prst="ellipse">
            <a:avLst/>
          </a:prstGeom>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V="1">
            <a:off x="4771824" y="-318612"/>
            <a:ext cx="777821" cy="777821"/>
          </a:xfrm>
          <a:prstGeom prst="ellipse">
            <a:avLst/>
          </a:prstGeom>
          <a:solidFill>
            <a:srgbClr val="2B579A"/>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V="1">
            <a:off x="5834776" y="271636"/>
            <a:ext cx="777826" cy="777826"/>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flipV="1">
            <a:off x="7112799" y="-258585"/>
            <a:ext cx="887871" cy="8878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8333916" y="-306931"/>
            <a:ext cx="1450608" cy="1450608"/>
          </a:xfrm>
          <a:prstGeom prst="ellipse">
            <a:avLst/>
          </a:prstGeom>
          <a:solidFill>
            <a:srgbClr val="2B579A">
              <a:alpha val="72000"/>
            </a:srgbClr>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V="1">
            <a:off x="2286980" y="511738"/>
            <a:ext cx="561520" cy="561520"/>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V="1">
            <a:off x="1533824" y="-368602"/>
            <a:ext cx="786975" cy="786975"/>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V="1">
            <a:off x="10117770" y="483400"/>
            <a:ext cx="561520" cy="5615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V="1">
            <a:off x="6819661" y="779752"/>
            <a:ext cx="374347" cy="374347"/>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1729" y="4868087"/>
            <a:ext cx="4139025" cy="3061409"/>
          </a:xfrm>
          <a:prstGeom prst="rect">
            <a:avLst/>
          </a:prstGeom>
        </p:spPr>
      </p:pic>
    </p:spTree>
    <p:extLst>
      <p:ext uri="{BB962C8B-B14F-4D97-AF65-F5344CB8AC3E}">
        <p14:creationId xmlns:p14="http://schemas.microsoft.com/office/powerpoint/2010/main" val="169464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descr="4"/>
          <p:cNvSpPr>
            <a:spLocks noChangeArrowheads="1"/>
          </p:cNvSpPr>
          <p:nvPr/>
        </p:nvSpPr>
        <p:spPr bwMode="auto">
          <a:xfrm>
            <a:off x="2425858" y="1148716"/>
            <a:ext cx="7278211" cy="3617594"/>
          </a:xfrm>
          <a:prstGeom prst="rect">
            <a:avLst/>
          </a:prstGeom>
          <a:blipFill dpi="0" rotWithShape="1">
            <a:blip r:embed="rId2"/>
            <a:srcRect/>
            <a:stretch>
              <a:fillRect/>
            </a:stretch>
          </a:blipFill>
          <a:ln w="9525">
            <a:solidFill>
              <a:srgbClr val="FFFFFF"/>
            </a:solidFill>
            <a:miter lim="800000"/>
            <a:headEnd/>
            <a:tailEnd/>
          </a:ln>
        </p:spPr>
        <p:txBody>
          <a:bodyPr/>
          <a:lstStyle/>
          <a:p>
            <a:endParaRPr lang="zh-CN" altLang="en-US"/>
          </a:p>
        </p:txBody>
      </p:sp>
      <p:sp>
        <p:nvSpPr>
          <p:cNvPr id="19459" name="Rectangle 5"/>
          <p:cNvSpPr>
            <a:spLocks noChangeArrowheads="1"/>
          </p:cNvSpPr>
          <p:nvPr/>
        </p:nvSpPr>
        <p:spPr bwMode="auto">
          <a:xfrm>
            <a:off x="5530447" y="5463659"/>
            <a:ext cx="7072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t>图</a:t>
            </a:r>
            <a:r>
              <a:rPr lang="en-US" altLang="zh-CN"/>
              <a:t>4.1</a:t>
            </a:r>
          </a:p>
        </p:txBody>
      </p:sp>
    </p:spTree>
    <p:extLst>
      <p:ext uri="{BB962C8B-B14F-4D97-AF65-F5344CB8AC3E}">
        <p14:creationId xmlns:p14="http://schemas.microsoft.com/office/powerpoint/2010/main" val="405357982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Grp="1" noChangeAspect="1"/>
          </p:cNvGraphicFramePr>
          <p:nvPr>
            <p:ph idx="4294967295"/>
            <p:extLst>
              <p:ext uri="{D42A27DB-BD31-4B8C-83A1-F6EECF244321}">
                <p14:modId xmlns:p14="http://schemas.microsoft.com/office/powerpoint/2010/main" val="2798886938"/>
              </p:ext>
            </p:extLst>
          </p:nvPr>
        </p:nvGraphicFramePr>
        <p:xfrm>
          <a:off x="1816418" y="522604"/>
          <a:ext cx="8882062" cy="5245924"/>
        </p:xfrm>
        <a:graphic>
          <a:graphicData uri="http://schemas.openxmlformats.org/presentationml/2006/ole">
            <mc:AlternateContent xmlns:mc="http://schemas.openxmlformats.org/markup-compatibility/2006">
              <mc:Choice xmlns:v="urn:schemas-microsoft-com:vml" Requires="v">
                <p:oleObj spid="_x0000_s86024" name="Document" r:id="rId3" imgW="4555740" imgH="2691193" progId="Word.Document.8">
                  <p:embed/>
                </p:oleObj>
              </mc:Choice>
              <mc:Fallback>
                <p:oleObj name="Document" r:id="rId3" imgW="4555740" imgH="2691193" progId="Word.Document.8">
                  <p:embed/>
                  <p:pic>
                    <p:nvPicPr>
                      <p:cNvPr id="20482" name="Object 2"/>
                      <p:cNvPicPr>
                        <a:picLocks noChangeAspect="1" noChangeArrowheads="1"/>
                      </p:cNvPicPr>
                      <p:nvPr/>
                    </p:nvPicPr>
                    <p:blipFill>
                      <a:blip r:embed="rId4"/>
                      <a:srcRect/>
                      <a:stretch>
                        <a:fillRect/>
                      </a:stretch>
                    </p:blipFill>
                    <p:spPr bwMode="auto">
                      <a:xfrm>
                        <a:off x="1816418" y="522604"/>
                        <a:ext cx="8882062" cy="5245924"/>
                      </a:xfrm>
                      <a:prstGeom prst="rect">
                        <a:avLst/>
                      </a:prstGeom>
                      <a:ln>
                        <a:noFill/>
                      </a:ln>
                    </p:spPr>
                  </p:pic>
                </p:oleObj>
              </mc:Fallback>
            </mc:AlternateContent>
          </a:graphicData>
        </a:graphic>
      </p:graphicFrame>
    </p:spTree>
    <p:extLst>
      <p:ext uri="{BB962C8B-B14F-4D97-AF65-F5344CB8AC3E}">
        <p14:creationId xmlns:p14="http://schemas.microsoft.com/office/powerpoint/2010/main" val="11221358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Grp="1" noRot="1" noChangeAspect="1" noChangeArrowheads="1"/>
          </p:cNvSpPr>
          <p:nvPr>
            <p:ph type="body" idx="4294967295"/>
          </p:nvPr>
        </p:nvSpPr>
        <p:spPr>
          <a:xfrm>
            <a:off x="2198370" y="552450"/>
            <a:ext cx="8001000" cy="5181600"/>
          </a:xfrm>
        </p:spPr>
        <p:txBody>
          <a:bodyPr/>
          <a:lstStyle/>
          <a:p>
            <a:pPr algn="just"/>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为此，我们引入一种由印度著名统计学家马哈拉诺比斯（</a:t>
            </a:r>
            <a:r>
              <a:rPr lang="en-US" altLang="zh-CN" sz="2400" dirty="0" err="1">
                <a:solidFill>
                  <a:schemeClr val="accent5">
                    <a:lumMod val="50000"/>
                  </a:schemeClr>
                </a:solidFill>
                <a:latin typeface="Times New Roman" panose="02020603050405020304" pitchFamily="18" charset="0"/>
                <a:cs typeface="Times New Roman" panose="02020603050405020304" pitchFamily="18" charset="0"/>
              </a:rPr>
              <a:t>Mahalanobis</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 1936</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）提出的“马氏距离”的概念</a:t>
            </a:r>
            <a:r>
              <a:rPr lang="zh-CN" altLang="en-US" sz="24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US" altLang="zh-CN" sz="24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endParaRPr lang="zh-CN" altLang="en-US" sz="2400" dirty="0">
              <a:solidFill>
                <a:schemeClr val="accent5">
                  <a:lumMod val="50000"/>
                </a:schemeClr>
              </a:solidFill>
              <a:latin typeface="Times New Roman" panose="02020603050405020304" pitchFamily="18" charset="0"/>
              <a:cs typeface="Times New Roman" panose="02020603050405020304" pitchFamily="18" charset="0"/>
            </a:endParaRPr>
          </a:p>
          <a:p>
            <a:r>
              <a:rPr lang="zh-CN" altLang="en-US" dirty="0" smtClean="0">
                <a:solidFill>
                  <a:schemeClr val="accent5">
                    <a:lumMod val="50000"/>
                  </a:schemeClr>
                </a:solidFill>
                <a:latin typeface="Times New Roman" panose="02020603050405020304" pitchFamily="18" charset="0"/>
                <a:cs typeface="Times New Roman" panose="02020603050405020304" pitchFamily="18" charset="0"/>
              </a:rPr>
              <a:t>   </a:t>
            </a:r>
          </a:p>
        </p:txBody>
      </p:sp>
      <p:graphicFrame>
        <p:nvGraphicFramePr>
          <p:cNvPr id="21507" name="Object 2"/>
          <p:cNvGraphicFramePr>
            <a:graphicFrameLocks noGrp="1" noChangeAspect="1"/>
          </p:cNvGraphicFramePr>
          <p:nvPr>
            <p:ph idx="4294967295"/>
            <p:extLst>
              <p:ext uri="{D42A27DB-BD31-4B8C-83A1-F6EECF244321}">
                <p14:modId xmlns:p14="http://schemas.microsoft.com/office/powerpoint/2010/main" val="57169619"/>
              </p:ext>
            </p:extLst>
          </p:nvPr>
        </p:nvGraphicFramePr>
        <p:xfrm>
          <a:off x="2657157" y="1765618"/>
          <a:ext cx="8735729" cy="4555172"/>
        </p:xfrm>
        <a:graphic>
          <a:graphicData uri="http://schemas.openxmlformats.org/presentationml/2006/ole">
            <mc:AlternateContent xmlns:mc="http://schemas.openxmlformats.org/markup-compatibility/2006">
              <mc:Choice xmlns:v="urn:schemas-microsoft-com:vml" Requires="v">
                <p:oleObj spid="_x0000_s87048" name="Document" r:id="rId3" imgW="4457061" imgH="2323722" progId="Word.Document.8">
                  <p:embed/>
                </p:oleObj>
              </mc:Choice>
              <mc:Fallback>
                <p:oleObj name="Document" r:id="rId3" imgW="4457061" imgH="2323722" progId="Word.Document.8">
                  <p:embed/>
                  <p:pic>
                    <p:nvPicPr>
                      <p:cNvPr id="21507" name="Object 2"/>
                      <p:cNvPicPr>
                        <a:picLocks noChangeAspect="1" noChangeArrowheads="1"/>
                      </p:cNvPicPr>
                      <p:nvPr/>
                    </p:nvPicPr>
                    <p:blipFill>
                      <a:blip r:embed="rId4"/>
                      <a:srcRect/>
                      <a:stretch>
                        <a:fillRect/>
                      </a:stretch>
                    </p:blipFill>
                    <p:spPr bwMode="auto">
                      <a:xfrm>
                        <a:off x="2657157" y="1765618"/>
                        <a:ext cx="8735729" cy="4555172"/>
                      </a:xfrm>
                      <a:prstGeom prst="rect">
                        <a:avLst/>
                      </a:prstGeom>
                      <a:ln>
                        <a:noFill/>
                      </a:ln>
                    </p:spPr>
                  </p:pic>
                </p:oleObj>
              </mc:Fallback>
            </mc:AlternateContent>
          </a:graphicData>
        </a:graphic>
      </p:graphicFrame>
    </p:spTree>
    <p:extLst>
      <p:ext uri="{BB962C8B-B14F-4D97-AF65-F5344CB8AC3E}">
        <p14:creationId xmlns:p14="http://schemas.microsoft.com/office/powerpoint/2010/main" val="36308839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29" name="内容占位符 22529"/>
          <p:cNvGraphicFramePr>
            <a:graphicFrameLocks noGrp="1" noChangeAspect="1"/>
          </p:cNvGraphicFramePr>
          <p:nvPr>
            <p:ph sz="quarter" idx="4294967295"/>
            <p:extLst>
              <p:ext uri="{D42A27DB-BD31-4B8C-83A1-F6EECF244321}">
                <p14:modId xmlns:p14="http://schemas.microsoft.com/office/powerpoint/2010/main" val="35151698"/>
              </p:ext>
            </p:extLst>
          </p:nvPr>
        </p:nvGraphicFramePr>
        <p:xfrm>
          <a:off x="3324225" y="1131571"/>
          <a:ext cx="4222750" cy="1827213"/>
        </p:xfrm>
        <a:graphic>
          <a:graphicData uri="http://schemas.openxmlformats.org/presentationml/2006/ole">
            <mc:AlternateContent xmlns:mc="http://schemas.openxmlformats.org/markup-compatibility/2006">
              <mc:Choice xmlns:v="urn:schemas-microsoft-com:vml" Requires="v">
                <p:oleObj spid="_x0000_s88078" r:id="rId3" imgW="2260917" imgH="978217" progId="Equation.DSMT4">
                  <p:embed/>
                </p:oleObj>
              </mc:Choice>
              <mc:Fallback>
                <p:oleObj r:id="rId3" imgW="2260917" imgH="978217" progId="Equation.DSMT4">
                  <p:embed/>
                  <p:pic>
                    <p:nvPicPr>
                      <p:cNvPr id="22529" name="内容占位符 225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4225" y="1131571"/>
                        <a:ext cx="4222750" cy="1827213"/>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0" name="对象 22530"/>
          <p:cNvGraphicFramePr>
            <a:graphicFrameLocks noChangeAspect="1"/>
          </p:cNvGraphicFramePr>
          <p:nvPr>
            <p:extLst>
              <p:ext uri="{D42A27DB-BD31-4B8C-83A1-F6EECF244321}">
                <p14:modId xmlns:p14="http://schemas.microsoft.com/office/powerpoint/2010/main" val="344144864"/>
              </p:ext>
            </p:extLst>
          </p:nvPr>
        </p:nvGraphicFramePr>
        <p:xfrm>
          <a:off x="3252789" y="3560446"/>
          <a:ext cx="4829175" cy="1946275"/>
        </p:xfrm>
        <a:graphic>
          <a:graphicData uri="http://schemas.openxmlformats.org/presentationml/2006/ole">
            <mc:AlternateContent xmlns:mc="http://schemas.openxmlformats.org/markup-compatibility/2006">
              <mc:Choice xmlns:v="urn:schemas-microsoft-com:vml" Requires="v">
                <p:oleObj spid="_x0000_s88079" r:id="rId5" imgW="2426017" imgH="978217" progId="Equation.DSMT4">
                  <p:embed/>
                </p:oleObj>
              </mc:Choice>
              <mc:Fallback>
                <p:oleObj r:id="rId5" imgW="2426017" imgH="978217" progId="Equation.DSMT4">
                  <p:embed/>
                  <p:pic>
                    <p:nvPicPr>
                      <p:cNvPr id="22530" name="对象 225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2789" y="3560446"/>
                        <a:ext cx="482917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1" name="TextBox 5"/>
          <p:cNvSpPr txBox="1">
            <a:spLocks noChangeArrowheads="1"/>
          </p:cNvSpPr>
          <p:nvPr/>
        </p:nvSpPr>
        <p:spPr bwMode="auto">
          <a:xfrm>
            <a:off x="2181225" y="77438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accent5">
                    <a:lumMod val="50000"/>
                  </a:schemeClr>
                </a:solidFill>
              </a:rPr>
              <a:t>例：</a:t>
            </a:r>
          </a:p>
        </p:txBody>
      </p:sp>
    </p:spTree>
    <p:extLst>
      <p:ext uri="{BB962C8B-B14F-4D97-AF65-F5344CB8AC3E}">
        <p14:creationId xmlns:p14="http://schemas.microsoft.com/office/powerpoint/2010/main" val="6624765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3" name="对象 23553"/>
          <p:cNvGraphicFramePr>
            <a:graphicFrameLocks noChangeAspect="1"/>
          </p:cNvGraphicFramePr>
          <p:nvPr>
            <p:extLst>
              <p:ext uri="{D42A27DB-BD31-4B8C-83A1-F6EECF244321}">
                <p14:modId xmlns:p14="http://schemas.microsoft.com/office/powerpoint/2010/main" val="2945468586"/>
              </p:ext>
            </p:extLst>
          </p:nvPr>
        </p:nvGraphicFramePr>
        <p:xfrm>
          <a:off x="3215641" y="871539"/>
          <a:ext cx="4568825" cy="1785937"/>
        </p:xfrm>
        <a:graphic>
          <a:graphicData uri="http://schemas.openxmlformats.org/presentationml/2006/ole">
            <mc:AlternateContent xmlns:mc="http://schemas.openxmlformats.org/markup-compatibility/2006">
              <mc:Choice xmlns:v="urn:schemas-microsoft-com:vml" Requires="v">
                <p:oleObj spid="_x0000_s89102" r:id="rId3" imgW="2502217" imgH="978217" progId="Equation.DSMT4">
                  <p:embed/>
                </p:oleObj>
              </mc:Choice>
              <mc:Fallback>
                <p:oleObj r:id="rId3" imgW="2502217" imgH="978217" progId="Equation.DSMT4">
                  <p:embed/>
                  <p:pic>
                    <p:nvPicPr>
                      <p:cNvPr id="23553" name="对象 235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5641" y="871539"/>
                        <a:ext cx="4568825"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4" name="对象 23554"/>
          <p:cNvGraphicFramePr>
            <a:graphicFrameLocks noChangeAspect="1"/>
          </p:cNvGraphicFramePr>
          <p:nvPr>
            <p:extLst>
              <p:ext uri="{D42A27DB-BD31-4B8C-83A1-F6EECF244321}">
                <p14:modId xmlns:p14="http://schemas.microsoft.com/office/powerpoint/2010/main" val="3340533302"/>
              </p:ext>
            </p:extLst>
          </p:nvPr>
        </p:nvGraphicFramePr>
        <p:xfrm>
          <a:off x="3287078" y="3443289"/>
          <a:ext cx="4705350" cy="1838325"/>
        </p:xfrm>
        <a:graphic>
          <a:graphicData uri="http://schemas.openxmlformats.org/presentationml/2006/ole">
            <mc:AlternateContent xmlns:mc="http://schemas.openxmlformats.org/markup-compatibility/2006">
              <mc:Choice xmlns:v="urn:schemas-microsoft-com:vml" Requires="v">
                <p:oleObj spid="_x0000_s89103" r:id="rId5" imgW="2502217" imgH="978217" progId="Equation.DSMT4">
                  <p:embed/>
                </p:oleObj>
              </mc:Choice>
              <mc:Fallback>
                <p:oleObj r:id="rId5" imgW="2502217" imgH="978217" progId="Equation.DSMT4">
                  <p:embed/>
                  <p:pic>
                    <p:nvPicPr>
                      <p:cNvPr id="23554" name="对象 235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078" y="3443289"/>
                        <a:ext cx="47053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37709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4"/>
          <p:cNvSpPr>
            <a:spLocks noChangeArrowheads="1"/>
          </p:cNvSpPr>
          <p:nvPr/>
        </p:nvSpPr>
        <p:spPr bwMode="auto">
          <a:xfrm>
            <a:off x="2335531" y="712471"/>
            <a:ext cx="62007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accent5">
                    <a:lumMod val="50000"/>
                  </a:schemeClr>
                </a:solidFill>
                <a:latin typeface="微软雅黑" panose="020B0503020204020204" pitchFamily="34" charset="-122"/>
                <a:ea typeface="微软雅黑" panose="020B0503020204020204" pitchFamily="34" charset="-122"/>
              </a:rPr>
              <a:t>17</a:t>
            </a:r>
            <a:r>
              <a:rPr lang="zh-CN" altLang="en-US" sz="2800">
                <a:solidFill>
                  <a:schemeClr val="accent5">
                    <a:lumMod val="50000"/>
                  </a:schemeClr>
                </a:solidFill>
                <a:latin typeface="微软雅黑" panose="020B0503020204020204" pitchFamily="34" charset="-122"/>
                <a:ea typeface="微软雅黑" panose="020B0503020204020204" pitchFamily="34" charset="-122"/>
              </a:rPr>
              <a:t>个破产企业</a:t>
            </a:r>
            <a:r>
              <a:rPr lang="en-US" altLang="zh-CN" sz="2800">
                <a:solidFill>
                  <a:schemeClr val="accent5">
                    <a:lumMod val="50000"/>
                  </a:schemeClr>
                </a:solidFill>
                <a:latin typeface="微软雅黑" panose="020B0503020204020204" pitchFamily="34" charset="-122"/>
                <a:ea typeface="微软雅黑" panose="020B0503020204020204" pitchFamily="34" charset="-122"/>
              </a:rPr>
              <a:t>4</a:t>
            </a:r>
            <a:r>
              <a:rPr lang="zh-CN" altLang="en-US" sz="2800">
                <a:solidFill>
                  <a:schemeClr val="accent5">
                    <a:lumMod val="50000"/>
                  </a:schemeClr>
                </a:solidFill>
                <a:latin typeface="微软雅黑" panose="020B0503020204020204" pitchFamily="34" charset="-122"/>
                <a:ea typeface="微软雅黑" panose="020B0503020204020204" pitchFamily="34" charset="-122"/>
              </a:rPr>
              <a:t>项指标的均值和协方差</a:t>
            </a:r>
          </a:p>
        </p:txBody>
      </p:sp>
      <p:graphicFrame>
        <p:nvGraphicFramePr>
          <p:cNvPr id="24578" name="内容占位符 24578"/>
          <p:cNvGraphicFramePr>
            <a:graphicFrameLocks noGrp="1" noChangeAspect="1"/>
          </p:cNvGraphicFramePr>
          <p:nvPr>
            <p:ph sz="quarter" idx="4294967295"/>
            <p:extLst>
              <p:ext uri="{D42A27DB-BD31-4B8C-83A1-F6EECF244321}">
                <p14:modId xmlns:p14="http://schemas.microsoft.com/office/powerpoint/2010/main" val="2464915912"/>
              </p:ext>
            </p:extLst>
          </p:nvPr>
        </p:nvGraphicFramePr>
        <p:xfrm>
          <a:off x="2183131" y="1398270"/>
          <a:ext cx="1643063" cy="1441450"/>
        </p:xfrm>
        <a:graphic>
          <a:graphicData uri="http://schemas.openxmlformats.org/presentationml/2006/ole">
            <mc:AlternateContent xmlns:mc="http://schemas.openxmlformats.org/markup-compatibility/2006">
              <mc:Choice xmlns:v="urn:schemas-microsoft-com:vml" Requires="v">
                <p:oleObj spid="_x0000_s90138" r:id="rId3" imgW="1041717" imgH="914717" progId="Equation.3">
                  <p:embed/>
                </p:oleObj>
              </mc:Choice>
              <mc:Fallback>
                <p:oleObj r:id="rId3" imgW="1041717" imgH="914717" progId="Equation.3">
                  <p:embed/>
                  <p:pic>
                    <p:nvPicPr>
                      <p:cNvPr id="24578" name="内容占位符 245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131" y="1398270"/>
                        <a:ext cx="1643063" cy="144145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79" name="内容占位符 24579"/>
          <p:cNvGraphicFramePr>
            <a:graphicFrameLocks noGrp="1" noChangeAspect="1"/>
          </p:cNvGraphicFramePr>
          <p:nvPr>
            <p:ph sz="quarter" idx="4294967295"/>
            <p:extLst>
              <p:ext uri="{D42A27DB-BD31-4B8C-83A1-F6EECF244321}">
                <p14:modId xmlns:p14="http://schemas.microsoft.com/office/powerpoint/2010/main" val="1772885415"/>
              </p:ext>
            </p:extLst>
          </p:nvPr>
        </p:nvGraphicFramePr>
        <p:xfrm>
          <a:off x="5778819" y="3131820"/>
          <a:ext cx="1216025" cy="1651000"/>
        </p:xfrm>
        <a:graphic>
          <a:graphicData uri="http://schemas.openxmlformats.org/presentationml/2006/ole">
            <mc:AlternateContent xmlns:mc="http://schemas.openxmlformats.org/markup-compatibility/2006">
              <mc:Choice xmlns:v="urn:schemas-microsoft-com:vml" Requires="v">
                <p:oleObj spid="_x0000_s90139" r:id="rId5" imgW="673417" imgH="914717" progId="Equation.3">
                  <p:embed/>
                </p:oleObj>
              </mc:Choice>
              <mc:Fallback>
                <p:oleObj r:id="rId5" imgW="673417" imgH="914717" progId="Equation.3">
                  <p:embed/>
                  <p:pic>
                    <p:nvPicPr>
                      <p:cNvPr id="24579" name="内容占位符 245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819" y="3131820"/>
                        <a:ext cx="1216025" cy="16510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0" name="内容占位符 24580"/>
          <p:cNvGraphicFramePr>
            <a:graphicFrameLocks noGrp="1" noChangeAspect="1"/>
          </p:cNvGraphicFramePr>
          <p:nvPr>
            <p:ph sz="quarter" idx="4294967295"/>
            <p:extLst>
              <p:ext uri="{D42A27DB-BD31-4B8C-83A1-F6EECF244321}">
                <p14:modId xmlns:p14="http://schemas.microsoft.com/office/powerpoint/2010/main" val="3454252250"/>
              </p:ext>
            </p:extLst>
          </p:nvPr>
        </p:nvGraphicFramePr>
        <p:xfrm>
          <a:off x="3894456" y="1488759"/>
          <a:ext cx="6670675" cy="1285875"/>
        </p:xfrm>
        <a:graphic>
          <a:graphicData uri="http://schemas.openxmlformats.org/presentationml/2006/ole">
            <mc:AlternateContent xmlns:mc="http://schemas.openxmlformats.org/markup-compatibility/2006">
              <mc:Choice xmlns:v="urn:schemas-microsoft-com:vml" Requires="v">
                <p:oleObj spid="_x0000_s90140" r:id="rId7" imgW="4407217" imgH="914717" progId="Equation.3">
                  <p:embed/>
                </p:oleObj>
              </mc:Choice>
              <mc:Fallback>
                <p:oleObj r:id="rId7" imgW="4407217" imgH="914717" progId="Equation.3">
                  <p:embed/>
                  <p:pic>
                    <p:nvPicPr>
                      <p:cNvPr id="24580" name="内容占位符 245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4456" y="1488759"/>
                        <a:ext cx="6670675" cy="12858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1" name="Rectangle 395"/>
          <p:cNvSpPr>
            <a:spLocks noChangeArrowheads="1"/>
          </p:cNvSpPr>
          <p:nvPr/>
        </p:nvSpPr>
        <p:spPr bwMode="auto">
          <a:xfrm>
            <a:off x="2135505" y="3489008"/>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solidFill>
                  <a:schemeClr val="accent5">
                    <a:lumMod val="50000"/>
                  </a:schemeClr>
                </a:solidFill>
                <a:latin typeface="微软雅黑" panose="020B0503020204020204" pitchFamily="34" charset="-122"/>
                <a:ea typeface="微软雅黑" panose="020B0503020204020204" pitchFamily="34" charset="-122"/>
              </a:rPr>
              <a:t>待判点到此类的距离</a:t>
            </a:r>
          </a:p>
        </p:txBody>
      </p:sp>
      <p:graphicFrame>
        <p:nvGraphicFramePr>
          <p:cNvPr id="24582" name="内容占位符 24582"/>
          <p:cNvGraphicFramePr>
            <a:graphicFrameLocks noGrp="1" noChangeAspect="1"/>
          </p:cNvGraphicFramePr>
          <p:nvPr>
            <p:ph sz="quarter" idx="4294967295"/>
            <p:extLst>
              <p:ext uri="{D42A27DB-BD31-4B8C-83A1-F6EECF244321}">
                <p14:modId xmlns:p14="http://schemas.microsoft.com/office/powerpoint/2010/main" val="1363886033"/>
              </p:ext>
            </p:extLst>
          </p:nvPr>
        </p:nvGraphicFramePr>
        <p:xfrm>
          <a:off x="2492694" y="5132070"/>
          <a:ext cx="4643437" cy="509588"/>
        </p:xfrm>
        <a:graphic>
          <a:graphicData uri="http://schemas.openxmlformats.org/presentationml/2006/ole">
            <mc:AlternateContent xmlns:mc="http://schemas.openxmlformats.org/markup-compatibility/2006">
              <mc:Choice xmlns:v="urn:schemas-microsoft-com:vml" Requires="v">
                <p:oleObj spid="_x0000_s90141" r:id="rId9" imgW="2083117" imgH="228917" progId="Equation.3">
                  <p:embed/>
                </p:oleObj>
              </mc:Choice>
              <mc:Fallback>
                <p:oleObj r:id="rId9" imgW="2083117" imgH="228917" progId="Equation.3">
                  <p:embed/>
                  <p:pic>
                    <p:nvPicPr>
                      <p:cNvPr id="24582" name="内容占位符 2458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2694" y="5132070"/>
                        <a:ext cx="4643437" cy="509588"/>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012584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1" name="内容占位符 25601"/>
          <p:cNvGraphicFramePr>
            <a:graphicFrameLocks noGrp="1" noChangeAspect="1"/>
          </p:cNvGraphicFramePr>
          <p:nvPr>
            <p:ph sz="quarter" idx="4294967295"/>
            <p:extLst>
              <p:ext uri="{D42A27DB-BD31-4B8C-83A1-F6EECF244321}">
                <p14:modId xmlns:p14="http://schemas.microsoft.com/office/powerpoint/2010/main" val="4250030453"/>
              </p:ext>
            </p:extLst>
          </p:nvPr>
        </p:nvGraphicFramePr>
        <p:xfrm>
          <a:off x="5681664" y="3371850"/>
          <a:ext cx="1146175" cy="1555750"/>
        </p:xfrm>
        <a:graphic>
          <a:graphicData uri="http://schemas.openxmlformats.org/presentationml/2006/ole">
            <mc:AlternateContent xmlns:mc="http://schemas.openxmlformats.org/markup-compatibility/2006">
              <mc:Choice xmlns:v="urn:schemas-microsoft-com:vml" Requires="v">
                <p:oleObj spid="_x0000_s91162" r:id="rId3" imgW="673417" imgH="914717" progId="Equation.3">
                  <p:embed/>
                </p:oleObj>
              </mc:Choice>
              <mc:Fallback>
                <p:oleObj r:id="rId3" imgW="673417" imgH="914717" progId="Equation.3">
                  <p:embed/>
                  <p:pic>
                    <p:nvPicPr>
                      <p:cNvPr id="25601" name="内容占位符 256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1664" y="3371850"/>
                        <a:ext cx="1146175" cy="155575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2" name="内容占位符 25602"/>
          <p:cNvGraphicFramePr>
            <a:graphicFrameLocks noGrp="1" noChangeAspect="1"/>
          </p:cNvGraphicFramePr>
          <p:nvPr>
            <p:ph sz="quarter" idx="4294967295"/>
            <p:extLst>
              <p:ext uri="{D42A27DB-BD31-4B8C-83A1-F6EECF244321}">
                <p14:modId xmlns:p14="http://schemas.microsoft.com/office/powerpoint/2010/main" val="2240698340"/>
              </p:ext>
            </p:extLst>
          </p:nvPr>
        </p:nvGraphicFramePr>
        <p:xfrm>
          <a:off x="2324100" y="5086351"/>
          <a:ext cx="4406900" cy="492125"/>
        </p:xfrm>
        <a:graphic>
          <a:graphicData uri="http://schemas.openxmlformats.org/presentationml/2006/ole">
            <mc:AlternateContent xmlns:mc="http://schemas.openxmlformats.org/markup-compatibility/2006">
              <mc:Choice xmlns:v="urn:schemas-microsoft-com:vml" Requires="v">
                <p:oleObj spid="_x0000_s91163" r:id="rId5" imgW="2045017" imgH="228917" progId="Equation.3">
                  <p:embed/>
                </p:oleObj>
              </mc:Choice>
              <mc:Fallback>
                <p:oleObj r:id="rId5" imgW="2045017" imgH="228917" progId="Equation.3">
                  <p:embed/>
                  <p:pic>
                    <p:nvPicPr>
                      <p:cNvPr id="25602" name="内容占位符 256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4100" y="5086351"/>
                        <a:ext cx="4406900" cy="49212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3" name="Rectangle 6"/>
          <p:cNvSpPr>
            <a:spLocks noChangeArrowheads="1"/>
          </p:cNvSpPr>
          <p:nvPr/>
        </p:nvSpPr>
        <p:spPr bwMode="auto">
          <a:xfrm>
            <a:off x="2324100" y="3729038"/>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solidFill>
                  <a:schemeClr val="accent5">
                    <a:lumMod val="50000"/>
                  </a:schemeClr>
                </a:solidFill>
                <a:latin typeface="微软雅黑" panose="020B0503020204020204" pitchFamily="34" charset="-122"/>
                <a:ea typeface="微软雅黑" panose="020B0503020204020204" pitchFamily="34" charset="-122"/>
              </a:rPr>
              <a:t>待判点到此类的距离</a:t>
            </a:r>
          </a:p>
        </p:txBody>
      </p:sp>
      <p:sp>
        <p:nvSpPr>
          <p:cNvPr id="25604" name="Rectangle 8"/>
          <p:cNvSpPr>
            <a:spLocks noChangeArrowheads="1"/>
          </p:cNvSpPr>
          <p:nvPr/>
        </p:nvSpPr>
        <p:spPr bwMode="auto">
          <a:xfrm>
            <a:off x="2305051" y="666751"/>
            <a:ext cx="62007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accent5">
                    <a:lumMod val="50000"/>
                  </a:schemeClr>
                </a:solidFill>
                <a:latin typeface="微软雅黑" panose="020B0503020204020204" pitchFamily="34" charset="-122"/>
                <a:ea typeface="微软雅黑" panose="020B0503020204020204" pitchFamily="34" charset="-122"/>
              </a:rPr>
              <a:t>21</a:t>
            </a:r>
            <a:r>
              <a:rPr lang="zh-CN" altLang="en-US" sz="2800">
                <a:solidFill>
                  <a:schemeClr val="accent5">
                    <a:lumMod val="50000"/>
                  </a:schemeClr>
                </a:solidFill>
                <a:latin typeface="微软雅黑" panose="020B0503020204020204" pitchFamily="34" charset="-122"/>
                <a:ea typeface="微软雅黑" panose="020B0503020204020204" pitchFamily="34" charset="-122"/>
              </a:rPr>
              <a:t>个正常企业</a:t>
            </a:r>
            <a:r>
              <a:rPr lang="en-US" altLang="zh-CN" sz="2800">
                <a:solidFill>
                  <a:schemeClr val="accent5">
                    <a:lumMod val="50000"/>
                  </a:schemeClr>
                </a:solidFill>
                <a:latin typeface="微软雅黑" panose="020B0503020204020204" pitchFamily="34" charset="-122"/>
                <a:ea typeface="微软雅黑" panose="020B0503020204020204" pitchFamily="34" charset="-122"/>
              </a:rPr>
              <a:t>4</a:t>
            </a:r>
            <a:r>
              <a:rPr lang="zh-CN" altLang="en-US" sz="2800">
                <a:solidFill>
                  <a:schemeClr val="accent5">
                    <a:lumMod val="50000"/>
                  </a:schemeClr>
                </a:solidFill>
                <a:latin typeface="微软雅黑" panose="020B0503020204020204" pitchFamily="34" charset="-122"/>
                <a:ea typeface="微软雅黑" panose="020B0503020204020204" pitchFamily="34" charset="-122"/>
              </a:rPr>
              <a:t>项指标的均值和协方差</a:t>
            </a:r>
          </a:p>
        </p:txBody>
      </p:sp>
      <p:graphicFrame>
        <p:nvGraphicFramePr>
          <p:cNvPr id="25605" name="内容占位符 25605"/>
          <p:cNvGraphicFramePr>
            <a:graphicFrameLocks noGrp="1" noChangeAspect="1"/>
          </p:cNvGraphicFramePr>
          <p:nvPr>
            <p:ph sz="quarter" idx="4294967295"/>
            <p:extLst>
              <p:ext uri="{D42A27DB-BD31-4B8C-83A1-F6EECF244321}">
                <p14:modId xmlns:p14="http://schemas.microsoft.com/office/powerpoint/2010/main" val="3290227961"/>
              </p:ext>
            </p:extLst>
          </p:nvPr>
        </p:nvGraphicFramePr>
        <p:xfrm>
          <a:off x="2228851" y="1581150"/>
          <a:ext cx="1547813" cy="1428750"/>
        </p:xfrm>
        <a:graphic>
          <a:graphicData uri="http://schemas.openxmlformats.org/presentationml/2006/ole">
            <mc:AlternateContent xmlns:mc="http://schemas.openxmlformats.org/markup-compatibility/2006">
              <mc:Choice xmlns:v="urn:schemas-microsoft-com:vml" Requires="v">
                <p:oleObj spid="_x0000_s91164" r:id="rId7" imgW="990917" imgH="914717" progId="Equation.3">
                  <p:embed/>
                </p:oleObj>
              </mc:Choice>
              <mc:Fallback>
                <p:oleObj r:id="rId7" imgW="990917" imgH="914717" progId="Equation.3">
                  <p:embed/>
                  <p:pic>
                    <p:nvPicPr>
                      <p:cNvPr id="25605" name="内容占位符 256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8851" y="1581150"/>
                        <a:ext cx="1547813" cy="142875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6" name="内容占位符 25606"/>
          <p:cNvGraphicFramePr>
            <a:graphicFrameLocks noGrp="1" noChangeAspect="1"/>
          </p:cNvGraphicFramePr>
          <p:nvPr>
            <p:ph sz="quarter" idx="4294967295"/>
            <p:extLst>
              <p:ext uri="{D42A27DB-BD31-4B8C-83A1-F6EECF244321}">
                <p14:modId xmlns:p14="http://schemas.microsoft.com/office/powerpoint/2010/main" val="3204560290"/>
              </p:ext>
            </p:extLst>
          </p:nvPr>
        </p:nvGraphicFramePr>
        <p:xfrm>
          <a:off x="3868738" y="1504950"/>
          <a:ext cx="6742112" cy="1428750"/>
        </p:xfrm>
        <a:graphic>
          <a:graphicData uri="http://schemas.openxmlformats.org/presentationml/2006/ole">
            <mc:AlternateContent xmlns:mc="http://schemas.openxmlformats.org/markup-compatibility/2006">
              <mc:Choice xmlns:v="urn:schemas-microsoft-com:vml" Requires="v">
                <p:oleObj spid="_x0000_s91165" r:id="rId9" imgW="4318317" imgH="914717" progId="Equation.3">
                  <p:embed/>
                </p:oleObj>
              </mc:Choice>
              <mc:Fallback>
                <p:oleObj r:id="rId9" imgW="4318317" imgH="914717" progId="Equation.3">
                  <p:embed/>
                  <p:pic>
                    <p:nvPicPr>
                      <p:cNvPr id="25606" name="内容占位符 25606"/>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8738" y="1504950"/>
                        <a:ext cx="6742112" cy="142875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12629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ChangeArrowheads="1"/>
          </p:cNvSpPr>
          <p:nvPr/>
        </p:nvSpPr>
        <p:spPr bwMode="auto">
          <a:xfrm>
            <a:off x="2560320" y="800101"/>
            <a:ext cx="480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solidFill>
                  <a:schemeClr val="accent5">
                    <a:lumMod val="50000"/>
                  </a:schemeClr>
                </a:solidFill>
                <a:latin typeface="微软雅黑" panose="020B0503020204020204" pitchFamily="34" charset="-122"/>
                <a:ea typeface="微软雅黑" panose="020B0503020204020204" pitchFamily="34" charset="-122"/>
              </a:rPr>
              <a:t>如果假定它们有相同的协方差</a:t>
            </a:r>
          </a:p>
        </p:txBody>
      </p:sp>
      <p:graphicFrame>
        <p:nvGraphicFramePr>
          <p:cNvPr id="26626" name="内容占位符 26626"/>
          <p:cNvGraphicFramePr>
            <a:graphicFrameLocks noGrp="1" noChangeAspect="1"/>
          </p:cNvGraphicFramePr>
          <p:nvPr>
            <p:ph sz="quarter" idx="4294967295"/>
            <p:extLst>
              <p:ext uri="{D42A27DB-BD31-4B8C-83A1-F6EECF244321}">
                <p14:modId xmlns:p14="http://schemas.microsoft.com/office/powerpoint/2010/main" val="3935930137"/>
              </p:ext>
            </p:extLst>
          </p:nvPr>
        </p:nvGraphicFramePr>
        <p:xfrm>
          <a:off x="2407920" y="1714500"/>
          <a:ext cx="7632700" cy="1627188"/>
        </p:xfrm>
        <a:graphic>
          <a:graphicData uri="http://schemas.openxmlformats.org/presentationml/2006/ole">
            <mc:AlternateContent xmlns:mc="http://schemas.openxmlformats.org/markup-compatibility/2006">
              <mc:Choice xmlns:v="urn:schemas-microsoft-com:vml" Requires="v">
                <p:oleObj spid="_x0000_s92180" r:id="rId3" imgW="4292917" imgH="914717" progId="Equation.3">
                  <p:embed/>
                </p:oleObj>
              </mc:Choice>
              <mc:Fallback>
                <p:oleObj r:id="rId3" imgW="4292917" imgH="914717" progId="Equation.3">
                  <p:embed/>
                  <p:pic>
                    <p:nvPicPr>
                      <p:cNvPr id="26626" name="内容占位符 266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7920" y="1714500"/>
                        <a:ext cx="7632700" cy="1627188"/>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27" name="内容占位符 26627"/>
          <p:cNvGraphicFramePr>
            <a:graphicFrameLocks noGrp="1" noChangeAspect="1"/>
          </p:cNvGraphicFramePr>
          <p:nvPr>
            <p:ph sz="quarter" idx="4294967295"/>
            <p:extLst>
              <p:ext uri="{D42A27DB-BD31-4B8C-83A1-F6EECF244321}">
                <p14:modId xmlns:p14="http://schemas.microsoft.com/office/powerpoint/2010/main" val="800478960"/>
              </p:ext>
            </p:extLst>
          </p:nvPr>
        </p:nvGraphicFramePr>
        <p:xfrm>
          <a:off x="2498408" y="4557713"/>
          <a:ext cx="3816350" cy="474662"/>
        </p:xfrm>
        <a:graphic>
          <a:graphicData uri="http://schemas.openxmlformats.org/presentationml/2006/ole">
            <mc:AlternateContent xmlns:mc="http://schemas.openxmlformats.org/markup-compatibility/2006">
              <mc:Choice xmlns:v="urn:schemas-microsoft-com:vml" Requires="v">
                <p:oleObj spid="_x0000_s92181" r:id="rId5" imgW="2043244" imgH="254097" progId="Equation.3">
                  <p:embed/>
                </p:oleObj>
              </mc:Choice>
              <mc:Fallback>
                <p:oleObj r:id="rId5" imgW="2043244" imgH="254097" progId="Equation.3">
                  <p:embed/>
                  <p:pic>
                    <p:nvPicPr>
                      <p:cNvPr id="26627" name="内容占位符 26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8408" y="4557713"/>
                        <a:ext cx="3816350" cy="474662"/>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28" name="内容占位符 26628"/>
          <p:cNvGraphicFramePr>
            <a:graphicFrameLocks noGrp="1" noChangeAspect="1"/>
          </p:cNvGraphicFramePr>
          <p:nvPr>
            <p:ph sz="quarter" idx="4294967295"/>
            <p:extLst>
              <p:ext uri="{D42A27DB-BD31-4B8C-83A1-F6EECF244321}">
                <p14:modId xmlns:p14="http://schemas.microsoft.com/office/powerpoint/2010/main" val="3093722272"/>
              </p:ext>
            </p:extLst>
          </p:nvPr>
        </p:nvGraphicFramePr>
        <p:xfrm>
          <a:off x="2426971" y="3843338"/>
          <a:ext cx="3960813" cy="482600"/>
        </p:xfrm>
        <a:graphic>
          <a:graphicData uri="http://schemas.openxmlformats.org/presentationml/2006/ole">
            <mc:AlternateContent xmlns:mc="http://schemas.openxmlformats.org/markup-compatibility/2006">
              <mc:Choice xmlns:v="urn:schemas-microsoft-com:vml" Requires="v">
                <p:oleObj spid="_x0000_s92182" r:id="rId7" imgW="2081311" imgH="254097" progId="Equation.3">
                  <p:embed/>
                </p:oleObj>
              </mc:Choice>
              <mc:Fallback>
                <p:oleObj r:id="rId7" imgW="2081311" imgH="254097" progId="Equation.3">
                  <p:embed/>
                  <p:pic>
                    <p:nvPicPr>
                      <p:cNvPr id="26628" name="内容占位符 266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6971" y="3843338"/>
                        <a:ext cx="3960813" cy="4826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236037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txBox="1">
            <a:spLocks noRot="1" noChangeArrowheads="1"/>
          </p:cNvSpPr>
          <p:nvPr/>
        </p:nvSpPr>
        <p:spPr bwMode="auto">
          <a:xfrm>
            <a:off x="1790701" y="308610"/>
            <a:ext cx="5934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11200" indent="-711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32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二、距离判别的思想及方法</a:t>
            </a:r>
          </a:p>
        </p:txBody>
      </p:sp>
      <p:sp>
        <p:nvSpPr>
          <p:cNvPr id="27650" name="Rectangle 3"/>
          <p:cNvSpPr txBox="1">
            <a:spLocks noRot="1" noChangeAspect="1" noChangeArrowheads="1"/>
          </p:cNvSpPr>
          <p:nvPr/>
        </p:nvSpPr>
        <p:spPr bwMode="auto">
          <a:xfrm>
            <a:off x="1544320" y="933451"/>
            <a:ext cx="854075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pPr>
            <a:r>
              <a:rPr lang="en-US" altLang="zh-CN" sz="32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、两个总体的距离判别问题</a:t>
            </a:r>
          </a:p>
          <a:p>
            <a:pPr eaLnBrk="0" hangingPunct="0">
              <a:spcBef>
                <a:spcPct val="20000"/>
              </a:spcBef>
              <a:buFont typeface="Arial" panose="020B0604020202020204" pitchFamily="34" charset="0"/>
              <a:buChar char="•"/>
            </a:pP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问题：设有协方差</a:t>
            </a:r>
            <a:r>
              <a:rPr lang="zh-CN" altLang="en-US" sz="24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矩阵 </a:t>
            </a:r>
            <a:r>
              <a:rPr lang="zh-CN" altLang="en-US" sz="2400" i="1"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sz="24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相等</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的两个总体</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i="1"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i="1"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，其均值</a:t>
            </a:r>
          </a:p>
          <a:p>
            <a:pPr eaLnBrk="0" hangingPunct="0">
              <a:spcBef>
                <a:spcPct val="20000"/>
              </a:spcBef>
            </a:pP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分别是</a:t>
            </a:r>
            <a:r>
              <a:rPr lang="zh-CN" altLang="en-US"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i="1"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，对于一个新的样品</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，要判断它来自哪个总体。</a:t>
            </a:r>
          </a:p>
          <a:p>
            <a:pPr eaLnBrk="0" hangingPunct="0">
              <a:spcBef>
                <a:spcPct val="20000"/>
              </a:spcBef>
              <a:buFont typeface="Arial" panose="020B0604020202020204" pitchFamily="34" charset="0"/>
              <a:buChar char="•"/>
            </a:pP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一般的想法是计算新</a:t>
            </a:r>
            <a:r>
              <a:rPr lang="zh-CN" altLang="en-US" sz="24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样品 </a:t>
            </a:r>
            <a:r>
              <a:rPr lang="en-US" altLang="zh-CN" sz="2400" i="1"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 </a:t>
            </a:r>
            <a:r>
              <a:rPr lang="zh-CN" altLang="en-US" sz="24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到</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两个总体的马氏</a:t>
            </a:r>
            <a:r>
              <a:rPr lang="zh-CN" altLang="en-US" sz="24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距离</a:t>
            </a:r>
            <a:endParaRPr lang="en-US" altLang="zh-CN" sz="24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eaLnBrk="0" hangingPunct="0">
              <a:spcBef>
                <a:spcPct val="20000"/>
              </a:spcBef>
            </a:pPr>
            <a:r>
              <a:rPr lang="en-US" altLang="zh-CN" sz="2400" i="1"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D</a:t>
            </a:r>
            <a:r>
              <a:rPr lang="en-US" altLang="zh-CN" sz="2400" i="1" baseline="300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a:t>
            </a:r>
            <a:r>
              <a:rPr lang="zh-CN" altLang="en-US" sz="2400" i="1"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i="1"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a:t>
            </a:r>
            <a:r>
              <a:rPr lang="en-US" altLang="zh-CN" sz="2400" i="1" baseline="-250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i="1" baseline="30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a:t>
            </a:r>
            <a:r>
              <a:rPr lang="zh-CN" altLang="en-US"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a:t>
            </a:r>
            <a:r>
              <a:rPr lang="en-US" altLang="zh-CN" sz="2400" i="1"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，并按照如下的判别规则进行判断</a:t>
            </a:r>
          </a:p>
          <a:p>
            <a:pPr eaLnBrk="0" hangingPunct="0">
              <a:spcBef>
                <a:spcPct val="20000"/>
              </a:spcBef>
              <a:buFont typeface="Arial" panose="020B0604020202020204" pitchFamily="34" charset="0"/>
              <a:buChar char="•"/>
            </a:pPr>
            <a:endParaRPr lang="zh-CN" altLang="en-US" sz="32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eaLnBrk="0" hangingPunct="0">
              <a:spcBef>
                <a:spcPct val="20000"/>
              </a:spcBef>
              <a:buFont typeface="Arial" panose="020B0604020202020204" pitchFamily="34" charset="0"/>
              <a:buChar char="•"/>
            </a:pPr>
            <a:endParaRPr lang="zh-CN" altLang="en-US" sz="32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eaLnBrk="0" hangingPunct="0">
              <a:spcBef>
                <a:spcPct val="20000"/>
              </a:spcBef>
              <a:buFont typeface="Arial" panose="020B0604020202020204" pitchFamily="34" charset="0"/>
              <a:buChar char="•"/>
            </a:pPr>
            <a:r>
              <a:rPr lang="zh-CN" altLang="en-US" sz="24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这个</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判别规则的等价描述为：求新样品</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i="1"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的距离与到</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i="1"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a:t>
            </a:r>
          </a:p>
          <a:p>
            <a:pPr eaLnBrk="0" hangingPunct="0">
              <a:spcBef>
                <a:spcPct val="20000"/>
              </a:spcBef>
            </a:pPr>
            <a:r>
              <a:rPr lang="en-US" altLang="zh-CN"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的距离之差，如果其值为正，</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属于</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i="1"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；否则</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属于</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i="1"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p>
        </p:txBody>
      </p:sp>
      <p:graphicFrame>
        <p:nvGraphicFramePr>
          <p:cNvPr id="27651" name="Object 2"/>
          <p:cNvGraphicFramePr>
            <a:graphicFrameLocks noChangeAspect="1"/>
          </p:cNvGraphicFramePr>
          <p:nvPr>
            <p:extLst>
              <p:ext uri="{D42A27DB-BD31-4B8C-83A1-F6EECF244321}">
                <p14:modId xmlns:p14="http://schemas.microsoft.com/office/powerpoint/2010/main" val="72906166"/>
              </p:ext>
            </p:extLst>
          </p:nvPr>
        </p:nvGraphicFramePr>
        <p:xfrm>
          <a:off x="2331403" y="3943034"/>
          <a:ext cx="8256587" cy="1392237"/>
        </p:xfrm>
        <a:graphic>
          <a:graphicData uri="http://schemas.openxmlformats.org/presentationml/2006/ole">
            <mc:AlternateContent xmlns:mc="http://schemas.openxmlformats.org/markup-compatibility/2006">
              <mc:Choice xmlns:v="urn:schemas-microsoft-com:vml" Requires="v">
                <p:oleObj spid="_x0000_s93192" r:id="rId3" imgW="3814920" imgH="642960" progId="Word.Document.8">
                  <p:embed/>
                </p:oleObj>
              </mc:Choice>
              <mc:Fallback>
                <p:oleObj r:id="rId3" imgW="3814920" imgH="642960" progId="Word.Document.8">
                  <p:embed/>
                  <p:pic>
                    <p:nvPicPr>
                      <p:cNvPr id="2765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1403" y="3943034"/>
                        <a:ext cx="8256587"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94727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
          <p:cNvSpPr>
            <a:spLocks noChangeArrowheads="1"/>
          </p:cNvSpPr>
          <p:nvPr/>
        </p:nvSpPr>
        <p:spPr bwMode="auto">
          <a:xfrm>
            <a:off x="1752600" y="1474471"/>
            <a:ext cx="8568690" cy="4297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solidFill>
                  <a:schemeClr val="accent5">
                    <a:lumMod val="50000"/>
                  </a:schemeClr>
                </a:solidFill>
              </a:rPr>
              <a:t>         在</a:t>
            </a:r>
            <a:r>
              <a:rPr lang="zh-CN" altLang="en-US" sz="2400" dirty="0">
                <a:solidFill>
                  <a:schemeClr val="accent5">
                    <a:lumMod val="50000"/>
                  </a:schemeClr>
                </a:solidFill>
              </a:rPr>
              <a:t>我们的日常生活和工作实践中，常常会遇到判别分析问题，即根据历史上划分类别的有关资料和某种最优准则，确定一种判别方法，判定一个新的样本归属哪一类。例如，某医院有部分患有肺炎、肝炎、冠心病、糖尿病等病人的资料，记录了每个患者若干项症状指标数据。现在想利用现有的这些资料找出一种方法，使得对于一个新的病人，当测得这些症状指标数据时，能够判定其患有哪种病。又如，在天气预报中，我们有一段较长时间关于某地区每天气象的记录资料（晴阴雨、气温、气压、湿度等），现在想建立一种用连续五天的气象资料来预报第六天是什么天气的方法。这些问题都可以应用判别分析方法予以解决。</a:t>
            </a:r>
          </a:p>
        </p:txBody>
      </p:sp>
      <p:sp>
        <p:nvSpPr>
          <p:cNvPr id="10242" name="Rectangle 3"/>
          <p:cNvSpPr>
            <a:spLocks noChangeArrowheads="1"/>
          </p:cNvSpPr>
          <p:nvPr/>
        </p:nvSpPr>
        <p:spPr bwMode="auto">
          <a:xfrm>
            <a:off x="2183130" y="510540"/>
            <a:ext cx="3429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3200" b="1">
                <a:solidFill>
                  <a:schemeClr val="accent5">
                    <a:lumMod val="50000"/>
                  </a:schemeClr>
                </a:solidFill>
                <a:latin typeface="Tahoma" panose="020B0604030504040204" pitchFamily="34" charset="0"/>
              </a:rPr>
              <a:t>什么是判别分析</a:t>
            </a:r>
          </a:p>
        </p:txBody>
      </p:sp>
    </p:spTree>
    <p:extLst>
      <p:ext uri="{BB962C8B-B14F-4D97-AF65-F5344CB8AC3E}">
        <p14:creationId xmlns:p14="http://schemas.microsoft.com/office/powerpoint/2010/main" val="1675151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Rot="1" noChangeAspect="1" noChangeArrowheads="1"/>
          </p:cNvSpPr>
          <p:nvPr>
            <p:ph type="body" idx="4294967295"/>
          </p:nvPr>
        </p:nvSpPr>
        <p:spPr>
          <a:xfrm>
            <a:off x="2438400" y="788988"/>
            <a:ext cx="8077200" cy="5230812"/>
          </a:xfrm>
        </p:spPr>
        <p:txBody>
          <a:bodyPr/>
          <a:lstStyle/>
          <a:p>
            <a:r>
              <a:rPr lang="zh-CN" altLang="en-US">
                <a:solidFill>
                  <a:schemeClr val="accent5">
                    <a:lumMod val="50000"/>
                  </a:schemeClr>
                </a:solidFill>
              </a:rPr>
              <a:t>我们考虑 </a:t>
            </a:r>
          </a:p>
        </p:txBody>
      </p:sp>
      <p:graphicFrame>
        <p:nvGraphicFramePr>
          <p:cNvPr id="28675" name="Object 2"/>
          <p:cNvGraphicFramePr>
            <a:graphicFrameLocks noGrp="1" noChangeAspect="1"/>
          </p:cNvGraphicFramePr>
          <p:nvPr>
            <p:ph idx="4294967295"/>
            <p:extLst>
              <p:ext uri="{D42A27DB-BD31-4B8C-83A1-F6EECF244321}">
                <p14:modId xmlns:p14="http://schemas.microsoft.com/office/powerpoint/2010/main" val="2669143427"/>
              </p:ext>
            </p:extLst>
          </p:nvPr>
        </p:nvGraphicFramePr>
        <p:xfrm>
          <a:off x="2438401" y="1676400"/>
          <a:ext cx="7953375" cy="4495800"/>
        </p:xfrm>
        <a:graphic>
          <a:graphicData uri="http://schemas.openxmlformats.org/presentationml/2006/ole">
            <mc:AlternateContent xmlns:mc="http://schemas.openxmlformats.org/markup-compatibility/2006">
              <mc:Choice xmlns:v="urn:schemas-microsoft-com:vml" Requires="v">
                <p:oleObj spid="_x0000_s94216" r:id="rId3" imgW="4981320" imgH="2809440" progId="Word.Document.8">
                  <p:embed/>
                </p:oleObj>
              </mc:Choice>
              <mc:Fallback>
                <p:oleObj r:id="rId3" imgW="4981320" imgH="2809440" progId="Word.Document.8">
                  <p:embed/>
                  <p:pic>
                    <p:nvPicPr>
                      <p:cNvPr id="2867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1676400"/>
                        <a:ext cx="7953375" cy="44958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26873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9" name="Object 2"/>
          <p:cNvGraphicFramePr>
            <a:graphicFrameLocks noGrp="1" noChangeAspect="1"/>
          </p:cNvGraphicFramePr>
          <p:nvPr>
            <p:ph idx="4294967295"/>
            <p:extLst>
              <p:ext uri="{D42A27DB-BD31-4B8C-83A1-F6EECF244321}">
                <p14:modId xmlns:p14="http://schemas.microsoft.com/office/powerpoint/2010/main" val="3293863900"/>
              </p:ext>
            </p:extLst>
          </p:nvPr>
        </p:nvGraphicFramePr>
        <p:xfrm>
          <a:off x="2324100" y="768350"/>
          <a:ext cx="8285163" cy="5668963"/>
        </p:xfrm>
        <a:graphic>
          <a:graphicData uri="http://schemas.openxmlformats.org/presentationml/2006/ole">
            <mc:AlternateContent xmlns:mc="http://schemas.openxmlformats.org/markup-compatibility/2006">
              <mc:Choice xmlns:v="urn:schemas-microsoft-com:vml" Requires="v">
                <p:oleObj spid="_x0000_s95240" name="Document" r:id="rId3" imgW="3971158" imgH="2717985" progId="Word.Document.8">
                  <p:embed/>
                </p:oleObj>
              </mc:Choice>
              <mc:Fallback>
                <p:oleObj name="Document" r:id="rId3" imgW="3971158" imgH="2717985" progId="Word.Document.8">
                  <p:embed/>
                  <p:pic>
                    <p:nvPicPr>
                      <p:cNvPr id="29699" name="Object 2"/>
                      <p:cNvPicPr>
                        <a:picLocks noChangeAspect="1" noChangeArrowheads="1"/>
                      </p:cNvPicPr>
                      <p:nvPr/>
                    </p:nvPicPr>
                    <p:blipFill>
                      <a:blip r:embed="rId4"/>
                      <a:srcRect/>
                      <a:stretch>
                        <a:fillRect/>
                      </a:stretch>
                    </p:blipFill>
                    <p:spPr bwMode="auto">
                      <a:xfrm>
                        <a:off x="2324100" y="768350"/>
                        <a:ext cx="8285163" cy="5668963"/>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488719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noChangeArrowheads="1"/>
          </p:cNvSpPr>
          <p:nvPr>
            <p:ph type="body" idx="4294967295"/>
          </p:nvPr>
        </p:nvSpPr>
        <p:spPr>
          <a:xfrm>
            <a:off x="1769746" y="542925"/>
            <a:ext cx="8143875" cy="5443538"/>
          </a:xfrm>
        </p:spPr>
        <p:txBody>
          <a:bodyPr>
            <a:normAutofit lnSpcReduction="10000"/>
          </a:bodyPr>
          <a:lstStyle/>
          <a:p>
            <a:pPr eaLnBrk="1" hangingPunct="1">
              <a:lnSpc>
                <a:spcPct val="130000"/>
              </a:lnSpc>
              <a:buFont typeface="Wingdings" panose="05000000000000000000" pitchFamily="2" charset="2"/>
              <a:buNone/>
            </a:pP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       </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例   在企业的考核中</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dirty="0" err="1">
                <a:solidFill>
                  <a:schemeClr val="accent5">
                    <a:lumMod val="50000"/>
                  </a:schemeClr>
                </a:solidFill>
                <a:latin typeface="Times New Roman" panose="02020603050405020304" pitchFamily="18" charset="0"/>
                <a:cs typeface="Times New Roman" panose="02020603050405020304" pitchFamily="18" charset="0"/>
              </a:rPr>
              <a:t>可以根据企业的生产经营情况把企业分为优秀企业和一般企业。考核企业经营状况的指标有</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p>
          <a:p>
            <a:pPr eaLnBrk="1" hangingPunct="1">
              <a:lnSpc>
                <a:spcPct val="130000"/>
              </a:lnSpc>
              <a:buFont typeface="Wingdings" panose="05000000000000000000" pitchFamily="2" charset="2"/>
              <a:buNone/>
            </a:pP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            资金利润率</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利润总额</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资金占用总额</a:t>
            </a:r>
          </a:p>
          <a:p>
            <a:pPr eaLnBrk="1" hangingPunct="1">
              <a:lnSpc>
                <a:spcPct val="130000"/>
              </a:lnSpc>
              <a:buFont typeface="Wingdings" panose="05000000000000000000" pitchFamily="2" charset="2"/>
              <a:buNone/>
            </a:pP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            劳动生产率</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总产值</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职工平均人数</a:t>
            </a:r>
          </a:p>
          <a:p>
            <a:pPr eaLnBrk="1" hangingPunct="1">
              <a:lnSpc>
                <a:spcPct val="130000"/>
              </a:lnSpc>
              <a:buFont typeface="Wingdings" panose="05000000000000000000" pitchFamily="2" charset="2"/>
              <a:buNone/>
            </a:pP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            产品净值率</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净产值</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总产值 </a:t>
            </a:r>
          </a:p>
          <a:p>
            <a:pPr eaLnBrk="1" hangingPunct="1">
              <a:lnSpc>
                <a:spcPct val="130000"/>
              </a:lnSpc>
              <a:buFont typeface="Wingdings" panose="05000000000000000000" pitchFamily="2" charset="2"/>
              <a:buNone/>
            </a:pP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        三个指标的均值向量和协方差矩阵如下。现有二个企业，观测值分别为</a:t>
            </a:r>
          </a:p>
          <a:p>
            <a:pPr eaLnBrk="1" hangingPunct="1">
              <a:lnSpc>
                <a:spcPct val="130000"/>
              </a:lnSpc>
              <a:buFont typeface="Wingdings" panose="05000000000000000000" pitchFamily="2" charset="2"/>
              <a:buNone/>
            </a:pP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7.8</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39.1</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9.6</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）和（</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8.1</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34.2</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6.9</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），问这两个企业应该属于哪一类？</a:t>
            </a:r>
          </a:p>
        </p:txBody>
      </p:sp>
    </p:spTree>
    <p:extLst>
      <p:ext uri="{BB962C8B-B14F-4D97-AF65-F5344CB8AC3E}">
        <p14:creationId xmlns:p14="http://schemas.microsoft.com/office/powerpoint/2010/main" val="276786226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表格 31745"/>
          <p:cNvGraphicFramePr/>
          <p:nvPr>
            <p:extLst>
              <p:ext uri="{D42A27DB-BD31-4B8C-83A1-F6EECF244321}">
                <p14:modId xmlns:p14="http://schemas.microsoft.com/office/powerpoint/2010/main" val="1061761611"/>
              </p:ext>
            </p:extLst>
          </p:nvPr>
        </p:nvGraphicFramePr>
        <p:xfrm>
          <a:off x="2202180" y="712470"/>
          <a:ext cx="8102599" cy="3200400"/>
        </p:xfrm>
        <a:graphic>
          <a:graphicData uri="http://schemas.openxmlformats.org/drawingml/2006/table">
            <a:tbl>
              <a:tblPr/>
              <a:tblGrid>
                <a:gridCol w="1828728">
                  <a:extLst>
                    <a:ext uri="{9D8B030D-6E8A-4147-A177-3AD203B41FA5}">
                      <a16:colId xmlns:a16="http://schemas.microsoft.com/office/drawing/2014/main" val="20000"/>
                    </a:ext>
                  </a:extLst>
                </a:gridCol>
                <a:gridCol w="1066758">
                  <a:extLst>
                    <a:ext uri="{9D8B030D-6E8A-4147-A177-3AD203B41FA5}">
                      <a16:colId xmlns:a16="http://schemas.microsoft.com/office/drawing/2014/main" val="20001"/>
                    </a:ext>
                  </a:extLst>
                </a:gridCol>
                <a:gridCol w="1142955">
                  <a:extLst>
                    <a:ext uri="{9D8B030D-6E8A-4147-A177-3AD203B41FA5}">
                      <a16:colId xmlns:a16="http://schemas.microsoft.com/office/drawing/2014/main" val="20002"/>
                    </a:ext>
                  </a:extLst>
                </a:gridCol>
                <a:gridCol w="1295349">
                  <a:extLst>
                    <a:ext uri="{9D8B030D-6E8A-4147-A177-3AD203B41FA5}">
                      <a16:colId xmlns:a16="http://schemas.microsoft.com/office/drawing/2014/main" val="20003"/>
                    </a:ext>
                  </a:extLst>
                </a:gridCol>
                <a:gridCol w="208272">
                  <a:extLst>
                    <a:ext uri="{9D8B030D-6E8A-4147-A177-3AD203B41FA5}">
                      <a16:colId xmlns:a16="http://schemas.microsoft.com/office/drawing/2014/main" val="20004"/>
                    </a:ext>
                  </a:extLst>
                </a:gridCol>
                <a:gridCol w="1417582">
                  <a:extLst>
                    <a:ext uri="{9D8B030D-6E8A-4147-A177-3AD203B41FA5}">
                      <a16:colId xmlns:a16="http://schemas.microsoft.com/office/drawing/2014/main" val="20005"/>
                    </a:ext>
                  </a:extLst>
                </a:gridCol>
                <a:gridCol w="1142955">
                  <a:extLst>
                    <a:ext uri="{9D8B030D-6E8A-4147-A177-3AD203B41FA5}">
                      <a16:colId xmlns:a16="http://schemas.microsoft.com/office/drawing/2014/main" val="20006"/>
                    </a:ext>
                  </a:extLst>
                </a:gridCol>
              </a:tblGrid>
              <a:tr h="609600">
                <a:tc rowSpan="2">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zh-CN" altLang="en-US" sz="2400"/>
                        <a:t>变量</a:t>
                      </a:r>
                    </a:p>
                  </a:txBody>
                  <a:tcPr marL="91436" marR="9143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zh-CN" altLang="en-US" sz="2400"/>
                        <a:t>均值向量</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rowSpan="2" gridSpan="4">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zh-CN" altLang="en-US" sz="2400"/>
                        <a:t>协方差矩阵</a:t>
                      </a:r>
                    </a:p>
                  </a:txBody>
                  <a:tcPr marL="91436" marR="9143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hMerge="1">
                  <a:txBody>
                    <a:bodyPr/>
                    <a:lstStyle/>
                    <a:p>
                      <a:endParaRPr lang="zh-CN"/>
                    </a:p>
                  </a:txBody>
                  <a:tcPr>
                    <a:lnT w="28575" cap="flat" cmpd="sng">
                      <a:solidFill>
                        <a:schemeClr val="tx1"/>
                      </a:solidFill>
                      <a:prstDash val="solid"/>
                      <a:headEnd type="none" w="med" len="med"/>
                      <a:tailEnd type="none" w="med" len="med"/>
                    </a:lnT>
                  </a:tcPr>
                </a:tc>
                <a:tc rowSpan="2" hMerge="1">
                  <a:txBody>
                    <a:bodyPr/>
                    <a:lstStyle/>
                    <a:p>
                      <a:endParaRPr lang="zh-CN"/>
                    </a:p>
                  </a:txBody>
                  <a:tcPr>
                    <a:lnT w="28575" cap="flat" cmpd="sng">
                      <a:solidFill>
                        <a:schemeClr val="tx1"/>
                      </a:solidFill>
                      <a:prstDash val="solid"/>
                      <a:headEnd type="none" w="med" len="med"/>
                      <a:tailEnd type="none" w="med" len="med"/>
                    </a:lnT>
                  </a:tcPr>
                </a:tc>
                <a:tc rowSpan="2"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tcPr>
                </a:tc>
                <a:extLst>
                  <a:ext uri="{0D108BD9-81ED-4DB2-BD59-A6C34878D82A}">
                    <a16:rowId xmlns:a16="http://schemas.microsoft.com/office/drawing/2014/main" val="10000"/>
                  </a:ext>
                </a:extLst>
              </a:tr>
              <a:tr h="685800">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zh-CN" altLang="en-US" sz="2400"/>
                        <a:t>优秀</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zh-CN" altLang="en-US" sz="2400"/>
                        <a:t>一般</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4" vMerge="1">
                  <a:txBody>
                    <a:bodyPr/>
                    <a:lstStyle/>
                    <a:p>
                      <a:endParaRPr lang="zh-CN"/>
                    </a:p>
                  </a:txBody>
                  <a:tcPr>
                    <a:lnL w="12700" cap="flat" cmpd="sng">
                      <a:solidFill>
                        <a:schemeClr val="tx1"/>
                      </a:solidFill>
                      <a:prstDash val="solid"/>
                      <a:headEnd type="none" w="med" len="med"/>
                      <a:tailEnd type="none" w="med" len="med"/>
                    </a:lnL>
                    <a:lnB w="12700" cap="flat" cmpd="sng">
                      <a:solidFill>
                        <a:schemeClr val="tx1"/>
                      </a:solidFill>
                      <a:prstDash val="solid"/>
                      <a:headEnd type="none" w="med" len="med"/>
                      <a:tailEnd type="none" w="med" len="med"/>
                    </a:lnB>
                  </a:tcPr>
                </a:tc>
                <a:tc hMerge="1" vMerge="1">
                  <a:txBody>
                    <a:bodyPr/>
                    <a:lstStyle/>
                    <a:p>
                      <a:endParaRPr lang="zh-CN"/>
                    </a:p>
                  </a:txBody>
                  <a:tcPr>
                    <a:lnB w="12700" cap="flat" cmpd="sng">
                      <a:solidFill>
                        <a:schemeClr val="tx1"/>
                      </a:solidFill>
                      <a:prstDash val="solid"/>
                      <a:headEnd type="none" w="med" len="med"/>
                      <a:tailEnd type="none" w="med" len="med"/>
                    </a:lnB>
                  </a:tcPr>
                </a:tc>
                <a:tc hMerge="1" vMerge="1">
                  <a:txBody>
                    <a:bodyPr/>
                    <a:lstStyle/>
                    <a:p>
                      <a:endParaRPr lang="zh-CN"/>
                    </a:p>
                  </a:txBody>
                  <a:tcPr>
                    <a:lnB w="12700" cap="flat" cmpd="sng">
                      <a:solidFill>
                        <a:schemeClr val="tx1"/>
                      </a:solidFill>
                      <a:prstDash val="solid"/>
                      <a:headEnd type="none" w="med" len="med"/>
                      <a:tailEnd type="none" w="med" len="med"/>
                    </a:lnB>
                  </a:tcPr>
                </a:tc>
                <a:tc hMerge="1" vMerge="1">
                  <a:txBody>
                    <a:bodyPr/>
                    <a:lstStyle/>
                    <a:p>
                      <a:endParaRPr lang="zh-CN"/>
                    </a:p>
                  </a:txBody>
                  <a:tcPr>
                    <a:lnR w="28575"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1"/>
                  </a:ext>
                </a:extLst>
              </a:tr>
              <a:tr h="609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zh-CN" altLang="en-US" sz="2400"/>
                        <a:t>资金利润率</a:t>
                      </a:r>
                    </a:p>
                  </a:txBody>
                  <a:tcPr marL="91436" marR="9143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13.5</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5.4</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68.39</a:t>
                      </a:r>
                    </a:p>
                  </a:txBody>
                  <a:tcPr marL="91436" marR="91436">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endParaRPr lang="zh-CN" altLang="en-US" sz="2400" b="1" dirty="0">
                        <a:latin typeface="Times New Roman" pitchFamily="18" charset="0"/>
                      </a:endParaRPr>
                    </a:p>
                  </a:txBody>
                  <a:tcPr marL="91436" marR="91436">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40.24</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21.41</a:t>
                      </a:r>
                    </a:p>
                  </a:txBody>
                  <a:tcPr marL="91436" marR="9143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en-US" altLang="x-none" sz="2400"/>
                        <a:t> </a:t>
                      </a:r>
                      <a:r>
                        <a:rPr lang="zh-CN" altLang="en-US" sz="2400" dirty="0"/>
                        <a:t>劳动生产率</a:t>
                      </a:r>
                    </a:p>
                  </a:txBody>
                  <a:tcPr marL="91436" marR="9143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40.7</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29.8</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40.24</a:t>
                      </a:r>
                    </a:p>
                  </a:txBody>
                  <a:tcPr marL="91436" marR="91436">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endParaRPr lang="zh-CN" altLang="en-US" sz="2400" b="1" dirty="0">
                        <a:latin typeface="Times New Roman" pitchFamily="18" charset="0"/>
                      </a:endParaRPr>
                    </a:p>
                  </a:txBody>
                  <a:tcPr marL="91436" marR="91436">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54.58</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11.67</a:t>
                      </a:r>
                    </a:p>
                  </a:txBody>
                  <a:tcPr marL="91436" marR="9143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en-US" altLang="x-none" sz="2400"/>
                        <a:t> </a:t>
                      </a:r>
                      <a:r>
                        <a:rPr lang="zh-CN" altLang="en-US" sz="2400" dirty="0"/>
                        <a:t>产品净值率</a:t>
                      </a:r>
                    </a:p>
                  </a:txBody>
                  <a:tcPr marL="91436" marR="9143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10.7</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6.2</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21.41</a:t>
                      </a:r>
                    </a:p>
                  </a:txBody>
                  <a:tcPr marL="91436" marR="91436">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endParaRPr lang="zh-CN" altLang="en-US" sz="2400" b="1" dirty="0">
                        <a:latin typeface="Times New Roman" pitchFamily="18" charset="0"/>
                      </a:endParaRPr>
                    </a:p>
                  </a:txBody>
                  <a:tcPr marL="91436" marR="91436">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11.67</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400" b="1">
                          <a:latin typeface="Times New Roman" pitchFamily="18" charset="0"/>
                        </a:rPr>
                        <a:t>7.90</a:t>
                      </a:r>
                    </a:p>
                  </a:txBody>
                  <a:tcPr marL="91436" marR="9143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1786" name="对象 31785"/>
          <p:cNvGraphicFramePr>
            <a:graphicFrameLocks noChangeAspect="1"/>
          </p:cNvGraphicFramePr>
          <p:nvPr>
            <p:extLst>
              <p:ext uri="{D42A27DB-BD31-4B8C-83A1-F6EECF244321}">
                <p14:modId xmlns:p14="http://schemas.microsoft.com/office/powerpoint/2010/main" val="28153857"/>
              </p:ext>
            </p:extLst>
          </p:nvPr>
        </p:nvGraphicFramePr>
        <p:xfrm>
          <a:off x="2435543" y="4489133"/>
          <a:ext cx="5181600" cy="1320800"/>
        </p:xfrm>
        <a:graphic>
          <a:graphicData uri="http://schemas.openxmlformats.org/presentationml/2006/ole">
            <mc:AlternateContent xmlns:mc="http://schemas.openxmlformats.org/markup-compatibility/2006">
              <mc:Choice xmlns:v="urn:schemas-microsoft-com:vml" Requires="v">
                <p:oleObj spid="_x0000_s96264" r:id="rId3" imgW="5179669" imgH="1320544" progId="Equation.3">
                  <p:embed/>
                </p:oleObj>
              </mc:Choice>
              <mc:Fallback>
                <p:oleObj r:id="rId3" imgW="5179669" imgH="1320544" progId="Equation.3">
                  <p:embed/>
                  <p:pic>
                    <p:nvPicPr>
                      <p:cNvPr id="31786" name="对象 317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5543" y="4489133"/>
                        <a:ext cx="51816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863433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69" name="对象 32769"/>
          <p:cNvGraphicFramePr>
            <a:graphicFrameLocks noChangeAspect="1"/>
          </p:cNvGraphicFramePr>
          <p:nvPr>
            <p:extLst>
              <p:ext uri="{D42A27DB-BD31-4B8C-83A1-F6EECF244321}">
                <p14:modId xmlns:p14="http://schemas.microsoft.com/office/powerpoint/2010/main" val="3008176534"/>
              </p:ext>
            </p:extLst>
          </p:nvPr>
        </p:nvGraphicFramePr>
        <p:xfrm>
          <a:off x="2388870" y="621030"/>
          <a:ext cx="2273300" cy="1524000"/>
        </p:xfrm>
        <a:graphic>
          <a:graphicData uri="http://schemas.openxmlformats.org/presentationml/2006/ole">
            <mc:AlternateContent xmlns:mc="http://schemas.openxmlformats.org/markup-compatibility/2006">
              <mc:Choice xmlns:v="urn:schemas-microsoft-com:vml" Requires="v">
                <p:oleObj spid="_x0000_s97306" r:id="rId3" imgW="2273617" imgH="1524317" progId="Equation.3">
                  <p:embed/>
                </p:oleObj>
              </mc:Choice>
              <mc:Fallback>
                <p:oleObj r:id="rId3" imgW="2273617" imgH="1524317" progId="Equation.3">
                  <p:embed/>
                  <p:pic>
                    <p:nvPicPr>
                      <p:cNvPr id="32769" name="对象 327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8870" y="621030"/>
                        <a:ext cx="22733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0" name="对象 32770"/>
          <p:cNvGraphicFramePr>
            <a:graphicFrameLocks noChangeAspect="1"/>
          </p:cNvGraphicFramePr>
          <p:nvPr>
            <p:extLst>
              <p:ext uri="{D42A27DB-BD31-4B8C-83A1-F6EECF244321}">
                <p14:modId xmlns:p14="http://schemas.microsoft.com/office/powerpoint/2010/main" val="676101199"/>
              </p:ext>
            </p:extLst>
          </p:nvPr>
        </p:nvGraphicFramePr>
        <p:xfrm>
          <a:off x="5184458" y="611505"/>
          <a:ext cx="3086100" cy="1524000"/>
        </p:xfrm>
        <a:graphic>
          <a:graphicData uri="http://schemas.openxmlformats.org/presentationml/2006/ole">
            <mc:AlternateContent xmlns:mc="http://schemas.openxmlformats.org/markup-compatibility/2006">
              <mc:Choice xmlns:v="urn:schemas-microsoft-com:vml" Requires="v">
                <p:oleObj spid="_x0000_s97307" r:id="rId5" imgW="3086417" imgH="1524317" progId="Equation.3">
                  <p:embed/>
                </p:oleObj>
              </mc:Choice>
              <mc:Fallback>
                <p:oleObj r:id="rId5" imgW="3086417" imgH="1524317" progId="Equation.3">
                  <p:embed/>
                  <p:pic>
                    <p:nvPicPr>
                      <p:cNvPr id="32770" name="对象 327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4458" y="611505"/>
                        <a:ext cx="30861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1" name="对象 32771"/>
          <p:cNvGraphicFramePr>
            <a:graphicFrameLocks noChangeAspect="1"/>
          </p:cNvGraphicFramePr>
          <p:nvPr>
            <p:extLst>
              <p:ext uri="{D42A27DB-BD31-4B8C-83A1-F6EECF244321}">
                <p14:modId xmlns:p14="http://schemas.microsoft.com/office/powerpoint/2010/main" val="2718056919"/>
              </p:ext>
            </p:extLst>
          </p:nvPr>
        </p:nvGraphicFramePr>
        <p:xfrm>
          <a:off x="2388871" y="2373630"/>
          <a:ext cx="6894513" cy="1441450"/>
        </p:xfrm>
        <a:graphic>
          <a:graphicData uri="http://schemas.openxmlformats.org/presentationml/2006/ole">
            <mc:AlternateContent xmlns:mc="http://schemas.openxmlformats.org/markup-compatibility/2006">
              <mc:Choice xmlns:v="urn:schemas-microsoft-com:vml" Requires="v">
                <p:oleObj spid="_x0000_s97308" r:id="rId7" imgW="6236017" imgH="1524317" progId="Equation.3">
                  <p:embed/>
                </p:oleObj>
              </mc:Choice>
              <mc:Fallback>
                <p:oleObj r:id="rId7" imgW="6236017" imgH="1524317" progId="Equation.3">
                  <p:embed/>
                  <p:pic>
                    <p:nvPicPr>
                      <p:cNvPr id="32771" name="对象 327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8871" y="2373630"/>
                        <a:ext cx="6894513"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2" name="对象 32772"/>
          <p:cNvGraphicFramePr>
            <a:graphicFrameLocks noChangeAspect="1"/>
          </p:cNvGraphicFramePr>
          <p:nvPr>
            <p:extLst>
              <p:ext uri="{D42A27DB-BD31-4B8C-83A1-F6EECF244321}">
                <p14:modId xmlns:p14="http://schemas.microsoft.com/office/powerpoint/2010/main" val="4041144512"/>
              </p:ext>
            </p:extLst>
          </p:nvPr>
        </p:nvGraphicFramePr>
        <p:xfrm>
          <a:off x="2922270" y="3821430"/>
          <a:ext cx="5575300" cy="2133600"/>
        </p:xfrm>
        <a:graphic>
          <a:graphicData uri="http://schemas.openxmlformats.org/presentationml/2006/ole">
            <mc:AlternateContent xmlns:mc="http://schemas.openxmlformats.org/markup-compatibility/2006">
              <mc:Choice xmlns:v="urn:schemas-microsoft-com:vml" Requires="v">
                <p:oleObj spid="_x0000_s97309" r:id="rId9" imgW="5575617" imgH="2133917" progId="Equation.3">
                  <p:embed/>
                </p:oleObj>
              </mc:Choice>
              <mc:Fallback>
                <p:oleObj r:id="rId9" imgW="5575617" imgH="2133917" progId="Equation.3">
                  <p:embed/>
                  <p:pic>
                    <p:nvPicPr>
                      <p:cNvPr id="32772" name="对象 327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2270" y="3821430"/>
                        <a:ext cx="55753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7887388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3" name="对象 33793"/>
          <p:cNvGraphicFramePr>
            <a:graphicFrameLocks noChangeAspect="1"/>
          </p:cNvGraphicFramePr>
          <p:nvPr>
            <p:extLst>
              <p:ext uri="{D42A27DB-BD31-4B8C-83A1-F6EECF244321}">
                <p14:modId xmlns:p14="http://schemas.microsoft.com/office/powerpoint/2010/main" val="3166128631"/>
              </p:ext>
            </p:extLst>
          </p:nvPr>
        </p:nvGraphicFramePr>
        <p:xfrm>
          <a:off x="2137411" y="1775461"/>
          <a:ext cx="8143875" cy="550863"/>
        </p:xfrm>
        <a:graphic>
          <a:graphicData uri="http://schemas.openxmlformats.org/presentationml/2006/ole">
            <mc:AlternateContent xmlns:mc="http://schemas.openxmlformats.org/markup-compatibility/2006">
              <mc:Choice xmlns:v="urn:schemas-microsoft-com:vml" Requires="v">
                <p:oleObj spid="_x0000_s98324" r:id="rId3" imgW="6385646" imgH="431930" progId="Equation.3">
                  <p:embed/>
                </p:oleObj>
              </mc:Choice>
              <mc:Fallback>
                <p:oleObj r:id="rId3" imgW="6385646" imgH="431930" progId="Equation.3">
                  <p:embed/>
                  <p:pic>
                    <p:nvPicPr>
                      <p:cNvPr id="33793" name="对象 337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7411" y="1775461"/>
                        <a:ext cx="814387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4" name="对象 33794"/>
          <p:cNvGraphicFramePr>
            <a:graphicFrameLocks noChangeAspect="1"/>
          </p:cNvGraphicFramePr>
          <p:nvPr>
            <p:extLst>
              <p:ext uri="{D42A27DB-BD31-4B8C-83A1-F6EECF244321}">
                <p14:modId xmlns:p14="http://schemas.microsoft.com/office/powerpoint/2010/main" val="1594095986"/>
              </p:ext>
            </p:extLst>
          </p:nvPr>
        </p:nvGraphicFramePr>
        <p:xfrm>
          <a:off x="2289810" y="2918460"/>
          <a:ext cx="7556500" cy="838200"/>
        </p:xfrm>
        <a:graphic>
          <a:graphicData uri="http://schemas.openxmlformats.org/presentationml/2006/ole">
            <mc:AlternateContent xmlns:mc="http://schemas.openxmlformats.org/markup-compatibility/2006">
              <mc:Choice xmlns:v="urn:schemas-microsoft-com:vml" Requires="v">
                <p:oleObj spid="_x0000_s98325" r:id="rId5" imgW="7556817" imgH="838517" progId="Equation.3">
                  <p:embed/>
                </p:oleObj>
              </mc:Choice>
              <mc:Fallback>
                <p:oleObj r:id="rId5" imgW="7556817" imgH="838517" progId="Equation.3">
                  <p:embed/>
                  <p:pic>
                    <p:nvPicPr>
                      <p:cNvPr id="33794" name="对象 337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9810" y="2918460"/>
                        <a:ext cx="75565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5" name="对象 33795"/>
          <p:cNvGraphicFramePr>
            <a:graphicFrameLocks noChangeAspect="1"/>
          </p:cNvGraphicFramePr>
          <p:nvPr>
            <p:extLst>
              <p:ext uri="{D42A27DB-BD31-4B8C-83A1-F6EECF244321}">
                <p14:modId xmlns:p14="http://schemas.microsoft.com/office/powerpoint/2010/main" val="2465151441"/>
              </p:ext>
            </p:extLst>
          </p:nvPr>
        </p:nvGraphicFramePr>
        <p:xfrm>
          <a:off x="2289810" y="4061460"/>
          <a:ext cx="7594600" cy="838200"/>
        </p:xfrm>
        <a:graphic>
          <a:graphicData uri="http://schemas.openxmlformats.org/presentationml/2006/ole">
            <mc:AlternateContent xmlns:mc="http://schemas.openxmlformats.org/markup-compatibility/2006">
              <mc:Choice xmlns:v="urn:schemas-microsoft-com:vml" Requires="v">
                <p:oleObj spid="_x0000_s98326" r:id="rId7" imgW="7594917" imgH="838517" progId="Equation.3">
                  <p:embed/>
                </p:oleObj>
              </mc:Choice>
              <mc:Fallback>
                <p:oleObj r:id="rId7" imgW="7594917" imgH="838517" progId="Equation.3">
                  <p:embed/>
                  <p:pic>
                    <p:nvPicPr>
                      <p:cNvPr id="33795" name="对象 337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9810" y="4061460"/>
                        <a:ext cx="7594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796" name="Rectangle 1030"/>
          <p:cNvSpPr>
            <a:spLocks noChangeArrowheads="1"/>
          </p:cNvSpPr>
          <p:nvPr/>
        </p:nvSpPr>
        <p:spPr bwMode="auto">
          <a:xfrm>
            <a:off x="2289810" y="1013460"/>
            <a:ext cx="525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400">
                <a:solidFill>
                  <a:schemeClr val="accent5">
                    <a:lumMod val="50000"/>
                  </a:schemeClr>
                </a:solidFill>
                <a:latin typeface="微软雅黑" panose="020B0503020204020204" pitchFamily="34" charset="-122"/>
                <a:ea typeface="微软雅黑" panose="020B0503020204020204" pitchFamily="34" charset="-122"/>
              </a:rPr>
              <a:t>线性判别函数：</a:t>
            </a:r>
          </a:p>
        </p:txBody>
      </p:sp>
    </p:spTree>
    <p:extLst>
      <p:ext uri="{BB962C8B-B14F-4D97-AF65-F5344CB8AC3E}">
        <p14:creationId xmlns:p14="http://schemas.microsoft.com/office/powerpoint/2010/main" val="157562422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Box 14"/>
          <p:cNvSpPr txBox="1">
            <a:spLocks noChangeArrowheads="1"/>
          </p:cNvSpPr>
          <p:nvPr/>
        </p:nvSpPr>
        <p:spPr bwMode="auto">
          <a:xfrm>
            <a:off x="1341120" y="0"/>
            <a:ext cx="966597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实际应用中，总体的均值和协方差矩阵一般是未知的，可由样本均值和样本协方差矩阵分别进行估计</a:t>
            </a:r>
            <a:r>
              <a:rPr lang="zh-CN" altLang="en-US" sz="20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设  </a:t>
            </a:r>
            <a:r>
              <a:rPr lang="en-US" altLang="zh-CN" sz="20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来自</a:t>
            </a:r>
            <a:r>
              <a:rPr lang="zh-CN" altLang="en-US" sz="2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总体</a:t>
            </a:r>
            <a:r>
              <a:rPr lang="en-US" altLang="zh-CN" sz="2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000"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的样本</a:t>
            </a:r>
            <a:r>
              <a:rPr lang="zh-CN" altLang="en-US" sz="20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是来自总体</a:t>
            </a:r>
            <a:r>
              <a:rPr lang="en-US" altLang="zh-CN" sz="20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000"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的样本，</a:t>
            </a:r>
            <a:r>
              <a:rPr lang="en-US" altLang="zh-CN" sz="2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l-GR" altLang="en-US" sz="20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000"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l-GR" altLang="en-US" sz="20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000"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的一个无偏估计分别为</a:t>
            </a:r>
          </a:p>
          <a:p>
            <a:endParaRPr lang="zh-CN" altLang="en-US"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4819" name="对象 34819"/>
          <p:cNvGraphicFramePr>
            <a:graphicFrameLocks noChangeAspect="1"/>
          </p:cNvGraphicFramePr>
          <p:nvPr>
            <p:extLst>
              <p:ext uri="{D42A27DB-BD31-4B8C-83A1-F6EECF244321}">
                <p14:modId xmlns:p14="http://schemas.microsoft.com/office/powerpoint/2010/main" val="2683956522"/>
              </p:ext>
            </p:extLst>
          </p:nvPr>
        </p:nvGraphicFramePr>
        <p:xfrm>
          <a:off x="2188846" y="1103585"/>
          <a:ext cx="1268729" cy="433189"/>
        </p:xfrm>
        <a:graphic>
          <a:graphicData uri="http://schemas.openxmlformats.org/presentationml/2006/ole">
            <mc:AlternateContent xmlns:mc="http://schemas.openxmlformats.org/markup-compatibility/2006">
              <mc:Choice xmlns:v="urn:schemas-microsoft-com:vml" Requires="v">
                <p:oleObj spid="_x0000_s99351" r:id="rId3" imgW="749617" imgH="254317" progId="Equation.DSMT4">
                  <p:embed/>
                </p:oleObj>
              </mc:Choice>
              <mc:Fallback>
                <p:oleObj r:id="rId3" imgW="749617" imgH="254317" progId="Equation.DSMT4">
                  <p:embed/>
                  <p:pic>
                    <p:nvPicPr>
                      <p:cNvPr id="34819" name="对象 348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8846" y="1103585"/>
                        <a:ext cx="1268729" cy="433189"/>
                      </a:xfrm>
                      <a:prstGeom prst="rect">
                        <a:avLst/>
                      </a:prstGeom>
                      <a:noFill/>
                      <a:ln>
                        <a:noFill/>
                      </a:ln>
                    </p:spPr>
                  </p:pic>
                </p:oleObj>
              </mc:Fallback>
            </mc:AlternateContent>
          </a:graphicData>
        </a:graphic>
      </p:graphicFrame>
      <p:graphicFrame>
        <p:nvGraphicFramePr>
          <p:cNvPr id="34821" name="对象 34821"/>
          <p:cNvGraphicFramePr>
            <a:graphicFrameLocks noChangeAspect="1"/>
          </p:cNvGraphicFramePr>
          <p:nvPr>
            <p:extLst>
              <p:ext uri="{D42A27DB-BD31-4B8C-83A1-F6EECF244321}">
                <p14:modId xmlns:p14="http://schemas.microsoft.com/office/powerpoint/2010/main" val="148580274"/>
              </p:ext>
            </p:extLst>
          </p:nvPr>
        </p:nvGraphicFramePr>
        <p:xfrm>
          <a:off x="5790247" y="1103585"/>
          <a:ext cx="1296353" cy="421864"/>
        </p:xfrm>
        <a:graphic>
          <a:graphicData uri="http://schemas.openxmlformats.org/presentationml/2006/ole">
            <mc:AlternateContent xmlns:mc="http://schemas.openxmlformats.org/markup-compatibility/2006">
              <mc:Choice xmlns:v="urn:schemas-microsoft-com:vml" Requires="v">
                <p:oleObj spid="_x0000_s99352" r:id="rId5" imgW="787717" imgH="254317" progId="Equation.DSMT4">
                  <p:embed/>
                </p:oleObj>
              </mc:Choice>
              <mc:Fallback>
                <p:oleObj r:id="rId5" imgW="787717" imgH="254317" progId="Equation.DSMT4">
                  <p:embed/>
                  <p:pic>
                    <p:nvPicPr>
                      <p:cNvPr id="34821" name="对象 348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0247" y="1103585"/>
                        <a:ext cx="1296353" cy="421864"/>
                      </a:xfrm>
                      <a:prstGeom prst="rect">
                        <a:avLst/>
                      </a:prstGeom>
                      <a:noFill/>
                      <a:ln>
                        <a:noFill/>
                      </a:ln>
                    </p:spPr>
                  </p:pic>
                </p:oleObj>
              </mc:Fallback>
            </mc:AlternateContent>
          </a:graphicData>
        </a:graphic>
      </p:graphicFrame>
      <p:graphicFrame>
        <p:nvGraphicFramePr>
          <p:cNvPr id="34822" name="Object 18"/>
          <p:cNvGraphicFramePr>
            <a:graphicFrameLocks noChangeAspect="1"/>
          </p:cNvGraphicFramePr>
          <p:nvPr>
            <p:extLst>
              <p:ext uri="{D42A27DB-BD31-4B8C-83A1-F6EECF244321}">
                <p14:modId xmlns:p14="http://schemas.microsoft.com/office/powerpoint/2010/main" val="1409022347"/>
              </p:ext>
            </p:extLst>
          </p:nvPr>
        </p:nvGraphicFramePr>
        <p:xfrm>
          <a:off x="2354581" y="1909446"/>
          <a:ext cx="7483475" cy="4537075"/>
        </p:xfrm>
        <a:graphic>
          <a:graphicData uri="http://schemas.openxmlformats.org/presentationml/2006/ole">
            <mc:AlternateContent xmlns:mc="http://schemas.openxmlformats.org/markup-compatibility/2006">
              <mc:Choice xmlns:v="urn:schemas-microsoft-com:vml" Requires="v">
                <p:oleObj spid="_x0000_s99353" r:id="rId7" imgW="4183920" imgH="2540160" progId="Word.Document.8">
                  <p:embed/>
                </p:oleObj>
              </mc:Choice>
              <mc:Fallback>
                <p:oleObj r:id="rId7" imgW="4183920" imgH="2540160" progId="Word.Document.8">
                  <p:embed/>
                  <p:pic>
                    <p:nvPicPr>
                      <p:cNvPr id="34822"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4581" y="1909446"/>
                        <a:ext cx="748347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5919715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8"/>
          <p:cNvSpPr txBox="1">
            <a:spLocks noRot="1" noChangeAspect="1" noChangeArrowheads="1"/>
          </p:cNvSpPr>
          <p:nvPr/>
        </p:nvSpPr>
        <p:spPr bwMode="auto">
          <a:xfrm>
            <a:off x="1981200" y="1066801"/>
            <a:ext cx="854075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buFont typeface="Arial" panose="020B0604020202020204" pitchFamily="34" charset="0"/>
              <a:buChar char="•"/>
            </a:pPr>
            <a:r>
              <a:rPr lang="zh-CN" altLang="en-US" sz="28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这里我们应该注意到：</a:t>
            </a:r>
          </a:p>
        </p:txBody>
      </p:sp>
      <p:graphicFrame>
        <p:nvGraphicFramePr>
          <p:cNvPr id="35842" name="Object 2"/>
          <p:cNvGraphicFramePr>
            <a:graphicFrameLocks noChangeAspect="1"/>
          </p:cNvGraphicFramePr>
          <p:nvPr>
            <p:extLst>
              <p:ext uri="{D42A27DB-BD31-4B8C-83A1-F6EECF244321}">
                <p14:modId xmlns:p14="http://schemas.microsoft.com/office/powerpoint/2010/main" val="4156164766"/>
              </p:ext>
            </p:extLst>
          </p:nvPr>
        </p:nvGraphicFramePr>
        <p:xfrm>
          <a:off x="2209801" y="1687514"/>
          <a:ext cx="8488363" cy="3952875"/>
        </p:xfrm>
        <a:graphic>
          <a:graphicData uri="http://schemas.openxmlformats.org/presentationml/2006/ole">
            <mc:AlternateContent xmlns:mc="http://schemas.openxmlformats.org/markup-compatibility/2006">
              <mc:Choice xmlns:v="urn:schemas-microsoft-com:vml" Requires="v">
                <p:oleObj spid="_x0000_s100360" r:id="rId3" imgW="3702960" imgH="1722240" progId="Word.Document.8">
                  <p:embed/>
                </p:oleObj>
              </mc:Choice>
              <mc:Fallback>
                <p:oleObj r:id="rId3" imgW="3702960" imgH="1722240" progId="Word.Document.8">
                  <p:embed/>
                  <p:pic>
                    <p:nvPicPr>
                      <p:cNvPr id="358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1" y="1687514"/>
                        <a:ext cx="8488363"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91692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5" name="Object 2"/>
          <p:cNvGraphicFramePr>
            <a:graphicFrameLocks noChangeAspect="1"/>
          </p:cNvGraphicFramePr>
          <p:nvPr>
            <p:extLst>
              <p:ext uri="{D42A27DB-BD31-4B8C-83A1-F6EECF244321}">
                <p14:modId xmlns:p14="http://schemas.microsoft.com/office/powerpoint/2010/main" val="1316106853"/>
              </p:ext>
            </p:extLst>
          </p:nvPr>
        </p:nvGraphicFramePr>
        <p:xfrm>
          <a:off x="2230438" y="1268413"/>
          <a:ext cx="8304212" cy="4168775"/>
        </p:xfrm>
        <a:graphic>
          <a:graphicData uri="http://schemas.openxmlformats.org/presentationml/2006/ole">
            <mc:AlternateContent xmlns:mc="http://schemas.openxmlformats.org/markup-compatibility/2006">
              <mc:Choice xmlns:v="urn:schemas-microsoft-com:vml" Requires="v">
                <p:oleObj spid="_x0000_s101384" name="Document" r:id="rId3" imgW="3767177" imgH="1895366" progId="Word.Document.8">
                  <p:embed/>
                </p:oleObj>
              </mc:Choice>
              <mc:Fallback>
                <p:oleObj name="Document" r:id="rId3" imgW="3767177" imgH="1895366" progId="Word.Document.8">
                  <p:embed/>
                  <p:pic>
                    <p:nvPicPr>
                      <p:cNvPr id="36865" name="Object 2"/>
                      <p:cNvPicPr>
                        <a:picLocks noChangeAspect="1" noChangeArrowheads="1"/>
                      </p:cNvPicPr>
                      <p:nvPr/>
                    </p:nvPicPr>
                    <p:blipFill>
                      <a:blip r:embed="rId4"/>
                      <a:srcRect/>
                      <a:stretch>
                        <a:fillRect/>
                      </a:stretch>
                    </p:blipFill>
                    <p:spPr bwMode="auto">
                      <a:xfrm>
                        <a:off x="2230438" y="1268413"/>
                        <a:ext cx="8304212"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7977018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5"/>
          <p:cNvSpPr>
            <a:spLocks noChangeArrowheads="1"/>
          </p:cNvSpPr>
          <p:nvPr/>
        </p:nvSpPr>
        <p:spPr bwMode="auto">
          <a:xfrm>
            <a:off x="2209801" y="533401"/>
            <a:ext cx="13684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400">
                <a:latin typeface="Times New Roman" panose="02020603050405020304" pitchFamily="18" charset="0"/>
              </a:rPr>
              <a:t>例</a:t>
            </a:r>
            <a:r>
              <a:rPr lang="en-US" altLang="zh-CN" sz="2400">
                <a:latin typeface="Times New Roman" panose="02020603050405020304" pitchFamily="18" charset="0"/>
              </a:rPr>
              <a:t>1</a:t>
            </a:r>
            <a:r>
              <a:rPr lang="zh-CN" altLang="en-US" sz="2400">
                <a:latin typeface="Times New Roman" panose="02020603050405020304" pitchFamily="18" charset="0"/>
              </a:rPr>
              <a:t>：</a:t>
            </a:r>
          </a:p>
        </p:txBody>
      </p:sp>
      <p:graphicFrame>
        <p:nvGraphicFramePr>
          <p:cNvPr id="37891" name="表格 37890"/>
          <p:cNvGraphicFramePr/>
          <p:nvPr/>
        </p:nvGraphicFramePr>
        <p:xfrm>
          <a:off x="3359151" y="620714"/>
          <a:ext cx="4392613" cy="5951574"/>
        </p:xfrm>
        <a:graphic>
          <a:graphicData uri="http://schemas.openxmlformats.org/drawingml/2006/table">
            <a:tbl>
              <a:tblPr/>
              <a:tblGrid>
                <a:gridCol w="1093788">
                  <a:extLst>
                    <a:ext uri="{9D8B030D-6E8A-4147-A177-3AD203B41FA5}">
                      <a16:colId xmlns:a16="http://schemas.microsoft.com/office/drawing/2014/main" val="20000"/>
                    </a:ext>
                  </a:extLst>
                </a:gridCol>
                <a:gridCol w="1100137">
                  <a:extLst>
                    <a:ext uri="{9D8B030D-6E8A-4147-A177-3AD203B41FA5}">
                      <a16:colId xmlns:a16="http://schemas.microsoft.com/office/drawing/2014/main" val="20001"/>
                    </a:ext>
                  </a:extLst>
                </a:gridCol>
                <a:gridCol w="1098550">
                  <a:extLst>
                    <a:ext uri="{9D8B030D-6E8A-4147-A177-3AD203B41FA5}">
                      <a16:colId xmlns:a16="http://schemas.microsoft.com/office/drawing/2014/main" val="20002"/>
                    </a:ext>
                  </a:extLst>
                </a:gridCol>
                <a:gridCol w="1100138">
                  <a:extLst>
                    <a:ext uri="{9D8B030D-6E8A-4147-A177-3AD203B41FA5}">
                      <a16:colId xmlns:a16="http://schemas.microsoft.com/office/drawing/2014/main" val="20003"/>
                    </a:ext>
                  </a:extLst>
                </a:gridCol>
              </a:tblGrid>
              <a:tr h="396854">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2000" b="1">
                          <a:latin typeface="宋体" pitchFamily="2" charset="-122"/>
                        </a:rPr>
                        <a:t>　</a:t>
                      </a:r>
                      <a:endParaRPr lang="zh-CN" altLang="en-US"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x1</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x2</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x3</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54">
                <a:tc rowSpan="5">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2000" b="1">
                          <a:latin typeface="宋体" pitchFamily="2" charset="-122"/>
                        </a:rPr>
                        <a:t>高水平</a:t>
                      </a:r>
                      <a:endParaRPr lang="zh-CN" altLang="en-US"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76</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5374</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79.5</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5359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19">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78</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5372</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72.1</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95.9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5242</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73.8</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77</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5370</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54">
                <a:tc rowSpan="5">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2000" b="1">
                          <a:latin typeface="宋体" pitchFamily="2" charset="-122"/>
                        </a:rPr>
                        <a:t>中水平</a:t>
                      </a:r>
                      <a:endParaRPr lang="zh-CN" altLang="en-US"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71.2</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93</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4250</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75.3</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94.9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3412</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19">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70</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91.2</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3390</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72.8</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2300</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62.9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80.6</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3799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854">
                <a:tc rowSpan="4">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2000" b="1">
                          <a:latin typeface="宋体" pitchFamily="2" charset="-122"/>
                        </a:rPr>
                        <a:t>待判</a:t>
                      </a:r>
                      <a:endParaRPr lang="zh-CN" altLang="en-US"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68.5</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79.3</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1950</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69.9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96.9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2840</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77.6</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93.8</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5233</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69.3</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90.3</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5158</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0760875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3"/>
          <p:cNvSpPr txBox="1">
            <a:spLocks noRot="1" noChangeAspect="1" noChangeArrowheads="1"/>
          </p:cNvSpPr>
          <p:nvPr/>
        </p:nvSpPr>
        <p:spPr bwMode="auto">
          <a:xfrm>
            <a:off x="1851660" y="628651"/>
            <a:ext cx="8366760" cy="524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lnSpc>
                <a:spcPct val="150000"/>
              </a:lnSpc>
              <a:spcBef>
                <a:spcPct val="20000"/>
              </a:spcBef>
              <a:buFont typeface="Arial" panose="020B0604020202020204" pitchFamily="34" charset="0"/>
              <a:buChar char="•"/>
            </a:pP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把这类问题用数学语言来表达，可以叙述如下：设有</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n</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个样本，对每个样本测得</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p</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项指标（变量）的数据，已知每个样本属于</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k</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个类别（或总体）</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G</a:t>
            </a:r>
            <a:r>
              <a:rPr lang="en-US" altLang="zh-CN" sz="2400" baseline="-25000" dirty="0">
                <a:solidFill>
                  <a:schemeClr val="accent5">
                    <a:lumMod val="50000"/>
                  </a:schemeClr>
                </a:solidFill>
                <a:latin typeface="Times New Roman" panose="02020603050405020304" pitchFamily="18" charset="0"/>
                <a:cs typeface="Times New Roman" panose="02020603050405020304" pitchFamily="18" charset="0"/>
              </a:rPr>
              <a:t>1</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G</a:t>
            </a:r>
            <a:r>
              <a:rPr lang="en-US" altLang="zh-CN" sz="2400" baseline="-25000" dirty="0">
                <a:solidFill>
                  <a:schemeClr val="accent5">
                    <a:lumMod val="50000"/>
                  </a:schemeClr>
                </a:solidFill>
                <a:latin typeface="Times New Roman" panose="02020603050405020304" pitchFamily="18" charset="0"/>
                <a:cs typeface="Times New Roman" panose="02020603050405020304" pitchFamily="18" charset="0"/>
              </a:rPr>
              <a:t>2</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i="1" dirty="0" err="1">
                <a:solidFill>
                  <a:schemeClr val="accent5">
                    <a:lumMod val="50000"/>
                  </a:schemeClr>
                </a:solidFill>
                <a:latin typeface="Times New Roman" panose="02020603050405020304" pitchFamily="18" charset="0"/>
                <a:cs typeface="Times New Roman" panose="02020603050405020304" pitchFamily="18" charset="0"/>
              </a:rPr>
              <a:t>G</a:t>
            </a:r>
            <a:r>
              <a:rPr lang="en-US" altLang="zh-CN" sz="2400" i="1" baseline="-25000" dirty="0" err="1">
                <a:solidFill>
                  <a:schemeClr val="accent5">
                    <a:lumMod val="50000"/>
                  </a:schemeClr>
                </a:solidFill>
                <a:latin typeface="Times New Roman" panose="02020603050405020304" pitchFamily="18" charset="0"/>
                <a:cs typeface="Times New Roman" panose="02020603050405020304" pitchFamily="18" charset="0"/>
              </a:rPr>
              <a:t>k</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中的某一类，且它们的分布函数分别为</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F</a:t>
            </a:r>
            <a:r>
              <a:rPr lang="en-US" altLang="zh-CN" sz="2400" i="1" baseline="-25000" dirty="0">
                <a:solidFill>
                  <a:schemeClr val="accent5">
                    <a:lumMod val="50000"/>
                  </a:schemeClr>
                </a:solidFill>
                <a:latin typeface="Times New Roman" panose="02020603050405020304" pitchFamily="18" charset="0"/>
                <a:cs typeface="Times New Roman" panose="02020603050405020304" pitchFamily="18" charset="0"/>
              </a:rPr>
              <a:t>1</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x</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F</a:t>
            </a:r>
            <a:r>
              <a:rPr lang="en-US" altLang="zh-CN" sz="2400" i="1" baseline="-25000" dirty="0">
                <a:solidFill>
                  <a:schemeClr val="accent5">
                    <a:lumMod val="50000"/>
                  </a:schemeClr>
                </a:solidFill>
                <a:latin typeface="Times New Roman" panose="02020603050405020304" pitchFamily="18" charset="0"/>
                <a:cs typeface="Times New Roman" panose="02020603050405020304" pitchFamily="18" charset="0"/>
              </a:rPr>
              <a:t>2</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x</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i="1" dirty="0" err="1">
                <a:solidFill>
                  <a:schemeClr val="accent5">
                    <a:lumMod val="50000"/>
                  </a:schemeClr>
                </a:solidFill>
                <a:latin typeface="Times New Roman" panose="02020603050405020304" pitchFamily="18" charset="0"/>
                <a:cs typeface="Times New Roman" panose="02020603050405020304" pitchFamily="18" charset="0"/>
              </a:rPr>
              <a:t>F</a:t>
            </a:r>
            <a:r>
              <a:rPr lang="en-US" altLang="zh-CN" sz="2400" i="1" baseline="-25000" dirty="0" err="1">
                <a:solidFill>
                  <a:schemeClr val="accent5">
                    <a:lumMod val="50000"/>
                  </a:schemeClr>
                </a:solidFill>
                <a:latin typeface="Times New Roman" panose="02020603050405020304" pitchFamily="18" charset="0"/>
                <a:cs typeface="Times New Roman" panose="02020603050405020304" pitchFamily="18" charset="0"/>
              </a:rPr>
              <a:t>k</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x</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。我们希望利用这些数据，找出一种判别函数，使得这一函数具有某种最优性质，能把属于不同类别的样本点尽可能地区别开来，并对测得同样</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p</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项指标（变量）数据的一个新样本，能判定这个样本归属于哪一类</a:t>
            </a:r>
            <a:r>
              <a:rPr lang="zh-CN" altLang="en-US" sz="3200" dirty="0">
                <a:solidFill>
                  <a:schemeClr val="accent5">
                    <a:lumMod val="50000"/>
                  </a:schemeClr>
                </a:solidFill>
              </a:rPr>
              <a:t>。</a:t>
            </a:r>
          </a:p>
        </p:txBody>
      </p:sp>
    </p:spTree>
    <p:extLst>
      <p:ext uri="{BB962C8B-B14F-4D97-AF65-F5344CB8AC3E}">
        <p14:creationId xmlns:p14="http://schemas.microsoft.com/office/powerpoint/2010/main" val="300857509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表格 38913"/>
          <p:cNvGraphicFramePr/>
          <p:nvPr/>
        </p:nvGraphicFramePr>
        <p:xfrm>
          <a:off x="2667000" y="1752600"/>
          <a:ext cx="7442201" cy="3276600"/>
        </p:xfrm>
        <a:graphic>
          <a:graphicData uri="http://schemas.openxmlformats.org/drawingml/2006/table">
            <a:tbl>
              <a:tblPr/>
              <a:tblGrid>
                <a:gridCol w="719107">
                  <a:extLst>
                    <a:ext uri="{9D8B030D-6E8A-4147-A177-3AD203B41FA5}">
                      <a16:colId xmlns:a16="http://schemas.microsoft.com/office/drawing/2014/main" val="20000"/>
                    </a:ext>
                  </a:extLst>
                </a:gridCol>
                <a:gridCol w="1223910">
                  <a:extLst>
                    <a:ext uri="{9D8B030D-6E8A-4147-A177-3AD203B41FA5}">
                      <a16:colId xmlns:a16="http://schemas.microsoft.com/office/drawing/2014/main" val="20001"/>
                    </a:ext>
                  </a:extLst>
                </a:gridCol>
                <a:gridCol w="1225498">
                  <a:extLst>
                    <a:ext uri="{9D8B030D-6E8A-4147-A177-3AD203B41FA5}">
                      <a16:colId xmlns:a16="http://schemas.microsoft.com/office/drawing/2014/main" val="20002"/>
                    </a:ext>
                  </a:extLst>
                </a:gridCol>
                <a:gridCol w="1219148">
                  <a:extLst>
                    <a:ext uri="{9D8B030D-6E8A-4147-A177-3AD203B41FA5}">
                      <a16:colId xmlns:a16="http://schemas.microsoft.com/office/drawing/2014/main" val="20003"/>
                    </a:ext>
                  </a:extLst>
                </a:gridCol>
                <a:gridCol w="208272">
                  <a:extLst>
                    <a:ext uri="{9D8B030D-6E8A-4147-A177-3AD203B41FA5}">
                      <a16:colId xmlns:a16="http://schemas.microsoft.com/office/drawing/2014/main" val="20004"/>
                    </a:ext>
                  </a:extLst>
                </a:gridCol>
                <a:gridCol w="1512823">
                  <a:extLst>
                    <a:ext uri="{9D8B030D-6E8A-4147-A177-3AD203B41FA5}">
                      <a16:colId xmlns:a16="http://schemas.microsoft.com/office/drawing/2014/main" val="20005"/>
                    </a:ext>
                  </a:extLst>
                </a:gridCol>
                <a:gridCol w="1333443">
                  <a:extLst>
                    <a:ext uri="{9D8B030D-6E8A-4147-A177-3AD203B41FA5}">
                      <a16:colId xmlns:a16="http://schemas.microsoft.com/office/drawing/2014/main" val="20006"/>
                    </a:ext>
                  </a:extLst>
                </a:gridCol>
              </a:tblGrid>
              <a:tr h="609600">
                <a:tc rowSpan="2">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zh-CN" altLang="en-US" sz="2400"/>
                        <a:t>变量</a:t>
                      </a:r>
                    </a:p>
                  </a:txBody>
                  <a:tcPr marL="91436" marR="9143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zh-CN" altLang="en-US" sz="2400"/>
                        <a:t>均值向量</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rowSpan="2" gridSpan="4">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zh-CN" altLang="en-US" sz="2400"/>
                        <a:t>协方差矩阵的估计</a:t>
                      </a:r>
                    </a:p>
                  </a:txBody>
                  <a:tcPr marL="91436" marR="9143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hMerge="1">
                  <a:txBody>
                    <a:bodyPr/>
                    <a:lstStyle/>
                    <a:p>
                      <a:endParaRPr lang="zh-CN"/>
                    </a:p>
                  </a:txBody>
                  <a:tcPr>
                    <a:lnT w="28575" cap="flat" cmpd="sng">
                      <a:solidFill>
                        <a:schemeClr val="tx1"/>
                      </a:solidFill>
                      <a:prstDash val="solid"/>
                      <a:headEnd type="none" w="med" len="med"/>
                      <a:tailEnd type="none" w="med" len="med"/>
                    </a:lnT>
                  </a:tcPr>
                </a:tc>
                <a:tc rowSpan="2" hMerge="1">
                  <a:txBody>
                    <a:bodyPr/>
                    <a:lstStyle/>
                    <a:p>
                      <a:endParaRPr lang="zh-CN"/>
                    </a:p>
                  </a:txBody>
                  <a:tcPr>
                    <a:lnT w="28575" cap="flat" cmpd="sng">
                      <a:solidFill>
                        <a:schemeClr val="tx1"/>
                      </a:solidFill>
                      <a:prstDash val="solid"/>
                      <a:headEnd type="none" w="med" len="med"/>
                      <a:tailEnd type="none" w="med" len="med"/>
                    </a:lnT>
                  </a:tcPr>
                </a:tc>
                <a:tc rowSpan="2"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tcPr>
                </a:tc>
                <a:extLst>
                  <a:ext uri="{0D108BD9-81ED-4DB2-BD59-A6C34878D82A}">
                    <a16:rowId xmlns:a16="http://schemas.microsoft.com/office/drawing/2014/main" val="10000"/>
                  </a:ext>
                </a:extLst>
              </a:tr>
              <a:tr h="685800">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zh-CN" altLang="en-US" sz="2400"/>
                        <a:t>高</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zh-CN" altLang="en-US" sz="2400"/>
                        <a:t>中</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4" vMerge="1">
                  <a:txBody>
                    <a:bodyPr/>
                    <a:lstStyle/>
                    <a:p>
                      <a:endParaRPr lang="zh-CN"/>
                    </a:p>
                  </a:txBody>
                  <a:tcPr>
                    <a:lnL w="12700" cap="flat" cmpd="sng">
                      <a:solidFill>
                        <a:schemeClr val="tx1"/>
                      </a:solidFill>
                      <a:prstDash val="solid"/>
                      <a:headEnd type="none" w="med" len="med"/>
                      <a:tailEnd type="none" w="med" len="med"/>
                    </a:lnL>
                    <a:lnB w="12700" cap="flat" cmpd="sng">
                      <a:solidFill>
                        <a:schemeClr val="tx1"/>
                      </a:solidFill>
                      <a:prstDash val="solid"/>
                      <a:headEnd type="none" w="med" len="med"/>
                      <a:tailEnd type="none" w="med" len="med"/>
                    </a:lnB>
                  </a:tcPr>
                </a:tc>
                <a:tc hMerge="1" vMerge="1">
                  <a:txBody>
                    <a:bodyPr/>
                    <a:lstStyle/>
                    <a:p>
                      <a:endParaRPr lang="zh-CN"/>
                    </a:p>
                  </a:txBody>
                  <a:tcPr>
                    <a:lnB w="12700" cap="flat" cmpd="sng">
                      <a:solidFill>
                        <a:schemeClr val="tx1"/>
                      </a:solidFill>
                      <a:prstDash val="solid"/>
                      <a:headEnd type="none" w="med" len="med"/>
                      <a:tailEnd type="none" w="med" len="med"/>
                    </a:lnB>
                  </a:tcPr>
                </a:tc>
                <a:tc hMerge="1" vMerge="1">
                  <a:txBody>
                    <a:bodyPr/>
                    <a:lstStyle/>
                    <a:p>
                      <a:endParaRPr lang="zh-CN"/>
                    </a:p>
                  </a:txBody>
                  <a:tcPr>
                    <a:lnB w="12700" cap="flat" cmpd="sng">
                      <a:solidFill>
                        <a:schemeClr val="tx1"/>
                      </a:solidFill>
                      <a:prstDash val="solid"/>
                      <a:headEnd type="none" w="med" len="med"/>
                      <a:tailEnd type="none" w="med" len="med"/>
                    </a:lnB>
                  </a:tcPr>
                </a:tc>
                <a:tc hMerge="1" vMerge="1">
                  <a:txBody>
                    <a:bodyPr/>
                    <a:lstStyle/>
                    <a:p>
                      <a:endParaRPr lang="zh-CN"/>
                    </a:p>
                  </a:txBody>
                  <a:tcPr>
                    <a:lnR w="28575"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1"/>
                  </a:ext>
                </a:extLst>
              </a:tr>
              <a:tr h="609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en-US" altLang="x-none" sz="2400"/>
                        <a:t>x1</a:t>
                      </a:r>
                    </a:p>
                  </a:txBody>
                  <a:tcPr marL="91436" marR="9143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75.88</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70.44</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153.8</a:t>
                      </a:r>
                    </a:p>
                  </a:txBody>
                  <a:tcPr marL="91436" marR="91436">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endParaRPr lang="zh-CN" altLang="en-US" sz="2000" b="1" dirty="0">
                        <a:latin typeface="Times New Roman" pitchFamily="18" charset="0"/>
                      </a:endParaRPr>
                    </a:p>
                  </a:txBody>
                  <a:tcPr marL="91436" marR="91436">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218.95</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-5558.75</a:t>
                      </a:r>
                    </a:p>
                  </a:txBody>
                  <a:tcPr marL="91436" marR="9143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en-US" altLang="x-none" sz="2400"/>
                        <a:t>x2</a:t>
                      </a:r>
                    </a:p>
                  </a:txBody>
                  <a:tcPr marL="91436" marR="9143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93.98</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91.74</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218.95</a:t>
                      </a:r>
                    </a:p>
                  </a:txBody>
                  <a:tcPr marL="91436" marR="91436">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endParaRPr lang="zh-CN" altLang="en-US" sz="2000" b="1" dirty="0">
                        <a:latin typeface="Times New Roman" pitchFamily="18" charset="0"/>
                      </a:endParaRPr>
                    </a:p>
                  </a:txBody>
                  <a:tcPr marL="91436" marR="91436">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695.35</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-14484.25</a:t>
                      </a:r>
                    </a:p>
                  </a:txBody>
                  <a:tcPr marL="91436" marR="9143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20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en-US" altLang="x-none" sz="2400"/>
                        <a:t>x3</a:t>
                      </a:r>
                    </a:p>
                  </a:txBody>
                  <a:tcPr marL="91436" marR="9143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5343.4</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3430.2</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-5558.75</a:t>
                      </a:r>
                    </a:p>
                  </a:txBody>
                  <a:tcPr marL="91436" marR="91436">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endParaRPr lang="zh-CN" altLang="en-US" sz="2000" b="1" dirty="0">
                        <a:latin typeface="Times New Roman" pitchFamily="18" charset="0"/>
                      </a:endParaRPr>
                    </a:p>
                  </a:txBody>
                  <a:tcPr marL="91436" marR="91436">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-14484.25</a:t>
                      </a:r>
                    </a:p>
                  </a:txBody>
                  <a:tcPr marL="91436" marR="9143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b="1">
                          <a:latin typeface="Times New Roman" pitchFamily="18" charset="0"/>
                        </a:rPr>
                        <a:t>2625465</a:t>
                      </a:r>
                    </a:p>
                    <a:p>
                      <a:pPr marL="0" lvl="0" indent="0" algn="ctr" eaLnBrk="1" hangingPunct="1">
                        <a:buClr>
                          <a:schemeClr val="bg2"/>
                        </a:buClr>
                        <a:buSzPct val="75000"/>
                        <a:buFont typeface="Wingdings" pitchFamily="2" charset="2"/>
                        <a:buNone/>
                      </a:pPr>
                      <a:endParaRPr lang="en-US" altLang="x-none" sz="2000" b="1">
                        <a:latin typeface="Times New Roman" pitchFamily="18" charset="0"/>
                      </a:endParaRPr>
                    </a:p>
                  </a:txBody>
                  <a:tcPr marL="91436" marR="9143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1042310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7" name="对象 39937"/>
          <p:cNvGraphicFramePr>
            <a:graphicFrameLocks noChangeAspect="1"/>
          </p:cNvGraphicFramePr>
          <p:nvPr>
            <p:extLst>
              <p:ext uri="{D42A27DB-BD31-4B8C-83A1-F6EECF244321}">
                <p14:modId xmlns:p14="http://schemas.microsoft.com/office/powerpoint/2010/main" val="2080079054"/>
              </p:ext>
            </p:extLst>
          </p:nvPr>
        </p:nvGraphicFramePr>
        <p:xfrm>
          <a:off x="1893571" y="693420"/>
          <a:ext cx="2378075" cy="1447800"/>
        </p:xfrm>
        <a:graphic>
          <a:graphicData uri="http://schemas.openxmlformats.org/presentationml/2006/ole">
            <mc:AlternateContent xmlns:mc="http://schemas.openxmlformats.org/markup-compatibility/2006">
              <mc:Choice xmlns:v="urn:schemas-microsoft-com:vml" Requires="v">
                <p:oleObj spid="_x0000_s102426" r:id="rId3" imgW="1168717" imgH="711517" progId="Equation.3">
                  <p:embed/>
                </p:oleObj>
              </mc:Choice>
              <mc:Fallback>
                <p:oleObj r:id="rId3" imgW="1168717" imgH="711517" progId="Equation.3">
                  <p:embed/>
                  <p:pic>
                    <p:nvPicPr>
                      <p:cNvPr id="39937" name="对象 399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3571" y="693420"/>
                        <a:ext cx="23780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38" name="对象 39938"/>
          <p:cNvGraphicFramePr>
            <a:graphicFrameLocks noChangeAspect="1"/>
          </p:cNvGraphicFramePr>
          <p:nvPr>
            <p:extLst>
              <p:ext uri="{D42A27DB-BD31-4B8C-83A1-F6EECF244321}">
                <p14:modId xmlns:p14="http://schemas.microsoft.com/office/powerpoint/2010/main" val="3969978520"/>
              </p:ext>
            </p:extLst>
          </p:nvPr>
        </p:nvGraphicFramePr>
        <p:xfrm>
          <a:off x="5017771" y="693421"/>
          <a:ext cx="3057525" cy="1490663"/>
        </p:xfrm>
        <a:graphic>
          <a:graphicData uri="http://schemas.openxmlformats.org/presentationml/2006/ole">
            <mc:AlternateContent xmlns:mc="http://schemas.openxmlformats.org/markup-compatibility/2006">
              <mc:Choice xmlns:v="urn:schemas-microsoft-com:vml" Requires="v">
                <p:oleObj spid="_x0000_s102427" r:id="rId5" imgW="1460183" imgH="711208" progId="Equation.3">
                  <p:embed/>
                </p:oleObj>
              </mc:Choice>
              <mc:Fallback>
                <p:oleObj r:id="rId5" imgW="1460183" imgH="711208" progId="Equation.3">
                  <p:embed/>
                  <p:pic>
                    <p:nvPicPr>
                      <p:cNvPr id="39938" name="对象 399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7771" y="693421"/>
                        <a:ext cx="305752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39" name="对象 39939"/>
          <p:cNvGraphicFramePr>
            <a:graphicFrameLocks noChangeAspect="1"/>
          </p:cNvGraphicFramePr>
          <p:nvPr>
            <p:extLst>
              <p:ext uri="{D42A27DB-BD31-4B8C-83A1-F6EECF244321}">
                <p14:modId xmlns:p14="http://schemas.microsoft.com/office/powerpoint/2010/main" val="1906122578"/>
              </p:ext>
            </p:extLst>
          </p:nvPr>
        </p:nvGraphicFramePr>
        <p:xfrm>
          <a:off x="2884171" y="2369820"/>
          <a:ext cx="5751513" cy="1371600"/>
        </p:xfrm>
        <a:graphic>
          <a:graphicData uri="http://schemas.openxmlformats.org/presentationml/2006/ole">
            <mc:AlternateContent xmlns:mc="http://schemas.openxmlformats.org/markup-compatibility/2006">
              <mc:Choice xmlns:v="urn:schemas-microsoft-com:vml" Requires="v">
                <p:oleObj spid="_x0000_s102428" r:id="rId7" imgW="2551910" imgH="711208" progId="Equation.3">
                  <p:embed/>
                </p:oleObj>
              </mc:Choice>
              <mc:Fallback>
                <p:oleObj r:id="rId7" imgW="2551910" imgH="711208" progId="Equation.3">
                  <p:embed/>
                  <p:pic>
                    <p:nvPicPr>
                      <p:cNvPr id="39939" name="对象 399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4171" y="2369820"/>
                        <a:ext cx="57515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0" name="对象 39940"/>
          <p:cNvGraphicFramePr>
            <a:graphicFrameLocks noChangeAspect="1"/>
          </p:cNvGraphicFramePr>
          <p:nvPr>
            <p:extLst>
              <p:ext uri="{D42A27DB-BD31-4B8C-83A1-F6EECF244321}">
                <p14:modId xmlns:p14="http://schemas.microsoft.com/office/powerpoint/2010/main" val="3338015867"/>
              </p:ext>
            </p:extLst>
          </p:nvPr>
        </p:nvGraphicFramePr>
        <p:xfrm>
          <a:off x="3258820" y="3970020"/>
          <a:ext cx="5672138" cy="2133600"/>
        </p:xfrm>
        <a:graphic>
          <a:graphicData uri="http://schemas.openxmlformats.org/presentationml/2006/ole">
            <mc:AlternateContent xmlns:mc="http://schemas.openxmlformats.org/markup-compatibility/2006">
              <mc:Choice xmlns:v="urn:schemas-microsoft-com:vml" Requires="v">
                <p:oleObj spid="_x0000_s102429" r:id="rId9" imgW="2972117" imgH="1117917" progId="Equation.3">
                  <p:embed/>
                </p:oleObj>
              </mc:Choice>
              <mc:Fallback>
                <p:oleObj r:id="rId9" imgW="2972117" imgH="1117917" progId="Equation.3">
                  <p:embed/>
                  <p:pic>
                    <p:nvPicPr>
                      <p:cNvPr id="39940" name="对象 399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8820" y="3970020"/>
                        <a:ext cx="567213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1799076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1" name="对象 40961"/>
          <p:cNvGraphicFramePr>
            <a:graphicFrameLocks noChangeAspect="1"/>
          </p:cNvGraphicFramePr>
          <p:nvPr>
            <p:extLst>
              <p:ext uri="{D42A27DB-BD31-4B8C-83A1-F6EECF244321}">
                <p14:modId xmlns:p14="http://schemas.microsoft.com/office/powerpoint/2010/main" val="3098131286"/>
              </p:ext>
            </p:extLst>
          </p:nvPr>
        </p:nvGraphicFramePr>
        <p:xfrm>
          <a:off x="2295208" y="1150620"/>
          <a:ext cx="7904162" cy="666750"/>
        </p:xfrm>
        <a:graphic>
          <a:graphicData uri="http://schemas.openxmlformats.org/presentationml/2006/ole">
            <mc:AlternateContent xmlns:mc="http://schemas.openxmlformats.org/markup-compatibility/2006">
              <mc:Choice xmlns:v="urn:schemas-microsoft-com:vml" Requires="v">
                <p:oleObj spid="_x0000_s103456" r:id="rId3" imgW="2718117" imgH="228917" progId="Equation.3">
                  <p:embed/>
                </p:oleObj>
              </mc:Choice>
              <mc:Fallback>
                <p:oleObj r:id="rId3" imgW="2718117" imgH="228917" progId="Equation.3">
                  <p:embed/>
                  <p:pic>
                    <p:nvPicPr>
                      <p:cNvPr id="40961" name="对象 409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5208" y="1150620"/>
                        <a:ext cx="7904162"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62" name="Rectangle 1030"/>
          <p:cNvSpPr>
            <a:spLocks noChangeArrowheads="1"/>
          </p:cNvSpPr>
          <p:nvPr/>
        </p:nvSpPr>
        <p:spPr bwMode="auto">
          <a:xfrm>
            <a:off x="2198370" y="464820"/>
            <a:ext cx="525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400">
                <a:solidFill>
                  <a:schemeClr val="accent5">
                    <a:lumMod val="50000"/>
                  </a:schemeClr>
                </a:solidFill>
                <a:latin typeface="Times New Roman" panose="02020603050405020304" pitchFamily="18" charset="0"/>
              </a:rPr>
              <a:t>线性判别函数：</a:t>
            </a:r>
          </a:p>
        </p:txBody>
      </p:sp>
      <p:graphicFrame>
        <p:nvGraphicFramePr>
          <p:cNvPr id="40963" name="对象 40963"/>
          <p:cNvGraphicFramePr>
            <a:graphicFrameLocks noChangeAspect="1"/>
          </p:cNvGraphicFramePr>
          <p:nvPr>
            <p:extLst>
              <p:ext uri="{D42A27DB-BD31-4B8C-83A1-F6EECF244321}">
                <p14:modId xmlns:p14="http://schemas.microsoft.com/office/powerpoint/2010/main" val="3126494724"/>
              </p:ext>
            </p:extLst>
          </p:nvPr>
        </p:nvGraphicFramePr>
        <p:xfrm>
          <a:off x="2274570" y="2141220"/>
          <a:ext cx="7061200" cy="914400"/>
        </p:xfrm>
        <a:graphic>
          <a:graphicData uri="http://schemas.openxmlformats.org/presentationml/2006/ole">
            <mc:AlternateContent xmlns:mc="http://schemas.openxmlformats.org/markup-compatibility/2006">
              <mc:Choice xmlns:v="urn:schemas-microsoft-com:vml" Requires="v">
                <p:oleObj spid="_x0000_s103457" r:id="rId5" imgW="3530917" imgH="457517" progId="Equation.3">
                  <p:embed/>
                </p:oleObj>
              </mc:Choice>
              <mc:Fallback>
                <p:oleObj r:id="rId5" imgW="3530917" imgH="457517" progId="Equation.3">
                  <p:embed/>
                  <p:pic>
                    <p:nvPicPr>
                      <p:cNvPr id="40963" name="对象 409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4570" y="2141220"/>
                        <a:ext cx="7061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64" name="对象 40964"/>
          <p:cNvGraphicFramePr>
            <a:graphicFrameLocks noChangeAspect="1"/>
          </p:cNvGraphicFramePr>
          <p:nvPr>
            <p:extLst>
              <p:ext uri="{D42A27DB-BD31-4B8C-83A1-F6EECF244321}">
                <p14:modId xmlns:p14="http://schemas.microsoft.com/office/powerpoint/2010/main" val="2286631217"/>
              </p:ext>
            </p:extLst>
          </p:nvPr>
        </p:nvGraphicFramePr>
        <p:xfrm>
          <a:off x="2274570" y="3131820"/>
          <a:ext cx="7747000" cy="914400"/>
        </p:xfrm>
        <a:graphic>
          <a:graphicData uri="http://schemas.openxmlformats.org/presentationml/2006/ole">
            <mc:AlternateContent xmlns:mc="http://schemas.openxmlformats.org/markup-compatibility/2006">
              <mc:Choice xmlns:v="urn:schemas-microsoft-com:vml" Requires="v">
                <p:oleObj spid="_x0000_s103458" r:id="rId7" imgW="3873817" imgH="457517" progId="Equation.3">
                  <p:embed/>
                </p:oleObj>
              </mc:Choice>
              <mc:Fallback>
                <p:oleObj r:id="rId7" imgW="3873817" imgH="457517" progId="Equation.3">
                  <p:embed/>
                  <p:pic>
                    <p:nvPicPr>
                      <p:cNvPr id="40964" name="对象 409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4570" y="3131820"/>
                        <a:ext cx="7747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65" name="对象 40965"/>
          <p:cNvGraphicFramePr>
            <a:graphicFrameLocks noChangeAspect="1"/>
          </p:cNvGraphicFramePr>
          <p:nvPr>
            <p:extLst>
              <p:ext uri="{D42A27DB-BD31-4B8C-83A1-F6EECF244321}">
                <p14:modId xmlns:p14="http://schemas.microsoft.com/office/powerpoint/2010/main" val="3333533420"/>
              </p:ext>
            </p:extLst>
          </p:nvPr>
        </p:nvGraphicFramePr>
        <p:xfrm>
          <a:off x="2274570" y="4198620"/>
          <a:ext cx="7721600" cy="914400"/>
        </p:xfrm>
        <a:graphic>
          <a:graphicData uri="http://schemas.openxmlformats.org/presentationml/2006/ole">
            <mc:AlternateContent xmlns:mc="http://schemas.openxmlformats.org/markup-compatibility/2006">
              <mc:Choice xmlns:v="urn:schemas-microsoft-com:vml" Requires="v">
                <p:oleObj spid="_x0000_s103459" r:id="rId9" imgW="3861117" imgH="457517" progId="Equation.3">
                  <p:embed/>
                </p:oleObj>
              </mc:Choice>
              <mc:Fallback>
                <p:oleObj r:id="rId9" imgW="3861117" imgH="457517" progId="Equation.3">
                  <p:embed/>
                  <p:pic>
                    <p:nvPicPr>
                      <p:cNvPr id="40965" name="对象 409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4570" y="4198620"/>
                        <a:ext cx="772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66" name="对象 40966"/>
          <p:cNvGraphicFramePr>
            <a:graphicFrameLocks noChangeAspect="1"/>
          </p:cNvGraphicFramePr>
          <p:nvPr>
            <p:extLst>
              <p:ext uri="{D42A27DB-BD31-4B8C-83A1-F6EECF244321}">
                <p14:modId xmlns:p14="http://schemas.microsoft.com/office/powerpoint/2010/main" val="2249235622"/>
              </p:ext>
            </p:extLst>
          </p:nvPr>
        </p:nvGraphicFramePr>
        <p:xfrm>
          <a:off x="2274570" y="5189220"/>
          <a:ext cx="7721600" cy="914400"/>
        </p:xfrm>
        <a:graphic>
          <a:graphicData uri="http://schemas.openxmlformats.org/presentationml/2006/ole">
            <mc:AlternateContent xmlns:mc="http://schemas.openxmlformats.org/markup-compatibility/2006">
              <mc:Choice xmlns:v="urn:schemas-microsoft-com:vml" Requires="v">
                <p:oleObj spid="_x0000_s103460" r:id="rId11" imgW="3861117" imgH="457517" progId="Equation.3">
                  <p:embed/>
                </p:oleObj>
              </mc:Choice>
              <mc:Fallback>
                <p:oleObj r:id="rId11" imgW="3861117" imgH="457517" progId="Equation.3">
                  <p:embed/>
                  <p:pic>
                    <p:nvPicPr>
                      <p:cNvPr id="40966" name="对象 409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4570" y="5189220"/>
                        <a:ext cx="772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47757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9"/>
          <p:cNvSpPr>
            <a:spLocks noChangeArrowheads="1"/>
          </p:cNvSpPr>
          <p:nvPr/>
        </p:nvSpPr>
        <p:spPr bwMode="auto">
          <a:xfrm>
            <a:off x="2438400" y="990601"/>
            <a:ext cx="7772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en-US" altLang="zh-CN"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随着计算机计算能力的增强和计算机的普及，距离判别法的判别函数也在逐步改进，一种等价的距离判别为：</a:t>
            </a:r>
          </a:p>
          <a:p>
            <a:pPr algn="just">
              <a:lnSpc>
                <a:spcPct val="125000"/>
              </a:lnSpc>
            </a:pPr>
            <a:r>
              <a:rPr lang="zh-CN" altLang="en-US"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设有个</a:t>
            </a:r>
            <a:r>
              <a:rPr lang="en-US" altLang="zh-CN"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总体，分别有均值向量</a:t>
            </a:r>
            <a:r>
              <a:rPr lang="en-US" altLang="zh-CN" sz="2400" b="1" i="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400" b="1" baseline="-250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i </a:t>
            </a:r>
            <a:r>
              <a:rPr lang="en-US" altLang="zh-CN"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(i=1,2,…,k)</a:t>
            </a:r>
            <a:r>
              <a:rPr lang="zh-CN" altLang="en-US"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和协方差阵</a:t>
            </a:r>
            <a:r>
              <a:rPr lang="en-US" altLang="zh-CN"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400" baseline="-250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Σ</a:t>
            </a:r>
            <a:r>
              <a:rPr lang="zh-CN" altLang="en-US"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，各总体出现的先验概率相等。又设</a:t>
            </a:r>
            <a:r>
              <a:rPr lang="en-US" altLang="zh-CN"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是一个待判样品。则与的距离为（即判别函数）</a:t>
            </a:r>
          </a:p>
          <a:p>
            <a:pPr eaLnBrk="0" hangingPunct="0">
              <a:lnSpc>
                <a:spcPct val="125000"/>
              </a:lnSpc>
            </a:pPr>
            <a:endParaRPr lang="en-US" altLang="zh-CN"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986" name="Rectangle 10"/>
          <p:cNvSpPr>
            <a:spLocks noChangeArrowheads="1"/>
          </p:cNvSpPr>
          <p:nvPr/>
        </p:nvSpPr>
        <p:spPr bwMode="auto">
          <a:xfrm>
            <a:off x="2514600" y="457200"/>
            <a:ext cx="7239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8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二</a:t>
            </a:r>
            <a:r>
              <a:rPr lang="en-US" altLang="zh-CN" sz="28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多总体的距离判别法</a:t>
            </a:r>
            <a:endParaRPr lang="zh-CN" altLang="en-US" sz="28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eaLnBrk="0" hangingPunct="0"/>
            <a:endParaRPr lang="en-US" altLang="zh-CN" sz="28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1987" name="对象 41987"/>
          <p:cNvGraphicFramePr>
            <a:graphicFrameLocks noChangeAspect="1"/>
          </p:cNvGraphicFramePr>
          <p:nvPr>
            <p:extLst>
              <p:ext uri="{D42A27DB-BD31-4B8C-83A1-F6EECF244321}">
                <p14:modId xmlns:p14="http://schemas.microsoft.com/office/powerpoint/2010/main" val="1417731245"/>
              </p:ext>
            </p:extLst>
          </p:nvPr>
        </p:nvGraphicFramePr>
        <p:xfrm>
          <a:off x="3648075" y="3789363"/>
          <a:ext cx="4578350" cy="546100"/>
        </p:xfrm>
        <a:graphic>
          <a:graphicData uri="http://schemas.openxmlformats.org/presentationml/2006/ole">
            <mc:AlternateContent xmlns:mc="http://schemas.openxmlformats.org/markup-compatibility/2006">
              <mc:Choice xmlns:v="urn:schemas-microsoft-com:vml" Requires="v">
                <p:oleObj spid="_x0000_s104468" r:id="rId3" imgW="4570333" imgH="546180" progId="Equation.3">
                  <p:embed/>
                </p:oleObj>
              </mc:Choice>
              <mc:Fallback>
                <p:oleObj r:id="rId3" imgW="4570333" imgH="546180" progId="Equation.3">
                  <p:embed/>
                  <p:pic>
                    <p:nvPicPr>
                      <p:cNvPr id="41987" name="对象 419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3789363"/>
                        <a:ext cx="45783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88" name="对象 41988"/>
          <p:cNvGraphicFramePr>
            <a:graphicFrameLocks noChangeAspect="1"/>
          </p:cNvGraphicFramePr>
          <p:nvPr>
            <p:extLst>
              <p:ext uri="{D42A27DB-BD31-4B8C-83A1-F6EECF244321}">
                <p14:modId xmlns:p14="http://schemas.microsoft.com/office/powerpoint/2010/main" val="2301143351"/>
              </p:ext>
            </p:extLst>
          </p:nvPr>
        </p:nvGraphicFramePr>
        <p:xfrm>
          <a:off x="3810000" y="4419600"/>
          <a:ext cx="4197350" cy="465138"/>
        </p:xfrm>
        <a:graphic>
          <a:graphicData uri="http://schemas.openxmlformats.org/presentationml/2006/ole">
            <mc:AlternateContent xmlns:mc="http://schemas.openxmlformats.org/markup-compatibility/2006">
              <mc:Choice xmlns:v="urn:schemas-microsoft-com:vml" Requires="v">
                <p:oleObj spid="_x0000_s104469" r:id="rId5" imgW="4204017" imgH="470217" progId="Equation.3">
                  <p:embed/>
                </p:oleObj>
              </mc:Choice>
              <mc:Fallback>
                <p:oleObj r:id="rId5" imgW="4204017" imgH="470217" progId="Equation.3">
                  <p:embed/>
                  <p:pic>
                    <p:nvPicPr>
                      <p:cNvPr id="41988" name="对象 419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419600"/>
                        <a:ext cx="41973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989" name="Rectangle 17"/>
          <p:cNvSpPr>
            <a:spLocks noChangeArrowheads="1"/>
          </p:cNvSpPr>
          <p:nvPr/>
        </p:nvSpPr>
        <p:spPr bwMode="auto">
          <a:xfrm>
            <a:off x="1631950" y="4953000"/>
            <a:ext cx="903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上式中的第一项</a:t>
            </a:r>
            <a:r>
              <a:rPr lang="en-US" altLang="zh-CN"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baseline="30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400" baseline="30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i="1" dirty="0" err="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无关，则舍去，得一个等价的函数</a:t>
            </a:r>
          </a:p>
        </p:txBody>
      </p:sp>
      <p:graphicFrame>
        <p:nvGraphicFramePr>
          <p:cNvPr id="41990" name="对象 41990"/>
          <p:cNvGraphicFramePr>
            <a:graphicFrameLocks noChangeAspect="1"/>
          </p:cNvGraphicFramePr>
          <p:nvPr>
            <p:extLst>
              <p:ext uri="{D42A27DB-BD31-4B8C-83A1-F6EECF244321}">
                <p14:modId xmlns:p14="http://schemas.microsoft.com/office/powerpoint/2010/main" val="4166009325"/>
              </p:ext>
            </p:extLst>
          </p:nvPr>
        </p:nvGraphicFramePr>
        <p:xfrm>
          <a:off x="3810000" y="5638800"/>
          <a:ext cx="4038600" cy="465138"/>
        </p:xfrm>
        <a:graphic>
          <a:graphicData uri="http://schemas.openxmlformats.org/presentationml/2006/ole">
            <mc:AlternateContent xmlns:mc="http://schemas.openxmlformats.org/markup-compatibility/2006">
              <mc:Choice xmlns:v="urn:schemas-microsoft-com:vml" Requires="v">
                <p:oleObj spid="_x0000_s104470" r:id="rId7" imgW="4038917" imgH="470217" progId="Equation.3">
                  <p:embed/>
                </p:oleObj>
              </mc:Choice>
              <mc:Fallback>
                <p:oleObj r:id="rId7" imgW="4038917" imgH="470217" progId="Equation.3">
                  <p:embed/>
                  <p:pic>
                    <p:nvPicPr>
                      <p:cNvPr id="41990" name="对象 419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5638800"/>
                        <a:ext cx="4038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0610527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ChangeArrowheads="1"/>
          </p:cNvSpPr>
          <p:nvPr/>
        </p:nvSpPr>
        <p:spPr bwMode="auto">
          <a:xfrm>
            <a:off x="1524000" y="457201"/>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8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将上式中提</a:t>
            </a:r>
            <a:r>
              <a:rPr lang="en-US" altLang="zh-CN" sz="28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，得</a:t>
            </a:r>
          </a:p>
        </p:txBody>
      </p:sp>
      <p:graphicFrame>
        <p:nvGraphicFramePr>
          <p:cNvPr id="43010" name="对象 43010"/>
          <p:cNvGraphicFramePr>
            <a:graphicFrameLocks noChangeAspect="1"/>
          </p:cNvGraphicFramePr>
          <p:nvPr>
            <p:extLst>
              <p:ext uri="{D42A27DB-BD31-4B8C-83A1-F6EECF244321}">
                <p14:modId xmlns:p14="http://schemas.microsoft.com/office/powerpoint/2010/main" val="1731179190"/>
              </p:ext>
            </p:extLst>
          </p:nvPr>
        </p:nvGraphicFramePr>
        <p:xfrm>
          <a:off x="2438400" y="1143001"/>
          <a:ext cx="4521200" cy="441325"/>
        </p:xfrm>
        <a:graphic>
          <a:graphicData uri="http://schemas.openxmlformats.org/presentationml/2006/ole">
            <mc:AlternateContent xmlns:mc="http://schemas.openxmlformats.org/markup-compatibility/2006">
              <mc:Choice xmlns:v="urn:schemas-microsoft-com:vml" Requires="v">
                <p:oleObj spid="_x0000_s105510" r:id="rId3" imgW="4750117" imgH="470217" progId="Equation.3">
                  <p:embed/>
                </p:oleObj>
              </mc:Choice>
              <mc:Fallback>
                <p:oleObj r:id="rId3" imgW="4750117" imgH="470217" progId="Equation.3">
                  <p:embed/>
                  <p:pic>
                    <p:nvPicPr>
                      <p:cNvPr id="43010" name="对象 430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143001"/>
                        <a:ext cx="4521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1" name="对象 43011"/>
          <p:cNvGraphicFramePr>
            <a:graphicFrameLocks noChangeAspect="1"/>
          </p:cNvGraphicFramePr>
          <p:nvPr>
            <p:extLst>
              <p:ext uri="{D42A27DB-BD31-4B8C-83A1-F6EECF244321}">
                <p14:modId xmlns:p14="http://schemas.microsoft.com/office/powerpoint/2010/main" val="4237248445"/>
              </p:ext>
            </p:extLst>
          </p:nvPr>
        </p:nvGraphicFramePr>
        <p:xfrm>
          <a:off x="2438401" y="1981200"/>
          <a:ext cx="5026025" cy="446088"/>
        </p:xfrm>
        <a:graphic>
          <a:graphicData uri="http://schemas.openxmlformats.org/presentationml/2006/ole">
            <mc:AlternateContent xmlns:mc="http://schemas.openxmlformats.org/markup-compatibility/2006">
              <mc:Choice xmlns:v="urn:schemas-microsoft-com:vml" Requires="v">
                <p:oleObj spid="_x0000_s105511" r:id="rId5" imgW="5232717" imgH="470217" progId="Equation.3">
                  <p:embed/>
                </p:oleObj>
              </mc:Choice>
              <mc:Fallback>
                <p:oleObj r:id="rId5" imgW="5232717" imgH="470217" progId="Equation.3">
                  <p:embed/>
                  <p:pic>
                    <p:nvPicPr>
                      <p:cNvPr id="43011" name="对象 430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1" y="1981200"/>
                        <a:ext cx="50260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12" name="Rectangle 10"/>
          <p:cNvSpPr>
            <a:spLocks noChangeArrowheads="1"/>
          </p:cNvSpPr>
          <p:nvPr/>
        </p:nvSpPr>
        <p:spPr bwMode="auto">
          <a:xfrm>
            <a:off x="1524000" y="25908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19538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则距离判别法的判别函数为：</a:t>
            </a:r>
          </a:p>
          <a:p>
            <a:pPr algn="just"/>
            <a:endParaRPr lang="zh-CN" altLang="en-US"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判别规则为</a:t>
            </a:r>
          </a:p>
          <a:p>
            <a:pPr eaLnBrk="0" hangingPunct="0"/>
            <a:endParaRPr lang="en-US" altLang="zh-CN"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3013" name="对象 43013"/>
          <p:cNvGraphicFramePr>
            <a:graphicFrameLocks noChangeAspect="1"/>
          </p:cNvGraphicFramePr>
          <p:nvPr>
            <p:extLst>
              <p:ext uri="{D42A27DB-BD31-4B8C-83A1-F6EECF244321}">
                <p14:modId xmlns:p14="http://schemas.microsoft.com/office/powerpoint/2010/main" val="2378702346"/>
              </p:ext>
            </p:extLst>
          </p:nvPr>
        </p:nvGraphicFramePr>
        <p:xfrm>
          <a:off x="4648200" y="4038600"/>
          <a:ext cx="5092700" cy="666750"/>
        </p:xfrm>
        <a:graphic>
          <a:graphicData uri="http://schemas.openxmlformats.org/presentationml/2006/ole">
            <mc:AlternateContent xmlns:mc="http://schemas.openxmlformats.org/markup-compatibility/2006">
              <mc:Choice xmlns:v="urn:schemas-microsoft-com:vml" Requires="v">
                <p:oleObj spid="_x0000_s105512" r:id="rId7" imgW="4127817" imgH="559117" progId="Equation.3">
                  <p:embed/>
                </p:oleObj>
              </mc:Choice>
              <mc:Fallback>
                <p:oleObj r:id="rId7" imgW="4127817" imgH="559117" progId="Equation.3">
                  <p:embed/>
                  <p:pic>
                    <p:nvPicPr>
                      <p:cNvPr id="43013" name="对象 430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4038600"/>
                        <a:ext cx="50927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4" name="对象 43014"/>
          <p:cNvGraphicFramePr>
            <a:graphicFrameLocks noChangeAspect="1"/>
          </p:cNvGraphicFramePr>
          <p:nvPr>
            <p:extLst>
              <p:ext uri="{D42A27DB-BD31-4B8C-83A1-F6EECF244321}">
                <p14:modId xmlns:p14="http://schemas.microsoft.com/office/powerpoint/2010/main" val="1752280212"/>
              </p:ext>
            </p:extLst>
          </p:nvPr>
        </p:nvGraphicFramePr>
        <p:xfrm>
          <a:off x="2960689" y="6019800"/>
          <a:ext cx="5551487" cy="463550"/>
        </p:xfrm>
        <a:graphic>
          <a:graphicData uri="http://schemas.openxmlformats.org/presentationml/2006/ole">
            <mc:AlternateContent xmlns:mc="http://schemas.openxmlformats.org/markup-compatibility/2006">
              <mc:Choice xmlns:v="urn:schemas-microsoft-com:vml" Requires="v">
                <p:oleObj spid="_x0000_s105513" r:id="rId9" imgW="5562917" imgH="470217" progId="Equation.3">
                  <p:embed/>
                </p:oleObj>
              </mc:Choice>
              <mc:Fallback>
                <p:oleObj r:id="rId9" imgW="5562917" imgH="470217" progId="Equation.3">
                  <p:embed/>
                  <p:pic>
                    <p:nvPicPr>
                      <p:cNvPr id="43014" name="对象 430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0689" y="6019800"/>
                        <a:ext cx="55514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15" name="Rectangle 15"/>
          <p:cNvSpPr>
            <a:spLocks noChangeArrowheads="1"/>
          </p:cNvSpPr>
          <p:nvPr/>
        </p:nvSpPr>
        <p:spPr bwMode="auto">
          <a:xfrm>
            <a:off x="2514600" y="4800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4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注</a:t>
            </a:r>
            <a:r>
              <a:rPr lang="zh-CN" altLang="en-US"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：这与前面所提出的距离判别是等价的</a:t>
            </a:r>
            <a:r>
              <a:rPr lang="en-US" altLang="zh-CN"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43016" name="对象 43016"/>
          <p:cNvGraphicFramePr>
            <a:graphicFrameLocks noChangeAspect="1"/>
          </p:cNvGraphicFramePr>
          <p:nvPr>
            <p:extLst>
              <p:ext uri="{D42A27DB-BD31-4B8C-83A1-F6EECF244321}">
                <p14:modId xmlns:p14="http://schemas.microsoft.com/office/powerpoint/2010/main" val="61663584"/>
              </p:ext>
            </p:extLst>
          </p:nvPr>
        </p:nvGraphicFramePr>
        <p:xfrm>
          <a:off x="3048000" y="5334000"/>
          <a:ext cx="5778500" cy="514350"/>
        </p:xfrm>
        <a:graphic>
          <a:graphicData uri="http://schemas.openxmlformats.org/presentationml/2006/ole">
            <mc:AlternateContent xmlns:mc="http://schemas.openxmlformats.org/markup-compatibility/2006">
              <mc:Choice xmlns:v="urn:schemas-microsoft-com:vml" Requires="v">
                <p:oleObj spid="_x0000_s105514" r:id="rId11" imgW="5778817" imgH="508317" progId="Equation.3">
                  <p:embed/>
                </p:oleObj>
              </mc:Choice>
              <mc:Fallback>
                <p:oleObj r:id="rId11" imgW="5778817" imgH="508317" progId="Equation.3">
                  <p:embed/>
                  <p:pic>
                    <p:nvPicPr>
                      <p:cNvPr id="43016" name="对象 430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0" y="5334000"/>
                        <a:ext cx="57785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7" name="对象 43017"/>
          <p:cNvGraphicFramePr>
            <a:graphicFrameLocks noChangeAspect="1"/>
          </p:cNvGraphicFramePr>
          <p:nvPr>
            <p:extLst>
              <p:ext uri="{D42A27DB-BD31-4B8C-83A1-F6EECF244321}">
                <p14:modId xmlns:p14="http://schemas.microsoft.com/office/powerpoint/2010/main" val="1466963142"/>
              </p:ext>
            </p:extLst>
          </p:nvPr>
        </p:nvGraphicFramePr>
        <p:xfrm>
          <a:off x="2971801" y="3124200"/>
          <a:ext cx="5222875" cy="463550"/>
        </p:xfrm>
        <a:graphic>
          <a:graphicData uri="http://schemas.openxmlformats.org/presentationml/2006/ole">
            <mc:AlternateContent xmlns:mc="http://schemas.openxmlformats.org/markup-compatibility/2006">
              <mc:Choice xmlns:v="urn:schemas-microsoft-com:vml" Requires="v">
                <p:oleObj spid="_x0000_s105515" r:id="rId13" imgW="5232717" imgH="470217" progId="Equation.3">
                  <p:embed/>
                </p:oleObj>
              </mc:Choice>
              <mc:Fallback>
                <p:oleObj r:id="rId13" imgW="5232717" imgH="470217" progId="Equation.3">
                  <p:embed/>
                  <p:pic>
                    <p:nvPicPr>
                      <p:cNvPr id="43017" name="对象 430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1" y="3124200"/>
                        <a:ext cx="52228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90721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2286000" y="381001"/>
            <a:ext cx="8229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28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对判别效果做出检验</a:t>
            </a:r>
            <a:endParaRPr lang="zh-CN" altLang="en-US" sz="28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eaLnBrk="0" hangingPunct="0">
              <a:lnSpc>
                <a:spcPct val="125000"/>
              </a:lnSpc>
            </a:pPr>
            <a:r>
              <a:rPr lang="zh-CN" altLang="en-US" sz="28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、错判概率</a:t>
            </a:r>
          </a:p>
        </p:txBody>
      </p:sp>
      <p:sp>
        <p:nvSpPr>
          <p:cNvPr id="44034" name="Line 4"/>
          <p:cNvSpPr>
            <a:spLocks noChangeShapeType="1"/>
          </p:cNvSpPr>
          <p:nvPr/>
        </p:nvSpPr>
        <p:spPr bwMode="auto">
          <a:xfrm>
            <a:off x="3803650" y="404177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35" name="Line 3"/>
          <p:cNvSpPr>
            <a:spLocks noChangeShapeType="1"/>
          </p:cNvSpPr>
          <p:nvPr/>
        </p:nvSpPr>
        <p:spPr bwMode="auto">
          <a:xfrm>
            <a:off x="3803650" y="40417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36" name="Rectangle 19"/>
          <p:cNvSpPr>
            <a:spLocks noChangeArrowheads="1"/>
          </p:cNvSpPr>
          <p:nvPr/>
        </p:nvSpPr>
        <p:spPr bwMode="auto">
          <a:xfrm>
            <a:off x="1524000" y="22860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10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pPr eaLnBrk="0" hangingPunct="0"/>
            <a:endParaRPr lang="en-US" altLang="zh-CN"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37" name="Rectangle 23"/>
          <p:cNvSpPr>
            <a:spLocks noChangeArrowheads="1"/>
          </p:cNvSpPr>
          <p:nvPr/>
        </p:nvSpPr>
        <p:spPr bwMode="auto">
          <a:xfrm>
            <a:off x="1905000" y="1524000"/>
            <a:ext cx="8534400" cy="1005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en-US" altLang="zh-CN"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由上面的分析可以看出，马氏距离判别法是合理的，但是这并不意谓着不会发生误判。 </a:t>
            </a:r>
          </a:p>
        </p:txBody>
      </p:sp>
      <p:graphicFrame>
        <p:nvGraphicFramePr>
          <p:cNvPr id="44038" name="Object 25"/>
          <p:cNvGraphicFramePr>
            <a:graphicFrameLocks noChangeAspect="1"/>
          </p:cNvGraphicFramePr>
          <p:nvPr>
            <p:extLst>
              <p:ext uri="{D42A27DB-BD31-4B8C-83A1-F6EECF244321}">
                <p14:modId xmlns:p14="http://schemas.microsoft.com/office/powerpoint/2010/main" val="2809703057"/>
              </p:ext>
            </p:extLst>
          </p:nvPr>
        </p:nvGraphicFramePr>
        <p:xfrm>
          <a:off x="3505201" y="2438400"/>
          <a:ext cx="5445125" cy="4419600"/>
        </p:xfrm>
        <a:graphic>
          <a:graphicData uri="http://schemas.openxmlformats.org/presentationml/2006/ole">
            <mc:AlternateContent xmlns:mc="http://schemas.openxmlformats.org/markup-compatibility/2006">
              <mc:Choice xmlns:v="urn:schemas-microsoft-com:vml" Requires="v">
                <p:oleObj spid="_x0000_s106504" r:id="rId3" imgW="4458322" imgH="4191585" progId="Paint.Picture">
                  <p:embed/>
                </p:oleObj>
              </mc:Choice>
              <mc:Fallback>
                <p:oleObj r:id="rId3" imgW="4458322" imgH="4191585" progId="Paint.Picture">
                  <p:embed/>
                  <p:pic>
                    <p:nvPicPr>
                      <p:cNvPr id="44038"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1" y="2438400"/>
                        <a:ext cx="54451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158822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7" name="Object 2"/>
          <p:cNvGraphicFramePr>
            <a:graphicFrameLocks noChangeAspect="1"/>
          </p:cNvGraphicFramePr>
          <p:nvPr/>
        </p:nvGraphicFramePr>
        <p:xfrm>
          <a:off x="3657600" y="685801"/>
          <a:ext cx="5219700" cy="2124075"/>
        </p:xfrm>
        <a:graphic>
          <a:graphicData uri="http://schemas.openxmlformats.org/presentationml/2006/ole">
            <mc:AlternateContent xmlns:mc="http://schemas.openxmlformats.org/markup-compatibility/2006">
              <mc:Choice xmlns:v="urn:schemas-microsoft-com:vml" Requires="v">
                <p:oleObj spid="_x0000_s107546" r:id="rId3" imgW="5219048" imgH="2123810" progId="Paint.Picture">
                  <p:embed/>
                </p:oleObj>
              </mc:Choice>
              <mc:Fallback>
                <p:oleObj r:id="rId3" imgW="5219048" imgH="2123810" progId="Paint.Picture">
                  <p:embed/>
                  <p:pic>
                    <p:nvPicPr>
                      <p:cNvPr id="4505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685801"/>
                        <a:ext cx="52197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58" name="对象 45058"/>
          <p:cNvGraphicFramePr>
            <a:graphicFrameLocks noChangeAspect="1"/>
          </p:cNvGraphicFramePr>
          <p:nvPr/>
        </p:nvGraphicFramePr>
        <p:xfrm>
          <a:off x="2571751" y="3084514"/>
          <a:ext cx="7312025" cy="1749425"/>
        </p:xfrm>
        <a:graphic>
          <a:graphicData uri="http://schemas.openxmlformats.org/presentationml/2006/ole">
            <mc:AlternateContent xmlns:mc="http://schemas.openxmlformats.org/markup-compatibility/2006">
              <mc:Choice xmlns:v="urn:schemas-microsoft-com:vml" Requires="v">
                <p:oleObj spid="_x0000_s107547" r:id="rId5" imgW="7302817" imgH="1752917" progId="Equation.3">
                  <p:embed/>
                </p:oleObj>
              </mc:Choice>
              <mc:Fallback>
                <p:oleObj r:id="rId5" imgW="7302817" imgH="1752917" progId="Equation.3">
                  <p:embed/>
                  <p:pic>
                    <p:nvPicPr>
                      <p:cNvPr id="45058" name="对象 450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1" y="3084514"/>
                        <a:ext cx="7312025"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59" name="对象 45059"/>
          <p:cNvGraphicFramePr>
            <a:graphicFrameLocks noChangeAspect="1"/>
          </p:cNvGraphicFramePr>
          <p:nvPr/>
        </p:nvGraphicFramePr>
        <p:xfrm>
          <a:off x="6019800" y="4038600"/>
          <a:ext cx="3403600" cy="857250"/>
        </p:xfrm>
        <a:graphic>
          <a:graphicData uri="http://schemas.openxmlformats.org/presentationml/2006/ole">
            <mc:AlternateContent xmlns:mc="http://schemas.openxmlformats.org/markup-compatibility/2006">
              <mc:Choice xmlns:v="urn:schemas-microsoft-com:vml" Requires="v">
                <p:oleObj spid="_x0000_s107548" r:id="rId7" imgW="3402440" imgH="850848" progId="Equation.3">
                  <p:embed/>
                </p:oleObj>
              </mc:Choice>
              <mc:Fallback>
                <p:oleObj r:id="rId7" imgW="3402440" imgH="850848" progId="Equation.3">
                  <p:embed/>
                  <p:pic>
                    <p:nvPicPr>
                      <p:cNvPr id="45059" name="对象 450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4038600"/>
                        <a:ext cx="3403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60" name="对象 45060"/>
          <p:cNvGraphicFramePr>
            <a:graphicFrameLocks noChangeAspect="1"/>
          </p:cNvGraphicFramePr>
          <p:nvPr/>
        </p:nvGraphicFramePr>
        <p:xfrm>
          <a:off x="2667000" y="5029200"/>
          <a:ext cx="2362200" cy="857250"/>
        </p:xfrm>
        <a:graphic>
          <a:graphicData uri="http://schemas.openxmlformats.org/presentationml/2006/ole">
            <mc:AlternateContent xmlns:mc="http://schemas.openxmlformats.org/markup-compatibility/2006">
              <mc:Choice xmlns:v="urn:schemas-microsoft-com:vml" Requires="v">
                <p:oleObj spid="_x0000_s107549" r:id="rId9" imgW="2361492" imgH="850848" progId="Equation.3">
                  <p:embed/>
                </p:oleObj>
              </mc:Choice>
              <mc:Fallback>
                <p:oleObj r:id="rId9" imgW="2361492" imgH="850848" progId="Equation.3">
                  <p:embed/>
                  <p:pic>
                    <p:nvPicPr>
                      <p:cNvPr id="45060" name="对象 450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5029200"/>
                        <a:ext cx="2362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1" name="Line 10"/>
          <p:cNvSpPr>
            <a:spLocks noChangeShapeType="1"/>
          </p:cNvSpPr>
          <p:nvPr/>
        </p:nvSpPr>
        <p:spPr bwMode="auto">
          <a:xfrm flipV="1">
            <a:off x="5867400" y="1219200"/>
            <a:ext cx="0" cy="9144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a:p>
        </p:txBody>
      </p:sp>
    </p:spTree>
    <p:extLst>
      <p:ext uri="{BB962C8B-B14F-4D97-AF65-F5344CB8AC3E}">
        <p14:creationId xmlns:p14="http://schemas.microsoft.com/office/powerpoint/2010/main" val="4410919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rrowheads="1"/>
          </p:cNvSpPr>
          <p:nvPr>
            <p:ph type="title" idx="4294967295"/>
          </p:nvPr>
        </p:nvSpPr>
        <p:spPr>
          <a:xfrm>
            <a:off x="2419350" y="533400"/>
            <a:ext cx="6096000" cy="381000"/>
          </a:xfrm>
        </p:spPr>
        <p:txBody>
          <a:bodyPr>
            <a:normAutofit fontScale="90000"/>
          </a:bodyPr>
          <a:lstStyle/>
          <a:p>
            <a:pPr marL="711200" indent="-711200"/>
            <a:r>
              <a:rPr lang="zh-CN" altLang="en-US" sz="2800" dirty="0">
                <a:solidFill>
                  <a:schemeClr val="accent5">
                    <a:lumMod val="50000"/>
                  </a:schemeClr>
                </a:solidFill>
              </a:rPr>
              <a:t>三、判别分析的实质</a:t>
            </a:r>
          </a:p>
        </p:txBody>
      </p:sp>
      <p:sp>
        <p:nvSpPr>
          <p:cNvPr id="46082" name="Rectangle 3"/>
          <p:cNvSpPr>
            <a:spLocks noGrp="1" noRot="1" noChangeAspect="1" noChangeArrowheads="1"/>
          </p:cNvSpPr>
          <p:nvPr>
            <p:ph type="body" idx="4294967295"/>
          </p:nvPr>
        </p:nvSpPr>
        <p:spPr>
          <a:xfrm>
            <a:off x="2091690" y="1116330"/>
            <a:ext cx="8481060" cy="5492496"/>
          </a:xfrm>
        </p:spPr>
        <p:txBody>
          <a:bodyPr>
            <a:normAutofit/>
          </a:bodyPr>
          <a:lstStyle/>
          <a:p>
            <a:pPr marL="0" indent="0">
              <a:lnSpc>
                <a:spcPct val="150000"/>
              </a:lnSpc>
              <a:buNone/>
            </a:pPr>
            <a:r>
              <a:rPr lang="zh-CN" altLang="en-US" sz="2400" dirty="0" smtClean="0">
                <a:solidFill>
                  <a:schemeClr val="accent5">
                    <a:lumMod val="50000"/>
                  </a:schemeClr>
                </a:solidFill>
                <a:latin typeface="Times New Roman" panose="02020603050405020304" pitchFamily="18" charset="0"/>
                <a:cs typeface="Times New Roman" panose="02020603050405020304" pitchFamily="18" charset="0"/>
              </a:rPr>
              <a:t>        我们</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知道，判别分析就是希望利用已经测得的变量数据，找出一种判别函数，使得这一函数具有某种最优性质，能把属于不同类别的样本点尽可能地区别开来。为了更清楚的认识判别分析的实质，以便能灵活的应用判别分析方法解决实际问题，我们有必要了解“划分”这样概念。</a:t>
            </a:r>
          </a:p>
          <a:p>
            <a:pPr marL="0" indent="0">
              <a:lnSpc>
                <a:spcPct val="150000"/>
              </a:lnSpc>
              <a:buNone/>
            </a:pPr>
            <a:r>
              <a:rPr lang="zh-CN" altLang="en-US" sz="2400" dirty="0" smtClean="0">
                <a:solidFill>
                  <a:schemeClr val="accent5">
                    <a:lumMod val="50000"/>
                  </a:schemeClr>
                </a:solidFill>
                <a:latin typeface="Times New Roman" panose="02020603050405020304" pitchFamily="18" charset="0"/>
                <a:cs typeface="Times New Roman" panose="02020603050405020304" pitchFamily="18" charset="0"/>
              </a:rPr>
              <a:t>       设</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R</a:t>
            </a:r>
            <a:r>
              <a:rPr lang="en-US" altLang="zh-CN" sz="2400" i="1" baseline="-25000" dirty="0">
                <a:solidFill>
                  <a:schemeClr val="accent5">
                    <a:lumMod val="50000"/>
                  </a:schemeClr>
                </a:solidFill>
                <a:latin typeface="Times New Roman" panose="02020603050405020304" pitchFamily="18" charset="0"/>
                <a:cs typeface="Times New Roman" panose="02020603050405020304" pitchFamily="18" charset="0"/>
              </a:rPr>
              <a:t>1</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R</a:t>
            </a:r>
            <a:r>
              <a:rPr lang="en-US" altLang="zh-CN" sz="2400" i="1" baseline="-25000" dirty="0">
                <a:solidFill>
                  <a:schemeClr val="accent5">
                    <a:lumMod val="50000"/>
                  </a:schemeClr>
                </a:solidFill>
                <a:latin typeface="Times New Roman" panose="02020603050405020304" pitchFamily="18" charset="0"/>
                <a:cs typeface="Times New Roman" panose="02020603050405020304" pitchFamily="18" charset="0"/>
              </a:rPr>
              <a:t>2</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i="1" dirty="0" err="1">
                <a:solidFill>
                  <a:schemeClr val="accent5">
                    <a:lumMod val="50000"/>
                  </a:schemeClr>
                </a:solidFill>
                <a:latin typeface="Times New Roman" panose="02020603050405020304" pitchFamily="18" charset="0"/>
                <a:cs typeface="Times New Roman" panose="02020603050405020304" pitchFamily="18" charset="0"/>
              </a:rPr>
              <a:t>R</a:t>
            </a:r>
            <a:r>
              <a:rPr lang="en-US" altLang="zh-CN" sz="2400" i="1" baseline="-25000" dirty="0" err="1">
                <a:solidFill>
                  <a:schemeClr val="accent5">
                    <a:lumMod val="50000"/>
                  </a:schemeClr>
                </a:solidFill>
                <a:latin typeface="Times New Roman" panose="02020603050405020304" pitchFamily="18" charset="0"/>
                <a:cs typeface="Times New Roman" panose="02020603050405020304" pitchFamily="18" charset="0"/>
              </a:rPr>
              <a:t>k</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是</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p</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维空间</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R </a:t>
            </a:r>
            <a:r>
              <a:rPr lang="en-US" altLang="zh-CN" sz="2400" i="1" baseline="30000" dirty="0">
                <a:solidFill>
                  <a:schemeClr val="accent5">
                    <a:lumMod val="50000"/>
                  </a:schemeClr>
                </a:solidFill>
                <a:latin typeface="Times New Roman" panose="02020603050405020304" pitchFamily="18" charset="0"/>
                <a:cs typeface="Times New Roman" panose="02020603050405020304" pitchFamily="18" charset="0"/>
              </a:rPr>
              <a:t>p</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的</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k</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个子集，如果它们互不相交，且它们的和集为</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R </a:t>
            </a:r>
            <a:r>
              <a:rPr lang="en-US" altLang="zh-CN" sz="2400" i="1" baseline="30000" dirty="0">
                <a:solidFill>
                  <a:schemeClr val="accent5">
                    <a:lumMod val="50000"/>
                  </a:schemeClr>
                </a:solidFill>
                <a:latin typeface="Times New Roman" panose="02020603050405020304" pitchFamily="18" charset="0"/>
                <a:cs typeface="Times New Roman" panose="02020603050405020304" pitchFamily="18" charset="0"/>
              </a:rPr>
              <a:t>p</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，则称</a:t>
            </a:r>
            <a:endParaRPr lang="en-US" altLang="zh-CN" sz="2400" dirty="0">
              <a:solidFill>
                <a:schemeClr val="accent5">
                  <a:lumMod val="50000"/>
                </a:schemeClr>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None/>
            </a:pP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    R</a:t>
            </a:r>
            <a:r>
              <a:rPr lang="en-US" altLang="zh-CN" sz="2400" i="1" baseline="-25000" dirty="0">
                <a:solidFill>
                  <a:schemeClr val="accent5">
                    <a:lumMod val="50000"/>
                  </a:schemeClr>
                </a:solidFill>
                <a:latin typeface="Times New Roman" panose="02020603050405020304" pitchFamily="18" charset="0"/>
                <a:cs typeface="Times New Roman" panose="02020603050405020304" pitchFamily="18" charset="0"/>
              </a:rPr>
              <a:t>1</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R</a:t>
            </a:r>
            <a:r>
              <a:rPr lang="en-US" altLang="zh-CN" sz="2400" i="1" baseline="-25000" dirty="0">
                <a:solidFill>
                  <a:schemeClr val="accent5">
                    <a:lumMod val="50000"/>
                  </a:schemeClr>
                </a:solidFill>
                <a:latin typeface="Times New Roman" panose="02020603050405020304" pitchFamily="18" charset="0"/>
                <a:cs typeface="Times New Roman" panose="02020603050405020304" pitchFamily="18" charset="0"/>
              </a:rPr>
              <a:t>2</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i="1" dirty="0" err="1">
                <a:solidFill>
                  <a:schemeClr val="accent5">
                    <a:lumMod val="50000"/>
                  </a:schemeClr>
                </a:solidFill>
                <a:latin typeface="Times New Roman" panose="02020603050405020304" pitchFamily="18" charset="0"/>
                <a:cs typeface="Times New Roman" panose="02020603050405020304" pitchFamily="18" charset="0"/>
              </a:rPr>
              <a:t>R</a:t>
            </a:r>
            <a:r>
              <a:rPr lang="en-US" altLang="zh-CN" sz="2400" i="1" baseline="-25000" dirty="0" err="1">
                <a:solidFill>
                  <a:schemeClr val="accent5">
                    <a:lumMod val="50000"/>
                  </a:schemeClr>
                </a:solidFill>
                <a:latin typeface="Times New Roman" panose="02020603050405020304" pitchFamily="18" charset="0"/>
                <a:cs typeface="Times New Roman" panose="02020603050405020304" pitchFamily="18" charset="0"/>
              </a:rPr>
              <a:t>k</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为</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R </a:t>
            </a:r>
            <a:r>
              <a:rPr lang="en-US" altLang="zh-CN" sz="2400" i="1" baseline="30000" dirty="0">
                <a:solidFill>
                  <a:schemeClr val="accent5">
                    <a:lumMod val="50000"/>
                  </a:schemeClr>
                </a:solidFill>
                <a:latin typeface="Times New Roman" panose="02020603050405020304" pitchFamily="18" charset="0"/>
                <a:cs typeface="Times New Roman" panose="02020603050405020304" pitchFamily="18" charset="0"/>
              </a:rPr>
              <a:t>p</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的一个划分。</a:t>
            </a:r>
          </a:p>
        </p:txBody>
      </p:sp>
    </p:spTree>
    <p:extLst>
      <p:ext uri="{BB962C8B-B14F-4D97-AF65-F5344CB8AC3E}">
        <p14:creationId xmlns:p14="http://schemas.microsoft.com/office/powerpoint/2010/main" val="148677338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7" name="Object 2"/>
          <p:cNvGraphicFramePr>
            <a:graphicFrameLocks noGrp="1" noChangeAspect="1"/>
          </p:cNvGraphicFramePr>
          <p:nvPr>
            <p:ph idx="4294967295"/>
            <p:extLst>
              <p:ext uri="{D42A27DB-BD31-4B8C-83A1-F6EECF244321}">
                <p14:modId xmlns:p14="http://schemas.microsoft.com/office/powerpoint/2010/main" val="1704890046"/>
              </p:ext>
            </p:extLst>
          </p:nvPr>
        </p:nvGraphicFramePr>
        <p:xfrm>
          <a:off x="2151111" y="1000444"/>
          <a:ext cx="8627379" cy="2593181"/>
        </p:xfrm>
        <a:graphic>
          <a:graphicData uri="http://schemas.openxmlformats.org/presentationml/2006/ole">
            <mc:AlternateContent xmlns:mc="http://schemas.openxmlformats.org/markup-compatibility/2006">
              <mc:Choice xmlns:v="urn:schemas-microsoft-com:vml" Requires="v">
                <p:oleObj spid="_x0000_s108552" name="Document" r:id="rId3" imgW="4509810" imgH="1356013" progId="Word.Document.8">
                  <p:embed/>
                </p:oleObj>
              </mc:Choice>
              <mc:Fallback>
                <p:oleObj name="Document" r:id="rId3" imgW="4509810" imgH="1356013" progId="Word.Document.8">
                  <p:embed/>
                  <p:pic>
                    <p:nvPicPr>
                      <p:cNvPr id="47107" name="Object 2"/>
                      <p:cNvPicPr>
                        <a:picLocks noChangeAspect="1" noChangeArrowheads="1"/>
                      </p:cNvPicPr>
                      <p:nvPr/>
                    </p:nvPicPr>
                    <p:blipFill>
                      <a:blip r:embed="rId4"/>
                      <a:srcRect/>
                      <a:stretch>
                        <a:fillRect/>
                      </a:stretch>
                    </p:blipFill>
                    <p:spPr bwMode="auto">
                      <a:xfrm>
                        <a:off x="2151111" y="1000444"/>
                        <a:ext cx="8627379" cy="2593181"/>
                      </a:xfrm>
                      <a:prstGeom prst="rect">
                        <a:avLst/>
                      </a:prstGeom>
                      <a:ln>
                        <a:noFill/>
                      </a:ln>
                    </p:spPr>
                  </p:pic>
                </p:oleObj>
              </mc:Fallback>
            </mc:AlternateContent>
          </a:graphicData>
        </a:graphic>
      </p:graphicFrame>
      <p:sp>
        <p:nvSpPr>
          <p:cNvPr id="3" name="文本框 2"/>
          <p:cNvSpPr txBox="1"/>
          <p:nvPr/>
        </p:nvSpPr>
        <p:spPr>
          <a:xfrm>
            <a:off x="2151111" y="3593625"/>
            <a:ext cx="8101599" cy="1892826"/>
          </a:xfrm>
          <a:prstGeom prst="rect">
            <a:avLst/>
          </a:prstGeom>
          <a:noFill/>
        </p:spPr>
        <p:txBody>
          <a:bodyPr wrap="square" rtlCol="0">
            <a:spAutoFit/>
          </a:bodyPr>
          <a:lstStyle/>
          <a:p>
            <a:pPr>
              <a:lnSpc>
                <a:spcPct val="150000"/>
              </a:lnSpc>
            </a:pPr>
            <a:r>
              <a:rPr lang="en-US" altLang="zh-CN" sz="20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smtClean="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这样</a:t>
            </a:r>
            <a:r>
              <a:rPr lang="zh-CN" altLang="en-US" sz="20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我们将会发现，判别分析问题实质上就是在某种意义上，以最优的性质对</a:t>
            </a:r>
            <a:r>
              <a:rPr lang="en-US" altLang="zh-CN" sz="2000" i="1"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a:t>
            </a:r>
            <a:r>
              <a:rPr lang="zh-CN" altLang="en-US" sz="20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维空间</a:t>
            </a:r>
            <a:r>
              <a:rPr lang="en-US" altLang="zh-CN" sz="2000" i="1"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R </a:t>
            </a:r>
            <a:r>
              <a:rPr lang="en-US" altLang="zh-CN" sz="2000" i="1" baseline="300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a:t>
            </a:r>
            <a:r>
              <a:rPr lang="zh-CN" altLang="en-US" sz="20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构造一个“划分”</a:t>
            </a:r>
            <a:r>
              <a:rPr lang="zh-CN" altLang="en-US" sz="2000" dirty="0" smtClean="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，这个</a:t>
            </a:r>
            <a:r>
              <a:rPr lang="zh-CN" altLang="en-US" sz="20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“划分”就构成了一个判别规则。这一思想将在后面的各节中体现的更加清楚。            </a:t>
            </a:r>
          </a:p>
          <a:p>
            <a:pPr>
              <a:lnSpc>
                <a:spcPct val="150000"/>
              </a:lnSpc>
            </a:pPr>
            <a:endParaRPr lang="zh-CN" altLang="en-US" dirty="0"/>
          </a:p>
        </p:txBody>
      </p:sp>
    </p:spTree>
    <p:extLst>
      <p:ext uri="{BB962C8B-B14F-4D97-AF65-F5344CB8AC3E}">
        <p14:creationId xmlns:p14="http://schemas.microsoft.com/office/powerpoint/2010/main" val="53069344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矩形 1"/>
          <p:cNvSpPr>
            <a:spLocks noChangeArrowheads="1"/>
          </p:cNvSpPr>
          <p:nvPr/>
        </p:nvSpPr>
        <p:spPr bwMode="auto">
          <a:xfrm>
            <a:off x="3048001" y="1447801"/>
            <a:ext cx="573657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贝叶斯（</a:t>
            </a:r>
            <a:r>
              <a:rPr lang="en-US" altLang="zh-CN" sz="36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Bayes</a:t>
            </a:r>
            <a:r>
              <a:rPr lang="zh-CN" altLang="en-US" sz="36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）判别法</a:t>
            </a:r>
            <a:endParaRPr lang="en-US" altLang="zh-CN" sz="36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36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36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一、</a:t>
            </a:r>
            <a:r>
              <a:rPr lang="en-US" altLang="zh-CN" sz="36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Bayes</a:t>
            </a:r>
            <a:r>
              <a:rPr lang="zh-CN" altLang="en-US" sz="36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判别的基本思想</a:t>
            </a:r>
            <a:endParaRPr lang="en-US" altLang="zh-CN" sz="36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36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36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二、</a:t>
            </a:r>
            <a:r>
              <a:rPr lang="en-US" altLang="zh-CN" sz="36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Bayes</a:t>
            </a:r>
            <a:r>
              <a:rPr lang="zh-CN" altLang="en-US" sz="360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判别的基本方法 </a:t>
            </a:r>
          </a:p>
          <a:p>
            <a:endParaRPr lang="zh-CN" altLang="en-US">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418037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3"/>
          <p:cNvSpPr txBox="1">
            <a:spLocks noRot="1" noChangeAspect="1" noChangeArrowheads="1"/>
          </p:cNvSpPr>
          <p:nvPr/>
        </p:nvSpPr>
        <p:spPr bwMode="auto">
          <a:xfrm>
            <a:off x="1635760" y="533401"/>
            <a:ext cx="8811260" cy="551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eaLnBrk="0" hangingPunct="0">
              <a:lnSpc>
                <a:spcPct val="150000"/>
              </a:lnSpc>
              <a:spcBef>
                <a:spcPct val="20000"/>
              </a:spcBef>
            </a:pP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 </a:t>
            </a:r>
            <a:r>
              <a:rPr lang="en-US" altLang="zh-CN" sz="2400" dirty="0" smtClean="0">
                <a:solidFill>
                  <a:schemeClr val="accent5">
                    <a:lumMod val="50000"/>
                  </a:schemeClr>
                </a:solidFill>
                <a:latin typeface="Times New Roman" panose="02020603050405020304" pitchFamily="18" charset="0"/>
                <a:cs typeface="Times New Roman" panose="02020603050405020304" pitchFamily="18" charset="0"/>
              </a:rPr>
              <a:t>      </a:t>
            </a:r>
            <a:r>
              <a:rPr lang="zh-CN" altLang="en-US" sz="2400" dirty="0" smtClean="0">
                <a:solidFill>
                  <a:schemeClr val="accent5">
                    <a:lumMod val="50000"/>
                  </a:schemeClr>
                </a:solidFill>
                <a:latin typeface="Times New Roman" panose="02020603050405020304" pitchFamily="18" charset="0"/>
                <a:cs typeface="Times New Roman" panose="02020603050405020304" pitchFamily="18" charset="0"/>
              </a:rPr>
              <a:t>判别分析</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内容很丰富，方法很多。判断分析按判别的总体数来区分，有两个总体判别分析和多总体判别分析；按区分不同总体所用的数学模型来分，有线性判别和非线性判别；按判别时所处理的变量方法不同，有逐步判别和序贯判别等。判别分析可以从不同角度提出问题，因此有不同的判别准则，如马氏距离最小准则、</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Fisher</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准则、平均损失最小准则、最小平方准则、最大似然准则、最大概率准则等等，按判别准则的不同又提出多种判别方法。本章仅介绍常用的几种判别分析方法：距离判别法、</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Fisher</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判别法、</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Bayes</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判别法和逐步判别法。</a:t>
            </a:r>
          </a:p>
        </p:txBody>
      </p:sp>
    </p:spTree>
    <p:extLst>
      <p:ext uri="{BB962C8B-B14F-4D97-AF65-F5344CB8AC3E}">
        <p14:creationId xmlns:p14="http://schemas.microsoft.com/office/powerpoint/2010/main" val="23732739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027"/>
          <p:cNvSpPr>
            <a:spLocks noGrp="1" noChangeArrowheads="1"/>
          </p:cNvSpPr>
          <p:nvPr>
            <p:ph type="body" idx="4294967295"/>
          </p:nvPr>
        </p:nvSpPr>
        <p:spPr>
          <a:xfrm>
            <a:off x="2209800" y="2111376"/>
            <a:ext cx="8001000" cy="3529013"/>
          </a:xfrm>
        </p:spPr>
        <p:txBody>
          <a:bodyPr/>
          <a:lstStyle/>
          <a:p>
            <a:pPr eaLnBrk="1" hangingPunct="1">
              <a:buFont typeface="Wingdings" panose="05000000000000000000" pitchFamily="2" charset="2"/>
              <a:buNone/>
            </a:pPr>
            <a:r>
              <a:rPr lang="en-US" altLang="zh-CN">
                <a:solidFill>
                  <a:schemeClr val="accent5">
                    <a:lumMod val="50000"/>
                  </a:schemeClr>
                </a:solidFill>
                <a:latin typeface="微软雅黑" panose="020B0503020204020204" pitchFamily="34" charset="-122"/>
              </a:rPr>
              <a:t>       </a:t>
            </a:r>
          </a:p>
        </p:txBody>
      </p:sp>
      <p:sp>
        <p:nvSpPr>
          <p:cNvPr id="49154" name="Rectangle 1028"/>
          <p:cNvSpPr>
            <a:spLocks noChangeArrowheads="1"/>
          </p:cNvSpPr>
          <p:nvPr/>
        </p:nvSpPr>
        <p:spPr bwMode="auto">
          <a:xfrm>
            <a:off x="2362200" y="914401"/>
            <a:ext cx="8305800" cy="498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5000"/>
              </a:lnSpc>
              <a:spcBef>
                <a:spcPct val="20000"/>
              </a:spcBef>
            </a:pPr>
            <a:r>
              <a:rPr lang="en-US" altLang="zh-CN" sz="2800">
                <a:solidFill>
                  <a:schemeClr val="accent5">
                    <a:lumMod val="50000"/>
                  </a:schemeClr>
                </a:solidFill>
                <a:latin typeface="微软雅黑" panose="020B0503020204020204" pitchFamily="34" charset="-122"/>
                <a:ea typeface="微软雅黑" panose="020B0503020204020204" pitchFamily="34" charset="-122"/>
              </a:rPr>
              <a:t>        </a:t>
            </a:r>
            <a:r>
              <a:rPr lang="zh-CN" altLang="en-US" sz="2800">
                <a:solidFill>
                  <a:schemeClr val="accent5">
                    <a:lumMod val="50000"/>
                  </a:schemeClr>
                </a:solidFill>
                <a:latin typeface="微软雅黑" panose="020B0503020204020204" pitchFamily="34" charset="-122"/>
                <a:ea typeface="微软雅黑" panose="020B0503020204020204" pitchFamily="34" charset="-122"/>
              </a:rPr>
              <a:t>距离判别只要求知道总体的数值特征，不涉</a:t>
            </a:r>
            <a:endParaRPr lang="en-US" altLang="zh-CN" sz="2800">
              <a:solidFill>
                <a:schemeClr val="accent5">
                  <a:lumMod val="50000"/>
                </a:schemeClr>
              </a:solidFill>
              <a:latin typeface="微软雅黑" panose="020B0503020204020204" pitchFamily="34" charset="-122"/>
              <a:ea typeface="微软雅黑" panose="020B0503020204020204" pitchFamily="34" charset="-122"/>
            </a:endParaRPr>
          </a:p>
          <a:p>
            <a:pPr>
              <a:lnSpc>
                <a:spcPct val="145000"/>
              </a:lnSpc>
              <a:spcBef>
                <a:spcPct val="20000"/>
              </a:spcBef>
            </a:pPr>
            <a:r>
              <a:rPr lang="zh-CN" altLang="en-US" sz="2800">
                <a:solidFill>
                  <a:schemeClr val="accent5">
                    <a:lumMod val="50000"/>
                  </a:schemeClr>
                </a:solidFill>
                <a:latin typeface="微软雅黑" panose="020B0503020204020204" pitchFamily="34" charset="-122"/>
                <a:ea typeface="微软雅黑" panose="020B0503020204020204" pitchFamily="34" charset="-122"/>
              </a:rPr>
              <a:t>及总体的分布函数，当参数未知和协方差时，就</a:t>
            </a:r>
            <a:endParaRPr lang="en-US" altLang="zh-CN" sz="2800">
              <a:solidFill>
                <a:schemeClr val="accent5">
                  <a:lumMod val="50000"/>
                </a:schemeClr>
              </a:solidFill>
              <a:latin typeface="微软雅黑" panose="020B0503020204020204" pitchFamily="34" charset="-122"/>
              <a:ea typeface="微软雅黑" panose="020B0503020204020204" pitchFamily="34" charset="-122"/>
            </a:endParaRPr>
          </a:p>
          <a:p>
            <a:pPr>
              <a:lnSpc>
                <a:spcPct val="145000"/>
              </a:lnSpc>
              <a:spcBef>
                <a:spcPct val="20000"/>
              </a:spcBef>
            </a:pPr>
            <a:r>
              <a:rPr lang="zh-CN" altLang="en-US" sz="2800">
                <a:solidFill>
                  <a:schemeClr val="accent5">
                    <a:lumMod val="50000"/>
                  </a:schemeClr>
                </a:solidFill>
                <a:latin typeface="微软雅黑" panose="020B0503020204020204" pitchFamily="34" charset="-122"/>
                <a:ea typeface="微软雅黑" panose="020B0503020204020204" pitchFamily="34" charset="-122"/>
              </a:rPr>
              <a:t>用样本的均值和协方差矩阵来估计。距离判别方</a:t>
            </a:r>
            <a:endParaRPr lang="en-US" altLang="zh-CN" sz="2800">
              <a:solidFill>
                <a:schemeClr val="accent5">
                  <a:lumMod val="50000"/>
                </a:schemeClr>
              </a:solidFill>
              <a:latin typeface="微软雅黑" panose="020B0503020204020204" pitchFamily="34" charset="-122"/>
              <a:ea typeface="微软雅黑" panose="020B0503020204020204" pitchFamily="34" charset="-122"/>
            </a:endParaRPr>
          </a:p>
          <a:p>
            <a:pPr>
              <a:lnSpc>
                <a:spcPct val="145000"/>
              </a:lnSpc>
              <a:spcBef>
                <a:spcPct val="20000"/>
              </a:spcBef>
            </a:pPr>
            <a:r>
              <a:rPr lang="zh-CN" altLang="en-US" sz="2800">
                <a:solidFill>
                  <a:schemeClr val="accent5">
                    <a:lumMod val="50000"/>
                  </a:schemeClr>
                </a:solidFill>
                <a:latin typeface="微软雅黑" panose="020B0503020204020204" pitchFamily="34" charset="-122"/>
                <a:ea typeface="微软雅黑" panose="020B0503020204020204" pitchFamily="34" charset="-122"/>
              </a:rPr>
              <a:t>法简单实用，但没有考虑到每个总体出现的机会</a:t>
            </a:r>
            <a:endParaRPr lang="en-US" altLang="zh-CN" sz="2800">
              <a:solidFill>
                <a:schemeClr val="accent5">
                  <a:lumMod val="50000"/>
                </a:schemeClr>
              </a:solidFill>
              <a:latin typeface="微软雅黑" panose="020B0503020204020204" pitchFamily="34" charset="-122"/>
              <a:ea typeface="微软雅黑" panose="020B0503020204020204" pitchFamily="34" charset="-122"/>
            </a:endParaRPr>
          </a:p>
          <a:p>
            <a:pPr>
              <a:lnSpc>
                <a:spcPct val="145000"/>
              </a:lnSpc>
              <a:spcBef>
                <a:spcPct val="20000"/>
              </a:spcBef>
            </a:pPr>
            <a:r>
              <a:rPr lang="zh-CN" altLang="en-US" sz="2800">
                <a:solidFill>
                  <a:schemeClr val="accent5">
                    <a:lumMod val="50000"/>
                  </a:schemeClr>
                </a:solidFill>
                <a:latin typeface="微软雅黑" panose="020B0503020204020204" pitchFamily="34" charset="-122"/>
                <a:ea typeface="微软雅黑" panose="020B0503020204020204" pitchFamily="34" charset="-122"/>
              </a:rPr>
              <a:t>大小，即先验概率，没有考虑到错判的损失。</a:t>
            </a:r>
            <a:endParaRPr lang="en-US" altLang="zh-CN" sz="2800">
              <a:solidFill>
                <a:schemeClr val="accent5">
                  <a:lumMod val="50000"/>
                </a:schemeClr>
              </a:solidFill>
              <a:latin typeface="微软雅黑" panose="020B0503020204020204" pitchFamily="34" charset="-122"/>
              <a:ea typeface="微软雅黑" panose="020B0503020204020204" pitchFamily="34" charset="-122"/>
            </a:endParaRPr>
          </a:p>
          <a:p>
            <a:pPr>
              <a:lnSpc>
                <a:spcPct val="145000"/>
              </a:lnSpc>
              <a:spcBef>
                <a:spcPct val="20000"/>
              </a:spcBef>
            </a:pPr>
            <a:r>
              <a:rPr lang="zh-CN" altLang="en-US" sz="2800" b="1">
                <a:solidFill>
                  <a:schemeClr val="accent5">
                    <a:lumMod val="50000"/>
                  </a:schemeClr>
                </a:solidFill>
                <a:latin typeface="微软雅黑" panose="020B0503020204020204" pitchFamily="34" charset="-122"/>
                <a:ea typeface="微软雅黑" panose="020B0503020204020204" pitchFamily="34" charset="-122"/>
              </a:rPr>
              <a:t>贝叶斯判别法</a:t>
            </a:r>
            <a:r>
              <a:rPr lang="zh-CN" altLang="en-US" sz="2800">
                <a:solidFill>
                  <a:schemeClr val="accent5">
                    <a:lumMod val="50000"/>
                  </a:schemeClr>
                </a:solidFill>
                <a:latin typeface="微软雅黑" panose="020B0503020204020204" pitchFamily="34" charset="-122"/>
                <a:ea typeface="微软雅黑" panose="020B0503020204020204" pitchFamily="34" charset="-122"/>
              </a:rPr>
              <a:t>正是为了解决这两个问题提出的判</a:t>
            </a:r>
            <a:endParaRPr lang="en-US" altLang="zh-CN" sz="2800">
              <a:solidFill>
                <a:schemeClr val="accent5">
                  <a:lumMod val="50000"/>
                </a:schemeClr>
              </a:solidFill>
              <a:latin typeface="微软雅黑" panose="020B0503020204020204" pitchFamily="34" charset="-122"/>
              <a:ea typeface="微软雅黑" panose="020B0503020204020204" pitchFamily="34" charset="-122"/>
            </a:endParaRPr>
          </a:p>
          <a:p>
            <a:pPr>
              <a:lnSpc>
                <a:spcPct val="145000"/>
              </a:lnSpc>
              <a:spcBef>
                <a:spcPct val="20000"/>
              </a:spcBef>
            </a:pPr>
            <a:r>
              <a:rPr lang="zh-CN" altLang="en-US" sz="2800">
                <a:solidFill>
                  <a:schemeClr val="accent5">
                    <a:lumMod val="50000"/>
                  </a:schemeClr>
                </a:solidFill>
                <a:latin typeface="微软雅黑" panose="020B0503020204020204" pitchFamily="34" charset="-122"/>
                <a:ea typeface="微软雅黑" panose="020B0503020204020204" pitchFamily="34" charset="-122"/>
              </a:rPr>
              <a:t>别分析方法。</a:t>
            </a:r>
          </a:p>
        </p:txBody>
      </p:sp>
    </p:spTree>
    <p:extLst>
      <p:ext uri="{BB962C8B-B14F-4D97-AF65-F5344CB8AC3E}">
        <p14:creationId xmlns:p14="http://schemas.microsoft.com/office/powerpoint/2010/main" val="200544874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027"/>
          <p:cNvSpPr>
            <a:spLocks noGrp="1" noChangeArrowheads="1"/>
          </p:cNvSpPr>
          <p:nvPr>
            <p:ph type="body" idx="4294967295"/>
          </p:nvPr>
        </p:nvSpPr>
        <p:spPr>
          <a:xfrm>
            <a:off x="1443990" y="864394"/>
            <a:ext cx="8915400" cy="2286000"/>
          </a:xfrm>
        </p:spPr>
        <p:txBody>
          <a:bodyPr>
            <a:normAutofit fontScale="92500" lnSpcReduction="20000"/>
          </a:bodyPr>
          <a:lstStyle/>
          <a:p>
            <a:pPr eaLnBrk="1" hangingPunct="1">
              <a:lnSpc>
                <a:spcPct val="150000"/>
              </a:lnSpc>
              <a:buFont typeface="Wingdings" panose="05000000000000000000" pitchFamily="2" charset="2"/>
              <a:buNone/>
            </a:pPr>
            <a:r>
              <a:rPr lang="en-US" altLang="zh-CN" sz="2000" dirty="0">
                <a:solidFill>
                  <a:schemeClr val="accent5">
                    <a:lumMod val="50000"/>
                  </a:schemeClr>
                </a:solidFill>
                <a:latin typeface="微软雅黑" panose="020B0503020204020204" pitchFamily="34" charset="-122"/>
              </a:rPr>
              <a:t>          </a:t>
            </a:r>
            <a:r>
              <a:rPr lang="zh-CN" altLang="en-US" sz="2400" dirty="0" smtClean="0">
                <a:solidFill>
                  <a:schemeClr val="accent5">
                    <a:lumMod val="50000"/>
                  </a:schemeClr>
                </a:solidFill>
                <a:latin typeface="微软雅黑" panose="020B0503020204020204" pitchFamily="34" charset="-122"/>
              </a:rPr>
              <a:t>办公室</a:t>
            </a:r>
            <a:r>
              <a:rPr lang="zh-CN" altLang="en-US" sz="2400" dirty="0">
                <a:solidFill>
                  <a:schemeClr val="accent5">
                    <a:lumMod val="50000"/>
                  </a:schemeClr>
                </a:solidFill>
                <a:latin typeface="微软雅黑" panose="020B0503020204020204" pitchFamily="34" charset="-122"/>
              </a:rPr>
              <a:t>新来了一个雇员</a:t>
            </a:r>
            <a:r>
              <a:rPr lang="zh-CN" altLang="en-US" sz="2400" dirty="0" smtClean="0">
                <a:solidFill>
                  <a:schemeClr val="accent5">
                    <a:lumMod val="50000"/>
                  </a:schemeClr>
                </a:solidFill>
                <a:latin typeface="微软雅黑" panose="020B0503020204020204" pitchFamily="34" charset="-122"/>
              </a:rPr>
              <a:t>小</a:t>
            </a:r>
            <a:r>
              <a:rPr lang="zh-CN" altLang="en-US" sz="2400" dirty="0">
                <a:solidFill>
                  <a:schemeClr val="accent5">
                    <a:lumMod val="50000"/>
                  </a:schemeClr>
                </a:solidFill>
                <a:latin typeface="微软雅黑" panose="020B0503020204020204" pitchFamily="34" charset="-122"/>
              </a:rPr>
              <a:t>王</a:t>
            </a:r>
            <a:r>
              <a:rPr lang="zh-CN" altLang="en-US" sz="2400" dirty="0" smtClean="0">
                <a:solidFill>
                  <a:schemeClr val="accent5">
                    <a:lumMod val="50000"/>
                  </a:schemeClr>
                </a:solidFill>
                <a:latin typeface="微软雅黑" panose="020B0503020204020204" pitchFamily="34" charset="-122"/>
              </a:rPr>
              <a:t>，</a:t>
            </a:r>
            <a:r>
              <a:rPr lang="zh-CN" altLang="en-US" sz="2400" dirty="0">
                <a:solidFill>
                  <a:schemeClr val="accent5">
                    <a:lumMod val="50000"/>
                  </a:schemeClr>
                </a:solidFill>
                <a:latin typeface="微软雅黑" panose="020B0503020204020204" pitchFamily="34" charset="-122"/>
              </a:rPr>
              <a:t>小王是好人还是坏人大家都在猜测。按人们主观意识，一个人是好人或坏人的概率均为</a:t>
            </a:r>
            <a:r>
              <a:rPr lang="en-US" altLang="zh-CN" sz="2400" dirty="0">
                <a:solidFill>
                  <a:schemeClr val="accent5">
                    <a:lumMod val="50000"/>
                  </a:schemeClr>
                </a:solidFill>
                <a:latin typeface="微软雅黑" panose="020B0503020204020204" pitchFamily="34" charset="-122"/>
              </a:rPr>
              <a:t>0.5</a:t>
            </a:r>
            <a:r>
              <a:rPr lang="zh-CN" altLang="en-US" sz="2400" dirty="0">
                <a:solidFill>
                  <a:schemeClr val="accent5">
                    <a:lumMod val="50000"/>
                  </a:schemeClr>
                </a:solidFill>
                <a:latin typeface="微软雅黑" panose="020B0503020204020204" pitchFamily="34" charset="-122"/>
              </a:rPr>
              <a:t>。坏人总是要做坏事，好人总是做好事，偶尔也会做一件坏事，一般好人做好事的概率为</a:t>
            </a:r>
            <a:r>
              <a:rPr lang="en-US" altLang="zh-CN" sz="2400" dirty="0">
                <a:solidFill>
                  <a:schemeClr val="accent5">
                    <a:lumMod val="50000"/>
                  </a:schemeClr>
                </a:solidFill>
                <a:latin typeface="微软雅黑" panose="020B0503020204020204" pitchFamily="34" charset="-122"/>
              </a:rPr>
              <a:t>0.9</a:t>
            </a:r>
            <a:r>
              <a:rPr lang="zh-CN" altLang="en-US" sz="2400" dirty="0">
                <a:solidFill>
                  <a:schemeClr val="accent5">
                    <a:lumMod val="50000"/>
                  </a:schemeClr>
                </a:solidFill>
                <a:latin typeface="微软雅黑" panose="020B0503020204020204" pitchFamily="34" charset="-122"/>
              </a:rPr>
              <a:t>，坏人做好事的概率为</a:t>
            </a:r>
            <a:r>
              <a:rPr lang="en-US" altLang="zh-CN" sz="2400" dirty="0">
                <a:solidFill>
                  <a:schemeClr val="accent5">
                    <a:lumMod val="50000"/>
                  </a:schemeClr>
                </a:solidFill>
                <a:latin typeface="微软雅黑" panose="020B0503020204020204" pitchFamily="34" charset="-122"/>
              </a:rPr>
              <a:t>0.2</a:t>
            </a:r>
            <a:r>
              <a:rPr lang="zh-CN" altLang="en-US" sz="2400" dirty="0">
                <a:solidFill>
                  <a:schemeClr val="accent5">
                    <a:lumMod val="50000"/>
                  </a:schemeClr>
                </a:solidFill>
                <a:latin typeface="微软雅黑" panose="020B0503020204020204" pitchFamily="34" charset="-122"/>
              </a:rPr>
              <a:t>，一天，小王做了一件好事，小王是好人的概率有多大，你现在把小王判为何种人</a:t>
            </a:r>
            <a:r>
              <a:rPr lang="zh-CN" altLang="en-US" sz="2400" dirty="0" smtClean="0">
                <a:solidFill>
                  <a:schemeClr val="accent5">
                    <a:lumMod val="50000"/>
                  </a:schemeClr>
                </a:solidFill>
                <a:latin typeface="微软雅黑" panose="020B0503020204020204" pitchFamily="34" charset="-122"/>
              </a:rPr>
              <a:t>。</a:t>
            </a:r>
            <a:endParaRPr lang="zh-CN" altLang="en-US" sz="2400" dirty="0">
              <a:solidFill>
                <a:schemeClr val="accent5">
                  <a:lumMod val="50000"/>
                </a:schemeClr>
              </a:solidFill>
              <a:latin typeface="微软雅黑" panose="020B0503020204020204" pitchFamily="34" charset="-122"/>
            </a:endParaRPr>
          </a:p>
        </p:txBody>
      </p:sp>
      <p:graphicFrame>
        <p:nvGraphicFramePr>
          <p:cNvPr id="50179" name="对象 50178"/>
          <p:cNvGraphicFramePr>
            <a:graphicFrameLocks noChangeAspect="1"/>
          </p:cNvGraphicFramePr>
          <p:nvPr>
            <p:extLst>
              <p:ext uri="{D42A27DB-BD31-4B8C-83A1-F6EECF244321}">
                <p14:modId xmlns:p14="http://schemas.microsoft.com/office/powerpoint/2010/main" val="1207465601"/>
              </p:ext>
            </p:extLst>
          </p:nvPr>
        </p:nvGraphicFramePr>
        <p:xfrm>
          <a:off x="1821180" y="3402330"/>
          <a:ext cx="7086600" cy="1309688"/>
        </p:xfrm>
        <a:graphic>
          <a:graphicData uri="http://schemas.openxmlformats.org/presentationml/2006/ole">
            <mc:AlternateContent xmlns:mc="http://schemas.openxmlformats.org/markup-compatibility/2006">
              <mc:Choice xmlns:v="urn:schemas-microsoft-com:vml" Requires="v">
                <p:oleObj spid="_x0000_s109582" r:id="rId3" imgW="7353617" imgH="1359217" progId="Equation.3">
                  <p:embed/>
                </p:oleObj>
              </mc:Choice>
              <mc:Fallback>
                <p:oleObj r:id="rId3" imgW="7353617" imgH="1359217" progId="Equation.3">
                  <p:embed/>
                  <p:pic>
                    <p:nvPicPr>
                      <p:cNvPr id="50179" name="对象 501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1180" y="3402330"/>
                        <a:ext cx="7086600"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0180" name="对象 50179"/>
          <p:cNvGraphicFramePr>
            <a:graphicFrameLocks noChangeAspect="1"/>
          </p:cNvGraphicFramePr>
          <p:nvPr>
            <p:extLst>
              <p:ext uri="{D42A27DB-BD31-4B8C-83A1-F6EECF244321}">
                <p14:modId xmlns:p14="http://schemas.microsoft.com/office/powerpoint/2010/main" val="3825216211"/>
              </p:ext>
            </p:extLst>
          </p:nvPr>
        </p:nvGraphicFramePr>
        <p:xfrm>
          <a:off x="1821180" y="5158740"/>
          <a:ext cx="3670300" cy="774700"/>
        </p:xfrm>
        <a:graphic>
          <a:graphicData uri="http://schemas.openxmlformats.org/presentationml/2006/ole">
            <mc:AlternateContent xmlns:mc="http://schemas.openxmlformats.org/markup-compatibility/2006">
              <mc:Choice xmlns:v="urn:schemas-microsoft-com:vml" Requires="v">
                <p:oleObj spid="_x0000_s109583" r:id="rId5" imgW="3669025" imgH="774681" progId="Equation.3">
                  <p:embed/>
                </p:oleObj>
              </mc:Choice>
              <mc:Fallback>
                <p:oleObj r:id="rId5" imgW="3669025" imgH="774681" progId="Equation.3">
                  <p:embed/>
                  <p:pic>
                    <p:nvPicPr>
                      <p:cNvPr id="50180" name="对象 501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1180" y="5158740"/>
                        <a:ext cx="36703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967247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wipe(down)">
                                      <p:cBhvr>
                                        <p:cTn id="7" dur="500"/>
                                        <p:tgtEl>
                                          <p:spTgt spid="50179"/>
                                        </p:tgtEl>
                                      </p:cBhvr>
                                    </p:animEffect>
                                  </p:childTnLst>
                                </p:cTn>
                              </p:par>
                              <p:par>
                                <p:cTn id="8" presetID="22" presetClass="entr" presetSubtype="4" fill="hold" nodeType="withEffect">
                                  <p:stCondLst>
                                    <p:cond delay="0"/>
                                  </p:stCondLst>
                                  <p:childTnLst>
                                    <p:set>
                                      <p:cBhvr>
                                        <p:cTn id="9" dur="1" fill="hold">
                                          <p:stCondLst>
                                            <p:cond delay="0"/>
                                          </p:stCondLst>
                                        </p:cTn>
                                        <p:tgtEl>
                                          <p:spTgt spid="50180"/>
                                        </p:tgtEl>
                                        <p:attrNameLst>
                                          <p:attrName>style.visibility</p:attrName>
                                        </p:attrNameLst>
                                      </p:cBhvr>
                                      <p:to>
                                        <p:strVal val="visible"/>
                                      </p:to>
                                    </p:set>
                                    <p:animEffect transition="in" filter="wipe(down)">
                                      <p:cBhvr>
                                        <p:cTn id="10"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1" name="对象 51201"/>
          <p:cNvGraphicFramePr>
            <a:graphicFrameLocks noChangeAspect="1"/>
          </p:cNvGraphicFramePr>
          <p:nvPr/>
        </p:nvGraphicFramePr>
        <p:xfrm>
          <a:off x="2362200" y="1447800"/>
          <a:ext cx="7899400" cy="1473200"/>
        </p:xfrm>
        <a:graphic>
          <a:graphicData uri="http://schemas.openxmlformats.org/presentationml/2006/ole">
            <mc:AlternateContent xmlns:mc="http://schemas.openxmlformats.org/markup-compatibility/2006">
              <mc:Choice xmlns:v="urn:schemas-microsoft-com:vml" Requires="v">
                <p:oleObj spid="_x0000_s110604" r:id="rId3" imgW="7899717" imgH="1473517" progId="Equation.3">
                  <p:embed/>
                </p:oleObj>
              </mc:Choice>
              <mc:Fallback>
                <p:oleObj r:id="rId3" imgW="7899717" imgH="1473517" progId="Equation.3">
                  <p:embed/>
                  <p:pic>
                    <p:nvPicPr>
                      <p:cNvPr id="51201" name="对象 512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447800"/>
                        <a:ext cx="78994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202" name="对象 51202"/>
          <p:cNvGraphicFramePr>
            <a:graphicFrameLocks noChangeAspect="1"/>
          </p:cNvGraphicFramePr>
          <p:nvPr/>
        </p:nvGraphicFramePr>
        <p:xfrm>
          <a:off x="2362200" y="3352800"/>
          <a:ext cx="3937000" cy="825500"/>
        </p:xfrm>
        <a:graphic>
          <a:graphicData uri="http://schemas.openxmlformats.org/presentationml/2006/ole">
            <mc:AlternateContent xmlns:mc="http://schemas.openxmlformats.org/markup-compatibility/2006">
              <mc:Choice xmlns:v="urn:schemas-microsoft-com:vml" Requires="v">
                <p:oleObj spid="_x0000_s110605" r:id="rId5" imgW="3937317" imgH="825817" progId="Equation.3">
                  <p:embed/>
                </p:oleObj>
              </mc:Choice>
              <mc:Fallback>
                <p:oleObj r:id="rId5" imgW="3937317" imgH="825817" progId="Equation.3">
                  <p:embed/>
                  <p:pic>
                    <p:nvPicPr>
                      <p:cNvPr id="51202" name="对象 512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352800"/>
                        <a:ext cx="3937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2956268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Grp="1" noChangeArrowheads="1"/>
          </p:cNvSpPr>
          <p:nvPr>
            <p:ph type="body" idx="4294967295"/>
          </p:nvPr>
        </p:nvSpPr>
        <p:spPr>
          <a:xfrm>
            <a:off x="2175510" y="720090"/>
            <a:ext cx="8465820" cy="4606290"/>
          </a:xfrm>
        </p:spPr>
        <p:txBody>
          <a:bodyPr/>
          <a:lstStyle/>
          <a:p>
            <a:pPr algn="just" eaLnBrk="1" hangingPunct="1">
              <a:lnSpc>
                <a:spcPct val="150000"/>
              </a:lnSpc>
              <a:buFont typeface="Wingdings" panose="05000000000000000000" pitchFamily="2" charset="2"/>
              <a:buNone/>
            </a:pPr>
            <a:r>
              <a:rPr lang="zh-CN" altLang="en-US" dirty="0" smtClean="0">
                <a:solidFill>
                  <a:schemeClr val="accent5">
                    <a:lumMod val="50000"/>
                  </a:schemeClr>
                </a:solidFill>
                <a:latin typeface="Times New Roman" panose="02020603050405020304" pitchFamily="18" charset="0"/>
                <a:cs typeface="Times New Roman" panose="02020603050405020304" pitchFamily="18" charset="0"/>
              </a:rPr>
              <a:t>          </a:t>
            </a:r>
            <a:r>
              <a:rPr lang="zh-CN" altLang="en-US" sz="2400" dirty="0" smtClean="0">
                <a:solidFill>
                  <a:schemeClr val="accent5">
                    <a:lumMod val="50000"/>
                  </a:schemeClr>
                </a:solidFill>
                <a:latin typeface="Times New Roman" panose="02020603050405020304" pitchFamily="18" charset="0"/>
                <a:cs typeface="Times New Roman" panose="02020603050405020304" pitchFamily="18" charset="0"/>
              </a:rPr>
              <a:t>距离</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判别简单直观，很实用，但是距离判别的方法</a:t>
            </a:r>
            <a:r>
              <a:rPr lang="zh-CN" altLang="en-US" sz="2400" dirty="0" smtClean="0">
                <a:solidFill>
                  <a:schemeClr val="accent5">
                    <a:lumMod val="50000"/>
                  </a:schemeClr>
                </a:solidFill>
                <a:latin typeface="Times New Roman" panose="02020603050405020304" pitchFamily="18" charset="0"/>
                <a:cs typeface="Times New Roman" panose="02020603050405020304" pitchFamily="18" charset="0"/>
              </a:rPr>
              <a:t>把总体</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等同看待，没有考虑到总体会以不同的概率（</a:t>
            </a:r>
            <a:r>
              <a:rPr lang="zh-CN" altLang="en-US" sz="2400" dirty="0" smtClean="0">
                <a:solidFill>
                  <a:schemeClr val="accent5">
                    <a:lumMod val="50000"/>
                  </a:schemeClr>
                </a:solidFill>
                <a:latin typeface="Times New Roman" panose="02020603050405020304" pitchFamily="18" charset="0"/>
                <a:cs typeface="Times New Roman" panose="02020603050405020304" pitchFamily="18" charset="0"/>
              </a:rPr>
              <a:t>先验概率</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）出现</a:t>
            </a:r>
            <a:r>
              <a:rPr lang="zh-CN" altLang="en-US" sz="2400" dirty="0" smtClean="0">
                <a:solidFill>
                  <a:schemeClr val="accent5">
                    <a:lumMod val="50000"/>
                  </a:schemeClr>
                </a:solidFill>
                <a:latin typeface="Times New Roman" panose="02020603050405020304" pitchFamily="18" charset="0"/>
                <a:cs typeface="Times New Roman" panose="02020603050405020304" pitchFamily="18" charset="0"/>
              </a:rPr>
              <a:t>。一</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个好的判别方法，要考虑到各个总体出现的</a:t>
            </a:r>
            <a:r>
              <a:rPr lang="zh-CN" altLang="en-US" sz="2400" dirty="0" smtClean="0">
                <a:solidFill>
                  <a:schemeClr val="accent5">
                    <a:lumMod val="50000"/>
                  </a:schemeClr>
                </a:solidFill>
                <a:latin typeface="Times New Roman" panose="02020603050405020304" pitchFamily="18" charset="0"/>
                <a:cs typeface="Times New Roman" panose="02020603050405020304" pitchFamily="18" charset="0"/>
              </a:rPr>
              <a:t>先验概率</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a:t>
            </a:r>
            <a:r>
              <a:rPr lang="en-US" altLang="zh-CN" sz="2400" b="1" dirty="0">
                <a:solidFill>
                  <a:schemeClr val="accent5">
                    <a:lumMod val="50000"/>
                  </a:schemeClr>
                </a:solidFill>
                <a:latin typeface="Times New Roman" panose="02020603050405020304" pitchFamily="18" charset="0"/>
                <a:cs typeface="Times New Roman" panose="02020603050405020304" pitchFamily="18" charset="0"/>
              </a:rPr>
              <a:t>Bayes</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判别就具有这些优点，其判别效果更加</a:t>
            </a:r>
            <a:r>
              <a:rPr lang="zh-CN" altLang="en-US" sz="2400" dirty="0" smtClean="0">
                <a:solidFill>
                  <a:schemeClr val="accent5">
                    <a:lumMod val="50000"/>
                  </a:schemeClr>
                </a:solidFill>
                <a:latin typeface="Times New Roman" panose="02020603050405020304" pitchFamily="18" charset="0"/>
                <a:cs typeface="Times New Roman" panose="02020603050405020304" pitchFamily="18" charset="0"/>
              </a:rPr>
              <a:t>理想</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，应用也更广泛。</a:t>
            </a:r>
          </a:p>
        </p:txBody>
      </p:sp>
      <p:sp>
        <p:nvSpPr>
          <p:cNvPr id="52226" name="Rectangle 4"/>
          <p:cNvSpPr>
            <a:spLocks noChangeArrowheads="1"/>
          </p:cNvSpPr>
          <p:nvPr/>
        </p:nvSpPr>
        <p:spPr bwMode="auto">
          <a:xfrm>
            <a:off x="3097530" y="3693477"/>
            <a:ext cx="7543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贝叶斯公式是一个我们熟知的公式 </a:t>
            </a:r>
          </a:p>
        </p:txBody>
      </p:sp>
      <p:graphicFrame>
        <p:nvGraphicFramePr>
          <p:cNvPr id="52227" name="对象 52227"/>
          <p:cNvGraphicFramePr>
            <a:graphicFrameLocks noChangeAspect="1"/>
          </p:cNvGraphicFramePr>
          <p:nvPr>
            <p:extLst>
              <p:ext uri="{D42A27DB-BD31-4B8C-83A1-F6EECF244321}">
                <p14:modId xmlns:p14="http://schemas.microsoft.com/office/powerpoint/2010/main" val="2003950742"/>
              </p:ext>
            </p:extLst>
          </p:nvPr>
        </p:nvGraphicFramePr>
        <p:xfrm>
          <a:off x="3665220" y="4530874"/>
          <a:ext cx="3879850" cy="920750"/>
        </p:xfrm>
        <a:graphic>
          <a:graphicData uri="http://schemas.openxmlformats.org/presentationml/2006/ole">
            <mc:AlternateContent xmlns:mc="http://schemas.openxmlformats.org/markup-compatibility/2006">
              <mc:Choice xmlns:v="urn:schemas-microsoft-com:vml" Requires="v">
                <p:oleObj spid="_x0000_s111625" r:id="rId3" imgW="3873817" imgH="914717" progId="Equation.3">
                  <p:embed/>
                </p:oleObj>
              </mc:Choice>
              <mc:Fallback>
                <p:oleObj r:id="rId3" imgW="3873817" imgH="914717" progId="Equation.3">
                  <p:embed/>
                  <p:pic>
                    <p:nvPicPr>
                      <p:cNvPr id="52227" name="对象 522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5220" y="4530874"/>
                        <a:ext cx="387985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0236129"/>
      </p:ext>
    </p:extLst>
  </p:cSld>
  <p:clrMapOvr>
    <a:masterClrMapping/>
  </p:clrMapOvr>
  <p:transition spd="med">
    <p:strips dir="l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49" name="Object 2"/>
          <p:cNvGraphicFramePr>
            <a:graphicFrameLocks noChangeAspect="1"/>
          </p:cNvGraphicFramePr>
          <p:nvPr>
            <p:extLst>
              <p:ext uri="{D42A27DB-BD31-4B8C-83A1-F6EECF244321}">
                <p14:modId xmlns:p14="http://schemas.microsoft.com/office/powerpoint/2010/main" val="1630931246"/>
              </p:ext>
            </p:extLst>
          </p:nvPr>
        </p:nvGraphicFramePr>
        <p:xfrm>
          <a:off x="1640840" y="1859915"/>
          <a:ext cx="9194800" cy="4367388"/>
        </p:xfrm>
        <a:graphic>
          <a:graphicData uri="http://schemas.openxmlformats.org/presentationml/2006/ole">
            <mc:AlternateContent xmlns:mc="http://schemas.openxmlformats.org/markup-compatibility/2006">
              <mc:Choice xmlns:v="urn:schemas-microsoft-com:vml" Requires="v">
                <p:oleObj spid="_x0000_s112648" name="Document" r:id="rId3" imgW="4426523" imgH="2104525" progId="Word.Document.8">
                  <p:embed/>
                </p:oleObj>
              </mc:Choice>
              <mc:Fallback>
                <p:oleObj name="Document" r:id="rId3" imgW="4426523" imgH="2104525" progId="Word.Document.8">
                  <p:embed/>
                  <p:pic>
                    <p:nvPicPr>
                      <p:cNvPr id="53249" name="Object 2"/>
                      <p:cNvPicPr>
                        <a:picLocks noChangeAspect="1" noChangeArrowheads="1"/>
                      </p:cNvPicPr>
                      <p:nvPr/>
                    </p:nvPicPr>
                    <p:blipFill>
                      <a:blip r:embed="rId4"/>
                      <a:srcRect/>
                      <a:stretch>
                        <a:fillRect/>
                      </a:stretch>
                    </p:blipFill>
                    <p:spPr bwMode="auto">
                      <a:xfrm>
                        <a:off x="1640840" y="1859915"/>
                        <a:ext cx="9194800" cy="4367388"/>
                      </a:xfrm>
                      <a:prstGeom prst="rect">
                        <a:avLst/>
                      </a:prstGeom>
                      <a:noFill/>
                      <a:ln>
                        <a:noFill/>
                      </a:ln>
                    </p:spPr>
                  </p:pic>
                </p:oleObj>
              </mc:Fallback>
            </mc:AlternateContent>
          </a:graphicData>
        </a:graphic>
      </p:graphicFrame>
      <p:sp>
        <p:nvSpPr>
          <p:cNvPr id="53250" name="Rectangle 2"/>
          <p:cNvSpPr txBox="1">
            <a:spLocks noRot="1" noChangeArrowheads="1"/>
          </p:cNvSpPr>
          <p:nvPr/>
        </p:nvSpPr>
        <p:spPr bwMode="auto">
          <a:xfrm>
            <a:off x="2438401" y="914400"/>
            <a:ext cx="5934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3200" b="1">
                <a:solidFill>
                  <a:schemeClr val="accent5">
                    <a:lumMod val="50000"/>
                  </a:schemeClr>
                </a:solidFill>
                <a:latin typeface="微软雅黑" panose="020B0503020204020204" pitchFamily="34" charset="-122"/>
                <a:ea typeface="微软雅黑" panose="020B0503020204020204" pitchFamily="34" charset="-122"/>
              </a:rPr>
              <a:t>一、</a:t>
            </a:r>
            <a:r>
              <a:rPr lang="en-US" altLang="zh-CN" sz="3200" b="1">
                <a:solidFill>
                  <a:schemeClr val="accent5">
                    <a:lumMod val="50000"/>
                  </a:schemeClr>
                </a:solidFill>
                <a:latin typeface="微软雅黑" panose="020B0503020204020204" pitchFamily="34" charset="-122"/>
                <a:ea typeface="微软雅黑" panose="020B0503020204020204" pitchFamily="34" charset="-122"/>
              </a:rPr>
              <a:t>Bayes</a:t>
            </a:r>
            <a:r>
              <a:rPr lang="zh-CN" altLang="en-US" sz="3200" b="1">
                <a:solidFill>
                  <a:schemeClr val="accent5">
                    <a:lumMod val="50000"/>
                  </a:schemeClr>
                </a:solidFill>
                <a:latin typeface="微软雅黑" panose="020B0503020204020204" pitchFamily="34" charset="-122"/>
                <a:ea typeface="微软雅黑" panose="020B0503020204020204" pitchFamily="34" charset="-122"/>
              </a:rPr>
              <a:t>判别的基本思想</a:t>
            </a:r>
          </a:p>
        </p:txBody>
      </p:sp>
    </p:spTree>
    <p:extLst>
      <p:ext uri="{BB962C8B-B14F-4D97-AF65-F5344CB8AC3E}">
        <p14:creationId xmlns:p14="http://schemas.microsoft.com/office/powerpoint/2010/main" val="24686898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3" name="Object 2"/>
          <p:cNvGraphicFramePr>
            <a:graphicFrameLocks noChangeAspect="1"/>
          </p:cNvGraphicFramePr>
          <p:nvPr>
            <p:extLst>
              <p:ext uri="{D42A27DB-BD31-4B8C-83A1-F6EECF244321}">
                <p14:modId xmlns:p14="http://schemas.microsoft.com/office/powerpoint/2010/main" val="910096858"/>
              </p:ext>
            </p:extLst>
          </p:nvPr>
        </p:nvGraphicFramePr>
        <p:xfrm>
          <a:off x="1203007" y="1211262"/>
          <a:ext cx="9967245" cy="4000817"/>
        </p:xfrm>
        <a:graphic>
          <a:graphicData uri="http://schemas.openxmlformats.org/presentationml/2006/ole">
            <mc:AlternateContent xmlns:mc="http://schemas.openxmlformats.org/markup-compatibility/2006">
              <mc:Choice xmlns:v="urn:schemas-microsoft-com:vml" Requires="v">
                <p:oleObj spid="_x0000_s113672" name="Document" r:id="rId3" imgW="4587676" imgH="1842382" progId="Word.Document.8">
                  <p:embed/>
                </p:oleObj>
              </mc:Choice>
              <mc:Fallback>
                <p:oleObj name="Document" r:id="rId3" imgW="4587676" imgH="1842382" progId="Word.Document.8">
                  <p:embed/>
                  <p:pic>
                    <p:nvPicPr>
                      <p:cNvPr id="54273" name="Object 2"/>
                      <p:cNvPicPr>
                        <a:picLocks noChangeAspect="1" noChangeArrowheads="1"/>
                      </p:cNvPicPr>
                      <p:nvPr/>
                    </p:nvPicPr>
                    <p:blipFill>
                      <a:blip r:embed="rId4"/>
                      <a:srcRect/>
                      <a:stretch>
                        <a:fillRect/>
                      </a:stretch>
                    </p:blipFill>
                    <p:spPr bwMode="auto">
                      <a:xfrm>
                        <a:off x="1203007" y="1211262"/>
                        <a:ext cx="9967245" cy="400081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57132284"/>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7" name="Object 2"/>
          <p:cNvGraphicFramePr>
            <a:graphicFrameLocks noChangeAspect="1"/>
          </p:cNvGraphicFramePr>
          <p:nvPr>
            <p:extLst>
              <p:ext uri="{D42A27DB-BD31-4B8C-83A1-F6EECF244321}">
                <p14:modId xmlns:p14="http://schemas.microsoft.com/office/powerpoint/2010/main" val="2431448644"/>
              </p:ext>
            </p:extLst>
          </p:nvPr>
        </p:nvGraphicFramePr>
        <p:xfrm>
          <a:off x="1616709" y="969010"/>
          <a:ext cx="9636551" cy="5077460"/>
        </p:xfrm>
        <a:graphic>
          <a:graphicData uri="http://schemas.openxmlformats.org/presentationml/2006/ole">
            <mc:AlternateContent xmlns:mc="http://schemas.openxmlformats.org/markup-compatibility/2006">
              <mc:Choice xmlns:v="urn:schemas-microsoft-com:vml" Requires="v">
                <p:oleObj spid="_x0000_s114696" name="Document" r:id="rId3" imgW="4723157" imgH="2491217" progId="Word.Document.8">
                  <p:embed/>
                </p:oleObj>
              </mc:Choice>
              <mc:Fallback>
                <p:oleObj name="Document" r:id="rId3" imgW="4723157" imgH="2491217" progId="Word.Document.8">
                  <p:embed/>
                  <p:pic>
                    <p:nvPicPr>
                      <p:cNvPr id="55297" name="Object 2"/>
                      <p:cNvPicPr>
                        <a:picLocks noChangeAspect="1" noChangeArrowheads="1"/>
                      </p:cNvPicPr>
                      <p:nvPr/>
                    </p:nvPicPr>
                    <p:blipFill>
                      <a:blip r:embed="rId4"/>
                      <a:srcRect/>
                      <a:stretch>
                        <a:fillRect/>
                      </a:stretch>
                    </p:blipFill>
                    <p:spPr bwMode="auto">
                      <a:xfrm>
                        <a:off x="1616709" y="969010"/>
                        <a:ext cx="9636551" cy="507746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3130871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1" name="Object 2"/>
          <p:cNvGraphicFramePr>
            <a:graphicFrameLocks noChangeAspect="1"/>
          </p:cNvGraphicFramePr>
          <p:nvPr>
            <p:extLst>
              <p:ext uri="{D42A27DB-BD31-4B8C-83A1-F6EECF244321}">
                <p14:modId xmlns:p14="http://schemas.microsoft.com/office/powerpoint/2010/main" val="1205270628"/>
              </p:ext>
            </p:extLst>
          </p:nvPr>
        </p:nvGraphicFramePr>
        <p:xfrm>
          <a:off x="1719580" y="888999"/>
          <a:ext cx="9287510" cy="4829939"/>
        </p:xfrm>
        <a:graphic>
          <a:graphicData uri="http://schemas.openxmlformats.org/presentationml/2006/ole">
            <mc:AlternateContent xmlns:mc="http://schemas.openxmlformats.org/markup-compatibility/2006">
              <mc:Choice xmlns:v="urn:schemas-microsoft-com:vml" Requires="v">
                <p:oleObj spid="_x0000_s115720" name="Document" r:id="rId3" imgW="4507298" imgH="2350663" progId="Word.Document.8">
                  <p:embed/>
                </p:oleObj>
              </mc:Choice>
              <mc:Fallback>
                <p:oleObj name="Document" r:id="rId3" imgW="4507298" imgH="2350663" progId="Word.Document.8">
                  <p:embed/>
                  <p:pic>
                    <p:nvPicPr>
                      <p:cNvPr id="56321" name="Object 2"/>
                      <p:cNvPicPr>
                        <a:picLocks noChangeAspect="1" noChangeArrowheads="1"/>
                      </p:cNvPicPr>
                      <p:nvPr/>
                    </p:nvPicPr>
                    <p:blipFill>
                      <a:blip r:embed="rId4"/>
                      <a:srcRect/>
                      <a:stretch>
                        <a:fillRect/>
                      </a:stretch>
                    </p:blipFill>
                    <p:spPr bwMode="auto">
                      <a:xfrm>
                        <a:off x="1719580" y="888999"/>
                        <a:ext cx="9287510" cy="482993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99023996"/>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5" name="Object 2"/>
          <p:cNvGraphicFramePr>
            <a:graphicFrameLocks noChangeAspect="1"/>
          </p:cNvGraphicFramePr>
          <p:nvPr>
            <p:extLst>
              <p:ext uri="{D42A27DB-BD31-4B8C-83A1-F6EECF244321}">
                <p14:modId xmlns:p14="http://schemas.microsoft.com/office/powerpoint/2010/main" val="479027474"/>
              </p:ext>
            </p:extLst>
          </p:nvPr>
        </p:nvGraphicFramePr>
        <p:xfrm>
          <a:off x="1670049" y="768350"/>
          <a:ext cx="9394191" cy="3654980"/>
        </p:xfrm>
        <a:graphic>
          <a:graphicData uri="http://schemas.openxmlformats.org/presentationml/2006/ole">
            <mc:AlternateContent xmlns:mc="http://schemas.openxmlformats.org/markup-compatibility/2006">
              <mc:Choice xmlns:v="urn:schemas-microsoft-com:vml" Requires="v">
                <p:oleObj spid="_x0000_s116744" name="Document" r:id="rId3" imgW="4463520" imgH="1739289" progId="Word.Document.8">
                  <p:embed/>
                </p:oleObj>
              </mc:Choice>
              <mc:Fallback>
                <p:oleObj name="Document" r:id="rId3" imgW="4463520" imgH="1739289" progId="Word.Document.8">
                  <p:embed/>
                  <p:pic>
                    <p:nvPicPr>
                      <p:cNvPr id="57345" name="Object 2"/>
                      <p:cNvPicPr>
                        <a:picLocks noChangeAspect="1" noChangeArrowheads="1"/>
                      </p:cNvPicPr>
                      <p:nvPr/>
                    </p:nvPicPr>
                    <p:blipFill>
                      <a:blip r:embed="rId4"/>
                      <a:srcRect/>
                      <a:stretch>
                        <a:fillRect/>
                      </a:stretch>
                    </p:blipFill>
                    <p:spPr bwMode="auto">
                      <a:xfrm>
                        <a:off x="1670049" y="768350"/>
                        <a:ext cx="9394191" cy="3654980"/>
                      </a:xfrm>
                      <a:prstGeom prst="rect">
                        <a:avLst/>
                      </a:prstGeom>
                      <a:noFill/>
                      <a:ln>
                        <a:noFill/>
                      </a:ln>
                    </p:spPr>
                  </p:pic>
                </p:oleObj>
              </mc:Fallback>
            </mc:AlternateContent>
          </a:graphicData>
        </a:graphic>
      </p:graphicFrame>
      <p:sp>
        <p:nvSpPr>
          <p:cNvPr id="57346" name="矩形 2"/>
          <p:cNvSpPr>
            <a:spLocks noChangeArrowheads="1"/>
          </p:cNvSpPr>
          <p:nvPr/>
        </p:nvSpPr>
        <p:spPr bwMode="auto">
          <a:xfrm>
            <a:off x="1670049" y="3585210"/>
            <a:ext cx="7848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如果</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已知</a:t>
            </a:r>
            <a:r>
              <a:rPr lang="zh-CN" altLang="en-US" sz="24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样品 </a:t>
            </a:r>
            <a:r>
              <a:rPr lang="en-US" altLang="zh-CN" sz="2400" i="1"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 </a:t>
            </a:r>
            <a:r>
              <a:rPr lang="zh-CN" altLang="en-US" sz="2400" dirty="0" smtClean="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来自</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总体</a:t>
            </a:r>
            <a:r>
              <a:rPr lang="en-US" altLang="zh-CN" sz="2400" i="1" dirty="0" err="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i="1" baseline="-25000" dirty="0" err="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的先验概率为</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i="1" baseline="-250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，则在规则</a:t>
            </a:r>
            <a:r>
              <a:rPr lang="en-US" altLang="zh-CN" sz="2400" i="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4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下，可知误判的总平均损失为</a:t>
            </a:r>
          </a:p>
        </p:txBody>
      </p:sp>
    </p:spTree>
    <p:extLst>
      <p:ext uri="{BB962C8B-B14F-4D97-AF65-F5344CB8AC3E}">
        <p14:creationId xmlns:p14="http://schemas.microsoft.com/office/powerpoint/2010/main" val="2707009410"/>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69" name="Object 2"/>
          <p:cNvGraphicFramePr>
            <a:graphicFrameLocks noChangeAspect="1"/>
          </p:cNvGraphicFramePr>
          <p:nvPr>
            <p:extLst>
              <p:ext uri="{D42A27DB-BD31-4B8C-83A1-F6EECF244321}">
                <p14:modId xmlns:p14="http://schemas.microsoft.com/office/powerpoint/2010/main" val="2421331218"/>
              </p:ext>
            </p:extLst>
          </p:nvPr>
        </p:nvGraphicFramePr>
        <p:xfrm>
          <a:off x="2319973" y="279084"/>
          <a:ext cx="7904162" cy="5445125"/>
        </p:xfrm>
        <a:graphic>
          <a:graphicData uri="http://schemas.openxmlformats.org/presentationml/2006/ole">
            <mc:AlternateContent xmlns:mc="http://schemas.openxmlformats.org/markup-compatibility/2006">
              <mc:Choice xmlns:v="urn:schemas-microsoft-com:vml" Requires="v">
                <p:oleObj spid="_x0000_s117768" r:id="rId3" imgW="4176360" imgH="2872080" progId="Word.Document.8">
                  <p:embed/>
                </p:oleObj>
              </mc:Choice>
              <mc:Fallback>
                <p:oleObj r:id="rId3" imgW="4176360" imgH="2872080" progId="Word.Document.8">
                  <p:embed/>
                  <p:pic>
                    <p:nvPicPr>
                      <p:cNvPr id="5836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973" y="279084"/>
                        <a:ext cx="7904162"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6572144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body" idx="4294967295"/>
          </p:nvPr>
        </p:nvSpPr>
        <p:spPr>
          <a:xfrm>
            <a:off x="1790700" y="834391"/>
            <a:ext cx="9193530" cy="4629149"/>
          </a:xfrm>
        </p:spPr>
        <p:txBody>
          <a:bodyPr>
            <a:normAutofit fontScale="92500" lnSpcReduction="10000"/>
          </a:bodyPr>
          <a:lstStyle/>
          <a:p>
            <a:pPr eaLnBrk="1" hangingPunct="1">
              <a:buFont typeface="Wingdings" panose="05000000000000000000" pitchFamily="2" charset="2"/>
              <a:buNone/>
            </a:pPr>
            <a:r>
              <a:rPr lang="zh-CN" altLang="en-US" dirty="0" smtClean="0">
                <a:solidFill>
                  <a:schemeClr val="accent5">
                    <a:lumMod val="50000"/>
                  </a:schemeClr>
                </a:solidFill>
                <a:latin typeface="Times New Roman" panose="02020603050405020304" pitchFamily="18" charset="0"/>
                <a:ea typeface="华文中宋" panose="02010600040101010101" pitchFamily="2" charset="-122"/>
                <a:cs typeface="Times New Roman" panose="02020603050405020304" pitchFamily="18" charset="0"/>
              </a:rPr>
              <a:t>例 中小企业的破产模型</a:t>
            </a:r>
          </a:p>
          <a:p>
            <a:pPr eaLnBrk="1" hangingPunct="1">
              <a:lnSpc>
                <a:spcPct val="150000"/>
              </a:lnSpc>
              <a:buFont typeface="Wingdings" panose="05000000000000000000" pitchFamily="2" charset="2"/>
              <a:buNone/>
            </a:pPr>
            <a:r>
              <a:rPr lang="zh-CN" altLang="en-US" sz="2400" dirty="0" smtClean="0">
                <a:solidFill>
                  <a:schemeClr val="accent5">
                    <a:lumMod val="50000"/>
                  </a:schemeClr>
                </a:solidFill>
                <a:latin typeface="Times New Roman" panose="02020603050405020304" pitchFamily="18" charset="0"/>
                <a:cs typeface="Times New Roman" panose="02020603050405020304" pitchFamily="18" charset="0"/>
              </a:rPr>
              <a:t>        为了</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研究中小企业的破产模型，选定</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4</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个经济指标：</a:t>
            </a:r>
          </a:p>
          <a:p>
            <a:pPr eaLnBrk="1" hangingPunct="1">
              <a:lnSpc>
                <a:spcPct val="150000"/>
              </a:lnSpc>
              <a:buFont typeface="Wingdings" panose="05000000000000000000" pitchFamily="2" charset="2"/>
              <a:buNone/>
            </a:pP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X</a:t>
            </a:r>
            <a:r>
              <a:rPr lang="en-US" altLang="zh-CN" sz="2400" baseline="-25000" dirty="0">
                <a:solidFill>
                  <a:schemeClr val="accent5">
                    <a:lumMod val="50000"/>
                  </a:schemeClr>
                </a:solidFill>
                <a:latin typeface="Times New Roman" panose="02020603050405020304" pitchFamily="18" charset="0"/>
                <a:cs typeface="Times New Roman" panose="02020603050405020304" pitchFamily="18" charset="0"/>
              </a:rPr>
              <a:t>1</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总负债率（现金收益</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总负债）</a:t>
            </a:r>
          </a:p>
          <a:p>
            <a:pPr eaLnBrk="1" hangingPunct="1">
              <a:lnSpc>
                <a:spcPct val="150000"/>
              </a:lnSpc>
              <a:buFont typeface="Wingdings" panose="05000000000000000000" pitchFamily="2" charset="2"/>
              <a:buNone/>
            </a:pP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X</a:t>
            </a:r>
            <a:r>
              <a:rPr lang="en-US" altLang="zh-CN" sz="2400" baseline="-25000" dirty="0">
                <a:solidFill>
                  <a:schemeClr val="accent5">
                    <a:lumMod val="50000"/>
                  </a:schemeClr>
                </a:solidFill>
                <a:latin typeface="Times New Roman" panose="02020603050405020304" pitchFamily="18" charset="0"/>
                <a:cs typeface="Times New Roman" panose="02020603050405020304" pitchFamily="18" charset="0"/>
              </a:rPr>
              <a:t>2</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收益性指标（纯收入</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总财产）</a:t>
            </a:r>
          </a:p>
          <a:p>
            <a:pPr eaLnBrk="1" hangingPunct="1">
              <a:lnSpc>
                <a:spcPct val="150000"/>
              </a:lnSpc>
              <a:buFont typeface="Wingdings" panose="05000000000000000000" pitchFamily="2" charset="2"/>
              <a:buNone/>
            </a:pP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X</a:t>
            </a:r>
            <a:r>
              <a:rPr lang="en-US" altLang="zh-CN" sz="2400" baseline="-25000" dirty="0">
                <a:solidFill>
                  <a:schemeClr val="accent5">
                    <a:lumMod val="50000"/>
                  </a:schemeClr>
                </a:solidFill>
                <a:latin typeface="Times New Roman" panose="02020603050405020304" pitchFamily="18" charset="0"/>
                <a:cs typeface="Times New Roman" panose="02020603050405020304" pitchFamily="18" charset="0"/>
              </a:rPr>
              <a:t>3</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短期支付能力（流动资产</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流动负债）</a:t>
            </a:r>
          </a:p>
          <a:p>
            <a:pPr eaLnBrk="1" hangingPunct="1">
              <a:lnSpc>
                <a:spcPct val="150000"/>
              </a:lnSpc>
              <a:buFont typeface="Wingdings" panose="05000000000000000000" pitchFamily="2" charset="2"/>
              <a:buNone/>
            </a:pP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altLang="zh-CN" sz="2400" i="1" dirty="0">
                <a:solidFill>
                  <a:schemeClr val="accent5">
                    <a:lumMod val="50000"/>
                  </a:schemeClr>
                </a:solidFill>
                <a:latin typeface="Times New Roman" panose="02020603050405020304" pitchFamily="18" charset="0"/>
                <a:cs typeface="Times New Roman" panose="02020603050405020304" pitchFamily="18" charset="0"/>
              </a:rPr>
              <a:t>X</a:t>
            </a:r>
            <a:r>
              <a:rPr lang="en-US" altLang="zh-CN" sz="2400" baseline="-25000" dirty="0">
                <a:solidFill>
                  <a:schemeClr val="accent5">
                    <a:lumMod val="50000"/>
                  </a:schemeClr>
                </a:solidFill>
                <a:latin typeface="Times New Roman" panose="02020603050405020304" pitchFamily="18" charset="0"/>
                <a:cs typeface="Times New Roman" panose="02020603050405020304" pitchFamily="18" charset="0"/>
              </a:rPr>
              <a:t>4</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生产效率性指标（流动资产</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纯销售额）</a:t>
            </a:r>
          </a:p>
          <a:p>
            <a:pPr eaLnBrk="1" hangingPunct="1">
              <a:lnSpc>
                <a:spcPct val="150000"/>
              </a:lnSpc>
              <a:buFont typeface="Wingdings" panose="05000000000000000000" pitchFamily="2" charset="2"/>
              <a:buNone/>
            </a:pP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zh-CN" altLang="en-US" sz="2400" dirty="0" smtClean="0">
                <a:solidFill>
                  <a:schemeClr val="accent5">
                    <a:lumMod val="50000"/>
                  </a:schemeClr>
                </a:solidFill>
                <a:latin typeface="Times New Roman" panose="02020603050405020304" pitchFamily="18" charset="0"/>
                <a:cs typeface="Times New Roman" panose="02020603050405020304" pitchFamily="18" charset="0"/>
              </a:rPr>
              <a:t>         对</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17</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个破产企业（</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1</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类）和</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21</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个正常运行企业（</a:t>
            </a:r>
            <a:r>
              <a:rPr lang="en-US" altLang="zh-CN" sz="2400" dirty="0">
                <a:solidFill>
                  <a:schemeClr val="accent5">
                    <a:lumMod val="50000"/>
                  </a:schemeClr>
                </a:solidFill>
                <a:latin typeface="Times New Roman" panose="02020603050405020304" pitchFamily="18" charset="0"/>
                <a:cs typeface="Times New Roman" panose="02020603050405020304" pitchFamily="18" charset="0"/>
              </a:rPr>
              <a:t>2</a:t>
            </a:r>
            <a:r>
              <a:rPr lang="zh-CN" altLang="en-US" sz="2400" dirty="0">
                <a:solidFill>
                  <a:schemeClr val="accent5">
                    <a:lumMod val="50000"/>
                  </a:schemeClr>
                </a:solidFill>
                <a:latin typeface="Times New Roman" panose="02020603050405020304" pitchFamily="18" charset="0"/>
                <a:cs typeface="Times New Roman" panose="02020603050405020304" pitchFamily="18" charset="0"/>
              </a:rPr>
              <a:t>类）进行了调查，得如下资料：</a:t>
            </a:r>
          </a:p>
          <a:p>
            <a:pPr eaLnBrk="1" hangingPunct="1">
              <a:buFont typeface="Wingdings" panose="05000000000000000000" pitchFamily="2" charset="2"/>
              <a:buNone/>
            </a:pPr>
            <a:endParaRPr lang="en-US" altLang="zh-CN"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557333"/>
      </p:ext>
    </p:extLst>
  </p:cSld>
  <p:clrMapOvr>
    <a:masterClrMapping/>
  </p:clrMapOvr>
  <p:transition spd="med">
    <p:strips dir="l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3" name="Object 2"/>
          <p:cNvGraphicFramePr>
            <a:graphicFrameLocks noChangeAspect="1"/>
          </p:cNvGraphicFramePr>
          <p:nvPr>
            <p:extLst>
              <p:ext uri="{D42A27DB-BD31-4B8C-83A1-F6EECF244321}">
                <p14:modId xmlns:p14="http://schemas.microsoft.com/office/powerpoint/2010/main" val="2976249026"/>
              </p:ext>
            </p:extLst>
          </p:nvPr>
        </p:nvGraphicFramePr>
        <p:xfrm>
          <a:off x="1889125" y="792163"/>
          <a:ext cx="8961438" cy="5072062"/>
        </p:xfrm>
        <a:graphic>
          <a:graphicData uri="http://schemas.openxmlformats.org/presentationml/2006/ole">
            <mc:AlternateContent xmlns:mc="http://schemas.openxmlformats.org/markup-compatibility/2006">
              <mc:Choice xmlns:v="urn:schemas-microsoft-com:vml" Requires="v">
                <p:oleObj spid="_x0000_s118792" name="Document" r:id="rId3" imgW="4534928" imgH="2572295" progId="Word.Document.8">
                  <p:embed/>
                </p:oleObj>
              </mc:Choice>
              <mc:Fallback>
                <p:oleObj name="Document" r:id="rId3" imgW="4534928" imgH="2572295" progId="Word.Document.8">
                  <p:embed/>
                  <p:pic>
                    <p:nvPicPr>
                      <p:cNvPr id="59393" name="Object 2"/>
                      <p:cNvPicPr>
                        <a:picLocks noChangeAspect="1" noChangeArrowheads="1"/>
                      </p:cNvPicPr>
                      <p:nvPr/>
                    </p:nvPicPr>
                    <p:blipFill>
                      <a:blip r:embed="rId4"/>
                      <a:srcRect/>
                      <a:stretch>
                        <a:fillRect/>
                      </a:stretch>
                    </p:blipFill>
                    <p:spPr bwMode="auto">
                      <a:xfrm>
                        <a:off x="1889125" y="792163"/>
                        <a:ext cx="8961438" cy="50720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72025172"/>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7" name="Object 2"/>
          <p:cNvGraphicFramePr>
            <a:graphicFrameLocks noChangeAspect="1"/>
          </p:cNvGraphicFramePr>
          <p:nvPr>
            <p:extLst>
              <p:ext uri="{D42A27DB-BD31-4B8C-83A1-F6EECF244321}">
                <p14:modId xmlns:p14="http://schemas.microsoft.com/office/powerpoint/2010/main" val="3932058710"/>
              </p:ext>
            </p:extLst>
          </p:nvPr>
        </p:nvGraphicFramePr>
        <p:xfrm>
          <a:off x="1548130" y="946150"/>
          <a:ext cx="9652908" cy="4677410"/>
        </p:xfrm>
        <a:graphic>
          <a:graphicData uri="http://schemas.openxmlformats.org/presentationml/2006/ole">
            <mc:AlternateContent xmlns:mc="http://schemas.openxmlformats.org/markup-compatibility/2006">
              <mc:Choice xmlns:v="urn:schemas-microsoft-com:vml" Requires="v">
                <p:oleObj spid="_x0000_s119816" name="Document" r:id="rId3" imgW="4743267" imgH="2304340" progId="Word.Document.8">
                  <p:embed/>
                </p:oleObj>
              </mc:Choice>
              <mc:Fallback>
                <p:oleObj name="Document" r:id="rId3" imgW="4743267" imgH="2304340" progId="Word.Document.8">
                  <p:embed/>
                  <p:pic>
                    <p:nvPicPr>
                      <p:cNvPr id="60417" name="Object 2"/>
                      <p:cNvPicPr>
                        <a:picLocks noChangeAspect="1" noChangeArrowheads="1"/>
                      </p:cNvPicPr>
                      <p:nvPr/>
                    </p:nvPicPr>
                    <p:blipFill>
                      <a:blip r:embed="rId4"/>
                      <a:srcRect/>
                      <a:stretch>
                        <a:fillRect/>
                      </a:stretch>
                    </p:blipFill>
                    <p:spPr bwMode="auto">
                      <a:xfrm>
                        <a:off x="1548130" y="946150"/>
                        <a:ext cx="9652908" cy="46774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42276392"/>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1" name="Object 2"/>
          <p:cNvGraphicFramePr>
            <a:graphicFrameLocks noChangeAspect="1"/>
          </p:cNvGraphicFramePr>
          <p:nvPr>
            <p:extLst>
              <p:ext uri="{D42A27DB-BD31-4B8C-83A1-F6EECF244321}">
                <p14:modId xmlns:p14="http://schemas.microsoft.com/office/powerpoint/2010/main" val="3504723077"/>
              </p:ext>
            </p:extLst>
          </p:nvPr>
        </p:nvGraphicFramePr>
        <p:xfrm>
          <a:off x="1962151" y="487364"/>
          <a:ext cx="8793480" cy="5506122"/>
        </p:xfrm>
        <a:graphic>
          <a:graphicData uri="http://schemas.openxmlformats.org/presentationml/2006/ole">
            <mc:AlternateContent xmlns:mc="http://schemas.openxmlformats.org/markup-compatibility/2006">
              <mc:Choice xmlns:v="urn:schemas-microsoft-com:vml" Requires="v">
                <p:oleObj spid="_x0000_s120840" name="Document" r:id="rId3" imgW="4417949" imgH="2772015" progId="Word.Document.8">
                  <p:embed/>
                </p:oleObj>
              </mc:Choice>
              <mc:Fallback>
                <p:oleObj name="Document" r:id="rId3" imgW="4417949" imgH="2772015" progId="Word.Document.8">
                  <p:embed/>
                  <p:pic>
                    <p:nvPicPr>
                      <p:cNvPr id="61441" name="Object 2"/>
                      <p:cNvPicPr>
                        <a:picLocks noChangeAspect="1" noChangeArrowheads="1"/>
                      </p:cNvPicPr>
                      <p:nvPr/>
                    </p:nvPicPr>
                    <p:blipFill>
                      <a:blip r:embed="rId4"/>
                      <a:srcRect/>
                      <a:stretch>
                        <a:fillRect/>
                      </a:stretch>
                    </p:blipFill>
                    <p:spPr bwMode="auto">
                      <a:xfrm>
                        <a:off x="1962151" y="487364"/>
                        <a:ext cx="8793480" cy="550612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0994702"/>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ChangeArrowheads="1"/>
          </p:cNvSpPr>
          <p:nvPr/>
        </p:nvSpPr>
        <p:spPr bwMode="auto">
          <a:xfrm>
            <a:off x="1737360" y="476250"/>
            <a:ext cx="8458200"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5000"/>
              </a:lnSpc>
            </a:pPr>
            <a:r>
              <a:rPr lang="en-US" altLang="zh-CN" sz="2800" dirty="0">
                <a:solidFill>
                  <a:schemeClr val="accent5">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5">
                    <a:lumMod val="50000"/>
                  </a:schemeClr>
                </a:solidFill>
                <a:latin typeface="微软雅黑" panose="020B0503020204020204" pitchFamily="34" charset="-122"/>
                <a:ea typeface="微软雅黑" panose="020B0503020204020204" pitchFamily="34" charset="-122"/>
              </a:rPr>
              <a:t>设有总体                       ，   具有概率密度函   数        </a:t>
            </a:r>
            <a:r>
              <a:rPr lang="zh-CN" altLang="en-US" sz="2800" dirty="0" smtClean="0">
                <a:solidFill>
                  <a:schemeClr val="accent5">
                    <a:lumMod val="50000"/>
                  </a:schemeClr>
                </a:solidFill>
                <a:latin typeface="微软雅黑" panose="020B0503020204020204" pitchFamily="34" charset="-122"/>
                <a:ea typeface="微软雅黑" panose="020B0503020204020204" pitchFamily="34" charset="-122"/>
              </a:rPr>
              <a:t>。</a:t>
            </a:r>
            <a:r>
              <a:rPr lang="zh-CN" altLang="en-US" sz="2800" dirty="0">
                <a:solidFill>
                  <a:schemeClr val="accent5">
                    <a:lumMod val="50000"/>
                  </a:schemeClr>
                </a:solidFill>
                <a:latin typeface="微软雅黑" panose="020B0503020204020204" pitchFamily="34" charset="-122"/>
                <a:ea typeface="微软雅黑" panose="020B0503020204020204" pitchFamily="34" charset="-122"/>
              </a:rPr>
              <a:t>并且根据以往的统计分析，知道      </a:t>
            </a:r>
            <a:r>
              <a:rPr lang="zh-CN" altLang="en-US" sz="2800" dirty="0" smtClean="0">
                <a:solidFill>
                  <a:schemeClr val="accent5">
                    <a:lumMod val="50000"/>
                  </a:schemeClr>
                </a:solidFill>
                <a:latin typeface="微软雅黑" panose="020B0503020204020204" pitchFamily="34" charset="-122"/>
                <a:ea typeface="微软雅黑" panose="020B0503020204020204" pitchFamily="34" charset="-122"/>
              </a:rPr>
              <a:t>出现</a:t>
            </a:r>
            <a:r>
              <a:rPr lang="zh-CN" altLang="en-US" sz="2800" dirty="0">
                <a:solidFill>
                  <a:schemeClr val="accent5">
                    <a:lumMod val="50000"/>
                  </a:schemeClr>
                </a:solidFill>
                <a:latin typeface="微软雅黑" panose="020B0503020204020204" pitchFamily="34" charset="-122"/>
                <a:ea typeface="微软雅黑" panose="020B0503020204020204" pitchFamily="34" charset="-122"/>
              </a:rPr>
              <a:t>的概率为    </a:t>
            </a:r>
            <a:r>
              <a:rPr lang="zh-CN" altLang="en-US" sz="2800" dirty="0" smtClean="0">
                <a:solidFill>
                  <a:schemeClr val="accent5">
                    <a:lumMod val="50000"/>
                  </a:schemeClr>
                </a:solidFill>
                <a:latin typeface="微软雅黑" panose="020B0503020204020204" pitchFamily="34" charset="-122"/>
                <a:ea typeface="微软雅黑" panose="020B0503020204020204" pitchFamily="34" charset="-122"/>
              </a:rPr>
              <a:t>。</a:t>
            </a:r>
            <a:r>
              <a:rPr lang="zh-CN" altLang="en-US" sz="2800" dirty="0">
                <a:solidFill>
                  <a:schemeClr val="accent5">
                    <a:lumMod val="50000"/>
                  </a:schemeClr>
                </a:solidFill>
                <a:latin typeface="微软雅黑" panose="020B0503020204020204" pitchFamily="34" charset="-122"/>
                <a:ea typeface="微软雅黑" panose="020B0503020204020204" pitchFamily="34" charset="-122"/>
              </a:rPr>
              <a:t>即当样本    发生时，求他属于某类的概率。由贝叶斯公式计算后验概率，有：</a:t>
            </a:r>
          </a:p>
          <a:p>
            <a:pPr eaLnBrk="0" hangingPunct="0">
              <a:lnSpc>
                <a:spcPct val="135000"/>
              </a:lnSpc>
            </a:pPr>
            <a:endParaRPr lang="en-US" altLang="zh-CN" sz="2800" dirty="0">
              <a:solidFill>
                <a:schemeClr val="accent5">
                  <a:lumMod val="50000"/>
                </a:schemeClr>
              </a:solidFill>
              <a:latin typeface="微软雅黑" panose="020B0503020204020204" pitchFamily="34" charset="-122"/>
              <a:ea typeface="微软雅黑" panose="020B0503020204020204" pitchFamily="34" charset="-122"/>
            </a:endParaRPr>
          </a:p>
        </p:txBody>
      </p:sp>
      <p:graphicFrame>
        <p:nvGraphicFramePr>
          <p:cNvPr id="62466" name="对象 62466"/>
          <p:cNvGraphicFramePr>
            <a:graphicFrameLocks noChangeAspect="1"/>
          </p:cNvGraphicFramePr>
          <p:nvPr>
            <p:extLst>
              <p:ext uri="{D42A27DB-BD31-4B8C-83A1-F6EECF244321}">
                <p14:modId xmlns:p14="http://schemas.microsoft.com/office/powerpoint/2010/main" val="1388849326"/>
              </p:ext>
            </p:extLst>
          </p:nvPr>
        </p:nvGraphicFramePr>
        <p:xfrm>
          <a:off x="8763000" y="1162050"/>
          <a:ext cx="392430" cy="513178"/>
        </p:xfrm>
        <a:graphic>
          <a:graphicData uri="http://schemas.openxmlformats.org/presentationml/2006/ole">
            <mc:AlternateContent xmlns:mc="http://schemas.openxmlformats.org/markup-compatibility/2006">
              <mc:Choice xmlns:v="urn:schemas-microsoft-com:vml" Requires="v">
                <p:oleObj spid="_x0000_s121924" r:id="rId3" imgW="330660" imgH="432304" progId="Equation.3">
                  <p:embed/>
                </p:oleObj>
              </mc:Choice>
              <mc:Fallback>
                <p:oleObj r:id="rId3" imgW="330660" imgH="432304" progId="Equation.3">
                  <p:embed/>
                  <p:pic>
                    <p:nvPicPr>
                      <p:cNvPr id="62466" name="对象 624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0" y="1162050"/>
                        <a:ext cx="392430" cy="513178"/>
                      </a:xfrm>
                      <a:prstGeom prst="rect">
                        <a:avLst/>
                      </a:prstGeom>
                      <a:noFill/>
                      <a:ln>
                        <a:noFill/>
                      </a:ln>
                    </p:spPr>
                  </p:pic>
                </p:oleObj>
              </mc:Fallback>
            </mc:AlternateContent>
          </a:graphicData>
        </a:graphic>
      </p:graphicFrame>
      <p:graphicFrame>
        <p:nvGraphicFramePr>
          <p:cNvPr id="62467" name="对象 62467"/>
          <p:cNvGraphicFramePr>
            <a:graphicFrameLocks noChangeAspect="1"/>
          </p:cNvGraphicFramePr>
          <p:nvPr>
            <p:extLst>
              <p:ext uri="{D42A27DB-BD31-4B8C-83A1-F6EECF244321}">
                <p14:modId xmlns:p14="http://schemas.microsoft.com/office/powerpoint/2010/main" val="611024209"/>
              </p:ext>
            </p:extLst>
          </p:nvPr>
        </p:nvGraphicFramePr>
        <p:xfrm>
          <a:off x="2270760" y="1162050"/>
          <a:ext cx="738188" cy="431800"/>
        </p:xfrm>
        <a:graphic>
          <a:graphicData uri="http://schemas.openxmlformats.org/presentationml/2006/ole">
            <mc:AlternateContent xmlns:mc="http://schemas.openxmlformats.org/markup-compatibility/2006">
              <mc:Choice xmlns:v="urn:schemas-microsoft-com:vml" Requires="v">
                <p:oleObj spid="_x0000_s121925" r:id="rId5" imgW="736917" imgH="432117" progId="Equation.3">
                  <p:embed/>
                </p:oleObj>
              </mc:Choice>
              <mc:Fallback>
                <p:oleObj r:id="rId5" imgW="736917" imgH="432117" progId="Equation.3">
                  <p:embed/>
                  <p:pic>
                    <p:nvPicPr>
                      <p:cNvPr id="62467" name="对象 624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0760" y="1162050"/>
                        <a:ext cx="738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68" name="对象 62469"/>
          <p:cNvGraphicFramePr>
            <a:graphicFrameLocks noChangeAspect="1"/>
          </p:cNvGraphicFramePr>
          <p:nvPr>
            <p:extLst>
              <p:ext uri="{D42A27DB-BD31-4B8C-83A1-F6EECF244321}">
                <p14:modId xmlns:p14="http://schemas.microsoft.com/office/powerpoint/2010/main" val="2930588514"/>
              </p:ext>
            </p:extLst>
          </p:nvPr>
        </p:nvGraphicFramePr>
        <p:xfrm>
          <a:off x="2940051" y="1626655"/>
          <a:ext cx="384809" cy="584737"/>
        </p:xfrm>
        <a:graphic>
          <a:graphicData uri="http://schemas.openxmlformats.org/presentationml/2006/ole">
            <mc:AlternateContent xmlns:mc="http://schemas.openxmlformats.org/markup-compatibility/2006">
              <mc:Choice xmlns:v="urn:schemas-microsoft-com:vml" Requires="v">
                <p:oleObj spid="_x0000_s121926" r:id="rId7" imgW="279838" imgH="432304" progId="Equation.3">
                  <p:embed/>
                </p:oleObj>
              </mc:Choice>
              <mc:Fallback>
                <p:oleObj r:id="rId7" imgW="279838" imgH="432304" progId="Equation.3">
                  <p:embed/>
                  <p:pic>
                    <p:nvPicPr>
                      <p:cNvPr id="62468" name="对象 624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0051" y="1626655"/>
                        <a:ext cx="384809" cy="584737"/>
                      </a:xfrm>
                      <a:prstGeom prst="rect">
                        <a:avLst/>
                      </a:prstGeom>
                      <a:noFill/>
                      <a:ln>
                        <a:noFill/>
                      </a:ln>
                    </p:spPr>
                  </p:pic>
                </p:oleObj>
              </mc:Fallback>
            </mc:AlternateContent>
          </a:graphicData>
        </a:graphic>
      </p:graphicFrame>
      <p:graphicFrame>
        <p:nvGraphicFramePr>
          <p:cNvPr id="62469" name="对象 62470"/>
          <p:cNvGraphicFramePr>
            <a:graphicFrameLocks noChangeAspect="1"/>
          </p:cNvGraphicFramePr>
          <p:nvPr>
            <p:extLst>
              <p:ext uri="{D42A27DB-BD31-4B8C-83A1-F6EECF244321}">
                <p14:modId xmlns:p14="http://schemas.microsoft.com/office/powerpoint/2010/main" val="2980999217"/>
              </p:ext>
            </p:extLst>
          </p:nvPr>
        </p:nvGraphicFramePr>
        <p:xfrm>
          <a:off x="5315585" y="1672850"/>
          <a:ext cx="387350" cy="548746"/>
        </p:xfrm>
        <a:graphic>
          <a:graphicData uri="http://schemas.openxmlformats.org/presentationml/2006/ole">
            <mc:AlternateContent xmlns:mc="http://schemas.openxmlformats.org/markup-compatibility/2006">
              <mc:Choice xmlns:v="urn:schemas-microsoft-com:vml" Requires="v">
                <p:oleObj spid="_x0000_s121927" r:id="rId9" imgW="305117" imgH="432117" progId="Equation.3">
                  <p:embed/>
                </p:oleObj>
              </mc:Choice>
              <mc:Fallback>
                <p:oleObj r:id="rId9" imgW="305117" imgH="432117" progId="Equation.3">
                  <p:embed/>
                  <p:pic>
                    <p:nvPicPr>
                      <p:cNvPr id="62469" name="对象 624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15585" y="1672850"/>
                        <a:ext cx="387350" cy="548746"/>
                      </a:xfrm>
                      <a:prstGeom prst="rect">
                        <a:avLst/>
                      </a:prstGeom>
                      <a:noFill/>
                      <a:ln>
                        <a:noFill/>
                      </a:ln>
                    </p:spPr>
                  </p:pic>
                </p:oleObj>
              </mc:Fallback>
            </mc:AlternateContent>
          </a:graphicData>
        </a:graphic>
      </p:graphicFrame>
      <p:graphicFrame>
        <p:nvGraphicFramePr>
          <p:cNvPr id="62470" name="对象 62471"/>
          <p:cNvGraphicFramePr>
            <a:graphicFrameLocks noChangeAspect="1"/>
          </p:cNvGraphicFramePr>
          <p:nvPr>
            <p:extLst>
              <p:ext uri="{D42A27DB-BD31-4B8C-83A1-F6EECF244321}">
                <p14:modId xmlns:p14="http://schemas.microsoft.com/office/powerpoint/2010/main" val="3906492934"/>
              </p:ext>
            </p:extLst>
          </p:nvPr>
        </p:nvGraphicFramePr>
        <p:xfrm>
          <a:off x="4404360" y="628650"/>
          <a:ext cx="2209800" cy="431800"/>
        </p:xfrm>
        <a:graphic>
          <a:graphicData uri="http://schemas.openxmlformats.org/presentationml/2006/ole">
            <mc:AlternateContent xmlns:mc="http://schemas.openxmlformats.org/markup-compatibility/2006">
              <mc:Choice xmlns:v="urn:schemas-microsoft-com:vml" Requires="v">
                <p:oleObj spid="_x0000_s121928" r:id="rId11" imgW="2209158" imgH="431930" progId="Equation.3">
                  <p:embed/>
                </p:oleObj>
              </mc:Choice>
              <mc:Fallback>
                <p:oleObj r:id="rId11" imgW="2209158" imgH="431930" progId="Equation.3">
                  <p:embed/>
                  <p:pic>
                    <p:nvPicPr>
                      <p:cNvPr id="62470" name="对象 624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4360" y="628650"/>
                        <a:ext cx="2209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1" name="对象 62472"/>
          <p:cNvGraphicFramePr>
            <a:graphicFrameLocks noChangeAspect="1"/>
          </p:cNvGraphicFramePr>
          <p:nvPr>
            <p:extLst>
              <p:ext uri="{D42A27DB-BD31-4B8C-83A1-F6EECF244321}">
                <p14:modId xmlns:p14="http://schemas.microsoft.com/office/powerpoint/2010/main" val="1082542319"/>
              </p:ext>
            </p:extLst>
          </p:nvPr>
        </p:nvGraphicFramePr>
        <p:xfrm>
          <a:off x="3415665" y="2871788"/>
          <a:ext cx="3105150" cy="952500"/>
        </p:xfrm>
        <a:graphic>
          <a:graphicData uri="http://schemas.openxmlformats.org/presentationml/2006/ole">
            <mc:AlternateContent xmlns:mc="http://schemas.openxmlformats.org/markup-compatibility/2006">
              <mc:Choice xmlns:v="urn:schemas-microsoft-com:vml" Requires="v">
                <p:oleObj spid="_x0000_s121929" r:id="rId13" imgW="3097773" imgH="952404" progId="Equation.3">
                  <p:embed/>
                </p:oleObj>
              </mc:Choice>
              <mc:Fallback>
                <p:oleObj r:id="rId13" imgW="3097773" imgH="952404" progId="Equation.3">
                  <p:embed/>
                  <p:pic>
                    <p:nvPicPr>
                      <p:cNvPr id="62471" name="对象 624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5665" y="2871788"/>
                        <a:ext cx="31051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72" name="Rectangle 11"/>
          <p:cNvSpPr>
            <a:spLocks noGrp="1" noChangeArrowheads="1"/>
          </p:cNvSpPr>
          <p:nvPr>
            <p:ph type="body" idx="4294967295"/>
          </p:nvPr>
        </p:nvSpPr>
        <p:spPr>
          <a:xfrm>
            <a:off x="1314133" y="3537634"/>
            <a:ext cx="5889625" cy="495300"/>
          </a:xfrm>
        </p:spPr>
        <p:txBody>
          <a:bodyPr>
            <a:noAutofit/>
          </a:bodyPr>
          <a:lstStyle/>
          <a:p>
            <a:pPr eaLnBrk="1" hangingPunct="1">
              <a:lnSpc>
                <a:spcPct val="90000"/>
              </a:lnSpc>
              <a:buFont typeface="Wingdings" panose="05000000000000000000" pitchFamily="2" charset="2"/>
              <a:buNone/>
            </a:pPr>
            <a:r>
              <a:rPr lang="zh-CN" altLang="en-US" dirty="0" smtClean="0">
                <a:solidFill>
                  <a:schemeClr val="accent5">
                    <a:lumMod val="50000"/>
                  </a:schemeClr>
                </a:solidFill>
                <a:latin typeface="微软雅黑" panose="020B0503020204020204" pitchFamily="34" charset="-122"/>
              </a:rPr>
              <a:t>    </a:t>
            </a:r>
            <a:r>
              <a:rPr lang="zh-CN" altLang="en-US" dirty="0">
                <a:solidFill>
                  <a:schemeClr val="accent5">
                    <a:lumMod val="50000"/>
                  </a:schemeClr>
                </a:solidFill>
                <a:latin typeface="微软雅黑" panose="020B0503020204020204" pitchFamily="34" charset="-122"/>
              </a:rPr>
              <a:t>判别规则</a:t>
            </a:r>
          </a:p>
        </p:txBody>
      </p:sp>
      <p:graphicFrame>
        <p:nvGraphicFramePr>
          <p:cNvPr id="62473" name="对象 62474"/>
          <p:cNvGraphicFramePr>
            <a:graphicFrameLocks noChangeAspect="1"/>
          </p:cNvGraphicFramePr>
          <p:nvPr>
            <p:extLst>
              <p:ext uri="{D42A27DB-BD31-4B8C-83A1-F6EECF244321}">
                <p14:modId xmlns:p14="http://schemas.microsoft.com/office/powerpoint/2010/main" val="269106478"/>
              </p:ext>
            </p:extLst>
          </p:nvPr>
        </p:nvGraphicFramePr>
        <p:xfrm>
          <a:off x="2851785" y="4062038"/>
          <a:ext cx="3105150" cy="952500"/>
        </p:xfrm>
        <a:graphic>
          <a:graphicData uri="http://schemas.openxmlformats.org/presentationml/2006/ole">
            <mc:AlternateContent xmlns:mc="http://schemas.openxmlformats.org/markup-compatibility/2006">
              <mc:Choice xmlns:v="urn:schemas-microsoft-com:vml" Requires="v">
                <p:oleObj spid="_x0000_s121930" r:id="rId15" imgW="3097773" imgH="952404" progId="Equation.3">
                  <p:embed/>
                </p:oleObj>
              </mc:Choice>
              <mc:Fallback>
                <p:oleObj r:id="rId15" imgW="3097773" imgH="952404" progId="Equation.3">
                  <p:embed/>
                  <p:pic>
                    <p:nvPicPr>
                      <p:cNvPr id="62473" name="对象 6247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1785" y="4062038"/>
                        <a:ext cx="31051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4" name="对象 62475"/>
          <p:cNvGraphicFramePr>
            <a:graphicFrameLocks noChangeAspect="1"/>
          </p:cNvGraphicFramePr>
          <p:nvPr>
            <p:extLst>
              <p:ext uri="{D42A27DB-BD31-4B8C-83A1-F6EECF244321}">
                <p14:modId xmlns:p14="http://schemas.microsoft.com/office/powerpoint/2010/main" val="1563154758"/>
              </p:ext>
            </p:extLst>
          </p:nvPr>
        </p:nvGraphicFramePr>
        <p:xfrm>
          <a:off x="6051233" y="4044942"/>
          <a:ext cx="2305050" cy="952500"/>
        </p:xfrm>
        <a:graphic>
          <a:graphicData uri="http://schemas.openxmlformats.org/presentationml/2006/ole">
            <mc:AlternateContent xmlns:mc="http://schemas.openxmlformats.org/markup-compatibility/2006">
              <mc:Choice xmlns:v="urn:schemas-microsoft-com:vml" Requires="v">
                <p:oleObj spid="_x0000_s121931" r:id="rId17" imgW="2298020" imgH="952404" progId="Equation.3">
                  <p:embed/>
                </p:oleObj>
              </mc:Choice>
              <mc:Fallback>
                <p:oleObj r:id="rId17" imgW="2298020" imgH="952404" progId="Equation.3">
                  <p:embed/>
                  <p:pic>
                    <p:nvPicPr>
                      <p:cNvPr id="62474" name="对象 624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51233" y="4044942"/>
                        <a:ext cx="23050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75" name="Rectangle 14"/>
          <p:cNvSpPr>
            <a:spLocks noChangeArrowheads="1"/>
          </p:cNvSpPr>
          <p:nvPr/>
        </p:nvSpPr>
        <p:spPr bwMode="auto">
          <a:xfrm>
            <a:off x="1813560" y="5124450"/>
            <a:ext cx="7924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800" dirty="0">
                <a:solidFill>
                  <a:schemeClr val="accent5">
                    <a:lumMod val="50000"/>
                  </a:schemeClr>
                </a:solidFill>
                <a:latin typeface="微软雅黑" panose="020B0503020204020204" pitchFamily="34" charset="-122"/>
                <a:ea typeface="微软雅黑" panose="020B0503020204020204" pitchFamily="34" charset="-122"/>
              </a:rPr>
              <a:t>则   判给    。在正态的假定下，        为正态分布的</a:t>
            </a:r>
          </a:p>
          <a:p>
            <a:r>
              <a:rPr lang="zh-CN" altLang="en-US" sz="2800" dirty="0">
                <a:solidFill>
                  <a:schemeClr val="accent5">
                    <a:lumMod val="50000"/>
                  </a:schemeClr>
                </a:solidFill>
                <a:latin typeface="微软雅黑" panose="020B0503020204020204" pitchFamily="34" charset="-122"/>
                <a:ea typeface="微软雅黑" panose="020B0503020204020204" pitchFamily="34" charset="-122"/>
              </a:rPr>
              <a:t>密度函数。</a:t>
            </a:r>
          </a:p>
        </p:txBody>
      </p:sp>
      <p:graphicFrame>
        <p:nvGraphicFramePr>
          <p:cNvPr id="62476" name="对象 62477"/>
          <p:cNvGraphicFramePr>
            <a:graphicFrameLocks noChangeAspect="1"/>
          </p:cNvGraphicFramePr>
          <p:nvPr>
            <p:extLst>
              <p:ext uri="{D42A27DB-BD31-4B8C-83A1-F6EECF244321}">
                <p14:modId xmlns:p14="http://schemas.microsoft.com/office/powerpoint/2010/main" val="3583916303"/>
              </p:ext>
            </p:extLst>
          </p:nvPr>
        </p:nvGraphicFramePr>
        <p:xfrm>
          <a:off x="2270760" y="5124450"/>
          <a:ext cx="304800" cy="431800"/>
        </p:xfrm>
        <a:graphic>
          <a:graphicData uri="http://schemas.openxmlformats.org/presentationml/2006/ole">
            <mc:AlternateContent xmlns:mc="http://schemas.openxmlformats.org/markup-compatibility/2006">
              <mc:Choice xmlns:v="urn:schemas-microsoft-com:vml" Requires="v">
                <p:oleObj spid="_x0000_s121932" r:id="rId19" imgW="305117" imgH="432117" progId="Equation.3">
                  <p:embed/>
                </p:oleObj>
              </mc:Choice>
              <mc:Fallback>
                <p:oleObj r:id="rId19" imgW="305117" imgH="432117" progId="Equation.3">
                  <p:embed/>
                  <p:pic>
                    <p:nvPicPr>
                      <p:cNvPr id="62476" name="对象 6247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70760" y="5124450"/>
                        <a:ext cx="304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7" name="对象 62478"/>
          <p:cNvGraphicFramePr>
            <a:graphicFrameLocks noChangeAspect="1"/>
          </p:cNvGraphicFramePr>
          <p:nvPr>
            <p:extLst>
              <p:ext uri="{D42A27DB-BD31-4B8C-83A1-F6EECF244321}">
                <p14:modId xmlns:p14="http://schemas.microsoft.com/office/powerpoint/2010/main" val="1123500155"/>
              </p:ext>
            </p:extLst>
          </p:nvPr>
        </p:nvGraphicFramePr>
        <p:xfrm>
          <a:off x="3324860" y="5160946"/>
          <a:ext cx="342900" cy="431800"/>
        </p:xfrm>
        <a:graphic>
          <a:graphicData uri="http://schemas.openxmlformats.org/presentationml/2006/ole">
            <mc:AlternateContent xmlns:mc="http://schemas.openxmlformats.org/markup-compatibility/2006">
              <mc:Choice xmlns:v="urn:schemas-microsoft-com:vml" Requires="v">
                <p:oleObj spid="_x0000_s121933" r:id="rId21" imgW="343366" imgH="432304" progId="Equation.3">
                  <p:embed/>
                </p:oleObj>
              </mc:Choice>
              <mc:Fallback>
                <p:oleObj r:id="rId21" imgW="343366" imgH="432304" progId="Equation.3">
                  <p:embed/>
                  <p:pic>
                    <p:nvPicPr>
                      <p:cNvPr id="62477" name="对象 6247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24860" y="5160946"/>
                        <a:ext cx="342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8" name="对象 62479"/>
          <p:cNvGraphicFramePr>
            <a:graphicFrameLocks noChangeAspect="1"/>
          </p:cNvGraphicFramePr>
          <p:nvPr>
            <p:extLst>
              <p:ext uri="{D42A27DB-BD31-4B8C-83A1-F6EECF244321}">
                <p14:modId xmlns:p14="http://schemas.microsoft.com/office/powerpoint/2010/main" val="265553596"/>
              </p:ext>
            </p:extLst>
          </p:nvPr>
        </p:nvGraphicFramePr>
        <p:xfrm>
          <a:off x="6953250" y="5160946"/>
          <a:ext cx="738188" cy="431800"/>
        </p:xfrm>
        <a:graphic>
          <a:graphicData uri="http://schemas.openxmlformats.org/presentationml/2006/ole">
            <mc:AlternateContent xmlns:mc="http://schemas.openxmlformats.org/markup-compatibility/2006">
              <mc:Choice xmlns:v="urn:schemas-microsoft-com:vml" Requires="v">
                <p:oleObj spid="_x0000_s121934" r:id="rId23" imgW="736917" imgH="432117" progId="Equation.3">
                  <p:embed/>
                </p:oleObj>
              </mc:Choice>
              <mc:Fallback>
                <p:oleObj r:id="rId23" imgW="736917" imgH="432117" progId="Equation.3">
                  <p:embed/>
                  <p:pic>
                    <p:nvPicPr>
                      <p:cNvPr id="62478" name="对象 6247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53250" y="5160946"/>
                        <a:ext cx="738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6915708"/>
      </p:ext>
    </p:extLst>
  </p:cSld>
  <p:clrMapOvr>
    <a:masterClrMapping/>
  </p:clrMapOvr>
  <p:transition spd="med">
    <p:strips dir="l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050"/>
          <p:cNvSpPr>
            <a:spLocks noGrp="1" noChangeArrowheads="1"/>
          </p:cNvSpPr>
          <p:nvPr>
            <p:ph type="body" idx="4294967295"/>
          </p:nvPr>
        </p:nvSpPr>
        <p:spPr>
          <a:xfrm>
            <a:off x="2590800" y="609600"/>
            <a:ext cx="7620000" cy="5257800"/>
          </a:xfrm>
        </p:spPr>
        <p:txBody>
          <a:bodyPr/>
          <a:lstStyle/>
          <a:p>
            <a:pPr eaLnBrk="1" hangingPunct="1">
              <a:buFont typeface="Wingdings" panose="05000000000000000000" pitchFamily="2" charset="2"/>
              <a:buNone/>
            </a:pPr>
            <a:endParaRPr lang="en-US" altLang="zh-CN" smtClean="0">
              <a:solidFill>
                <a:schemeClr val="accent5">
                  <a:lumMod val="50000"/>
                </a:schemeClr>
              </a:solidFill>
              <a:latin typeface="微软雅黑" panose="020B0503020204020204" pitchFamily="34" charset="-122"/>
            </a:endParaRPr>
          </a:p>
          <a:p>
            <a:pPr eaLnBrk="1" hangingPunct="1">
              <a:buFont typeface="Wingdings" panose="05000000000000000000" pitchFamily="2" charset="2"/>
              <a:buNone/>
            </a:pPr>
            <a:r>
              <a:rPr lang="en-US" altLang="zh-CN" smtClean="0">
                <a:solidFill>
                  <a:schemeClr val="accent5">
                    <a:lumMod val="50000"/>
                  </a:schemeClr>
                </a:solidFill>
                <a:latin typeface="微软雅黑" panose="020B0503020204020204" pitchFamily="34" charset="-122"/>
              </a:rPr>
              <a:t>      </a:t>
            </a:r>
          </a:p>
        </p:txBody>
      </p:sp>
      <p:graphicFrame>
        <p:nvGraphicFramePr>
          <p:cNvPr id="63490" name="对象 63490"/>
          <p:cNvGraphicFramePr>
            <a:graphicFrameLocks noChangeAspect="1"/>
          </p:cNvGraphicFramePr>
          <p:nvPr>
            <p:extLst>
              <p:ext uri="{D42A27DB-BD31-4B8C-83A1-F6EECF244321}">
                <p14:modId xmlns:p14="http://schemas.microsoft.com/office/powerpoint/2010/main" val="925589529"/>
              </p:ext>
            </p:extLst>
          </p:nvPr>
        </p:nvGraphicFramePr>
        <p:xfrm>
          <a:off x="2895600" y="1676400"/>
          <a:ext cx="3295650" cy="622300"/>
        </p:xfrm>
        <a:graphic>
          <a:graphicData uri="http://schemas.openxmlformats.org/presentationml/2006/ole">
            <mc:AlternateContent xmlns:mc="http://schemas.openxmlformats.org/markup-compatibility/2006">
              <mc:Choice xmlns:v="urn:schemas-microsoft-com:vml" Requires="v">
                <p:oleObj spid="_x0000_s122912" r:id="rId3" imgW="3275495" imgH="622347" progId="Equation.3">
                  <p:embed/>
                </p:oleObj>
              </mc:Choice>
              <mc:Fallback>
                <p:oleObj r:id="rId3" imgW="3275495" imgH="622347" progId="Equation.3">
                  <p:embed/>
                  <p:pic>
                    <p:nvPicPr>
                      <p:cNvPr id="63490" name="对象 634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676400"/>
                        <a:ext cx="32956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491" name="Rectangle 2052"/>
          <p:cNvSpPr>
            <a:spLocks noChangeArrowheads="1"/>
          </p:cNvSpPr>
          <p:nvPr/>
        </p:nvSpPr>
        <p:spPr bwMode="auto">
          <a:xfrm>
            <a:off x="6319838" y="1441134"/>
            <a:ext cx="34305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800" dirty="0">
                <a:solidFill>
                  <a:schemeClr val="accent5">
                    <a:lumMod val="50000"/>
                  </a:schemeClr>
                </a:solidFill>
                <a:latin typeface="微软雅黑" panose="020B0503020204020204" pitchFamily="34" charset="-122"/>
                <a:ea typeface="微软雅黑" panose="020B0503020204020204" pitchFamily="34" charset="-122"/>
              </a:rPr>
              <a:t>则   </a:t>
            </a:r>
            <a:r>
              <a:rPr lang="zh-CN" altLang="en-US" sz="2800" dirty="0" smtClean="0">
                <a:solidFill>
                  <a:schemeClr val="accent5">
                    <a:lumMod val="50000"/>
                  </a:schemeClr>
                </a:solidFill>
                <a:latin typeface="微软雅黑" panose="020B0503020204020204" pitchFamily="34" charset="-122"/>
                <a:ea typeface="微软雅黑" panose="020B0503020204020204" pitchFamily="34" charset="-122"/>
              </a:rPr>
              <a:t> 判</a:t>
            </a:r>
            <a:r>
              <a:rPr lang="zh-CN" altLang="en-US" sz="2800" dirty="0">
                <a:solidFill>
                  <a:schemeClr val="accent5">
                    <a:lumMod val="50000"/>
                  </a:schemeClr>
                </a:solidFill>
                <a:latin typeface="微软雅黑" panose="020B0503020204020204" pitchFamily="34" charset="-122"/>
                <a:ea typeface="微软雅黑" panose="020B0503020204020204" pitchFamily="34" charset="-122"/>
              </a:rPr>
              <a:t>给    。</a:t>
            </a:r>
          </a:p>
        </p:txBody>
      </p:sp>
      <p:graphicFrame>
        <p:nvGraphicFramePr>
          <p:cNvPr id="63492" name="对象 63492"/>
          <p:cNvGraphicFramePr>
            <a:graphicFrameLocks noChangeAspect="1"/>
          </p:cNvGraphicFramePr>
          <p:nvPr>
            <p:extLst>
              <p:ext uri="{D42A27DB-BD31-4B8C-83A1-F6EECF244321}">
                <p14:modId xmlns:p14="http://schemas.microsoft.com/office/powerpoint/2010/main" val="1364309426"/>
              </p:ext>
            </p:extLst>
          </p:nvPr>
        </p:nvGraphicFramePr>
        <p:xfrm>
          <a:off x="6770370" y="1563052"/>
          <a:ext cx="384810" cy="545148"/>
        </p:xfrm>
        <a:graphic>
          <a:graphicData uri="http://schemas.openxmlformats.org/presentationml/2006/ole">
            <mc:AlternateContent xmlns:mc="http://schemas.openxmlformats.org/markup-compatibility/2006">
              <mc:Choice xmlns:v="urn:schemas-microsoft-com:vml" Requires="v">
                <p:oleObj spid="_x0000_s122913" r:id="rId5" imgW="305117" imgH="432117" progId="Equation.3">
                  <p:embed/>
                </p:oleObj>
              </mc:Choice>
              <mc:Fallback>
                <p:oleObj r:id="rId5" imgW="305117" imgH="432117" progId="Equation.3">
                  <p:embed/>
                  <p:pic>
                    <p:nvPicPr>
                      <p:cNvPr id="63492" name="对象 634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0370" y="1563052"/>
                        <a:ext cx="384810" cy="545148"/>
                      </a:xfrm>
                      <a:prstGeom prst="rect">
                        <a:avLst/>
                      </a:prstGeom>
                      <a:noFill/>
                      <a:ln>
                        <a:noFill/>
                      </a:ln>
                    </p:spPr>
                  </p:pic>
                </p:oleObj>
              </mc:Fallback>
            </mc:AlternateContent>
          </a:graphicData>
        </a:graphic>
      </p:graphicFrame>
      <p:graphicFrame>
        <p:nvGraphicFramePr>
          <p:cNvPr id="63493" name="对象 63493"/>
          <p:cNvGraphicFramePr>
            <a:graphicFrameLocks noChangeAspect="1"/>
          </p:cNvGraphicFramePr>
          <p:nvPr>
            <p:extLst>
              <p:ext uri="{D42A27DB-BD31-4B8C-83A1-F6EECF244321}">
                <p14:modId xmlns:p14="http://schemas.microsoft.com/office/powerpoint/2010/main" val="1340706440"/>
              </p:ext>
            </p:extLst>
          </p:nvPr>
        </p:nvGraphicFramePr>
        <p:xfrm>
          <a:off x="7949725" y="1676400"/>
          <a:ext cx="342900" cy="431800"/>
        </p:xfrm>
        <a:graphic>
          <a:graphicData uri="http://schemas.openxmlformats.org/presentationml/2006/ole">
            <mc:AlternateContent xmlns:mc="http://schemas.openxmlformats.org/markup-compatibility/2006">
              <mc:Choice xmlns:v="urn:schemas-microsoft-com:vml" Requires="v">
                <p:oleObj spid="_x0000_s122914" r:id="rId7" imgW="343366" imgH="432304" progId="Equation.3">
                  <p:embed/>
                </p:oleObj>
              </mc:Choice>
              <mc:Fallback>
                <p:oleObj r:id="rId7" imgW="343366" imgH="432304" progId="Equation.3">
                  <p:embed/>
                  <p:pic>
                    <p:nvPicPr>
                      <p:cNvPr id="63493" name="对象 634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9725" y="1676400"/>
                        <a:ext cx="342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494" name="对象 63494"/>
          <p:cNvGraphicFramePr>
            <a:graphicFrameLocks noChangeAspect="1"/>
          </p:cNvGraphicFramePr>
          <p:nvPr>
            <p:extLst>
              <p:ext uri="{D42A27DB-BD31-4B8C-83A1-F6EECF244321}">
                <p14:modId xmlns:p14="http://schemas.microsoft.com/office/powerpoint/2010/main" val="4214106272"/>
              </p:ext>
            </p:extLst>
          </p:nvPr>
        </p:nvGraphicFramePr>
        <p:xfrm>
          <a:off x="2819401" y="2514600"/>
          <a:ext cx="6931025" cy="990600"/>
        </p:xfrm>
        <a:graphic>
          <a:graphicData uri="http://schemas.openxmlformats.org/presentationml/2006/ole">
            <mc:AlternateContent xmlns:mc="http://schemas.openxmlformats.org/markup-compatibility/2006">
              <mc:Choice xmlns:v="urn:schemas-microsoft-com:vml" Requires="v">
                <p:oleObj spid="_x0000_s122915" r:id="rId9" imgW="3315017" imgH="470217" progId="Equation.3">
                  <p:embed/>
                </p:oleObj>
              </mc:Choice>
              <mc:Fallback>
                <p:oleObj r:id="rId9" imgW="3315017" imgH="470217" progId="Equation.3">
                  <p:embed/>
                  <p:pic>
                    <p:nvPicPr>
                      <p:cNvPr id="63494" name="对象 634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1" y="2514600"/>
                        <a:ext cx="69310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495" name="对象 63495"/>
          <p:cNvGraphicFramePr>
            <a:graphicFrameLocks noChangeAspect="1"/>
          </p:cNvGraphicFramePr>
          <p:nvPr>
            <p:extLst>
              <p:ext uri="{D42A27DB-BD31-4B8C-83A1-F6EECF244321}">
                <p14:modId xmlns:p14="http://schemas.microsoft.com/office/powerpoint/2010/main" val="3765825266"/>
              </p:ext>
            </p:extLst>
          </p:nvPr>
        </p:nvGraphicFramePr>
        <p:xfrm>
          <a:off x="2590800" y="3733800"/>
          <a:ext cx="7621588" cy="990600"/>
        </p:xfrm>
        <a:graphic>
          <a:graphicData uri="http://schemas.openxmlformats.org/presentationml/2006/ole">
            <mc:AlternateContent xmlns:mc="http://schemas.openxmlformats.org/markup-compatibility/2006">
              <mc:Choice xmlns:v="urn:schemas-microsoft-com:vml" Requires="v">
                <p:oleObj spid="_x0000_s122916" r:id="rId11" imgW="3645217" imgH="470217" progId="Equation.3">
                  <p:embed/>
                </p:oleObj>
              </mc:Choice>
              <mc:Fallback>
                <p:oleObj r:id="rId11" imgW="3645217" imgH="470217" progId="Equation.3">
                  <p:embed/>
                  <p:pic>
                    <p:nvPicPr>
                      <p:cNvPr id="63495" name="对象 634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3733800"/>
                        <a:ext cx="76215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496" name="Rectangle 2063"/>
          <p:cNvSpPr>
            <a:spLocks noChangeArrowheads="1"/>
          </p:cNvSpPr>
          <p:nvPr/>
        </p:nvSpPr>
        <p:spPr bwMode="auto">
          <a:xfrm>
            <a:off x="2438400" y="762001"/>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chemeClr val="accent5">
                    <a:lumMod val="50000"/>
                  </a:schemeClr>
                </a:solidFill>
                <a:latin typeface="微软雅黑" panose="020B0503020204020204" pitchFamily="34" charset="-122"/>
                <a:ea typeface="微软雅黑" panose="020B0503020204020204" pitchFamily="34" charset="-122"/>
              </a:rPr>
              <a:t>下面讨论总体服从正态分布的情形</a:t>
            </a:r>
          </a:p>
        </p:txBody>
      </p:sp>
    </p:spTree>
    <p:extLst>
      <p:ext uri="{BB962C8B-B14F-4D97-AF65-F5344CB8AC3E}">
        <p14:creationId xmlns:p14="http://schemas.microsoft.com/office/powerpoint/2010/main" val="300704548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1852613" y="351156"/>
            <a:ext cx="62007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accent5">
                    <a:lumMod val="50000"/>
                  </a:schemeClr>
                </a:solidFill>
                <a:latin typeface="微软雅黑" panose="020B0503020204020204" pitchFamily="34" charset="-122"/>
                <a:ea typeface="微软雅黑" panose="020B0503020204020204" pitchFamily="34" charset="-122"/>
              </a:rPr>
              <a:t>17</a:t>
            </a:r>
            <a:r>
              <a:rPr lang="zh-CN" altLang="en-US" sz="2800">
                <a:solidFill>
                  <a:schemeClr val="accent5">
                    <a:lumMod val="50000"/>
                  </a:schemeClr>
                </a:solidFill>
                <a:latin typeface="微软雅黑" panose="020B0503020204020204" pitchFamily="34" charset="-122"/>
                <a:ea typeface="微软雅黑" panose="020B0503020204020204" pitchFamily="34" charset="-122"/>
              </a:rPr>
              <a:t>个破产企业</a:t>
            </a:r>
            <a:r>
              <a:rPr lang="en-US" altLang="zh-CN" sz="2800">
                <a:solidFill>
                  <a:schemeClr val="accent5">
                    <a:lumMod val="50000"/>
                  </a:schemeClr>
                </a:solidFill>
                <a:latin typeface="微软雅黑" panose="020B0503020204020204" pitchFamily="34" charset="-122"/>
                <a:ea typeface="微软雅黑" panose="020B0503020204020204" pitchFamily="34" charset="-122"/>
              </a:rPr>
              <a:t>4</a:t>
            </a:r>
            <a:r>
              <a:rPr lang="zh-CN" altLang="en-US" sz="2800">
                <a:solidFill>
                  <a:schemeClr val="accent5">
                    <a:lumMod val="50000"/>
                  </a:schemeClr>
                </a:solidFill>
                <a:latin typeface="微软雅黑" panose="020B0503020204020204" pitchFamily="34" charset="-122"/>
                <a:ea typeface="微软雅黑" panose="020B0503020204020204" pitchFamily="34" charset="-122"/>
              </a:rPr>
              <a:t>项指标的均值和协方差</a:t>
            </a:r>
          </a:p>
        </p:txBody>
      </p:sp>
      <p:graphicFrame>
        <p:nvGraphicFramePr>
          <p:cNvPr id="64514" name="内容占位符 64514"/>
          <p:cNvGraphicFramePr>
            <a:graphicFrameLocks noGrp="1" noChangeAspect="1"/>
          </p:cNvGraphicFramePr>
          <p:nvPr>
            <p:ph sz="quarter" idx="4294967295"/>
            <p:extLst>
              <p:ext uri="{D42A27DB-BD31-4B8C-83A1-F6EECF244321}">
                <p14:modId xmlns:p14="http://schemas.microsoft.com/office/powerpoint/2010/main" val="2881043065"/>
              </p:ext>
            </p:extLst>
          </p:nvPr>
        </p:nvGraphicFramePr>
        <p:xfrm>
          <a:off x="1924051" y="1843406"/>
          <a:ext cx="1522413" cy="1336675"/>
        </p:xfrm>
        <a:graphic>
          <a:graphicData uri="http://schemas.openxmlformats.org/presentationml/2006/ole">
            <mc:AlternateContent xmlns:mc="http://schemas.openxmlformats.org/markup-compatibility/2006">
              <mc:Choice xmlns:v="urn:schemas-microsoft-com:vml" Requires="v">
                <p:oleObj spid="_x0000_s123948" r:id="rId3" imgW="1041717" imgH="914717" progId="Equation.3">
                  <p:embed/>
                </p:oleObj>
              </mc:Choice>
              <mc:Fallback>
                <p:oleObj r:id="rId3" imgW="1041717" imgH="914717" progId="Equation.3">
                  <p:embed/>
                  <p:pic>
                    <p:nvPicPr>
                      <p:cNvPr id="64514" name="内容占位符 645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051" y="1843406"/>
                        <a:ext cx="1522413" cy="13366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5" name="内容占位符 64515"/>
          <p:cNvGraphicFramePr>
            <a:graphicFrameLocks noGrp="1" noChangeAspect="1"/>
          </p:cNvGraphicFramePr>
          <p:nvPr>
            <p:ph sz="quarter" idx="4294967295"/>
            <p:extLst>
              <p:ext uri="{D42A27DB-BD31-4B8C-83A1-F6EECF244321}">
                <p14:modId xmlns:p14="http://schemas.microsoft.com/office/powerpoint/2010/main" val="921214207"/>
              </p:ext>
            </p:extLst>
          </p:nvPr>
        </p:nvGraphicFramePr>
        <p:xfrm>
          <a:off x="3652838" y="1843405"/>
          <a:ext cx="5905500" cy="1225550"/>
        </p:xfrm>
        <a:graphic>
          <a:graphicData uri="http://schemas.openxmlformats.org/presentationml/2006/ole">
            <mc:AlternateContent xmlns:mc="http://schemas.openxmlformats.org/markup-compatibility/2006">
              <mc:Choice xmlns:v="urn:schemas-microsoft-com:vml" Requires="v">
                <p:oleObj spid="_x0000_s123949" r:id="rId5" imgW="4407217" imgH="914717" progId="Equation.3">
                  <p:embed/>
                </p:oleObj>
              </mc:Choice>
              <mc:Fallback>
                <p:oleObj r:id="rId5" imgW="4407217" imgH="914717" progId="Equation.3">
                  <p:embed/>
                  <p:pic>
                    <p:nvPicPr>
                      <p:cNvPr id="64515" name="内容占位符 645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2838" y="1843405"/>
                        <a:ext cx="5905500" cy="122555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6" name="内容占位符 64516"/>
          <p:cNvGraphicFramePr>
            <a:graphicFrameLocks noGrp="1" noChangeAspect="1"/>
          </p:cNvGraphicFramePr>
          <p:nvPr>
            <p:ph sz="quarter" idx="4294967295"/>
            <p:extLst>
              <p:ext uri="{D42A27DB-BD31-4B8C-83A1-F6EECF244321}">
                <p14:modId xmlns:p14="http://schemas.microsoft.com/office/powerpoint/2010/main" val="719462330"/>
              </p:ext>
            </p:extLst>
          </p:nvPr>
        </p:nvGraphicFramePr>
        <p:xfrm>
          <a:off x="1924051" y="3643967"/>
          <a:ext cx="5328273" cy="885507"/>
        </p:xfrm>
        <a:graphic>
          <a:graphicData uri="http://schemas.openxmlformats.org/presentationml/2006/ole">
            <mc:AlternateContent xmlns:mc="http://schemas.openxmlformats.org/markup-compatibility/2006">
              <mc:Choice xmlns:v="urn:schemas-microsoft-com:vml" Requires="v">
                <p:oleObj spid="_x0000_s123950" r:id="rId7" imgW="3288190" imgH="546180" progId="Equation.DSMT4">
                  <p:embed/>
                </p:oleObj>
              </mc:Choice>
              <mc:Fallback>
                <p:oleObj r:id="rId7" imgW="3288190" imgH="546180" progId="Equation.DSMT4">
                  <p:embed/>
                  <p:pic>
                    <p:nvPicPr>
                      <p:cNvPr id="64516" name="内容占位符 645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4051" y="3643967"/>
                        <a:ext cx="5328273" cy="885507"/>
                      </a:xfrm>
                      <a:prstGeom prst="rect">
                        <a:avLst/>
                      </a:prstGeom>
                      <a:ln>
                        <a:noFill/>
                      </a:ln>
                    </p:spPr>
                  </p:pic>
                </p:oleObj>
              </mc:Fallback>
            </mc:AlternateContent>
          </a:graphicData>
        </a:graphic>
      </p:graphicFrame>
      <p:graphicFrame>
        <p:nvGraphicFramePr>
          <p:cNvPr id="64517" name="内容占位符 64517"/>
          <p:cNvGraphicFramePr>
            <a:graphicFrameLocks noGrp="1" noChangeAspect="1"/>
          </p:cNvGraphicFramePr>
          <p:nvPr>
            <p:ph sz="quarter" idx="4294967295"/>
            <p:extLst>
              <p:ext uri="{D42A27DB-BD31-4B8C-83A1-F6EECF244321}">
                <p14:modId xmlns:p14="http://schemas.microsoft.com/office/powerpoint/2010/main" val="1800716965"/>
              </p:ext>
            </p:extLst>
          </p:nvPr>
        </p:nvGraphicFramePr>
        <p:xfrm>
          <a:off x="7628573" y="3572193"/>
          <a:ext cx="1371600" cy="709612"/>
        </p:xfrm>
        <a:graphic>
          <a:graphicData uri="http://schemas.openxmlformats.org/presentationml/2006/ole">
            <mc:AlternateContent xmlns:mc="http://schemas.openxmlformats.org/markup-compatibility/2006">
              <mc:Choice xmlns:v="urn:schemas-microsoft-com:vml" Requires="v">
                <p:oleObj spid="_x0000_s123951" r:id="rId9" imgW="762317" imgH="394017" progId="Equation.3">
                  <p:embed/>
                </p:oleObj>
              </mc:Choice>
              <mc:Fallback>
                <p:oleObj r:id="rId9" imgW="762317" imgH="394017" progId="Equation.3">
                  <p:embed/>
                  <p:pic>
                    <p:nvPicPr>
                      <p:cNvPr id="64517" name="内容占位符 645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8573" y="3572193"/>
                        <a:ext cx="1371600" cy="709612"/>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8" name="对象 64518"/>
          <p:cNvGraphicFramePr>
            <a:graphicFrameLocks noChangeAspect="1"/>
          </p:cNvGraphicFramePr>
          <p:nvPr>
            <p:extLst>
              <p:ext uri="{D42A27DB-BD31-4B8C-83A1-F6EECF244321}">
                <p14:modId xmlns:p14="http://schemas.microsoft.com/office/powerpoint/2010/main" val="1416135767"/>
              </p:ext>
            </p:extLst>
          </p:nvPr>
        </p:nvGraphicFramePr>
        <p:xfrm>
          <a:off x="2139951" y="1051244"/>
          <a:ext cx="1704975" cy="479425"/>
        </p:xfrm>
        <a:graphic>
          <a:graphicData uri="http://schemas.openxmlformats.org/presentationml/2006/ole">
            <mc:AlternateContent xmlns:mc="http://schemas.openxmlformats.org/markup-compatibility/2006">
              <mc:Choice xmlns:v="urn:schemas-microsoft-com:vml" Requires="v">
                <p:oleObj spid="_x0000_s123952" r:id="rId11" imgW="813117" imgH="228917" progId="Equation.DSMT4">
                  <p:embed/>
                </p:oleObj>
              </mc:Choice>
              <mc:Fallback>
                <p:oleObj r:id="rId11" imgW="813117" imgH="228917" progId="Equation.DSMT4">
                  <p:embed/>
                  <p:pic>
                    <p:nvPicPr>
                      <p:cNvPr id="64518" name="对象 645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9951" y="1051244"/>
                        <a:ext cx="17049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9" name="对象 64519"/>
          <p:cNvGraphicFramePr>
            <a:graphicFrameLocks noChangeAspect="1"/>
          </p:cNvGraphicFramePr>
          <p:nvPr>
            <p:extLst>
              <p:ext uri="{D42A27DB-BD31-4B8C-83A1-F6EECF244321}">
                <p14:modId xmlns:p14="http://schemas.microsoft.com/office/powerpoint/2010/main" val="3087133569"/>
              </p:ext>
            </p:extLst>
          </p:nvPr>
        </p:nvGraphicFramePr>
        <p:xfrm>
          <a:off x="2068514" y="4867593"/>
          <a:ext cx="1093787" cy="1484312"/>
        </p:xfrm>
        <a:graphic>
          <a:graphicData uri="http://schemas.openxmlformats.org/presentationml/2006/ole">
            <mc:AlternateContent xmlns:mc="http://schemas.openxmlformats.org/markup-compatibility/2006">
              <mc:Choice xmlns:v="urn:schemas-microsoft-com:vml" Requires="v">
                <p:oleObj spid="_x0000_s123953" r:id="rId13" imgW="673417" imgH="914717" progId="Equation.3">
                  <p:embed/>
                </p:oleObj>
              </mc:Choice>
              <mc:Fallback>
                <p:oleObj r:id="rId13" imgW="673417" imgH="914717" progId="Equation.3">
                  <p:embed/>
                  <p:pic>
                    <p:nvPicPr>
                      <p:cNvPr id="64519" name="对象 645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8514" y="4867593"/>
                        <a:ext cx="1093787"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20" name="对象 64520"/>
          <p:cNvGraphicFramePr>
            <a:graphicFrameLocks noChangeAspect="1"/>
          </p:cNvGraphicFramePr>
          <p:nvPr>
            <p:extLst>
              <p:ext uri="{D42A27DB-BD31-4B8C-83A1-F6EECF244321}">
                <p14:modId xmlns:p14="http://schemas.microsoft.com/office/powerpoint/2010/main" val="2030201652"/>
              </p:ext>
            </p:extLst>
          </p:nvPr>
        </p:nvGraphicFramePr>
        <p:xfrm>
          <a:off x="6188076" y="5370831"/>
          <a:ext cx="931863" cy="352425"/>
        </p:xfrm>
        <a:graphic>
          <a:graphicData uri="http://schemas.openxmlformats.org/presentationml/2006/ole">
            <mc:AlternateContent xmlns:mc="http://schemas.openxmlformats.org/markup-compatibility/2006">
              <mc:Choice xmlns:v="urn:schemas-microsoft-com:vml" Requires="v">
                <p:oleObj spid="_x0000_s123954" r:id="rId15" imgW="469809" imgH="177963" progId="Equation.3">
                  <p:embed/>
                </p:oleObj>
              </mc:Choice>
              <mc:Fallback>
                <p:oleObj r:id="rId15" imgW="469809" imgH="177963" progId="Equation.3">
                  <p:embed/>
                  <p:pic>
                    <p:nvPicPr>
                      <p:cNvPr id="64520" name="对象 645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88076" y="5370831"/>
                        <a:ext cx="9318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80386455"/>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5"/>
          <p:cNvSpPr>
            <a:spLocks noChangeArrowheads="1"/>
          </p:cNvSpPr>
          <p:nvPr/>
        </p:nvSpPr>
        <p:spPr bwMode="auto">
          <a:xfrm>
            <a:off x="1795463" y="351156"/>
            <a:ext cx="62007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accent5">
                    <a:lumMod val="50000"/>
                  </a:schemeClr>
                </a:solidFill>
                <a:latin typeface="微软雅黑" panose="020B0503020204020204" pitchFamily="34" charset="-122"/>
                <a:ea typeface="微软雅黑" panose="020B0503020204020204" pitchFamily="34" charset="-122"/>
              </a:rPr>
              <a:t>21</a:t>
            </a:r>
            <a:r>
              <a:rPr lang="zh-CN" altLang="en-US" sz="2800">
                <a:solidFill>
                  <a:schemeClr val="accent5">
                    <a:lumMod val="50000"/>
                  </a:schemeClr>
                </a:solidFill>
                <a:latin typeface="微软雅黑" panose="020B0503020204020204" pitchFamily="34" charset="-122"/>
                <a:ea typeface="微软雅黑" panose="020B0503020204020204" pitchFamily="34" charset="-122"/>
              </a:rPr>
              <a:t>个正常企业</a:t>
            </a:r>
            <a:r>
              <a:rPr lang="en-US" altLang="zh-CN" sz="2800">
                <a:solidFill>
                  <a:schemeClr val="accent5">
                    <a:lumMod val="50000"/>
                  </a:schemeClr>
                </a:solidFill>
                <a:latin typeface="微软雅黑" panose="020B0503020204020204" pitchFamily="34" charset="-122"/>
                <a:ea typeface="微软雅黑" panose="020B0503020204020204" pitchFamily="34" charset="-122"/>
              </a:rPr>
              <a:t>4</a:t>
            </a:r>
            <a:r>
              <a:rPr lang="zh-CN" altLang="en-US" sz="2800">
                <a:solidFill>
                  <a:schemeClr val="accent5">
                    <a:lumMod val="50000"/>
                  </a:schemeClr>
                </a:solidFill>
                <a:latin typeface="微软雅黑" panose="020B0503020204020204" pitchFamily="34" charset="-122"/>
                <a:ea typeface="微软雅黑" panose="020B0503020204020204" pitchFamily="34" charset="-122"/>
              </a:rPr>
              <a:t>项指标的均值和协方差</a:t>
            </a:r>
          </a:p>
        </p:txBody>
      </p:sp>
      <p:graphicFrame>
        <p:nvGraphicFramePr>
          <p:cNvPr id="65538" name="内容占位符 65538"/>
          <p:cNvGraphicFramePr>
            <a:graphicFrameLocks noGrp="1" noChangeAspect="1"/>
          </p:cNvGraphicFramePr>
          <p:nvPr>
            <p:ph sz="quarter" idx="4294967295"/>
            <p:extLst>
              <p:ext uri="{D42A27DB-BD31-4B8C-83A1-F6EECF244321}">
                <p14:modId xmlns:p14="http://schemas.microsoft.com/office/powerpoint/2010/main" val="632816772"/>
              </p:ext>
            </p:extLst>
          </p:nvPr>
        </p:nvGraphicFramePr>
        <p:xfrm>
          <a:off x="1795464" y="1833880"/>
          <a:ext cx="1423987" cy="1314450"/>
        </p:xfrm>
        <a:graphic>
          <a:graphicData uri="http://schemas.openxmlformats.org/presentationml/2006/ole">
            <mc:AlternateContent xmlns:mc="http://schemas.openxmlformats.org/markup-compatibility/2006">
              <mc:Choice xmlns:v="urn:schemas-microsoft-com:vml" Requires="v">
                <p:oleObj spid="_x0000_s124965" r:id="rId3" imgW="990917" imgH="914717" progId="Equation.3">
                  <p:embed/>
                </p:oleObj>
              </mc:Choice>
              <mc:Fallback>
                <p:oleObj r:id="rId3" imgW="990917" imgH="914717" progId="Equation.3">
                  <p:embed/>
                  <p:pic>
                    <p:nvPicPr>
                      <p:cNvPr id="65538" name="内容占位符 655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464" y="1833880"/>
                        <a:ext cx="1423987" cy="131445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39" name="内容占位符 65539"/>
          <p:cNvGraphicFramePr>
            <a:graphicFrameLocks noGrp="1" noChangeAspect="1"/>
          </p:cNvGraphicFramePr>
          <p:nvPr>
            <p:ph sz="quarter" idx="4294967295"/>
            <p:extLst>
              <p:ext uri="{D42A27DB-BD31-4B8C-83A1-F6EECF244321}">
                <p14:modId xmlns:p14="http://schemas.microsoft.com/office/powerpoint/2010/main" val="2973217917"/>
              </p:ext>
            </p:extLst>
          </p:nvPr>
        </p:nvGraphicFramePr>
        <p:xfrm>
          <a:off x="3306763" y="1762444"/>
          <a:ext cx="6310312" cy="1336675"/>
        </p:xfrm>
        <a:graphic>
          <a:graphicData uri="http://schemas.openxmlformats.org/presentationml/2006/ole">
            <mc:AlternateContent xmlns:mc="http://schemas.openxmlformats.org/markup-compatibility/2006">
              <mc:Choice xmlns:v="urn:schemas-microsoft-com:vml" Requires="v">
                <p:oleObj spid="_x0000_s124966" r:id="rId5" imgW="4318317" imgH="914717" progId="Equation.3">
                  <p:embed/>
                </p:oleObj>
              </mc:Choice>
              <mc:Fallback>
                <p:oleObj r:id="rId5" imgW="4318317" imgH="914717" progId="Equation.3">
                  <p:embed/>
                  <p:pic>
                    <p:nvPicPr>
                      <p:cNvPr id="65539" name="内容占位符 6553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6763" y="1762444"/>
                        <a:ext cx="6310312" cy="13366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40" name="内容占位符 65540"/>
          <p:cNvGraphicFramePr>
            <a:graphicFrameLocks noGrp="1" noChangeAspect="1"/>
          </p:cNvGraphicFramePr>
          <p:nvPr>
            <p:ph sz="quarter" idx="4294967295"/>
            <p:extLst>
              <p:ext uri="{D42A27DB-BD31-4B8C-83A1-F6EECF244321}">
                <p14:modId xmlns:p14="http://schemas.microsoft.com/office/powerpoint/2010/main" val="472384995"/>
              </p:ext>
            </p:extLst>
          </p:nvPr>
        </p:nvGraphicFramePr>
        <p:xfrm>
          <a:off x="1938338" y="1124268"/>
          <a:ext cx="1185862" cy="328612"/>
        </p:xfrm>
        <a:graphic>
          <a:graphicData uri="http://schemas.openxmlformats.org/presentationml/2006/ole">
            <mc:AlternateContent xmlns:mc="http://schemas.openxmlformats.org/markup-compatibility/2006">
              <mc:Choice xmlns:v="urn:schemas-microsoft-com:vml" Requires="v">
                <p:oleObj spid="_x0000_s124967" r:id="rId7" imgW="826175" imgH="229016" progId="Equation.DSMT4">
                  <p:embed/>
                </p:oleObj>
              </mc:Choice>
              <mc:Fallback>
                <p:oleObj r:id="rId7" imgW="826175" imgH="229016" progId="Equation.DSMT4">
                  <p:embed/>
                  <p:pic>
                    <p:nvPicPr>
                      <p:cNvPr id="65540" name="内容占位符 655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338" y="1124268"/>
                        <a:ext cx="1185862" cy="328612"/>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41" name="对象 65541"/>
          <p:cNvGraphicFramePr>
            <a:graphicFrameLocks noChangeAspect="1"/>
          </p:cNvGraphicFramePr>
          <p:nvPr>
            <p:extLst>
              <p:ext uri="{D42A27DB-BD31-4B8C-83A1-F6EECF244321}">
                <p14:modId xmlns:p14="http://schemas.microsoft.com/office/powerpoint/2010/main" val="375594647"/>
              </p:ext>
            </p:extLst>
          </p:nvPr>
        </p:nvGraphicFramePr>
        <p:xfrm>
          <a:off x="2011363" y="3572194"/>
          <a:ext cx="4895850" cy="801687"/>
        </p:xfrm>
        <a:graphic>
          <a:graphicData uri="http://schemas.openxmlformats.org/presentationml/2006/ole">
            <mc:AlternateContent xmlns:mc="http://schemas.openxmlformats.org/markup-compatibility/2006">
              <mc:Choice xmlns:v="urn:schemas-microsoft-com:vml" Requires="v">
                <p:oleObj spid="_x0000_s124968" r:id="rId9" imgW="3338968" imgH="546180" progId="Equation.DSMT4">
                  <p:embed/>
                </p:oleObj>
              </mc:Choice>
              <mc:Fallback>
                <p:oleObj r:id="rId9" imgW="3338968" imgH="546180" progId="Equation.DSMT4">
                  <p:embed/>
                  <p:pic>
                    <p:nvPicPr>
                      <p:cNvPr id="65541" name="对象 655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1363" y="3572194"/>
                        <a:ext cx="4895850"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42" name="对象 65542"/>
          <p:cNvGraphicFramePr>
            <a:graphicFrameLocks noChangeAspect="1"/>
          </p:cNvGraphicFramePr>
          <p:nvPr>
            <p:extLst>
              <p:ext uri="{D42A27DB-BD31-4B8C-83A1-F6EECF244321}">
                <p14:modId xmlns:p14="http://schemas.microsoft.com/office/powerpoint/2010/main" val="1575880273"/>
              </p:ext>
            </p:extLst>
          </p:nvPr>
        </p:nvGraphicFramePr>
        <p:xfrm>
          <a:off x="7051675" y="3499169"/>
          <a:ext cx="1538288" cy="782637"/>
        </p:xfrm>
        <a:graphic>
          <a:graphicData uri="http://schemas.openxmlformats.org/presentationml/2006/ole">
            <mc:AlternateContent xmlns:mc="http://schemas.openxmlformats.org/markup-compatibility/2006">
              <mc:Choice xmlns:v="urn:schemas-microsoft-com:vml" Requires="v">
                <p:oleObj spid="_x0000_s124969" r:id="rId11" imgW="775017" imgH="394017" progId="Equation.3">
                  <p:embed/>
                </p:oleObj>
              </mc:Choice>
              <mc:Fallback>
                <p:oleObj r:id="rId11" imgW="775017" imgH="394017" progId="Equation.3">
                  <p:embed/>
                  <p:pic>
                    <p:nvPicPr>
                      <p:cNvPr id="65542" name="对象 655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51675" y="3499169"/>
                        <a:ext cx="1538288"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43" name="内容占位符 65543"/>
          <p:cNvGraphicFramePr>
            <a:graphicFrameLocks noGrp="1" noChangeAspect="1"/>
          </p:cNvGraphicFramePr>
          <p:nvPr>
            <p:ph sz="quarter" idx="4294967295"/>
            <p:extLst>
              <p:ext uri="{D42A27DB-BD31-4B8C-83A1-F6EECF244321}">
                <p14:modId xmlns:p14="http://schemas.microsoft.com/office/powerpoint/2010/main" val="1733428471"/>
              </p:ext>
            </p:extLst>
          </p:nvPr>
        </p:nvGraphicFramePr>
        <p:xfrm>
          <a:off x="2011363" y="4724718"/>
          <a:ext cx="1111250" cy="1511300"/>
        </p:xfrm>
        <a:graphic>
          <a:graphicData uri="http://schemas.openxmlformats.org/presentationml/2006/ole">
            <mc:AlternateContent xmlns:mc="http://schemas.openxmlformats.org/markup-compatibility/2006">
              <mc:Choice xmlns:v="urn:schemas-microsoft-com:vml" Requires="v">
                <p:oleObj spid="_x0000_s124970" r:id="rId13" imgW="673417" imgH="914717" progId="Equation.3">
                  <p:embed/>
                </p:oleObj>
              </mc:Choice>
              <mc:Fallback>
                <p:oleObj r:id="rId13" imgW="673417" imgH="914717" progId="Equation.3">
                  <p:embed/>
                  <p:pic>
                    <p:nvPicPr>
                      <p:cNvPr id="65543" name="内容占位符 655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1363" y="4724718"/>
                        <a:ext cx="1111250" cy="15113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44" name="对象 65544"/>
          <p:cNvGraphicFramePr>
            <a:graphicFrameLocks noChangeAspect="1"/>
          </p:cNvGraphicFramePr>
          <p:nvPr>
            <p:extLst>
              <p:ext uri="{D42A27DB-BD31-4B8C-83A1-F6EECF244321}">
                <p14:modId xmlns:p14="http://schemas.microsoft.com/office/powerpoint/2010/main" val="1266419145"/>
              </p:ext>
            </p:extLst>
          </p:nvPr>
        </p:nvGraphicFramePr>
        <p:xfrm>
          <a:off x="5106989" y="5299393"/>
          <a:ext cx="720725" cy="334962"/>
        </p:xfrm>
        <a:graphic>
          <a:graphicData uri="http://schemas.openxmlformats.org/presentationml/2006/ole">
            <mc:AlternateContent xmlns:mc="http://schemas.openxmlformats.org/markup-compatibility/2006">
              <mc:Choice xmlns:v="urn:schemas-microsoft-com:vml" Requires="v">
                <p:oleObj spid="_x0000_s124971" r:id="rId15" imgW="380987" imgH="177963" progId="Equation.3">
                  <p:embed/>
                </p:oleObj>
              </mc:Choice>
              <mc:Fallback>
                <p:oleObj r:id="rId15" imgW="380987" imgH="177963" progId="Equation.3">
                  <p:embed/>
                  <p:pic>
                    <p:nvPicPr>
                      <p:cNvPr id="65544" name="对象 655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06989" y="5299393"/>
                        <a:ext cx="720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48455"/>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对象 66562"/>
          <p:cNvGraphicFramePr>
            <a:graphicFrameLocks noChangeAspect="1"/>
          </p:cNvGraphicFramePr>
          <p:nvPr>
            <p:extLst>
              <p:ext uri="{D42A27DB-BD31-4B8C-83A1-F6EECF244321}">
                <p14:modId xmlns:p14="http://schemas.microsoft.com/office/powerpoint/2010/main" val="3369239204"/>
              </p:ext>
            </p:extLst>
          </p:nvPr>
        </p:nvGraphicFramePr>
        <p:xfrm>
          <a:off x="2566988" y="2060575"/>
          <a:ext cx="2540000" cy="431800"/>
        </p:xfrm>
        <a:graphic>
          <a:graphicData uri="http://schemas.openxmlformats.org/presentationml/2006/ole">
            <mc:AlternateContent xmlns:mc="http://schemas.openxmlformats.org/markup-compatibility/2006">
              <mc:Choice xmlns:v="urn:schemas-microsoft-com:vml" Requires="v">
                <p:oleObj spid="_x0000_s125981" r:id="rId3" imgW="2539215" imgH="431930" progId="Equation.3">
                  <p:embed/>
                </p:oleObj>
              </mc:Choice>
              <mc:Fallback>
                <p:oleObj r:id="rId3" imgW="2539215" imgH="431930" progId="Equation.3">
                  <p:embed/>
                  <p:pic>
                    <p:nvPicPr>
                      <p:cNvPr id="66562" name="对象 665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2060575"/>
                        <a:ext cx="2540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6563" name="Group 2054"/>
          <p:cNvGrpSpPr>
            <a:grpSpLocks noChangeAspect="1"/>
          </p:cNvGrpSpPr>
          <p:nvPr/>
        </p:nvGrpSpPr>
        <p:grpSpPr bwMode="auto">
          <a:xfrm>
            <a:off x="2495550" y="2781300"/>
            <a:ext cx="5873750" cy="762000"/>
            <a:chOff x="0" y="0"/>
            <a:chExt cx="3792" cy="520"/>
          </a:xfrm>
        </p:grpSpPr>
        <p:graphicFrame>
          <p:nvGraphicFramePr>
            <p:cNvPr id="66564" name="对象 66564"/>
            <p:cNvGraphicFramePr>
              <a:graphicFrameLocks noChangeAspect="1"/>
            </p:cNvGraphicFramePr>
            <p:nvPr/>
          </p:nvGraphicFramePr>
          <p:xfrm>
            <a:off x="0" y="0"/>
            <a:ext cx="1661" cy="516"/>
          </p:xfrm>
          <a:graphic>
            <a:graphicData uri="http://schemas.openxmlformats.org/presentationml/2006/ole">
              <mc:AlternateContent xmlns:mc="http://schemas.openxmlformats.org/markup-compatibility/2006">
                <mc:Choice xmlns:v="urn:schemas-microsoft-com:vml" Requires="v">
                  <p:oleObj spid="_x0000_s125982" r:id="rId5" imgW="2641917" imgH="825817" progId="Equation.3">
                    <p:embed/>
                  </p:oleObj>
                </mc:Choice>
                <mc:Fallback>
                  <p:oleObj r:id="rId5" imgW="2641917" imgH="825817" progId="Equation.3">
                    <p:embed/>
                    <p:pic>
                      <p:nvPicPr>
                        <p:cNvPr id="66564" name="对象 665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661"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6565" name="对象 66565"/>
            <p:cNvGraphicFramePr>
              <a:graphicFrameLocks noChangeAspect="1"/>
            </p:cNvGraphicFramePr>
            <p:nvPr/>
          </p:nvGraphicFramePr>
          <p:xfrm>
            <a:off x="1672" y="0"/>
            <a:ext cx="2120" cy="520"/>
          </p:xfrm>
          <a:graphic>
            <a:graphicData uri="http://schemas.openxmlformats.org/presentationml/2006/ole">
              <mc:AlternateContent xmlns:mc="http://schemas.openxmlformats.org/markup-compatibility/2006">
                <mc:Choice xmlns:v="urn:schemas-microsoft-com:vml" Requires="v">
                  <p:oleObj spid="_x0000_s125983" r:id="rId7" imgW="3365817" imgH="825817" progId="Equation.3">
                    <p:embed/>
                  </p:oleObj>
                </mc:Choice>
                <mc:Fallback>
                  <p:oleObj r:id="rId7" imgW="3365817" imgH="825817" progId="Equation.3">
                    <p:embed/>
                    <p:pic>
                      <p:nvPicPr>
                        <p:cNvPr id="66565" name="对象 665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2" y="0"/>
                          <a:ext cx="212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66566" name="Group 2055"/>
          <p:cNvGrpSpPr>
            <a:grpSpLocks/>
          </p:cNvGrpSpPr>
          <p:nvPr/>
        </p:nvGrpSpPr>
        <p:grpSpPr bwMode="auto">
          <a:xfrm>
            <a:off x="2424113" y="3789363"/>
            <a:ext cx="7620000" cy="954088"/>
            <a:chOff x="0" y="0"/>
            <a:chExt cx="4800" cy="601"/>
          </a:xfrm>
        </p:grpSpPr>
        <p:sp>
          <p:nvSpPr>
            <p:cNvPr id="66567" name="Rectangle 2056"/>
            <p:cNvSpPr>
              <a:spLocks noChangeArrowheads="1"/>
            </p:cNvSpPr>
            <p:nvPr/>
          </p:nvSpPr>
          <p:spPr bwMode="auto">
            <a:xfrm>
              <a:off x="0" y="0"/>
              <a:ext cx="480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800" dirty="0">
                  <a:solidFill>
                    <a:schemeClr val="accent5">
                      <a:lumMod val="50000"/>
                    </a:schemeClr>
                  </a:solidFill>
                  <a:latin typeface="微软雅黑" panose="020B0503020204020204" pitchFamily="34" charset="-122"/>
                  <a:ea typeface="微软雅黑" panose="020B0503020204020204" pitchFamily="34" charset="-122"/>
                </a:rPr>
                <a:t>问题转化为若                         </a:t>
              </a:r>
              <a:r>
                <a:rPr lang="zh-CN" altLang="en-US" sz="2800" dirty="0" smtClean="0">
                  <a:solidFill>
                    <a:schemeClr val="accent5">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5">
                      <a:lumMod val="50000"/>
                    </a:schemeClr>
                  </a:solidFill>
                  <a:latin typeface="微软雅黑" panose="020B0503020204020204" pitchFamily="34" charset="-122"/>
                  <a:ea typeface="微软雅黑" panose="020B0503020204020204" pitchFamily="34" charset="-122"/>
                </a:rPr>
                <a:t>则判            。</a:t>
              </a:r>
            </a:p>
            <a:p>
              <a:pPr eaLnBrk="0" hangingPunct="0"/>
              <a:endParaRPr lang="en-US" altLang="zh-CN" sz="2800" dirty="0">
                <a:solidFill>
                  <a:schemeClr val="accent5">
                    <a:lumMod val="50000"/>
                  </a:schemeClr>
                </a:solidFill>
                <a:latin typeface="微软雅黑" panose="020B0503020204020204" pitchFamily="34" charset="-122"/>
                <a:ea typeface="微软雅黑" panose="020B0503020204020204" pitchFamily="34" charset="-122"/>
              </a:endParaRPr>
            </a:p>
          </p:txBody>
        </p:sp>
        <p:graphicFrame>
          <p:nvGraphicFramePr>
            <p:cNvPr id="66568" name="对象 66568"/>
            <p:cNvGraphicFramePr>
              <a:graphicFrameLocks noChangeAspect="1"/>
            </p:cNvGraphicFramePr>
            <p:nvPr/>
          </p:nvGraphicFramePr>
          <p:xfrm>
            <a:off x="1488" y="48"/>
            <a:ext cx="1600" cy="317"/>
          </p:xfrm>
          <a:graphic>
            <a:graphicData uri="http://schemas.openxmlformats.org/presentationml/2006/ole">
              <mc:AlternateContent xmlns:mc="http://schemas.openxmlformats.org/markup-compatibility/2006">
                <mc:Choice xmlns:v="urn:schemas-microsoft-com:vml" Requires="v">
                  <p:oleObj spid="_x0000_s125984" r:id="rId9" imgW="2540317" imgH="508317" progId="Equation.3">
                    <p:embed/>
                  </p:oleObj>
                </mc:Choice>
                <mc:Fallback>
                  <p:oleObj r:id="rId9" imgW="2540317" imgH="508317" progId="Equation.3">
                    <p:embed/>
                    <p:pic>
                      <p:nvPicPr>
                        <p:cNvPr id="66568" name="对象 665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 y="48"/>
                          <a:ext cx="160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6569" name="对象 66569"/>
            <p:cNvGraphicFramePr>
              <a:graphicFrameLocks noChangeAspect="1"/>
            </p:cNvGraphicFramePr>
            <p:nvPr>
              <p:extLst>
                <p:ext uri="{D42A27DB-BD31-4B8C-83A1-F6EECF244321}">
                  <p14:modId xmlns:p14="http://schemas.microsoft.com/office/powerpoint/2010/main" val="51031424"/>
                </p:ext>
              </p:extLst>
            </p:nvPr>
          </p:nvGraphicFramePr>
          <p:xfrm>
            <a:off x="3951" y="48"/>
            <a:ext cx="560" cy="274"/>
          </p:xfrm>
          <a:graphic>
            <a:graphicData uri="http://schemas.openxmlformats.org/presentationml/2006/ole">
              <mc:AlternateContent xmlns:mc="http://schemas.openxmlformats.org/markup-compatibility/2006">
                <mc:Choice xmlns:v="urn:schemas-microsoft-com:vml" Requires="v">
                  <p:oleObj spid="_x0000_s125985" r:id="rId11" imgW="800417" imgH="394017" progId="Equation.3">
                    <p:embed/>
                  </p:oleObj>
                </mc:Choice>
                <mc:Fallback>
                  <p:oleObj r:id="rId11" imgW="800417" imgH="394017" progId="Equation.3">
                    <p:embed/>
                    <p:pic>
                      <p:nvPicPr>
                        <p:cNvPr id="66569" name="对象 665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1" y="48"/>
                          <a:ext cx="560" cy="274"/>
                        </a:xfrm>
                        <a:prstGeom prst="rect">
                          <a:avLst/>
                        </a:prstGeom>
                        <a:noFill/>
                        <a:ln>
                          <a:noFill/>
                        </a:ln>
                      </p:spPr>
                    </p:pic>
                  </p:oleObj>
                </mc:Fallback>
              </mc:AlternateContent>
            </a:graphicData>
          </a:graphic>
        </p:graphicFrame>
      </p:grpSp>
      <p:sp>
        <p:nvSpPr>
          <p:cNvPr id="66570" name="Rectangle 2067"/>
          <p:cNvSpPr>
            <a:spLocks noChangeArrowheads="1"/>
          </p:cNvSpPr>
          <p:nvPr/>
        </p:nvSpPr>
        <p:spPr bwMode="auto">
          <a:xfrm>
            <a:off x="2305369" y="657225"/>
            <a:ext cx="813752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2800" dirty="0">
                <a:solidFill>
                  <a:schemeClr val="accent5">
                    <a:lumMod val="50000"/>
                  </a:schemeClr>
                </a:solidFill>
                <a:latin typeface="微软雅黑" panose="020B0503020204020204" pitchFamily="34" charset="-122"/>
                <a:ea typeface="微软雅黑" panose="020B0503020204020204" pitchFamily="34" charset="-122"/>
              </a:rPr>
              <a:t>上式两边取对数并去掉与</a:t>
            </a:r>
            <a:r>
              <a:rPr lang="en-US" altLang="zh-CN" sz="2800" dirty="0" err="1">
                <a:solidFill>
                  <a:schemeClr val="accent5">
                    <a:lumMod val="50000"/>
                  </a:schemeClr>
                </a:solidFill>
                <a:latin typeface="微软雅黑" panose="020B0503020204020204" pitchFamily="34" charset="-122"/>
                <a:ea typeface="微软雅黑" panose="020B0503020204020204" pitchFamily="34" charset="-122"/>
              </a:rPr>
              <a:t>i</a:t>
            </a:r>
            <a:r>
              <a:rPr lang="zh-CN" altLang="en-US" sz="2800" dirty="0">
                <a:solidFill>
                  <a:schemeClr val="accent5">
                    <a:lumMod val="50000"/>
                  </a:schemeClr>
                </a:solidFill>
                <a:latin typeface="微软雅黑" panose="020B0503020204020204" pitchFamily="34" charset="-122"/>
                <a:ea typeface="微软雅黑" panose="020B0503020204020204" pitchFamily="34" charset="-122"/>
              </a:rPr>
              <a:t>无关的项，则等价的判别函数为： </a:t>
            </a:r>
          </a:p>
        </p:txBody>
      </p:sp>
    </p:spTree>
    <p:extLst>
      <p:ext uri="{BB962C8B-B14F-4D97-AF65-F5344CB8AC3E}">
        <p14:creationId xmlns:p14="http://schemas.microsoft.com/office/powerpoint/2010/main" val="2037820211"/>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5" name="对象 67585"/>
          <p:cNvGraphicFramePr>
            <a:graphicFrameLocks noChangeAspect="1"/>
          </p:cNvGraphicFramePr>
          <p:nvPr/>
        </p:nvGraphicFramePr>
        <p:xfrm>
          <a:off x="6753226" y="1905001"/>
          <a:ext cx="188913" cy="415925"/>
        </p:xfrm>
        <a:graphic>
          <a:graphicData uri="http://schemas.openxmlformats.org/presentationml/2006/ole">
            <mc:AlternateContent xmlns:mc="http://schemas.openxmlformats.org/markup-compatibility/2006">
              <mc:Choice xmlns:v="urn:schemas-microsoft-com:vml" Requires="v">
                <p:oleObj spid="_x0000_s126993" r:id="rId3" imgW="190900" imgH="419599" progId="Equation.3">
                  <p:embed/>
                </p:oleObj>
              </mc:Choice>
              <mc:Fallback>
                <p:oleObj r:id="rId3" imgW="190900" imgH="419599" progId="Equation.3">
                  <p:embed/>
                  <p:pic>
                    <p:nvPicPr>
                      <p:cNvPr id="67585" name="对象 675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3226" y="1905001"/>
                        <a:ext cx="1889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586" name="对象 67586"/>
          <p:cNvGraphicFramePr>
            <a:graphicFrameLocks noChangeAspect="1"/>
          </p:cNvGraphicFramePr>
          <p:nvPr/>
        </p:nvGraphicFramePr>
        <p:xfrm>
          <a:off x="2495550" y="981076"/>
          <a:ext cx="4953000" cy="2295525"/>
        </p:xfrm>
        <a:graphic>
          <a:graphicData uri="http://schemas.openxmlformats.org/presentationml/2006/ole">
            <mc:AlternateContent xmlns:mc="http://schemas.openxmlformats.org/markup-compatibility/2006">
              <mc:Choice xmlns:v="urn:schemas-microsoft-com:vml" Requires="v">
                <p:oleObj spid="_x0000_s126994" r:id="rId5" imgW="2768917" imgH="1283017" progId="Equation.DSMT4">
                  <p:embed/>
                </p:oleObj>
              </mc:Choice>
              <mc:Fallback>
                <p:oleObj r:id="rId5" imgW="2768917" imgH="1283017" progId="Equation.DSMT4">
                  <p:embed/>
                  <p:pic>
                    <p:nvPicPr>
                      <p:cNvPr id="67586" name="对象 675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550" y="981076"/>
                        <a:ext cx="49530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587" name="对象 67587"/>
          <p:cNvGraphicFramePr>
            <a:graphicFrameLocks noChangeAspect="1"/>
          </p:cNvGraphicFramePr>
          <p:nvPr/>
        </p:nvGraphicFramePr>
        <p:xfrm>
          <a:off x="2667001" y="3657600"/>
          <a:ext cx="5307013" cy="2438400"/>
        </p:xfrm>
        <a:graphic>
          <a:graphicData uri="http://schemas.openxmlformats.org/presentationml/2006/ole">
            <mc:AlternateContent xmlns:mc="http://schemas.openxmlformats.org/markup-compatibility/2006">
              <mc:Choice xmlns:v="urn:schemas-microsoft-com:vml" Requires="v">
                <p:oleObj spid="_x0000_s126995" r:id="rId7" imgW="2794317" imgH="1283017" progId="Equation.DSMT4">
                  <p:embed/>
                </p:oleObj>
              </mc:Choice>
              <mc:Fallback>
                <p:oleObj r:id="rId7" imgW="2794317" imgH="1283017" progId="Equation.DSMT4">
                  <p:embed/>
                  <p:pic>
                    <p:nvPicPr>
                      <p:cNvPr id="67587" name="对象 675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1" y="3657600"/>
                        <a:ext cx="530701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41905991"/>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09" name="Group 11"/>
          <p:cNvGrpSpPr>
            <a:grpSpLocks/>
          </p:cNvGrpSpPr>
          <p:nvPr/>
        </p:nvGrpSpPr>
        <p:grpSpPr bwMode="auto">
          <a:xfrm>
            <a:off x="1899603" y="1296036"/>
            <a:ext cx="7162800" cy="519113"/>
            <a:chOff x="0" y="0"/>
            <a:chExt cx="4512" cy="327"/>
          </a:xfrm>
        </p:grpSpPr>
        <p:sp>
          <p:nvSpPr>
            <p:cNvPr id="68610" name="Rectangle 12"/>
            <p:cNvSpPr>
              <a:spLocks noChangeArrowheads="1"/>
            </p:cNvSpPr>
            <p:nvPr/>
          </p:nvSpPr>
          <p:spPr bwMode="auto">
            <a:xfrm>
              <a:off x="0" y="0"/>
              <a:ext cx="45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chemeClr val="accent5">
                      <a:lumMod val="50000"/>
                    </a:schemeClr>
                  </a:solidFill>
                  <a:latin typeface="微软雅黑" panose="020B0503020204020204" pitchFamily="34" charset="-122"/>
                  <a:ea typeface="微软雅黑" panose="020B0503020204020204" pitchFamily="34" charset="-122"/>
                </a:rPr>
                <a:t>当协方差阵相等 </a:t>
              </a:r>
            </a:p>
          </p:txBody>
        </p:sp>
        <p:graphicFrame>
          <p:nvGraphicFramePr>
            <p:cNvPr id="68611" name="对象 68611"/>
            <p:cNvGraphicFramePr>
              <a:graphicFrameLocks noChangeAspect="1"/>
            </p:cNvGraphicFramePr>
            <p:nvPr/>
          </p:nvGraphicFramePr>
          <p:xfrm>
            <a:off x="1680" y="48"/>
            <a:ext cx="912" cy="248"/>
          </p:xfrm>
          <a:graphic>
            <a:graphicData uri="http://schemas.openxmlformats.org/presentationml/2006/ole">
              <mc:AlternateContent xmlns:mc="http://schemas.openxmlformats.org/markup-compatibility/2006">
                <mc:Choice xmlns:v="urn:schemas-microsoft-com:vml" Requires="v">
                  <p:oleObj spid="_x0000_s128022" r:id="rId3" imgW="1841018" imgH="393846" progId="Equation.3">
                    <p:embed/>
                  </p:oleObj>
                </mc:Choice>
                <mc:Fallback>
                  <p:oleObj r:id="rId3" imgW="1841018" imgH="393846" progId="Equation.3">
                    <p:embed/>
                    <p:pic>
                      <p:nvPicPr>
                        <p:cNvPr id="68611" name="对象 686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48"/>
                          <a:ext cx="9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8612" name="Rectangle 14"/>
          <p:cNvSpPr>
            <a:spLocks noChangeArrowheads="1"/>
          </p:cNvSpPr>
          <p:nvPr/>
        </p:nvSpPr>
        <p:spPr bwMode="auto">
          <a:xfrm>
            <a:off x="1917066" y="2050098"/>
            <a:ext cx="5743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800">
                <a:solidFill>
                  <a:schemeClr val="accent5">
                    <a:lumMod val="50000"/>
                  </a:schemeClr>
                </a:solidFill>
                <a:latin typeface="微软雅黑" panose="020B0503020204020204" pitchFamily="34" charset="-122"/>
                <a:ea typeface="微软雅黑" panose="020B0503020204020204" pitchFamily="34" charset="-122"/>
              </a:rPr>
              <a:t>去掉相同的部分得：</a:t>
            </a:r>
          </a:p>
        </p:txBody>
      </p:sp>
      <p:graphicFrame>
        <p:nvGraphicFramePr>
          <p:cNvPr id="68613" name="对象 68613"/>
          <p:cNvGraphicFramePr>
            <a:graphicFrameLocks noChangeAspect="1"/>
          </p:cNvGraphicFramePr>
          <p:nvPr>
            <p:extLst>
              <p:ext uri="{D42A27DB-BD31-4B8C-83A1-F6EECF244321}">
                <p14:modId xmlns:p14="http://schemas.microsoft.com/office/powerpoint/2010/main" val="125667170"/>
              </p:ext>
            </p:extLst>
          </p:nvPr>
        </p:nvGraphicFramePr>
        <p:xfrm>
          <a:off x="3410903" y="2735898"/>
          <a:ext cx="4252912" cy="1103312"/>
        </p:xfrm>
        <a:graphic>
          <a:graphicData uri="http://schemas.openxmlformats.org/presentationml/2006/ole">
            <mc:AlternateContent xmlns:mc="http://schemas.openxmlformats.org/markup-compatibility/2006">
              <mc:Choice xmlns:v="urn:schemas-microsoft-com:vml" Requires="v">
                <p:oleObj spid="_x0000_s128023" r:id="rId5" imgW="2299017" imgH="597217" progId="Equation.DSMT4">
                  <p:embed/>
                </p:oleObj>
              </mc:Choice>
              <mc:Fallback>
                <p:oleObj r:id="rId5" imgW="2299017" imgH="597217" progId="Equation.DSMT4">
                  <p:embed/>
                  <p:pic>
                    <p:nvPicPr>
                      <p:cNvPr id="68613" name="对象 686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0903" y="2735898"/>
                        <a:ext cx="42529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4" name="Rectangle 16"/>
          <p:cNvSpPr>
            <a:spLocks noChangeArrowheads="1"/>
          </p:cNvSpPr>
          <p:nvPr/>
        </p:nvSpPr>
        <p:spPr bwMode="auto">
          <a:xfrm>
            <a:off x="1840865" y="3805873"/>
            <a:ext cx="7620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800" dirty="0">
                <a:solidFill>
                  <a:schemeClr val="accent5">
                    <a:lumMod val="50000"/>
                  </a:schemeClr>
                </a:solidFill>
                <a:latin typeface="微软雅黑" panose="020B0503020204020204" pitchFamily="34" charset="-122"/>
                <a:ea typeface="微软雅黑" panose="020B0503020204020204" pitchFamily="34" charset="-122"/>
              </a:rPr>
              <a:t>问题转化为若                  </a:t>
            </a:r>
            <a:r>
              <a:rPr lang="zh-CN" altLang="en-US" sz="2800" dirty="0" smtClean="0">
                <a:solidFill>
                  <a:schemeClr val="accent5">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5">
                    <a:lumMod val="50000"/>
                  </a:schemeClr>
                </a:solidFill>
                <a:latin typeface="微软雅黑" panose="020B0503020204020204" pitchFamily="34" charset="-122"/>
                <a:ea typeface="微软雅黑" panose="020B0503020204020204" pitchFamily="34" charset="-122"/>
              </a:rPr>
              <a:t>则判            。</a:t>
            </a:r>
          </a:p>
          <a:p>
            <a:pPr eaLnBrk="0" hangingPunct="0"/>
            <a:endParaRPr lang="en-US" altLang="zh-CN" sz="2800" dirty="0">
              <a:solidFill>
                <a:schemeClr val="accent5">
                  <a:lumMod val="50000"/>
                </a:schemeClr>
              </a:solidFill>
              <a:latin typeface="微软雅黑" panose="020B0503020204020204" pitchFamily="34" charset="-122"/>
              <a:ea typeface="微软雅黑" panose="020B0503020204020204" pitchFamily="34" charset="-122"/>
            </a:endParaRPr>
          </a:p>
        </p:txBody>
      </p:sp>
      <p:graphicFrame>
        <p:nvGraphicFramePr>
          <p:cNvPr id="68615" name="对象 68615"/>
          <p:cNvGraphicFramePr>
            <a:graphicFrameLocks noChangeAspect="1"/>
          </p:cNvGraphicFramePr>
          <p:nvPr>
            <p:extLst>
              <p:ext uri="{D42A27DB-BD31-4B8C-83A1-F6EECF244321}">
                <p14:modId xmlns:p14="http://schemas.microsoft.com/office/powerpoint/2010/main" val="3609466101"/>
              </p:ext>
            </p:extLst>
          </p:nvPr>
        </p:nvGraphicFramePr>
        <p:xfrm>
          <a:off x="4133215" y="3882074"/>
          <a:ext cx="2590800" cy="503237"/>
        </p:xfrm>
        <a:graphic>
          <a:graphicData uri="http://schemas.openxmlformats.org/presentationml/2006/ole">
            <mc:AlternateContent xmlns:mc="http://schemas.openxmlformats.org/markup-compatibility/2006">
              <mc:Choice xmlns:v="urn:schemas-microsoft-com:vml" Requires="v">
                <p:oleObj spid="_x0000_s128024" r:id="rId7" imgW="2591117" imgH="508317" progId="Equation.3">
                  <p:embed/>
                </p:oleObj>
              </mc:Choice>
              <mc:Fallback>
                <p:oleObj r:id="rId7" imgW="2591117" imgH="508317" progId="Equation.3">
                  <p:embed/>
                  <p:pic>
                    <p:nvPicPr>
                      <p:cNvPr id="68615" name="对象 686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3215" y="3882074"/>
                        <a:ext cx="2590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8616" name="对象 68616"/>
          <p:cNvGraphicFramePr>
            <a:graphicFrameLocks noChangeAspect="1"/>
          </p:cNvGraphicFramePr>
          <p:nvPr>
            <p:extLst>
              <p:ext uri="{D42A27DB-BD31-4B8C-83A1-F6EECF244321}">
                <p14:modId xmlns:p14="http://schemas.microsoft.com/office/powerpoint/2010/main" val="334788059"/>
              </p:ext>
            </p:extLst>
          </p:nvPr>
        </p:nvGraphicFramePr>
        <p:xfrm>
          <a:off x="7936865" y="3882073"/>
          <a:ext cx="806450" cy="393700"/>
        </p:xfrm>
        <a:graphic>
          <a:graphicData uri="http://schemas.openxmlformats.org/presentationml/2006/ole">
            <mc:AlternateContent xmlns:mc="http://schemas.openxmlformats.org/markup-compatibility/2006">
              <mc:Choice xmlns:v="urn:schemas-microsoft-com:vml" Requires="v">
                <p:oleObj spid="_x0000_s128025" r:id="rId9" imgW="800417" imgH="394017" progId="Equation.3">
                  <p:embed/>
                </p:oleObj>
              </mc:Choice>
              <mc:Fallback>
                <p:oleObj r:id="rId9" imgW="800417" imgH="394017" progId="Equation.3">
                  <p:embed/>
                  <p:pic>
                    <p:nvPicPr>
                      <p:cNvPr id="68616" name="对象 686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36865" y="3882073"/>
                        <a:ext cx="8064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6144767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内容占位符 14337"/>
          <p:cNvGraphicFramePr>
            <a:graphicFrameLocks noGrp="1"/>
          </p:cNvGraphicFramePr>
          <p:nvPr>
            <p:ph idx="4294967295"/>
            <p:extLst>
              <p:ext uri="{D42A27DB-BD31-4B8C-83A1-F6EECF244321}">
                <p14:modId xmlns:p14="http://schemas.microsoft.com/office/powerpoint/2010/main" val="1490521433"/>
              </p:ext>
            </p:extLst>
          </p:nvPr>
        </p:nvGraphicFramePr>
        <p:xfrm>
          <a:off x="1954530" y="388620"/>
          <a:ext cx="7848600" cy="5364480"/>
        </p:xfrm>
        <a:graphic>
          <a:graphicData uri="http://schemas.openxmlformats.org/drawingml/2006/table">
            <a:tbl>
              <a:tblPr/>
              <a:tblGrid>
                <a:gridCol w="1646238">
                  <a:extLst>
                    <a:ext uri="{9D8B030D-6E8A-4147-A177-3AD203B41FA5}">
                      <a16:colId xmlns:a16="http://schemas.microsoft.com/office/drawing/2014/main" val="20000"/>
                    </a:ext>
                  </a:extLst>
                </a:gridCol>
                <a:gridCol w="1646237">
                  <a:extLst>
                    <a:ext uri="{9D8B030D-6E8A-4147-A177-3AD203B41FA5}">
                      <a16:colId xmlns:a16="http://schemas.microsoft.com/office/drawing/2014/main" val="20001"/>
                    </a:ext>
                  </a:extLst>
                </a:gridCol>
                <a:gridCol w="1644650">
                  <a:extLst>
                    <a:ext uri="{9D8B030D-6E8A-4147-A177-3AD203B41FA5}">
                      <a16:colId xmlns:a16="http://schemas.microsoft.com/office/drawing/2014/main" val="20002"/>
                    </a:ext>
                  </a:extLst>
                </a:gridCol>
                <a:gridCol w="1646238">
                  <a:extLst>
                    <a:ext uri="{9D8B030D-6E8A-4147-A177-3AD203B41FA5}">
                      <a16:colId xmlns:a16="http://schemas.microsoft.com/office/drawing/2014/main" val="20003"/>
                    </a:ext>
                  </a:extLst>
                </a:gridCol>
                <a:gridCol w="1265237">
                  <a:extLst>
                    <a:ext uri="{9D8B030D-6E8A-4147-A177-3AD203B41FA5}">
                      <a16:colId xmlns:a16="http://schemas.microsoft.com/office/drawing/2014/main" val="20004"/>
                    </a:ext>
                  </a:extLst>
                </a:gridCol>
              </a:tblGrid>
              <a:tr h="43529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1200" b="1">
                          <a:latin typeface="宋体" pitchFamily="2" charset="-122"/>
                        </a:rPr>
                        <a:t>总负债率</a:t>
                      </a:r>
                      <a:endParaRPr lang="zh-CN" altLang="en-US"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1200" b="1">
                          <a:latin typeface="宋体" pitchFamily="2" charset="-122"/>
                        </a:rPr>
                        <a:t>收益性指标</a:t>
                      </a:r>
                      <a:endParaRPr lang="zh-CN" altLang="en-US"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1200" b="1">
                          <a:latin typeface="宋体" pitchFamily="2" charset="-122"/>
                        </a:rPr>
                        <a:t>短期支付能力</a:t>
                      </a:r>
                      <a:endParaRPr lang="zh-CN" altLang="en-US"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1200" b="1">
                          <a:latin typeface="宋体" pitchFamily="2" charset="-122"/>
                        </a:rPr>
                        <a:t>生产效率指标</a:t>
                      </a:r>
                      <a:endParaRPr lang="zh-CN" altLang="en-US"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1200" b="1">
                          <a:latin typeface="宋体" pitchFamily="2" charset="-122"/>
                        </a:rPr>
                        <a:t>类别</a:t>
                      </a:r>
                      <a:endParaRPr lang="zh-CN" altLang="en-US"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51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-0.45</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-0.41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1.09</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0.45</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-0.56</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-0.31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1.51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0.16</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05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0.06</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0.02</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1.01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0.4</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-0.07</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-0.09</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1.45</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0.26</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892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-0.09</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1.56</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0.67</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05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-0.14</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-0.07</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0.71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0.28</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051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-0.23</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-0.3</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0.22</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0.18</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892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0.07</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0.02</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1.31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0.25</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05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2.15</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0.7</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892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-0.28</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-0.23</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1.19</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0.66</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051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0.15</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0.05</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1.88</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0.27</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05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0.37</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1.99</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0.38</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8892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-0.08</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-0.08</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1.51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0.42</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9051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0.05</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0.03</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1.68</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0.95</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90513">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1.26</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0.6</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8892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0.12</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1.14</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0.17</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90512">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-0.28</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-0.27</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dirty="0">
                          <a:latin typeface="宋体" pitchFamily="2" charset="-122"/>
                        </a:rPr>
                        <a:t>1.27</a:t>
                      </a:r>
                      <a:endParaRPr lang="en-US" altLang="x-none" sz="2400" b="1" dirty="0">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0.51</a:t>
                      </a:r>
                      <a:endParaRPr lang="en-US" altLang="x-none" sz="2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dirty="0">
                          <a:latin typeface="宋体" pitchFamily="2" charset="-122"/>
                        </a:rPr>
                        <a:t>1</a:t>
                      </a:r>
                      <a:endParaRPr lang="en-US" altLang="x-none" sz="2400" b="1" dirty="0">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276283936"/>
      </p:ext>
    </p:extLst>
  </p:cSld>
  <p:clrMapOvr>
    <a:masterClrMapping/>
  </p:clrMapOvr>
  <p:transition spd="med">
    <p:strips dir="l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026"/>
          <p:cNvSpPr>
            <a:spLocks noGrp="1" noChangeArrowheads="1"/>
          </p:cNvSpPr>
          <p:nvPr>
            <p:ph type="body" idx="4294967295"/>
          </p:nvPr>
        </p:nvSpPr>
        <p:spPr>
          <a:xfrm>
            <a:off x="2590800" y="609600"/>
            <a:ext cx="7620000" cy="5257800"/>
          </a:xfrm>
        </p:spPr>
        <p:txBody>
          <a:bodyPr/>
          <a:lstStyle/>
          <a:p>
            <a:pPr eaLnBrk="1" hangingPunct="1">
              <a:buFont typeface="Wingdings" panose="05000000000000000000" pitchFamily="2" charset="2"/>
              <a:buNone/>
            </a:pPr>
            <a:r>
              <a:rPr lang="en-US" altLang="zh-CN" smtClean="0">
                <a:solidFill>
                  <a:schemeClr val="accent5">
                    <a:lumMod val="50000"/>
                  </a:schemeClr>
                </a:solidFill>
                <a:latin typeface="微软雅黑" panose="020B0503020204020204" pitchFamily="34" charset="-122"/>
              </a:rPr>
              <a:t>         </a:t>
            </a:r>
          </a:p>
        </p:txBody>
      </p:sp>
      <p:sp>
        <p:nvSpPr>
          <p:cNvPr id="69634" name="Rectangle 1030"/>
          <p:cNvSpPr>
            <a:spLocks noChangeArrowheads="1"/>
          </p:cNvSpPr>
          <p:nvPr/>
        </p:nvSpPr>
        <p:spPr bwMode="auto">
          <a:xfrm>
            <a:off x="2438400" y="914400"/>
            <a:ext cx="7620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30000"/>
              </a:lnSpc>
            </a:pPr>
            <a:endParaRPr lang="en-US" altLang="zh-CN" sz="2800">
              <a:solidFill>
                <a:schemeClr val="accent5">
                  <a:lumMod val="50000"/>
                </a:schemeClr>
              </a:solidFill>
              <a:latin typeface="微软雅黑" panose="020B0503020204020204" pitchFamily="34" charset="-122"/>
              <a:ea typeface="微软雅黑" panose="020B0503020204020204" pitchFamily="34" charset="-122"/>
            </a:endParaRPr>
          </a:p>
          <a:p>
            <a:pPr>
              <a:lnSpc>
                <a:spcPct val="130000"/>
              </a:lnSpc>
            </a:pPr>
            <a:endParaRPr lang="en-US" altLang="zh-CN" sz="2800">
              <a:solidFill>
                <a:schemeClr val="accent5">
                  <a:lumMod val="50000"/>
                </a:schemeClr>
              </a:solidFill>
              <a:latin typeface="微软雅黑" panose="020B0503020204020204" pitchFamily="34" charset="-122"/>
              <a:ea typeface="微软雅黑" panose="020B0503020204020204" pitchFamily="34" charset="-122"/>
            </a:endParaRPr>
          </a:p>
          <a:p>
            <a:pPr>
              <a:lnSpc>
                <a:spcPct val="130000"/>
              </a:lnSpc>
            </a:pPr>
            <a:endParaRPr lang="en-US" altLang="zh-CN" sz="2800">
              <a:solidFill>
                <a:schemeClr val="accent5">
                  <a:lumMod val="50000"/>
                </a:schemeClr>
              </a:solidFill>
              <a:latin typeface="微软雅黑" panose="020B0503020204020204" pitchFamily="34" charset="-122"/>
              <a:ea typeface="微软雅黑" panose="020B0503020204020204" pitchFamily="34" charset="-122"/>
            </a:endParaRPr>
          </a:p>
          <a:p>
            <a:pPr>
              <a:lnSpc>
                <a:spcPct val="130000"/>
              </a:lnSpc>
            </a:pPr>
            <a:endParaRPr lang="en-US" altLang="zh-CN" sz="2800">
              <a:solidFill>
                <a:schemeClr val="accent5">
                  <a:lumMod val="50000"/>
                </a:schemeClr>
              </a:solidFill>
              <a:latin typeface="微软雅黑" panose="020B0503020204020204" pitchFamily="34" charset="-122"/>
              <a:ea typeface="微软雅黑" panose="020B0503020204020204" pitchFamily="34" charset="-122"/>
            </a:endParaRPr>
          </a:p>
          <a:p>
            <a:pPr>
              <a:lnSpc>
                <a:spcPct val="130000"/>
              </a:lnSpc>
            </a:pPr>
            <a:endParaRPr lang="en-US" altLang="zh-CN" sz="2800">
              <a:solidFill>
                <a:schemeClr val="accent5">
                  <a:lumMod val="50000"/>
                </a:schemeClr>
              </a:solidFill>
              <a:latin typeface="微软雅黑" panose="020B0503020204020204" pitchFamily="34" charset="-122"/>
              <a:ea typeface="微软雅黑" panose="020B0503020204020204" pitchFamily="34" charset="-122"/>
            </a:endParaRPr>
          </a:p>
        </p:txBody>
      </p:sp>
      <p:sp>
        <p:nvSpPr>
          <p:cNvPr id="69635" name="Rectangle 1031"/>
          <p:cNvSpPr>
            <a:spLocks noChangeArrowheads="1"/>
          </p:cNvSpPr>
          <p:nvPr/>
        </p:nvSpPr>
        <p:spPr bwMode="auto">
          <a:xfrm>
            <a:off x="2208214" y="4076701"/>
            <a:ext cx="5546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chemeClr val="accent5">
                    <a:lumMod val="50000"/>
                  </a:schemeClr>
                </a:solidFill>
                <a:latin typeface="微软雅黑" panose="020B0503020204020204" pitchFamily="34" charset="-122"/>
                <a:ea typeface="微软雅黑" panose="020B0503020204020204" pitchFamily="34" charset="-122"/>
              </a:rPr>
              <a:t>完全成为距离判别法 。</a:t>
            </a:r>
          </a:p>
        </p:txBody>
      </p:sp>
      <p:graphicFrame>
        <p:nvGraphicFramePr>
          <p:cNvPr id="69636" name="对象 69636"/>
          <p:cNvGraphicFramePr>
            <a:graphicFrameLocks noChangeAspect="1"/>
          </p:cNvGraphicFramePr>
          <p:nvPr>
            <p:extLst>
              <p:ext uri="{D42A27DB-BD31-4B8C-83A1-F6EECF244321}">
                <p14:modId xmlns:p14="http://schemas.microsoft.com/office/powerpoint/2010/main" val="1473394760"/>
              </p:ext>
            </p:extLst>
          </p:nvPr>
        </p:nvGraphicFramePr>
        <p:xfrm>
          <a:off x="4949826" y="923925"/>
          <a:ext cx="2201863" cy="819150"/>
        </p:xfrm>
        <a:graphic>
          <a:graphicData uri="http://schemas.openxmlformats.org/presentationml/2006/ole">
            <mc:AlternateContent xmlns:mc="http://schemas.openxmlformats.org/markup-compatibility/2006">
              <mc:Choice xmlns:v="urn:schemas-microsoft-com:vml" Requires="v">
                <p:oleObj spid="_x0000_s129046" r:id="rId3" imgW="2210117" imgH="825817" progId="Equation.3">
                  <p:embed/>
                </p:oleObj>
              </mc:Choice>
              <mc:Fallback>
                <p:oleObj r:id="rId3" imgW="2210117" imgH="825817" progId="Equation.3">
                  <p:embed/>
                  <p:pic>
                    <p:nvPicPr>
                      <p:cNvPr id="69636" name="对象 696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9826" y="923925"/>
                        <a:ext cx="220186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37" name="对象 69637"/>
          <p:cNvGraphicFramePr>
            <a:graphicFrameLocks noChangeAspect="1"/>
          </p:cNvGraphicFramePr>
          <p:nvPr>
            <p:extLst>
              <p:ext uri="{D42A27DB-BD31-4B8C-83A1-F6EECF244321}">
                <p14:modId xmlns:p14="http://schemas.microsoft.com/office/powerpoint/2010/main" val="2394392948"/>
              </p:ext>
            </p:extLst>
          </p:nvPr>
        </p:nvGraphicFramePr>
        <p:xfrm>
          <a:off x="2940050" y="3179763"/>
          <a:ext cx="1016000" cy="393700"/>
        </p:xfrm>
        <a:graphic>
          <a:graphicData uri="http://schemas.openxmlformats.org/presentationml/2006/ole">
            <mc:AlternateContent xmlns:mc="http://schemas.openxmlformats.org/markup-compatibility/2006">
              <mc:Choice xmlns:v="urn:schemas-microsoft-com:vml" Requires="v">
                <p:oleObj spid="_x0000_s129047" r:id="rId5" imgW="1016317" imgH="394017" progId="Equation.3">
                  <p:embed/>
                </p:oleObj>
              </mc:Choice>
              <mc:Fallback>
                <p:oleObj r:id="rId5" imgW="1016317" imgH="394017" progId="Equation.3">
                  <p:embed/>
                  <p:pic>
                    <p:nvPicPr>
                      <p:cNvPr id="69637" name="对象 696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0050" y="3179763"/>
                        <a:ext cx="1016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38" name="对象 69638"/>
          <p:cNvGraphicFramePr>
            <a:graphicFrameLocks noChangeAspect="1"/>
          </p:cNvGraphicFramePr>
          <p:nvPr>
            <p:extLst>
              <p:ext uri="{D42A27DB-BD31-4B8C-83A1-F6EECF244321}">
                <p14:modId xmlns:p14="http://schemas.microsoft.com/office/powerpoint/2010/main" val="678195813"/>
              </p:ext>
            </p:extLst>
          </p:nvPr>
        </p:nvGraphicFramePr>
        <p:xfrm>
          <a:off x="3937000" y="2995613"/>
          <a:ext cx="1854200" cy="819150"/>
        </p:xfrm>
        <a:graphic>
          <a:graphicData uri="http://schemas.openxmlformats.org/presentationml/2006/ole">
            <mc:AlternateContent xmlns:mc="http://schemas.openxmlformats.org/markup-compatibility/2006">
              <mc:Choice xmlns:v="urn:schemas-microsoft-com:vml" Requires="v">
                <p:oleObj spid="_x0000_s129048" r:id="rId7" imgW="1854517" imgH="825817" progId="Equation.3">
                  <p:embed/>
                </p:oleObj>
              </mc:Choice>
              <mc:Fallback>
                <p:oleObj r:id="rId7" imgW="1854517" imgH="825817" progId="Equation.3">
                  <p:embed/>
                  <p:pic>
                    <p:nvPicPr>
                      <p:cNvPr id="69638" name="对象 696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7000" y="2995613"/>
                        <a:ext cx="18542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39" name="对象 69639"/>
          <p:cNvGraphicFramePr>
            <a:graphicFrameLocks noChangeAspect="1"/>
          </p:cNvGraphicFramePr>
          <p:nvPr>
            <p:extLst>
              <p:ext uri="{D42A27DB-BD31-4B8C-83A1-F6EECF244321}">
                <p14:modId xmlns:p14="http://schemas.microsoft.com/office/powerpoint/2010/main" val="942389949"/>
              </p:ext>
            </p:extLst>
          </p:nvPr>
        </p:nvGraphicFramePr>
        <p:xfrm>
          <a:off x="5835650" y="3027363"/>
          <a:ext cx="1416050" cy="615950"/>
        </p:xfrm>
        <a:graphic>
          <a:graphicData uri="http://schemas.openxmlformats.org/presentationml/2006/ole">
            <mc:AlternateContent xmlns:mc="http://schemas.openxmlformats.org/markup-compatibility/2006">
              <mc:Choice xmlns:v="urn:schemas-microsoft-com:vml" Requires="v">
                <p:oleObj spid="_x0000_s129049" r:id="rId9" imgW="1410629" imgH="610182" progId="Equation.3">
                  <p:embed/>
                </p:oleObj>
              </mc:Choice>
              <mc:Fallback>
                <p:oleObj r:id="rId9" imgW="1410629" imgH="610182" progId="Equation.3">
                  <p:embed/>
                  <p:pic>
                    <p:nvPicPr>
                      <p:cNvPr id="69639" name="对象 696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5650" y="3027363"/>
                        <a:ext cx="14160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9640" name="Rectangle 1037"/>
          <p:cNvSpPr>
            <a:spLocks noChangeArrowheads="1"/>
          </p:cNvSpPr>
          <p:nvPr/>
        </p:nvSpPr>
        <p:spPr bwMode="auto">
          <a:xfrm>
            <a:off x="2135188" y="30686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solidFill>
                  <a:schemeClr val="accent5">
                    <a:lumMod val="50000"/>
                  </a:schemeClr>
                </a:solidFill>
                <a:latin typeface="微软雅黑" panose="020B0503020204020204" pitchFamily="34" charset="-122"/>
                <a:ea typeface="微软雅黑" panose="020B0503020204020204" pitchFamily="34" charset="-122"/>
              </a:rPr>
              <a:t>有</a:t>
            </a:r>
          </a:p>
        </p:txBody>
      </p:sp>
      <p:sp>
        <p:nvSpPr>
          <p:cNvPr id="69641" name="Rectangle 1044"/>
          <p:cNvSpPr>
            <a:spLocks noChangeArrowheads="1"/>
          </p:cNvSpPr>
          <p:nvPr/>
        </p:nvSpPr>
        <p:spPr bwMode="auto">
          <a:xfrm>
            <a:off x="2092325" y="1025526"/>
            <a:ext cx="3028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solidFill>
                  <a:schemeClr val="accent5">
                    <a:lumMod val="50000"/>
                  </a:schemeClr>
                </a:solidFill>
                <a:latin typeface="微软雅黑" panose="020B0503020204020204" pitchFamily="34" charset="-122"/>
                <a:ea typeface="微软雅黑" panose="020B0503020204020204" pitchFamily="34" charset="-122"/>
              </a:rPr>
              <a:t>当先验概率相等，</a:t>
            </a:r>
          </a:p>
        </p:txBody>
      </p:sp>
      <p:sp>
        <p:nvSpPr>
          <p:cNvPr id="69642" name="Rectangle 19"/>
          <p:cNvSpPr>
            <a:spLocks noChangeArrowheads="1"/>
          </p:cNvSpPr>
          <p:nvPr/>
        </p:nvSpPr>
        <p:spPr bwMode="auto">
          <a:xfrm>
            <a:off x="2208214" y="1989138"/>
            <a:ext cx="5743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800">
                <a:solidFill>
                  <a:schemeClr val="accent5">
                    <a:lumMod val="50000"/>
                  </a:schemeClr>
                </a:solidFill>
                <a:latin typeface="微软雅黑" panose="020B0503020204020204" pitchFamily="34" charset="-122"/>
                <a:ea typeface="微软雅黑" panose="020B0503020204020204" pitchFamily="34" charset="-122"/>
              </a:rPr>
              <a:t>去掉相同的部分得：</a:t>
            </a:r>
          </a:p>
        </p:txBody>
      </p:sp>
    </p:spTree>
    <p:extLst>
      <p:ext uri="{BB962C8B-B14F-4D97-AF65-F5344CB8AC3E}">
        <p14:creationId xmlns:p14="http://schemas.microsoft.com/office/powerpoint/2010/main" val="356794402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ChangeArrowheads="1"/>
          </p:cNvSpPr>
          <p:nvPr/>
        </p:nvSpPr>
        <p:spPr bwMode="auto">
          <a:xfrm>
            <a:off x="1919289" y="476251"/>
            <a:ext cx="13684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400">
                <a:latin typeface="Times New Roman" panose="02020603050405020304" pitchFamily="18" charset="0"/>
              </a:rPr>
              <a:t>例</a:t>
            </a:r>
            <a:r>
              <a:rPr lang="en-US" altLang="zh-CN" sz="2400">
                <a:latin typeface="Times New Roman" panose="02020603050405020304" pitchFamily="18" charset="0"/>
              </a:rPr>
              <a:t>1</a:t>
            </a:r>
            <a:r>
              <a:rPr lang="zh-CN" altLang="en-US" sz="2400">
                <a:latin typeface="Times New Roman" panose="02020603050405020304" pitchFamily="18" charset="0"/>
              </a:rPr>
              <a:t>：</a:t>
            </a:r>
          </a:p>
        </p:txBody>
      </p:sp>
      <p:graphicFrame>
        <p:nvGraphicFramePr>
          <p:cNvPr id="70659" name="表格 70658"/>
          <p:cNvGraphicFramePr/>
          <p:nvPr/>
        </p:nvGraphicFramePr>
        <p:xfrm>
          <a:off x="3359151" y="620714"/>
          <a:ext cx="4392613" cy="5951574"/>
        </p:xfrm>
        <a:graphic>
          <a:graphicData uri="http://schemas.openxmlformats.org/drawingml/2006/table">
            <a:tbl>
              <a:tblPr/>
              <a:tblGrid>
                <a:gridCol w="1093788">
                  <a:extLst>
                    <a:ext uri="{9D8B030D-6E8A-4147-A177-3AD203B41FA5}">
                      <a16:colId xmlns:a16="http://schemas.microsoft.com/office/drawing/2014/main" val="20000"/>
                    </a:ext>
                  </a:extLst>
                </a:gridCol>
                <a:gridCol w="1100137">
                  <a:extLst>
                    <a:ext uri="{9D8B030D-6E8A-4147-A177-3AD203B41FA5}">
                      <a16:colId xmlns:a16="http://schemas.microsoft.com/office/drawing/2014/main" val="20001"/>
                    </a:ext>
                  </a:extLst>
                </a:gridCol>
                <a:gridCol w="1098550">
                  <a:extLst>
                    <a:ext uri="{9D8B030D-6E8A-4147-A177-3AD203B41FA5}">
                      <a16:colId xmlns:a16="http://schemas.microsoft.com/office/drawing/2014/main" val="20002"/>
                    </a:ext>
                  </a:extLst>
                </a:gridCol>
                <a:gridCol w="1100138">
                  <a:extLst>
                    <a:ext uri="{9D8B030D-6E8A-4147-A177-3AD203B41FA5}">
                      <a16:colId xmlns:a16="http://schemas.microsoft.com/office/drawing/2014/main" val="20003"/>
                    </a:ext>
                  </a:extLst>
                </a:gridCol>
              </a:tblGrid>
              <a:tr h="396854">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2000" b="1">
                          <a:latin typeface="宋体" pitchFamily="2" charset="-122"/>
                        </a:rPr>
                        <a:t>　</a:t>
                      </a:r>
                      <a:endParaRPr lang="zh-CN" altLang="en-US"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x1</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x2</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x3</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54">
                <a:tc rowSpan="5">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2000" b="1">
                          <a:latin typeface="宋体" pitchFamily="2" charset="-122"/>
                        </a:rPr>
                        <a:t>高水平</a:t>
                      </a:r>
                      <a:endParaRPr lang="zh-CN" altLang="en-US"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76</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5374</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79.5</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5359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19">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78</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5372</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72.1</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95.9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5242</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73.8</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77</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5370</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54">
                <a:tc rowSpan="5">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2000" b="1">
                          <a:latin typeface="宋体" pitchFamily="2" charset="-122"/>
                        </a:rPr>
                        <a:t>中水平</a:t>
                      </a:r>
                      <a:endParaRPr lang="zh-CN" altLang="en-US"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71.2</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93</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4250</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75.3</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94.9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3412</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19">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70</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91.2</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3390</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72.8</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2300</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62.9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80.6</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3799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854">
                <a:tc rowSpan="4">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2000" b="1">
                          <a:latin typeface="宋体" pitchFamily="2" charset="-122"/>
                        </a:rPr>
                        <a:t>待判</a:t>
                      </a:r>
                      <a:endParaRPr lang="zh-CN" altLang="en-US"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68.5</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79.3</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1950</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69.9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96.9</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2840</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77.6</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93.8</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5233</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96854">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69.3</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90.3</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2000" b="1">
                          <a:latin typeface="宋体" pitchFamily="2" charset="-122"/>
                        </a:rPr>
                        <a:t>5158</a:t>
                      </a:r>
                      <a:endParaRPr lang="en-US" altLang="x-none" sz="2000" b="1">
                        <a:latin typeface="Times New Roman" pitchFamily="18"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718822502"/>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内容占位符 71681"/>
          <p:cNvGraphicFramePr>
            <a:graphicFrameLocks noGrp="1"/>
          </p:cNvGraphicFramePr>
          <p:nvPr>
            <p:ph sz="half" idx="4294967295"/>
          </p:nvPr>
        </p:nvGraphicFramePr>
        <p:xfrm>
          <a:off x="2514601" y="914400"/>
          <a:ext cx="7859713" cy="2609850"/>
        </p:xfrm>
        <a:graphic>
          <a:graphicData uri="http://schemas.openxmlformats.org/drawingml/2006/table">
            <a:tbl>
              <a:tblPr/>
              <a:tblGrid>
                <a:gridCol w="763588">
                  <a:extLst>
                    <a:ext uri="{9D8B030D-6E8A-4147-A177-3AD203B41FA5}">
                      <a16:colId xmlns:a16="http://schemas.microsoft.com/office/drawing/2014/main" val="20000"/>
                    </a:ext>
                  </a:extLst>
                </a:gridCol>
                <a:gridCol w="1293812">
                  <a:extLst>
                    <a:ext uri="{9D8B030D-6E8A-4147-A177-3AD203B41FA5}">
                      <a16:colId xmlns:a16="http://schemas.microsoft.com/office/drawing/2014/main" val="20001"/>
                    </a:ext>
                  </a:extLst>
                </a:gridCol>
                <a:gridCol w="1300163">
                  <a:extLst>
                    <a:ext uri="{9D8B030D-6E8A-4147-A177-3AD203B41FA5}">
                      <a16:colId xmlns:a16="http://schemas.microsoft.com/office/drawing/2014/main" val="20002"/>
                    </a:ext>
                  </a:extLst>
                </a:gridCol>
                <a:gridCol w="1292225">
                  <a:extLst>
                    <a:ext uri="{9D8B030D-6E8A-4147-A177-3AD203B41FA5}">
                      <a16:colId xmlns:a16="http://schemas.microsoft.com/office/drawing/2014/main" val="20003"/>
                    </a:ext>
                  </a:extLst>
                </a:gridCol>
                <a:gridCol w="355600">
                  <a:extLst>
                    <a:ext uri="{9D8B030D-6E8A-4147-A177-3AD203B41FA5}">
                      <a16:colId xmlns:a16="http://schemas.microsoft.com/office/drawing/2014/main" val="20004"/>
                    </a:ext>
                  </a:extLst>
                </a:gridCol>
                <a:gridCol w="1441450">
                  <a:extLst>
                    <a:ext uri="{9D8B030D-6E8A-4147-A177-3AD203B41FA5}">
                      <a16:colId xmlns:a16="http://schemas.microsoft.com/office/drawing/2014/main" val="20005"/>
                    </a:ext>
                  </a:extLst>
                </a:gridCol>
                <a:gridCol w="1412875">
                  <a:extLst>
                    <a:ext uri="{9D8B030D-6E8A-4147-A177-3AD203B41FA5}">
                      <a16:colId xmlns:a16="http://schemas.microsoft.com/office/drawing/2014/main" val="20006"/>
                    </a:ext>
                  </a:extLst>
                </a:gridCol>
              </a:tblGrid>
              <a:tr h="457200">
                <a:tc rowSpan="2">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zh-CN" altLang="en-US" sz="2400"/>
                        <a:t>变量</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zh-CN" altLang="en-US" sz="2400"/>
                        <a:t>均值向量</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rowSpan="2" gridSpan="4">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zh-CN" altLang="en-US" sz="2400"/>
                        <a:t>协方差矩阵的估计</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hMerge="1">
                  <a:txBody>
                    <a:bodyPr/>
                    <a:lstStyle/>
                    <a:p>
                      <a:endParaRPr lang="zh-CN"/>
                    </a:p>
                  </a:txBody>
                  <a:tcPr>
                    <a:lnT w="28575" cap="flat" cmpd="sng">
                      <a:solidFill>
                        <a:schemeClr val="tx1"/>
                      </a:solidFill>
                      <a:prstDash val="solid"/>
                      <a:headEnd type="none" w="med" len="med"/>
                      <a:tailEnd type="none" w="med" len="med"/>
                    </a:lnT>
                  </a:tcPr>
                </a:tc>
                <a:tc rowSpan="2" hMerge="1">
                  <a:txBody>
                    <a:bodyPr/>
                    <a:lstStyle/>
                    <a:p>
                      <a:endParaRPr lang="zh-CN"/>
                    </a:p>
                  </a:txBody>
                  <a:tcPr>
                    <a:lnT w="28575" cap="flat" cmpd="sng">
                      <a:solidFill>
                        <a:schemeClr val="tx1"/>
                      </a:solidFill>
                      <a:prstDash val="solid"/>
                      <a:headEnd type="none" w="med" len="med"/>
                      <a:tailEnd type="none" w="med" len="med"/>
                    </a:lnT>
                  </a:tcPr>
                </a:tc>
                <a:tc rowSpan="2"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tcPr>
                </a:tc>
                <a:extLst>
                  <a:ext uri="{0D108BD9-81ED-4DB2-BD59-A6C34878D82A}">
                    <a16:rowId xmlns:a16="http://schemas.microsoft.com/office/drawing/2014/main" val="10000"/>
                  </a:ext>
                </a:extLst>
              </a:tr>
              <a:tr h="457200">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zh-CN" altLang="en-US" sz="2400"/>
                        <a:t>高</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zh-CN" altLang="en-US" sz="2400"/>
                        <a:t>中</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4" vMerge="1">
                  <a:txBody>
                    <a:bodyPr/>
                    <a:lstStyle/>
                    <a:p>
                      <a:endParaRPr lang="zh-CN"/>
                    </a:p>
                  </a:txBody>
                  <a:tcPr>
                    <a:lnL w="12700" cap="flat" cmpd="sng">
                      <a:solidFill>
                        <a:schemeClr val="tx1"/>
                      </a:solidFill>
                      <a:prstDash val="solid"/>
                      <a:headEnd type="none" w="med" len="med"/>
                      <a:tailEnd type="none" w="med" len="med"/>
                    </a:lnL>
                    <a:lnB w="12700" cap="flat" cmpd="sng">
                      <a:solidFill>
                        <a:schemeClr val="tx1"/>
                      </a:solidFill>
                      <a:prstDash val="solid"/>
                      <a:headEnd type="none" w="med" len="med"/>
                      <a:tailEnd type="none" w="med" len="med"/>
                    </a:lnB>
                  </a:tcPr>
                </a:tc>
                <a:tc hMerge="1" vMerge="1">
                  <a:txBody>
                    <a:bodyPr/>
                    <a:lstStyle/>
                    <a:p>
                      <a:endParaRPr lang="zh-CN"/>
                    </a:p>
                  </a:txBody>
                  <a:tcPr>
                    <a:lnB w="12700" cap="flat" cmpd="sng">
                      <a:solidFill>
                        <a:schemeClr val="tx1"/>
                      </a:solidFill>
                      <a:prstDash val="solid"/>
                      <a:headEnd type="none" w="med" len="med"/>
                      <a:tailEnd type="none" w="med" len="med"/>
                    </a:lnB>
                  </a:tcPr>
                </a:tc>
                <a:tc hMerge="1" vMerge="1">
                  <a:txBody>
                    <a:bodyPr/>
                    <a:lstStyle/>
                    <a:p>
                      <a:endParaRPr lang="zh-CN"/>
                    </a:p>
                  </a:txBody>
                  <a:tcPr>
                    <a:lnB w="12700" cap="flat" cmpd="sng">
                      <a:solidFill>
                        <a:schemeClr val="tx1"/>
                      </a:solidFill>
                      <a:prstDash val="solid"/>
                      <a:headEnd type="none" w="med" len="med"/>
                      <a:tailEnd type="none" w="med" len="med"/>
                    </a:lnB>
                  </a:tcPr>
                </a:tc>
                <a:tc hMerge="1" vMerge="1">
                  <a:txBody>
                    <a:bodyPr/>
                    <a:lstStyle/>
                    <a:p>
                      <a:endParaRPr lang="zh-CN"/>
                    </a:p>
                  </a:txBody>
                  <a:tcPr>
                    <a:lnR w="28575"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1"/>
                  </a:ext>
                </a:extLst>
              </a:tr>
              <a:tr h="4572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en-US" altLang="x-none" sz="2400"/>
                        <a:t>x1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75.88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70.44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153.8</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endParaRPr lang="zh-CN" altLang="en-US" sz="2000" b="1" dirty="0">
                        <a:latin typeface="Times New Roman" pitchFamily="18" charset="0"/>
                      </a:endParaRP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218.95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-5558.75</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en-US" altLang="x-none" sz="2400"/>
                        <a:t>x2</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93.98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91.74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218.95</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endParaRPr lang="zh-CN" altLang="en-US" sz="2000" b="1" dirty="0">
                        <a:latin typeface="Times New Roman" pitchFamily="18" charset="0"/>
                      </a:endParaRP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695.35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-14484.25</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20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buClr>
                          <a:schemeClr val="bg2"/>
                        </a:buClr>
                        <a:buSzPct val="75000"/>
                        <a:buFont typeface="Wingdings" pitchFamily="2" charset="2"/>
                        <a:buNone/>
                      </a:pPr>
                      <a:r>
                        <a:rPr lang="en-US" altLang="x-none" sz="2400"/>
                        <a:t>x3</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5343.4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3430.2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-5558.75</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endParaRPr lang="zh-CN" altLang="en-US" sz="2000" b="1" dirty="0">
                        <a:latin typeface="Times New Roman" pitchFamily="18" charset="0"/>
                      </a:endParaRP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buClr>
                          <a:schemeClr val="bg2"/>
                        </a:buClr>
                        <a:buSzPct val="75000"/>
                        <a:buFont typeface="Wingdings" pitchFamily="2" charset="2"/>
                        <a:buNone/>
                      </a:pPr>
                      <a:r>
                        <a:rPr lang="en-US" altLang="x-none" sz="2000" b="1">
                          <a:latin typeface="Times New Roman" pitchFamily="18" charset="0"/>
                        </a:rPr>
                        <a:t>-14484.25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spcBef>
                          <a:spcPct val="0"/>
                        </a:spcBef>
                        <a:buNone/>
                      </a:pPr>
                      <a:r>
                        <a:rPr lang="en-US" altLang="x-none" sz="2000" b="1">
                          <a:latin typeface="Times New Roman" pitchFamily="18" charset="0"/>
                        </a:rPr>
                        <a:t>2625465</a:t>
                      </a:r>
                    </a:p>
                    <a:p>
                      <a:pPr marL="0" lvl="0" indent="0" algn="ctr" eaLnBrk="1" hangingPunct="1">
                        <a:buClr>
                          <a:schemeClr val="bg2"/>
                        </a:buClr>
                        <a:buSzPct val="75000"/>
                        <a:buFont typeface="Wingdings" pitchFamily="2" charset="2"/>
                        <a:buNone/>
                      </a:pPr>
                      <a:endParaRPr lang="en-US" altLang="x-none" sz="2000" b="1">
                        <a:latin typeface="Times New Roman"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71722" name="内容占位符 71721"/>
          <p:cNvGraphicFramePr>
            <a:graphicFrameLocks noGrp="1" noChangeAspect="1"/>
          </p:cNvGraphicFramePr>
          <p:nvPr>
            <p:ph sz="quarter" idx="4294967295"/>
          </p:nvPr>
        </p:nvGraphicFramePr>
        <p:xfrm>
          <a:off x="2514600" y="4038600"/>
          <a:ext cx="4464050" cy="1162050"/>
        </p:xfrm>
        <a:graphic>
          <a:graphicData uri="http://schemas.openxmlformats.org/presentationml/2006/ole">
            <mc:AlternateContent xmlns:mc="http://schemas.openxmlformats.org/markup-compatibility/2006">
              <mc:Choice xmlns:v="urn:schemas-microsoft-com:vml" Requires="v">
                <p:oleObj spid="_x0000_s130055" r:id="rId3" imgW="2437659" imgH="635042" progId="Equation.DSMT4">
                  <p:embed/>
                </p:oleObj>
              </mc:Choice>
              <mc:Fallback>
                <p:oleObj r:id="rId3" imgW="2437659" imgH="635042" progId="Equation.DSMT4">
                  <p:embed/>
                  <p:pic>
                    <p:nvPicPr>
                      <p:cNvPr id="71722" name="内容占位符 717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038600"/>
                        <a:ext cx="4464050" cy="116205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50295583"/>
      </p:ext>
    </p:extLst>
  </p:cSld>
  <p:clrMapOvr>
    <a:masterClrMapping/>
  </p:clrMapOvr>
  <p:transition spd="med">
    <p:strips dir="l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矩形 1"/>
          <p:cNvSpPr>
            <a:spLocks noChangeArrowheads="1"/>
          </p:cNvSpPr>
          <p:nvPr/>
        </p:nvSpPr>
        <p:spPr bwMode="auto">
          <a:xfrm>
            <a:off x="3048001" y="1447801"/>
            <a:ext cx="57499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a:solidFill>
                  <a:schemeClr val="accent5">
                    <a:lumMod val="50000"/>
                  </a:schemeClr>
                </a:solidFill>
                <a:latin typeface="微软雅黑" panose="020B0503020204020204" pitchFamily="34" charset="-122"/>
                <a:ea typeface="微软雅黑" panose="020B0503020204020204" pitchFamily="34" charset="-122"/>
              </a:rPr>
              <a:t>费雪（</a:t>
            </a:r>
            <a:r>
              <a:rPr lang="en-US" altLang="zh-CN" sz="3600">
                <a:solidFill>
                  <a:schemeClr val="accent5">
                    <a:lumMod val="50000"/>
                  </a:schemeClr>
                </a:solidFill>
                <a:latin typeface="微软雅黑" panose="020B0503020204020204" pitchFamily="34" charset="-122"/>
                <a:ea typeface="微软雅黑" panose="020B0503020204020204" pitchFamily="34" charset="-122"/>
              </a:rPr>
              <a:t>Fisher</a:t>
            </a:r>
            <a:r>
              <a:rPr lang="zh-CN" altLang="en-US" sz="3600">
                <a:solidFill>
                  <a:schemeClr val="accent5">
                    <a:lumMod val="50000"/>
                  </a:schemeClr>
                </a:solidFill>
                <a:latin typeface="微软雅黑" panose="020B0503020204020204" pitchFamily="34" charset="-122"/>
                <a:ea typeface="微软雅黑" panose="020B0503020204020204" pitchFamily="34" charset="-122"/>
              </a:rPr>
              <a:t>）判别法</a:t>
            </a:r>
            <a:endParaRPr lang="en-US" altLang="zh-CN" sz="3600">
              <a:solidFill>
                <a:schemeClr val="accent5">
                  <a:lumMod val="50000"/>
                </a:schemeClr>
              </a:solidFill>
              <a:latin typeface="微软雅黑" panose="020B0503020204020204" pitchFamily="34" charset="-122"/>
              <a:ea typeface="微软雅黑" panose="020B0503020204020204" pitchFamily="34" charset="-122"/>
            </a:endParaRPr>
          </a:p>
          <a:p>
            <a:endParaRPr lang="en-US" altLang="zh-CN" sz="3600">
              <a:solidFill>
                <a:schemeClr val="accent5">
                  <a:lumMod val="50000"/>
                </a:schemeClr>
              </a:solidFill>
              <a:latin typeface="微软雅黑" panose="020B0503020204020204" pitchFamily="34" charset="-122"/>
              <a:ea typeface="微软雅黑" panose="020B0503020204020204" pitchFamily="34" charset="-122"/>
            </a:endParaRPr>
          </a:p>
          <a:p>
            <a:r>
              <a:rPr lang="zh-CN" altLang="en-US" sz="3600">
                <a:solidFill>
                  <a:schemeClr val="accent5">
                    <a:lumMod val="50000"/>
                  </a:schemeClr>
                </a:solidFill>
                <a:latin typeface="微软雅黑" panose="020B0503020204020204" pitchFamily="34" charset="-122"/>
                <a:ea typeface="微软雅黑" panose="020B0503020204020204" pitchFamily="34" charset="-122"/>
              </a:rPr>
              <a:t>一、</a:t>
            </a:r>
            <a:r>
              <a:rPr lang="en-US" altLang="zh-CN" sz="3600">
                <a:solidFill>
                  <a:schemeClr val="accent5">
                    <a:lumMod val="50000"/>
                  </a:schemeClr>
                </a:solidFill>
                <a:latin typeface="微软雅黑" panose="020B0503020204020204" pitchFamily="34" charset="-122"/>
                <a:ea typeface="微软雅黑" panose="020B0503020204020204" pitchFamily="34" charset="-122"/>
              </a:rPr>
              <a:t>Fisher</a:t>
            </a:r>
            <a:r>
              <a:rPr lang="zh-CN" altLang="en-US" sz="3600">
                <a:solidFill>
                  <a:schemeClr val="accent5">
                    <a:lumMod val="50000"/>
                  </a:schemeClr>
                </a:solidFill>
                <a:latin typeface="微软雅黑" panose="020B0503020204020204" pitchFamily="34" charset="-122"/>
                <a:ea typeface="微软雅黑" panose="020B0503020204020204" pitchFamily="34" charset="-122"/>
              </a:rPr>
              <a:t>判别的基本思想</a:t>
            </a:r>
            <a:endParaRPr lang="en-US" altLang="zh-CN" sz="3600">
              <a:solidFill>
                <a:schemeClr val="accent5">
                  <a:lumMod val="50000"/>
                </a:schemeClr>
              </a:solidFill>
              <a:latin typeface="微软雅黑" panose="020B0503020204020204" pitchFamily="34" charset="-122"/>
              <a:ea typeface="微软雅黑" panose="020B0503020204020204" pitchFamily="34" charset="-122"/>
            </a:endParaRPr>
          </a:p>
          <a:p>
            <a:endParaRPr lang="en-US" altLang="zh-CN" sz="3600">
              <a:solidFill>
                <a:schemeClr val="accent5">
                  <a:lumMod val="50000"/>
                </a:schemeClr>
              </a:solidFill>
              <a:latin typeface="微软雅黑" panose="020B0503020204020204" pitchFamily="34" charset="-122"/>
              <a:ea typeface="微软雅黑" panose="020B0503020204020204" pitchFamily="34" charset="-122"/>
            </a:endParaRPr>
          </a:p>
          <a:p>
            <a:r>
              <a:rPr lang="zh-CN" altLang="en-US" sz="3600">
                <a:solidFill>
                  <a:schemeClr val="accent5">
                    <a:lumMod val="50000"/>
                  </a:schemeClr>
                </a:solidFill>
                <a:latin typeface="微软雅黑" panose="020B0503020204020204" pitchFamily="34" charset="-122"/>
                <a:ea typeface="微软雅黑" panose="020B0503020204020204" pitchFamily="34" charset="-122"/>
              </a:rPr>
              <a:t>二、</a:t>
            </a:r>
            <a:r>
              <a:rPr lang="en-US" altLang="zh-CN" sz="3600">
                <a:solidFill>
                  <a:schemeClr val="accent5">
                    <a:lumMod val="50000"/>
                  </a:schemeClr>
                </a:solidFill>
                <a:latin typeface="微软雅黑" panose="020B0503020204020204" pitchFamily="34" charset="-122"/>
                <a:ea typeface="微软雅黑" panose="020B0503020204020204" pitchFamily="34" charset="-122"/>
              </a:rPr>
              <a:t> Fisher</a:t>
            </a:r>
            <a:r>
              <a:rPr lang="zh-CN" altLang="en-US" sz="3600">
                <a:solidFill>
                  <a:schemeClr val="accent5">
                    <a:lumMod val="50000"/>
                  </a:schemeClr>
                </a:solidFill>
                <a:latin typeface="微软雅黑" panose="020B0503020204020204" pitchFamily="34" charset="-122"/>
                <a:ea typeface="微软雅黑" panose="020B0503020204020204" pitchFamily="34" charset="-122"/>
              </a:rPr>
              <a:t>判别函数的构造</a:t>
            </a:r>
          </a:p>
          <a:p>
            <a:endParaRPr lang="zh-CN" altLang="en-US">
              <a:solidFill>
                <a:schemeClr val="accent5">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3887216"/>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29" name="Object 2"/>
          <p:cNvGraphicFramePr>
            <a:graphicFrameLocks noChangeAspect="1"/>
          </p:cNvGraphicFramePr>
          <p:nvPr>
            <p:extLst>
              <p:ext uri="{D42A27DB-BD31-4B8C-83A1-F6EECF244321}">
                <p14:modId xmlns:p14="http://schemas.microsoft.com/office/powerpoint/2010/main" val="3123468786"/>
              </p:ext>
            </p:extLst>
          </p:nvPr>
        </p:nvGraphicFramePr>
        <p:xfrm>
          <a:off x="1942465" y="1710055"/>
          <a:ext cx="8547100" cy="4365625"/>
        </p:xfrm>
        <a:graphic>
          <a:graphicData uri="http://schemas.openxmlformats.org/presentationml/2006/ole">
            <mc:AlternateContent xmlns:mc="http://schemas.openxmlformats.org/markup-compatibility/2006">
              <mc:Choice xmlns:v="urn:schemas-microsoft-com:vml" Requires="v">
                <p:oleObj spid="_x0000_s131079" name="Document" r:id="rId3" imgW="4386660" imgH="2245401" progId="Word.Document.8">
                  <p:embed/>
                </p:oleObj>
              </mc:Choice>
              <mc:Fallback>
                <p:oleObj name="Document" r:id="rId3" imgW="4386660" imgH="2245401" progId="Word.Document.8">
                  <p:embed/>
                  <p:pic>
                    <p:nvPicPr>
                      <p:cNvPr id="73729" name="Object 2"/>
                      <p:cNvPicPr>
                        <a:picLocks noChangeAspect="1" noChangeArrowheads="1"/>
                      </p:cNvPicPr>
                      <p:nvPr/>
                    </p:nvPicPr>
                    <p:blipFill>
                      <a:blip r:embed="rId4"/>
                      <a:srcRect/>
                      <a:stretch>
                        <a:fillRect/>
                      </a:stretch>
                    </p:blipFill>
                    <p:spPr bwMode="auto">
                      <a:xfrm>
                        <a:off x="1942465" y="1710055"/>
                        <a:ext cx="8547100" cy="4365625"/>
                      </a:xfrm>
                      <a:prstGeom prst="rect">
                        <a:avLst/>
                      </a:prstGeom>
                      <a:noFill/>
                      <a:ln>
                        <a:noFill/>
                      </a:ln>
                      <a:extLst/>
                    </p:spPr>
                  </p:pic>
                </p:oleObj>
              </mc:Fallback>
            </mc:AlternateContent>
          </a:graphicData>
        </a:graphic>
      </p:graphicFrame>
      <p:sp>
        <p:nvSpPr>
          <p:cNvPr id="73730" name="Rectangle 2"/>
          <p:cNvSpPr txBox="1">
            <a:spLocks noRot="1" noChangeArrowheads="1"/>
          </p:cNvSpPr>
          <p:nvPr/>
        </p:nvSpPr>
        <p:spPr bwMode="auto">
          <a:xfrm>
            <a:off x="2362201" y="838200"/>
            <a:ext cx="5934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3200">
                <a:solidFill>
                  <a:schemeClr val="accent5">
                    <a:lumMod val="50000"/>
                  </a:schemeClr>
                </a:solidFill>
                <a:latin typeface="微软雅黑" panose="020B0503020204020204" pitchFamily="34" charset="-122"/>
                <a:ea typeface="微软雅黑" panose="020B0503020204020204" pitchFamily="34" charset="-122"/>
              </a:rPr>
              <a:t>一、</a:t>
            </a:r>
            <a:r>
              <a:rPr lang="en-US" altLang="zh-CN" sz="3200">
                <a:solidFill>
                  <a:schemeClr val="accent5">
                    <a:lumMod val="50000"/>
                  </a:schemeClr>
                </a:solidFill>
                <a:latin typeface="微软雅黑" panose="020B0503020204020204" pitchFamily="34" charset="-122"/>
                <a:ea typeface="微软雅黑" panose="020B0503020204020204" pitchFamily="34" charset="-122"/>
              </a:rPr>
              <a:t>Fisher</a:t>
            </a:r>
            <a:r>
              <a:rPr lang="zh-CN" altLang="en-US" sz="3200">
                <a:solidFill>
                  <a:schemeClr val="accent5">
                    <a:lumMod val="50000"/>
                  </a:schemeClr>
                </a:solidFill>
                <a:latin typeface="微软雅黑" panose="020B0503020204020204" pitchFamily="34" charset="-122"/>
                <a:ea typeface="微软雅黑" panose="020B0503020204020204" pitchFamily="34" charset="-122"/>
              </a:rPr>
              <a:t>判别的基本思想</a:t>
            </a:r>
          </a:p>
        </p:txBody>
      </p:sp>
    </p:spTree>
    <p:extLst>
      <p:ext uri="{BB962C8B-B14F-4D97-AF65-F5344CB8AC3E}">
        <p14:creationId xmlns:p14="http://schemas.microsoft.com/office/powerpoint/2010/main" val="1889737528"/>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3" name="Object 2"/>
          <p:cNvGraphicFramePr>
            <a:graphicFrameLocks noChangeAspect="1"/>
          </p:cNvGraphicFramePr>
          <p:nvPr>
            <p:extLst>
              <p:ext uri="{D42A27DB-BD31-4B8C-83A1-F6EECF244321}">
                <p14:modId xmlns:p14="http://schemas.microsoft.com/office/powerpoint/2010/main" val="2250777929"/>
              </p:ext>
            </p:extLst>
          </p:nvPr>
        </p:nvGraphicFramePr>
        <p:xfrm>
          <a:off x="2125980" y="1081089"/>
          <a:ext cx="8069579" cy="2769354"/>
        </p:xfrm>
        <a:graphic>
          <a:graphicData uri="http://schemas.openxmlformats.org/presentationml/2006/ole">
            <mc:AlternateContent xmlns:mc="http://schemas.openxmlformats.org/markup-compatibility/2006">
              <mc:Choice xmlns:v="urn:schemas-microsoft-com:vml" Requires="v">
                <p:oleObj spid="_x0000_s132108" name="Document" r:id="rId3" imgW="2268207" imgH="847776" progId="Word.Document.8">
                  <p:embed/>
                </p:oleObj>
              </mc:Choice>
              <mc:Fallback>
                <p:oleObj name="Document" r:id="rId3" imgW="2268207" imgH="847776" progId="Word.Document.8">
                  <p:embed/>
                  <p:pic>
                    <p:nvPicPr>
                      <p:cNvPr id="74753" name="Object 2"/>
                      <p:cNvPicPr>
                        <a:picLocks noChangeAspect="1" noChangeArrowheads="1"/>
                      </p:cNvPicPr>
                      <p:nvPr/>
                    </p:nvPicPr>
                    <p:blipFill>
                      <a:blip r:embed="rId4"/>
                      <a:srcRect/>
                      <a:stretch>
                        <a:fillRect/>
                      </a:stretch>
                    </p:blipFill>
                    <p:spPr bwMode="auto">
                      <a:xfrm>
                        <a:off x="2125980" y="1081089"/>
                        <a:ext cx="8069579" cy="2769354"/>
                      </a:xfrm>
                      <a:prstGeom prst="rect">
                        <a:avLst/>
                      </a:prstGeom>
                      <a:noFill/>
                      <a:ln>
                        <a:noFill/>
                      </a:ln>
                      <a:extLst/>
                    </p:spPr>
                  </p:pic>
                </p:oleObj>
              </mc:Fallback>
            </mc:AlternateContent>
          </a:graphicData>
        </a:graphic>
      </p:graphicFrame>
      <p:graphicFrame>
        <p:nvGraphicFramePr>
          <p:cNvPr id="74755" name="对象 74755"/>
          <p:cNvGraphicFramePr>
            <a:graphicFrameLocks noChangeAspect="1"/>
          </p:cNvGraphicFramePr>
          <p:nvPr>
            <p:extLst>
              <p:ext uri="{D42A27DB-BD31-4B8C-83A1-F6EECF244321}">
                <p14:modId xmlns:p14="http://schemas.microsoft.com/office/powerpoint/2010/main" val="2885294580"/>
              </p:ext>
            </p:extLst>
          </p:nvPr>
        </p:nvGraphicFramePr>
        <p:xfrm>
          <a:off x="2574609" y="4152900"/>
          <a:ext cx="5653087" cy="712788"/>
        </p:xfrm>
        <a:graphic>
          <a:graphicData uri="http://schemas.openxmlformats.org/presentationml/2006/ole">
            <mc:AlternateContent xmlns:mc="http://schemas.openxmlformats.org/markup-compatibility/2006">
              <mc:Choice xmlns:v="urn:schemas-microsoft-com:vml" Requires="v">
                <p:oleObj spid="_x0000_s132109" r:id="rId5" imgW="1917185" imgH="241512" progId="Equation.DSMT4">
                  <p:embed/>
                </p:oleObj>
              </mc:Choice>
              <mc:Fallback>
                <p:oleObj r:id="rId5" imgW="1917185" imgH="241512" progId="Equation.DSMT4">
                  <p:embed/>
                  <p:pic>
                    <p:nvPicPr>
                      <p:cNvPr id="74755" name="对象 747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4609" y="4152900"/>
                        <a:ext cx="5653087"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75442569"/>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7" name="Object 2"/>
          <p:cNvGraphicFramePr>
            <a:graphicFrameLocks noChangeAspect="1"/>
          </p:cNvGraphicFramePr>
          <p:nvPr>
            <p:extLst>
              <p:ext uri="{D42A27DB-BD31-4B8C-83A1-F6EECF244321}">
                <p14:modId xmlns:p14="http://schemas.microsoft.com/office/powerpoint/2010/main" val="883577916"/>
              </p:ext>
            </p:extLst>
          </p:nvPr>
        </p:nvGraphicFramePr>
        <p:xfrm>
          <a:off x="2777809" y="669235"/>
          <a:ext cx="7006272" cy="3521766"/>
        </p:xfrm>
        <a:graphic>
          <a:graphicData uri="http://schemas.openxmlformats.org/presentationml/2006/ole">
            <mc:AlternateContent xmlns:mc="http://schemas.openxmlformats.org/markup-compatibility/2006">
              <mc:Choice xmlns:v="urn:schemas-microsoft-com:vml" Requires="v">
                <p:oleObj spid="_x0000_s133132" name="Document" r:id="rId3" imgW="3275541" imgH="1648113" progId="Word.Document.8">
                  <p:embed/>
                </p:oleObj>
              </mc:Choice>
              <mc:Fallback>
                <p:oleObj name="Document" r:id="rId3" imgW="3275541" imgH="1648113" progId="Word.Document.8">
                  <p:embed/>
                  <p:pic>
                    <p:nvPicPr>
                      <p:cNvPr id="75777" name="Object 2"/>
                      <p:cNvPicPr>
                        <a:picLocks noChangeAspect="1" noChangeArrowheads="1"/>
                      </p:cNvPicPr>
                      <p:nvPr/>
                    </p:nvPicPr>
                    <p:blipFill>
                      <a:blip r:embed="rId4"/>
                      <a:srcRect/>
                      <a:stretch>
                        <a:fillRect/>
                      </a:stretch>
                    </p:blipFill>
                    <p:spPr bwMode="auto">
                      <a:xfrm>
                        <a:off x="2777809" y="669235"/>
                        <a:ext cx="7006272" cy="3521766"/>
                      </a:xfrm>
                      <a:prstGeom prst="rect">
                        <a:avLst/>
                      </a:prstGeom>
                      <a:noFill/>
                      <a:ln>
                        <a:noFill/>
                      </a:ln>
                      <a:extLst/>
                    </p:spPr>
                  </p:pic>
                </p:oleObj>
              </mc:Fallback>
            </mc:AlternateContent>
          </a:graphicData>
        </a:graphic>
      </p:graphicFrame>
      <p:graphicFrame>
        <p:nvGraphicFramePr>
          <p:cNvPr id="75779" name="对象 75779"/>
          <p:cNvGraphicFramePr>
            <a:graphicFrameLocks noChangeAspect="1"/>
          </p:cNvGraphicFramePr>
          <p:nvPr>
            <p:extLst>
              <p:ext uri="{D42A27DB-BD31-4B8C-83A1-F6EECF244321}">
                <p14:modId xmlns:p14="http://schemas.microsoft.com/office/powerpoint/2010/main" val="4151415963"/>
              </p:ext>
            </p:extLst>
          </p:nvPr>
        </p:nvGraphicFramePr>
        <p:xfrm>
          <a:off x="4103370" y="4293871"/>
          <a:ext cx="3314339" cy="1203959"/>
        </p:xfrm>
        <a:graphic>
          <a:graphicData uri="http://schemas.openxmlformats.org/presentationml/2006/ole">
            <mc:AlternateContent xmlns:mc="http://schemas.openxmlformats.org/markup-compatibility/2006">
              <mc:Choice xmlns:v="urn:schemas-microsoft-com:vml" Requires="v">
                <p:oleObj spid="_x0000_s133133" r:id="rId5" imgW="1333817" imgH="482917" progId="Equation.DSMT4">
                  <p:embed/>
                </p:oleObj>
              </mc:Choice>
              <mc:Fallback>
                <p:oleObj r:id="rId5" imgW="1333817" imgH="482917" progId="Equation.DSMT4">
                  <p:embed/>
                  <p:pic>
                    <p:nvPicPr>
                      <p:cNvPr id="75779" name="对象 757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370" y="4293871"/>
                        <a:ext cx="3314339" cy="120395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444129401"/>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2"/>
          <p:cNvGraphicFramePr>
            <a:graphicFrameLocks noChangeAspect="1"/>
          </p:cNvGraphicFramePr>
          <p:nvPr>
            <p:extLst>
              <p:ext uri="{D42A27DB-BD31-4B8C-83A1-F6EECF244321}">
                <p14:modId xmlns:p14="http://schemas.microsoft.com/office/powerpoint/2010/main" val="1438705843"/>
              </p:ext>
            </p:extLst>
          </p:nvPr>
        </p:nvGraphicFramePr>
        <p:xfrm>
          <a:off x="1954530" y="429896"/>
          <a:ext cx="7772400" cy="6302375"/>
        </p:xfrm>
        <a:graphic>
          <a:graphicData uri="http://schemas.openxmlformats.org/presentationml/2006/ole">
            <mc:AlternateContent xmlns:mc="http://schemas.openxmlformats.org/markup-compatibility/2006">
              <mc:Choice xmlns:v="urn:schemas-microsoft-com:vml" Requires="v">
                <p:oleObj spid="_x0000_s134151" name="Document" r:id="rId3" imgW="5112444" imgH="4156940" progId="Word.Document.8">
                  <p:embed/>
                </p:oleObj>
              </mc:Choice>
              <mc:Fallback>
                <p:oleObj name="Document" r:id="rId3" imgW="5112444" imgH="4156940" progId="Word.Document.8">
                  <p:embed/>
                  <p:pic>
                    <p:nvPicPr>
                      <p:cNvPr id="76801" name="Object 2"/>
                      <p:cNvPicPr>
                        <a:picLocks noChangeAspect="1" noChangeArrowheads="1"/>
                      </p:cNvPicPr>
                      <p:nvPr/>
                    </p:nvPicPr>
                    <p:blipFill>
                      <a:blip r:embed="rId4"/>
                      <a:srcRect/>
                      <a:stretch>
                        <a:fillRect/>
                      </a:stretch>
                    </p:blipFill>
                    <p:spPr bwMode="auto">
                      <a:xfrm>
                        <a:off x="1954530" y="429896"/>
                        <a:ext cx="7772400" cy="630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20905898"/>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5" name="Object 2"/>
          <p:cNvGraphicFramePr>
            <a:graphicFrameLocks noChangeAspect="1"/>
          </p:cNvGraphicFramePr>
          <p:nvPr>
            <p:extLst>
              <p:ext uri="{D42A27DB-BD31-4B8C-83A1-F6EECF244321}">
                <p14:modId xmlns:p14="http://schemas.microsoft.com/office/powerpoint/2010/main" val="1451445914"/>
              </p:ext>
            </p:extLst>
          </p:nvPr>
        </p:nvGraphicFramePr>
        <p:xfrm>
          <a:off x="2034540" y="480060"/>
          <a:ext cx="7391400" cy="2057400"/>
        </p:xfrm>
        <a:graphic>
          <a:graphicData uri="http://schemas.openxmlformats.org/presentationml/2006/ole">
            <mc:AlternateContent xmlns:mc="http://schemas.openxmlformats.org/markup-compatibility/2006">
              <mc:Choice xmlns:v="urn:schemas-microsoft-com:vml" Requires="v">
                <p:oleObj spid="_x0000_s135180" r:id="rId3" imgW="3706560" imgH="1076400" progId="Word.Document.8">
                  <p:embed/>
                </p:oleObj>
              </mc:Choice>
              <mc:Fallback>
                <p:oleObj r:id="rId3" imgW="3706560" imgH="1076400" progId="Word.Document.8">
                  <p:embed/>
                  <p:pic>
                    <p:nvPicPr>
                      <p:cNvPr id="7782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4540" y="480060"/>
                        <a:ext cx="7391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7826" name="Object 3"/>
          <p:cNvGraphicFramePr>
            <a:graphicFrameLocks noChangeAspect="1"/>
          </p:cNvGraphicFramePr>
          <p:nvPr>
            <p:extLst>
              <p:ext uri="{D42A27DB-BD31-4B8C-83A1-F6EECF244321}">
                <p14:modId xmlns:p14="http://schemas.microsoft.com/office/powerpoint/2010/main" val="3194439784"/>
              </p:ext>
            </p:extLst>
          </p:nvPr>
        </p:nvGraphicFramePr>
        <p:xfrm>
          <a:off x="1882140" y="2696210"/>
          <a:ext cx="8077200" cy="3956050"/>
        </p:xfrm>
        <a:graphic>
          <a:graphicData uri="http://schemas.openxmlformats.org/presentationml/2006/ole">
            <mc:AlternateContent xmlns:mc="http://schemas.openxmlformats.org/markup-compatibility/2006">
              <mc:Choice xmlns:v="urn:schemas-microsoft-com:vml" Requires="v">
                <p:oleObj spid="_x0000_s135181" r:id="rId5" imgW="3368357" imgH="1563941" progId="Word.Document.8">
                  <p:embed/>
                </p:oleObj>
              </mc:Choice>
              <mc:Fallback>
                <p:oleObj r:id="rId5" imgW="3368357" imgH="1563941" progId="Word.Document.8">
                  <p:embed/>
                  <p:pic>
                    <p:nvPicPr>
                      <p:cNvPr id="7782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140" y="2696210"/>
                        <a:ext cx="8077200"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50387412"/>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3"/>
          <p:cNvSpPr>
            <a:spLocks noGrp="1" noChangeArrowheads="1"/>
          </p:cNvSpPr>
          <p:nvPr>
            <p:ph type="body" idx="4294967295"/>
          </p:nvPr>
        </p:nvSpPr>
        <p:spPr>
          <a:xfrm>
            <a:off x="2426970" y="1028700"/>
            <a:ext cx="7696200" cy="4114800"/>
          </a:xfrm>
        </p:spPr>
        <p:txBody>
          <a:bodyPr>
            <a:normAutofit/>
          </a:bodyPr>
          <a:lstStyle/>
          <a:p>
            <a:pPr algn="just">
              <a:lnSpc>
                <a:spcPct val="170000"/>
              </a:lnSpc>
              <a:buFont typeface="Arial" panose="020B0604020202020204" pitchFamily="34" charset="0"/>
              <a:buNone/>
            </a:pPr>
            <a:r>
              <a:rPr lang="en-US" altLang="zh-CN" dirty="0" smtClean="0">
                <a:latin typeface="微软雅黑" panose="020B0503020204020204" pitchFamily="34" charset="-122"/>
              </a:rPr>
              <a:t>           </a:t>
            </a:r>
            <a:r>
              <a:rPr lang="zh-CN" altLang="en-US" dirty="0">
                <a:latin typeface="微软雅黑" panose="020B0503020204020204" pitchFamily="34" charset="-122"/>
              </a:rPr>
              <a:t>例</a:t>
            </a:r>
            <a:r>
              <a:rPr lang="en-US" altLang="zh-CN" dirty="0">
                <a:latin typeface="微软雅黑" panose="020B0503020204020204" pitchFamily="34" charset="-122"/>
              </a:rPr>
              <a:t>18-1  </a:t>
            </a:r>
            <a:r>
              <a:rPr lang="zh-CN" altLang="en-US" dirty="0" smtClean="0">
                <a:latin typeface="微软雅黑" panose="020B0503020204020204" pitchFamily="34" charset="-122"/>
              </a:rPr>
              <a:t>收集了</a:t>
            </a:r>
            <a:r>
              <a:rPr lang="en-US" altLang="zh-CN" dirty="0" smtClean="0">
                <a:latin typeface="微软雅黑" panose="020B0503020204020204" pitchFamily="34" charset="-122"/>
              </a:rPr>
              <a:t>22</a:t>
            </a:r>
            <a:r>
              <a:rPr lang="zh-CN" altLang="en-US" dirty="0" smtClean="0">
                <a:latin typeface="微软雅黑" panose="020B0503020204020204" pitchFamily="34" charset="-122"/>
              </a:rPr>
              <a:t>例某病患者的三个指标（</a:t>
            </a:r>
            <a:r>
              <a:rPr lang="en-US" altLang="zh-CN" i="1" dirty="0" smtClean="0">
                <a:latin typeface="微软雅黑" panose="020B0503020204020204" pitchFamily="34" charset="-122"/>
              </a:rPr>
              <a:t>X</a:t>
            </a:r>
            <a:r>
              <a:rPr lang="en-US" altLang="zh-CN" baseline="-30000" dirty="0" smtClean="0">
                <a:latin typeface="微软雅黑" panose="020B0503020204020204" pitchFamily="34" charset="-122"/>
              </a:rPr>
              <a:t>1</a:t>
            </a:r>
            <a:r>
              <a:rPr lang="zh-CN" altLang="en-US" dirty="0" smtClean="0">
                <a:latin typeface="微软雅黑" panose="020B0503020204020204" pitchFamily="34" charset="-122"/>
              </a:rPr>
              <a:t>，</a:t>
            </a:r>
            <a:r>
              <a:rPr lang="en-US" altLang="zh-CN" i="1" dirty="0" smtClean="0">
                <a:latin typeface="微软雅黑" panose="020B0503020204020204" pitchFamily="34" charset="-122"/>
              </a:rPr>
              <a:t>X</a:t>
            </a:r>
            <a:r>
              <a:rPr lang="en-US" altLang="zh-CN" baseline="-30000" dirty="0" smtClean="0">
                <a:latin typeface="微软雅黑" panose="020B0503020204020204" pitchFamily="34" charset="-122"/>
              </a:rPr>
              <a:t>2</a:t>
            </a:r>
            <a:r>
              <a:rPr lang="zh-CN" altLang="en-US" dirty="0" smtClean="0">
                <a:latin typeface="微软雅黑" panose="020B0503020204020204" pitchFamily="34" charset="-122"/>
              </a:rPr>
              <a:t>，</a:t>
            </a:r>
            <a:r>
              <a:rPr lang="en-US" altLang="zh-CN" i="1" dirty="0" smtClean="0">
                <a:latin typeface="微软雅黑" panose="020B0503020204020204" pitchFamily="34" charset="-122"/>
              </a:rPr>
              <a:t>X</a:t>
            </a:r>
            <a:r>
              <a:rPr lang="en-US" altLang="zh-CN" baseline="-30000" dirty="0" smtClean="0">
                <a:latin typeface="微软雅黑" panose="020B0503020204020204" pitchFamily="34" charset="-122"/>
              </a:rPr>
              <a:t>3</a:t>
            </a:r>
            <a:r>
              <a:rPr lang="zh-CN" altLang="en-US" dirty="0" smtClean="0">
                <a:latin typeface="微软雅黑" panose="020B0503020204020204" pitchFamily="34" charset="-122"/>
              </a:rPr>
              <a:t>）的资料列于表</a:t>
            </a:r>
            <a:r>
              <a:rPr lang="en-US" altLang="zh-CN" dirty="0" smtClean="0">
                <a:latin typeface="微软雅黑" panose="020B0503020204020204" pitchFamily="34" charset="-122"/>
              </a:rPr>
              <a:t>18-1</a:t>
            </a:r>
            <a:r>
              <a:rPr lang="zh-CN" altLang="en-US" dirty="0" smtClean="0">
                <a:latin typeface="微软雅黑" panose="020B0503020204020204" pitchFamily="34" charset="-122"/>
              </a:rPr>
              <a:t>，其中前期患者（</a:t>
            </a:r>
            <a:r>
              <a:rPr lang="en-US" altLang="zh-CN" dirty="0" smtClean="0">
                <a:latin typeface="微软雅黑" panose="020B0503020204020204" pitchFamily="34" charset="-122"/>
              </a:rPr>
              <a:t>A</a:t>
            </a:r>
            <a:r>
              <a:rPr lang="zh-CN" altLang="en-US" dirty="0" smtClean="0">
                <a:latin typeface="微软雅黑" panose="020B0503020204020204" pitchFamily="34" charset="-122"/>
              </a:rPr>
              <a:t>）类</a:t>
            </a:r>
            <a:r>
              <a:rPr lang="en-US" altLang="zh-CN" dirty="0" smtClean="0">
                <a:latin typeface="微软雅黑" panose="020B0503020204020204" pitchFamily="34" charset="-122"/>
              </a:rPr>
              <a:t>12</a:t>
            </a:r>
            <a:r>
              <a:rPr lang="zh-CN" altLang="en-US" dirty="0" smtClean="0">
                <a:latin typeface="微软雅黑" panose="020B0503020204020204" pitchFamily="34" charset="-122"/>
              </a:rPr>
              <a:t>例，晚期患者（</a:t>
            </a:r>
            <a:r>
              <a:rPr lang="en-US" altLang="zh-CN" dirty="0" smtClean="0">
                <a:latin typeface="微软雅黑" panose="020B0503020204020204" pitchFamily="34" charset="-122"/>
              </a:rPr>
              <a:t>B</a:t>
            </a:r>
            <a:r>
              <a:rPr lang="zh-CN" altLang="en-US" dirty="0" smtClean="0">
                <a:latin typeface="微软雅黑" panose="020B0503020204020204" pitchFamily="34" charset="-122"/>
              </a:rPr>
              <a:t>）类</a:t>
            </a:r>
            <a:r>
              <a:rPr lang="en-US" altLang="zh-CN" dirty="0" smtClean="0">
                <a:latin typeface="微软雅黑" panose="020B0503020204020204" pitchFamily="34" charset="-122"/>
              </a:rPr>
              <a:t>10</a:t>
            </a:r>
            <a:r>
              <a:rPr lang="zh-CN" altLang="en-US" dirty="0" smtClean="0">
                <a:latin typeface="微软雅黑" panose="020B0503020204020204" pitchFamily="34" charset="-122"/>
              </a:rPr>
              <a:t>例。试作判别分析。</a:t>
            </a:r>
          </a:p>
          <a:p>
            <a:pPr>
              <a:lnSpc>
                <a:spcPct val="140000"/>
              </a:lnSpc>
              <a:buFont typeface="Arial" panose="020B0604020202020204" pitchFamily="34" charset="0"/>
              <a:buNone/>
            </a:pPr>
            <a:endParaRPr lang="en-US" altLang="zh-CN" dirty="0">
              <a:latin typeface="微软雅黑" panose="020B0503020204020204" pitchFamily="34" charset="-122"/>
            </a:endParaRPr>
          </a:p>
        </p:txBody>
      </p:sp>
    </p:spTree>
    <p:extLst>
      <p:ext uri="{BB962C8B-B14F-4D97-AF65-F5344CB8AC3E}">
        <p14:creationId xmlns:p14="http://schemas.microsoft.com/office/powerpoint/2010/main" val="306643396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内容占位符 15361"/>
          <p:cNvGraphicFramePr>
            <a:graphicFrameLocks noGrp="1"/>
          </p:cNvGraphicFramePr>
          <p:nvPr>
            <p:ph idx="4294967295"/>
            <p:extLst>
              <p:ext uri="{D42A27DB-BD31-4B8C-83A1-F6EECF244321}">
                <p14:modId xmlns:p14="http://schemas.microsoft.com/office/powerpoint/2010/main" val="1864535638"/>
              </p:ext>
            </p:extLst>
          </p:nvPr>
        </p:nvGraphicFramePr>
        <p:xfrm>
          <a:off x="1988820" y="186691"/>
          <a:ext cx="8229600" cy="5769040"/>
        </p:xfrm>
        <a:graphic>
          <a:graphicData uri="http://schemas.openxmlformats.org/drawingml/2006/table">
            <a:tbl>
              <a:tblPr/>
              <a:tblGrid>
                <a:gridCol w="1646238">
                  <a:extLst>
                    <a:ext uri="{9D8B030D-6E8A-4147-A177-3AD203B41FA5}">
                      <a16:colId xmlns:a16="http://schemas.microsoft.com/office/drawing/2014/main" val="20000"/>
                    </a:ext>
                  </a:extLst>
                </a:gridCol>
                <a:gridCol w="1646237">
                  <a:extLst>
                    <a:ext uri="{9D8B030D-6E8A-4147-A177-3AD203B41FA5}">
                      <a16:colId xmlns:a16="http://schemas.microsoft.com/office/drawing/2014/main" val="20001"/>
                    </a:ext>
                  </a:extLst>
                </a:gridCol>
                <a:gridCol w="1644650">
                  <a:extLst>
                    <a:ext uri="{9D8B030D-6E8A-4147-A177-3AD203B41FA5}">
                      <a16:colId xmlns:a16="http://schemas.microsoft.com/office/drawing/2014/main" val="20002"/>
                    </a:ext>
                  </a:extLst>
                </a:gridCol>
                <a:gridCol w="1646238">
                  <a:extLst>
                    <a:ext uri="{9D8B030D-6E8A-4147-A177-3AD203B41FA5}">
                      <a16:colId xmlns:a16="http://schemas.microsoft.com/office/drawing/2014/main" val="20003"/>
                    </a:ext>
                  </a:extLst>
                </a:gridCol>
                <a:gridCol w="1646237">
                  <a:extLst>
                    <a:ext uri="{9D8B030D-6E8A-4147-A177-3AD203B41FA5}">
                      <a16:colId xmlns:a16="http://schemas.microsoft.com/office/drawing/2014/main" val="20004"/>
                    </a:ext>
                  </a:extLst>
                </a:gridCol>
              </a:tblGrid>
              <a:tr h="27460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0.51</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2.49</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0.54</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0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0.08</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2.01</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0.53</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0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0.38</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0.11</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3.27</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0.55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0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0.19</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2.25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0.33</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0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0.32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0.07</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4.24</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0.63</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0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0.31</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4.45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0.69</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0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2.52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0.69</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0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2.05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0.35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0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0.22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0.08</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2.35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0.4</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60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0.17</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0.07</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1.8</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0.52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60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2.17</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0.55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60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-1.01</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0.58</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29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0.14</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-0.03</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0.46</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0.26</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619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0.14</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0.07</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2.61</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0.52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29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-0.33</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-0.09</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3.01</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0.47</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6195">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0.48</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0.09</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1.24</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0.18</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429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0.56</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0.11</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4.29</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0.45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460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0.08</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1.99</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0.3</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7460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0.47</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0.14</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2.92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0.45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7460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0.17</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0.04</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2.45</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0.14</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2</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74607">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0.58</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0.04</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a:latin typeface="宋体" pitchFamily="2" charset="-122"/>
                        </a:rPr>
                        <a:t>5.06</a:t>
                      </a:r>
                      <a:endParaRPr lang="en-US" altLang="x-none" sz="2400" b="1">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dirty="0">
                          <a:latin typeface="宋体" pitchFamily="2" charset="-122"/>
                        </a:rPr>
                        <a:t>0.13</a:t>
                      </a:r>
                      <a:endParaRPr lang="en-US" altLang="x-none" sz="2400" b="1" dirty="0">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200" b="1" dirty="0">
                          <a:latin typeface="宋体" pitchFamily="2" charset="-122"/>
                        </a:rPr>
                        <a:t>2</a:t>
                      </a:r>
                      <a:endParaRPr lang="en-US" altLang="x-none" sz="2400" b="1" dirty="0">
                        <a:latin typeface="Times New Roman" pitchFamily="18" charset="0"/>
                      </a:endParaRPr>
                    </a:p>
                  </a:txBody>
                  <a:tcPr marT="45715" marB="4571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3705360306"/>
      </p:ext>
    </p:extLst>
  </p:cSld>
  <p:clrMapOvr>
    <a:masterClrMapping/>
  </p:clrMapOvr>
  <p:transition spd="med">
    <p:strips dir="l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3" name="Object 2"/>
          <p:cNvGraphicFramePr>
            <a:graphicFrameLocks noChangeAspect="1"/>
          </p:cNvGraphicFramePr>
          <p:nvPr>
            <p:extLst>
              <p:ext uri="{D42A27DB-BD31-4B8C-83A1-F6EECF244321}">
                <p14:modId xmlns:p14="http://schemas.microsoft.com/office/powerpoint/2010/main" val="108007341"/>
              </p:ext>
            </p:extLst>
          </p:nvPr>
        </p:nvGraphicFramePr>
        <p:xfrm>
          <a:off x="0" y="891540"/>
          <a:ext cx="12238038" cy="5486400"/>
        </p:xfrm>
        <a:graphic>
          <a:graphicData uri="http://schemas.openxmlformats.org/presentationml/2006/ole">
            <mc:AlternateContent xmlns:mc="http://schemas.openxmlformats.org/markup-compatibility/2006">
              <mc:Choice xmlns:v="urn:schemas-microsoft-com:vml" Requires="v">
                <p:oleObj spid="_x0000_s136199" r:id="rId3" imgW="5588640" imgH="2832480" progId="Word.Document.8">
                  <p:embed/>
                </p:oleObj>
              </mc:Choice>
              <mc:Fallback>
                <p:oleObj r:id="rId3" imgW="5588640" imgH="2832480" progId="Word.Document.8">
                  <p:embed/>
                  <p:pic>
                    <p:nvPicPr>
                      <p:cNvPr id="7987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91540"/>
                        <a:ext cx="1223803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874" name="Rectangle 3"/>
          <p:cNvSpPr>
            <a:spLocks noChangeArrowheads="1"/>
          </p:cNvSpPr>
          <p:nvPr/>
        </p:nvSpPr>
        <p:spPr bwMode="auto">
          <a:xfrm>
            <a:off x="1752600" y="3048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ea typeface="黑体" panose="02010609060101010101" pitchFamily="49" charset="-122"/>
              </a:rPr>
              <a:t>  </a:t>
            </a:r>
            <a:r>
              <a:rPr lang="zh-CN" altLang="en-US" b="1">
                <a:ea typeface="黑体" panose="02010609060101010101" pitchFamily="49" charset="-122"/>
              </a:rPr>
              <a:t>表</a:t>
            </a:r>
            <a:r>
              <a:rPr lang="en-US" altLang="zh-CN" b="1">
                <a:ea typeface="黑体" panose="02010609060101010101" pitchFamily="49" charset="-122"/>
              </a:rPr>
              <a:t>18-1    22</a:t>
            </a:r>
            <a:r>
              <a:rPr lang="zh-CN" altLang="en-US" b="1">
                <a:ea typeface="黑体" panose="02010609060101010101" pitchFamily="49" charset="-122"/>
              </a:rPr>
              <a:t>例患者三项指标观察结果（</a:t>
            </a:r>
            <a:r>
              <a:rPr lang="en-US" altLang="zh-CN" b="1" i="1">
                <a:ea typeface="黑体" panose="02010609060101010101" pitchFamily="49" charset="-122"/>
              </a:rPr>
              <a:t>Z</a:t>
            </a:r>
            <a:r>
              <a:rPr lang="en-US" altLang="zh-CN" b="1" i="1" baseline="-25000">
                <a:ea typeface="黑体" panose="02010609060101010101" pitchFamily="49" charset="-122"/>
              </a:rPr>
              <a:t>c</a:t>
            </a:r>
            <a:r>
              <a:rPr lang="en-US" altLang="zh-CN" b="1">
                <a:ea typeface="黑体" panose="02010609060101010101" pitchFamily="49" charset="-122"/>
              </a:rPr>
              <a:t>=-0.147</a:t>
            </a:r>
            <a:r>
              <a:rPr lang="zh-CN" altLang="en-US" b="1">
                <a:ea typeface="黑体" panose="02010609060101010101" pitchFamily="49" charset="-122"/>
              </a:rPr>
              <a:t>）</a:t>
            </a:r>
            <a:endParaRPr lang="zh-CN" altLang="en-US" sz="4800" b="1"/>
          </a:p>
        </p:txBody>
      </p:sp>
    </p:spTree>
    <p:extLst>
      <p:ext uri="{BB962C8B-B14F-4D97-AF65-F5344CB8AC3E}">
        <p14:creationId xmlns:p14="http://schemas.microsoft.com/office/powerpoint/2010/main" val="1353420845"/>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7" name="Object 2"/>
          <p:cNvGraphicFramePr>
            <a:graphicFrameLocks noChangeAspect="1"/>
          </p:cNvGraphicFramePr>
          <p:nvPr>
            <p:extLst>
              <p:ext uri="{D42A27DB-BD31-4B8C-83A1-F6EECF244321}">
                <p14:modId xmlns:p14="http://schemas.microsoft.com/office/powerpoint/2010/main" val="2228501282"/>
              </p:ext>
            </p:extLst>
          </p:nvPr>
        </p:nvGraphicFramePr>
        <p:xfrm>
          <a:off x="839788" y="2819401"/>
          <a:ext cx="11276013" cy="3598863"/>
        </p:xfrm>
        <a:graphic>
          <a:graphicData uri="http://schemas.openxmlformats.org/presentationml/2006/ole">
            <mc:AlternateContent xmlns:mc="http://schemas.openxmlformats.org/markup-compatibility/2006">
              <mc:Choice xmlns:v="urn:schemas-microsoft-com:vml" Requires="v">
                <p:oleObj spid="_x0000_s137223" r:id="rId3" imgW="5576040" imgH="1593720" progId="Word.Document.8">
                  <p:embed/>
                </p:oleObj>
              </mc:Choice>
              <mc:Fallback>
                <p:oleObj r:id="rId3" imgW="5576040" imgH="1593720" progId="Word.Document.8">
                  <p:embed/>
                  <p:pic>
                    <p:nvPicPr>
                      <p:cNvPr id="8089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8" y="2819401"/>
                        <a:ext cx="11276013"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898" name="Rectangle 3"/>
          <p:cNvSpPr>
            <a:spLocks noChangeArrowheads="1"/>
          </p:cNvSpPr>
          <p:nvPr/>
        </p:nvSpPr>
        <p:spPr bwMode="auto">
          <a:xfrm>
            <a:off x="2057400" y="2362201"/>
            <a:ext cx="9144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4"/>
            <a:r>
              <a:rPr lang="en-US" altLang="zh-CN">
                <a:solidFill>
                  <a:schemeClr val="accent5">
                    <a:lumMod val="50000"/>
                  </a:schemeClr>
                </a:solidFill>
                <a:latin typeface="微软雅黑" panose="020B0503020204020204" pitchFamily="34" charset="-122"/>
                <a:ea typeface="微软雅黑" panose="020B0503020204020204" pitchFamily="34" charset="-122"/>
              </a:rPr>
              <a:t>  </a:t>
            </a:r>
            <a:r>
              <a:rPr lang="zh-CN" altLang="en-US">
                <a:solidFill>
                  <a:schemeClr val="accent5">
                    <a:lumMod val="50000"/>
                  </a:schemeClr>
                </a:solidFill>
                <a:latin typeface="微软雅黑" panose="020B0503020204020204" pitchFamily="34" charset="-122"/>
                <a:ea typeface="微软雅黑" panose="020B0503020204020204" pitchFamily="34" charset="-122"/>
              </a:rPr>
              <a:t>表</a:t>
            </a:r>
            <a:r>
              <a:rPr lang="en-US" altLang="zh-CN">
                <a:solidFill>
                  <a:schemeClr val="accent5">
                    <a:lumMod val="50000"/>
                  </a:schemeClr>
                </a:solidFill>
                <a:latin typeface="微软雅黑" panose="020B0503020204020204" pitchFamily="34" charset="-122"/>
                <a:ea typeface="微软雅黑" panose="020B0503020204020204" pitchFamily="34" charset="-122"/>
              </a:rPr>
              <a:t>18-2    </a:t>
            </a:r>
            <a:r>
              <a:rPr lang="zh-CN" altLang="en-US">
                <a:solidFill>
                  <a:schemeClr val="accent5">
                    <a:lumMod val="50000"/>
                  </a:schemeClr>
                </a:solidFill>
                <a:latin typeface="微软雅黑" panose="020B0503020204020204" pitchFamily="34" charset="-122"/>
                <a:ea typeface="微软雅黑" panose="020B0503020204020204" pitchFamily="34" charset="-122"/>
              </a:rPr>
              <a:t>变量的均数及类间均值差</a:t>
            </a:r>
            <a:r>
              <a:rPr lang="zh-CN" altLang="en-US" sz="2500">
                <a:solidFill>
                  <a:schemeClr val="accent5">
                    <a:lumMod val="50000"/>
                  </a:schemeClr>
                </a:solidFill>
                <a:latin typeface="微软雅黑" panose="020B0503020204020204" pitchFamily="34" charset="-122"/>
                <a:ea typeface="微软雅黑" panose="020B0503020204020204" pitchFamily="34" charset="-122"/>
              </a:rPr>
              <a:t> </a:t>
            </a:r>
            <a:endParaRPr lang="zh-CN" altLang="en-US" sz="4800">
              <a:solidFill>
                <a:schemeClr val="accent5">
                  <a:lumMod val="50000"/>
                </a:schemeClr>
              </a:solidFill>
              <a:latin typeface="微软雅黑" panose="020B0503020204020204" pitchFamily="34" charset="-122"/>
              <a:ea typeface="微软雅黑" panose="020B0503020204020204" pitchFamily="34" charset="-122"/>
            </a:endParaRPr>
          </a:p>
        </p:txBody>
      </p:sp>
      <p:sp>
        <p:nvSpPr>
          <p:cNvPr id="80899" name="Rectangle 5"/>
          <p:cNvSpPr>
            <a:spLocks noChangeArrowheads="1"/>
          </p:cNvSpPr>
          <p:nvPr/>
        </p:nvSpPr>
        <p:spPr bwMode="auto">
          <a:xfrm>
            <a:off x="2362200" y="762000"/>
            <a:ext cx="7772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spcBef>
                <a:spcPct val="20000"/>
              </a:spcBef>
            </a:pPr>
            <a:r>
              <a:rPr lang="en-US" altLang="zh-CN" sz="2800">
                <a:solidFill>
                  <a:schemeClr val="accent5">
                    <a:lumMod val="50000"/>
                  </a:schemeClr>
                </a:solidFill>
                <a:latin typeface="微软雅黑" panose="020B0503020204020204" pitchFamily="34" charset="-122"/>
                <a:ea typeface="微软雅黑" panose="020B0503020204020204" pitchFamily="34" charset="-122"/>
              </a:rPr>
              <a:t>        </a:t>
            </a:r>
            <a:r>
              <a:rPr lang="zh-CN" altLang="en-US" sz="2800">
                <a:solidFill>
                  <a:schemeClr val="accent5">
                    <a:lumMod val="50000"/>
                  </a:schemeClr>
                </a:solidFill>
                <a:latin typeface="微软雅黑" panose="020B0503020204020204" pitchFamily="34" charset="-122"/>
                <a:ea typeface="微软雅黑" panose="020B0503020204020204" pitchFamily="34" charset="-122"/>
              </a:rPr>
              <a:t>（</a:t>
            </a:r>
            <a:r>
              <a:rPr lang="en-US" altLang="zh-CN" sz="2800">
                <a:solidFill>
                  <a:schemeClr val="accent5">
                    <a:lumMod val="50000"/>
                  </a:schemeClr>
                </a:solidFill>
                <a:latin typeface="微软雅黑" panose="020B0503020204020204" pitchFamily="34" charset="-122"/>
                <a:ea typeface="微软雅黑" panose="020B0503020204020204" pitchFamily="34" charset="-122"/>
              </a:rPr>
              <a:t>1</a:t>
            </a:r>
            <a:r>
              <a:rPr lang="zh-CN" altLang="en-US" sz="2800">
                <a:solidFill>
                  <a:schemeClr val="accent5">
                    <a:lumMod val="50000"/>
                  </a:schemeClr>
                </a:solidFill>
                <a:latin typeface="微软雅黑" panose="020B0503020204020204" pitchFamily="34" charset="-122"/>
                <a:ea typeface="微软雅黑" panose="020B0503020204020204" pitchFamily="34" charset="-122"/>
              </a:rPr>
              <a:t>）计算变量的类均数及类间均值差</a:t>
            </a:r>
            <a:r>
              <a:rPr lang="en-US" altLang="zh-CN" sz="2800" i="1">
                <a:solidFill>
                  <a:schemeClr val="accent5">
                    <a:lumMod val="50000"/>
                  </a:schemeClr>
                </a:solidFill>
                <a:latin typeface="微软雅黑" panose="020B0503020204020204" pitchFamily="34" charset="-122"/>
                <a:ea typeface="微软雅黑" panose="020B0503020204020204" pitchFamily="34" charset="-122"/>
              </a:rPr>
              <a:t>D</a:t>
            </a:r>
            <a:r>
              <a:rPr lang="en-US" altLang="zh-CN" sz="2800" i="1" baseline="-30000">
                <a:solidFill>
                  <a:schemeClr val="accent5">
                    <a:lumMod val="50000"/>
                  </a:schemeClr>
                </a:solidFill>
                <a:latin typeface="微软雅黑" panose="020B0503020204020204" pitchFamily="34" charset="-122"/>
                <a:ea typeface="微软雅黑" panose="020B0503020204020204" pitchFamily="34" charset="-122"/>
              </a:rPr>
              <a:t>j</a:t>
            </a:r>
            <a:r>
              <a:rPr lang="zh-CN" altLang="en-US" sz="2800">
                <a:solidFill>
                  <a:schemeClr val="accent5">
                    <a:lumMod val="50000"/>
                  </a:schemeClr>
                </a:solidFill>
                <a:latin typeface="微软雅黑" panose="020B0503020204020204" pitchFamily="34" charset="-122"/>
                <a:ea typeface="微软雅黑" panose="020B0503020204020204" pitchFamily="34" charset="-122"/>
              </a:rPr>
              <a:t>，计算结果列于表</a:t>
            </a:r>
            <a:r>
              <a:rPr lang="en-US" altLang="zh-CN" sz="2800">
                <a:solidFill>
                  <a:schemeClr val="accent5">
                    <a:lumMod val="50000"/>
                  </a:schemeClr>
                </a:solidFill>
                <a:latin typeface="微软雅黑" panose="020B0503020204020204" pitchFamily="34" charset="-122"/>
                <a:ea typeface="微软雅黑" panose="020B0503020204020204" pitchFamily="34" charset="-122"/>
              </a:rPr>
              <a:t>18-2</a:t>
            </a:r>
            <a:r>
              <a:rPr lang="zh-CN" altLang="en-US" sz="2800">
                <a:solidFill>
                  <a:schemeClr val="accent5">
                    <a:lumMod val="50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82703142"/>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idx="4294967295"/>
          </p:nvPr>
        </p:nvSpPr>
        <p:spPr>
          <a:xfrm>
            <a:off x="2286000" y="304800"/>
            <a:ext cx="8915400" cy="1295400"/>
          </a:xfrm>
        </p:spPr>
        <p:txBody>
          <a:bodyPr/>
          <a:lstStyle/>
          <a:p>
            <a:pPr>
              <a:lnSpc>
                <a:spcPct val="120000"/>
              </a:lnSpc>
            </a:pPr>
            <a:r>
              <a:rPr lang="zh-CN" altLang="en-US" sz="2400">
                <a:solidFill>
                  <a:schemeClr val="accent5">
                    <a:lumMod val="50000"/>
                  </a:schemeClr>
                </a:solidFill>
                <a:latin typeface="微软雅黑" panose="020B0503020204020204" pitchFamily="34" charset="-122"/>
              </a:rPr>
              <a:t>（</a:t>
            </a:r>
            <a:r>
              <a:rPr lang="en-US" altLang="zh-CN" sz="2400">
                <a:solidFill>
                  <a:schemeClr val="accent5">
                    <a:lumMod val="50000"/>
                  </a:schemeClr>
                </a:solidFill>
                <a:latin typeface="微软雅黑" panose="020B0503020204020204" pitchFamily="34" charset="-122"/>
              </a:rPr>
              <a:t>2</a:t>
            </a:r>
            <a:r>
              <a:rPr lang="zh-CN" altLang="en-US" sz="2400">
                <a:solidFill>
                  <a:schemeClr val="accent5">
                    <a:lumMod val="50000"/>
                  </a:schemeClr>
                </a:solidFill>
                <a:latin typeface="微软雅黑" panose="020B0503020204020204" pitchFamily="34" charset="-122"/>
              </a:rPr>
              <a:t>）计算合并协方差矩阵</a:t>
            </a:r>
            <a:r>
              <a:rPr lang="en-US" altLang="zh-CN" sz="2400">
                <a:solidFill>
                  <a:schemeClr val="accent5">
                    <a:lumMod val="50000"/>
                  </a:schemeClr>
                </a:solidFill>
                <a:latin typeface="微软雅黑" panose="020B0503020204020204" pitchFamily="34" charset="-122"/>
              </a:rPr>
              <a:t>: </a:t>
            </a:r>
            <a:r>
              <a:rPr lang="zh-CN" altLang="en-US" sz="2400">
                <a:solidFill>
                  <a:schemeClr val="accent5">
                    <a:lumMod val="50000"/>
                  </a:schemeClr>
                </a:solidFill>
                <a:latin typeface="微软雅黑" panose="020B0503020204020204" pitchFamily="34" charset="-122"/>
              </a:rPr>
              <a:t>按公式（</a:t>
            </a:r>
            <a:r>
              <a:rPr lang="en-US" altLang="zh-CN" sz="2400">
                <a:solidFill>
                  <a:schemeClr val="accent5">
                    <a:lumMod val="50000"/>
                  </a:schemeClr>
                </a:solidFill>
                <a:latin typeface="微软雅黑" panose="020B0503020204020204" pitchFamily="34" charset="-122"/>
              </a:rPr>
              <a:t>18-4</a:t>
            </a:r>
            <a:r>
              <a:rPr lang="zh-CN" altLang="en-US" sz="2400">
                <a:solidFill>
                  <a:schemeClr val="accent5">
                    <a:lumMod val="50000"/>
                  </a:schemeClr>
                </a:solidFill>
                <a:latin typeface="微软雅黑" panose="020B0503020204020204" pitchFamily="34" charset="-122"/>
              </a:rPr>
              <a:t>），例如：</a:t>
            </a:r>
          </a:p>
        </p:txBody>
      </p:sp>
      <p:graphicFrame>
        <p:nvGraphicFramePr>
          <p:cNvPr id="81923" name="对象 81923"/>
          <p:cNvGraphicFramePr>
            <a:graphicFrameLocks noChangeAspect="1"/>
          </p:cNvGraphicFramePr>
          <p:nvPr>
            <p:extLst>
              <p:ext uri="{D42A27DB-BD31-4B8C-83A1-F6EECF244321}">
                <p14:modId xmlns:p14="http://schemas.microsoft.com/office/powerpoint/2010/main" val="1573507833"/>
              </p:ext>
            </p:extLst>
          </p:nvPr>
        </p:nvGraphicFramePr>
        <p:xfrm>
          <a:off x="1524000" y="1447800"/>
          <a:ext cx="9144000" cy="838200"/>
        </p:xfrm>
        <a:graphic>
          <a:graphicData uri="http://schemas.openxmlformats.org/presentationml/2006/ole">
            <mc:AlternateContent xmlns:mc="http://schemas.openxmlformats.org/markup-compatibility/2006">
              <mc:Choice xmlns:v="urn:schemas-microsoft-com:vml" Requires="v">
                <p:oleObj spid="_x0000_s138257" r:id="rId3" imgW="5550217" imgH="419417" progId="Equation.DSMT4">
                  <p:embed/>
                </p:oleObj>
              </mc:Choice>
              <mc:Fallback>
                <p:oleObj r:id="rId3" imgW="5550217" imgH="419417" progId="Equation.DSMT4">
                  <p:embed/>
                  <p:pic>
                    <p:nvPicPr>
                      <p:cNvPr id="81923" name="对象 819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447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1924" name="Object 3"/>
          <p:cNvGraphicFramePr>
            <a:graphicFrameLocks noChangeAspect="1"/>
          </p:cNvGraphicFramePr>
          <p:nvPr>
            <p:extLst>
              <p:ext uri="{D42A27DB-BD31-4B8C-83A1-F6EECF244321}">
                <p14:modId xmlns:p14="http://schemas.microsoft.com/office/powerpoint/2010/main" val="1728753602"/>
              </p:ext>
            </p:extLst>
          </p:nvPr>
        </p:nvGraphicFramePr>
        <p:xfrm>
          <a:off x="2286000" y="4038601"/>
          <a:ext cx="3581400" cy="2105025"/>
        </p:xfrm>
        <a:graphic>
          <a:graphicData uri="http://schemas.openxmlformats.org/presentationml/2006/ole">
            <mc:AlternateContent xmlns:mc="http://schemas.openxmlformats.org/markup-compatibility/2006">
              <mc:Choice xmlns:v="urn:schemas-microsoft-com:vml" Requires="v">
                <p:oleObj spid="_x0000_s138258" r:id="rId5" imgW="1829117" imgH="1077785" progId="Word.Document.8">
                  <p:embed/>
                </p:oleObj>
              </mc:Choice>
              <mc:Fallback>
                <p:oleObj r:id="rId5" imgW="1829117" imgH="1077785" progId="Word.Document.8">
                  <p:embed/>
                  <p:pic>
                    <p:nvPicPr>
                      <p:cNvPr id="8192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038601"/>
                        <a:ext cx="35814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25" name="Rectangle 9"/>
          <p:cNvSpPr>
            <a:spLocks noChangeArrowheads="1"/>
          </p:cNvSpPr>
          <p:nvPr/>
        </p:nvSpPr>
        <p:spPr bwMode="auto">
          <a:xfrm>
            <a:off x="5334000" y="3200402"/>
            <a:ext cx="36986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2400" dirty="0">
                <a:solidFill>
                  <a:schemeClr val="accent5">
                    <a:lumMod val="50000"/>
                  </a:schemeClr>
                </a:solidFill>
                <a:latin typeface="微软雅黑" panose="020B0503020204020204" pitchFamily="34" charset="-122"/>
                <a:ea typeface="微软雅黑" panose="020B0503020204020204" pitchFamily="34" charset="-122"/>
              </a:rPr>
              <a:t>代入公式（</a:t>
            </a:r>
            <a:r>
              <a:rPr lang="en-US" altLang="zh-CN" sz="2400" dirty="0">
                <a:solidFill>
                  <a:schemeClr val="accent5">
                    <a:lumMod val="50000"/>
                  </a:schemeClr>
                </a:solidFill>
                <a:latin typeface="微软雅黑" panose="020B0503020204020204" pitchFamily="34" charset="-122"/>
                <a:ea typeface="微软雅黑" panose="020B0503020204020204" pitchFamily="34" charset="-122"/>
              </a:rPr>
              <a:t>18-3</a:t>
            </a:r>
            <a:r>
              <a:rPr lang="zh-CN" altLang="en-US" sz="2400" dirty="0">
                <a:solidFill>
                  <a:schemeClr val="accent5">
                    <a:lumMod val="50000"/>
                  </a:schemeClr>
                </a:solidFill>
                <a:latin typeface="微软雅黑" panose="020B0503020204020204" pitchFamily="34" charset="-122"/>
                <a:ea typeface="微软雅黑" panose="020B0503020204020204" pitchFamily="34" charset="-122"/>
              </a:rPr>
              <a:t>）得</a:t>
            </a:r>
          </a:p>
        </p:txBody>
      </p:sp>
      <p:graphicFrame>
        <p:nvGraphicFramePr>
          <p:cNvPr id="81926" name="对象 81926"/>
          <p:cNvGraphicFramePr>
            <a:graphicFrameLocks noChangeAspect="1"/>
          </p:cNvGraphicFramePr>
          <p:nvPr>
            <p:extLst>
              <p:ext uri="{D42A27DB-BD31-4B8C-83A1-F6EECF244321}">
                <p14:modId xmlns:p14="http://schemas.microsoft.com/office/powerpoint/2010/main" val="1612305178"/>
              </p:ext>
            </p:extLst>
          </p:nvPr>
        </p:nvGraphicFramePr>
        <p:xfrm>
          <a:off x="6629400" y="3962401"/>
          <a:ext cx="3733800" cy="1497013"/>
        </p:xfrm>
        <a:graphic>
          <a:graphicData uri="http://schemas.openxmlformats.org/presentationml/2006/ole">
            <mc:AlternateContent xmlns:mc="http://schemas.openxmlformats.org/markup-compatibility/2006">
              <mc:Choice xmlns:v="urn:schemas-microsoft-com:vml" Requires="v">
                <p:oleObj spid="_x0000_s138259" r:id="rId7" imgW="2019617" imgH="813117" progId="Equation.3">
                  <p:embed/>
                </p:oleObj>
              </mc:Choice>
              <mc:Fallback>
                <p:oleObj r:id="rId7" imgW="2019617" imgH="813117" progId="Equation.3">
                  <p:embed/>
                  <p:pic>
                    <p:nvPicPr>
                      <p:cNvPr id="81926" name="对象 819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3962401"/>
                        <a:ext cx="37338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27" name="Rectangle 10"/>
          <p:cNvSpPr>
            <a:spLocks noChangeArrowheads="1"/>
          </p:cNvSpPr>
          <p:nvPr/>
        </p:nvSpPr>
        <p:spPr bwMode="auto">
          <a:xfrm>
            <a:off x="2514600" y="3200401"/>
            <a:ext cx="2819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chemeClr val="accent5">
                    <a:lumMod val="50000"/>
                  </a:schemeClr>
                </a:solidFill>
                <a:latin typeface="微软雅黑" panose="020B0503020204020204" pitchFamily="34" charset="-122"/>
                <a:ea typeface="微软雅黑" panose="020B0503020204020204" pitchFamily="34" charset="-122"/>
              </a:rPr>
              <a:t>得到合并</a:t>
            </a:r>
            <a:r>
              <a:rPr lang="zh-CN" altLang="en-US" sz="2400" dirty="0" smtClean="0">
                <a:solidFill>
                  <a:schemeClr val="accent5">
                    <a:lumMod val="50000"/>
                  </a:schemeClr>
                </a:solidFill>
                <a:latin typeface="微软雅黑" panose="020B0503020204020204" pitchFamily="34" charset="-122"/>
                <a:ea typeface="微软雅黑" panose="020B0503020204020204" pitchFamily="34" charset="-122"/>
              </a:rPr>
              <a:t>协方差阵， </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81928" name="Line 11"/>
          <p:cNvSpPr>
            <a:spLocks noChangeShapeType="1"/>
          </p:cNvSpPr>
          <p:nvPr/>
        </p:nvSpPr>
        <p:spPr bwMode="auto">
          <a:xfrm>
            <a:off x="5638800" y="4724400"/>
            <a:ext cx="914400" cy="0"/>
          </a:xfrm>
          <a:prstGeom prst="line">
            <a:avLst/>
          </a:prstGeom>
          <a:noFill/>
          <a:ln w="34925">
            <a:solidFill>
              <a:srgbClr val="FF9900"/>
            </a:solidFill>
            <a:round/>
            <a:headEnd/>
            <a:tailEnd type="diamond" w="lg" len="med"/>
          </a:ln>
          <a:extLst>
            <a:ext uri="{909E8E84-426E-40DD-AFC4-6F175D3DCCD1}">
              <a14:hiddenFill xmlns:a14="http://schemas.microsoft.com/office/drawing/2010/main">
                <a:noFill/>
              </a14:hiddenFill>
            </a:ext>
          </a:extLst>
        </p:spPr>
        <p:txBody>
          <a:bodyPr/>
          <a:lstStyle/>
          <a:p>
            <a:pPr eaLnBrk="0" hangingPunct="0"/>
            <a:endParaRPr lang="zh-CN" altLang="en-US" sz="2400">
              <a:solidFill>
                <a:schemeClr val="accent5">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0125510"/>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5" name="Object 2"/>
          <p:cNvGraphicFramePr>
            <a:graphicFrameLocks noChangeAspect="1"/>
          </p:cNvGraphicFramePr>
          <p:nvPr/>
        </p:nvGraphicFramePr>
        <p:xfrm>
          <a:off x="2667000" y="1219200"/>
          <a:ext cx="7772400" cy="4343400"/>
        </p:xfrm>
        <a:graphic>
          <a:graphicData uri="http://schemas.openxmlformats.org/presentationml/2006/ole">
            <mc:AlternateContent xmlns:mc="http://schemas.openxmlformats.org/markup-compatibility/2006">
              <mc:Choice xmlns:v="urn:schemas-microsoft-com:vml" Requires="v">
                <p:oleObj spid="_x0000_s139271" r:id="rId3" imgW="4086720" imgH="2165400" progId="Word.Document.8">
                  <p:embed/>
                </p:oleObj>
              </mc:Choice>
              <mc:Fallback>
                <p:oleObj r:id="rId3" imgW="4086720" imgH="2165400" progId="Word.Document.8">
                  <p:embed/>
                  <p:pic>
                    <p:nvPicPr>
                      <p:cNvPr id="8294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21920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19873168"/>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69" name="Object 2"/>
          <p:cNvGraphicFramePr>
            <a:graphicFrameLocks noChangeAspect="1"/>
          </p:cNvGraphicFramePr>
          <p:nvPr>
            <p:extLst>
              <p:ext uri="{D42A27DB-BD31-4B8C-83A1-F6EECF244321}">
                <p14:modId xmlns:p14="http://schemas.microsoft.com/office/powerpoint/2010/main" val="2596132133"/>
              </p:ext>
            </p:extLst>
          </p:nvPr>
        </p:nvGraphicFramePr>
        <p:xfrm>
          <a:off x="2480310" y="1344930"/>
          <a:ext cx="7086600" cy="3778250"/>
        </p:xfrm>
        <a:graphic>
          <a:graphicData uri="http://schemas.openxmlformats.org/presentationml/2006/ole">
            <mc:AlternateContent xmlns:mc="http://schemas.openxmlformats.org/markup-compatibility/2006">
              <mc:Choice xmlns:v="urn:schemas-microsoft-com:vml" Requires="v">
                <p:oleObj spid="_x0000_s140295" r:id="rId3" imgW="3546665" imgH="1791017" progId="Word.Document.8">
                  <p:embed/>
                </p:oleObj>
              </mc:Choice>
              <mc:Fallback>
                <p:oleObj r:id="rId3" imgW="3546665" imgH="1791017" progId="Word.Document.8">
                  <p:embed/>
                  <p:pic>
                    <p:nvPicPr>
                      <p:cNvPr id="8396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0310" y="1344930"/>
                        <a:ext cx="7086600"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37880689"/>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idx="4294967295"/>
          </p:nvPr>
        </p:nvSpPr>
        <p:spPr>
          <a:xfrm>
            <a:off x="2209800" y="0"/>
            <a:ext cx="8001000" cy="1143000"/>
          </a:xfrm>
        </p:spPr>
        <p:txBody>
          <a:bodyPr/>
          <a:lstStyle/>
          <a:p>
            <a:r>
              <a:rPr lang="zh-CN" altLang="en-US" sz="2800" dirty="0">
                <a:solidFill>
                  <a:schemeClr val="accent5">
                    <a:lumMod val="50000"/>
                  </a:schemeClr>
                </a:solidFill>
                <a:latin typeface="微软雅黑" panose="020B0503020204020204" pitchFamily="34" charset="-122"/>
              </a:rPr>
              <a:t>二、判别效果的评价          用误判概率</a:t>
            </a:r>
            <a:r>
              <a:rPr lang="en-US" altLang="zh-CN" sz="2800" i="1" dirty="0" smtClean="0">
                <a:solidFill>
                  <a:schemeClr val="accent5">
                    <a:lumMod val="50000"/>
                  </a:schemeClr>
                </a:solidFill>
                <a:latin typeface="微软雅黑" panose="020B0503020204020204" pitchFamily="34" charset="-122"/>
              </a:rPr>
              <a:t>P </a:t>
            </a:r>
            <a:r>
              <a:rPr lang="zh-CN" altLang="en-US" sz="2800" dirty="0" smtClean="0">
                <a:solidFill>
                  <a:schemeClr val="accent5">
                    <a:lumMod val="50000"/>
                  </a:schemeClr>
                </a:solidFill>
                <a:latin typeface="微软雅黑" panose="020B0503020204020204" pitchFamily="34" charset="-122"/>
              </a:rPr>
              <a:t>衡量</a:t>
            </a:r>
            <a:r>
              <a:rPr lang="zh-CN" altLang="en-US" sz="3600" dirty="0" smtClean="0">
                <a:solidFill>
                  <a:schemeClr val="accent5">
                    <a:lumMod val="50000"/>
                  </a:schemeClr>
                </a:solidFill>
                <a:latin typeface="微软雅黑" panose="020B0503020204020204" pitchFamily="34" charset="-122"/>
              </a:rPr>
              <a:t> </a:t>
            </a:r>
            <a:endParaRPr lang="zh-CN" altLang="en-US" sz="3600" dirty="0">
              <a:solidFill>
                <a:schemeClr val="accent5">
                  <a:lumMod val="50000"/>
                </a:schemeClr>
              </a:solidFill>
              <a:latin typeface="微软雅黑" panose="020B0503020204020204" pitchFamily="34" charset="-122"/>
            </a:endParaRPr>
          </a:p>
        </p:txBody>
      </p:sp>
      <p:graphicFrame>
        <p:nvGraphicFramePr>
          <p:cNvPr id="84995" name="Object 2"/>
          <p:cNvGraphicFramePr>
            <a:graphicFrameLocks noGrp="1" noChangeAspect="1"/>
          </p:cNvGraphicFramePr>
          <p:nvPr>
            <p:ph type="body" idx="4294967295"/>
            <p:extLst>
              <p:ext uri="{D42A27DB-BD31-4B8C-83A1-F6EECF244321}">
                <p14:modId xmlns:p14="http://schemas.microsoft.com/office/powerpoint/2010/main" val="1601851934"/>
              </p:ext>
            </p:extLst>
          </p:nvPr>
        </p:nvGraphicFramePr>
        <p:xfrm>
          <a:off x="2828926" y="990600"/>
          <a:ext cx="7218363" cy="5410200"/>
        </p:xfrm>
        <a:graphic>
          <a:graphicData uri="http://schemas.openxmlformats.org/presentationml/2006/ole">
            <mc:AlternateContent xmlns:mc="http://schemas.openxmlformats.org/markup-compatibility/2006">
              <mc:Choice xmlns:v="urn:schemas-microsoft-com:vml" Requires="v">
                <p:oleObj spid="_x0000_s141319" r:id="rId3" imgW="4589280" imgH="3439800" progId="Word.Document.8">
                  <p:embed/>
                </p:oleObj>
              </mc:Choice>
              <mc:Fallback>
                <p:oleObj r:id="rId3" imgW="4589280" imgH="3439800" progId="Word.Document.8">
                  <p:embed/>
                  <p:pic>
                    <p:nvPicPr>
                      <p:cNvPr id="84995"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8926" y="990600"/>
                        <a:ext cx="7218363" cy="54102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4996" name="Rectangle 11"/>
          <p:cNvSpPr>
            <a:spLocks noChangeArrowheads="1"/>
          </p:cNvSpPr>
          <p:nvPr/>
        </p:nvSpPr>
        <p:spPr bwMode="auto">
          <a:xfrm>
            <a:off x="4583115" y="1624012"/>
            <a:ext cx="48237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accent5">
                    <a:lumMod val="50000"/>
                  </a:schemeClr>
                </a:solidFill>
                <a:latin typeface="微软雅黑" panose="020B0503020204020204" pitchFamily="34" charset="-122"/>
                <a:ea typeface="微软雅黑" panose="020B0503020204020204" pitchFamily="34" charset="-122"/>
              </a:rPr>
              <a:t>回顾性误判概率估计往往夸大判别效果。</a:t>
            </a:r>
            <a:r>
              <a:rPr lang="zh-CN" altLang="en-US" sz="2000" dirty="0">
                <a:solidFill>
                  <a:schemeClr val="accent5">
                    <a:lumMod val="50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653043665"/>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组合 22"/>
          <p:cNvGrpSpPr>
            <a:grpSpLocks/>
          </p:cNvGrpSpPr>
          <p:nvPr/>
        </p:nvGrpSpPr>
        <p:grpSpPr bwMode="auto">
          <a:xfrm>
            <a:off x="3124200" y="2057400"/>
            <a:ext cx="5867400" cy="1371600"/>
            <a:chOff x="-376793" y="549348"/>
            <a:chExt cx="6673704" cy="1353900"/>
          </a:xfrm>
        </p:grpSpPr>
        <p:grpSp>
          <p:nvGrpSpPr>
            <p:cNvPr id="53251" name="剪去单角的矩形 23"/>
            <p:cNvGrpSpPr>
              <a:grpSpLocks/>
            </p:cNvGrpSpPr>
            <p:nvPr/>
          </p:nvGrpSpPr>
          <p:grpSpPr bwMode="auto">
            <a:xfrm>
              <a:off x="-376793" y="549348"/>
              <a:ext cx="6673704" cy="1353900"/>
              <a:chOff x="-359664" y="621792"/>
              <a:chExt cx="6370320" cy="1292352"/>
            </a:xfrm>
          </p:grpSpPr>
          <p:pic>
            <p:nvPicPr>
              <p:cNvPr id="53255" name="剪去单角的矩形 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664" y="621792"/>
                <a:ext cx="6370320" cy="12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8"/>
              <p:cNvSpPr txBox="1">
                <a:spLocks noChangeArrowheads="1"/>
              </p:cNvSpPr>
              <p:nvPr/>
            </p:nvSpPr>
            <p:spPr bwMode="auto">
              <a:xfrm>
                <a:off x="-1161" y="621792"/>
                <a:ext cx="5999753" cy="976743"/>
              </a:xfrm>
              <a:prstGeom prst="rect">
                <a:avLst/>
              </a:prstGeom>
              <a:solidFill>
                <a:schemeClr val="accent6">
                  <a:lumMod val="75000"/>
                </a:schemeClr>
              </a:solidFill>
              <a:ln w="9525">
                <a:noFill/>
                <a:miter lim="800000"/>
                <a:headEnd/>
                <a:tailEnd/>
              </a:ln>
            </p:spPr>
            <p:txBody>
              <a:bodyPr anchor="ctr"/>
              <a:lstStyle/>
              <a:p>
                <a:pPr algn="ctr">
                  <a:defRPr/>
                </a:pPr>
                <a:endParaRPr lang="zh-CN" altLang="en-US">
                  <a:solidFill>
                    <a:srgbClr val="FFFFFF"/>
                  </a:solidFill>
                  <a:latin typeface="Calibri" pitchFamily="34" charset="0"/>
                </a:endParaRPr>
              </a:p>
            </p:txBody>
          </p:sp>
        </p:grpSp>
        <p:grpSp>
          <p:nvGrpSpPr>
            <p:cNvPr id="53252" name="组合 7"/>
            <p:cNvGrpSpPr>
              <a:grpSpLocks/>
            </p:cNvGrpSpPr>
            <p:nvPr/>
          </p:nvGrpSpPr>
          <p:grpSpPr bwMode="auto">
            <a:xfrm>
              <a:off x="428596" y="571480"/>
              <a:ext cx="5624155" cy="1085714"/>
              <a:chOff x="714348" y="500042"/>
              <a:chExt cx="5624155" cy="1085714"/>
            </a:xfrm>
          </p:grpSpPr>
          <p:sp>
            <p:nvSpPr>
              <p:cNvPr id="53253" name="TextBox 25"/>
              <p:cNvSpPr txBox="1">
                <a:spLocks noChangeArrowheads="1"/>
              </p:cNvSpPr>
              <p:nvPr/>
            </p:nvSpPr>
            <p:spPr bwMode="auto">
              <a:xfrm>
                <a:off x="1714480" y="571480"/>
                <a:ext cx="4624023" cy="75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a:solidFill>
                      <a:srgbClr val="FFC000"/>
                    </a:solidFill>
                    <a:latin typeface="微软雅黑" panose="020B0503020204020204" pitchFamily="34" charset="-122"/>
                    <a:ea typeface="微软雅黑" panose="020B0503020204020204" pitchFamily="34" charset="-122"/>
                  </a:rPr>
                  <a:t>2.Logistic</a:t>
                </a:r>
                <a:r>
                  <a:rPr lang="zh-CN" altLang="en-US" sz="4400" b="1">
                    <a:solidFill>
                      <a:srgbClr val="FFC000"/>
                    </a:solidFill>
                    <a:latin typeface="微软雅黑" panose="020B0503020204020204" pitchFamily="34" charset="-122"/>
                    <a:ea typeface="微软雅黑" panose="020B0503020204020204" pitchFamily="34" charset="-122"/>
                  </a:rPr>
                  <a:t>回归</a:t>
                </a:r>
              </a:p>
            </p:txBody>
          </p:sp>
          <p:pic>
            <p:nvPicPr>
              <p:cNvPr id="53254" name="图片 26" descr="ICON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48" y="500042"/>
                <a:ext cx="1104762" cy="108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3021178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4390" y="483870"/>
            <a:ext cx="10363200" cy="1143000"/>
          </a:xfrm>
        </p:spPr>
        <p:txBody>
          <a:bodyPr/>
          <a:lstStyle/>
          <a:p>
            <a:r>
              <a:rPr lang="en-US" altLang="zh-CN" smtClean="0">
                <a:solidFill>
                  <a:srgbClr val="990000"/>
                </a:solidFill>
                <a:latin typeface="微软雅黑" panose="020B0503020204020204" pitchFamily="34" charset="-122"/>
              </a:rPr>
              <a:t>logistic</a:t>
            </a:r>
            <a:r>
              <a:rPr lang="zh-CN" altLang="en-US" smtClean="0">
                <a:solidFill>
                  <a:srgbClr val="990000"/>
                </a:solidFill>
                <a:latin typeface="微软雅黑" panose="020B0503020204020204" pitchFamily="34" charset="-122"/>
              </a:rPr>
              <a:t>回归模型</a:t>
            </a:r>
          </a:p>
        </p:txBody>
      </p:sp>
      <p:sp>
        <p:nvSpPr>
          <p:cNvPr id="54275" name="Rectangle 3"/>
          <p:cNvSpPr>
            <a:spLocks noGrp="1" noChangeArrowheads="1"/>
          </p:cNvSpPr>
          <p:nvPr>
            <p:ph type="body" sz="half" idx="1"/>
          </p:nvPr>
        </p:nvSpPr>
        <p:spPr>
          <a:xfrm>
            <a:off x="1901190" y="1245871"/>
            <a:ext cx="8686800" cy="4525963"/>
          </a:xfrm>
        </p:spPr>
        <p:txBody>
          <a:bodyPr>
            <a:normAutofit lnSpcReduction="10000"/>
          </a:bodyPr>
          <a:lstStyle/>
          <a:p>
            <a:pPr marL="0" indent="0">
              <a:lnSpc>
                <a:spcPct val="120000"/>
              </a:lnSpc>
              <a:buNone/>
            </a:pPr>
            <a:r>
              <a:rPr lang="zh-CN" altLang="en-US" b="1" dirty="0" smtClean="0">
                <a:solidFill>
                  <a:srgbClr val="FF3300"/>
                </a:solidFill>
                <a:latin typeface="微软雅黑" panose="020B0503020204020204" pitchFamily="34" charset="-122"/>
              </a:rPr>
              <a:t>工作目的：</a:t>
            </a:r>
            <a:r>
              <a:rPr lang="zh-CN" altLang="en-US" b="1" dirty="0" smtClean="0">
                <a:solidFill>
                  <a:srgbClr val="3333FF"/>
                </a:solidFill>
                <a:latin typeface="微软雅黑" panose="020B0503020204020204" pitchFamily="34" charset="-122"/>
              </a:rPr>
              <a:t>因变量为分类变量的回归模型</a:t>
            </a:r>
          </a:p>
          <a:p>
            <a:pPr marL="0" indent="0">
              <a:lnSpc>
                <a:spcPct val="120000"/>
              </a:lnSpc>
              <a:buNone/>
            </a:pPr>
            <a:endParaRPr lang="zh-CN" altLang="en-US" b="1" dirty="0" smtClean="0">
              <a:solidFill>
                <a:srgbClr val="006666"/>
              </a:solidFill>
              <a:latin typeface="微软雅黑" panose="020B0503020204020204" pitchFamily="34" charset="-122"/>
            </a:endParaRPr>
          </a:p>
          <a:p>
            <a:pPr marL="0" indent="0">
              <a:lnSpc>
                <a:spcPct val="120000"/>
              </a:lnSpc>
              <a:buNone/>
            </a:pPr>
            <a:r>
              <a:rPr lang="zh-CN" altLang="en-US" b="1" dirty="0">
                <a:solidFill>
                  <a:schemeClr val="accent2"/>
                </a:solidFill>
                <a:latin typeface="微软雅黑" panose="020B0503020204020204" pitchFamily="34" charset="-122"/>
              </a:rPr>
              <a:t>普通回归：</a:t>
            </a:r>
            <a:r>
              <a:rPr lang="zh-CN" altLang="en-US" b="1" dirty="0">
                <a:solidFill>
                  <a:srgbClr val="006666"/>
                </a:solidFill>
                <a:latin typeface="微软雅黑" panose="020B0503020204020204" pitchFamily="34" charset="-122"/>
              </a:rPr>
              <a:t>对回归模型中的自变量、回归系数以及残差项的取值都没有任何限制，作为自变量函数的因变量就必须能够在                范围内自由取值。</a:t>
            </a:r>
          </a:p>
          <a:p>
            <a:pPr marL="0" indent="0">
              <a:lnSpc>
                <a:spcPct val="120000"/>
              </a:lnSpc>
              <a:buNone/>
            </a:pPr>
            <a:endParaRPr lang="zh-CN" altLang="en-US" b="1" dirty="0">
              <a:solidFill>
                <a:srgbClr val="006666"/>
              </a:solidFill>
              <a:latin typeface="微软雅黑" panose="020B0503020204020204" pitchFamily="34" charset="-122"/>
            </a:endParaRPr>
          </a:p>
          <a:p>
            <a:pPr marL="0" indent="0">
              <a:lnSpc>
                <a:spcPct val="120000"/>
              </a:lnSpc>
              <a:buNone/>
            </a:pPr>
            <a:r>
              <a:rPr lang="zh-CN" altLang="en-US" b="1" dirty="0">
                <a:solidFill>
                  <a:srgbClr val="FF3300"/>
                </a:solidFill>
                <a:latin typeface="微软雅黑" panose="020B0503020204020204" pitchFamily="34" charset="-122"/>
              </a:rPr>
              <a:t>如果因变量只取分类值，或者只取两类值（</a:t>
            </a:r>
            <a:r>
              <a:rPr lang="en-US" altLang="zh-CN" b="1" dirty="0">
                <a:solidFill>
                  <a:srgbClr val="FF3300"/>
                </a:solidFill>
                <a:latin typeface="微软雅黑" panose="020B0503020204020204" pitchFamily="34" charset="-122"/>
              </a:rPr>
              <a:t>0</a:t>
            </a:r>
            <a:r>
              <a:rPr lang="zh-CN" altLang="en-US" b="1" dirty="0">
                <a:solidFill>
                  <a:srgbClr val="FF3300"/>
                </a:solidFill>
                <a:latin typeface="微软雅黑" panose="020B0503020204020204" pitchFamily="34" charset="-122"/>
              </a:rPr>
              <a:t>、</a:t>
            </a:r>
            <a:r>
              <a:rPr lang="en-US" altLang="zh-CN" b="1" dirty="0">
                <a:solidFill>
                  <a:srgbClr val="FF3300"/>
                </a:solidFill>
                <a:latin typeface="微软雅黑" panose="020B0503020204020204" pitchFamily="34" charset="-122"/>
              </a:rPr>
              <a:t>1</a:t>
            </a:r>
            <a:r>
              <a:rPr lang="zh-CN" altLang="en-US" b="1" dirty="0">
                <a:solidFill>
                  <a:srgbClr val="FF3300"/>
                </a:solidFill>
                <a:latin typeface="微软雅黑" panose="020B0503020204020204" pitchFamily="34" charset="-122"/>
              </a:rPr>
              <a:t>），就会严重违反因变量为连续型变量的假设。</a:t>
            </a:r>
            <a:r>
              <a:rPr lang="zh-CN" altLang="en-US" b="1" dirty="0">
                <a:solidFill>
                  <a:srgbClr val="006666"/>
                </a:solidFill>
                <a:latin typeface="微软雅黑" panose="020B0503020204020204" pitchFamily="34" charset="-122"/>
              </a:rPr>
              <a:t>  </a:t>
            </a:r>
          </a:p>
        </p:txBody>
      </p:sp>
      <p:sp>
        <p:nvSpPr>
          <p:cNvPr id="54276" name="Rectangle 5"/>
          <p:cNvSpPr>
            <a:spLocks noChangeArrowheads="1"/>
          </p:cNvSpPr>
          <p:nvPr/>
        </p:nvSpPr>
        <p:spPr bwMode="auto">
          <a:xfrm>
            <a:off x="1443991" y="278999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aphicFrame>
        <p:nvGraphicFramePr>
          <p:cNvPr id="54277" name="Object 4"/>
          <p:cNvGraphicFramePr>
            <a:graphicFrameLocks noChangeAspect="1"/>
          </p:cNvGraphicFramePr>
          <p:nvPr>
            <p:extLst>
              <p:ext uri="{D42A27DB-BD31-4B8C-83A1-F6EECF244321}">
                <p14:modId xmlns:p14="http://schemas.microsoft.com/office/powerpoint/2010/main" val="3092470563"/>
              </p:ext>
            </p:extLst>
          </p:nvPr>
        </p:nvGraphicFramePr>
        <p:xfrm>
          <a:off x="4655821" y="3437414"/>
          <a:ext cx="1368425" cy="455613"/>
        </p:xfrm>
        <a:graphic>
          <a:graphicData uri="http://schemas.openxmlformats.org/presentationml/2006/ole">
            <mc:AlternateContent xmlns:mc="http://schemas.openxmlformats.org/markup-compatibility/2006">
              <mc:Choice xmlns:v="urn:schemas-microsoft-com:vml" Requires="v">
                <p:oleObj spid="_x0000_s150534" name="Equation" r:id="rId3" imgW="596641" imgH="203112" progId="Equation.DSMT4">
                  <p:embed/>
                </p:oleObj>
              </mc:Choice>
              <mc:Fallback>
                <p:oleObj name="Equation" r:id="rId3" imgW="596641" imgH="203112" progId="Equation.DSMT4">
                  <p:embed/>
                  <p:pic>
                    <p:nvPicPr>
                      <p:cNvPr id="5427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5821" y="3437414"/>
                        <a:ext cx="13684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8" name="Object 6"/>
          <p:cNvGraphicFramePr>
            <a:graphicFrameLocks noGrp="1" noChangeAspect="1"/>
          </p:cNvGraphicFramePr>
          <p:nvPr>
            <p:ph sz="half" idx="2"/>
            <p:extLst>
              <p:ext uri="{D42A27DB-BD31-4B8C-83A1-F6EECF244321}">
                <p14:modId xmlns:p14="http://schemas.microsoft.com/office/powerpoint/2010/main" val="2130694194"/>
              </p:ext>
            </p:extLst>
          </p:nvPr>
        </p:nvGraphicFramePr>
        <p:xfrm>
          <a:off x="3568065" y="2003109"/>
          <a:ext cx="4464050" cy="466725"/>
        </p:xfrm>
        <a:graphic>
          <a:graphicData uri="http://schemas.openxmlformats.org/presentationml/2006/ole">
            <mc:AlternateContent xmlns:mc="http://schemas.openxmlformats.org/markup-compatibility/2006">
              <mc:Choice xmlns:v="urn:schemas-microsoft-com:vml" Requires="v">
                <p:oleObj spid="_x0000_s150535" name="Equation" r:id="rId5" imgW="2311400" imgH="241300" progId="Equation.DSMT4">
                  <p:embed/>
                </p:oleObj>
              </mc:Choice>
              <mc:Fallback>
                <p:oleObj name="Equation" r:id="rId5" imgW="2311400" imgH="241300" progId="Equation.DSMT4">
                  <p:embed/>
                  <p:pic>
                    <p:nvPicPr>
                      <p:cNvPr id="5427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8065" y="2003109"/>
                        <a:ext cx="4464050" cy="46672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747051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sz="half" idx="1"/>
          </p:nvPr>
        </p:nvSpPr>
        <p:spPr>
          <a:xfrm>
            <a:off x="2041525" y="704851"/>
            <a:ext cx="7931150" cy="4525963"/>
          </a:xfrm>
        </p:spPr>
        <p:txBody>
          <a:bodyPr/>
          <a:lstStyle/>
          <a:p>
            <a:pPr marL="0" indent="0">
              <a:buNone/>
            </a:pPr>
            <a:r>
              <a:rPr lang="zh-CN" altLang="en-US" sz="2400" dirty="0" smtClean="0">
                <a:solidFill>
                  <a:schemeClr val="accent5">
                    <a:lumMod val="50000"/>
                  </a:schemeClr>
                </a:solidFill>
                <a:latin typeface="微软雅黑" panose="020B0503020204020204" pitchFamily="34" charset="-122"/>
              </a:rPr>
              <a:t>       设</a:t>
            </a:r>
            <a:r>
              <a:rPr lang="zh-CN" altLang="en-US" sz="2400" dirty="0">
                <a:solidFill>
                  <a:schemeClr val="accent5">
                    <a:lumMod val="50000"/>
                  </a:schemeClr>
                </a:solidFill>
                <a:latin typeface="微软雅黑" panose="020B0503020204020204" pitchFamily="34" charset="-122"/>
              </a:rPr>
              <a:t>因变量    只取</a:t>
            </a:r>
            <a:r>
              <a:rPr lang="en-US" altLang="zh-CN" sz="2400" dirty="0">
                <a:solidFill>
                  <a:schemeClr val="accent5">
                    <a:lumMod val="50000"/>
                  </a:schemeClr>
                </a:solidFill>
                <a:latin typeface="微软雅黑" panose="020B0503020204020204" pitchFamily="34" charset="-122"/>
              </a:rPr>
              <a:t>0</a:t>
            </a:r>
            <a:r>
              <a:rPr lang="zh-CN" altLang="en-US" sz="2400" dirty="0">
                <a:solidFill>
                  <a:schemeClr val="accent5">
                    <a:lumMod val="50000"/>
                  </a:schemeClr>
                </a:solidFill>
                <a:latin typeface="微软雅黑" panose="020B0503020204020204" pitchFamily="34" charset="-122"/>
              </a:rPr>
              <a:t>、</a:t>
            </a:r>
            <a:r>
              <a:rPr lang="en-US" altLang="zh-CN" sz="2400" dirty="0">
                <a:solidFill>
                  <a:schemeClr val="accent5">
                    <a:lumMod val="50000"/>
                  </a:schemeClr>
                </a:solidFill>
                <a:latin typeface="微软雅黑" panose="020B0503020204020204" pitchFamily="34" charset="-122"/>
              </a:rPr>
              <a:t>1</a:t>
            </a:r>
            <a:r>
              <a:rPr lang="zh-CN" altLang="en-US" sz="2400" dirty="0">
                <a:solidFill>
                  <a:schemeClr val="accent5">
                    <a:lumMod val="50000"/>
                  </a:schemeClr>
                </a:solidFill>
                <a:latin typeface="微软雅黑" panose="020B0503020204020204" pitchFamily="34" charset="-122"/>
              </a:rPr>
              <a:t>两个数值的虚拟变量，是一个两点分布变量，在给定的条件下，记概率</a:t>
            </a:r>
          </a:p>
        </p:txBody>
      </p:sp>
      <p:graphicFrame>
        <p:nvGraphicFramePr>
          <p:cNvPr id="55299" name="Object 14"/>
          <p:cNvGraphicFramePr>
            <a:graphicFrameLocks noGrp="1" noChangeAspect="1"/>
          </p:cNvGraphicFramePr>
          <p:nvPr>
            <p:ph sz="quarter" idx="3"/>
            <p:extLst>
              <p:ext uri="{D42A27DB-BD31-4B8C-83A1-F6EECF244321}">
                <p14:modId xmlns:p14="http://schemas.microsoft.com/office/powerpoint/2010/main" val="1965649336"/>
              </p:ext>
            </p:extLst>
          </p:nvPr>
        </p:nvGraphicFramePr>
        <p:xfrm>
          <a:off x="3976688" y="704851"/>
          <a:ext cx="379412" cy="448938"/>
        </p:xfrm>
        <a:graphic>
          <a:graphicData uri="http://schemas.openxmlformats.org/presentationml/2006/ole">
            <mc:AlternateContent xmlns:mc="http://schemas.openxmlformats.org/markup-compatibility/2006">
              <mc:Choice xmlns:v="urn:schemas-microsoft-com:vml" Requires="v">
                <p:oleObj spid="_x0000_s151566" name="Equation" r:id="rId3" imgW="139579" imgH="164957" progId="Equation.DSMT4">
                  <p:embed/>
                </p:oleObj>
              </mc:Choice>
              <mc:Fallback>
                <p:oleObj name="Equation" r:id="rId3" imgW="139579" imgH="164957" progId="Equation.DSMT4">
                  <p:embed/>
                  <p:pic>
                    <p:nvPicPr>
                      <p:cNvPr id="55299"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6688" y="704851"/>
                        <a:ext cx="379412" cy="448938"/>
                      </a:xfrm>
                      <a:prstGeom prst="rect">
                        <a:avLst/>
                      </a:prstGeom>
                      <a:noFill/>
                      <a:ln>
                        <a:noFill/>
                      </a:ln>
                      <a:effectLst/>
                      <a:extLst/>
                    </p:spPr>
                  </p:pic>
                </p:oleObj>
              </mc:Fallback>
            </mc:AlternateContent>
          </a:graphicData>
        </a:graphic>
      </p:graphicFrame>
      <p:graphicFrame>
        <p:nvGraphicFramePr>
          <p:cNvPr id="55300" name="Object 18"/>
          <p:cNvGraphicFramePr>
            <a:graphicFrameLocks noChangeAspect="1"/>
          </p:cNvGraphicFramePr>
          <p:nvPr>
            <p:extLst>
              <p:ext uri="{D42A27DB-BD31-4B8C-83A1-F6EECF244321}">
                <p14:modId xmlns:p14="http://schemas.microsoft.com/office/powerpoint/2010/main" val="782071843"/>
              </p:ext>
            </p:extLst>
          </p:nvPr>
        </p:nvGraphicFramePr>
        <p:xfrm>
          <a:off x="4356100" y="1497014"/>
          <a:ext cx="3887788" cy="644525"/>
        </p:xfrm>
        <a:graphic>
          <a:graphicData uri="http://schemas.openxmlformats.org/presentationml/2006/ole">
            <mc:AlternateContent xmlns:mc="http://schemas.openxmlformats.org/markup-compatibility/2006">
              <mc:Choice xmlns:v="urn:schemas-microsoft-com:vml" Requires="v">
                <p:oleObj spid="_x0000_s151567" name="Equation" r:id="rId5" imgW="1663700" imgH="279400" progId="Equation.DSMT4">
                  <p:embed/>
                </p:oleObj>
              </mc:Choice>
              <mc:Fallback>
                <p:oleObj name="Equation" r:id="rId5" imgW="1663700" imgH="279400" progId="Equation.DSMT4">
                  <p:embed/>
                  <p:pic>
                    <p:nvPicPr>
                      <p:cNvPr id="5530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1497014"/>
                        <a:ext cx="388778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1" name="Object 17"/>
          <p:cNvGraphicFramePr>
            <a:graphicFrameLocks noChangeAspect="1"/>
          </p:cNvGraphicFramePr>
          <p:nvPr>
            <p:extLst>
              <p:ext uri="{D42A27DB-BD31-4B8C-83A1-F6EECF244321}">
                <p14:modId xmlns:p14="http://schemas.microsoft.com/office/powerpoint/2010/main" val="898230744"/>
              </p:ext>
            </p:extLst>
          </p:nvPr>
        </p:nvGraphicFramePr>
        <p:xfrm>
          <a:off x="4356100" y="2001839"/>
          <a:ext cx="4465638" cy="657225"/>
        </p:xfrm>
        <a:graphic>
          <a:graphicData uri="http://schemas.openxmlformats.org/presentationml/2006/ole">
            <mc:AlternateContent xmlns:mc="http://schemas.openxmlformats.org/markup-compatibility/2006">
              <mc:Choice xmlns:v="urn:schemas-microsoft-com:vml" Requires="v">
                <p:oleObj spid="_x0000_s151568" name="Equation" r:id="rId7" imgW="1879600" imgH="279400" progId="Equation.DSMT4">
                  <p:embed/>
                </p:oleObj>
              </mc:Choice>
              <mc:Fallback>
                <p:oleObj name="Equation" r:id="rId7" imgW="1879600" imgH="279400" progId="Equation.DSMT4">
                  <p:embed/>
                  <p:pic>
                    <p:nvPicPr>
                      <p:cNvPr id="55301"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2001839"/>
                        <a:ext cx="446563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2" name="Object 22"/>
          <p:cNvGraphicFramePr>
            <a:graphicFrameLocks noChangeAspect="1"/>
          </p:cNvGraphicFramePr>
          <p:nvPr>
            <p:extLst>
              <p:ext uri="{D42A27DB-BD31-4B8C-83A1-F6EECF244321}">
                <p14:modId xmlns:p14="http://schemas.microsoft.com/office/powerpoint/2010/main" val="3783263854"/>
              </p:ext>
            </p:extLst>
          </p:nvPr>
        </p:nvGraphicFramePr>
        <p:xfrm>
          <a:off x="2008189" y="2649538"/>
          <a:ext cx="6092825" cy="1358900"/>
        </p:xfrm>
        <a:graphic>
          <a:graphicData uri="http://schemas.openxmlformats.org/presentationml/2006/ole">
            <mc:AlternateContent xmlns:mc="http://schemas.openxmlformats.org/markup-compatibility/2006">
              <mc:Choice xmlns:v="urn:schemas-microsoft-com:vml" Requires="v">
                <p:oleObj spid="_x0000_s151569" name="Equation" r:id="rId9" imgW="2730500" imgH="609600" progId="Equation.DSMT4">
                  <p:embed/>
                </p:oleObj>
              </mc:Choice>
              <mc:Fallback>
                <p:oleObj name="Equation" r:id="rId9" imgW="2730500" imgH="609600" progId="Equation.DSMT4">
                  <p:embed/>
                  <p:pic>
                    <p:nvPicPr>
                      <p:cNvPr id="55302"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8189" y="2649538"/>
                        <a:ext cx="6092825"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3" name="Rectangle 25"/>
          <p:cNvSpPr>
            <a:spLocks noChangeArrowheads="1"/>
          </p:cNvSpPr>
          <p:nvPr/>
        </p:nvSpPr>
        <p:spPr bwMode="auto">
          <a:xfrm>
            <a:off x="1584326" y="2515543"/>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5">
                  <a:lumMod val="50000"/>
                </a:schemeClr>
              </a:solidFill>
              <a:latin typeface="微软雅黑" panose="020B0503020204020204" pitchFamily="34" charset="-122"/>
              <a:ea typeface="微软雅黑" panose="020B0503020204020204" pitchFamily="34" charset="-122"/>
            </a:endParaRPr>
          </a:p>
        </p:txBody>
      </p:sp>
      <p:graphicFrame>
        <p:nvGraphicFramePr>
          <p:cNvPr id="55304" name="Object 24"/>
          <p:cNvGraphicFramePr>
            <a:graphicFrameLocks noChangeAspect="1"/>
          </p:cNvGraphicFramePr>
          <p:nvPr>
            <p:extLst>
              <p:ext uri="{D42A27DB-BD31-4B8C-83A1-F6EECF244321}">
                <p14:modId xmlns:p14="http://schemas.microsoft.com/office/powerpoint/2010/main" val="1271492140"/>
              </p:ext>
            </p:extLst>
          </p:nvPr>
        </p:nvGraphicFramePr>
        <p:xfrm>
          <a:off x="1992313" y="4017963"/>
          <a:ext cx="7467600" cy="552450"/>
        </p:xfrm>
        <a:graphic>
          <a:graphicData uri="http://schemas.openxmlformats.org/presentationml/2006/ole">
            <mc:AlternateContent xmlns:mc="http://schemas.openxmlformats.org/markup-compatibility/2006">
              <mc:Choice xmlns:v="urn:schemas-microsoft-com:vml" Requires="v">
                <p:oleObj spid="_x0000_s151570" name="Equation" r:id="rId11" imgW="3111500" imgH="241300" progId="Equation.DSMT4">
                  <p:embed/>
                </p:oleObj>
              </mc:Choice>
              <mc:Fallback>
                <p:oleObj name="Equation" r:id="rId11" imgW="3111500" imgH="241300" progId="Equation.DSMT4">
                  <p:embed/>
                  <p:pic>
                    <p:nvPicPr>
                      <p:cNvPr id="55304"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92313" y="4017963"/>
                        <a:ext cx="74676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5" name="Text Box 26"/>
          <p:cNvSpPr txBox="1">
            <a:spLocks noChangeArrowheads="1"/>
          </p:cNvSpPr>
          <p:nvPr/>
        </p:nvSpPr>
        <p:spPr bwMode="auto">
          <a:xfrm>
            <a:off x="1835150" y="4737101"/>
            <a:ext cx="86042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lang="zh-CN" altLang="en-US" sz="2400" dirty="0" smtClean="0">
                <a:solidFill>
                  <a:schemeClr val="accent5">
                    <a:lumMod val="50000"/>
                  </a:schemeClr>
                </a:solidFill>
                <a:latin typeface="微软雅黑" panose="020B0503020204020204" pitchFamily="34" charset="-122"/>
                <a:ea typeface="微软雅黑" panose="020B0503020204020204" pitchFamily="34" charset="-122"/>
              </a:rPr>
              <a:t>       这时</a:t>
            </a:r>
            <a:r>
              <a:rPr lang="zh-CN" altLang="en-US" sz="2400" dirty="0">
                <a:solidFill>
                  <a:schemeClr val="accent5">
                    <a:lumMod val="50000"/>
                  </a:schemeClr>
                </a:solidFill>
                <a:latin typeface="微软雅黑" panose="020B0503020204020204" pitchFamily="34" charset="-122"/>
                <a:ea typeface="微软雅黑" panose="020B0503020204020204" pitchFamily="34" charset="-122"/>
              </a:rPr>
              <a:t>所建立的线性回归模型就是在分析当自变量变化时，                                   概率是如何变化的。 </a:t>
            </a:r>
          </a:p>
        </p:txBody>
      </p:sp>
      <p:sp>
        <p:nvSpPr>
          <p:cNvPr id="55306" name="Rectangle 28"/>
          <p:cNvSpPr>
            <a:spLocks noChangeArrowheads="1"/>
          </p:cNvSpPr>
          <p:nvPr/>
        </p:nvSpPr>
        <p:spPr bwMode="auto">
          <a:xfrm>
            <a:off x="1584326" y="2496493"/>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5">
                  <a:lumMod val="50000"/>
                </a:schemeClr>
              </a:solidFill>
              <a:latin typeface="微软雅黑" panose="020B0503020204020204" pitchFamily="34" charset="-122"/>
              <a:ea typeface="微软雅黑" panose="020B0503020204020204" pitchFamily="34" charset="-122"/>
            </a:endParaRPr>
          </a:p>
        </p:txBody>
      </p:sp>
      <p:graphicFrame>
        <p:nvGraphicFramePr>
          <p:cNvPr id="55307" name="Object 27"/>
          <p:cNvGraphicFramePr>
            <a:graphicFrameLocks noChangeAspect="1"/>
          </p:cNvGraphicFramePr>
          <p:nvPr>
            <p:extLst>
              <p:ext uri="{D42A27DB-BD31-4B8C-83A1-F6EECF244321}">
                <p14:modId xmlns:p14="http://schemas.microsoft.com/office/powerpoint/2010/main" val="2887500500"/>
              </p:ext>
            </p:extLst>
          </p:nvPr>
        </p:nvGraphicFramePr>
        <p:xfrm>
          <a:off x="3924300" y="5735639"/>
          <a:ext cx="3168650" cy="625475"/>
        </p:xfrm>
        <a:graphic>
          <a:graphicData uri="http://schemas.openxmlformats.org/presentationml/2006/ole">
            <mc:AlternateContent xmlns:mc="http://schemas.openxmlformats.org/markup-compatibility/2006">
              <mc:Choice xmlns:v="urn:schemas-microsoft-com:vml" Requires="v">
                <p:oleObj spid="_x0000_s151571" name="Equation" r:id="rId13" imgW="1397000" imgH="279400" progId="Equation.DSMT4">
                  <p:embed/>
                </p:oleObj>
              </mc:Choice>
              <mc:Fallback>
                <p:oleObj name="Equation" r:id="rId13" imgW="1397000" imgH="279400" progId="Equation.DSMT4">
                  <p:embed/>
                  <p:pic>
                    <p:nvPicPr>
                      <p:cNvPr id="55307"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4300" y="5735639"/>
                        <a:ext cx="31686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749775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sz="half" idx="1"/>
          </p:nvPr>
        </p:nvSpPr>
        <p:spPr>
          <a:xfrm>
            <a:off x="1919288" y="549276"/>
            <a:ext cx="8424862" cy="4525963"/>
          </a:xfrm>
        </p:spPr>
        <p:txBody>
          <a:bodyPr>
            <a:normAutofit fontScale="77500" lnSpcReduction="20000"/>
          </a:bodyPr>
          <a:lstStyle/>
          <a:p>
            <a:pPr marL="0" indent="0">
              <a:lnSpc>
                <a:spcPct val="150000"/>
              </a:lnSpc>
              <a:buNone/>
            </a:pPr>
            <a:r>
              <a:rPr lang="zh-CN" altLang="en-US" b="1" u="sng" dirty="0">
                <a:solidFill>
                  <a:schemeClr val="accent5">
                    <a:lumMod val="50000"/>
                  </a:schemeClr>
                </a:solidFill>
                <a:latin typeface="微软雅黑" panose="020B0503020204020204" pitchFamily="34" charset="-122"/>
              </a:rPr>
              <a:t>问题：</a:t>
            </a:r>
          </a:p>
          <a:p>
            <a:pPr marL="0" indent="0">
              <a:lnSpc>
                <a:spcPct val="150000"/>
              </a:lnSpc>
              <a:buNone/>
            </a:pPr>
            <a:r>
              <a:rPr lang="zh-CN" altLang="en-US" dirty="0">
                <a:solidFill>
                  <a:schemeClr val="accent5">
                    <a:lumMod val="50000"/>
                  </a:schemeClr>
                </a:solidFill>
                <a:latin typeface="微软雅黑" panose="020B0503020204020204" pitchFamily="34" charset="-122"/>
              </a:rPr>
              <a:t>（</a:t>
            </a:r>
            <a:r>
              <a:rPr lang="en-US" altLang="zh-CN" dirty="0">
                <a:solidFill>
                  <a:schemeClr val="accent5">
                    <a:lumMod val="50000"/>
                  </a:schemeClr>
                </a:solidFill>
                <a:latin typeface="微软雅黑" panose="020B0503020204020204" pitchFamily="34" charset="-122"/>
              </a:rPr>
              <a:t>1</a:t>
            </a:r>
            <a:r>
              <a:rPr lang="zh-CN" altLang="en-US" dirty="0">
                <a:solidFill>
                  <a:schemeClr val="accent5">
                    <a:lumMod val="50000"/>
                  </a:schemeClr>
                </a:solidFill>
                <a:latin typeface="微软雅黑" panose="020B0503020204020204" pitchFamily="34" charset="-122"/>
              </a:rPr>
              <a:t>）事件概率值</a:t>
            </a:r>
          </a:p>
          <a:p>
            <a:pPr marL="0" indent="0">
              <a:lnSpc>
                <a:spcPct val="150000"/>
              </a:lnSpc>
              <a:buNone/>
            </a:pPr>
            <a:r>
              <a:rPr lang="zh-CN" altLang="en-US" dirty="0">
                <a:solidFill>
                  <a:schemeClr val="accent5">
                    <a:lumMod val="50000"/>
                  </a:schemeClr>
                </a:solidFill>
                <a:latin typeface="微软雅黑" panose="020B0503020204020204" pitchFamily="34" charset="-122"/>
              </a:rPr>
              <a:t>                                                     </a:t>
            </a:r>
          </a:p>
          <a:p>
            <a:pPr marL="0" indent="0">
              <a:lnSpc>
                <a:spcPct val="150000"/>
              </a:lnSpc>
              <a:buNone/>
            </a:pPr>
            <a:r>
              <a:rPr lang="zh-CN" altLang="en-US" dirty="0">
                <a:solidFill>
                  <a:schemeClr val="accent5">
                    <a:lumMod val="50000"/>
                  </a:schemeClr>
                </a:solidFill>
                <a:latin typeface="微软雅黑" panose="020B0503020204020204" pitchFamily="34" charset="-122"/>
              </a:rPr>
              <a:t>  的取值只能在</a:t>
            </a:r>
            <a:r>
              <a:rPr lang="en-US" altLang="zh-CN" dirty="0">
                <a:solidFill>
                  <a:schemeClr val="accent5">
                    <a:lumMod val="50000"/>
                  </a:schemeClr>
                </a:solidFill>
                <a:latin typeface="微软雅黑" panose="020B0503020204020204" pitchFamily="34" charset="-122"/>
              </a:rPr>
              <a:t>[0</a:t>
            </a:r>
            <a:r>
              <a:rPr lang="zh-CN" altLang="en-US" dirty="0">
                <a:solidFill>
                  <a:schemeClr val="accent5">
                    <a:lumMod val="50000"/>
                  </a:schemeClr>
                </a:solidFill>
                <a:latin typeface="微软雅黑" panose="020B0503020204020204" pitchFamily="34" charset="-122"/>
              </a:rPr>
              <a:t>，</a:t>
            </a:r>
            <a:r>
              <a:rPr lang="en-US" altLang="zh-CN" dirty="0">
                <a:solidFill>
                  <a:schemeClr val="accent5">
                    <a:lumMod val="50000"/>
                  </a:schemeClr>
                </a:solidFill>
                <a:latin typeface="微软雅黑" panose="020B0503020204020204" pitchFamily="34" charset="-122"/>
              </a:rPr>
              <a:t>1]</a:t>
            </a:r>
            <a:r>
              <a:rPr lang="zh-CN" altLang="en-US" dirty="0">
                <a:solidFill>
                  <a:schemeClr val="accent5">
                    <a:lumMod val="50000"/>
                  </a:schemeClr>
                </a:solidFill>
                <a:latin typeface="微软雅黑" panose="020B0503020204020204" pitchFamily="34" charset="-122"/>
              </a:rPr>
              <a:t>范围内；</a:t>
            </a:r>
          </a:p>
          <a:p>
            <a:pPr marL="0" indent="0">
              <a:lnSpc>
                <a:spcPct val="150000"/>
              </a:lnSpc>
              <a:buNone/>
            </a:pPr>
            <a:r>
              <a:rPr lang="zh-CN" altLang="en-US" dirty="0">
                <a:solidFill>
                  <a:schemeClr val="accent5">
                    <a:lumMod val="50000"/>
                  </a:schemeClr>
                </a:solidFill>
                <a:latin typeface="微软雅黑" panose="020B0503020204020204" pitchFamily="34" charset="-122"/>
              </a:rPr>
              <a:t>（</a:t>
            </a:r>
            <a:r>
              <a:rPr lang="en-US" altLang="zh-CN" dirty="0">
                <a:solidFill>
                  <a:schemeClr val="accent5">
                    <a:lumMod val="50000"/>
                  </a:schemeClr>
                </a:solidFill>
                <a:latin typeface="微软雅黑" panose="020B0503020204020204" pitchFamily="34" charset="-122"/>
              </a:rPr>
              <a:t>2</a:t>
            </a:r>
            <a:r>
              <a:rPr lang="zh-CN" altLang="en-US" dirty="0">
                <a:solidFill>
                  <a:schemeClr val="accent5">
                    <a:lumMod val="50000"/>
                  </a:schemeClr>
                </a:solidFill>
                <a:latin typeface="微软雅黑" panose="020B0503020204020204" pitchFamily="34" charset="-122"/>
              </a:rPr>
              <a:t>）随机误差项有</a:t>
            </a:r>
            <a:r>
              <a:rPr lang="zh-CN" altLang="en-US" b="1" dirty="0">
                <a:solidFill>
                  <a:schemeClr val="accent5">
                    <a:lumMod val="50000"/>
                  </a:schemeClr>
                </a:solidFill>
                <a:latin typeface="微软雅黑" panose="020B0503020204020204" pitchFamily="34" charset="-122"/>
              </a:rPr>
              <a:t>不变方差</a:t>
            </a:r>
            <a:r>
              <a:rPr lang="zh-CN" altLang="en-US" dirty="0">
                <a:solidFill>
                  <a:schemeClr val="accent5">
                    <a:lumMod val="50000"/>
                  </a:schemeClr>
                </a:solidFill>
                <a:latin typeface="微软雅黑" panose="020B0503020204020204" pitchFamily="34" charset="-122"/>
              </a:rPr>
              <a:t>的假设已不能再维持。</a:t>
            </a:r>
          </a:p>
          <a:p>
            <a:pPr marL="0" indent="0">
              <a:lnSpc>
                <a:spcPct val="150000"/>
              </a:lnSpc>
              <a:buNone/>
            </a:pPr>
            <a:endParaRPr lang="zh-CN" altLang="en-US" dirty="0">
              <a:solidFill>
                <a:schemeClr val="accent5">
                  <a:lumMod val="50000"/>
                </a:schemeClr>
              </a:solidFill>
              <a:latin typeface="微软雅黑" panose="020B0503020204020204" pitchFamily="34" charset="-122"/>
            </a:endParaRPr>
          </a:p>
          <a:p>
            <a:pPr marL="0" indent="0">
              <a:lnSpc>
                <a:spcPct val="150000"/>
              </a:lnSpc>
              <a:buNone/>
            </a:pPr>
            <a:r>
              <a:rPr lang="zh-CN" altLang="en-US" dirty="0" smtClean="0">
                <a:solidFill>
                  <a:schemeClr val="accent5">
                    <a:lumMod val="50000"/>
                  </a:schemeClr>
                </a:solidFill>
                <a:latin typeface="微软雅黑" panose="020B0503020204020204" pitchFamily="34" charset="-122"/>
              </a:rPr>
              <a:t>       因此</a:t>
            </a:r>
            <a:r>
              <a:rPr lang="zh-CN" altLang="en-US" dirty="0">
                <a:solidFill>
                  <a:schemeClr val="accent5">
                    <a:lumMod val="50000"/>
                  </a:schemeClr>
                </a:solidFill>
                <a:latin typeface="微软雅黑" panose="020B0503020204020204" pitchFamily="34" charset="-122"/>
              </a:rPr>
              <a:t>，在因变量为定性变量的情况下，普通线性回归模型是不适用的。  </a:t>
            </a:r>
          </a:p>
        </p:txBody>
      </p:sp>
      <p:graphicFrame>
        <p:nvGraphicFramePr>
          <p:cNvPr id="56323" name="Object 4"/>
          <p:cNvGraphicFramePr>
            <a:graphicFrameLocks noGrp="1" noChangeAspect="1"/>
          </p:cNvGraphicFramePr>
          <p:nvPr>
            <p:ph sz="half" idx="2"/>
            <p:extLst>
              <p:ext uri="{D42A27DB-BD31-4B8C-83A1-F6EECF244321}">
                <p14:modId xmlns:p14="http://schemas.microsoft.com/office/powerpoint/2010/main" val="2503875718"/>
              </p:ext>
            </p:extLst>
          </p:nvPr>
        </p:nvGraphicFramePr>
        <p:xfrm>
          <a:off x="2697163" y="1714499"/>
          <a:ext cx="6553200" cy="497523"/>
        </p:xfrm>
        <a:graphic>
          <a:graphicData uri="http://schemas.openxmlformats.org/presentationml/2006/ole">
            <mc:AlternateContent xmlns:mc="http://schemas.openxmlformats.org/markup-compatibility/2006">
              <mc:Choice xmlns:v="urn:schemas-microsoft-com:vml" Requires="v">
                <p:oleObj spid="_x0000_s152580" name="Equation" r:id="rId3" imgW="3111500" imgH="241300" progId="Equation.DSMT4">
                  <p:embed/>
                </p:oleObj>
              </mc:Choice>
              <mc:Fallback>
                <p:oleObj name="Equation" r:id="rId3" imgW="3111500" imgH="241300" progId="Equation.DSMT4">
                  <p:embed/>
                  <p:pic>
                    <p:nvPicPr>
                      <p:cNvPr id="5632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7163" y="1714499"/>
                        <a:ext cx="6553200" cy="49752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608394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内容占位符 16385"/>
          <p:cNvGraphicFramePr>
            <a:graphicFrameLocks noGrp="1"/>
          </p:cNvGraphicFramePr>
          <p:nvPr>
            <p:ph idx="4294967295"/>
          </p:nvPr>
        </p:nvGraphicFramePr>
        <p:xfrm>
          <a:off x="2819401" y="1447800"/>
          <a:ext cx="7129463" cy="3455988"/>
        </p:xfrm>
        <a:graphic>
          <a:graphicData uri="http://schemas.openxmlformats.org/drawingml/2006/table">
            <a:tbl>
              <a:tblPr/>
              <a:tblGrid>
                <a:gridCol w="1425575">
                  <a:extLst>
                    <a:ext uri="{9D8B030D-6E8A-4147-A177-3AD203B41FA5}">
                      <a16:colId xmlns:a16="http://schemas.microsoft.com/office/drawing/2014/main" val="20000"/>
                    </a:ext>
                  </a:extLst>
                </a:gridCol>
                <a:gridCol w="1425575">
                  <a:extLst>
                    <a:ext uri="{9D8B030D-6E8A-4147-A177-3AD203B41FA5}">
                      <a16:colId xmlns:a16="http://schemas.microsoft.com/office/drawing/2014/main" val="20001"/>
                    </a:ext>
                  </a:extLst>
                </a:gridCol>
                <a:gridCol w="1427163">
                  <a:extLst>
                    <a:ext uri="{9D8B030D-6E8A-4147-A177-3AD203B41FA5}">
                      <a16:colId xmlns:a16="http://schemas.microsoft.com/office/drawing/2014/main" val="20002"/>
                    </a:ext>
                  </a:extLst>
                </a:gridCol>
                <a:gridCol w="1425575">
                  <a:extLst>
                    <a:ext uri="{9D8B030D-6E8A-4147-A177-3AD203B41FA5}">
                      <a16:colId xmlns:a16="http://schemas.microsoft.com/office/drawing/2014/main" val="20003"/>
                    </a:ext>
                  </a:extLst>
                </a:gridCol>
                <a:gridCol w="1425575">
                  <a:extLst>
                    <a:ext uri="{9D8B030D-6E8A-4147-A177-3AD203B41FA5}">
                      <a16:colId xmlns:a16="http://schemas.microsoft.com/office/drawing/2014/main" val="20004"/>
                    </a:ext>
                  </a:extLst>
                </a:gridCol>
              </a:tblGrid>
              <a:tr h="431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0.04</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0.01</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1.5</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0.71</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1400" b="1" dirty="0">
                          <a:latin typeface="宋体" pitchFamily="2" charset="-122"/>
                        </a:rPr>
                        <a:t>未知</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-0.06</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-0.06</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1.37</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0.4</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1400" b="1" dirty="0">
                          <a:latin typeface="宋体" pitchFamily="2" charset="-122"/>
                        </a:rPr>
                        <a:t>未知</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0.07</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-0.01</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1.37</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0.34</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1400" b="1" dirty="0">
                          <a:latin typeface="宋体" pitchFamily="2" charset="-122"/>
                        </a:rPr>
                        <a:t>未知</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88">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-0.13</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-0.14</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1.42</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0.44</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1400" b="1" dirty="0">
                          <a:latin typeface="宋体" pitchFamily="2" charset="-122"/>
                        </a:rPr>
                        <a:t>未知</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0.15</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0.06</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2.23</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0.56</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1400" b="1" dirty="0">
                          <a:latin typeface="宋体" pitchFamily="2" charset="-122"/>
                        </a:rPr>
                        <a:t>未知</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0.16</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0.05</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2.31</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0.2</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1400" b="1" dirty="0">
                          <a:latin typeface="宋体" pitchFamily="2" charset="-122"/>
                        </a:rPr>
                        <a:t>未知</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0.29</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0.06</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1.84</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0.38</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1400" b="1" dirty="0">
                          <a:latin typeface="宋体" pitchFamily="2" charset="-122"/>
                        </a:rPr>
                        <a:t>未知</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0.54</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0.11</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2.33</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en-US" altLang="x-none" sz="1400" b="1">
                          <a:latin typeface="宋体" pitchFamily="2" charset="-122"/>
                        </a:rPr>
                        <a:t>0.48</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tx1"/>
                          </a:solidFill>
                          <a:latin typeface="Arial" pitchFamily="34" charset="0"/>
                          <a:ea typeface="宋体"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fontAlgn="ctr" hangingPunct="1">
                        <a:spcBef>
                          <a:spcPct val="0"/>
                        </a:spcBef>
                        <a:buNone/>
                      </a:pPr>
                      <a:r>
                        <a:rPr lang="zh-CN" altLang="en-US" sz="1400" b="1" dirty="0">
                          <a:latin typeface="宋体" pitchFamily="2" charset="-122"/>
                        </a:rPr>
                        <a:t>未知</a:t>
                      </a:r>
                      <a:endParaRPr lang="en-US" altLang="x-none" sz="1400" b="1">
                        <a:latin typeface="Times New Roman"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85033261"/>
      </p:ext>
    </p:extLst>
  </p:cSld>
  <p:clrMapOvr>
    <a:masterClrMapping/>
  </p:clrMapOvr>
  <p:transition spd="med">
    <p:strips dir="l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847850" y="-90488"/>
            <a:ext cx="8229600" cy="1143001"/>
          </a:xfrm>
        </p:spPr>
        <p:txBody>
          <a:bodyPr/>
          <a:lstStyle/>
          <a:p>
            <a:r>
              <a:rPr lang="zh-CN" altLang="en-US" sz="3600">
                <a:solidFill>
                  <a:srgbClr val="0033CC"/>
                </a:solidFill>
              </a:rPr>
              <a:t>考虑采用非线性模型 </a:t>
            </a:r>
            <a:r>
              <a:rPr lang="zh-CN" altLang="en-US" smtClean="0">
                <a:solidFill>
                  <a:srgbClr val="FF3300"/>
                </a:solidFill>
              </a:rPr>
              <a:t>（</a:t>
            </a:r>
            <a:r>
              <a:rPr lang="en-US" altLang="zh-CN" smtClean="0">
                <a:solidFill>
                  <a:srgbClr val="FF3300"/>
                </a:solidFill>
              </a:rPr>
              <a:t>S</a:t>
            </a:r>
            <a:r>
              <a:rPr lang="zh-CN" altLang="en-US" smtClean="0">
                <a:solidFill>
                  <a:srgbClr val="FF3300"/>
                </a:solidFill>
              </a:rPr>
              <a:t>型曲线）</a:t>
            </a:r>
          </a:p>
        </p:txBody>
      </p:sp>
      <p:sp>
        <p:nvSpPr>
          <p:cNvPr id="57347" name="Rectangle 3"/>
          <p:cNvSpPr>
            <a:spLocks noGrp="1" noChangeArrowheads="1"/>
          </p:cNvSpPr>
          <p:nvPr>
            <p:ph type="body" sz="half" idx="1"/>
          </p:nvPr>
        </p:nvSpPr>
        <p:spPr/>
        <p:txBody>
          <a:bodyPr/>
          <a:lstStyle/>
          <a:p>
            <a:pPr>
              <a:buFontTx/>
              <a:buNone/>
            </a:pPr>
            <a:endParaRPr lang="en-US" altLang="zh-CN" sz="2400"/>
          </a:p>
          <a:p>
            <a:pPr>
              <a:buFontTx/>
              <a:buNone/>
            </a:pPr>
            <a:r>
              <a:rPr lang="en-US" altLang="zh-CN" sz="2400" b="1">
                <a:solidFill>
                  <a:srgbClr val="3333FF"/>
                </a:solidFill>
              </a:rPr>
              <a:t>logistic</a:t>
            </a:r>
            <a:r>
              <a:rPr lang="zh-CN" altLang="en-US" sz="2400" b="1">
                <a:solidFill>
                  <a:srgbClr val="3333FF"/>
                </a:solidFill>
              </a:rPr>
              <a:t>函数</a:t>
            </a:r>
            <a:r>
              <a:rPr lang="zh-CN" altLang="en-US" sz="2400"/>
              <a:t>的值域为  </a:t>
            </a:r>
          </a:p>
        </p:txBody>
      </p:sp>
      <p:sp>
        <p:nvSpPr>
          <p:cNvPr id="57348" name="Rectangle 5"/>
          <p:cNvSpPr>
            <a:spLocks noChangeArrowheads="1"/>
          </p:cNvSpPr>
          <p:nvPr/>
        </p:nvSpPr>
        <p:spPr bwMode="auto">
          <a:xfrm>
            <a:off x="1524001" y="30347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7349" name="Object 4"/>
          <p:cNvGraphicFramePr>
            <a:graphicFrameLocks noChangeAspect="1"/>
          </p:cNvGraphicFramePr>
          <p:nvPr/>
        </p:nvGraphicFramePr>
        <p:xfrm>
          <a:off x="3071814" y="2565401"/>
          <a:ext cx="1800225" cy="900113"/>
        </p:xfrm>
        <a:graphic>
          <a:graphicData uri="http://schemas.openxmlformats.org/presentationml/2006/ole">
            <mc:AlternateContent xmlns:mc="http://schemas.openxmlformats.org/markup-compatibility/2006">
              <mc:Choice xmlns:v="urn:schemas-microsoft-com:vml" Requires="v">
                <p:oleObj spid="_x0000_s153612" name="Equation" r:id="rId3" imgW="838200" imgH="419100" progId="Equation.DSMT4">
                  <p:embed/>
                </p:oleObj>
              </mc:Choice>
              <mc:Fallback>
                <p:oleObj name="Equation" r:id="rId3" imgW="838200" imgH="419100" progId="Equation.DSMT4">
                  <p:embed/>
                  <p:pic>
                    <p:nvPicPr>
                      <p:cNvPr id="5734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4" y="2565401"/>
                        <a:ext cx="1800225" cy="9001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0" name="Rectangle 7"/>
          <p:cNvSpPr>
            <a:spLocks noChangeArrowheads="1"/>
          </p:cNvSpPr>
          <p:nvPr/>
        </p:nvSpPr>
        <p:spPr bwMode="auto">
          <a:xfrm>
            <a:off x="1524001"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7351" name="Object 6"/>
          <p:cNvGraphicFramePr>
            <a:graphicFrameLocks noChangeAspect="1"/>
          </p:cNvGraphicFramePr>
          <p:nvPr/>
        </p:nvGraphicFramePr>
        <p:xfrm>
          <a:off x="5014914" y="2079625"/>
          <a:ext cx="649287" cy="412750"/>
        </p:xfrm>
        <a:graphic>
          <a:graphicData uri="http://schemas.openxmlformats.org/presentationml/2006/ole">
            <mc:AlternateContent xmlns:mc="http://schemas.openxmlformats.org/markup-compatibility/2006">
              <mc:Choice xmlns:v="urn:schemas-microsoft-com:vml" Requires="v">
                <p:oleObj spid="_x0000_s153613" name="Equation" r:id="rId5" imgW="317225" imgH="203024" progId="Equation.DSMT4">
                  <p:embed/>
                </p:oleObj>
              </mc:Choice>
              <mc:Fallback>
                <p:oleObj name="Equation" r:id="rId5" imgW="317225" imgH="203024" progId="Equation.DSMT4">
                  <p:embed/>
                  <p:pic>
                    <p:nvPicPr>
                      <p:cNvPr id="5735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4914" y="2079625"/>
                        <a:ext cx="6492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735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6725" y="981076"/>
            <a:ext cx="381635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10"/>
          <p:cNvSpPr>
            <a:spLocks noChangeArrowheads="1"/>
          </p:cNvSpPr>
          <p:nvPr/>
        </p:nvSpPr>
        <p:spPr bwMode="auto">
          <a:xfrm>
            <a:off x="1524001" y="3617269"/>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cs typeface="Arial" panose="020B0604020202020204" pitchFamily="34" charset="0"/>
              </a:rPr>
              <a:t>用</a:t>
            </a:r>
            <a:endParaRPr lang="zh-CN" altLang="en-US" sz="2400"/>
          </a:p>
        </p:txBody>
      </p:sp>
      <p:graphicFrame>
        <p:nvGraphicFramePr>
          <p:cNvPr id="57354" name="Object 9"/>
          <p:cNvGraphicFramePr>
            <a:graphicFrameLocks noChangeAspect="1"/>
          </p:cNvGraphicFramePr>
          <p:nvPr/>
        </p:nvGraphicFramePr>
        <p:xfrm>
          <a:off x="2063751" y="3573464"/>
          <a:ext cx="3095625" cy="530225"/>
        </p:xfrm>
        <a:graphic>
          <a:graphicData uri="http://schemas.openxmlformats.org/presentationml/2006/ole">
            <mc:AlternateContent xmlns:mc="http://schemas.openxmlformats.org/markup-compatibility/2006">
              <mc:Choice xmlns:v="urn:schemas-microsoft-com:vml" Requires="v">
                <p:oleObj spid="_x0000_s153614" name="Equation" r:id="rId8" imgW="1612900" imgH="279400" progId="Equation.DSMT4">
                  <p:embed/>
                </p:oleObj>
              </mc:Choice>
              <mc:Fallback>
                <p:oleObj name="Equation" r:id="rId8" imgW="1612900" imgH="279400" progId="Equation.DSMT4">
                  <p:embed/>
                  <p:pic>
                    <p:nvPicPr>
                      <p:cNvPr id="57354"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3751" y="3573464"/>
                        <a:ext cx="30956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5" name="Rectangle 11"/>
          <p:cNvSpPr>
            <a:spLocks noChangeArrowheads="1"/>
          </p:cNvSpPr>
          <p:nvPr/>
        </p:nvSpPr>
        <p:spPr bwMode="auto">
          <a:xfrm>
            <a:off x="5159375" y="3571232"/>
            <a:ext cx="47820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cs typeface="Arial" panose="020B0604020202020204" pitchFamily="34" charset="0"/>
              </a:rPr>
              <a:t>作为因变量，得到</a:t>
            </a:r>
            <a:r>
              <a:rPr lang="en-US" altLang="zh-CN" sz="2400">
                <a:latin typeface="Times New Roman" panose="02020603050405020304" pitchFamily="18" charset="0"/>
                <a:ea typeface="黑体" panose="02010609060101010101" pitchFamily="49" charset="-122"/>
                <a:cs typeface="Times New Roman" panose="02020603050405020304" pitchFamily="18" charset="0"/>
              </a:rPr>
              <a:t>logistic</a:t>
            </a:r>
            <a:r>
              <a:rPr lang="zh-CN" altLang="en-US" sz="2400">
                <a:ea typeface="黑体" panose="02010609060101010101" pitchFamily="49" charset="-122"/>
                <a:cs typeface="Arial" panose="020B0604020202020204" pitchFamily="34" charset="0"/>
              </a:rPr>
              <a:t>回归模型</a:t>
            </a:r>
            <a:endParaRPr lang="zh-CN" altLang="en-US" sz="2400"/>
          </a:p>
        </p:txBody>
      </p:sp>
      <p:sp>
        <p:nvSpPr>
          <p:cNvPr id="57356" name="Rectangle 13"/>
          <p:cNvSpPr>
            <a:spLocks noChangeArrowheads="1"/>
          </p:cNvSpPr>
          <p:nvPr/>
        </p:nvSpPr>
        <p:spPr bwMode="auto">
          <a:xfrm>
            <a:off x="1524001" y="30109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7357" name="Object 12"/>
          <p:cNvGraphicFramePr>
            <a:graphicFrameLocks noChangeAspect="1"/>
          </p:cNvGraphicFramePr>
          <p:nvPr/>
        </p:nvGraphicFramePr>
        <p:xfrm>
          <a:off x="3597276" y="4292600"/>
          <a:ext cx="5287963" cy="947738"/>
        </p:xfrm>
        <a:graphic>
          <a:graphicData uri="http://schemas.openxmlformats.org/presentationml/2006/ole">
            <mc:AlternateContent xmlns:mc="http://schemas.openxmlformats.org/markup-compatibility/2006">
              <mc:Choice xmlns:v="urn:schemas-microsoft-com:vml" Requires="v">
                <p:oleObj spid="_x0000_s153615" name="Equation" r:id="rId10" imgW="2603500" imgH="469900" progId="Equation.DSMT4">
                  <p:embed/>
                </p:oleObj>
              </mc:Choice>
              <mc:Fallback>
                <p:oleObj name="Equation" r:id="rId10" imgW="2603500" imgH="469900" progId="Equation.DSMT4">
                  <p:embed/>
                  <p:pic>
                    <p:nvPicPr>
                      <p:cNvPr id="57357"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7276" y="4292600"/>
                        <a:ext cx="5287963" cy="9477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8" name="Object 14"/>
          <p:cNvGraphicFramePr>
            <a:graphicFrameLocks noGrp="1" noChangeAspect="1"/>
          </p:cNvGraphicFramePr>
          <p:nvPr>
            <p:ph sz="half" idx="2"/>
          </p:nvPr>
        </p:nvGraphicFramePr>
        <p:xfrm>
          <a:off x="3648076" y="5524500"/>
          <a:ext cx="5688013" cy="1023938"/>
        </p:xfrm>
        <a:graphic>
          <a:graphicData uri="http://schemas.openxmlformats.org/presentationml/2006/ole">
            <mc:AlternateContent xmlns:mc="http://schemas.openxmlformats.org/markup-compatibility/2006">
              <mc:Choice xmlns:v="urn:schemas-microsoft-com:vml" Requires="v">
                <p:oleObj spid="_x0000_s153616" name="Equation" r:id="rId12" imgW="2400300" imgH="431800" progId="Equation.DSMT4">
                  <p:embed/>
                </p:oleObj>
              </mc:Choice>
              <mc:Fallback>
                <p:oleObj name="Equation" r:id="rId12" imgW="2400300" imgH="431800" progId="Equation.DSMT4">
                  <p:embed/>
                  <p:pic>
                    <p:nvPicPr>
                      <p:cNvPr id="57358"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8076" y="5524500"/>
                        <a:ext cx="5688013" cy="1023938"/>
                      </a:xfrm>
                      <a:prstGeom prst="rect">
                        <a:avLst/>
                      </a:prstGeom>
                      <a:solidFill>
                        <a:srgbClr val="FFFF99"/>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9" name="Text Box 16" descr="新闻纸"/>
          <p:cNvSpPr txBox="1">
            <a:spLocks noChangeArrowheads="1"/>
          </p:cNvSpPr>
          <p:nvPr/>
        </p:nvSpPr>
        <p:spPr bwMode="auto">
          <a:xfrm>
            <a:off x="1630364" y="1052514"/>
            <a:ext cx="5113337" cy="915987"/>
          </a:xfrm>
          <a:prstGeom prst="rect">
            <a:avLst/>
          </a:prstGeom>
          <a:blipFill dpi="0" rotWithShape="1">
            <a:blip r:embed="rId1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a:t>1838</a:t>
            </a:r>
            <a:r>
              <a:rPr lang="zh-CN" altLang="en-US"/>
              <a:t>年由比利时学者</a:t>
            </a:r>
            <a:r>
              <a:rPr lang="en-US" altLang="zh-CN"/>
              <a:t>Verhulst</a:t>
            </a:r>
            <a:r>
              <a:rPr lang="zh-CN" altLang="en-US"/>
              <a:t>首次提出。</a:t>
            </a:r>
            <a:r>
              <a:rPr lang="en-US" altLang="zh-CN"/>
              <a:t>1920</a:t>
            </a:r>
            <a:r>
              <a:rPr lang="zh-CN" altLang="en-US"/>
              <a:t>年美国学者 </a:t>
            </a:r>
            <a:r>
              <a:rPr lang="en-US" altLang="zh-CN"/>
              <a:t>Bearl &amp; Reed</a:t>
            </a:r>
            <a:r>
              <a:rPr lang="zh-CN" altLang="en-US"/>
              <a:t>在研究果蝇的繁殖中发现和使用该函数，并在人口估计和预测中推广使用</a:t>
            </a:r>
          </a:p>
        </p:txBody>
      </p:sp>
    </p:spTree>
    <p:extLst>
      <p:ext uri="{BB962C8B-B14F-4D97-AF65-F5344CB8AC3E}">
        <p14:creationId xmlns:p14="http://schemas.microsoft.com/office/powerpoint/2010/main" val="352122454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770698" y="0"/>
            <a:ext cx="8229600" cy="1143000"/>
          </a:xfrm>
        </p:spPr>
        <p:txBody>
          <a:bodyPr/>
          <a:lstStyle/>
          <a:p>
            <a:r>
              <a:rPr lang="zh-CN" altLang="en-US" sz="3600">
                <a:solidFill>
                  <a:srgbClr val="990000"/>
                </a:solidFill>
              </a:rPr>
              <a:t>将</a:t>
            </a:r>
            <a:r>
              <a:rPr lang="en-US" altLang="zh-CN" sz="3600">
                <a:solidFill>
                  <a:srgbClr val="990000"/>
                </a:solidFill>
              </a:rPr>
              <a:t>logistic</a:t>
            </a:r>
            <a:r>
              <a:rPr lang="zh-CN" altLang="en-US" sz="3600">
                <a:solidFill>
                  <a:srgbClr val="990000"/>
                </a:solidFill>
              </a:rPr>
              <a:t>回归模型转换为线性模型 </a:t>
            </a:r>
          </a:p>
        </p:txBody>
      </p:sp>
      <p:sp>
        <p:nvSpPr>
          <p:cNvPr id="58371" name="Rectangle 3"/>
          <p:cNvSpPr>
            <a:spLocks noGrp="1" noChangeArrowheads="1"/>
          </p:cNvSpPr>
          <p:nvPr>
            <p:ph type="body" idx="1"/>
          </p:nvPr>
        </p:nvSpPr>
        <p:spPr>
          <a:xfrm>
            <a:off x="1708785" y="1069975"/>
            <a:ext cx="8229600" cy="4713288"/>
          </a:xfrm>
        </p:spPr>
        <p:txBody>
          <a:bodyPr/>
          <a:lstStyle/>
          <a:p>
            <a:pPr>
              <a:buFontTx/>
              <a:buNone/>
            </a:pPr>
            <a:r>
              <a:rPr lang="en-US" altLang="zh-CN"/>
              <a:t> </a:t>
            </a:r>
            <a:r>
              <a:rPr lang="en-US" altLang="zh-CN" b="1">
                <a:solidFill>
                  <a:srgbClr val="0033CC"/>
                </a:solidFill>
              </a:rPr>
              <a:t>Logit</a:t>
            </a:r>
            <a:r>
              <a:rPr lang="zh-CN" altLang="en-US" b="1">
                <a:solidFill>
                  <a:srgbClr val="0033CC"/>
                </a:solidFill>
              </a:rPr>
              <a:t>（</a:t>
            </a:r>
            <a:r>
              <a:rPr lang="en-US" altLang="zh-CN" b="1">
                <a:solidFill>
                  <a:srgbClr val="0033CC"/>
                </a:solidFill>
              </a:rPr>
              <a:t>logistic probability unit</a:t>
            </a:r>
            <a:r>
              <a:rPr lang="zh-CN" altLang="en-US" b="1">
                <a:solidFill>
                  <a:srgbClr val="0033CC"/>
                </a:solidFill>
              </a:rPr>
              <a:t>）变换：</a:t>
            </a:r>
            <a:r>
              <a:rPr lang="zh-CN" altLang="en-US"/>
              <a:t> </a:t>
            </a:r>
          </a:p>
          <a:p>
            <a:pPr>
              <a:buFontTx/>
              <a:buNone/>
            </a:pPr>
            <a:endParaRPr lang="zh-CN" altLang="en-US"/>
          </a:p>
          <a:p>
            <a:pPr>
              <a:buFontTx/>
              <a:buNone/>
            </a:pPr>
            <a:endParaRPr lang="zh-CN" altLang="en-US"/>
          </a:p>
          <a:p>
            <a:pPr>
              <a:buFontTx/>
              <a:buNone/>
            </a:pPr>
            <a:r>
              <a:rPr lang="zh-CN" altLang="en-US"/>
              <a:t>得到：</a:t>
            </a:r>
          </a:p>
        </p:txBody>
      </p:sp>
      <p:graphicFrame>
        <p:nvGraphicFramePr>
          <p:cNvPr id="58373" name="Object 4"/>
          <p:cNvGraphicFramePr>
            <a:graphicFrameLocks noChangeAspect="1"/>
          </p:cNvGraphicFramePr>
          <p:nvPr>
            <p:extLst>
              <p:ext uri="{D42A27DB-BD31-4B8C-83A1-F6EECF244321}">
                <p14:modId xmlns:p14="http://schemas.microsoft.com/office/powerpoint/2010/main" val="1068393277"/>
              </p:ext>
            </p:extLst>
          </p:nvPr>
        </p:nvGraphicFramePr>
        <p:xfrm>
          <a:off x="4301174" y="1646238"/>
          <a:ext cx="2808287" cy="957262"/>
        </p:xfrm>
        <a:graphic>
          <a:graphicData uri="http://schemas.openxmlformats.org/presentationml/2006/ole">
            <mc:AlternateContent xmlns:mc="http://schemas.openxmlformats.org/markup-compatibility/2006">
              <mc:Choice xmlns:v="urn:schemas-microsoft-com:vml" Requires="v">
                <p:oleObj spid="_x0000_s154636" name="Equation" r:id="rId3" imgW="1257300" imgH="431800" progId="Equation.DSMT4">
                  <p:embed/>
                </p:oleObj>
              </mc:Choice>
              <mc:Fallback>
                <p:oleObj name="Equation" r:id="rId3" imgW="1257300" imgH="431800" progId="Equation.DSMT4">
                  <p:embed/>
                  <p:pic>
                    <p:nvPicPr>
                      <p:cNvPr id="5837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1174" y="1646238"/>
                        <a:ext cx="2808287" cy="95726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5" name="Object 6"/>
          <p:cNvGraphicFramePr>
            <a:graphicFrameLocks noChangeAspect="1"/>
          </p:cNvGraphicFramePr>
          <p:nvPr>
            <p:extLst>
              <p:ext uri="{D42A27DB-BD31-4B8C-83A1-F6EECF244321}">
                <p14:modId xmlns:p14="http://schemas.microsoft.com/office/powerpoint/2010/main" val="1880345684"/>
              </p:ext>
            </p:extLst>
          </p:nvPr>
        </p:nvGraphicFramePr>
        <p:xfrm>
          <a:off x="3077211" y="2727325"/>
          <a:ext cx="6481763" cy="573088"/>
        </p:xfrm>
        <a:graphic>
          <a:graphicData uri="http://schemas.openxmlformats.org/presentationml/2006/ole">
            <mc:AlternateContent xmlns:mc="http://schemas.openxmlformats.org/markup-compatibility/2006">
              <mc:Choice xmlns:v="urn:schemas-microsoft-com:vml" Requires="v">
                <p:oleObj spid="_x0000_s154637" name="Equation" r:id="rId5" imgW="2692400" imgH="241300" progId="Equation.DSMT4">
                  <p:embed/>
                </p:oleObj>
              </mc:Choice>
              <mc:Fallback>
                <p:oleObj name="Equation" r:id="rId5" imgW="2692400" imgH="241300" progId="Equation.DSMT4">
                  <p:embed/>
                  <p:pic>
                    <p:nvPicPr>
                      <p:cNvPr id="5837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7211" y="2727325"/>
                        <a:ext cx="6481763" cy="573088"/>
                      </a:xfrm>
                      <a:prstGeom prst="rect">
                        <a:avLst/>
                      </a:prstGeom>
                      <a:solidFill>
                        <a:srgbClr val="FFFF99"/>
                      </a:solidFill>
                      <a:ln w="9525">
                        <a:solidFill>
                          <a:srgbClr val="FF0000"/>
                        </a:solidFill>
                        <a:miter lim="800000"/>
                        <a:headEnd/>
                        <a:tailEnd/>
                      </a:ln>
                    </p:spPr>
                  </p:pic>
                </p:oleObj>
              </mc:Fallback>
            </mc:AlternateContent>
          </a:graphicData>
        </a:graphic>
      </p:graphicFrame>
      <p:graphicFrame>
        <p:nvGraphicFramePr>
          <p:cNvPr id="58377" name="Object 8"/>
          <p:cNvGraphicFramePr>
            <a:graphicFrameLocks noChangeAspect="1"/>
          </p:cNvGraphicFramePr>
          <p:nvPr>
            <p:extLst>
              <p:ext uri="{D42A27DB-BD31-4B8C-83A1-F6EECF244321}">
                <p14:modId xmlns:p14="http://schemas.microsoft.com/office/powerpoint/2010/main" val="271876658"/>
              </p:ext>
            </p:extLst>
          </p:nvPr>
        </p:nvGraphicFramePr>
        <p:xfrm>
          <a:off x="4948874" y="3662363"/>
          <a:ext cx="1214437" cy="519112"/>
        </p:xfrm>
        <a:graphic>
          <a:graphicData uri="http://schemas.openxmlformats.org/presentationml/2006/ole">
            <mc:AlternateContent xmlns:mc="http://schemas.openxmlformats.org/markup-compatibility/2006">
              <mc:Choice xmlns:v="urn:schemas-microsoft-com:vml" Requires="v">
                <p:oleObj spid="_x0000_s154638" name="Equation" r:id="rId7" imgW="583947" imgH="253890" progId="Equation.DSMT4">
                  <p:embed/>
                </p:oleObj>
              </mc:Choice>
              <mc:Fallback>
                <p:oleObj name="Equation" r:id="rId7" imgW="583947" imgH="253890" progId="Equation.DSMT4">
                  <p:embed/>
                  <p:pic>
                    <p:nvPicPr>
                      <p:cNvPr id="58377"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8874" y="3662363"/>
                        <a:ext cx="1214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9" name="Object 10"/>
          <p:cNvGraphicFramePr>
            <a:graphicFrameLocks noChangeAspect="1"/>
          </p:cNvGraphicFramePr>
          <p:nvPr>
            <p:extLst>
              <p:ext uri="{D42A27DB-BD31-4B8C-83A1-F6EECF244321}">
                <p14:modId xmlns:p14="http://schemas.microsoft.com/office/powerpoint/2010/main" val="919332107"/>
              </p:ext>
            </p:extLst>
          </p:nvPr>
        </p:nvGraphicFramePr>
        <p:xfrm>
          <a:off x="4948873" y="4311650"/>
          <a:ext cx="2138362" cy="928688"/>
        </p:xfrm>
        <a:graphic>
          <a:graphicData uri="http://schemas.openxmlformats.org/presentationml/2006/ole">
            <mc:AlternateContent xmlns:mc="http://schemas.openxmlformats.org/markup-compatibility/2006">
              <mc:Choice xmlns:v="urn:schemas-microsoft-com:vml" Requires="v">
                <p:oleObj spid="_x0000_s154639" name="Equation" r:id="rId9" imgW="990170" imgH="431613" progId="Equation.DSMT4">
                  <p:embed/>
                </p:oleObj>
              </mc:Choice>
              <mc:Fallback>
                <p:oleObj name="Equation" r:id="rId9" imgW="990170" imgH="431613" progId="Equation.DSMT4">
                  <p:embed/>
                  <p:pic>
                    <p:nvPicPr>
                      <p:cNvPr id="58379"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8873" y="4311650"/>
                        <a:ext cx="2138362"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1" name="Object 12"/>
          <p:cNvGraphicFramePr>
            <a:graphicFrameLocks noChangeAspect="1"/>
          </p:cNvGraphicFramePr>
          <p:nvPr>
            <p:extLst>
              <p:ext uri="{D42A27DB-BD31-4B8C-83A1-F6EECF244321}">
                <p14:modId xmlns:p14="http://schemas.microsoft.com/office/powerpoint/2010/main" val="4205243356"/>
              </p:ext>
            </p:extLst>
          </p:nvPr>
        </p:nvGraphicFramePr>
        <p:xfrm>
          <a:off x="4877435" y="5246688"/>
          <a:ext cx="4679950" cy="996950"/>
        </p:xfrm>
        <a:graphic>
          <a:graphicData uri="http://schemas.openxmlformats.org/presentationml/2006/ole">
            <mc:AlternateContent xmlns:mc="http://schemas.openxmlformats.org/markup-compatibility/2006">
              <mc:Choice xmlns:v="urn:schemas-microsoft-com:vml" Requires="v">
                <p:oleObj spid="_x0000_s154640" name="Equation" r:id="rId11" imgW="2006600" imgH="431800" progId="Equation.DSMT4">
                  <p:embed/>
                </p:oleObj>
              </mc:Choice>
              <mc:Fallback>
                <p:oleObj name="Equation" r:id="rId11" imgW="2006600" imgH="431800" progId="Equation.DSMT4">
                  <p:embed/>
                  <p:pic>
                    <p:nvPicPr>
                      <p:cNvPr id="58381"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7435" y="5246688"/>
                        <a:ext cx="46799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2" name="Text Box 14"/>
          <p:cNvSpPr txBox="1">
            <a:spLocks noChangeArrowheads="1"/>
          </p:cNvSpPr>
          <p:nvPr/>
        </p:nvSpPr>
        <p:spPr bwMode="auto">
          <a:xfrm>
            <a:off x="1781810" y="6240463"/>
            <a:ext cx="828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FF3300"/>
                </a:solidFill>
              </a:rPr>
              <a:t>较好地克服了概率因变量的取值受到限制的困难。</a:t>
            </a:r>
          </a:p>
        </p:txBody>
      </p:sp>
      <p:sp>
        <p:nvSpPr>
          <p:cNvPr id="58383" name="Text Box 15"/>
          <p:cNvSpPr txBox="1">
            <a:spLocks noChangeArrowheads="1"/>
          </p:cNvSpPr>
          <p:nvPr/>
        </p:nvSpPr>
        <p:spPr bwMode="auto">
          <a:xfrm>
            <a:off x="1492886" y="3590926"/>
            <a:ext cx="1584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sp>
        <p:nvSpPr>
          <p:cNvPr id="58384" name="Text Box 16"/>
          <p:cNvSpPr txBox="1">
            <a:spLocks noChangeArrowheads="1"/>
          </p:cNvSpPr>
          <p:nvPr/>
        </p:nvSpPr>
        <p:spPr bwMode="auto">
          <a:xfrm>
            <a:off x="1492885" y="3590926"/>
            <a:ext cx="3168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990000"/>
                </a:solidFill>
              </a:rPr>
              <a:t> Logit</a:t>
            </a:r>
            <a:r>
              <a:rPr lang="zh-CN" altLang="en-US" sz="2800" b="1">
                <a:solidFill>
                  <a:srgbClr val="990000"/>
                </a:solidFill>
              </a:rPr>
              <a:t>变换的特点：</a:t>
            </a:r>
          </a:p>
        </p:txBody>
      </p:sp>
      <p:sp>
        <p:nvSpPr>
          <p:cNvPr id="58385" name="Text Box 17"/>
          <p:cNvSpPr txBox="1">
            <a:spLocks noChangeArrowheads="1"/>
          </p:cNvSpPr>
          <p:nvPr/>
        </p:nvSpPr>
        <p:spPr bwMode="auto">
          <a:xfrm>
            <a:off x="2500948" y="1862138"/>
            <a:ext cx="1511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CC0000"/>
                </a:solidFill>
              </a:rPr>
              <a:t>定义：</a:t>
            </a:r>
          </a:p>
        </p:txBody>
      </p:sp>
    </p:spTree>
    <p:extLst>
      <p:ext uri="{BB962C8B-B14F-4D97-AF65-F5344CB8AC3E}">
        <p14:creationId xmlns:p14="http://schemas.microsoft.com/office/powerpoint/2010/main" val="26627336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514600" y="838200"/>
            <a:ext cx="6096000" cy="381000"/>
          </a:xfrm>
        </p:spPr>
        <p:txBody>
          <a:bodyPr>
            <a:normAutofit fontScale="90000"/>
          </a:bodyPr>
          <a:lstStyle/>
          <a:p>
            <a:r>
              <a:rPr lang="zh-CN" altLang="en-US" sz="3600">
                <a:solidFill>
                  <a:srgbClr val="990000"/>
                </a:solidFill>
              </a:rPr>
              <a:t>关于               的解释</a:t>
            </a:r>
          </a:p>
        </p:txBody>
      </p:sp>
      <p:sp>
        <p:nvSpPr>
          <p:cNvPr id="59395" name="Rectangle 3"/>
          <p:cNvSpPr>
            <a:spLocks noGrp="1" noChangeArrowheads="1"/>
          </p:cNvSpPr>
          <p:nvPr>
            <p:ph type="body" idx="1"/>
          </p:nvPr>
        </p:nvSpPr>
        <p:spPr>
          <a:xfrm>
            <a:off x="2438400" y="1524000"/>
            <a:ext cx="8001000" cy="5181600"/>
          </a:xfrm>
        </p:spPr>
        <p:txBody>
          <a:bodyPr>
            <a:normAutofit lnSpcReduction="10000"/>
          </a:bodyPr>
          <a:lstStyle/>
          <a:p>
            <a:pPr marL="0" indent="0">
              <a:lnSpc>
                <a:spcPct val="150000"/>
              </a:lnSpc>
              <a:buNone/>
            </a:pPr>
            <a:r>
              <a:rPr lang="zh-CN" altLang="en-US" b="1">
                <a:solidFill>
                  <a:schemeClr val="accent2"/>
                </a:solidFill>
              </a:rPr>
              <a:t>定义：</a:t>
            </a:r>
            <a:r>
              <a:rPr lang="zh-CN" altLang="en-US" b="1" u="sng" smtClean="0">
                <a:solidFill>
                  <a:srgbClr val="3333FF"/>
                </a:solidFill>
              </a:rPr>
              <a:t>对数发生比</a:t>
            </a:r>
          </a:p>
          <a:p>
            <a:pPr marL="0" indent="0">
              <a:lnSpc>
                <a:spcPct val="150000"/>
              </a:lnSpc>
              <a:buNone/>
            </a:pPr>
            <a:endParaRPr lang="zh-CN" altLang="en-US" b="1" smtClean="0">
              <a:solidFill>
                <a:srgbClr val="3333FF"/>
              </a:solidFill>
            </a:endParaRPr>
          </a:p>
          <a:p>
            <a:pPr marL="0" indent="0">
              <a:lnSpc>
                <a:spcPct val="150000"/>
              </a:lnSpc>
              <a:buNone/>
            </a:pPr>
            <a:r>
              <a:rPr lang="zh-CN" altLang="en-US"/>
              <a:t>                   </a:t>
            </a:r>
          </a:p>
          <a:p>
            <a:pPr marL="0" indent="0">
              <a:lnSpc>
                <a:spcPct val="150000"/>
              </a:lnSpc>
              <a:buNone/>
            </a:pPr>
            <a:r>
              <a:rPr lang="zh-CN" altLang="en-US"/>
              <a:t>              </a:t>
            </a:r>
            <a:r>
              <a:rPr lang="zh-CN" altLang="en-US" b="1">
                <a:solidFill>
                  <a:srgbClr val="006666"/>
                </a:solidFill>
              </a:rPr>
              <a:t>与     之间具有同向变化的规律。</a:t>
            </a:r>
          </a:p>
          <a:p>
            <a:pPr marL="0" indent="0">
              <a:lnSpc>
                <a:spcPct val="150000"/>
              </a:lnSpc>
              <a:buNone/>
            </a:pPr>
            <a:endParaRPr lang="zh-CN" altLang="en-US" b="1">
              <a:solidFill>
                <a:srgbClr val="006666"/>
              </a:solidFill>
            </a:endParaRPr>
          </a:p>
          <a:p>
            <a:pPr marL="0" indent="0">
              <a:lnSpc>
                <a:spcPct val="150000"/>
              </a:lnSpc>
              <a:buNone/>
            </a:pPr>
            <a:r>
              <a:rPr lang="en-US" altLang="zh-CN" b="1">
                <a:solidFill>
                  <a:srgbClr val="FF3300"/>
                </a:solidFill>
              </a:rPr>
              <a:t>logistic</a:t>
            </a:r>
            <a:r>
              <a:rPr lang="zh-CN" altLang="en-US" b="1">
                <a:solidFill>
                  <a:srgbClr val="FF3300"/>
                </a:solidFill>
              </a:rPr>
              <a:t>回归模型解释了：对数发生比与自变量集合之间的线性回归关系。 </a:t>
            </a:r>
          </a:p>
        </p:txBody>
      </p:sp>
      <p:sp>
        <p:nvSpPr>
          <p:cNvPr id="59396" name="Rectangle 5"/>
          <p:cNvSpPr>
            <a:spLocks noChangeArrowheads="1"/>
          </p:cNvSpPr>
          <p:nvPr/>
        </p:nvSpPr>
        <p:spPr bwMode="auto">
          <a:xfrm>
            <a:off x="1524001"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9397" name="Object 4"/>
          <p:cNvGraphicFramePr>
            <a:graphicFrameLocks noChangeAspect="1"/>
          </p:cNvGraphicFramePr>
          <p:nvPr/>
        </p:nvGraphicFramePr>
        <p:xfrm>
          <a:off x="3657601" y="762000"/>
          <a:ext cx="1584325" cy="584200"/>
        </p:xfrm>
        <a:graphic>
          <a:graphicData uri="http://schemas.openxmlformats.org/presentationml/2006/ole">
            <mc:AlternateContent xmlns:mc="http://schemas.openxmlformats.org/markup-compatibility/2006">
              <mc:Choice xmlns:v="urn:schemas-microsoft-com:vml" Requires="v">
                <p:oleObj spid="_x0000_s155658" name="Equation" r:id="rId3" imgW="622030" imgH="228501" progId="Equation.DSMT4">
                  <p:embed/>
                </p:oleObj>
              </mc:Choice>
              <mc:Fallback>
                <p:oleObj name="Equation" r:id="rId3" imgW="622030" imgH="228501" progId="Equation.DSMT4">
                  <p:embed/>
                  <p:pic>
                    <p:nvPicPr>
                      <p:cNvPr id="5939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1" y="762000"/>
                        <a:ext cx="1584325" cy="584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8" name="Object 6"/>
          <p:cNvGraphicFramePr>
            <a:graphicFrameLocks noChangeAspect="1"/>
          </p:cNvGraphicFramePr>
          <p:nvPr/>
        </p:nvGraphicFramePr>
        <p:xfrm>
          <a:off x="4267201" y="2743201"/>
          <a:ext cx="2735263" cy="931863"/>
        </p:xfrm>
        <a:graphic>
          <a:graphicData uri="http://schemas.openxmlformats.org/presentationml/2006/ole">
            <mc:AlternateContent xmlns:mc="http://schemas.openxmlformats.org/markup-compatibility/2006">
              <mc:Choice xmlns:v="urn:schemas-microsoft-com:vml" Requires="v">
                <p:oleObj spid="_x0000_s155659" name="Equation" r:id="rId5" imgW="1257300" imgH="431800" progId="Equation.DSMT4">
                  <p:embed/>
                </p:oleObj>
              </mc:Choice>
              <mc:Fallback>
                <p:oleObj name="Equation" r:id="rId5" imgW="1257300" imgH="431800" progId="Equation.DSMT4">
                  <p:embed/>
                  <p:pic>
                    <p:nvPicPr>
                      <p:cNvPr id="5939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1" y="2743201"/>
                        <a:ext cx="2735263" cy="9318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9" name="Object 8"/>
          <p:cNvGraphicFramePr>
            <a:graphicFrameLocks noChangeAspect="1"/>
          </p:cNvGraphicFramePr>
          <p:nvPr/>
        </p:nvGraphicFramePr>
        <p:xfrm>
          <a:off x="2362200" y="4038600"/>
          <a:ext cx="1512888" cy="558800"/>
        </p:xfrm>
        <a:graphic>
          <a:graphicData uri="http://schemas.openxmlformats.org/presentationml/2006/ole">
            <mc:AlternateContent xmlns:mc="http://schemas.openxmlformats.org/markup-compatibility/2006">
              <mc:Choice xmlns:v="urn:schemas-microsoft-com:vml" Requires="v">
                <p:oleObj spid="_x0000_s155660" name="Equation" r:id="rId7" imgW="622030" imgH="228501" progId="Equation.DSMT4">
                  <p:embed/>
                </p:oleObj>
              </mc:Choice>
              <mc:Fallback>
                <p:oleObj name="Equation" r:id="rId7" imgW="622030" imgH="228501" progId="Equation.DSMT4">
                  <p:embed/>
                  <p:pic>
                    <p:nvPicPr>
                      <p:cNvPr id="5939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038600"/>
                        <a:ext cx="15128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0" name="Object 10"/>
          <p:cNvGraphicFramePr>
            <a:graphicFrameLocks noChangeAspect="1"/>
          </p:cNvGraphicFramePr>
          <p:nvPr/>
        </p:nvGraphicFramePr>
        <p:xfrm>
          <a:off x="4267200" y="3962401"/>
          <a:ext cx="457200" cy="576263"/>
        </p:xfrm>
        <a:graphic>
          <a:graphicData uri="http://schemas.openxmlformats.org/presentationml/2006/ole">
            <mc:AlternateContent xmlns:mc="http://schemas.openxmlformats.org/markup-compatibility/2006">
              <mc:Choice xmlns:v="urn:schemas-microsoft-com:vml" Requires="v">
                <p:oleObj spid="_x0000_s155661" name="Equation" r:id="rId8" imgW="177646" imgH="228402" progId="Equation.DSMT4">
                  <p:embed/>
                </p:oleObj>
              </mc:Choice>
              <mc:Fallback>
                <p:oleObj name="Equation" r:id="rId8" imgW="177646" imgH="228402" progId="Equation.DSMT4">
                  <p:embed/>
                  <p:pic>
                    <p:nvPicPr>
                      <p:cNvPr id="5940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3962401"/>
                        <a:ext cx="457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397829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171700" y="0"/>
            <a:ext cx="8229600" cy="1143000"/>
          </a:xfrm>
        </p:spPr>
        <p:txBody>
          <a:bodyPr/>
          <a:lstStyle/>
          <a:p>
            <a:r>
              <a:rPr lang="zh-CN" altLang="en-US" smtClean="0">
                <a:solidFill>
                  <a:srgbClr val="990000"/>
                </a:solidFill>
              </a:rPr>
              <a:t>模型求解：极大似然法</a:t>
            </a:r>
          </a:p>
        </p:txBody>
      </p:sp>
      <p:sp>
        <p:nvSpPr>
          <p:cNvPr id="60419" name="Rectangle 3"/>
          <p:cNvSpPr>
            <a:spLocks noGrp="1" noChangeArrowheads="1"/>
          </p:cNvSpPr>
          <p:nvPr>
            <p:ph type="body" idx="1"/>
          </p:nvPr>
        </p:nvSpPr>
        <p:spPr>
          <a:xfrm>
            <a:off x="2171700" y="1052513"/>
            <a:ext cx="8229600" cy="4525962"/>
          </a:xfrm>
        </p:spPr>
        <p:txBody>
          <a:bodyPr/>
          <a:lstStyle/>
          <a:p>
            <a:pPr>
              <a:buFontTx/>
              <a:buNone/>
            </a:pPr>
            <a:r>
              <a:rPr lang="zh-CN" altLang="en-US" sz="2400" b="1">
                <a:solidFill>
                  <a:srgbClr val="006666"/>
                </a:solidFill>
              </a:rPr>
              <a:t>记得到一个实际观测值                             的概率为</a:t>
            </a:r>
          </a:p>
          <a:p>
            <a:pPr>
              <a:buFontTx/>
              <a:buNone/>
            </a:pPr>
            <a:endParaRPr lang="zh-CN" altLang="en-US" sz="2400" b="1">
              <a:solidFill>
                <a:srgbClr val="006666"/>
              </a:solidFill>
            </a:endParaRPr>
          </a:p>
          <a:p>
            <a:pPr>
              <a:buFontTx/>
              <a:buNone/>
            </a:pPr>
            <a:endParaRPr lang="zh-CN" altLang="en-US" sz="2400" b="1">
              <a:solidFill>
                <a:srgbClr val="006666"/>
              </a:solidFill>
            </a:endParaRPr>
          </a:p>
          <a:p>
            <a:pPr>
              <a:buFontTx/>
              <a:buNone/>
            </a:pPr>
            <a:r>
              <a:rPr lang="zh-CN" altLang="en-US" sz="2400" b="1">
                <a:solidFill>
                  <a:srgbClr val="006666"/>
                </a:solidFill>
              </a:rPr>
              <a:t>则                        的似然函数为</a:t>
            </a:r>
          </a:p>
          <a:p>
            <a:pPr>
              <a:buFontTx/>
              <a:buNone/>
            </a:pPr>
            <a:endParaRPr lang="zh-CN" altLang="en-US" sz="2400" b="1">
              <a:solidFill>
                <a:srgbClr val="006666"/>
              </a:solidFill>
            </a:endParaRPr>
          </a:p>
          <a:p>
            <a:pPr>
              <a:buFontTx/>
              <a:buNone/>
            </a:pPr>
            <a:r>
              <a:rPr lang="zh-CN" altLang="en-US" sz="2400" b="1">
                <a:solidFill>
                  <a:srgbClr val="006666"/>
                </a:solidFill>
              </a:rPr>
              <a:t>两边取对数：</a:t>
            </a:r>
          </a:p>
          <a:p>
            <a:pPr>
              <a:buFontTx/>
              <a:buNone/>
            </a:pPr>
            <a:endParaRPr lang="zh-CN" altLang="en-US" sz="2400" b="1">
              <a:solidFill>
                <a:srgbClr val="006666"/>
              </a:solidFill>
            </a:endParaRPr>
          </a:p>
          <a:p>
            <a:pPr>
              <a:buFontTx/>
              <a:buNone/>
            </a:pPr>
            <a:endParaRPr lang="zh-CN" altLang="en-US" sz="2400" b="1">
              <a:solidFill>
                <a:srgbClr val="006666"/>
              </a:solidFill>
            </a:endParaRPr>
          </a:p>
          <a:p>
            <a:pPr>
              <a:buFontTx/>
              <a:buNone/>
            </a:pPr>
            <a:r>
              <a:rPr lang="zh-CN" altLang="en-US" sz="2400" b="1">
                <a:solidFill>
                  <a:srgbClr val="006666"/>
                </a:solidFill>
              </a:rPr>
              <a:t>最后得到：</a:t>
            </a:r>
          </a:p>
        </p:txBody>
      </p:sp>
      <p:graphicFrame>
        <p:nvGraphicFramePr>
          <p:cNvPr id="60420" name="Object 4"/>
          <p:cNvGraphicFramePr>
            <a:graphicFrameLocks noChangeAspect="1"/>
          </p:cNvGraphicFramePr>
          <p:nvPr/>
        </p:nvGraphicFramePr>
        <p:xfrm>
          <a:off x="5483225" y="1052514"/>
          <a:ext cx="2160588" cy="498475"/>
        </p:xfrm>
        <a:graphic>
          <a:graphicData uri="http://schemas.openxmlformats.org/presentationml/2006/ole">
            <mc:AlternateContent xmlns:mc="http://schemas.openxmlformats.org/markup-compatibility/2006">
              <mc:Choice xmlns:v="urn:schemas-microsoft-com:vml" Requires="v">
                <p:oleObj spid="_x0000_s156688" name="Equation" r:id="rId3" imgW="990600" imgH="228600" progId="Equation.DSMT4">
                  <p:embed/>
                </p:oleObj>
              </mc:Choice>
              <mc:Fallback>
                <p:oleObj name="Equation" r:id="rId3" imgW="990600" imgH="228600" progId="Equation.DSMT4">
                  <p:embed/>
                  <p:pic>
                    <p:nvPicPr>
                      <p:cNvPr id="604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225" y="1052514"/>
                        <a:ext cx="216058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1" name="Object 6"/>
          <p:cNvGraphicFramePr>
            <a:graphicFrameLocks noChangeAspect="1"/>
          </p:cNvGraphicFramePr>
          <p:nvPr/>
        </p:nvGraphicFramePr>
        <p:xfrm>
          <a:off x="4187826" y="1628776"/>
          <a:ext cx="3025775" cy="568325"/>
        </p:xfrm>
        <a:graphic>
          <a:graphicData uri="http://schemas.openxmlformats.org/presentationml/2006/ole">
            <mc:AlternateContent xmlns:mc="http://schemas.openxmlformats.org/markup-compatibility/2006">
              <mc:Choice xmlns:v="urn:schemas-microsoft-com:vml" Requires="v">
                <p:oleObj spid="_x0000_s156689" name="Equation" r:id="rId5" imgW="1371600" imgH="254000" progId="Equation.DSMT4">
                  <p:embed/>
                </p:oleObj>
              </mc:Choice>
              <mc:Fallback>
                <p:oleObj name="Equation" r:id="rId5" imgW="1371600" imgH="254000" progId="Equation.DSMT4">
                  <p:embed/>
                  <p:pic>
                    <p:nvPicPr>
                      <p:cNvPr id="6042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826" y="1628776"/>
                        <a:ext cx="30257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2" name="Object 8"/>
          <p:cNvGraphicFramePr>
            <a:graphicFrameLocks noChangeAspect="1"/>
          </p:cNvGraphicFramePr>
          <p:nvPr/>
        </p:nvGraphicFramePr>
        <p:xfrm>
          <a:off x="2747964" y="2276476"/>
          <a:ext cx="1728787" cy="519113"/>
        </p:xfrm>
        <a:graphic>
          <a:graphicData uri="http://schemas.openxmlformats.org/presentationml/2006/ole">
            <mc:AlternateContent xmlns:mc="http://schemas.openxmlformats.org/markup-compatibility/2006">
              <mc:Choice xmlns:v="urn:schemas-microsoft-com:vml" Requires="v">
                <p:oleObj spid="_x0000_s156690" name="Equation" r:id="rId7" imgW="761669" imgH="228501" progId="Equation.DSMT4">
                  <p:embed/>
                </p:oleObj>
              </mc:Choice>
              <mc:Fallback>
                <p:oleObj name="Equation" r:id="rId7" imgW="761669" imgH="228501" progId="Equation.DSMT4">
                  <p:embed/>
                  <p:pic>
                    <p:nvPicPr>
                      <p:cNvPr id="6042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964" y="2276476"/>
                        <a:ext cx="1728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3" name="Object 10"/>
          <p:cNvGraphicFramePr>
            <a:graphicFrameLocks noChangeAspect="1"/>
          </p:cNvGraphicFramePr>
          <p:nvPr/>
        </p:nvGraphicFramePr>
        <p:xfrm>
          <a:off x="6635750" y="2205038"/>
          <a:ext cx="4032250" cy="900112"/>
        </p:xfrm>
        <a:graphic>
          <a:graphicData uri="http://schemas.openxmlformats.org/presentationml/2006/ole">
            <mc:AlternateContent xmlns:mc="http://schemas.openxmlformats.org/markup-compatibility/2006">
              <mc:Choice xmlns:v="urn:schemas-microsoft-com:vml" Requires="v">
                <p:oleObj spid="_x0000_s156691" name="Equation" r:id="rId9" imgW="2044700" imgH="457200" progId="Equation.DSMT4">
                  <p:embed/>
                </p:oleObj>
              </mc:Choice>
              <mc:Fallback>
                <p:oleObj name="Equation" r:id="rId9" imgW="2044700" imgH="457200" progId="Equation.DSMT4">
                  <p:embed/>
                  <p:pic>
                    <p:nvPicPr>
                      <p:cNvPr id="60423"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5750" y="2205038"/>
                        <a:ext cx="403225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4" name="Object 12"/>
          <p:cNvGraphicFramePr>
            <a:graphicFrameLocks noChangeAspect="1"/>
          </p:cNvGraphicFramePr>
          <p:nvPr/>
        </p:nvGraphicFramePr>
        <p:xfrm>
          <a:off x="4187826" y="3213100"/>
          <a:ext cx="4824413" cy="1816100"/>
        </p:xfrm>
        <a:graphic>
          <a:graphicData uri="http://schemas.openxmlformats.org/presentationml/2006/ole">
            <mc:AlternateContent xmlns:mc="http://schemas.openxmlformats.org/markup-compatibility/2006">
              <mc:Choice xmlns:v="urn:schemas-microsoft-com:vml" Requires="v">
                <p:oleObj spid="_x0000_s156692" name="Equation" r:id="rId11" imgW="2349500" imgH="889000" progId="Equation.DSMT4">
                  <p:embed/>
                </p:oleObj>
              </mc:Choice>
              <mc:Fallback>
                <p:oleObj name="Equation" r:id="rId11" imgW="2349500" imgH="889000" progId="Equation.DSMT4">
                  <p:embed/>
                  <p:pic>
                    <p:nvPicPr>
                      <p:cNvPr id="60424"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87826" y="3213100"/>
                        <a:ext cx="48244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5" name="Object 14"/>
          <p:cNvGraphicFramePr>
            <a:graphicFrameLocks noChangeAspect="1"/>
          </p:cNvGraphicFramePr>
          <p:nvPr/>
        </p:nvGraphicFramePr>
        <p:xfrm>
          <a:off x="2244725" y="5157788"/>
          <a:ext cx="8172450" cy="823912"/>
        </p:xfrm>
        <a:graphic>
          <a:graphicData uri="http://schemas.openxmlformats.org/presentationml/2006/ole">
            <mc:AlternateContent xmlns:mc="http://schemas.openxmlformats.org/markup-compatibility/2006">
              <mc:Choice xmlns:v="urn:schemas-microsoft-com:vml" Requires="v">
                <p:oleObj spid="_x0000_s156693" name="Equation" r:id="rId13" imgW="4254500" imgH="431800" progId="Equation.DSMT4">
                  <p:embed/>
                </p:oleObj>
              </mc:Choice>
              <mc:Fallback>
                <p:oleObj name="Equation" r:id="rId13" imgW="4254500" imgH="431800" progId="Equation.DSMT4">
                  <p:embed/>
                  <p:pic>
                    <p:nvPicPr>
                      <p:cNvPr id="60425"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4725" y="5157788"/>
                        <a:ext cx="8172450" cy="8239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6" name="Text Box 16"/>
          <p:cNvSpPr txBox="1">
            <a:spLocks noChangeArrowheads="1"/>
          </p:cNvSpPr>
          <p:nvPr/>
        </p:nvSpPr>
        <p:spPr bwMode="auto">
          <a:xfrm>
            <a:off x="2171700" y="6165850"/>
            <a:ext cx="828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006666"/>
                </a:solidFill>
              </a:rPr>
              <a:t>当使得         取得最大值时，参数估计值即为所求。 </a:t>
            </a:r>
          </a:p>
        </p:txBody>
      </p:sp>
      <p:graphicFrame>
        <p:nvGraphicFramePr>
          <p:cNvPr id="60427" name="Object 17"/>
          <p:cNvGraphicFramePr>
            <a:graphicFrameLocks noChangeAspect="1"/>
          </p:cNvGraphicFramePr>
          <p:nvPr/>
        </p:nvGraphicFramePr>
        <p:xfrm>
          <a:off x="3252789" y="6165851"/>
          <a:ext cx="611187" cy="358775"/>
        </p:xfrm>
        <a:graphic>
          <a:graphicData uri="http://schemas.openxmlformats.org/presentationml/2006/ole">
            <mc:AlternateContent xmlns:mc="http://schemas.openxmlformats.org/markup-compatibility/2006">
              <mc:Choice xmlns:v="urn:schemas-microsoft-com:vml" Requires="v">
                <p:oleObj spid="_x0000_s156694" name="Equation" r:id="rId15" imgW="279279" imgH="165028" progId="Equation.DSMT4">
                  <p:embed/>
                </p:oleObj>
              </mc:Choice>
              <mc:Fallback>
                <p:oleObj name="Equation" r:id="rId15" imgW="279279" imgH="165028" progId="Equation.DSMT4">
                  <p:embed/>
                  <p:pic>
                    <p:nvPicPr>
                      <p:cNvPr id="60427"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52789" y="6165851"/>
                        <a:ext cx="6111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6489803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179320" y="803910"/>
            <a:ext cx="6096000" cy="381000"/>
          </a:xfrm>
        </p:spPr>
        <p:txBody>
          <a:bodyPr>
            <a:normAutofit fontScale="90000"/>
          </a:bodyPr>
          <a:lstStyle/>
          <a:p>
            <a:r>
              <a:rPr lang="en-US" altLang="zh-CN" sz="2800" smtClean="0">
                <a:solidFill>
                  <a:schemeClr val="accent5">
                    <a:lumMod val="50000"/>
                  </a:schemeClr>
                </a:solidFill>
                <a:latin typeface="微软雅黑" panose="020B0503020204020204" pitchFamily="34" charset="-122"/>
              </a:rPr>
              <a:t>Logistic</a:t>
            </a:r>
            <a:r>
              <a:rPr lang="zh-CN" altLang="en-US" sz="2800" smtClean="0">
                <a:solidFill>
                  <a:schemeClr val="accent5">
                    <a:lumMod val="50000"/>
                  </a:schemeClr>
                </a:solidFill>
                <a:latin typeface="微软雅黑" panose="020B0503020204020204" pitchFamily="34" charset="-122"/>
              </a:rPr>
              <a:t>回归模型</a:t>
            </a:r>
          </a:p>
        </p:txBody>
      </p:sp>
      <p:sp>
        <p:nvSpPr>
          <p:cNvPr id="64515" name="Rectangle 3"/>
          <p:cNvSpPr>
            <a:spLocks noGrp="1" noChangeArrowheads="1"/>
          </p:cNvSpPr>
          <p:nvPr>
            <p:ph type="body" idx="1"/>
          </p:nvPr>
        </p:nvSpPr>
        <p:spPr>
          <a:xfrm>
            <a:off x="2026920" y="1261111"/>
            <a:ext cx="8229600" cy="4784725"/>
          </a:xfrm>
        </p:spPr>
        <p:txBody>
          <a:bodyPr>
            <a:normAutofit/>
          </a:bodyPr>
          <a:lstStyle/>
          <a:p>
            <a:pPr>
              <a:buFontTx/>
              <a:buNone/>
            </a:pPr>
            <a:endParaRPr lang="en-US" altLang="zh-CN" dirty="0" smtClean="0">
              <a:solidFill>
                <a:schemeClr val="accent5">
                  <a:lumMod val="50000"/>
                </a:schemeClr>
              </a:solidFill>
              <a:latin typeface="微软雅黑" panose="020B0503020204020204" pitchFamily="34" charset="-122"/>
            </a:endParaRPr>
          </a:p>
          <a:p>
            <a:r>
              <a:rPr lang="zh-CN" altLang="en-US" dirty="0" smtClean="0">
                <a:solidFill>
                  <a:schemeClr val="accent5">
                    <a:lumMod val="50000"/>
                  </a:schemeClr>
                </a:solidFill>
                <a:latin typeface="微软雅黑" panose="020B0503020204020204" pitchFamily="34" charset="-122"/>
              </a:rPr>
              <a:t>其中，               是待估参数。根据上式可以得到优势的值</a:t>
            </a:r>
            <a:r>
              <a:rPr lang="zh-CN" altLang="en-US" dirty="0" smtClean="0">
                <a:solidFill>
                  <a:schemeClr val="accent5">
                    <a:lumMod val="50000"/>
                  </a:schemeClr>
                </a:solidFill>
                <a:latin typeface="微软雅黑" panose="020B0503020204020204" pitchFamily="34" charset="-122"/>
              </a:rPr>
              <a:t>：</a:t>
            </a:r>
            <a:endParaRPr lang="en-US" altLang="zh-CN" dirty="0" smtClean="0">
              <a:solidFill>
                <a:schemeClr val="accent5">
                  <a:lumMod val="50000"/>
                </a:schemeClr>
              </a:solidFill>
              <a:latin typeface="微软雅黑" panose="020B0503020204020204" pitchFamily="34" charset="-122"/>
            </a:endParaRPr>
          </a:p>
          <a:p>
            <a:endParaRPr lang="zh-CN" altLang="en-US" dirty="0" smtClean="0">
              <a:solidFill>
                <a:schemeClr val="accent5">
                  <a:lumMod val="50000"/>
                </a:schemeClr>
              </a:solidFill>
              <a:latin typeface="微软雅黑" panose="020B0503020204020204" pitchFamily="34" charset="-122"/>
            </a:endParaRPr>
          </a:p>
          <a:p>
            <a:endParaRPr lang="zh-CN" altLang="en-US" dirty="0" smtClean="0">
              <a:solidFill>
                <a:schemeClr val="accent5">
                  <a:lumMod val="50000"/>
                </a:schemeClr>
              </a:solidFill>
              <a:latin typeface="微软雅黑" panose="020B0503020204020204" pitchFamily="34" charset="-122"/>
            </a:endParaRPr>
          </a:p>
          <a:p>
            <a:r>
              <a:rPr lang="zh-CN" altLang="en-US" dirty="0" smtClean="0">
                <a:solidFill>
                  <a:schemeClr val="accent5">
                    <a:lumMod val="50000"/>
                  </a:schemeClr>
                </a:solidFill>
                <a:latin typeface="微软雅黑" panose="020B0503020204020204" pitchFamily="34" charset="-122"/>
              </a:rPr>
              <a:t>可以看出，参数    是控制</a:t>
            </a:r>
            <a:r>
              <a:rPr lang="zh-CN" altLang="en-US" dirty="0" smtClean="0">
                <a:solidFill>
                  <a:schemeClr val="accent5">
                    <a:lumMod val="50000"/>
                  </a:schemeClr>
                </a:solidFill>
                <a:latin typeface="微软雅黑" panose="020B0503020204020204" pitchFamily="34" charset="-122"/>
              </a:rPr>
              <a:t>其它</a:t>
            </a:r>
            <a:r>
              <a:rPr lang="en-US" altLang="zh-CN" i="1" dirty="0" smtClean="0">
                <a:solidFill>
                  <a:schemeClr val="accent5">
                    <a:lumMod val="50000"/>
                  </a:schemeClr>
                </a:solidFill>
                <a:latin typeface="Times New Roman" panose="02020603050405020304" pitchFamily="18" charset="0"/>
                <a:cs typeface="Times New Roman" panose="02020603050405020304" pitchFamily="18" charset="0"/>
              </a:rPr>
              <a:t>x</a:t>
            </a:r>
            <a:r>
              <a:rPr lang="zh-CN" altLang="en-US" dirty="0" smtClean="0">
                <a:solidFill>
                  <a:schemeClr val="accent5">
                    <a:lumMod val="50000"/>
                  </a:schemeClr>
                </a:solidFill>
                <a:latin typeface="微软雅黑" panose="020B0503020204020204" pitchFamily="34" charset="-122"/>
              </a:rPr>
              <a:t>时    </a:t>
            </a:r>
            <a:r>
              <a:rPr lang="zh-CN" altLang="en-US" dirty="0" smtClean="0">
                <a:solidFill>
                  <a:schemeClr val="accent5">
                    <a:lumMod val="50000"/>
                  </a:schemeClr>
                </a:solidFill>
                <a:latin typeface="微软雅黑" panose="020B0503020204020204" pitchFamily="34" charset="-122"/>
              </a:rPr>
              <a:t>每增加一个单位对优势产生的乘积效应。</a:t>
            </a:r>
          </a:p>
          <a:p>
            <a:r>
              <a:rPr lang="zh-CN" altLang="en-US" dirty="0" smtClean="0">
                <a:solidFill>
                  <a:schemeClr val="accent5">
                    <a:lumMod val="50000"/>
                  </a:schemeClr>
                </a:solidFill>
                <a:latin typeface="微软雅黑" panose="020B0503020204020204" pitchFamily="34" charset="-122"/>
              </a:rPr>
              <a:t>概率</a:t>
            </a:r>
            <a:r>
              <a:rPr lang="en-US" altLang="zh-CN" dirty="0" smtClean="0">
                <a:solidFill>
                  <a:schemeClr val="accent5">
                    <a:lumMod val="50000"/>
                  </a:schemeClr>
                </a:solidFill>
                <a:latin typeface="微软雅黑" panose="020B0503020204020204" pitchFamily="34" charset="-122"/>
              </a:rPr>
              <a:t>p</a:t>
            </a:r>
            <a:r>
              <a:rPr lang="zh-CN" altLang="en-US" dirty="0" smtClean="0">
                <a:solidFill>
                  <a:schemeClr val="accent5">
                    <a:lumMod val="50000"/>
                  </a:schemeClr>
                </a:solidFill>
                <a:latin typeface="微软雅黑" panose="020B0503020204020204" pitchFamily="34" charset="-122"/>
              </a:rPr>
              <a:t>的值：</a:t>
            </a:r>
          </a:p>
        </p:txBody>
      </p:sp>
      <p:graphicFrame>
        <p:nvGraphicFramePr>
          <p:cNvPr id="64516" name="Object 2"/>
          <p:cNvGraphicFramePr>
            <a:graphicFrameLocks noChangeAspect="1"/>
          </p:cNvGraphicFramePr>
          <p:nvPr>
            <p:extLst>
              <p:ext uri="{D42A27DB-BD31-4B8C-83A1-F6EECF244321}">
                <p14:modId xmlns:p14="http://schemas.microsoft.com/office/powerpoint/2010/main" val="3992965609"/>
              </p:ext>
            </p:extLst>
          </p:nvPr>
        </p:nvGraphicFramePr>
        <p:xfrm>
          <a:off x="3423921" y="1767524"/>
          <a:ext cx="1498600" cy="434975"/>
        </p:xfrm>
        <a:graphic>
          <a:graphicData uri="http://schemas.openxmlformats.org/presentationml/2006/ole">
            <mc:AlternateContent xmlns:mc="http://schemas.openxmlformats.org/markup-compatibility/2006">
              <mc:Choice xmlns:v="urn:schemas-microsoft-com:vml" Requires="v">
                <p:oleObj spid="_x0000_s160787" name="Equation" r:id="rId3" imgW="787400" imgH="228600" progId="Equation.DSMT4">
                  <p:embed/>
                </p:oleObj>
              </mc:Choice>
              <mc:Fallback>
                <p:oleObj name="Equation" r:id="rId3" imgW="787400" imgH="228600" progId="Equation.DSMT4">
                  <p:embed/>
                  <p:pic>
                    <p:nvPicPr>
                      <p:cNvPr id="6451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921" y="1767524"/>
                        <a:ext cx="14986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7" name="Object 3"/>
          <p:cNvGraphicFramePr>
            <a:graphicFrameLocks noChangeAspect="1"/>
          </p:cNvGraphicFramePr>
          <p:nvPr>
            <p:extLst>
              <p:ext uri="{D42A27DB-BD31-4B8C-83A1-F6EECF244321}">
                <p14:modId xmlns:p14="http://schemas.microsoft.com/office/powerpoint/2010/main" val="528256396"/>
              </p:ext>
            </p:extLst>
          </p:nvPr>
        </p:nvGraphicFramePr>
        <p:xfrm>
          <a:off x="4404201" y="2544605"/>
          <a:ext cx="3077443" cy="1025206"/>
        </p:xfrm>
        <a:graphic>
          <a:graphicData uri="http://schemas.openxmlformats.org/presentationml/2006/ole">
            <mc:AlternateContent xmlns:mc="http://schemas.openxmlformats.org/markup-compatibility/2006">
              <mc:Choice xmlns:v="urn:schemas-microsoft-com:vml" Requires="v">
                <p:oleObj spid="_x0000_s160788" name="Equation" r:id="rId5" imgW="1257300" imgH="419100" progId="Equation.DSMT4">
                  <p:embed/>
                </p:oleObj>
              </mc:Choice>
              <mc:Fallback>
                <p:oleObj name="Equation" r:id="rId5" imgW="1257300" imgH="419100" progId="Equation.DSMT4">
                  <p:embed/>
                  <p:pic>
                    <p:nvPicPr>
                      <p:cNvPr id="6451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4201" y="2544605"/>
                        <a:ext cx="3077443" cy="1025206"/>
                      </a:xfrm>
                      <a:prstGeom prst="rect">
                        <a:avLst/>
                      </a:prstGeom>
                      <a:noFill/>
                      <a:ln>
                        <a:noFill/>
                      </a:ln>
                      <a:effectLst/>
                      <a:extLst/>
                    </p:spPr>
                  </p:pic>
                </p:oleObj>
              </mc:Fallback>
            </mc:AlternateContent>
          </a:graphicData>
        </a:graphic>
      </p:graphicFrame>
      <p:graphicFrame>
        <p:nvGraphicFramePr>
          <p:cNvPr id="64518" name="Object 4"/>
          <p:cNvGraphicFramePr>
            <a:graphicFrameLocks noChangeAspect="1"/>
          </p:cNvGraphicFramePr>
          <p:nvPr>
            <p:extLst>
              <p:ext uri="{D42A27DB-BD31-4B8C-83A1-F6EECF244321}">
                <p14:modId xmlns:p14="http://schemas.microsoft.com/office/powerpoint/2010/main" val="2405073123"/>
              </p:ext>
            </p:extLst>
          </p:nvPr>
        </p:nvGraphicFramePr>
        <p:xfrm>
          <a:off x="4471971" y="4944430"/>
          <a:ext cx="3131837" cy="1032918"/>
        </p:xfrm>
        <a:graphic>
          <a:graphicData uri="http://schemas.openxmlformats.org/presentationml/2006/ole">
            <mc:AlternateContent xmlns:mc="http://schemas.openxmlformats.org/markup-compatibility/2006">
              <mc:Choice xmlns:v="urn:schemas-microsoft-com:vml" Requires="v">
                <p:oleObj spid="_x0000_s160789" name="Equation" r:id="rId7" imgW="1270000" imgH="419100" progId="Equation.DSMT4">
                  <p:embed/>
                </p:oleObj>
              </mc:Choice>
              <mc:Fallback>
                <p:oleObj name="Equation" r:id="rId7" imgW="1270000" imgH="419100" progId="Equation.DSMT4">
                  <p:embed/>
                  <p:pic>
                    <p:nvPicPr>
                      <p:cNvPr id="6451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1971" y="4944430"/>
                        <a:ext cx="3131837" cy="1032918"/>
                      </a:xfrm>
                      <a:prstGeom prst="rect">
                        <a:avLst/>
                      </a:prstGeom>
                      <a:noFill/>
                      <a:ln>
                        <a:noFill/>
                      </a:ln>
                      <a:effectLst/>
                      <a:extLst/>
                    </p:spPr>
                  </p:pic>
                </p:oleObj>
              </mc:Fallback>
            </mc:AlternateContent>
          </a:graphicData>
        </a:graphic>
      </p:graphicFrame>
      <p:graphicFrame>
        <p:nvGraphicFramePr>
          <p:cNvPr id="64520" name="Object 6"/>
          <p:cNvGraphicFramePr>
            <a:graphicFrameLocks noChangeAspect="1"/>
          </p:cNvGraphicFramePr>
          <p:nvPr>
            <p:extLst>
              <p:ext uri="{D42A27DB-BD31-4B8C-83A1-F6EECF244321}">
                <p14:modId xmlns:p14="http://schemas.microsoft.com/office/powerpoint/2010/main" val="3322917057"/>
              </p:ext>
            </p:extLst>
          </p:nvPr>
        </p:nvGraphicFramePr>
        <p:xfrm>
          <a:off x="4922521" y="3646012"/>
          <a:ext cx="363538" cy="503238"/>
        </p:xfrm>
        <a:graphic>
          <a:graphicData uri="http://schemas.openxmlformats.org/presentationml/2006/ole">
            <mc:AlternateContent xmlns:mc="http://schemas.openxmlformats.org/markup-compatibility/2006">
              <mc:Choice xmlns:v="urn:schemas-microsoft-com:vml" Requires="v">
                <p:oleObj spid="_x0000_s160790" name="Equation" r:id="rId9" imgW="165028" imgH="228501" progId="Equation.DSMT4">
                  <p:embed/>
                </p:oleObj>
              </mc:Choice>
              <mc:Fallback>
                <p:oleObj name="Equation" r:id="rId9" imgW="165028" imgH="228501" progId="Equation.DSMT4">
                  <p:embed/>
                  <p:pic>
                    <p:nvPicPr>
                      <p:cNvPr id="6452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2521" y="3646012"/>
                        <a:ext cx="363538"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1" name="Object 7"/>
          <p:cNvGraphicFramePr>
            <a:graphicFrameLocks noChangeAspect="1"/>
          </p:cNvGraphicFramePr>
          <p:nvPr>
            <p:extLst>
              <p:ext uri="{D42A27DB-BD31-4B8C-83A1-F6EECF244321}">
                <p14:modId xmlns:p14="http://schemas.microsoft.com/office/powerpoint/2010/main" val="2939993375"/>
              </p:ext>
            </p:extLst>
          </p:nvPr>
        </p:nvGraphicFramePr>
        <p:xfrm>
          <a:off x="7603808" y="3646012"/>
          <a:ext cx="334963" cy="503238"/>
        </p:xfrm>
        <a:graphic>
          <a:graphicData uri="http://schemas.openxmlformats.org/presentationml/2006/ole">
            <mc:AlternateContent xmlns:mc="http://schemas.openxmlformats.org/markup-compatibility/2006">
              <mc:Choice xmlns:v="urn:schemas-microsoft-com:vml" Requires="v">
                <p:oleObj spid="_x0000_s160791" name="Equation" r:id="rId11" imgW="152334" imgH="228501" progId="Equation.DSMT4">
                  <p:embed/>
                </p:oleObj>
              </mc:Choice>
              <mc:Fallback>
                <p:oleObj name="Equation" r:id="rId11" imgW="152334" imgH="228501" progId="Equation.DSMT4">
                  <p:embed/>
                  <p:pic>
                    <p:nvPicPr>
                      <p:cNvPr id="64521"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03808" y="3646012"/>
                        <a:ext cx="33496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233507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590800" y="685800"/>
            <a:ext cx="6096000" cy="381000"/>
          </a:xfrm>
        </p:spPr>
        <p:txBody>
          <a:bodyPr>
            <a:normAutofit fontScale="90000"/>
          </a:bodyPr>
          <a:lstStyle/>
          <a:p>
            <a:r>
              <a:rPr lang="zh-CN" altLang="en-US" smtClean="0">
                <a:solidFill>
                  <a:schemeClr val="accent5">
                    <a:lumMod val="50000"/>
                  </a:schemeClr>
                </a:solidFill>
                <a:latin typeface="Times New Roman" panose="02020603050405020304" pitchFamily="18" charset="0"/>
                <a:cs typeface="Times New Roman" panose="02020603050405020304" pitchFamily="18" charset="0"/>
              </a:rPr>
              <a:t>含有名义数据的</a:t>
            </a:r>
            <a:r>
              <a:rPr lang="en-US" altLang="zh-CN" smtClean="0">
                <a:solidFill>
                  <a:schemeClr val="accent5">
                    <a:lumMod val="50000"/>
                  </a:schemeClr>
                </a:solidFill>
                <a:latin typeface="Times New Roman" panose="02020603050405020304" pitchFamily="18" charset="0"/>
                <a:cs typeface="Times New Roman" panose="02020603050405020304" pitchFamily="18" charset="0"/>
              </a:rPr>
              <a:t>logit</a:t>
            </a:r>
          </a:p>
        </p:txBody>
      </p:sp>
      <p:sp>
        <p:nvSpPr>
          <p:cNvPr id="65539" name="Rectangle 3"/>
          <p:cNvSpPr>
            <a:spLocks noGrp="1" noChangeArrowheads="1"/>
          </p:cNvSpPr>
          <p:nvPr>
            <p:ph type="body" idx="1"/>
          </p:nvPr>
        </p:nvSpPr>
        <p:spPr>
          <a:xfrm>
            <a:off x="2514600" y="1371600"/>
            <a:ext cx="8001000" cy="5181600"/>
          </a:xfrm>
        </p:spPr>
        <p:txBody>
          <a:bodyPr/>
          <a:lstStyle/>
          <a:p>
            <a:pPr>
              <a:lnSpc>
                <a:spcPct val="90000"/>
              </a:lnSpc>
            </a:pPr>
            <a:r>
              <a:rPr lang="zh-CN" altLang="en-US">
                <a:solidFill>
                  <a:schemeClr val="accent5">
                    <a:lumMod val="50000"/>
                  </a:schemeClr>
                </a:solidFill>
                <a:latin typeface="Times New Roman" panose="02020603050405020304" pitchFamily="18" charset="0"/>
                <a:cs typeface="Times New Roman" panose="02020603050405020304" pitchFamily="18" charset="0"/>
              </a:rPr>
              <a:t>有些协变量为定量数据，</a:t>
            </a:r>
            <a:r>
              <a:rPr lang="en-US" altLang="zh-CN">
                <a:solidFill>
                  <a:schemeClr val="accent5">
                    <a:lumMod val="50000"/>
                  </a:schemeClr>
                </a:solidFill>
                <a:latin typeface="Times New Roman" panose="02020603050405020304" pitchFamily="18" charset="0"/>
                <a:cs typeface="Times New Roman" panose="02020603050405020304" pitchFamily="18" charset="0"/>
              </a:rPr>
              <a:t>logistic</a:t>
            </a:r>
            <a:r>
              <a:rPr lang="zh-CN" altLang="en-US">
                <a:solidFill>
                  <a:schemeClr val="accent5">
                    <a:lumMod val="50000"/>
                  </a:schemeClr>
                </a:solidFill>
                <a:latin typeface="Times New Roman" panose="02020603050405020304" pitchFamily="18" charset="0"/>
                <a:cs typeface="Times New Roman" panose="02020603050405020304" pitchFamily="18" charset="0"/>
              </a:rPr>
              <a:t>回归模型的协变量可以是定性名义数据。这就需要对名义数据进行赋值。</a:t>
            </a:r>
          </a:p>
          <a:p>
            <a:pPr>
              <a:lnSpc>
                <a:spcPct val="90000"/>
              </a:lnSpc>
            </a:pPr>
            <a:r>
              <a:rPr lang="zh-CN" altLang="en-US">
                <a:solidFill>
                  <a:schemeClr val="accent5">
                    <a:lumMod val="50000"/>
                  </a:schemeClr>
                </a:solidFill>
                <a:latin typeface="Times New Roman" panose="02020603050405020304" pitchFamily="18" charset="0"/>
                <a:cs typeface="Times New Roman" panose="02020603050405020304" pitchFamily="18" charset="0"/>
              </a:rPr>
              <a:t>通常某个名义数据有</a:t>
            </a:r>
            <a:r>
              <a:rPr lang="en-US" altLang="zh-CN">
                <a:solidFill>
                  <a:schemeClr val="accent5">
                    <a:lumMod val="50000"/>
                  </a:schemeClr>
                </a:solidFill>
                <a:latin typeface="Times New Roman" panose="02020603050405020304" pitchFamily="18" charset="0"/>
                <a:cs typeface="Times New Roman" panose="02020603050405020304" pitchFamily="18" charset="0"/>
              </a:rPr>
              <a:t>k</a:t>
            </a:r>
            <a:r>
              <a:rPr lang="zh-CN" altLang="en-US">
                <a:solidFill>
                  <a:schemeClr val="accent5">
                    <a:lumMod val="50000"/>
                  </a:schemeClr>
                </a:solidFill>
                <a:latin typeface="Times New Roman" panose="02020603050405020304" pitchFamily="18" charset="0"/>
                <a:cs typeface="Times New Roman" panose="02020603050405020304" pitchFamily="18" charset="0"/>
              </a:rPr>
              <a:t>个状态，则定义变量</a:t>
            </a:r>
          </a:p>
          <a:p>
            <a:pPr>
              <a:lnSpc>
                <a:spcPct val="90000"/>
              </a:lnSpc>
              <a:buFontTx/>
              <a:buNone/>
            </a:pPr>
            <a:r>
              <a:rPr lang="zh-CN" altLang="en-US">
                <a:solidFill>
                  <a:schemeClr val="accent5">
                    <a:lumMod val="50000"/>
                  </a:schemeClr>
                </a:solidFill>
                <a:latin typeface="Times New Roman" panose="02020603050405020304" pitchFamily="18" charset="0"/>
                <a:cs typeface="Times New Roman" panose="02020603050405020304" pitchFamily="18" charset="0"/>
              </a:rPr>
              <a:t>                      代表前面的</a:t>
            </a:r>
            <a:r>
              <a:rPr lang="en-US" altLang="zh-CN">
                <a:solidFill>
                  <a:schemeClr val="accent5">
                    <a:lumMod val="50000"/>
                  </a:schemeClr>
                </a:solidFill>
                <a:latin typeface="Times New Roman" panose="02020603050405020304" pitchFamily="18" charset="0"/>
                <a:cs typeface="Times New Roman" panose="02020603050405020304" pitchFamily="18" charset="0"/>
              </a:rPr>
              <a:t>k-1</a:t>
            </a:r>
            <a:r>
              <a:rPr lang="zh-CN" altLang="en-US">
                <a:solidFill>
                  <a:schemeClr val="accent5">
                    <a:lumMod val="50000"/>
                  </a:schemeClr>
                </a:solidFill>
                <a:latin typeface="Times New Roman" panose="02020603050405020304" pitchFamily="18" charset="0"/>
                <a:cs typeface="Times New Roman" panose="02020603050405020304" pitchFamily="18" charset="0"/>
              </a:rPr>
              <a:t>状态，最后令</a:t>
            </a:r>
            <a:r>
              <a:rPr lang="en-US" altLang="zh-CN">
                <a:solidFill>
                  <a:schemeClr val="accent5">
                    <a:lumMod val="50000"/>
                  </a:schemeClr>
                </a:solidFill>
                <a:latin typeface="Times New Roman" panose="02020603050405020304" pitchFamily="18" charset="0"/>
                <a:cs typeface="Times New Roman" panose="02020603050405020304" pitchFamily="18" charset="0"/>
              </a:rPr>
              <a:t>k-1</a:t>
            </a:r>
            <a:r>
              <a:rPr lang="zh-CN" altLang="en-US">
                <a:solidFill>
                  <a:schemeClr val="accent5">
                    <a:lumMod val="50000"/>
                  </a:schemeClr>
                </a:solidFill>
                <a:latin typeface="Times New Roman" panose="02020603050405020304" pitchFamily="18" charset="0"/>
                <a:cs typeface="Times New Roman" panose="02020603050405020304" pitchFamily="18" charset="0"/>
              </a:rPr>
              <a:t>变量均为</a:t>
            </a:r>
            <a:r>
              <a:rPr lang="en-US" altLang="zh-CN">
                <a:solidFill>
                  <a:schemeClr val="accent5">
                    <a:lumMod val="50000"/>
                  </a:schemeClr>
                </a:solidFill>
                <a:latin typeface="Times New Roman" panose="02020603050405020304" pitchFamily="18" charset="0"/>
                <a:cs typeface="Times New Roman" panose="02020603050405020304" pitchFamily="18" charset="0"/>
              </a:rPr>
              <a:t>0</a:t>
            </a:r>
            <a:r>
              <a:rPr lang="zh-CN" altLang="en-US">
                <a:solidFill>
                  <a:schemeClr val="accent5">
                    <a:lumMod val="50000"/>
                  </a:schemeClr>
                </a:solidFill>
                <a:latin typeface="Times New Roman" panose="02020603050405020304" pitchFamily="18" charset="0"/>
                <a:cs typeface="Times New Roman" panose="02020603050405020304" pitchFamily="18" charset="0"/>
              </a:rPr>
              <a:t>或</a:t>
            </a:r>
            <a:r>
              <a:rPr lang="en-US" altLang="zh-CN">
                <a:solidFill>
                  <a:schemeClr val="accent5">
                    <a:lumMod val="50000"/>
                  </a:schemeClr>
                </a:solidFill>
                <a:latin typeface="Times New Roman" panose="02020603050405020304" pitchFamily="18" charset="0"/>
                <a:cs typeface="Times New Roman" panose="02020603050405020304" pitchFamily="18" charset="0"/>
              </a:rPr>
              <a:t>-1</a:t>
            </a:r>
            <a:r>
              <a:rPr lang="zh-CN" altLang="en-US">
                <a:solidFill>
                  <a:schemeClr val="accent5">
                    <a:lumMod val="50000"/>
                  </a:schemeClr>
                </a:solidFill>
                <a:latin typeface="Times New Roman" panose="02020603050405020304" pitchFamily="18" charset="0"/>
                <a:cs typeface="Times New Roman" panose="02020603050405020304" pitchFamily="18" charset="0"/>
              </a:rPr>
              <a:t>来代表第</a:t>
            </a:r>
            <a:r>
              <a:rPr lang="en-US" altLang="zh-CN">
                <a:solidFill>
                  <a:schemeClr val="accent5">
                    <a:lumMod val="50000"/>
                  </a:schemeClr>
                </a:solidFill>
                <a:latin typeface="Times New Roman" panose="02020603050405020304" pitchFamily="18" charset="0"/>
                <a:cs typeface="Times New Roman" panose="02020603050405020304" pitchFamily="18" charset="0"/>
              </a:rPr>
              <a:t>k</a:t>
            </a:r>
            <a:r>
              <a:rPr lang="zh-CN" altLang="en-US">
                <a:solidFill>
                  <a:schemeClr val="accent5">
                    <a:lumMod val="50000"/>
                  </a:schemeClr>
                </a:solidFill>
                <a:latin typeface="Times New Roman" panose="02020603050405020304" pitchFamily="18" charset="0"/>
                <a:cs typeface="Times New Roman" panose="02020603050405020304" pitchFamily="18" charset="0"/>
              </a:rPr>
              <a:t>个状态。</a:t>
            </a:r>
          </a:p>
          <a:p>
            <a:pPr>
              <a:lnSpc>
                <a:spcPct val="90000"/>
              </a:lnSpc>
            </a:pPr>
            <a:r>
              <a:rPr lang="zh-CN" altLang="en-US">
                <a:solidFill>
                  <a:schemeClr val="accent5">
                    <a:lumMod val="50000"/>
                  </a:schemeClr>
                </a:solidFill>
                <a:latin typeface="Times New Roman" panose="02020603050405020304" pitchFamily="18" charset="0"/>
                <a:cs typeface="Times New Roman" panose="02020603050405020304" pitchFamily="18" charset="0"/>
              </a:rPr>
              <a:t>如婚姻状况有四种状态：未婚、有配偶、丧偶和离婚，则可以定义三个指示变量</a:t>
            </a:r>
            <a:r>
              <a:rPr lang="en-US" altLang="zh-CN">
                <a:solidFill>
                  <a:schemeClr val="accent5">
                    <a:lumMod val="50000"/>
                  </a:schemeClr>
                </a:solidFill>
                <a:latin typeface="Times New Roman" panose="02020603050405020304" pitchFamily="18" charset="0"/>
                <a:cs typeface="Times New Roman" panose="02020603050405020304" pitchFamily="18" charset="0"/>
              </a:rPr>
              <a:t>M</a:t>
            </a:r>
            <a:r>
              <a:rPr lang="en-US" altLang="zh-CN" baseline="-25000">
                <a:solidFill>
                  <a:schemeClr val="accent5">
                    <a:lumMod val="50000"/>
                  </a:schemeClr>
                </a:solidFill>
                <a:latin typeface="Times New Roman" panose="02020603050405020304" pitchFamily="18" charset="0"/>
                <a:cs typeface="Times New Roman" panose="02020603050405020304" pitchFamily="18" charset="0"/>
              </a:rPr>
              <a:t>1</a:t>
            </a:r>
            <a:r>
              <a:rPr lang="zh-CN" altLang="en-US">
                <a:solidFill>
                  <a:schemeClr val="accent5">
                    <a:lumMod val="50000"/>
                  </a:schemeClr>
                </a:solidFill>
                <a:latin typeface="Times New Roman" panose="02020603050405020304" pitchFamily="18" charset="0"/>
                <a:cs typeface="Times New Roman" panose="02020603050405020304" pitchFamily="18" charset="0"/>
              </a:rPr>
              <a:t>、</a:t>
            </a:r>
            <a:r>
              <a:rPr lang="en-US" altLang="zh-CN">
                <a:solidFill>
                  <a:schemeClr val="accent5">
                    <a:lumMod val="50000"/>
                  </a:schemeClr>
                </a:solidFill>
                <a:latin typeface="Times New Roman" panose="02020603050405020304" pitchFamily="18" charset="0"/>
                <a:cs typeface="Times New Roman" panose="02020603050405020304" pitchFamily="18" charset="0"/>
              </a:rPr>
              <a:t>M</a:t>
            </a:r>
            <a:r>
              <a:rPr lang="en-US" altLang="zh-CN" baseline="-25000">
                <a:solidFill>
                  <a:schemeClr val="accent5">
                    <a:lumMod val="50000"/>
                  </a:schemeClr>
                </a:solidFill>
                <a:latin typeface="Times New Roman" panose="02020603050405020304" pitchFamily="18" charset="0"/>
                <a:cs typeface="Times New Roman" panose="02020603050405020304" pitchFamily="18" charset="0"/>
              </a:rPr>
              <a:t>2</a:t>
            </a:r>
            <a:r>
              <a:rPr lang="zh-CN" altLang="en-US">
                <a:solidFill>
                  <a:schemeClr val="accent5">
                    <a:lumMod val="50000"/>
                  </a:schemeClr>
                </a:solidFill>
                <a:latin typeface="Times New Roman" panose="02020603050405020304" pitchFamily="18" charset="0"/>
                <a:cs typeface="Times New Roman" panose="02020603050405020304" pitchFamily="18" charset="0"/>
              </a:rPr>
              <a:t>、</a:t>
            </a:r>
            <a:r>
              <a:rPr lang="en-US" altLang="zh-CN">
                <a:solidFill>
                  <a:schemeClr val="accent5">
                    <a:lumMod val="50000"/>
                  </a:schemeClr>
                </a:solidFill>
                <a:latin typeface="Times New Roman" panose="02020603050405020304" pitchFamily="18" charset="0"/>
                <a:cs typeface="Times New Roman" panose="02020603050405020304" pitchFamily="18" charset="0"/>
              </a:rPr>
              <a:t>M</a:t>
            </a:r>
            <a:r>
              <a:rPr lang="en-US" altLang="zh-CN" baseline="-25000">
                <a:solidFill>
                  <a:schemeClr val="accent5">
                    <a:lumMod val="50000"/>
                  </a:schemeClr>
                </a:solidFill>
                <a:latin typeface="Times New Roman" panose="02020603050405020304" pitchFamily="18" charset="0"/>
                <a:cs typeface="Times New Roman" panose="02020603050405020304" pitchFamily="18" charset="0"/>
              </a:rPr>
              <a:t>3</a:t>
            </a:r>
            <a:r>
              <a:rPr lang="zh-CN" altLang="en-US">
                <a:solidFill>
                  <a:schemeClr val="accent5">
                    <a:lumMod val="50000"/>
                  </a:schemeClr>
                </a:solidFill>
                <a:latin typeface="Times New Roman" panose="02020603050405020304" pitchFamily="18" charset="0"/>
                <a:cs typeface="Times New Roman" panose="02020603050405020304" pitchFamily="18" charset="0"/>
              </a:rPr>
              <a:t>，用</a:t>
            </a:r>
            <a:r>
              <a:rPr lang="en-US" altLang="zh-CN">
                <a:solidFill>
                  <a:schemeClr val="accent5">
                    <a:lumMod val="50000"/>
                  </a:schemeClr>
                </a:solidFill>
                <a:latin typeface="Times New Roman" panose="02020603050405020304" pitchFamily="18" charset="0"/>
                <a:cs typeface="Times New Roman" panose="02020603050405020304" pitchFamily="18" charset="0"/>
              </a:rPr>
              <a:t>(1,0,0)</a:t>
            </a:r>
            <a:r>
              <a:rPr lang="zh-CN" altLang="en-US">
                <a:solidFill>
                  <a:schemeClr val="accent5">
                    <a:lumMod val="50000"/>
                  </a:schemeClr>
                </a:solidFill>
                <a:latin typeface="Times New Roman" panose="02020603050405020304" pitchFamily="18" charset="0"/>
                <a:cs typeface="Times New Roman" panose="02020603050405020304" pitchFamily="18" charset="0"/>
              </a:rPr>
              <a:t>、 </a:t>
            </a:r>
            <a:r>
              <a:rPr lang="en-US" altLang="zh-CN">
                <a:solidFill>
                  <a:schemeClr val="accent5">
                    <a:lumMod val="50000"/>
                  </a:schemeClr>
                </a:solidFill>
                <a:latin typeface="Times New Roman" panose="02020603050405020304" pitchFamily="18" charset="0"/>
                <a:cs typeface="Times New Roman" panose="02020603050405020304" pitchFamily="18" charset="0"/>
              </a:rPr>
              <a:t>(0,1,0) </a:t>
            </a:r>
            <a:r>
              <a:rPr lang="zh-CN" altLang="en-US">
                <a:solidFill>
                  <a:schemeClr val="accent5">
                    <a:lumMod val="50000"/>
                  </a:schemeClr>
                </a:solidFill>
                <a:latin typeface="Times New Roman" panose="02020603050405020304" pitchFamily="18" charset="0"/>
                <a:cs typeface="Times New Roman" panose="02020603050405020304" pitchFamily="18" charset="0"/>
              </a:rPr>
              <a:t>、</a:t>
            </a:r>
            <a:r>
              <a:rPr lang="en-US" altLang="zh-CN">
                <a:solidFill>
                  <a:schemeClr val="accent5">
                    <a:lumMod val="50000"/>
                  </a:schemeClr>
                </a:solidFill>
                <a:latin typeface="Times New Roman" panose="02020603050405020304" pitchFamily="18" charset="0"/>
                <a:cs typeface="Times New Roman" panose="02020603050405020304" pitchFamily="18" charset="0"/>
              </a:rPr>
              <a:t>(0,0,1) </a:t>
            </a:r>
            <a:r>
              <a:rPr lang="zh-CN" altLang="en-US">
                <a:solidFill>
                  <a:schemeClr val="accent5">
                    <a:lumMod val="50000"/>
                  </a:schemeClr>
                </a:solidFill>
                <a:latin typeface="Times New Roman" panose="02020603050405020304" pitchFamily="18" charset="0"/>
                <a:cs typeface="Times New Roman" panose="02020603050405020304" pitchFamily="18" charset="0"/>
              </a:rPr>
              <a:t>、</a:t>
            </a:r>
            <a:r>
              <a:rPr lang="en-US" altLang="zh-CN">
                <a:solidFill>
                  <a:schemeClr val="accent5">
                    <a:lumMod val="50000"/>
                  </a:schemeClr>
                </a:solidFill>
                <a:latin typeface="Times New Roman" panose="02020603050405020304" pitchFamily="18" charset="0"/>
                <a:cs typeface="Times New Roman" panose="02020603050405020304" pitchFamily="18" charset="0"/>
              </a:rPr>
              <a:t>(0,0,0)</a:t>
            </a:r>
            <a:r>
              <a:rPr lang="zh-CN" altLang="en-US">
                <a:solidFill>
                  <a:schemeClr val="accent5">
                    <a:lumMod val="50000"/>
                  </a:schemeClr>
                </a:solidFill>
                <a:latin typeface="Times New Roman" panose="02020603050405020304" pitchFamily="18" charset="0"/>
                <a:cs typeface="Times New Roman" panose="02020603050405020304" pitchFamily="18" charset="0"/>
              </a:rPr>
              <a:t>或</a:t>
            </a:r>
            <a:r>
              <a:rPr lang="en-US" altLang="zh-CN">
                <a:solidFill>
                  <a:schemeClr val="accent5">
                    <a:lumMod val="50000"/>
                  </a:schemeClr>
                </a:solidFill>
                <a:latin typeface="Times New Roman" panose="02020603050405020304" pitchFamily="18" charset="0"/>
                <a:cs typeface="Times New Roman" panose="02020603050405020304" pitchFamily="18" charset="0"/>
              </a:rPr>
              <a:t>(-1,-1,-1)</a:t>
            </a:r>
            <a:r>
              <a:rPr lang="zh-CN" altLang="en-US">
                <a:solidFill>
                  <a:schemeClr val="accent5">
                    <a:lumMod val="50000"/>
                  </a:schemeClr>
                </a:solidFill>
                <a:latin typeface="Times New Roman" panose="02020603050405020304" pitchFamily="18" charset="0"/>
                <a:cs typeface="Times New Roman" panose="02020603050405020304" pitchFamily="18" charset="0"/>
              </a:rPr>
              <a:t>来对以上四种状态赋值。</a:t>
            </a:r>
            <a:endParaRPr lang="zh-CN" altLang="zh-CN">
              <a:solidFill>
                <a:schemeClr val="accent5">
                  <a:lumMod val="50000"/>
                </a:schemeClr>
              </a:solidFill>
              <a:latin typeface="Times New Roman" panose="02020603050405020304" pitchFamily="18" charset="0"/>
              <a:cs typeface="Times New Roman" panose="02020603050405020304" pitchFamily="18" charset="0"/>
            </a:endParaRPr>
          </a:p>
        </p:txBody>
      </p:sp>
      <p:graphicFrame>
        <p:nvGraphicFramePr>
          <p:cNvPr id="65540" name="Object 2"/>
          <p:cNvGraphicFramePr>
            <a:graphicFrameLocks noChangeAspect="1"/>
          </p:cNvGraphicFramePr>
          <p:nvPr>
            <p:extLst>
              <p:ext uri="{D42A27DB-BD31-4B8C-83A1-F6EECF244321}">
                <p14:modId xmlns:p14="http://schemas.microsoft.com/office/powerpoint/2010/main" val="1054537548"/>
              </p:ext>
            </p:extLst>
          </p:nvPr>
        </p:nvGraphicFramePr>
        <p:xfrm>
          <a:off x="3124201" y="3048001"/>
          <a:ext cx="1584325" cy="466725"/>
        </p:xfrm>
        <a:graphic>
          <a:graphicData uri="http://schemas.openxmlformats.org/presentationml/2006/ole">
            <mc:AlternateContent xmlns:mc="http://schemas.openxmlformats.org/markup-compatibility/2006">
              <mc:Choice xmlns:v="urn:schemas-microsoft-com:vml" Requires="v">
                <p:oleObj spid="_x0000_s161797" name="Equation" r:id="rId3" imgW="774364" imgH="228501" progId="Equation.DSMT4">
                  <p:embed/>
                </p:oleObj>
              </mc:Choice>
              <mc:Fallback>
                <p:oleObj name="Equation" r:id="rId3" imgW="774364" imgH="228501" progId="Equation.DSMT4">
                  <p:embed/>
                  <p:pic>
                    <p:nvPicPr>
                      <p:cNvPr id="6554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1" y="3048001"/>
                        <a:ext cx="15843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44005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438400" y="685800"/>
            <a:ext cx="6096000" cy="381000"/>
          </a:xfrm>
        </p:spPr>
        <p:txBody>
          <a:bodyPr>
            <a:normAutofit fontScale="90000"/>
          </a:bodyPr>
          <a:lstStyle/>
          <a:p>
            <a:r>
              <a:rPr lang="zh-CN" altLang="en-US" smtClean="0">
                <a:solidFill>
                  <a:schemeClr val="accent5">
                    <a:lumMod val="50000"/>
                  </a:schemeClr>
                </a:solidFill>
              </a:rPr>
              <a:t>含有名义数据的</a:t>
            </a:r>
            <a:r>
              <a:rPr lang="en-US" altLang="zh-CN" smtClean="0">
                <a:solidFill>
                  <a:schemeClr val="accent5">
                    <a:lumMod val="50000"/>
                  </a:schemeClr>
                </a:solidFill>
              </a:rPr>
              <a:t>logit</a:t>
            </a:r>
          </a:p>
        </p:txBody>
      </p:sp>
      <p:pic>
        <p:nvPicPr>
          <p:cNvPr id="66563" name="Picture 6" descr="@O`(}(N}I}@@V~JZY}MEQ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1295400"/>
            <a:ext cx="7993063" cy="538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05518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813560" y="523875"/>
            <a:ext cx="6096000" cy="381000"/>
          </a:xfrm>
        </p:spPr>
        <p:txBody>
          <a:bodyPr>
            <a:normAutofit fontScale="90000"/>
          </a:bodyPr>
          <a:lstStyle/>
          <a:p>
            <a:r>
              <a:rPr lang="zh-CN" altLang="en-US" smtClean="0">
                <a:solidFill>
                  <a:schemeClr val="accent5">
                    <a:lumMod val="50000"/>
                  </a:schemeClr>
                </a:solidFill>
                <a:latin typeface="微软雅黑" panose="020B0503020204020204" pitchFamily="34" charset="-122"/>
              </a:rPr>
              <a:t>含有名义数据的</a:t>
            </a:r>
            <a:r>
              <a:rPr lang="en-US" altLang="zh-CN" smtClean="0">
                <a:solidFill>
                  <a:schemeClr val="accent5">
                    <a:lumMod val="50000"/>
                  </a:schemeClr>
                </a:solidFill>
                <a:latin typeface="微软雅黑" panose="020B0503020204020204" pitchFamily="34" charset="-122"/>
              </a:rPr>
              <a:t>logit</a:t>
            </a:r>
          </a:p>
        </p:txBody>
      </p:sp>
      <p:sp>
        <p:nvSpPr>
          <p:cNvPr id="67587" name="Rectangle 3"/>
          <p:cNvSpPr>
            <a:spLocks noGrp="1" noChangeArrowheads="1"/>
          </p:cNvSpPr>
          <p:nvPr>
            <p:ph type="body" idx="1"/>
          </p:nvPr>
        </p:nvSpPr>
        <p:spPr>
          <a:xfrm>
            <a:off x="1737360" y="1209675"/>
            <a:ext cx="9189720" cy="5111115"/>
          </a:xfrm>
        </p:spPr>
        <p:txBody>
          <a:bodyPr/>
          <a:lstStyle/>
          <a:p>
            <a:pPr marL="0" indent="0">
              <a:lnSpc>
                <a:spcPct val="150000"/>
              </a:lnSpc>
              <a:buNone/>
            </a:pPr>
            <a:r>
              <a:rPr lang="zh-CN" altLang="en-US" dirty="0" smtClean="0">
                <a:solidFill>
                  <a:schemeClr val="accent5">
                    <a:lumMod val="50000"/>
                  </a:schemeClr>
                </a:solidFill>
                <a:latin typeface="微软雅黑" panose="020B0503020204020204" pitchFamily="34" charset="-122"/>
              </a:rPr>
              <a:t>例：某地</a:t>
            </a:r>
            <a:r>
              <a:rPr lang="en-US" altLang="zh-CN" dirty="0" smtClean="0">
                <a:solidFill>
                  <a:schemeClr val="accent5">
                    <a:lumMod val="50000"/>
                  </a:schemeClr>
                </a:solidFill>
                <a:latin typeface="微软雅黑" panose="020B0503020204020204" pitchFamily="34" charset="-122"/>
              </a:rPr>
              <a:t>25</a:t>
            </a:r>
            <a:r>
              <a:rPr lang="zh-CN" altLang="en-US" dirty="0" smtClean="0">
                <a:solidFill>
                  <a:schemeClr val="accent5">
                    <a:lumMod val="50000"/>
                  </a:schemeClr>
                </a:solidFill>
                <a:latin typeface="微软雅黑" panose="020B0503020204020204" pitchFamily="34" charset="-122"/>
              </a:rPr>
              <a:t>岁及以上人中各类婚姻状况居民的死亡情况见表，试建立死亡率关于年龄和婚姻状况的</a:t>
            </a:r>
            <a:r>
              <a:rPr lang="en-US" altLang="zh-CN" dirty="0" smtClean="0">
                <a:solidFill>
                  <a:schemeClr val="accent5">
                    <a:lumMod val="50000"/>
                  </a:schemeClr>
                </a:solidFill>
                <a:latin typeface="微软雅黑" panose="020B0503020204020204" pitchFamily="34" charset="-122"/>
              </a:rPr>
              <a:t>logit</a:t>
            </a:r>
            <a:r>
              <a:rPr lang="zh-CN" altLang="en-US" dirty="0" smtClean="0">
                <a:solidFill>
                  <a:schemeClr val="accent5">
                    <a:lumMod val="50000"/>
                  </a:schemeClr>
                </a:solidFill>
                <a:latin typeface="微软雅黑" panose="020B0503020204020204" pitchFamily="34" charset="-122"/>
              </a:rPr>
              <a:t>模型。</a:t>
            </a:r>
          </a:p>
          <a:p>
            <a:pPr>
              <a:lnSpc>
                <a:spcPct val="150000"/>
              </a:lnSpc>
            </a:pPr>
            <a:endParaRPr lang="zh-CN" altLang="en-US" dirty="0" smtClean="0">
              <a:solidFill>
                <a:schemeClr val="accent5">
                  <a:lumMod val="50000"/>
                </a:schemeClr>
              </a:solidFill>
              <a:latin typeface="微软雅黑" panose="020B0503020204020204" pitchFamily="34" charset="-122"/>
            </a:endParaRPr>
          </a:p>
          <a:p>
            <a:pPr marL="0" indent="0">
              <a:lnSpc>
                <a:spcPct val="150000"/>
              </a:lnSpc>
              <a:buNone/>
            </a:pPr>
            <a:r>
              <a:rPr lang="zh-CN" altLang="en-US" dirty="0" smtClean="0">
                <a:solidFill>
                  <a:schemeClr val="accent5">
                    <a:lumMod val="50000"/>
                  </a:schemeClr>
                </a:solidFill>
                <a:latin typeface="微软雅黑" panose="020B0503020204020204" pitchFamily="34" charset="-122"/>
              </a:rPr>
              <a:t>其中</a:t>
            </a:r>
            <a:r>
              <a:rPr lang="zh-CN" altLang="en-US" dirty="0" smtClean="0">
                <a:solidFill>
                  <a:schemeClr val="accent5">
                    <a:lumMod val="50000"/>
                  </a:schemeClr>
                </a:solidFill>
                <a:latin typeface="微软雅黑" panose="020B0503020204020204" pitchFamily="34" charset="-122"/>
              </a:rPr>
              <a:t>，</a:t>
            </a:r>
            <a:r>
              <a:rPr lang="en-US" altLang="zh-CN" dirty="0" smtClean="0">
                <a:solidFill>
                  <a:schemeClr val="accent5">
                    <a:lumMod val="50000"/>
                  </a:schemeClr>
                </a:solidFill>
                <a:latin typeface="微软雅黑" panose="020B0503020204020204" pitchFamily="34" charset="-122"/>
              </a:rPr>
              <a:t>A</a:t>
            </a:r>
            <a:r>
              <a:rPr lang="zh-CN" altLang="en-US" dirty="0" smtClean="0">
                <a:solidFill>
                  <a:schemeClr val="accent5">
                    <a:lumMod val="50000"/>
                  </a:schemeClr>
                </a:solidFill>
                <a:latin typeface="微软雅黑" panose="020B0503020204020204" pitchFamily="34" charset="-122"/>
              </a:rPr>
              <a:t>表示年龄</a:t>
            </a:r>
            <a:r>
              <a:rPr lang="en-US" altLang="zh-CN" dirty="0" smtClean="0">
                <a:solidFill>
                  <a:schemeClr val="accent5">
                    <a:lumMod val="50000"/>
                  </a:schemeClr>
                </a:solidFill>
                <a:latin typeface="微软雅黑" panose="020B0503020204020204" pitchFamily="34" charset="-122"/>
              </a:rPr>
              <a:t>(</a:t>
            </a:r>
            <a:r>
              <a:rPr lang="zh-CN" altLang="en-US" dirty="0" smtClean="0">
                <a:solidFill>
                  <a:schemeClr val="accent5">
                    <a:lumMod val="50000"/>
                  </a:schemeClr>
                </a:solidFill>
                <a:latin typeface="微软雅黑" panose="020B0503020204020204" pitchFamily="34" charset="-122"/>
              </a:rPr>
              <a:t>取中值</a:t>
            </a:r>
            <a:r>
              <a:rPr lang="en-US" altLang="zh-CN" dirty="0" smtClean="0">
                <a:solidFill>
                  <a:schemeClr val="accent5">
                    <a:lumMod val="50000"/>
                  </a:schemeClr>
                </a:solidFill>
                <a:latin typeface="微软雅黑" panose="020B0503020204020204" pitchFamily="34" charset="-122"/>
              </a:rPr>
              <a:t>)</a:t>
            </a:r>
            <a:r>
              <a:rPr lang="zh-CN" altLang="en-US" dirty="0" smtClean="0">
                <a:solidFill>
                  <a:schemeClr val="accent5">
                    <a:lumMod val="50000"/>
                  </a:schemeClr>
                </a:solidFill>
                <a:latin typeface="微软雅黑" panose="020B0503020204020204" pitchFamily="34" charset="-122"/>
              </a:rPr>
              <a:t>，</a:t>
            </a:r>
            <a:r>
              <a:rPr lang="en-US" altLang="zh-CN" dirty="0" smtClean="0">
                <a:solidFill>
                  <a:schemeClr val="accent5">
                    <a:lumMod val="50000"/>
                  </a:schemeClr>
                </a:solidFill>
                <a:latin typeface="微软雅黑" panose="020B0503020204020204" pitchFamily="34" charset="-122"/>
              </a:rPr>
              <a:t>M</a:t>
            </a:r>
            <a:r>
              <a:rPr lang="en-US" altLang="zh-CN" baseline="-25000" dirty="0" smtClean="0">
                <a:solidFill>
                  <a:schemeClr val="accent5">
                    <a:lumMod val="50000"/>
                  </a:schemeClr>
                </a:solidFill>
                <a:latin typeface="微软雅黑" panose="020B0503020204020204" pitchFamily="34" charset="-122"/>
              </a:rPr>
              <a:t>1</a:t>
            </a:r>
            <a:r>
              <a:rPr lang="zh-CN" altLang="en-US" dirty="0" smtClean="0">
                <a:solidFill>
                  <a:schemeClr val="accent5">
                    <a:lumMod val="50000"/>
                  </a:schemeClr>
                </a:solidFill>
                <a:latin typeface="微软雅黑" panose="020B0503020204020204" pitchFamily="34" charset="-122"/>
              </a:rPr>
              <a:t>、</a:t>
            </a:r>
            <a:r>
              <a:rPr lang="en-US" altLang="zh-CN" dirty="0" smtClean="0">
                <a:solidFill>
                  <a:schemeClr val="accent5">
                    <a:lumMod val="50000"/>
                  </a:schemeClr>
                </a:solidFill>
                <a:latin typeface="微软雅黑" panose="020B0503020204020204" pitchFamily="34" charset="-122"/>
              </a:rPr>
              <a:t>M</a:t>
            </a:r>
            <a:r>
              <a:rPr lang="en-US" altLang="zh-CN" baseline="-25000" dirty="0" smtClean="0">
                <a:solidFill>
                  <a:schemeClr val="accent5">
                    <a:lumMod val="50000"/>
                  </a:schemeClr>
                </a:solidFill>
                <a:latin typeface="微软雅黑" panose="020B0503020204020204" pitchFamily="34" charset="-122"/>
              </a:rPr>
              <a:t>2</a:t>
            </a:r>
            <a:r>
              <a:rPr lang="zh-CN" altLang="en-US" dirty="0" smtClean="0">
                <a:solidFill>
                  <a:schemeClr val="accent5">
                    <a:lumMod val="50000"/>
                  </a:schemeClr>
                </a:solidFill>
                <a:latin typeface="微软雅黑" panose="020B0503020204020204" pitchFamily="34" charset="-122"/>
              </a:rPr>
              <a:t>、</a:t>
            </a:r>
            <a:r>
              <a:rPr lang="en-US" altLang="zh-CN" dirty="0" smtClean="0">
                <a:solidFill>
                  <a:schemeClr val="accent5">
                    <a:lumMod val="50000"/>
                  </a:schemeClr>
                </a:solidFill>
                <a:latin typeface="微软雅黑" panose="020B0503020204020204" pitchFamily="34" charset="-122"/>
              </a:rPr>
              <a:t>M</a:t>
            </a:r>
            <a:r>
              <a:rPr lang="en-US" altLang="zh-CN" baseline="-25000" dirty="0" smtClean="0">
                <a:solidFill>
                  <a:schemeClr val="accent5">
                    <a:lumMod val="50000"/>
                  </a:schemeClr>
                </a:solidFill>
                <a:latin typeface="微软雅黑" panose="020B0503020204020204" pitchFamily="34" charset="-122"/>
              </a:rPr>
              <a:t>3</a:t>
            </a:r>
            <a:r>
              <a:rPr lang="zh-CN" altLang="en-US" dirty="0" smtClean="0">
                <a:solidFill>
                  <a:schemeClr val="accent5">
                    <a:lumMod val="50000"/>
                  </a:schemeClr>
                </a:solidFill>
                <a:latin typeface="微软雅黑" panose="020B0503020204020204" pitchFamily="34" charset="-122"/>
              </a:rPr>
              <a:t>表示婚姻状况</a:t>
            </a:r>
          </a:p>
          <a:p>
            <a:pPr marL="0" indent="0">
              <a:lnSpc>
                <a:spcPct val="150000"/>
              </a:lnSpc>
              <a:buNone/>
            </a:pPr>
            <a:r>
              <a:rPr lang="zh-CN" altLang="en-US" dirty="0" smtClean="0">
                <a:solidFill>
                  <a:schemeClr val="accent5">
                    <a:lumMod val="50000"/>
                  </a:schemeClr>
                </a:solidFill>
                <a:latin typeface="微软雅黑" panose="020B0503020204020204" pitchFamily="34" charset="-122"/>
              </a:rPr>
              <a:t>于是，估计的</a:t>
            </a:r>
            <a:r>
              <a:rPr lang="en-US" altLang="zh-CN" dirty="0" smtClean="0">
                <a:solidFill>
                  <a:schemeClr val="accent5">
                    <a:lumMod val="50000"/>
                  </a:schemeClr>
                </a:solidFill>
                <a:latin typeface="微软雅黑" panose="020B0503020204020204" pitchFamily="34" charset="-122"/>
              </a:rPr>
              <a:t>logit</a:t>
            </a:r>
            <a:r>
              <a:rPr lang="zh-CN" altLang="en-US" dirty="0" smtClean="0">
                <a:solidFill>
                  <a:schemeClr val="accent5">
                    <a:lumMod val="50000"/>
                  </a:schemeClr>
                </a:solidFill>
                <a:latin typeface="微软雅黑" panose="020B0503020204020204" pitchFamily="34" charset="-122"/>
              </a:rPr>
              <a:t>方程为：</a:t>
            </a:r>
          </a:p>
        </p:txBody>
      </p:sp>
      <p:graphicFrame>
        <p:nvGraphicFramePr>
          <p:cNvPr id="67588" name="Object 2"/>
          <p:cNvGraphicFramePr>
            <a:graphicFrameLocks noChangeAspect="1"/>
          </p:cNvGraphicFramePr>
          <p:nvPr>
            <p:extLst>
              <p:ext uri="{D42A27DB-BD31-4B8C-83A1-F6EECF244321}">
                <p14:modId xmlns:p14="http://schemas.microsoft.com/office/powerpoint/2010/main" val="2923784666"/>
              </p:ext>
            </p:extLst>
          </p:nvPr>
        </p:nvGraphicFramePr>
        <p:xfrm>
          <a:off x="3337561" y="2554606"/>
          <a:ext cx="5040313" cy="866775"/>
        </p:xfrm>
        <a:graphic>
          <a:graphicData uri="http://schemas.openxmlformats.org/presentationml/2006/ole">
            <mc:AlternateContent xmlns:mc="http://schemas.openxmlformats.org/markup-compatibility/2006">
              <mc:Choice xmlns:v="urn:schemas-microsoft-com:vml" Requires="v">
                <p:oleObj spid="_x0000_s162824" name="Equation" r:id="rId3" imgW="2438400" imgH="419100" progId="Equation.DSMT4">
                  <p:embed/>
                </p:oleObj>
              </mc:Choice>
              <mc:Fallback>
                <p:oleObj name="Equation" r:id="rId3" imgW="2438400" imgH="419100" progId="Equation.DSMT4">
                  <p:embed/>
                  <p:pic>
                    <p:nvPicPr>
                      <p:cNvPr id="6758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7561" y="2554606"/>
                        <a:ext cx="5040313"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3"/>
          <p:cNvGraphicFramePr>
            <a:graphicFrameLocks noChangeAspect="1"/>
          </p:cNvGraphicFramePr>
          <p:nvPr>
            <p:extLst>
              <p:ext uri="{D42A27DB-BD31-4B8C-83A1-F6EECF244321}">
                <p14:modId xmlns:p14="http://schemas.microsoft.com/office/powerpoint/2010/main" val="2923578457"/>
              </p:ext>
            </p:extLst>
          </p:nvPr>
        </p:nvGraphicFramePr>
        <p:xfrm>
          <a:off x="2486501" y="4973956"/>
          <a:ext cx="7691438" cy="866775"/>
        </p:xfrm>
        <a:graphic>
          <a:graphicData uri="http://schemas.openxmlformats.org/presentationml/2006/ole">
            <mc:AlternateContent xmlns:mc="http://schemas.openxmlformats.org/markup-compatibility/2006">
              <mc:Choice xmlns:v="urn:schemas-microsoft-com:vml" Requires="v">
                <p:oleObj spid="_x0000_s162825" name="Equation" r:id="rId5" imgW="3721100" imgH="419100" progId="Equation.DSMT4">
                  <p:embed/>
                </p:oleObj>
              </mc:Choice>
              <mc:Fallback>
                <p:oleObj name="Equation" r:id="rId5" imgW="3721100" imgH="419100" progId="Equation.DSMT4">
                  <p:embed/>
                  <p:pic>
                    <p:nvPicPr>
                      <p:cNvPr id="6758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6501" y="4973956"/>
                        <a:ext cx="7691438"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5997217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743200" y="762000"/>
            <a:ext cx="6096000" cy="381000"/>
          </a:xfrm>
        </p:spPr>
        <p:txBody>
          <a:bodyPr>
            <a:normAutofit fontScale="90000"/>
          </a:bodyPr>
          <a:lstStyle/>
          <a:p>
            <a:r>
              <a:rPr lang="zh-CN" altLang="en-US" smtClean="0">
                <a:solidFill>
                  <a:schemeClr val="accent5">
                    <a:lumMod val="50000"/>
                  </a:schemeClr>
                </a:solidFill>
                <a:latin typeface="微软雅黑" panose="020B0503020204020204" pitchFamily="34" charset="-122"/>
              </a:rPr>
              <a:t>含有有序数据的</a:t>
            </a:r>
            <a:r>
              <a:rPr lang="en-US" altLang="zh-CN" smtClean="0">
                <a:solidFill>
                  <a:schemeClr val="accent5">
                    <a:lumMod val="50000"/>
                  </a:schemeClr>
                </a:solidFill>
                <a:latin typeface="微软雅黑" panose="020B0503020204020204" pitchFamily="34" charset="-122"/>
              </a:rPr>
              <a:t>logit</a:t>
            </a:r>
          </a:p>
        </p:txBody>
      </p:sp>
      <p:sp>
        <p:nvSpPr>
          <p:cNvPr id="68611" name="Rectangle 3"/>
          <p:cNvSpPr>
            <a:spLocks noGrp="1" noChangeArrowheads="1"/>
          </p:cNvSpPr>
          <p:nvPr>
            <p:ph type="body" idx="1"/>
          </p:nvPr>
        </p:nvSpPr>
        <p:spPr>
          <a:xfrm>
            <a:off x="1809750" y="1516380"/>
            <a:ext cx="9494520" cy="4827270"/>
          </a:xfrm>
        </p:spPr>
        <p:txBody>
          <a:bodyPr>
            <a:normAutofit fontScale="92500" lnSpcReduction="10000"/>
          </a:bodyPr>
          <a:lstStyle/>
          <a:p>
            <a:pPr>
              <a:lnSpc>
                <a:spcPct val="150000"/>
              </a:lnSpc>
            </a:pPr>
            <a:r>
              <a:rPr lang="en-US" altLang="zh-CN" dirty="0">
                <a:solidFill>
                  <a:schemeClr val="accent5">
                    <a:lumMod val="50000"/>
                  </a:schemeClr>
                </a:solidFill>
                <a:latin typeface="微软雅黑" panose="020B0503020204020204" pitchFamily="34" charset="-122"/>
              </a:rPr>
              <a:t>Logit</a:t>
            </a:r>
            <a:r>
              <a:rPr lang="zh-CN" altLang="en-US" dirty="0">
                <a:solidFill>
                  <a:schemeClr val="accent5">
                    <a:lumMod val="50000"/>
                  </a:schemeClr>
                </a:solidFill>
                <a:latin typeface="微软雅黑" panose="020B0503020204020204" pitchFamily="34" charset="-122"/>
              </a:rPr>
              <a:t>模型的协变量也可以是有序数据</a:t>
            </a:r>
          </a:p>
          <a:p>
            <a:pPr>
              <a:lnSpc>
                <a:spcPct val="150000"/>
              </a:lnSpc>
            </a:pPr>
            <a:r>
              <a:rPr lang="zh-CN" altLang="en-US" dirty="0">
                <a:solidFill>
                  <a:schemeClr val="accent5">
                    <a:lumMod val="50000"/>
                  </a:schemeClr>
                </a:solidFill>
                <a:latin typeface="微软雅黑" panose="020B0503020204020204" pitchFamily="34" charset="-122"/>
              </a:rPr>
              <a:t>对有序数据的赋值可以按顺序用数</a:t>
            </a:r>
            <a:r>
              <a:rPr lang="en-US" altLang="zh-CN" dirty="0">
                <a:solidFill>
                  <a:schemeClr val="accent5">
                    <a:lumMod val="50000"/>
                  </a:schemeClr>
                </a:solidFill>
                <a:latin typeface="微软雅黑" panose="020B0503020204020204" pitchFamily="34" charset="-122"/>
              </a:rPr>
              <a:t>0,1,2,3,4</a:t>
            </a:r>
            <a:r>
              <a:rPr lang="zh-CN" altLang="en-US" dirty="0">
                <a:solidFill>
                  <a:schemeClr val="accent5">
                    <a:lumMod val="50000"/>
                  </a:schemeClr>
                </a:solidFill>
                <a:latin typeface="微软雅黑" panose="020B0503020204020204" pitchFamily="34" charset="-122"/>
              </a:rPr>
              <a:t>分别表示</a:t>
            </a:r>
          </a:p>
          <a:p>
            <a:pPr>
              <a:lnSpc>
                <a:spcPct val="150000"/>
              </a:lnSpc>
              <a:buFontTx/>
              <a:buNone/>
            </a:pPr>
            <a:r>
              <a:rPr lang="en-US" altLang="zh-CN" dirty="0">
                <a:solidFill>
                  <a:schemeClr val="accent5">
                    <a:lumMod val="50000"/>
                  </a:schemeClr>
                </a:solidFill>
                <a:latin typeface="微软雅黑" panose="020B0503020204020204" pitchFamily="34" charset="-122"/>
              </a:rPr>
              <a:t>【</a:t>
            </a:r>
            <a:r>
              <a:rPr lang="zh-CN" altLang="en-US" dirty="0">
                <a:solidFill>
                  <a:schemeClr val="accent5">
                    <a:lumMod val="50000"/>
                  </a:schemeClr>
                </a:solidFill>
                <a:latin typeface="微软雅黑" panose="020B0503020204020204" pitchFamily="34" charset="-122"/>
              </a:rPr>
              <a:t>例</a:t>
            </a:r>
            <a:r>
              <a:rPr lang="en-US" altLang="zh-CN" dirty="0">
                <a:solidFill>
                  <a:schemeClr val="accent5">
                    <a:lumMod val="50000"/>
                  </a:schemeClr>
                </a:solidFill>
                <a:latin typeface="微软雅黑" panose="020B0503020204020204" pitchFamily="34" charset="-122"/>
              </a:rPr>
              <a:t>】</a:t>
            </a:r>
            <a:r>
              <a:rPr lang="zh-CN" altLang="en-US" dirty="0">
                <a:solidFill>
                  <a:schemeClr val="accent5">
                    <a:lumMod val="50000"/>
                  </a:schemeClr>
                </a:solidFill>
                <a:latin typeface="微软雅黑" panose="020B0503020204020204" pitchFamily="34" charset="-122"/>
              </a:rPr>
              <a:t>某地某年各类文化程度的死亡人数见表，试建立</a:t>
            </a:r>
            <a:r>
              <a:rPr lang="en-US" altLang="zh-CN" dirty="0">
                <a:solidFill>
                  <a:schemeClr val="accent5">
                    <a:lumMod val="50000"/>
                  </a:schemeClr>
                </a:solidFill>
                <a:latin typeface="微软雅黑" panose="020B0503020204020204" pitchFamily="34" charset="-122"/>
              </a:rPr>
              <a:t>logit</a:t>
            </a:r>
            <a:r>
              <a:rPr lang="zh-CN" altLang="en-US" dirty="0">
                <a:solidFill>
                  <a:schemeClr val="accent5">
                    <a:lumMod val="50000"/>
                  </a:schemeClr>
                </a:solidFill>
                <a:latin typeface="微软雅黑" panose="020B0503020204020204" pitchFamily="34" charset="-122"/>
              </a:rPr>
              <a:t>模型。</a:t>
            </a:r>
          </a:p>
          <a:p>
            <a:pPr>
              <a:lnSpc>
                <a:spcPct val="150000"/>
              </a:lnSpc>
            </a:pPr>
            <a:r>
              <a:rPr lang="zh-CN" altLang="en-US" dirty="0">
                <a:solidFill>
                  <a:schemeClr val="accent5">
                    <a:lumMod val="50000"/>
                  </a:schemeClr>
                </a:solidFill>
                <a:latin typeface="微软雅黑" panose="020B0503020204020204" pitchFamily="34" charset="-122"/>
              </a:rPr>
              <a:t>建立死亡率关于年龄和文化程度的</a:t>
            </a:r>
            <a:r>
              <a:rPr lang="en-US" altLang="zh-CN" dirty="0">
                <a:solidFill>
                  <a:schemeClr val="accent5">
                    <a:lumMod val="50000"/>
                  </a:schemeClr>
                </a:solidFill>
                <a:latin typeface="微软雅黑" panose="020B0503020204020204" pitchFamily="34" charset="-122"/>
              </a:rPr>
              <a:t>logit</a:t>
            </a:r>
            <a:r>
              <a:rPr lang="zh-CN" altLang="en-US" dirty="0">
                <a:solidFill>
                  <a:schemeClr val="accent5">
                    <a:lumMod val="50000"/>
                  </a:schemeClr>
                </a:solidFill>
                <a:latin typeface="微软雅黑" panose="020B0503020204020204" pitchFamily="34" charset="-122"/>
              </a:rPr>
              <a:t>模型</a:t>
            </a:r>
          </a:p>
          <a:p>
            <a:pPr>
              <a:lnSpc>
                <a:spcPct val="150000"/>
              </a:lnSpc>
            </a:pPr>
            <a:endParaRPr lang="zh-CN" altLang="en-US" dirty="0">
              <a:solidFill>
                <a:schemeClr val="accent5">
                  <a:lumMod val="50000"/>
                </a:schemeClr>
              </a:solidFill>
              <a:latin typeface="微软雅黑" panose="020B0503020204020204" pitchFamily="34" charset="-122"/>
            </a:endParaRPr>
          </a:p>
          <a:p>
            <a:pPr>
              <a:lnSpc>
                <a:spcPct val="150000"/>
              </a:lnSpc>
            </a:pPr>
            <a:endParaRPr lang="zh-CN" altLang="en-US" dirty="0">
              <a:solidFill>
                <a:schemeClr val="accent5">
                  <a:lumMod val="50000"/>
                </a:schemeClr>
              </a:solidFill>
              <a:latin typeface="微软雅黑" panose="020B0503020204020204" pitchFamily="34" charset="-122"/>
            </a:endParaRPr>
          </a:p>
          <a:p>
            <a:pPr>
              <a:lnSpc>
                <a:spcPct val="150000"/>
              </a:lnSpc>
            </a:pPr>
            <a:r>
              <a:rPr lang="zh-CN" altLang="en-US" dirty="0">
                <a:solidFill>
                  <a:schemeClr val="accent5">
                    <a:lumMod val="50000"/>
                  </a:schemeClr>
                </a:solidFill>
                <a:latin typeface="微软雅黑" panose="020B0503020204020204" pitchFamily="34" charset="-122"/>
              </a:rPr>
              <a:t>其中</a:t>
            </a:r>
            <a:r>
              <a:rPr lang="en-US" altLang="zh-CN" dirty="0">
                <a:solidFill>
                  <a:schemeClr val="accent5">
                    <a:lumMod val="50000"/>
                  </a:schemeClr>
                </a:solidFill>
                <a:latin typeface="微软雅黑" panose="020B0503020204020204" pitchFamily="34" charset="-122"/>
              </a:rPr>
              <a:t>A</a:t>
            </a:r>
            <a:r>
              <a:rPr lang="zh-CN" altLang="en-US" dirty="0">
                <a:solidFill>
                  <a:schemeClr val="accent5">
                    <a:lumMod val="50000"/>
                  </a:schemeClr>
                </a:solidFill>
                <a:latin typeface="微软雅黑" panose="020B0503020204020204" pitchFamily="34" charset="-122"/>
              </a:rPr>
              <a:t>为年龄，</a:t>
            </a:r>
            <a:r>
              <a:rPr lang="en-US" altLang="zh-CN" dirty="0">
                <a:solidFill>
                  <a:schemeClr val="accent5">
                    <a:lumMod val="50000"/>
                  </a:schemeClr>
                </a:solidFill>
                <a:latin typeface="微软雅黑" panose="020B0503020204020204" pitchFamily="34" charset="-122"/>
              </a:rPr>
              <a:t>E</a:t>
            </a:r>
            <a:r>
              <a:rPr lang="zh-CN" altLang="en-US" dirty="0">
                <a:solidFill>
                  <a:schemeClr val="accent5">
                    <a:lumMod val="50000"/>
                  </a:schemeClr>
                </a:solidFill>
                <a:latin typeface="微软雅黑" panose="020B0503020204020204" pitchFamily="34" charset="-122"/>
              </a:rPr>
              <a:t>为文化程度</a:t>
            </a:r>
          </a:p>
        </p:txBody>
      </p:sp>
      <p:graphicFrame>
        <p:nvGraphicFramePr>
          <p:cNvPr id="68612" name="Object 2"/>
          <p:cNvGraphicFramePr>
            <a:graphicFrameLocks noChangeAspect="1"/>
          </p:cNvGraphicFramePr>
          <p:nvPr>
            <p:extLst>
              <p:ext uri="{D42A27DB-BD31-4B8C-83A1-F6EECF244321}">
                <p14:modId xmlns:p14="http://schemas.microsoft.com/office/powerpoint/2010/main" val="882330001"/>
              </p:ext>
            </p:extLst>
          </p:nvPr>
        </p:nvGraphicFramePr>
        <p:xfrm>
          <a:off x="4385311" y="4396740"/>
          <a:ext cx="2881313" cy="857250"/>
        </p:xfrm>
        <a:graphic>
          <a:graphicData uri="http://schemas.openxmlformats.org/presentationml/2006/ole">
            <mc:AlternateContent xmlns:mc="http://schemas.openxmlformats.org/markup-compatibility/2006">
              <mc:Choice xmlns:v="urn:schemas-microsoft-com:vml" Requires="v">
                <p:oleObj spid="_x0000_s163845" name="Equation" r:id="rId3" imgW="1409700" imgH="419100" progId="Equation.DSMT4">
                  <p:embed/>
                </p:oleObj>
              </mc:Choice>
              <mc:Fallback>
                <p:oleObj name="Equation" r:id="rId3" imgW="1409700" imgH="419100" progId="Equation.DSMT4">
                  <p:embed/>
                  <p:pic>
                    <p:nvPicPr>
                      <p:cNvPr id="6861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5311" y="4396740"/>
                        <a:ext cx="2881313"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559602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438400" y="838200"/>
            <a:ext cx="6096000" cy="381000"/>
          </a:xfrm>
        </p:spPr>
        <p:txBody>
          <a:bodyPr>
            <a:normAutofit fontScale="90000"/>
          </a:bodyPr>
          <a:lstStyle/>
          <a:p>
            <a:r>
              <a:rPr lang="zh-CN" altLang="en-US" smtClean="0">
                <a:solidFill>
                  <a:schemeClr val="accent5">
                    <a:lumMod val="50000"/>
                  </a:schemeClr>
                </a:solidFill>
                <a:latin typeface="微软雅黑" panose="020B0503020204020204" pitchFamily="34" charset="-122"/>
              </a:rPr>
              <a:t>含有有序数据的</a:t>
            </a:r>
            <a:r>
              <a:rPr lang="en-US" altLang="zh-CN" smtClean="0">
                <a:solidFill>
                  <a:schemeClr val="accent5">
                    <a:lumMod val="50000"/>
                  </a:schemeClr>
                </a:solidFill>
                <a:latin typeface="微软雅黑" panose="020B0503020204020204" pitchFamily="34" charset="-122"/>
              </a:rPr>
              <a:t>logit</a:t>
            </a:r>
          </a:p>
        </p:txBody>
      </p:sp>
      <p:pic>
        <p:nvPicPr>
          <p:cNvPr id="69635" name="Picture 7" descr="F}U)1KD9RU8F2AR]8CLM6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1371600"/>
            <a:ext cx="7993063"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4882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1"/>
          <p:cNvSpPr txBox="1">
            <a:spLocks noChangeArrowheads="1"/>
          </p:cNvSpPr>
          <p:nvPr/>
        </p:nvSpPr>
        <p:spPr bwMode="auto">
          <a:xfrm>
            <a:off x="3166110" y="1352550"/>
            <a:ext cx="62484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a:solidFill>
                  <a:schemeClr val="accent5">
                    <a:lumMod val="50000"/>
                  </a:schemeClr>
                </a:solidFill>
              </a:rPr>
              <a:t>距离判别法</a:t>
            </a:r>
            <a:endParaRPr lang="en-US" altLang="zh-CN" sz="3600">
              <a:solidFill>
                <a:schemeClr val="accent5">
                  <a:lumMod val="50000"/>
                </a:schemeClr>
              </a:solidFill>
            </a:endParaRPr>
          </a:p>
          <a:p>
            <a:endParaRPr lang="en-US" altLang="zh-CN" sz="3600">
              <a:solidFill>
                <a:schemeClr val="accent5">
                  <a:lumMod val="50000"/>
                </a:schemeClr>
              </a:solidFill>
            </a:endParaRPr>
          </a:p>
          <a:p>
            <a:pPr>
              <a:spcAft>
                <a:spcPts val="1200"/>
              </a:spcAft>
              <a:buFont typeface="Arial" panose="020B0604020202020204" pitchFamily="34" charset="0"/>
              <a:buAutoNum type="ea1ChsPlain"/>
            </a:pPr>
            <a:r>
              <a:rPr lang="zh-CN" altLang="en-US" sz="3600">
                <a:solidFill>
                  <a:schemeClr val="accent5">
                    <a:lumMod val="50000"/>
                  </a:schemeClr>
                </a:solidFill>
              </a:rPr>
              <a:t>、马氏距离的概念</a:t>
            </a:r>
            <a:endParaRPr lang="en-US" altLang="zh-CN" sz="3600">
              <a:solidFill>
                <a:schemeClr val="accent5">
                  <a:lumMod val="50000"/>
                </a:schemeClr>
              </a:solidFill>
            </a:endParaRPr>
          </a:p>
          <a:p>
            <a:pPr>
              <a:spcAft>
                <a:spcPts val="1200"/>
              </a:spcAft>
              <a:buFont typeface="Arial" panose="020B0604020202020204" pitchFamily="34" charset="0"/>
              <a:buAutoNum type="ea1ChsPlain"/>
            </a:pPr>
            <a:r>
              <a:rPr lang="zh-CN" altLang="en-US" sz="3600">
                <a:solidFill>
                  <a:schemeClr val="accent5">
                    <a:lumMod val="50000"/>
                  </a:schemeClr>
                </a:solidFill>
              </a:rPr>
              <a:t>、距离判别的思想及方法</a:t>
            </a:r>
            <a:endParaRPr lang="en-US" altLang="zh-CN" sz="3600">
              <a:solidFill>
                <a:schemeClr val="accent5">
                  <a:lumMod val="50000"/>
                </a:schemeClr>
              </a:solidFill>
            </a:endParaRPr>
          </a:p>
          <a:p>
            <a:pPr>
              <a:spcAft>
                <a:spcPts val="1200"/>
              </a:spcAft>
              <a:buFont typeface="Arial" panose="020B0604020202020204" pitchFamily="34" charset="0"/>
              <a:buAutoNum type="ea1ChsPlain"/>
            </a:pPr>
            <a:r>
              <a:rPr lang="zh-CN" altLang="en-US" sz="3600">
                <a:solidFill>
                  <a:schemeClr val="accent5">
                    <a:lumMod val="50000"/>
                  </a:schemeClr>
                </a:solidFill>
              </a:rPr>
              <a:t>、判别分析的实质</a:t>
            </a:r>
          </a:p>
        </p:txBody>
      </p:sp>
    </p:spTree>
    <p:extLst>
      <p:ext uri="{BB962C8B-B14F-4D97-AF65-F5344CB8AC3E}">
        <p14:creationId xmlns:p14="http://schemas.microsoft.com/office/powerpoint/2010/main" val="658752001"/>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247900" y="651510"/>
            <a:ext cx="6705600" cy="327772"/>
          </a:xfrm>
        </p:spPr>
        <p:txBody>
          <a:bodyPr>
            <a:normAutofit fontScale="90000"/>
          </a:bodyPr>
          <a:lstStyle/>
          <a:p>
            <a:r>
              <a:rPr lang="zh-CN" altLang="en-US" smtClean="0">
                <a:solidFill>
                  <a:schemeClr val="accent5">
                    <a:lumMod val="50000"/>
                  </a:schemeClr>
                </a:solidFill>
                <a:latin typeface="微软雅黑" panose="020B0503020204020204" pitchFamily="34" charset="-122"/>
              </a:rPr>
              <a:t>含有有序数据的</a:t>
            </a:r>
            <a:r>
              <a:rPr lang="en-US" altLang="zh-CN" smtClean="0">
                <a:solidFill>
                  <a:schemeClr val="accent5">
                    <a:lumMod val="50000"/>
                  </a:schemeClr>
                </a:solidFill>
                <a:latin typeface="微软雅黑" panose="020B0503020204020204" pitchFamily="34" charset="-122"/>
              </a:rPr>
              <a:t>logit</a:t>
            </a:r>
          </a:p>
        </p:txBody>
      </p:sp>
      <p:sp>
        <p:nvSpPr>
          <p:cNvPr id="70659" name="Rectangle 3"/>
          <p:cNvSpPr>
            <a:spLocks noGrp="1" noChangeArrowheads="1"/>
          </p:cNvSpPr>
          <p:nvPr>
            <p:ph type="body" idx="1"/>
          </p:nvPr>
        </p:nvSpPr>
        <p:spPr>
          <a:xfrm>
            <a:off x="2171700" y="1337310"/>
            <a:ext cx="8801100" cy="4457700"/>
          </a:xfrm>
        </p:spPr>
        <p:txBody>
          <a:bodyPr/>
          <a:lstStyle/>
          <a:p>
            <a:pPr marL="0" indent="0">
              <a:lnSpc>
                <a:spcPct val="150000"/>
              </a:lnSpc>
              <a:buNone/>
            </a:pPr>
            <a:r>
              <a:rPr lang="zh-CN" altLang="en-US" dirty="0" smtClean="0">
                <a:solidFill>
                  <a:schemeClr val="accent5">
                    <a:lumMod val="50000"/>
                  </a:schemeClr>
                </a:solidFill>
                <a:latin typeface="微软雅黑" panose="020B0503020204020204" pitchFamily="34" charset="-122"/>
              </a:rPr>
              <a:t>于是，估计的</a:t>
            </a:r>
            <a:r>
              <a:rPr lang="en-US" altLang="zh-CN" dirty="0" smtClean="0">
                <a:solidFill>
                  <a:schemeClr val="accent5">
                    <a:lumMod val="50000"/>
                  </a:schemeClr>
                </a:solidFill>
                <a:latin typeface="微软雅黑" panose="020B0503020204020204" pitchFamily="34" charset="-122"/>
              </a:rPr>
              <a:t>logit</a:t>
            </a:r>
            <a:r>
              <a:rPr lang="zh-CN" altLang="en-US" dirty="0" smtClean="0">
                <a:solidFill>
                  <a:schemeClr val="accent5">
                    <a:lumMod val="50000"/>
                  </a:schemeClr>
                </a:solidFill>
                <a:latin typeface="微软雅黑" panose="020B0503020204020204" pitchFamily="34" charset="-122"/>
              </a:rPr>
              <a:t>方程为：</a:t>
            </a:r>
          </a:p>
          <a:p>
            <a:pPr>
              <a:lnSpc>
                <a:spcPct val="150000"/>
              </a:lnSpc>
            </a:pPr>
            <a:endParaRPr lang="zh-CN" altLang="en-US" dirty="0" smtClean="0">
              <a:solidFill>
                <a:schemeClr val="accent5">
                  <a:lumMod val="50000"/>
                </a:schemeClr>
              </a:solidFill>
              <a:latin typeface="微软雅黑" panose="020B0503020204020204" pitchFamily="34" charset="-122"/>
            </a:endParaRPr>
          </a:p>
          <a:p>
            <a:pPr>
              <a:lnSpc>
                <a:spcPct val="150000"/>
              </a:lnSpc>
            </a:pPr>
            <a:endParaRPr lang="zh-CN" altLang="en-US" dirty="0" smtClean="0">
              <a:solidFill>
                <a:schemeClr val="accent5">
                  <a:lumMod val="50000"/>
                </a:schemeClr>
              </a:solidFill>
              <a:latin typeface="微软雅黑" panose="020B0503020204020204" pitchFamily="34" charset="-122"/>
            </a:endParaRPr>
          </a:p>
          <a:p>
            <a:pPr marL="0" indent="0">
              <a:lnSpc>
                <a:spcPct val="150000"/>
              </a:lnSpc>
              <a:buNone/>
            </a:pPr>
            <a:r>
              <a:rPr lang="zh-CN" altLang="en-US" dirty="0" smtClean="0">
                <a:solidFill>
                  <a:schemeClr val="accent5">
                    <a:lumMod val="50000"/>
                  </a:schemeClr>
                </a:solidFill>
                <a:latin typeface="微软雅黑" panose="020B0503020204020204" pitchFamily="34" charset="-122"/>
              </a:rPr>
              <a:t>其中，年龄的系数</a:t>
            </a:r>
            <a:r>
              <a:rPr lang="en-US" altLang="zh-CN" dirty="0" smtClean="0">
                <a:solidFill>
                  <a:schemeClr val="accent5">
                    <a:lumMod val="50000"/>
                  </a:schemeClr>
                </a:solidFill>
                <a:latin typeface="微软雅黑" panose="020B0503020204020204" pitchFamily="34" charset="-122"/>
              </a:rPr>
              <a:t>0.124</a:t>
            </a:r>
            <a:r>
              <a:rPr lang="zh-CN" altLang="en-US" dirty="0" smtClean="0">
                <a:solidFill>
                  <a:schemeClr val="accent5">
                    <a:lumMod val="50000"/>
                  </a:schemeClr>
                </a:solidFill>
                <a:latin typeface="微软雅黑" panose="020B0503020204020204" pitchFamily="34" charset="-122"/>
              </a:rPr>
              <a:t>，说明年龄越大死亡率会越高；</a:t>
            </a:r>
          </a:p>
          <a:p>
            <a:pPr marL="0" indent="0">
              <a:lnSpc>
                <a:spcPct val="150000"/>
              </a:lnSpc>
              <a:buNone/>
            </a:pPr>
            <a:r>
              <a:rPr lang="zh-CN" altLang="en-US" dirty="0" smtClean="0">
                <a:solidFill>
                  <a:schemeClr val="accent5">
                    <a:lumMod val="50000"/>
                  </a:schemeClr>
                </a:solidFill>
                <a:latin typeface="微软雅黑" panose="020B0503020204020204" pitchFamily="34" charset="-122"/>
              </a:rPr>
              <a:t>文化程度的系数</a:t>
            </a:r>
            <a:r>
              <a:rPr lang="en-US" altLang="zh-CN" dirty="0" smtClean="0">
                <a:solidFill>
                  <a:schemeClr val="accent5">
                    <a:lumMod val="50000"/>
                  </a:schemeClr>
                </a:solidFill>
                <a:latin typeface="微软雅黑" panose="020B0503020204020204" pitchFamily="34" charset="-122"/>
              </a:rPr>
              <a:t>-0.164</a:t>
            </a:r>
            <a:r>
              <a:rPr lang="zh-CN" altLang="en-US" dirty="0" smtClean="0">
                <a:solidFill>
                  <a:schemeClr val="accent5">
                    <a:lumMod val="50000"/>
                  </a:schemeClr>
                </a:solidFill>
                <a:latin typeface="微软雅黑" panose="020B0503020204020204" pitchFamily="34" charset="-122"/>
              </a:rPr>
              <a:t>，说明文化程度与死亡率呈负相关，文化程度越高，死亡率越低。</a:t>
            </a:r>
          </a:p>
        </p:txBody>
      </p:sp>
      <p:graphicFrame>
        <p:nvGraphicFramePr>
          <p:cNvPr id="70660" name="Object 2"/>
          <p:cNvGraphicFramePr>
            <a:graphicFrameLocks noChangeAspect="1"/>
          </p:cNvGraphicFramePr>
          <p:nvPr>
            <p:extLst>
              <p:ext uri="{D42A27DB-BD31-4B8C-83A1-F6EECF244321}">
                <p14:modId xmlns:p14="http://schemas.microsoft.com/office/powerpoint/2010/main" val="1872446562"/>
              </p:ext>
            </p:extLst>
          </p:nvPr>
        </p:nvGraphicFramePr>
        <p:xfrm>
          <a:off x="3295651" y="2377441"/>
          <a:ext cx="5306854" cy="962184"/>
        </p:xfrm>
        <a:graphic>
          <a:graphicData uri="http://schemas.openxmlformats.org/presentationml/2006/ole">
            <mc:AlternateContent xmlns:mc="http://schemas.openxmlformats.org/markup-compatibility/2006">
              <mc:Choice xmlns:v="urn:schemas-microsoft-com:vml" Requires="v">
                <p:oleObj spid="_x0000_s164869" name="Equation" r:id="rId3" imgW="2311400" imgH="419100" progId="Equation.DSMT4">
                  <p:embed/>
                </p:oleObj>
              </mc:Choice>
              <mc:Fallback>
                <p:oleObj name="Equation" r:id="rId3" imgW="2311400" imgH="419100" progId="Equation.DSMT4">
                  <p:embed/>
                  <p:pic>
                    <p:nvPicPr>
                      <p:cNvPr id="7066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651" y="2377441"/>
                        <a:ext cx="5306854" cy="96218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3856053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514600" y="838200"/>
            <a:ext cx="6096000" cy="381000"/>
          </a:xfrm>
        </p:spPr>
        <p:txBody>
          <a:bodyPr>
            <a:normAutofit fontScale="90000"/>
          </a:bodyPr>
          <a:lstStyle/>
          <a:p>
            <a:r>
              <a:rPr lang="zh-CN" altLang="en-US" smtClean="0">
                <a:solidFill>
                  <a:schemeClr val="accent5">
                    <a:lumMod val="50000"/>
                  </a:schemeClr>
                </a:solidFill>
                <a:latin typeface="微软雅黑" panose="020B0503020204020204" pitchFamily="34" charset="-122"/>
              </a:rPr>
              <a:t>多项</a:t>
            </a:r>
            <a:r>
              <a:rPr lang="en-US" altLang="zh-CN" smtClean="0">
                <a:solidFill>
                  <a:schemeClr val="accent5">
                    <a:lumMod val="50000"/>
                  </a:schemeClr>
                </a:solidFill>
                <a:latin typeface="微软雅黑" panose="020B0503020204020204" pitchFamily="34" charset="-122"/>
              </a:rPr>
              <a:t>logit</a:t>
            </a:r>
            <a:r>
              <a:rPr lang="zh-CN" altLang="en-US" smtClean="0">
                <a:solidFill>
                  <a:schemeClr val="accent5">
                    <a:lumMod val="50000"/>
                  </a:schemeClr>
                </a:solidFill>
                <a:latin typeface="微软雅黑" panose="020B0503020204020204" pitchFamily="34" charset="-122"/>
              </a:rPr>
              <a:t>模型</a:t>
            </a:r>
          </a:p>
        </p:txBody>
      </p:sp>
      <p:sp>
        <p:nvSpPr>
          <p:cNvPr id="71683" name="Rectangle 3"/>
          <p:cNvSpPr>
            <a:spLocks noGrp="1" noChangeArrowheads="1"/>
          </p:cNvSpPr>
          <p:nvPr>
            <p:ph type="body" idx="1"/>
          </p:nvPr>
        </p:nvSpPr>
        <p:spPr>
          <a:xfrm>
            <a:off x="2118360" y="1478280"/>
            <a:ext cx="8001000" cy="5181600"/>
          </a:xfrm>
        </p:spPr>
        <p:txBody>
          <a:bodyPr>
            <a:normAutofit/>
          </a:bodyPr>
          <a:lstStyle/>
          <a:p>
            <a:pPr marL="0" indent="0">
              <a:lnSpc>
                <a:spcPct val="150000"/>
              </a:lnSpc>
              <a:buNone/>
            </a:pPr>
            <a:r>
              <a:rPr lang="zh-CN" altLang="en-US" sz="2400" dirty="0" smtClean="0">
                <a:solidFill>
                  <a:schemeClr val="accent5">
                    <a:lumMod val="50000"/>
                  </a:schemeClr>
                </a:solidFill>
                <a:latin typeface="微软雅黑" panose="020B0503020204020204" pitchFamily="34" charset="-122"/>
              </a:rPr>
              <a:t>       前面</a:t>
            </a:r>
            <a:r>
              <a:rPr lang="zh-CN" altLang="en-US" sz="2400" dirty="0" smtClean="0">
                <a:solidFill>
                  <a:schemeClr val="accent5">
                    <a:lumMod val="50000"/>
                  </a:schemeClr>
                </a:solidFill>
                <a:latin typeface="微软雅黑" panose="020B0503020204020204" pitchFamily="34" charset="-122"/>
              </a:rPr>
              <a:t>讨论的</a:t>
            </a:r>
            <a:r>
              <a:rPr lang="en-US" altLang="zh-CN" sz="2400" dirty="0" smtClean="0">
                <a:solidFill>
                  <a:schemeClr val="accent5">
                    <a:lumMod val="50000"/>
                  </a:schemeClr>
                </a:solidFill>
                <a:latin typeface="微软雅黑" panose="020B0503020204020204" pitchFamily="34" charset="-122"/>
              </a:rPr>
              <a:t>logit</a:t>
            </a:r>
            <a:r>
              <a:rPr lang="zh-CN" altLang="en-US" sz="2400" dirty="0" smtClean="0">
                <a:solidFill>
                  <a:schemeClr val="accent5">
                    <a:lumMod val="50000"/>
                  </a:schemeClr>
                </a:solidFill>
                <a:latin typeface="微软雅黑" panose="020B0503020204020204" pitchFamily="34" charset="-122"/>
              </a:rPr>
              <a:t>模型为二分数据的情况，有时候响应变量有可能取三个或更多值，即多类别的属性变量。</a:t>
            </a:r>
          </a:p>
          <a:p>
            <a:pPr marL="0" indent="0">
              <a:lnSpc>
                <a:spcPct val="150000"/>
              </a:lnSpc>
              <a:buNone/>
            </a:pPr>
            <a:r>
              <a:rPr lang="zh-CN" altLang="en-US" sz="2400" dirty="0" smtClean="0">
                <a:solidFill>
                  <a:schemeClr val="accent5">
                    <a:lumMod val="50000"/>
                  </a:schemeClr>
                </a:solidFill>
                <a:latin typeface="微软雅黑" panose="020B0503020204020204" pitchFamily="34" charset="-122"/>
              </a:rPr>
              <a:t>      根据</a:t>
            </a:r>
            <a:r>
              <a:rPr lang="zh-CN" altLang="en-US" sz="2400" dirty="0" smtClean="0">
                <a:solidFill>
                  <a:schemeClr val="accent5">
                    <a:lumMod val="50000"/>
                  </a:schemeClr>
                </a:solidFill>
                <a:latin typeface="微软雅黑" panose="020B0503020204020204" pitchFamily="34" charset="-122"/>
              </a:rPr>
              <a:t>响应变量类型的不同，分两种情况：</a:t>
            </a:r>
          </a:p>
          <a:p>
            <a:pPr lvl="1">
              <a:lnSpc>
                <a:spcPct val="150000"/>
              </a:lnSpc>
            </a:pPr>
            <a:r>
              <a:rPr lang="zh-CN" altLang="en-US" dirty="0">
                <a:solidFill>
                  <a:schemeClr val="accent5">
                    <a:lumMod val="50000"/>
                  </a:schemeClr>
                </a:solidFill>
                <a:latin typeface="微软雅黑" panose="020B0503020204020204" pitchFamily="34" charset="-122"/>
              </a:rPr>
              <a:t>响应变量为定性名义变量；</a:t>
            </a:r>
          </a:p>
          <a:p>
            <a:pPr lvl="1">
              <a:lnSpc>
                <a:spcPct val="150000"/>
              </a:lnSpc>
            </a:pPr>
            <a:r>
              <a:rPr lang="zh-CN" altLang="en-US" dirty="0">
                <a:solidFill>
                  <a:schemeClr val="accent5">
                    <a:lumMod val="50000"/>
                  </a:schemeClr>
                </a:solidFill>
                <a:latin typeface="微软雅黑" panose="020B0503020204020204" pitchFamily="34" charset="-122"/>
              </a:rPr>
              <a:t>响应变量为定性有序变量；</a:t>
            </a:r>
          </a:p>
          <a:p>
            <a:pPr marL="0" indent="0">
              <a:lnSpc>
                <a:spcPct val="150000"/>
              </a:lnSpc>
              <a:buNone/>
            </a:pPr>
            <a:r>
              <a:rPr lang="zh-CN" altLang="en-US" sz="2400" dirty="0" smtClean="0">
                <a:solidFill>
                  <a:schemeClr val="accent5">
                    <a:lumMod val="50000"/>
                  </a:schemeClr>
                </a:solidFill>
                <a:latin typeface="微软雅黑" panose="020B0503020204020204" pitchFamily="34" charset="-122"/>
              </a:rPr>
              <a:t>      当</a:t>
            </a:r>
            <a:r>
              <a:rPr lang="zh-CN" altLang="en-US" sz="2400" dirty="0" smtClean="0">
                <a:solidFill>
                  <a:schemeClr val="accent5">
                    <a:lumMod val="50000"/>
                  </a:schemeClr>
                </a:solidFill>
                <a:latin typeface="微软雅黑" panose="020B0503020204020204" pitchFamily="34" charset="-122"/>
              </a:rPr>
              <a:t>名义响应变量有多个类别时，多项</a:t>
            </a:r>
            <a:r>
              <a:rPr lang="en-US" altLang="zh-CN" sz="2400" dirty="0" smtClean="0">
                <a:solidFill>
                  <a:schemeClr val="accent5">
                    <a:lumMod val="50000"/>
                  </a:schemeClr>
                </a:solidFill>
                <a:latin typeface="微软雅黑" panose="020B0503020204020204" pitchFamily="34" charset="-122"/>
              </a:rPr>
              <a:t>logit</a:t>
            </a:r>
            <a:r>
              <a:rPr lang="zh-CN" altLang="en-US" sz="2400" dirty="0" smtClean="0">
                <a:solidFill>
                  <a:schemeClr val="accent5">
                    <a:lumMod val="50000"/>
                  </a:schemeClr>
                </a:solidFill>
                <a:latin typeface="微软雅黑" panose="020B0503020204020204" pitchFamily="34" charset="-122"/>
              </a:rPr>
              <a:t>模型应采取把每个类别与一个基线类别配成对，通常取最后一类为参照，称为基线</a:t>
            </a:r>
            <a:r>
              <a:rPr lang="en-US" altLang="zh-CN" sz="2400" dirty="0" smtClean="0">
                <a:solidFill>
                  <a:schemeClr val="accent5">
                    <a:lumMod val="50000"/>
                  </a:schemeClr>
                </a:solidFill>
                <a:latin typeface="微软雅黑" panose="020B0503020204020204" pitchFamily="34" charset="-122"/>
              </a:rPr>
              <a:t>-</a:t>
            </a:r>
            <a:r>
              <a:rPr lang="zh-CN" altLang="en-US" sz="2400" dirty="0" smtClean="0">
                <a:solidFill>
                  <a:schemeClr val="accent5">
                    <a:lumMod val="50000"/>
                  </a:schemeClr>
                </a:solidFill>
                <a:latin typeface="微软雅黑" panose="020B0503020204020204" pitchFamily="34" charset="-122"/>
              </a:rPr>
              <a:t>类别</a:t>
            </a:r>
            <a:r>
              <a:rPr lang="en-US" altLang="zh-CN" sz="2400" dirty="0" smtClean="0">
                <a:solidFill>
                  <a:schemeClr val="accent5">
                    <a:lumMod val="50000"/>
                  </a:schemeClr>
                </a:solidFill>
                <a:latin typeface="微软雅黑" panose="020B0503020204020204" pitchFamily="34" charset="-122"/>
              </a:rPr>
              <a:t>logit.</a:t>
            </a:r>
          </a:p>
        </p:txBody>
      </p:sp>
    </p:spTree>
    <p:extLst>
      <p:ext uri="{BB962C8B-B14F-4D97-AF65-F5344CB8AC3E}">
        <p14:creationId xmlns:p14="http://schemas.microsoft.com/office/powerpoint/2010/main" val="31558258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514600" y="762000"/>
            <a:ext cx="6096000" cy="381000"/>
          </a:xfrm>
        </p:spPr>
        <p:txBody>
          <a:bodyPr>
            <a:normAutofit fontScale="90000"/>
          </a:bodyPr>
          <a:lstStyle/>
          <a:p>
            <a:r>
              <a:rPr lang="zh-CN" altLang="en-US" smtClean="0">
                <a:solidFill>
                  <a:schemeClr val="accent5">
                    <a:lumMod val="50000"/>
                  </a:schemeClr>
                </a:solidFill>
                <a:latin typeface="微软雅黑" panose="020B0503020204020204" pitchFamily="34" charset="-122"/>
              </a:rPr>
              <a:t>多项</a:t>
            </a:r>
            <a:r>
              <a:rPr lang="en-US" altLang="zh-CN" smtClean="0">
                <a:solidFill>
                  <a:schemeClr val="accent5">
                    <a:lumMod val="50000"/>
                  </a:schemeClr>
                </a:solidFill>
                <a:latin typeface="微软雅黑" panose="020B0503020204020204" pitchFamily="34" charset="-122"/>
              </a:rPr>
              <a:t>logit</a:t>
            </a:r>
            <a:r>
              <a:rPr lang="zh-CN" altLang="en-US" smtClean="0">
                <a:solidFill>
                  <a:schemeClr val="accent5">
                    <a:lumMod val="50000"/>
                  </a:schemeClr>
                </a:solidFill>
                <a:latin typeface="微软雅黑" panose="020B0503020204020204" pitchFamily="34" charset="-122"/>
              </a:rPr>
              <a:t>模型</a:t>
            </a:r>
          </a:p>
        </p:txBody>
      </p:sp>
      <p:sp>
        <p:nvSpPr>
          <p:cNvPr id="72707" name="Rectangle 3"/>
          <p:cNvSpPr>
            <a:spLocks noGrp="1" noChangeArrowheads="1"/>
          </p:cNvSpPr>
          <p:nvPr>
            <p:ph type="body" idx="1"/>
          </p:nvPr>
        </p:nvSpPr>
        <p:spPr>
          <a:xfrm>
            <a:off x="2438400" y="1447800"/>
            <a:ext cx="8001000" cy="5181600"/>
          </a:xfrm>
        </p:spPr>
        <p:txBody>
          <a:bodyPr>
            <a:normAutofit/>
          </a:bodyPr>
          <a:lstStyle/>
          <a:p>
            <a:pPr marL="0" indent="0">
              <a:lnSpc>
                <a:spcPct val="150000"/>
              </a:lnSpc>
              <a:buNone/>
            </a:pPr>
            <a:r>
              <a:rPr lang="zh-CN" altLang="en-US" sz="2400" dirty="0" smtClean="0">
                <a:solidFill>
                  <a:schemeClr val="accent5">
                    <a:lumMod val="50000"/>
                  </a:schemeClr>
                </a:solidFill>
                <a:latin typeface="微软雅黑" panose="020B0503020204020204" pitchFamily="34" charset="-122"/>
              </a:rPr>
              <a:t>      预测</a:t>
            </a:r>
            <a:r>
              <a:rPr lang="zh-CN" altLang="en-US" sz="2400" dirty="0" smtClean="0">
                <a:solidFill>
                  <a:schemeClr val="accent5">
                    <a:lumMod val="50000"/>
                  </a:schemeClr>
                </a:solidFill>
                <a:latin typeface="微软雅黑" panose="020B0503020204020204" pitchFamily="34" charset="-122"/>
              </a:rPr>
              <a:t>变量为</a:t>
            </a:r>
            <a:r>
              <a:rPr lang="en-US" altLang="zh-CN" sz="2400" dirty="0" smtClean="0">
                <a:solidFill>
                  <a:schemeClr val="accent5">
                    <a:lumMod val="50000"/>
                  </a:schemeClr>
                </a:solidFill>
                <a:latin typeface="微软雅黑" panose="020B0503020204020204" pitchFamily="34" charset="-122"/>
              </a:rPr>
              <a:t>x</a:t>
            </a:r>
            <a:r>
              <a:rPr lang="zh-CN" altLang="en-US" sz="2400" dirty="0" smtClean="0">
                <a:solidFill>
                  <a:schemeClr val="accent5">
                    <a:lumMod val="50000"/>
                  </a:schemeClr>
                </a:solidFill>
                <a:latin typeface="微软雅黑" panose="020B0503020204020204" pitchFamily="34" charset="-122"/>
              </a:rPr>
              <a:t>的基线</a:t>
            </a:r>
            <a:r>
              <a:rPr lang="en-US" altLang="zh-CN" sz="2400" dirty="0" smtClean="0">
                <a:solidFill>
                  <a:schemeClr val="accent5">
                    <a:lumMod val="50000"/>
                  </a:schemeClr>
                </a:solidFill>
                <a:latin typeface="微软雅黑" panose="020B0503020204020204" pitchFamily="34" charset="-122"/>
              </a:rPr>
              <a:t>-</a:t>
            </a:r>
            <a:r>
              <a:rPr lang="zh-CN" altLang="en-US" sz="2400" dirty="0" smtClean="0">
                <a:solidFill>
                  <a:schemeClr val="accent5">
                    <a:lumMod val="50000"/>
                  </a:schemeClr>
                </a:solidFill>
                <a:latin typeface="微软雅黑" panose="020B0503020204020204" pitchFamily="34" charset="-122"/>
              </a:rPr>
              <a:t>类别</a:t>
            </a:r>
            <a:r>
              <a:rPr lang="en-US" altLang="zh-CN" sz="2400" dirty="0" smtClean="0">
                <a:solidFill>
                  <a:schemeClr val="accent5">
                    <a:lumMod val="50000"/>
                  </a:schemeClr>
                </a:solidFill>
                <a:latin typeface="微软雅黑" panose="020B0503020204020204" pitchFamily="34" charset="-122"/>
              </a:rPr>
              <a:t>logit</a:t>
            </a:r>
            <a:r>
              <a:rPr lang="zh-CN" altLang="en-US" sz="2400" dirty="0" smtClean="0">
                <a:solidFill>
                  <a:schemeClr val="accent5">
                    <a:lumMod val="50000"/>
                  </a:schemeClr>
                </a:solidFill>
                <a:latin typeface="微软雅黑" panose="020B0503020204020204" pitchFamily="34" charset="-122"/>
              </a:rPr>
              <a:t>模型为：</a:t>
            </a:r>
          </a:p>
          <a:p>
            <a:pPr>
              <a:lnSpc>
                <a:spcPct val="150000"/>
              </a:lnSpc>
            </a:pPr>
            <a:endParaRPr lang="zh-CN" altLang="en-US" sz="2400" dirty="0" smtClean="0">
              <a:solidFill>
                <a:schemeClr val="accent5">
                  <a:lumMod val="50000"/>
                </a:schemeClr>
              </a:solidFill>
              <a:latin typeface="微软雅黑" panose="020B0503020204020204" pitchFamily="34" charset="-122"/>
            </a:endParaRPr>
          </a:p>
          <a:p>
            <a:pPr marL="0" indent="0">
              <a:lnSpc>
                <a:spcPct val="150000"/>
              </a:lnSpc>
              <a:buNone/>
            </a:pPr>
            <a:r>
              <a:rPr lang="zh-CN" altLang="en-US" sz="2400" dirty="0" smtClean="0">
                <a:solidFill>
                  <a:schemeClr val="accent5">
                    <a:lumMod val="50000"/>
                  </a:schemeClr>
                </a:solidFill>
                <a:latin typeface="微软雅黑" panose="020B0503020204020204" pitchFamily="34" charset="-122"/>
              </a:rPr>
              <a:t>       模型</a:t>
            </a:r>
            <a:r>
              <a:rPr lang="zh-CN" altLang="en-US" sz="2400" dirty="0" smtClean="0">
                <a:solidFill>
                  <a:schemeClr val="accent5">
                    <a:lumMod val="50000"/>
                  </a:schemeClr>
                </a:solidFill>
                <a:latin typeface="微软雅黑" panose="020B0503020204020204" pitchFamily="34" charset="-122"/>
              </a:rPr>
              <a:t>共有</a:t>
            </a:r>
            <a:r>
              <a:rPr lang="en-US" altLang="zh-CN" sz="2400" dirty="0" smtClean="0">
                <a:solidFill>
                  <a:schemeClr val="accent5">
                    <a:lumMod val="50000"/>
                  </a:schemeClr>
                </a:solidFill>
                <a:latin typeface="微软雅黑" panose="020B0503020204020204" pitchFamily="34" charset="-122"/>
              </a:rPr>
              <a:t>J-1</a:t>
            </a:r>
            <a:r>
              <a:rPr lang="zh-CN" altLang="en-US" sz="2400" dirty="0" smtClean="0">
                <a:solidFill>
                  <a:schemeClr val="accent5">
                    <a:lumMod val="50000"/>
                  </a:schemeClr>
                </a:solidFill>
                <a:latin typeface="微软雅黑" panose="020B0503020204020204" pitchFamily="34" charset="-122"/>
              </a:rPr>
              <a:t>个方程，每个方程有不同的参数，这些效应依据与基线配对的类别而变化；</a:t>
            </a:r>
          </a:p>
          <a:p>
            <a:pPr marL="0" indent="0">
              <a:lnSpc>
                <a:spcPct val="150000"/>
              </a:lnSpc>
              <a:buNone/>
            </a:pPr>
            <a:r>
              <a:rPr lang="zh-CN" altLang="en-US" sz="2400" dirty="0" smtClean="0">
                <a:solidFill>
                  <a:schemeClr val="accent5">
                    <a:lumMod val="50000"/>
                  </a:schemeClr>
                </a:solidFill>
                <a:latin typeface="微软雅黑" panose="020B0503020204020204" pitchFamily="34" charset="-122"/>
              </a:rPr>
              <a:t>       软件</a:t>
            </a:r>
            <a:r>
              <a:rPr lang="zh-CN" altLang="en-US" sz="2400" dirty="0" smtClean="0">
                <a:solidFill>
                  <a:schemeClr val="accent5">
                    <a:lumMod val="50000"/>
                  </a:schemeClr>
                </a:solidFill>
                <a:latin typeface="微软雅黑" panose="020B0503020204020204" pitchFamily="34" charset="-122"/>
              </a:rPr>
              <a:t>可以同时拟合模型中的所有方程；</a:t>
            </a:r>
          </a:p>
          <a:p>
            <a:pPr marL="0" indent="0">
              <a:lnSpc>
                <a:spcPct val="150000"/>
              </a:lnSpc>
              <a:buNone/>
            </a:pPr>
            <a:r>
              <a:rPr lang="zh-CN" altLang="en-US" sz="2400" dirty="0" smtClean="0">
                <a:solidFill>
                  <a:schemeClr val="accent5">
                    <a:lumMod val="50000"/>
                  </a:schemeClr>
                </a:solidFill>
                <a:latin typeface="微软雅黑" panose="020B0503020204020204" pitchFamily="34" charset="-122"/>
              </a:rPr>
              <a:t>       不管</a:t>
            </a:r>
            <a:r>
              <a:rPr lang="zh-CN" altLang="en-US" sz="2400" dirty="0" smtClean="0">
                <a:solidFill>
                  <a:schemeClr val="accent5">
                    <a:lumMod val="50000"/>
                  </a:schemeClr>
                </a:solidFill>
                <a:latin typeface="微软雅黑" panose="020B0503020204020204" pitchFamily="34" charset="-122"/>
              </a:rPr>
              <a:t>哪个类别作为基线，对于同一对类别都会有相同的参数估计；即基线类别的选择是任意的；</a:t>
            </a:r>
          </a:p>
        </p:txBody>
      </p:sp>
      <p:graphicFrame>
        <p:nvGraphicFramePr>
          <p:cNvPr id="72708" name="Object 2"/>
          <p:cNvGraphicFramePr>
            <a:graphicFrameLocks noChangeAspect="1"/>
          </p:cNvGraphicFramePr>
          <p:nvPr>
            <p:extLst>
              <p:ext uri="{D42A27DB-BD31-4B8C-83A1-F6EECF244321}">
                <p14:modId xmlns:p14="http://schemas.microsoft.com/office/powerpoint/2010/main" val="1550886615"/>
              </p:ext>
            </p:extLst>
          </p:nvPr>
        </p:nvGraphicFramePr>
        <p:xfrm>
          <a:off x="3579495" y="2053591"/>
          <a:ext cx="3600450" cy="830263"/>
        </p:xfrm>
        <a:graphic>
          <a:graphicData uri="http://schemas.openxmlformats.org/presentationml/2006/ole">
            <mc:AlternateContent xmlns:mc="http://schemas.openxmlformats.org/markup-compatibility/2006">
              <mc:Choice xmlns:v="urn:schemas-microsoft-com:vml" Requires="v">
                <p:oleObj spid="_x0000_s165893" name="Equation" r:id="rId3" imgW="1981200" imgH="457200" progId="Equation.DSMT4">
                  <p:embed/>
                </p:oleObj>
              </mc:Choice>
              <mc:Fallback>
                <p:oleObj name="Equation" r:id="rId3" imgW="1981200" imgH="457200" progId="Equation.DSMT4">
                  <p:embed/>
                  <p:pic>
                    <p:nvPicPr>
                      <p:cNvPr id="7270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495" y="2053591"/>
                        <a:ext cx="360045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247382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863090" y="463233"/>
            <a:ext cx="6096000" cy="381000"/>
          </a:xfrm>
        </p:spPr>
        <p:txBody>
          <a:bodyPr>
            <a:noAutofit/>
          </a:bodyPr>
          <a:lstStyle/>
          <a:p>
            <a:r>
              <a:rPr lang="zh-CN" altLang="en-US" sz="2800" b="1" dirty="0" smtClean="0">
                <a:solidFill>
                  <a:schemeClr val="accent5">
                    <a:lumMod val="50000"/>
                  </a:schemeClr>
                </a:solidFill>
                <a:latin typeface="微软雅黑" panose="020B0503020204020204" pitchFamily="34" charset="-122"/>
                <a:cs typeface="Times New Roman" panose="02020603050405020304" pitchFamily="18" charset="0"/>
              </a:rPr>
              <a:t>多项</a:t>
            </a:r>
            <a:r>
              <a:rPr lang="en-US" altLang="zh-CN" sz="2800" b="1" dirty="0" smtClean="0">
                <a:solidFill>
                  <a:schemeClr val="accent5">
                    <a:lumMod val="50000"/>
                  </a:schemeClr>
                </a:solidFill>
                <a:latin typeface="微软雅黑" panose="020B0503020204020204" pitchFamily="34" charset="-122"/>
                <a:cs typeface="Times New Roman" panose="02020603050405020304" pitchFamily="18" charset="0"/>
              </a:rPr>
              <a:t>logit</a:t>
            </a:r>
            <a:r>
              <a:rPr lang="zh-CN" altLang="en-US" sz="2800" b="1" dirty="0" smtClean="0">
                <a:solidFill>
                  <a:schemeClr val="accent5">
                    <a:lumMod val="50000"/>
                  </a:schemeClr>
                </a:solidFill>
                <a:latin typeface="微软雅黑" panose="020B0503020204020204" pitchFamily="34" charset="-122"/>
                <a:cs typeface="Times New Roman" panose="02020603050405020304" pitchFamily="18" charset="0"/>
              </a:rPr>
              <a:t>模型</a:t>
            </a:r>
          </a:p>
        </p:txBody>
      </p:sp>
      <p:sp>
        <p:nvSpPr>
          <p:cNvPr id="73731" name="Rectangle 3"/>
          <p:cNvSpPr>
            <a:spLocks noGrp="1" noChangeArrowheads="1"/>
          </p:cNvSpPr>
          <p:nvPr>
            <p:ph type="body" idx="1"/>
          </p:nvPr>
        </p:nvSpPr>
        <p:spPr>
          <a:xfrm>
            <a:off x="1863090" y="1063943"/>
            <a:ext cx="9243060" cy="4022407"/>
          </a:xfrm>
        </p:spPr>
        <p:txBody>
          <a:bodyPr>
            <a:normAutofit lnSpcReduction="10000"/>
          </a:bodyPr>
          <a:lstStyle/>
          <a:p>
            <a:pPr>
              <a:lnSpc>
                <a:spcPct val="150000"/>
              </a:lnSpc>
              <a:buFontTx/>
              <a:buNone/>
            </a:pPr>
            <a:r>
              <a:rPr lang="en-US" altLang="zh-CN" sz="2400" dirty="0">
                <a:solidFill>
                  <a:schemeClr val="accent5">
                    <a:lumMod val="50000"/>
                  </a:schemeClr>
                </a:solidFill>
                <a:latin typeface="微软雅黑" panose="020B0503020204020204" pitchFamily="34" charset="-122"/>
                <a:cs typeface="Times New Roman" panose="02020603050405020304" pitchFamily="18" charset="0"/>
              </a:rPr>
              <a:t>【</a:t>
            </a:r>
            <a:r>
              <a:rPr lang="zh-CN" altLang="en-US" sz="2400" dirty="0">
                <a:solidFill>
                  <a:schemeClr val="accent5">
                    <a:lumMod val="50000"/>
                  </a:schemeClr>
                </a:solidFill>
                <a:latin typeface="微软雅黑" panose="020B0503020204020204" pitchFamily="34" charset="-122"/>
                <a:cs typeface="Times New Roman" panose="02020603050405020304" pitchFamily="18" charset="0"/>
              </a:rPr>
              <a:t>例</a:t>
            </a:r>
            <a:r>
              <a:rPr lang="en-US" altLang="zh-CN" sz="2400" dirty="0">
                <a:solidFill>
                  <a:schemeClr val="accent5">
                    <a:lumMod val="50000"/>
                  </a:schemeClr>
                </a:solidFill>
                <a:latin typeface="微软雅黑" panose="020B0503020204020204" pitchFamily="34" charset="-122"/>
                <a:cs typeface="Times New Roman" panose="02020603050405020304" pitchFamily="18" charset="0"/>
              </a:rPr>
              <a:t>】</a:t>
            </a:r>
            <a:r>
              <a:rPr lang="zh-CN" altLang="en-US" sz="2400" dirty="0">
                <a:solidFill>
                  <a:schemeClr val="accent5">
                    <a:lumMod val="50000"/>
                  </a:schemeClr>
                </a:solidFill>
                <a:latin typeface="微软雅黑" panose="020B0503020204020204" pitchFamily="34" charset="-122"/>
                <a:cs typeface="Times New Roman" panose="02020603050405020304" pitchFamily="18" charset="0"/>
              </a:rPr>
              <a:t>研究三个学校、两个课程计划对学生偏好何种学习方式的影响。调查数据见表</a:t>
            </a:r>
            <a:r>
              <a:rPr lang="en-US" altLang="zh-CN" sz="2400" dirty="0">
                <a:solidFill>
                  <a:schemeClr val="accent5">
                    <a:lumMod val="50000"/>
                  </a:schemeClr>
                </a:solidFill>
                <a:latin typeface="微软雅黑" panose="020B0503020204020204" pitchFamily="34" charset="-122"/>
                <a:cs typeface="Times New Roman" panose="02020603050405020304" pitchFamily="18" charset="0"/>
              </a:rPr>
              <a:t>:</a:t>
            </a:r>
          </a:p>
          <a:p>
            <a:pPr marL="0" indent="0">
              <a:lnSpc>
                <a:spcPct val="150000"/>
              </a:lnSpc>
              <a:buNone/>
            </a:pPr>
            <a:r>
              <a:rPr lang="zh-CN" altLang="en-US" sz="2400" dirty="0" smtClean="0">
                <a:solidFill>
                  <a:schemeClr val="accent5">
                    <a:lumMod val="50000"/>
                  </a:schemeClr>
                </a:solidFill>
                <a:latin typeface="微软雅黑" panose="020B0503020204020204" pitchFamily="34" charset="-122"/>
                <a:cs typeface="Times New Roman" panose="02020603050405020304" pitchFamily="18" charset="0"/>
              </a:rPr>
              <a:t>       其中</a:t>
            </a:r>
            <a:r>
              <a:rPr lang="zh-CN" altLang="en-US" sz="2400" dirty="0">
                <a:solidFill>
                  <a:schemeClr val="accent5">
                    <a:lumMod val="50000"/>
                  </a:schemeClr>
                </a:solidFill>
                <a:latin typeface="微软雅黑" panose="020B0503020204020204" pitchFamily="34" charset="-122"/>
                <a:cs typeface="Times New Roman" panose="02020603050405020304" pitchFamily="18" charset="0"/>
              </a:rPr>
              <a:t>，三个学校对应两个哑变量</a:t>
            </a:r>
            <a:r>
              <a:rPr lang="en-US" altLang="zh-CN" sz="2400" i="1" dirty="0">
                <a:solidFill>
                  <a:schemeClr val="accent5">
                    <a:lumMod val="50000"/>
                  </a:schemeClr>
                </a:solidFill>
                <a:latin typeface="微软雅黑" panose="020B0503020204020204" pitchFamily="34" charset="-122"/>
                <a:cs typeface="Times New Roman" panose="02020603050405020304" pitchFamily="18" charset="0"/>
              </a:rPr>
              <a:t>x</a:t>
            </a:r>
            <a:r>
              <a:rPr lang="en-US" altLang="zh-CN" sz="2400" baseline="-25000" dirty="0">
                <a:solidFill>
                  <a:schemeClr val="accent5">
                    <a:lumMod val="50000"/>
                  </a:schemeClr>
                </a:solidFill>
                <a:latin typeface="微软雅黑" panose="020B0503020204020204" pitchFamily="34" charset="-122"/>
                <a:cs typeface="Times New Roman" panose="02020603050405020304" pitchFamily="18" charset="0"/>
              </a:rPr>
              <a:t>1</a:t>
            </a:r>
            <a:r>
              <a:rPr lang="zh-CN" altLang="en-US" sz="2400" dirty="0">
                <a:solidFill>
                  <a:schemeClr val="accent5">
                    <a:lumMod val="50000"/>
                  </a:schemeClr>
                </a:solidFill>
                <a:latin typeface="微软雅黑" panose="020B0503020204020204" pitchFamily="34" charset="-122"/>
                <a:cs typeface="Times New Roman" panose="02020603050405020304" pitchFamily="18" charset="0"/>
              </a:rPr>
              <a:t>和</a:t>
            </a:r>
            <a:r>
              <a:rPr lang="en-US" altLang="zh-CN" sz="2400" i="1" dirty="0">
                <a:solidFill>
                  <a:schemeClr val="accent5">
                    <a:lumMod val="50000"/>
                  </a:schemeClr>
                </a:solidFill>
                <a:latin typeface="微软雅黑" panose="020B0503020204020204" pitchFamily="34" charset="-122"/>
                <a:cs typeface="Times New Roman" panose="02020603050405020304" pitchFamily="18" charset="0"/>
              </a:rPr>
              <a:t>x</a:t>
            </a:r>
            <a:r>
              <a:rPr lang="en-US" altLang="zh-CN" sz="2400" baseline="-25000" dirty="0">
                <a:solidFill>
                  <a:schemeClr val="accent5">
                    <a:lumMod val="50000"/>
                  </a:schemeClr>
                </a:solidFill>
                <a:latin typeface="微软雅黑" panose="020B0503020204020204" pitchFamily="34" charset="-122"/>
                <a:cs typeface="Times New Roman" panose="02020603050405020304" pitchFamily="18" charset="0"/>
              </a:rPr>
              <a:t>2</a:t>
            </a:r>
            <a:r>
              <a:rPr lang="zh-CN" altLang="en-US" sz="2400" dirty="0">
                <a:solidFill>
                  <a:schemeClr val="accent5">
                    <a:lumMod val="50000"/>
                  </a:schemeClr>
                </a:solidFill>
                <a:latin typeface="微软雅黑" panose="020B0503020204020204" pitchFamily="34" charset="-122"/>
                <a:cs typeface="Times New Roman" panose="02020603050405020304" pitchFamily="18" charset="0"/>
              </a:rPr>
              <a:t>，两个课程计划为常规</a:t>
            </a:r>
            <a:r>
              <a:rPr lang="en-US" altLang="zh-CN" sz="2400" dirty="0">
                <a:solidFill>
                  <a:schemeClr val="accent5">
                    <a:lumMod val="50000"/>
                  </a:schemeClr>
                </a:solidFill>
                <a:latin typeface="微软雅黑" panose="020B0503020204020204" pitchFamily="34" charset="-122"/>
                <a:cs typeface="Times New Roman" panose="02020603050405020304" pitchFamily="18" charset="0"/>
              </a:rPr>
              <a:t>(</a:t>
            </a:r>
            <a:r>
              <a:rPr lang="en-US" altLang="zh-CN" sz="2400" i="1" dirty="0">
                <a:solidFill>
                  <a:schemeClr val="accent5">
                    <a:lumMod val="50000"/>
                  </a:schemeClr>
                </a:solidFill>
                <a:latin typeface="微软雅黑" panose="020B0503020204020204" pitchFamily="34" charset="-122"/>
                <a:cs typeface="Times New Roman" panose="02020603050405020304" pitchFamily="18" charset="0"/>
              </a:rPr>
              <a:t>x</a:t>
            </a:r>
            <a:r>
              <a:rPr lang="en-US" altLang="zh-CN" sz="2400" baseline="-25000" dirty="0">
                <a:solidFill>
                  <a:schemeClr val="accent5">
                    <a:lumMod val="50000"/>
                  </a:schemeClr>
                </a:solidFill>
                <a:latin typeface="微软雅黑" panose="020B0503020204020204" pitchFamily="34" charset="-122"/>
                <a:cs typeface="Times New Roman" panose="02020603050405020304" pitchFamily="18" charset="0"/>
              </a:rPr>
              <a:t>3</a:t>
            </a:r>
            <a:r>
              <a:rPr lang="en-US" altLang="zh-CN" sz="2400" dirty="0">
                <a:solidFill>
                  <a:schemeClr val="accent5">
                    <a:lumMod val="50000"/>
                  </a:schemeClr>
                </a:solidFill>
                <a:latin typeface="微软雅黑" panose="020B0503020204020204" pitchFamily="34" charset="-122"/>
                <a:cs typeface="Times New Roman" panose="02020603050405020304" pitchFamily="18" charset="0"/>
              </a:rPr>
              <a:t>=1)</a:t>
            </a:r>
            <a:r>
              <a:rPr lang="zh-CN" altLang="en-US" sz="2400" dirty="0">
                <a:solidFill>
                  <a:schemeClr val="accent5">
                    <a:lumMod val="50000"/>
                  </a:schemeClr>
                </a:solidFill>
                <a:latin typeface="微软雅黑" panose="020B0503020204020204" pitchFamily="34" charset="-122"/>
                <a:cs typeface="Times New Roman" panose="02020603050405020304" pitchFamily="18" charset="0"/>
              </a:rPr>
              <a:t>和附加</a:t>
            </a:r>
            <a:r>
              <a:rPr lang="en-US" altLang="zh-CN" sz="2400" dirty="0">
                <a:solidFill>
                  <a:schemeClr val="accent5">
                    <a:lumMod val="50000"/>
                  </a:schemeClr>
                </a:solidFill>
                <a:latin typeface="微软雅黑" panose="020B0503020204020204" pitchFamily="34" charset="-122"/>
                <a:cs typeface="Times New Roman" panose="02020603050405020304" pitchFamily="18" charset="0"/>
              </a:rPr>
              <a:t>(</a:t>
            </a:r>
            <a:r>
              <a:rPr lang="en-US" altLang="zh-CN" sz="2400" i="1" dirty="0">
                <a:solidFill>
                  <a:schemeClr val="accent5">
                    <a:lumMod val="50000"/>
                  </a:schemeClr>
                </a:solidFill>
                <a:latin typeface="微软雅黑" panose="020B0503020204020204" pitchFamily="34" charset="-122"/>
                <a:cs typeface="Times New Roman" panose="02020603050405020304" pitchFamily="18" charset="0"/>
              </a:rPr>
              <a:t>x</a:t>
            </a:r>
            <a:r>
              <a:rPr lang="en-US" altLang="zh-CN" sz="2400" baseline="-25000" dirty="0">
                <a:solidFill>
                  <a:schemeClr val="accent5">
                    <a:lumMod val="50000"/>
                  </a:schemeClr>
                </a:solidFill>
                <a:latin typeface="微软雅黑" panose="020B0503020204020204" pitchFamily="34" charset="-122"/>
                <a:cs typeface="Times New Roman" panose="02020603050405020304" pitchFamily="18" charset="0"/>
              </a:rPr>
              <a:t>3</a:t>
            </a:r>
            <a:r>
              <a:rPr lang="en-US" altLang="zh-CN" sz="2400" dirty="0">
                <a:solidFill>
                  <a:schemeClr val="accent5">
                    <a:lumMod val="50000"/>
                  </a:schemeClr>
                </a:solidFill>
                <a:latin typeface="微软雅黑" panose="020B0503020204020204" pitchFamily="34" charset="-122"/>
                <a:cs typeface="Times New Roman" panose="02020603050405020304" pitchFamily="18" charset="0"/>
              </a:rPr>
              <a:t>=0)</a:t>
            </a:r>
            <a:r>
              <a:rPr lang="zh-CN" altLang="en-US" sz="2400" dirty="0">
                <a:solidFill>
                  <a:schemeClr val="accent5">
                    <a:lumMod val="50000"/>
                  </a:schemeClr>
                </a:solidFill>
                <a:latin typeface="微软雅黑" panose="020B0503020204020204" pitchFamily="34" charset="-122"/>
                <a:cs typeface="Times New Roman" panose="02020603050405020304" pitchFamily="18" charset="0"/>
              </a:rPr>
              <a:t>，学习方式分为：自修</a:t>
            </a:r>
            <a:r>
              <a:rPr lang="en-US" altLang="zh-CN" sz="2400" dirty="0">
                <a:solidFill>
                  <a:schemeClr val="accent5">
                    <a:lumMod val="50000"/>
                  </a:schemeClr>
                </a:solidFill>
                <a:latin typeface="微软雅黑" panose="020B0503020204020204" pitchFamily="34" charset="-122"/>
                <a:cs typeface="Times New Roman" panose="02020603050405020304" pitchFamily="18" charset="0"/>
              </a:rPr>
              <a:t>(</a:t>
            </a:r>
            <a:r>
              <a:rPr lang="en-US" altLang="zh-CN" sz="2400" i="1" dirty="0">
                <a:solidFill>
                  <a:schemeClr val="accent5">
                    <a:lumMod val="50000"/>
                  </a:schemeClr>
                </a:solidFill>
                <a:latin typeface="微软雅黑" panose="020B0503020204020204" pitchFamily="34" charset="-122"/>
                <a:cs typeface="Times New Roman" panose="02020603050405020304" pitchFamily="18" charset="0"/>
              </a:rPr>
              <a:t>y</a:t>
            </a:r>
            <a:r>
              <a:rPr lang="en-US" altLang="zh-CN" sz="2400" dirty="0">
                <a:solidFill>
                  <a:schemeClr val="accent5">
                    <a:lumMod val="50000"/>
                  </a:schemeClr>
                </a:solidFill>
                <a:latin typeface="微软雅黑" panose="020B0503020204020204" pitchFamily="34" charset="-122"/>
                <a:cs typeface="Times New Roman" panose="02020603050405020304" pitchFamily="18" charset="0"/>
              </a:rPr>
              <a:t>=1)</a:t>
            </a:r>
            <a:r>
              <a:rPr lang="zh-CN" altLang="en-US" sz="2400" dirty="0">
                <a:solidFill>
                  <a:schemeClr val="accent5">
                    <a:lumMod val="50000"/>
                  </a:schemeClr>
                </a:solidFill>
                <a:latin typeface="微软雅黑" panose="020B0503020204020204" pitchFamily="34" charset="-122"/>
                <a:cs typeface="Times New Roman" panose="02020603050405020304" pitchFamily="18" charset="0"/>
              </a:rPr>
              <a:t>、小组</a:t>
            </a:r>
            <a:r>
              <a:rPr lang="en-US" altLang="zh-CN" sz="2400" dirty="0">
                <a:solidFill>
                  <a:schemeClr val="accent5">
                    <a:lumMod val="50000"/>
                  </a:schemeClr>
                </a:solidFill>
                <a:latin typeface="微软雅黑" panose="020B0503020204020204" pitchFamily="34" charset="-122"/>
                <a:cs typeface="Times New Roman" panose="02020603050405020304" pitchFamily="18" charset="0"/>
              </a:rPr>
              <a:t>(</a:t>
            </a:r>
            <a:r>
              <a:rPr lang="en-US" altLang="zh-CN" sz="2400" i="1" dirty="0">
                <a:solidFill>
                  <a:schemeClr val="accent5">
                    <a:lumMod val="50000"/>
                  </a:schemeClr>
                </a:solidFill>
                <a:latin typeface="微软雅黑" panose="020B0503020204020204" pitchFamily="34" charset="-122"/>
                <a:cs typeface="Times New Roman" panose="02020603050405020304" pitchFamily="18" charset="0"/>
              </a:rPr>
              <a:t>y</a:t>
            </a:r>
            <a:r>
              <a:rPr lang="en-US" altLang="zh-CN" sz="2400" dirty="0">
                <a:solidFill>
                  <a:schemeClr val="accent5">
                    <a:lumMod val="50000"/>
                  </a:schemeClr>
                </a:solidFill>
                <a:latin typeface="微软雅黑" panose="020B0503020204020204" pitchFamily="34" charset="-122"/>
                <a:cs typeface="Times New Roman" panose="02020603050405020304" pitchFamily="18" charset="0"/>
              </a:rPr>
              <a:t>=2)</a:t>
            </a:r>
            <a:r>
              <a:rPr lang="zh-CN" altLang="en-US" sz="2400" dirty="0">
                <a:solidFill>
                  <a:schemeClr val="accent5">
                    <a:lumMod val="50000"/>
                  </a:schemeClr>
                </a:solidFill>
                <a:latin typeface="微软雅黑" panose="020B0503020204020204" pitchFamily="34" charset="-122"/>
                <a:cs typeface="Times New Roman" panose="02020603050405020304" pitchFamily="18" charset="0"/>
              </a:rPr>
              <a:t>、上课</a:t>
            </a:r>
            <a:r>
              <a:rPr lang="en-US" altLang="zh-CN" sz="2400" dirty="0">
                <a:solidFill>
                  <a:schemeClr val="accent5">
                    <a:lumMod val="50000"/>
                  </a:schemeClr>
                </a:solidFill>
                <a:latin typeface="微软雅黑" panose="020B0503020204020204" pitchFamily="34" charset="-122"/>
                <a:cs typeface="Times New Roman" panose="02020603050405020304" pitchFamily="18" charset="0"/>
              </a:rPr>
              <a:t>(</a:t>
            </a:r>
            <a:r>
              <a:rPr lang="en-US" altLang="zh-CN" sz="2400" i="1" dirty="0">
                <a:solidFill>
                  <a:schemeClr val="accent5">
                    <a:lumMod val="50000"/>
                  </a:schemeClr>
                </a:solidFill>
                <a:latin typeface="微软雅黑" panose="020B0503020204020204" pitchFamily="34" charset="-122"/>
                <a:cs typeface="Times New Roman" panose="02020603050405020304" pitchFamily="18" charset="0"/>
              </a:rPr>
              <a:t>y</a:t>
            </a:r>
            <a:r>
              <a:rPr lang="en-US" altLang="zh-CN" sz="2400" dirty="0">
                <a:solidFill>
                  <a:schemeClr val="accent5">
                    <a:lumMod val="50000"/>
                  </a:schemeClr>
                </a:solidFill>
                <a:latin typeface="微软雅黑" panose="020B0503020204020204" pitchFamily="34" charset="-122"/>
                <a:cs typeface="Times New Roman" panose="02020603050405020304" pitchFamily="18" charset="0"/>
              </a:rPr>
              <a:t>=3)</a:t>
            </a:r>
          </a:p>
          <a:p>
            <a:pPr marL="0" indent="0">
              <a:lnSpc>
                <a:spcPct val="150000"/>
              </a:lnSpc>
              <a:buNone/>
            </a:pPr>
            <a:r>
              <a:rPr lang="zh-CN" altLang="en-US" sz="2400" dirty="0" smtClean="0">
                <a:solidFill>
                  <a:schemeClr val="accent5">
                    <a:lumMod val="50000"/>
                  </a:schemeClr>
                </a:solidFill>
                <a:latin typeface="微软雅黑" panose="020B0503020204020204" pitchFamily="34" charset="-122"/>
                <a:cs typeface="Times New Roman" panose="02020603050405020304" pitchFamily="18" charset="0"/>
              </a:rPr>
              <a:t>       从</a:t>
            </a:r>
            <a:r>
              <a:rPr lang="zh-CN" altLang="en-US" sz="2400" dirty="0">
                <a:solidFill>
                  <a:schemeClr val="accent5">
                    <a:lumMod val="50000"/>
                  </a:schemeClr>
                </a:solidFill>
                <a:latin typeface="微软雅黑" panose="020B0503020204020204" pitchFamily="34" charset="-122"/>
                <a:cs typeface="Times New Roman" panose="02020603050405020304" pitchFamily="18" charset="0"/>
              </a:rPr>
              <a:t>题目可以看出，响应变量是学习方式有三类，属于多项逻辑斯蒂回归问题。于是，建模为：</a:t>
            </a:r>
          </a:p>
        </p:txBody>
      </p:sp>
      <p:graphicFrame>
        <p:nvGraphicFramePr>
          <p:cNvPr id="73732" name="Object 2"/>
          <p:cNvGraphicFramePr>
            <a:graphicFrameLocks noChangeAspect="1"/>
          </p:cNvGraphicFramePr>
          <p:nvPr>
            <p:extLst>
              <p:ext uri="{D42A27DB-BD31-4B8C-83A1-F6EECF244321}">
                <p14:modId xmlns:p14="http://schemas.microsoft.com/office/powerpoint/2010/main" val="3313885434"/>
              </p:ext>
            </p:extLst>
          </p:nvPr>
        </p:nvGraphicFramePr>
        <p:xfrm>
          <a:off x="3962401" y="5086350"/>
          <a:ext cx="3457575" cy="1473200"/>
        </p:xfrm>
        <a:graphic>
          <a:graphicData uri="http://schemas.openxmlformats.org/presentationml/2006/ole">
            <mc:AlternateContent xmlns:mc="http://schemas.openxmlformats.org/markup-compatibility/2006">
              <mc:Choice xmlns:v="urn:schemas-microsoft-com:vml" Requires="v">
                <p:oleObj spid="_x0000_s166917" name="Equation" r:id="rId3" imgW="2146300" imgH="914400" progId="Equation.DSMT4">
                  <p:embed/>
                </p:oleObj>
              </mc:Choice>
              <mc:Fallback>
                <p:oleObj name="Equation" r:id="rId3" imgW="2146300" imgH="914400" progId="Equation.DSMT4">
                  <p:embed/>
                  <p:pic>
                    <p:nvPicPr>
                      <p:cNvPr id="7373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1" y="5086350"/>
                        <a:ext cx="3457575" cy="147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367451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995613" y="804863"/>
            <a:ext cx="6096000" cy="381000"/>
          </a:xfrm>
        </p:spPr>
        <p:txBody>
          <a:bodyPr>
            <a:noAutofit/>
          </a:bodyPr>
          <a:lstStyle/>
          <a:p>
            <a:r>
              <a:rPr lang="zh-CN" altLang="en-US" sz="3200" smtClean="0">
                <a:solidFill>
                  <a:schemeClr val="accent5">
                    <a:lumMod val="50000"/>
                  </a:schemeClr>
                </a:solidFill>
                <a:latin typeface="微软雅黑" panose="020B0503020204020204" pitchFamily="34" charset="-122"/>
              </a:rPr>
              <a:t>多项</a:t>
            </a:r>
            <a:r>
              <a:rPr lang="en-US" altLang="zh-CN" sz="3200" smtClean="0">
                <a:solidFill>
                  <a:schemeClr val="accent5">
                    <a:lumMod val="50000"/>
                  </a:schemeClr>
                </a:solidFill>
                <a:latin typeface="微软雅黑" panose="020B0503020204020204" pitchFamily="34" charset="-122"/>
              </a:rPr>
              <a:t>logit</a:t>
            </a:r>
            <a:r>
              <a:rPr lang="zh-CN" altLang="en-US" sz="3200" smtClean="0">
                <a:solidFill>
                  <a:schemeClr val="accent5">
                    <a:lumMod val="50000"/>
                  </a:schemeClr>
                </a:solidFill>
                <a:latin typeface="微软雅黑" panose="020B0503020204020204" pitchFamily="34" charset="-122"/>
              </a:rPr>
              <a:t>模型</a:t>
            </a:r>
          </a:p>
        </p:txBody>
      </p:sp>
      <p:pic>
        <p:nvPicPr>
          <p:cNvPr id="74755" name="Picture 6" descr="42P}[{SA(BLS~A7EKDEXV0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956" y="1459231"/>
            <a:ext cx="8334375" cy="469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1671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562100" y="502920"/>
            <a:ext cx="7696200" cy="762000"/>
          </a:xfrm>
        </p:spPr>
        <p:txBody>
          <a:bodyPr>
            <a:normAutofit/>
          </a:bodyPr>
          <a:lstStyle/>
          <a:p>
            <a:r>
              <a:rPr lang="zh-CN" altLang="en-US" sz="3600" smtClean="0">
                <a:solidFill>
                  <a:schemeClr val="accent5">
                    <a:lumMod val="50000"/>
                  </a:schemeClr>
                </a:solidFill>
                <a:latin typeface="微软雅黑" panose="020B0503020204020204" pitchFamily="34" charset="-122"/>
              </a:rPr>
              <a:t>多项</a:t>
            </a:r>
            <a:r>
              <a:rPr lang="en-US" altLang="zh-CN" sz="3600" smtClean="0">
                <a:solidFill>
                  <a:schemeClr val="accent5">
                    <a:lumMod val="50000"/>
                  </a:schemeClr>
                </a:solidFill>
                <a:latin typeface="微软雅黑" panose="020B0503020204020204" pitchFamily="34" charset="-122"/>
              </a:rPr>
              <a:t>logit</a:t>
            </a:r>
            <a:r>
              <a:rPr lang="zh-CN" altLang="en-US" sz="3600" smtClean="0">
                <a:solidFill>
                  <a:schemeClr val="accent5">
                    <a:lumMod val="50000"/>
                  </a:schemeClr>
                </a:solidFill>
                <a:latin typeface="微软雅黑" panose="020B0503020204020204" pitchFamily="34" charset="-122"/>
              </a:rPr>
              <a:t>模型</a:t>
            </a:r>
          </a:p>
        </p:txBody>
      </p:sp>
      <p:sp>
        <p:nvSpPr>
          <p:cNvPr id="75779" name="Rectangle 3"/>
          <p:cNvSpPr>
            <a:spLocks noGrp="1" noChangeArrowheads="1"/>
          </p:cNvSpPr>
          <p:nvPr>
            <p:ph type="body" sz="half" idx="1"/>
          </p:nvPr>
        </p:nvSpPr>
        <p:spPr>
          <a:xfrm>
            <a:off x="1431926" y="1493520"/>
            <a:ext cx="8207375" cy="2514600"/>
          </a:xfrm>
        </p:spPr>
        <p:txBody>
          <a:bodyPr>
            <a:normAutofit lnSpcReduction="10000"/>
          </a:bodyPr>
          <a:lstStyle/>
          <a:p>
            <a:pPr>
              <a:lnSpc>
                <a:spcPct val="90000"/>
              </a:lnSpc>
            </a:pPr>
            <a:r>
              <a:rPr lang="zh-CN" altLang="en-US" sz="2000" dirty="0">
                <a:solidFill>
                  <a:schemeClr val="accent5">
                    <a:lumMod val="50000"/>
                  </a:schemeClr>
                </a:solidFill>
                <a:latin typeface="微软雅黑" panose="020B0503020204020204" pitchFamily="34" charset="-122"/>
              </a:rPr>
              <a:t>应用统计软件可以得到模型的参数估计和回归方程：</a:t>
            </a:r>
          </a:p>
          <a:p>
            <a:pPr>
              <a:lnSpc>
                <a:spcPct val="90000"/>
              </a:lnSpc>
            </a:pPr>
            <a:endParaRPr lang="zh-CN" altLang="en-US" sz="2000" dirty="0">
              <a:solidFill>
                <a:schemeClr val="accent5">
                  <a:lumMod val="50000"/>
                </a:schemeClr>
              </a:solidFill>
              <a:latin typeface="微软雅黑" panose="020B0503020204020204" pitchFamily="34" charset="-122"/>
            </a:endParaRPr>
          </a:p>
          <a:p>
            <a:pPr>
              <a:lnSpc>
                <a:spcPct val="90000"/>
              </a:lnSpc>
            </a:pPr>
            <a:endParaRPr lang="zh-CN" altLang="en-US" sz="2000" dirty="0">
              <a:solidFill>
                <a:schemeClr val="accent5">
                  <a:lumMod val="50000"/>
                </a:schemeClr>
              </a:solidFill>
              <a:latin typeface="微软雅黑" panose="020B0503020204020204" pitchFamily="34" charset="-122"/>
            </a:endParaRPr>
          </a:p>
          <a:p>
            <a:pPr>
              <a:lnSpc>
                <a:spcPct val="90000"/>
              </a:lnSpc>
            </a:pPr>
            <a:endParaRPr lang="zh-CN" altLang="en-US" sz="2000" dirty="0">
              <a:solidFill>
                <a:schemeClr val="accent5">
                  <a:lumMod val="50000"/>
                </a:schemeClr>
              </a:solidFill>
              <a:latin typeface="微软雅黑" panose="020B0503020204020204" pitchFamily="34" charset="-122"/>
            </a:endParaRPr>
          </a:p>
          <a:p>
            <a:pPr>
              <a:lnSpc>
                <a:spcPct val="90000"/>
              </a:lnSpc>
            </a:pPr>
            <a:endParaRPr lang="zh-CN" altLang="en-US" sz="2000" dirty="0">
              <a:solidFill>
                <a:schemeClr val="accent5">
                  <a:lumMod val="50000"/>
                </a:schemeClr>
              </a:solidFill>
              <a:latin typeface="微软雅黑" panose="020B0503020204020204" pitchFamily="34" charset="-122"/>
            </a:endParaRPr>
          </a:p>
          <a:p>
            <a:pPr>
              <a:lnSpc>
                <a:spcPct val="90000"/>
              </a:lnSpc>
            </a:pPr>
            <a:r>
              <a:rPr lang="zh-CN" altLang="en-US" sz="2000" dirty="0">
                <a:solidFill>
                  <a:schemeClr val="accent5">
                    <a:lumMod val="50000"/>
                  </a:schemeClr>
                </a:solidFill>
                <a:latin typeface="微软雅黑" panose="020B0503020204020204" pitchFamily="34" charset="-122"/>
              </a:rPr>
              <a:t>然后，将</a:t>
            </a:r>
            <a:r>
              <a:rPr lang="en-US" altLang="zh-CN" sz="2000" dirty="0">
                <a:solidFill>
                  <a:schemeClr val="accent5">
                    <a:lumMod val="50000"/>
                  </a:schemeClr>
                </a:solidFill>
                <a:latin typeface="微软雅黑" panose="020B0503020204020204" pitchFamily="34" charset="-122"/>
              </a:rPr>
              <a:t>x1</a:t>
            </a:r>
            <a:r>
              <a:rPr lang="zh-CN" altLang="en-US" sz="2000" dirty="0">
                <a:solidFill>
                  <a:schemeClr val="accent5">
                    <a:lumMod val="50000"/>
                  </a:schemeClr>
                </a:solidFill>
                <a:latin typeface="微软雅黑" panose="020B0503020204020204" pitchFamily="34" charset="-122"/>
              </a:rPr>
              <a:t>和</a:t>
            </a:r>
            <a:r>
              <a:rPr lang="en-US" altLang="zh-CN" sz="2000" dirty="0">
                <a:solidFill>
                  <a:schemeClr val="accent5">
                    <a:lumMod val="50000"/>
                  </a:schemeClr>
                </a:solidFill>
                <a:latin typeface="微软雅黑" panose="020B0503020204020204" pitchFamily="34" charset="-122"/>
              </a:rPr>
              <a:t>x3</a:t>
            </a:r>
            <a:r>
              <a:rPr lang="zh-CN" altLang="en-US" sz="2000" dirty="0">
                <a:solidFill>
                  <a:schemeClr val="accent5">
                    <a:lumMod val="50000"/>
                  </a:schemeClr>
                </a:solidFill>
                <a:latin typeface="微软雅黑" panose="020B0503020204020204" pitchFamily="34" charset="-122"/>
              </a:rPr>
              <a:t>的取值代入上式，可以进一步对三个属性之间的关系加以分析。</a:t>
            </a:r>
          </a:p>
        </p:txBody>
      </p:sp>
      <p:graphicFrame>
        <p:nvGraphicFramePr>
          <p:cNvPr id="75780" name="Object 2"/>
          <p:cNvGraphicFramePr>
            <a:graphicFrameLocks noGrp="1" noChangeAspect="1"/>
          </p:cNvGraphicFramePr>
          <p:nvPr>
            <p:ph sz="half" idx="2"/>
            <p:extLst>
              <p:ext uri="{D42A27DB-BD31-4B8C-83A1-F6EECF244321}">
                <p14:modId xmlns:p14="http://schemas.microsoft.com/office/powerpoint/2010/main" val="3469237723"/>
              </p:ext>
            </p:extLst>
          </p:nvPr>
        </p:nvGraphicFramePr>
        <p:xfrm>
          <a:off x="2628901" y="1950720"/>
          <a:ext cx="3497263" cy="1225550"/>
        </p:xfrm>
        <a:graphic>
          <a:graphicData uri="http://schemas.openxmlformats.org/presentationml/2006/ole">
            <mc:AlternateContent xmlns:mc="http://schemas.openxmlformats.org/markup-compatibility/2006">
              <mc:Choice xmlns:v="urn:schemas-microsoft-com:vml" Requires="v">
                <p:oleObj spid="_x0000_s167941" name="Equation" r:id="rId3" imgW="1600200" imgH="685800" progId="Equation.DSMT4">
                  <p:embed/>
                </p:oleObj>
              </mc:Choice>
              <mc:Fallback>
                <p:oleObj name="Equation" r:id="rId3" imgW="1600200" imgH="685800" progId="Equation.DSMT4">
                  <p:embed/>
                  <p:pic>
                    <p:nvPicPr>
                      <p:cNvPr id="7578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1" y="1950720"/>
                        <a:ext cx="3497263"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4"/>
          <p:cNvSpPr>
            <a:spLocks noChangeArrowheads="1"/>
          </p:cNvSpPr>
          <p:nvPr/>
        </p:nvSpPr>
        <p:spPr bwMode="auto">
          <a:xfrm>
            <a:off x="1790700" y="4008120"/>
            <a:ext cx="7696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90000"/>
              </a:lnSpc>
            </a:pPr>
            <a:r>
              <a:rPr lang="zh-CN" altLang="en-US" sz="2000" dirty="0">
                <a:solidFill>
                  <a:schemeClr val="accent5">
                    <a:lumMod val="50000"/>
                  </a:schemeClr>
                </a:solidFill>
                <a:latin typeface="微软雅黑" panose="020B0503020204020204" pitchFamily="34" charset="-122"/>
                <a:ea typeface="微软雅黑" panose="020B0503020204020204" pitchFamily="34" charset="-122"/>
              </a:rPr>
              <a:t>学校</a:t>
            </a:r>
            <a:r>
              <a:rPr lang="en-US" altLang="zh-CN" sz="2000" dirty="0">
                <a:solidFill>
                  <a:schemeClr val="accent5">
                    <a:lumMod val="50000"/>
                  </a:schemeClr>
                </a:solidFill>
                <a:latin typeface="微软雅黑" panose="020B0503020204020204" pitchFamily="34" charset="-122"/>
                <a:ea typeface="微软雅黑" panose="020B0503020204020204" pitchFamily="34" charset="-122"/>
              </a:rPr>
              <a:t>2</a:t>
            </a:r>
            <a:r>
              <a:rPr lang="zh-CN" altLang="en-US" sz="2000" dirty="0">
                <a:solidFill>
                  <a:schemeClr val="accent5">
                    <a:lumMod val="50000"/>
                  </a:schemeClr>
                </a:solidFill>
                <a:latin typeface="微软雅黑" panose="020B0503020204020204" pitchFamily="34" charset="-122"/>
                <a:ea typeface="微软雅黑" panose="020B0503020204020204" pitchFamily="34" charset="-122"/>
              </a:rPr>
              <a:t>与学校</a:t>
            </a:r>
            <a:r>
              <a:rPr lang="en-US" altLang="zh-CN" sz="2000" dirty="0">
                <a:solidFill>
                  <a:schemeClr val="accent5">
                    <a:lumMod val="50000"/>
                  </a:schemeClr>
                </a:solidFill>
                <a:latin typeface="微软雅黑" panose="020B0503020204020204" pitchFamily="34" charset="-122"/>
                <a:ea typeface="微软雅黑" panose="020B0503020204020204" pitchFamily="34" charset="-122"/>
              </a:rPr>
              <a:t>3</a:t>
            </a:r>
            <a:r>
              <a:rPr lang="zh-CN" altLang="en-US" sz="2000" dirty="0">
                <a:solidFill>
                  <a:schemeClr val="accent5">
                    <a:lumMod val="50000"/>
                  </a:schemeClr>
                </a:solidFill>
                <a:latin typeface="微软雅黑" panose="020B0503020204020204" pitchFamily="34" charset="-122"/>
                <a:ea typeface="微软雅黑" panose="020B0503020204020204" pitchFamily="34" charset="-122"/>
              </a:rPr>
              <a:t>的学生在自修与上课两种学习方式上偏好相同；</a:t>
            </a:r>
          </a:p>
          <a:p>
            <a:pPr lvl="1" eaLnBrk="1" hangingPunct="1">
              <a:lnSpc>
                <a:spcPct val="90000"/>
              </a:lnSpc>
            </a:pPr>
            <a:r>
              <a:rPr lang="zh-CN" altLang="en-US" sz="2000" dirty="0">
                <a:solidFill>
                  <a:schemeClr val="accent5">
                    <a:lumMod val="50000"/>
                  </a:schemeClr>
                </a:solidFill>
                <a:latin typeface="微软雅黑" panose="020B0503020204020204" pitchFamily="34" charset="-122"/>
                <a:ea typeface="微软雅黑" panose="020B0503020204020204" pitchFamily="34" charset="-122"/>
              </a:rPr>
              <a:t>学校</a:t>
            </a:r>
            <a:r>
              <a:rPr lang="en-US" altLang="zh-CN" sz="2000" dirty="0">
                <a:solidFill>
                  <a:schemeClr val="accent5">
                    <a:lumMod val="50000"/>
                  </a:schemeClr>
                </a:solidFill>
                <a:latin typeface="微软雅黑" panose="020B0503020204020204" pitchFamily="34" charset="-122"/>
                <a:ea typeface="微软雅黑" panose="020B0503020204020204" pitchFamily="34" charset="-122"/>
              </a:rPr>
              <a:t>1</a:t>
            </a:r>
            <a:r>
              <a:rPr lang="zh-CN" altLang="en-US" sz="2000" dirty="0">
                <a:solidFill>
                  <a:schemeClr val="accent5">
                    <a:lumMod val="50000"/>
                  </a:schemeClr>
                </a:solidFill>
                <a:latin typeface="微软雅黑" panose="020B0503020204020204" pitchFamily="34" charset="-122"/>
                <a:ea typeface="微软雅黑" panose="020B0503020204020204" pitchFamily="34" charset="-122"/>
              </a:rPr>
              <a:t>比学校</a:t>
            </a:r>
            <a:r>
              <a:rPr lang="en-US" altLang="zh-CN" sz="2000" dirty="0">
                <a:solidFill>
                  <a:schemeClr val="accent5">
                    <a:lumMod val="50000"/>
                  </a:schemeClr>
                </a:solidFill>
                <a:latin typeface="微软雅黑" panose="020B0503020204020204" pitchFamily="34" charset="-122"/>
                <a:ea typeface="微软雅黑" panose="020B0503020204020204" pitchFamily="34" charset="-122"/>
              </a:rPr>
              <a:t>2</a:t>
            </a:r>
            <a:r>
              <a:rPr lang="zh-CN" altLang="en-US" sz="2000" dirty="0">
                <a:solidFill>
                  <a:schemeClr val="accent5">
                    <a:lumMod val="50000"/>
                  </a:schemeClr>
                </a:solidFill>
                <a:latin typeface="微软雅黑" panose="020B0503020204020204" pitchFamily="34" charset="-122"/>
                <a:ea typeface="微软雅黑" panose="020B0503020204020204" pitchFamily="34" charset="-122"/>
              </a:rPr>
              <a:t>和</a:t>
            </a:r>
            <a:r>
              <a:rPr lang="en-US" altLang="zh-CN" sz="2000" dirty="0">
                <a:solidFill>
                  <a:schemeClr val="accent5">
                    <a:lumMod val="50000"/>
                  </a:schemeClr>
                </a:solidFill>
                <a:latin typeface="微软雅黑" panose="020B0503020204020204" pitchFamily="34" charset="-122"/>
                <a:ea typeface="微软雅黑" panose="020B0503020204020204" pitchFamily="34" charset="-122"/>
              </a:rPr>
              <a:t>3</a:t>
            </a:r>
            <a:r>
              <a:rPr lang="zh-CN" altLang="en-US" sz="2000" dirty="0">
                <a:solidFill>
                  <a:schemeClr val="accent5">
                    <a:lumMod val="50000"/>
                  </a:schemeClr>
                </a:solidFill>
                <a:latin typeface="微软雅黑" panose="020B0503020204020204" pitchFamily="34" charset="-122"/>
                <a:ea typeface="微软雅黑" panose="020B0503020204020204" pitchFamily="34" charset="-122"/>
              </a:rPr>
              <a:t>更偏好上课</a:t>
            </a:r>
            <a:r>
              <a:rPr lang="en-US" altLang="zh-CN" sz="2000" dirty="0">
                <a:solidFill>
                  <a:schemeClr val="accent5">
                    <a:lumMod val="50000"/>
                  </a:schemeClr>
                </a:solidFill>
                <a:latin typeface="微软雅黑" panose="020B0503020204020204" pitchFamily="34" charset="-122"/>
                <a:ea typeface="微软雅黑" panose="020B0503020204020204" pitchFamily="34" charset="-122"/>
              </a:rPr>
              <a:t>(1.727&gt;0.593);</a:t>
            </a:r>
          </a:p>
          <a:p>
            <a:pPr lvl="1" eaLnBrk="1" hangingPunct="1">
              <a:lnSpc>
                <a:spcPct val="90000"/>
              </a:lnSpc>
            </a:pPr>
            <a:r>
              <a:rPr lang="zh-CN" altLang="en-US" sz="2000" dirty="0">
                <a:solidFill>
                  <a:schemeClr val="accent5">
                    <a:lumMod val="50000"/>
                  </a:schemeClr>
                </a:solidFill>
                <a:latin typeface="微软雅黑" panose="020B0503020204020204" pitchFamily="34" charset="-122"/>
                <a:ea typeface="微软雅黑" panose="020B0503020204020204" pitchFamily="34" charset="-122"/>
              </a:rPr>
              <a:t>课程计划中，常规课程与附加课程相比，常规课程学生更偏好自修；</a:t>
            </a:r>
          </a:p>
          <a:p>
            <a:pPr lvl="1" eaLnBrk="1" hangingPunct="1">
              <a:lnSpc>
                <a:spcPct val="90000"/>
              </a:lnSpc>
            </a:pPr>
            <a:r>
              <a:rPr lang="zh-CN" altLang="en-US" sz="2000" dirty="0">
                <a:solidFill>
                  <a:schemeClr val="accent5">
                    <a:lumMod val="50000"/>
                  </a:schemeClr>
                </a:solidFill>
                <a:latin typeface="微软雅黑" panose="020B0503020204020204" pitchFamily="34" charset="-122"/>
                <a:ea typeface="微软雅黑" panose="020B0503020204020204" pitchFamily="34" charset="-122"/>
              </a:rPr>
              <a:t>小组与上课相比，三个学校没有差别；常规课程学生更偏好小组学习。</a:t>
            </a:r>
          </a:p>
        </p:txBody>
      </p:sp>
    </p:spTree>
    <p:extLst>
      <p:ext uri="{BB962C8B-B14F-4D97-AF65-F5344CB8AC3E}">
        <p14:creationId xmlns:p14="http://schemas.microsoft.com/office/powerpoint/2010/main" val="2548730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939290" y="666750"/>
            <a:ext cx="6096000" cy="381000"/>
          </a:xfrm>
        </p:spPr>
        <p:txBody>
          <a:bodyPr>
            <a:normAutofit fontScale="90000"/>
          </a:bodyPr>
          <a:lstStyle/>
          <a:p>
            <a:r>
              <a:rPr lang="zh-CN" altLang="en-US" smtClean="0">
                <a:solidFill>
                  <a:schemeClr val="accent5">
                    <a:lumMod val="50000"/>
                  </a:schemeClr>
                </a:solidFill>
                <a:latin typeface="微软雅黑" panose="020B0503020204020204" pitchFamily="34" charset="-122"/>
              </a:rPr>
              <a:t>多项</a:t>
            </a:r>
            <a:r>
              <a:rPr lang="en-US" altLang="zh-CN" smtClean="0">
                <a:solidFill>
                  <a:schemeClr val="accent5">
                    <a:lumMod val="50000"/>
                  </a:schemeClr>
                </a:solidFill>
                <a:latin typeface="微软雅黑" panose="020B0503020204020204" pitchFamily="34" charset="-122"/>
              </a:rPr>
              <a:t>logit</a:t>
            </a:r>
            <a:r>
              <a:rPr lang="zh-CN" altLang="en-US" smtClean="0">
                <a:solidFill>
                  <a:schemeClr val="accent5">
                    <a:lumMod val="50000"/>
                  </a:schemeClr>
                </a:solidFill>
                <a:latin typeface="微软雅黑" panose="020B0503020204020204" pitchFamily="34" charset="-122"/>
              </a:rPr>
              <a:t>模型</a:t>
            </a:r>
          </a:p>
        </p:txBody>
      </p:sp>
      <p:sp>
        <p:nvSpPr>
          <p:cNvPr id="76803" name="Rectangle 3"/>
          <p:cNvSpPr>
            <a:spLocks noGrp="1" noChangeArrowheads="1"/>
          </p:cNvSpPr>
          <p:nvPr>
            <p:ph type="body" idx="1"/>
          </p:nvPr>
        </p:nvSpPr>
        <p:spPr>
          <a:xfrm>
            <a:off x="1863090" y="1352550"/>
            <a:ext cx="8001000" cy="5181600"/>
          </a:xfrm>
        </p:spPr>
        <p:txBody>
          <a:bodyPr/>
          <a:lstStyle/>
          <a:p>
            <a:pPr>
              <a:lnSpc>
                <a:spcPct val="90000"/>
              </a:lnSpc>
            </a:pPr>
            <a:r>
              <a:rPr lang="zh-CN" altLang="en-US" sz="2400" dirty="0">
                <a:solidFill>
                  <a:schemeClr val="accent5">
                    <a:lumMod val="50000"/>
                  </a:schemeClr>
                </a:solidFill>
                <a:latin typeface="微软雅黑" panose="020B0503020204020204" pitchFamily="34" charset="-122"/>
              </a:rPr>
              <a:t>当</a:t>
            </a:r>
            <a:r>
              <a:rPr lang="zh-CN" altLang="en-US" sz="2400" dirty="0">
                <a:solidFill>
                  <a:srgbClr val="BB2B2A"/>
                </a:solidFill>
                <a:latin typeface="微软雅黑" panose="020B0503020204020204" pitchFamily="34" charset="-122"/>
              </a:rPr>
              <a:t>响应变量为定性有序变量</a:t>
            </a:r>
            <a:r>
              <a:rPr lang="zh-CN" altLang="en-US" sz="2400" dirty="0">
                <a:solidFill>
                  <a:schemeClr val="accent5">
                    <a:lumMod val="50000"/>
                  </a:schemeClr>
                </a:solidFill>
                <a:latin typeface="微软雅黑" panose="020B0503020204020204" pitchFamily="34" charset="-122"/>
              </a:rPr>
              <a:t>时，多项</a:t>
            </a:r>
            <a:r>
              <a:rPr lang="en-US" altLang="zh-CN" sz="2400" dirty="0">
                <a:solidFill>
                  <a:schemeClr val="accent5">
                    <a:lumMod val="50000"/>
                  </a:schemeClr>
                </a:solidFill>
                <a:latin typeface="微软雅黑" panose="020B0503020204020204" pitchFamily="34" charset="-122"/>
              </a:rPr>
              <a:t>logit</a:t>
            </a:r>
            <a:r>
              <a:rPr lang="zh-CN" altLang="en-US" sz="2400" dirty="0">
                <a:solidFill>
                  <a:schemeClr val="accent5">
                    <a:lumMod val="50000"/>
                  </a:schemeClr>
                </a:solidFill>
                <a:latin typeface="微软雅黑" panose="020B0503020204020204" pitchFamily="34" charset="-122"/>
              </a:rPr>
              <a:t>模型的处理会与名义变量有所不同。</a:t>
            </a:r>
          </a:p>
          <a:p>
            <a:pPr>
              <a:lnSpc>
                <a:spcPct val="90000"/>
              </a:lnSpc>
            </a:pPr>
            <a:r>
              <a:rPr lang="zh-CN" altLang="en-US" sz="2400" dirty="0">
                <a:solidFill>
                  <a:schemeClr val="accent5">
                    <a:lumMod val="50000"/>
                  </a:schemeClr>
                </a:solidFill>
                <a:latin typeface="微软雅黑" panose="020B0503020204020204" pitchFamily="34" charset="-122"/>
              </a:rPr>
              <a:t>有序响应变量的累积</a:t>
            </a:r>
            <a:r>
              <a:rPr lang="en-US" altLang="zh-CN" sz="2400" dirty="0">
                <a:solidFill>
                  <a:schemeClr val="accent5">
                    <a:lumMod val="50000"/>
                  </a:schemeClr>
                </a:solidFill>
                <a:latin typeface="微软雅黑" panose="020B0503020204020204" pitchFamily="34" charset="-122"/>
              </a:rPr>
              <a:t>logit</a:t>
            </a:r>
            <a:r>
              <a:rPr lang="zh-CN" altLang="en-US" sz="2400" dirty="0">
                <a:solidFill>
                  <a:schemeClr val="accent5">
                    <a:lumMod val="50000"/>
                  </a:schemeClr>
                </a:solidFill>
                <a:latin typeface="微软雅黑" panose="020B0503020204020204" pitchFamily="34" charset="-122"/>
              </a:rPr>
              <a:t>模型</a:t>
            </a:r>
          </a:p>
          <a:p>
            <a:pPr lvl="1">
              <a:lnSpc>
                <a:spcPct val="90000"/>
              </a:lnSpc>
            </a:pPr>
            <a:r>
              <a:rPr lang="zh-CN" altLang="en-US" dirty="0">
                <a:solidFill>
                  <a:schemeClr val="accent5">
                    <a:lumMod val="50000"/>
                  </a:schemeClr>
                </a:solidFill>
                <a:latin typeface="微软雅黑" panose="020B0503020204020204" pitchFamily="34" charset="-122"/>
              </a:rPr>
              <a:t>当变量为有序变量时，</a:t>
            </a:r>
            <a:r>
              <a:rPr lang="en-US" altLang="zh-CN" dirty="0">
                <a:solidFill>
                  <a:schemeClr val="accent5">
                    <a:lumMod val="50000"/>
                  </a:schemeClr>
                </a:solidFill>
                <a:latin typeface="微软雅黑" panose="020B0503020204020204" pitchFamily="34" charset="-122"/>
              </a:rPr>
              <a:t>logit</a:t>
            </a:r>
            <a:r>
              <a:rPr lang="zh-CN" altLang="en-US" dirty="0">
                <a:solidFill>
                  <a:schemeClr val="accent5">
                    <a:lumMod val="50000"/>
                  </a:schemeClr>
                </a:solidFill>
                <a:latin typeface="微软雅黑" panose="020B0503020204020204" pitchFamily="34" charset="-122"/>
              </a:rPr>
              <a:t>可以利用这一点，得到比基线</a:t>
            </a:r>
            <a:r>
              <a:rPr lang="en-US" altLang="zh-CN" dirty="0">
                <a:solidFill>
                  <a:schemeClr val="accent5">
                    <a:lumMod val="50000"/>
                  </a:schemeClr>
                </a:solidFill>
                <a:latin typeface="微软雅黑" panose="020B0503020204020204" pitchFamily="34" charset="-122"/>
              </a:rPr>
              <a:t>-</a:t>
            </a:r>
            <a:r>
              <a:rPr lang="zh-CN" altLang="en-US" dirty="0">
                <a:solidFill>
                  <a:schemeClr val="accent5">
                    <a:lumMod val="50000"/>
                  </a:schemeClr>
                </a:solidFill>
                <a:latin typeface="微软雅黑" panose="020B0503020204020204" pitchFamily="34" charset="-122"/>
              </a:rPr>
              <a:t>类别有更简单解释的模型；</a:t>
            </a:r>
          </a:p>
          <a:p>
            <a:pPr lvl="1">
              <a:lnSpc>
                <a:spcPct val="90000"/>
              </a:lnSpc>
            </a:pPr>
            <a:r>
              <a:rPr lang="en-US" altLang="zh-CN" dirty="0">
                <a:solidFill>
                  <a:schemeClr val="accent5">
                    <a:lumMod val="50000"/>
                  </a:schemeClr>
                </a:solidFill>
                <a:latin typeface="微软雅黑" panose="020B0503020204020204" pitchFamily="34" charset="-122"/>
              </a:rPr>
              <a:t>Y</a:t>
            </a:r>
            <a:r>
              <a:rPr lang="zh-CN" altLang="en-US" dirty="0">
                <a:solidFill>
                  <a:schemeClr val="accent5">
                    <a:lumMod val="50000"/>
                  </a:schemeClr>
                </a:solidFill>
                <a:latin typeface="微软雅黑" panose="020B0503020204020204" pitchFamily="34" charset="-122"/>
              </a:rPr>
              <a:t>的累积概率是指</a:t>
            </a:r>
            <a:r>
              <a:rPr lang="en-US" altLang="zh-CN" dirty="0">
                <a:solidFill>
                  <a:schemeClr val="accent5">
                    <a:lumMod val="50000"/>
                  </a:schemeClr>
                </a:solidFill>
                <a:latin typeface="微软雅黑" panose="020B0503020204020204" pitchFamily="34" charset="-122"/>
              </a:rPr>
              <a:t>Y</a:t>
            </a:r>
            <a:r>
              <a:rPr lang="zh-CN" altLang="en-US" dirty="0">
                <a:solidFill>
                  <a:schemeClr val="accent5">
                    <a:lumMod val="50000"/>
                  </a:schemeClr>
                </a:solidFill>
                <a:latin typeface="微软雅黑" panose="020B0503020204020204" pitchFamily="34" charset="-122"/>
              </a:rPr>
              <a:t>落在一个特定点的概率，对结果为类别</a:t>
            </a:r>
            <a:r>
              <a:rPr lang="en-US" altLang="zh-CN" dirty="0">
                <a:solidFill>
                  <a:schemeClr val="accent5">
                    <a:lumMod val="50000"/>
                  </a:schemeClr>
                </a:solidFill>
                <a:latin typeface="微软雅黑" panose="020B0503020204020204" pitchFamily="34" charset="-122"/>
              </a:rPr>
              <a:t>j</a:t>
            </a:r>
            <a:r>
              <a:rPr lang="zh-CN" altLang="en-US" dirty="0">
                <a:solidFill>
                  <a:schemeClr val="accent5">
                    <a:lumMod val="50000"/>
                  </a:schemeClr>
                </a:solidFill>
                <a:latin typeface="微软雅黑" panose="020B0503020204020204" pitchFamily="34" charset="-122"/>
              </a:rPr>
              <a:t>时，其累积概率为：</a:t>
            </a:r>
          </a:p>
          <a:p>
            <a:pPr lvl="1">
              <a:lnSpc>
                <a:spcPct val="90000"/>
              </a:lnSpc>
            </a:pPr>
            <a:endParaRPr lang="zh-CN" altLang="en-US" dirty="0">
              <a:solidFill>
                <a:schemeClr val="accent5">
                  <a:lumMod val="50000"/>
                </a:schemeClr>
              </a:solidFill>
              <a:latin typeface="微软雅黑" panose="020B0503020204020204" pitchFamily="34" charset="-122"/>
            </a:endParaRPr>
          </a:p>
          <a:p>
            <a:pPr lvl="1">
              <a:lnSpc>
                <a:spcPct val="90000"/>
              </a:lnSpc>
            </a:pPr>
            <a:r>
              <a:rPr lang="zh-CN" altLang="en-US" dirty="0">
                <a:solidFill>
                  <a:schemeClr val="accent5">
                    <a:lumMod val="50000"/>
                  </a:schemeClr>
                </a:solidFill>
                <a:latin typeface="微软雅黑" panose="020B0503020204020204" pitchFamily="34" charset="-122"/>
              </a:rPr>
              <a:t>累积概率满足：</a:t>
            </a:r>
          </a:p>
          <a:p>
            <a:pPr lvl="1">
              <a:lnSpc>
                <a:spcPct val="90000"/>
              </a:lnSpc>
            </a:pPr>
            <a:r>
              <a:rPr lang="zh-CN" altLang="en-US" dirty="0">
                <a:solidFill>
                  <a:schemeClr val="accent5">
                    <a:lumMod val="50000"/>
                  </a:schemeClr>
                </a:solidFill>
                <a:latin typeface="微软雅黑" panose="020B0503020204020204" pitchFamily="34" charset="-122"/>
              </a:rPr>
              <a:t>累积概率的模型并不利用最后一个概率，因为它必然等于</a:t>
            </a:r>
            <a:r>
              <a:rPr lang="en-US" altLang="zh-CN" dirty="0">
                <a:solidFill>
                  <a:schemeClr val="accent5">
                    <a:lumMod val="50000"/>
                  </a:schemeClr>
                </a:solidFill>
                <a:latin typeface="微软雅黑" panose="020B0503020204020204" pitchFamily="34" charset="-122"/>
              </a:rPr>
              <a:t>1</a:t>
            </a:r>
          </a:p>
        </p:txBody>
      </p:sp>
      <p:graphicFrame>
        <p:nvGraphicFramePr>
          <p:cNvPr id="76804" name="Object 2"/>
          <p:cNvGraphicFramePr>
            <a:graphicFrameLocks noChangeAspect="1"/>
          </p:cNvGraphicFramePr>
          <p:nvPr>
            <p:extLst>
              <p:ext uri="{D42A27DB-BD31-4B8C-83A1-F6EECF244321}">
                <p14:modId xmlns:p14="http://schemas.microsoft.com/office/powerpoint/2010/main" val="2967827429"/>
              </p:ext>
            </p:extLst>
          </p:nvPr>
        </p:nvGraphicFramePr>
        <p:xfrm>
          <a:off x="3068003" y="3978276"/>
          <a:ext cx="3816350" cy="436563"/>
        </p:xfrm>
        <a:graphic>
          <a:graphicData uri="http://schemas.openxmlformats.org/presentationml/2006/ole">
            <mc:AlternateContent xmlns:mc="http://schemas.openxmlformats.org/markup-compatibility/2006">
              <mc:Choice xmlns:v="urn:schemas-microsoft-com:vml" Requires="v">
                <p:oleObj spid="_x0000_s168968" name="Equation" r:id="rId3" imgW="2108200" imgH="241300" progId="Equation.DSMT4">
                  <p:embed/>
                </p:oleObj>
              </mc:Choice>
              <mc:Fallback>
                <p:oleObj name="Equation" r:id="rId3" imgW="2108200" imgH="241300" progId="Equation.DSMT4">
                  <p:embed/>
                  <p:pic>
                    <p:nvPicPr>
                      <p:cNvPr id="7680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8003" y="3978276"/>
                        <a:ext cx="381635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5" name="Object 3"/>
          <p:cNvGraphicFramePr>
            <a:graphicFrameLocks noChangeAspect="1"/>
          </p:cNvGraphicFramePr>
          <p:nvPr>
            <p:extLst>
              <p:ext uri="{D42A27DB-BD31-4B8C-83A1-F6EECF244321}">
                <p14:modId xmlns:p14="http://schemas.microsoft.com/office/powerpoint/2010/main" val="3838073486"/>
              </p:ext>
            </p:extLst>
          </p:nvPr>
        </p:nvGraphicFramePr>
        <p:xfrm>
          <a:off x="4682490" y="4400550"/>
          <a:ext cx="3125788" cy="368300"/>
        </p:xfrm>
        <a:graphic>
          <a:graphicData uri="http://schemas.openxmlformats.org/presentationml/2006/ole">
            <mc:AlternateContent xmlns:mc="http://schemas.openxmlformats.org/markup-compatibility/2006">
              <mc:Choice xmlns:v="urn:schemas-microsoft-com:vml" Requires="v">
                <p:oleObj spid="_x0000_s168969" name="Equation" r:id="rId5" imgW="1726451" imgH="203112" progId="Equation.DSMT4">
                  <p:embed/>
                </p:oleObj>
              </mc:Choice>
              <mc:Fallback>
                <p:oleObj name="Equation" r:id="rId5" imgW="1726451" imgH="203112" progId="Equation.DSMT4">
                  <p:embed/>
                  <p:pic>
                    <p:nvPicPr>
                      <p:cNvPr id="7680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2490" y="4400550"/>
                        <a:ext cx="31257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688495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152650" y="556260"/>
            <a:ext cx="6096000" cy="381000"/>
          </a:xfrm>
        </p:spPr>
        <p:txBody>
          <a:bodyPr>
            <a:noAutofit/>
          </a:bodyPr>
          <a:lstStyle/>
          <a:p>
            <a:r>
              <a:rPr lang="zh-CN" altLang="en-US" sz="3600" dirty="0" smtClean="0">
                <a:solidFill>
                  <a:schemeClr val="accent5">
                    <a:lumMod val="50000"/>
                  </a:schemeClr>
                </a:solidFill>
                <a:latin typeface="微软雅黑" panose="020B0503020204020204" pitchFamily="34" charset="-122"/>
              </a:rPr>
              <a:t>多项</a:t>
            </a:r>
            <a:r>
              <a:rPr lang="en-US" altLang="zh-CN" sz="3600" dirty="0" smtClean="0">
                <a:solidFill>
                  <a:schemeClr val="accent5">
                    <a:lumMod val="50000"/>
                  </a:schemeClr>
                </a:solidFill>
                <a:latin typeface="微软雅黑" panose="020B0503020204020204" pitchFamily="34" charset="-122"/>
              </a:rPr>
              <a:t>logit</a:t>
            </a:r>
            <a:r>
              <a:rPr lang="zh-CN" altLang="en-US" sz="3600" dirty="0" smtClean="0">
                <a:solidFill>
                  <a:schemeClr val="accent5">
                    <a:lumMod val="50000"/>
                  </a:schemeClr>
                </a:solidFill>
                <a:latin typeface="微软雅黑" panose="020B0503020204020204" pitchFamily="34" charset="-122"/>
              </a:rPr>
              <a:t>模型</a:t>
            </a:r>
          </a:p>
        </p:txBody>
      </p:sp>
      <p:sp>
        <p:nvSpPr>
          <p:cNvPr id="77827" name="Rectangle 3"/>
          <p:cNvSpPr>
            <a:spLocks noGrp="1" noChangeArrowheads="1"/>
          </p:cNvSpPr>
          <p:nvPr>
            <p:ph type="body" idx="1"/>
          </p:nvPr>
        </p:nvSpPr>
        <p:spPr>
          <a:xfrm>
            <a:off x="1588770" y="1268730"/>
            <a:ext cx="9669780" cy="2148840"/>
          </a:xfrm>
        </p:spPr>
        <p:txBody>
          <a:bodyPr/>
          <a:lstStyle/>
          <a:p>
            <a:pPr>
              <a:buFontTx/>
              <a:buNone/>
            </a:pPr>
            <a:r>
              <a:rPr lang="en-US" altLang="zh-CN" dirty="0">
                <a:solidFill>
                  <a:schemeClr val="accent5">
                    <a:lumMod val="50000"/>
                  </a:schemeClr>
                </a:solidFill>
                <a:latin typeface="微软雅黑" panose="020B0503020204020204" pitchFamily="34" charset="-122"/>
              </a:rPr>
              <a:t>【</a:t>
            </a:r>
            <a:r>
              <a:rPr lang="zh-CN" altLang="en-US" dirty="0">
                <a:solidFill>
                  <a:schemeClr val="accent5">
                    <a:lumMod val="50000"/>
                  </a:schemeClr>
                </a:solidFill>
                <a:latin typeface="微软雅黑" panose="020B0503020204020204" pitchFamily="34" charset="-122"/>
              </a:rPr>
              <a:t>例</a:t>
            </a:r>
            <a:r>
              <a:rPr lang="en-US" altLang="zh-CN" dirty="0">
                <a:solidFill>
                  <a:schemeClr val="accent5">
                    <a:lumMod val="50000"/>
                  </a:schemeClr>
                </a:solidFill>
                <a:latin typeface="微软雅黑" panose="020B0503020204020204" pitchFamily="34" charset="-122"/>
              </a:rPr>
              <a:t>】</a:t>
            </a:r>
            <a:r>
              <a:rPr lang="zh-CN" altLang="en-US" dirty="0">
                <a:solidFill>
                  <a:schemeClr val="accent5">
                    <a:lumMod val="50000"/>
                  </a:schemeClr>
                </a:solidFill>
                <a:latin typeface="微软雅黑" panose="020B0503020204020204" pitchFamily="34" charset="-122"/>
              </a:rPr>
              <a:t>研究性别和两种治疗方法</a:t>
            </a:r>
            <a:r>
              <a:rPr lang="en-US" altLang="zh-CN" dirty="0">
                <a:solidFill>
                  <a:schemeClr val="accent5">
                    <a:lumMod val="50000"/>
                  </a:schemeClr>
                </a:solidFill>
                <a:latin typeface="微软雅黑" panose="020B0503020204020204" pitchFamily="34" charset="-122"/>
              </a:rPr>
              <a:t>(</a:t>
            </a:r>
            <a:r>
              <a:rPr lang="zh-CN" altLang="en-US" dirty="0">
                <a:solidFill>
                  <a:schemeClr val="accent5">
                    <a:lumMod val="50000"/>
                  </a:schemeClr>
                </a:solidFill>
                <a:latin typeface="微软雅黑" panose="020B0503020204020204" pitchFamily="34" charset="-122"/>
              </a:rPr>
              <a:t>传统疗法与新疗法</a:t>
            </a:r>
            <a:r>
              <a:rPr lang="en-US" altLang="zh-CN" dirty="0">
                <a:solidFill>
                  <a:schemeClr val="accent5">
                    <a:lumMod val="50000"/>
                  </a:schemeClr>
                </a:solidFill>
                <a:latin typeface="微软雅黑" panose="020B0503020204020204" pitchFamily="34" charset="-122"/>
              </a:rPr>
              <a:t>)</a:t>
            </a:r>
            <a:r>
              <a:rPr lang="zh-CN" altLang="en-US" dirty="0">
                <a:solidFill>
                  <a:schemeClr val="accent5">
                    <a:lumMod val="50000"/>
                  </a:schemeClr>
                </a:solidFill>
                <a:latin typeface="微软雅黑" panose="020B0503020204020204" pitchFamily="34" charset="-122"/>
              </a:rPr>
              <a:t>对某种疾病疗效的影响，</a:t>
            </a:r>
            <a:r>
              <a:rPr lang="en-US" altLang="zh-CN" dirty="0">
                <a:solidFill>
                  <a:schemeClr val="accent5">
                    <a:lumMod val="50000"/>
                  </a:schemeClr>
                </a:solidFill>
                <a:latin typeface="微软雅黑" panose="020B0503020204020204" pitchFamily="34" charset="-122"/>
              </a:rPr>
              <a:t>84</a:t>
            </a:r>
            <a:r>
              <a:rPr lang="zh-CN" altLang="en-US" dirty="0">
                <a:solidFill>
                  <a:schemeClr val="accent5">
                    <a:lumMod val="50000"/>
                  </a:schemeClr>
                </a:solidFill>
                <a:latin typeface="微软雅黑" panose="020B0503020204020204" pitchFamily="34" charset="-122"/>
              </a:rPr>
              <a:t>个病人的数据见表。</a:t>
            </a:r>
          </a:p>
          <a:p>
            <a:pPr marL="0" indent="0">
              <a:buNone/>
            </a:pPr>
            <a:r>
              <a:rPr lang="zh-CN" altLang="en-US" dirty="0" smtClean="0">
                <a:solidFill>
                  <a:schemeClr val="accent5">
                    <a:lumMod val="50000"/>
                  </a:schemeClr>
                </a:solidFill>
                <a:latin typeface="微软雅黑" panose="020B0503020204020204" pitchFamily="34" charset="-122"/>
              </a:rPr>
              <a:t>      由</a:t>
            </a:r>
            <a:r>
              <a:rPr lang="zh-CN" altLang="en-US" dirty="0">
                <a:solidFill>
                  <a:schemeClr val="accent5">
                    <a:lumMod val="50000"/>
                  </a:schemeClr>
                </a:solidFill>
                <a:latin typeface="微软雅黑" panose="020B0503020204020204" pitchFamily="34" charset="-122"/>
              </a:rPr>
              <a:t>题知，疗效是一个有序变量，包括显著、较有效和无效三个值，需要建立累积</a:t>
            </a:r>
            <a:r>
              <a:rPr lang="en-US" altLang="zh-CN" dirty="0">
                <a:solidFill>
                  <a:schemeClr val="accent5">
                    <a:lumMod val="50000"/>
                  </a:schemeClr>
                </a:solidFill>
                <a:latin typeface="微软雅黑" panose="020B0503020204020204" pitchFamily="34" charset="-122"/>
              </a:rPr>
              <a:t>logit</a:t>
            </a:r>
            <a:r>
              <a:rPr lang="zh-CN" altLang="en-US" dirty="0">
                <a:solidFill>
                  <a:schemeClr val="accent5">
                    <a:lumMod val="50000"/>
                  </a:schemeClr>
                </a:solidFill>
                <a:latin typeface="微软雅黑" panose="020B0503020204020204" pitchFamily="34" charset="-122"/>
              </a:rPr>
              <a:t>模型。</a:t>
            </a:r>
          </a:p>
        </p:txBody>
      </p:sp>
      <p:pic>
        <p:nvPicPr>
          <p:cNvPr id="77828" name="Picture 5" descr="5{PEA9MZ~)9B~2L66R2X84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380" y="3306447"/>
            <a:ext cx="805815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56695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409700" y="410845"/>
            <a:ext cx="4328160" cy="743585"/>
          </a:xfrm>
        </p:spPr>
        <p:txBody>
          <a:bodyPr>
            <a:normAutofit/>
          </a:bodyPr>
          <a:lstStyle/>
          <a:p>
            <a:r>
              <a:rPr lang="zh-CN" altLang="en-US" sz="3600" dirty="0" smtClean="0">
                <a:solidFill>
                  <a:schemeClr val="accent5">
                    <a:lumMod val="50000"/>
                  </a:schemeClr>
                </a:solidFill>
                <a:latin typeface="微软雅黑" panose="020B0503020204020204" pitchFamily="34" charset="-122"/>
              </a:rPr>
              <a:t>多项</a:t>
            </a:r>
            <a:r>
              <a:rPr lang="en-US" altLang="zh-CN" sz="3600" dirty="0" smtClean="0">
                <a:solidFill>
                  <a:schemeClr val="accent5">
                    <a:lumMod val="50000"/>
                  </a:schemeClr>
                </a:solidFill>
                <a:latin typeface="微软雅黑" panose="020B0503020204020204" pitchFamily="34" charset="-122"/>
              </a:rPr>
              <a:t>logit</a:t>
            </a:r>
            <a:r>
              <a:rPr lang="zh-CN" altLang="en-US" sz="3600" dirty="0" smtClean="0">
                <a:solidFill>
                  <a:schemeClr val="accent5">
                    <a:lumMod val="50000"/>
                  </a:schemeClr>
                </a:solidFill>
                <a:latin typeface="微软雅黑" panose="020B0503020204020204" pitchFamily="34" charset="-122"/>
              </a:rPr>
              <a:t>模型</a:t>
            </a:r>
          </a:p>
        </p:txBody>
      </p:sp>
      <p:sp>
        <p:nvSpPr>
          <p:cNvPr id="78851" name="Rectangle 3"/>
          <p:cNvSpPr>
            <a:spLocks noGrp="1" noChangeArrowheads="1"/>
          </p:cNvSpPr>
          <p:nvPr>
            <p:ph type="body" idx="1"/>
          </p:nvPr>
        </p:nvSpPr>
        <p:spPr>
          <a:xfrm>
            <a:off x="1120140" y="1163162"/>
            <a:ext cx="9498330" cy="5036501"/>
          </a:xfrm>
        </p:spPr>
        <p:txBody>
          <a:bodyPr>
            <a:normAutofit fontScale="92500" lnSpcReduction="10000"/>
          </a:bodyPr>
          <a:lstStyle/>
          <a:p>
            <a:pPr>
              <a:lnSpc>
                <a:spcPct val="150000"/>
              </a:lnSpc>
            </a:pPr>
            <a:r>
              <a:rPr lang="zh-CN" altLang="en-US" sz="2000" dirty="0">
                <a:solidFill>
                  <a:schemeClr val="accent5">
                    <a:lumMod val="50000"/>
                  </a:schemeClr>
                </a:solidFill>
                <a:latin typeface="微软雅黑" panose="020B0503020204020204" pitchFamily="34" charset="-122"/>
              </a:rPr>
              <a:t>令</a:t>
            </a:r>
            <a:r>
              <a:rPr lang="en-US" altLang="zh-CN" sz="2000" dirty="0">
                <a:solidFill>
                  <a:schemeClr val="accent5">
                    <a:lumMod val="50000"/>
                  </a:schemeClr>
                </a:solidFill>
                <a:latin typeface="微软雅黑" panose="020B0503020204020204" pitchFamily="34" charset="-122"/>
              </a:rPr>
              <a:t>p</a:t>
            </a:r>
            <a:r>
              <a:rPr lang="en-US" altLang="zh-CN" sz="2000" baseline="-25000" dirty="0">
                <a:solidFill>
                  <a:schemeClr val="accent5">
                    <a:lumMod val="50000"/>
                  </a:schemeClr>
                </a:solidFill>
                <a:latin typeface="微软雅黑" panose="020B0503020204020204" pitchFamily="34" charset="-122"/>
              </a:rPr>
              <a:t>1</a:t>
            </a:r>
            <a:r>
              <a:rPr lang="en-US" altLang="zh-CN" sz="2000" dirty="0">
                <a:solidFill>
                  <a:schemeClr val="accent5">
                    <a:lumMod val="50000"/>
                  </a:schemeClr>
                </a:solidFill>
                <a:latin typeface="微软雅黑" panose="020B0503020204020204" pitchFamily="34" charset="-122"/>
              </a:rPr>
              <a:t>,p</a:t>
            </a:r>
            <a:r>
              <a:rPr lang="en-US" altLang="zh-CN" sz="2000" baseline="-25000" dirty="0">
                <a:solidFill>
                  <a:schemeClr val="accent5">
                    <a:lumMod val="50000"/>
                  </a:schemeClr>
                </a:solidFill>
                <a:latin typeface="微软雅黑" panose="020B0503020204020204" pitchFamily="34" charset="-122"/>
              </a:rPr>
              <a:t>2</a:t>
            </a:r>
            <a:r>
              <a:rPr lang="en-US" altLang="zh-CN" sz="2000" dirty="0">
                <a:solidFill>
                  <a:schemeClr val="accent5">
                    <a:lumMod val="50000"/>
                  </a:schemeClr>
                </a:solidFill>
                <a:latin typeface="微软雅黑" panose="020B0503020204020204" pitchFamily="34" charset="-122"/>
              </a:rPr>
              <a:t>,p</a:t>
            </a:r>
            <a:r>
              <a:rPr lang="en-US" altLang="zh-CN" sz="2000" baseline="-25000" dirty="0">
                <a:solidFill>
                  <a:schemeClr val="accent5">
                    <a:lumMod val="50000"/>
                  </a:schemeClr>
                </a:solidFill>
                <a:latin typeface="微软雅黑" panose="020B0503020204020204" pitchFamily="34" charset="-122"/>
              </a:rPr>
              <a:t>3</a:t>
            </a:r>
            <a:r>
              <a:rPr lang="zh-CN" altLang="en-US" sz="2000" dirty="0">
                <a:solidFill>
                  <a:schemeClr val="accent5">
                    <a:lumMod val="50000"/>
                  </a:schemeClr>
                </a:solidFill>
                <a:latin typeface="微软雅黑" panose="020B0503020204020204" pitchFamily="34" charset="-122"/>
              </a:rPr>
              <a:t>分别表示疗效的三种情况出现的概率，在对性别和疗法赋值后，则累积</a:t>
            </a:r>
            <a:r>
              <a:rPr lang="en-US" altLang="zh-CN" sz="2000" dirty="0">
                <a:solidFill>
                  <a:schemeClr val="accent5">
                    <a:lumMod val="50000"/>
                  </a:schemeClr>
                </a:solidFill>
                <a:latin typeface="微软雅黑" panose="020B0503020204020204" pitchFamily="34" charset="-122"/>
              </a:rPr>
              <a:t>logit</a:t>
            </a:r>
            <a:r>
              <a:rPr lang="zh-CN" altLang="en-US" sz="2000" dirty="0">
                <a:solidFill>
                  <a:schemeClr val="accent5">
                    <a:lumMod val="50000"/>
                  </a:schemeClr>
                </a:solidFill>
                <a:latin typeface="微软雅黑" panose="020B0503020204020204" pitchFamily="34" charset="-122"/>
              </a:rPr>
              <a:t>模型为：</a:t>
            </a:r>
          </a:p>
          <a:p>
            <a:pPr>
              <a:lnSpc>
                <a:spcPct val="150000"/>
              </a:lnSpc>
            </a:pPr>
            <a:endParaRPr lang="zh-CN" altLang="en-US" sz="2000" dirty="0">
              <a:solidFill>
                <a:schemeClr val="accent5">
                  <a:lumMod val="50000"/>
                </a:schemeClr>
              </a:solidFill>
              <a:latin typeface="微软雅黑" panose="020B0503020204020204" pitchFamily="34" charset="-122"/>
            </a:endParaRPr>
          </a:p>
          <a:p>
            <a:pPr>
              <a:lnSpc>
                <a:spcPct val="150000"/>
              </a:lnSpc>
            </a:pPr>
            <a:endParaRPr lang="zh-CN" altLang="en-US" sz="2000" dirty="0">
              <a:solidFill>
                <a:schemeClr val="accent5">
                  <a:lumMod val="50000"/>
                </a:schemeClr>
              </a:solidFill>
              <a:latin typeface="微软雅黑" panose="020B0503020204020204" pitchFamily="34" charset="-122"/>
            </a:endParaRPr>
          </a:p>
          <a:p>
            <a:pPr>
              <a:lnSpc>
                <a:spcPct val="150000"/>
              </a:lnSpc>
            </a:pPr>
            <a:endParaRPr lang="zh-CN" altLang="en-US" sz="2000" dirty="0">
              <a:solidFill>
                <a:schemeClr val="accent5">
                  <a:lumMod val="50000"/>
                </a:schemeClr>
              </a:solidFill>
              <a:latin typeface="微软雅黑" panose="020B0503020204020204" pitchFamily="34" charset="-122"/>
            </a:endParaRPr>
          </a:p>
          <a:p>
            <a:pPr>
              <a:lnSpc>
                <a:spcPct val="150000"/>
              </a:lnSpc>
            </a:pPr>
            <a:r>
              <a:rPr lang="zh-CN" altLang="en-US" sz="2000" dirty="0">
                <a:solidFill>
                  <a:schemeClr val="accent5">
                    <a:lumMod val="50000"/>
                  </a:schemeClr>
                </a:solidFill>
                <a:latin typeface="微软雅黑" panose="020B0503020204020204" pitchFamily="34" charset="-122"/>
              </a:rPr>
              <a:t>其中，与基线</a:t>
            </a:r>
            <a:r>
              <a:rPr lang="en-US" altLang="zh-CN" sz="2000" dirty="0">
                <a:solidFill>
                  <a:schemeClr val="accent5">
                    <a:lumMod val="50000"/>
                  </a:schemeClr>
                </a:solidFill>
                <a:latin typeface="微软雅黑" panose="020B0503020204020204" pitchFamily="34" charset="-122"/>
              </a:rPr>
              <a:t>-</a:t>
            </a:r>
            <a:r>
              <a:rPr lang="zh-CN" altLang="en-US" sz="2000" dirty="0">
                <a:solidFill>
                  <a:schemeClr val="accent5">
                    <a:lumMod val="50000"/>
                  </a:schemeClr>
                </a:solidFill>
                <a:latin typeface="微软雅黑" panose="020B0503020204020204" pitchFamily="34" charset="-122"/>
              </a:rPr>
              <a:t>类别</a:t>
            </a:r>
            <a:r>
              <a:rPr lang="en-US" altLang="zh-CN" sz="2000" dirty="0">
                <a:solidFill>
                  <a:schemeClr val="accent5">
                    <a:lumMod val="50000"/>
                  </a:schemeClr>
                </a:solidFill>
                <a:latin typeface="微软雅黑" panose="020B0503020204020204" pitchFamily="34" charset="-122"/>
              </a:rPr>
              <a:t>logit</a:t>
            </a:r>
            <a:r>
              <a:rPr lang="zh-CN" altLang="en-US" sz="2000" dirty="0">
                <a:solidFill>
                  <a:schemeClr val="accent5">
                    <a:lumMod val="50000"/>
                  </a:schemeClr>
                </a:solidFill>
                <a:latin typeface="微软雅黑" panose="020B0503020204020204" pitchFamily="34" charset="-122"/>
              </a:rPr>
              <a:t>不同的是，参数     描述了变量     对响应变量落在类</a:t>
            </a:r>
            <a:r>
              <a:rPr lang="en-US" altLang="zh-CN" sz="2000" dirty="0">
                <a:solidFill>
                  <a:schemeClr val="accent5">
                    <a:lumMod val="50000"/>
                  </a:schemeClr>
                </a:solidFill>
                <a:latin typeface="微软雅黑" panose="020B0503020204020204" pitchFamily="34" charset="-122"/>
              </a:rPr>
              <a:t>j</a:t>
            </a:r>
            <a:r>
              <a:rPr lang="zh-CN" altLang="en-US" sz="2000" dirty="0">
                <a:solidFill>
                  <a:schemeClr val="accent5">
                    <a:lumMod val="50000"/>
                  </a:schemeClr>
                </a:solidFill>
                <a:latin typeface="微软雅黑" panose="020B0503020204020204" pitchFamily="34" charset="-122"/>
              </a:rPr>
              <a:t>或小于</a:t>
            </a:r>
            <a:r>
              <a:rPr lang="en-US" altLang="zh-CN" sz="2000" dirty="0">
                <a:solidFill>
                  <a:schemeClr val="accent5">
                    <a:lumMod val="50000"/>
                  </a:schemeClr>
                </a:solidFill>
                <a:latin typeface="微软雅黑" panose="020B0503020204020204" pitchFamily="34" charset="-122"/>
              </a:rPr>
              <a:t>j</a:t>
            </a:r>
            <a:r>
              <a:rPr lang="zh-CN" altLang="en-US" sz="2000" dirty="0">
                <a:solidFill>
                  <a:schemeClr val="accent5">
                    <a:lumMod val="50000"/>
                  </a:schemeClr>
                </a:solidFill>
                <a:latin typeface="微软雅黑" panose="020B0503020204020204" pitchFamily="34" charset="-122"/>
              </a:rPr>
              <a:t>的对数优势的效应，且对所有</a:t>
            </a:r>
            <a:r>
              <a:rPr lang="en-US" altLang="zh-CN" sz="2000" dirty="0">
                <a:solidFill>
                  <a:schemeClr val="accent5">
                    <a:lumMod val="50000"/>
                  </a:schemeClr>
                </a:solidFill>
                <a:latin typeface="微软雅黑" panose="020B0503020204020204" pitchFamily="34" charset="-122"/>
              </a:rPr>
              <a:t>(J-1)</a:t>
            </a:r>
            <a:r>
              <a:rPr lang="zh-CN" altLang="en-US" sz="2000" dirty="0">
                <a:solidFill>
                  <a:schemeClr val="accent5">
                    <a:lumMod val="50000"/>
                  </a:schemeClr>
                </a:solidFill>
                <a:latin typeface="微软雅黑" panose="020B0503020204020204" pitchFamily="34" charset="-122"/>
              </a:rPr>
              <a:t>个累积</a:t>
            </a:r>
            <a:r>
              <a:rPr lang="en-US" altLang="zh-CN" sz="2000" dirty="0">
                <a:solidFill>
                  <a:schemeClr val="accent5">
                    <a:lumMod val="50000"/>
                  </a:schemeClr>
                </a:solidFill>
                <a:latin typeface="微软雅黑" panose="020B0503020204020204" pitchFamily="34" charset="-122"/>
              </a:rPr>
              <a:t>logit</a:t>
            </a:r>
            <a:r>
              <a:rPr lang="zh-CN" altLang="en-US" sz="2000" dirty="0">
                <a:solidFill>
                  <a:schemeClr val="accent5">
                    <a:lumMod val="50000"/>
                  </a:schemeClr>
                </a:solidFill>
                <a:latin typeface="微软雅黑" panose="020B0503020204020204" pitchFamily="34" charset="-122"/>
              </a:rPr>
              <a:t>都是相等的；    的情况类似。</a:t>
            </a:r>
          </a:p>
          <a:p>
            <a:pPr>
              <a:lnSpc>
                <a:spcPct val="150000"/>
              </a:lnSpc>
            </a:pPr>
            <a:r>
              <a:rPr lang="zh-CN" altLang="en-US" sz="2000" dirty="0">
                <a:solidFill>
                  <a:schemeClr val="accent5">
                    <a:lumMod val="50000"/>
                  </a:schemeClr>
                </a:solidFill>
                <a:latin typeface="微软雅黑" panose="020B0503020204020204" pitchFamily="34" charset="-122"/>
              </a:rPr>
              <a:t>以上性质决定了在其他变量不变的情况下，   每增加一个单位，响应变量在任意给定类别下的优势比将为       。</a:t>
            </a:r>
          </a:p>
          <a:p>
            <a:pPr>
              <a:lnSpc>
                <a:spcPct val="150000"/>
              </a:lnSpc>
            </a:pPr>
            <a:r>
              <a:rPr lang="zh-CN" altLang="en-US" sz="2000" dirty="0">
                <a:solidFill>
                  <a:schemeClr val="accent5">
                    <a:lumMod val="50000"/>
                  </a:schemeClr>
                </a:solidFill>
                <a:latin typeface="微软雅黑" panose="020B0503020204020204" pitchFamily="34" charset="-122"/>
              </a:rPr>
              <a:t>这一相同的比例</a:t>
            </a:r>
            <a:r>
              <a:rPr lang="en-US" altLang="zh-CN" sz="2000" dirty="0">
                <a:solidFill>
                  <a:schemeClr val="accent5">
                    <a:lumMod val="50000"/>
                  </a:schemeClr>
                </a:solidFill>
                <a:latin typeface="微软雅黑" panose="020B0503020204020204" pitchFamily="34" charset="-122"/>
              </a:rPr>
              <a:t>(</a:t>
            </a:r>
            <a:r>
              <a:rPr lang="en-US" altLang="zh-CN" sz="2000" i="1" dirty="0">
                <a:solidFill>
                  <a:schemeClr val="accent5">
                    <a:lumMod val="50000"/>
                  </a:schemeClr>
                </a:solidFill>
                <a:latin typeface="微软雅黑" panose="020B0503020204020204" pitchFamily="34" charset="-122"/>
              </a:rPr>
              <a:t>β</a:t>
            </a:r>
            <a:r>
              <a:rPr lang="en-US" altLang="zh-CN" sz="2000" dirty="0">
                <a:solidFill>
                  <a:schemeClr val="accent5">
                    <a:lumMod val="50000"/>
                  </a:schemeClr>
                </a:solidFill>
                <a:latin typeface="微软雅黑" panose="020B0503020204020204" pitchFamily="34" charset="-122"/>
              </a:rPr>
              <a:t>)</a:t>
            </a:r>
            <a:r>
              <a:rPr lang="zh-CN" altLang="en-US" sz="2000" dirty="0">
                <a:solidFill>
                  <a:schemeClr val="accent5">
                    <a:lumMod val="50000"/>
                  </a:schemeClr>
                </a:solidFill>
                <a:latin typeface="微软雅黑" panose="020B0503020204020204" pitchFamily="34" charset="-122"/>
              </a:rPr>
              <a:t>适用于每个累积概率</a:t>
            </a:r>
            <a:r>
              <a:rPr lang="en-US" altLang="zh-CN" sz="2000" dirty="0">
                <a:solidFill>
                  <a:schemeClr val="accent5">
                    <a:lumMod val="50000"/>
                  </a:schemeClr>
                </a:solidFill>
                <a:latin typeface="微软雅黑" panose="020B0503020204020204" pitchFamily="34" charset="-122"/>
              </a:rPr>
              <a:t>,</a:t>
            </a:r>
            <a:r>
              <a:rPr lang="zh-CN" altLang="en-US" sz="2000" dirty="0">
                <a:solidFill>
                  <a:schemeClr val="accent5">
                    <a:lumMod val="50000"/>
                  </a:schemeClr>
                </a:solidFill>
                <a:latin typeface="微软雅黑" panose="020B0503020204020204" pitchFamily="34" charset="-122"/>
              </a:rPr>
              <a:t>称为比例优势假设</a:t>
            </a:r>
            <a:r>
              <a:rPr lang="en-US" altLang="zh-CN" sz="2000" dirty="0">
                <a:solidFill>
                  <a:schemeClr val="accent5">
                    <a:lumMod val="50000"/>
                  </a:schemeClr>
                </a:solidFill>
                <a:latin typeface="微软雅黑" panose="020B0503020204020204" pitchFamily="34" charset="-122"/>
              </a:rPr>
              <a:t>.</a:t>
            </a:r>
          </a:p>
        </p:txBody>
      </p:sp>
      <p:graphicFrame>
        <p:nvGraphicFramePr>
          <p:cNvPr id="78852" name="Object 2"/>
          <p:cNvGraphicFramePr>
            <a:graphicFrameLocks noChangeAspect="1"/>
          </p:cNvGraphicFramePr>
          <p:nvPr>
            <p:extLst>
              <p:ext uri="{D42A27DB-BD31-4B8C-83A1-F6EECF244321}">
                <p14:modId xmlns:p14="http://schemas.microsoft.com/office/powerpoint/2010/main" val="1881066605"/>
              </p:ext>
            </p:extLst>
          </p:nvPr>
        </p:nvGraphicFramePr>
        <p:xfrm>
          <a:off x="3143250" y="2060576"/>
          <a:ext cx="3384550" cy="1433513"/>
        </p:xfrm>
        <a:graphic>
          <a:graphicData uri="http://schemas.openxmlformats.org/presentationml/2006/ole">
            <mc:AlternateContent xmlns:mc="http://schemas.openxmlformats.org/markup-compatibility/2006">
              <mc:Choice xmlns:v="urn:schemas-microsoft-com:vml" Requires="v">
                <p:oleObj spid="_x0000_s170006" name="Equation" r:id="rId3" imgW="2159000" imgH="914400" progId="Equation.DSMT4">
                  <p:embed/>
                </p:oleObj>
              </mc:Choice>
              <mc:Fallback>
                <p:oleObj name="Equation" r:id="rId3" imgW="2159000" imgH="914400" progId="Equation.DSMT4">
                  <p:embed/>
                  <p:pic>
                    <p:nvPicPr>
                      <p:cNvPr id="7885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2060576"/>
                        <a:ext cx="3384550"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3" name="Object 3"/>
          <p:cNvGraphicFramePr>
            <a:graphicFrameLocks noChangeAspect="1"/>
          </p:cNvGraphicFramePr>
          <p:nvPr>
            <p:extLst>
              <p:ext uri="{D42A27DB-BD31-4B8C-83A1-F6EECF244321}">
                <p14:modId xmlns:p14="http://schemas.microsoft.com/office/powerpoint/2010/main" val="210890960"/>
              </p:ext>
            </p:extLst>
          </p:nvPr>
        </p:nvGraphicFramePr>
        <p:xfrm>
          <a:off x="5689123" y="3720748"/>
          <a:ext cx="283767" cy="394052"/>
        </p:xfrm>
        <a:graphic>
          <a:graphicData uri="http://schemas.openxmlformats.org/presentationml/2006/ole">
            <mc:AlternateContent xmlns:mc="http://schemas.openxmlformats.org/markup-compatibility/2006">
              <mc:Choice xmlns:v="urn:schemas-microsoft-com:vml" Requires="v">
                <p:oleObj spid="_x0000_s170007" name="Equation" r:id="rId5" imgW="165028" imgH="228501" progId="Equation.DSMT4">
                  <p:embed/>
                </p:oleObj>
              </mc:Choice>
              <mc:Fallback>
                <p:oleObj name="Equation" r:id="rId5" imgW="165028" imgH="228501" progId="Equation.DSMT4">
                  <p:embed/>
                  <p:pic>
                    <p:nvPicPr>
                      <p:cNvPr id="7885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9123" y="3720748"/>
                        <a:ext cx="283767" cy="394052"/>
                      </a:xfrm>
                      <a:prstGeom prst="rect">
                        <a:avLst/>
                      </a:prstGeom>
                      <a:noFill/>
                      <a:ln>
                        <a:noFill/>
                      </a:ln>
                      <a:effectLst/>
                      <a:extLst/>
                    </p:spPr>
                  </p:pic>
                </p:oleObj>
              </mc:Fallback>
            </mc:AlternateContent>
          </a:graphicData>
        </a:graphic>
      </p:graphicFrame>
      <p:graphicFrame>
        <p:nvGraphicFramePr>
          <p:cNvPr id="78854" name="Object 4"/>
          <p:cNvGraphicFramePr>
            <a:graphicFrameLocks noChangeAspect="1"/>
          </p:cNvGraphicFramePr>
          <p:nvPr>
            <p:extLst>
              <p:ext uri="{D42A27DB-BD31-4B8C-83A1-F6EECF244321}">
                <p14:modId xmlns:p14="http://schemas.microsoft.com/office/powerpoint/2010/main" val="3693863300"/>
              </p:ext>
            </p:extLst>
          </p:nvPr>
        </p:nvGraphicFramePr>
        <p:xfrm>
          <a:off x="7270433" y="3668509"/>
          <a:ext cx="330517" cy="498530"/>
        </p:xfrm>
        <a:graphic>
          <a:graphicData uri="http://schemas.openxmlformats.org/presentationml/2006/ole">
            <mc:AlternateContent xmlns:mc="http://schemas.openxmlformats.org/markup-compatibility/2006">
              <mc:Choice xmlns:v="urn:schemas-microsoft-com:vml" Requires="v">
                <p:oleObj spid="_x0000_s170008" name="Equation" r:id="rId7" imgW="152334" imgH="228501" progId="Equation.DSMT4">
                  <p:embed/>
                </p:oleObj>
              </mc:Choice>
              <mc:Fallback>
                <p:oleObj name="Equation" r:id="rId7" imgW="152334" imgH="228501" progId="Equation.DSMT4">
                  <p:embed/>
                  <p:pic>
                    <p:nvPicPr>
                      <p:cNvPr id="7885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0433" y="3668509"/>
                        <a:ext cx="330517" cy="498530"/>
                      </a:xfrm>
                      <a:prstGeom prst="rect">
                        <a:avLst/>
                      </a:prstGeom>
                      <a:noFill/>
                      <a:ln>
                        <a:noFill/>
                      </a:ln>
                      <a:effectLst/>
                      <a:extLst/>
                    </p:spPr>
                  </p:pic>
                </p:oleObj>
              </mc:Fallback>
            </mc:AlternateContent>
          </a:graphicData>
        </a:graphic>
      </p:graphicFrame>
      <p:graphicFrame>
        <p:nvGraphicFramePr>
          <p:cNvPr id="78855" name="Object 5"/>
          <p:cNvGraphicFramePr>
            <a:graphicFrameLocks noChangeAspect="1"/>
          </p:cNvGraphicFramePr>
          <p:nvPr>
            <p:extLst>
              <p:ext uri="{D42A27DB-BD31-4B8C-83A1-F6EECF244321}">
                <p14:modId xmlns:p14="http://schemas.microsoft.com/office/powerpoint/2010/main" val="2487023938"/>
              </p:ext>
            </p:extLst>
          </p:nvPr>
        </p:nvGraphicFramePr>
        <p:xfrm>
          <a:off x="7695499" y="4114800"/>
          <a:ext cx="345189" cy="414487"/>
        </p:xfrm>
        <a:graphic>
          <a:graphicData uri="http://schemas.openxmlformats.org/presentationml/2006/ole">
            <mc:AlternateContent xmlns:mc="http://schemas.openxmlformats.org/markup-compatibility/2006">
              <mc:Choice xmlns:v="urn:schemas-microsoft-com:vml" Requires="v">
                <p:oleObj spid="_x0000_s170009" name="Equation" r:id="rId9" imgW="190500" imgH="228600" progId="Equation.DSMT4">
                  <p:embed/>
                </p:oleObj>
              </mc:Choice>
              <mc:Fallback>
                <p:oleObj name="Equation" r:id="rId9" imgW="190500" imgH="228600" progId="Equation.DSMT4">
                  <p:embed/>
                  <p:pic>
                    <p:nvPicPr>
                      <p:cNvPr id="7885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95499" y="4114800"/>
                        <a:ext cx="345189" cy="414487"/>
                      </a:xfrm>
                      <a:prstGeom prst="rect">
                        <a:avLst/>
                      </a:prstGeom>
                      <a:noFill/>
                      <a:ln>
                        <a:noFill/>
                      </a:ln>
                      <a:effectLst/>
                      <a:extLst/>
                    </p:spPr>
                  </p:pic>
                </p:oleObj>
              </mc:Fallback>
            </mc:AlternateContent>
          </a:graphicData>
        </a:graphic>
      </p:graphicFrame>
      <p:graphicFrame>
        <p:nvGraphicFramePr>
          <p:cNvPr id="78856" name="Object 6"/>
          <p:cNvGraphicFramePr>
            <a:graphicFrameLocks noChangeAspect="1"/>
          </p:cNvGraphicFramePr>
          <p:nvPr>
            <p:extLst>
              <p:ext uri="{D42A27DB-BD31-4B8C-83A1-F6EECF244321}">
                <p14:modId xmlns:p14="http://schemas.microsoft.com/office/powerpoint/2010/main" val="491374132"/>
              </p:ext>
            </p:extLst>
          </p:nvPr>
        </p:nvGraphicFramePr>
        <p:xfrm>
          <a:off x="5869305" y="4582556"/>
          <a:ext cx="381000" cy="574675"/>
        </p:xfrm>
        <a:graphic>
          <a:graphicData uri="http://schemas.openxmlformats.org/presentationml/2006/ole">
            <mc:AlternateContent xmlns:mc="http://schemas.openxmlformats.org/markup-compatibility/2006">
              <mc:Choice xmlns:v="urn:schemas-microsoft-com:vml" Requires="v">
                <p:oleObj spid="_x0000_s170010" name="Equation" r:id="rId11" imgW="152334" imgH="228501" progId="Equation.DSMT4">
                  <p:embed/>
                </p:oleObj>
              </mc:Choice>
              <mc:Fallback>
                <p:oleObj name="Equation" r:id="rId11" imgW="152334" imgH="228501" progId="Equation.DSMT4">
                  <p:embed/>
                  <p:pic>
                    <p:nvPicPr>
                      <p:cNvPr id="7885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9305" y="4582556"/>
                        <a:ext cx="3810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7" name="Object 7"/>
          <p:cNvGraphicFramePr>
            <a:graphicFrameLocks noChangeAspect="1"/>
          </p:cNvGraphicFramePr>
          <p:nvPr>
            <p:extLst>
              <p:ext uri="{D42A27DB-BD31-4B8C-83A1-F6EECF244321}">
                <p14:modId xmlns:p14="http://schemas.microsoft.com/office/powerpoint/2010/main" val="614476258"/>
              </p:ext>
            </p:extLst>
          </p:nvPr>
        </p:nvGraphicFramePr>
        <p:xfrm>
          <a:off x="3656013" y="5059046"/>
          <a:ext cx="392112" cy="447675"/>
        </p:xfrm>
        <a:graphic>
          <a:graphicData uri="http://schemas.openxmlformats.org/presentationml/2006/ole">
            <mc:AlternateContent xmlns:mc="http://schemas.openxmlformats.org/markup-compatibility/2006">
              <mc:Choice xmlns:v="urn:schemas-microsoft-com:vml" Requires="v">
                <p:oleObj spid="_x0000_s170011" name="Equation" r:id="rId12" imgW="177569" imgH="202936" progId="Equation.DSMT4">
                  <p:embed/>
                </p:oleObj>
              </mc:Choice>
              <mc:Fallback>
                <p:oleObj name="Equation" r:id="rId12" imgW="177569" imgH="202936" progId="Equation.DSMT4">
                  <p:embed/>
                  <p:pic>
                    <p:nvPicPr>
                      <p:cNvPr id="78857"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6013" y="5059046"/>
                        <a:ext cx="392112"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137084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590800" y="838200"/>
            <a:ext cx="7772400" cy="685800"/>
          </a:xfrm>
        </p:spPr>
        <p:txBody>
          <a:bodyPr>
            <a:normAutofit fontScale="90000"/>
          </a:bodyPr>
          <a:lstStyle/>
          <a:p>
            <a:r>
              <a:rPr lang="zh-CN" altLang="en-US" smtClean="0">
                <a:solidFill>
                  <a:schemeClr val="accent5">
                    <a:lumMod val="50000"/>
                  </a:schemeClr>
                </a:solidFill>
                <a:latin typeface="微软雅黑" panose="020B0503020204020204" pitchFamily="34" charset="-122"/>
              </a:rPr>
              <a:t>多项</a:t>
            </a:r>
            <a:r>
              <a:rPr lang="en-US" altLang="zh-CN" smtClean="0">
                <a:solidFill>
                  <a:schemeClr val="accent5">
                    <a:lumMod val="50000"/>
                  </a:schemeClr>
                </a:solidFill>
                <a:latin typeface="微软雅黑" panose="020B0503020204020204" pitchFamily="34" charset="-122"/>
              </a:rPr>
              <a:t>logit</a:t>
            </a:r>
            <a:r>
              <a:rPr lang="zh-CN" altLang="en-US" smtClean="0">
                <a:solidFill>
                  <a:schemeClr val="accent5">
                    <a:lumMod val="50000"/>
                  </a:schemeClr>
                </a:solidFill>
                <a:latin typeface="微软雅黑" panose="020B0503020204020204" pitchFamily="34" charset="-122"/>
              </a:rPr>
              <a:t>模型</a:t>
            </a:r>
          </a:p>
        </p:txBody>
      </p:sp>
      <p:sp>
        <p:nvSpPr>
          <p:cNvPr id="79875" name="Rectangle 3"/>
          <p:cNvSpPr>
            <a:spLocks noGrp="1" noChangeArrowheads="1"/>
          </p:cNvSpPr>
          <p:nvPr>
            <p:ph type="body" sz="half" idx="1"/>
          </p:nvPr>
        </p:nvSpPr>
        <p:spPr>
          <a:xfrm>
            <a:off x="2362200" y="1600200"/>
            <a:ext cx="8077200" cy="4572000"/>
          </a:xfrm>
        </p:spPr>
        <p:txBody>
          <a:bodyPr/>
          <a:lstStyle/>
          <a:p>
            <a:r>
              <a:rPr lang="zh-CN" altLang="en-US" dirty="0" smtClean="0">
                <a:solidFill>
                  <a:schemeClr val="accent5">
                    <a:lumMod val="50000"/>
                  </a:schemeClr>
                </a:solidFill>
                <a:latin typeface="微软雅黑" panose="020B0503020204020204" pitchFamily="34" charset="-122"/>
              </a:rPr>
              <a:t>应用统计软件，可以得到以上模型的参数估计和回归方程：</a:t>
            </a:r>
          </a:p>
          <a:p>
            <a:endParaRPr lang="zh-CN" altLang="en-US" sz="2400" dirty="0">
              <a:solidFill>
                <a:schemeClr val="accent5">
                  <a:lumMod val="50000"/>
                </a:schemeClr>
              </a:solidFill>
              <a:latin typeface="微软雅黑" panose="020B0503020204020204" pitchFamily="34" charset="-122"/>
            </a:endParaRPr>
          </a:p>
          <a:p>
            <a:endParaRPr lang="zh-CN" altLang="en-US" sz="2400" dirty="0">
              <a:solidFill>
                <a:schemeClr val="accent5">
                  <a:lumMod val="50000"/>
                </a:schemeClr>
              </a:solidFill>
              <a:latin typeface="微软雅黑" panose="020B0503020204020204" pitchFamily="34" charset="-122"/>
            </a:endParaRPr>
          </a:p>
          <a:p>
            <a:endParaRPr lang="zh-CN" altLang="en-US" sz="2400" dirty="0">
              <a:solidFill>
                <a:schemeClr val="accent5">
                  <a:lumMod val="50000"/>
                </a:schemeClr>
              </a:solidFill>
              <a:latin typeface="微软雅黑" panose="020B0503020204020204" pitchFamily="34" charset="-122"/>
            </a:endParaRPr>
          </a:p>
          <a:p>
            <a:endParaRPr lang="zh-CN" altLang="en-US" sz="2400" dirty="0">
              <a:solidFill>
                <a:schemeClr val="accent5">
                  <a:lumMod val="50000"/>
                </a:schemeClr>
              </a:solidFill>
              <a:latin typeface="微软雅黑" panose="020B0503020204020204" pitchFamily="34" charset="-122"/>
            </a:endParaRPr>
          </a:p>
          <a:p>
            <a:r>
              <a:rPr lang="zh-CN" altLang="en-US" dirty="0" smtClean="0">
                <a:solidFill>
                  <a:schemeClr val="accent5">
                    <a:lumMod val="50000"/>
                  </a:schemeClr>
                </a:solidFill>
                <a:latin typeface="微软雅黑" panose="020B0503020204020204" pitchFamily="34" charset="-122"/>
              </a:rPr>
              <a:t>统计分析结论如下：</a:t>
            </a:r>
          </a:p>
          <a:p>
            <a:pPr lvl="1"/>
            <a:r>
              <a:rPr lang="zh-CN" altLang="en-US" dirty="0">
                <a:solidFill>
                  <a:schemeClr val="accent5">
                    <a:lumMod val="50000"/>
                  </a:schemeClr>
                </a:solidFill>
                <a:latin typeface="微软雅黑" panose="020B0503020204020204" pitchFamily="34" charset="-122"/>
              </a:rPr>
              <a:t>女性比男性的疗效好，其优势比为：</a:t>
            </a:r>
          </a:p>
          <a:p>
            <a:pPr lvl="1"/>
            <a:r>
              <a:rPr lang="zh-CN" altLang="en-US" dirty="0">
                <a:solidFill>
                  <a:schemeClr val="accent5">
                    <a:lumMod val="50000"/>
                  </a:schemeClr>
                </a:solidFill>
                <a:latin typeface="微软雅黑" panose="020B0503020204020204" pitchFamily="34" charset="-122"/>
              </a:rPr>
              <a:t>新疗法比传统疗法好，其优势比为：</a:t>
            </a:r>
          </a:p>
          <a:p>
            <a:pPr lvl="1"/>
            <a:endParaRPr lang="en-US" altLang="zh-CN" dirty="0">
              <a:solidFill>
                <a:schemeClr val="accent5">
                  <a:lumMod val="50000"/>
                </a:schemeClr>
              </a:solidFill>
              <a:latin typeface="微软雅黑" panose="020B0503020204020204" pitchFamily="34" charset="-122"/>
            </a:endParaRPr>
          </a:p>
        </p:txBody>
      </p:sp>
      <p:grpSp>
        <p:nvGrpSpPr>
          <p:cNvPr id="79876" name="Group 8"/>
          <p:cNvGrpSpPr>
            <a:grpSpLocks/>
          </p:cNvGrpSpPr>
          <p:nvPr/>
        </p:nvGrpSpPr>
        <p:grpSpPr bwMode="auto">
          <a:xfrm>
            <a:off x="3525837" y="2578735"/>
            <a:ext cx="5902325" cy="2949575"/>
            <a:chOff x="1022" y="1682"/>
            <a:chExt cx="3718" cy="1858"/>
          </a:xfrm>
        </p:grpSpPr>
        <p:graphicFrame>
          <p:nvGraphicFramePr>
            <p:cNvPr id="79877" name="Object 2"/>
            <p:cNvGraphicFramePr>
              <a:graphicFrameLocks noChangeAspect="1"/>
            </p:cNvGraphicFramePr>
            <p:nvPr>
              <p:extLst>
                <p:ext uri="{D42A27DB-BD31-4B8C-83A1-F6EECF244321}">
                  <p14:modId xmlns:p14="http://schemas.microsoft.com/office/powerpoint/2010/main" val="803081033"/>
                </p:ext>
              </p:extLst>
            </p:nvPr>
          </p:nvGraphicFramePr>
          <p:xfrm>
            <a:off x="1022" y="1682"/>
            <a:ext cx="2631" cy="903"/>
          </p:xfrm>
          <a:graphic>
            <a:graphicData uri="http://schemas.openxmlformats.org/presentationml/2006/ole">
              <mc:AlternateContent xmlns:mc="http://schemas.openxmlformats.org/markup-compatibility/2006">
                <mc:Choice xmlns:v="urn:schemas-microsoft-com:vml" Requires="v">
                  <p:oleObj spid="_x0000_s171016" name="Equation" r:id="rId3" imgW="2667000" imgH="914400" progId="Equation.DSMT4">
                    <p:embed/>
                  </p:oleObj>
                </mc:Choice>
                <mc:Fallback>
                  <p:oleObj name="Equation" r:id="rId3" imgW="2667000" imgH="914400" progId="Equation.DSMT4">
                    <p:embed/>
                    <p:pic>
                      <p:nvPicPr>
                        <p:cNvPr id="7987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 y="1682"/>
                          <a:ext cx="2631" cy="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3"/>
            <p:cNvGraphicFramePr>
              <a:graphicFrameLocks noChangeAspect="1"/>
            </p:cNvGraphicFramePr>
            <p:nvPr/>
          </p:nvGraphicFramePr>
          <p:xfrm>
            <a:off x="3938" y="3067"/>
            <a:ext cx="802" cy="201"/>
          </p:xfrm>
          <a:graphic>
            <a:graphicData uri="http://schemas.openxmlformats.org/presentationml/2006/ole">
              <mc:AlternateContent xmlns:mc="http://schemas.openxmlformats.org/markup-compatibility/2006">
                <mc:Choice xmlns:v="urn:schemas-microsoft-com:vml" Requires="v">
                  <p:oleObj spid="_x0000_s171017" name="Equation" r:id="rId5" imgW="812447" imgH="203112" progId="Equation.DSMT4">
                    <p:embed/>
                  </p:oleObj>
                </mc:Choice>
                <mc:Fallback>
                  <p:oleObj name="Equation" r:id="rId5" imgW="812447" imgH="203112" progId="Equation.DSMT4">
                    <p:embed/>
                    <p:pic>
                      <p:nvPicPr>
                        <p:cNvPr id="7987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8" y="3067"/>
                          <a:ext cx="802"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9" name="Object 4"/>
            <p:cNvGraphicFramePr>
              <a:graphicFrameLocks noChangeAspect="1"/>
            </p:cNvGraphicFramePr>
            <p:nvPr/>
          </p:nvGraphicFramePr>
          <p:xfrm>
            <a:off x="3923" y="3339"/>
            <a:ext cx="802" cy="201"/>
          </p:xfrm>
          <a:graphic>
            <a:graphicData uri="http://schemas.openxmlformats.org/presentationml/2006/ole">
              <mc:AlternateContent xmlns:mc="http://schemas.openxmlformats.org/markup-compatibility/2006">
                <mc:Choice xmlns:v="urn:schemas-microsoft-com:vml" Requires="v">
                  <p:oleObj spid="_x0000_s171018" name="Equation" r:id="rId7" imgW="812447" imgH="203112" progId="Equation.DSMT4">
                    <p:embed/>
                  </p:oleObj>
                </mc:Choice>
                <mc:Fallback>
                  <p:oleObj name="Equation" r:id="rId7" imgW="812447" imgH="203112" progId="Equation.DSMT4">
                    <p:embed/>
                    <p:pic>
                      <p:nvPicPr>
                        <p:cNvPr id="7987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3339"/>
                          <a:ext cx="802"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5237368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3734</Words>
  <Application>Microsoft Office PowerPoint</Application>
  <PresentationFormat>宽屏</PresentationFormat>
  <Paragraphs>674</Paragraphs>
  <Slides>101</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7</vt:i4>
      </vt:variant>
      <vt:variant>
        <vt:lpstr>幻灯片标题</vt:lpstr>
      </vt:variant>
      <vt:variant>
        <vt:i4>101</vt:i4>
      </vt:variant>
    </vt:vector>
  </HeadingPairs>
  <TitlesOfParts>
    <vt:vector size="120" baseType="lpstr">
      <vt:lpstr>黑体</vt:lpstr>
      <vt:lpstr>华文中宋</vt:lpstr>
      <vt:lpstr>宋体</vt:lpstr>
      <vt:lpstr>微软雅黑</vt:lpstr>
      <vt:lpstr>Arial</vt:lpstr>
      <vt:lpstr>Calibri</vt:lpstr>
      <vt:lpstr>Calibri Light</vt:lpstr>
      <vt:lpstr>Symbol</vt:lpstr>
      <vt:lpstr>Tahoma</vt:lpstr>
      <vt:lpstr>Times New Roman</vt:lpstr>
      <vt:lpstr>Wingdings</vt:lpstr>
      <vt:lpstr>Office 主题</vt:lpstr>
      <vt:lpstr>Document</vt:lpstr>
      <vt:lpstr>MathType 7.0 Equation</vt:lpstr>
      <vt:lpstr>Microsoft 公式 3.0</vt:lpstr>
      <vt:lpstr>Microsoft Word 97 - 2003 文档</vt:lpstr>
      <vt:lpstr>Bitmap Image</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一、马氏距离的概念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三、判别分析的实质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（2）计算合并协方差矩阵: 按公式（18-4），例如：</vt:lpstr>
      <vt:lpstr>PowerPoint 演示文稿</vt:lpstr>
      <vt:lpstr>PowerPoint 演示文稿</vt:lpstr>
      <vt:lpstr>二、判别效果的评价          用误判概率P 衡量 </vt:lpstr>
      <vt:lpstr>PowerPoint 演示文稿</vt:lpstr>
      <vt:lpstr>logistic回归模型</vt:lpstr>
      <vt:lpstr>PowerPoint 演示文稿</vt:lpstr>
      <vt:lpstr>PowerPoint 演示文稿</vt:lpstr>
      <vt:lpstr>考虑采用非线性模型 （S型曲线）</vt:lpstr>
      <vt:lpstr>将logistic回归模型转换为线性模型 </vt:lpstr>
      <vt:lpstr>关于               的解释</vt:lpstr>
      <vt:lpstr>模型求解：极大似然法</vt:lpstr>
      <vt:lpstr>Logistic回归模型</vt:lpstr>
      <vt:lpstr>含有名义数据的logit</vt:lpstr>
      <vt:lpstr>含有名义数据的logit</vt:lpstr>
      <vt:lpstr>含有名义数据的logit</vt:lpstr>
      <vt:lpstr>含有有序数据的logit</vt:lpstr>
      <vt:lpstr>含有有序数据的logit</vt:lpstr>
      <vt:lpstr>含有有序数据的logit</vt:lpstr>
      <vt:lpstr>多项logit模型</vt:lpstr>
      <vt:lpstr>多项logit模型</vt:lpstr>
      <vt:lpstr>多项logit模型</vt:lpstr>
      <vt:lpstr>多项logit模型</vt:lpstr>
      <vt:lpstr>多项logit模型</vt:lpstr>
      <vt:lpstr>多项logit模型</vt:lpstr>
      <vt:lpstr>多项logit模型</vt:lpstr>
      <vt:lpstr>多项logit模型</vt:lpstr>
      <vt:lpstr>多项logit模型</vt:lpstr>
      <vt:lpstr>本次问卷中的案例 (以食堂满意度为例)</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春田花花杂货铺</dc:creator>
  <cp:keywords>www.51pptmoban.com</cp:keywords>
  <cp:lastModifiedBy>杨炜明</cp:lastModifiedBy>
  <cp:revision>89</cp:revision>
  <dcterms:created xsi:type="dcterms:W3CDTF">2017-04-26T08:43:40Z</dcterms:created>
  <dcterms:modified xsi:type="dcterms:W3CDTF">2020-10-08T14:47:41Z</dcterms:modified>
</cp:coreProperties>
</file>