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65" r:id="rId3"/>
    <p:sldId id="313" r:id="rId4"/>
    <p:sldId id="268" r:id="rId5"/>
    <p:sldId id="269" r:id="rId6"/>
    <p:sldId id="327" r:id="rId7"/>
    <p:sldId id="271" r:id="rId8"/>
    <p:sldId id="272" r:id="rId9"/>
    <p:sldId id="273" r:id="rId10"/>
    <p:sldId id="274" r:id="rId11"/>
    <p:sldId id="275" r:id="rId12"/>
    <p:sldId id="276" r:id="rId13"/>
    <p:sldId id="277" r:id="rId14"/>
    <p:sldId id="314" r:id="rId15"/>
    <p:sldId id="278" r:id="rId16"/>
    <p:sldId id="279" r:id="rId17"/>
    <p:sldId id="280" r:id="rId18"/>
    <p:sldId id="281" r:id="rId19"/>
    <p:sldId id="282" r:id="rId20"/>
    <p:sldId id="328" r:id="rId21"/>
    <p:sldId id="284" r:id="rId22"/>
    <p:sldId id="285" r:id="rId23"/>
    <p:sldId id="286" r:id="rId24"/>
    <p:sldId id="329" r:id="rId25"/>
    <p:sldId id="288" r:id="rId26"/>
    <p:sldId id="330" r:id="rId27"/>
    <p:sldId id="290" r:id="rId28"/>
    <p:sldId id="291" r:id="rId29"/>
    <p:sldId id="292" r:id="rId30"/>
    <p:sldId id="293" r:id="rId31"/>
    <p:sldId id="294" r:id="rId32"/>
    <p:sldId id="331"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287"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B2A"/>
    <a:srgbClr val="2B579A"/>
    <a:srgbClr val="6B89B6"/>
    <a:srgbClr val="F0F0F0"/>
    <a:srgbClr val="FA6B00"/>
    <a:srgbClr val="FA6B04"/>
    <a:srgbClr val="FC8604"/>
    <a:srgbClr val="ADCDEA"/>
    <a:srgbClr val="F08519"/>
    <a:srgbClr val="F7E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2991" autoAdjust="0"/>
  </p:normalViewPr>
  <p:slideViewPr>
    <p:cSldViewPr snapToGrid="0">
      <p:cViewPr varScale="1">
        <p:scale>
          <a:sx n="80" d="100"/>
          <a:sy n="80" d="100"/>
        </p:scale>
        <p:origin x="888" y="58"/>
      </p:cViewPr>
      <p:guideLst>
        <p:guide orient="horz" pos="2160"/>
        <p:guide pos="3840"/>
      </p:guideLst>
    </p:cSldViewPr>
  </p:slideViewPr>
  <p:outlineViewPr>
    <p:cViewPr>
      <p:scale>
        <a:sx n="33" d="100"/>
        <a:sy n="33" d="100"/>
      </p:scale>
      <p:origin x="0" y="-9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pPr/>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pPr/>
              <a:t>‹#›</a:t>
            </a:fld>
            <a:endParaRPr lang="zh-CN" altLang="en-US"/>
          </a:p>
        </p:txBody>
      </p:sp>
    </p:spTree>
    <p:extLst>
      <p:ext uri="{BB962C8B-B14F-4D97-AF65-F5344CB8AC3E}">
        <p14:creationId xmlns:p14="http://schemas.microsoft.com/office/powerpoint/2010/main" val="394795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pPr/>
              <a:t>1</a:t>
            </a:fld>
            <a:endParaRPr lang="zh-CN" altLang="en-US"/>
          </a:p>
        </p:txBody>
      </p:sp>
    </p:spTree>
    <p:extLst>
      <p:ext uri="{BB962C8B-B14F-4D97-AF65-F5344CB8AC3E}">
        <p14:creationId xmlns:p14="http://schemas.microsoft.com/office/powerpoint/2010/main" val="141084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pPr/>
              <a:t>62</a:t>
            </a:fld>
            <a:endParaRPr lang="zh-CN" altLang="en-US"/>
          </a:p>
        </p:txBody>
      </p:sp>
    </p:spTree>
    <p:extLst>
      <p:ext uri="{BB962C8B-B14F-4D97-AF65-F5344CB8AC3E}">
        <p14:creationId xmlns:p14="http://schemas.microsoft.com/office/powerpoint/2010/main" val="1995263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9537" y="557096"/>
            <a:ext cx="3795324" cy="1115293"/>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58359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10109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45485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256659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6036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14656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80248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7234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406900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19630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pPr/>
              <a:t>‹#›</a:t>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extLst>
      <p:ext uri="{BB962C8B-B14F-4D97-AF65-F5344CB8AC3E}">
        <p14:creationId xmlns:p14="http://schemas.microsoft.com/office/powerpoint/2010/main" val="12734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2020/10/28</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69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57070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pPr/>
              <a:t>2020/10/28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pPr/>
              <a:t>‹#›</a:t>
            </a:fld>
            <a:endParaRPr lang="zh-CN" altLang="en-US" dirty="0"/>
          </a:p>
        </p:txBody>
      </p:sp>
      <p:pic>
        <p:nvPicPr>
          <p:cNvPr id="7" name="图片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152021" y="5853798"/>
            <a:ext cx="2658979" cy="781367"/>
          </a:xfrm>
          <a:prstGeom prst="rect">
            <a:avLst/>
          </a:prstGeom>
        </p:spPr>
      </p:pic>
    </p:spTree>
    <p:extLst>
      <p:ext uri="{BB962C8B-B14F-4D97-AF65-F5344CB8AC3E}">
        <p14:creationId xmlns:p14="http://schemas.microsoft.com/office/powerpoint/2010/main" val="50860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4.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2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3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s>
</file>

<file path=ppt/slides/_rels/slide4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9.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0.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2.emf"/></Relationships>
</file>

<file path=ppt/slides/_rels/slide51.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45.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4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47.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9.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0.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52.emf"/><Relationship Id="rId5" Type="http://schemas.openxmlformats.org/officeDocument/2006/relationships/oleObject" Target="../embeddings/oleObject43.bin"/><Relationship Id="rId4" Type="http://schemas.openxmlformats.org/officeDocument/2006/relationships/image" Target="../media/image51.emf"/></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121443" y="2333179"/>
            <a:ext cx="6085876" cy="769441"/>
          </a:xfrm>
          <a:prstGeom prst="rect">
            <a:avLst/>
          </a:prstGeom>
          <a:noFill/>
        </p:spPr>
        <p:txBody>
          <a:bodyPr wrap="square" rtlCol="0">
            <a:spAutoFit/>
          </a:bodyPr>
          <a:lstStyle/>
          <a:p>
            <a:pPr algn="ctr"/>
            <a:r>
              <a:rPr lang="zh-CN" altLang="en-US" sz="4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主成分分析</a:t>
            </a:r>
          </a:p>
        </p:txBody>
      </p:sp>
      <p:sp>
        <p:nvSpPr>
          <p:cNvPr id="15" name="椭圆 14"/>
          <p:cNvSpPr/>
          <p:nvPr/>
        </p:nvSpPr>
        <p:spPr>
          <a:xfrm>
            <a:off x="-190919" y="5948624"/>
            <a:ext cx="1075174" cy="1075174"/>
          </a:xfrm>
          <a:prstGeom prst="ellipse">
            <a:avLst/>
          </a:prstGeom>
          <a:solidFill>
            <a:srgbClr val="2B579A">
              <a:alpha val="88000"/>
            </a:srgbClr>
          </a:solidFill>
          <a:ln>
            <a:noFill/>
          </a:ln>
          <a:effectLst>
            <a:outerShdw blurRad="1651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6" name="椭圆 15"/>
          <p:cNvSpPr/>
          <p:nvPr/>
        </p:nvSpPr>
        <p:spPr>
          <a:xfrm>
            <a:off x="663927" y="5551714"/>
            <a:ext cx="1306286" cy="1306286"/>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7" name="椭圆 16"/>
          <p:cNvSpPr/>
          <p:nvPr/>
        </p:nvSpPr>
        <p:spPr>
          <a:xfrm>
            <a:off x="251208" y="5084466"/>
            <a:ext cx="633047" cy="633047"/>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8" name="椭圆 17"/>
          <p:cNvSpPr/>
          <p:nvPr/>
        </p:nvSpPr>
        <p:spPr>
          <a:xfrm>
            <a:off x="2420981" y="5948624"/>
            <a:ext cx="808156" cy="808156"/>
          </a:xfrm>
          <a:prstGeom prst="ellipse">
            <a:avLst/>
          </a:prstGeom>
          <a:solidFill>
            <a:srgbClr val="2B579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9" name="椭圆 18"/>
          <p:cNvSpPr/>
          <p:nvPr/>
        </p:nvSpPr>
        <p:spPr>
          <a:xfrm>
            <a:off x="2158250" y="4759199"/>
            <a:ext cx="633047" cy="63304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0" name="椭圆 19"/>
          <p:cNvSpPr/>
          <p:nvPr/>
        </p:nvSpPr>
        <p:spPr>
          <a:xfrm>
            <a:off x="3116461" y="572327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1" name="椭圆 20"/>
          <p:cNvSpPr/>
          <p:nvPr/>
        </p:nvSpPr>
        <p:spPr>
          <a:xfrm>
            <a:off x="1228107" y="5326363"/>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2" name="椭圆 21"/>
          <p:cNvSpPr/>
          <p:nvPr/>
        </p:nvSpPr>
        <p:spPr>
          <a:xfrm>
            <a:off x="261993" y="4262912"/>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3" name="椭圆 22"/>
          <p:cNvSpPr/>
          <p:nvPr/>
        </p:nvSpPr>
        <p:spPr>
          <a:xfrm>
            <a:off x="2035158" y="448826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4" name="椭圆 23"/>
          <p:cNvSpPr/>
          <p:nvPr/>
        </p:nvSpPr>
        <p:spPr>
          <a:xfrm>
            <a:off x="2045575" y="5392246"/>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25339" t="72495" r="50054"/>
          <a:stretch/>
        </p:blipFill>
        <p:spPr>
          <a:xfrm rot="8700000" flipV="1">
            <a:off x="8809134" y="1429690"/>
            <a:ext cx="796371" cy="658388"/>
          </a:xfrm>
          <a:prstGeom prst="rect">
            <a:avLst/>
          </a:prstGeom>
        </p:spPr>
      </p:pic>
      <p:sp>
        <p:nvSpPr>
          <p:cNvPr id="26" name="椭圆 25"/>
          <p:cNvSpPr/>
          <p:nvPr/>
        </p:nvSpPr>
        <p:spPr>
          <a:xfrm>
            <a:off x="10078497" y="368586"/>
            <a:ext cx="340243" cy="340243"/>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7" name="椭圆 26"/>
          <p:cNvSpPr/>
          <p:nvPr/>
        </p:nvSpPr>
        <p:spPr>
          <a:xfrm>
            <a:off x="10100170" y="2035804"/>
            <a:ext cx="442259" cy="442259"/>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l="45390" r="29063" b="16156"/>
          <a:stretch/>
        </p:blipFill>
        <p:spPr>
          <a:xfrm rot="8700000" flipV="1">
            <a:off x="10579316" y="755391"/>
            <a:ext cx="826791" cy="2006988"/>
          </a:xfrm>
          <a:prstGeom prst="rect">
            <a:avLst/>
          </a:prstGeom>
        </p:spPr>
      </p:pic>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t="18811" r="58132" b="23781"/>
          <a:stretch/>
        </p:blipFill>
        <p:spPr>
          <a:xfrm rot="8700000" flipV="1">
            <a:off x="11021801" y="-148385"/>
            <a:ext cx="1354979" cy="1374186"/>
          </a:xfrm>
          <a:prstGeom prst="rect">
            <a:avLst/>
          </a:prstGeom>
        </p:spPr>
      </p:pic>
      <p:sp>
        <p:nvSpPr>
          <p:cNvPr id="31" name="矩形 259">
            <a:extLst>
              <a:ext uri="{FF2B5EF4-FFF2-40B4-BE49-F238E27FC236}">
                <a16:creationId xmlns:a16="http://schemas.microsoft.com/office/drawing/2014/main" id="{726BABF5-9145-4F41-AC81-C8D68834EBD5}"/>
              </a:ext>
            </a:extLst>
          </p:cNvPr>
          <p:cNvSpPr>
            <a:spLocks noChangeArrowheads="1"/>
          </p:cNvSpPr>
          <p:nvPr/>
        </p:nvSpPr>
        <p:spPr bwMode="auto">
          <a:xfrm>
            <a:off x="2336409" y="3203722"/>
            <a:ext cx="52665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defTabSz="866943" fontAlgn="base">
              <a:spcAft>
                <a:spcPct val="0"/>
              </a:spcAft>
              <a:buNone/>
            </a:pPr>
            <a:r>
              <a:rPr lang="en-US" altLang="zh-CN" sz="2800" b="1" dirty="0">
                <a:solidFill>
                  <a:srgbClr val="002060"/>
                </a:solidFill>
                <a:cs typeface="Times New Roman" panose="02020603050405020304" pitchFamily="18" charset="0"/>
              </a:rPr>
              <a:t>PRINCIPLE COMPONENT CLASSIFICATION</a:t>
            </a:r>
          </a:p>
        </p:txBody>
      </p:sp>
      <p:sp>
        <p:nvSpPr>
          <p:cNvPr id="32" name="矩形 259">
            <a:extLst>
              <a:ext uri="{FF2B5EF4-FFF2-40B4-BE49-F238E27FC236}">
                <a16:creationId xmlns:a16="http://schemas.microsoft.com/office/drawing/2014/main" id="{B74E971C-FD34-4D9F-A13F-FDCC923D4A29}"/>
              </a:ext>
            </a:extLst>
          </p:cNvPr>
          <p:cNvSpPr>
            <a:spLocks noChangeArrowheads="1"/>
          </p:cNvSpPr>
          <p:nvPr/>
        </p:nvSpPr>
        <p:spPr bwMode="auto">
          <a:xfrm>
            <a:off x="2652512" y="4546274"/>
            <a:ext cx="72030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rgbClr val="002060"/>
                </a:solidFill>
              </a:rPr>
              <a:t>数学与统计学院  杨炜明</a:t>
            </a:r>
          </a:p>
        </p:txBody>
      </p:sp>
    </p:spTree>
    <p:extLst>
      <p:ext uri="{BB962C8B-B14F-4D97-AF65-F5344CB8AC3E}">
        <p14:creationId xmlns:p14="http://schemas.microsoft.com/office/powerpoint/2010/main" val="5409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8"/>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9"/>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0"/>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1"/>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fltVal val="0"/>
                                          </p:val>
                                        </p:tav>
                                        <p:tav tm="100000">
                                          <p:val>
                                            <p:strVal val="#ppt_w"/>
                                          </p:val>
                                        </p:tav>
                                      </p:tavLst>
                                    </p:anim>
                                    <p:anim calcmode="lin" valueType="num">
                                      <p:cBhvr>
                                        <p:cTn id="50" dur="1000" fill="hold"/>
                                        <p:tgtEl>
                                          <p:spTgt spid="22"/>
                                        </p:tgtEl>
                                        <p:attrNameLst>
                                          <p:attrName>ppt_h</p:attrName>
                                        </p:attrNameLst>
                                      </p:cBhvr>
                                      <p:tavLst>
                                        <p:tav tm="0">
                                          <p:val>
                                            <p:fltVal val="0"/>
                                          </p:val>
                                        </p:tav>
                                        <p:tav tm="100000">
                                          <p:val>
                                            <p:strVal val="#ppt_h"/>
                                          </p:val>
                                        </p:tav>
                                      </p:tavLst>
                                    </p:anim>
                                    <p:anim calcmode="lin" valueType="num">
                                      <p:cBhvr>
                                        <p:cTn id="5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2"/>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ppt_w</p:attrName>
                                        </p:attrNameLst>
                                      </p:cBhvr>
                                      <p:tavLst>
                                        <p:tav tm="0">
                                          <p:val>
                                            <p:fltVal val="0"/>
                                          </p:val>
                                        </p:tav>
                                        <p:tav tm="100000">
                                          <p:val>
                                            <p:strVal val="#ppt_w"/>
                                          </p:val>
                                        </p:tav>
                                      </p:tavLst>
                                    </p:anim>
                                    <p:anim calcmode="lin" valueType="num">
                                      <p:cBhvr>
                                        <p:cTn id="56" dur="1000" fill="hold"/>
                                        <p:tgtEl>
                                          <p:spTgt spid="23"/>
                                        </p:tgtEl>
                                        <p:attrNameLst>
                                          <p:attrName>ppt_h</p:attrName>
                                        </p:attrNameLst>
                                      </p:cBhvr>
                                      <p:tavLst>
                                        <p:tav tm="0">
                                          <p:val>
                                            <p:fltVal val="0"/>
                                          </p:val>
                                        </p:tav>
                                        <p:tav tm="100000">
                                          <p:val>
                                            <p:strVal val="#ppt_h"/>
                                          </p:val>
                                        </p:tav>
                                      </p:tavLst>
                                    </p:anim>
                                    <p:anim calcmode="lin" valueType="num">
                                      <p:cBhvr>
                                        <p:cTn id="5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3"/>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4"/>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1000" fill="hold"/>
                                        <p:tgtEl>
                                          <p:spTgt spid="26"/>
                                        </p:tgtEl>
                                        <p:attrNameLst>
                                          <p:attrName>ppt_w</p:attrName>
                                        </p:attrNameLst>
                                      </p:cBhvr>
                                      <p:tavLst>
                                        <p:tav tm="0">
                                          <p:val>
                                            <p:fltVal val="0"/>
                                          </p:val>
                                        </p:tav>
                                        <p:tav tm="100000">
                                          <p:val>
                                            <p:strVal val="#ppt_w"/>
                                          </p:val>
                                        </p:tav>
                                      </p:tavLst>
                                    </p:anim>
                                    <p:anim calcmode="lin" valueType="num">
                                      <p:cBhvr>
                                        <p:cTn id="68" dur="1000" fill="hold"/>
                                        <p:tgtEl>
                                          <p:spTgt spid="26"/>
                                        </p:tgtEl>
                                        <p:attrNameLst>
                                          <p:attrName>ppt_h</p:attrName>
                                        </p:attrNameLst>
                                      </p:cBhvr>
                                      <p:tavLst>
                                        <p:tav tm="0">
                                          <p:val>
                                            <p:fltVal val="0"/>
                                          </p:val>
                                        </p:tav>
                                        <p:tav tm="100000">
                                          <p:val>
                                            <p:strVal val="#ppt_h"/>
                                          </p:val>
                                        </p:tav>
                                      </p:tavLst>
                                    </p:anim>
                                    <p:anim calcmode="lin" valueType="num">
                                      <p:cBhvr>
                                        <p:cTn id="6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6"/>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1000" fill="hold"/>
                                        <p:tgtEl>
                                          <p:spTgt spid="27"/>
                                        </p:tgtEl>
                                        <p:attrNameLst>
                                          <p:attrName>ppt_w</p:attrName>
                                        </p:attrNameLst>
                                      </p:cBhvr>
                                      <p:tavLst>
                                        <p:tav tm="0">
                                          <p:val>
                                            <p:fltVal val="0"/>
                                          </p:val>
                                        </p:tav>
                                        <p:tav tm="100000">
                                          <p:val>
                                            <p:strVal val="#ppt_w"/>
                                          </p:val>
                                        </p:tav>
                                      </p:tavLst>
                                    </p:anim>
                                    <p:anim calcmode="lin" valueType="num">
                                      <p:cBhvr>
                                        <p:cTn id="74" dur="1000" fill="hold"/>
                                        <p:tgtEl>
                                          <p:spTgt spid="27"/>
                                        </p:tgtEl>
                                        <p:attrNameLst>
                                          <p:attrName>ppt_h</p:attrName>
                                        </p:attrNameLst>
                                      </p:cBhvr>
                                      <p:tavLst>
                                        <p:tav tm="0">
                                          <p:val>
                                            <p:fltVal val="0"/>
                                          </p:val>
                                        </p:tav>
                                        <p:tav tm="100000">
                                          <p:val>
                                            <p:strVal val="#ppt_h"/>
                                          </p:val>
                                        </p:tav>
                                      </p:tavLst>
                                    </p:anim>
                                    <p:anim calcmode="lin" valueType="num">
                                      <p:cBhvr>
                                        <p:cTn id="75"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7"/>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8"/>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1000" fill="hold"/>
                                        <p:tgtEl>
                                          <p:spTgt spid="29"/>
                                        </p:tgtEl>
                                        <p:attrNameLst>
                                          <p:attrName>ppt_w</p:attrName>
                                        </p:attrNameLst>
                                      </p:cBhvr>
                                      <p:tavLst>
                                        <p:tav tm="0">
                                          <p:val>
                                            <p:fltVal val="0"/>
                                          </p:val>
                                        </p:tav>
                                        <p:tav tm="100000">
                                          <p:val>
                                            <p:strVal val="#ppt_w"/>
                                          </p:val>
                                        </p:tav>
                                      </p:tavLst>
                                    </p:anim>
                                    <p:anim calcmode="lin" valueType="num">
                                      <p:cBhvr>
                                        <p:cTn id="86" dur="1000" fill="hold"/>
                                        <p:tgtEl>
                                          <p:spTgt spid="29"/>
                                        </p:tgtEl>
                                        <p:attrNameLst>
                                          <p:attrName>ppt_h</p:attrName>
                                        </p:attrNameLst>
                                      </p:cBhvr>
                                      <p:tavLst>
                                        <p:tav tm="0">
                                          <p:val>
                                            <p:fltVal val="0"/>
                                          </p:val>
                                        </p:tav>
                                        <p:tav tm="100000">
                                          <p:val>
                                            <p:strVal val="#ppt_h"/>
                                          </p:val>
                                        </p:tav>
                                      </p:tavLst>
                                    </p:anim>
                                    <p:anim calcmode="lin" valueType="num">
                                      <p:cBhvr>
                                        <p:cTn id="8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29"/>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1000" fill="hold"/>
                                        <p:tgtEl>
                                          <p:spTgt spid="25"/>
                                        </p:tgtEl>
                                        <p:attrNameLst>
                                          <p:attrName>ppt_w</p:attrName>
                                        </p:attrNameLst>
                                      </p:cBhvr>
                                      <p:tavLst>
                                        <p:tav tm="0">
                                          <p:val>
                                            <p:fltVal val="0"/>
                                          </p:val>
                                        </p:tav>
                                        <p:tav tm="100000">
                                          <p:val>
                                            <p:strVal val="#ppt_w"/>
                                          </p:val>
                                        </p:tav>
                                      </p:tavLst>
                                    </p:anim>
                                    <p:anim calcmode="lin" valueType="num">
                                      <p:cBhvr>
                                        <p:cTn id="92" dur="1000" fill="hold"/>
                                        <p:tgtEl>
                                          <p:spTgt spid="25"/>
                                        </p:tgtEl>
                                        <p:attrNameLst>
                                          <p:attrName>ppt_h</p:attrName>
                                        </p:attrNameLst>
                                      </p:cBhvr>
                                      <p:tavLst>
                                        <p:tav tm="0">
                                          <p:val>
                                            <p:fltVal val="0"/>
                                          </p:val>
                                        </p:tav>
                                        <p:tav tm="100000">
                                          <p:val>
                                            <p:strVal val="#ppt_h"/>
                                          </p:val>
                                        </p:tav>
                                      </p:tavLst>
                                    </p:anim>
                                    <p:anim calcmode="lin" valueType="num">
                                      <p:cBhvr>
                                        <p:cTn id="9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1000"/>
                                        <p:tgtEl>
                                          <p:spTgt spid="8"/>
                                        </p:tgtEl>
                                      </p:cBhvr>
                                    </p:animEffect>
                                    <p:anim calcmode="lin" valueType="num">
                                      <p:cBhvr>
                                        <p:cTn id="100" dur="1000" fill="hold"/>
                                        <p:tgtEl>
                                          <p:spTgt spid="8"/>
                                        </p:tgtEl>
                                        <p:attrNameLst>
                                          <p:attrName>ppt_x</p:attrName>
                                        </p:attrNameLst>
                                      </p:cBhvr>
                                      <p:tavLst>
                                        <p:tav tm="0">
                                          <p:val>
                                            <p:strVal val="#ppt_x"/>
                                          </p:val>
                                        </p:tav>
                                        <p:tav tm="100000">
                                          <p:val>
                                            <p:strVal val="#ppt_x"/>
                                          </p:val>
                                        </p:tav>
                                      </p:tavLst>
                                    </p:anim>
                                    <p:anim calcmode="lin" valueType="num">
                                      <p:cBhvr>
                                        <p:cTn id="101" dur="1000" fill="hold"/>
                                        <p:tgtEl>
                                          <p:spTgt spid="8"/>
                                        </p:tgtEl>
                                        <p:attrNameLst>
                                          <p:attrName>ppt_y</p:attrName>
                                        </p:attrNameLst>
                                      </p:cBhvr>
                                      <p:tavLst>
                                        <p:tav tm="0">
                                          <p:val>
                                            <p:strVal val="#ppt_y+.1"/>
                                          </p:val>
                                        </p:tav>
                                        <p:tav tm="100000">
                                          <p:val>
                                            <p:strVal val="#ppt_y"/>
                                          </p:val>
                                        </p:tav>
                                      </p:tavLst>
                                    </p:anim>
                                  </p:childTnLst>
                                </p:cTn>
                              </p:par>
                            </p:childTnLst>
                          </p:cTn>
                        </p:par>
                        <p:par>
                          <p:cTn id="102" fill="hold">
                            <p:stCondLst>
                              <p:cond delay="1000"/>
                            </p:stCondLst>
                            <p:childTnLst>
                              <p:par>
                                <p:cTn id="103" presetID="41" presetClass="entr" presetSubtype="0" fill="hold" grpId="0" nodeType="afterEffect">
                                  <p:stCondLst>
                                    <p:cond delay="0"/>
                                  </p:stCondLst>
                                  <p:iterate type="lt">
                                    <p:tmPct val="10000"/>
                                  </p:iterate>
                                  <p:childTnLst>
                                    <p:set>
                                      <p:cBhvr>
                                        <p:cTn id="104" dur="1" fill="hold">
                                          <p:stCondLst>
                                            <p:cond delay="0"/>
                                          </p:stCondLst>
                                        </p:cTn>
                                        <p:tgtEl>
                                          <p:spTgt spid="31"/>
                                        </p:tgtEl>
                                        <p:attrNameLst>
                                          <p:attrName>style.visibility</p:attrName>
                                        </p:attrNameLst>
                                      </p:cBhvr>
                                      <p:to>
                                        <p:strVal val="visible"/>
                                      </p:to>
                                    </p:set>
                                    <p:anim calcmode="lin" valueType="num">
                                      <p:cBhvr>
                                        <p:cTn id="105"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31"/>
                                        </p:tgtEl>
                                        <p:attrNameLst>
                                          <p:attrName>ppt_y</p:attrName>
                                        </p:attrNameLst>
                                      </p:cBhvr>
                                      <p:tavLst>
                                        <p:tav tm="0">
                                          <p:val>
                                            <p:strVal val="#ppt_y"/>
                                          </p:val>
                                        </p:tav>
                                        <p:tav tm="100000">
                                          <p:val>
                                            <p:strVal val="#ppt_y"/>
                                          </p:val>
                                        </p:tav>
                                      </p:tavLst>
                                    </p:anim>
                                    <p:anim calcmode="lin" valueType="num">
                                      <p:cBhvr>
                                        <p:cTn id="107"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tmFilter="0,0; .5, 1; 1, 1"/>
                                        <p:tgtEl>
                                          <p:spTgt spid="31"/>
                                        </p:tgtEl>
                                      </p:cBhvr>
                                    </p:animEffect>
                                  </p:childTnLst>
                                </p:cTn>
                              </p:par>
                            </p:childTnLst>
                          </p:cTn>
                        </p:par>
                        <p:par>
                          <p:cTn id="110" fill="hold">
                            <p:stCondLst>
                              <p:cond delay="3050"/>
                            </p:stCondLst>
                            <p:childTnLst>
                              <p:par>
                                <p:cTn id="111" presetID="26" presetClass="emph" presetSubtype="0" fill="hold" grpId="1" nodeType="afterEffect">
                                  <p:stCondLst>
                                    <p:cond delay="0"/>
                                  </p:stCondLst>
                                  <p:iterate type="lt">
                                    <p:tmPct val="0"/>
                                  </p:iterate>
                                  <p:childTnLst>
                                    <p:animEffect transition="out" filter="fade">
                                      <p:cBhvr>
                                        <p:cTn id="112" dur="500" tmFilter="0, 0; .2, .5; .8, .5; 1, 0"/>
                                        <p:tgtEl>
                                          <p:spTgt spid="31"/>
                                        </p:tgtEl>
                                      </p:cBhvr>
                                    </p:animEffect>
                                    <p:animScale>
                                      <p:cBhvr>
                                        <p:cTn id="113" dur="250" autoRev="1" fill="hold"/>
                                        <p:tgtEl>
                                          <p:spTgt spid="31"/>
                                        </p:tgtEl>
                                      </p:cBhvr>
                                      <p:by x="105000" y="105000"/>
                                    </p:animScale>
                                  </p:childTnLst>
                                </p:cTn>
                              </p:par>
                            </p:childTnLst>
                          </p:cTn>
                        </p:par>
                        <p:par>
                          <p:cTn id="114" fill="hold">
                            <p:stCondLst>
                              <p:cond delay="3550"/>
                            </p:stCondLst>
                            <p:childTnLst>
                              <p:par>
                                <p:cTn id="115" presetID="41" presetClass="entr" presetSubtype="0" fill="hold" grpId="0" nodeType="afterEffect">
                                  <p:stCondLst>
                                    <p:cond delay="0"/>
                                  </p:stCondLst>
                                  <p:iterate type="lt">
                                    <p:tmPct val="10000"/>
                                  </p:iterate>
                                  <p:childTnLst>
                                    <p:set>
                                      <p:cBhvr>
                                        <p:cTn id="116" dur="1" fill="hold">
                                          <p:stCondLst>
                                            <p:cond delay="0"/>
                                          </p:stCondLst>
                                        </p:cTn>
                                        <p:tgtEl>
                                          <p:spTgt spid="32"/>
                                        </p:tgtEl>
                                        <p:attrNameLst>
                                          <p:attrName>style.visibility</p:attrName>
                                        </p:attrNameLst>
                                      </p:cBhvr>
                                      <p:to>
                                        <p:strVal val="visible"/>
                                      </p:to>
                                    </p:set>
                                    <p:anim calcmode="lin" valueType="num">
                                      <p:cBhvr>
                                        <p:cTn id="11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32"/>
                                        </p:tgtEl>
                                        <p:attrNameLst>
                                          <p:attrName>ppt_y</p:attrName>
                                        </p:attrNameLst>
                                      </p:cBhvr>
                                      <p:tavLst>
                                        <p:tav tm="0">
                                          <p:val>
                                            <p:strVal val="#ppt_y"/>
                                          </p:val>
                                        </p:tav>
                                        <p:tav tm="100000">
                                          <p:val>
                                            <p:strVal val="#ppt_y"/>
                                          </p:val>
                                        </p:tav>
                                      </p:tavLst>
                                    </p:anim>
                                    <p:anim calcmode="lin" valueType="num">
                                      <p:cBhvr>
                                        <p:cTn id="11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32"/>
                                        </p:tgtEl>
                                      </p:cBhvr>
                                    </p:animEffect>
                                  </p:childTnLst>
                                </p:cTn>
                              </p:par>
                            </p:childTnLst>
                          </p:cTn>
                        </p:par>
                        <p:par>
                          <p:cTn id="122" fill="hold">
                            <p:stCondLst>
                              <p:cond delay="4500"/>
                            </p:stCondLst>
                            <p:childTnLst>
                              <p:par>
                                <p:cTn id="123" presetID="26" presetClass="emph" presetSubtype="0" fill="hold" grpId="1" nodeType="afterEffect">
                                  <p:stCondLst>
                                    <p:cond delay="0"/>
                                  </p:stCondLst>
                                  <p:iterate type="lt">
                                    <p:tmPct val="0"/>
                                  </p:iterate>
                                  <p:childTnLst>
                                    <p:animEffect transition="out" filter="fade">
                                      <p:cBhvr>
                                        <p:cTn id="124" dur="500" tmFilter="0, 0; .2, .5; .8, .5; 1, 0"/>
                                        <p:tgtEl>
                                          <p:spTgt spid="32"/>
                                        </p:tgtEl>
                                      </p:cBhvr>
                                    </p:animEffect>
                                    <p:animScale>
                                      <p:cBhvr>
                                        <p:cTn id="125"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31" grpId="0"/>
      <p:bldP spid="31" grpId="1"/>
      <p:bldP spid="32" grpId="0"/>
      <p:bldP spid="3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7AF185CB-465B-4E63-B73F-8D514B4DE037}"/>
              </a:ext>
            </a:extLst>
          </p:cNvPr>
          <p:cNvSpPr>
            <a:spLocks noGrp="1" noRot="1" noChangeAspect="1" noChangeArrowheads="1"/>
          </p:cNvSpPr>
          <p:nvPr>
            <p:ph type="body" idx="1"/>
          </p:nvPr>
        </p:nvSpPr>
        <p:spPr>
          <a:xfrm>
            <a:off x="838200" y="882650"/>
            <a:ext cx="10515600" cy="4351338"/>
          </a:xfrm>
        </p:spPr>
        <p:txBody>
          <a:bodyPr>
            <a:normAutofit lnSpcReduction="10000"/>
          </a:bodyPr>
          <a:lstStyle/>
          <a:p>
            <a:pPr marL="0" indent="628650" algn="just">
              <a:lnSpc>
                <a:spcPct val="150000"/>
              </a:lnSpc>
            </a:pPr>
            <a:r>
              <a:rPr lang="zh-CN" altLang="en-US" sz="2400" dirty="0">
                <a:solidFill>
                  <a:srgbClr val="002060"/>
                </a:solidFill>
                <a:latin typeface="Times New Roman" panose="02020603050405020304" pitchFamily="18" charset="0"/>
                <a:cs typeface="Times New Roman" panose="02020603050405020304" pitchFamily="18" charset="0"/>
              </a:rPr>
              <a:t>易见，</a:t>
            </a:r>
            <a:r>
              <a:rPr lang="en-US" altLang="zh-CN" sz="2400" i="1" dirty="0">
                <a:solidFill>
                  <a:srgbClr val="002060"/>
                </a:solidFill>
                <a:latin typeface="Times New Roman" panose="02020603050405020304" pitchFamily="18" charset="0"/>
                <a:cs typeface="Times New Roman" panose="02020603050405020304" pitchFamily="18" charset="0"/>
              </a:rPr>
              <a:t>n</a:t>
            </a:r>
            <a:r>
              <a:rPr lang="zh-CN" altLang="en-US" sz="2400" dirty="0">
                <a:solidFill>
                  <a:srgbClr val="002060"/>
                </a:solidFill>
                <a:latin typeface="Times New Roman" panose="02020603050405020304" pitchFamily="18" charset="0"/>
                <a:cs typeface="Times New Roman" panose="02020603050405020304" pitchFamily="18" charset="0"/>
              </a:rPr>
              <a:t>个点在新坐标系下的坐标</a:t>
            </a:r>
            <a:r>
              <a:rPr lang="en-US" altLang="zh-CN" sz="2400" i="1" dirty="0">
                <a:solidFill>
                  <a:srgbClr val="002060"/>
                </a:solidFill>
                <a:latin typeface="Times New Roman" panose="02020603050405020304" pitchFamily="18" charset="0"/>
                <a:cs typeface="Times New Roman" panose="02020603050405020304" pitchFamily="18" charset="0"/>
              </a:rPr>
              <a:t>Y</a:t>
            </a:r>
            <a:r>
              <a:rPr lang="en-US" altLang="zh-CN" sz="2400" i="1" baseline="-25000" dirty="0">
                <a:solidFill>
                  <a:srgbClr val="002060"/>
                </a:solidFill>
                <a:latin typeface="Times New Roman" panose="02020603050405020304" pitchFamily="18" charset="0"/>
                <a:cs typeface="Times New Roman" panose="02020603050405020304" pitchFamily="18" charset="0"/>
              </a:rPr>
              <a:t>1</a:t>
            </a:r>
            <a:r>
              <a:rPr lang="zh-CN" altLang="en-US" sz="2400" dirty="0">
                <a:solidFill>
                  <a:srgbClr val="002060"/>
                </a:solidFill>
                <a:latin typeface="Times New Roman" panose="02020603050405020304" pitchFamily="18" charset="0"/>
                <a:cs typeface="Times New Roman" panose="02020603050405020304" pitchFamily="18" charset="0"/>
              </a:rPr>
              <a:t>和</a:t>
            </a:r>
            <a:r>
              <a:rPr lang="en-US" altLang="zh-CN" sz="2400" i="1" dirty="0">
                <a:solidFill>
                  <a:srgbClr val="002060"/>
                </a:solidFill>
                <a:latin typeface="Times New Roman" panose="02020603050405020304" pitchFamily="18" charset="0"/>
                <a:cs typeface="Times New Roman" panose="02020603050405020304" pitchFamily="18" charset="0"/>
              </a:rPr>
              <a:t>Y</a:t>
            </a:r>
            <a:r>
              <a:rPr lang="en-US" altLang="zh-CN" sz="2400" i="1" baseline="-25000" dirty="0">
                <a:solidFill>
                  <a:srgbClr val="002060"/>
                </a:solidFill>
                <a:latin typeface="Times New Roman" panose="02020603050405020304" pitchFamily="18" charset="0"/>
                <a:cs typeface="Times New Roman" panose="02020603050405020304" pitchFamily="18" charset="0"/>
              </a:rPr>
              <a:t>2</a:t>
            </a:r>
            <a:r>
              <a:rPr lang="zh-CN" altLang="en-US" sz="2400" dirty="0">
                <a:solidFill>
                  <a:srgbClr val="002060"/>
                </a:solidFill>
                <a:latin typeface="Times New Roman" panose="02020603050405020304" pitchFamily="18" charset="0"/>
                <a:cs typeface="Times New Roman" panose="02020603050405020304" pitchFamily="18" charset="0"/>
              </a:rPr>
              <a:t>几乎不相关。称它们为原始变量</a:t>
            </a:r>
            <a:r>
              <a:rPr lang="en-US" altLang="zh-CN" sz="2400" i="1" dirty="0">
                <a:solidFill>
                  <a:srgbClr val="002060"/>
                </a:solidFill>
                <a:latin typeface="Times New Roman" panose="02020603050405020304" pitchFamily="18" charset="0"/>
                <a:cs typeface="Times New Roman" panose="02020603050405020304" pitchFamily="18" charset="0"/>
              </a:rPr>
              <a:t>X</a:t>
            </a:r>
            <a:r>
              <a:rPr lang="en-US" altLang="zh-CN" sz="2400" i="1" baseline="-25000" dirty="0">
                <a:solidFill>
                  <a:srgbClr val="002060"/>
                </a:solidFill>
                <a:latin typeface="Times New Roman" panose="02020603050405020304" pitchFamily="18" charset="0"/>
                <a:cs typeface="Times New Roman" panose="02020603050405020304" pitchFamily="18" charset="0"/>
              </a:rPr>
              <a:t>1</a:t>
            </a:r>
            <a:r>
              <a:rPr lang="zh-CN" altLang="en-US" sz="2400" dirty="0">
                <a:solidFill>
                  <a:srgbClr val="002060"/>
                </a:solidFill>
                <a:latin typeface="Times New Roman" panose="02020603050405020304" pitchFamily="18" charset="0"/>
                <a:cs typeface="Times New Roman" panose="02020603050405020304" pitchFamily="18" charset="0"/>
              </a:rPr>
              <a:t>和</a:t>
            </a:r>
            <a:r>
              <a:rPr lang="en-US" altLang="zh-CN" sz="2400" i="1" dirty="0">
                <a:solidFill>
                  <a:srgbClr val="002060"/>
                </a:solidFill>
                <a:latin typeface="Times New Roman" panose="02020603050405020304" pitchFamily="18" charset="0"/>
                <a:cs typeface="Times New Roman" panose="02020603050405020304" pitchFamily="18" charset="0"/>
              </a:rPr>
              <a:t>X</a:t>
            </a:r>
            <a:r>
              <a:rPr lang="en-US" altLang="zh-CN" sz="2400" i="1" baseline="-25000" dirty="0">
                <a:solidFill>
                  <a:srgbClr val="002060"/>
                </a:solidFill>
                <a:latin typeface="Times New Roman" panose="02020603050405020304" pitchFamily="18" charset="0"/>
                <a:cs typeface="Times New Roman" panose="02020603050405020304" pitchFamily="18" charset="0"/>
              </a:rPr>
              <a:t>2</a:t>
            </a:r>
            <a:r>
              <a:rPr lang="zh-CN" altLang="en-US" sz="2400" dirty="0">
                <a:solidFill>
                  <a:srgbClr val="002060"/>
                </a:solidFill>
                <a:latin typeface="Times New Roman" panose="02020603050405020304" pitchFamily="18" charset="0"/>
                <a:cs typeface="Times New Roman" panose="02020603050405020304" pitchFamily="18" charset="0"/>
              </a:rPr>
              <a:t>的综合变量，</a:t>
            </a:r>
            <a:r>
              <a:rPr lang="en-US" altLang="zh-CN" sz="2400" i="1" dirty="0">
                <a:solidFill>
                  <a:srgbClr val="002060"/>
                </a:solidFill>
                <a:latin typeface="Times New Roman" panose="02020603050405020304" pitchFamily="18" charset="0"/>
                <a:cs typeface="Times New Roman" panose="02020603050405020304" pitchFamily="18" charset="0"/>
              </a:rPr>
              <a:t>n</a:t>
            </a:r>
            <a:r>
              <a:rPr lang="zh-CN" altLang="en-US" sz="2400" dirty="0">
                <a:solidFill>
                  <a:srgbClr val="002060"/>
                </a:solidFill>
                <a:latin typeface="Times New Roman" panose="02020603050405020304" pitchFamily="18" charset="0"/>
                <a:cs typeface="Times New Roman" panose="02020603050405020304" pitchFamily="18" charset="0"/>
              </a:rPr>
              <a:t>个点</a:t>
            </a:r>
            <a:r>
              <a:rPr lang="en-US" altLang="zh-CN" sz="2400" i="1" dirty="0">
                <a:solidFill>
                  <a:srgbClr val="002060"/>
                </a:solidFill>
                <a:latin typeface="Times New Roman" panose="02020603050405020304" pitchFamily="18" charset="0"/>
                <a:cs typeface="Times New Roman" panose="02020603050405020304" pitchFamily="18" charset="0"/>
              </a:rPr>
              <a:t>y</a:t>
            </a:r>
            <a:r>
              <a:rPr lang="en-US" altLang="zh-CN" sz="2400" i="1" baseline="-25000" dirty="0">
                <a:solidFill>
                  <a:srgbClr val="002060"/>
                </a:solidFill>
                <a:latin typeface="Times New Roman" panose="02020603050405020304" pitchFamily="18" charset="0"/>
                <a:cs typeface="Times New Roman" panose="02020603050405020304" pitchFamily="18" charset="0"/>
              </a:rPr>
              <a:t>1</a:t>
            </a:r>
            <a:r>
              <a:rPr lang="zh-CN" altLang="en-US" sz="2400" dirty="0">
                <a:solidFill>
                  <a:srgbClr val="002060"/>
                </a:solidFill>
                <a:latin typeface="Times New Roman" panose="02020603050405020304" pitchFamily="18" charset="0"/>
                <a:cs typeface="Times New Roman" panose="02020603050405020304" pitchFamily="18" charset="0"/>
              </a:rPr>
              <a:t>在轴上的方差达到最大，即在此方向上包含了有关</a:t>
            </a:r>
            <a:r>
              <a:rPr lang="en-US" altLang="zh-CN" sz="2400" i="1" dirty="0">
                <a:solidFill>
                  <a:srgbClr val="002060"/>
                </a:solidFill>
                <a:latin typeface="Times New Roman" panose="02020603050405020304" pitchFamily="18" charset="0"/>
                <a:cs typeface="Times New Roman" panose="02020603050405020304" pitchFamily="18" charset="0"/>
              </a:rPr>
              <a:t>n</a:t>
            </a:r>
            <a:r>
              <a:rPr lang="zh-CN" altLang="en-US" sz="2400" dirty="0">
                <a:solidFill>
                  <a:srgbClr val="002060"/>
                </a:solidFill>
                <a:latin typeface="Times New Roman" panose="02020603050405020304" pitchFamily="18" charset="0"/>
                <a:cs typeface="Times New Roman" panose="02020603050405020304" pitchFamily="18" charset="0"/>
              </a:rPr>
              <a:t>个样品的最大量信息。</a:t>
            </a:r>
          </a:p>
          <a:p>
            <a:pPr marL="0" indent="628650" algn="just">
              <a:lnSpc>
                <a:spcPct val="150000"/>
              </a:lnSpc>
              <a:buNone/>
            </a:pPr>
            <a:r>
              <a:rPr lang="zh-CN" altLang="en-US" sz="2400" dirty="0">
                <a:solidFill>
                  <a:srgbClr val="002060"/>
                </a:solidFill>
                <a:latin typeface="Times New Roman" panose="02020603050405020304" pitchFamily="18" charset="0"/>
                <a:cs typeface="Times New Roman" panose="02020603050405020304" pitchFamily="18" charset="0"/>
              </a:rPr>
              <a:t>因此，欲将二维空间的点投影到某个一维方向上，则选择</a:t>
            </a:r>
            <a:r>
              <a:rPr lang="en-US" altLang="zh-CN" sz="2400" i="1" dirty="0">
                <a:solidFill>
                  <a:srgbClr val="002060"/>
                </a:solidFill>
                <a:latin typeface="Times New Roman" panose="02020603050405020304" pitchFamily="18" charset="0"/>
                <a:cs typeface="Times New Roman" panose="02020603050405020304" pitchFamily="18" charset="0"/>
              </a:rPr>
              <a:t>y</a:t>
            </a:r>
            <a:r>
              <a:rPr lang="en-US" altLang="zh-CN" sz="2400" i="1" baseline="-25000" dirty="0">
                <a:solidFill>
                  <a:srgbClr val="002060"/>
                </a:solidFill>
                <a:latin typeface="Times New Roman" panose="02020603050405020304" pitchFamily="18" charset="0"/>
                <a:cs typeface="Times New Roman" panose="02020603050405020304" pitchFamily="18" charset="0"/>
              </a:rPr>
              <a:t>1</a:t>
            </a:r>
            <a:r>
              <a:rPr lang="zh-CN" altLang="en-US" sz="2400" dirty="0">
                <a:solidFill>
                  <a:srgbClr val="002060"/>
                </a:solidFill>
                <a:latin typeface="Times New Roman" panose="02020603050405020304" pitchFamily="18" charset="0"/>
                <a:cs typeface="Times New Roman" panose="02020603050405020304" pitchFamily="18" charset="0"/>
              </a:rPr>
              <a:t>轴方向能使信息的损失最小。我们称</a:t>
            </a:r>
            <a:r>
              <a:rPr lang="en-US" altLang="zh-CN" sz="2400" i="1" dirty="0">
                <a:solidFill>
                  <a:srgbClr val="002060"/>
                </a:solidFill>
                <a:latin typeface="Times New Roman" panose="02020603050405020304" pitchFamily="18" charset="0"/>
                <a:cs typeface="Times New Roman" panose="02020603050405020304" pitchFamily="18" charset="0"/>
              </a:rPr>
              <a:t>Y</a:t>
            </a:r>
            <a:r>
              <a:rPr lang="en-US" altLang="zh-CN" sz="2400" i="1" baseline="-25000" dirty="0">
                <a:solidFill>
                  <a:srgbClr val="002060"/>
                </a:solidFill>
                <a:latin typeface="Times New Roman" panose="02020603050405020304" pitchFamily="18" charset="0"/>
                <a:cs typeface="Times New Roman" panose="02020603050405020304" pitchFamily="18" charset="0"/>
              </a:rPr>
              <a:t>1</a:t>
            </a:r>
            <a:r>
              <a:rPr lang="zh-CN" altLang="en-US" sz="2400" dirty="0">
                <a:solidFill>
                  <a:srgbClr val="002060"/>
                </a:solidFill>
                <a:latin typeface="Times New Roman" panose="02020603050405020304" pitchFamily="18" charset="0"/>
                <a:cs typeface="Times New Roman" panose="02020603050405020304" pitchFamily="18" charset="0"/>
              </a:rPr>
              <a:t>为第一主成分，称</a:t>
            </a:r>
            <a:r>
              <a:rPr lang="en-US" altLang="zh-CN" sz="2400" i="1" dirty="0">
                <a:solidFill>
                  <a:srgbClr val="002060"/>
                </a:solidFill>
                <a:latin typeface="Times New Roman" panose="02020603050405020304" pitchFamily="18" charset="0"/>
                <a:cs typeface="Times New Roman" panose="02020603050405020304" pitchFamily="18" charset="0"/>
              </a:rPr>
              <a:t>Y</a:t>
            </a:r>
            <a:r>
              <a:rPr lang="en-US" altLang="zh-CN" sz="2400" i="1" baseline="-25000" dirty="0">
                <a:solidFill>
                  <a:srgbClr val="002060"/>
                </a:solidFill>
                <a:latin typeface="Times New Roman" panose="02020603050405020304" pitchFamily="18" charset="0"/>
                <a:cs typeface="Times New Roman" panose="02020603050405020304" pitchFamily="18" charset="0"/>
              </a:rPr>
              <a:t>2</a:t>
            </a:r>
            <a:r>
              <a:rPr lang="zh-CN" altLang="en-US" sz="2400" dirty="0">
                <a:solidFill>
                  <a:srgbClr val="002060"/>
                </a:solidFill>
                <a:latin typeface="Times New Roman" panose="02020603050405020304" pitchFamily="18" charset="0"/>
                <a:cs typeface="Times New Roman" panose="02020603050405020304" pitchFamily="18" charset="0"/>
              </a:rPr>
              <a:t>为第二主成分。第一主成分的效果与椭圆的形状有很大的关系，椭圆越是扁平，</a:t>
            </a:r>
            <a:r>
              <a:rPr lang="en-US" altLang="zh-CN" sz="2400" i="1" dirty="0">
                <a:solidFill>
                  <a:srgbClr val="002060"/>
                </a:solidFill>
                <a:latin typeface="Times New Roman" panose="02020603050405020304" pitchFamily="18" charset="0"/>
                <a:cs typeface="Times New Roman" panose="02020603050405020304" pitchFamily="18" charset="0"/>
              </a:rPr>
              <a:t>n</a:t>
            </a:r>
            <a:r>
              <a:rPr lang="zh-CN" altLang="en-US" sz="2400" dirty="0">
                <a:solidFill>
                  <a:srgbClr val="002060"/>
                </a:solidFill>
                <a:latin typeface="Times New Roman" panose="02020603050405020304" pitchFamily="18" charset="0"/>
                <a:cs typeface="Times New Roman" panose="02020603050405020304" pitchFamily="18" charset="0"/>
              </a:rPr>
              <a:t>个点在</a:t>
            </a:r>
            <a:r>
              <a:rPr lang="en-US" altLang="zh-CN" sz="2400" i="1" dirty="0">
                <a:solidFill>
                  <a:srgbClr val="002060"/>
                </a:solidFill>
                <a:latin typeface="Times New Roman" panose="02020603050405020304" pitchFamily="18" charset="0"/>
                <a:cs typeface="Times New Roman" panose="02020603050405020304" pitchFamily="18" charset="0"/>
              </a:rPr>
              <a:t>y</a:t>
            </a:r>
            <a:r>
              <a:rPr lang="en-US" altLang="zh-CN" sz="2400" i="1" baseline="-25000" dirty="0">
                <a:solidFill>
                  <a:srgbClr val="002060"/>
                </a:solidFill>
                <a:latin typeface="Times New Roman" panose="02020603050405020304" pitchFamily="18" charset="0"/>
                <a:cs typeface="Times New Roman" panose="02020603050405020304" pitchFamily="18" charset="0"/>
              </a:rPr>
              <a:t>1</a:t>
            </a:r>
            <a:r>
              <a:rPr lang="zh-CN" altLang="en-US" sz="2400" dirty="0">
                <a:solidFill>
                  <a:srgbClr val="002060"/>
                </a:solidFill>
                <a:latin typeface="Times New Roman" panose="02020603050405020304" pitchFamily="18" charset="0"/>
                <a:cs typeface="Times New Roman" panose="02020603050405020304" pitchFamily="18" charset="0"/>
              </a:rPr>
              <a:t>轴上的方差就相对越大，在</a:t>
            </a:r>
            <a:r>
              <a:rPr lang="en-US" altLang="zh-CN" sz="2400" i="1" dirty="0">
                <a:solidFill>
                  <a:srgbClr val="002060"/>
                </a:solidFill>
                <a:latin typeface="Times New Roman" panose="02020603050405020304" pitchFamily="18" charset="0"/>
                <a:cs typeface="Times New Roman" panose="02020603050405020304" pitchFamily="18" charset="0"/>
              </a:rPr>
              <a:t>y</a:t>
            </a:r>
            <a:r>
              <a:rPr lang="en-US" altLang="zh-CN" sz="2400" i="1" baseline="-25000" dirty="0">
                <a:solidFill>
                  <a:srgbClr val="002060"/>
                </a:solidFill>
                <a:latin typeface="Times New Roman" panose="02020603050405020304" pitchFamily="18" charset="0"/>
                <a:cs typeface="Times New Roman" panose="02020603050405020304" pitchFamily="18" charset="0"/>
              </a:rPr>
              <a:t>2</a:t>
            </a:r>
            <a:r>
              <a:rPr lang="zh-CN" altLang="en-US" sz="2400" dirty="0">
                <a:solidFill>
                  <a:srgbClr val="002060"/>
                </a:solidFill>
                <a:latin typeface="Times New Roman" panose="02020603050405020304" pitchFamily="18" charset="0"/>
                <a:cs typeface="Times New Roman" panose="02020603050405020304" pitchFamily="18" charset="0"/>
              </a:rPr>
              <a:t>轴上的方差就相对越小，用第一主成分代替所有样品所造成的信息损失也就越小。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a:extLst>
              <a:ext uri="{FF2B5EF4-FFF2-40B4-BE49-F238E27FC236}">
                <a16:creationId xmlns:a16="http://schemas.microsoft.com/office/drawing/2014/main" id="{E4799B59-DB2D-4CBC-95BE-6C888B4F5A6F}"/>
              </a:ext>
            </a:extLst>
          </p:cNvPr>
          <p:cNvSpPr>
            <a:spLocks noGrp="1" noRot="1" noChangeAspect="1" noChangeArrowheads="1"/>
          </p:cNvSpPr>
          <p:nvPr>
            <p:ph type="body" idx="1"/>
          </p:nvPr>
        </p:nvSpPr>
        <p:spPr>
          <a:xfrm>
            <a:off x="1071562" y="322263"/>
            <a:ext cx="10048875" cy="5842768"/>
          </a:xfrm>
        </p:spPr>
        <p:txBody>
          <a:bodyPr>
            <a:normAutofit/>
          </a:bodyPr>
          <a:lstStyle/>
          <a:p>
            <a:pPr>
              <a:lnSpc>
                <a:spcPct val="150000"/>
              </a:lnSpc>
            </a:pPr>
            <a:r>
              <a:rPr lang="zh-CN" altLang="en-US" sz="2400" dirty="0">
                <a:solidFill>
                  <a:srgbClr val="002060"/>
                </a:solidFill>
                <a:latin typeface="Times New Roman" panose="02020603050405020304" pitchFamily="18" charset="0"/>
                <a:cs typeface="Times New Roman" panose="02020603050405020304" pitchFamily="18" charset="0"/>
              </a:rPr>
              <a:t>考虑两种极端的情形：</a:t>
            </a:r>
          </a:p>
          <a:p>
            <a:pPr marL="0" lvl="1" indent="628650">
              <a:lnSpc>
                <a:spcPct val="150000"/>
              </a:lnSpc>
              <a:buNone/>
            </a:pPr>
            <a:r>
              <a:rPr lang="zh-CN" altLang="en-US" dirty="0">
                <a:solidFill>
                  <a:srgbClr val="002060"/>
                </a:solidFill>
                <a:latin typeface="Times New Roman" panose="02020603050405020304" pitchFamily="18" charset="0"/>
                <a:cs typeface="Times New Roman" panose="02020603050405020304" pitchFamily="18" charset="0"/>
              </a:rPr>
              <a:t>一种是椭圆的长轴与短轴的长度相等，即椭圆变成圆，第一主成分只含有二维空间点的约一半信息，若仅用这一个综合变量，则将损失约</a:t>
            </a:r>
            <a:r>
              <a:rPr lang="en-US" altLang="zh-CN" dirty="0">
                <a:solidFill>
                  <a:srgbClr val="002060"/>
                </a:solidFill>
                <a:latin typeface="Times New Roman" panose="02020603050405020304" pitchFamily="18" charset="0"/>
                <a:cs typeface="Times New Roman" panose="02020603050405020304" pitchFamily="18" charset="0"/>
              </a:rPr>
              <a:t>50</a:t>
            </a:r>
            <a:r>
              <a:rPr lang="zh-CN" altLang="en-US" dirty="0">
                <a:solidFill>
                  <a:srgbClr val="002060"/>
                </a:solidFill>
                <a:latin typeface="Times New Roman" panose="02020603050405020304" pitchFamily="18" charset="0"/>
                <a:cs typeface="Times New Roman" panose="02020603050405020304" pitchFamily="18" charset="0"/>
              </a:rPr>
              <a:t>％的信息，这显然是不可取的。造成它的原因是，原始变量</a:t>
            </a:r>
            <a:r>
              <a:rPr lang="en-US" altLang="zh-CN" i="1" dirty="0">
                <a:solidFill>
                  <a:srgbClr val="002060"/>
                </a:solidFill>
                <a:latin typeface="Times New Roman" panose="02020603050405020304" pitchFamily="18" charset="0"/>
                <a:cs typeface="Times New Roman" panose="02020603050405020304" pitchFamily="18" charset="0"/>
              </a:rPr>
              <a:t>X</a:t>
            </a:r>
            <a:r>
              <a:rPr lang="en-US" altLang="zh-CN" i="1" baseline="-25000" dirty="0">
                <a:solidFill>
                  <a:srgbClr val="002060"/>
                </a:solidFill>
                <a:latin typeface="Times New Roman" panose="02020603050405020304" pitchFamily="18" charset="0"/>
                <a:cs typeface="Times New Roman" panose="02020603050405020304" pitchFamily="18" charset="0"/>
              </a:rPr>
              <a:t>1</a:t>
            </a:r>
            <a:r>
              <a:rPr lang="zh-CN" altLang="en-US" dirty="0">
                <a:solidFill>
                  <a:srgbClr val="002060"/>
                </a:solidFill>
                <a:latin typeface="Times New Roman" panose="02020603050405020304" pitchFamily="18" charset="0"/>
                <a:cs typeface="Times New Roman" panose="02020603050405020304" pitchFamily="18" charset="0"/>
              </a:rPr>
              <a:t>和</a:t>
            </a:r>
            <a:r>
              <a:rPr lang="en-US" altLang="zh-CN" i="1" dirty="0">
                <a:solidFill>
                  <a:srgbClr val="002060"/>
                </a:solidFill>
                <a:latin typeface="Times New Roman" panose="02020603050405020304" pitchFamily="18" charset="0"/>
                <a:cs typeface="Times New Roman" panose="02020603050405020304" pitchFamily="18" charset="0"/>
              </a:rPr>
              <a:t>X</a:t>
            </a:r>
            <a:r>
              <a:rPr lang="en-US" altLang="zh-CN" i="1" baseline="-25000" dirty="0">
                <a:solidFill>
                  <a:srgbClr val="002060"/>
                </a:solidFill>
                <a:latin typeface="Times New Roman" panose="02020603050405020304" pitchFamily="18" charset="0"/>
                <a:cs typeface="Times New Roman" panose="02020603050405020304" pitchFamily="18" charset="0"/>
              </a:rPr>
              <a:t>2</a:t>
            </a:r>
            <a:r>
              <a:rPr lang="zh-CN" altLang="en-US" dirty="0">
                <a:solidFill>
                  <a:srgbClr val="002060"/>
                </a:solidFill>
                <a:latin typeface="Times New Roman" panose="02020603050405020304" pitchFamily="18" charset="0"/>
                <a:cs typeface="Times New Roman" panose="02020603050405020304" pitchFamily="18" charset="0"/>
              </a:rPr>
              <a:t>的相关程度几乎为零，也就是说，它们所包含的信息几乎不重迭，因此无法用一个一维的综合变量来代替。</a:t>
            </a:r>
          </a:p>
          <a:p>
            <a:pPr marL="0" lvl="1" indent="628650">
              <a:lnSpc>
                <a:spcPct val="150000"/>
              </a:lnSpc>
              <a:buNone/>
            </a:pPr>
            <a:r>
              <a:rPr lang="zh-CN" altLang="en-US" dirty="0">
                <a:solidFill>
                  <a:srgbClr val="002060"/>
                </a:solidFill>
                <a:latin typeface="Times New Roman" panose="02020603050405020304" pitchFamily="18" charset="0"/>
                <a:cs typeface="Times New Roman" panose="02020603050405020304" pitchFamily="18" charset="0"/>
              </a:rPr>
              <a:t>另一种是椭圆扁平到了极限，变成</a:t>
            </a:r>
            <a:r>
              <a:rPr lang="en-US" altLang="zh-CN" i="1" dirty="0">
                <a:solidFill>
                  <a:srgbClr val="002060"/>
                </a:solidFill>
                <a:latin typeface="Times New Roman" panose="02020603050405020304" pitchFamily="18" charset="0"/>
                <a:cs typeface="Times New Roman" panose="02020603050405020304" pitchFamily="18" charset="0"/>
              </a:rPr>
              <a:t>y</a:t>
            </a:r>
            <a:r>
              <a:rPr lang="en-US" altLang="zh-CN" i="1" baseline="-25000" dirty="0">
                <a:solidFill>
                  <a:srgbClr val="002060"/>
                </a:solidFill>
                <a:latin typeface="Times New Roman" panose="02020603050405020304" pitchFamily="18" charset="0"/>
                <a:cs typeface="Times New Roman" panose="02020603050405020304" pitchFamily="18" charset="0"/>
              </a:rPr>
              <a:t>1</a:t>
            </a:r>
            <a:r>
              <a:rPr lang="zh-CN" altLang="en-US" dirty="0">
                <a:solidFill>
                  <a:srgbClr val="002060"/>
                </a:solidFill>
                <a:latin typeface="Times New Roman" panose="02020603050405020304" pitchFamily="18" charset="0"/>
                <a:cs typeface="Times New Roman" panose="02020603050405020304" pitchFamily="18" charset="0"/>
              </a:rPr>
              <a:t>轴上的一条线，第一主成分包含有二维空间点的全部信息，仅用这一个综合变量代替原始数据不会有任何的信息损失，此时的主成分分析效果是非常理想的，其原因是，第二主成分不包含任何信息，舍弃它当然没有信息损失。</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AE0A547-CE81-48B9-AD70-7B209013DC34}"/>
              </a:ext>
            </a:extLst>
          </p:cNvPr>
          <p:cNvSpPr>
            <a:spLocks noGrp="1" noRot="1" noChangeArrowheads="1"/>
          </p:cNvSpPr>
          <p:nvPr>
            <p:ph type="title"/>
          </p:nvPr>
        </p:nvSpPr>
        <p:spPr>
          <a:xfrm>
            <a:off x="838200" y="279400"/>
            <a:ext cx="10515600" cy="1325563"/>
          </a:xfrm>
        </p:spPr>
        <p:txBody>
          <a:bodyPr>
            <a:normAutofit/>
          </a:bodyPr>
          <a:lstStyle/>
          <a:p>
            <a:r>
              <a:rPr lang="zh-CN" altLang="en-US" sz="3600" dirty="0">
                <a:solidFill>
                  <a:srgbClr val="002060"/>
                </a:solidFill>
              </a:rPr>
              <a:t>二、主成分的数学推导</a:t>
            </a:r>
          </a:p>
        </p:txBody>
      </p:sp>
      <p:sp>
        <p:nvSpPr>
          <p:cNvPr id="16387" name="Rectangle 6">
            <a:extLst>
              <a:ext uri="{FF2B5EF4-FFF2-40B4-BE49-F238E27FC236}">
                <a16:creationId xmlns:a16="http://schemas.microsoft.com/office/drawing/2014/main" id="{F1D839B4-CF0F-4B41-B86B-9414E290109B}"/>
              </a:ext>
            </a:extLst>
          </p:cNvPr>
          <p:cNvSpPr>
            <a:spLocks noGrp="1" noRot="1" noChangeAspect="1" noChangeArrowheads="1"/>
          </p:cNvSpPr>
          <p:nvPr>
            <p:ph type="body" idx="1"/>
          </p:nvPr>
        </p:nvSpPr>
        <p:spPr>
          <a:xfrm>
            <a:off x="838200" y="1739900"/>
            <a:ext cx="10515600" cy="4351338"/>
          </a:xfrm>
        </p:spPr>
        <p:txBody>
          <a:bodyPr/>
          <a:lstStyle/>
          <a:p>
            <a:r>
              <a:rPr lang="en-US" altLang="zh-CN">
                <a:solidFill>
                  <a:srgbClr val="002060"/>
                </a:solidFill>
              </a:rPr>
              <a:t>      </a:t>
            </a:r>
          </a:p>
        </p:txBody>
      </p:sp>
      <p:graphicFrame>
        <p:nvGraphicFramePr>
          <p:cNvPr id="16388" name="Object 2">
            <a:extLst>
              <a:ext uri="{FF2B5EF4-FFF2-40B4-BE49-F238E27FC236}">
                <a16:creationId xmlns:a16="http://schemas.microsoft.com/office/drawing/2014/main" id="{2DEBB7A1-6D03-4E8D-9168-30C66DDF34DB}"/>
              </a:ext>
            </a:extLst>
          </p:cNvPr>
          <p:cNvGraphicFramePr>
            <a:graphicFrameLocks noChangeAspect="1"/>
          </p:cNvGraphicFramePr>
          <p:nvPr>
            <p:ph idx="4294967295"/>
            <p:extLst>
              <p:ext uri="{D42A27DB-BD31-4B8C-83A1-F6EECF244321}">
                <p14:modId xmlns:p14="http://schemas.microsoft.com/office/powerpoint/2010/main" val="310125276"/>
              </p:ext>
            </p:extLst>
          </p:nvPr>
        </p:nvGraphicFramePr>
        <p:xfrm>
          <a:off x="2111376" y="1408113"/>
          <a:ext cx="8251825" cy="5345112"/>
        </p:xfrm>
        <a:graphic>
          <a:graphicData uri="http://schemas.openxmlformats.org/presentationml/2006/ole">
            <mc:AlternateContent xmlns:mc="http://schemas.openxmlformats.org/markup-compatibility/2006">
              <mc:Choice xmlns:v="urn:schemas-microsoft-com:vml" Requires="v">
                <p:oleObj spid="_x0000_s174084" name="Document" r:id="rId3" imgW="3573689" imgH="2314231" progId="Word.Document.8">
                  <p:embed/>
                </p:oleObj>
              </mc:Choice>
              <mc:Fallback>
                <p:oleObj name="Document" r:id="rId3" imgW="3573689" imgH="2314231" progId="Word.Document.8">
                  <p:embed/>
                  <p:pic>
                    <p:nvPicPr>
                      <p:cNvPr id="16388" name="Object 2">
                        <a:extLst>
                          <a:ext uri="{FF2B5EF4-FFF2-40B4-BE49-F238E27FC236}">
                            <a16:creationId xmlns:a16="http://schemas.microsoft.com/office/drawing/2014/main" id="{2DEBB7A1-6D03-4E8D-9168-30C66DDF34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76" y="1408113"/>
                        <a:ext cx="8251825" cy="534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2" name="Object 2">
            <a:extLst>
              <a:ext uri="{FF2B5EF4-FFF2-40B4-BE49-F238E27FC236}">
                <a16:creationId xmlns:a16="http://schemas.microsoft.com/office/drawing/2014/main" id="{14E85118-DE0D-4281-BF82-94E662A9069A}"/>
              </a:ext>
            </a:extLst>
          </p:cNvPr>
          <p:cNvGraphicFramePr>
            <a:graphicFrameLocks noChangeAspect="1"/>
          </p:cNvGraphicFramePr>
          <p:nvPr>
            <p:ph idx="4294967295"/>
            <p:extLst>
              <p:ext uri="{D42A27DB-BD31-4B8C-83A1-F6EECF244321}">
                <p14:modId xmlns:p14="http://schemas.microsoft.com/office/powerpoint/2010/main" val="2732601390"/>
              </p:ext>
            </p:extLst>
          </p:nvPr>
        </p:nvGraphicFramePr>
        <p:xfrm>
          <a:off x="1201737" y="669926"/>
          <a:ext cx="9970167" cy="5226049"/>
        </p:xfrm>
        <a:graphic>
          <a:graphicData uri="http://schemas.openxmlformats.org/presentationml/2006/ole">
            <mc:AlternateContent xmlns:mc="http://schemas.openxmlformats.org/markup-compatibility/2006">
              <mc:Choice xmlns:v="urn:schemas-microsoft-com:vml" Requires="v">
                <p:oleObj spid="_x0000_s175108" name="Document" r:id="rId3" imgW="3643640" imgH="1910101" progId="Word.Document.8">
                  <p:embed/>
                </p:oleObj>
              </mc:Choice>
              <mc:Fallback>
                <p:oleObj name="Document" r:id="rId3" imgW="3643640" imgH="1910101" progId="Word.Document.8">
                  <p:embed/>
                  <p:pic>
                    <p:nvPicPr>
                      <p:cNvPr id="17412" name="Object 2">
                        <a:extLst>
                          <a:ext uri="{FF2B5EF4-FFF2-40B4-BE49-F238E27FC236}">
                            <a16:creationId xmlns:a16="http://schemas.microsoft.com/office/drawing/2014/main" id="{14E85118-DE0D-4281-BF82-94E662A906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737" y="669926"/>
                        <a:ext cx="9970167" cy="5226049"/>
                      </a:xfrm>
                      <a:prstGeom prst="rect">
                        <a:avLst/>
                      </a:prstGeom>
                      <a:noFill/>
                      <a:ln>
                        <a:noFill/>
                      </a:ln>
                      <a:effec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a:extLst>
              <a:ext uri="{FF2B5EF4-FFF2-40B4-BE49-F238E27FC236}">
                <a16:creationId xmlns:a16="http://schemas.microsoft.com/office/drawing/2014/main" id="{150C0EB8-31A9-4A53-BE32-D85F2BBE4C61}"/>
              </a:ext>
            </a:extLst>
          </p:cNvPr>
          <p:cNvGraphicFramePr>
            <a:graphicFrameLocks noChangeAspect="1"/>
          </p:cNvGraphicFramePr>
          <p:nvPr>
            <p:extLst>
              <p:ext uri="{D42A27DB-BD31-4B8C-83A1-F6EECF244321}">
                <p14:modId xmlns:p14="http://schemas.microsoft.com/office/powerpoint/2010/main" val="2997287256"/>
              </p:ext>
            </p:extLst>
          </p:nvPr>
        </p:nvGraphicFramePr>
        <p:xfrm>
          <a:off x="4564064" y="661988"/>
          <a:ext cx="4695825" cy="1916112"/>
        </p:xfrm>
        <a:graphic>
          <a:graphicData uri="http://schemas.openxmlformats.org/presentationml/2006/ole">
            <mc:AlternateContent xmlns:mc="http://schemas.openxmlformats.org/markup-compatibility/2006">
              <mc:Choice xmlns:v="urn:schemas-microsoft-com:vml" Requires="v">
                <p:oleObj spid="_x0000_s176138" name="Equation" r:id="rId3" imgW="1879600" imgH="965200" progId="Equation.DSMT4">
                  <p:embed/>
                </p:oleObj>
              </mc:Choice>
              <mc:Fallback>
                <p:oleObj name="Equation" r:id="rId3" imgW="1879600" imgH="965200" progId="Equation.DSMT4">
                  <p:embed/>
                  <p:pic>
                    <p:nvPicPr>
                      <p:cNvPr id="18434" name="Object 2">
                        <a:extLst>
                          <a:ext uri="{FF2B5EF4-FFF2-40B4-BE49-F238E27FC236}">
                            <a16:creationId xmlns:a16="http://schemas.microsoft.com/office/drawing/2014/main" id="{150C0EB8-31A9-4A53-BE32-D85F2BBE4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064" y="661988"/>
                        <a:ext cx="4695825" cy="1916112"/>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8435" name="Object 3">
            <a:extLst>
              <a:ext uri="{FF2B5EF4-FFF2-40B4-BE49-F238E27FC236}">
                <a16:creationId xmlns:a16="http://schemas.microsoft.com/office/drawing/2014/main" id="{C2CFADB3-F5CC-4FFE-966F-DDE343AA4488}"/>
              </a:ext>
            </a:extLst>
          </p:cNvPr>
          <p:cNvGraphicFramePr>
            <a:graphicFrameLocks noChangeAspect="1"/>
          </p:cNvGraphicFramePr>
          <p:nvPr>
            <p:extLst>
              <p:ext uri="{D42A27DB-BD31-4B8C-83A1-F6EECF244321}">
                <p14:modId xmlns:p14="http://schemas.microsoft.com/office/powerpoint/2010/main" val="3333838391"/>
              </p:ext>
            </p:extLst>
          </p:nvPr>
        </p:nvGraphicFramePr>
        <p:xfrm>
          <a:off x="4703763" y="2568575"/>
          <a:ext cx="2830512" cy="985838"/>
        </p:xfrm>
        <a:graphic>
          <a:graphicData uri="http://schemas.openxmlformats.org/presentationml/2006/ole">
            <mc:AlternateContent xmlns:mc="http://schemas.openxmlformats.org/markup-compatibility/2006">
              <mc:Choice xmlns:v="urn:schemas-microsoft-com:vml" Requires="v">
                <p:oleObj spid="_x0000_s176139" name="Equation" r:id="rId5" imgW="1269449" imgH="482391" progId="Equation.DSMT4">
                  <p:embed/>
                </p:oleObj>
              </mc:Choice>
              <mc:Fallback>
                <p:oleObj name="Equation" r:id="rId5" imgW="1269449" imgH="482391" progId="Equation.DSMT4">
                  <p:embed/>
                  <p:pic>
                    <p:nvPicPr>
                      <p:cNvPr id="18435" name="Object 3">
                        <a:extLst>
                          <a:ext uri="{FF2B5EF4-FFF2-40B4-BE49-F238E27FC236}">
                            <a16:creationId xmlns:a16="http://schemas.microsoft.com/office/drawing/2014/main" id="{C2CFADB3-F5CC-4FFE-966F-DDE343AA44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3763" y="2568575"/>
                        <a:ext cx="2830512" cy="9858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6" name="Object 4">
            <a:extLst>
              <a:ext uri="{FF2B5EF4-FFF2-40B4-BE49-F238E27FC236}">
                <a16:creationId xmlns:a16="http://schemas.microsoft.com/office/drawing/2014/main" id="{01A78358-0FA5-40BD-8169-4B43A7A761D9}"/>
              </a:ext>
            </a:extLst>
          </p:cNvPr>
          <p:cNvGraphicFramePr>
            <a:graphicFrameLocks noChangeAspect="1"/>
          </p:cNvGraphicFramePr>
          <p:nvPr>
            <p:extLst>
              <p:ext uri="{D42A27DB-BD31-4B8C-83A1-F6EECF244321}">
                <p14:modId xmlns:p14="http://schemas.microsoft.com/office/powerpoint/2010/main" val="114727566"/>
              </p:ext>
            </p:extLst>
          </p:nvPr>
        </p:nvGraphicFramePr>
        <p:xfrm>
          <a:off x="1651000" y="3646489"/>
          <a:ext cx="6465888" cy="922337"/>
        </p:xfrm>
        <a:graphic>
          <a:graphicData uri="http://schemas.openxmlformats.org/presentationml/2006/ole">
            <mc:AlternateContent xmlns:mc="http://schemas.openxmlformats.org/markup-compatibility/2006">
              <mc:Choice xmlns:v="urn:schemas-microsoft-com:vml" Requires="v">
                <p:oleObj spid="_x0000_s176140" name="Equation" r:id="rId7" imgW="3149600" imgH="457200" progId="Equation.DSMT4">
                  <p:embed/>
                </p:oleObj>
              </mc:Choice>
              <mc:Fallback>
                <p:oleObj name="Equation" r:id="rId7" imgW="3149600" imgH="457200" progId="Equation.DSMT4">
                  <p:embed/>
                  <p:pic>
                    <p:nvPicPr>
                      <p:cNvPr id="18436" name="Object 4">
                        <a:extLst>
                          <a:ext uri="{FF2B5EF4-FFF2-40B4-BE49-F238E27FC236}">
                            <a16:creationId xmlns:a16="http://schemas.microsoft.com/office/drawing/2014/main" id="{01A78358-0FA5-40BD-8169-4B43A7A761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1000" y="3646489"/>
                        <a:ext cx="6465888" cy="9223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49E7C9AE-66C4-4100-8834-43154C02D181}"/>
              </a:ext>
            </a:extLst>
          </p:cNvPr>
          <p:cNvGraphicFramePr>
            <a:graphicFrameLocks noChangeAspect="1"/>
          </p:cNvGraphicFramePr>
          <p:nvPr>
            <p:extLst>
              <p:ext uri="{D42A27DB-BD31-4B8C-83A1-F6EECF244321}">
                <p14:modId xmlns:p14="http://schemas.microsoft.com/office/powerpoint/2010/main" val="3269974757"/>
              </p:ext>
            </p:extLst>
          </p:nvPr>
        </p:nvGraphicFramePr>
        <p:xfrm>
          <a:off x="2058988" y="4619625"/>
          <a:ext cx="8115300" cy="1295400"/>
        </p:xfrm>
        <a:graphic>
          <a:graphicData uri="http://schemas.openxmlformats.org/presentationml/2006/ole">
            <mc:AlternateContent xmlns:mc="http://schemas.openxmlformats.org/markup-compatibility/2006">
              <mc:Choice xmlns:v="urn:schemas-microsoft-com:vml" Requires="v">
                <p:oleObj spid="_x0000_s176141" name="Equation" r:id="rId9" imgW="4508500" imgH="673100" progId="Equation.DSMT4">
                  <p:embed/>
                </p:oleObj>
              </mc:Choice>
              <mc:Fallback>
                <p:oleObj name="Equation" r:id="rId9" imgW="4508500" imgH="673100" progId="Equation.DSMT4">
                  <p:embed/>
                  <p:pic>
                    <p:nvPicPr>
                      <p:cNvPr id="18437" name="Object 5">
                        <a:extLst>
                          <a:ext uri="{FF2B5EF4-FFF2-40B4-BE49-F238E27FC236}">
                            <a16:creationId xmlns:a16="http://schemas.microsoft.com/office/drawing/2014/main" id="{49E7C9AE-66C4-4100-8834-43154C02D1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4619625"/>
                        <a:ext cx="8115300" cy="1295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Text Box 25">
            <a:extLst>
              <a:ext uri="{FF2B5EF4-FFF2-40B4-BE49-F238E27FC236}">
                <a16:creationId xmlns:a16="http://schemas.microsoft.com/office/drawing/2014/main" id="{456E7E21-429E-47A1-998D-D9D59390C9CE}"/>
              </a:ext>
            </a:extLst>
          </p:cNvPr>
          <p:cNvSpPr txBox="1">
            <a:spLocks noChangeArrowheads="1"/>
          </p:cNvSpPr>
          <p:nvPr/>
        </p:nvSpPr>
        <p:spPr bwMode="auto">
          <a:xfrm>
            <a:off x="1905000" y="2619375"/>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400" b="1">
                <a:solidFill>
                  <a:srgbClr val="002060"/>
                </a:solidFill>
                <a:latin typeface="Times New Roman" panose="02020603050405020304" pitchFamily="18" charset="0"/>
                <a:ea typeface="宋体" panose="02010600030101010101" pitchFamily="2" charset="-122"/>
                <a:cs typeface="Times New Roman" panose="02020603050405020304" pitchFamily="18" charset="0"/>
              </a:rPr>
              <a:t>其中要求</a:t>
            </a:r>
          </a:p>
        </p:txBody>
      </p:sp>
      <p:sp>
        <p:nvSpPr>
          <p:cNvPr id="18439" name="TextBox 8">
            <a:extLst>
              <a:ext uri="{FF2B5EF4-FFF2-40B4-BE49-F238E27FC236}">
                <a16:creationId xmlns:a16="http://schemas.microsoft.com/office/drawing/2014/main" id="{650D6C16-8A1B-4755-8852-CE05892FE93B}"/>
              </a:ext>
            </a:extLst>
          </p:cNvPr>
          <p:cNvSpPr txBox="1">
            <a:spLocks noChangeArrowheads="1"/>
          </p:cNvSpPr>
          <p:nvPr/>
        </p:nvSpPr>
        <p:spPr bwMode="auto">
          <a:xfrm>
            <a:off x="1833564" y="976314"/>
            <a:ext cx="24288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 typeface="Wingdings" panose="05000000000000000000" pitchFamily="2" charset="2"/>
              <a:buNone/>
            </a:pPr>
            <a:r>
              <a:rPr lang="zh-CN" altLang="en-US" sz="2400" b="1">
                <a:solidFill>
                  <a:srgbClr val="002060"/>
                </a:solidFill>
                <a:latin typeface="Times New Roman" panose="02020603050405020304" pitchFamily="18" charset="0"/>
                <a:ea typeface="宋体" panose="02010600030101010101" pitchFamily="2" charset="-122"/>
                <a:cs typeface="Times New Roman" panose="02020603050405020304" pitchFamily="18" charset="0"/>
              </a:rPr>
              <a:t>对这</a:t>
            </a:r>
            <a:r>
              <a:rPr lang="en-US" altLang="zh-CN" sz="2400" b="1" i="1">
                <a:solidFill>
                  <a:srgbClr val="00206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1">
                <a:solidFill>
                  <a:srgbClr val="002060"/>
                </a:solidFill>
                <a:latin typeface="Times New Roman" panose="02020603050405020304" pitchFamily="18" charset="0"/>
                <a:ea typeface="宋体" panose="02010600030101010101" pitchFamily="2" charset="-122"/>
                <a:cs typeface="Times New Roman" panose="02020603050405020304" pitchFamily="18" charset="0"/>
              </a:rPr>
              <a:t>个向量做线性组合</a:t>
            </a:r>
          </a:p>
          <a:p>
            <a:pPr eaLnBrk="1" hangingPunct="1">
              <a:spcBef>
                <a:spcPct val="0"/>
              </a:spcBef>
              <a:buFontTx/>
              <a:buNone/>
            </a:pPr>
            <a:endParaRPr lang="zh-CN" altLang="en-US" sz="1800" b="1">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Object 2">
            <a:extLst>
              <a:ext uri="{FF2B5EF4-FFF2-40B4-BE49-F238E27FC236}">
                <a16:creationId xmlns:a16="http://schemas.microsoft.com/office/drawing/2014/main" id="{63456B4B-83CF-4861-AF34-2E3DF6EBB68F}"/>
              </a:ext>
            </a:extLst>
          </p:cNvPr>
          <p:cNvGraphicFramePr>
            <a:graphicFrameLocks noChangeAspect="1"/>
          </p:cNvGraphicFramePr>
          <p:nvPr>
            <p:ph idx="4294967295"/>
            <p:extLst>
              <p:ext uri="{D42A27DB-BD31-4B8C-83A1-F6EECF244321}">
                <p14:modId xmlns:p14="http://schemas.microsoft.com/office/powerpoint/2010/main" val="2440447784"/>
              </p:ext>
            </p:extLst>
          </p:nvPr>
        </p:nvGraphicFramePr>
        <p:xfrm>
          <a:off x="1652588" y="603250"/>
          <a:ext cx="9404350" cy="5902325"/>
        </p:xfrm>
        <a:graphic>
          <a:graphicData uri="http://schemas.openxmlformats.org/presentationml/2006/ole">
            <mc:AlternateContent xmlns:mc="http://schemas.openxmlformats.org/markup-compatibility/2006">
              <mc:Choice xmlns:v="urn:schemas-microsoft-com:vml" Requires="v">
                <p:oleObj spid="_x0000_s177156" name="Document" r:id="rId3" imgW="4242294" imgH="2661922" progId="Word.Document.8">
                  <p:embed/>
                </p:oleObj>
              </mc:Choice>
              <mc:Fallback>
                <p:oleObj name="Document" r:id="rId3" imgW="4242294" imgH="2661922" progId="Word.Document.8">
                  <p:embed/>
                  <p:pic>
                    <p:nvPicPr>
                      <p:cNvPr id="19459" name="Object 2">
                        <a:extLst>
                          <a:ext uri="{FF2B5EF4-FFF2-40B4-BE49-F238E27FC236}">
                            <a16:creationId xmlns:a16="http://schemas.microsoft.com/office/drawing/2014/main" id="{63456B4B-83CF-4861-AF34-2E3DF6EBB68F}"/>
                          </a:ext>
                        </a:extLst>
                      </p:cNvPr>
                      <p:cNvPicPr>
                        <a:picLocks noChangeAspect="1" noChangeArrowheads="1"/>
                      </p:cNvPicPr>
                      <p:nvPr/>
                    </p:nvPicPr>
                    <p:blipFill>
                      <a:blip r:embed="rId4"/>
                      <a:srcRect/>
                      <a:stretch>
                        <a:fillRect/>
                      </a:stretch>
                    </p:blipFill>
                    <p:spPr bwMode="auto">
                      <a:xfrm>
                        <a:off x="1652588" y="603250"/>
                        <a:ext cx="9404350" cy="5902325"/>
                      </a:xfrm>
                      <a:prstGeom prst="rect">
                        <a:avLst/>
                      </a:prstGeom>
                      <a:noFill/>
                      <a:ln>
                        <a:noFill/>
                      </a:ln>
                      <a:effec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FCB792A-427E-40F9-A9C5-12AB8D6E0748}"/>
              </a:ext>
            </a:extLst>
          </p:cNvPr>
          <p:cNvSpPr>
            <a:spLocks noGrp="1" noRot="1" noChangeArrowheads="1"/>
          </p:cNvSpPr>
          <p:nvPr>
            <p:ph type="title"/>
          </p:nvPr>
        </p:nvSpPr>
        <p:spPr/>
        <p:txBody>
          <a:bodyPr/>
          <a:lstStyle/>
          <a:p>
            <a:endParaRPr lang="zh-CN" altLang="zh-CN"/>
          </a:p>
        </p:txBody>
      </p:sp>
      <p:graphicFrame>
        <p:nvGraphicFramePr>
          <p:cNvPr id="20483" name="Object 2">
            <a:extLst>
              <a:ext uri="{FF2B5EF4-FFF2-40B4-BE49-F238E27FC236}">
                <a16:creationId xmlns:a16="http://schemas.microsoft.com/office/drawing/2014/main" id="{C4E3685B-3BA5-49F4-8CFF-088FBF731DED}"/>
              </a:ext>
            </a:extLst>
          </p:cNvPr>
          <p:cNvGraphicFramePr>
            <a:graphicFrameLocks noChangeAspect="1"/>
          </p:cNvGraphicFramePr>
          <p:nvPr>
            <p:ph idx="4294967295"/>
          </p:nvPr>
        </p:nvGraphicFramePr>
        <p:xfrm>
          <a:off x="1838326" y="1268414"/>
          <a:ext cx="8513763" cy="5483225"/>
        </p:xfrm>
        <a:graphic>
          <a:graphicData uri="http://schemas.openxmlformats.org/presentationml/2006/ole">
            <mc:AlternateContent xmlns:mc="http://schemas.openxmlformats.org/markup-compatibility/2006">
              <mc:Choice xmlns:v="urn:schemas-microsoft-com:vml" Requires="v">
                <p:oleObj spid="_x0000_s178180" name="Document" r:id="rId3" imgW="3911544" imgH="2518889" progId="Word.Document.8">
                  <p:embed/>
                </p:oleObj>
              </mc:Choice>
              <mc:Fallback>
                <p:oleObj name="Document" r:id="rId3" imgW="3911544" imgH="2518889" progId="Word.Document.8">
                  <p:embed/>
                  <p:pic>
                    <p:nvPicPr>
                      <p:cNvPr id="20483" name="Object 2">
                        <a:extLst>
                          <a:ext uri="{FF2B5EF4-FFF2-40B4-BE49-F238E27FC236}">
                            <a16:creationId xmlns:a16="http://schemas.microsoft.com/office/drawing/2014/main" id="{C4E3685B-3BA5-49F4-8CFF-088FBF731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326" y="1268414"/>
                        <a:ext cx="8513763" cy="548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a:extLst>
              <a:ext uri="{FF2B5EF4-FFF2-40B4-BE49-F238E27FC236}">
                <a16:creationId xmlns:a16="http://schemas.microsoft.com/office/drawing/2014/main" id="{117E99EC-0E49-4BDF-82CA-5B429DEAE0E9}"/>
              </a:ext>
            </a:extLst>
          </p:cNvPr>
          <p:cNvSpPr>
            <a:spLocks noGrp="1" noRot="1" noChangeArrowheads="1"/>
          </p:cNvSpPr>
          <p:nvPr>
            <p:ph type="title"/>
          </p:nvPr>
        </p:nvSpPr>
        <p:spPr/>
        <p:txBody>
          <a:bodyPr/>
          <a:lstStyle/>
          <a:p>
            <a:endParaRPr lang="zh-CN" altLang="zh-CN"/>
          </a:p>
        </p:txBody>
      </p:sp>
      <p:graphicFrame>
        <p:nvGraphicFramePr>
          <p:cNvPr id="21507" name="Object 2">
            <a:extLst>
              <a:ext uri="{FF2B5EF4-FFF2-40B4-BE49-F238E27FC236}">
                <a16:creationId xmlns:a16="http://schemas.microsoft.com/office/drawing/2014/main" id="{E63007CF-8D53-45DF-8A91-2792D1B2DA49}"/>
              </a:ext>
            </a:extLst>
          </p:cNvPr>
          <p:cNvGraphicFramePr>
            <a:graphicFrameLocks noChangeAspect="1"/>
          </p:cNvGraphicFramePr>
          <p:nvPr>
            <p:ph idx="4294967295"/>
          </p:nvPr>
        </p:nvGraphicFramePr>
        <p:xfrm>
          <a:off x="1893888" y="1341439"/>
          <a:ext cx="8316912" cy="5741987"/>
        </p:xfrm>
        <a:graphic>
          <a:graphicData uri="http://schemas.openxmlformats.org/presentationml/2006/ole">
            <mc:AlternateContent xmlns:mc="http://schemas.openxmlformats.org/markup-compatibility/2006">
              <mc:Choice xmlns:v="urn:schemas-microsoft-com:vml" Requires="v">
                <p:oleObj spid="_x0000_s179204" name="Document" r:id="rId3" imgW="4026495" imgH="2779668" progId="Word.Document.8">
                  <p:embed/>
                </p:oleObj>
              </mc:Choice>
              <mc:Fallback>
                <p:oleObj name="Document" r:id="rId3" imgW="4026495" imgH="2779668" progId="Word.Document.8">
                  <p:embed/>
                  <p:pic>
                    <p:nvPicPr>
                      <p:cNvPr id="21507" name="Object 2">
                        <a:extLst>
                          <a:ext uri="{FF2B5EF4-FFF2-40B4-BE49-F238E27FC236}">
                            <a16:creationId xmlns:a16="http://schemas.microsoft.com/office/drawing/2014/main" id="{E63007CF-8D53-45DF-8A91-2792D1B2D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888" y="1341439"/>
                        <a:ext cx="8316912" cy="574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3D66C24-F98C-4DE6-A9D1-D38550237E13}"/>
              </a:ext>
            </a:extLst>
          </p:cNvPr>
          <p:cNvSpPr>
            <a:spLocks noGrp="1" noRot="1" noChangeArrowheads="1"/>
          </p:cNvSpPr>
          <p:nvPr>
            <p:ph type="title"/>
          </p:nvPr>
        </p:nvSpPr>
        <p:spPr/>
        <p:txBody>
          <a:bodyPr/>
          <a:lstStyle/>
          <a:p>
            <a:endParaRPr lang="zh-CN" altLang="zh-CN"/>
          </a:p>
        </p:txBody>
      </p:sp>
      <p:graphicFrame>
        <p:nvGraphicFramePr>
          <p:cNvPr id="22531" name="Object 2">
            <a:extLst>
              <a:ext uri="{FF2B5EF4-FFF2-40B4-BE49-F238E27FC236}">
                <a16:creationId xmlns:a16="http://schemas.microsoft.com/office/drawing/2014/main" id="{E4E60B4F-A4E5-4BBE-B4FD-171C0FCE5F6E}"/>
              </a:ext>
            </a:extLst>
          </p:cNvPr>
          <p:cNvGraphicFramePr>
            <a:graphicFrameLocks noChangeAspect="1"/>
          </p:cNvGraphicFramePr>
          <p:nvPr>
            <p:ph idx="4294967295"/>
          </p:nvPr>
        </p:nvGraphicFramePr>
        <p:xfrm>
          <a:off x="1947863" y="1352550"/>
          <a:ext cx="8566150" cy="5499100"/>
        </p:xfrm>
        <a:graphic>
          <a:graphicData uri="http://schemas.openxmlformats.org/presentationml/2006/ole">
            <mc:AlternateContent xmlns:mc="http://schemas.openxmlformats.org/markup-compatibility/2006">
              <mc:Choice xmlns:v="urn:schemas-microsoft-com:vml" Requires="v">
                <p:oleObj spid="_x0000_s180228" name="Document" r:id="rId3" imgW="3963662" imgH="2544610" progId="Word.Document.8">
                  <p:embed/>
                </p:oleObj>
              </mc:Choice>
              <mc:Fallback>
                <p:oleObj name="Document" r:id="rId3" imgW="3963662" imgH="2544610" progId="Word.Document.8">
                  <p:embed/>
                  <p:pic>
                    <p:nvPicPr>
                      <p:cNvPr id="22531" name="Object 2">
                        <a:extLst>
                          <a:ext uri="{FF2B5EF4-FFF2-40B4-BE49-F238E27FC236}">
                            <a16:creationId xmlns:a16="http://schemas.microsoft.com/office/drawing/2014/main" id="{E4E60B4F-A4E5-4BBE-B4FD-171C0FCE5F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863" y="1352550"/>
                        <a:ext cx="8566150" cy="54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99CE750-0CE4-4D8A-8BAA-5FAC482DEDEB}"/>
              </a:ext>
            </a:extLst>
          </p:cNvPr>
          <p:cNvSpPr>
            <a:spLocks noGrp="1" noRot="1" noChangeArrowheads="1"/>
          </p:cNvSpPr>
          <p:nvPr>
            <p:ph type="title"/>
          </p:nvPr>
        </p:nvSpPr>
        <p:spPr/>
        <p:txBody>
          <a:bodyPr/>
          <a:lstStyle/>
          <a:p>
            <a:endParaRPr lang="zh-CN" altLang="zh-CN"/>
          </a:p>
        </p:txBody>
      </p:sp>
      <p:sp>
        <p:nvSpPr>
          <p:cNvPr id="23555" name="Rectangle 8">
            <a:extLst>
              <a:ext uri="{FF2B5EF4-FFF2-40B4-BE49-F238E27FC236}">
                <a16:creationId xmlns:a16="http://schemas.microsoft.com/office/drawing/2014/main" id="{3102711C-0ED2-481D-B961-DFB35FC77C41}"/>
              </a:ext>
            </a:extLst>
          </p:cNvPr>
          <p:cNvSpPr>
            <a:spLocks noGrp="1" noRot="1" noChangeAspect="1" noChangeArrowheads="1"/>
          </p:cNvSpPr>
          <p:nvPr>
            <p:ph type="body" idx="1"/>
          </p:nvPr>
        </p:nvSpPr>
        <p:spPr>
          <a:xfrm>
            <a:off x="1825625" y="1463676"/>
            <a:ext cx="8540750" cy="4989513"/>
          </a:xfrm>
        </p:spPr>
        <p:txBody>
          <a:bodyPr/>
          <a:lstStyle/>
          <a:p>
            <a:endParaRPr lang="en-US" altLang="zh-CN"/>
          </a:p>
          <a:p>
            <a:endParaRPr lang="en-US" altLang="zh-CN"/>
          </a:p>
          <a:p>
            <a:endParaRPr lang="en-US" altLang="zh-CN"/>
          </a:p>
          <a:p>
            <a:endParaRPr lang="en-US" altLang="zh-CN"/>
          </a:p>
          <a:p>
            <a:r>
              <a:rPr lang="en-US" altLang="zh-CN"/>
              <a:t>      </a:t>
            </a:r>
          </a:p>
          <a:p>
            <a:endParaRPr lang="en-US" altLang="zh-CN"/>
          </a:p>
          <a:p>
            <a:endParaRPr lang="en-US" altLang="zh-CN"/>
          </a:p>
          <a:p>
            <a:r>
              <a:rPr lang="en-US" altLang="zh-CN"/>
              <a:t>      </a:t>
            </a:r>
          </a:p>
        </p:txBody>
      </p:sp>
      <p:graphicFrame>
        <p:nvGraphicFramePr>
          <p:cNvPr id="23556" name="Object 2">
            <a:extLst>
              <a:ext uri="{FF2B5EF4-FFF2-40B4-BE49-F238E27FC236}">
                <a16:creationId xmlns:a16="http://schemas.microsoft.com/office/drawing/2014/main" id="{2B5AB55D-27E5-402A-9629-4BB9AF89D317}"/>
              </a:ext>
            </a:extLst>
          </p:cNvPr>
          <p:cNvGraphicFramePr>
            <a:graphicFrameLocks noChangeAspect="1"/>
          </p:cNvGraphicFramePr>
          <p:nvPr>
            <p:ph idx="4294967295"/>
          </p:nvPr>
        </p:nvGraphicFramePr>
        <p:xfrm>
          <a:off x="1949451" y="1263650"/>
          <a:ext cx="8404225" cy="5189538"/>
        </p:xfrm>
        <a:graphic>
          <a:graphicData uri="http://schemas.openxmlformats.org/presentationml/2006/ole">
            <mc:AlternateContent xmlns:mc="http://schemas.openxmlformats.org/markup-compatibility/2006">
              <mc:Choice xmlns:v="urn:schemas-microsoft-com:vml" Requires="v">
                <p:oleObj spid="_x0000_s181252" name="Document" r:id="rId3" imgW="4234034" imgH="2614843" progId="Word.Document.8">
                  <p:embed/>
                </p:oleObj>
              </mc:Choice>
              <mc:Fallback>
                <p:oleObj name="Document" r:id="rId3" imgW="4234034" imgH="2614843" progId="Word.Document.8">
                  <p:embed/>
                  <p:pic>
                    <p:nvPicPr>
                      <p:cNvPr id="23556" name="Object 2">
                        <a:extLst>
                          <a:ext uri="{FF2B5EF4-FFF2-40B4-BE49-F238E27FC236}">
                            <a16:creationId xmlns:a16="http://schemas.microsoft.com/office/drawing/2014/main" id="{2B5AB55D-27E5-402A-9629-4BB9AF89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451" y="1263650"/>
                        <a:ext cx="8404225" cy="518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648FBA-D608-4369-BF25-ADE384662CA1}"/>
              </a:ext>
            </a:extLst>
          </p:cNvPr>
          <p:cNvSpPr txBox="1">
            <a:spLocks noChangeArrowheads="1"/>
          </p:cNvSpPr>
          <p:nvPr/>
        </p:nvSpPr>
        <p:spPr bwMode="auto">
          <a:xfrm>
            <a:off x="952499" y="2286002"/>
            <a:ext cx="10515599" cy="3581398"/>
          </a:xfrm>
          <a:prstGeom prst="rect">
            <a:avLst/>
          </a:prstGeom>
          <a:noFill/>
          <a:ln w="9525">
            <a:noFill/>
            <a:miter lim="800000"/>
            <a:headEnd/>
            <a:tailEnd/>
          </a:ln>
        </p:spPr>
        <p:txBody>
          <a:bodyPr/>
          <a:lstStyle/>
          <a:p>
            <a:pPr>
              <a:buClr>
                <a:schemeClr val="folHlink"/>
              </a:buClr>
              <a:defRPr/>
            </a:pPr>
            <a:r>
              <a:rPr lang="en-US" altLang="zh-CN" sz="2800" dirty="0">
                <a:solidFill>
                  <a:srgbClr val="002060"/>
                </a:solidFill>
              </a:rPr>
              <a:t>       </a:t>
            </a:r>
            <a:r>
              <a:rPr lang="zh-CN" altLang="zh-CN" sz="2800" dirty="0">
                <a:solidFill>
                  <a:srgbClr val="002060"/>
                </a:solidFill>
              </a:rPr>
              <a:t>在实际问题中，研究多指标（变量）问题是经常遇到的，然而在多数情况下，不同指标之间是有一定相关性。由于指标较多再加上指标之间有一定的相关性，势必增加了分析问题的复杂性。主成分分析就是设法将原来的指标重新组合成一族新的互相无关的</a:t>
            </a:r>
            <a:r>
              <a:rPr lang="zh-CN" altLang="en-US" sz="2800" dirty="0">
                <a:solidFill>
                  <a:srgbClr val="002060"/>
                </a:solidFill>
              </a:rPr>
              <a:t>、</a:t>
            </a:r>
            <a:r>
              <a:rPr lang="zh-CN" altLang="zh-CN" sz="2800" dirty="0">
                <a:solidFill>
                  <a:srgbClr val="002060"/>
                </a:solidFill>
              </a:rPr>
              <a:t>较少的综合指标，尽可能多地反映原来指标的信息。这种将多个指标转化为少数相互无关的综合指标的统计方法叫主成分分析。</a:t>
            </a:r>
            <a:endParaRPr lang="zh-CN" altLang="en-US" sz="2800" dirty="0">
              <a:solidFill>
                <a:srgbClr val="002060"/>
              </a:solidFill>
            </a:endParaRPr>
          </a:p>
        </p:txBody>
      </p:sp>
      <p:sp>
        <p:nvSpPr>
          <p:cNvPr id="40963" name="矩形 6">
            <a:extLst>
              <a:ext uri="{FF2B5EF4-FFF2-40B4-BE49-F238E27FC236}">
                <a16:creationId xmlns:a16="http://schemas.microsoft.com/office/drawing/2014/main" id="{CF33E82D-A41A-4851-A990-B55715A4D821}"/>
              </a:ext>
            </a:extLst>
          </p:cNvPr>
          <p:cNvSpPr>
            <a:spLocks noChangeArrowheads="1"/>
          </p:cNvSpPr>
          <p:nvPr/>
        </p:nvSpPr>
        <p:spPr bwMode="auto">
          <a:xfrm>
            <a:off x="1557338" y="1604964"/>
            <a:ext cx="6786562" cy="523875"/>
          </a:xfrm>
          <a:prstGeom prst="rect">
            <a:avLst/>
          </a:prstGeom>
          <a:noFill/>
          <a:ln w="9525">
            <a:noFill/>
            <a:miter lim="800000"/>
            <a:headEnd/>
            <a:tailEnd/>
          </a:ln>
        </p:spPr>
        <p:txBody>
          <a:bodyPr>
            <a:spAutoFit/>
          </a:bodyPr>
          <a:lstStyle/>
          <a:p>
            <a:pPr eaLnBrk="1" hangingPunct="1">
              <a:defRPr/>
            </a:pPr>
            <a:r>
              <a:rPr lang="zh-CN" altLang="en-US" sz="2800" b="1" dirty="0">
                <a:solidFill>
                  <a:srgbClr val="002060"/>
                </a:solidFill>
              </a:rPr>
              <a:t>主成分分析的基本思想</a:t>
            </a:r>
          </a:p>
        </p:txBody>
      </p:sp>
      <p:sp>
        <p:nvSpPr>
          <p:cNvPr id="6148" name="Rectangle 4">
            <a:extLst>
              <a:ext uri="{FF2B5EF4-FFF2-40B4-BE49-F238E27FC236}">
                <a16:creationId xmlns:a16="http://schemas.microsoft.com/office/drawing/2014/main" id="{79A61692-DFFE-46C6-9806-D11D2DF9CA13}"/>
              </a:ext>
            </a:extLst>
          </p:cNvPr>
          <p:cNvSpPr>
            <a:spLocks noGrp="1" noRot="1" noChangeArrowheads="1"/>
          </p:cNvSpPr>
          <p:nvPr>
            <p:ph type="title"/>
          </p:nvPr>
        </p:nvSpPr>
        <p:spPr/>
        <p:txBody>
          <a:bodyPr>
            <a:normAutofit/>
          </a:bodyPr>
          <a:lstStyle/>
          <a:p>
            <a:r>
              <a:rPr lang="zh-CN" altLang="en-US" sz="2800" dirty="0">
                <a:solidFill>
                  <a:srgbClr val="002060"/>
                </a:solidFill>
              </a:rPr>
              <a:t>第一节  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0D566A-991F-468D-A8A1-7B3D69E86997}"/>
              </a:ext>
            </a:extLst>
          </p:cNvPr>
          <p:cNvSpPr txBox="1">
            <a:spLocks noRot="1" noChangeArrowheads="1"/>
          </p:cNvSpPr>
          <p:nvPr/>
        </p:nvSpPr>
        <p:spPr>
          <a:xfrm>
            <a:off x="1992314" y="260350"/>
            <a:ext cx="5934075" cy="482600"/>
          </a:xfrm>
          <a:prstGeom prst="rect">
            <a:avLst/>
          </a:prstGeom>
        </p:spPr>
        <p:txBody>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charset="0"/>
                <a:ea typeface="黑体" pitchFamily="2" charset="-122"/>
              </a:defRPr>
            </a:lvl2pPr>
            <a:lvl3pPr algn="l" rtl="0" eaLnBrk="0" fontAlgn="base" hangingPunct="0">
              <a:spcBef>
                <a:spcPct val="0"/>
              </a:spcBef>
              <a:spcAft>
                <a:spcPct val="0"/>
              </a:spcAft>
              <a:defRPr sz="2400">
                <a:solidFill>
                  <a:schemeClr val="bg1"/>
                </a:solidFill>
                <a:latin typeface="Arial" charset="0"/>
                <a:ea typeface="黑体" pitchFamily="2" charset="-122"/>
              </a:defRPr>
            </a:lvl3pPr>
            <a:lvl4pPr algn="l" rtl="0" eaLnBrk="0" fontAlgn="base" hangingPunct="0">
              <a:spcBef>
                <a:spcPct val="0"/>
              </a:spcBef>
              <a:spcAft>
                <a:spcPct val="0"/>
              </a:spcAft>
              <a:defRPr sz="2400">
                <a:solidFill>
                  <a:schemeClr val="bg1"/>
                </a:solidFill>
                <a:latin typeface="Arial" charset="0"/>
                <a:ea typeface="黑体" pitchFamily="2" charset="-122"/>
              </a:defRPr>
            </a:lvl4pPr>
            <a:lvl5pPr algn="l" rtl="0" eaLnBrk="0" fontAlgn="base" hangingPunct="0">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pPr>
              <a:defRPr/>
            </a:pPr>
            <a:r>
              <a:rPr lang="zh-CN" altLang="en-US" sz="3200" b="1" kern="0">
                <a:latin typeface="宋体" panose="02010600030101010101" pitchFamily="2" charset="-122"/>
                <a:ea typeface="宋体" panose="02010600030101010101" pitchFamily="2" charset="-122"/>
              </a:rPr>
              <a:t>第三节  主成分的性质</a:t>
            </a:r>
            <a:r>
              <a:rPr lang="zh-CN" altLang="en-US" b="1" kern="0">
                <a:latin typeface="宋体" panose="02010600030101010101" pitchFamily="2" charset="-122"/>
                <a:ea typeface="宋体" panose="02010600030101010101" pitchFamily="2" charset="-122"/>
              </a:rPr>
              <a:t> </a:t>
            </a:r>
            <a:endParaRPr lang="zh-CN" altLang="en-US" b="1" kern="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42DBE738-E5DC-48A9-97F9-2694DD002CDA}"/>
              </a:ext>
            </a:extLst>
          </p:cNvPr>
          <p:cNvSpPr txBox="1"/>
          <p:nvPr/>
        </p:nvSpPr>
        <p:spPr>
          <a:xfrm>
            <a:off x="2495551" y="1989138"/>
            <a:ext cx="5616575" cy="1816100"/>
          </a:xfrm>
          <a:prstGeom prst="rect">
            <a:avLst/>
          </a:prstGeom>
          <a:noFill/>
        </p:spPr>
        <p:txBody>
          <a:bodyPr>
            <a:spAutoFit/>
          </a:bodyPr>
          <a:lstStyle/>
          <a:p>
            <a:pPr marL="457200" indent="-457200">
              <a:buFont typeface="Arial" panose="020B0604020202020204" pitchFamily="34" charset="0"/>
              <a:buChar char="•"/>
              <a:defRPr/>
            </a:pPr>
            <a:r>
              <a:rPr lang="zh-CN" altLang="en-US" sz="2800" b="1" dirty="0">
                <a:latin typeface="宋体" panose="02010600030101010101" pitchFamily="2" charset="-122"/>
              </a:rPr>
              <a:t>主成分的一般性质</a:t>
            </a:r>
            <a:endParaRPr lang="en-US" altLang="zh-CN" sz="2800" b="1" dirty="0">
              <a:latin typeface="宋体" panose="02010600030101010101" pitchFamily="2" charset="-122"/>
            </a:endParaRPr>
          </a:p>
          <a:p>
            <a:pPr>
              <a:defRPr/>
            </a:pPr>
            <a:endParaRPr lang="en-US" altLang="zh-CN" sz="2800" b="1" dirty="0">
              <a:latin typeface="宋体" panose="02010600030101010101" pitchFamily="2" charset="-122"/>
            </a:endParaRPr>
          </a:p>
          <a:p>
            <a:pPr>
              <a:defRPr/>
            </a:pPr>
            <a:endParaRPr lang="en-US" altLang="zh-CN" sz="2800" b="1" dirty="0">
              <a:latin typeface="宋体" panose="02010600030101010101" pitchFamily="2" charset="-122"/>
            </a:endParaRPr>
          </a:p>
          <a:p>
            <a:pPr marL="457200" indent="-457200">
              <a:buFont typeface="Arial" panose="020B0604020202020204" pitchFamily="34" charset="0"/>
              <a:buChar char="•"/>
              <a:defRPr/>
            </a:pPr>
            <a:r>
              <a:rPr lang="zh-CN" altLang="en-US" sz="2800" b="1" dirty="0">
                <a:latin typeface="宋体" panose="02010600030101010101" pitchFamily="2" charset="-122"/>
              </a:rPr>
              <a:t>主成分的方差贡献</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4A014A2-5AD0-478D-B572-487A333237F7}"/>
              </a:ext>
            </a:extLst>
          </p:cNvPr>
          <p:cNvSpPr>
            <a:spLocks noGrp="1" noRot="1" noChangeArrowheads="1"/>
          </p:cNvSpPr>
          <p:nvPr>
            <p:ph type="title"/>
          </p:nvPr>
        </p:nvSpPr>
        <p:spPr/>
        <p:txBody>
          <a:bodyPr/>
          <a:lstStyle/>
          <a:p>
            <a:r>
              <a:rPr lang="en-US" altLang="zh-CN"/>
              <a:t> </a:t>
            </a:r>
            <a:r>
              <a:rPr lang="zh-CN" altLang="en-US"/>
              <a:t>一、主成分的一般性质 </a:t>
            </a:r>
          </a:p>
        </p:txBody>
      </p:sp>
      <p:graphicFrame>
        <p:nvGraphicFramePr>
          <p:cNvPr id="25603" name="Object 2">
            <a:extLst>
              <a:ext uri="{FF2B5EF4-FFF2-40B4-BE49-F238E27FC236}">
                <a16:creationId xmlns:a16="http://schemas.microsoft.com/office/drawing/2014/main" id="{4591008D-0CAC-43D0-BEA8-E5EBA2EC7BBF}"/>
              </a:ext>
            </a:extLst>
          </p:cNvPr>
          <p:cNvGraphicFramePr>
            <a:graphicFrameLocks noChangeAspect="1"/>
          </p:cNvGraphicFramePr>
          <p:nvPr>
            <p:ph idx="4294967295"/>
          </p:nvPr>
        </p:nvGraphicFramePr>
        <p:xfrm>
          <a:off x="2235201" y="1489076"/>
          <a:ext cx="7720013" cy="4665663"/>
        </p:xfrm>
        <a:graphic>
          <a:graphicData uri="http://schemas.openxmlformats.org/presentationml/2006/ole">
            <mc:AlternateContent xmlns:mc="http://schemas.openxmlformats.org/markup-compatibility/2006">
              <mc:Choice xmlns:v="urn:schemas-microsoft-com:vml" Requires="v">
                <p:oleObj spid="_x0000_s182276" name="Document" r:id="rId3" imgW="3502864" imgH="2117822" progId="Word.Document.8">
                  <p:embed/>
                </p:oleObj>
              </mc:Choice>
              <mc:Fallback>
                <p:oleObj name="Document" r:id="rId3" imgW="3502864" imgH="2117822" progId="Word.Document.8">
                  <p:embed/>
                  <p:pic>
                    <p:nvPicPr>
                      <p:cNvPr id="25603" name="Object 2">
                        <a:extLst>
                          <a:ext uri="{FF2B5EF4-FFF2-40B4-BE49-F238E27FC236}">
                            <a16:creationId xmlns:a16="http://schemas.microsoft.com/office/drawing/2014/main" id="{4591008D-0CAC-43D0-BEA8-E5EBA2EC7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1" y="1489076"/>
                        <a:ext cx="7720013" cy="466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8FD64A96-02D5-4E87-88EB-18AA63AC1954}"/>
              </a:ext>
            </a:extLst>
          </p:cNvPr>
          <p:cNvSpPr>
            <a:spLocks noGrp="1" noRot="1" noChangeArrowheads="1"/>
          </p:cNvSpPr>
          <p:nvPr>
            <p:ph type="title"/>
          </p:nvPr>
        </p:nvSpPr>
        <p:spPr/>
        <p:txBody>
          <a:bodyPr/>
          <a:lstStyle/>
          <a:p>
            <a:endParaRPr lang="zh-CN" altLang="zh-CN"/>
          </a:p>
        </p:txBody>
      </p:sp>
      <p:graphicFrame>
        <p:nvGraphicFramePr>
          <p:cNvPr id="26627" name="Object 2">
            <a:extLst>
              <a:ext uri="{FF2B5EF4-FFF2-40B4-BE49-F238E27FC236}">
                <a16:creationId xmlns:a16="http://schemas.microsoft.com/office/drawing/2014/main" id="{B0F77EF3-7C9A-4824-9F23-E49900BB964C}"/>
              </a:ext>
            </a:extLst>
          </p:cNvPr>
          <p:cNvGraphicFramePr>
            <a:graphicFrameLocks noChangeAspect="1"/>
          </p:cNvGraphicFramePr>
          <p:nvPr>
            <p:ph idx="4294967295"/>
          </p:nvPr>
        </p:nvGraphicFramePr>
        <p:xfrm>
          <a:off x="1827214" y="1335088"/>
          <a:ext cx="8512175" cy="5499100"/>
        </p:xfrm>
        <a:graphic>
          <a:graphicData uri="http://schemas.openxmlformats.org/presentationml/2006/ole">
            <mc:AlternateContent xmlns:mc="http://schemas.openxmlformats.org/markup-compatibility/2006">
              <mc:Choice xmlns:v="urn:schemas-microsoft-com:vml" Requires="v">
                <p:oleObj spid="_x0000_s183300" name="Document" r:id="rId3" imgW="3739884" imgH="2416825" progId="Word.Document.8">
                  <p:embed/>
                </p:oleObj>
              </mc:Choice>
              <mc:Fallback>
                <p:oleObj name="Document" r:id="rId3" imgW="3739884" imgH="2416825" progId="Word.Document.8">
                  <p:embed/>
                  <p:pic>
                    <p:nvPicPr>
                      <p:cNvPr id="26627" name="Object 2">
                        <a:extLst>
                          <a:ext uri="{FF2B5EF4-FFF2-40B4-BE49-F238E27FC236}">
                            <a16:creationId xmlns:a16="http://schemas.microsoft.com/office/drawing/2014/main" id="{B0F77EF3-7C9A-4824-9F23-E49900BB9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4" y="1335088"/>
                        <a:ext cx="8512175" cy="54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7B582D6-1EB9-4348-90C8-A63ACC2FAD73}"/>
              </a:ext>
            </a:extLst>
          </p:cNvPr>
          <p:cNvSpPr>
            <a:spLocks noGrp="1" noRot="1" noChangeArrowheads="1"/>
          </p:cNvSpPr>
          <p:nvPr>
            <p:ph type="title"/>
          </p:nvPr>
        </p:nvSpPr>
        <p:spPr/>
        <p:txBody>
          <a:bodyPr/>
          <a:lstStyle/>
          <a:p>
            <a:endParaRPr lang="zh-CN" altLang="zh-CN"/>
          </a:p>
        </p:txBody>
      </p:sp>
      <p:graphicFrame>
        <p:nvGraphicFramePr>
          <p:cNvPr id="27651" name="Object 2">
            <a:extLst>
              <a:ext uri="{FF2B5EF4-FFF2-40B4-BE49-F238E27FC236}">
                <a16:creationId xmlns:a16="http://schemas.microsoft.com/office/drawing/2014/main" id="{A2C89832-E264-41C4-8D4D-9A6841E1B309}"/>
              </a:ext>
            </a:extLst>
          </p:cNvPr>
          <p:cNvGraphicFramePr>
            <a:graphicFrameLocks noChangeAspect="1"/>
          </p:cNvGraphicFramePr>
          <p:nvPr>
            <p:ph idx="4294967295"/>
          </p:nvPr>
        </p:nvGraphicFramePr>
        <p:xfrm>
          <a:off x="1865314" y="1341438"/>
          <a:ext cx="8461375" cy="5395912"/>
        </p:xfrm>
        <a:graphic>
          <a:graphicData uri="http://schemas.openxmlformats.org/presentationml/2006/ole">
            <mc:AlternateContent xmlns:mc="http://schemas.openxmlformats.org/markup-compatibility/2006">
              <mc:Choice xmlns:v="urn:schemas-microsoft-com:vml" Requires="v">
                <p:oleObj spid="_x0000_s184324" name="Document" r:id="rId3" imgW="3960384" imgH="2524999" progId="Word.Document.8">
                  <p:embed/>
                </p:oleObj>
              </mc:Choice>
              <mc:Fallback>
                <p:oleObj name="Document" r:id="rId3" imgW="3960384" imgH="2524999" progId="Word.Document.8">
                  <p:embed/>
                  <p:pic>
                    <p:nvPicPr>
                      <p:cNvPr id="27651" name="Object 2">
                        <a:extLst>
                          <a:ext uri="{FF2B5EF4-FFF2-40B4-BE49-F238E27FC236}">
                            <a16:creationId xmlns:a16="http://schemas.microsoft.com/office/drawing/2014/main" id="{A2C89832-E264-41C4-8D4D-9A6841E1B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4" y="1341438"/>
                        <a:ext cx="8461375"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B234FF4-925C-40E9-93EC-C80414AA69A9}"/>
              </a:ext>
            </a:extLst>
          </p:cNvPr>
          <p:cNvSpPr>
            <a:spLocks noGrp="1" noRot="1" noChangeArrowheads="1"/>
          </p:cNvSpPr>
          <p:nvPr>
            <p:ph type="title"/>
          </p:nvPr>
        </p:nvSpPr>
        <p:spPr/>
        <p:txBody>
          <a:bodyPr/>
          <a:lstStyle/>
          <a:p>
            <a:r>
              <a:rPr lang="zh-CN" altLang="en-US"/>
              <a:t>二、主成分的方差贡献率</a:t>
            </a:r>
          </a:p>
        </p:txBody>
      </p:sp>
      <p:graphicFrame>
        <p:nvGraphicFramePr>
          <p:cNvPr id="28675" name="Object 2">
            <a:extLst>
              <a:ext uri="{FF2B5EF4-FFF2-40B4-BE49-F238E27FC236}">
                <a16:creationId xmlns:a16="http://schemas.microsoft.com/office/drawing/2014/main" id="{F1BF1721-A370-420D-8959-0F278182539C}"/>
              </a:ext>
            </a:extLst>
          </p:cNvPr>
          <p:cNvGraphicFramePr>
            <a:graphicFrameLocks noChangeAspect="1"/>
          </p:cNvGraphicFramePr>
          <p:nvPr>
            <p:ph idx="4294967295"/>
          </p:nvPr>
        </p:nvGraphicFramePr>
        <p:xfrm>
          <a:off x="2105026" y="1643063"/>
          <a:ext cx="8118475" cy="4165600"/>
        </p:xfrm>
        <a:graphic>
          <a:graphicData uri="http://schemas.openxmlformats.org/presentationml/2006/ole">
            <mc:AlternateContent xmlns:mc="http://schemas.openxmlformats.org/markup-compatibility/2006">
              <mc:Choice xmlns:v="urn:schemas-microsoft-com:vml" Requires="v">
                <p:oleObj spid="_x0000_s185348" name="Document" r:id="rId3" imgW="3502377" imgH="1796957" progId="Word.Document.8">
                  <p:embed/>
                </p:oleObj>
              </mc:Choice>
              <mc:Fallback>
                <p:oleObj name="Document" r:id="rId3" imgW="3502377" imgH="1796957" progId="Word.Document.8">
                  <p:embed/>
                  <p:pic>
                    <p:nvPicPr>
                      <p:cNvPr id="28675" name="Object 2">
                        <a:extLst>
                          <a:ext uri="{FF2B5EF4-FFF2-40B4-BE49-F238E27FC236}">
                            <a16:creationId xmlns:a16="http://schemas.microsoft.com/office/drawing/2014/main" id="{F1BF1721-A370-420D-8959-0F2781825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26" y="1643063"/>
                        <a:ext cx="8118475" cy="416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352A565-4BF5-4155-9270-4F2EC5E7F7F5}"/>
              </a:ext>
            </a:extLst>
          </p:cNvPr>
          <p:cNvSpPr>
            <a:spLocks noGrp="1" noRot="1" noChangeArrowheads="1"/>
          </p:cNvSpPr>
          <p:nvPr>
            <p:ph type="title"/>
          </p:nvPr>
        </p:nvSpPr>
        <p:spPr/>
        <p:txBody>
          <a:bodyPr/>
          <a:lstStyle/>
          <a:p>
            <a:endParaRPr lang="zh-CN" altLang="zh-CN"/>
          </a:p>
        </p:txBody>
      </p:sp>
      <p:sp>
        <p:nvSpPr>
          <p:cNvPr id="29699" name="Rectangle 8">
            <a:extLst>
              <a:ext uri="{FF2B5EF4-FFF2-40B4-BE49-F238E27FC236}">
                <a16:creationId xmlns:a16="http://schemas.microsoft.com/office/drawing/2014/main" id="{A5D9D704-1C55-44E8-AEA5-9FA3ED6DA921}"/>
              </a:ext>
            </a:extLst>
          </p:cNvPr>
          <p:cNvSpPr>
            <a:spLocks noGrp="1" noRot="1" noChangeAspect="1" noChangeArrowheads="1"/>
          </p:cNvSpPr>
          <p:nvPr>
            <p:ph type="body" idx="1"/>
          </p:nvPr>
        </p:nvSpPr>
        <p:spPr/>
        <p:txBody>
          <a:bodyPr/>
          <a:lstStyle/>
          <a:p>
            <a:r>
              <a:rPr lang="en-US" altLang="zh-CN"/>
              <a:t>       </a:t>
            </a:r>
          </a:p>
        </p:txBody>
      </p:sp>
      <p:graphicFrame>
        <p:nvGraphicFramePr>
          <p:cNvPr id="29700" name="Object 2">
            <a:extLst>
              <a:ext uri="{FF2B5EF4-FFF2-40B4-BE49-F238E27FC236}">
                <a16:creationId xmlns:a16="http://schemas.microsoft.com/office/drawing/2014/main" id="{1C8519F0-D0C3-4323-BE30-B53732963CFC}"/>
              </a:ext>
            </a:extLst>
          </p:cNvPr>
          <p:cNvGraphicFramePr>
            <a:graphicFrameLocks noChangeAspect="1"/>
          </p:cNvGraphicFramePr>
          <p:nvPr>
            <p:ph idx="4294967295"/>
          </p:nvPr>
        </p:nvGraphicFramePr>
        <p:xfrm>
          <a:off x="2024063" y="1501775"/>
          <a:ext cx="8367712" cy="4146550"/>
        </p:xfrm>
        <a:graphic>
          <a:graphicData uri="http://schemas.openxmlformats.org/presentationml/2006/ole">
            <mc:AlternateContent xmlns:mc="http://schemas.openxmlformats.org/markup-compatibility/2006">
              <mc:Choice xmlns:v="urn:schemas-microsoft-com:vml" Requires="v">
                <p:oleObj spid="_x0000_s186372" name="Document" r:id="rId3" imgW="3815102" imgH="1890549" progId="Word.Document.8">
                  <p:embed/>
                </p:oleObj>
              </mc:Choice>
              <mc:Fallback>
                <p:oleObj name="Document" r:id="rId3" imgW="3815102" imgH="1890549" progId="Word.Document.8">
                  <p:embed/>
                  <p:pic>
                    <p:nvPicPr>
                      <p:cNvPr id="29700" name="Object 2">
                        <a:extLst>
                          <a:ext uri="{FF2B5EF4-FFF2-40B4-BE49-F238E27FC236}">
                            <a16:creationId xmlns:a16="http://schemas.microsoft.com/office/drawing/2014/main" id="{1C8519F0-D0C3-4323-BE30-B53732963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3" y="1501775"/>
                        <a:ext cx="8367712"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4FD934-6B51-4D44-A0CD-AC39FC7A5CDB}"/>
              </a:ext>
            </a:extLst>
          </p:cNvPr>
          <p:cNvSpPr txBox="1"/>
          <p:nvPr/>
        </p:nvSpPr>
        <p:spPr>
          <a:xfrm>
            <a:off x="2495551" y="1989138"/>
            <a:ext cx="6264275" cy="1384300"/>
          </a:xfrm>
          <a:prstGeom prst="rect">
            <a:avLst/>
          </a:prstGeom>
          <a:noFill/>
        </p:spPr>
        <p:txBody>
          <a:bodyPr>
            <a:spAutoFit/>
          </a:bodyPr>
          <a:lstStyle/>
          <a:p>
            <a:pPr marL="457200" indent="-457200">
              <a:buFont typeface="Arial" panose="020B0604020202020204" pitchFamily="34" charset="0"/>
              <a:buChar char="•"/>
              <a:defRPr/>
            </a:pPr>
            <a:r>
              <a:rPr lang="zh-CN" altLang="en-US" sz="2800" dirty="0"/>
              <a:t>实际应用中主成分分析的出发点</a:t>
            </a:r>
            <a:endParaRPr lang="en-US" altLang="zh-CN" sz="2800" dirty="0"/>
          </a:p>
          <a:p>
            <a:pPr>
              <a:defRPr/>
            </a:pPr>
            <a:endParaRPr lang="en-US" altLang="zh-CN" sz="2800" dirty="0"/>
          </a:p>
          <a:p>
            <a:pPr marL="457200" indent="-457200">
              <a:buFont typeface="Arial" panose="020B0604020202020204" pitchFamily="34" charset="0"/>
              <a:buChar char="•"/>
              <a:defRPr/>
            </a:pPr>
            <a:r>
              <a:rPr lang="zh-CN" altLang="en-US" sz="2800" dirty="0"/>
              <a:t>如何利用主成分进行综合评价</a:t>
            </a:r>
          </a:p>
        </p:txBody>
      </p:sp>
      <p:sp>
        <p:nvSpPr>
          <p:cNvPr id="3" name="Rectangle 2">
            <a:extLst>
              <a:ext uri="{FF2B5EF4-FFF2-40B4-BE49-F238E27FC236}">
                <a16:creationId xmlns:a16="http://schemas.microsoft.com/office/drawing/2014/main" id="{F6C7F591-A417-4A3D-B180-94BF177139BE}"/>
              </a:ext>
            </a:extLst>
          </p:cNvPr>
          <p:cNvSpPr txBox="1">
            <a:spLocks noRot="1" noChangeArrowheads="1"/>
          </p:cNvSpPr>
          <p:nvPr/>
        </p:nvSpPr>
        <p:spPr>
          <a:xfrm>
            <a:off x="1992314" y="188914"/>
            <a:ext cx="8505825" cy="803275"/>
          </a:xfrm>
          <a:prstGeom prst="rect">
            <a:avLst/>
          </a:prstGeom>
        </p:spPr>
        <p:txBody>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charset="0"/>
                <a:ea typeface="黑体" pitchFamily="2" charset="-122"/>
              </a:defRPr>
            </a:lvl2pPr>
            <a:lvl3pPr algn="l" rtl="0" eaLnBrk="0" fontAlgn="base" hangingPunct="0">
              <a:spcBef>
                <a:spcPct val="0"/>
              </a:spcBef>
              <a:spcAft>
                <a:spcPct val="0"/>
              </a:spcAft>
              <a:defRPr sz="2400">
                <a:solidFill>
                  <a:schemeClr val="bg1"/>
                </a:solidFill>
                <a:latin typeface="Arial" charset="0"/>
                <a:ea typeface="黑体" pitchFamily="2" charset="-122"/>
              </a:defRPr>
            </a:lvl3pPr>
            <a:lvl4pPr algn="l" rtl="0" eaLnBrk="0" fontAlgn="base" hangingPunct="0">
              <a:spcBef>
                <a:spcPct val="0"/>
              </a:spcBef>
              <a:spcAft>
                <a:spcPct val="0"/>
              </a:spcAft>
              <a:defRPr sz="2400">
                <a:solidFill>
                  <a:schemeClr val="bg1"/>
                </a:solidFill>
                <a:latin typeface="Arial" charset="0"/>
                <a:ea typeface="黑体" pitchFamily="2" charset="-122"/>
              </a:defRPr>
            </a:lvl4pPr>
            <a:lvl5pPr algn="l" rtl="0" eaLnBrk="0" fontAlgn="base" hangingPunct="0">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pPr>
              <a:defRPr/>
            </a:pPr>
            <a:r>
              <a:rPr lang="zh-CN" altLang="en-US" sz="2800" kern="0"/>
              <a:t>第四节  主成分方法应用中应注意的问题 </a:t>
            </a:r>
            <a:endParaRPr lang="zh-CN" altLang="en-US" sz="2800" kern="0"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E2BD7D2-FC9E-4759-B323-1DB56367B431}"/>
              </a:ext>
            </a:extLst>
          </p:cNvPr>
          <p:cNvSpPr>
            <a:spLocks noGrp="1" noRot="1" noChangeArrowheads="1"/>
          </p:cNvSpPr>
          <p:nvPr>
            <p:ph type="title"/>
          </p:nvPr>
        </p:nvSpPr>
        <p:spPr/>
        <p:txBody>
          <a:bodyPr/>
          <a:lstStyle/>
          <a:p>
            <a:r>
              <a:rPr lang="zh-CN" altLang="en-US"/>
              <a:t>一、实际应用中主成分分析的出发点</a:t>
            </a:r>
          </a:p>
        </p:txBody>
      </p:sp>
      <p:sp>
        <p:nvSpPr>
          <p:cNvPr id="31747" name="Rectangle 5">
            <a:extLst>
              <a:ext uri="{FF2B5EF4-FFF2-40B4-BE49-F238E27FC236}">
                <a16:creationId xmlns:a16="http://schemas.microsoft.com/office/drawing/2014/main" id="{9895B3F7-5CB7-45B7-BC85-DCD8BD80EBEB}"/>
              </a:ext>
            </a:extLst>
          </p:cNvPr>
          <p:cNvSpPr>
            <a:spLocks noGrp="1" noRot="1" noChangeAspect="1" noChangeArrowheads="1"/>
          </p:cNvSpPr>
          <p:nvPr>
            <p:ph type="body" idx="1"/>
          </p:nvPr>
        </p:nvSpPr>
        <p:spPr/>
        <p:txBody>
          <a:bodyPr/>
          <a:lstStyle/>
          <a:p>
            <a:r>
              <a:rPr lang="en-US" altLang="zh-CN"/>
              <a:t>         </a:t>
            </a:r>
          </a:p>
        </p:txBody>
      </p:sp>
      <p:graphicFrame>
        <p:nvGraphicFramePr>
          <p:cNvPr id="31748" name="Object 2">
            <a:extLst>
              <a:ext uri="{FF2B5EF4-FFF2-40B4-BE49-F238E27FC236}">
                <a16:creationId xmlns:a16="http://schemas.microsoft.com/office/drawing/2014/main" id="{51BD2939-C9FF-48EF-AD34-E8BD1FF51CEE}"/>
              </a:ext>
            </a:extLst>
          </p:cNvPr>
          <p:cNvGraphicFramePr>
            <a:graphicFrameLocks noChangeAspect="1"/>
          </p:cNvGraphicFramePr>
          <p:nvPr>
            <p:ph idx="4294967295"/>
          </p:nvPr>
        </p:nvGraphicFramePr>
        <p:xfrm>
          <a:off x="2300289" y="1274764"/>
          <a:ext cx="8326437" cy="5075237"/>
        </p:xfrm>
        <a:graphic>
          <a:graphicData uri="http://schemas.openxmlformats.org/presentationml/2006/ole">
            <mc:AlternateContent xmlns:mc="http://schemas.openxmlformats.org/markup-compatibility/2006">
              <mc:Choice xmlns:v="urn:schemas-microsoft-com:vml" Requires="v">
                <p:oleObj spid="_x0000_s187396" name="Document" r:id="rId3" imgW="3712125" imgH="2262035" progId="Word.Document.8">
                  <p:embed/>
                </p:oleObj>
              </mc:Choice>
              <mc:Fallback>
                <p:oleObj name="Document" r:id="rId3" imgW="3712125" imgH="2262035" progId="Word.Document.8">
                  <p:embed/>
                  <p:pic>
                    <p:nvPicPr>
                      <p:cNvPr id="31748" name="Object 2">
                        <a:extLst>
                          <a:ext uri="{FF2B5EF4-FFF2-40B4-BE49-F238E27FC236}">
                            <a16:creationId xmlns:a16="http://schemas.microsoft.com/office/drawing/2014/main" id="{51BD2939-C9FF-48EF-AD34-E8BD1FF51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0289" y="1274764"/>
                        <a:ext cx="8326437" cy="507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C191092-6057-4B89-B24A-C2419DDAF7FF}"/>
              </a:ext>
            </a:extLst>
          </p:cNvPr>
          <p:cNvSpPr>
            <a:spLocks noGrp="1" noRot="1" noChangeArrowheads="1"/>
          </p:cNvSpPr>
          <p:nvPr>
            <p:ph type="title"/>
          </p:nvPr>
        </p:nvSpPr>
        <p:spPr/>
        <p:txBody>
          <a:bodyPr/>
          <a:lstStyle/>
          <a:p>
            <a:endParaRPr lang="zh-CN" altLang="zh-CN"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771" name="Rectangle 3">
            <a:extLst>
              <a:ext uri="{FF2B5EF4-FFF2-40B4-BE49-F238E27FC236}">
                <a16:creationId xmlns:a16="http://schemas.microsoft.com/office/drawing/2014/main" id="{72D9F640-18DB-49D3-8CD3-E53DBB7BE30C}"/>
              </a:ext>
            </a:extLst>
          </p:cNvPr>
          <p:cNvSpPr>
            <a:spLocks noGrp="1" noRot="1" noChangeAspect="1" noChangeArrowheads="1"/>
          </p:cNvSpPr>
          <p:nvPr>
            <p:ph type="body" idx="1"/>
          </p:nvPr>
        </p:nvSpPr>
        <p:spPr>
          <a:xfrm>
            <a:off x="1774825" y="1557339"/>
            <a:ext cx="8229600" cy="4784725"/>
          </a:xfrm>
        </p:spPr>
        <p:txBody>
          <a:bodyPr/>
          <a:lstStyle/>
          <a:p>
            <a:r>
              <a:rPr lang="zh-CN" altLang="en-US" b="1">
                <a:latin typeface="Times New Roman" panose="02020603050405020304" pitchFamily="18" charset="0"/>
                <a:ea typeface="宋体" panose="02010600030101010101" pitchFamily="2" charset="-122"/>
                <a:cs typeface="Times New Roman" panose="02020603050405020304" pitchFamily="18" charset="0"/>
              </a:rPr>
              <a:t>这里我们需要进一步强调的是，从相关阵求得的主成分与协差阵求得的主成分一般情况是不相同的。实际表明，这种差异有时很大。我们认为，如果各指标之间的数量级相差悬殊，特别是各指标有不同的物理量纲的话，较为合理的做法是使用</a:t>
            </a:r>
            <a:r>
              <a:rPr lang="en-US" altLang="zh-CN" b="1" i="1">
                <a:latin typeface="Times New Roman" panose="02020603050405020304" pitchFamily="18" charset="0"/>
                <a:ea typeface="宋体" panose="02010600030101010101" pitchFamily="2" charset="-122"/>
                <a:cs typeface="Times New Roman" panose="02020603050405020304" pitchFamily="18" charset="0"/>
              </a:rPr>
              <a:t>R</a:t>
            </a:r>
            <a:r>
              <a:rPr lang="zh-CN" altLang="en-US" b="1">
                <a:latin typeface="Times New Roman" panose="02020603050405020304" pitchFamily="18" charset="0"/>
                <a:ea typeface="宋体" panose="02010600030101010101" pitchFamily="2" charset="-122"/>
                <a:cs typeface="Times New Roman" panose="02020603050405020304" pitchFamily="18" charset="0"/>
              </a:rPr>
              <a:t>代替</a:t>
            </a:r>
            <a:r>
              <a:rPr lang="zh-CN" altLang="en-US" b="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b="1">
                <a:latin typeface="Times New Roman" panose="02020603050405020304" pitchFamily="18" charset="0"/>
                <a:ea typeface="宋体" panose="02010600030101010101" pitchFamily="2" charset="-122"/>
                <a:cs typeface="Times New Roman" panose="02020603050405020304" pitchFamily="18" charset="0"/>
              </a:rPr>
              <a:t>。对于研究经济问题所涉及的变量单位大都不统一，采用</a:t>
            </a:r>
            <a:r>
              <a:rPr lang="en-US" altLang="zh-CN" b="1" i="1">
                <a:latin typeface="Times New Roman" panose="02020603050405020304" pitchFamily="18" charset="0"/>
                <a:ea typeface="宋体" panose="02010600030101010101" pitchFamily="2" charset="-122"/>
                <a:cs typeface="Times New Roman" panose="02020603050405020304" pitchFamily="18" charset="0"/>
              </a:rPr>
              <a:t>R</a:t>
            </a:r>
            <a:r>
              <a:rPr lang="zh-CN" altLang="en-US" b="1">
                <a:latin typeface="Times New Roman" panose="02020603050405020304" pitchFamily="18" charset="0"/>
                <a:ea typeface="宋体" panose="02010600030101010101" pitchFamily="2" charset="-122"/>
                <a:cs typeface="Times New Roman" panose="02020603050405020304" pitchFamily="18" charset="0"/>
              </a:rPr>
              <a:t>代替</a:t>
            </a:r>
            <a:r>
              <a:rPr lang="zh-CN" altLang="en-US" b="1" i="1">
                <a:latin typeface="Times New Roman" panose="02020603050405020304" pitchFamily="18" charset="0"/>
                <a:ea typeface="宋体" panose="02010600030101010101" pitchFamily="2" charset="-122"/>
                <a:cs typeface="Times New Roman" panose="02020603050405020304" pitchFamily="18" charset="0"/>
              </a:rPr>
              <a:t>∑</a:t>
            </a:r>
            <a:r>
              <a:rPr lang="zh-CN" altLang="en-US" b="1">
                <a:latin typeface="Times New Roman" panose="02020603050405020304" pitchFamily="18" charset="0"/>
                <a:ea typeface="宋体" panose="02010600030101010101" pitchFamily="2" charset="-122"/>
                <a:cs typeface="Times New Roman" panose="02020603050405020304" pitchFamily="18" charset="0"/>
              </a:rPr>
              <a:t>后，可以看作是用标准化的数据做分析，这样使得主成分有现实经济意义，不仅便于剖析实际问题，又可以避免突出数值大的变量。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6F2D6F3-A029-42C5-B15F-F575F16329C0}"/>
              </a:ext>
            </a:extLst>
          </p:cNvPr>
          <p:cNvSpPr>
            <a:spLocks noGrp="1" noRot="1" noChangeArrowheads="1"/>
          </p:cNvSpPr>
          <p:nvPr>
            <p:ph type="title"/>
          </p:nvPr>
        </p:nvSpPr>
        <p:spPr/>
        <p:txBody>
          <a:bodyPr/>
          <a:lstStyle/>
          <a:p>
            <a:endParaRPr lang="zh-CN" altLang="zh-CN"/>
          </a:p>
        </p:txBody>
      </p:sp>
      <p:graphicFrame>
        <p:nvGraphicFramePr>
          <p:cNvPr id="33795" name="Object 2">
            <a:extLst>
              <a:ext uri="{FF2B5EF4-FFF2-40B4-BE49-F238E27FC236}">
                <a16:creationId xmlns:a16="http://schemas.microsoft.com/office/drawing/2014/main" id="{E545180A-F4C1-4A26-8122-41ED623AB01F}"/>
              </a:ext>
            </a:extLst>
          </p:cNvPr>
          <p:cNvGraphicFramePr>
            <a:graphicFrameLocks noChangeAspect="1"/>
          </p:cNvGraphicFramePr>
          <p:nvPr>
            <p:ph idx="4294967295"/>
          </p:nvPr>
        </p:nvGraphicFramePr>
        <p:xfrm>
          <a:off x="2046289" y="1773238"/>
          <a:ext cx="8099425" cy="3683000"/>
        </p:xfrm>
        <a:graphic>
          <a:graphicData uri="http://schemas.openxmlformats.org/presentationml/2006/ole">
            <mc:AlternateContent xmlns:mc="http://schemas.openxmlformats.org/markup-compatibility/2006">
              <mc:Choice xmlns:v="urn:schemas-microsoft-com:vml" Requires="v">
                <p:oleObj spid="_x0000_s188420" name="Document" r:id="rId3" imgW="3537621" imgH="1607974" progId="Word.Document.8">
                  <p:embed/>
                </p:oleObj>
              </mc:Choice>
              <mc:Fallback>
                <p:oleObj name="Document" r:id="rId3" imgW="3537621" imgH="1607974" progId="Word.Document.8">
                  <p:embed/>
                  <p:pic>
                    <p:nvPicPr>
                      <p:cNvPr id="33795" name="Object 2">
                        <a:extLst>
                          <a:ext uri="{FF2B5EF4-FFF2-40B4-BE49-F238E27FC236}">
                            <a16:creationId xmlns:a16="http://schemas.microsoft.com/office/drawing/2014/main" id="{E545180A-F4C1-4A26-8122-41ED623AB0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6289" y="1773238"/>
                        <a:ext cx="8099425"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0B755FC-3C0F-4EBB-AE7F-E4E57B707608}"/>
              </a:ext>
            </a:extLst>
          </p:cNvPr>
          <p:cNvSpPr>
            <a:spLocks noChangeArrowheads="1"/>
          </p:cNvSpPr>
          <p:nvPr/>
        </p:nvSpPr>
        <p:spPr bwMode="auto">
          <a:xfrm>
            <a:off x="1371600" y="557213"/>
            <a:ext cx="9982200" cy="5357812"/>
          </a:xfrm>
          <a:prstGeom prst="rect">
            <a:avLst/>
          </a:prstGeom>
          <a:noFill/>
          <a:ln w="9525">
            <a:noFill/>
            <a:miter lim="800000"/>
            <a:headEnd/>
            <a:tailEnd/>
          </a:ln>
        </p:spPr>
        <p:txBody>
          <a:bodyPr/>
          <a:lstStyle/>
          <a:p>
            <a:pPr marL="342900" indent="-342900">
              <a:buClr>
                <a:schemeClr val="folHlink"/>
              </a:buClr>
              <a:defRPr/>
            </a:pPr>
            <a:r>
              <a:rPr lang="zh-CN" altLang="en-US" sz="2400" dirty="0">
                <a:solidFill>
                  <a:srgbClr val="002060"/>
                </a:solidFill>
                <a:latin typeface="微软雅黑" panose="020B0503020204020204" pitchFamily="34" charset="-122"/>
                <a:ea typeface="微软雅黑" panose="020B0503020204020204" pitchFamily="34" charset="-122"/>
              </a:rPr>
              <a:t>多元问题的复杂性：指标</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变量</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多</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指标间存在相关性。</a:t>
            </a:r>
          </a:p>
          <a:p>
            <a:pPr marL="342900" indent="-342900">
              <a:lnSpc>
                <a:spcPct val="150000"/>
              </a:lnSpc>
              <a:buClr>
                <a:schemeClr val="folHlink"/>
              </a:buClr>
              <a:defRPr/>
            </a:pPr>
            <a:r>
              <a:rPr lang="zh-CN" altLang="en-US" sz="2400" dirty="0">
                <a:solidFill>
                  <a:srgbClr val="002060"/>
                </a:solidFill>
                <a:latin typeface="微软雅黑" panose="020B0503020204020204" pitchFamily="34" charset="-122"/>
                <a:ea typeface="微软雅黑" panose="020B0503020204020204" pitchFamily="34" charset="-122"/>
              </a:rPr>
              <a:t>问题∶能否构造出一些综合指标使满足如下条件∶</a:t>
            </a:r>
          </a:p>
          <a:p>
            <a:pPr marL="342900" indent="-342900">
              <a:lnSpc>
                <a:spcPct val="150000"/>
              </a:lnSpc>
              <a:buClr>
                <a:schemeClr val="folHlink"/>
              </a:buClr>
              <a:defRPr/>
            </a:pPr>
            <a:r>
              <a:rPr lang="zh-CN" altLang="en-US" sz="2400" dirty="0">
                <a:solidFill>
                  <a:srgbClr val="002060"/>
                </a:solidFill>
                <a:latin typeface="微软雅黑" panose="020B0503020204020204" pitchFamily="34" charset="-122"/>
                <a:ea typeface="微软雅黑" panose="020B0503020204020204" pitchFamily="34" charset="-122"/>
              </a:rPr>
              <a:t>   ① 指标个数尽可能少，</a:t>
            </a:r>
          </a:p>
          <a:p>
            <a:pPr marL="342900" indent="-342900">
              <a:lnSpc>
                <a:spcPct val="150000"/>
              </a:lnSpc>
              <a:buClr>
                <a:schemeClr val="folHlink"/>
              </a:buClr>
              <a:defRPr/>
            </a:pPr>
            <a:r>
              <a:rPr lang="zh-CN" altLang="en-US" sz="2400" dirty="0">
                <a:solidFill>
                  <a:srgbClr val="002060"/>
                </a:solidFill>
                <a:latin typeface="微软雅黑" panose="020B0503020204020204" pitchFamily="34" charset="-122"/>
                <a:ea typeface="微软雅黑" panose="020B0503020204020204" pitchFamily="34" charset="-122"/>
              </a:rPr>
              <a:t>   ② 指标间相互独立，</a:t>
            </a:r>
          </a:p>
          <a:p>
            <a:pPr marL="342900" indent="-342900">
              <a:lnSpc>
                <a:spcPct val="150000"/>
              </a:lnSpc>
              <a:buClr>
                <a:schemeClr val="folHlink"/>
              </a:buClr>
              <a:defRPr/>
            </a:pPr>
            <a:r>
              <a:rPr lang="zh-CN" altLang="en-US" sz="2400" dirty="0">
                <a:solidFill>
                  <a:srgbClr val="002060"/>
                </a:solidFill>
                <a:latin typeface="微软雅黑" panose="020B0503020204020204" pitchFamily="34" charset="-122"/>
                <a:ea typeface="微软雅黑" panose="020B0503020204020204" pitchFamily="34" charset="-122"/>
              </a:rPr>
              <a:t>   ③ 尽可能多地包含原指标所含的关于总体的信息。</a:t>
            </a:r>
            <a:endParaRPr lang="en-US" altLang="zh-CN" sz="24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Clr>
                <a:schemeClr val="folHlink"/>
              </a:buClr>
              <a:defRPr/>
            </a:pPr>
            <a:endParaRPr lang="zh-CN" altLang="en-US" sz="24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Clr>
                <a:schemeClr val="folHlink"/>
              </a:buClr>
              <a:defRPr/>
            </a:pPr>
            <a:r>
              <a:rPr lang="zh-CN" altLang="en-US" sz="2400" dirty="0">
                <a:solidFill>
                  <a:srgbClr val="002060"/>
                </a:solidFill>
                <a:latin typeface="微软雅黑" panose="020B0503020204020204" pitchFamily="34" charset="-122"/>
                <a:ea typeface="微软雅黑" panose="020B0503020204020204" pitchFamily="34" charset="-122"/>
              </a:rPr>
              <a:t>例如∶做一件上衣要测量的指标有∶身长、袖长、胸围、腰围、肩宽、肩厚等等十几项指标。某服装厂生产一批新型服装，需将十几项指标综合为</a:t>
            </a:r>
            <a:r>
              <a:rPr lang="en-US" altLang="zh-CN" sz="2400" dirty="0">
                <a:solidFill>
                  <a:srgbClr val="002060"/>
                </a:solidFill>
                <a:latin typeface="微软雅黑" panose="020B0503020204020204" pitchFamily="34" charset="-122"/>
                <a:ea typeface="微软雅黑" panose="020B0503020204020204" pitchFamily="34" charset="-122"/>
              </a:rPr>
              <a:t>3</a:t>
            </a:r>
            <a:r>
              <a:rPr lang="zh-CN" altLang="en-US" sz="2400" dirty="0">
                <a:solidFill>
                  <a:srgbClr val="002060"/>
                </a:solidFill>
                <a:latin typeface="微软雅黑" panose="020B0503020204020204" pitchFamily="34" charset="-122"/>
                <a:ea typeface="微软雅黑" panose="020B0503020204020204" pitchFamily="34" charset="-122"/>
              </a:rPr>
              <a:t>项指标</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分别反应长度、胖瘦、特体</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，用作分类的型号。</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BED944D-18E2-4673-B3BB-41E4C9D3507F}"/>
              </a:ext>
            </a:extLst>
          </p:cNvPr>
          <p:cNvSpPr>
            <a:spLocks noGrp="1" noRot="1" noChangeArrowheads="1"/>
          </p:cNvSpPr>
          <p:nvPr>
            <p:ph type="title"/>
          </p:nvPr>
        </p:nvSpPr>
        <p:spPr>
          <a:xfrm>
            <a:off x="1881189" y="0"/>
            <a:ext cx="8434387" cy="827088"/>
          </a:xfrm>
        </p:spPr>
        <p:txBody>
          <a:bodyPr>
            <a:normAutofit fontScale="90000"/>
          </a:bodyPr>
          <a:lstStyle/>
          <a:p>
            <a:r>
              <a:rPr lang="zh-CN" altLang="en-US"/>
              <a:t>二、如何利用主成分分析进行综合评价</a:t>
            </a:r>
          </a:p>
        </p:txBody>
      </p:sp>
      <p:sp>
        <p:nvSpPr>
          <p:cNvPr id="34819" name="Rectangle 3">
            <a:extLst>
              <a:ext uri="{FF2B5EF4-FFF2-40B4-BE49-F238E27FC236}">
                <a16:creationId xmlns:a16="http://schemas.microsoft.com/office/drawing/2014/main" id="{12B548EC-1F11-41DD-AB04-29552D34014B}"/>
              </a:ext>
            </a:extLst>
          </p:cNvPr>
          <p:cNvSpPr>
            <a:spLocks noGrp="1" noRot="1" noChangeAspect="1" noChangeArrowheads="1"/>
          </p:cNvSpPr>
          <p:nvPr>
            <p:ph type="body" idx="1"/>
          </p:nvPr>
        </p:nvSpPr>
        <p:spPr>
          <a:xfrm>
            <a:off x="1857375" y="1341439"/>
            <a:ext cx="8229600" cy="4784725"/>
          </a:xfrm>
        </p:spPr>
        <p:txBody>
          <a:bodyPr>
            <a:normAutofit fontScale="85000" lnSpcReduction="10000"/>
          </a:bodyPr>
          <a:lstStyle/>
          <a:p>
            <a:pPr>
              <a:lnSpc>
                <a:spcPts val="3000"/>
              </a:lnSpc>
            </a:pPr>
            <a:r>
              <a:rPr lang="zh-CN" altLang="en-US" sz="2000" b="1">
                <a:latin typeface="宋体" panose="02010600030101010101" pitchFamily="2" charset="-122"/>
                <a:ea typeface="宋体" panose="02010600030101010101" pitchFamily="2" charset="-122"/>
              </a:rPr>
              <a:t>    人们在对某个单位或某个系统进行综合评价时都会遇到如何选择评价指标体系和如何对这些指标进行综合的困难。一般情况下，选择评价指标体系后通过对各指标加权的办法来进行综合。但是，如何对指标加权是一项具有挑战性的工作。指标加权的依据是指标的重要性，指标在评价中的重要性判断难免带有一定的主观性，这影响了综合评价的客观性和准确性。由于主成分分析能从选定的指标体系中归纳出大部分信息，根据主成分提供的信息进行综合评价，不失为一个可行的选择。这个方法是根据指标间的相对重要性进行客观加权，可以避免综合评价者的主观影响，在实际应用中越来越受到人们的重视。</a:t>
            </a:r>
          </a:p>
          <a:p>
            <a:pPr>
              <a:lnSpc>
                <a:spcPts val="3000"/>
              </a:lnSpc>
            </a:pPr>
            <a:r>
              <a:rPr lang="zh-CN" altLang="en-US" sz="2000" b="1">
                <a:latin typeface="宋体" panose="02010600030101010101" pitchFamily="2" charset="-122"/>
                <a:ea typeface="宋体" panose="02010600030101010101" pitchFamily="2" charset="-122"/>
              </a:rPr>
              <a:t>    对主成分进行加权综合。我们利用主成分进行综合评价时，主要是将原有的信息进行综合，因此，要充分的利用原始变量提供的信息。将主成分的权数根据它们的方差贡献率来确定，因为方差贡献率反映了各个主成分的信息含量多少。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3C49F98-A6F3-4224-BF59-7EAF277AC274}"/>
              </a:ext>
            </a:extLst>
          </p:cNvPr>
          <p:cNvSpPr>
            <a:spLocks noGrp="1" noRot="1" noChangeArrowheads="1"/>
          </p:cNvSpPr>
          <p:nvPr>
            <p:ph type="title"/>
          </p:nvPr>
        </p:nvSpPr>
        <p:spPr/>
        <p:txBody>
          <a:bodyPr/>
          <a:lstStyle/>
          <a:p>
            <a:endParaRPr lang="zh-CN" altLang="zh-CN"/>
          </a:p>
        </p:txBody>
      </p:sp>
      <p:sp>
        <p:nvSpPr>
          <p:cNvPr id="35843" name="Rectangle 8">
            <a:extLst>
              <a:ext uri="{FF2B5EF4-FFF2-40B4-BE49-F238E27FC236}">
                <a16:creationId xmlns:a16="http://schemas.microsoft.com/office/drawing/2014/main" id="{49F92BB5-5378-40CE-BE6A-D59AE1BFD08B}"/>
              </a:ext>
            </a:extLst>
          </p:cNvPr>
          <p:cNvSpPr>
            <a:spLocks noGrp="1" noRot="1" noChangeAspect="1" noChangeArrowheads="1"/>
          </p:cNvSpPr>
          <p:nvPr>
            <p:ph type="body" idx="1"/>
          </p:nvPr>
        </p:nvSpPr>
        <p:spPr/>
        <p:txBody>
          <a:bodyPr/>
          <a:lstStyle/>
          <a:p>
            <a:r>
              <a:rPr lang="en-US" altLang="zh-CN"/>
              <a:t>         </a:t>
            </a:r>
          </a:p>
        </p:txBody>
      </p:sp>
      <p:graphicFrame>
        <p:nvGraphicFramePr>
          <p:cNvPr id="35844" name="Object 2">
            <a:extLst>
              <a:ext uri="{FF2B5EF4-FFF2-40B4-BE49-F238E27FC236}">
                <a16:creationId xmlns:a16="http://schemas.microsoft.com/office/drawing/2014/main" id="{1B0F2E4C-E900-4FDD-B22A-3CE13A878535}"/>
              </a:ext>
            </a:extLst>
          </p:cNvPr>
          <p:cNvGraphicFramePr>
            <a:graphicFrameLocks noChangeAspect="1"/>
          </p:cNvGraphicFramePr>
          <p:nvPr>
            <p:ph idx="4294967295"/>
          </p:nvPr>
        </p:nvGraphicFramePr>
        <p:xfrm>
          <a:off x="2303464" y="1262063"/>
          <a:ext cx="8332787" cy="5332412"/>
        </p:xfrm>
        <a:graphic>
          <a:graphicData uri="http://schemas.openxmlformats.org/presentationml/2006/ole">
            <mc:AlternateContent xmlns:mc="http://schemas.openxmlformats.org/markup-compatibility/2006">
              <mc:Choice xmlns:v="urn:schemas-microsoft-com:vml" Requires="v">
                <p:oleObj spid="_x0000_s189444" name="Document" r:id="rId3" imgW="3976771" imgH="2544250" progId="Word.Document.8">
                  <p:embed/>
                </p:oleObj>
              </mc:Choice>
              <mc:Fallback>
                <p:oleObj name="Document" r:id="rId3" imgW="3976771" imgH="2544250" progId="Word.Document.8">
                  <p:embed/>
                  <p:pic>
                    <p:nvPicPr>
                      <p:cNvPr id="35844" name="Object 2">
                        <a:extLst>
                          <a:ext uri="{FF2B5EF4-FFF2-40B4-BE49-F238E27FC236}">
                            <a16:creationId xmlns:a16="http://schemas.microsoft.com/office/drawing/2014/main" id="{1B0F2E4C-E900-4FDD-B22A-3CE13A878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4" y="1262063"/>
                        <a:ext cx="8332787" cy="533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4FD934-6B51-4D44-A0CD-AC39FC7A5CDB}"/>
              </a:ext>
            </a:extLst>
          </p:cNvPr>
          <p:cNvSpPr txBox="1"/>
          <p:nvPr/>
        </p:nvSpPr>
        <p:spPr>
          <a:xfrm>
            <a:off x="2495551" y="1989138"/>
            <a:ext cx="6264275" cy="1384300"/>
          </a:xfrm>
          <a:prstGeom prst="rect">
            <a:avLst/>
          </a:prstGeom>
          <a:noFill/>
        </p:spPr>
        <p:txBody>
          <a:bodyPr>
            <a:spAutoFit/>
          </a:bodyPr>
          <a:lstStyle/>
          <a:p>
            <a:pPr marL="457200" indent="-457200">
              <a:buFont typeface="Arial" panose="020B0604020202020204" pitchFamily="34" charset="0"/>
              <a:buChar char="•"/>
              <a:defRPr/>
            </a:pPr>
            <a:r>
              <a:rPr lang="zh-CN" altLang="en-US" sz="2800" dirty="0"/>
              <a:t>主成分分析实例</a:t>
            </a:r>
            <a:endParaRPr lang="en-US" altLang="zh-CN" sz="2800" dirty="0"/>
          </a:p>
          <a:p>
            <a:pPr>
              <a:defRPr/>
            </a:pPr>
            <a:endParaRPr lang="en-US" altLang="zh-CN" sz="2800" dirty="0"/>
          </a:p>
          <a:p>
            <a:pPr marL="457200" indent="-457200">
              <a:buFont typeface="Arial" panose="020B0604020202020204" pitchFamily="34" charset="0"/>
              <a:buChar char="•"/>
              <a:defRPr/>
            </a:pPr>
            <a:r>
              <a:rPr lang="zh-CN" altLang="en-US" sz="2800" dirty="0"/>
              <a:t>利用</a:t>
            </a:r>
            <a:r>
              <a:rPr lang="en-US" altLang="zh-CN" sz="2800" dirty="0"/>
              <a:t>SPSS</a:t>
            </a:r>
            <a:r>
              <a:rPr lang="zh-CN" altLang="en-US" sz="2800" dirty="0"/>
              <a:t>进行主成分分析</a:t>
            </a:r>
          </a:p>
        </p:txBody>
      </p:sp>
      <p:sp>
        <p:nvSpPr>
          <p:cNvPr id="4" name="Rectangle 30">
            <a:extLst>
              <a:ext uri="{FF2B5EF4-FFF2-40B4-BE49-F238E27FC236}">
                <a16:creationId xmlns:a16="http://schemas.microsoft.com/office/drawing/2014/main" id="{39C80CD9-6FC9-4E8D-A3AD-8C7D87241C70}"/>
              </a:ext>
            </a:extLst>
          </p:cNvPr>
          <p:cNvSpPr txBox="1">
            <a:spLocks noRot="1" noChangeArrowheads="1"/>
          </p:cNvSpPr>
          <p:nvPr/>
        </p:nvSpPr>
        <p:spPr>
          <a:xfrm>
            <a:off x="1847851" y="188913"/>
            <a:ext cx="5934075" cy="482600"/>
          </a:xfrm>
          <a:prstGeom prst="rect">
            <a:avLst/>
          </a:prstGeom>
        </p:spPr>
        <p:txBody>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charset="0"/>
                <a:ea typeface="黑体" pitchFamily="2" charset="-122"/>
              </a:defRPr>
            </a:lvl2pPr>
            <a:lvl3pPr algn="l" rtl="0" eaLnBrk="0" fontAlgn="base" hangingPunct="0">
              <a:spcBef>
                <a:spcPct val="0"/>
              </a:spcBef>
              <a:spcAft>
                <a:spcPct val="0"/>
              </a:spcAft>
              <a:defRPr sz="2400">
                <a:solidFill>
                  <a:schemeClr val="bg1"/>
                </a:solidFill>
                <a:latin typeface="Arial" charset="0"/>
                <a:ea typeface="黑体" pitchFamily="2" charset="-122"/>
              </a:defRPr>
            </a:lvl3pPr>
            <a:lvl4pPr algn="l" rtl="0" eaLnBrk="0" fontAlgn="base" hangingPunct="0">
              <a:spcBef>
                <a:spcPct val="0"/>
              </a:spcBef>
              <a:spcAft>
                <a:spcPct val="0"/>
              </a:spcAft>
              <a:defRPr sz="2400">
                <a:solidFill>
                  <a:schemeClr val="bg1"/>
                </a:solidFill>
                <a:latin typeface="Arial" charset="0"/>
                <a:ea typeface="黑体" pitchFamily="2" charset="-122"/>
              </a:defRPr>
            </a:lvl4pPr>
            <a:lvl5pPr algn="l" rtl="0" eaLnBrk="0" fontAlgn="base" hangingPunct="0">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pPr>
              <a:defRPr/>
            </a:pPr>
            <a:r>
              <a:rPr lang="zh-CN" altLang="en-US" sz="3200" kern="0"/>
              <a:t>第五节  实例分析与计算机实现</a:t>
            </a:r>
            <a:endParaRPr lang="zh-CN" altLang="en-US" sz="3200" kern="0"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246C590D-F7DB-487C-AD6E-B539C4126A9D}"/>
              </a:ext>
            </a:extLst>
          </p:cNvPr>
          <p:cNvSpPr txBox="1">
            <a:spLocks noChangeArrowheads="1"/>
          </p:cNvSpPr>
          <p:nvPr/>
        </p:nvSpPr>
        <p:spPr bwMode="auto">
          <a:xfrm>
            <a:off x="2166938" y="5715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endParaRPr kumimoji="1" lang="zh-CN" altLang="zh-CN" sz="2400">
              <a:solidFill>
                <a:schemeClr val="tx2"/>
              </a:solidFill>
              <a:latin typeface="Times New Roman" panose="02020603050405020304" pitchFamily="18" charset="0"/>
              <a:ea typeface="宋体" panose="02010600030101010101" pitchFamily="2" charset="-122"/>
            </a:endParaRPr>
          </a:p>
        </p:txBody>
      </p:sp>
      <p:sp>
        <p:nvSpPr>
          <p:cNvPr id="37891" name="Text Box 3">
            <a:extLst>
              <a:ext uri="{FF2B5EF4-FFF2-40B4-BE49-F238E27FC236}">
                <a16:creationId xmlns:a16="http://schemas.microsoft.com/office/drawing/2014/main" id="{8741E0A7-DD29-4D17-AB48-D686A078B37C}"/>
              </a:ext>
            </a:extLst>
          </p:cNvPr>
          <p:cNvSpPr txBox="1">
            <a:spLocks noChangeArrowheads="1"/>
          </p:cNvSpPr>
          <p:nvPr/>
        </p:nvSpPr>
        <p:spPr bwMode="auto">
          <a:xfrm>
            <a:off x="1738313" y="1289050"/>
            <a:ext cx="8305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400" b="1">
                <a:solidFill>
                  <a:schemeClr val="tx2"/>
                </a:solidFill>
                <a:latin typeface="宋体" panose="02010600030101010101" pitchFamily="2" charset="-122"/>
                <a:ea typeface="宋体" panose="02010600030101010101" pitchFamily="2" charset="-122"/>
              </a:rPr>
              <a:t>应用实例：</a:t>
            </a:r>
          </a:p>
          <a:p>
            <a:pPr eaLnBrk="1" hangingPunct="1">
              <a:spcBef>
                <a:spcPct val="50000"/>
              </a:spcBef>
              <a:buFontTx/>
              <a:buNone/>
            </a:pPr>
            <a:r>
              <a:rPr kumimoji="1" lang="zh-CN" altLang="en-US" sz="2400" b="1">
                <a:solidFill>
                  <a:schemeClr val="tx2"/>
                </a:solidFill>
                <a:latin typeface="宋体" panose="02010600030101010101" pitchFamily="2" charset="-122"/>
                <a:ea typeface="宋体" panose="02010600030101010101" pitchFamily="2" charset="-122"/>
              </a:rPr>
              <a:t>    服装的定型分类问题：</a:t>
            </a:r>
          </a:p>
          <a:p>
            <a:pPr eaLnBrk="1" hangingPunct="1">
              <a:spcBef>
                <a:spcPct val="50000"/>
              </a:spcBef>
              <a:buFontTx/>
              <a:buNone/>
            </a:pPr>
            <a:r>
              <a:rPr kumimoji="1" lang="zh-CN" altLang="en-US" sz="2400" b="1">
                <a:solidFill>
                  <a:schemeClr val="tx2"/>
                </a:solidFill>
                <a:latin typeface="宋体" panose="02010600030101010101" pitchFamily="2" charset="-122"/>
                <a:ea typeface="宋体" panose="02010600030101010101" pitchFamily="2" charset="-122"/>
              </a:rPr>
              <a:t>    为了较好地满足市场的需要，服装生产厂要了解所生产的一种服装究竟设计几种型号合适，这些型号的服装应按这样比例分配生产计划才能达到较好的经济效益。</a:t>
            </a:r>
          </a:p>
          <a:p>
            <a:pPr eaLnBrk="1" hangingPunct="1">
              <a:spcBef>
                <a:spcPct val="50000"/>
              </a:spcBef>
              <a:buFontTx/>
              <a:buNone/>
            </a:pPr>
            <a:r>
              <a:rPr kumimoji="1" lang="zh-CN" altLang="en-US" sz="2400" b="1">
                <a:solidFill>
                  <a:schemeClr val="tx2"/>
                </a:solidFill>
                <a:latin typeface="宋体" panose="02010600030101010101" pitchFamily="2" charset="-122"/>
                <a:ea typeface="宋体" panose="02010600030101010101" pitchFamily="2" charset="-122"/>
              </a:rPr>
              <a:t>    现对</a:t>
            </a:r>
            <a:r>
              <a:rPr kumimoji="1" lang="en-US" altLang="zh-CN" sz="2400" b="1">
                <a:solidFill>
                  <a:schemeClr val="tx2"/>
                </a:solidFill>
                <a:latin typeface="宋体" panose="02010600030101010101" pitchFamily="2" charset="-122"/>
                <a:ea typeface="宋体" panose="02010600030101010101" pitchFamily="2" charset="-122"/>
              </a:rPr>
              <a:t>128</a:t>
            </a:r>
            <a:r>
              <a:rPr kumimoji="1" lang="zh-CN" altLang="en-US" sz="2400" b="1">
                <a:solidFill>
                  <a:schemeClr val="tx2"/>
                </a:solidFill>
                <a:latin typeface="宋体" panose="02010600030101010101" pitchFamily="2" charset="-122"/>
                <a:ea typeface="宋体" panose="02010600030101010101" pitchFamily="2" charset="-122"/>
              </a:rPr>
              <a:t>个成年男子按</a:t>
            </a:r>
            <a:r>
              <a:rPr kumimoji="1" lang="en-US" altLang="zh-CN" sz="2400" b="1">
                <a:solidFill>
                  <a:schemeClr val="tx2"/>
                </a:solidFill>
                <a:latin typeface="宋体" panose="02010600030101010101" pitchFamily="2" charset="-122"/>
                <a:ea typeface="宋体" panose="02010600030101010101" pitchFamily="2" charset="-122"/>
              </a:rPr>
              <a:t>16</a:t>
            </a:r>
            <a:r>
              <a:rPr kumimoji="1" lang="zh-CN" altLang="en-US" sz="2400" b="1">
                <a:solidFill>
                  <a:schemeClr val="tx2"/>
                </a:solidFill>
                <a:latin typeface="宋体" panose="02010600030101010101" pitchFamily="2" charset="-122"/>
                <a:ea typeface="宋体" panose="02010600030101010101" pitchFamily="2" charset="-122"/>
              </a:rPr>
              <a:t>项指标进行测量</a:t>
            </a:r>
            <a:r>
              <a:rPr kumimoji="1" lang="en-US" altLang="zh-CN" sz="2400" b="1">
                <a:solidFill>
                  <a:schemeClr val="tx2"/>
                </a:solidFill>
                <a:latin typeface="宋体" panose="02010600030101010101" pitchFamily="2" charset="-122"/>
                <a:ea typeface="宋体" panose="02010600030101010101" pitchFamily="2" charset="-122"/>
              </a:rPr>
              <a:t>,16</a:t>
            </a:r>
            <a:r>
              <a:rPr kumimoji="1" lang="zh-CN" altLang="en-US" sz="2400" b="1">
                <a:solidFill>
                  <a:schemeClr val="tx2"/>
                </a:solidFill>
                <a:latin typeface="宋体" panose="02010600030101010101" pitchFamily="2" charset="-122"/>
                <a:ea typeface="宋体" panose="02010600030101010101" pitchFamily="2" charset="-122"/>
              </a:rPr>
              <a:t>项指标是</a:t>
            </a:r>
            <a:r>
              <a:rPr kumimoji="1" lang="en-US" altLang="zh-CN" sz="2400" b="1">
                <a:solidFill>
                  <a:schemeClr val="tx2"/>
                </a:solidFill>
                <a:latin typeface="宋体" panose="02010600030101010101" pitchFamily="2" charset="-122"/>
                <a:ea typeface="宋体" panose="02010600030101010101" pitchFamily="2" charset="-122"/>
              </a:rPr>
              <a:t>:</a:t>
            </a:r>
          </a:p>
          <a:p>
            <a:pPr eaLnBrk="1" hangingPunct="1">
              <a:spcBef>
                <a:spcPct val="50000"/>
              </a:spcBef>
              <a:buFontTx/>
              <a:buNone/>
            </a:pPr>
            <a:r>
              <a:rPr kumimoji="1" lang="en-US" altLang="zh-CN" sz="2400" b="1">
                <a:solidFill>
                  <a:schemeClr val="tx2"/>
                </a:solidFill>
                <a:latin typeface="宋体" panose="02010600030101010101" pitchFamily="2" charset="-122"/>
                <a:ea typeface="宋体" panose="02010600030101010101" pitchFamily="2" charset="-122"/>
              </a:rPr>
              <a:t>       1</a:t>
            </a:r>
            <a:r>
              <a:rPr kumimoji="1" lang="zh-CN" altLang="en-US" sz="2400" b="1">
                <a:solidFill>
                  <a:schemeClr val="tx2"/>
                </a:solidFill>
                <a:latin typeface="宋体" panose="02010600030101010101" pitchFamily="2" charset="-122"/>
                <a:ea typeface="宋体" panose="02010600030101010101" pitchFamily="2" charset="-122"/>
              </a:rPr>
              <a:t>、身长     </a:t>
            </a:r>
            <a:r>
              <a:rPr kumimoji="1" lang="en-US" altLang="zh-CN" sz="2400" b="1">
                <a:solidFill>
                  <a:schemeClr val="tx2"/>
                </a:solidFill>
                <a:latin typeface="宋体" panose="02010600030101010101" pitchFamily="2" charset="-122"/>
                <a:ea typeface="宋体" panose="02010600030101010101" pitchFamily="2" charset="-122"/>
              </a:rPr>
              <a:t>2</a:t>
            </a:r>
            <a:r>
              <a:rPr kumimoji="1" lang="zh-CN" altLang="en-US" sz="2400" b="1">
                <a:solidFill>
                  <a:schemeClr val="tx2"/>
                </a:solidFill>
                <a:latin typeface="宋体" panose="02010600030101010101" pitchFamily="2" charset="-122"/>
                <a:ea typeface="宋体" panose="02010600030101010101" pitchFamily="2" charset="-122"/>
              </a:rPr>
              <a:t>、坐高     </a:t>
            </a:r>
            <a:r>
              <a:rPr kumimoji="1" lang="en-US" altLang="zh-CN" sz="2400" b="1">
                <a:solidFill>
                  <a:schemeClr val="tx2"/>
                </a:solidFill>
                <a:latin typeface="宋体" panose="02010600030101010101" pitchFamily="2" charset="-122"/>
                <a:ea typeface="宋体" panose="02010600030101010101" pitchFamily="2" charset="-122"/>
              </a:rPr>
              <a:t>3</a:t>
            </a:r>
            <a:r>
              <a:rPr kumimoji="1" lang="zh-CN" altLang="en-US" sz="2400" b="1">
                <a:solidFill>
                  <a:schemeClr val="tx2"/>
                </a:solidFill>
                <a:latin typeface="宋体" panose="02010600030101010101" pitchFamily="2" charset="-122"/>
                <a:ea typeface="宋体" panose="02010600030101010101" pitchFamily="2" charset="-122"/>
              </a:rPr>
              <a:t>、胸围   </a:t>
            </a:r>
            <a:r>
              <a:rPr kumimoji="1" lang="en-US" altLang="zh-CN" sz="2400" b="1">
                <a:solidFill>
                  <a:schemeClr val="tx2"/>
                </a:solidFill>
                <a:latin typeface="宋体" panose="02010600030101010101" pitchFamily="2" charset="-122"/>
                <a:ea typeface="宋体" panose="02010600030101010101" pitchFamily="2" charset="-122"/>
              </a:rPr>
              <a:t>4</a:t>
            </a:r>
            <a:r>
              <a:rPr kumimoji="1" lang="zh-CN" altLang="en-US" sz="2400" b="1">
                <a:solidFill>
                  <a:schemeClr val="tx2"/>
                </a:solidFill>
                <a:latin typeface="宋体" panose="02010600030101010101" pitchFamily="2" charset="-122"/>
                <a:ea typeface="宋体" panose="02010600030101010101" pitchFamily="2" charset="-122"/>
              </a:rPr>
              <a:t>、头高</a:t>
            </a:r>
          </a:p>
          <a:p>
            <a:pPr eaLnBrk="1" hangingPunct="1">
              <a:spcBef>
                <a:spcPct val="50000"/>
              </a:spcBef>
              <a:buFontTx/>
              <a:buNone/>
            </a:pPr>
            <a:r>
              <a:rPr kumimoji="1" lang="zh-CN" altLang="en-US" sz="2400" b="1">
                <a:solidFill>
                  <a:schemeClr val="tx2"/>
                </a:solidFill>
                <a:latin typeface="宋体" panose="02010600030101010101" pitchFamily="2" charset="-122"/>
                <a:ea typeface="宋体" panose="02010600030101010101" pitchFamily="2" charset="-122"/>
              </a:rPr>
              <a:t>       </a:t>
            </a:r>
            <a:r>
              <a:rPr kumimoji="1" lang="en-US" altLang="zh-CN" sz="2400" b="1">
                <a:solidFill>
                  <a:schemeClr val="tx2"/>
                </a:solidFill>
                <a:latin typeface="宋体" panose="02010600030101010101" pitchFamily="2" charset="-122"/>
                <a:ea typeface="宋体" panose="02010600030101010101" pitchFamily="2" charset="-122"/>
              </a:rPr>
              <a:t>5</a:t>
            </a:r>
            <a:r>
              <a:rPr kumimoji="1" lang="zh-CN" altLang="en-US" sz="2400" b="1">
                <a:solidFill>
                  <a:schemeClr val="tx2"/>
                </a:solidFill>
                <a:latin typeface="宋体" panose="02010600030101010101" pitchFamily="2" charset="-122"/>
                <a:ea typeface="宋体" panose="02010600030101010101" pitchFamily="2" charset="-122"/>
              </a:rPr>
              <a:t>、裤长     </a:t>
            </a:r>
            <a:r>
              <a:rPr kumimoji="1" lang="en-US" altLang="zh-CN" sz="2400" b="1">
                <a:solidFill>
                  <a:schemeClr val="tx2"/>
                </a:solidFill>
                <a:latin typeface="宋体" panose="02010600030101010101" pitchFamily="2" charset="-122"/>
                <a:ea typeface="宋体" panose="02010600030101010101" pitchFamily="2" charset="-122"/>
              </a:rPr>
              <a:t>6</a:t>
            </a:r>
            <a:r>
              <a:rPr kumimoji="1" lang="zh-CN" altLang="en-US" sz="2400" b="1">
                <a:solidFill>
                  <a:schemeClr val="tx2"/>
                </a:solidFill>
                <a:latin typeface="宋体" panose="02010600030101010101" pitchFamily="2" charset="-122"/>
                <a:ea typeface="宋体" panose="02010600030101010101" pitchFamily="2" charset="-122"/>
              </a:rPr>
              <a:t>、下裆     </a:t>
            </a:r>
            <a:r>
              <a:rPr kumimoji="1" lang="en-US" altLang="zh-CN" sz="2400" b="1">
                <a:solidFill>
                  <a:schemeClr val="tx2"/>
                </a:solidFill>
                <a:latin typeface="宋体" panose="02010600030101010101" pitchFamily="2" charset="-122"/>
                <a:ea typeface="宋体" panose="02010600030101010101" pitchFamily="2" charset="-122"/>
              </a:rPr>
              <a:t>7</a:t>
            </a:r>
            <a:r>
              <a:rPr kumimoji="1" lang="zh-CN" altLang="en-US" sz="2400" b="1">
                <a:solidFill>
                  <a:schemeClr val="tx2"/>
                </a:solidFill>
                <a:latin typeface="宋体" panose="02010600030101010101" pitchFamily="2" charset="-122"/>
                <a:ea typeface="宋体" panose="02010600030101010101" pitchFamily="2" charset="-122"/>
              </a:rPr>
              <a:t>、手长   </a:t>
            </a:r>
            <a:r>
              <a:rPr kumimoji="1" lang="en-US" altLang="zh-CN" sz="2400" b="1">
                <a:solidFill>
                  <a:schemeClr val="tx2"/>
                </a:solidFill>
                <a:latin typeface="宋体" panose="02010600030101010101" pitchFamily="2" charset="-122"/>
                <a:ea typeface="宋体" panose="02010600030101010101" pitchFamily="2" charset="-122"/>
              </a:rPr>
              <a:t>8</a:t>
            </a:r>
            <a:r>
              <a:rPr kumimoji="1" lang="zh-CN" altLang="en-US" sz="2400" b="1">
                <a:solidFill>
                  <a:schemeClr val="tx2"/>
                </a:solidFill>
                <a:latin typeface="宋体" panose="02010600030101010101" pitchFamily="2" charset="-122"/>
                <a:ea typeface="宋体" panose="02010600030101010101" pitchFamily="2" charset="-122"/>
              </a:rPr>
              <a:t>、领围</a:t>
            </a:r>
          </a:p>
          <a:p>
            <a:pPr eaLnBrk="1" hangingPunct="1">
              <a:spcBef>
                <a:spcPct val="50000"/>
              </a:spcBef>
              <a:buFontTx/>
              <a:buNone/>
            </a:pPr>
            <a:r>
              <a:rPr kumimoji="1" lang="zh-CN" altLang="en-US" sz="2400" b="1">
                <a:solidFill>
                  <a:schemeClr val="tx2"/>
                </a:solidFill>
                <a:latin typeface="宋体" panose="02010600030101010101" pitchFamily="2" charset="-122"/>
                <a:ea typeface="宋体" panose="02010600030101010101" pitchFamily="2" charset="-122"/>
              </a:rPr>
              <a:t>       </a:t>
            </a:r>
            <a:r>
              <a:rPr kumimoji="1" lang="en-US" altLang="zh-CN" sz="2400" b="1">
                <a:solidFill>
                  <a:schemeClr val="tx2"/>
                </a:solidFill>
                <a:latin typeface="宋体" panose="02010600030101010101" pitchFamily="2" charset="-122"/>
                <a:ea typeface="宋体" panose="02010600030101010101" pitchFamily="2" charset="-122"/>
              </a:rPr>
              <a:t>9</a:t>
            </a:r>
            <a:r>
              <a:rPr kumimoji="1" lang="zh-CN" altLang="en-US" sz="2400" b="1">
                <a:solidFill>
                  <a:schemeClr val="tx2"/>
                </a:solidFill>
                <a:latin typeface="宋体" panose="02010600030101010101" pitchFamily="2" charset="-122"/>
                <a:ea typeface="宋体" panose="02010600030101010101" pitchFamily="2" charset="-122"/>
              </a:rPr>
              <a:t>、前胸    </a:t>
            </a:r>
            <a:r>
              <a:rPr kumimoji="1" lang="en-US" altLang="zh-CN" sz="2400" b="1">
                <a:solidFill>
                  <a:schemeClr val="tx2"/>
                </a:solidFill>
                <a:latin typeface="宋体" panose="02010600030101010101" pitchFamily="2" charset="-122"/>
                <a:ea typeface="宋体" panose="02010600030101010101" pitchFamily="2" charset="-122"/>
              </a:rPr>
              <a:t>10</a:t>
            </a:r>
            <a:r>
              <a:rPr kumimoji="1" lang="zh-CN" altLang="en-US" sz="2400" b="1">
                <a:solidFill>
                  <a:schemeClr val="tx2"/>
                </a:solidFill>
                <a:latin typeface="宋体" panose="02010600030101010101" pitchFamily="2" charset="-122"/>
                <a:ea typeface="宋体" panose="02010600030101010101" pitchFamily="2" charset="-122"/>
              </a:rPr>
              <a:t>、后背    </a:t>
            </a:r>
            <a:r>
              <a:rPr kumimoji="1" lang="en-US" altLang="zh-CN" sz="2400" b="1">
                <a:solidFill>
                  <a:schemeClr val="tx2"/>
                </a:solidFill>
                <a:latin typeface="宋体" panose="02010600030101010101" pitchFamily="2" charset="-122"/>
                <a:ea typeface="宋体" panose="02010600030101010101" pitchFamily="2" charset="-122"/>
              </a:rPr>
              <a:t>11</a:t>
            </a:r>
            <a:r>
              <a:rPr kumimoji="1" lang="zh-CN" altLang="en-US" sz="2400" b="1">
                <a:solidFill>
                  <a:schemeClr val="tx2"/>
                </a:solidFill>
                <a:latin typeface="宋体" panose="02010600030101010101" pitchFamily="2" charset="-122"/>
                <a:ea typeface="宋体" panose="02010600030101010101" pitchFamily="2" charset="-122"/>
              </a:rPr>
              <a:t>、肩厚  </a:t>
            </a:r>
            <a:r>
              <a:rPr kumimoji="1" lang="en-US" altLang="zh-CN" sz="2400" b="1">
                <a:solidFill>
                  <a:schemeClr val="tx2"/>
                </a:solidFill>
                <a:latin typeface="宋体" panose="02010600030101010101" pitchFamily="2" charset="-122"/>
                <a:ea typeface="宋体" panose="02010600030101010101" pitchFamily="2" charset="-122"/>
              </a:rPr>
              <a:t>12</a:t>
            </a:r>
            <a:r>
              <a:rPr kumimoji="1" lang="zh-CN" altLang="en-US" sz="2400" b="1">
                <a:solidFill>
                  <a:schemeClr val="tx2"/>
                </a:solidFill>
                <a:latin typeface="宋体" panose="02010600030101010101" pitchFamily="2" charset="-122"/>
                <a:ea typeface="宋体" panose="02010600030101010101" pitchFamily="2" charset="-122"/>
              </a:rPr>
              <a:t>、肩宽</a:t>
            </a:r>
          </a:p>
          <a:p>
            <a:pPr eaLnBrk="1" hangingPunct="1">
              <a:spcBef>
                <a:spcPct val="50000"/>
              </a:spcBef>
              <a:buFontTx/>
              <a:buNone/>
            </a:pPr>
            <a:r>
              <a:rPr kumimoji="1" lang="zh-CN" altLang="en-US" sz="2400" b="1">
                <a:solidFill>
                  <a:schemeClr val="tx2"/>
                </a:solidFill>
                <a:latin typeface="宋体" panose="02010600030101010101" pitchFamily="2" charset="-122"/>
                <a:ea typeface="宋体" panose="02010600030101010101" pitchFamily="2" charset="-122"/>
              </a:rPr>
              <a:t>      </a:t>
            </a:r>
            <a:r>
              <a:rPr kumimoji="1" lang="en-US" altLang="zh-CN" sz="2400" b="1">
                <a:solidFill>
                  <a:schemeClr val="tx2"/>
                </a:solidFill>
                <a:latin typeface="宋体" panose="02010600030101010101" pitchFamily="2" charset="-122"/>
                <a:ea typeface="宋体" panose="02010600030101010101" pitchFamily="2" charset="-122"/>
              </a:rPr>
              <a:t>13</a:t>
            </a:r>
            <a:r>
              <a:rPr kumimoji="1" lang="zh-CN" altLang="en-US" sz="2400" b="1">
                <a:solidFill>
                  <a:schemeClr val="tx2"/>
                </a:solidFill>
                <a:latin typeface="宋体" panose="02010600030101010101" pitchFamily="2" charset="-122"/>
                <a:ea typeface="宋体" panose="02010600030101010101" pitchFamily="2" charset="-122"/>
              </a:rPr>
              <a:t>、袖长    </a:t>
            </a:r>
            <a:r>
              <a:rPr kumimoji="1" lang="en-US" altLang="zh-CN" sz="2400" b="1">
                <a:solidFill>
                  <a:schemeClr val="tx2"/>
                </a:solidFill>
                <a:latin typeface="宋体" panose="02010600030101010101" pitchFamily="2" charset="-122"/>
                <a:ea typeface="宋体" panose="02010600030101010101" pitchFamily="2" charset="-122"/>
              </a:rPr>
              <a:t>14</a:t>
            </a:r>
            <a:r>
              <a:rPr kumimoji="1" lang="zh-CN" altLang="en-US" sz="2400" b="1">
                <a:solidFill>
                  <a:schemeClr val="tx2"/>
                </a:solidFill>
                <a:latin typeface="宋体" panose="02010600030101010101" pitchFamily="2" charset="-122"/>
                <a:ea typeface="宋体" panose="02010600030101010101" pitchFamily="2" charset="-122"/>
              </a:rPr>
              <a:t>、肋围    </a:t>
            </a:r>
            <a:r>
              <a:rPr kumimoji="1" lang="en-US" altLang="zh-CN" sz="2400" b="1">
                <a:solidFill>
                  <a:schemeClr val="tx2"/>
                </a:solidFill>
                <a:latin typeface="宋体" panose="02010600030101010101" pitchFamily="2" charset="-122"/>
                <a:ea typeface="宋体" panose="02010600030101010101" pitchFamily="2" charset="-122"/>
              </a:rPr>
              <a:t>15</a:t>
            </a:r>
            <a:r>
              <a:rPr kumimoji="1" lang="zh-CN" altLang="en-US" sz="2400" b="1">
                <a:solidFill>
                  <a:schemeClr val="tx2"/>
                </a:solidFill>
                <a:latin typeface="宋体" panose="02010600030101010101" pitchFamily="2" charset="-122"/>
                <a:ea typeface="宋体" panose="02010600030101010101" pitchFamily="2" charset="-122"/>
              </a:rPr>
              <a:t>、腰围  </a:t>
            </a:r>
            <a:r>
              <a:rPr kumimoji="1" lang="en-US" altLang="zh-CN" sz="2400" b="1">
                <a:solidFill>
                  <a:schemeClr val="tx2"/>
                </a:solidFill>
                <a:latin typeface="宋体" panose="02010600030101010101" pitchFamily="2" charset="-122"/>
                <a:ea typeface="宋体" panose="02010600030101010101" pitchFamily="2" charset="-122"/>
              </a:rPr>
              <a:t>16</a:t>
            </a:r>
            <a:r>
              <a:rPr kumimoji="1" lang="zh-CN" altLang="en-US" sz="2400" b="1">
                <a:solidFill>
                  <a:schemeClr val="tx2"/>
                </a:solidFill>
                <a:latin typeface="宋体" panose="02010600030101010101" pitchFamily="2" charset="-122"/>
                <a:ea typeface="宋体" panose="02010600030101010101" pitchFamily="2" charset="-122"/>
              </a:rPr>
              <a:t>、腿肚</a:t>
            </a:r>
          </a:p>
          <a:p>
            <a:pPr eaLnBrk="1" hangingPunct="1">
              <a:spcBef>
                <a:spcPct val="50000"/>
              </a:spcBef>
              <a:buFontTx/>
              <a:buNone/>
            </a:pPr>
            <a:r>
              <a:rPr kumimoji="1" lang="zh-CN" altLang="en-US" sz="2400" b="1">
                <a:solidFill>
                  <a:schemeClr val="tx2"/>
                </a:solidFill>
                <a:latin typeface="宋体" panose="02010600030101010101" pitchFamily="2" charset="-122"/>
                <a:ea typeface="宋体" panose="02010600030101010101" pitchFamily="2" charset="-122"/>
              </a:rPr>
              <a:t>      </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a:extLst>
              <a:ext uri="{FF2B5EF4-FFF2-40B4-BE49-F238E27FC236}">
                <a16:creationId xmlns:a16="http://schemas.microsoft.com/office/drawing/2014/main" id="{C05201D2-C280-4CB5-AEDC-5B83DFA1C16B}"/>
              </a:ext>
            </a:extLst>
          </p:cNvPr>
          <p:cNvGraphicFramePr>
            <a:graphicFrameLocks noChangeAspect="1"/>
          </p:cNvGraphicFramePr>
          <p:nvPr/>
        </p:nvGraphicFramePr>
        <p:xfrm>
          <a:off x="2452689" y="2857501"/>
          <a:ext cx="7361237" cy="2879725"/>
        </p:xfrm>
        <a:graphic>
          <a:graphicData uri="http://schemas.openxmlformats.org/presentationml/2006/ole">
            <mc:AlternateContent xmlns:mc="http://schemas.openxmlformats.org/markup-compatibility/2006">
              <mc:Choice xmlns:v="urn:schemas-microsoft-com:vml" Requires="v">
                <p:oleObj spid="_x0000_s190468" name="Equation" r:id="rId3" imgW="1892300" imgH="939800" progId="Equation.DSMT4">
                  <p:embed/>
                </p:oleObj>
              </mc:Choice>
              <mc:Fallback>
                <p:oleObj name="Equation" r:id="rId3" imgW="1892300" imgH="939800" progId="Equation.DSMT4">
                  <p:embed/>
                  <p:pic>
                    <p:nvPicPr>
                      <p:cNvPr id="38914" name="Object 2">
                        <a:extLst>
                          <a:ext uri="{FF2B5EF4-FFF2-40B4-BE49-F238E27FC236}">
                            <a16:creationId xmlns:a16="http://schemas.microsoft.com/office/drawing/2014/main" id="{C05201D2-C280-4CB5-AEDC-5B83DFA1C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9" y="2857501"/>
                        <a:ext cx="7361237" cy="28797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5" name="Rectangle 3">
            <a:extLst>
              <a:ext uri="{FF2B5EF4-FFF2-40B4-BE49-F238E27FC236}">
                <a16:creationId xmlns:a16="http://schemas.microsoft.com/office/drawing/2014/main" id="{62729BD4-B934-4C9E-8448-A67F678B8955}"/>
              </a:ext>
            </a:extLst>
          </p:cNvPr>
          <p:cNvSpPr>
            <a:spLocks noChangeArrowheads="1"/>
          </p:cNvSpPr>
          <p:nvPr/>
        </p:nvSpPr>
        <p:spPr bwMode="auto">
          <a:xfrm>
            <a:off x="2381250" y="2143126"/>
            <a:ext cx="4984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原始数据矩阵应是</a:t>
            </a:r>
            <a:r>
              <a:rPr kumimoji="1"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128×16</a:t>
            </a: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阶的矩阵</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D2E186FD-97B9-4878-BC94-4CB349E205E6}"/>
              </a:ext>
            </a:extLst>
          </p:cNvPr>
          <p:cNvSpPr txBox="1">
            <a:spLocks noChangeArrowheads="1"/>
          </p:cNvSpPr>
          <p:nvPr/>
        </p:nvSpPr>
        <p:spPr bwMode="auto">
          <a:xfrm>
            <a:off x="1652588" y="1292225"/>
            <a:ext cx="80772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en-US" altLang="zh-CN" sz="2000" b="1">
                <a:solidFill>
                  <a:schemeClr val="tx2"/>
                </a:solidFill>
                <a:latin typeface="宋体" panose="02010600030101010101" pitchFamily="2" charset="-122"/>
                <a:ea typeface="宋体" panose="02010600030101010101" pitchFamily="2" charset="-122"/>
              </a:rPr>
              <a:t>   </a:t>
            </a:r>
            <a:r>
              <a:rPr kumimoji="1" lang="zh-CN" altLang="en-US" sz="2000" b="1">
                <a:solidFill>
                  <a:schemeClr val="tx2"/>
                </a:solidFill>
                <a:latin typeface="宋体" panose="02010600030101010101" pitchFamily="2" charset="-122"/>
                <a:ea typeface="宋体" panose="02010600030101010101" pitchFamily="2" charset="-122"/>
              </a:rPr>
              <a:t>如第一列向量                  ，即是</a:t>
            </a:r>
            <a:r>
              <a:rPr kumimoji="1" lang="en-US" altLang="zh-CN" sz="2000" b="1">
                <a:solidFill>
                  <a:schemeClr val="tx2"/>
                </a:solidFill>
                <a:latin typeface="宋体" panose="02010600030101010101" pitchFamily="2" charset="-122"/>
                <a:ea typeface="宋体" panose="02010600030101010101" pitchFamily="2" charset="-122"/>
              </a:rPr>
              <a:t>128</a:t>
            </a:r>
            <a:r>
              <a:rPr kumimoji="1" lang="zh-CN" altLang="en-US" sz="2000" b="1">
                <a:solidFill>
                  <a:schemeClr val="tx2"/>
                </a:solidFill>
                <a:latin typeface="宋体" panose="02010600030101010101" pitchFamily="2" charset="-122"/>
                <a:ea typeface="宋体" panose="02010600030101010101" pitchFamily="2" charset="-122"/>
              </a:rPr>
              <a:t>人按身长量出的尺寸。</a:t>
            </a:r>
          </a:p>
          <a:p>
            <a:pPr eaLnBrk="1" hangingPunct="1">
              <a:spcBef>
                <a:spcPct val="50000"/>
              </a:spcBef>
              <a:buFontTx/>
              <a:buNone/>
            </a:pPr>
            <a:r>
              <a:rPr kumimoji="1" lang="zh-CN" altLang="en-US" sz="2000" b="1">
                <a:solidFill>
                  <a:schemeClr val="tx2"/>
                </a:solidFill>
                <a:latin typeface="宋体" panose="02010600030101010101" pitchFamily="2" charset="-122"/>
                <a:ea typeface="宋体" panose="02010600030101010101" pitchFamily="2" charset="-122"/>
              </a:rPr>
              <a:t>   </a:t>
            </a:r>
            <a:endParaRPr kumimoji="1" lang="en-US" altLang="zh-CN" sz="2000" b="1">
              <a:solidFill>
                <a:schemeClr val="tx2"/>
              </a:solidFill>
              <a:latin typeface="宋体" panose="02010600030101010101" pitchFamily="2" charset="-122"/>
              <a:ea typeface="宋体" panose="02010600030101010101" pitchFamily="2" charset="-122"/>
            </a:endParaRPr>
          </a:p>
          <a:p>
            <a:pPr eaLnBrk="1" hangingPunct="1">
              <a:lnSpc>
                <a:spcPct val="150000"/>
              </a:lnSpc>
              <a:spcBef>
                <a:spcPct val="50000"/>
              </a:spcBef>
              <a:buFontTx/>
              <a:buNone/>
            </a:pPr>
            <a:r>
              <a:rPr kumimoji="1" lang="en-US" altLang="zh-CN" sz="2000" b="1">
                <a:solidFill>
                  <a:schemeClr val="tx2"/>
                </a:solidFill>
                <a:latin typeface="宋体" panose="02010600030101010101" pitchFamily="2" charset="-122"/>
                <a:ea typeface="宋体" panose="02010600030101010101" pitchFamily="2" charset="-122"/>
              </a:rPr>
              <a:t>   </a:t>
            </a:r>
            <a:r>
              <a:rPr kumimoji="1" lang="zh-CN" altLang="en-US" sz="2000" b="1">
                <a:solidFill>
                  <a:schemeClr val="tx2"/>
                </a:solidFill>
                <a:latin typeface="宋体" panose="02010600030101010101" pitchFamily="2" charset="-122"/>
                <a:ea typeface="宋体" panose="02010600030101010101" pitchFamily="2" charset="-122"/>
              </a:rPr>
              <a:t>第二行向量                  ，是第二个男子按上述</a:t>
            </a:r>
            <a:r>
              <a:rPr kumimoji="1" lang="en-US" altLang="zh-CN" sz="2000" b="1">
                <a:solidFill>
                  <a:schemeClr val="tx2"/>
                </a:solidFill>
                <a:latin typeface="宋体" panose="02010600030101010101" pitchFamily="2" charset="-122"/>
                <a:ea typeface="宋体" panose="02010600030101010101" pitchFamily="2" charset="-122"/>
              </a:rPr>
              <a:t>16</a:t>
            </a:r>
            <a:r>
              <a:rPr kumimoji="1" lang="zh-CN" altLang="en-US" sz="2000" b="1">
                <a:solidFill>
                  <a:schemeClr val="tx2"/>
                </a:solidFill>
                <a:latin typeface="宋体" panose="02010600030101010101" pitchFamily="2" charset="-122"/>
                <a:ea typeface="宋体" panose="02010600030101010101" pitchFamily="2" charset="-122"/>
              </a:rPr>
              <a:t>项指标量出的尺寸。</a:t>
            </a:r>
          </a:p>
          <a:p>
            <a:pPr eaLnBrk="1" hangingPunct="1">
              <a:spcBef>
                <a:spcPct val="50000"/>
              </a:spcBef>
              <a:buFontTx/>
              <a:buNone/>
            </a:pPr>
            <a:r>
              <a:rPr kumimoji="1" lang="en-US" altLang="zh-CN" sz="2000" b="1">
                <a:solidFill>
                  <a:schemeClr val="tx2"/>
                </a:solidFill>
                <a:latin typeface="宋体" panose="02010600030101010101" pitchFamily="2" charset="-122"/>
                <a:ea typeface="宋体" panose="02010600030101010101" pitchFamily="2" charset="-122"/>
              </a:rPr>
              <a:t>1</a:t>
            </a:r>
            <a:r>
              <a:rPr kumimoji="1" lang="zh-CN" altLang="en-US" sz="2000" b="1">
                <a:solidFill>
                  <a:schemeClr val="tx2"/>
                </a:solidFill>
                <a:latin typeface="宋体" panose="02010600030101010101" pitchFamily="2" charset="-122"/>
                <a:ea typeface="宋体" panose="02010600030101010101" pitchFamily="2" charset="-122"/>
              </a:rPr>
              <a:t>、样本相关系数矩阵</a:t>
            </a:r>
          </a:p>
          <a:p>
            <a:pPr eaLnBrk="1" hangingPunct="1">
              <a:spcBef>
                <a:spcPct val="50000"/>
              </a:spcBef>
              <a:buFontTx/>
              <a:buNone/>
            </a:pPr>
            <a:r>
              <a:rPr kumimoji="1" lang="zh-CN" altLang="en-US" sz="2000" b="1">
                <a:solidFill>
                  <a:schemeClr val="tx2"/>
                </a:solidFill>
                <a:latin typeface="宋体" panose="02010600030101010101" pitchFamily="2" charset="-122"/>
                <a:ea typeface="宋体" panose="02010600030101010101" pitchFamily="2" charset="-122"/>
              </a:rPr>
              <a:t>   首先计算各指标的均值与样本标准差</a:t>
            </a:r>
          </a:p>
          <a:p>
            <a:pPr eaLnBrk="1" hangingPunct="1">
              <a:spcBef>
                <a:spcPct val="50000"/>
              </a:spcBef>
              <a:buFontTx/>
              <a:buNone/>
            </a:pPr>
            <a:endParaRPr kumimoji="1" lang="en-US" altLang="zh-CN" sz="2000" b="1">
              <a:solidFill>
                <a:schemeClr val="tx2"/>
              </a:solidFill>
              <a:latin typeface="宋体" panose="02010600030101010101" pitchFamily="2" charset="-122"/>
              <a:ea typeface="宋体" panose="02010600030101010101" pitchFamily="2" charset="-122"/>
            </a:endParaRPr>
          </a:p>
        </p:txBody>
      </p:sp>
      <p:graphicFrame>
        <p:nvGraphicFramePr>
          <p:cNvPr id="39939" name="Object 2">
            <a:extLst>
              <a:ext uri="{FF2B5EF4-FFF2-40B4-BE49-F238E27FC236}">
                <a16:creationId xmlns:a16="http://schemas.microsoft.com/office/drawing/2014/main" id="{5799F8B8-55F0-441B-A3EA-98D4FEB1671D}"/>
              </a:ext>
            </a:extLst>
          </p:cNvPr>
          <p:cNvGraphicFramePr>
            <a:graphicFrameLocks noChangeAspect="1"/>
          </p:cNvGraphicFramePr>
          <p:nvPr/>
        </p:nvGraphicFramePr>
        <p:xfrm>
          <a:off x="3719513" y="1316039"/>
          <a:ext cx="2286000" cy="401637"/>
        </p:xfrm>
        <a:graphic>
          <a:graphicData uri="http://schemas.openxmlformats.org/presentationml/2006/ole">
            <mc:AlternateContent xmlns:mc="http://schemas.openxmlformats.org/markup-compatibility/2006">
              <mc:Choice xmlns:v="urn:schemas-microsoft-com:vml" Requires="v">
                <p:oleObj spid="_x0000_s191494" name="公式" r:id="rId3" imgW="1371600" imgH="241300" progId="Equation.3">
                  <p:embed/>
                </p:oleObj>
              </mc:Choice>
              <mc:Fallback>
                <p:oleObj name="公式" r:id="rId3" imgW="1371600" imgH="241300" progId="Equation.3">
                  <p:embed/>
                  <p:pic>
                    <p:nvPicPr>
                      <p:cNvPr id="39939" name="Object 2">
                        <a:extLst>
                          <a:ext uri="{FF2B5EF4-FFF2-40B4-BE49-F238E27FC236}">
                            <a16:creationId xmlns:a16="http://schemas.microsoft.com/office/drawing/2014/main" id="{5799F8B8-55F0-441B-A3EA-98D4FEB167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1316039"/>
                        <a:ext cx="2286000" cy="4016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0" name="Object 3">
            <a:extLst>
              <a:ext uri="{FF2B5EF4-FFF2-40B4-BE49-F238E27FC236}">
                <a16:creationId xmlns:a16="http://schemas.microsoft.com/office/drawing/2014/main" id="{A4C1CCDA-87FF-43E9-8F15-41DB89D081A4}"/>
              </a:ext>
            </a:extLst>
          </p:cNvPr>
          <p:cNvGraphicFramePr>
            <a:graphicFrameLocks noChangeAspect="1"/>
          </p:cNvGraphicFramePr>
          <p:nvPr/>
        </p:nvGraphicFramePr>
        <p:xfrm>
          <a:off x="3481388" y="2306638"/>
          <a:ext cx="2209800" cy="374650"/>
        </p:xfrm>
        <a:graphic>
          <a:graphicData uri="http://schemas.openxmlformats.org/presentationml/2006/ole">
            <mc:AlternateContent xmlns:mc="http://schemas.openxmlformats.org/markup-compatibility/2006">
              <mc:Choice xmlns:v="urn:schemas-microsoft-com:vml" Requires="v">
                <p:oleObj spid="_x0000_s191495" name="公式" r:id="rId5" imgW="1371600" imgH="241300" progId="Equation.3">
                  <p:embed/>
                </p:oleObj>
              </mc:Choice>
              <mc:Fallback>
                <p:oleObj name="公式" r:id="rId5" imgW="1371600" imgH="241300" progId="Equation.3">
                  <p:embed/>
                  <p:pic>
                    <p:nvPicPr>
                      <p:cNvPr id="39940" name="Object 3">
                        <a:extLst>
                          <a:ext uri="{FF2B5EF4-FFF2-40B4-BE49-F238E27FC236}">
                            <a16:creationId xmlns:a16="http://schemas.microsoft.com/office/drawing/2014/main" id="{A4C1CCDA-87FF-43E9-8F15-41DB89D081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1388" y="2306638"/>
                        <a:ext cx="2209800" cy="3746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Group 5">
            <a:extLst>
              <a:ext uri="{FF2B5EF4-FFF2-40B4-BE49-F238E27FC236}">
                <a16:creationId xmlns:a16="http://schemas.microsoft.com/office/drawing/2014/main" id="{759CB745-BD27-4719-ACED-E68D426924C1}"/>
              </a:ext>
            </a:extLst>
          </p:cNvPr>
          <p:cNvGraphicFramePr>
            <a:graphicFrameLocks noGrp="1"/>
          </p:cNvGraphicFramePr>
          <p:nvPr/>
        </p:nvGraphicFramePr>
        <p:xfrm>
          <a:off x="2044700" y="4225926"/>
          <a:ext cx="7424738" cy="1554163"/>
        </p:xfrm>
        <a:graphic>
          <a:graphicData uri="http://schemas.openxmlformats.org/drawingml/2006/table">
            <a:tbl>
              <a:tblPr/>
              <a:tblGrid>
                <a:gridCol w="1601606">
                  <a:extLst>
                    <a:ext uri="{9D8B030D-6E8A-4147-A177-3AD203B41FA5}">
                      <a16:colId xmlns:a16="http://schemas.microsoft.com/office/drawing/2014/main" val="20000"/>
                    </a:ext>
                  </a:extLst>
                </a:gridCol>
                <a:gridCol w="364147">
                  <a:extLst>
                    <a:ext uri="{9D8B030D-6E8A-4147-A177-3AD203B41FA5}">
                      <a16:colId xmlns:a16="http://schemas.microsoft.com/office/drawing/2014/main" val="20001"/>
                    </a:ext>
                  </a:extLst>
                </a:gridCol>
                <a:gridCol w="364147">
                  <a:extLst>
                    <a:ext uri="{9D8B030D-6E8A-4147-A177-3AD203B41FA5}">
                      <a16:colId xmlns:a16="http://schemas.microsoft.com/office/drawing/2014/main" val="20002"/>
                    </a:ext>
                  </a:extLst>
                </a:gridCol>
                <a:gridCol w="364147">
                  <a:extLst>
                    <a:ext uri="{9D8B030D-6E8A-4147-A177-3AD203B41FA5}">
                      <a16:colId xmlns:a16="http://schemas.microsoft.com/office/drawing/2014/main" val="20003"/>
                    </a:ext>
                  </a:extLst>
                </a:gridCol>
                <a:gridCol w="362535">
                  <a:extLst>
                    <a:ext uri="{9D8B030D-6E8A-4147-A177-3AD203B41FA5}">
                      <a16:colId xmlns:a16="http://schemas.microsoft.com/office/drawing/2014/main" val="20004"/>
                    </a:ext>
                  </a:extLst>
                </a:gridCol>
                <a:gridCol w="364147">
                  <a:extLst>
                    <a:ext uri="{9D8B030D-6E8A-4147-A177-3AD203B41FA5}">
                      <a16:colId xmlns:a16="http://schemas.microsoft.com/office/drawing/2014/main" val="20005"/>
                    </a:ext>
                  </a:extLst>
                </a:gridCol>
                <a:gridCol w="364147">
                  <a:extLst>
                    <a:ext uri="{9D8B030D-6E8A-4147-A177-3AD203B41FA5}">
                      <a16:colId xmlns:a16="http://schemas.microsoft.com/office/drawing/2014/main" val="20006"/>
                    </a:ext>
                  </a:extLst>
                </a:gridCol>
                <a:gridCol w="364147">
                  <a:extLst>
                    <a:ext uri="{9D8B030D-6E8A-4147-A177-3AD203B41FA5}">
                      <a16:colId xmlns:a16="http://schemas.microsoft.com/office/drawing/2014/main" val="20007"/>
                    </a:ext>
                  </a:extLst>
                </a:gridCol>
                <a:gridCol w="364147">
                  <a:extLst>
                    <a:ext uri="{9D8B030D-6E8A-4147-A177-3AD203B41FA5}">
                      <a16:colId xmlns:a16="http://schemas.microsoft.com/office/drawing/2014/main" val="20008"/>
                    </a:ext>
                  </a:extLst>
                </a:gridCol>
                <a:gridCol w="364147">
                  <a:extLst>
                    <a:ext uri="{9D8B030D-6E8A-4147-A177-3AD203B41FA5}">
                      <a16:colId xmlns:a16="http://schemas.microsoft.com/office/drawing/2014/main" val="20009"/>
                    </a:ext>
                  </a:extLst>
                </a:gridCol>
                <a:gridCol w="364147">
                  <a:extLst>
                    <a:ext uri="{9D8B030D-6E8A-4147-A177-3AD203B41FA5}">
                      <a16:colId xmlns:a16="http://schemas.microsoft.com/office/drawing/2014/main" val="20010"/>
                    </a:ext>
                  </a:extLst>
                </a:gridCol>
                <a:gridCol w="364147">
                  <a:extLst>
                    <a:ext uri="{9D8B030D-6E8A-4147-A177-3AD203B41FA5}">
                      <a16:colId xmlns:a16="http://schemas.microsoft.com/office/drawing/2014/main" val="20011"/>
                    </a:ext>
                  </a:extLst>
                </a:gridCol>
                <a:gridCol w="362536">
                  <a:extLst>
                    <a:ext uri="{9D8B030D-6E8A-4147-A177-3AD203B41FA5}">
                      <a16:colId xmlns:a16="http://schemas.microsoft.com/office/drawing/2014/main" val="20012"/>
                    </a:ext>
                  </a:extLst>
                </a:gridCol>
                <a:gridCol w="364147">
                  <a:extLst>
                    <a:ext uri="{9D8B030D-6E8A-4147-A177-3AD203B41FA5}">
                      <a16:colId xmlns:a16="http://schemas.microsoft.com/office/drawing/2014/main" val="20013"/>
                    </a:ext>
                  </a:extLst>
                </a:gridCol>
                <a:gridCol w="364147">
                  <a:extLst>
                    <a:ext uri="{9D8B030D-6E8A-4147-A177-3AD203B41FA5}">
                      <a16:colId xmlns:a16="http://schemas.microsoft.com/office/drawing/2014/main" val="20014"/>
                    </a:ext>
                  </a:extLst>
                </a:gridCol>
                <a:gridCol w="364147">
                  <a:extLst>
                    <a:ext uri="{9D8B030D-6E8A-4147-A177-3AD203B41FA5}">
                      <a16:colId xmlns:a16="http://schemas.microsoft.com/office/drawing/2014/main" val="20015"/>
                    </a:ext>
                  </a:extLst>
                </a:gridCol>
                <a:gridCol w="364147">
                  <a:extLst>
                    <a:ext uri="{9D8B030D-6E8A-4147-A177-3AD203B41FA5}">
                      <a16:colId xmlns:a16="http://schemas.microsoft.com/office/drawing/2014/main" val="20016"/>
                    </a:ext>
                  </a:extLst>
                </a:gridCol>
              </a:tblGrid>
              <a:tr h="518054">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dirty="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dirty="0">
                        <a:ln>
                          <a:noFill/>
                        </a:ln>
                        <a:solidFill>
                          <a:schemeClr val="tx2"/>
                        </a:solidFill>
                        <a:effectLst/>
                        <a:latin typeface="Arial" pitchFamily="34" charset="0"/>
                        <a:ea typeface="宋体" pitchFamily="2" charset="-122"/>
                      </a:endParaRPr>
                    </a:p>
                  </a:txBody>
                  <a:tcPr marL="91439" marR="91439"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0015" name="Text Box 79">
            <a:extLst>
              <a:ext uri="{FF2B5EF4-FFF2-40B4-BE49-F238E27FC236}">
                <a16:creationId xmlns:a16="http://schemas.microsoft.com/office/drawing/2014/main" id="{52F5A68C-EFF9-4708-93D7-0814E81965C5}"/>
              </a:ext>
            </a:extLst>
          </p:cNvPr>
          <p:cNvSpPr txBox="1">
            <a:spLocks noChangeArrowheads="1"/>
          </p:cNvSpPr>
          <p:nvPr/>
        </p:nvSpPr>
        <p:spPr bwMode="auto">
          <a:xfrm>
            <a:off x="2141539" y="4379914"/>
            <a:ext cx="7405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1400">
                <a:solidFill>
                  <a:schemeClr val="tx2"/>
                </a:solidFill>
                <a:latin typeface="Times New Roman" panose="02020603050405020304" pitchFamily="18" charset="0"/>
                <a:ea typeface="宋体" panose="02010600030101010101" pitchFamily="2" charset="-122"/>
              </a:rPr>
              <a:t>指标                           </a:t>
            </a:r>
            <a:r>
              <a:rPr kumimoji="1" lang="en-US" altLang="zh-CN" sz="1400">
                <a:solidFill>
                  <a:schemeClr val="tx2"/>
                </a:solidFill>
                <a:latin typeface="Times New Roman" panose="02020603050405020304" pitchFamily="18" charset="0"/>
                <a:ea typeface="宋体" panose="02010600030101010101" pitchFamily="2" charset="-122"/>
              </a:rPr>
              <a:t>1      2      3      4      5      6      7       8      9     10     11   12     13    14    15    16</a:t>
            </a:r>
          </a:p>
        </p:txBody>
      </p:sp>
      <p:sp>
        <p:nvSpPr>
          <p:cNvPr id="40016" name="Text Box 80">
            <a:extLst>
              <a:ext uri="{FF2B5EF4-FFF2-40B4-BE49-F238E27FC236}">
                <a16:creationId xmlns:a16="http://schemas.microsoft.com/office/drawing/2014/main" id="{92088D49-1EB1-4D21-934C-33D679A6F91D}"/>
              </a:ext>
            </a:extLst>
          </p:cNvPr>
          <p:cNvSpPr txBox="1">
            <a:spLocks noChangeArrowheads="1"/>
          </p:cNvSpPr>
          <p:nvPr/>
        </p:nvSpPr>
        <p:spPr bwMode="auto">
          <a:xfrm>
            <a:off x="2141538" y="4848226"/>
            <a:ext cx="7391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1400">
                <a:solidFill>
                  <a:schemeClr val="tx2"/>
                </a:solidFill>
                <a:latin typeface="Times New Roman" panose="02020603050405020304" pitchFamily="18" charset="0"/>
                <a:ea typeface="宋体" panose="02010600030101010101" pitchFamily="2" charset="-122"/>
              </a:rPr>
              <a:t>样本均值                </a:t>
            </a:r>
            <a:r>
              <a:rPr kumimoji="1" lang="en-US" altLang="zh-CN" sz="1400">
                <a:solidFill>
                  <a:schemeClr val="tx2"/>
                </a:solidFill>
                <a:latin typeface="Times New Roman" panose="02020603050405020304" pitchFamily="18" charset="0"/>
                <a:ea typeface="宋体" panose="02010600030101010101" pitchFamily="2" charset="-122"/>
              </a:rPr>
              <a:t>164.5 90   85.7 138.1 96  75.5 19.4 35.8  36    34.8 12.2 20.7 15.1 73.2  86.3 50.1 </a:t>
            </a:r>
          </a:p>
        </p:txBody>
      </p:sp>
      <p:sp>
        <p:nvSpPr>
          <p:cNvPr id="40017" name="Text Box 81">
            <a:extLst>
              <a:ext uri="{FF2B5EF4-FFF2-40B4-BE49-F238E27FC236}">
                <a16:creationId xmlns:a16="http://schemas.microsoft.com/office/drawing/2014/main" id="{2FBB09B1-3E6F-4BC8-B453-BF3DCDC0E392}"/>
              </a:ext>
            </a:extLst>
          </p:cNvPr>
          <p:cNvSpPr txBox="1">
            <a:spLocks noChangeArrowheads="1"/>
          </p:cNvSpPr>
          <p:nvPr/>
        </p:nvSpPr>
        <p:spPr bwMode="auto">
          <a:xfrm>
            <a:off x="2062163" y="5373688"/>
            <a:ext cx="739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1400">
                <a:solidFill>
                  <a:schemeClr val="tx2"/>
                </a:solidFill>
                <a:latin typeface="Times New Roman" panose="02020603050405020304" pitchFamily="18" charset="0"/>
                <a:ea typeface="宋体" panose="02010600030101010101" pitchFamily="2" charset="-122"/>
              </a:rPr>
              <a:t>样本标准差                </a:t>
            </a:r>
            <a:r>
              <a:rPr kumimoji="1" lang="en-US" altLang="zh-CN" sz="1400">
                <a:solidFill>
                  <a:schemeClr val="tx2"/>
                </a:solidFill>
                <a:latin typeface="Times New Roman" panose="02020603050405020304" pitchFamily="18" charset="0"/>
                <a:ea typeface="宋体" panose="02010600030101010101" pitchFamily="2" charset="-122"/>
              </a:rPr>
              <a:t>6.8   3.7   3.2   6.5   4.9   4.4   1.1   1.6   2.6   2.6    1.1   1.4   3.4   4.2   3.7   2.9</a:t>
            </a:r>
          </a:p>
        </p:txBody>
      </p:sp>
      <p:sp>
        <p:nvSpPr>
          <p:cNvPr id="40018" name="Text Box 82">
            <a:extLst>
              <a:ext uri="{FF2B5EF4-FFF2-40B4-BE49-F238E27FC236}">
                <a16:creationId xmlns:a16="http://schemas.microsoft.com/office/drawing/2014/main" id="{A535A587-374C-4770-8EC3-399BFFCCD920}"/>
              </a:ext>
            </a:extLst>
          </p:cNvPr>
          <p:cNvSpPr txBox="1">
            <a:spLocks noChangeArrowheads="1"/>
          </p:cNvSpPr>
          <p:nvPr/>
        </p:nvSpPr>
        <p:spPr bwMode="auto">
          <a:xfrm>
            <a:off x="1927225" y="5870576"/>
            <a:ext cx="7620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000" b="1">
                <a:solidFill>
                  <a:schemeClr val="tx2"/>
                </a:solidFill>
                <a:latin typeface="Times New Roman" panose="02020603050405020304" pitchFamily="18" charset="0"/>
                <a:ea typeface="宋体" panose="02010600030101010101" pitchFamily="2" charset="-122"/>
              </a:rPr>
              <a:t>比较表中标准差： 标准差大的指标依次为身高、头高。</a:t>
            </a:r>
          </a:p>
          <a:p>
            <a:pPr eaLnBrk="1" hangingPunct="1">
              <a:spcBef>
                <a:spcPct val="50000"/>
              </a:spcBef>
              <a:buFontTx/>
              <a:buNone/>
            </a:pPr>
            <a:r>
              <a:rPr kumimoji="1" lang="zh-CN" altLang="en-US" sz="2000" b="1">
                <a:solidFill>
                  <a:schemeClr val="tx2"/>
                </a:solidFill>
                <a:latin typeface="Times New Roman" panose="02020603050405020304" pitchFamily="18" charset="0"/>
                <a:ea typeface="宋体" panose="02010600030101010101" pitchFamily="2" charset="-122"/>
              </a:rPr>
              <a:t>                                 标准差小的指标为手长、领围、肩厚、肩宽。</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D6781F5-0D37-460E-854C-0FE4AD4B40C4}"/>
              </a:ext>
            </a:extLst>
          </p:cNvPr>
          <p:cNvSpPr>
            <a:spLocks noChangeArrowheads="1"/>
          </p:cNvSpPr>
          <p:nvPr/>
        </p:nvSpPr>
        <p:spPr bwMode="auto">
          <a:xfrm>
            <a:off x="2024064" y="1928814"/>
            <a:ext cx="78581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en-US" altLang="zh-CN" sz="36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36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、标准化处理</a:t>
            </a:r>
          </a:p>
          <a:p>
            <a:pPr eaLnBrk="1" hangingPunct="1">
              <a:spcBef>
                <a:spcPct val="50000"/>
              </a:spcBef>
              <a:buFontTx/>
              <a:buNone/>
            </a:pPr>
            <a:r>
              <a:rPr kumimoji="1" lang="zh-CN" altLang="en-US" sz="36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    将</a:t>
            </a:r>
            <a:r>
              <a:rPr kumimoji="1" lang="en-US" altLang="zh-CN" sz="36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Y </a:t>
            </a:r>
            <a:r>
              <a:rPr kumimoji="1" lang="zh-CN" altLang="en-US" sz="36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经过标准化处理，得数据矩阵 </a:t>
            </a:r>
            <a:r>
              <a:rPr kumimoji="1" lang="en-US" altLang="zh-CN" sz="36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zh-CN" altLang="en-US" sz="36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，从而可得样本相关数据矩阵</a:t>
            </a:r>
            <a:r>
              <a:rPr kumimoji="1" lang="en-US" altLang="zh-CN" sz="36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R</a:t>
            </a:r>
            <a:r>
              <a:rPr kumimoji="1" lang="zh-CN" altLang="en-US" sz="36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，由于矩阵</a:t>
            </a:r>
            <a:r>
              <a:rPr kumimoji="1" lang="en-US" altLang="zh-CN" sz="36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R</a:t>
            </a:r>
            <a:r>
              <a:rPr kumimoji="1" lang="zh-CN" altLang="en-US" sz="36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是对称的，因此只列出下三角形部分元素。</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39797CF0-81FF-41B9-9434-32536451D99A}"/>
              </a:ext>
            </a:extLst>
          </p:cNvPr>
          <p:cNvSpPr txBox="1">
            <a:spLocks noChangeArrowheads="1"/>
          </p:cNvSpPr>
          <p:nvPr/>
        </p:nvSpPr>
        <p:spPr bwMode="auto">
          <a:xfrm>
            <a:off x="1524000" y="1219200"/>
            <a:ext cx="853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endParaRPr kumimoji="1" lang="zh-CN" altLang="zh-CN">
              <a:solidFill>
                <a:schemeClr val="tx2"/>
              </a:solidFill>
              <a:latin typeface="Times New Roman" panose="02020603050405020304" pitchFamily="18" charset="0"/>
              <a:ea typeface="宋体" panose="02010600030101010101" pitchFamily="2" charset="-122"/>
            </a:endParaRPr>
          </a:p>
        </p:txBody>
      </p:sp>
      <p:graphicFrame>
        <p:nvGraphicFramePr>
          <p:cNvPr id="41987" name="Object 2">
            <a:extLst>
              <a:ext uri="{FF2B5EF4-FFF2-40B4-BE49-F238E27FC236}">
                <a16:creationId xmlns:a16="http://schemas.microsoft.com/office/drawing/2014/main" id="{36BA9180-2722-415F-A038-FF93BB4BB59D}"/>
              </a:ext>
            </a:extLst>
          </p:cNvPr>
          <p:cNvGraphicFramePr>
            <a:graphicFrameLocks noChangeAspect="1"/>
          </p:cNvGraphicFramePr>
          <p:nvPr/>
        </p:nvGraphicFramePr>
        <p:xfrm>
          <a:off x="1782764" y="1219200"/>
          <a:ext cx="8016875" cy="5638800"/>
        </p:xfrm>
        <a:graphic>
          <a:graphicData uri="http://schemas.openxmlformats.org/presentationml/2006/ole">
            <mc:AlternateContent xmlns:mc="http://schemas.openxmlformats.org/markup-compatibility/2006">
              <mc:Choice xmlns:v="urn:schemas-microsoft-com:vml" Requires="v">
                <p:oleObj spid="_x0000_s192516" name="Equation" r:id="rId3" imgW="6807200" imgH="3657600" progId="Equation.DSMT4">
                  <p:embed/>
                </p:oleObj>
              </mc:Choice>
              <mc:Fallback>
                <p:oleObj name="Equation" r:id="rId3" imgW="6807200" imgH="3657600" progId="Equation.DSMT4">
                  <p:embed/>
                  <p:pic>
                    <p:nvPicPr>
                      <p:cNvPr id="41987" name="Object 2">
                        <a:extLst>
                          <a:ext uri="{FF2B5EF4-FFF2-40B4-BE49-F238E27FC236}">
                            <a16:creationId xmlns:a16="http://schemas.microsoft.com/office/drawing/2014/main" id="{36BA9180-2722-415F-A038-FF93BB4BB5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764" y="1219200"/>
                        <a:ext cx="8016875" cy="5638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52A3391-7710-4753-B910-7F19A7D1F7B4}"/>
              </a:ext>
            </a:extLst>
          </p:cNvPr>
          <p:cNvSpPr>
            <a:spLocks noChangeArrowheads="1"/>
          </p:cNvSpPr>
          <p:nvPr/>
        </p:nvSpPr>
        <p:spPr bwMode="auto">
          <a:xfrm>
            <a:off x="1952625" y="1844676"/>
            <a:ext cx="82867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由相关系数矩阵的数值可见，反映“长”的尺寸相关系数比较大，如身长与头高限度 </a:t>
            </a:r>
            <a:r>
              <a:rPr kumimoji="1" lang="en-US" altLang="zh-CN" sz="24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1,4</a:t>
            </a:r>
            <a:r>
              <a:rPr kumimoji="1"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=0.96</a:t>
            </a: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的相关系数最大。</a:t>
            </a:r>
          </a:p>
          <a:p>
            <a:pPr eaLnBrk="1" hangingPunct="1">
              <a:spcBef>
                <a:spcPct val="50000"/>
              </a:spcBef>
              <a:buFontTx/>
              <a:buNone/>
            </a:pP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身长与裤长、坐高、下裆、袖长、手长的相关系数也相当大，反映“围”的尺寸的相关系数也比较大，如胸围与领围</a:t>
            </a:r>
            <a:r>
              <a:rPr kumimoji="1" lang="en-US" altLang="zh-CN" sz="24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3,8</a:t>
            </a:r>
            <a:r>
              <a:rPr kumimoji="1"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=0.58</a:t>
            </a: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，胸围与肋围</a:t>
            </a:r>
            <a:r>
              <a:rPr kumimoji="1" lang="en-US" altLang="zh-CN" sz="24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3,14</a:t>
            </a:r>
            <a:r>
              <a:rPr kumimoji="1"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=0.64</a:t>
            </a: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，胸围与腰围</a:t>
            </a:r>
            <a:r>
              <a:rPr kumimoji="1" lang="en-US" altLang="zh-CN" sz="24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4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3,14</a:t>
            </a:r>
            <a:r>
              <a:rPr kumimoji="1"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=0.58</a:t>
            </a: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3011" name="Rectangle 3">
            <a:extLst>
              <a:ext uri="{FF2B5EF4-FFF2-40B4-BE49-F238E27FC236}">
                <a16:creationId xmlns:a16="http://schemas.microsoft.com/office/drawing/2014/main" id="{F70C204E-B2E4-45CF-9B66-245FF0A3CA25}"/>
              </a:ext>
            </a:extLst>
          </p:cNvPr>
          <p:cNvSpPr>
            <a:spLocks noChangeArrowheads="1"/>
          </p:cNvSpPr>
          <p:nvPr/>
        </p:nvSpPr>
        <p:spPr bwMode="auto">
          <a:xfrm>
            <a:off x="2595564" y="4365626"/>
            <a:ext cx="7000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而反映“长”与“围”的尺寸一般相关系数均较小。</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17">
            <a:extLst>
              <a:ext uri="{FF2B5EF4-FFF2-40B4-BE49-F238E27FC236}">
                <a16:creationId xmlns:a16="http://schemas.microsoft.com/office/drawing/2014/main" id="{E54EB82E-A9ED-4D96-8A01-5B765767EE38}"/>
              </a:ext>
            </a:extLst>
          </p:cNvPr>
          <p:cNvGrpSpPr>
            <a:grpSpLocks/>
          </p:cNvGrpSpPr>
          <p:nvPr/>
        </p:nvGrpSpPr>
        <p:grpSpPr bwMode="auto">
          <a:xfrm>
            <a:off x="1881188" y="714375"/>
            <a:ext cx="8382000" cy="5943600"/>
            <a:chOff x="336" y="240"/>
            <a:chExt cx="5280" cy="3744"/>
          </a:xfrm>
        </p:grpSpPr>
        <p:sp>
          <p:nvSpPr>
            <p:cNvPr id="44035" name="Text Box 2">
              <a:extLst>
                <a:ext uri="{FF2B5EF4-FFF2-40B4-BE49-F238E27FC236}">
                  <a16:creationId xmlns:a16="http://schemas.microsoft.com/office/drawing/2014/main" id="{30DA31E2-201C-454F-8561-50E07DF9811D}"/>
                </a:ext>
              </a:extLst>
            </p:cNvPr>
            <p:cNvSpPr txBox="1">
              <a:spLocks noChangeArrowheads="1"/>
            </p:cNvSpPr>
            <p:nvPr/>
          </p:nvSpPr>
          <p:spPr bwMode="auto">
            <a:xfrm>
              <a:off x="384" y="240"/>
              <a:ext cx="50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endParaRPr kumimoji="1" lang="zh-CN" altLang="zh-CN">
                <a:solidFill>
                  <a:schemeClr val="tx2"/>
                </a:solidFill>
                <a:latin typeface="Times New Roman" panose="02020603050405020304" pitchFamily="18" charset="0"/>
                <a:ea typeface="宋体" panose="02010600030101010101" pitchFamily="2" charset="-122"/>
              </a:endParaRPr>
            </a:p>
          </p:txBody>
        </p:sp>
        <p:sp>
          <p:nvSpPr>
            <p:cNvPr id="44036" name="Text Box 3">
              <a:extLst>
                <a:ext uri="{FF2B5EF4-FFF2-40B4-BE49-F238E27FC236}">
                  <a16:creationId xmlns:a16="http://schemas.microsoft.com/office/drawing/2014/main" id="{D8C66D9C-034D-4C9D-A2D8-C2D9CC047017}"/>
                </a:ext>
              </a:extLst>
            </p:cNvPr>
            <p:cNvSpPr txBox="1">
              <a:spLocks noChangeArrowheads="1"/>
            </p:cNvSpPr>
            <p:nvPr/>
          </p:nvSpPr>
          <p:spPr bwMode="auto">
            <a:xfrm>
              <a:off x="336" y="528"/>
              <a:ext cx="5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en-US" altLang="zh-CN" sz="2400" b="1">
                  <a:solidFill>
                    <a:schemeClr val="tx2"/>
                  </a:solidFill>
                  <a:latin typeface="楷体_GB2312" pitchFamily="49" charset="-122"/>
                  <a:ea typeface="楷体_GB2312" pitchFamily="49" charset="-122"/>
                </a:rPr>
                <a:t>3</a:t>
              </a:r>
              <a:r>
                <a:rPr kumimoji="1" lang="zh-CN" altLang="en-US" sz="2400" b="1">
                  <a:solidFill>
                    <a:schemeClr val="tx2"/>
                  </a:solidFill>
                  <a:latin typeface="楷体_GB2312" pitchFamily="49" charset="-122"/>
                  <a:ea typeface="楷体_GB2312" pitchFamily="49" charset="-122"/>
                </a:rPr>
                <a:t>、矩阵</a:t>
              </a:r>
              <a:r>
                <a:rPr kumimoji="1" lang="en-US" altLang="zh-CN" sz="2400" b="1">
                  <a:solidFill>
                    <a:schemeClr val="tx2"/>
                  </a:solidFill>
                  <a:latin typeface="楷体_GB2312" pitchFamily="49" charset="-122"/>
                  <a:ea typeface="楷体_GB2312" pitchFamily="49" charset="-122"/>
                </a:rPr>
                <a:t>R</a:t>
              </a:r>
              <a:r>
                <a:rPr kumimoji="1" lang="zh-CN" altLang="en-US" sz="2400" b="1">
                  <a:solidFill>
                    <a:schemeClr val="tx2"/>
                  </a:solidFill>
                  <a:latin typeface="楷体_GB2312" pitchFamily="49" charset="-122"/>
                  <a:ea typeface="楷体_GB2312" pitchFamily="49" charset="-122"/>
                </a:rPr>
                <a:t>的特征值及其相应的方差贡献率和特征向量：</a:t>
              </a:r>
            </a:p>
          </p:txBody>
        </p:sp>
        <p:sp>
          <p:nvSpPr>
            <p:cNvPr id="44037" name="Line 4">
              <a:extLst>
                <a:ext uri="{FF2B5EF4-FFF2-40B4-BE49-F238E27FC236}">
                  <a16:creationId xmlns:a16="http://schemas.microsoft.com/office/drawing/2014/main" id="{F04D882F-31B5-4C4B-B503-68FF4283A9A1}"/>
                </a:ext>
              </a:extLst>
            </p:cNvPr>
            <p:cNvSpPr>
              <a:spLocks noChangeShapeType="1"/>
            </p:cNvSpPr>
            <p:nvPr/>
          </p:nvSpPr>
          <p:spPr bwMode="auto">
            <a:xfrm>
              <a:off x="1440" y="864"/>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8" name="Line 5">
              <a:extLst>
                <a:ext uri="{FF2B5EF4-FFF2-40B4-BE49-F238E27FC236}">
                  <a16:creationId xmlns:a16="http://schemas.microsoft.com/office/drawing/2014/main" id="{3E6981B6-C944-4BF7-8252-03B18C5B0103}"/>
                </a:ext>
              </a:extLst>
            </p:cNvPr>
            <p:cNvSpPr>
              <a:spLocks noChangeShapeType="1"/>
            </p:cNvSpPr>
            <p:nvPr/>
          </p:nvSpPr>
          <p:spPr bwMode="auto">
            <a:xfrm>
              <a:off x="1440" y="1104"/>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 name="Line 6">
              <a:extLst>
                <a:ext uri="{FF2B5EF4-FFF2-40B4-BE49-F238E27FC236}">
                  <a16:creationId xmlns:a16="http://schemas.microsoft.com/office/drawing/2014/main" id="{36E8378A-E36C-41D6-9707-5320CBD4EA89}"/>
                </a:ext>
              </a:extLst>
            </p:cNvPr>
            <p:cNvSpPr>
              <a:spLocks noChangeShapeType="1"/>
            </p:cNvSpPr>
            <p:nvPr/>
          </p:nvSpPr>
          <p:spPr bwMode="auto">
            <a:xfrm>
              <a:off x="2016" y="864"/>
              <a:ext cx="0" cy="30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0" name="Line 7">
              <a:extLst>
                <a:ext uri="{FF2B5EF4-FFF2-40B4-BE49-F238E27FC236}">
                  <a16:creationId xmlns:a16="http://schemas.microsoft.com/office/drawing/2014/main" id="{D117692B-59ED-4EEC-89D6-80DBF805387B}"/>
                </a:ext>
              </a:extLst>
            </p:cNvPr>
            <p:cNvSpPr>
              <a:spLocks noChangeShapeType="1"/>
            </p:cNvSpPr>
            <p:nvPr/>
          </p:nvSpPr>
          <p:spPr bwMode="auto">
            <a:xfrm>
              <a:off x="2688" y="864"/>
              <a:ext cx="0" cy="3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1" name="Line 8">
              <a:extLst>
                <a:ext uri="{FF2B5EF4-FFF2-40B4-BE49-F238E27FC236}">
                  <a16:creationId xmlns:a16="http://schemas.microsoft.com/office/drawing/2014/main" id="{950BEB27-773F-4D98-A5EE-34CF7D4BE7A2}"/>
                </a:ext>
              </a:extLst>
            </p:cNvPr>
            <p:cNvSpPr>
              <a:spLocks noChangeShapeType="1"/>
            </p:cNvSpPr>
            <p:nvPr/>
          </p:nvSpPr>
          <p:spPr bwMode="auto">
            <a:xfrm>
              <a:off x="3312" y="864"/>
              <a:ext cx="0" cy="3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Line 9">
              <a:extLst>
                <a:ext uri="{FF2B5EF4-FFF2-40B4-BE49-F238E27FC236}">
                  <a16:creationId xmlns:a16="http://schemas.microsoft.com/office/drawing/2014/main" id="{0400F405-DD8D-47F2-BF13-AC718E9DF6EB}"/>
                </a:ext>
              </a:extLst>
            </p:cNvPr>
            <p:cNvSpPr>
              <a:spLocks noChangeShapeType="1"/>
            </p:cNvSpPr>
            <p:nvPr/>
          </p:nvSpPr>
          <p:spPr bwMode="auto">
            <a:xfrm>
              <a:off x="3984" y="864"/>
              <a:ext cx="0" cy="3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Text Box 10">
              <a:extLst>
                <a:ext uri="{FF2B5EF4-FFF2-40B4-BE49-F238E27FC236}">
                  <a16:creationId xmlns:a16="http://schemas.microsoft.com/office/drawing/2014/main" id="{BA5E6700-B5C2-4927-9914-AE675D0302C1}"/>
                </a:ext>
              </a:extLst>
            </p:cNvPr>
            <p:cNvSpPr txBox="1">
              <a:spLocks noChangeArrowheads="1"/>
            </p:cNvSpPr>
            <p:nvPr/>
          </p:nvSpPr>
          <p:spPr bwMode="auto">
            <a:xfrm>
              <a:off x="1536" y="912"/>
              <a:ext cx="40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en-US" altLang="zh-CN" sz="1400" b="1">
                  <a:solidFill>
                    <a:schemeClr val="tx2"/>
                  </a:solidFill>
                  <a:latin typeface="Times New Roman" panose="02020603050405020304" pitchFamily="18" charset="0"/>
                  <a:ea typeface="宋体" panose="02010600030101010101" pitchFamily="2" charset="-122"/>
                </a:rPr>
                <a:t>                    </a:t>
              </a:r>
              <a:r>
                <a:rPr kumimoji="1" lang="zh-CN" altLang="en-US" sz="1400" b="1">
                  <a:solidFill>
                    <a:schemeClr val="tx2"/>
                  </a:solidFill>
                  <a:latin typeface="Times New Roman" panose="02020603050405020304" pitchFamily="18" charset="0"/>
                  <a:ea typeface="宋体" panose="02010600030101010101" pitchFamily="2" charset="-122"/>
                </a:rPr>
                <a:t>特征值            贡献率        累计贡献率            </a:t>
              </a:r>
            </a:p>
          </p:txBody>
        </p:sp>
        <p:graphicFrame>
          <p:nvGraphicFramePr>
            <p:cNvPr id="44044" name="Object 2">
              <a:extLst>
                <a:ext uri="{FF2B5EF4-FFF2-40B4-BE49-F238E27FC236}">
                  <a16:creationId xmlns:a16="http://schemas.microsoft.com/office/drawing/2014/main" id="{808A3741-650E-4663-AA64-E0320C6CC79C}"/>
                </a:ext>
              </a:extLst>
            </p:cNvPr>
            <p:cNvGraphicFramePr>
              <a:graphicFrameLocks noChangeAspect="1"/>
            </p:cNvGraphicFramePr>
            <p:nvPr/>
          </p:nvGraphicFramePr>
          <p:xfrm>
            <a:off x="2517" y="935"/>
            <a:ext cx="128" cy="192"/>
          </p:xfrm>
          <a:graphic>
            <a:graphicData uri="http://schemas.openxmlformats.org/presentationml/2006/ole">
              <mc:AlternateContent xmlns:mc="http://schemas.openxmlformats.org/markup-compatibility/2006">
                <mc:Choice xmlns:v="urn:schemas-microsoft-com:vml" Requires="v">
                  <p:oleObj spid="_x0000_s193540" name="Equation" r:id="rId3" imgW="152334" imgH="228501" progId="Equation.DSMT4">
                    <p:embed/>
                  </p:oleObj>
                </mc:Choice>
                <mc:Fallback>
                  <p:oleObj name="Equation" r:id="rId3" imgW="152334" imgH="228501" progId="Equation.DSMT4">
                    <p:embed/>
                    <p:pic>
                      <p:nvPicPr>
                        <p:cNvPr id="44044" name="Object 2">
                          <a:extLst>
                            <a:ext uri="{FF2B5EF4-FFF2-40B4-BE49-F238E27FC236}">
                              <a16:creationId xmlns:a16="http://schemas.microsoft.com/office/drawing/2014/main" id="{808A3741-650E-4663-AA64-E0320C6CC7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935"/>
                          <a:ext cx="128" cy="19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5" name="Text Box 12">
              <a:extLst>
                <a:ext uri="{FF2B5EF4-FFF2-40B4-BE49-F238E27FC236}">
                  <a16:creationId xmlns:a16="http://schemas.microsoft.com/office/drawing/2014/main" id="{F103B101-BAF1-4F9B-8C87-E5E882F58F03}"/>
                </a:ext>
              </a:extLst>
            </p:cNvPr>
            <p:cNvSpPr txBox="1">
              <a:spLocks noChangeArrowheads="1"/>
            </p:cNvSpPr>
            <p:nvPr/>
          </p:nvSpPr>
          <p:spPr bwMode="auto">
            <a:xfrm>
              <a:off x="1632" y="1152"/>
              <a:ext cx="2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endParaRPr kumimoji="1" lang="zh-CN" altLang="zh-CN" sz="1200">
                <a:solidFill>
                  <a:schemeClr val="tx2"/>
                </a:solidFill>
                <a:latin typeface="Times New Roman" panose="02020603050405020304" pitchFamily="18" charset="0"/>
                <a:ea typeface="宋体" panose="02010600030101010101" pitchFamily="2" charset="-122"/>
              </a:endParaRPr>
            </a:p>
          </p:txBody>
        </p:sp>
        <p:sp>
          <p:nvSpPr>
            <p:cNvPr id="44046" name="Text Box 13">
              <a:extLst>
                <a:ext uri="{FF2B5EF4-FFF2-40B4-BE49-F238E27FC236}">
                  <a16:creationId xmlns:a16="http://schemas.microsoft.com/office/drawing/2014/main" id="{1D0313AF-0AF3-4441-BCD8-0DEA39D61BA9}"/>
                </a:ext>
              </a:extLst>
            </p:cNvPr>
            <p:cNvSpPr txBox="1">
              <a:spLocks noChangeArrowheads="1"/>
            </p:cNvSpPr>
            <p:nvPr/>
          </p:nvSpPr>
          <p:spPr bwMode="auto">
            <a:xfrm>
              <a:off x="1584" y="1140"/>
              <a:ext cx="2667" cy="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7.03              0.44                0.44</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2.61              0.16                0.60</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1.63               0.10                0.70</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0.84               0.06                0.76</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0.77               0.05                0.81</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0.64               0.04                0.85</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0.58               0.03                0.88</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0.46               0.03                0.91</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0.36               0.02                0.93</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0.31               0.02                0.95</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0.24               0.02                0.97</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0.22               0.01                0.98</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0.17               0.01                0.99</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0.14               0.01                1.00</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0.07               0.00                1.00</a:t>
              </a:r>
            </a:p>
            <a:p>
              <a:pPr>
                <a:spcBef>
                  <a:spcPts val="5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0.04               0.00                1.00      </a:t>
              </a:r>
            </a:p>
          </p:txBody>
        </p:sp>
        <p:sp>
          <p:nvSpPr>
            <p:cNvPr id="44047" name="Line 14">
              <a:extLst>
                <a:ext uri="{FF2B5EF4-FFF2-40B4-BE49-F238E27FC236}">
                  <a16:creationId xmlns:a16="http://schemas.microsoft.com/office/drawing/2014/main" id="{8639644B-CBA3-437D-B8DB-5309D81064EA}"/>
                </a:ext>
              </a:extLst>
            </p:cNvPr>
            <p:cNvSpPr>
              <a:spLocks noChangeShapeType="1"/>
            </p:cNvSpPr>
            <p:nvPr/>
          </p:nvSpPr>
          <p:spPr bwMode="auto">
            <a:xfrm>
              <a:off x="1440" y="864"/>
              <a:ext cx="0" cy="3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15">
              <a:extLst>
                <a:ext uri="{FF2B5EF4-FFF2-40B4-BE49-F238E27FC236}">
                  <a16:creationId xmlns:a16="http://schemas.microsoft.com/office/drawing/2014/main" id="{6059997A-3316-41EC-BF32-8C59EF79176F}"/>
                </a:ext>
              </a:extLst>
            </p:cNvPr>
            <p:cNvSpPr>
              <a:spLocks noChangeShapeType="1"/>
            </p:cNvSpPr>
            <p:nvPr/>
          </p:nvSpPr>
          <p:spPr bwMode="auto">
            <a:xfrm>
              <a:off x="1440" y="3984"/>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Text Box 16">
              <a:extLst>
                <a:ext uri="{FF2B5EF4-FFF2-40B4-BE49-F238E27FC236}">
                  <a16:creationId xmlns:a16="http://schemas.microsoft.com/office/drawing/2014/main" id="{38D40D86-0629-431F-8067-3B8987016D2B}"/>
                </a:ext>
              </a:extLst>
            </p:cNvPr>
            <p:cNvSpPr txBox="1">
              <a:spLocks noChangeArrowheads="1"/>
            </p:cNvSpPr>
            <p:nvPr/>
          </p:nvSpPr>
          <p:spPr bwMode="auto">
            <a:xfrm>
              <a:off x="4272" y="1008"/>
              <a:ext cx="13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endParaRPr kumimoji="1" lang="zh-CN" altLang="zh-CN">
                <a:solidFill>
                  <a:schemeClr val="tx2"/>
                </a:solidFill>
                <a:latin typeface="Times New Roman" panose="02020603050405020304" pitchFamily="18" charset="0"/>
                <a:ea typeface="宋体" panose="02010600030101010101" pitchFamily="2" charset="-122"/>
              </a:endParaRP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9F180628-0C22-44E5-AAB7-7B8FEB53B033}"/>
              </a:ext>
            </a:extLst>
          </p:cNvPr>
          <p:cNvSpPr>
            <a:spLocks noGrp="1" noRot="1" noChangeAspect="1" noChangeArrowheads="1"/>
          </p:cNvSpPr>
          <p:nvPr>
            <p:ph type="body" idx="1"/>
          </p:nvPr>
        </p:nvSpPr>
        <p:spPr>
          <a:xfrm>
            <a:off x="1314450" y="609600"/>
            <a:ext cx="10153650" cy="5904159"/>
          </a:xfrm>
        </p:spPr>
        <p:txBody>
          <a:bodyPr/>
          <a:lstStyle/>
          <a:p>
            <a:pPr marL="0" indent="628650" algn="just">
              <a:lnSpc>
                <a:spcPct val="150000"/>
              </a:lnSpc>
              <a:buNone/>
            </a:pPr>
            <a:r>
              <a:rPr lang="zh-CN" altLang="en-US" sz="2400" dirty="0">
                <a:solidFill>
                  <a:srgbClr val="002060"/>
                </a:solidFill>
                <a:latin typeface="微软雅黑" panose="020B0503020204020204" pitchFamily="34" charset="-122"/>
              </a:rPr>
              <a:t>主成分分析也称主分量分析，是由</a:t>
            </a:r>
            <a:r>
              <a:rPr lang="en-US" altLang="zh-CN" sz="2400" dirty="0" err="1">
                <a:solidFill>
                  <a:srgbClr val="002060"/>
                </a:solidFill>
                <a:latin typeface="微软雅黑" panose="020B0503020204020204" pitchFamily="34" charset="-122"/>
              </a:rPr>
              <a:t>Hotelling</a:t>
            </a:r>
            <a:r>
              <a:rPr lang="zh-CN" altLang="en-US" sz="2400" dirty="0">
                <a:solidFill>
                  <a:srgbClr val="002060"/>
                </a:solidFill>
                <a:latin typeface="微软雅黑" panose="020B0503020204020204" pitchFamily="34" charset="-122"/>
              </a:rPr>
              <a:t>于</a:t>
            </a:r>
            <a:r>
              <a:rPr lang="en-US" altLang="zh-CN" sz="2400" dirty="0">
                <a:solidFill>
                  <a:srgbClr val="002060"/>
                </a:solidFill>
                <a:latin typeface="微软雅黑" panose="020B0503020204020204" pitchFamily="34" charset="-122"/>
              </a:rPr>
              <a:t>1933</a:t>
            </a:r>
            <a:r>
              <a:rPr lang="zh-CN" altLang="en-US" sz="2400" dirty="0">
                <a:solidFill>
                  <a:srgbClr val="002060"/>
                </a:solidFill>
                <a:latin typeface="微软雅黑" panose="020B0503020204020204" pitchFamily="34" charset="-122"/>
              </a:rPr>
              <a:t>年首先提出的。由于多个变量之间往往存在着一定程度的相关性。人们自然希望通过线性组合的方式，从这些指标中尽可能快地提取信息。当第一个线性组合不能提取更多的信息时，再考虑用第二个线性组合继续这个快速提取的过程，</a:t>
            </a:r>
            <a:r>
              <a:rPr lang="en-US" altLang="zh-CN" sz="2400" dirty="0">
                <a:solidFill>
                  <a:srgbClr val="002060"/>
                </a:solidFill>
                <a:latin typeface="微软雅黑" panose="020B0503020204020204" pitchFamily="34" charset="-122"/>
              </a:rPr>
              <a:t>……</a:t>
            </a:r>
            <a:r>
              <a:rPr lang="zh-CN" altLang="en-US" sz="2400" dirty="0">
                <a:solidFill>
                  <a:srgbClr val="002060"/>
                </a:solidFill>
                <a:latin typeface="微软雅黑" panose="020B0503020204020204" pitchFamily="34" charset="-122"/>
              </a:rPr>
              <a:t>，直到所提取的信息与原指标相差不多时为止。这就是主成分分析的思想。一般说来，在主成分分析适用的场合，用较少的主成分就可以得到较多的信息量。以各个主成分为分量，就得到一个更低维的随机向量；因此，通过主成分既可以降低数据“维数”又保留了原数据的大部分信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EA7FB910-9D63-4B5F-877E-D01A06E993F7}"/>
              </a:ext>
            </a:extLst>
          </p:cNvPr>
          <p:cNvSpPr txBox="1">
            <a:spLocks noChangeArrowheads="1"/>
          </p:cNvSpPr>
          <p:nvPr/>
        </p:nvSpPr>
        <p:spPr bwMode="auto">
          <a:xfrm>
            <a:off x="1738313" y="1285875"/>
            <a:ext cx="8305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en-US" altLang="zh-CN" sz="2400" b="1">
                <a:solidFill>
                  <a:schemeClr val="tx2"/>
                </a:solidFill>
                <a:latin typeface="楷体_GB2312" pitchFamily="49" charset="-122"/>
                <a:ea typeface="楷体_GB2312" pitchFamily="49" charset="-122"/>
              </a:rPr>
              <a:t>4</a:t>
            </a:r>
            <a:r>
              <a:rPr kumimoji="1" lang="zh-CN" altLang="en-US" sz="2400" b="1">
                <a:solidFill>
                  <a:schemeClr val="tx2"/>
                </a:solidFill>
                <a:latin typeface="楷体_GB2312" pitchFamily="49" charset="-122"/>
                <a:ea typeface="楷体_GB2312" pitchFamily="49" charset="-122"/>
              </a:rPr>
              <a:t>、主成份：</a:t>
            </a:r>
          </a:p>
          <a:p>
            <a:pPr eaLnBrk="1" hangingPunct="1">
              <a:spcBef>
                <a:spcPct val="50000"/>
              </a:spcBef>
              <a:buFontTx/>
              <a:buNone/>
            </a:pPr>
            <a:r>
              <a:rPr kumimoji="1" lang="zh-CN" altLang="en-US" sz="2400" b="1">
                <a:solidFill>
                  <a:schemeClr val="tx2"/>
                </a:solidFill>
                <a:latin typeface="楷体_GB2312" pitchFamily="49" charset="-122"/>
                <a:ea typeface="楷体_GB2312" pitchFamily="49" charset="-122"/>
              </a:rPr>
              <a:t>  第一主成份：</a:t>
            </a:r>
          </a:p>
          <a:p>
            <a:pPr eaLnBrk="1" hangingPunct="1">
              <a:spcBef>
                <a:spcPct val="50000"/>
              </a:spcBef>
              <a:buFontTx/>
              <a:buNone/>
            </a:pPr>
            <a:endParaRPr kumimoji="1" lang="en-US" altLang="zh-CN" sz="2400" b="1">
              <a:solidFill>
                <a:schemeClr val="tx2"/>
              </a:solidFill>
              <a:latin typeface="楷体_GB2312" pitchFamily="49" charset="-122"/>
              <a:ea typeface="楷体_GB2312" pitchFamily="49" charset="-122"/>
            </a:endParaRPr>
          </a:p>
        </p:txBody>
      </p:sp>
      <p:graphicFrame>
        <p:nvGraphicFramePr>
          <p:cNvPr id="45059" name="Object 2">
            <a:extLst>
              <a:ext uri="{FF2B5EF4-FFF2-40B4-BE49-F238E27FC236}">
                <a16:creationId xmlns:a16="http://schemas.microsoft.com/office/drawing/2014/main" id="{93001700-8B50-45F5-BF2F-33B293622015}"/>
              </a:ext>
            </a:extLst>
          </p:cNvPr>
          <p:cNvGraphicFramePr>
            <a:graphicFrameLocks noChangeAspect="1"/>
          </p:cNvGraphicFramePr>
          <p:nvPr/>
        </p:nvGraphicFramePr>
        <p:xfrm>
          <a:off x="3673475" y="2352675"/>
          <a:ext cx="6262688" cy="1130300"/>
        </p:xfrm>
        <a:graphic>
          <a:graphicData uri="http://schemas.openxmlformats.org/presentationml/2006/ole">
            <mc:AlternateContent xmlns:mc="http://schemas.openxmlformats.org/markup-compatibility/2006">
              <mc:Choice xmlns:v="urn:schemas-microsoft-com:vml" Requires="v">
                <p:oleObj spid="_x0000_s194568" name="Equation" r:id="rId3" imgW="3797300" imgH="685800" progId="Equation.DSMT4">
                  <p:embed/>
                </p:oleObj>
              </mc:Choice>
              <mc:Fallback>
                <p:oleObj name="Equation" r:id="rId3" imgW="3797300" imgH="685800" progId="Equation.DSMT4">
                  <p:embed/>
                  <p:pic>
                    <p:nvPicPr>
                      <p:cNvPr id="45059" name="Object 2">
                        <a:extLst>
                          <a:ext uri="{FF2B5EF4-FFF2-40B4-BE49-F238E27FC236}">
                            <a16:creationId xmlns:a16="http://schemas.microsoft.com/office/drawing/2014/main" id="{93001700-8B50-45F5-BF2F-33B293622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475" y="2352675"/>
                        <a:ext cx="6262688" cy="1130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0" name="Text Box 4">
            <a:extLst>
              <a:ext uri="{FF2B5EF4-FFF2-40B4-BE49-F238E27FC236}">
                <a16:creationId xmlns:a16="http://schemas.microsoft.com/office/drawing/2014/main" id="{BAF34291-4023-46BA-B346-BB4D9D42EB60}"/>
              </a:ext>
            </a:extLst>
          </p:cNvPr>
          <p:cNvSpPr txBox="1">
            <a:spLocks noChangeArrowheads="1"/>
          </p:cNvSpPr>
          <p:nvPr/>
        </p:nvSpPr>
        <p:spPr bwMode="auto">
          <a:xfrm>
            <a:off x="1966913" y="33432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400" b="1">
                <a:solidFill>
                  <a:schemeClr val="tx2"/>
                </a:solidFill>
                <a:latin typeface="Times New Roman" panose="02020603050405020304" pitchFamily="18" charset="0"/>
                <a:ea typeface="楷体_GB2312" pitchFamily="49" charset="-122"/>
              </a:rPr>
              <a:t>第二主成份：</a:t>
            </a:r>
          </a:p>
        </p:txBody>
      </p:sp>
      <p:graphicFrame>
        <p:nvGraphicFramePr>
          <p:cNvPr id="45061" name="Object 3">
            <a:extLst>
              <a:ext uri="{FF2B5EF4-FFF2-40B4-BE49-F238E27FC236}">
                <a16:creationId xmlns:a16="http://schemas.microsoft.com/office/drawing/2014/main" id="{384C9281-48CF-4EDE-821C-E93FFA96F532}"/>
              </a:ext>
            </a:extLst>
          </p:cNvPr>
          <p:cNvGraphicFramePr>
            <a:graphicFrameLocks noChangeAspect="1"/>
          </p:cNvGraphicFramePr>
          <p:nvPr/>
        </p:nvGraphicFramePr>
        <p:xfrm>
          <a:off x="3608388" y="3876676"/>
          <a:ext cx="6242050" cy="1096963"/>
        </p:xfrm>
        <a:graphic>
          <a:graphicData uri="http://schemas.openxmlformats.org/presentationml/2006/ole">
            <mc:AlternateContent xmlns:mc="http://schemas.openxmlformats.org/markup-compatibility/2006">
              <mc:Choice xmlns:v="urn:schemas-microsoft-com:vml" Requires="v">
                <p:oleObj spid="_x0000_s194569" name="Equation" r:id="rId5" imgW="3810000" imgH="685800" progId="Equation.DSMT4">
                  <p:embed/>
                </p:oleObj>
              </mc:Choice>
              <mc:Fallback>
                <p:oleObj name="Equation" r:id="rId5" imgW="3810000" imgH="685800" progId="Equation.DSMT4">
                  <p:embed/>
                  <p:pic>
                    <p:nvPicPr>
                      <p:cNvPr id="45061" name="Object 3">
                        <a:extLst>
                          <a:ext uri="{FF2B5EF4-FFF2-40B4-BE49-F238E27FC236}">
                            <a16:creationId xmlns:a16="http://schemas.microsoft.com/office/drawing/2014/main" id="{384C9281-48CF-4EDE-821C-E93FFA96F5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8388" y="3876676"/>
                        <a:ext cx="6242050" cy="10969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Text Box 6">
            <a:extLst>
              <a:ext uri="{FF2B5EF4-FFF2-40B4-BE49-F238E27FC236}">
                <a16:creationId xmlns:a16="http://schemas.microsoft.com/office/drawing/2014/main" id="{C411CF1B-77DB-477B-B95F-F1310C5E2A64}"/>
              </a:ext>
            </a:extLst>
          </p:cNvPr>
          <p:cNvSpPr txBox="1">
            <a:spLocks noChangeArrowheads="1"/>
          </p:cNvSpPr>
          <p:nvPr/>
        </p:nvSpPr>
        <p:spPr bwMode="auto">
          <a:xfrm>
            <a:off x="2119313" y="4943475"/>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400" b="1">
                <a:solidFill>
                  <a:schemeClr val="tx2"/>
                </a:solidFill>
                <a:latin typeface="Times New Roman" panose="02020603050405020304" pitchFamily="18" charset="0"/>
                <a:ea typeface="楷体_GB2312" pitchFamily="49" charset="-122"/>
              </a:rPr>
              <a:t>第三主成份：</a:t>
            </a:r>
          </a:p>
        </p:txBody>
      </p:sp>
      <p:graphicFrame>
        <p:nvGraphicFramePr>
          <p:cNvPr id="45063" name="Object 4">
            <a:extLst>
              <a:ext uri="{FF2B5EF4-FFF2-40B4-BE49-F238E27FC236}">
                <a16:creationId xmlns:a16="http://schemas.microsoft.com/office/drawing/2014/main" id="{7CAC6861-5841-4643-A14A-4B4D23C0A65A}"/>
              </a:ext>
            </a:extLst>
          </p:cNvPr>
          <p:cNvGraphicFramePr>
            <a:graphicFrameLocks noChangeAspect="1"/>
          </p:cNvGraphicFramePr>
          <p:nvPr/>
        </p:nvGraphicFramePr>
        <p:xfrm>
          <a:off x="3533776" y="5629275"/>
          <a:ext cx="6315075" cy="1093788"/>
        </p:xfrm>
        <a:graphic>
          <a:graphicData uri="http://schemas.openxmlformats.org/presentationml/2006/ole">
            <mc:AlternateContent xmlns:mc="http://schemas.openxmlformats.org/markup-compatibility/2006">
              <mc:Choice xmlns:v="urn:schemas-microsoft-com:vml" Requires="v">
                <p:oleObj spid="_x0000_s194570" name="Equation" r:id="rId7" imgW="3771900" imgH="685800" progId="Equation.DSMT4">
                  <p:embed/>
                </p:oleObj>
              </mc:Choice>
              <mc:Fallback>
                <p:oleObj name="Equation" r:id="rId7" imgW="3771900" imgH="685800" progId="Equation.DSMT4">
                  <p:embed/>
                  <p:pic>
                    <p:nvPicPr>
                      <p:cNvPr id="45063" name="Object 4">
                        <a:extLst>
                          <a:ext uri="{FF2B5EF4-FFF2-40B4-BE49-F238E27FC236}">
                            <a16:creationId xmlns:a16="http://schemas.microsoft.com/office/drawing/2014/main" id="{7CAC6861-5841-4643-A14A-4B4D23C0A6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3776" y="5629275"/>
                        <a:ext cx="6315075" cy="10937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2C2D90AB-AC28-4DAB-B006-2FBBEB33FE96}"/>
              </a:ext>
            </a:extLst>
          </p:cNvPr>
          <p:cNvSpPr txBox="1">
            <a:spLocks noChangeArrowheads="1"/>
          </p:cNvSpPr>
          <p:nvPr/>
        </p:nvSpPr>
        <p:spPr bwMode="auto">
          <a:xfrm>
            <a:off x="7296151" y="1709739"/>
            <a:ext cx="267176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50000"/>
              </a:spcBef>
              <a:buFontTx/>
              <a:buNone/>
            </a:pPr>
            <a:r>
              <a:rPr kumimoji="1" lang="en-US" altLang="zh-CN">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在以上表中若取前三个特征值的累计方差贡献率可达到</a:t>
            </a:r>
            <a:r>
              <a:rPr kumimoji="1"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70%</a:t>
            </a:r>
            <a:r>
              <a:rPr kumimoji="1"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，不妨就取这前三个特征值可求其相应的特征向量。</a:t>
            </a:r>
          </a:p>
          <a:p>
            <a:pPr eaLnBrk="1" hangingPunct="1">
              <a:spcBef>
                <a:spcPct val="50000"/>
              </a:spcBef>
              <a:buFontTx/>
              <a:buNone/>
            </a:pPr>
            <a:endParaRPr kumimoji="1" lang="en-US" altLang="zh-CN" sz="2400" b="1">
              <a:solidFill>
                <a:schemeClr val="tx2"/>
              </a:solidFill>
              <a:latin typeface="楷体_GB2312" pitchFamily="49" charset="-122"/>
              <a:ea typeface="楷体_GB2312" pitchFamily="49" charset="-122"/>
              <a:cs typeface="Times New Roman" panose="02020603050405020304" pitchFamily="18" charset="0"/>
            </a:endParaRPr>
          </a:p>
        </p:txBody>
      </p:sp>
      <p:sp>
        <p:nvSpPr>
          <p:cNvPr id="46083" name="Line 3">
            <a:extLst>
              <a:ext uri="{FF2B5EF4-FFF2-40B4-BE49-F238E27FC236}">
                <a16:creationId xmlns:a16="http://schemas.microsoft.com/office/drawing/2014/main" id="{DADBAF61-ED11-4F02-9590-924F40FB50C2}"/>
              </a:ext>
            </a:extLst>
          </p:cNvPr>
          <p:cNvSpPr>
            <a:spLocks noChangeShapeType="1"/>
          </p:cNvSpPr>
          <p:nvPr/>
        </p:nvSpPr>
        <p:spPr bwMode="auto">
          <a:xfrm>
            <a:off x="1919288" y="1628775"/>
            <a:ext cx="480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4" name="Line 4">
            <a:extLst>
              <a:ext uri="{FF2B5EF4-FFF2-40B4-BE49-F238E27FC236}">
                <a16:creationId xmlns:a16="http://schemas.microsoft.com/office/drawing/2014/main" id="{DC4C2512-AC8B-4DB2-A15F-B4DDD0C6F9B9}"/>
              </a:ext>
            </a:extLst>
          </p:cNvPr>
          <p:cNvSpPr>
            <a:spLocks noChangeShapeType="1"/>
          </p:cNvSpPr>
          <p:nvPr/>
        </p:nvSpPr>
        <p:spPr bwMode="auto">
          <a:xfrm>
            <a:off x="1919288" y="2009775"/>
            <a:ext cx="480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5" name="Line 5">
            <a:extLst>
              <a:ext uri="{FF2B5EF4-FFF2-40B4-BE49-F238E27FC236}">
                <a16:creationId xmlns:a16="http://schemas.microsoft.com/office/drawing/2014/main" id="{427209AA-2745-4E0E-9B3C-B4BA17378073}"/>
              </a:ext>
            </a:extLst>
          </p:cNvPr>
          <p:cNvSpPr>
            <a:spLocks noChangeShapeType="1"/>
          </p:cNvSpPr>
          <p:nvPr/>
        </p:nvSpPr>
        <p:spPr bwMode="auto">
          <a:xfrm>
            <a:off x="2833688" y="1628775"/>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6" name="Line 6">
            <a:extLst>
              <a:ext uri="{FF2B5EF4-FFF2-40B4-BE49-F238E27FC236}">
                <a16:creationId xmlns:a16="http://schemas.microsoft.com/office/drawing/2014/main" id="{4A694498-1FBE-46C3-A3F4-2C770C6C5CE7}"/>
              </a:ext>
            </a:extLst>
          </p:cNvPr>
          <p:cNvSpPr>
            <a:spLocks noChangeShapeType="1"/>
          </p:cNvSpPr>
          <p:nvPr/>
        </p:nvSpPr>
        <p:spPr bwMode="auto">
          <a:xfrm>
            <a:off x="4129088" y="1628775"/>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7" name="Line 7">
            <a:extLst>
              <a:ext uri="{FF2B5EF4-FFF2-40B4-BE49-F238E27FC236}">
                <a16:creationId xmlns:a16="http://schemas.microsoft.com/office/drawing/2014/main" id="{9312F23F-75E4-48F1-A811-8BEFB57DB6D0}"/>
              </a:ext>
            </a:extLst>
          </p:cNvPr>
          <p:cNvSpPr>
            <a:spLocks noChangeShapeType="1"/>
          </p:cNvSpPr>
          <p:nvPr/>
        </p:nvSpPr>
        <p:spPr bwMode="auto">
          <a:xfrm>
            <a:off x="5424488" y="1628775"/>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8" name="Line 8">
            <a:extLst>
              <a:ext uri="{FF2B5EF4-FFF2-40B4-BE49-F238E27FC236}">
                <a16:creationId xmlns:a16="http://schemas.microsoft.com/office/drawing/2014/main" id="{C8EF663A-9E5F-4DD1-A3EB-1CD8CE7E63BB}"/>
              </a:ext>
            </a:extLst>
          </p:cNvPr>
          <p:cNvSpPr>
            <a:spLocks noChangeShapeType="1"/>
          </p:cNvSpPr>
          <p:nvPr/>
        </p:nvSpPr>
        <p:spPr bwMode="auto">
          <a:xfrm>
            <a:off x="6719888" y="1628775"/>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9" name="Text Box 9">
            <a:extLst>
              <a:ext uri="{FF2B5EF4-FFF2-40B4-BE49-F238E27FC236}">
                <a16:creationId xmlns:a16="http://schemas.microsoft.com/office/drawing/2014/main" id="{01095CF9-44FA-40AA-8B0A-49BC4F37332B}"/>
              </a:ext>
            </a:extLst>
          </p:cNvPr>
          <p:cNvSpPr txBox="1">
            <a:spLocks noChangeArrowheads="1"/>
          </p:cNvSpPr>
          <p:nvPr/>
        </p:nvSpPr>
        <p:spPr bwMode="auto">
          <a:xfrm>
            <a:off x="2224088" y="2085975"/>
            <a:ext cx="3733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endParaRPr kumimoji="1" lang="zh-CN" altLang="zh-CN" sz="1200">
              <a:solidFill>
                <a:schemeClr val="tx2"/>
              </a:solidFill>
              <a:latin typeface="Times New Roman" panose="02020603050405020304" pitchFamily="18" charset="0"/>
              <a:ea typeface="宋体" panose="02010600030101010101" pitchFamily="2" charset="-122"/>
            </a:endParaRPr>
          </a:p>
        </p:txBody>
      </p:sp>
      <p:sp>
        <p:nvSpPr>
          <p:cNvPr id="46090" name="Text Box 10">
            <a:extLst>
              <a:ext uri="{FF2B5EF4-FFF2-40B4-BE49-F238E27FC236}">
                <a16:creationId xmlns:a16="http://schemas.microsoft.com/office/drawing/2014/main" id="{525111A9-AE98-447A-A65E-ED9CD5BD2F7D}"/>
              </a:ext>
            </a:extLst>
          </p:cNvPr>
          <p:cNvSpPr txBox="1">
            <a:spLocks noChangeArrowheads="1"/>
          </p:cNvSpPr>
          <p:nvPr/>
        </p:nvSpPr>
        <p:spPr bwMode="auto">
          <a:xfrm>
            <a:off x="2147888" y="2085976"/>
            <a:ext cx="54102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0.34                       0.20                      0.01</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0.27                       0.14                     -0.06 </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0.23                      -0.33                      0.14</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0.34                       0.18                      0.03</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0.33                       0.20                      0.03</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0.29                       0.27                     -0.03</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0.29                       0.19                      0.02</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0.19                      -0.37                     -0.15</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0.09                       0.07                      0.63</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0.15                      -0.17                     -0.53</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0.10                      -0.35                     -0.20</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0.24                      -0.02                     -0.31</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0.32                       0.11                      -0.02</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0.18                      -0.37                       0.25</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0.27                      -0.27                       0.14</a:t>
            </a:r>
          </a:p>
          <a:p>
            <a:pPr>
              <a:spcBef>
                <a:spcPts val="400"/>
              </a:spcBef>
              <a:buFontTx/>
              <a:buAutoNum type="arabicPlain"/>
            </a:pPr>
            <a:r>
              <a:rPr kumimoji="1" lang="en-US" altLang="zh-CN" sz="1400" b="1">
                <a:solidFill>
                  <a:schemeClr val="tx2"/>
                </a:solidFill>
                <a:latin typeface="Times New Roman" panose="02020603050405020304" pitchFamily="18" charset="0"/>
                <a:ea typeface="宋体" panose="02010600030101010101" pitchFamily="2" charset="-122"/>
              </a:rPr>
              <a:t>             0.16                      -0.36                       0.24</a:t>
            </a:r>
          </a:p>
        </p:txBody>
      </p:sp>
      <p:sp>
        <p:nvSpPr>
          <p:cNvPr id="46091" name="Line 11">
            <a:extLst>
              <a:ext uri="{FF2B5EF4-FFF2-40B4-BE49-F238E27FC236}">
                <a16:creationId xmlns:a16="http://schemas.microsoft.com/office/drawing/2014/main" id="{503B5AED-60BA-4B14-8ABD-EE0AE2228CFC}"/>
              </a:ext>
            </a:extLst>
          </p:cNvPr>
          <p:cNvSpPr>
            <a:spLocks noChangeShapeType="1"/>
          </p:cNvSpPr>
          <p:nvPr/>
        </p:nvSpPr>
        <p:spPr bwMode="auto">
          <a:xfrm>
            <a:off x="1919288" y="1628775"/>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2" name="Line 12">
            <a:extLst>
              <a:ext uri="{FF2B5EF4-FFF2-40B4-BE49-F238E27FC236}">
                <a16:creationId xmlns:a16="http://schemas.microsoft.com/office/drawing/2014/main" id="{952A50D1-AAD3-410B-A8A4-9BDF2CFC1D84}"/>
              </a:ext>
            </a:extLst>
          </p:cNvPr>
          <p:cNvSpPr>
            <a:spLocks noChangeShapeType="1"/>
          </p:cNvSpPr>
          <p:nvPr/>
        </p:nvSpPr>
        <p:spPr bwMode="auto">
          <a:xfrm>
            <a:off x="1919288" y="6581775"/>
            <a:ext cx="480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3" name="Text Box 13">
            <a:extLst>
              <a:ext uri="{FF2B5EF4-FFF2-40B4-BE49-F238E27FC236}">
                <a16:creationId xmlns:a16="http://schemas.microsoft.com/office/drawing/2014/main" id="{897463DF-9B63-4DE6-9C5C-D4AB1DE32144}"/>
              </a:ext>
            </a:extLst>
          </p:cNvPr>
          <p:cNvSpPr txBox="1">
            <a:spLocks noChangeArrowheads="1"/>
          </p:cNvSpPr>
          <p:nvPr/>
        </p:nvSpPr>
        <p:spPr bwMode="auto">
          <a:xfrm>
            <a:off x="2757488" y="1704975"/>
            <a:ext cx="403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en-US" altLang="zh-CN" sz="1200" b="1">
                <a:solidFill>
                  <a:schemeClr val="tx2"/>
                </a:solidFill>
                <a:latin typeface="Times New Roman" panose="02020603050405020304" pitchFamily="18" charset="0"/>
                <a:ea typeface="宋体" panose="02010600030101010101" pitchFamily="2" charset="-122"/>
              </a:rPr>
              <a:t>  </a:t>
            </a:r>
            <a:r>
              <a:rPr kumimoji="1" lang="zh-CN" altLang="en-US" sz="1200" b="1">
                <a:solidFill>
                  <a:schemeClr val="tx2"/>
                </a:solidFill>
                <a:latin typeface="Times New Roman" panose="02020603050405020304" pitchFamily="18" charset="0"/>
                <a:ea typeface="宋体" panose="02010600030101010101" pitchFamily="2" charset="-122"/>
              </a:rPr>
              <a:t>第一特征向量         第二特征向量           第三特征向量</a:t>
            </a:r>
          </a:p>
        </p:txBody>
      </p:sp>
      <p:graphicFrame>
        <p:nvGraphicFramePr>
          <p:cNvPr id="46094" name="Object 2">
            <a:extLst>
              <a:ext uri="{FF2B5EF4-FFF2-40B4-BE49-F238E27FC236}">
                <a16:creationId xmlns:a16="http://schemas.microsoft.com/office/drawing/2014/main" id="{D2EC587B-E1A1-4E16-A0EA-5AB485E1B3CD}"/>
              </a:ext>
            </a:extLst>
          </p:cNvPr>
          <p:cNvGraphicFramePr>
            <a:graphicFrameLocks noChangeAspect="1"/>
          </p:cNvGraphicFramePr>
          <p:nvPr/>
        </p:nvGraphicFramePr>
        <p:xfrm>
          <a:off x="3843338" y="1700214"/>
          <a:ext cx="214312" cy="306387"/>
        </p:xfrm>
        <a:graphic>
          <a:graphicData uri="http://schemas.openxmlformats.org/presentationml/2006/ole">
            <mc:AlternateContent xmlns:mc="http://schemas.openxmlformats.org/markup-compatibility/2006">
              <mc:Choice xmlns:v="urn:schemas-microsoft-com:vml" Requires="v">
                <p:oleObj spid="_x0000_s195592" name="Equation" r:id="rId3" imgW="164885" imgH="215619" progId="Equation.3">
                  <p:embed/>
                </p:oleObj>
              </mc:Choice>
              <mc:Fallback>
                <p:oleObj name="Equation" r:id="rId3" imgW="164885" imgH="215619" progId="Equation.3">
                  <p:embed/>
                  <p:pic>
                    <p:nvPicPr>
                      <p:cNvPr id="46094" name="Object 2">
                        <a:extLst>
                          <a:ext uri="{FF2B5EF4-FFF2-40B4-BE49-F238E27FC236}">
                            <a16:creationId xmlns:a16="http://schemas.microsoft.com/office/drawing/2014/main" id="{D2EC587B-E1A1-4E16-A0EA-5AB485E1B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3338" y="1700214"/>
                        <a:ext cx="214312" cy="3063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5" name="Object 3">
            <a:extLst>
              <a:ext uri="{FF2B5EF4-FFF2-40B4-BE49-F238E27FC236}">
                <a16:creationId xmlns:a16="http://schemas.microsoft.com/office/drawing/2014/main" id="{6DBD8633-1B84-454B-8C07-5FFA4E61B841}"/>
              </a:ext>
            </a:extLst>
          </p:cNvPr>
          <p:cNvGraphicFramePr>
            <a:graphicFrameLocks noChangeAspect="1"/>
          </p:cNvGraphicFramePr>
          <p:nvPr/>
        </p:nvGraphicFramePr>
        <p:xfrm>
          <a:off x="5129214" y="1700213"/>
          <a:ext cx="269875" cy="304800"/>
        </p:xfrm>
        <a:graphic>
          <a:graphicData uri="http://schemas.openxmlformats.org/presentationml/2006/ole">
            <mc:AlternateContent xmlns:mc="http://schemas.openxmlformats.org/markup-compatibility/2006">
              <mc:Choice xmlns:v="urn:schemas-microsoft-com:vml" Requires="v">
                <p:oleObj spid="_x0000_s195593" name="Equation" r:id="rId5" imgW="190335" imgH="215713" progId="Equation.3">
                  <p:embed/>
                </p:oleObj>
              </mc:Choice>
              <mc:Fallback>
                <p:oleObj name="Equation" r:id="rId5" imgW="190335" imgH="215713" progId="Equation.3">
                  <p:embed/>
                  <p:pic>
                    <p:nvPicPr>
                      <p:cNvPr id="46095" name="Object 3">
                        <a:extLst>
                          <a:ext uri="{FF2B5EF4-FFF2-40B4-BE49-F238E27FC236}">
                            <a16:creationId xmlns:a16="http://schemas.microsoft.com/office/drawing/2014/main" id="{6DBD8633-1B84-454B-8C07-5FFA4E61B8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9214" y="1700213"/>
                        <a:ext cx="269875" cy="304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6" name="Object 4">
            <a:extLst>
              <a:ext uri="{FF2B5EF4-FFF2-40B4-BE49-F238E27FC236}">
                <a16:creationId xmlns:a16="http://schemas.microsoft.com/office/drawing/2014/main" id="{B98E8AF3-3EC9-48BC-96EF-6C8AF6250B0E}"/>
              </a:ext>
            </a:extLst>
          </p:cNvPr>
          <p:cNvGraphicFramePr>
            <a:graphicFrameLocks noChangeAspect="1"/>
          </p:cNvGraphicFramePr>
          <p:nvPr/>
        </p:nvGraphicFramePr>
        <p:xfrm>
          <a:off x="6491289" y="1704975"/>
          <a:ext cx="236537" cy="304800"/>
        </p:xfrm>
        <a:graphic>
          <a:graphicData uri="http://schemas.openxmlformats.org/presentationml/2006/ole">
            <mc:AlternateContent xmlns:mc="http://schemas.openxmlformats.org/markup-compatibility/2006">
              <mc:Choice xmlns:v="urn:schemas-microsoft-com:vml" Requires="v">
                <p:oleObj spid="_x0000_s195594" name="Equation" r:id="rId7" imgW="177646" imgH="228402" progId="Equation.3">
                  <p:embed/>
                </p:oleObj>
              </mc:Choice>
              <mc:Fallback>
                <p:oleObj name="Equation" r:id="rId7" imgW="177646" imgH="228402" progId="Equation.3">
                  <p:embed/>
                  <p:pic>
                    <p:nvPicPr>
                      <p:cNvPr id="46096" name="Object 4">
                        <a:extLst>
                          <a:ext uri="{FF2B5EF4-FFF2-40B4-BE49-F238E27FC236}">
                            <a16:creationId xmlns:a16="http://schemas.microsoft.com/office/drawing/2014/main" id="{B98E8AF3-3EC9-48BC-96EF-6C8AF6250B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1289" y="1704975"/>
                        <a:ext cx="236537" cy="304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F1F50827-C974-4B3C-8B61-5540D46E15D6}"/>
              </a:ext>
            </a:extLst>
          </p:cNvPr>
          <p:cNvSpPr txBox="1">
            <a:spLocks noChangeArrowheads="1"/>
          </p:cNvSpPr>
          <p:nvPr/>
        </p:nvSpPr>
        <p:spPr bwMode="auto">
          <a:xfrm>
            <a:off x="1952626" y="1357314"/>
            <a:ext cx="8588375"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en-US" altLang="zh-CN"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、主成份的含义</a:t>
            </a:r>
          </a:p>
          <a:p>
            <a:pPr eaLnBrk="1" hangingPunct="1">
              <a:spcBef>
                <a:spcPct val="50000"/>
              </a:spcBef>
              <a:buFontTx/>
              <a:buNone/>
            </a:pP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     从三个特征向量                 的取值特点我们来分析和解释各主成份的含义</a:t>
            </a:r>
          </a:p>
          <a:p>
            <a:pPr eaLnBrk="1" hangingPunct="1">
              <a:spcBef>
                <a:spcPct val="50000"/>
              </a:spcBef>
              <a:buFontTx/>
              <a:buNone/>
            </a:pPr>
            <a:endParaRPr kumimoji="1" lang="en-US" altLang="zh-CN">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7107" name="Object 2">
            <a:extLst>
              <a:ext uri="{FF2B5EF4-FFF2-40B4-BE49-F238E27FC236}">
                <a16:creationId xmlns:a16="http://schemas.microsoft.com/office/drawing/2014/main" id="{A5FC8D7E-3CBE-4176-A042-EAC4C02F33B4}"/>
              </a:ext>
            </a:extLst>
          </p:cNvPr>
          <p:cNvGraphicFramePr>
            <a:graphicFrameLocks noChangeAspect="1"/>
          </p:cNvGraphicFramePr>
          <p:nvPr/>
        </p:nvGraphicFramePr>
        <p:xfrm>
          <a:off x="4943476" y="2022476"/>
          <a:ext cx="1541463" cy="461963"/>
        </p:xfrm>
        <a:graphic>
          <a:graphicData uri="http://schemas.openxmlformats.org/presentationml/2006/ole">
            <mc:AlternateContent xmlns:mc="http://schemas.openxmlformats.org/markup-compatibility/2006">
              <mc:Choice xmlns:v="urn:schemas-microsoft-com:vml" Requires="v">
                <p:oleObj spid="_x0000_s196612" name="Equation" r:id="rId3" imgW="761669" imgH="228501" progId="Equation.3">
                  <p:embed/>
                </p:oleObj>
              </mc:Choice>
              <mc:Fallback>
                <p:oleObj name="Equation" r:id="rId3" imgW="761669" imgH="228501" progId="Equation.3">
                  <p:embed/>
                  <p:pic>
                    <p:nvPicPr>
                      <p:cNvPr id="47107" name="Object 2">
                        <a:extLst>
                          <a:ext uri="{FF2B5EF4-FFF2-40B4-BE49-F238E27FC236}">
                            <a16:creationId xmlns:a16="http://schemas.microsoft.com/office/drawing/2014/main" id="{A5FC8D7E-3CBE-4176-A042-EAC4C02F3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476" y="2022476"/>
                        <a:ext cx="1541463" cy="4619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Text Box 4">
            <a:extLst>
              <a:ext uri="{FF2B5EF4-FFF2-40B4-BE49-F238E27FC236}">
                <a16:creationId xmlns:a16="http://schemas.microsoft.com/office/drawing/2014/main" id="{13DDB3EF-6B25-4FED-8669-FEEBA2FD65B8}"/>
              </a:ext>
            </a:extLst>
          </p:cNvPr>
          <p:cNvSpPr txBox="1">
            <a:spLocks noChangeArrowheads="1"/>
          </p:cNvSpPr>
          <p:nvPr/>
        </p:nvSpPr>
        <p:spPr bwMode="auto">
          <a:xfrm>
            <a:off x="1876426" y="3109913"/>
            <a:ext cx="8505825"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en-US" altLang="zh-CN" sz="280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）第一主成份</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的系数皆为正，故此</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表示各指标尺寸同时大或同时小。这就是说，身材魁梧的人，他的各种指标相应的尺寸都比较大，而身材矮小的人，各种指标相应的尺寸都比较小。因此把第一主成份</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看成是刻画尺寸大小的因子。</a:t>
            </a:r>
          </a:p>
          <a:p>
            <a:pPr eaLnBrk="1" hangingPunct="1">
              <a:spcBef>
                <a:spcPct val="50000"/>
              </a:spcBef>
              <a:buFontTx/>
              <a:buNone/>
            </a:pP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50000"/>
              </a:spcBef>
              <a:buFontTx/>
              <a:buNone/>
            </a:pPr>
            <a:r>
              <a:rPr kumimoji="1" lang="zh-CN" altLang="en-US">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9BD8743-569C-43B4-B8CA-329B7CC53CEF}"/>
              </a:ext>
            </a:extLst>
          </p:cNvPr>
          <p:cNvSpPr>
            <a:spLocks noChangeArrowheads="1"/>
          </p:cNvSpPr>
          <p:nvPr/>
        </p:nvSpPr>
        <p:spPr bwMode="auto">
          <a:xfrm>
            <a:off x="1881188" y="1285875"/>
            <a:ext cx="8101012"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）第二主成份</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的系数有正有负，其绝对值的大小相差不太大，系数为正的有：身长（</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）、坐高（</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）、头高（</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）、裤长（</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）、下裆（</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）、手长（</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7</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）、袖长（</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）。系数为负的有：胸围（</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）、领围（</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8</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）、后背（</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10</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）、肩厚（</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）、肋围（</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）、腰围（</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15</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）、腿肚（</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16</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0"/>
              </a:spcBef>
              <a:buFontTx/>
              <a:buNone/>
            </a:pPr>
            <a:r>
              <a:rPr kumimoji="1" lang="en-US" altLang="zh-CN"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显然，正系数反映“长”的尺寸，负系数反映“围”的尺寸。因此第二主成份</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主要反映人的胖瘦情况，所以把它看成是刻画形状的因子。由于</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所刻画的是两种不同性质的因子，故在人的身材高矮大致相同时可通过</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来分胖瘦。</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B3D2171-6B55-4388-B5EF-66EE859C5820}"/>
              </a:ext>
            </a:extLst>
          </p:cNvPr>
          <p:cNvSpPr>
            <a:spLocks noChangeArrowheads="1"/>
          </p:cNvSpPr>
          <p:nvPr/>
        </p:nvSpPr>
        <p:spPr bwMode="auto">
          <a:xfrm>
            <a:off x="1992314" y="1412875"/>
            <a:ext cx="7908925"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）第三主成份</a:t>
            </a:r>
            <a:r>
              <a:rPr kumimoji="1" lang="en-US" altLang="zh-CN"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的系数多数取值很小，接近于</a:t>
            </a:r>
            <a:r>
              <a:rPr kumimoji="1" lang="en-US" altLang="zh-CN"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0</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，只有三个系数绝对值比较大，前胸（</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）、后背（</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10</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）、肩宽（</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）。所以可把第三个主成份</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视作反映特殊体型的因子，如在身材高矮的程度和胖瘦的程度大致相同时，通过</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来区分各种特殊体型，如驼背等畸形。</a:t>
            </a:r>
          </a:p>
          <a:p>
            <a:pPr eaLnBrk="1" hangingPunct="1">
              <a:spcBef>
                <a:spcPct val="50000"/>
              </a:spcBef>
              <a:buFontTx/>
              <a:buNone/>
            </a:pP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        通过对主成份的含义说明，可见</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sz="2800" b="1" baseline="-25000">
                <a:solidFill>
                  <a:schemeClr val="tx2"/>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这三个主成份确实反映了男子的体型的主要信息，因此用这三个具有代表性的指标代替原有</a:t>
            </a:r>
            <a:r>
              <a:rPr kumimoji="1" lang="en-US" altLang="zh-CN"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16</a:t>
            </a:r>
            <a:r>
              <a:rPr kumimoji="1" lang="zh-CN" altLang="en-US" sz="28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指标，设计各种型号服装，对满足各类消费者的需要有重要的指导意义。</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A28B476-324F-4BA7-92EC-B1D028681928}"/>
              </a:ext>
            </a:extLst>
          </p:cNvPr>
          <p:cNvSpPr>
            <a:spLocks noGrp="1" noRot="1" noChangeArrowheads="1"/>
          </p:cNvSpPr>
          <p:nvPr>
            <p:ph type="title"/>
          </p:nvPr>
        </p:nvSpPr>
        <p:spPr/>
        <p:txBody>
          <a:bodyPr/>
          <a:lstStyle/>
          <a:p>
            <a:r>
              <a:rPr lang="zh-CN" altLang="en-US"/>
              <a:t>一、主成分分析实例 </a:t>
            </a:r>
          </a:p>
        </p:txBody>
      </p:sp>
      <p:sp>
        <p:nvSpPr>
          <p:cNvPr id="50179" name="Rectangle 3">
            <a:extLst>
              <a:ext uri="{FF2B5EF4-FFF2-40B4-BE49-F238E27FC236}">
                <a16:creationId xmlns:a16="http://schemas.microsoft.com/office/drawing/2014/main" id="{751AD29B-9E43-412F-9D76-F4AE00925B70}"/>
              </a:ext>
            </a:extLst>
          </p:cNvPr>
          <p:cNvSpPr>
            <a:spLocks noGrp="1" noRot="1" noChangeAspect="1" noChangeArrowheads="1"/>
          </p:cNvSpPr>
          <p:nvPr>
            <p:ph type="body" idx="1"/>
          </p:nvPr>
        </p:nvSpPr>
        <p:spPr>
          <a:xfrm>
            <a:off x="1919288" y="1628776"/>
            <a:ext cx="8229600" cy="4784725"/>
          </a:xfrm>
        </p:spPr>
        <p:txBody>
          <a:bodyPr/>
          <a:lstStyle/>
          <a:p>
            <a:r>
              <a:rPr lang="zh-CN" altLang="en-US" sz="2400"/>
              <a:t>表</a:t>
            </a:r>
            <a:r>
              <a:rPr lang="en-US" altLang="zh-CN" sz="2400"/>
              <a:t>8.1</a:t>
            </a:r>
            <a:r>
              <a:rPr lang="zh-CN" altLang="en-US" sz="2400"/>
              <a:t>是某市工业部门</a:t>
            </a:r>
            <a:r>
              <a:rPr lang="en-US" altLang="zh-CN" sz="2400"/>
              <a:t>13</a:t>
            </a:r>
            <a:r>
              <a:rPr lang="zh-CN" altLang="en-US" sz="2400"/>
              <a:t>个行业的</a:t>
            </a:r>
            <a:r>
              <a:rPr lang="en-US" altLang="zh-CN" sz="2400"/>
              <a:t>8</a:t>
            </a:r>
            <a:r>
              <a:rPr lang="zh-CN" altLang="en-US" sz="2400"/>
              <a:t>项重要经济指标的数据，这</a:t>
            </a:r>
            <a:r>
              <a:rPr lang="en-US" altLang="zh-CN" sz="2400"/>
              <a:t>8</a:t>
            </a:r>
            <a:r>
              <a:rPr lang="zh-CN" altLang="en-US" sz="2400"/>
              <a:t>项经济指标分别是：</a:t>
            </a:r>
          </a:p>
          <a:p>
            <a:pPr>
              <a:buFont typeface="Wingdings" panose="05000000000000000000" pitchFamily="2" charset="2"/>
              <a:buNone/>
            </a:pPr>
            <a:r>
              <a:rPr lang="zh-CN" altLang="en-US" sz="2400"/>
              <a:t>	</a:t>
            </a:r>
            <a:r>
              <a:rPr lang="en-US" altLang="zh-CN" sz="2400"/>
              <a:t>X1</a:t>
            </a:r>
            <a:r>
              <a:rPr lang="zh-CN" altLang="en-US" sz="2400"/>
              <a:t>：年末固定资产净值，单位：万元；</a:t>
            </a:r>
          </a:p>
          <a:p>
            <a:pPr>
              <a:buFont typeface="Wingdings" panose="05000000000000000000" pitchFamily="2" charset="2"/>
              <a:buNone/>
            </a:pPr>
            <a:r>
              <a:rPr lang="zh-CN" altLang="en-US" sz="2400"/>
              <a:t>	</a:t>
            </a:r>
            <a:r>
              <a:rPr lang="en-US" altLang="zh-CN" sz="2400"/>
              <a:t>X2</a:t>
            </a:r>
            <a:r>
              <a:rPr lang="zh-CN" altLang="en-US" sz="2400"/>
              <a:t>：职工人数据，单位：人；</a:t>
            </a:r>
          </a:p>
          <a:p>
            <a:pPr>
              <a:buFont typeface="Wingdings" panose="05000000000000000000" pitchFamily="2" charset="2"/>
              <a:buNone/>
            </a:pPr>
            <a:r>
              <a:rPr lang="zh-CN" altLang="en-US" sz="2400"/>
              <a:t>	</a:t>
            </a:r>
            <a:r>
              <a:rPr lang="en-US" altLang="zh-CN" sz="2400"/>
              <a:t>X3</a:t>
            </a:r>
            <a:r>
              <a:rPr lang="zh-CN" altLang="en-US" sz="2400"/>
              <a:t>：工业总产值，单位：万元；</a:t>
            </a:r>
          </a:p>
          <a:p>
            <a:pPr>
              <a:buFont typeface="Wingdings" panose="05000000000000000000" pitchFamily="2" charset="2"/>
              <a:buNone/>
            </a:pPr>
            <a:r>
              <a:rPr lang="zh-CN" altLang="en-US" sz="2400"/>
              <a:t>	</a:t>
            </a:r>
            <a:r>
              <a:rPr lang="en-US" altLang="zh-CN" sz="2400"/>
              <a:t>X4</a:t>
            </a:r>
            <a:r>
              <a:rPr lang="zh-CN" altLang="en-US" sz="2400"/>
              <a:t>：全员劳动生产率，单位：元</a:t>
            </a:r>
            <a:r>
              <a:rPr lang="en-US" altLang="zh-CN" sz="2400"/>
              <a:t>/</a:t>
            </a:r>
            <a:r>
              <a:rPr lang="zh-CN" altLang="en-US" sz="2400"/>
              <a:t>人年；</a:t>
            </a:r>
          </a:p>
          <a:p>
            <a:pPr>
              <a:buFont typeface="Wingdings" panose="05000000000000000000" pitchFamily="2" charset="2"/>
              <a:buNone/>
            </a:pPr>
            <a:r>
              <a:rPr lang="zh-CN" altLang="en-US" sz="2400"/>
              <a:t>	</a:t>
            </a:r>
            <a:r>
              <a:rPr lang="en-US" altLang="zh-CN" sz="2400"/>
              <a:t>X5</a:t>
            </a:r>
            <a:r>
              <a:rPr lang="zh-CN" altLang="en-US" sz="2400"/>
              <a:t>：百元固定资产原值实现产值，单位：元；</a:t>
            </a:r>
          </a:p>
          <a:p>
            <a:pPr>
              <a:buFont typeface="Wingdings" panose="05000000000000000000" pitchFamily="2" charset="2"/>
              <a:buNone/>
            </a:pPr>
            <a:r>
              <a:rPr lang="zh-CN" altLang="en-US" sz="2400"/>
              <a:t>	</a:t>
            </a:r>
            <a:r>
              <a:rPr lang="en-US" altLang="zh-CN" sz="2400"/>
              <a:t>X6</a:t>
            </a:r>
            <a:r>
              <a:rPr lang="zh-CN" altLang="en-US" sz="2400"/>
              <a:t>：资金利税率，单位：</a:t>
            </a:r>
            <a:r>
              <a:rPr lang="en-US" altLang="zh-CN" sz="2400"/>
              <a:t>%</a:t>
            </a:r>
            <a:r>
              <a:rPr lang="zh-CN" altLang="en-US" sz="2400"/>
              <a:t>；</a:t>
            </a:r>
          </a:p>
          <a:p>
            <a:pPr>
              <a:buFont typeface="Wingdings" panose="05000000000000000000" pitchFamily="2" charset="2"/>
              <a:buNone/>
            </a:pPr>
            <a:r>
              <a:rPr lang="zh-CN" altLang="en-US" sz="2400"/>
              <a:t>	</a:t>
            </a:r>
            <a:r>
              <a:rPr lang="en-US" altLang="zh-CN" sz="2400"/>
              <a:t>X7</a:t>
            </a:r>
            <a:r>
              <a:rPr lang="zh-CN" altLang="en-US" sz="2400"/>
              <a:t>：标准燃料消费量，单位：吨；</a:t>
            </a:r>
          </a:p>
          <a:p>
            <a:pPr>
              <a:buFont typeface="Wingdings" panose="05000000000000000000" pitchFamily="2" charset="2"/>
              <a:buNone/>
            </a:pPr>
            <a:r>
              <a:rPr lang="zh-CN" altLang="en-US" sz="2400"/>
              <a:t>	</a:t>
            </a:r>
            <a:r>
              <a:rPr lang="en-US" altLang="zh-CN" sz="2400"/>
              <a:t>X8</a:t>
            </a:r>
            <a:r>
              <a:rPr lang="zh-CN" altLang="en-US" sz="2400"/>
              <a:t>：能源利用效果，单位：万元</a:t>
            </a:r>
            <a:r>
              <a:rPr lang="en-US" altLang="zh-CN" sz="2400"/>
              <a:t>/</a:t>
            </a:r>
            <a:r>
              <a:rPr lang="zh-CN" altLang="en-US" sz="2400"/>
              <a:t>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a:extLst>
              <a:ext uri="{FF2B5EF4-FFF2-40B4-BE49-F238E27FC236}">
                <a16:creationId xmlns:a16="http://schemas.microsoft.com/office/drawing/2014/main" id="{E60B2EF6-464C-44EF-99DA-9D3E945D0222}"/>
              </a:ext>
            </a:extLst>
          </p:cNvPr>
          <p:cNvSpPr>
            <a:spLocks noGrp="1" noRot="1" noChangeArrowheads="1"/>
          </p:cNvSpPr>
          <p:nvPr>
            <p:ph type="title"/>
          </p:nvPr>
        </p:nvSpPr>
        <p:spPr/>
        <p:txBody>
          <a:bodyPr/>
          <a:lstStyle/>
          <a:p>
            <a:endParaRPr lang="zh-CN" altLang="zh-CN"/>
          </a:p>
        </p:txBody>
      </p:sp>
      <p:graphicFrame>
        <p:nvGraphicFramePr>
          <p:cNvPr id="51203" name="Object 2">
            <a:extLst>
              <a:ext uri="{FF2B5EF4-FFF2-40B4-BE49-F238E27FC236}">
                <a16:creationId xmlns:a16="http://schemas.microsoft.com/office/drawing/2014/main" id="{C48268B2-2BDA-4017-933D-C1D4F0F6CC8F}"/>
              </a:ext>
            </a:extLst>
          </p:cNvPr>
          <p:cNvGraphicFramePr>
            <a:graphicFrameLocks noChangeAspect="1"/>
          </p:cNvGraphicFramePr>
          <p:nvPr>
            <p:ph idx="1"/>
          </p:nvPr>
        </p:nvGraphicFramePr>
        <p:xfrm>
          <a:off x="2135188" y="1771650"/>
          <a:ext cx="8064500" cy="5137150"/>
        </p:xfrm>
        <a:graphic>
          <a:graphicData uri="http://schemas.openxmlformats.org/presentationml/2006/ole">
            <mc:AlternateContent xmlns:mc="http://schemas.openxmlformats.org/markup-compatibility/2006">
              <mc:Choice xmlns:v="urn:schemas-microsoft-com:vml" Requires="v">
                <p:oleObj spid="_x0000_s197636" name="Document" r:id="rId3" imgW="4734879" imgH="3015807" progId="Word.Document.8">
                  <p:embed/>
                </p:oleObj>
              </mc:Choice>
              <mc:Fallback>
                <p:oleObj name="Document" r:id="rId3" imgW="4734879" imgH="3015807" progId="Word.Document.8">
                  <p:embed/>
                  <p:pic>
                    <p:nvPicPr>
                      <p:cNvPr id="51203" name="Object 2">
                        <a:extLst>
                          <a:ext uri="{FF2B5EF4-FFF2-40B4-BE49-F238E27FC236}">
                            <a16:creationId xmlns:a16="http://schemas.microsoft.com/office/drawing/2014/main" id="{C48268B2-2BDA-4017-933D-C1D4F0F6CC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1771650"/>
                        <a:ext cx="8064500"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4" name="Rectangle 7">
            <a:extLst>
              <a:ext uri="{FF2B5EF4-FFF2-40B4-BE49-F238E27FC236}">
                <a16:creationId xmlns:a16="http://schemas.microsoft.com/office/drawing/2014/main" id="{678BF870-DA4A-4B16-B505-426AF96D80B7}"/>
              </a:ext>
            </a:extLst>
          </p:cNvPr>
          <p:cNvSpPr>
            <a:spLocks noChangeArrowheads="1"/>
          </p:cNvSpPr>
          <p:nvPr/>
        </p:nvSpPr>
        <p:spPr bwMode="auto">
          <a:xfrm>
            <a:off x="4008438" y="1400175"/>
            <a:ext cx="4019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ea typeface="宋体" panose="02010600030101010101" pitchFamily="2" charset="-122"/>
              </a:rPr>
              <a:t>表</a:t>
            </a:r>
            <a:r>
              <a:rPr lang="en-US" altLang="zh-CN" sz="1800">
                <a:ea typeface="宋体" panose="02010600030101010101" pitchFamily="2" charset="-122"/>
              </a:rPr>
              <a:t>8.1  </a:t>
            </a:r>
            <a:r>
              <a:rPr lang="zh-CN" altLang="en-US" sz="1800">
                <a:ea typeface="宋体" panose="02010600030101010101" pitchFamily="2" charset="-122"/>
              </a:rPr>
              <a:t>某市工业部门</a:t>
            </a:r>
            <a:r>
              <a:rPr lang="en-US" altLang="zh-CN" sz="1800">
                <a:ea typeface="宋体" panose="02010600030101010101" pitchFamily="2" charset="-122"/>
              </a:rPr>
              <a:t>13</a:t>
            </a:r>
            <a:r>
              <a:rPr lang="zh-CN" altLang="en-US" sz="1800">
                <a:ea typeface="宋体" panose="02010600030101010101" pitchFamily="2" charset="-122"/>
              </a:rPr>
              <a:t>个行业</a:t>
            </a:r>
            <a:r>
              <a:rPr lang="en-US" altLang="zh-CN" sz="1800">
                <a:ea typeface="宋体" panose="02010600030101010101" pitchFamily="2" charset="-122"/>
              </a:rPr>
              <a:t>8</a:t>
            </a:r>
            <a:r>
              <a:rPr lang="zh-CN" altLang="en-US" sz="1800">
                <a:ea typeface="宋体" panose="02010600030101010101" pitchFamily="2" charset="-122"/>
              </a:rPr>
              <a:t>项指标</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3">
            <a:extLst>
              <a:ext uri="{FF2B5EF4-FFF2-40B4-BE49-F238E27FC236}">
                <a16:creationId xmlns:a16="http://schemas.microsoft.com/office/drawing/2014/main" id="{F4EFC750-468D-432E-A362-4ACBF22E466D}"/>
              </a:ext>
            </a:extLst>
          </p:cNvPr>
          <p:cNvSpPr>
            <a:spLocks noGrp="1" noRot="1" noChangeArrowheads="1"/>
          </p:cNvSpPr>
          <p:nvPr>
            <p:ph type="title"/>
          </p:nvPr>
        </p:nvSpPr>
        <p:spPr/>
        <p:txBody>
          <a:bodyPr/>
          <a:lstStyle/>
          <a:p>
            <a:endParaRPr lang="zh-CN" altLang="zh-CN"/>
          </a:p>
        </p:txBody>
      </p:sp>
      <p:sp>
        <p:nvSpPr>
          <p:cNvPr id="52227" name="Rectangle 9">
            <a:extLst>
              <a:ext uri="{FF2B5EF4-FFF2-40B4-BE49-F238E27FC236}">
                <a16:creationId xmlns:a16="http://schemas.microsoft.com/office/drawing/2014/main" id="{039EC873-2F31-47B9-B343-0854B138AB96}"/>
              </a:ext>
            </a:extLst>
          </p:cNvPr>
          <p:cNvSpPr>
            <a:spLocks noGrp="1" noRot="1" noChangeAspect="1" noChangeArrowheads="1"/>
          </p:cNvSpPr>
          <p:nvPr>
            <p:ph type="body" idx="1"/>
          </p:nvPr>
        </p:nvSpPr>
        <p:spPr/>
        <p:txBody>
          <a:bodyPr/>
          <a:lstStyle/>
          <a:p>
            <a:r>
              <a:rPr lang="zh-CN" altLang="en-US" sz="2400"/>
              <a:t>我们要考虑的是：如何从这些经济指标出发，对各工业部门进行综合评价与排序？</a:t>
            </a:r>
          </a:p>
          <a:p>
            <a:r>
              <a:rPr lang="zh-CN" altLang="en-US" sz="2400"/>
              <a:t>我们先计算这些指标的主成分，然后通过主成分的大小进行排序。表</a:t>
            </a:r>
            <a:r>
              <a:rPr lang="en-US" altLang="zh-CN" sz="2400"/>
              <a:t>8.2</a:t>
            </a:r>
            <a:r>
              <a:rPr lang="zh-CN" altLang="en-US" sz="2400"/>
              <a:t>和表</a:t>
            </a:r>
            <a:r>
              <a:rPr lang="en-US" altLang="zh-CN" sz="2400"/>
              <a:t>8.3</a:t>
            </a:r>
            <a:r>
              <a:rPr lang="zh-CN" altLang="en-US" sz="2400"/>
              <a:t>分别是特征根（累计贡献率）和特征向量的信息。</a:t>
            </a:r>
          </a:p>
          <a:p>
            <a:r>
              <a:rPr lang="zh-CN" altLang="en-US" sz="2400"/>
              <a:t>利用主成分得分进行综合评价时，从特征向量我们可以写出所有</a:t>
            </a:r>
            <a:r>
              <a:rPr lang="en-US" altLang="zh-CN" sz="2400"/>
              <a:t>8</a:t>
            </a:r>
            <a:r>
              <a:rPr lang="zh-CN" altLang="en-US" sz="2400"/>
              <a:t>个主成分的具体形式：</a:t>
            </a:r>
          </a:p>
        </p:txBody>
      </p:sp>
      <p:graphicFrame>
        <p:nvGraphicFramePr>
          <p:cNvPr id="52228" name="Object 2">
            <a:extLst>
              <a:ext uri="{FF2B5EF4-FFF2-40B4-BE49-F238E27FC236}">
                <a16:creationId xmlns:a16="http://schemas.microsoft.com/office/drawing/2014/main" id="{2784DDEF-9FEE-4BF6-891D-2C9C4B9B0505}"/>
              </a:ext>
            </a:extLst>
          </p:cNvPr>
          <p:cNvGraphicFramePr>
            <a:graphicFrameLocks noChangeAspect="1"/>
          </p:cNvGraphicFramePr>
          <p:nvPr>
            <p:ph sz="half" idx="4294967295"/>
          </p:nvPr>
        </p:nvGraphicFramePr>
        <p:xfrm>
          <a:off x="2809875" y="4146550"/>
          <a:ext cx="7061200" cy="2711450"/>
        </p:xfrm>
        <a:graphic>
          <a:graphicData uri="http://schemas.openxmlformats.org/presentationml/2006/ole">
            <mc:AlternateContent xmlns:mc="http://schemas.openxmlformats.org/markup-compatibility/2006">
              <mc:Choice xmlns:v="urn:schemas-microsoft-com:vml" Requires="v">
                <p:oleObj spid="_x0000_s198660" name="文档" r:id="rId3" imgW="2919282" imgH="1120381" progId="Word.Document.8">
                  <p:embed/>
                </p:oleObj>
              </mc:Choice>
              <mc:Fallback>
                <p:oleObj name="文档" r:id="rId3" imgW="2919282" imgH="1120381" progId="Word.Document.8">
                  <p:embed/>
                  <p:pic>
                    <p:nvPicPr>
                      <p:cNvPr id="52228" name="Object 2">
                        <a:extLst>
                          <a:ext uri="{FF2B5EF4-FFF2-40B4-BE49-F238E27FC236}">
                            <a16:creationId xmlns:a16="http://schemas.microsoft.com/office/drawing/2014/main" id="{2784DDEF-9FEE-4BF6-891D-2C9C4B9B0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5" y="4146550"/>
                        <a:ext cx="70612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a:extLst>
              <a:ext uri="{FF2B5EF4-FFF2-40B4-BE49-F238E27FC236}">
                <a16:creationId xmlns:a16="http://schemas.microsoft.com/office/drawing/2014/main" id="{7BDD0BCE-D9A1-4F21-B3C8-A88952BFDF57}"/>
              </a:ext>
            </a:extLst>
          </p:cNvPr>
          <p:cNvSpPr>
            <a:spLocks noGrp="1" noRot="1" noChangeArrowheads="1"/>
          </p:cNvSpPr>
          <p:nvPr>
            <p:ph type="title"/>
          </p:nvPr>
        </p:nvSpPr>
        <p:spPr/>
        <p:txBody>
          <a:bodyPr/>
          <a:lstStyle/>
          <a:p>
            <a:endParaRPr lang="zh-CN" altLang="zh-CN"/>
          </a:p>
        </p:txBody>
      </p:sp>
      <p:graphicFrame>
        <p:nvGraphicFramePr>
          <p:cNvPr id="53251" name="Object 2">
            <a:extLst>
              <a:ext uri="{FF2B5EF4-FFF2-40B4-BE49-F238E27FC236}">
                <a16:creationId xmlns:a16="http://schemas.microsoft.com/office/drawing/2014/main" id="{83F1D9A5-B272-45C5-AA81-060503936E5D}"/>
              </a:ext>
            </a:extLst>
          </p:cNvPr>
          <p:cNvGraphicFramePr>
            <a:graphicFrameLocks noChangeAspect="1"/>
          </p:cNvGraphicFramePr>
          <p:nvPr>
            <p:ph idx="1"/>
          </p:nvPr>
        </p:nvGraphicFramePr>
        <p:xfrm>
          <a:off x="2135189" y="2492375"/>
          <a:ext cx="8066087" cy="3556000"/>
        </p:xfrm>
        <a:graphic>
          <a:graphicData uri="http://schemas.openxmlformats.org/presentationml/2006/ole">
            <mc:AlternateContent xmlns:mc="http://schemas.openxmlformats.org/markup-compatibility/2006">
              <mc:Choice xmlns:v="urn:schemas-microsoft-com:vml" Requires="v">
                <p:oleObj spid="_x0000_s199684" name="文档" r:id="rId3" imgW="4652467" imgH="2050625" progId="Word.Document.8">
                  <p:embed/>
                </p:oleObj>
              </mc:Choice>
              <mc:Fallback>
                <p:oleObj name="文档" r:id="rId3" imgW="4652467" imgH="2050625" progId="Word.Document.8">
                  <p:embed/>
                  <p:pic>
                    <p:nvPicPr>
                      <p:cNvPr id="53251" name="Object 2">
                        <a:extLst>
                          <a:ext uri="{FF2B5EF4-FFF2-40B4-BE49-F238E27FC236}">
                            <a16:creationId xmlns:a16="http://schemas.microsoft.com/office/drawing/2014/main" id="{83F1D9A5-B272-45C5-AA81-06050393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9" y="2492375"/>
                        <a:ext cx="8066087"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2" name="Rectangle 7">
            <a:extLst>
              <a:ext uri="{FF2B5EF4-FFF2-40B4-BE49-F238E27FC236}">
                <a16:creationId xmlns:a16="http://schemas.microsoft.com/office/drawing/2014/main" id="{8B2397F1-D9E4-40C4-B942-8B5B24AF8F81}"/>
              </a:ext>
            </a:extLst>
          </p:cNvPr>
          <p:cNvSpPr>
            <a:spLocks noChangeArrowheads="1"/>
          </p:cNvSpPr>
          <p:nvPr/>
        </p:nvSpPr>
        <p:spPr bwMode="auto">
          <a:xfrm>
            <a:off x="4079876" y="1700214"/>
            <a:ext cx="307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ea typeface="宋体" panose="02010600030101010101" pitchFamily="2" charset="-122"/>
              </a:rPr>
              <a:t>表</a:t>
            </a:r>
            <a:r>
              <a:rPr lang="en-US" altLang="zh-CN" sz="1800">
                <a:ea typeface="宋体" panose="02010600030101010101" pitchFamily="2" charset="-122"/>
              </a:rPr>
              <a:t>8.2    </a:t>
            </a:r>
            <a:r>
              <a:rPr lang="zh-CN" altLang="en-US" sz="1800">
                <a:ea typeface="宋体" panose="02010600030101010101" pitchFamily="2" charset="-122"/>
              </a:rPr>
              <a:t>特征根和累计贡献率</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a:extLst>
              <a:ext uri="{FF2B5EF4-FFF2-40B4-BE49-F238E27FC236}">
                <a16:creationId xmlns:a16="http://schemas.microsoft.com/office/drawing/2014/main" id="{D7791929-C57E-442E-8021-D117D89D2547}"/>
              </a:ext>
            </a:extLst>
          </p:cNvPr>
          <p:cNvSpPr>
            <a:spLocks noGrp="1" noRot="1" noChangeArrowheads="1"/>
          </p:cNvSpPr>
          <p:nvPr>
            <p:ph type="title"/>
          </p:nvPr>
        </p:nvSpPr>
        <p:spPr/>
        <p:txBody>
          <a:bodyPr/>
          <a:lstStyle/>
          <a:p>
            <a:endParaRPr lang="zh-CN" altLang="zh-CN"/>
          </a:p>
        </p:txBody>
      </p:sp>
      <p:graphicFrame>
        <p:nvGraphicFramePr>
          <p:cNvPr id="54275" name="Object 2">
            <a:extLst>
              <a:ext uri="{FF2B5EF4-FFF2-40B4-BE49-F238E27FC236}">
                <a16:creationId xmlns:a16="http://schemas.microsoft.com/office/drawing/2014/main" id="{96AF43A9-15EF-437B-A99F-E48AC3117A31}"/>
              </a:ext>
            </a:extLst>
          </p:cNvPr>
          <p:cNvGraphicFramePr>
            <a:graphicFrameLocks noChangeAspect="1"/>
          </p:cNvGraphicFramePr>
          <p:nvPr>
            <p:ph idx="1"/>
          </p:nvPr>
        </p:nvGraphicFramePr>
        <p:xfrm>
          <a:off x="2063751" y="2382838"/>
          <a:ext cx="8353425" cy="3998912"/>
        </p:xfrm>
        <a:graphic>
          <a:graphicData uri="http://schemas.openxmlformats.org/presentationml/2006/ole">
            <mc:AlternateContent xmlns:mc="http://schemas.openxmlformats.org/markup-compatibility/2006">
              <mc:Choice xmlns:v="urn:schemas-microsoft-com:vml" Requires="v">
                <p:oleObj spid="_x0000_s200708" name="文档" r:id="rId3" imgW="4651581" imgH="2226545" progId="Word.Document.8">
                  <p:embed/>
                </p:oleObj>
              </mc:Choice>
              <mc:Fallback>
                <p:oleObj name="文档" r:id="rId3" imgW="4651581" imgH="2226545" progId="Word.Document.8">
                  <p:embed/>
                  <p:pic>
                    <p:nvPicPr>
                      <p:cNvPr id="54275" name="Object 2">
                        <a:extLst>
                          <a:ext uri="{FF2B5EF4-FFF2-40B4-BE49-F238E27FC236}">
                            <a16:creationId xmlns:a16="http://schemas.microsoft.com/office/drawing/2014/main" id="{96AF43A9-15EF-437B-A99F-E48AC3117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1" y="2382838"/>
                        <a:ext cx="8353425" cy="39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6" name="Rectangle 7">
            <a:extLst>
              <a:ext uri="{FF2B5EF4-FFF2-40B4-BE49-F238E27FC236}">
                <a16:creationId xmlns:a16="http://schemas.microsoft.com/office/drawing/2014/main" id="{FD765BB1-39B7-4AE9-8CD9-8F47B96D939A}"/>
              </a:ext>
            </a:extLst>
          </p:cNvPr>
          <p:cNvSpPr>
            <a:spLocks noChangeArrowheads="1"/>
          </p:cNvSpPr>
          <p:nvPr/>
        </p:nvSpPr>
        <p:spPr bwMode="auto">
          <a:xfrm>
            <a:off x="4727576" y="1676400"/>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ea typeface="宋体" panose="02010600030101010101" pitchFamily="2" charset="-122"/>
              </a:rPr>
              <a:t>表</a:t>
            </a:r>
            <a:r>
              <a:rPr lang="en-US" altLang="zh-CN" sz="1800">
                <a:ea typeface="宋体" panose="02010600030101010101" pitchFamily="2" charset="-122"/>
              </a:rPr>
              <a:t>8.3    </a:t>
            </a:r>
            <a:r>
              <a:rPr lang="zh-CN" altLang="en-US" sz="1800">
                <a:ea typeface="宋体" panose="02010600030101010101" pitchFamily="2" charset="-122"/>
              </a:rPr>
              <a:t>特征向量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87C4FBAE-2B9E-4AED-888B-3522EDDD062F}"/>
              </a:ext>
            </a:extLst>
          </p:cNvPr>
          <p:cNvSpPr>
            <a:spLocks noGrp="1" noRot="1" noChangeAspect="1" noChangeArrowheads="1"/>
          </p:cNvSpPr>
          <p:nvPr>
            <p:ph type="body" idx="1"/>
          </p:nvPr>
        </p:nvSpPr>
        <p:spPr>
          <a:xfrm>
            <a:off x="1162051" y="360364"/>
            <a:ext cx="10153649" cy="5903046"/>
          </a:xfrm>
        </p:spPr>
        <p:txBody>
          <a:bodyPr/>
          <a:lstStyle/>
          <a:p>
            <a:pPr marL="0" indent="628650" algn="just">
              <a:lnSpc>
                <a:spcPct val="150000"/>
              </a:lnSpc>
            </a:pPr>
            <a:r>
              <a:rPr lang="zh-CN" altLang="en-US" sz="2400" dirty="0">
                <a:solidFill>
                  <a:srgbClr val="002060"/>
                </a:solidFill>
                <a:latin typeface="微软雅黑" panose="020B0503020204020204" pitchFamily="34" charset="-122"/>
                <a:cs typeface="Times New Roman" panose="02020603050405020304" pitchFamily="18" charset="0"/>
              </a:rPr>
              <a:t>我们知道，当一个变量只取一个数据时，这个变量（数据）提供的信息量是非常有限的，当这个变量取一系列不同数据时，我们可以从中读出最大值、最小值、平均数等信息。变量的变异性越大，说明它对各种场景的“遍历性”越强，提供的信息就更加充分，信息量就越大。主成分分析中的信息，就是指标的变异性，用标准差或方差表示它。</a:t>
            </a:r>
          </a:p>
          <a:p>
            <a:pPr marL="0" indent="628650" algn="just">
              <a:lnSpc>
                <a:spcPct val="150000"/>
              </a:lnSpc>
            </a:pPr>
            <a:r>
              <a:rPr lang="zh-CN" altLang="en-US" sz="2400" dirty="0">
                <a:solidFill>
                  <a:srgbClr val="002060"/>
                </a:solidFill>
                <a:latin typeface="微软雅黑" panose="020B0503020204020204" pitchFamily="34" charset="-122"/>
                <a:cs typeface="Times New Roman" panose="02020603050405020304" pitchFamily="18" charset="0"/>
              </a:rPr>
              <a:t>主成分分析的数学模型是，设</a:t>
            </a:r>
            <a:r>
              <a:rPr lang="en-US" altLang="zh-CN" sz="2400" i="1" dirty="0">
                <a:solidFill>
                  <a:srgbClr val="002060"/>
                </a:solidFill>
                <a:latin typeface="微软雅黑" panose="020B0503020204020204" pitchFamily="34" charset="-122"/>
                <a:cs typeface="Times New Roman" panose="02020603050405020304" pitchFamily="18" charset="0"/>
              </a:rPr>
              <a:t>p</a:t>
            </a:r>
            <a:r>
              <a:rPr lang="zh-CN" altLang="en-US" sz="2400" dirty="0">
                <a:solidFill>
                  <a:srgbClr val="002060"/>
                </a:solidFill>
                <a:latin typeface="微软雅黑" panose="020B0503020204020204" pitchFamily="34" charset="-122"/>
                <a:cs typeface="Times New Roman" panose="02020603050405020304" pitchFamily="18" charset="0"/>
              </a:rPr>
              <a:t>个变量构成的</a:t>
            </a:r>
            <a:r>
              <a:rPr lang="en-US" altLang="zh-CN" sz="2400" i="1" dirty="0">
                <a:solidFill>
                  <a:srgbClr val="002060"/>
                </a:solidFill>
                <a:latin typeface="微软雅黑" panose="020B0503020204020204" pitchFamily="34" charset="-122"/>
                <a:cs typeface="Times New Roman" panose="02020603050405020304" pitchFamily="18" charset="0"/>
              </a:rPr>
              <a:t>p</a:t>
            </a:r>
            <a:r>
              <a:rPr lang="zh-CN" altLang="en-US" sz="2400" dirty="0">
                <a:solidFill>
                  <a:srgbClr val="002060"/>
                </a:solidFill>
                <a:latin typeface="微软雅黑" panose="020B0503020204020204" pitchFamily="34" charset="-122"/>
                <a:cs typeface="Times New Roman" panose="02020603050405020304" pitchFamily="18" charset="0"/>
              </a:rPr>
              <a:t>维随机向量为</a:t>
            </a:r>
            <a:r>
              <a:rPr lang="en-US" altLang="zh-CN" sz="2400" i="1"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X = </a:t>
            </a:r>
            <a:r>
              <a:rPr lang="zh-CN" altLang="en-US" sz="2400"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X</a:t>
            </a:r>
            <a:r>
              <a:rPr lang="en-US" altLang="zh-CN" sz="2400" i="1" baseline="-25000"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1</a:t>
            </a:r>
            <a:r>
              <a:rPr lang="zh-CN" altLang="en-US" sz="2400" i="1"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a:t>
            </a:r>
            <a:r>
              <a:rPr lang="zh-CN" altLang="en-US" sz="2400" i="1"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err="1">
                <a:solidFill>
                  <a:srgbClr val="002060"/>
                </a:solidFill>
                <a:latin typeface="微软雅黑" panose="020B0503020204020204" pitchFamily="34" charset="-122"/>
                <a:cs typeface="Times New Roman" panose="02020603050405020304" pitchFamily="18" charset="0"/>
                <a:sym typeface="Symbol" panose="05050102010706020507" pitchFamily="18" charset="2"/>
              </a:rPr>
              <a:t>X</a:t>
            </a:r>
            <a:r>
              <a:rPr lang="en-US" altLang="zh-CN" sz="2400" i="1" baseline="-25000" dirty="0" err="1">
                <a:solidFill>
                  <a:srgbClr val="002060"/>
                </a:solidFill>
                <a:latin typeface="微软雅黑" panose="020B0503020204020204" pitchFamily="34" charset="-122"/>
                <a:cs typeface="Times New Roman" panose="02020603050405020304" pitchFamily="18" charset="0"/>
                <a:sym typeface="Symbol" panose="05050102010706020507" pitchFamily="18" charset="2"/>
              </a:rPr>
              <a:t>p</a:t>
            </a:r>
            <a:r>
              <a:rPr lang="zh-CN" altLang="en-US" sz="2400"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a:t>
            </a:r>
            <a:r>
              <a:rPr lang="en-US" altLang="zh-CN" sz="2400"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a:t>
            </a:r>
            <a:r>
              <a:rPr lang="zh-CN" altLang="en-US" sz="2400" dirty="0">
                <a:solidFill>
                  <a:srgbClr val="002060"/>
                </a:solidFill>
                <a:latin typeface="微软雅黑" panose="020B0503020204020204" pitchFamily="34" charset="-122"/>
                <a:cs typeface="Times New Roman" panose="02020603050405020304" pitchFamily="18" charset="0"/>
              </a:rPr>
              <a:t>。对</a:t>
            </a:r>
            <a:r>
              <a:rPr lang="en-US" altLang="zh-CN" sz="2400" i="1"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X</a:t>
            </a:r>
            <a:r>
              <a:rPr lang="zh-CN" altLang="en-US" sz="2400" dirty="0">
                <a:solidFill>
                  <a:srgbClr val="002060"/>
                </a:solidFill>
                <a:latin typeface="微软雅黑" panose="020B0503020204020204" pitchFamily="34" charset="-122"/>
                <a:cs typeface="Times New Roman" panose="02020603050405020304" pitchFamily="18" charset="0"/>
              </a:rPr>
              <a:t>作正交变换，令</a:t>
            </a:r>
            <a:r>
              <a:rPr lang="en-US" altLang="zh-CN" sz="2400" i="1"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Y = A</a:t>
            </a:r>
            <a:r>
              <a:rPr lang="en-US" altLang="en-US" sz="2400" i="1"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a:solidFill>
                  <a:srgbClr val="002060"/>
                </a:solidFill>
                <a:latin typeface="微软雅黑" panose="020B0503020204020204" pitchFamily="34" charset="-122"/>
                <a:cs typeface="Times New Roman" panose="02020603050405020304" pitchFamily="18" charset="0"/>
                <a:sym typeface="Symbol" panose="05050102010706020507" pitchFamily="18" charset="2"/>
              </a:rPr>
              <a:t>X</a:t>
            </a:r>
            <a:r>
              <a:rPr lang="zh-CN" altLang="en-US" sz="2400" dirty="0">
                <a:solidFill>
                  <a:srgbClr val="002060"/>
                </a:solidFill>
                <a:latin typeface="微软雅黑" panose="020B0503020204020204" pitchFamily="34" charset="-122"/>
                <a:cs typeface="Times New Roman" panose="02020603050405020304" pitchFamily="18" charset="0"/>
              </a:rPr>
              <a:t>，其中</a:t>
            </a:r>
            <a:r>
              <a:rPr lang="en-US" altLang="zh-CN" sz="2400" i="1" dirty="0">
                <a:solidFill>
                  <a:srgbClr val="002060"/>
                </a:solidFill>
                <a:latin typeface="微软雅黑" panose="020B0503020204020204" pitchFamily="34" charset="-122"/>
                <a:cs typeface="Times New Roman" panose="02020603050405020304" pitchFamily="18" charset="0"/>
              </a:rPr>
              <a:t>A</a:t>
            </a:r>
            <a:r>
              <a:rPr lang="zh-CN" altLang="en-US" sz="2400" dirty="0">
                <a:solidFill>
                  <a:srgbClr val="002060"/>
                </a:solidFill>
                <a:latin typeface="微软雅黑" panose="020B0503020204020204" pitchFamily="34" charset="-122"/>
                <a:cs typeface="Times New Roman" panose="02020603050405020304" pitchFamily="18" charset="0"/>
              </a:rPr>
              <a:t>为正交阵，要求</a:t>
            </a:r>
            <a:r>
              <a:rPr lang="en-US" altLang="zh-CN" sz="2400" i="1" dirty="0">
                <a:solidFill>
                  <a:srgbClr val="002060"/>
                </a:solidFill>
                <a:latin typeface="微软雅黑" panose="020B0503020204020204" pitchFamily="34" charset="-122"/>
                <a:cs typeface="Times New Roman" panose="02020603050405020304" pitchFamily="18" charset="0"/>
              </a:rPr>
              <a:t>Y</a:t>
            </a:r>
            <a:r>
              <a:rPr lang="zh-CN" altLang="en-US" sz="2400" dirty="0">
                <a:solidFill>
                  <a:srgbClr val="002060"/>
                </a:solidFill>
                <a:latin typeface="微软雅黑" panose="020B0503020204020204" pitchFamily="34" charset="-122"/>
                <a:cs typeface="Times New Roman" panose="02020603050405020304" pitchFamily="18" charset="0"/>
              </a:rPr>
              <a:t>的各分量是不相关的，并且</a:t>
            </a:r>
            <a:r>
              <a:rPr lang="en-US" altLang="zh-CN" sz="2400" i="1" dirty="0">
                <a:solidFill>
                  <a:srgbClr val="002060"/>
                </a:solidFill>
                <a:latin typeface="微软雅黑" panose="020B0503020204020204" pitchFamily="34" charset="-122"/>
                <a:cs typeface="Times New Roman" panose="02020603050405020304" pitchFamily="18" charset="0"/>
              </a:rPr>
              <a:t>Y </a:t>
            </a:r>
            <a:r>
              <a:rPr lang="zh-CN" altLang="en-US" sz="2400" dirty="0">
                <a:solidFill>
                  <a:srgbClr val="002060"/>
                </a:solidFill>
                <a:latin typeface="微软雅黑" panose="020B0503020204020204" pitchFamily="34" charset="-122"/>
                <a:cs typeface="Times New Roman" panose="02020603050405020304" pitchFamily="18" charset="0"/>
              </a:rPr>
              <a:t>的第一个分量的方差是最大的，第二个分量的方差次之，</a:t>
            </a:r>
            <a:r>
              <a:rPr lang="en-US" altLang="zh-CN" sz="2400" dirty="0">
                <a:solidFill>
                  <a:srgbClr val="002060"/>
                </a:solidFill>
                <a:latin typeface="微软雅黑" panose="020B0503020204020204" pitchFamily="34" charset="-122"/>
                <a:cs typeface="Times New Roman" panose="02020603050405020304" pitchFamily="18" charset="0"/>
              </a:rPr>
              <a:t>……</a:t>
            </a:r>
            <a:r>
              <a:rPr lang="zh-CN" altLang="en-US" sz="2400" dirty="0">
                <a:solidFill>
                  <a:srgbClr val="002060"/>
                </a:solidFill>
                <a:latin typeface="微软雅黑" panose="020B0503020204020204" pitchFamily="34" charset="-122"/>
                <a:cs typeface="Times New Roman" panose="02020603050405020304" pitchFamily="18" charset="0"/>
              </a:rPr>
              <a:t>，等等。为了保持信息不丢失，</a:t>
            </a:r>
            <a:r>
              <a:rPr lang="en-US" altLang="zh-CN" sz="2400" i="1" dirty="0">
                <a:solidFill>
                  <a:srgbClr val="002060"/>
                </a:solidFill>
                <a:latin typeface="微软雅黑" panose="020B0503020204020204" pitchFamily="34" charset="-122"/>
                <a:cs typeface="Times New Roman" panose="02020603050405020304" pitchFamily="18" charset="0"/>
              </a:rPr>
              <a:t>Y</a:t>
            </a:r>
            <a:r>
              <a:rPr lang="zh-CN" altLang="en-US" sz="2400" dirty="0">
                <a:solidFill>
                  <a:srgbClr val="002060"/>
                </a:solidFill>
                <a:latin typeface="微软雅黑" panose="020B0503020204020204" pitchFamily="34" charset="-122"/>
                <a:cs typeface="Times New Roman" panose="02020603050405020304" pitchFamily="18" charset="0"/>
              </a:rPr>
              <a:t>的各分量方差和与</a:t>
            </a:r>
            <a:r>
              <a:rPr lang="en-US" altLang="zh-CN" sz="2400" i="1" dirty="0">
                <a:solidFill>
                  <a:srgbClr val="002060"/>
                </a:solidFill>
                <a:latin typeface="微软雅黑" panose="020B0503020204020204" pitchFamily="34" charset="-122"/>
                <a:cs typeface="Times New Roman" panose="02020603050405020304" pitchFamily="18" charset="0"/>
              </a:rPr>
              <a:t>X</a:t>
            </a:r>
            <a:r>
              <a:rPr lang="zh-CN" altLang="en-US" sz="2400" dirty="0">
                <a:solidFill>
                  <a:srgbClr val="002060"/>
                </a:solidFill>
                <a:latin typeface="微软雅黑" panose="020B0503020204020204" pitchFamily="34" charset="-122"/>
                <a:cs typeface="Times New Roman" panose="02020603050405020304" pitchFamily="18" charset="0"/>
              </a:rPr>
              <a:t>的各分量方差和相等。</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3876F614-642A-4D81-AE59-0828FABB5B4A}"/>
              </a:ext>
            </a:extLst>
          </p:cNvPr>
          <p:cNvSpPr>
            <a:spLocks noGrp="1" noRot="1" noChangeArrowheads="1"/>
          </p:cNvSpPr>
          <p:nvPr>
            <p:ph type="title"/>
          </p:nvPr>
        </p:nvSpPr>
        <p:spPr/>
        <p:txBody>
          <a:bodyPr/>
          <a:lstStyle/>
          <a:p>
            <a:endParaRPr lang="zh-CN" altLang="zh-CN"/>
          </a:p>
        </p:txBody>
      </p:sp>
      <p:graphicFrame>
        <p:nvGraphicFramePr>
          <p:cNvPr id="55299" name="Object 2">
            <a:extLst>
              <a:ext uri="{FF2B5EF4-FFF2-40B4-BE49-F238E27FC236}">
                <a16:creationId xmlns:a16="http://schemas.microsoft.com/office/drawing/2014/main" id="{B4450069-8F5F-4A7C-B6CC-9E87E7BFEB1E}"/>
              </a:ext>
            </a:extLst>
          </p:cNvPr>
          <p:cNvGraphicFramePr>
            <a:graphicFrameLocks noChangeAspect="1"/>
          </p:cNvGraphicFramePr>
          <p:nvPr>
            <p:ph idx="1"/>
          </p:nvPr>
        </p:nvGraphicFramePr>
        <p:xfrm>
          <a:off x="2640013" y="1844676"/>
          <a:ext cx="7345362" cy="5046663"/>
        </p:xfrm>
        <a:graphic>
          <a:graphicData uri="http://schemas.openxmlformats.org/presentationml/2006/ole">
            <mc:AlternateContent xmlns:mc="http://schemas.openxmlformats.org/markup-compatibility/2006">
              <mc:Choice xmlns:v="urn:schemas-microsoft-com:vml" Requires="v">
                <p:oleObj spid="_x0000_s201732" name="文档" r:id="rId3" imgW="4585079" imgH="3149386" progId="Word.Document.8">
                  <p:embed/>
                </p:oleObj>
              </mc:Choice>
              <mc:Fallback>
                <p:oleObj name="文档" r:id="rId3" imgW="4585079" imgH="3149386" progId="Word.Document.8">
                  <p:embed/>
                  <p:pic>
                    <p:nvPicPr>
                      <p:cNvPr id="55299" name="Object 2">
                        <a:extLst>
                          <a:ext uri="{FF2B5EF4-FFF2-40B4-BE49-F238E27FC236}">
                            <a16:creationId xmlns:a16="http://schemas.microsoft.com/office/drawing/2014/main" id="{B4450069-8F5F-4A7C-B6CC-9E87E7BFEB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1844676"/>
                        <a:ext cx="7345362" cy="504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Rectangle 7">
            <a:extLst>
              <a:ext uri="{FF2B5EF4-FFF2-40B4-BE49-F238E27FC236}">
                <a16:creationId xmlns:a16="http://schemas.microsoft.com/office/drawing/2014/main" id="{0A93F3C6-C955-4332-816D-010CA8655A37}"/>
              </a:ext>
            </a:extLst>
          </p:cNvPr>
          <p:cNvSpPr>
            <a:spLocks noChangeArrowheads="1"/>
          </p:cNvSpPr>
          <p:nvPr/>
        </p:nvSpPr>
        <p:spPr bwMode="auto">
          <a:xfrm>
            <a:off x="3822700" y="1316039"/>
            <a:ext cx="3532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ea typeface="宋体" panose="02010600030101010101" pitchFamily="2" charset="-122"/>
              </a:rPr>
              <a:t>表</a:t>
            </a:r>
            <a:r>
              <a:rPr lang="en-US" altLang="zh-CN" sz="1800">
                <a:ea typeface="宋体" panose="02010600030101010101" pitchFamily="2" charset="-122"/>
              </a:rPr>
              <a:t>8.4    </a:t>
            </a:r>
            <a:r>
              <a:rPr lang="zh-CN" altLang="en-US" sz="1800">
                <a:ea typeface="宋体" panose="02010600030101010101" pitchFamily="2" charset="-122"/>
              </a:rPr>
              <a:t>各行业主成分得分及排序</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514C527-F6F2-42BE-8CB4-B458CA343BEA}"/>
              </a:ext>
            </a:extLst>
          </p:cNvPr>
          <p:cNvSpPr>
            <a:spLocks noGrp="1" noRot="1" noChangeArrowheads="1"/>
          </p:cNvSpPr>
          <p:nvPr>
            <p:ph type="title"/>
          </p:nvPr>
        </p:nvSpPr>
        <p:spPr/>
        <p:txBody>
          <a:bodyPr/>
          <a:lstStyle/>
          <a:p>
            <a:endParaRPr lang="zh-CN" altLang="zh-CN"/>
          </a:p>
        </p:txBody>
      </p:sp>
      <p:sp>
        <p:nvSpPr>
          <p:cNvPr id="56323" name="Rectangle 3">
            <a:extLst>
              <a:ext uri="{FF2B5EF4-FFF2-40B4-BE49-F238E27FC236}">
                <a16:creationId xmlns:a16="http://schemas.microsoft.com/office/drawing/2014/main" id="{6A7E4AE1-25CB-493D-B3EE-0D21346F12A1}"/>
              </a:ext>
            </a:extLst>
          </p:cNvPr>
          <p:cNvSpPr>
            <a:spLocks noGrp="1" noRot="1" noChangeAspect="1" noChangeArrowheads="1"/>
          </p:cNvSpPr>
          <p:nvPr>
            <p:ph type="body" idx="1"/>
          </p:nvPr>
        </p:nvSpPr>
        <p:spPr/>
        <p:txBody>
          <a:bodyPr>
            <a:normAutofit lnSpcReduction="10000"/>
          </a:bodyPr>
          <a:lstStyle/>
          <a:p>
            <a:r>
              <a:rPr lang="zh-CN" altLang="en-US" sz="2400"/>
              <a:t>我们以特征根为权，对</a:t>
            </a:r>
            <a:r>
              <a:rPr lang="en-US" altLang="zh-CN" sz="2400"/>
              <a:t>8</a:t>
            </a:r>
            <a:r>
              <a:rPr lang="zh-CN" altLang="en-US" sz="2400"/>
              <a:t>个主成分进行加权综合，得出各工业部门的综合得分，具体数据见表</a:t>
            </a:r>
            <a:r>
              <a:rPr lang="en-US" altLang="zh-CN" sz="2400"/>
              <a:t>8.4</a:t>
            </a:r>
            <a:r>
              <a:rPr lang="zh-CN" altLang="en-US" sz="2400"/>
              <a:t>。</a:t>
            </a:r>
          </a:p>
          <a:p>
            <a:r>
              <a:rPr lang="zh-CN" altLang="en-US" sz="2400"/>
              <a:t>综合得分的计算公式是：</a:t>
            </a:r>
          </a:p>
          <a:p>
            <a:endParaRPr lang="zh-CN" altLang="en-US" sz="2400"/>
          </a:p>
          <a:p>
            <a:endParaRPr lang="zh-CN" altLang="en-US" sz="2400"/>
          </a:p>
          <a:p>
            <a:endParaRPr lang="zh-CN" altLang="en-US" sz="2400"/>
          </a:p>
          <a:p>
            <a:pPr>
              <a:buFont typeface="Wingdings" panose="05000000000000000000" pitchFamily="2" charset="2"/>
              <a:buNone/>
            </a:pPr>
            <a:r>
              <a:rPr lang="zh-CN" altLang="en-US" sz="2400"/>
              <a:t>	根据上式可计算出各工业部门的综合得分，并可据此排序。</a:t>
            </a:r>
          </a:p>
          <a:p>
            <a:r>
              <a:rPr lang="zh-CN" altLang="en-US" sz="2400"/>
              <a:t>从上表可以看出，机器行业在该地区的综合评价排在第一，原始数据也反映出机器行业存在明显的规模优势，另外从前两个主成分得分上看，该行业也排在第一位，同样存在效益优势；而排在最后三位的分别是皮革行业、电力行业和煤炭行业。</a:t>
            </a:r>
          </a:p>
        </p:txBody>
      </p:sp>
      <p:sp>
        <p:nvSpPr>
          <p:cNvPr id="56324" name="Rectangle 5">
            <a:extLst>
              <a:ext uri="{FF2B5EF4-FFF2-40B4-BE49-F238E27FC236}">
                <a16:creationId xmlns:a16="http://schemas.microsoft.com/office/drawing/2014/main" id="{20D39542-34CF-461E-A9BF-F41305119352}"/>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pic>
        <p:nvPicPr>
          <p:cNvPr id="56325" name="Picture 6">
            <a:extLst>
              <a:ext uri="{FF2B5EF4-FFF2-40B4-BE49-F238E27FC236}">
                <a16:creationId xmlns:a16="http://schemas.microsoft.com/office/drawing/2014/main" id="{1D3360BB-D0A2-4841-8704-C4F408658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43189"/>
            <a:ext cx="4681538"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E330CF3-8E90-4773-9132-E43D47D85C86}"/>
              </a:ext>
            </a:extLst>
          </p:cNvPr>
          <p:cNvSpPr>
            <a:spLocks noGrp="1" noRot="1" noChangeArrowheads="1"/>
          </p:cNvSpPr>
          <p:nvPr>
            <p:ph type="title"/>
          </p:nvPr>
        </p:nvSpPr>
        <p:spPr/>
        <p:txBody>
          <a:bodyPr/>
          <a:lstStyle/>
          <a:p>
            <a:r>
              <a:rPr lang="zh-CN" altLang="en-US"/>
              <a:t>二、利用</a:t>
            </a:r>
            <a:r>
              <a:rPr lang="en-US" altLang="zh-CN"/>
              <a:t>SPSS</a:t>
            </a:r>
            <a:r>
              <a:rPr lang="zh-CN" altLang="en-US"/>
              <a:t>进行主成分分析</a:t>
            </a:r>
          </a:p>
        </p:txBody>
      </p:sp>
      <p:sp>
        <p:nvSpPr>
          <p:cNvPr id="57347" name="Rectangle 3">
            <a:extLst>
              <a:ext uri="{FF2B5EF4-FFF2-40B4-BE49-F238E27FC236}">
                <a16:creationId xmlns:a16="http://schemas.microsoft.com/office/drawing/2014/main" id="{7F4E6BB2-0660-4619-A43D-8325E0F868D9}"/>
              </a:ext>
            </a:extLst>
          </p:cNvPr>
          <p:cNvSpPr>
            <a:spLocks noGrp="1" noRot="1" noChangeAspect="1" noChangeArrowheads="1"/>
          </p:cNvSpPr>
          <p:nvPr>
            <p:ph type="body" idx="1"/>
          </p:nvPr>
        </p:nvSpPr>
        <p:spPr/>
        <p:txBody>
          <a:bodyPr>
            <a:normAutofit lnSpcReduction="10000"/>
          </a:bodyPr>
          <a:lstStyle/>
          <a:p>
            <a:pPr>
              <a:lnSpc>
                <a:spcPct val="90000"/>
              </a:lnSpc>
            </a:pPr>
            <a:r>
              <a:rPr lang="en-US" altLang="zh-CN" sz="2000"/>
              <a:t>SPSS</a:t>
            </a:r>
            <a:r>
              <a:rPr lang="zh-CN" altLang="en-US" sz="2000"/>
              <a:t>没有提供主成分分析的专用功能，只有因子分析的功能。但是因子分析和主成分分析有着密切的联系。因子分析的重要步骤</a:t>
            </a:r>
            <a:r>
              <a:rPr lang="en-US" altLang="zh-CN" sz="2000"/>
              <a:t>——</a:t>
            </a:r>
            <a:r>
              <a:rPr lang="zh-CN" altLang="en-US" sz="2000"/>
              <a:t>因子的提取最常用的方法就是“主成分法”。利用因子分析的结果，可以很容易地实现主成分分析。具体来讲，就是利用因子载荷阵和相关系数矩阵的特征根来计算特征向量。即：</a:t>
            </a:r>
          </a:p>
          <a:p>
            <a:pPr>
              <a:lnSpc>
                <a:spcPct val="90000"/>
              </a:lnSpc>
            </a:pPr>
            <a:endParaRPr lang="en-US" altLang="zh-CN" sz="2000"/>
          </a:p>
          <a:p>
            <a:pPr>
              <a:lnSpc>
                <a:spcPct val="90000"/>
              </a:lnSpc>
            </a:pPr>
            <a:endParaRPr lang="en-US" altLang="zh-CN" sz="2000"/>
          </a:p>
          <a:p>
            <a:pPr>
              <a:lnSpc>
                <a:spcPct val="90000"/>
              </a:lnSpc>
            </a:pPr>
            <a:endParaRPr lang="zh-CN" altLang="en-US" sz="2000"/>
          </a:p>
          <a:p>
            <a:pPr>
              <a:lnSpc>
                <a:spcPct val="90000"/>
              </a:lnSpc>
            </a:pPr>
            <a:endParaRPr lang="zh-CN" altLang="en-US" sz="2000"/>
          </a:p>
          <a:p>
            <a:pPr>
              <a:lnSpc>
                <a:spcPct val="90000"/>
              </a:lnSpc>
            </a:pPr>
            <a:r>
              <a:rPr lang="zh-CN" altLang="en-US" sz="2000"/>
              <a:t>其中，</a:t>
            </a:r>
            <a:r>
              <a:rPr lang="en-US" altLang="zh-CN" sz="2000" i="1"/>
              <a:t>z</a:t>
            </a:r>
            <a:r>
              <a:rPr lang="en-US" altLang="zh-CN" sz="2000" i="1" baseline="-25000"/>
              <a:t>ij</a:t>
            </a:r>
            <a:r>
              <a:rPr lang="zh-CN" altLang="en-US" sz="2000"/>
              <a:t>为第</a:t>
            </a:r>
            <a:r>
              <a:rPr lang="en-US" altLang="zh-CN" sz="2000" i="1"/>
              <a:t>j</a:t>
            </a:r>
            <a:r>
              <a:rPr lang="zh-CN" altLang="en-US" sz="2000"/>
              <a:t>个特征向量的第</a:t>
            </a:r>
            <a:r>
              <a:rPr lang="en-US" altLang="zh-CN" sz="2000" i="1"/>
              <a:t>i</a:t>
            </a:r>
            <a:r>
              <a:rPr lang="zh-CN" altLang="en-US" sz="2000"/>
              <a:t>个元素；</a:t>
            </a:r>
            <a:r>
              <a:rPr lang="en-US" altLang="zh-CN" sz="2000" i="1"/>
              <a:t>a</a:t>
            </a:r>
            <a:r>
              <a:rPr lang="en-US" altLang="zh-CN" sz="2000" i="1" baseline="-25000"/>
              <a:t>ij</a:t>
            </a:r>
            <a:r>
              <a:rPr lang="zh-CN" altLang="en-US" sz="2000"/>
              <a:t>为因子载荷阵第</a:t>
            </a:r>
            <a:r>
              <a:rPr lang="en-US" altLang="zh-CN" sz="2000" i="1"/>
              <a:t>i</a:t>
            </a:r>
          </a:p>
          <a:p>
            <a:pPr>
              <a:lnSpc>
                <a:spcPct val="90000"/>
              </a:lnSpc>
              <a:buFont typeface="Wingdings" panose="05000000000000000000" pitchFamily="2" charset="2"/>
              <a:buNone/>
            </a:pPr>
            <a:r>
              <a:rPr lang="en-US" altLang="zh-CN" sz="2000"/>
              <a:t>	</a:t>
            </a:r>
            <a:r>
              <a:rPr lang="zh-CN" altLang="en-US" sz="2000"/>
              <a:t>行第</a:t>
            </a:r>
            <a:r>
              <a:rPr lang="en-US" altLang="zh-CN" sz="2000" i="1"/>
              <a:t>j</a:t>
            </a:r>
            <a:r>
              <a:rPr lang="zh-CN" altLang="en-US" sz="2000"/>
              <a:t>列的元素；</a:t>
            </a:r>
            <a:r>
              <a:rPr lang="el-GR" altLang="zh-CN" sz="2000" i="1">
                <a:latin typeface="宋体" panose="02010600030101010101" pitchFamily="2" charset="-122"/>
              </a:rPr>
              <a:t>λ</a:t>
            </a:r>
            <a:r>
              <a:rPr lang="en-US" altLang="zh-CN" sz="2000" i="1" baseline="-25000">
                <a:latin typeface="宋体" panose="02010600030101010101" pitchFamily="2" charset="-122"/>
              </a:rPr>
              <a:t>j</a:t>
            </a:r>
            <a:r>
              <a:rPr lang="zh-CN" altLang="en-US" sz="2000"/>
              <a:t>为第</a:t>
            </a:r>
            <a:r>
              <a:rPr lang="en-US" altLang="zh-CN" sz="2000" i="1"/>
              <a:t>j</a:t>
            </a:r>
            <a:r>
              <a:rPr lang="zh-CN" altLang="en-US" sz="2000"/>
              <a:t>个因子对应的特征根。然后再利用</a:t>
            </a:r>
          </a:p>
          <a:p>
            <a:pPr>
              <a:lnSpc>
                <a:spcPct val="90000"/>
              </a:lnSpc>
              <a:buFont typeface="Wingdings" panose="05000000000000000000" pitchFamily="2" charset="2"/>
              <a:buNone/>
            </a:pPr>
            <a:r>
              <a:rPr lang="zh-CN" altLang="en-US" sz="2000"/>
              <a:t>	计算出的特征向量来计算主成分。</a:t>
            </a:r>
          </a:p>
          <a:p>
            <a:pPr>
              <a:lnSpc>
                <a:spcPct val="90000"/>
              </a:lnSpc>
            </a:pPr>
            <a:r>
              <a:rPr lang="zh-CN" altLang="en-US" sz="2000"/>
              <a:t>以下是我国</a:t>
            </a:r>
            <a:r>
              <a:rPr lang="en-US" altLang="zh-CN" sz="2000"/>
              <a:t>2005</a:t>
            </a:r>
            <a:r>
              <a:rPr lang="zh-CN" altLang="en-US" sz="2000"/>
              <a:t>年第</a:t>
            </a:r>
            <a:r>
              <a:rPr lang="en-US" altLang="zh-CN" sz="2000"/>
              <a:t>1</a:t>
            </a:r>
            <a:r>
              <a:rPr lang="zh-CN" altLang="en-US" sz="2000"/>
              <a:t>、</a:t>
            </a:r>
            <a:r>
              <a:rPr lang="en-US" altLang="zh-CN" sz="2000"/>
              <a:t>2</a:t>
            </a:r>
            <a:r>
              <a:rPr lang="zh-CN" altLang="en-US" sz="2000"/>
              <a:t>季度分地区城镇居民家庭收支基本情况。通过这个例子，介绍如何利用</a:t>
            </a:r>
            <a:r>
              <a:rPr lang="en-US" altLang="zh-CN" sz="2000"/>
              <a:t>SPSS</a:t>
            </a:r>
            <a:r>
              <a:rPr lang="zh-CN" altLang="en-US" sz="2000"/>
              <a:t>软件实现主成分分析。</a:t>
            </a:r>
          </a:p>
        </p:txBody>
      </p:sp>
      <p:pic>
        <p:nvPicPr>
          <p:cNvPr id="57348" name="Picture 4">
            <a:extLst>
              <a:ext uri="{FF2B5EF4-FFF2-40B4-BE49-F238E27FC236}">
                <a16:creationId xmlns:a16="http://schemas.microsoft.com/office/drawing/2014/main" id="{E50584D6-A40E-43EA-9CD6-73D1E794B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13" y="2852739"/>
            <a:ext cx="2017712"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a:extLst>
              <a:ext uri="{FF2B5EF4-FFF2-40B4-BE49-F238E27FC236}">
                <a16:creationId xmlns:a16="http://schemas.microsoft.com/office/drawing/2014/main" id="{05BC6A47-67BC-4B19-80A8-45D7065A6BFC}"/>
              </a:ext>
            </a:extLst>
          </p:cNvPr>
          <p:cNvSpPr>
            <a:spLocks noGrp="1" noRot="1" noChangeArrowheads="1"/>
          </p:cNvSpPr>
          <p:nvPr>
            <p:ph type="title"/>
          </p:nvPr>
        </p:nvSpPr>
        <p:spPr/>
        <p:txBody>
          <a:bodyPr/>
          <a:lstStyle/>
          <a:p>
            <a:endParaRPr lang="zh-CN" altLang="zh-CN"/>
          </a:p>
        </p:txBody>
      </p:sp>
      <p:graphicFrame>
        <p:nvGraphicFramePr>
          <p:cNvPr id="58371" name="Object 2">
            <a:extLst>
              <a:ext uri="{FF2B5EF4-FFF2-40B4-BE49-F238E27FC236}">
                <a16:creationId xmlns:a16="http://schemas.microsoft.com/office/drawing/2014/main" id="{3C8FE1F3-3FC2-436B-9437-595139CB03D0}"/>
              </a:ext>
            </a:extLst>
          </p:cNvPr>
          <p:cNvGraphicFramePr>
            <a:graphicFrameLocks noChangeAspect="1"/>
          </p:cNvGraphicFramePr>
          <p:nvPr>
            <p:ph idx="1"/>
          </p:nvPr>
        </p:nvGraphicFramePr>
        <p:xfrm>
          <a:off x="2786063" y="1558925"/>
          <a:ext cx="6234112" cy="5627688"/>
        </p:xfrm>
        <a:graphic>
          <a:graphicData uri="http://schemas.openxmlformats.org/presentationml/2006/ole">
            <mc:AlternateContent xmlns:mc="http://schemas.openxmlformats.org/markup-compatibility/2006">
              <mc:Choice xmlns:v="urn:schemas-microsoft-com:vml" Requires="v">
                <p:oleObj spid="_x0000_s202756" name="文档" r:id="rId3" imgW="4521533" imgH="4087627" progId="Word.Document.8">
                  <p:embed/>
                </p:oleObj>
              </mc:Choice>
              <mc:Fallback>
                <p:oleObj name="文档" r:id="rId3" imgW="4521533" imgH="4087627" progId="Word.Document.8">
                  <p:embed/>
                  <p:pic>
                    <p:nvPicPr>
                      <p:cNvPr id="58371" name="Object 2">
                        <a:extLst>
                          <a:ext uri="{FF2B5EF4-FFF2-40B4-BE49-F238E27FC236}">
                            <a16:creationId xmlns:a16="http://schemas.microsoft.com/office/drawing/2014/main" id="{3C8FE1F3-3FC2-436B-9437-595139CB03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1558925"/>
                        <a:ext cx="6234112" cy="562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2" name="Rectangle 13">
            <a:extLst>
              <a:ext uri="{FF2B5EF4-FFF2-40B4-BE49-F238E27FC236}">
                <a16:creationId xmlns:a16="http://schemas.microsoft.com/office/drawing/2014/main" id="{6F1A9E12-972E-4122-9052-D5306D498256}"/>
              </a:ext>
            </a:extLst>
          </p:cNvPr>
          <p:cNvSpPr>
            <a:spLocks noChangeArrowheads="1"/>
          </p:cNvSpPr>
          <p:nvPr/>
        </p:nvSpPr>
        <p:spPr bwMode="auto">
          <a:xfrm>
            <a:off x="3533776" y="1123950"/>
            <a:ext cx="4849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000">
                <a:ea typeface="宋体" panose="02010600030101010101" pitchFamily="2" charset="-122"/>
              </a:rPr>
              <a:t>表</a:t>
            </a:r>
            <a:r>
              <a:rPr lang="en-US" altLang="zh-CN" sz="2000">
                <a:ea typeface="宋体" panose="02010600030101010101" pitchFamily="2" charset="-122"/>
              </a:rPr>
              <a:t>8.5  </a:t>
            </a:r>
            <a:r>
              <a:rPr lang="zh-CN" altLang="en-US" sz="2000">
                <a:ea typeface="宋体" panose="02010600030101010101" pitchFamily="2" charset="-122"/>
              </a:rPr>
              <a:t>分地区城镇居民家庭收支基本情况</a:t>
            </a:r>
            <a:r>
              <a:rPr lang="zh-CN" altLang="en-US" sz="1800">
                <a:ea typeface="宋体" panose="02010600030101010101" pitchFamily="2" charset="-122"/>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a:extLst>
              <a:ext uri="{FF2B5EF4-FFF2-40B4-BE49-F238E27FC236}">
                <a16:creationId xmlns:a16="http://schemas.microsoft.com/office/drawing/2014/main" id="{AF907C9B-E3A6-464A-BEE9-48DEE16BE64C}"/>
              </a:ext>
            </a:extLst>
          </p:cNvPr>
          <p:cNvSpPr>
            <a:spLocks noGrp="1" noRot="1" noChangeArrowheads="1"/>
          </p:cNvSpPr>
          <p:nvPr>
            <p:ph type="title"/>
          </p:nvPr>
        </p:nvSpPr>
        <p:spPr/>
        <p:txBody>
          <a:bodyPr/>
          <a:lstStyle/>
          <a:p>
            <a:endParaRPr lang="zh-CN" altLang="zh-CN"/>
          </a:p>
        </p:txBody>
      </p:sp>
      <p:graphicFrame>
        <p:nvGraphicFramePr>
          <p:cNvPr id="59395" name="Object 2">
            <a:extLst>
              <a:ext uri="{FF2B5EF4-FFF2-40B4-BE49-F238E27FC236}">
                <a16:creationId xmlns:a16="http://schemas.microsoft.com/office/drawing/2014/main" id="{C09C044E-C11B-47CE-B56E-0C5B05CD5729}"/>
              </a:ext>
            </a:extLst>
          </p:cNvPr>
          <p:cNvGraphicFramePr>
            <a:graphicFrameLocks noChangeAspect="1"/>
          </p:cNvGraphicFramePr>
          <p:nvPr>
            <p:ph idx="1"/>
          </p:nvPr>
        </p:nvGraphicFramePr>
        <p:xfrm>
          <a:off x="2763838" y="1557339"/>
          <a:ext cx="6284912" cy="5483225"/>
        </p:xfrm>
        <a:graphic>
          <a:graphicData uri="http://schemas.openxmlformats.org/presentationml/2006/ole">
            <mc:AlternateContent xmlns:mc="http://schemas.openxmlformats.org/markup-compatibility/2006">
              <mc:Choice xmlns:v="urn:schemas-microsoft-com:vml" Requires="v">
                <p:oleObj spid="_x0000_s203780" name="文档" r:id="rId3" imgW="4521533" imgH="3944877" progId="Word.Document.8">
                  <p:embed/>
                </p:oleObj>
              </mc:Choice>
              <mc:Fallback>
                <p:oleObj name="文档" r:id="rId3" imgW="4521533" imgH="3944877" progId="Word.Document.8">
                  <p:embed/>
                  <p:pic>
                    <p:nvPicPr>
                      <p:cNvPr id="59395" name="Object 2">
                        <a:extLst>
                          <a:ext uri="{FF2B5EF4-FFF2-40B4-BE49-F238E27FC236}">
                            <a16:creationId xmlns:a16="http://schemas.microsoft.com/office/drawing/2014/main" id="{C09C044E-C11B-47CE-B56E-0C5B05CD5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838" y="1557339"/>
                        <a:ext cx="6284912" cy="548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6" name="Rectangle 7">
            <a:extLst>
              <a:ext uri="{FF2B5EF4-FFF2-40B4-BE49-F238E27FC236}">
                <a16:creationId xmlns:a16="http://schemas.microsoft.com/office/drawing/2014/main" id="{B3DB50EF-CA54-45D0-A0CD-17FD1F810DB5}"/>
              </a:ext>
            </a:extLst>
          </p:cNvPr>
          <p:cNvSpPr>
            <a:spLocks noChangeArrowheads="1"/>
          </p:cNvSpPr>
          <p:nvPr/>
        </p:nvSpPr>
        <p:spPr bwMode="auto">
          <a:xfrm>
            <a:off x="3389313" y="1123950"/>
            <a:ext cx="4849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000">
                <a:ea typeface="宋体" panose="02010600030101010101" pitchFamily="2" charset="-122"/>
              </a:rPr>
              <a:t>表</a:t>
            </a:r>
            <a:r>
              <a:rPr lang="en-US" altLang="zh-CN" sz="2000">
                <a:ea typeface="宋体" panose="02010600030101010101" pitchFamily="2" charset="-122"/>
              </a:rPr>
              <a:t>8.5  </a:t>
            </a:r>
            <a:r>
              <a:rPr lang="zh-CN" altLang="en-US" sz="2000">
                <a:ea typeface="宋体" panose="02010600030101010101" pitchFamily="2" charset="-122"/>
              </a:rPr>
              <a:t>分地区城镇居民家庭收支基本情况</a:t>
            </a:r>
            <a:r>
              <a:rPr lang="zh-CN" altLang="en-US" sz="1800">
                <a:ea typeface="宋体" panose="02010600030101010101" pitchFamily="2" charset="-122"/>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D18C3DD-1D81-4420-A1EB-77F89537B3B6}"/>
              </a:ext>
            </a:extLst>
          </p:cNvPr>
          <p:cNvSpPr>
            <a:spLocks noGrp="1" noRot="1" noChangeArrowheads="1"/>
          </p:cNvSpPr>
          <p:nvPr>
            <p:ph type="title"/>
          </p:nvPr>
        </p:nvSpPr>
        <p:spPr/>
        <p:txBody>
          <a:bodyPr/>
          <a:lstStyle/>
          <a:p>
            <a:endParaRPr lang="zh-CN" altLang="zh-CN"/>
          </a:p>
        </p:txBody>
      </p:sp>
      <p:sp>
        <p:nvSpPr>
          <p:cNvPr id="60419" name="Rectangle 3">
            <a:extLst>
              <a:ext uri="{FF2B5EF4-FFF2-40B4-BE49-F238E27FC236}">
                <a16:creationId xmlns:a16="http://schemas.microsoft.com/office/drawing/2014/main" id="{A3A7C8B4-D52D-4E16-991A-D7D265929F48}"/>
              </a:ext>
            </a:extLst>
          </p:cNvPr>
          <p:cNvSpPr>
            <a:spLocks noGrp="1" noRot="1" noChangeAspect="1" noChangeArrowheads="1"/>
          </p:cNvSpPr>
          <p:nvPr>
            <p:ph type="body" idx="1"/>
          </p:nvPr>
        </p:nvSpPr>
        <p:spPr/>
        <p:txBody>
          <a:bodyPr/>
          <a:lstStyle/>
          <a:p>
            <a:pPr>
              <a:buFont typeface="Wingdings" panose="05000000000000000000" pitchFamily="2" charset="2"/>
              <a:buNone/>
            </a:pPr>
            <a:r>
              <a:rPr lang="en-US" altLang="zh-CN"/>
              <a:t>	</a:t>
            </a:r>
            <a:r>
              <a:rPr lang="zh-CN" altLang="en-US" sz="2400"/>
              <a:t>（一）利用</a:t>
            </a:r>
            <a:r>
              <a:rPr lang="en-US" altLang="zh-CN" sz="2400"/>
              <a:t>SPSS</a:t>
            </a:r>
            <a:r>
              <a:rPr lang="zh-CN" altLang="en-US" sz="2400"/>
              <a:t>进行因子分析</a:t>
            </a:r>
          </a:p>
          <a:p>
            <a:r>
              <a:rPr lang="zh-CN" altLang="en-US" sz="2400"/>
              <a:t>将原始数据输入</a:t>
            </a:r>
            <a:r>
              <a:rPr lang="en-US" altLang="zh-CN" sz="2400"/>
              <a:t>SPSS</a:t>
            </a:r>
            <a:r>
              <a:rPr lang="zh-CN" altLang="en-US" sz="2400"/>
              <a:t>数据编辑窗口，将</a:t>
            </a:r>
            <a:r>
              <a:rPr lang="en-US" altLang="zh-CN" sz="2400"/>
              <a:t>5</a:t>
            </a:r>
            <a:r>
              <a:rPr lang="zh-CN" altLang="en-US" sz="2400"/>
              <a:t>个变量分别命名为</a:t>
            </a:r>
            <a:r>
              <a:rPr lang="en-US" altLang="zh-CN" sz="2400" i="1"/>
              <a:t>X</a:t>
            </a:r>
            <a:r>
              <a:rPr lang="en-US" altLang="zh-CN" sz="2400" i="1" baseline="-25000"/>
              <a:t>1</a:t>
            </a:r>
            <a:r>
              <a:rPr lang="zh-CN" altLang="en-US" sz="2400" i="1"/>
              <a:t>～</a:t>
            </a:r>
            <a:r>
              <a:rPr lang="en-US" altLang="zh-CN" sz="2400" i="1"/>
              <a:t>X</a:t>
            </a:r>
            <a:r>
              <a:rPr lang="en-US" altLang="zh-CN" sz="2400" i="1" baseline="-25000"/>
              <a:t>5</a:t>
            </a:r>
            <a:r>
              <a:rPr lang="zh-CN" altLang="en-US" sz="2400"/>
              <a:t>。在</a:t>
            </a:r>
            <a:r>
              <a:rPr lang="en-US" altLang="zh-CN" sz="2400"/>
              <a:t>SPSS</a:t>
            </a:r>
            <a:r>
              <a:rPr lang="zh-CN" altLang="en-US" sz="2400"/>
              <a:t>窗口中选择</a:t>
            </a:r>
            <a:r>
              <a:rPr lang="en-US" altLang="zh-CN" sz="2400"/>
              <a:t>Analyze→Data Reduction→Factor</a:t>
            </a:r>
            <a:r>
              <a:rPr lang="zh-CN" altLang="en-US" sz="2400"/>
              <a:t>菜单项，调出因子分析主界面，并将变量</a:t>
            </a:r>
            <a:r>
              <a:rPr lang="en-US" altLang="zh-CN" sz="2400" i="1"/>
              <a:t>X</a:t>
            </a:r>
            <a:r>
              <a:rPr lang="en-US" altLang="zh-CN" sz="2400" i="1" baseline="-25000"/>
              <a:t>1</a:t>
            </a:r>
            <a:r>
              <a:rPr lang="zh-CN" altLang="en-US" sz="2400" i="1"/>
              <a:t>～</a:t>
            </a:r>
            <a:r>
              <a:rPr lang="en-US" altLang="zh-CN" sz="2400" i="1"/>
              <a:t>X</a:t>
            </a:r>
            <a:r>
              <a:rPr lang="en-US" altLang="zh-CN" sz="2400" i="1" baseline="-25000"/>
              <a:t>5</a:t>
            </a:r>
            <a:r>
              <a:rPr lang="zh-CN" altLang="en-US" sz="2400"/>
              <a:t>移入</a:t>
            </a:r>
            <a:r>
              <a:rPr lang="en-US" altLang="zh-CN" sz="2400"/>
              <a:t>Variables</a:t>
            </a:r>
            <a:r>
              <a:rPr lang="zh-CN" altLang="en-US" sz="2400"/>
              <a:t>框中，其他均保持系统默认选项，单击</a:t>
            </a:r>
            <a:r>
              <a:rPr lang="en-US" altLang="zh-CN" sz="2400"/>
              <a:t>OK</a:t>
            </a:r>
            <a:r>
              <a:rPr lang="zh-CN" altLang="en-US" sz="2400"/>
              <a:t>按钮，执行因子分析过程（关于因子分子在</a:t>
            </a:r>
            <a:r>
              <a:rPr lang="en-US" altLang="zh-CN" sz="2400"/>
              <a:t>SPSS</a:t>
            </a:r>
            <a:r>
              <a:rPr lang="zh-CN" altLang="en-US" sz="2400"/>
              <a:t>中实现的详细过程，参见第</a:t>
            </a:r>
            <a:r>
              <a:rPr lang="en-US" altLang="zh-CN" sz="2400"/>
              <a:t>7</a:t>
            </a:r>
            <a:r>
              <a:rPr lang="zh-CN" altLang="en-US" sz="2400"/>
              <a:t>章实例）。得到如表</a:t>
            </a:r>
            <a:r>
              <a:rPr lang="en-US" altLang="zh-CN" sz="2400"/>
              <a:t>6.6</a:t>
            </a:r>
            <a:r>
              <a:rPr lang="zh-CN" altLang="en-US" sz="2400"/>
              <a:t>所示的特征根和方差贡献率表和表</a:t>
            </a:r>
            <a:r>
              <a:rPr lang="en-US" altLang="zh-CN" sz="2400"/>
              <a:t>6.7</a:t>
            </a:r>
            <a:r>
              <a:rPr lang="zh-CN" altLang="en-US" sz="2400"/>
              <a:t>所示的因子载荷阵。</a:t>
            </a:r>
          </a:p>
          <a:p>
            <a:r>
              <a:rPr lang="zh-CN" altLang="en-US" sz="2400"/>
              <a:t>表</a:t>
            </a:r>
            <a:r>
              <a:rPr lang="en-US" altLang="zh-CN" sz="2400"/>
              <a:t>6.6</a:t>
            </a:r>
            <a:r>
              <a:rPr lang="zh-CN" altLang="en-US" sz="2400"/>
              <a:t>中</a:t>
            </a:r>
            <a:r>
              <a:rPr lang="en-US" altLang="zh-CN" sz="2400"/>
              <a:t>Total</a:t>
            </a:r>
            <a:r>
              <a:rPr lang="zh-CN" altLang="en-US" sz="2400"/>
              <a:t>列为各因子对应的特征根，本例中共提取两个公因子；</a:t>
            </a:r>
            <a:r>
              <a:rPr lang="en-US" altLang="zh-CN" sz="2400"/>
              <a:t>% of Variance</a:t>
            </a:r>
            <a:r>
              <a:rPr lang="zh-CN" altLang="en-US" sz="2400"/>
              <a:t>列为各因子的方差贡献率；</a:t>
            </a:r>
            <a:r>
              <a:rPr lang="en-US" altLang="zh-CN" sz="2400"/>
              <a:t>Cumulative %</a:t>
            </a:r>
            <a:r>
              <a:rPr lang="zh-CN" altLang="en-US" sz="2400"/>
              <a:t>列为各因子累积方差贡献率，由表中可以看出，前两个因子已经可以解释</a:t>
            </a:r>
            <a:r>
              <a:rPr lang="en-US" altLang="zh-CN" sz="2400"/>
              <a:t>79.31%</a:t>
            </a:r>
            <a:r>
              <a:rPr lang="zh-CN" altLang="en-US" sz="2400"/>
              <a:t>的方差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a:extLst>
              <a:ext uri="{FF2B5EF4-FFF2-40B4-BE49-F238E27FC236}">
                <a16:creationId xmlns:a16="http://schemas.microsoft.com/office/drawing/2014/main" id="{743EAED7-05C5-4EF6-8369-483CFA962868}"/>
              </a:ext>
            </a:extLst>
          </p:cNvPr>
          <p:cNvSpPr>
            <a:spLocks noGrp="1" noRot="1" noChangeArrowheads="1"/>
          </p:cNvSpPr>
          <p:nvPr>
            <p:ph type="title"/>
          </p:nvPr>
        </p:nvSpPr>
        <p:spPr/>
        <p:txBody>
          <a:bodyPr/>
          <a:lstStyle/>
          <a:p>
            <a:endParaRPr lang="zh-CN" altLang="zh-CN"/>
          </a:p>
        </p:txBody>
      </p:sp>
      <p:graphicFrame>
        <p:nvGraphicFramePr>
          <p:cNvPr id="61443" name="Object 2">
            <a:extLst>
              <a:ext uri="{FF2B5EF4-FFF2-40B4-BE49-F238E27FC236}">
                <a16:creationId xmlns:a16="http://schemas.microsoft.com/office/drawing/2014/main" id="{ABE18C8C-7971-44D0-9D19-CB754966D757}"/>
              </a:ext>
            </a:extLst>
          </p:cNvPr>
          <p:cNvGraphicFramePr>
            <a:graphicFrameLocks noChangeAspect="1"/>
          </p:cNvGraphicFramePr>
          <p:nvPr>
            <p:ph idx="1"/>
          </p:nvPr>
        </p:nvGraphicFramePr>
        <p:xfrm>
          <a:off x="2640014" y="1341438"/>
          <a:ext cx="6696075" cy="4032250"/>
        </p:xfrm>
        <a:graphic>
          <a:graphicData uri="http://schemas.openxmlformats.org/presentationml/2006/ole">
            <mc:AlternateContent xmlns:mc="http://schemas.openxmlformats.org/markup-compatibility/2006">
              <mc:Choice xmlns:v="urn:schemas-microsoft-com:vml" Requires="v">
                <p:oleObj spid="_x0000_s204804" name="文档" r:id="rId3" imgW="5505464" imgH="3314941" progId="Word.Document.8">
                  <p:embed/>
                </p:oleObj>
              </mc:Choice>
              <mc:Fallback>
                <p:oleObj name="文档" r:id="rId3" imgW="5505464" imgH="3314941" progId="Word.Document.8">
                  <p:embed/>
                  <p:pic>
                    <p:nvPicPr>
                      <p:cNvPr id="61443" name="Object 2">
                        <a:extLst>
                          <a:ext uri="{FF2B5EF4-FFF2-40B4-BE49-F238E27FC236}">
                            <a16:creationId xmlns:a16="http://schemas.microsoft.com/office/drawing/2014/main" id="{ABE18C8C-7971-44D0-9D19-CB754966D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1341438"/>
                        <a:ext cx="6696075"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Rectangle 7">
            <a:extLst>
              <a:ext uri="{FF2B5EF4-FFF2-40B4-BE49-F238E27FC236}">
                <a16:creationId xmlns:a16="http://schemas.microsoft.com/office/drawing/2014/main" id="{509DE97B-62E4-4B13-979A-64FDBDB4D9F1}"/>
              </a:ext>
            </a:extLst>
          </p:cNvPr>
          <p:cNvSpPr>
            <a:spLocks noChangeArrowheads="1"/>
          </p:cNvSpPr>
          <p:nvPr/>
        </p:nvSpPr>
        <p:spPr bwMode="auto">
          <a:xfrm>
            <a:off x="4640017" y="5704959"/>
            <a:ext cx="24801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ea typeface="宋体" panose="02010600030101010101" pitchFamily="2" charset="-122"/>
              </a:rPr>
              <a:t>图</a:t>
            </a:r>
            <a:r>
              <a:rPr lang="en-US" altLang="zh-CN" sz="1800">
                <a:ea typeface="宋体" panose="02010600030101010101" pitchFamily="2" charset="-122"/>
              </a:rPr>
              <a:t>6.2  </a:t>
            </a:r>
            <a:r>
              <a:rPr lang="zh-CN" altLang="en-US" sz="1800">
                <a:ea typeface="宋体" panose="02010600030101010101" pitchFamily="2" charset="-122"/>
              </a:rPr>
              <a:t>因子分析主界面</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a:extLst>
              <a:ext uri="{FF2B5EF4-FFF2-40B4-BE49-F238E27FC236}">
                <a16:creationId xmlns:a16="http://schemas.microsoft.com/office/drawing/2014/main" id="{996E66F6-3651-452E-940B-358FBFE0E5D7}"/>
              </a:ext>
            </a:extLst>
          </p:cNvPr>
          <p:cNvSpPr>
            <a:spLocks noGrp="1" noRot="1" noChangeArrowheads="1"/>
          </p:cNvSpPr>
          <p:nvPr>
            <p:ph type="title"/>
          </p:nvPr>
        </p:nvSpPr>
        <p:spPr/>
        <p:txBody>
          <a:bodyPr/>
          <a:lstStyle/>
          <a:p>
            <a:endParaRPr lang="zh-CN" altLang="zh-CN"/>
          </a:p>
        </p:txBody>
      </p:sp>
      <p:graphicFrame>
        <p:nvGraphicFramePr>
          <p:cNvPr id="62467" name="Object 2">
            <a:extLst>
              <a:ext uri="{FF2B5EF4-FFF2-40B4-BE49-F238E27FC236}">
                <a16:creationId xmlns:a16="http://schemas.microsoft.com/office/drawing/2014/main" id="{C02C20ED-A024-4E87-9092-811B4319B9D1}"/>
              </a:ext>
            </a:extLst>
          </p:cNvPr>
          <p:cNvGraphicFramePr>
            <a:graphicFrameLocks noChangeAspect="1"/>
          </p:cNvGraphicFramePr>
          <p:nvPr>
            <p:ph idx="1"/>
          </p:nvPr>
        </p:nvGraphicFramePr>
        <p:xfrm>
          <a:off x="1990726" y="2271714"/>
          <a:ext cx="8316913" cy="3749675"/>
        </p:xfrm>
        <a:graphic>
          <a:graphicData uri="http://schemas.openxmlformats.org/presentationml/2006/ole">
            <mc:AlternateContent xmlns:mc="http://schemas.openxmlformats.org/markup-compatibility/2006">
              <mc:Choice xmlns:v="urn:schemas-microsoft-com:vml" Requires="v">
                <p:oleObj spid="_x0000_s205828" name="文档" r:id="rId3" imgW="4333850" imgH="1952300" progId="Word.Document.8">
                  <p:embed/>
                </p:oleObj>
              </mc:Choice>
              <mc:Fallback>
                <p:oleObj name="文档" r:id="rId3" imgW="4333850" imgH="1952300" progId="Word.Document.8">
                  <p:embed/>
                  <p:pic>
                    <p:nvPicPr>
                      <p:cNvPr id="62467" name="Object 2">
                        <a:extLst>
                          <a:ext uri="{FF2B5EF4-FFF2-40B4-BE49-F238E27FC236}">
                            <a16:creationId xmlns:a16="http://schemas.microsoft.com/office/drawing/2014/main" id="{C02C20ED-A024-4E87-9092-811B4319B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6" y="2271714"/>
                        <a:ext cx="8316913"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8" name="Rectangle 8">
            <a:extLst>
              <a:ext uri="{FF2B5EF4-FFF2-40B4-BE49-F238E27FC236}">
                <a16:creationId xmlns:a16="http://schemas.microsoft.com/office/drawing/2014/main" id="{8E0C3FE8-A0A3-49CB-8AAC-4DDBDB17A455}"/>
              </a:ext>
            </a:extLst>
          </p:cNvPr>
          <p:cNvSpPr>
            <a:spLocks noChangeArrowheads="1"/>
          </p:cNvSpPr>
          <p:nvPr/>
        </p:nvSpPr>
        <p:spPr bwMode="auto">
          <a:xfrm>
            <a:off x="4052888" y="1557339"/>
            <a:ext cx="317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ea typeface="宋体" panose="02010600030101010101" pitchFamily="2" charset="-122"/>
              </a:rPr>
              <a:t>表</a:t>
            </a:r>
            <a:r>
              <a:rPr lang="en-US" altLang="zh-CN" sz="1800">
                <a:ea typeface="宋体" panose="02010600030101010101" pitchFamily="2" charset="-122"/>
              </a:rPr>
              <a:t>8.6  </a:t>
            </a:r>
            <a:r>
              <a:rPr lang="zh-CN" altLang="en-US" sz="1800">
                <a:ea typeface="宋体" panose="02010600030101010101" pitchFamily="2" charset="-122"/>
              </a:rPr>
              <a:t>特征根和方差贡献率表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C180028-28BB-4256-9943-338C2CA85459}"/>
              </a:ext>
            </a:extLst>
          </p:cNvPr>
          <p:cNvSpPr>
            <a:spLocks noGrp="1" noRot="1" noChangeArrowheads="1"/>
          </p:cNvSpPr>
          <p:nvPr>
            <p:ph type="title"/>
          </p:nvPr>
        </p:nvSpPr>
        <p:spPr/>
        <p:txBody>
          <a:bodyPr/>
          <a:lstStyle/>
          <a:p>
            <a:endParaRPr lang="zh-CN" altLang="zh-CN"/>
          </a:p>
        </p:txBody>
      </p:sp>
      <p:sp>
        <p:nvSpPr>
          <p:cNvPr id="63491" name="Rectangle 3">
            <a:extLst>
              <a:ext uri="{FF2B5EF4-FFF2-40B4-BE49-F238E27FC236}">
                <a16:creationId xmlns:a16="http://schemas.microsoft.com/office/drawing/2014/main" id="{C405B4F6-ED13-4493-B116-4B221FF57C57}"/>
              </a:ext>
            </a:extLst>
          </p:cNvPr>
          <p:cNvSpPr>
            <a:spLocks noGrp="1" noRot="1" noChangeAspect="1" noChangeArrowheads="1"/>
          </p:cNvSpPr>
          <p:nvPr>
            <p:ph type="body" idx="1"/>
          </p:nvPr>
        </p:nvSpPr>
        <p:spPr/>
        <p:txBody>
          <a:bodyPr/>
          <a:lstStyle/>
          <a:p>
            <a:pPr>
              <a:buFont typeface="Wingdings" panose="05000000000000000000" pitchFamily="2" charset="2"/>
              <a:buNone/>
            </a:pPr>
            <a:r>
              <a:rPr lang="en-US" altLang="zh-CN"/>
              <a:t>	</a:t>
            </a:r>
            <a:r>
              <a:rPr lang="zh-CN" altLang="en-US"/>
              <a:t>（二）利用因子分析结果进行主成分分析</a:t>
            </a:r>
          </a:p>
          <a:p>
            <a:pPr>
              <a:buFont typeface="Wingdings" panose="05000000000000000000" pitchFamily="2" charset="2"/>
              <a:buNone/>
            </a:pPr>
            <a:r>
              <a:rPr lang="zh-CN" altLang="en-US"/>
              <a:t>	</a:t>
            </a:r>
            <a:r>
              <a:rPr lang="en-US" altLang="zh-CN"/>
              <a:t>1. </a:t>
            </a:r>
            <a:r>
              <a:rPr lang="zh-CN" altLang="en-US"/>
              <a:t>将表</a:t>
            </a:r>
            <a:r>
              <a:rPr lang="en-US" altLang="zh-CN"/>
              <a:t>6.7</a:t>
            </a:r>
            <a:r>
              <a:rPr lang="zh-CN" altLang="en-US"/>
              <a:t>中因子载荷阵中的数据输入</a:t>
            </a:r>
            <a:r>
              <a:rPr lang="en-US" altLang="zh-CN"/>
              <a:t>SPSS</a:t>
            </a:r>
            <a:r>
              <a:rPr lang="zh-CN" altLang="en-US"/>
              <a:t>数据编辑窗口，分别命名为</a:t>
            </a:r>
            <a:r>
              <a:rPr lang="en-US" altLang="zh-CN" i="1"/>
              <a:t>a</a:t>
            </a:r>
            <a:r>
              <a:rPr lang="en-US" altLang="zh-CN"/>
              <a:t>1</a:t>
            </a:r>
            <a:r>
              <a:rPr lang="zh-CN" altLang="en-US"/>
              <a:t>和</a:t>
            </a:r>
            <a:r>
              <a:rPr lang="en-US" altLang="zh-CN" i="1"/>
              <a:t>a</a:t>
            </a:r>
            <a:r>
              <a:rPr lang="en-US" altLang="zh-CN"/>
              <a:t>2</a:t>
            </a:r>
            <a:r>
              <a:rPr lang="zh-CN" altLang="en-US"/>
              <a:t>。</a:t>
            </a:r>
          </a:p>
        </p:txBody>
      </p:sp>
      <p:graphicFrame>
        <p:nvGraphicFramePr>
          <p:cNvPr id="63492" name="Object 2">
            <a:extLst>
              <a:ext uri="{FF2B5EF4-FFF2-40B4-BE49-F238E27FC236}">
                <a16:creationId xmlns:a16="http://schemas.microsoft.com/office/drawing/2014/main" id="{7CD8B5C4-E922-4257-B0CD-83A12ABA564C}"/>
              </a:ext>
            </a:extLst>
          </p:cNvPr>
          <p:cNvGraphicFramePr>
            <a:graphicFrameLocks noChangeAspect="1"/>
          </p:cNvGraphicFramePr>
          <p:nvPr>
            <p:ph sz="half" idx="4294967295"/>
          </p:nvPr>
        </p:nvGraphicFramePr>
        <p:xfrm>
          <a:off x="2640014" y="2636839"/>
          <a:ext cx="7127875" cy="2949575"/>
        </p:xfrm>
        <a:graphic>
          <a:graphicData uri="http://schemas.openxmlformats.org/presentationml/2006/ole">
            <mc:AlternateContent xmlns:mc="http://schemas.openxmlformats.org/markup-compatibility/2006">
              <mc:Choice xmlns:v="urn:schemas-microsoft-com:vml" Requires="v">
                <p:oleObj spid="_x0000_s206852" name="文档" r:id="rId3" imgW="5274924" imgH="2183010" progId="Word.Document.8">
                  <p:embed/>
                </p:oleObj>
              </mc:Choice>
              <mc:Fallback>
                <p:oleObj name="文档" r:id="rId3" imgW="5274924" imgH="2183010" progId="Word.Document.8">
                  <p:embed/>
                  <p:pic>
                    <p:nvPicPr>
                      <p:cNvPr id="63492" name="Object 2">
                        <a:extLst>
                          <a:ext uri="{FF2B5EF4-FFF2-40B4-BE49-F238E27FC236}">
                            <a16:creationId xmlns:a16="http://schemas.microsoft.com/office/drawing/2014/main" id="{7CD8B5C4-E922-4257-B0CD-83A12ABA5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2636839"/>
                        <a:ext cx="7127875"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3" name="Rectangle 8">
            <a:extLst>
              <a:ext uri="{FF2B5EF4-FFF2-40B4-BE49-F238E27FC236}">
                <a16:creationId xmlns:a16="http://schemas.microsoft.com/office/drawing/2014/main" id="{DFB5F69F-B63F-4C83-A1D1-F5A87F199569}"/>
              </a:ext>
            </a:extLst>
          </p:cNvPr>
          <p:cNvSpPr>
            <a:spLocks noChangeArrowheads="1"/>
          </p:cNvSpPr>
          <p:nvPr/>
        </p:nvSpPr>
        <p:spPr bwMode="auto">
          <a:xfrm>
            <a:off x="4996263" y="5824022"/>
            <a:ext cx="2018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ea typeface="宋体" panose="02010600030101010101" pitchFamily="2" charset="-122"/>
              </a:rPr>
              <a:t>表</a:t>
            </a:r>
            <a:r>
              <a:rPr lang="en-US" altLang="zh-CN" sz="1800">
                <a:ea typeface="宋体" panose="02010600030101010101" pitchFamily="2" charset="-122"/>
              </a:rPr>
              <a:t>6.7  </a:t>
            </a:r>
            <a:r>
              <a:rPr lang="zh-CN" altLang="en-US" sz="1800">
                <a:ea typeface="宋体" panose="02010600030101010101" pitchFamily="2" charset="-122"/>
              </a:rPr>
              <a:t>因子载荷阵</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DE38A7B-2C36-4E64-AEE0-148D3570BD7C}"/>
              </a:ext>
            </a:extLst>
          </p:cNvPr>
          <p:cNvSpPr>
            <a:spLocks noGrp="1" noRot="1" noChangeArrowheads="1"/>
          </p:cNvSpPr>
          <p:nvPr>
            <p:ph type="title"/>
          </p:nvPr>
        </p:nvSpPr>
        <p:spPr/>
        <p:txBody>
          <a:bodyPr/>
          <a:lstStyle/>
          <a:p>
            <a:endParaRPr lang="zh-CN" altLang="zh-CN"/>
          </a:p>
        </p:txBody>
      </p:sp>
      <p:sp>
        <p:nvSpPr>
          <p:cNvPr id="64515" name="Rectangle 3">
            <a:extLst>
              <a:ext uri="{FF2B5EF4-FFF2-40B4-BE49-F238E27FC236}">
                <a16:creationId xmlns:a16="http://schemas.microsoft.com/office/drawing/2014/main" id="{B8FEA702-1105-4FD2-8652-2B6D65FA6352}"/>
              </a:ext>
            </a:extLst>
          </p:cNvPr>
          <p:cNvSpPr>
            <a:spLocks noGrp="1" noRot="1" noChangeAspect="1" noChangeArrowheads="1"/>
          </p:cNvSpPr>
          <p:nvPr>
            <p:ph type="body" idx="1"/>
          </p:nvPr>
        </p:nvSpPr>
        <p:spPr/>
        <p:txBody>
          <a:bodyPr/>
          <a:lstStyle/>
          <a:p>
            <a:pPr>
              <a:buFont typeface="Wingdings" panose="05000000000000000000" pitchFamily="2" charset="2"/>
              <a:buNone/>
            </a:pPr>
            <a:r>
              <a:rPr lang="en-US" altLang="zh-CN" sz="2400"/>
              <a:t>	2. </a:t>
            </a:r>
            <a:r>
              <a:rPr lang="zh-CN" altLang="en-US" sz="2400"/>
              <a:t>为了计算第一个特征向量，点击菜单项中的</a:t>
            </a:r>
            <a:r>
              <a:rPr lang="en-US" altLang="zh-CN" sz="2400"/>
              <a:t>Transform→Compute</a:t>
            </a:r>
            <a:r>
              <a:rPr lang="zh-CN" altLang="en-US" sz="2400"/>
              <a:t>，调出</a:t>
            </a:r>
            <a:r>
              <a:rPr lang="en-US" altLang="zh-CN" sz="2400"/>
              <a:t>Compute variable</a:t>
            </a:r>
            <a:r>
              <a:rPr lang="zh-CN" altLang="en-US" sz="2400"/>
              <a:t>对话框，在对话框中输入等式：</a:t>
            </a:r>
            <a:endParaRPr lang="zh-CN" altLang="en-US" sz="2400" i="1"/>
          </a:p>
          <a:p>
            <a:pPr>
              <a:buFont typeface="Wingdings" panose="05000000000000000000" pitchFamily="2" charset="2"/>
              <a:buNone/>
            </a:pPr>
            <a:r>
              <a:rPr lang="zh-CN" altLang="en-US" sz="2400" i="1"/>
              <a:t>                      </a:t>
            </a:r>
            <a:r>
              <a:rPr lang="en-US" altLang="zh-CN" sz="2400" i="1"/>
              <a:t>z</a:t>
            </a:r>
            <a:r>
              <a:rPr lang="en-US" altLang="zh-CN" sz="2400"/>
              <a:t>1=</a:t>
            </a:r>
            <a:r>
              <a:rPr lang="en-US" altLang="zh-CN" sz="2400" i="1"/>
              <a:t>a</a:t>
            </a:r>
            <a:r>
              <a:rPr lang="en-US" altLang="zh-CN" sz="2400"/>
              <a:t>1 / </a:t>
            </a:r>
            <a:r>
              <a:rPr lang="en-US" altLang="zh-CN" sz="2400" i="1"/>
              <a:t>SQRT</a:t>
            </a:r>
            <a:r>
              <a:rPr lang="en-US" altLang="zh-CN" sz="2400"/>
              <a:t>(2.576) </a:t>
            </a:r>
          </a:p>
          <a:p>
            <a:pPr>
              <a:buFont typeface="Wingdings" panose="05000000000000000000" pitchFamily="2" charset="2"/>
              <a:buNone/>
            </a:pPr>
            <a:r>
              <a:rPr lang="en-US" altLang="zh-CN" sz="2400"/>
              <a:t>	</a:t>
            </a:r>
            <a:r>
              <a:rPr lang="zh-CN" altLang="en-US" sz="2400"/>
              <a:t>点击</a:t>
            </a:r>
            <a:r>
              <a:rPr lang="en-US" altLang="zh-CN" sz="2400"/>
              <a:t>OK</a:t>
            </a:r>
            <a:r>
              <a:rPr lang="zh-CN" altLang="en-US" sz="2400"/>
              <a:t>按钮，即可在数据编辑窗口中得到以</a:t>
            </a:r>
            <a:r>
              <a:rPr lang="en-US" altLang="zh-CN" sz="2400" i="1"/>
              <a:t>z</a:t>
            </a:r>
            <a:r>
              <a:rPr lang="en-US" altLang="zh-CN" sz="2400"/>
              <a:t>1</a:t>
            </a:r>
            <a:r>
              <a:rPr lang="zh-CN" altLang="en-US" sz="2400"/>
              <a:t>为变量名的第一特征向量。</a:t>
            </a:r>
          </a:p>
          <a:p>
            <a:pPr>
              <a:buFont typeface="Wingdings" panose="05000000000000000000" pitchFamily="2" charset="2"/>
              <a:buNone/>
            </a:pPr>
            <a:r>
              <a:rPr lang="zh-CN" altLang="en-US" sz="2400"/>
              <a:t>	再次调出</a:t>
            </a:r>
            <a:r>
              <a:rPr lang="en-US" altLang="zh-CN" sz="2400"/>
              <a:t>Compute variable</a:t>
            </a:r>
            <a:r>
              <a:rPr lang="zh-CN" altLang="en-US" sz="2400"/>
              <a:t>对话框，在对话框中输入等式：</a:t>
            </a:r>
            <a:endParaRPr lang="zh-CN" altLang="en-US" sz="2400" i="1"/>
          </a:p>
          <a:p>
            <a:pPr>
              <a:buFont typeface="Wingdings" panose="05000000000000000000" pitchFamily="2" charset="2"/>
              <a:buNone/>
            </a:pPr>
            <a:r>
              <a:rPr lang="zh-CN" altLang="en-US" sz="2400" i="1"/>
              <a:t>                      </a:t>
            </a:r>
            <a:r>
              <a:rPr lang="en-US" altLang="zh-CN" sz="2400" i="1"/>
              <a:t>z</a:t>
            </a:r>
            <a:r>
              <a:rPr lang="en-US" altLang="zh-CN" sz="2400"/>
              <a:t>2=</a:t>
            </a:r>
            <a:r>
              <a:rPr lang="en-US" altLang="zh-CN" sz="2400" i="1"/>
              <a:t>a</a:t>
            </a:r>
            <a:r>
              <a:rPr lang="en-US" altLang="zh-CN" sz="2400"/>
              <a:t>2 / </a:t>
            </a:r>
            <a:r>
              <a:rPr lang="en-US" altLang="zh-CN" sz="2400" i="1"/>
              <a:t>SQRT</a:t>
            </a:r>
            <a:r>
              <a:rPr lang="en-US" altLang="zh-CN" sz="2400"/>
              <a:t>(1.389)</a:t>
            </a:r>
          </a:p>
          <a:p>
            <a:pPr>
              <a:buFont typeface="Wingdings" panose="05000000000000000000" pitchFamily="2" charset="2"/>
              <a:buNone/>
            </a:pPr>
            <a:r>
              <a:rPr lang="en-US" altLang="zh-CN" sz="2400"/>
              <a:t>	</a:t>
            </a:r>
            <a:r>
              <a:rPr lang="zh-CN" altLang="en-US" sz="2400"/>
              <a:t>点击</a:t>
            </a:r>
            <a:r>
              <a:rPr lang="en-US" altLang="zh-CN" sz="2400"/>
              <a:t>OK</a:t>
            </a:r>
            <a:r>
              <a:rPr lang="zh-CN" altLang="en-US" sz="2400"/>
              <a:t>按钮，得到以</a:t>
            </a:r>
            <a:r>
              <a:rPr lang="en-US" altLang="zh-CN" sz="2400" i="1"/>
              <a:t>z</a:t>
            </a:r>
            <a:r>
              <a:rPr lang="en-US" altLang="zh-CN" sz="2400"/>
              <a:t>2</a:t>
            </a:r>
            <a:r>
              <a:rPr lang="zh-CN" altLang="en-US" sz="2400"/>
              <a:t>为变量名第二特征向量。这样，我们得到了如表</a:t>
            </a:r>
            <a:r>
              <a:rPr lang="en-US" altLang="zh-CN" sz="2400"/>
              <a:t>6.8</a:t>
            </a:r>
            <a:r>
              <a:rPr lang="zh-CN" altLang="en-US" sz="2400"/>
              <a:t>所示的特征向量矩阵。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F80A583-44CC-4BB9-8E15-1516C7DC6CED}"/>
              </a:ext>
            </a:extLst>
          </p:cNvPr>
          <p:cNvSpPr txBox="1">
            <a:spLocks noRot="1" noChangeArrowheads="1"/>
          </p:cNvSpPr>
          <p:nvPr/>
        </p:nvSpPr>
        <p:spPr>
          <a:xfrm>
            <a:off x="1552575" y="647701"/>
            <a:ext cx="8148638" cy="803275"/>
          </a:xfrm>
          <a:prstGeom prst="rect">
            <a:avLst/>
          </a:prstGeom>
        </p:spPr>
        <p:txBody>
          <a:bodyPr/>
          <a:lst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charset="0"/>
                <a:ea typeface="黑体" pitchFamily="2" charset="-122"/>
              </a:defRPr>
            </a:lvl2pPr>
            <a:lvl3pPr algn="l" rtl="0" eaLnBrk="0" fontAlgn="base" hangingPunct="0">
              <a:spcBef>
                <a:spcPct val="0"/>
              </a:spcBef>
              <a:spcAft>
                <a:spcPct val="0"/>
              </a:spcAft>
              <a:defRPr sz="2400">
                <a:solidFill>
                  <a:schemeClr val="bg1"/>
                </a:solidFill>
                <a:latin typeface="Arial" charset="0"/>
                <a:ea typeface="黑体" pitchFamily="2" charset="-122"/>
              </a:defRPr>
            </a:lvl3pPr>
            <a:lvl4pPr algn="l" rtl="0" eaLnBrk="0" fontAlgn="base" hangingPunct="0">
              <a:spcBef>
                <a:spcPct val="0"/>
              </a:spcBef>
              <a:spcAft>
                <a:spcPct val="0"/>
              </a:spcAft>
              <a:defRPr sz="2400">
                <a:solidFill>
                  <a:schemeClr val="bg1"/>
                </a:solidFill>
                <a:latin typeface="Arial" charset="0"/>
                <a:ea typeface="黑体" pitchFamily="2" charset="-122"/>
              </a:defRPr>
            </a:lvl4pPr>
            <a:lvl5pPr algn="l" rtl="0" eaLnBrk="0" fontAlgn="base" hangingPunct="0">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a:lstStyle>
          <a:p>
            <a:pPr>
              <a:defRPr/>
            </a:pPr>
            <a:r>
              <a:rPr lang="zh-CN" altLang="en-US" sz="3600" kern="0" dirty="0">
                <a:solidFill>
                  <a:srgbClr val="002060"/>
                </a:solidFill>
                <a:latin typeface="微软雅黑" panose="020B0503020204020204" pitchFamily="34" charset="-122"/>
                <a:ea typeface="微软雅黑" panose="020B0503020204020204" pitchFamily="34" charset="-122"/>
              </a:rPr>
              <a:t>第二节  主成分的几何意义及数学推导 </a:t>
            </a:r>
          </a:p>
        </p:txBody>
      </p:sp>
      <p:sp>
        <p:nvSpPr>
          <p:cNvPr id="6" name="文本框 5">
            <a:extLst>
              <a:ext uri="{FF2B5EF4-FFF2-40B4-BE49-F238E27FC236}">
                <a16:creationId xmlns:a16="http://schemas.microsoft.com/office/drawing/2014/main" id="{2EEF384F-ADEE-416A-A558-CB53E48AAAF9}"/>
              </a:ext>
            </a:extLst>
          </p:cNvPr>
          <p:cNvSpPr txBox="1"/>
          <p:nvPr/>
        </p:nvSpPr>
        <p:spPr>
          <a:xfrm>
            <a:off x="2495551" y="1989138"/>
            <a:ext cx="5616575" cy="1816100"/>
          </a:xfrm>
          <a:prstGeom prst="rect">
            <a:avLst/>
          </a:prstGeom>
          <a:noFill/>
        </p:spPr>
        <p:txBody>
          <a:bodyPr>
            <a:spAutoFit/>
          </a:bodyPr>
          <a:lstStyle/>
          <a:p>
            <a:pPr marL="457200" indent="-457200">
              <a:buFont typeface="Arial" panose="020B0604020202020204" pitchFamily="34" charset="0"/>
              <a:buChar char="•"/>
              <a:defRPr/>
            </a:pPr>
            <a:r>
              <a:rPr lang="zh-CN" altLang="en-US" sz="2800" dirty="0">
                <a:solidFill>
                  <a:srgbClr val="002060"/>
                </a:solidFill>
                <a:latin typeface="微软雅黑" panose="020B0503020204020204" pitchFamily="34" charset="-122"/>
                <a:ea typeface="微软雅黑" panose="020B0503020204020204" pitchFamily="34" charset="-122"/>
              </a:rPr>
              <a:t>主成分的几何意义</a:t>
            </a:r>
            <a:endParaRPr lang="en-US" altLang="zh-CN" sz="2800" dirty="0">
              <a:solidFill>
                <a:srgbClr val="002060"/>
              </a:solidFill>
              <a:latin typeface="微软雅黑" panose="020B0503020204020204" pitchFamily="34" charset="-122"/>
              <a:ea typeface="微软雅黑" panose="020B0503020204020204" pitchFamily="34" charset="-122"/>
            </a:endParaRPr>
          </a:p>
          <a:p>
            <a:pPr>
              <a:defRPr/>
            </a:pPr>
            <a:endParaRPr lang="en-US" altLang="zh-CN" sz="2800" dirty="0">
              <a:solidFill>
                <a:srgbClr val="002060"/>
              </a:solidFill>
              <a:latin typeface="微软雅黑" panose="020B0503020204020204" pitchFamily="34" charset="-122"/>
              <a:ea typeface="微软雅黑" panose="020B0503020204020204" pitchFamily="34" charset="-122"/>
            </a:endParaRPr>
          </a:p>
          <a:p>
            <a:pPr>
              <a:defRPr/>
            </a:pP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sz="2800" dirty="0">
                <a:solidFill>
                  <a:srgbClr val="002060"/>
                </a:solidFill>
                <a:latin typeface="微软雅黑" panose="020B0503020204020204" pitchFamily="34" charset="-122"/>
                <a:ea typeface="微软雅黑" panose="020B0503020204020204" pitchFamily="34" charset="-122"/>
              </a:rPr>
              <a:t>主成分的数学推导</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a:extLst>
              <a:ext uri="{FF2B5EF4-FFF2-40B4-BE49-F238E27FC236}">
                <a16:creationId xmlns:a16="http://schemas.microsoft.com/office/drawing/2014/main" id="{E4F72C6F-993A-4A16-8345-805A975109DB}"/>
              </a:ext>
            </a:extLst>
          </p:cNvPr>
          <p:cNvSpPr>
            <a:spLocks noGrp="1" noRot="1" noChangeArrowheads="1"/>
          </p:cNvSpPr>
          <p:nvPr>
            <p:ph type="title"/>
          </p:nvPr>
        </p:nvSpPr>
        <p:spPr/>
        <p:txBody>
          <a:bodyPr/>
          <a:lstStyle/>
          <a:p>
            <a:endParaRPr lang="zh-CN" altLang="zh-CN"/>
          </a:p>
        </p:txBody>
      </p:sp>
      <p:graphicFrame>
        <p:nvGraphicFramePr>
          <p:cNvPr id="65539" name="Object 2">
            <a:extLst>
              <a:ext uri="{FF2B5EF4-FFF2-40B4-BE49-F238E27FC236}">
                <a16:creationId xmlns:a16="http://schemas.microsoft.com/office/drawing/2014/main" id="{709E540B-76F7-4E34-90B7-748F36E9ABB1}"/>
              </a:ext>
            </a:extLst>
          </p:cNvPr>
          <p:cNvGraphicFramePr>
            <a:graphicFrameLocks noChangeAspect="1"/>
          </p:cNvGraphicFramePr>
          <p:nvPr>
            <p:ph idx="1"/>
          </p:nvPr>
        </p:nvGraphicFramePr>
        <p:xfrm>
          <a:off x="2495550" y="1628776"/>
          <a:ext cx="7272338" cy="3916363"/>
        </p:xfrm>
        <a:graphic>
          <a:graphicData uri="http://schemas.openxmlformats.org/presentationml/2006/ole">
            <mc:AlternateContent xmlns:mc="http://schemas.openxmlformats.org/markup-compatibility/2006">
              <mc:Choice xmlns:v="urn:schemas-microsoft-com:vml" Requires="v">
                <p:oleObj spid="_x0000_s207876" name="文档" r:id="rId3" imgW="6439149" imgH="3467168" progId="Word.Document.8">
                  <p:embed/>
                </p:oleObj>
              </mc:Choice>
              <mc:Fallback>
                <p:oleObj name="文档" r:id="rId3" imgW="6439149" imgH="3467168" progId="Word.Document.8">
                  <p:embed/>
                  <p:pic>
                    <p:nvPicPr>
                      <p:cNvPr id="65539" name="Object 2">
                        <a:extLst>
                          <a:ext uri="{FF2B5EF4-FFF2-40B4-BE49-F238E27FC236}">
                            <a16:creationId xmlns:a16="http://schemas.microsoft.com/office/drawing/2014/main" id="{709E540B-76F7-4E34-90B7-748F36E9AB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628776"/>
                        <a:ext cx="7272338"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0" name="Rectangle 7">
            <a:extLst>
              <a:ext uri="{FF2B5EF4-FFF2-40B4-BE49-F238E27FC236}">
                <a16:creationId xmlns:a16="http://schemas.microsoft.com/office/drawing/2014/main" id="{A71ED3AB-5CE0-43CE-9454-E5D27FAEFA0C}"/>
              </a:ext>
            </a:extLst>
          </p:cNvPr>
          <p:cNvSpPr>
            <a:spLocks noChangeArrowheads="1"/>
          </p:cNvSpPr>
          <p:nvPr/>
        </p:nvSpPr>
        <p:spPr bwMode="auto">
          <a:xfrm>
            <a:off x="4325382" y="5849422"/>
            <a:ext cx="3365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ea typeface="宋体" panose="02010600030101010101" pitchFamily="2" charset="-122"/>
              </a:rPr>
              <a:t>图</a:t>
            </a:r>
            <a:r>
              <a:rPr lang="en-US" altLang="zh-CN" sz="1800">
                <a:ea typeface="宋体" panose="02010600030101010101" pitchFamily="2" charset="-122"/>
              </a:rPr>
              <a:t>6.3  Compute variable</a:t>
            </a:r>
            <a:r>
              <a:rPr lang="zh-CN" altLang="en-US" sz="1800">
                <a:ea typeface="宋体" panose="02010600030101010101" pitchFamily="2" charset="-122"/>
              </a:rPr>
              <a:t>对话框</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88">
            <a:extLst>
              <a:ext uri="{FF2B5EF4-FFF2-40B4-BE49-F238E27FC236}">
                <a16:creationId xmlns:a16="http://schemas.microsoft.com/office/drawing/2014/main" id="{27DCCFE6-530F-4E97-8EC3-7D7134131362}"/>
              </a:ext>
            </a:extLst>
          </p:cNvPr>
          <p:cNvSpPr>
            <a:spLocks noGrp="1" noRot="1" noChangeArrowheads="1"/>
          </p:cNvSpPr>
          <p:nvPr>
            <p:ph type="title"/>
          </p:nvPr>
        </p:nvSpPr>
        <p:spPr/>
        <p:txBody>
          <a:bodyPr/>
          <a:lstStyle/>
          <a:p>
            <a:endParaRPr lang="zh-CN" altLang="zh-CN"/>
          </a:p>
        </p:txBody>
      </p:sp>
      <p:sp>
        <p:nvSpPr>
          <p:cNvPr id="66563" name="Rectangle 183">
            <a:extLst>
              <a:ext uri="{FF2B5EF4-FFF2-40B4-BE49-F238E27FC236}">
                <a16:creationId xmlns:a16="http://schemas.microsoft.com/office/drawing/2014/main" id="{739A5E9C-8B7B-4143-A7C9-B5C661C23586}"/>
              </a:ext>
            </a:extLst>
          </p:cNvPr>
          <p:cNvSpPr>
            <a:spLocks noGrp="1" noRot="1" noChangeAspect="1" noChangeArrowheads="1"/>
          </p:cNvSpPr>
          <p:nvPr>
            <p:ph type="body" idx="1"/>
          </p:nvPr>
        </p:nvSpPr>
        <p:spPr/>
        <p:txBody>
          <a:bodyPr>
            <a:normAutofit fontScale="62500" lnSpcReduction="20000"/>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pPr>
              <a:buFontTx/>
              <a:buNone/>
            </a:pPr>
            <a:r>
              <a:rPr lang="zh-CN" altLang="en-US" sz="2400"/>
              <a:t>   根据表</a:t>
            </a:r>
            <a:r>
              <a:rPr lang="en-US" altLang="zh-CN" sz="2400"/>
              <a:t>8.8</a:t>
            </a:r>
            <a:r>
              <a:rPr lang="zh-CN" altLang="en-US" sz="2400"/>
              <a:t>可以得到主成分的表达式：</a:t>
            </a:r>
          </a:p>
          <a:p>
            <a:endParaRPr lang="zh-CN" altLang="en-US" sz="2400"/>
          </a:p>
          <a:p>
            <a:endParaRPr lang="zh-CN" altLang="en-US" sz="2400"/>
          </a:p>
          <a:p>
            <a:endParaRPr lang="zh-CN" altLang="en-US" sz="2400"/>
          </a:p>
          <a:p>
            <a:pPr>
              <a:buFont typeface="Wingdings" panose="05000000000000000000" pitchFamily="2" charset="2"/>
              <a:buNone/>
            </a:pPr>
            <a:r>
              <a:rPr lang="zh-CN" altLang="en-US" sz="2400"/>
              <a:t>	</a:t>
            </a:r>
            <a:r>
              <a:rPr lang="en-US" altLang="zh-CN" sz="2400"/>
              <a:t>3. </a:t>
            </a:r>
            <a:r>
              <a:rPr lang="zh-CN" altLang="en-US" sz="2400"/>
              <a:t>再次使用</a:t>
            </a:r>
            <a:r>
              <a:rPr lang="en-US" altLang="zh-CN" sz="2400"/>
              <a:t>Compute</a:t>
            </a:r>
            <a:r>
              <a:rPr lang="zh-CN" altLang="en-US" sz="2400"/>
              <a:t>命令，就可以计算得到两个主成分。</a:t>
            </a:r>
          </a:p>
        </p:txBody>
      </p:sp>
      <p:graphicFrame>
        <p:nvGraphicFramePr>
          <p:cNvPr id="66564" name="Object 2">
            <a:extLst>
              <a:ext uri="{FF2B5EF4-FFF2-40B4-BE49-F238E27FC236}">
                <a16:creationId xmlns:a16="http://schemas.microsoft.com/office/drawing/2014/main" id="{FAA1EECB-F619-47FE-BA1E-8C0828471347}"/>
              </a:ext>
            </a:extLst>
          </p:cNvPr>
          <p:cNvGraphicFramePr>
            <a:graphicFrameLocks noChangeAspect="1"/>
          </p:cNvGraphicFramePr>
          <p:nvPr>
            <p:ph idx="4294967295"/>
          </p:nvPr>
        </p:nvGraphicFramePr>
        <p:xfrm>
          <a:off x="2309813" y="1643064"/>
          <a:ext cx="7777162" cy="2509837"/>
        </p:xfrm>
        <a:graphic>
          <a:graphicData uri="http://schemas.openxmlformats.org/presentationml/2006/ole">
            <mc:AlternateContent xmlns:mc="http://schemas.openxmlformats.org/markup-compatibility/2006">
              <mc:Choice xmlns:v="urn:schemas-microsoft-com:vml" Requires="v">
                <p:oleObj spid="_x0000_s208902" name="文档" r:id="rId3" imgW="4590103" imgH="1480514" progId="Word.Document.8">
                  <p:embed/>
                </p:oleObj>
              </mc:Choice>
              <mc:Fallback>
                <p:oleObj name="文档" r:id="rId3" imgW="4590103" imgH="1480514" progId="Word.Document.8">
                  <p:embed/>
                  <p:pic>
                    <p:nvPicPr>
                      <p:cNvPr id="66564" name="Object 2">
                        <a:extLst>
                          <a:ext uri="{FF2B5EF4-FFF2-40B4-BE49-F238E27FC236}">
                            <a16:creationId xmlns:a16="http://schemas.microsoft.com/office/drawing/2014/main" id="{FAA1EECB-F619-47FE-BA1E-8C0828471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3" y="1643064"/>
                        <a:ext cx="7777162" cy="250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5" name="Rectangle 184">
            <a:extLst>
              <a:ext uri="{FF2B5EF4-FFF2-40B4-BE49-F238E27FC236}">
                <a16:creationId xmlns:a16="http://schemas.microsoft.com/office/drawing/2014/main" id="{62B26EA4-A485-4824-96FA-FA247276AE9D}"/>
              </a:ext>
            </a:extLst>
          </p:cNvPr>
          <p:cNvSpPr>
            <a:spLocks noChangeArrowheads="1"/>
          </p:cNvSpPr>
          <p:nvPr/>
        </p:nvSpPr>
        <p:spPr bwMode="auto">
          <a:xfrm>
            <a:off x="4511676" y="1171575"/>
            <a:ext cx="237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ea typeface="宋体" panose="02010600030101010101" pitchFamily="2" charset="-122"/>
              </a:rPr>
              <a:t>表</a:t>
            </a:r>
            <a:r>
              <a:rPr lang="en-US" altLang="zh-CN" sz="1800">
                <a:ea typeface="宋体" panose="02010600030101010101" pitchFamily="2" charset="-122"/>
              </a:rPr>
              <a:t>8.8    </a:t>
            </a:r>
            <a:r>
              <a:rPr lang="zh-CN" altLang="en-US" sz="1800">
                <a:ea typeface="宋体" panose="02010600030101010101" pitchFamily="2" charset="-122"/>
              </a:rPr>
              <a:t>特征向量矩阵</a:t>
            </a:r>
          </a:p>
        </p:txBody>
      </p:sp>
      <p:graphicFrame>
        <p:nvGraphicFramePr>
          <p:cNvPr id="66566" name="Object 3">
            <a:extLst>
              <a:ext uri="{FF2B5EF4-FFF2-40B4-BE49-F238E27FC236}">
                <a16:creationId xmlns:a16="http://schemas.microsoft.com/office/drawing/2014/main" id="{E5A5B61D-A055-407E-BD56-CE02F04758FC}"/>
              </a:ext>
            </a:extLst>
          </p:cNvPr>
          <p:cNvGraphicFramePr>
            <a:graphicFrameLocks noChangeAspect="1"/>
          </p:cNvGraphicFramePr>
          <p:nvPr>
            <p:ph sz="half" idx="4294967295"/>
          </p:nvPr>
        </p:nvGraphicFramePr>
        <p:xfrm>
          <a:off x="2595564" y="4643438"/>
          <a:ext cx="7704137" cy="1231900"/>
        </p:xfrm>
        <a:graphic>
          <a:graphicData uri="http://schemas.openxmlformats.org/presentationml/2006/ole">
            <mc:AlternateContent xmlns:mc="http://schemas.openxmlformats.org/markup-compatibility/2006">
              <mc:Choice xmlns:v="urn:schemas-microsoft-com:vml" Requires="v">
                <p:oleObj spid="_x0000_s208903" name="文档" r:id="rId5" imgW="3901144" imgH="624606" progId="Word.Document.8">
                  <p:embed/>
                </p:oleObj>
              </mc:Choice>
              <mc:Fallback>
                <p:oleObj name="文档" r:id="rId5" imgW="3901144" imgH="624606" progId="Word.Document.8">
                  <p:embed/>
                  <p:pic>
                    <p:nvPicPr>
                      <p:cNvPr id="66566" name="Object 3">
                        <a:extLst>
                          <a:ext uri="{FF2B5EF4-FFF2-40B4-BE49-F238E27FC236}">
                            <a16:creationId xmlns:a16="http://schemas.microsoft.com/office/drawing/2014/main" id="{E5A5B61D-A055-407E-BD56-CE02F04758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5564" y="4643438"/>
                        <a:ext cx="7704137"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1951" y="6376072"/>
            <a:ext cx="688803" cy="688803"/>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93252" y="5853372"/>
            <a:ext cx="688807" cy="688807"/>
          </a:xfrm>
          <a:prstGeom prst="ellipse">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25011" y="6225460"/>
            <a:ext cx="786258" cy="7862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06377" y="5769939"/>
            <a:ext cx="1284592" cy="1284592"/>
          </a:xfrm>
          <a:prstGeom prst="ellipse">
            <a:avLst/>
          </a:prstGeom>
          <a:solidFill>
            <a:srgbClr val="2B579A"/>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386077" y="5857394"/>
            <a:ext cx="497256" cy="497256"/>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65421" y="5760710"/>
            <a:ext cx="331504" cy="331504"/>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flipV="1">
            <a:off x="3133630" y="-278588"/>
            <a:ext cx="1328050" cy="1328050"/>
          </a:xfrm>
          <a:prstGeom prst="ellipse">
            <a:avLst/>
          </a:prstGeom>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V="1">
            <a:off x="4771824" y="-318612"/>
            <a:ext cx="777821" cy="777821"/>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V="1">
            <a:off x="5834776" y="271636"/>
            <a:ext cx="777826" cy="777826"/>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flipV="1">
            <a:off x="7112799" y="-258585"/>
            <a:ext cx="887871" cy="8878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8333916" y="-306931"/>
            <a:ext cx="1450608" cy="1450608"/>
          </a:xfrm>
          <a:prstGeom prst="ellipse">
            <a:avLst/>
          </a:prstGeom>
          <a:solidFill>
            <a:srgbClr val="2B579A">
              <a:alpha val="72000"/>
            </a:srgb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V="1">
            <a:off x="2286980" y="511738"/>
            <a:ext cx="561520" cy="561520"/>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V="1">
            <a:off x="1533824" y="-368602"/>
            <a:ext cx="786975" cy="786975"/>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V="1">
            <a:off x="10117770" y="483400"/>
            <a:ext cx="561520" cy="5615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V="1">
            <a:off x="6819661" y="779752"/>
            <a:ext cx="374347" cy="374347"/>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1729" y="4868087"/>
            <a:ext cx="4139025" cy="3061409"/>
          </a:xfrm>
          <a:prstGeom prst="rect">
            <a:avLst/>
          </a:prstGeom>
        </p:spPr>
      </p:pic>
    </p:spTree>
    <p:extLst>
      <p:ext uri="{BB962C8B-B14F-4D97-AF65-F5344CB8AC3E}">
        <p14:creationId xmlns:p14="http://schemas.microsoft.com/office/powerpoint/2010/main" val="16946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9483B3BD-DA06-4B3F-AE9F-FEBF9A1D83B7}"/>
              </a:ext>
            </a:extLst>
          </p:cNvPr>
          <p:cNvSpPr>
            <a:spLocks noGrp="1" noRot="1" noChangeArrowheads="1"/>
          </p:cNvSpPr>
          <p:nvPr>
            <p:ph type="title"/>
          </p:nvPr>
        </p:nvSpPr>
        <p:spPr/>
        <p:txBody>
          <a:bodyPr>
            <a:normAutofit/>
          </a:bodyPr>
          <a:lstStyle/>
          <a:p>
            <a:r>
              <a:rPr lang="zh-CN" altLang="en-US" sz="3600" dirty="0">
                <a:solidFill>
                  <a:srgbClr val="002060"/>
                </a:solidFill>
                <a:latin typeface="微软雅黑" panose="020B0503020204020204" pitchFamily="34" charset="-122"/>
                <a:cs typeface="Times New Roman" panose="02020603050405020304" pitchFamily="18" charset="0"/>
              </a:rPr>
              <a:t>一、主成分的几何意义</a:t>
            </a:r>
          </a:p>
        </p:txBody>
      </p:sp>
      <p:sp>
        <p:nvSpPr>
          <p:cNvPr id="44037" name="Rectangle 5">
            <a:extLst>
              <a:ext uri="{FF2B5EF4-FFF2-40B4-BE49-F238E27FC236}">
                <a16:creationId xmlns:a16="http://schemas.microsoft.com/office/drawing/2014/main" id="{497429F4-1017-4AAA-843D-7AC1E3BA33DC}"/>
              </a:ext>
            </a:extLst>
          </p:cNvPr>
          <p:cNvSpPr>
            <a:spLocks noGrp="1" noRot="1" noChangeAspect="1" noChangeArrowheads="1"/>
          </p:cNvSpPr>
          <p:nvPr>
            <p:ph type="body" idx="1"/>
          </p:nvPr>
        </p:nvSpPr>
        <p:spPr>
          <a:xfrm>
            <a:off x="838200" y="1690688"/>
            <a:ext cx="10515600" cy="4351338"/>
          </a:xfrm>
        </p:spPr>
        <p:txBody>
          <a:bodyPr/>
          <a:lstStyle/>
          <a:p>
            <a:pPr marL="0" indent="628650" algn="just">
              <a:lnSpc>
                <a:spcPts val="3800"/>
              </a:lnSpc>
              <a:defRPr/>
            </a:pPr>
            <a:r>
              <a:rPr lang="zh-CN" altLang="en-US" sz="2400" dirty="0">
                <a:solidFill>
                  <a:srgbClr val="002060"/>
                </a:solidFill>
                <a:latin typeface="微软雅黑" panose="020B0503020204020204" pitchFamily="34" charset="-122"/>
                <a:cs typeface="Times New Roman" panose="02020603050405020304" pitchFamily="18" charset="0"/>
              </a:rPr>
              <a:t>主成分分析数学模型中的正交变换，在几何上就是作一个坐标旋转。因此，主成分分析在二维空间中有明显的几何意义。假设共有</a:t>
            </a:r>
            <a:r>
              <a:rPr lang="en-US" altLang="zh-CN" sz="2400" i="1" dirty="0">
                <a:solidFill>
                  <a:srgbClr val="002060"/>
                </a:solidFill>
                <a:latin typeface="微软雅黑" panose="020B0503020204020204" pitchFamily="34" charset="-122"/>
                <a:cs typeface="Times New Roman" panose="02020603050405020304" pitchFamily="18" charset="0"/>
              </a:rPr>
              <a:t>n</a:t>
            </a:r>
            <a:r>
              <a:rPr lang="zh-CN" altLang="en-US" sz="2400" dirty="0">
                <a:solidFill>
                  <a:srgbClr val="002060"/>
                </a:solidFill>
                <a:latin typeface="微软雅黑" panose="020B0503020204020204" pitchFamily="34" charset="-122"/>
                <a:cs typeface="Times New Roman" panose="02020603050405020304" pitchFamily="18" charset="0"/>
              </a:rPr>
              <a:t>个样品，每个样品都测量了两个指标（</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1</a:t>
            </a:r>
            <a:r>
              <a:rPr lang="zh-CN" altLang="en-US" sz="2400" dirty="0">
                <a:solidFill>
                  <a:srgbClr val="002060"/>
                </a:solidFill>
                <a:latin typeface="微软雅黑" panose="020B0503020204020204" pitchFamily="34" charset="-122"/>
                <a:cs typeface="Times New Roman" panose="02020603050405020304" pitchFamily="18" charset="0"/>
              </a:rPr>
              <a:t>，</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2</a:t>
            </a:r>
            <a:r>
              <a:rPr lang="zh-CN" altLang="en-US" sz="2400" dirty="0">
                <a:solidFill>
                  <a:srgbClr val="002060"/>
                </a:solidFill>
                <a:latin typeface="微软雅黑" panose="020B0503020204020204" pitchFamily="34" charset="-122"/>
                <a:cs typeface="Times New Roman" panose="02020603050405020304" pitchFamily="18" charset="0"/>
              </a:rPr>
              <a:t>），它们大致分布在一个椭圆内。事实上，散点的分布总有可能沿着某一个方向略显扩张，这个方向就把它看作椭圆的长轴方向。显然，在坐标系</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1</a:t>
            </a:r>
            <a:r>
              <a:rPr lang="en-US" altLang="zh-CN" sz="2400" dirty="0">
                <a:solidFill>
                  <a:srgbClr val="002060"/>
                </a:solidFill>
                <a:latin typeface="微软雅黑" panose="020B0503020204020204" pitchFamily="34" charset="-122"/>
                <a:cs typeface="Times New Roman" panose="02020603050405020304" pitchFamily="18" charset="0"/>
              </a:rPr>
              <a:t>O</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2</a:t>
            </a:r>
            <a:r>
              <a:rPr lang="zh-CN" altLang="en-US" sz="2400" dirty="0">
                <a:solidFill>
                  <a:srgbClr val="002060"/>
                </a:solidFill>
                <a:latin typeface="微软雅黑" panose="020B0503020204020204" pitchFamily="34" charset="-122"/>
                <a:cs typeface="Times New Roman" panose="02020603050405020304" pitchFamily="18" charset="0"/>
              </a:rPr>
              <a:t>中，单独看这</a:t>
            </a:r>
            <a:r>
              <a:rPr lang="en-US" altLang="zh-CN" sz="2400" i="1" dirty="0">
                <a:solidFill>
                  <a:srgbClr val="002060"/>
                </a:solidFill>
                <a:latin typeface="微软雅黑" panose="020B0503020204020204" pitchFamily="34" charset="-122"/>
                <a:cs typeface="Times New Roman" panose="02020603050405020304" pitchFamily="18" charset="0"/>
              </a:rPr>
              <a:t>n</a:t>
            </a:r>
            <a:r>
              <a:rPr lang="zh-CN" altLang="en-US" sz="2400" dirty="0">
                <a:solidFill>
                  <a:srgbClr val="002060"/>
                </a:solidFill>
                <a:latin typeface="微软雅黑" panose="020B0503020204020204" pitchFamily="34" charset="-122"/>
                <a:cs typeface="Times New Roman" panose="02020603050405020304" pitchFamily="18" charset="0"/>
              </a:rPr>
              <a:t>个点的分量</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1</a:t>
            </a:r>
            <a:r>
              <a:rPr lang="zh-CN" altLang="en-US" sz="2400" dirty="0">
                <a:solidFill>
                  <a:srgbClr val="002060"/>
                </a:solidFill>
                <a:latin typeface="微软雅黑" panose="020B0503020204020204" pitchFamily="34" charset="-122"/>
                <a:cs typeface="Times New Roman" panose="02020603050405020304" pitchFamily="18" charset="0"/>
              </a:rPr>
              <a:t>和</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2</a:t>
            </a:r>
            <a:r>
              <a:rPr lang="zh-CN" altLang="en-US" sz="2400" dirty="0">
                <a:solidFill>
                  <a:srgbClr val="002060"/>
                </a:solidFill>
                <a:latin typeface="微软雅黑" panose="020B0503020204020204" pitchFamily="34" charset="-122"/>
                <a:cs typeface="Times New Roman" panose="02020603050405020304" pitchFamily="18" charset="0"/>
              </a:rPr>
              <a:t>，它们沿着</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1</a:t>
            </a:r>
            <a:r>
              <a:rPr lang="zh-CN" altLang="en-US" sz="2400" dirty="0">
                <a:solidFill>
                  <a:srgbClr val="002060"/>
                </a:solidFill>
                <a:latin typeface="微软雅黑" panose="020B0503020204020204" pitchFamily="34" charset="-122"/>
                <a:cs typeface="Times New Roman" panose="02020603050405020304" pitchFamily="18" charset="0"/>
              </a:rPr>
              <a:t>方向和</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2</a:t>
            </a:r>
            <a:r>
              <a:rPr lang="zh-CN" altLang="en-US" sz="2400" dirty="0">
                <a:solidFill>
                  <a:srgbClr val="002060"/>
                </a:solidFill>
                <a:latin typeface="微软雅黑" panose="020B0503020204020204" pitchFamily="34" charset="-122"/>
                <a:cs typeface="Times New Roman" panose="02020603050405020304" pitchFamily="18" charset="0"/>
              </a:rPr>
              <a:t>方向都具有较大的离散性，其离散的程度可以分别用的</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1</a:t>
            </a:r>
            <a:r>
              <a:rPr lang="zh-CN" altLang="en-US" sz="2400" dirty="0">
                <a:solidFill>
                  <a:srgbClr val="002060"/>
                </a:solidFill>
                <a:latin typeface="微软雅黑" panose="020B0503020204020204" pitchFamily="34" charset="-122"/>
                <a:cs typeface="Times New Roman" panose="02020603050405020304" pitchFamily="18" charset="0"/>
              </a:rPr>
              <a:t>方差和</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2</a:t>
            </a:r>
            <a:r>
              <a:rPr lang="zh-CN" altLang="en-US" sz="2400" dirty="0">
                <a:solidFill>
                  <a:srgbClr val="002060"/>
                </a:solidFill>
                <a:latin typeface="微软雅黑" panose="020B0503020204020204" pitchFamily="34" charset="-122"/>
                <a:cs typeface="Times New Roman" panose="02020603050405020304" pitchFamily="18" charset="0"/>
              </a:rPr>
              <a:t>的方差测定。如果仅考虑</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1</a:t>
            </a:r>
            <a:r>
              <a:rPr lang="zh-CN" altLang="en-US" sz="2400" dirty="0">
                <a:solidFill>
                  <a:srgbClr val="002060"/>
                </a:solidFill>
                <a:latin typeface="微软雅黑" panose="020B0503020204020204" pitchFamily="34" charset="-122"/>
                <a:cs typeface="Times New Roman" panose="02020603050405020304" pitchFamily="18" charset="0"/>
              </a:rPr>
              <a:t>或</a:t>
            </a:r>
            <a:r>
              <a:rPr lang="en-US" altLang="zh-CN" sz="2400" i="1" dirty="0">
                <a:solidFill>
                  <a:srgbClr val="002060"/>
                </a:solidFill>
                <a:latin typeface="微软雅黑" panose="020B0503020204020204" pitchFamily="34" charset="-122"/>
                <a:cs typeface="Times New Roman" panose="02020603050405020304" pitchFamily="18" charset="0"/>
              </a:rPr>
              <a:t>X</a:t>
            </a:r>
            <a:r>
              <a:rPr lang="en-US" altLang="zh-CN" sz="2400" i="1" baseline="-25000" dirty="0">
                <a:solidFill>
                  <a:srgbClr val="002060"/>
                </a:solidFill>
                <a:latin typeface="微软雅黑" panose="020B0503020204020204" pitchFamily="34" charset="-122"/>
                <a:cs typeface="Times New Roman" panose="02020603050405020304" pitchFamily="18" charset="0"/>
              </a:rPr>
              <a:t>2</a:t>
            </a:r>
            <a:r>
              <a:rPr lang="zh-CN" altLang="en-US" sz="2400" dirty="0">
                <a:solidFill>
                  <a:srgbClr val="002060"/>
                </a:solidFill>
                <a:latin typeface="微软雅黑" panose="020B0503020204020204" pitchFamily="34" charset="-122"/>
                <a:cs typeface="Times New Roman" panose="02020603050405020304" pitchFamily="18" charset="0"/>
              </a:rPr>
              <a:t>中的任何一个分量，那么包含在另一分量中的信息将会损失，因此，直接舍弃某个分量不是“降维”的有效办法。</a:t>
            </a:r>
          </a:p>
          <a:p>
            <a:pPr>
              <a:defRPr/>
            </a:pPr>
            <a:endParaRPr lang="en-US" altLang="zh-CN" dirty="0">
              <a:solidFill>
                <a:srgbClr val="002060"/>
              </a:solidFill>
              <a:latin typeface="微软雅黑" panose="020B0503020204020204" pitchFamily="34"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主成分1">
            <a:extLst>
              <a:ext uri="{FF2B5EF4-FFF2-40B4-BE49-F238E27FC236}">
                <a16:creationId xmlns:a16="http://schemas.microsoft.com/office/drawing/2014/main" id="{5F2B5D8A-70E8-4CF0-968F-DCB81646F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312" y="593208"/>
            <a:ext cx="5761037" cy="517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5">
            <a:extLst>
              <a:ext uri="{FF2B5EF4-FFF2-40B4-BE49-F238E27FC236}">
                <a16:creationId xmlns:a16="http://schemas.microsoft.com/office/drawing/2014/main" id="{053DFEFD-7DF9-4820-B26C-8D097008FEEC}"/>
              </a:ext>
            </a:extLst>
          </p:cNvPr>
          <p:cNvSpPr>
            <a:spLocks noChangeArrowheads="1"/>
          </p:cNvSpPr>
          <p:nvPr/>
        </p:nvSpPr>
        <p:spPr bwMode="auto">
          <a:xfrm>
            <a:off x="3768726" y="5866140"/>
            <a:ext cx="41136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16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16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rgbClr val="002060"/>
                </a:solidFill>
                <a:ea typeface="宋体" panose="02010600030101010101" pitchFamily="2" charset="-122"/>
              </a:rPr>
              <a:t>图</a:t>
            </a:r>
            <a:r>
              <a:rPr lang="en-US" altLang="zh-CN" sz="2800" dirty="0">
                <a:solidFill>
                  <a:srgbClr val="002060"/>
                </a:solidFill>
                <a:ea typeface="宋体" panose="02010600030101010101" pitchFamily="2" charset="-122"/>
              </a:rPr>
              <a:t>1    </a:t>
            </a:r>
            <a:r>
              <a:rPr lang="zh-CN" altLang="en-US" sz="2800" dirty="0">
                <a:solidFill>
                  <a:srgbClr val="002060"/>
                </a:solidFill>
                <a:ea typeface="宋体" panose="02010600030101010101" pitchFamily="2" charset="-122"/>
              </a:rPr>
              <a:t>主成分的几何意义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6" name="Object 2">
            <a:extLst>
              <a:ext uri="{FF2B5EF4-FFF2-40B4-BE49-F238E27FC236}">
                <a16:creationId xmlns:a16="http://schemas.microsoft.com/office/drawing/2014/main" id="{A0BB5EE3-61A6-400E-923F-3558C47EB67E}"/>
              </a:ext>
            </a:extLst>
          </p:cNvPr>
          <p:cNvGraphicFramePr>
            <a:graphicFrameLocks noChangeAspect="1"/>
          </p:cNvGraphicFramePr>
          <p:nvPr>
            <p:ph idx="4294967295"/>
            <p:extLst>
              <p:ext uri="{D42A27DB-BD31-4B8C-83A1-F6EECF244321}">
                <p14:modId xmlns:p14="http://schemas.microsoft.com/office/powerpoint/2010/main" val="1066265584"/>
              </p:ext>
            </p:extLst>
          </p:nvPr>
        </p:nvGraphicFramePr>
        <p:xfrm>
          <a:off x="2001838" y="546100"/>
          <a:ext cx="8596312" cy="5765800"/>
        </p:xfrm>
        <a:graphic>
          <a:graphicData uri="http://schemas.openxmlformats.org/presentationml/2006/ole">
            <mc:AlternateContent xmlns:mc="http://schemas.openxmlformats.org/markup-compatibility/2006">
              <mc:Choice xmlns:v="urn:schemas-microsoft-com:vml" Requires="v">
                <p:oleObj spid="_x0000_s173060" name="Document" r:id="rId3" imgW="3813504" imgH="2557702" progId="Word.Document.8">
                  <p:embed/>
                </p:oleObj>
              </mc:Choice>
              <mc:Fallback>
                <p:oleObj name="Document" r:id="rId3" imgW="3813504" imgH="2557702" progId="Word.Document.8">
                  <p:embed/>
                  <p:pic>
                    <p:nvPicPr>
                      <p:cNvPr id="13316" name="Object 2">
                        <a:extLst>
                          <a:ext uri="{FF2B5EF4-FFF2-40B4-BE49-F238E27FC236}">
                            <a16:creationId xmlns:a16="http://schemas.microsoft.com/office/drawing/2014/main" id="{A0BB5EE3-61A6-400E-923F-3558C47EB67E}"/>
                          </a:ext>
                        </a:extLst>
                      </p:cNvPr>
                      <p:cNvPicPr>
                        <a:picLocks noChangeAspect="1" noChangeArrowheads="1"/>
                      </p:cNvPicPr>
                      <p:nvPr/>
                    </p:nvPicPr>
                    <p:blipFill>
                      <a:blip r:embed="rId4"/>
                      <a:srcRect/>
                      <a:stretch>
                        <a:fillRect/>
                      </a:stretch>
                    </p:blipFill>
                    <p:spPr bwMode="auto">
                      <a:xfrm>
                        <a:off x="2001838" y="546100"/>
                        <a:ext cx="8596312"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3500</Words>
  <Application>Microsoft Office PowerPoint</Application>
  <PresentationFormat>宽屏</PresentationFormat>
  <Paragraphs>206</Paragraphs>
  <Slides>62</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62</vt:i4>
      </vt:variant>
    </vt:vector>
  </HeadingPairs>
  <TitlesOfParts>
    <vt:vector size="77" baseType="lpstr">
      <vt:lpstr>楷体_GB2312</vt:lpstr>
      <vt:lpstr>宋体</vt:lpstr>
      <vt:lpstr>微软雅黑</vt:lpstr>
      <vt:lpstr>Arial</vt:lpstr>
      <vt:lpstr>Calibri</vt:lpstr>
      <vt:lpstr>Calibri Light</vt:lpstr>
      <vt:lpstr>Times New Roman</vt:lpstr>
      <vt:lpstr>Wingdings</vt:lpstr>
      <vt:lpstr>Office 主题</vt:lpstr>
      <vt:lpstr>Microsoft Word 97 - 2003 文档</vt:lpstr>
      <vt:lpstr>Microsoft Office Word 97 - 2003 文档</vt:lpstr>
      <vt:lpstr>MathType 6.0 Equation</vt:lpstr>
      <vt:lpstr>Microsoft 公式 3.0</vt:lpstr>
      <vt:lpstr>MathType 5.0 Equation</vt:lpstr>
      <vt:lpstr>Microsoft Word 文档</vt:lpstr>
      <vt:lpstr>PowerPoint 演示文稿</vt:lpstr>
      <vt:lpstr>第一节  引言</vt:lpstr>
      <vt:lpstr>PowerPoint 演示文稿</vt:lpstr>
      <vt:lpstr>PowerPoint 演示文稿</vt:lpstr>
      <vt:lpstr>PowerPoint 演示文稿</vt:lpstr>
      <vt:lpstr>PowerPoint 演示文稿</vt:lpstr>
      <vt:lpstr>一、主成分的几何意义</vt:lpstr>
      <vt:lpstr>PowerPoint 演示文稿</vt:lpstr>
      <vt:lpstr>PowerPoint 演示文稿</vt:lpstr>
      <vt:lpstr>PowerPoint 演示文稿</vt:lpstr>
      <vt:lpstr>PowerPoint 演示文稿</vt:lpstr>
      <vt:lpstr>二、主成分的数学推导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一、主成分的一般性质 </vt:lpstr>
      <vt:lpstr>PowerPoint 演示文稿</vt:lpstr>
      <vt:lpstr>PowerPoint 演示文稿</vt:lpstr>
      <vt:lpstr>二、主成分的方差贡献率</vt:lpstr>
      <vt:lpstr>PowerPoint 演示文稿</vt:lpstr>
      <vt:lpstr>PowerPoint 演示文稿</vt:lpstr>
      <vt:lpstr>一、实际应用中主成分分析的出发点</vt:lpstr>
      <vt:lpstr>PowerPoint 演示文稿</vt:lpstr>
      <vt:lpstr>PowerPoint 演示文稿</vt:lpstr>
      <vt:lpstr>二、如何利用主成分分析进行综合评价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一、主成分分析实例 </vt:lpstr>
      <vt:lpstr>PowerPoint 演示文稿</vt:lpstr>
      <vt:lpstr>PowerPoint 演示文稿</vt:lpstr>
      <vt:lpstr>PowerPoint 演示文稿</vt:lpstr>
      <vt:lpstr>PowerPoint 演示文稿</vt:lpstr>
      <vt:lpstr>PowerPoint 演示文稿</vt:lpstr>
      <vt:lpstr>PowerPoint 演示文稿</vt:lpstr>
      <vt:lpstr>二、利用SPSS进行主成分分析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杨 炜明</cp:lastModifiedBy>
  <cp:revision>92</cp:revision>
  <dcterms:created xsi:type="dcterms:W3CDTF">2017-04-26T08:43:40Z</dcterms:created>
  <dcterms:modified xsi:type="dcterms:W3CDTF">2020-10-28T07:31:54Z</dcterms:modified>
</cp:coreProperties>
</file>