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290" r:id="rId3"/>
    <p:sldId id="291" r:id="rId4"/>
    <p:sldId id="292"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0" r:id="rId33"/>
    <p:sldId id="321" r:id="rId34"/>
    <p:sldId id="322" r:id="rId35"/>
    <p:sldId id="323" r:id="rId36"/>
    <p:sldId id="324" r:id="rId37"/>
    <p:sldId id="325" r:id="rId38"/>
    <p:sldId id="326" r:id="rId39"/>
    <p:sldId id="327" r:id="rId40"/>
    <p:sldId id="328" r:id="rId41"/>
    <p:sldId id="329" r:id="rId42"/>
    <p:sldId id="330" r:id="rId43"/>
    <p:sldId id="331" r:id="rId44"/>
    <p:sldId id="332" r:id="rId45"/>
    <p:sldId id="333" r:id="rId46"/>
    <p:sldId id="334" r:id="rId47"/>
    <p:sldId id="335" r:id="rId48"/>
    <p:sldId id="336" r:id="rId49"/>
    <p:sldId id="337" r:id="rId50"/>
    <p:sldId id="338" r:id="rId51"/>
    <p:sldId id="339" r:id="rId52"/>
    <p:sldId id="340" r:id="rId53"/>
    <p:sldId id="341" r:id="rId54"/>
    <p:sldId id="342" r:id="rId55"/>
    <p:sldId id="343" r:id="rId56"/>
    <p:sldId id="344" r:id="rId57"/>
    <p:sldId id="345" r:id="rId58"/>
    <p:sldId id="346" r:id="rId59"/>
    <p:sldId id="347" r:id="rId60"/>
    <p:sldId id="348" r:id="rId61"/>
    <p:sldId id="349" r:id="rId62"/>
    <p:sldId id="350" r:id="rId63"/>
    <p:sldId id="351" r:id="rId64"/>
    <p:sldId id="352" r:id="rId65"/>
    <p:sldId id="353" r:id="rId66"/>
    <p:sldId id="354" r:id="rId67"/>
    <p:sldId id="355" r:id="rId68"/>
    <p:sldId id="356" r:id="rId69"/>
    <p:sldId id="357" r:id="rId70"/>
    <p:sldId id="358" r:id="rId71"/>
    <p:sldId id="359" r:id="rId72"/>
    <p:sldId id="360" r:id="rId73"/>
    <p:sldId id="361" r:id="rId74"/>
    <p:sldId id="287" r:id="rId7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2B2A"/>
    <a:srgbClr val="2B579A"/>
    <a:srgbClr val="6B89B6"/>
    <a:srgbClr val="F0F0F0"/>
    <a:srgbClr val="FA6B00"/>
    <a:srgbClr val="FA6B04"/>
    <a:srgbClr val="FC8604"/>
    <a:srgbClr val="ADCDEA"/>
    <a:srgbClr val="F08519"/>
    <a:srgbClr val="F7E6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92991" autoAdjust="0"/>
  </p:normalViewPr>
  <p:slideViewPr>
    <p:cSldViewPr snapToGrid="0">
      <p:cViewPr varScale="1">
        <p:scale>
          <a:sx n="84" d="100"/>
          <a:sy n="84" d="100"/>
        </p:scale>
        <p:origin x="924" y="90"/>
      </p:cViewPr>
      <p:guideLst>
        <p:guide orient="horz" pos="2160"/>
        <p:guide pos="3840"/>
      </p:guideLst>
    </p:cSldViewPr>
  </p:slideViewPr>
  <p:outlineViewPr>
    <p:cViewPr>
      <p:scale>
        <a:sx n="33" d="100"/>
        <a:sy n="33" d="100"/>
      </p:scale>
      <p:origin x="0" y="-93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5" Type="http://schemas.openxmlformats.org/officeDocument/2006/relationships/image" Target="../media/image10.wmf"/><Relationship Id="rId4"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image" Target="../media/image81.wmf"/><Relationship Id="rId7" Type="http://schemas.openxmlformats.org/officeDocument/2006/relationships/image" Target="../media/image85.wmf"/><Relationship Id="rId2" Type="http://schemas.openxmlformats.org/officeDocument/2006/relationships/image" Target="../media/image80.wmf"/><Relationship Id="rId1" Type="http://schemas.openxmlformats.org/officeDocument/2006/relationships/image" Target="../media/image79.wmf"/><Relationship Id="rId6" Type="http://schemas.openxmlformats.org/officeDocument/2006/relationships/image" Target="../media/image84.wmf"/><Relationship Id="rId5" Type="http://schemas.openxmlformats.org/officeDocument/2006/relationships/image" Target="../media/image83.wmf"/><Relationship Id="rId4" Type="http://schemas.openxmlformats.org/officeDocument/2006/relationships/image" Target="../media/image82.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image" Target="../media/image89.wmf"/><Relationship Id="rId7" Type="http://schemas.openxmlformats.org/officeDocument/2006/relationships/image" Target="../media/image93.wmf"/><Relationship Id="rId2" Type="http://schemas.openxmlformats.org/officeDocument/2006/relationships/image" Target="../media/image88.wmf"/><Relationship Id="rId1" Type="http://schemas.openxmlformats.org/officeDocument/2006/relationships/image" Target="../media/image87.wmf"/><Relationship Id="rId6" Type="http://schemas.openxmlformats.org/officeDocument/2006/relationships/image" Target="../media/image92.wmf"/><Relationship Id="rId5" Type="http://schemas.openxmlformats.org/officeDocument/2006/relationships/image" Target="../media/image91.wmf"/><Relationship Id="rId4" Type="http://schemas.openxmlformats.org/officeDocument/2006/relationships/image" Target="../media/image90.wmf"/><Relationship Id="rId9" Type="http://schemas.openxmlformats.org/officeDocument/2006/relationships/image" Target="../media/image9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68CAD2-8B22-420E-A3F9-DAD2C1718937}" type="datetimeFigureOut">
              <a:rPr lang="zh-CN" altLang="en-US" smtClean="0"/>
              <a:pPr/>
              <a:t>2021/1/3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62C7C8-7AA6-4A52-BB5E-5955A7103426}" type="slidenum">
              <a:rPr lang="zh-CN" altLang="en-US" smtClean="0"/>
              <a:pPr/>
              <a:t>‹#›</a:t>
            </a:fld>
            <a:endParaRPr lang="zh-CN" altLang="en-US"/>
          </a:p>
        </p:txBody>
      </p:sp>
    </p:spTree>
    <p:extLst>
      <p:ext uri="{BB962C8B-B14F-4D97-AF65-F5344CB8AC3E}">
        <p14:creationId xmlns:p14="http://schemas.microsoft.com/office/powerpoint/2010/main" val="3947959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62C7C8-7AA6-4A52-BB5E-5955A7103426}" type="slidenum">
              <a:rPr lang="zh-CN" altLang="en-US" smtClean="0"/>
              <a:pPr/>
              <a:t>1</a:t>
            </a:fld>
            <a:endParaRPr lang="zh-CN" altLang="en-US"/>
          </a:p>
        </p:txBody>
      </p:sp>
    </p:spTree>
    <p:extLst>
      <p:ext uri="{BB962C8B-B14F-4D97-AF65-F5344CB8AC3E}">
        <p14:creationId xmlns:p14="http://schemas.microsoft.com/office/powerpoint/2010/main" val="1410847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62C7C8-7AA6-4A52-BB5E-5955A7103426}" type="slidenum">
              <a:rPr lang="zh-CN" altLang="en-US" smtClean="0"/>
              <a:pPr/>
              <a:t>74</a:t>
            </a:fld>
            <a:endParaRPr lang="zh-CN" altLang="en-US"/>
          </a:p>
        </p:txBody>
      </p:sp>
    </p:spTree>
    <p:extLst>
      <p:ext uri="{BB962C8B-B14F-4D97-AF65-F5344CB8AC3E}">
        <p14:creationId xmlns:p14="http://schemas.microsoft.com/office/powerpoint/2010/main" val="19952637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9537" y="557096"/>
            <a:ext cx="3795324" cy="1115293"/>
          </a:xfrm>
          <a:prstGeom prst="rect">
            <a:avLst/>
          </a:prstGeom>
        </p:spPr>
      </p:pic>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E9EF88C-B433-42FD-8401-1B914518DF16}" type="datetimeFigureOut">
              <a:rPr lang="zh-CN" altLang="en-US" smtClean="0"/>
              <a:pPr/>
              <a:t>2021/1/3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pPr/>
              <a:t>‹#›</a:t>
            </a:fld>
            <a:endParaRPr lang="zh-CN" altLang="en-US"/>
          </a:p>
        </p:txBody>
      </p:sp>
    </p:spTree>
    <p:extLst>
      <p:ext uri="{BB962C8B-B14F-4D97-AF65-F5344CB8AC3E}">
        <p14:creationId xmlns:p14="http://schemas.microsoft.com/office/powerpoint/2010/main" val="1583591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E9EF88C-B433-42FD-8401-1B914518DF16}" type="datetimeFigureOut">
              <a:rPr lang="zh-CN" altLang="en-US" smtClean="0"/>
              <a:pPr/>
              <a:t>2021/1/3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60BC5B-2DDC-49E1-88B6-24E0C4B5FF2F}" type="slidenum">
              <a:rPr lang="zh-CN" altLang="en-US" smtClean="0"/>
              <a:pPr/>
              <a:t>‹#›</a:t>
            </a:fld>
            <a:endParaRPr lang="zh-CN" altLang="en-US"/>
          </a:p>
        </p:txBody>
      </p:sp>
    </p:spTree>
    <p:extLst>
      <p:ext uri="{BB962C8B-B14F-4D97-AF65-F5344CB8AC3E}">
        <p14:creationId xmlns:p14="http://schemas.microsoft.com/office/powerpoint/2010/main" val="3101096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E9EF88C-B433-42FD-8401-1B914518DF16}" type="datetimeFigureOut">
              <a:rPr lang="zh-CN" altLang="en-US" smtClean="0"/>
              <a:pPr/>
              <a:t>2021/1/3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pPr/>
              <a:t>‹#›</a:t>
            </a:fld>
            <a:endParaRPr lang="zh-CN" altLang="en-US"/>
          </a:p>
        </p:txBody>
      </p:sp>
    </p:spTree>
    <p:extLst>
      <p:ext uri="{BB962C8B-B14F-4D97-AF65-F5344CB8AC3E}">
        <p14:creationId xmlns:p14="http://schemas.microsoft.com/office/powerpoint/2010/main" val="3454857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E9EF88C-B433-42FD-8401-1B914518DF16}" type="datetimeFigureOut">
              <a:rPr lang="zh-CN" altLang="en-US" smtClean="0"/>
              <a:pPr/>
              <a:t>2021/1/3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pPr/>
              <a:t>‹#›</a:t>
            </a:fld>
            <a:endParaRPr lang="zh-CN" altLang="en-US"/>
          </a:p>
        </p:txBody>
      </p:sp>
    </p:spTree>
    <p:extLst>
      <p:ext uri="{BB962C8B-B14F-4D97-AF65-F5344CB8AC3E}">
        <p14:creationId xmlns:p14="http://schemas.microsoft.com/office/powerpoint/2010/main" val="2566598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ln/>
        </p:spPr>
        <p:txBody>
          <a:bodyPr/>
          <a:lstStyle>
            <a:lvl1pPr>
              <a:defRPr/>
            </a:lvl1pPr>
          </a:lstStyle>
          <a:p>
            <a:endParaRPr lang="en-US" altLang="x-none"/>
          </a:p>
        </p:txBody>
      </p:sp>
      <p:sp>
        <p:nvSpPr>
          <p:cNvPr id="3" name="页脚占位符 4"/>
          <p:cNvSpPr>
            <a:spLocks noGrp="1"/>
          </p:cNvSpPr>
          <p:nvPr>
            <p:ph type="ftr" sz="quarter" idx="11"/>
          </p:nvPr>
        </p:nvSpPr>
        <p:spPr>
          <a:ln/>
        </p:spPr>
        <p:txBody>
          <a:bodyPr/>
          <a:lstStyle>
            <a:lvl1pPr>
              <a:defRPr/>
            </a:lvl1pPr>
          </a:lstStyle>
          <a:p>
            <a:endParaRPr lang="en-US" altLang="x-none"/>
          </a:p>
        </p:txBody>
      </p:sp>
      <p:sp>
        <p:nvSpPr>
          <p:cNvPr id="4" name="灯片编号占位符 5"/>
          <p:cNvSpPr>
            <a:spLocks noGrp="1"/>
          </p:cNvSpPr>
          <p:nvPr>
            <p:ph type="sldNum" sz="quarter" idx="12"/>
          </p:nvPr>
        </p:nvSpPr>
        <p:spPr>
          <a:ln/>
        </p:spPr>
        <p:txBody>
          <a:bodyPr/>
          <a:lstStyle>
            <a:lvl1pPr>
              <a:defRPr/>
            </a:lvl1pPr>
          </a:lstStyle>
          <a:p>
            <a:fld id="{CDC35636-5985-42F9-A910-305BDF7D9204}" type="slidenum">
              <a:rPr lang="en-US" altLang="x-none"/>
              <a:pPr/>
              <a:t>‹#›</a:t>
            </a:fld>
            <a:endParaRPr lang="en-US" altLang="x-none"/>
          </a:p>
        </p:txBody>
      </p:sp>
    </p:spTree>
    <p:extLst>
      <p:ext uri="{BB962C8B-B14F-4D97-AF65-F5344CB8AC3E}">
        <p14:creationId xmlns:p14="http://schemas.microsoft.com/office/powerpoint/2010/main" val="580818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E9EF88C-B433-42FD-8401-1B914518DF16}" type="datetimeFigureOut">
              <a:rPr lang="zh-CN" altLang="en-US" smtClean="0"/>
              <a:pPr/>
              <a:t>2021/1/3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pPr/>
              <a:t>‹#›</a:t>
            </a:fld>
            <a:endParaRPr lang="zh-CN" altLang="en-US"/>
          </a:p>
        </p:txBody>
      </p:sp>
    </p:spTree>
    <p:extLst>
      <p:ext uri="{BB962C8B-B14F-4D97-AF65-F5344CB8AC3E}">
        <p14:creationId xmlns:p14="http://schemas.microsoft.com/office/powerpoint/2010/main" val="1146566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E9EF88C-B433-42FD-8401-1B914518DF16}" type="datetimeFigureOut">
              <a:rPr lang="zh-CN" altLang="en-US" smtClean="0"/>
              <a:pPr/>
              <a:t>2021/1/3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pPr/>
              <a:t>‹#›</a:t>
            </a:fld>
            <a:endParaRPr lang="zh-CN" altLang="en-US"/>
          </a:p>
        </p:txBody>
      </p:sp>
    </p:spTree>
    <p:extLst>
      <p:ext uri="{BB962C8B-B14F-4D97-AF65-F5344CB8AC3E}">
        <p14:creationId xmlns:p14="http://schemas.microsoft.com/office/powerpoint/2010/main" val="1802486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E9EF88C-B433-42FD-8401-1B914518DF16}" type="datetimeFigureOut">
              <a:rPr lang="zh-CN" altLang="en-US" smtClean="0"/>
              <a:pPr/>
              <a:t>2021/1/3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60BC5B-2DDC-49E1-88B6-24E0C4B5FF2F}" type="slidenum">
              <a:rPr lang="zh-CN" altLang="en-US" smtClean="0"/>
              <a:pPr/>
              <a:t>‹#›</a:t>
            </a:fld>
            <a:endParaRPr lang="zh-CN" altLang="en-US"/>
          </a:p>
        </p:txBody>
      </p:sp>
    </p:spTree>
    <p:extLst>
      <p:ext uri="{BB962C8B-B14F-4D97-AF65-F5344CB8AC3E}">
        <p14:creationId xmlns:p14="http://schemas.microsoft.com/office/powerpoint/2010/main" val="3723485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E9EF88C-B433-42FD-8401-1B914518DF16}" type="datetimeFigureOut">
              <a:rPr lang="zh-CN" altLang="en-US" smtClean="0"/>
              <a:pPr/>
              <a:t>2021/1/3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160BC5B-2DDC-49E1-88B6-24E0C4B5FF2F}" type="slidenum">
              <a:rPr lang="zh-CN" altLang="en-US" smtClean="0"/>
              <a:pPr/>
              <a:t>‹#›</a:t>
            </a:fld>
            <a:endParaRPr lang="zh-CN" altLang="en-US"/>
          </a:p>
        </p:txBody>
      </p:sp>
    </p:spTree>
    <p:extLst>
      <p:ext uri="{BB962C8B-B14F-4D97-AF65-F5344CB8AC3E}">
        <p14:creationId xmlns:p14="http://schemas.microsoft.com/office/powerpoint/2010/main" val="4069003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E9EF88C-B433-42FD-8401-1B914518DF16}" type="datetimeFigureOut">
              <a:rPr lang="zh-CN" altLang="en-US" smtClean="0"/>
              <a:pPr/>
              <a:t>2021/1/3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60BC5B-2DDC-49E1-88B6-24E0C4B5FF2F}" type="slidenum">
              <a:rPr lang="zh-CN" altLang="en-US" smtClean="0"/>
              <a:pPr/>
              <a:t>‹#›</a:t>
            </a:fld>
            <a:endParaRPr lang="zh-CN" altLang="en-US"/>
          </a:p>
        </p:txBody>
      </p:sp>
    </p:spTree>
    <p:extLst>
      <p:ext uri="{BB962C8B-B14F-4D97-AF65-F5344CB8AC3E}">
        <p14:creationId xmlns:p14="http://schemas.microsoft.com/office/powerpoint/2010/main" val="1196306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E9EF88C-B433-42FD-8401-1B914518DF16}" type="datetimeFigureOut">
              <a:rPr lang="zh-CN" altLang="en-US" smtClean="0"/>
              <a:pPr/>
              <a:t>2021/1/3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60BC5B-2DDC-49E1-88B6-24E0C4B5FF2F}" type="slidenum">
              <a:rPr lang="zh-CN" altLang="en-US" smtClean="0"/>
              <a:pPr/>
              <a:t>‹#›</a:t>
            </a:fld>
            <a:endParaRPr lang="zh-CN" altLang="en-US"/>
          </a:p>
        </p:txBody>
      </p:sp>
      <p:sp>
        <p:nvSpPr>
          <p:cNvPr id="6" name="图片占位符 5"/>
          <p:cNvSpPr>
            <a:spLocks noGrp="1"/>
          </p:cNvSpPr>
          <p:nvPr>
            <p:ph type="pic" sz="quarter" idx="13"/>
          </p:nvPr>
        </p:nvSpPr>
        <p:spPr>
          <a:xfrm>
            <a:off x="3581400" y="814109"/>
            <a:ext cx="4049713" cy="4159825"/>
          </a:xfrm>
        </p:spPr>
        <p:txBody>
          <a:bodyPr/>
          <a:lstStyle/>
          <a:p>
            <a:endParaRPr lang="zh-CN" altLang="en-US"/>
          </a:p>
        </p:txBody>
      </p:sp>
    </p:spTree>
    <p:extLst>
      <p:ext uri="{BB962C8B-B14F-4D97-AF65-F5344CB8AC3E}">
        <p14:creationId xmlns:p14="http://schemas.microsoft.com/office/powerpoint/2010/main" val="1273482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E9EF88C-B433-42FD-8401-1B914518DF16}" type="datetimeFigureOut">
              <a:rPr lang="zh-CN" altLang="en-US" smtClean="0"/>
              <a:pPr/>
              <a:t>2021/1/3</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A160BC5B-2DDC-49E1-88B6-24E0C4B5FF2F}" type="slidenum">
              <a:rPr lang="zh-CN" altLang="en-US" smtClean="0"/>
              <a:pPr/>
              <a:t>‹#›</a:t>
            </a:fld>
            <a:endParaRPr lang="zh-CN" altLang="en-US" dirty="0"/>
          </a:p>
        </p:txBody>
      </p:sp>
      <p:sp>
        <p:nvSpPr>
          <p:cNvPr id="6" name="矩形 5"/>
          <p:cNvSpPr/>
          <p:nvPr userDrawn="1"/>
        </p:nvSpPr>
        <p:spPr>
          <a:xfrm>
            <a:off x="711200" y="685800"/>
            <a:ext cx="107696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96915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E9EF88C-B433-42FD-8401-1B914518DF16}" type="datetimeFigureOut">
              <a:rPr lang="zh-CN" altLang="en-US" smtClean="0"/>
              <a:pPr/>
              <a:t>2021/1/3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60BC5B-2DDC-49E1-88B6-24E0C4B5FF2F}" type="slidenum">
              <a:rPr lang="zh-CN" altLang="en-US" smtClean="0"/>
              <a:pPr/>
              <a:t>‹#›</a:t>
            </a:fld>
            <a:endParaRPr lang="zh-CN" altLang="en-US"/>
          </a:p>
        </p:txBody>
      </p:sp>
    </p:spTree>
    <p:extLst>
      <p:ext uri="{BB962C8B-B14F-4D97-AF65-F5344CB8AC3E}">
        <p14:creationId xmlns:p14="http://schemas.microsoft.com/office/powerpoint/2010/main" val="3570704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3E9EF88C-B433-42FD-8401-1B914518DF16}" type="datetimeFigureOut">
              <a:rPr lang="zh-CN" altLang="en-US" smtClean="0"/>
              <a:pPr/>
              <a:t>2021/1/3</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A160BC5B-2DDC-49E1-88B6-24E0C4B5FF2F}" type="slidenum">
              <a:rPr lang="zh-CN" altLang="en-US" smtClean="0"/>
              <a:pPr/>
              <a:t>‹#›</a:t>
            </a:fld>
            <a:endParaRPr lang="zh-CN" altLang="en-US" dirty="0"/>
          </a:p>
        </p:txBody>
      </p:sp>
      <p:pic>
        <p:nvPicPr>
          <p:cNvPr id="7" name="图片 6"/>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9152021" y="5853798"/>
            <a:ext cx="2658979" cy="781367"/>
          </a:xfrm>
          <a:prstGeom prst="rect">
            <a:avLst/>
          </a:prstGeom>
        </p:spPr>
      </p:pic>
    </p:spTree>
    <p:extLst>
      <p:ext uri="{BB962C8B-B14F-4D97-AF65-F5344CB8AC3E}">
        <p14:creationId xmlns:p14="http://schemas.microsoft.com/office/powerpoint/2010/main" val="508602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12.wmf"/><Relationship Id="rId5" Type="http://schemas.openxmlformats.org/officeDocument/2006/relationships/oleObject" Target="../embeddings/oleObject7.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9.bin"/></Relationships>
</file>

<file path=ppt/slides/_rels/slide11.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16.wmf"/><Relationship Id="rId5" Type="http://schemas.openxmlformats.org/officeDocument/2006/relationships/oleObject" Target="../embeddings/oleObject11.bin"/><Relationship Id="rId4" Type="http://schemas.openxmlformats.org/officeDocument/2006/relationships/image" Target="../media/image15.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18.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19.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image" Target="../media/image20.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3.xml"/><Relationship Id="rId1" Type="http://schemas.openxmlformats.org/officeDocument/2006/relationships/vmlDrawing" Target="../drawings/vmlDrawing7.vml"/><Relationship Id="rId5" Type="http://schemas.openxmlformats.org/officeDocument/2006/relationships/image" Target="../media/image22.png"/><Relationship Id="rId4" Type="http://schemas.openxmlformats.org/officeDocument/2006/relationships/image" Target="../media/image21.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image" Target="../media/image23.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3.xml"/><Relationship Id="rId1" Type="http://schemas.openxmlformats.org/officeDocument/2006/relationships/vmlDrawing" Target="../drawings/vmlDrawing9.vml"/><Relationship Id="rId4" Type="http://schemas.openxmlformats.org/officeDocument/2006/relationships/image" Target="../media/image2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image" Target="../media/image26.wmf"/><Relationship Id="rId5" Type="http://schemas.openxmlformats.org/officeDocument/2006/relationships/oleObject" Target="../embeddings/oleObject20.bin"/><Relationship Id="rId4" Type="http://schemas.openxmlformats.org/officeDocument/2006/relationships/image" Target="../media/image25.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3.xml"/><Relationship Id="rId1" Type="http://schemas.openxmlformats.org/officeDocument/2006/relationships/vmlDrawing" Target="../drawings/vmlDrawing11.vml"/><Relationship Id="rId5" Type="http://schemas.openxmlformats.org/officeDocument/2006/relationships/image" Target="../media/image29.png"/><Relationship Id="rId4" Type="http://schemas.openxmlformats.org/officeDocument/2006/relationships/image" Target="../media/image28.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3.xml"/><Relationship Id="rId1" Type="http://schemas.openxmlformats.org/officeDocument/2006/relationships/vmlDrawing" Target="../drawings/vmlDrawing12.vml"/><Relationship Id="rId4" Type="http://schemas.openxmlformats.org/officeDocument/2006/relationships/image" Target="../media/image30.wmf"/></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3.xml"/><Relationship Id="rId1" Type="http://schemas.openxmlformats.org/officeDocument/2006/relationships/vmlDrawing" Target="../drawings/vmlDrawing13.vml"/><Relationship Id="rId5" Type="http://schemas.openxmlformats.org/officeDocument/2006/relationships/image" Target="../media/image35.png"/><Relationship Id="rId4" Type="http://schemas.openxmlformats.org/officeDocument/2006/relationships/image" Target="../media/image34.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3.xml"/><Relationship Id="rId1" Type="http://schemas.openxmlformats.org/officeDocument/2006/relationships/vmlDrawing" Target="../drawings/vmlDrawing14.vml"/><Relationship Id="rId5" Type="http://schemas.openxmlformats.org/officeDocument/2006/relationships/image" Target="../media/image31.png"/><Relationship Id="rId4" Type="http://schemas.openxmlformats.org/officeDocument/2006/relationships/image" Target="../media/image36.wmf"/></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13.xml"/><Relationship Id="rId1" Type="http://schemas.openxmlformats.org/officeDocument/2006/relationships/vmlDrawing" Target="../drawings/vmlDrawing15.vml"/><Relationship Id="rId5" Type="http://schemas.openxmlformats.org/officeDocument/2006/relationships/image" Target="../media/image40.png"/><Relationship Id="rId4" Type="http://schemas.openxmlformats.org/officeDocument/2006/relationships/image" Target="../media/image39.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3.xml"/><Relationship Id="rId1" Type="http://schemas.openxmlformats.org/officeDocument/2006/relationships/vmlDrawing" Target="../drawings/vmlDrawing16.vml"/><Relationship Id="rId4" Type="http://schemas.openxmlformats.org/officeDocument/2006/relationships/image" Target="../media/image41.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13.xml"/><Relationship Id="rId1" Type="http://schemas.openxmlformats.org/officeDocument/2006/relationships/vmlDrawing" Target="../drawings/vmlDrawing17.vml"/><Relationship Id="rId5" Type="http://schemas.openxmlformats.org/officeDocument/2006/relationships/image" Target="../media/image43.png"/><Relationship Id="rId4" Type="http://schemas.openxmlformats.org/officeDocument/2006/relationships/image" Target="../media/image42.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13.xml"/><Relationship Id="rId1" Type="http://schemas.openxmlformats.org/officeDocument/2006/relationships/vmlDrawing" Target="../drawings/vmlDrawing18.vml"/><Relationship Id="rId6" Type="http://schemas.openxmlformats.org/officeDocument/2006/relationships/image" Target="../media/image45.wmf"/><Relationship Id="rId5" Type="http://schemas.openxmlformats.org/officeDocument/2006/relationships/oleObject" Target="../embeddings/oleObject29.bin"/><Relationship Id="rId4" Type="http://schemas.openxmlformats.org/officeDocument/2006/relationships/image" Target="../media/image44.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3.xml"/><Relationship Id="rId1" Type="http://schemas.openxmlformats.org/officeDocument/2006/relationships/vmlDrawing" Target="../drawings/vmlDrawing19.vml"/><Relationship Id="rId6" Type="http://schemas.openxmlformats.org/officeDocument/2006/relationships/image" Target="../media/image47.wmf"/><Relationship Id="rId5" Type="http://schemas.openxmlformats.org/officeDocument/2006/relationships/oleObject" Target="../embeddings/oleObject31.bin"/><Relationship Id="rId4" Type="http://schemas.openxmlformats.org/officeDocument/2006/relationships/image" Target="../media/image46.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13.xml"/><Relationship Id="rId1" Type="http://schemas.openxmlformats.org/officeDocument/2006/relationships/vmlDrawing" Target="../drawings/vmlDrawing20.vml"/><Relationship Id="rId6" Type="http://schemas.openxmlformats.org/officeDocument/2006/relationships/image" Target="../media/image49.wmf"/><Relationship Id="rId5" Type="http://schemas.openxmlformats.org/officeDocument/2006/relationships/oleObject" Target="../embeddings/oleObject33.bin"/><Relationship Id="rId4" Type="http://schemas.openxmlformats.org/officeDocument/2006/relationships/image" Target="../media/image48.wmf"/></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slideLayout" Target="../slideLayouts/slideLayout13.xml"/><Relationship Id="rId1" Type="http://schemas.openxmlformats.org/officeDocument/2006/relationships/vmlDrawing" Target="../drawings/vmlDrawing21.vml"/><Relationship Id="rId5" Type="http://schemas.openxmlformats.org/officeDocument/2006/relationships/image" Target="../media/image50.wmf"/><Relationship Id="rId4" Type="http://schemas.openxmlformats.org/officeDocument/2006/relationships/oleObject" Target="../embeddings/oleObject34.bin"/></Relationships>
</file>

<file path=ppt/slides/_rels/slide42.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13.xml"/><Relationship Id="rId1" Type="http://schemas.openxmlformats.org/officeDocument/2006/relationships/vmlDrawing" Target="../drawings/vmlDrawing22.vml"/><Relationship Id="rId6" Type="http://schemas.openxmlformats.org/officeDocument/2006/relationships/image" Target="../media/image53.wmf"/><Relationship Id="rId5" Type="http://schemas.openxmlformats.org/officeDocument/2006/relationships/oleObject" Target="../embeddings/oleObject36.bin"/><Relationship Id="rId4" Type="http://schemas.openxmlformats.org/officeDocument/2006/relationships/image" Target="../media/image52.wmf"/></Relationships>
</file>

<file path=ppt/slides/_rels/slide4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Layout" Target="../slideLayouts/slideLayout13.xml"/><Relationship Id="rId1" Type="http://schemas.openxmlformats.org/officeDocument/2006/relationships/vmlDrawing" Target="../drawings/vmlDrawing23.vml"/><Relationship Id="rId5" Type="http://schemas.openxmlformats.org/officeDocument/2006/relationships/image" Target="../media/image55.wmf"/><Relationship Id="rId4" Type="http://schemas.openxmlformats.org/officeDocument/2006/relationships/oleObject" Target="../embeddings/oleObject38.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13.xml"/><Relationship Id="rId1" Type="http://schemas.openxmlformats.org/officeDocument/2006/relationships/vmlDrawing" Target="../drawings/vmlDrawing24.vml"/><Relationship Id="rId4" Type="http://schemas.openxmlformats.org/officeDocument/2006/relationships/image" Target="../media/image57.wmf"/></Relationships>
</file>

<file path=ppt/slides/_rels/slide4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slideLayout" Target="../slideLayouts/slideLayout13.xml"/><Relationship Id="rId1" Type="http://schemas.openxmlformats.org/officeDocument/2006/relationships/vmlDrawing" Target="../drawings/vmlDrawing25.vml"/><Relationship Id="rId5" Type="http://schemas.openxmlformats.org/officeDocument/2006/relationships/image" Target="../media/image58.wmf"/><Relationship Id="rId4" Type="http://schemas.openxmlformats.org/officeDocument/2006/relationships/oleObject" Target="../embeddings/oleObject40.bin"/></Relationships>
</file>

<file path=ppt/slides/_rels/slide46.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13.xml"/><Relationship Id="rId1" Type="http://schemas.openxmlformats.org/officeDocument/2006/relationships/vmlDrawing" Target="../drawings/vmlDrawing26.vml"/><Relationship Id="rId6" Type="http://schemas.openxmlformats.org/officeDocument/2006/relationships/image" Target="../media/image61.wmf"/><Relationship Id="rId5" Type="http://schemas.openxmlformats.org/officeDocument/2006/relationships/oleObject" Target="../embeddings/oleObject42.bin"/><Relationship Id="rId4" Type="http://schemas.openxmlformats.org/officeDocument/2006/relationships/image" Target="../media/image60.wmf"/></Relationships>
</file>

<file path=ppt/slides/_rels/slide4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13.xml"/><Relationship Id="rId1" Type="http://schemas.openxmlformats.org/officeDocument/2006/relationships/vmlDrawing" Target="../drawings/vmlDrawing27.vml"/><Relationship Id="rId6" Type="http://schemas.openxmlformats.org/officeDocument/2006/relationships/image" Target="../media/image65.wmf"/><Relationship Id="rId5" Type="http://schemas.openxmlformats.org/officeDocument/2006/relationships/oleObject" Target="../embeddings/oleObject45.bin"/><Relationship Id="rId4" Type="http://schemas.openxmlformats.org/officeDocument/2006/relationships/image" Target="../media/image64.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13.xml"/><Relationship Id="rId1" Type="http://schemas.openxmlformats.org/officeDocument/2006/relationships/vmlDrawing" Target="../drawings/vmlDrawing28.vml"/><Relationship Id="rId6" Type="http://schemas.openxmlformats.org/officeDocument/2006/relationships/image" Target="../media/image67.wmf"/><Relationship Id="rId5" Type="http://schemas.openxmlformats.org/officeDocument/2006/relationships/oleObject" Target="../embeddings/oleObject47.bin"/><Relationship Id="rId4" Type="http://schemas.openxmlformats.org/officeDocument/2006/relationships/image" Target="../media/image66.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slideLayout" Target="../slideLayouts/slideLayout13.xml"/><Relationship Id="rId1" Type="http://schemas.openxmlformats.org/officeDocument/2006/relationships/vmlDrawing" Target="../drawings/vmlDrawing29.vml"/><Relationship Id="rId5" Type="http://schemas.openxmlformats.org/officeDocument/2006/relationships/image" Target="../media/image68.wmf"/><Relationship Id="rId4" Type="http://schemas.openxmlformats.org/officeDocument/2006/relationships/oleObject" Target="../embeddings/oleObject48.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13.xml"/><Relationship Id="rId1" Type="http://schemas.openxmlformats.org/officeDocument/2006/relationships/vmlDrawing" Target="../drawings/vmlDrawing30.vml"/><Relationship Id="rId4" Type="http://schemas.openxmlformats.org/officeDocument/2006/relationships/image" Target="../media/image73.wmf"/></Relationships>
</file>

<file path=ppt/slides/_rels/slide5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13.xml"/><Relationship Id="rId1" Type="http://schemas.openxmlformats.org/officeDocument/2006/relationships/vmlDrawing" Target="../drawings/vmlDrawing31.vml"/><Relationship Id="rId6" Type="http://schemas.openxmlformats.org/officeDocument/2006/relationships/image" Target="../media/image77.wmf"/><Relationship Id="rId5" Type="http://schemas.openxmlformats.org/officeDocument/2006/relationships/oleObject" Target="../embeddings/oleObject51.bin"/><Relationship Id="rId4" Type="http://schemas.openxmlformats.org/officeDocument/2006/relationships/image" Target="../media/image76.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8" Type="http://schemas.openxmlformats.org/officeDocument/2006/relationships/image" Target="../media/image81.wmf"/><Relationship Id="rId13" Type="http://schemas.openxmlformats.org/officeDocument/2006/relationships/oleObject" Target="../embeddings/oleObject58.bin"/><Relationship Id="rId18" Type="http://schemas.openxmlformats.org/officeDocument/2006/relationships/image" Target="../media/image86.wmf"/><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83.wmf"/><Relationship Id="rId17" Type="http://schemas.openxmlformats.org/officeDocument/2006/relationships/oleObject" Target="../embeddings/oleObject60.bin"/><Relationship Id="rId2" Type="http://schemas.openxmlformats.org/officeDocument/2006/relationships/slideLayout" Target="../slideLayouts/slideLayout13.xml"/><Relationship Id="rId16" Type="http://schemas.openxmlformats.org/officeDocument/2006/relationships/image" Target="../media/image85.wmf"/><Relationship Id="rId1" Type="http://schemas.openxmlformats.org/officeDocument/2006/relationships/vmlDrawing" Target="../drawings/vmlDrawing32.vml"/><Relationship Id="rId6" Type="http://schemas.openxmlformats.org/officeDocument/2006/relationships/image" Target="../media/image80.wmf"/><Relationship Id="rId11" Type="http://schemas.openxmlformats.org/officeDocument/2006/relationships/oleObject" Target="../embeddings/oleObject57.bin"/><Relationship Id="rId5" Type="http://schemas.openxmlformats.org/officeDocument/2006/relationships/oleObject" Target="../embeddings/oleObject54.bin"/><Relationship Id="rId15" Type="http://schemas.openxmlformats.org/officeDocument/2006/relationships/oleObject" Target="../embeddings/oleObject59.bin"/><Relationship Id="rId10" Type="http://schemas.openxmlformats.org/officeDocument/2006/relationships/image" Target="../media/image82.wmf"/><Relationship Id="rId4" Type="http://schemas.openxmlformats.org/officeDocument/2006/relationships/image" Target="../media/image79.wmf"/><Relationship Id="rId9" Type="http://schemas.openxmlformats.org/officeDocument/2006/relationships/oleObject" Target="../embeddings/oleObject56.bin"/><Relationship Id="rId14" Type="http://schemas.openxmlformats.org/officeDocument/2006/relationships/image" Target="../media/image84.wmf"/></Relationships>
</file>

<file path=ppt/slides/_rels/slide71.xml.rels><?xml version="1.0" encoding="UTF-8" standalone="yes"?>
<Relationships xmlns="http://schemas.openxmlformats.org/package/2006/relationships"><Relationship Id="rId8" Type="http://schemas.openxmlformats.org/officeDocument/2006/relationships/image" Target="../media/image89.wmf"/><Relationship Id="rId13" Type="http://schemas.openxmlformats.org/officeDocument/2006/relationships/oleObject" Target="../embeddings/oleObject66.bin"/><Relationship Id="rId18" Type="http://schemas.openxmlformats.org/officeDocument/2006/relationships/image" Target="../media/image94.wmf"/><Relationship Id="rId3" Type="http://schemas.openxmlformats.org/officeDocument/2006/relationships/oleObject" Target="../embeddings/oleObject61.bin"/><Relationship Id="rId7" Type="http://schemas.openxmlformats.org/officeDocument/2006/relationships/oleObject" Target="../embeddings/oleObject63.bin"/><Relationship Id="rId12" Type="http://schemas.openxmlformats.org/officeDocument/2006/relationships/image" Target="../media/image91.wmf"/><Relationship Id="rId17" Type="http://schemas.openxmlformats.org/officeDocument/2006/relationships/oleObject" Target="../embeddings/oleObject68.bin"/><Relationship Id="rId2" Type="http://schemas.openxmlformats.org/officeDocument/2006/relationships/slideLayout" Target="../slideLayouts/slideLayout13.xml"/><Relationship Id="rId16" Type="http://schemas.openxmlformats.org/officeDocument/2006/relationships/image" Target="../media/image93.wmf"/><Relationship Id="rId20" Type="http://schemas.openxmlformats.org/officeDocument/2006/relationships/image" Target="../media/image95.wmf"/><Relationship Id="rId1" Type="http://schemas.openxmlformats.org/officeDocument/2006/relationships/vmlDrawing" Target="../drawings/vmlDrawing33.vml"/><Relationship Id="rId6" Type="http://schemas.openxmlformats.org/officeDocument/2006/relationships/image" Target="../media/image88.wmf"/><Relationship Id="rId11" Type="http://schemas.openxmlformats.org/officeDocument/2006/relationships/oleObject" Target="../embeddings/oleObject65.bin"/><Relationship Id="rId5" Type="http://schemas.openxmlformats.org/officeDocument/2006/relationships/oleObject" Target="../embeddings/oleObject62.bin"/><Relationship Id="rId15" Type="http://schemas.openxmlformats.org/officeDocument/2006/relationships/oleObject" Target="../embeddings/oleObject67.bin"/><Relationship Id="rId10" Type="http://schemas.openxmlformats.org/officeDocument/2006/relationships/image" Target="../media/image90.wmf"/><Relationship Id="rId19" Type="http://schemas.openxmlformats.org/officeDocument/2006/relationships/oleObject" Target="../embeddings/oleObject69.bin"/><Relationship Id="rId4" Type="http://schemas.openxmlformats.org/officeDocument/2006/relationships/image" Target="../media/image87.wmf"/><Relationship Id="rId9" Type="http://schemas.openxmlformats.org/officeDocument/2006/relationships/oleObject" Target="../embeddings/oleObject64.bin"/><Relationship Id="rId14" Type="http://schemas.openxmlformats.org/officeDocument/2006/relationships/image" Target="../media/image92.wmf"/></Relationships>
</file>

<file path=ppt/slides/_rels/slide72.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0.wmf"/><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7.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121443" y="2333179"/>
            <a:ext cx="6085876" cy="769441"/>
          </a:xfrm>
          <a:prstGeom prst="rect">
            <a:avLst/>
          </a:prstGeom>
          <a:noFill/>
        </p:spPr>
        <p:txBody>
          <a:bodyPr wrap="square" rtlCol="0">
            <a:spAutoFit/>
          </a:bodyPr>
          <a:lstStyle/>
          <a:p>
            <a:pPr algn="ctr"/>
            <a:r>
              <a:rPr lang="zh-CN" altLang="en-US" sz="4400" b="1" dirty="0" smtClean="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聚类</a:t>
            </a:r>
            <a:endParaRPr lang="zh-CN" altLang="en-US" sz="4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椭圆 14"/>
          <p:cNvSpPr/>
          <p:nvPr/>
        </p:nvSpPr>
        <p:spPr>
          <a:xfrm>
            <a:off x="-190919" y="5948624"/>
            <a:ext cx="1075174" cy="1075174"/>
          </a:xfrm>
          <a:prstGeom prst="ellipse">
            <a:avLst/>
          </a:prstGeom>
          <a:solidFill>
            <a:srgbClr val="2B579A">
              <a:alpha val="88000"/>
            </a:srgbClr>
          </a:solidFill>
          <a:ln>
            <a:noFill/>
          </a:ln>
          <a:effectLst>
            <a:outerShdw blurRad="165100" dist="38100" dir="2700000" algn="tl" rotWithShape="0">
              <a:srgbClr val="2B579A">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16" name="椭圆 15"/>
          <p:cNvSpPr/>
          <p:nvPr/>
        </p:nvSpPr>
        <p:spPr>
          <a:xfrm>
            <a:off x="663927" y="5551714"/>
            <a:ext cx="1306286" cy="1306286"/>
          </a:xfrm>
          <a:prstGeom prst="ellipse">
            <a:avLst/>
          </a:prstGeom>
          <a:solidFill>
            <a:srgbClr val="2B579A">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17" name="椭圆 16"/>
          <p:cNvSpPr/>
          <p:nvPr/>
        </p:nvSpPr>
        <p:spPr>
          <a:xfrm>
            <a:off x="251208" y="5084466"/>
            <a:ext cx="633047" cy="633047"/>
          </a:xfrm>
          <a:prstGeom prst="ellipse">
            <a:avLst/>
          </a:prstGeom>
          <a:solidFill>
            <a:srgbClr val="2B579A">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18" name="椭圆 17"/>
          <p:cNvSpPr/>
          <p:nvPr/>
        </p:nvSpPr>
        <p:spPr>
          <a:xfrm>
            <a:off x="2420981" y="5948624"/>
            <a:ext cx="808156" cy="808156"/>
          </a:xfrm>
          <a:prstGeom prst="ellipse">
            <a:avLst/>
          </a:prstGeom>
          <a:solidFill>
            <a:srgbClr val="2B579A">
              <a:alpha val="9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19" name="椭圆 18"/>
          <p:cNvSpPr/>
          <p:nvPr/>
        </p:nvSpPr>
        <p:spPr>
          <a:xfrm>
            <a:off x="2158250" y="4759199"/>
            <a:ext cx="633047" cy="633047"/>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0" name="椭圆 19"/>
          <p:cNvSpPr/>
          <p:nvPr/>
        </p:nvSpPr>
        <p:spPr>
          <a:xfrm>
            <a:off x="3116461" y="5723273"/>
            <a:ext cx="225351" cy="225351"/>
          </a:xfrm>
          <a:prstGeom prst="ellipse">
            <a:avLst/>
          </a:prstGeom>
          <a:solidFill>
            <a:srgbClr val="2B579A">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1" name="椭圆 20"/>
          <p:cNvSpPr/>
          <p:nvPr/>
        </p:nvSpPr>
        <p:spPr>
          <a:xfrm>
            <a:off x="1228107" y="5326363"/>
            <a:ext cx="225351" cy="225351"/>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2" name="椭圆 21"/>
          <p:cNvSpPr/>
          <p:nvPr/>
        </p:nvSpPr>
        <p:spPr>
          <a:xfrm>
            <a:off x="261993" y="4262912"/>
            <a:ext cx="225351" cy="225351"/>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3" name="椭圆 22"/>
          <p:cNvSpPr/>
          <p:nvPr/>
        </p:nvSpPr>
        <p:spPr>
          <a:xfrm>
            <a:off x="2035158" y="4488263"/>
            <a:ext cx="225351" cy="225351"/>
          </a:xfrm>
          <a:prstGeom prst="ellipse">
            <a:avLst/>
          </a:prstGeom>
          <a:solidFill>
            <a:srgbClr val="2B579A">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4" name="椭圆 23"/>
          <p:cNvSpPr/>
          <p:nvPr/>
        </p:nvSpPr>
        <p:spPr>
          <a:xfrm>
            <a:off x="2045575" y="5392246"/>
            <a:ext cx="225351" cy="225351"/>
          </a:xfrm>
          <a:prstGeom prst="ellipse">
            <a:avLst/>
          </a:prstGeom>
          <a:solidFill>
            <a:srgbClr val="2B579A">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pic>
        <p:nvPicPr>
          <p:cNvPr id="25" name="图片 24"/>
          <p:cNvPicPr>
            <a:picLocks noChangeAspect="1"/>
          </p:cNvPicPr>
          <p:nvPr/>
        </p:nvPicPr>
        <p:blipFill rotWithShape="1">
          <a:blip r:embed="rId3" cstate="print">
            <a:extLst>
              <a:ext uri="{28A0092B-C50C-407E-A947-70E740481C1C}">
                <a14:useLocalDpi xmlns:a14="http://schemas.microsoft.com/office/drawing/2010/main" val="0"/>
              </a:ext>
            </a:extLst>
          </a:blip>
          <a:srcRect l="25339" t="72495" r="50054"/>
          <a:stretch/>
        </p:blipFill>
        <p:spPr>
          <a:xfrm rot="8700000" flipV="1">
            <a:off x="8809134" y="1429690"/>
            <a:ext cx="796371" cy="658388"/>
          </a:xfrm>
          <a:prstGeom prst="rect">
            <a:avLst/>
          </a:prstGeom>
        </p:spPr>
      </p:pic>
      <p:sp>
        <p:nvSpPr>
          <p:cNvPr id="26" name="椭圆 25"/>
          <p:cNvSpPr/>
          <p:nvPr/>
        </p:nvSpPr>
        <p:spPr>
          <a:xfrm>
            <a:off x="10078497" y="368586"/>
            <a:ext cx="340243" cy="340243"/>
          </a:xfrm>
          <a:prstGeom prst="ellipse">
            <a:avLst/>
          </a:prstGeom>
          <a:solidFill>
            <a:srgbClr val="2B579A">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7" name="椭圆 26"/>
          <p:cNvSpPr/>
          <p:nvPr/>
        </p:nvSpPr>
        <p:spPr>
          <a:xfrm>
            <a:off x="10100170" y="2035804"/>
            <a:ext cx="442259" cy="442259"/>
          </a:xfrm>
          <a:prstGeom prst="ellipse">
            <a:avLst/>
          </a:prstGeom>
          <a:solidFill>
            <a:srgbClr val="2B579A">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pic>
        <p:nvPicPr>
          <p:cNvPr id="28" name="图片 27"/>
          <p:cNvPicPr>
            <a:picLocks noChangeAspect="1"/>
          </p:cNvPicPr>
          <p:nvPr/>
        </p:nvPicPr>
        <p:blipFill rotWithShape="1">
          <a:blip r:embed="rId3" cstate="print">
            <a:extLst>
              <a:ext uri="{28A0092B-C50C-407E-A947-70E740481C1C}">
                <a14:useLocalDpi xmlns:a14="http://schemas.microsoft.com/office/drawing/2010/main" val="0"/>
              </a:ext>
            </a:extLst>
          </a:blip>
          <a:srcRect l="45390" r="29063" b="16156"/>
          <a:stretch/>
        </p:blipFill>
        <p:spPr>
          <a:xfrm rot="8700000" flipV="1">
            <a:off x="10579316" y="755391"/>
            <a:ext cx="826791" cy="2006988"/>
          </a:xfrm>
          <a:prstGeom prst="rect">
            <a:avLst/>
          </a:prstGeom>
        </p:spPr>
      </p:pic>
      <p:pic>
        <p:nvPicPr>
          <p:cNvPr id="29" name="图片 28"/>
          <p:cNvPicPr>
            <a:picLocks noChangeAspect="1"/>
          </p:cNvPicPr>
          <p:nvPr/>
        </p:nvPicPr>
        <p:blipFill rotWithShape="1">
          <a:blip r:embed="rId3" cstate="print">
            <a:extLst>
              <a:ext uri="{28A0092B-C50C-407E-A947-70E740481C1C}">
                <a14:useLocalDpi xmlns:a14="http://schemas.microsoft.com/office/drawing/2010/main" val="0"/>
              </a:ext>
            </a:extLst>
          </a:blip>
          <a:srcRect t="18811" r="58132" b="23781"/>
          <a:stretch/>
        </p:blipFill>
        <p:spPr>
          <a:xfrm rot="8700000" flipV="1">
            <a:off x="11021801" y="-148385"/>
            <a:ext cx="1354979" cy="1374186"/>
          </a:xfrm>
          <a:prstGeom prst="rect">
            <a:avLst/>
          </a:prstGeom>
        </p:spPr>
      </p:pic>
      <p:sp>
        <p:nvSpPr>
          <p:cNvPr id="31" name="矩形 259">
            <a:extLst>
              <a:ext uri="{FF2B5EF4-FFF2-40B4-BE49-F238E27FC236}">
                <a16:creationId xmlns:a16="http://schemas.microsoft.com/office/drawing/2014/main" id="{726BABF5-9145-4F41-AC81-C8D68834EBD5}"/>
              </a:ext>
            </a:extLst>
          </p:cNvPr>
          <p:cNvSpPr>
            <a:spLocks noChangeArrowheads="1"/>
          </p:cNvSpPr>
          <p:nvPr/>
        </p:nvSpPr>
        <p:spPr bwMode="auto">
          <a:xfrm>
            <a:off x="1620881" y="3166976"/>
            <a:ext cx="51819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defTabSz="866943" fontAlgn="base">
              <a:spcAft>
                <a:spcPct val="0"/>
              </a:spcAft>
              <a:buNone/>
            </a:pPr>
            <a:r>
              <a:rPr lang="en-US" altLang="zh-CN" b="1" dirty="0" smtClean="0">
                <a:solidFill>
                  <a:srgbClr val="002060"/>
                </a:solidFill>
                <a:cs typeface="Times New Roman" panose="02020603050405020304" pitchFamily="18" charset="0"/>
              </a:rPr>
              <a:t>CLUSTERING</a:t>
            </a:r>
            <a:endParaRPr lang="en-US" altLang="zh-CN" b="1" dirty="0">
              <a:solidFill>
                <a:srgbClr val="002060"/>
              </a:solidFill>
              <a:cs typeface="Times New Roman" panose="02020603050405020304" pitchFamily="18" charset="0"/>
            </a:endParaRPr>
          </a:p>
        </p:txBody>
      </p:sp>
      <p:sp>
        <p:nvSpPr>
          <p:cNvPr id="32" name="矩形 259">
            <a:extLst>
              <a:ext uri="{FF2B5EF4-FFF2-40B4-BE49-F238E27FC236}">
                <a16:creationId xmlns:a16="http://schemas.microsoft.com/office/drawing/2014/main" id="{B74E971C-FD34-4D9F-A13F-FDCC923D4A29}"/>
              </a:ext>
            </a:extLst>
          </p:cNvPr>
          <p:cNvSpPr>
            <a:spLocks noChangeArrowheads="1"/>
          </p:cNvSpPr>
          <p:nvPr/>
        </p:nvSpPr>
        <p:spPr bwMode="auto">
          <a:xfrm>
            <a:off x="2663942" y="4400883"/>
            <a:ext cx="72030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000" dirty="0">
                <a:solidFill>
                  <a:srgbClr val="002060"/>
                </a:solidFill>
              </a:rPr>
              <a:t>数学与统计学院  杨炜明</a:t>
            </a:r>
          </a:p>
        </p:txBody>
      </p:sp>
    </p:spTree>
    <p:extLst>
      <p:ext uri="{BB962C8B-B14F-4D97-AF65-F5344CB8AC3E}">
        <p14:creationId xmlns:p14="http://schemas.microsoft.com/office/powerpoint/2010/main" val="540903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5"/>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1000" fill="hold"/>
                                        <p:tgtEl>
                                          <p:spTgt spid="16"/>
                                        </p:tgtEl>
                                        <p:attrNameLst>
                                          <p:attrName>ppt_w</p:attrName>
                                        </p:attrNameLst>
                                      </p:cBhvr>
                                      <p:tavLst>
                                        <p:tav tm="0">
                                          <p:val>
                                            <p:fltVal val="0"/>
                                          </p:val>
                                        </p:tav>
                                        <p:tav tm="100000">
                                          <p:val>
                                            <p:strVal val="#ppt_w"/>
                                          </p:val>
                                        </p:tav>
                                      </p:tavLst>
                                    </p:anim>
                                    <p:anim calcmode="lin" valueType="num">
                                      <p:cBhvr>
                                        <p:cTn id="14" dur="1000" fill="hold"/>
                                        <p:tgtEl>
                                          <p:spTgt spid="16"/>
                                        </p:tgtEl>
                                        <p:attrNameLst>
                                          <p:attrName>ppt_h</p:attrName>
                                        </p:attrNameLst>
                                      </p:cBhvr>
                                      <p:tavLst>
                                        <p:tav tm="0">
                                          <p:val>
                                            <p:fltVal val="0"/>
                                          </p:val>
                                        </p:tav>
                                        <p:tav tm="100000">
                                          <p:val>
                                            <p:strVal val="#ppt_h"/>
                                          </p:val>
                                        </p:tav>
                                      </p:tavLst>
                                    </p:anim>
                                    <p:anim calcmode="lin" valueType="num">
                                      <p:cBhvr>
                                        <p:cTn id="15"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6"/>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1000" fill="hold"/>
                                        <p:tgtEl>
                                          <p:spTgt spid="17"/>
                                        </p:tgtEl>
                                        <p:attrNameLst>
                                          <p:attrName>ppt_w</p:attrName>
                                        </p:attrNameLst>
                                      </p:cBhvr>
                                      <p:tavLst>
                                        <p:tav tm="0">
                                          <p:val>
                                            <p:fltVal val="0"/>
                                          </p:val>
                                        </p:tav>
                                        <p:tav tm="100000">
                                          <p:val>
                                            <p:strVal val="#ppt_w"/>
                                          </p:val>
                                        </p:tav>
                                      </p:tavLst>
                                    </p:anim>
                                    <p:anim calcmode="lin" valueType="num">
                                      <p:cBhvr>
                                        <p:cTn id="20" dur="1000" fill="hold"/>
                                        <p:tgtEl>
                                          <p:spTgt spid="17"/>
                                        </p:tgtEl>
                                        <p:attrNameLst>
                                          <p:attrName>ppt_h</p:attrName>
                                        </p:attrNameLst>
                                      </p:cBhvr>
                                      <p:tavLst>
                                        <p:tav tm="0">
                                          <p:val>
                                            <p:fltVal val="0"/>
                                          </p:val>
                                        </p:tav>
                                        <p:tav tm="100000">
                                          <p:val>
                                            <p:strVal val="#ppt_h"/>
                                          </p:val>
                                        </p:tav>
                                      </p:tavLst>
                                    </p:anim>
                                    <p:anim calcmode="lin" valueType="num">
                                      <p:cBhvr>
                                        <p:cTn id="21" dur="1000" fill="hold"/>
                                        <p:tgtEl>
                                          <p:spTgt spid="17"/>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17"/>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1000" fill="hold"/>
                                        <p:tgtEl>
                                          <p:spTgt spid="18"/>
                                        </p:tgtEl>
                                        <p:attrNameLst>
                                          <p:attrName>ppt_w</p:attrName>
                                        </p:attrNameLst>
                                      </p:cBhvr>
                                      <p:tavLst>
                                        <p:tav tm="0">
                                          <p:val>
                                            <p:fltVal val="0"/>
                                          </p:val>
                                        </p:tav>
                                        <p:tav tm="100000">
                                          <p:val>
                                            <p:strVal val="#ppt_w"/>
                                          </p:val>
                                        </p:tav>
                                      </p:tavLst>
                                    </p:anim>
                                    <p:anim calcmode="lin" valueType="num">
                                      <p:cBhvr>
                                        <p:cTn id="26" dur="1000" fill="hold"/>
                                        <p:tgtEl>
                                          <p:spTgt spid="18"/>
                                        </p:tgtEl>
                                        <p:attrNameLst>
                                          <p:attrName>ppt_h</p:attrName>
                                        </p:attrNameLst>
                                      </p:cBhvr>
                                      <p:tavLst>
                                        <p:tav tm="0">
                                          <p:val>
                                            <p:fltVal val="0"/>
                                          </p:val>
                                        </p:tav>
                                        <p:tav tm="100000">
                                          <p:val>
                                            <p:strVal val="#ppt_h"/>
                                          </p:val>
                                        </p:tav>
                                      </p:tavLst>
                                    </p:anim>
                                    <p:anim calcmode="lin" valueType="num">
                                      <p:cBhvr>
                                        <p:cTn id="27"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18"/>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1000" fill="hold"/>
                                        <p:tgtEl>
                                          <p:spTgt spid="19"/>
                                        </p:tgtEl>
                                        <p:attrNameLst>
                                          <p:attrName>ppt_w</p:attrName>
                                        </p:attrNameLst>
                                      </p:cBhvr>
                                      <p:tavLst>
                                        <p:tav tm="0">
                                          <p:val>
                                            <p:fltVal val="0"/>
                                          </p:val>
                                        </p:tav>
                                        <p:tav tm="100000">
                                          <p:val>
                                            <p:strVal val="#ppt_w"/>
                                          </p:val>
                                        </p:tav>
                                      </p:tavLst>
                                    </p:anim>
                                    <p:anim calcmode="lin" valueType="num">
                                      <p:cBhvr>
                                        <p:cTn id="32" dur="1000" fill="hold"/>
                                        <p:tgtEl>
                                          <p:spTgt spid="19"/>
                                        </p:tgtEl>
                                        <p:attrNameLst>
                                          <p:attrName>ppt_h</p:attrName>
                                        </p:attrNameLst>
                                      </p:cBhvr>
                                      <p:tavLst>
                                        <p:tav tm="0">
                                          <p:val>
                                            <p:fltVal val="0"/>
                                          </p:val>
                                        </p:tav>
                                        <p:tav tm="100000">
                                          <p:val>
                                            <p:strVal val="#ppt_h"/>
                                          </p:val>
                                        </p:tav>
                                      </p:tavLst>
                                    </p:anim>
                                    <p:anim calcmode="lin" valueType="num">
                                      <p:cBhvr>
                                        <p:cTn id="33" dur="1000" fill="hold"/>
                                        <p:tgtEl>
                                          <p:spTgt spid="19"/>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19"/>
                                        </p:tgtEl>
                                        <p:attrNameLst>
                                          <p:attrName>ppt_y</p:attrName>
                                        </p:attrNameLst>
                                      </p:cBhvr>
                                      <p:tavLst>
                                        <p:tav tm="0" fmla="#ppt_y+(sin(-2*pi*(1-$))*-#ppt_x+cos(-2*pi*(1-$))*(1-#ppt_y))*(1-$)">
                                          <p:val>
                                            <p:fltVal val="0"/>
                                          </p:val>
                                        </p:tav>
                                        <p:tav tm="100000">
                                          <p:val>
                                            <p:fltVal val="1"/>
                                          </p:val>
                                        </p:tav>
                                      </p:tavLst>
                                    </p:anim>
                                  </p:childTnLst>
                                </p:cTn>
                              </p:par>
                              <p:par>
                                <p:cTn id="35" presetID="15"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p:cTn id="37" dur="1000" fill="hold"/>
                                        <p:tgtEl>
                                          <p:spTgt spid="20"/>
                                        </p:tgtEl>
                                        <p:attrNameLst>
                                          <p:attrName>ppt_w</p:attrName>
                                        </p:attrNameLst>
                                      </p:cBhvr>
                                      <p:tavLst>
                                        <p:tav tm="0">
                                          <p:val>
                                            <p:fltVal val="0"/>
                                          </p:val>
                                        </p:tav>
                                        <p:tav tm="100000">
                                          <p:val>
                                            <p:strVal val="#ppt_w"/>
                                          </p:val>
                                        </p:tav>
                                      </p:tavLst>
                                    </p:anim>
                                    <p:anim calcmode="lin" valueType="num">
                                      <p:cBhvr>
                                        <p:cTn id="38" dur="1000" fill="hold"/>
                                        <p:tgtEl>
                                          <p:spTgt spid="20"/>
                                        </p:tgtEl>
                                        <p:attrNameLst>
                                          <p:attrName>ppt_h</p:attrName>
                                        </p:attrNameLst>
                                      </p:cBhvr>
                                      <p:tavLst>
                                        <p:tav tm="0">
                                          <p:val>
                                            <p:fltVal val="0"/>
                                          </p:val>
                                        </p:tav>
                                        <p:tav tm="100000">
                                          <p:val>
                                            <p:strVal val="#ppt_h"/>
                                          </p:val>
                                        </p:tav>
                                      </p:tavLst>
                                    </p:anim>
                                    <p:anim calcmode="lin" valueType="num">
                                      <p:cBhvr>
                                        <p:cTn id="39" dur="1000" fill="hold"/>
                                        <p:tgtEl>
                                          <p:spTgt spid="20"/>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20"/>
                                        </p:tgtEl>
                                        <p:attrNameLst>
                                          <p:attrName>ppt_y</p:attrName>
                                        </p:attrNameLst>
                                      </p:cBhvr>
                                      <p:tavLst>
                                        <p:tav tm="0" fmla="#ppt_y+(sin(-2*pi*(1-$))*-#ppt_x+cos(-2*pi*(1-$))*(1-#ppt_y))*(1-$)">
                                          <p:val>
                                            <p:fltVal val="0"/>
                                          </p:val>
                                        </p:tav>
                                        <p:tav tm="100000">
                                          <p:val>
                                            <p:fltVal val="1"/>
                                          </p:val>
                                        </p:tav>
                                      </p:tavLst>
                                    </p:anim>
                                  </p:childTnLst>
                                </p:cTn>
                              </p:par>
                              <p:par>
                                <p:cTn id="41" presetID="15"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p:cTn id="43" dur="1000" fill="hold"/>
                                        <p:tgtEl>
                                          <p:spTgt spid="21"/>
                                        </p:tgtEl>
                                        <p:attrNameLst>
                                          <p:attrName>ppt_w</p:attrName>
                                        </p:attrNameLst>
                                      </p:cBhvr>
                                      <p:tavLst>
                                        <p:tav tm="0">
                                          <p:val>
                                            <p:fltVal val="0"/>
                                          </p:val>
                                        </p:tav>
                                        <p:tav tm="100000">
                                          <p:val>
                                            <p:strVal val="#ppt_w"/>
                                          </p:val>
                                        </p:tav>
                                      </p:tavLst>
                                    </p:anim>
                                    <p:anim calcmode="lin" valueType="num">
                                      <p:cBhvr>
                                        <p:cTn id="44" dur="1000" fill="hold"/>
                                        <p:tgtEl>
                                          <p:spTgt spid="21"/>
                                        </p:tgtEl>
                                        <p:attrNameLst>
                                          <p:attrName>ppt_h</p:attrName>
                                        </p:attrNameLst>
                                      </p:cBhvr>
                                      <p:tavLst>
                                        <p:tav tm="0">
                                          <p:val>
                                            <p:fltVal val="0"/>
                                          </p:val>
                                        </p:tav>
                                        <p:tav tm="100000">
                                          <p:val>
                                            <p:strVal val="#ppt_h"/>
                                          </p:val>
                                        </p:tav>
                                      </p:tavLst>
                                    </p:anim>
                                    <p:anim calcmode="lin" valueType="num">
                                      <p:cBhvr>
                                        <p:cTn id="45" dur="1000" fill="hold"/>
                                        <p:tgtEl>
                                          <p:spTgt spid="21"/>
                                        </p:tgtEl>
                                        <p:attrNameLst>
                                          <p:attrName>ppt_x</p:attrName>
                                        </p:attrNameLst>
                                      </p:cBhvr>
                                      <p:tavLst>
                                        <p:tav tm="0" fmla="#ppt_x+(cos(-2*pi*(1-$))*-#ppt_x-sin(-2*pi*(1-$))*(1-#ppt_y))*(1-$)">
                                          <p:val>
                                            <p:fltVal val="0"/>
                                          </p:val>
                                        </p:tav>
                                        <p:tav tm="100000">
                                          <p:val>
                                            <p:fltVal val="1"/>
                                          </p:val>
                                        </p:tav>
                                      </p:tavLst>
                                    </p:anim>
                                    <p:anim calcmode="lin" valueType="num">
                                      <p:cBhvr>
                                        <p:cTn id="46" dur="1000" fill="hold"/>
                                        <p:tgtEl>
                                          <p:spTgt spid="21"/>
                                        </p:tgtEl>
                                        <p:attrNameLst>
                                          <p:attrName>ppt_y</p:attrName>
                                        </p:attrNameLst>
                                      </p:cBhvr>
                                      <p:tavLst>
                                        <p:tav tm="0" fmla="#ppt_y+(sin(-2*pi*(1-$))*-#ppt_x+cos(-2*pi*(1-$))*(1-#ppt_y))*(1-$)">
                                          <p:val>
                                            <p:fltVal val="0"/>
                                          </p:val>
                                        </p:tav>
                                        <p:tav tm="100000">
                                          <p:val>
                                            <p:fltVal val="1"/>
                                          </p:val>
                                        </p:tav>
                                      </p:tavLst>
                                    </p:anim>
                                  </p:childTnLst>
                                </p:cTn>
                              </p:par>
                              <p:par>
                                <p:cTn id="47" presetID="15"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p:cTn id="49" dur="1000" fill="hold"/>
                                        <p:tgtEl>
                                          <p:spTgt spid="22"/>
                                        </p:tgtEl>
                                        <p:attrNameLst>
                                          <p:attrName>ppt_w</p:attrName>
                                        </p:attrNameLst>
                                      </p:cBhvr>
                                      <p:tavLst>
                                        <p:tav tm="0">
                                          <p:val>
                                            <p:fltVal val="0"/>
                                          </p:val>
                                        </p:tav>
                                        <p:tav tm="100000">
                                          <p:val>
                                            <p:strVal val="#ppt_w"/>
                                          </p:val>
                                        </p:tav>
                                      </p:tavLst>
                                    </p:anim>
                                    <p:anim calcmode="lin" valueType="num">
                                      <p:cBhvr>
                                        <p:cTn id="50" dur="1000" fill="hold"/>
                                        <p:tgtEl>
                                          <p:spTgt spid="22"/>
                                        </p:tgtEl>
                                        <p:attrNameLst>
                                          <p:attrName>ppt_h</p:attrName>
                                        </p:attrNameLst>
                                      </p:cBhvr>
                                      <p:tavLst>
                                        <p:tav tm="0">
                                          <p:val>
                                            <p:fltVal val="0"/>
                                          </p:val>
                                        </p:tav>
                                        <p:tav tm="100000">
                                          <p:val>
                                            <p:strVal val="#ppt_h"/>
                                          </p:val>
                                        </p:tav>
                                      </p:tavLst>
                                    </p:anim>
                                    <p:anim calcmode="lin" valueType="num">
                                      <p:cBhvr>
                                        <p:cTn id="51" dur="1000" fill="hold"/>
                                        <p:tgtEl>
                                          <p:spTgt spid="22"/>
                                        </p:tgtEl>
                                        <p:attrNameLst>
                                          <p:attrName>ppt_x</p:attrName>
                                        </p:attrNameLst>
                                      </p:cBhvr>
                                      <p:tavLst>
                                        <p:tav tm="0" fmla="#ppt_x+(cos(-2*pi*(1-$))*-#ppt_x-sin(-2*pi*(1-$))*(1-#ppt_y))*(1-$)">
                                          <p:val>
                                            <p:fltVal val="0"/>
                                          </p:val>
                                        </p:tav>
                                        <p:tav tm="100000">
                                          <p:val>
                                            <p:fltVal val="1"/>
                                          </p:val>
                                        </p:tav>
                                      </p:tavLst>
                                    </p:anim>
                                    <p:anim calcmode="lin" valueType="num">
                                      <p:cBhvr>
                                        <p:cTn id="52" dur="1000" fill="hold"/>
                                        <p:tgtEl>
                                          <p:spTgt spid="22"/>
                                        </p:tgtEl>
                                        <p:attrNameLst>
                                          <p:attrName>ppt_y</p:attrName>
                                        </p:attrNameLst>
                                      </p:cBhvr>
                                      <p:tavLst>
                                        <p:tav tm="0" fmla="#ppt_y+(sin(-2*pi*(1-$))*-#ppt_x+cos(-2*pi*(1-$))*(1-#ppt_y))*(1-$)">
                                          <p:val>
                                            <p:fltVal val="0"/>
                                          </p:val>
                                        </p:tav>
                                        <p:tav tm="100000">
                                          <p:val>
                                            <p:fltVal val="1"/>
                                          </p:val>
                                        </p:tav>
                                      </p:tavLst>
                                    </p:anim>
                                  </p:childTnLst>
                                </p:cTn>
                              </p:par>
                              <p:par>
                                <p:cTn id="53" presetID="15"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p:cTn id="55" dur="1000" fill="hold"/>
                                        <p:tgtEl>
                                          <p:spTgt spid="23"/>
                                        </p:tgtEl>
                                        <p:attrNameLst>
                                          <p:attrName>ppt_w</p:attrName>
                                        </p:attrNameLst>
                                      </p:cBhvr>
                                      <p:tavLst>
                                        <p:tav tm="0">
                                          <p:val>
                                            <p:fltVal val="0"/>
                                          </p:val>
                                        </p:tav>
                                        <p:tav tm="100000">
                                          <p:val>
                                            <p:strVal val="#ppt_w"/>
                                          </p:val>
                                        </p:tav>
                                      </p:tavLst>
                                    </p:anim>
                                    <p:anim calcmode="lin" valueType="num">
                                      <p:cBhvr>
                                        <p:cTn id="56" dur="1000" fill="hold"/>
                                        <p:tgtEl>
                                          <p:spTgt spid="23"/>
                                        </p:tgtEl>
                                        <p:attrNameLst>
                                          <p:attrName>ppt_h</p:attrName>
                                        </p:attrNameLst>
                                      </p:cBhvr>
                                      <p:tavLst>
                                        <p:tav tm="0">
                                          <p:val>
                                            <p:fltVal val="0"/>
                                          </p:val>
                                        </p:tav>
                                        <p:tav tm="100000">
                                          <p:val>
                                            <p:strVal val="#ppt_h"/>
                                          </p:val>
                                        </p:tav>
                                      </p:tavLst>
                                    </p:anim>
                                    <p:anim calcmode="lin" valueType="num">
                                      <p:cBhvr>
                                        <p:cTn id="57"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23"/>
                                        </p:tgtEl>
                                        <p:attrNameLst>
                                          <p:attrName>ppt_y</p:attrName>
                                        </p:attrNameLst>
                                      </p:cBhvr>
                                      <p:tavLst>
                                        <p:tav tm="0" fmla="#ppt_y+(sin(-2*pi*(1-$))*-#ppt_x+cos(-2*pi*(1-$))*(1-#ppt_y))*(1-$)">
                                          <p:val>
                                            <p:fltVal val="0"/>
                                          </p:val>
                                        </p:tav>
                                        <p:tav tm="100000">
                                          <p:val>
                                            <p:fltVal val="1"/>
                                          </p:val>
                                        </p:tav>
                                      </p:tavLst>
                                    </p:anim>
                                  </p:childTnLst>
                                </p:cTn>
                              </p:par>
                              <p:par>
                                <p:cTn id="59" presetID="15"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1000" fill="hold"/>
                                        <p:tgtEl>
                                          <p:spTgt spid="24"/>
                                        </p:tgtEl>
                                        <p:attrNameLst>
                                          <p:attrName>ppt_w</p:attrName>
                                        </p:attrNameLst>
                                      </p:cBhvr>
                                      <p:tavLst>
                                        <p:tav tm="0">
                                          <p:val>
                                            <p:fltVal val="0"/>
                                          </p:val>
                                        </p:tav>
                                        <p:tav tm="100000">
                                          <p:val>
                                            <p:strVal val="#ppt_w"/>
                                          </p:val>
                                        </p:tav>
                                      </p:tavLst>
                                    </p:anim>
                                    <p:anim calcmode="lin" valueType="num">
                                      <p:cBhvr>
                                        <p:cTn id="62" dur="1000" fill="hold"/>
                                        <p:tgtEl>
                                          <p:spTgt spid="24"/>
                                        </p:tgtEl>
                                        <p:attrNameLst>
                                          <p:attrName>ppt_h</p:attrName>
                                        </p:attrNameLst>
                                      </p:cBhvr>
                                      <p:tavLst>
                                        <p:tav tm="0">
                                          <p:val>
                                            <p:fltVal val="0"/>
                                          </p:val>
                                        </p:tav>
                                        <p:tav tm="100000">
                                          <p:val>
                                            <p:strVal val="#ppt_h"/>
                                          </p:val>
                                        </p:tav>
                                      </p:tavLst>
                                    </p:anim>
                                    <p:anim calcmode="lin" valueType="num">
                                      <p:cBhvr>
                                        <p:cTn id="63"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64" dur="1000" fill="hold"/>
                                        <p:tgtEl>
                                          <p:spTgt spid="24"/>
                                        </p:tgtEl>
                                        <p:attrNameLst>
                                          <p:attrName>ppt_y</p:attrName>
                                        </p:attrNameLst>
                                      </p:cBhvr>
                                      <p:tavLst>
                                        <p:tav tm="0" fmla="#ppt_y+(sin(-2*pi*(1-$))*-#ppt_x+cos(-2*pi*(1-$))*(1-#ppt_y))*(1-$)">
                                          <p:val>
                                            <p:fltVal val="0"/>
                                          </p:val>
                                        </p:tav>
                                        <p:tav tm="100000">
                                          <p:val>
                                            <p:fltVal val="1"/>
                                          </p:val>
                                        </p:tav>
                                      </p:tavLst>
                                    </p:anim>
                                  </p:childTnLst>
                                </p:cTn>
                              </p:par>
                              <p:par>
                                <p:cTn id="65" presetID="15"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p:cTn id="67" dur="1000" fill="hold"/>
                                        <p:tgtEl>
                                          <p:spTgt spid="26"/>
                                        </p:tgtEl>
                                        <p:attrNameLst>
                                          <p:attrName>ppt_w</p:attrName>
                                        </p:attrNameLst>
                                      </p:cBhvr>
                                      <p:tavLst>
                                        <p:tav tm="0">
                                          <p:val>
                                            <p:fltVal val="0"/>
                                          </p:val>
                                        </p:tav>
                                        <p:tav tm="100000">
                                          <p:val>
                                            <p:strVal val="#ppt_w"/>
                                          </p:val>
                                        </p:tav>
                                      </p:tavLst>
                                    </p:anim>
                                    <p:anim calcmode="lin" valueType="num">
                                      <p:cBhvr>
                                        <p:cTn id="68" dur="1000" fill="hold"/>
                                        <p:tgtEl>
                                          <p:spTgt spid="26"/>
                                        </p:tgtEl>
                                        <p:attrNameLst>
                                          <p:attrName>ppt_h</p:attrName>
                                        </p:attrNameLst>
                                      </p:cBhvr>
                                      <p:tavLst>
                                        <p:tav tm="0">
                                          <p:val>
                                            <p:fltVal val="0"/>
                                          </p:val>
                                        </p:tav>
                                        <p:tav tm="100000">
                                          <p:val>
                                            <p:strVal val="#ppt_h"/>
                                          </p:val>
                                        </p:tav>
                                      </p:tavLst>
                                    </p:anim>
                                    <p:anim calcmode="lin" valueType="num">
                                      <p:cBhvr>
                                        <p:cTn id="69" dur="1000" fill="hold"/>
                                        <p:tgtEl>
                                          <p:spTgt spid="26"/>
                                        </p:tgtEl>
                                        <p:attrNameLst>
                                          <p:attrName>ppt_x</p:attrName>
                                        </p:attrNameLst>
                                      </p:cBhvr>
                                      <p:tavLst>
                                        <p:tav tm="0" fmla="#ppt_x+(cos(-2*pi*(1-$))*-#ppt_x-sin(-2*pi*(1-$))*(1-#ppt_y))*(1-$)">
                                          <p:val>
                                            <p:fltVal val="0"/>
                                          </p:val>
                                        </p:tav>
                                        <p:tav tm="100000">
                                          <p:val>
                                            <p:fltVal val="1"/>
                                          </p:val>
                                        </p:tav>
                                      </p:tavLst>
                                    </p:anim>
                                    <p:anim calcmode="lin" valueType="num">
                                      <p:cBhvr>
                                        <p:cTn id="70" dur="1000" fill="hold"/>
                                        <p:tgtEl>
                                          <p:spTgt spid="26"/>
                                        </p:tgtEl>
                                        <p:attrNameLst>
                                          <p:attrName>ppt_y</p:attrName>
                                        </p:attrNameLst>
                                      </p:cBhvr>
                                      <p:tavLst>
                                        <p:tav tm="0" fmla="#ppt_y+(sin(-2*pi*(1-$))*-#ppt_x+cos(-2*pi*(1-$))*(1-#ppt_y))*(1-$)">
                                          <p:val>
                                            <p:fltVal val="0"/>
                                          </p:val>
                                        </p:tav>
                                        <p:tav tm="100000">
                                          <p:val>
                                            <p:fltVal val="1"/>
                                          </p:val>
                                        </p:tav>
                                      </p:tavLst>
                                    </p:anim>
                                  </p:childTnLst>
                                </p:cTn>
                              </p:par>
                              <p:par>
                                <p:cTn id="71" presetID="15" presetClass="entr" presetSubtype="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 calcmode="lin" valueType="num">
                                      <p:cBhvr>
                                        <p:cTn id="73" dur="1000" fill="hold"/>
                                        <p:tgtEl>
                                          <p:spTgt spid="27"/>
                                        </p:tgtEl>
                                        <p:attrNameLst>
                                          <p:attrName>ppt_w</p:attrName>
                                        </p:attrNameLst>
                                      </p:cBhvr>
                                      <p:tavLst>
                                        <p:tav tm="0">
                                          <p:val>
                                            <p:fltVal val="0"/>
                                          </p:val>
                                        </p:tav>
                                        <p:tav tm="100000">
                                          <p:val>
                                            <p:strVal val="#ppt_w"/>
                                          </p:val>
                                        </p:tav>
                                      </p:tavLst>
                                    </p:anim>
                                    <p:anim calcmode="lin" valueType="num">
                                      <p:cBhvr>
                                        <p:cTn id="74" dur="1000" fill="hold"/>
                                        <p:tgtEl>
                                          <p:spTgt spid="27"/>
                                        </p:tgtEl>
                                        <p:attrNameLst>
                                          <p:attrName>ppt_h</p:attrName>
                                        </p:attrNameLst>
                                      </p:cBhvr>
                                      <p:tavLst>
                                        <p:tav tm="0">
                                          <p:val>
                                            <p:fltVal val="0"/>
                                          </p:val>
                                        </p:tav>
                                        <p:tav tm="100000">
                                          <p:val>
                                            <p:strVal val="#ppt_h"/>
                                          </p:val>
                                        </p:tav>
                                      </p:tavLst>
                                    </p:anim>
                                    <p:anim calcmode="lin" valueType="num">
                                      <p:cBhvr>
                                        <p:cTn id="75" dur="1000" fill="hold"/>
                                        <p:tgtEl>
                                          <p:spTgt spid="27"/>
                                        </p:tgtEl>
                                        <p:attrNameLst>
                                          <p:attrName>ppt_x</p:attrName>
                                        </p:attrNameLst>
                                      </p:cBhvr>
                                      <p:tavLst>
                                        <p:tav tm="0" fmla="#ppt_x+(cos(-2*pi*(1-$))*-#ppt_x-sin(-2*pi*(1-$))*(1-#ppt_y))*(1-$)">
                                          <p:val>
                                            <p:fltVal val="0"/>
                                          </p:val>
                                        </p:tav>
                                        <p:tav tm="100000">
                                          <p:val>
                                            <p:fltVal val="1"/>
                                          </p:val>
                                        </p:tav>
                                      </p:tavLst>
                                    </p:anim>
                                    <p:anim calcmode="lin" valueType="num">
                                      <p:cBhvr>
                                        <p:cTn id="76" dur="1000" fill="hold"/>
                                        <p:tgtEl>
                                          <p:spTgt spid="27"/>
                                        </p:tgtEl>
                                        <p:attrNameLst>
                                          <p:attrName>ppt_y</p:attrName>
                                        </p:attrNameLst>
                                      </p:cBhvr>
                                      <p:tavLst>
                                        <p:tav tm="0" fmla="#ppt_y+(sin(-2*pi*(1-$))*-#ppt_x+cos(-2*pi*(1-$))*(1-#ppt_y))*(1-$)">
                                          <p:val>
                                            <p:fltVal val="0"/>
                                          </p:val>
                                        </p:tav>
                                        <p:tav tm="100000">
                                          <p:val>
                                            <p:fltVal val="1"/>
                                          </p:val>
                                        </p:tav>
                                      </p:tavLst>
                                    </p:anim>
                                  </p:childTnLst>
                                </p:cTn>
                              </p:par>
                              <p:par>
                                <p:cTn id="77" presetID="15" presetClass="entr" presetSubtype="0" fill="hold" nodeType="with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p:cTn id="79" dur="1000" fill="hold"/>
                                        <p:tgtEl>
                                          <p:spTgt spid="28"/>
                                        </p:tgtEl>
                                        <p:attrNameLst>
                                          <p:attrName>ppt_w</p:attrName>
                                        </p:attrNameLst>
                                      </p:cBhvr>
                                      <p:tavLst>
                                        <p:tav tm="0">
                                          <p:val>
                                            <p:fltVal val="0"/>
                                          </p:val>
                                        </p:tav>
                                        <p:tav tm="100000">
                                          <p:val>
                                            <p:strVal val="#ppt_w"/>
                                          </p:val>
                                        </p:tav>
                                      </p:tavLst>
                                    </p:anim>
                                    <p:anim calcmode="lin" valueType="num">
                                      <p:cBhvr>
                                        <p:cTn id="80" dur="1000" fill="hold"/>
                                        <p:tgtEl>
                                          <p:spTgt spid="28"/>
                                        </p:tgtEl>
                                        <p:attrNameLst>
                                          <p:attrName>ppt_h</p:attrName>
                                        </p:attrNameLst>
                                      </p:cBhvr>
                                      <p:tavLst>
                                        <p:tav tm="0">
                                          <p:val>
                                            <p:fltVal val="0"/>
                                          </p:val>
                                        </p:tav>
                                        <p:tav tm="100000">
                                          <p:val>
                                            <p:strVal val="#ppt_h"/>
                                          </p:val>
                                        </p:tav>
                                      </p:tavLst>
                                    </p:anim>
                                    <p:anim calcmode="lin" valueType="num">
                                      <p:cBhvr>
                                        <p:cTn id="81" dur="1000" fill="hold"/>
                                        <p:tgtEl>
                                          <p:spTgt spid="28"/>
                                        </p:tgtEl>
                                        <p:attrNameLst>
                                          <p:attrName>ppt_x</p:attrName>
                                        </p:attrNameLst>
                                      </p:cBhvr>
                                      <p:tavLst>
                                        <p:tav tm="0" fmla="#ppt_x+(cos(-2*pi*(1-$))*-#ppt_x-sin(-2*pi*(1-$))*(1-#ppt_y))*(1-$)">
                                          <p:val>
                                            <p:fltVal val="0"/>
                                          </p:val>
                                        </p:tav>
                                        <p:tav tm="100000">
                                          <p:val>
                                            <p:fltVal val="1"/>
                                          </p:val>
                                        </p:tav>
                                      </p:tavLst>
                                    </p:anim>
                                    <p:anim calcmode="lin" valueType="num">
                                      <p:cBhvr>
                                        <p:cTn id="82" dur="1000" fill="hold"/>
                                        <p:tgtEl>
                                          <p:spTgt spid="28"/>
                                        </p:tgtEl>
                                        <p:attrNameLst>
                                          <p:attrName>ppt_y</p:attrName>
                                        </p:attrNameLst>
                                      </p:cBhvr>
                                      <p:tavLst>
                                        <p:tav tm="0" fmla="#ppt_y+(sin(-2*pi*(1-$))*-#ppt_x+cos(-2*pi*(1-$))*(1-#ppt_y))*(1-$)">
                                          <p:val>
                                            <p:fltVal val="0"/>
                                          </p:val>
                                        </p:tav>
                                        <p:tav tm="100000">
                                          <p:val>
                                            <p:fltVal val="1"/>
                                          </p:val>
                                        </p:tav>
                                      </p:tavLst>
                                    </p:anim>
                                  </p:childTnLst>
                                </p:cTn>
                              </p:par>
                              <p:par>
                                <p:cTn id="83" presetID="15" presetClass="entr" presetSubtype="0" fill="hold" nodeType="withEffect">
                                  <p:stCondLst>
                                    <p:cond delay="0"/>
                                  </p:stCondLst>
                                  <p:childTnLst>
                                    <p:set>
                                      <p:cBhvr>
                                        <p:cTn id="84" dur="1" fill="hold">
                                          <p:stCondLst>
                                            <p:cond delay="0"/>
                                          </p:stCondLst>
                                        </p:cTn>
                                        <p:tgtEl>
                                          <p:spTgt spid="29"/>
                                        </p:tgtEl>
                                        <p:attrNameLst>
                                          <p:attrName>style.visibility</p:attrName>
                                        </p:attrNameLst>
                                      </p:cBhvr>
                                      <p:to>
                                        <p:strVal val="visible"/>
                                      </p:to>
                                    </p:set>
                                    <p:anim calcmode="lin" valueType="num">
                                      <p:cBhvr>
                                        <p:cTn id="85" dur="1000" fill="hold"/>
                                        <p:tgtEl>
                                          <p:spTgt spid="29"/>
                                        </p:tgtEl>
                                        <p:attrNameLst>
                                          <p:attrName>ppt_w</p:attrName>
                                        </p:attrNameLst>
                                      </p:cBhvr>
                                      <p:tavLst>
                                        <p:tav tm="0">
                                          <p:val>
                                            <p:fltVal val="0"/>
                                          </p:val>
                                        </p:tav>
                                        <p:tav tm="100000">
                                          <p:val>
                                            <p:strVal val="#ppt_w"/>
                                          </p:val>
                                        </p:tav>
                                      </p:tavLst>
                                    </p:anim>
                                    <p:anim calcmode="lin" valueType="num">
                                      <p:cBhvr>
                                        <p:cTn id="86" dur="1000" fill="hold"/>
                                        <p:tgtEl>
                                          <p:spTgt spid="29"/>
                                        </p:tgtEl>
                                        <p:attrNameLst>
                                          <p:attrName>ppt_h</p:attrName>
                                        </p:attrNameLst>
                                      </p:cBhvr>
                                      <p:tavLst>
                                        <p:tav tm="0">
                                          <p:val>
                                            <p:fltVal val="0"/>
                                          </p:val>
                                        </p:tav>
                                        <p:tav tm="100000">
                                          <p:val>
                                            <p:strVal val="#ppt_h"/>
                                          </p:val>
                                        </p:tav>
                                      </p:tavLst>
                                    </p:anim>
                                    <p:anim calcmode="lin" valueType="num">
                                      <p:cBhvr>
                                        <p:cTn id="87" dur="1000" fill="hold"/>
                                        <p:tgtEl>
                                          <p:spTgt spid="29"/>
                                        </p:tgtEl>
                                        <p:attrNameLst>
                                          <p:attrName>ppt_x</p:attrName>
                                        </p:attrNameLst>
                                      </p:cBhvr>
                                      <p:tavLst>
                                        <p:tav tm="0" fmla="#ppt_x+(cos(-2*pi*(1-$))*-#ppt_x-sin(-2*pi*(1-$))*(1-#ppt_y))*(1-$)">
                                          <p:val>
                                            <p:fltVal val="0"/>
                                          </p:val>
                                        </p:tav>
                                        <p:tav tm="100000">
                                          <p:val>
                                            <p:fltVal val="1"/>
                                          </p:val>
                                        </p:tav>
                                      </p:tavLst>
                                    </p:anim>
                                    <p:anim calcmode="lin" valueType="num">
                                      <p:cBhvr>
                                        <p:cTn id="88" dur="1000" fill="hold"/>
                                        <p:tgtEl>
                                          <p:spTgt spid="29"/>
                                        </p:tgtEl>
                                        <p:attrNameLst>
                                          <p:attrName>ppt_y</p:attrName>
                                        </p:attrNameLst>
                                      </p:cBhvr>
                                      <p:tavLst>
                                        <p:tav tm="0" fmla="#ppt_y+(sin(-2*pi*(1-$))*-#ppt_x+cos(-2*pi*(1-$))*(1-#ppt_y))*(1-$)">
                                          <p:val>
                                            <p:fltVal val="0"/>
                                          </p:val>
                                        </p:tav>
                                        <p:tav tm="100000">
                                          <p:val>
                                            <p:fltVal val="1"/>
                                          </p:val>
                                        </p:tav>
                                      </p:tavLst>
                                    </p:anim>
                                  </p:childTnLst>
                                </p:cTn>
                              </p:par>
                              <p:par>
                                <p:cTn id="89" presetID="15" presetClass="entr" presetSubtype="0" fill="hold" nodeType="withEffect">
                                  <p:stCondLst>
                                    <p:cond delay="0"/>
                                  </p:stCondLst>
                                  <p:childTnLst>
                                    <p:set>
                                      <p:cBhvr>
                                        <p:cTn id="90" dur="1" fill="hold">
                                          <p:stCondLst>
                                            <p:cond delay="0"/>
                                          </p:stCondLst>
                                        </p:cTn>
                                        <p:tgtEl>
                                          <p:spTgt spid="25"/>
                                        </p:tgtEl>
                                        <p:attrNameLst>
                                          <p:attrName>style.visibility</p:attrName>
                                        </p:attrNameLst>
                                      </p:cBhvr>
                                      <p:to>
                                        <p:strVal val="visible"/>
                                      </p:to>
                                    </p:set>
                                    <p:anim calcmode="lin" valueType="num">
                                      <p:cBhvr>
                                        <p:cTn id="91" dur="1000" fill="hold"/>
                                        <p:tgtEl>
                                          <p:spTgt spid="25"/>
                                        </p:tgtEl>
                                        <p:attrNameLst>
                                          <p:attrName>ppt_w</p:attrName>
                                        </p:attrNameLst>
                                      </p:cBhvr>
                                      <p:tavLst>
                                        <p:tav tm="0">
                                          <p:val>
                                            <p:fltVal val="0"/>
                                          </p:val>
                                        </p:tav>
                                        <p:tav tm="100000">
                                          <p:val>
                                            <p:strVal val="#ppt_w"/>
                                          </p:val>
                                        </p:tav>
                                      </p:tavLst>
                                    </p:anim>
                                    <p:anim calcmode="lin" valueType="num">
                                      <p:cBhvr>
                                        <p:cTn id="92" dur="1000" fill="hold"/>
                                        <p:tgtEl>
                                          <p:spTgt spid="25"/>
                                        </p:tgtEl>
                                        <p:attrNameLst>
                                          <p:attrName>ppt_h</p:attrName>
                                        </p:attrNameLst>
                                      </p:cBhvr>
                                      <p:tavLst>
                                        <p:tav tm="0">
                                          <p:val>
                                            <p:fltVal val="0"/>
                                          </p:val>
                                        </p:tav>
                                        <p:tav tm="100000">
                                          <p:val>
                                            <p:strVal val="#ppt_h"/>
                                          </p:val>
                                        </p:tav>
                                      </p:tavLst>
                                    </p:anim>
                                    <p:anim calcmode="lin" valueType="num">
                                      <p:cBhvr>
                                        <p:cTn id="93" dur="1000" fill="hold"/>
                                        <p:tgtEl>
                                          <p:spTgt spid="25"/>
                                        </p:tgtEl>
                                        <p:attrNameLst>
                                          <p:attrName>ppt_x</p:attrName>
                                        </p:attrNameLst>
                                      </p:cBhvr>
                                      <p:tavLst>
                                        <p:tav tm="0" fmla="#ppt_x+(cos(-2*pi*(1-$))*-#ppt_x-sin(-2*pi*(1-$))*(1-#ppt_y))*(1-$)">
                                          <p:val>
                                            <p:fltVal val="0"/>
                                          </p:val>
                                        </p:tav>
                                        <p:tav tm="100000">
                                          <p:val>
                                            <p:fltVal val="1"/>
                                          </p:val>
                                        </p:tav>
                                      </p:tavLst>
                                    </p:anim>
                                    <p:anim calcmode="lin" valueType="num">
                                      <p:cBhvr>
                                        <p:cTn id="94" dur="1000" fill="hold"/>
                                        <p:tgtEl>
                                          <p:spTgt spid="2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8"/>
                                        </p:tgtEl>
                                        <p:attrNameLst>
                                          <p:attrName>style.visibility</p:attrName>
                                        </p:attrNameLst>
                                      </p:cBhvr>
                                      <p:to>
                                        <p:strVal val="visible"/>
                                      </p:to>
                                    </p:set>
                                    <p:animEffect transition="in" filter="fade">
                                      <p:cBhvr>
                                        <p:cTn id="99" dur="1000"/>
                                        <p:tgtEl>
                                          <p:spTgt spid="8"/>
                                        </p:tgtEl>
                                      </p:cBhvr>
                                    </p:animEffect>
                                    <p:anim calcmode="lin" valueType="num">
                                      <p:cBhvr>
                                        <p:cTn id="100" dur="1000" fill="hold"/>
                                        <p:tgtEl>
                                          <p:spTgt spid="8"/>
                                        </p:tgtEl>
                                        <p:attrNameLst>
                                          <p:attrName>ppt_x</p:attrName>
                                        </p:attrNameLst>
                                      </p:cBhvr>
                                      <p:tavLst>
                                        <p:tav tm="0">
                                          <p:val>
                                            <p:strVal val="#ppt_x"/>
                                          </p:val>
                                        </p:tav>
                                        <p:tav tm="100000">
                                          <p:val>
                                            <p:strVal val="#ppt_x"/>
                                          </p:val>
                                        </p:tav>
                                      </p:tavLst>
                                    </p:anim>
                                    <p:anim calcmode="lin" valueType="num">
                                      <p:cBhvr>
                                        <p:cTn id="101" dur="1000" fill="hold"/>
                                        <p:tgtEl>
                                          <p:spTgt spid="8"/>
                                        </p:tgtEl>
                                        <p:attrNameLst>
                                          <p:attrName>ppt_y</p:attrName>
                                        </p:attrNameLst>
                                      </p:cBhvr>
                                      <p:tavLst>
                                        <p:tav tm="0">
                                          <p:val>
                                            <p:strVal val="#ppt_y+.1"/>
                                          </p:val>
                                        </p:tav>
                                        <p:tav tm="100000">
                                          <p:val>
                                            <p:strVal val="#ppt_y"/>
                                          </p:val>
                                        </p:tav>
                                      </p:tavLst>
                                    </p:anim>
                                  </p:childTnLst>
                                </p:cTn>
                              </p:par>
                            </p:childTnLst>
                          </p:cTn>
                        </p:par>
                        <p:par>
                          <p:cTn id="102" fill="hold">
                            <p:stCondLst>
                              <p:cond delay="1000"/>
                            </p:stCondLst>
                            <p:childTnLst>
                              <p:par>
                                <p:cTn id="103" presetID="41" presetClass="entr" presetSubtype="0" fill="hold" grpId="0" nodeType="afterEffect">
                                  <p:stCondLst>
                                    <p:cond delay="0"/>
                                  </p:stCondLst>
                                  <p:iterate type="lt">
                                    <p:tmPct val="10000"/>
                                  </p:iterate>
                                  <p:childTnLst>
                                    <p:set>
                                      <p:cBhvr>
                                        <p:cTn id="104" dur="1" fill="hold">
                                          <p:stCondLst>
                                            <p:cond delay="0"/>
                                          </p:stCondLst>
                                        </p:cTn>
                                        <p:tgtEl>
                                          <p:spTgt spid="31"/>
                                        </p:tgtEl>
                                        <p:attrNameLst>
                                          <p:attrName>style.visibility</p:attrName>
                                        </p:attrNameLst>
                                      </p:cBhvr>
                                      <p:to>
                                        <p:strVal val="visible"/>
                                      </p:to>
                                    </p:set>
                                    <p:anim calcmode="lin" valueType="num">
                                      <p:cBhvr>
                                        <p:cTn id="105"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106" dur="500" fill="hold"/>
                                        <p:tgtEl>
                                          <p:spTgt spid="31"/>
                                        </p:tgtEl>
                                        <p:attrNameLst>
                                          <p:attrName>ppt_y</p:attrName>
                                        </p:attrNameLst>
                                      </p:cBhvr>
                                      <p:tavLst>
                                        <p:tav tm="0">
                                          <p:val>
                                            <p:strVal val="#ppt_y"/>
                                          </p:val>
                                        </p:tav>
                                        <p:tav tm="100000">
                                          <p:val>
                                            <p:strVal val="#ppt_y"/>
                                          </p:val>
                                        </p:tav>
                                      </p:tavLst>
                                    </p:anim>
                                    <p:anim calcmode="lin" valueType="num">
                                      <p:cBhvr>
                                        <p:cTn id="107"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8"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09" dur="500" tmFilter="0,0; .5, 1; 1, 1"/>
                                        <p:tgtEl>
                                          <p:spTgt spid="31"/>
                                        </p:tgtEl>
                                      </p:cBhvr>
                                    </p:animEffect>
                                  </p:childTnLst>
                                </p:cTn>
                              </p:par>
                            </p:childTnLst>
                          </p:cTn>
                        </p:par>
                        <p:par>
                          <p:cTn id="110" fill="hold">
                            <p:stCondLst>
                              <p:cond delay="1950"/>
                            </p:stCondLst>
                            <p:childTnLst>
                              <p:par>
                                <p:cTn id="111" presetID="26" presetClass="emph" presetSubtype="0" fill="hold" grpId="1" nodeType="afterEffect">
                                  <p:stCondLst>
                                    <p:cond delay="0"/>
                                  </p:stCondLst>
                                  <p:iterate type="lt">
                                    <p:tmPct val="0"/>
                                  </p:iterate>
                                  <p:childTnLst>
                                    <p:animEffect transition="out" filter="fade">
                                      <p:cBhvr>
                                        <p:cTn id="112" dur="500" tmFilter="0, 0; .2, .5; .8, .5; 1, 0"/>
                                        <p:tgtEl>
                                          <p:spTgt spid="31"/>
                                        </p:tgtEl>
                                      </p:cBhvr>
                                    </p:animEffect>
                                    <p:animScale>
                                      <p:cBhvr>
                                        <p:cTn id="113" dur="250" autoRev="1" fill="hold"/>
                                        <p:tgtEl>
                                          <p:spTgt spid="31"/>
                                        </p:tgtEl>
                                      </p:cBhvr>
                                      <p:by x="105000" y="105000"/>
                                    </p:animScale>
                                  </p:childTnLst>
                                </p:cTn>
                              </p:par>
                            </p:childTnLst>
                          </p:cTn>
                        </p:par>
                        <p:par>
                          <p:cTn id="114" fill="hold">
                            <p:stCondLst>
                              <p:cond delay="2450"/>
                            </p:stCondLst>
                            <p:childTnLst>
                              <p:par>
                                <p:cTn id="115" presetID="41" presetClass="entr" presetSubtype="0" fill="hold" grpId="0" nodeType="afterEffect">
                                  <p:stCondLst>
                                    <p:cond delay="0"/>
                                  </p:stCondLst>
                                  <p:iterate type="lt">
                                    <p:tmPct val="10000"/>
                                  </p:iterate>
                                  <p:childTnLst>
                                    <p:set>
                                      <p:cBhvr>
                                        <p:cTn id="116" dur="1" fill="hold">
                                          <p:stCondLst>
                                            <p:cond delay="0"/>
                                          </p:stCondLst>
                                        </p:cTn>
                                        <p:tgtEl>
                                          <p:spTgt spid="32"/>
                                        </p:tgtEl>
                                        <p:attrNameLst>
                                          <p:attrName>style.visibility</p:attrName>
                                        </p:attrNameLst>
                                      </p:cBhvr>
                                      <p:to>
                                        <p:strVal val="visible"/>
                                      </p:to>
                                    </p:set>
                                    <p:anim calcmode="lin" valueType="num">
                                      <p:cBhvr>
                                        <p:cTn id="117"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18" dur="500" fill="hold"/>
                                        <p:tgtEl>
                                          <p:spTgt spid="32"/>
                                        </p:tgtEl>
                                        <p:attrNameLst>
                                          <p:attrName>ppt_y</p:attrName>
                                        </p:attrNameLst>
                                      </p:cBhvr>
                                      <p:tavLst>
                                        <p:tav tm="0">
                                          <p:val>
                                            <p:strVal val="#ppt_y"/>
                                          </p:val>
                                        </p:tav>
                                        <p:tav tm="100000">
                                          <p:val>
                                            <p:strVal val="#ppt_y"/>
                                          </p:val>
                                        </p:tav>
                                      </p:tavLst>
                                    </p:anim>
                                    <p:anim calcmode="lin" valueType="num">
                                      <p:cBhvr>
                                        <p:cTn id="119"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20"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21" dur="500" tmFilter="0,0; .5, 1; 1, 1"/>
                                        <p:tgtEl>
                                          <p:spTgt spid="32"/>
                                        </p:tgtEl>
                                      </p:cBhvr>
                                    </p:animEffect>
                                  </p:childTnLst>
                                </p:cTn>
                              </p:par>
                            </p:childTnLst>
                          </p:cTn>
                        </p:par>
                        <p:par>
                          <p:cTn id="122" fill="hold">
                            <p:stCondLst>
                              <p:cond delay="3400"/>
                            </p:stCondLst>
                            <p:childTnLst>
                              <p:par>
                                <p:cTn id="123" presetID="26" presetClass="emph" presetSubtype="0" fill="hold" grpId="1" nodeType="afterEffect">
                                  <p:stCondLst>
                                    <p:cond delay="0"/>
                                  </p:stCondLst>
                                  <p:iterate type="lt">
                                    <p:tmPct val="0"/>
                                  </p:iterate>
                                  <p:childTnLst>
                                    <p:animEffect transition="out" filter="fade">
                                      <p:cBhvr>
                                        <p:cTn id="124" dur="500" tmFilter="0, 0; .2, .5; .8, .5; 1, 0"/>
                                        <p:tgtEl>
                                          <p:spTgt spid="32"/>
                                        </p:tgtEl>
                                      </p:cBhvr>
                                    </p:animEffect>
                                    <p:animScale>
                                      <p:cBhvr>
                                        <p:cTn id="125" dur="250" autoRev="1" fill="hold"/>
                                        <p:tgtEl>
                                          <p:spTgt spid="3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6" grpId="0" animBg="1"/>
      <p:bldP spid="27" grpId="0" animBg="1"/>
      <p:bldP spid="31" grpId="0"/>
      <p:bldP spid="31" grpId="1"/>
      <p:bldP spid="32" grpId="0"/>
      <p:bldP spid="32"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noChangeArrowheads="1"/>
          </p:cNvSpPr>
          <p:nvPr>
            <p:ph type="title" idx="4294967295"/>
          </p:nvPr>
        </p:nvSpPr>
        <p:spPr>
          <a:xfrm>
            <a:off x="1825625" y="476251"/>
            <a:ext cx="8540750" cy="720725"/>
          </a:xfrm>
        </p:spPr>
        <p:txBody>
          <a:bodyPr/>
          <a:lstStyle/>
          <a:p>
            <a:r>
              <a:rPr lang="en-US" altLang="zh-CN" sz="4000">
                <a:latin typeface="Times New Roman" panose="02020603050405020304" pitchFamily="18" charset="0"/>
                <a:cs typeface="Times New Roman" panose="02020603050405020304" pitchFamily="18" charset="0"/>
              </a:rPr>
              <a:t>1.</a:t>
            </a:r>
            <a:r>
              <a:rPr lang="zh-CN" altLang="en-US" sz="4000">
                <a:latin typeface="Times New Roman" panose="02020603050405020304" pitchFamily="18" charset="0"/>
                <a:cs typeface="Times New Roman" panose="02020603050405020304" pitchFamily="18" charset="0"/>
              </a:rPr>
              <a:t>明考夫斯基距离</a:t>
            </a:r>
            <a:endParaRPr lang="zh-CN" altLang="en-US" sz="4000"/>
          </a:p>
        </p:txBody>
      </p:sp>
      <p:sp>
        <p:nvSpPr>
          <p:cNvPr id="14338" name="内容占位符 2"/>
          <p:cNvSpPr>
            <a:spLocks noGrp="1" noChangeArrowheads="1"/>
          </p:cNvSpPr>
          <p:nvPr>
            <p:ph idx="4294967295"/>
          </p:nvPr>
        </p:nvSpPr>
        <p:spPr>
          <a:xfrm>
            <a:off x="1825625" y="1268413"/>
            <a:ext cx="8540750" cy="4830762"/>
          </a:xfrm>
        </p:spPr>
        <p:txBody>
          <a:bodyPr>
            <a:normAutofit lnSpcReduction="10000"/>
          </a:bodyPr>
          <a:lstStyle/>
          <a:p>
            <a:r>
              <a:rPr lang="zh-CN" altLang="en-US" sz="2400">
                <a:solidFill>
                  <a:srgbClr val="000000"/>
                </a:solidFill>
                <a:latin typeface="Times New Roman" panose="02020603050405020304" pitchFamily="18" charset="0"/>
                <a:cs typeface="Times New Roman" panose="02020603050405020304" pitchFamily="18" charset="0"/>
              </a:rPr>
              <a:t>第</a:t>
            </a:r>
            <a:r>
              <a:rPr lang="en-US" altLang="zh-CN" sz="2400" i="1">
                <a:solidFill>
                  <a:srgbClr val="000000"/>
                </a:solidFill>
                <a:latin typeface="Times New Roman" panose="02020603050405020304" pitchFamily="18" charset="0"/>
                <a:cs typeface="Times New Roman" panose="02020603050405020304" pitchFamily="18" charset="0"/>
              </a:rPr>
              <a:t>i</a:t>
            </a:r>
            <a:r>
              <a:rPr lang="zh-CN" altLang="en-US" sz="2400">
                <a:solidFill>
                  <a:srgbClr val="000000"/>
                </a:solidFill>
                <a:latin typeface="Times New Roman" panose="02020603050405020304" pitchFamily="18" charset="0"/>
                <a:cs typeface="Times New Roman" panose="02020603050405020304" pitchFamily="18" charset="0"/>
              </a:rPr>
              <a:t>个样品与第</a:t>
            </a:r>
            <a:r>
              <a:rPr lang="en-US" altLang="zh-CN" sz="2400" i="1">
                <a:solidFill>
                  <a:srgbClr val="000000"/>
                </a:solidFill>
                <a:latin typeface="Times New Roman" panose="02020603050405020304" pitchFamily="18" charset="0"/>
                <a:cs typeface="Times New Roman" panose="02020603050405020304" pitchFamily="18" charset="0"/>
              </a:rPr>
              <a:t>j</a:t>
            </a:r>
            <a:r>
              <a:rPr lang="zh-CN" altLang="en-US" sz="2400">
                <a:solidFill>
                  <a:srgbClr val="000000"/>
                </a:solidFill>
                <a:latin typeface="Times New Roman" panose="02020603050405020304" pitchFamily="18" charset="0"/>
                <a:cs typeface="Times New Roman" panose="02020603050405020304" pitchFamily="18" charset="0"/>
              </a:rPr>
              <a:t>个样品间的</a:t>
            </a:r>
            <a:r>
              <a:rPr lang="zh-CN" altLang="en-US" sz="2400">
                <a:solidFill>
                  <a:srgbClr val="2D2D8A"/>
                </a:solidFill>
                <a:latin typeface="Times New Roman" panose="02020603050405020304" pitchFamily="18" charset="0"/>
                <a:cs typeface="Times New Roman" panose="02020603050405020304" pitchFamily="18" charset="0"/>
              </a:rPr>
              <a:t>明考夫斯基距离</a:t>
            </a:r>
            <a:r>
              <a:rPr lang="zh-CN" altLang="en-US" sz="2400">
                <a:solidFill>
                  <a:srgbClr val="000000"/>
                </a:solidFill>
                <a:latin typeface="Times New Roman" panose="02020603050405020304" pitchFamily="18" charset="0"/>
                <a:cs typeface="Times New Roman" panose="02020603050405020304" pitchFamily="18" charset="0"/>
              </a:rPr>
              <a:t>（简称</a:t>
            </a:r>
            <a:r>
              <a:rPr lang="zh-CN" altLang="en-US" sz="2400">
                <a:solidFill>
                  <a:srgbClr val="2D2D8A"/>
                </a:solidFill>
                <a:latin typeface="Times New Roman" panose="02020603050405020304" pitchFamily="18" charset="0"/>
                <a:cs typeface="Times New Roman" panose="02020603050405020304" pitchFamily="18" charset="0"/>
              </a:rPr>
              <a:t>明氏距离</a:t>
            </a:r>
            <a:r>
              <a:rPr lang="zh-CN" altLang="en-US" sz="2400">
                <a:solidFill>
                  <a:srgbClr val="000000"/>
                </a:solidFill>
                <a:latin typeface="Times New Roman" panose="02020603050405020304" pitchFamily="18" charset="0"/>
                <a:cs typeface="Times New Roman" panose="02020603050405020304" pitchFamily="18" charset="0"/>
              </a:rPr>
              <a:t>）定义为</a:t>
            </a:r>
          </a:p>
          <a:p>
            <a:endParaRPr lang="en-US" altLang="zh-CN" sz="2400">
              <a:solidFill>
                <a:srgbClr val="000000"/>
              </a:solidFill>
              <a:latin typeface="Times New Roman" panose="02020603050405020304" pitchFamily="18" charset="0"/>
              <a:cs typeface="Times New Roman" panose="02020603050405020304" pitchFamily="18" charset="0"/>
            </a:endParaRPr>
          </a:p>
          <a:p>
            <a:endParaRPr lang="en-US" altLang="zh-CN" sz="240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a:solidFill>
                  <a:srgbClr val="000000"/>
                </a:solidFill>
                <a:latin typeface="Times New Roman" panose="02020603050405020304" pitchFamily="18" charset="0"/>
                <a:cs typeface="Times New Roman" panose="02020603050405020304" pitchFamily="18" charset="0"/>
              </a:rPr>
              <a:t>	</a:t>
            </a:r>
            <a:r>
              <a:rPr lang="zh-CN" altLang="en-US" sz="2400">
                <a:solidFill>
                  <a:srgbClr val="000000"/>
                </a:solidFill>
                <a:latin typeface="Times New Roman" panose="02020603050405020304" pitchFamily="18" charset="0"/>
                <a:cs typeface="Times New Roman" panose="02020603050405020304" pitchFamily="18" charset="0"/>
              </a:rPr>
              <a:t>这里</a:t>
            </a:r>
            <a:r>
              <a:rPr lang="en-US" altLang="zh-CN" sz="2400" i="1">
                <a:solidFill>
                  <a:srgbClr val="000000"/>
                </a:solidFill>
                <a:latin typeface="Times New Roman" panose="02020603050405020304" pitchFamily="18" charset="0"/>
                <a:cs typeface="Times New Roman" panose="02020603050405020304" pitchFamily="18" charset="0"/>
              </a:rPr>
              <a:t>q</a:t>
            </a:r>
            <a:r>
              <a:rPr lang="zh-CN" altLang="en-US" sz="2400">
                <a:solidFill>
                  <a:srgbClr val="000000"/>
                </a:solidFill>
                <a:latin typeface="Times New Roman" panose="02020603050405020304" pitchFamily="18" charset="0"/>
                <a:cs typeface="Times New Roman" panose="02020603050405020304" pitchFamily="18" charset="0"/>
              </a:rPr>
              <a:t>为某一自然数。明氏距离有以下</a:t>
            </a:r>
            <a:r>
              <a:rPr lang="zh-CN" altLang="en-US" sz="2400">
                <a:solidFill>
                  <a:srgbClr val="2D2D8A"/>
                </a:solidFill>
                <a:latin typeface="Times New Roman" panose="02020603050405020304" pitchFamily="18" charset="0"/>
                <a:cs typeface="Times New Roman" panose="02020603050405020304" pitchFamily="18" charset="0"/>
              </a:rPr>
              <a:t>三种特殊形式</a:t>
            </a:r>
            <a:r>
              <a:rPr lang="zh-CN" altLang="en-US" sz="2400">
                <a:solidFill>
                  <a:srgbClr val="000000"/>
                </a:solidFill>
                <a:latin typeface="Times New Roman" panose="02020603050405020304" pitchFamily="18" charset="0"/>
                <a:cs typeface="Times New Roman" panose="02020603050405020304" pitchFamily="18" charset="0"/>
              </a:rPr>
              <a:t>：</a:t>
            </a:r>
          </a:p>
          <a:p>
            <a:pPr>
              <a:lnSpc>
                <a:spcPct val="150000"/>
              </a:lnSpc>
            </a:pPr>
            <a:r>
              <a:rPr lang="zh-CN" altLang="en-US" sz="2400">
                <a:solidFill>
                  <a:srgbClr val="000000"/>
                </a:solidFill>
                <a:latin typeface="Times New Roman" panose="02020603050405020304" pitchFamily="18" charset="0"/>
                <a:cs typeface="Times New Roman" panose="02020603050405020304" pitchFamily="18" charset="0"/>
              </a:rPr>
              <a:t>（</a:t>
            </a:r>
            <a:r>
              <a:rPr lang="en-US" altLang="zh-CN" sz="2400">
                <a:solidFill>
                  <a:srgbClr val="000000"/>
                </a:solidFill>
                <a:latin typeface="Times New Roman" panose="02020603050405020304" pitchFamily="18" charset="0"/>
                <a:cs typeface="Times New Roman" panose="02020603050405020304" pitchFamily="18" charset="0"/>
              </a:rPr>
              <a:t>i</a:t>
            </a:r>
            <a:r>
              <a:rPr lang="zh-CN" altLang="en-US" sz="2400">
                <a:solidFill>
                  <a:srgbClr val="000000"/>
                </a:solidFill>
                <a:latin typeface="Times New Roman" panose="02020603050405020304" pitchFamily="18" charset="0"/>
                <a:cs typeface="Times New Roman" panose="02020603050405020304" pitchFamily="18" charset="0"/>
              </a:rPr>
              <a:t>）当</a:t>
            </a:r>
            <a:r>
              <a:rPr lang="en-US" altLang="zh-CN" sz="2400" i="1">
                <a:solidFill>
                  <a:srgbClr val="000000"/>
                </a:solidFill>
                <a:latin typeface="Times New Roman" panose="02020603050405020304" pitchFamily="18" charset="0"/>
                <a:cs typeface="Times New Roman" panose="02020603050405020304" pitchFamily="18" charset="0"/>
              </a:rPr>
              <a:t>q</a:t>
            </a:r>
            <a:r>
              <a:rPr lang="en-US" altLang="zh-CN" sz="2400">
                <a:solidFill>
                  <a:srgbClr val="000000"/>
                </a:solidFill>
                <a:latin typeface="Times New Roman" panose="02020603050405020304" pitchFamily="18" charset="0"/>
                <a:cs typeface="Times New Roman" panose="02020603050405020304" pitchFamily="18" charset="0"/>
              </a:rPr>
              <a:t>=1</a:t>
            </a:r>
            <a:r>
              <a:rPr lang="zh-CN" altLang="en-US" sz="2400">
                <a:solidFill>
                  <a:srgbClr val="000000"/>
                </a:solidFill>
                <a:latin typeface="Times New Roman" panose="02020603050405020304" pitchFamily="18" charset="0"/>
                <a:cs typeface="Times New Roman" panose="02020603050405020304" pitchFamily="18" charset="0"/>
              </a:rPr>
              <a:t>时，</a:t>
            </a:r>
            <a:r>
              <a:rPr lang="en-US" altLang="zh-CN" sz="2400">
                <a:solidFill>
                  <a:srgbClr val="000000"/>
                </a:solidFill>
                <a:latin typeface="Times New Roman" panose="02020603050405020304" pitchFamily="18" charset="0"/>
                <a:cs typeface="Times New Roman" panose="02020603050405020304" pitchFamily="18" charset="0"/>
              </a:rPr>
              <a:t>			   </a:t>
            </a:r>
            <a:r>
              <a:rPr lang="zh-CN" altLang="en-US" sz="2400">
                <a:solidFill>
                  <a:srgbClr val="000000"/>
                </a:solidFill>
                <a:latin typeface="Times New Roman" panose="02020603050405020304" pitchFamily="18" charset="0"/>
                <a:cs typeface="Times New Roman" panose="02020603050405020304" pitchFamily="18" charset="0"/>
              </a:rPr>
              <a:t>，称为</a:t>
            </a:r>
            <a:r>
              <a:rPr lang="zh-CN" altLang="en-US" sz="2400">
                <a:solidFill>
                  <a:srgbClr val="2D2D8A"/>
                </a:solidFill>
                <a:latin typeface="Times New Roman" panose="02020603050405020304" pitchFamily="18" charset="0"/>
                <a:cs typeface="Times New Roman" panose="02020603050405020304" pitchFamily="18" charset="0"/>
              </a:rPr>
              <a:t>绝对值距离</a:t>
            </a:r>
            <a:r>
              <a:rPr lang="zh-CN" altLang="en-US" sz="2400">
                <a:solidFill>
                  <a:srgbClr val="000000"/>
                </a:solidFill>
                <a:latin typeface="Times New Roman" panose="02020603050405020304" pitchFamily="18" charset="0"/>
                <a:cs typeface="Times New Roman" panose="02020603050405020304" pitchFamily="18" charset="0"/>
              </a:rPr>
              <a:t>，常被形象地称作</a:t>
            </a:r>
            <a:r>
              <a:rPr lang="en-US" altLang="zh-CN" sz="2400">
                <a:solidFill>
                  <a:srgbClr val="000000"/>
                </a:solidFill>
                <a:latin typeface="Times New Roman" panose="02020603050405020304" pitchFamily="18" charset="0"/>
                <a:cs typeface="Times New Roman" panose="02020603050405020304" pitchFamily="18" charset="0"/>
              </a:rPr>
              <a:t>“</a:t>
            </a:r>
            <a:r>
              <a:rPr lang="zh-CN" altLang="en-US" sz="2400">
                <a:solidFill>
                  <a:srgbClr val="000000"/>
                </a:solidFill>
                <a:latin typeface="Times New Roman" panose="02020603050405020304" pitchFamily="18" charset="0"/>
                <a:cs typeface="Times New Roman" panose="02020603050405020304" pitchFamily="18" charset="0"/>
              </a:rPr>
              <a:t>城市街区</a:t>
            </a:r>
            <a:r>
              <a:rPr lang="en-US" altLang="zh-CN" sz="2400">
                <a:solidFill>
                  <a:srgbClr val="000000"/>
                </a:solidFill>
                <a:latin typeface="Times New Roman" panose="02020603050405020304" pitchFamily="18" charset="0"/>
                <a:cs typeface="Times New Roman" panose="02020603050405020304" pitchFamily="18" charset="0"/>
              </a:rPr>
              <a:t>”</a:t>
            </a:r>
            <a:r>
              <a:rPr lang="zh-CN" altLang="en-US" sz="2400">
                <a:solidFill>
                  <a:srgbClr val="000000"/>
                </a:solidFill>
                <a:latin typeface="Times New Roman" panose="02020603050405020304" pitchFamily="18" charset="0"/>
                <a:cs typeface="Times New Roman" panose="02020603050405020304" pitchFamily="18" charset="0"/>
              </a:rPr>
              <a:t>距离；</a:t>
            </a:r>
            <a:endParaRPr lang="en-US" altLang="zh-CN" sz="2400">
              <a:solidFill>
                <a:srgbClr val="000000"/>
              </a:solidFill>
              <a:latin typeface="Times New Roman" panose="02020603050405020304" pitchFamily="18" charset="0"/>
              <a:cs typeface="Times New Roman" panose="02020603050405020304" pitchFamily="18" charset="0"/>
            </a:endParaRPr>
          </a:p>
          <a:p>
            <a:pPr>
              <a:lnSpc>
                <a:spcPct val="150000"/>
              </a:lnSpc>
            </a:pPr>
            <a:r>
              <a:rPr lang="zh-CN" altLang="en-US" sz="2400">
                <a:solidFill>
                  <a:srgbClr val="000000"/>
                </a:solidFill>
                <a:latin typeface="Times New Roman" panose="02020603050405020304" pitchFamily="18" charset="0"/>
                <a:cs typeface="Times New Roman" panose="02020603050405020304" pitchFamily="18" charset="0"/>
              </a:rPr>
              <a:t>（</a:t>
            </a:r>
            <a:r>
              <a:rPr lang="en-US" altLang="zh-CN" sz="2400">
                <a:solidFill>
                  <a:srgbClr val="000000"/>
                </a:solidFill>
                <a:latin typeface="Times New Roman" panose="02020603050405020304" pitchFamily="18" charset="0"/>
                <a:cs typeface="Times New Roman" panose="02020603050405020304" pitchFamily="18" charset="0"/>
              </a:rPr>
              <a:t>ii</a:t>
            </a:r>
            <a:r>
              <a:rPr lang="zh-CN" altLang="en-US" sz="2400">
                <a:solidFill>
                  <a:srgbClr val="000000"/>
                </a:solidFill>
                <a:latin typeface="Times New Roman" panose="02020603050405020304" pitchFamily="18" charset="0"/>
                <a:cs typeface="Times New Roman" panose="02020603050405020304" pitchFamily="18" charset="0"/>
              </a:rPr>
              <a:t>）当</a:t>
            </a:r>
            <a:r>
              <a:rPr lang="en-US" altLang="zh-CN" sz="2400" i="1">
                <a:solidFill>
                  <a:srgbClr val="000000"/>
                </a:solidFill>
                <a:latin typeface="Times New Roman" panose="02020603050405020304" pitchFamily="18" charset="0"/>
                <a:cs typeface="Times New Roman" panose="02020603050405020304" pitchFamily="18" charset="0"/>
              </a:rPr>
              <a:t>q</a:t>
            </a:r>
            <a:r>
              <a:rPr lang="en-US" altLang="zh-CN" sz="2400">
                <a:solidFill>
                  <a:srgbClr val="000000"/>
                </a:solidFill>
                <a:latin typeface="Times New Roman" panose="02020603050405020304" pitchFamily="18" charset="0"/>
                <a:cs typeface="Times New Roman" panose="02020603050405020304" pitchFamily="18" charset="0"/>
              </a:rPr>
              <a:t>=2</a:t>
            </a:r>
            <a:r>
              <a:rPr lang="zh-CN" altLang="en-US" sz="2400">
                <a:solidFill>
                  <a:srgbClr val="000000"/>
                </a:solidFill>
                <a:latin typeface="Times New Roman" panose="02020603050405020304" pitchFamily="18" charset="0"/>
                <a:cs typeface="Times New Roman" panose="02020603050405020304" pitchFamily="18" charset="0"/>
              </a:rPr>
              <a:t>时，</a:t>
            </a:r>
            <a:r>
              <a:rPr lang="en-US" altLang="zh-CN" sz="2400">
                <a:solidFill>
                  <a:srgbClr val="000000"/>
                </a:solidFill>
                <a:latin typeface="Times New Roman" panose="02020603050405020304" pitchFamily="18" charset="0"/>
                <a:cs typeface="Times New Roman" panose="02020603050405020304" pitchFamily="18" charset="0"/>
              </a:rPr>
              <a:t>			 	</a:t>
            </a:r>
            <a:r>
              <a:rPr lang="zh-CN" altLang="en-US" sz="2400">
                <a:solidFill>
                  <a:srgbClr val="000000"/>
                </a:solidFill>
                <a:latin typeface="Times New Roman" panose="02020603050405020304" pitchFamily="18" charset="0"/>
                <a:cs typeface="Times New Roman" panose="02020603050405020304" pitchFamily="18" charset="0"/>
              </a:rPr>
              <a:t>，称为</a:t>
            </a:r>
            <a:r>
              <a:rPr lang="zh-CN" altLang="en-US" sz="2400">
                <a:solidFill>
                  <a:srgbClr val="2D2D8A"/>
                </a:solidFill>
                <a:latin typeface="Times New Roman" panose="02020603050405020304" pitchFamily="18" charset="0"/>
                <a:cs typeface="Times New Roman" panose="02020603050405020304" pitchFamily="18" charset="0"/>
              </a:rPr>
              <a:t>欧氏距离</a:t>
            </a:r>
            <a:r>
              <a:rPr lang="zh-CN" altLang="en-US" sz="2400">
                <a:solidFill>
                  <a:srgbClr val="000000"/>
                </a:solidFill>
                <a:latin typeface="Times New Roman" panose="02020603050405020304" pitchFamily="18" charset="0"/>
                <a:cs typeface="Times New Roman" panose="02020603050405020304" pitchFamily="18" charset="0"/>
              </a:rPr>
              <a:t>，这是聚类分析中最常用的一个距离；</a:t>
            </a:r>
          </a:p>
          <a:p>
            <a:r>
              <a:rPr lang="zh-CN" altLang="en-US" sz="2400">
                <a:solidFill>
                  <a:srgbClr val="000000"/>
                </a:solidFill>
                <a:latin typeface="Times New Roman" panose="02020603050405020304" pitchFamily="18" charset="0"/>
                <a:cs typeface="Times New Roman" panose="02020603050405020304" pitchFamily="18" charset="0"/>
              </a:rPr>
              <a:t>（</a:t>
            </a:r>
            <a:r>
              <a:rPr lang="en-US" altLang="zh-CN" sz="2400">
                <a:solidFill>
                  <a:srgbClr val="000000"/>
                </a:solidFill>
                <a:latin typeface="Times New Roman" panose="02020603050405020304" pitchFamily="18" charset="0"/>
                <a:cs typeface="Times New Roman" panose="02020603050405020304" pitchFamily="18" charset="0"/>
              </a:rPr>
              <a:t>iii</a:t>
            </a:r>
            <a:r>
              <a:rPr lang="zh-CN" altLang="en-US" sz="2400">
                <a:solidFill>
                  <a:srgbClr val="000000"/>
                </a:solidFill>
                <a:latin typeface="Times New Roman" panose="02020603050405020304" pitchFamily="18" charset="0"/>
                <a:cs typeface="Times New Roman" panose="02020603050405020304" pitchFamily="18" charset="0"/>
              </a:rPr>
              <a:t>）当</a:t>
            </a:r>
            <a:r>
              <a:rPr lang="en-US" altLang="zh-CN" sz="2400" i="1">
                <a:solidFill>
                  <a:srgbClr val="000000"/>
                </a:solidFill>
                <a:latin typeface="Times New Roman" panose="02020603050405020304" pitchFamily="18" charset="0"/>
                <a:cs typeface="Times New Roman" panose="02020603050405020304" pitchFamily="18" charset="0"/>
              </a:rPr>
              <a:t>q</a:t>
            </a:r>
            <a:r>
              <a:rPr lang="en-US" altLang="zh-CN" sz="2400">
                <a:solidFill>
                  <a:srgbClr val="000000"/>
                </a:solidFill>
                <a:latin typeface="Times New Roman" panose="02020603050405020304" pitchFamily="18" charset="0"/>
                <a:cs typeface="Times New Roman" panose="02020603050405020304" pitchFamily="18" charset="0"/>
              </a:rPr>
              <a:t>=∞</a:t>
            </a:r>
            <a:r>
              <a:rPr lang="zh-CN" altLang="en-US" sz="2400">
                <a:solidFill>
                  <a:srgbClr val="000000"/>
                </a:solidFill>
                <a:latin typeface="Times New Roman" panose="02020603050405020304" pitchFamily="18" charset="0"/>
                <a:cs typeface="Times New Roman" panose="02020603050405020304" pitchFamily="18" charset="0"/>
              </a:rPr>
              <a:t>时，</a:t>
            </a:r>
            <a:r>
              <a:rPr lang="en-US" altLang="zh-CN" sz="2400">
                <a:solidFill>
                  <a:srgbClr val="000000"/>
                </a:solidFill>
                <a:latin typeface="Times New Roman" panose="02020603050405020304" pitchFamily="18" charset="0"/>
                <a:cs typeface="Times New Roman" panose="02020603050405020304" pitchFamily="18" charset="0"/>
              </a:rPr>
              <a:t> 			         </a:t>
            </a:r>
            <a:r>
              <a:rPr lang="zh-CN" altLang="en-US" sz="2400">
                <a:solidFill>
                  <a:srgbClr val="000000"/>
                </a:solidFill>
                <a:latin typeface="Times New Roman" panose="02020603050405020304" pitchFamily="18" charset="0"/>
                <a:cs typeface="Times New Roman" panose="02020603050405020304" pitchFamily="18" charset="0"/>
              </a:rPr>
              <a:t>，称为</a:t>
            </a:r>
            <a:r>
              <a:rPr lang="zh-CN" altLang="en-US" sz="2400">
                <a:solidFill>
                  <a:srgbClr val="2D2D8A"/>
                </a:solidFill>
                <a:latin typeface="Times New Roman" panose="02020603050405020304" pitchFamily="18" charset="0"/>
                <a:cs typeface="Times New Roman" panose="02020603050405020304" pitchFamily="18" charset="0"/>
              </a:rPr>
              <a:t>切比雪夫距离</a:t>
            </a:r>
            <a:r>
              <a:rPr lang="zh-CN" altLang="en-US" sz="2400">
                <a:solidFill>
                  <a:srgbClr val="000000"/>
                </a:solidFill>
                <a:latin typeface="Times New Roman" panose="02020603050405020304" pitchFamily="18" charset="0"/>
                <a:cs typeface="Times New Roman" panose="02020603050405020304" pitchFamily="18" charset="0"/>
              </a:rPr>
              <a:t>。</a:t>
            </a:r>
          </a:p>
        </p:txBody>
      </p:sp>
      <p:graphicFrame>
        <p:nvGraphicFramePr>
          <p:cNvPr id="14339" name="对象 14339"/>
          <p:cNvGraphicFramePr>
            <a:graphicFrameLocks noChangeAspect="1"/>
          </p:cNvGraphicFramePr>
          <p:nvPr/>
        </p:nvGraphicFramePr>
        <p:xfrm>
          <a:off x="4583113" y="2060575"/>
          <a:ext cx="3124200" cy="927100"/>
        </p:xfrm>
        <a:graphic>
          <a:graphicData uri="http://schemas.openxmlformats.org/presentationml/2006/ole">
            <mc:AlternateContent xmlns:mc="http://schemas.openxmlformats.org/markup-compatibility/2006">
              <mc:Choice xmlns:v="urn:schemas-microsoft-com:vml" Requires="v">
                <p:oleObj spid="_x0000_s302082" r:id="rId3" imgW="3124517" imgH="927417" progId="Equation.DSMT4">
                  <p:embed/>
                </p:oleObj>
              </mc:Choice>
              <mc:Fallback>
                <p:oleObj r:id="rId3" imgW="3124517" imgH="927417" progId="Equation.DSMT4">
                  <p:embed/>
                  <p:pic>
                    <p:nvPicPr>
                      <p:cNvPr id="14339" name="对象 143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3113" y="2060575"/>
                        <a:ext cx="31242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340" name="对象 14340"/>
          <p:cNvGraphicFramePr>
            <a:graphicFrameLocks noChangeAspect="1"/>
          </p:cNvGraphicFramePr>
          <p:nvPr/>
        </p:nvGraphicFramePr>
        <p:xfrm>
          <a:off x="4295775" y="3357563"/>
          <a:ext cx="2413000" cy="812800"/>
        </p:xfrm>
        <a:graphic>
          <a:graphicData uri="http://schemas.openxmlformats.org/presentationml/2006/ole">
            <mc:AlternateContent xmlns:mc="http://schemas.openxmlformats.org/markup-compatibility/2006">
              <mc:Choice xmlns:v="urn:schemas-microsoft-com:vml" Requires="v">
                <p:oleObj spid="_x0000_s302083" r:id="rId5" imgW="2412270" imgH="812764" progId="Equation.DSMT4">
                  <p:embed/>
                </p:oleObj>
              </mc:Choice>
              <mc:Fallback>
                <p:oleObj r:id="rId5" imgW="2412270" imgH="812764" progId="Equation.DSMT4">
                  <p:embed/>
                  <p:pic>
                    <p:nvPicPr>
                      <p:cNvPr id="14340" name="对象 143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5775" y="3357563"/>
                        <a:ext cx="24130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341" name="对象 14341"/>
          <p:cNvGraphicFramePr>
            <a:graphicFrameLocks noChangeAspect="1"/>
          </p:cNvGraphicFramePr>
          <p:nvPr/>
        </p:nvGraphicFramePr>
        <p:xfrm>
          <a:off x="4367213" y="4437063"/>
          <a:ext cx="3098800" cy="927100"/>
        </p:xfrm>
        <a:graphic>
          <a:graphicData uri="http://schemas.openxmlformats.org/presentationml/2006/ole">
            <mc:AlternateContent xmlns:mc="http://schemas.openxmlformats.org/markup-compatibility/2006">
              <mc:Choice xmlns:v="urn:schemas-microsoft-com:vml" Requires="v">
                <p:oleObj spid="_x0000_s302084" r:id="rId7" imgW="3099117" imgH="927417" progId="Equation.DSMT4">
                  <p:embed/>
                </p:oleObj>
              </mc:Choice>
              <mc:Fallback>
                <p:oleObj r:id="rId7" imgW="3099117" imgH="927417" progId="Equation.DSMT4">
                  <p:embed/>
                  <p:pic>
                    <p:nvPicPr>
                      <p:cNvPr id="14341" name="对象 143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67213" y="4437063"/>
                        <a:ext cx="30988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342" name="对象 14342"/>
          <p:cNvGraphicFramePr>
            <a:graphicFrameLocks noChangeAspect="1"/>
          </p:cNvGraphicFramePr>
          <p:nvPr/>
        </p:nvGraphicFramePr>
        <p:xfrm>
          <a:off x="4440238" y="5732463"/>
          <a:ext cx="2743200" cy="584200"/>
        </p:xfrm>
        <a:graphic>
          <a:graphicData uri="http://schemas.openxmlformats.org/presentationml/2006/ole">
            <mc:AlternateContent xmlns:mc="http://schemas.openxmlformats.org/markup-compatibility/2006">
              <mc:Choice xmlns:v="urn:schemas-microsoft-com:vml" Requires="v">
                <p:oleObj spid="_x0000_s302085" r:id="rId9" imgW="2742327" imgH="584264" progId="Equation.DSMT4">
                  <p:embed/>
                </p:oleObj>
              </mc:Choice>
              <mc:Fallback>
                <p:oleObj r:id="rId9" imgW="2742327" imgH="584264" progId="Equation.DSMT4">
                  <p:embed/>
                  <p:pic>
                    <p:nvPicPr>
                      <p:cNvPr id="14342" name="对象 143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40238" y="5732463"/>
                        <a:ext cx="2743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53143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rrowheads="1"/>
          </p:cNvSpPr>
          <p:nvPr>
            <p:ph type="title" idx="4294967295"/>
          </p:nvPr>
        </p:nvSpPr>
        <p:spPr>
          <a:xfrm>
            <a:off x="2362200" y="609600"/>
            <a:ext cx="6019800" cy="914400"/>
          </a:xfrm>
        </p:spPr>
        <p:txBody>
          <a:bodyPr>
            <a:normAutofit fontScale="90000"/>
          </a:bodyPr>
          <a:lstStyle/>
          <a:p>
            <a:pPr eaLnBrk="1" hangingPunct="1"/>
            <a:r>
              <a:rPr lang="zh-CN" altLang="en-US" smtClean="0"/>
              <a:t>对各变量的数据作标准化处理</a:t>
            </a:r>
          </a:p>
        </p:txBody>
      </p:sp>
      <p:sp>
        <p:nvSpPr>
          <p:cNvPr id="15362" name="Rectangle 3"/>
          <p:cNvSpPr>
            <a:spLocks noGrp="1" noRot="1" noChangeArrowheads="1"/>
          </p:cNvSpPr>
          <p:nvPr>
            <p:ph type="body" idx="4294967295"/>
          </p:nvPr>
        </p:nvSpPr>
        <p:spPr>
          <a:xfrm>
            <a:off x="1825625" y="1773239"/>
            <a:ext cx="8540750" cy="4325937"/>
          </a:xfrm>
        </p:spPr>
        <p:txBody>
          <a:bodyPr/>
          <a:lstStyle/>
          <a:p>
            <a:pPr eaLnBrk="1" hangingPunct="1">
              <a:lnSpc>
                <a:spcPct val="90000"/>
              </a:lnSpc>
            </a:pPr>
            <a:r>
              <a:rPr lang="zh-CN" altLang="en-US">
                <a:solidFill>
                  <a:srgbClr val="000000"/>
                </a:solidFill>
              </a:rPr>
              <a:t>当各变量的单位不同或测量值范围相差很大时，应先对各变量的数据作标准化处理。最常用的标准化处理是，令</a:t>
            </a:r>
          </a:p>
          <a:p>
            <a:pPr eaLnBrk="1" hangingPunct="1">
              <a:lnSpc>
                <a:spcPct val="90000"/>
              </a:lnSpc>
              <a:buFont typeface="Wingdings" panose="05000000000000000000" pitchFamily="2" charset="2"/>
              <a:buNone/>
            </a:pPr>
            <a:endParaRPr lang="zh-CN" altLang="en-US">
              <a:solidFill>
                <a:srgbClr val="000000"/>
              </a:solidFill>
            </a:endParaRPr>
          </a:p>
          <a:p>
            <a:pPr eaLnBrk="1" hangingPunct="1">
              <a:lnSpc>
                <a:spcPct val="90000"/>
              </a:lnSpc>
              <a:buFont typeface="Wingdings" panose="05000000000000000000" pitchFamily="2" charset="2"/>
              <a:buNone/>
            </a:pPr>
            <a:r>
              <a:rPr lang="zh-CN" altLang="en-US">
                <a:solidFill>
                  <a:srgbClr val="000000"/>
                </a:solidFill>
              </a:rPr>
              <a:t>    </a:t>
            </a:r>
          </a:p>
          <a:p>
            <a:pPr eaLnBrk="1" hangingPunct="1">
              <a:lnSpc>
                <a:spcPct val="150000"/>
              </a:lnSpc>
              <a:buFont typeface="Wingdings" panose="05000000000000000000" pitchFamily="2" charset="2"/>
              <a:buNone/>
            </a:pPr>
            <a:r>
              <a:rPr lang="en-US" altLang="zh-CN">
                <a:solidFill>
                  <a:srgbClr val="000000"/>
                </a:solidFill>
              </a:rPr>
              <a:t>	</a:t>
            </a:r>
            <a:r>
              <a:rPr lang="zh-CN" altLang="en-US">
                <a:solidFill>
                  <a:srgbClr val="000000"/>
                </a:solidFill>
              </a:rPr>
              <a:t>其中                和                              分别为第</a:t>
            </a:r>
            <a:r>
              <a:rPr lang="en-US" altLang="zh-CN" i="1">
                <a:solidFill>
                  <a:srgbClr val="000000"/>
                </a:solidFill>
                <a:latin typeface="Times New Roman" panose="02020603050405020304" pitchFamily="18" charset="0"/>
                <a:cs typeface="Times New Roman" panose="02020603050405020304" pitchFamily="18" charset="0"/>
              </a:rPr>
              <a:t>j</a:t>
            </a:r>
            <a:r>
              <a:rPr lang="zh-CN" altLang="en-US">
                <a:solidFill>
                  <a:srgbClr val="000000"/>
                </a:solidFill>
              </a:rPr>
              <a:t>个变量的样本均值和样本方差。</a:t>
            </a:r>
          </a:p>
        </p:txBody>
      </p:sp>
      <p:graphicFrame>
        <p:nvGraphicFramePr>
          <p:cNvPr id="15363" name="对象 15363"/>
          <p:cNvGraphicFramePr>
            <a:graphicFrameLocks noChangeAspect="1"/>
          </p:cNvGraphicFramePr>
          <p:nvPr/>
        </p:nvGraphicFramePr>
        <p:xfrm>
          <a:off x="3287713" y="2997200"/>
          <a:ext cx="5562600" cy="1003300"/>
        </p:xfrm>
        <a:graphic>
          <a:graphicData uri="http://schemas.openxmlformats.org/presentationml/2006/ole">
            <mc:AlternateContent xmlns:mc="http://schemas.openxmlformats.org/markup-compatibility/2006">
              <mc:Choice xmlns:v="urn:schemas-microsoft-com:vml" Requires="v">
                <p:oleObj spid="_x0000_s303106" r:id="rId3" imgW="5560504" imgH="1003182" progId="Equation.DSMT4">
                  <p:embed/>
                </p:oleObj>
              </mc:Choice>
              <mc:Fallback>
                <p:oleObj r:id="rId3" imgW="5560504" imgH="1003182" progId="Equation.DSMT4">
                  <p:embed/>
                  <p:pic>
                    <p:nvPicPr>
                      <p:cNvPr id="15363" name="对象 153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7713" y="2997200"/>
                        <a:ext cx="55626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364" name="对象 15364"/>
          <p:cNvGraphicFramePr>
            <a:graphicFrameLocks noChangeAspect="1"/>
          </p:cNvGraphicFramePr>
          <p:nvPr/>
        </p:nvGraphicFramePr>
        <p:xfrm>
          <a:off x="3000375" y="3933825"/>
          <a:ext cx="1612900" cy="850900"/>
        </p:xfrm>
        <a:graphic>
          <a:graphicData uri="http://schemas.openxmlformats.org/presentationml/2006/ole">
            <mc:AlternateContent xmlns:mc="http://schemas.openxmlformats.org/markup-compatibility/2006">
              <mc:Choice xmlns:v="urn:schemas-microsoft-com:vml" Requires="v">
                <p:oleObj spid="_x0000_s303107" r:id="rId5" imgW="1612517" imgH="850848" progId="Equation.DSMT4">
                  <p:embed/>
                </p:oleObj>
              </mc:Choice>
              <mc:Fallback>
                <p:oleObj r:id="rId5" imgW="1612517" imgH="850848" progId="Equation.DSMT4">
                  <p:embed/>
                  <p:pic>
                    <p:nvPicPr>
                      <p:cNvPr id="15364" name="对象 1536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0375" y="3933825"/>
                        <a:ext cx="16129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365" name="对象 15365"/>
          <p:cNvGraphicFramePr>
            <a:graphicFrameLocks noChangeAspect="1"/>
          </p:cNvGraphicFramePr>
          <p:nvPr/>
        </p:nvGraphicFramePr>
        <p:xfrm>
          <a:off x="4872038" y="3933825"/>
          <a:ext cx="3009900" cy="850900"/>
        </p:xfrm>
        <a:graphic>
          <a:graphicData uri="http://schemas.openxmlformats.org/presentationml/2006/ole">
            <mc:AlternateContent xmlns:mc="http://schemas.openxmlformats.org/markup-compatibility/2006">
              <mc:Choice xmlns:v="urn:schemas-microsoft-com:vml" Requires="v">
                <p:oleObj spid="_x0000_s303108" r:id="rId7" imgW="3008911" imgH="850848" progId="Equation.DSMT4">
                  <p:embed/>
                </p:oleObj>
              </mc:Choice>
              <mc:Fallback>
                <p:oleObj r:id="rId7" imgW="3008911" imgH="850848" progId="Equation.DSMT4">
                  <p:embed/>
                  <p:pic>
                    <p:nvPicPr>
                      <p:cNvPr id="15365" name="对象 1536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2038" y="3933825"/>
                        <a:ext cx="30099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83959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rrowheads="1"/>
          </p:cNvSpPr>
          <p:nvPr>
            <p:ph type="title" idx="4294967295"/>
          </p:nvPr>
        </p:nvSpPr>
        <p:spPr>
          <a:xfrm>
            <a:off x="2590800" y="762000"/>
            <a:ext cx="6096000" cy="381000"/>
          </a:xfrm>
        </p:spPr>
        <p:txBody>
          <a:bodyPr>
            <a:normAutofit fontScale="90000"/>
          </a:bodyPr>
          <a:lstStyle/>
          <a:p>
            <a:pPr eaLnBrk="1" hangingPunct="1"/>
            <a:r>
              <a:rPr lang="en-US" altLang="zh-CN" smtClean="0">
                <a:latin typeface="Times New Roman" panose="02020603050405020304" pitchFamily="18" charset="0"/>
                <a:cs typeface="Times New Roman" panose="02020603050405020304" pitchFamily="18" charset="0"/>
              </a:rPr>
              <a:t>2.</a:t>
            </a:r>
            <a:r>
              <a:rPr lang="zh-CN" altLang="en-US" smtClean="0">
                <a:latin typeface="Times New Roman" panose="02020603050405020304" pitchFamily="18" charset="0"/>
                <a:cs typeface="Times New Roman" panose="02020603050405020304" pitchFamily="18" charset="0"/>
              </a:rPr>
              <a:t>兰氏距离</a:t>
            </a:r>
          </a:p>
        </p:txBody>
      </p:sp>
      <p:sp>
        <p:nvSpPr>
          <p:cNvPr id="16386" name="Rectangle 3"/>
          <p:cNvSpPr>
            <a:spLocks noGrp="1" noRot="1" noChangeArrowheads="1"/>
          </p:cNvSpPr>
          <p:nvPr>
            <p:ph type="body" idx="4294967295"/>
          </p:nvPr>
        </p:nvSpPr>
        <p:spPr>
          <a:xfrm>
            <a:off x="2286000" y="1447800"/>
            <a:ext cx="8382000" cy="5181600"/>
          </a:xfrm>
        </p:spPr>
        <p:txBody>
          <a:bodyPr/>
          <a:lstStyle/>
          <a:p>
            <a:r>
              <a:rPr lang="zh-CN" altLang="en-US">
                <a:solidFill>
                  <a:srgbClr val="000000"/>
                </a:solidFill>
                <a:latin typeface="Times New Roman" panose="02020603050405020304" pitchFamily="18" charset="0"/>
                <a:cs typeface="Times New Roman" panose="02020603050405020304" pitchFamily="18" charset="0"/>
              </a:rPr>
              <a:t>当</a:t>
            </a:r>
            <a:r>
              <a:rPr lang="en-US" altLang="zh-CN" i="1">
                <a:solidFill>
                  <a:srgbClr val="000000"/>
                </a:solidFill>
                <a:latin typeface="Times New Roman" panose="02020603050405020304" pitchFamily="18" charset="0"/>
                <a:cs typeface="Times New Roman" panose="02020603050405020304" pitchFamily="18" charset="0"/>
              </a:rPr>
              <a:t>x</a:t>
            </a:r>
            <a:r>
              <a:rPr lang="en-US" altLang="zh-CN" i="1" baseline="-25000">
                <a:solidFill>
                  <a:srgbClr val="000000"/>
                </a:solidFill>
                <a:latin typeface="Times New Roman" panose="02020603050405020304" pitchFamily="18" charset="0"/>
                <a:cs typeface="Times New Roman" panose="02020603050405020304" pitchFamily="18" charset="0"/>
              </a:rPr>
              <a:t>ji</a:t>
            </a:r>
            <a:r>
              <a:rPr lang="zh-CN" altLang="en-US">
                <a:solidFill>
                  <a:srgbClr val="000000"/>
                </a:solidFill>
                <a:latin typeface="Times New Roman" panose="02020603050405020304" pitchFamily="18" charset="0"/>
                <a:cs typeface="Times New Roman" panose="02020603050405020304" pitchFamily="18" charset="0"/>
              </a:rPr>
              <a:t>＞</a:t>
            </a:r>
            <a:r>
              <a:rPr lang="en-US" altLang="zh-CN">
                <a:solidFill>
                  <a:srgbClr val="000000"/>
                </a:solidFill>
                <a:latin typeface="Times New Roman" panose="02020603050405020304" pitchFamily="18" charset="0"/>
                <a:cs typeface="Times New Roman" panose="02020603050405020304" pitchFamily="18" charset="0"/>
              </a:rPr>
              <a:t>0</a:t>
            </a:r>
            <a:r>
              <a:rPr lang="zh-CN" altLang="en-US">
                <a:solidFill>
                  <a:srgbClr val="000000"/>
                </a:solidFill>
                <a:latin typeface="Times New Roman" panose="02020603050405020304" pitchFamily="18" charset="0"/>
                <a:cs typeface="Times New Roman" panose="02020603050405020304" pitchFamily="18" charset="0"/>
              </a:rPr>
              <a:t>，</a:t>
            </a:r>
            <a:r>
              <a:rPr lang="en-US" altLang="zh-CN" i="1">
                <a:solidFill>
                  <a:srgbClr val="000000"/>
                </a:solidFill>
                <a:latin typeface="Times New Roman" panose="02020603050405020304" pitchFamily="18" charset="0"/>
                <a:cs typeface="Times New Roman" panose="02020603050405020304" pitchFamily="18" charset="0"/>
              </a:rPr>
              <a:t>j</a:t>
            </a:r>
            <a:r>
              <a:rPr lang="en-US" altLang="zh-CN">
                <a:solidFill>
                  <a:srgbClr val="000000"/>
                </a:solidFill>
                <a:latin typeface="Times New Roman" panose="02020603050405020304" pitchFamily="18" charset="0"/>
                <a:cs typeface="Times New Roman" panose="02020603050405020304" pitchFamily="18" charset="0"/>
              </a:rPr>
              <a:t>=1,2,⋯,</a:t>
            </a:r>
            <a:r>
              <a:rPr lang="en-US" altLang="zh-CN" i="1">
                <a:solidFill>
                  <a:srgbClr val="000000"/>
                </a:solidFill>
                <a:latin typeface="Times New Roman" panose="02020603050405020304" pitchFamily="18" charset="0"/>
                <a:cs typeface="Times New Roman" panose="02020603050405020304" pitchFamily="18" charset="0"/>
              </a:rPr>
              <a:t>n</a:t>
            </a:r>
            <a:r>
              <a:rPr lang="zh-CN" altLang="en-US">
                <a:solidFill>
                  <a:srgbClr val="000000"/>
                </a:solidFill>
                <a:latin typeface="Times New Roman" panose="02020603050405020304" pitchFamily="18" charset="0"/>
                <a:cs typeface="Times New Roman" panose="02020603050405020304" pitchFamily="18" charset="0"/>
              </a:rPr>
              <a:t>，</a:t>
            </a:r>
            <a:r>
              <a:rPr lang="en-US" altLang="zh-CN" i="1">
                <a:solidFill>
                  <a:srgbClr val="000000"/>
                </a:solidFill>
                <a:latin typeface="Times New Roman" panose="02020603050405020304" pitchFamily="18" charset="0"/>
                <a:cs typeface="Times New Roman" panose="02020603050405020304" pitchFamily="18" charset="0"/>
              </a:rPr>
              <a:t>i</a:t>
            </a:r>
            <a:r>
              <a:rPr lang="en-US" altLang="zh-CN">
                <a:solidFill>
                  <a:srgbClr val="000000"/>
                </a:solidFill>
                <a:latin typeface="Times New Roman" panose="02020603050405020304" pitchFamily="18" charset="0"/>
                <a:cs typeface="Times New Roman" panose="02020603050405020304" pitchFamily="18" charset="0"/>
              </a:rPr>
              <a:t>=1,2,⋯,</a:t>
            </a:r>
            <a:r>
              <a:rPr lang="en-US" altLang="zh-CN" i="1">
                <a:solidFill>
                  <a:srgbClr val="000000"/>
                </a:solidFill>
                <a:latin typeface="Times New Roman" panose="02020603050405020304" pitchFamily="18" charset="0"/>
                <a:cs typeface="Times New Roman" panose="02020603050405020304" pitchFamily="18" charset="0"/>
              </a:rPr>
              <a:t>p</a:t>
            </a:r>
            <a:r>
              <a:rPr lang="zh-CN" altLang="en-US">
                <a:solidFill>
                  <a:srgbClr val="000000"/>
                </a:solidFill>
                <a:latin typeface="Times New Roman" panose="02020603050405020304" pitchFamily="18" charset="0"/>
                <a:cs typeface="Times New Roman" panose="02020603050405020304" pitchFamily="18" charset="0"/>
              </a:rPr>
              <a:t>时，可以定义第</a:t>
            </a:r>
            <a:r>
              <a:rPr lang="en-US" altLang="zh-CN" i="1">
                <a:solidFill>
                  <a:srgbClr val="000000"/>
                </a:solidFill>
                <a:latin typeface="Times New Roman" panose="02020603050405020304" pitchFamily="18" charset="0"/>
                <a:cs typeface="Times New Roman" panose="02020603050405020304" pitchFamily="18" charset="0"/>
              </a:rPr>
              <a:t>i</a:t>
            </a:r>
            <a:r>
              <a:rPr lang="zh-CN" altLang="en-US">
                <a:solidFill>
                  <a:srgbClr val="000000"/>
                </a:solidFill>
                <a:latin typeface="Times New Roman" panose="02020603050405020304" pitchFamily="18" charset="0"/>
                <a:cs typeface="Times New Roman" panose="02020603050405020304" pitchFamily="18" charset="0"/>
              </a:rPr>
              <a:t>个样品与第</a:t>
            </a:r>
            <a:r>
              <a:rPr lang="en-US" altLang="zh-CN" i="1">
                <a:solidFill>
                  <a:srgbClr val="000000"/>
                </a:solidFill>
                <a:latin typeface="Times New Roman" panose="02020603050405020304" pitchFamily="18" charset="0"/>
                <a:cs typeface="Times New Roman" panose="02020603050405020304" pitchFamily="18" charset="0"/>
              </a:rPr>
              <a:t>j</a:t>
            </a:r>
            <a:r>
              <a:rPr lang="zh-CN" altLang="en-US">
                <a:solidFill>
                  <a:srgbClr val="000000"/>
                </a:solidFill>
                <a:latin typeface="Times New Roman" panose="02020603050405020304" pitchFamily="18" charset="0"/>
                <a:cs typeface="Times New Roman" panose="02020603050405020304" pitchFamily="18" charset="0"/>
              </a:rPr>
              <a:t>个样品间的兰氏距离为</a:t>
            </a:r>
          </a:p>
          <a:p>
            <a:pPr>
              <a:lnSpc>
                <a:spcPct val="150000"/>
              </a:lnSpc>
              <a:buFont typeface="Wingdings" panose="05000000000000000000" pitchFamily="2" charset="2"/>
              <a:buNone/>
            </a:pPr>
            <a:endParaRPr lang="en-US" altLang="zh-CN">
              <a:solidFill>
                <a:srgbClr val="000000"/>
              </a:solidFill>
              <a:latin typeface="Times New Roman" panose="02020603050405020304" pitchFamily="18" charset="0"/>
              <a:cs typeface="Times New Roman" panose="02020603050405020304" pitchFamily="18" charset="0"/>
            </a:endParaRPr>
          </a:p>
          <a:p>
            <a:endParaRPr lang="en-US" altLang="zh-CN">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altLang="zh-CN">
                <a:solidFill>
                  <a:srgbClr val="000000"/>
                </a:solidFill>
                <a:latin typeface="Times New Roman" panose="02020603050405020304" pitchFamily="18" charset="0"/>
                <a:cs typeface="Times New Roman" panose="02020603050405020304" pitchFamily="18" charset="0"/>
              </a:rPr>
              <a:t>        </a:t>
            </a:r>
            <a:r>
              <a:rPr lang="zh-CN" altLang="en-US">
                <a:solidFill>
                  <a:srgbClr val="000000"/>
                </a:solidFill>
                <a:latin typeface="Times New Roman" panose="02020603050405020304" pitchFamily="18" charset="0"/>
                <a:cs typeface="Times New Roman" panose="02020603050405020304" pitchFamily="18" charset="0"/>
              </a:rPr>
              <a:t>这个距离与各变量的单位无关。由于它对大的异常值不敏感，故适用于高度偏斜的数据。</a:t>
            </a:r>
          </a:p>
          <a:p>
            <a:pPr>
              <a:buFont typeface="Arial" panose="020B0604020202020204" pitchFamily="34" charset="0"/>
              <a:buNone/>
            </a:pPr>
            <a:r>
              <a:rPr lang="en-US" altLang="zh-CN">
                <a:solidFill>
                  <a:srgbClr val="000000"/>
                </a:solidFill>
                <a:latin typeface="Times New Roman" panose="02020603050405020304" pitchFamily="18" charset="0"/>
                <a:cs typeface="Times New Roman" panose="02020603050405020304" pitchFamily="18" charset="0"/>
              </a:rPr>
              <a:t>    </a:t>
            </a:r>
            <a:r>
              <a:rPr lang="zh-CN" altLang="en-US">
                <a:solidFill>
                  <a:srgbClr val="000000"/>
                </a:solidFill>
                <a:latin typeface="Times New Roman" panose="02020603050405020304" pitchFamily="18" charset="0"/>
                <a:cs typeface="Times New Roman" panose="02020603050405020304" pitchFamily="18" charset="0"/>
              </a:rPr>
              <a:t>明氏距离和兰氏距离都没有考虑变量间的相关性，因此这两种距离更适合各变量之间互不相关的情形。</a:t>
            </a:r>
          </a:p>
        </p:txBody>
      </p:sp>
      <p:graphicFrame>
        <p:nvGraphicFramePr>
          <p:cNvPr id="16387" name="对象 16387"/>
          <p:cNvGraphicFramePr>
            <a:graphicFrameLocks noChangeAspect="1"/>
          </p:cNvGraphicFramePr>
          <p:nvPr/>
        </p:nvGraphicFramePr>
        <p:xfrm>
          <a:off x="4343400" y="2514600"/>
          <a:ext cx="2959100" cy="1104900"/>
        </p:xfrm>
        <a:graphic>
          <a:graphicData uri="http://schemas.openxmlformats.org/presentationml/2006/ole">
            <mc:AlternateContent xmlns:mc="http://schemas.openxmlformats.org/markup-compatibility/2006">
              <mc:Choice xmlns:v="urn:schemas-microsoft-com:vml" Requires="v">
                <p:oleObj spid="_x0000_s304130" r:id="rId3" imgW="2959417" imgH="1105217" progId="Equation.DSMT4">
                  <p:embed/>
                </p:oleObj>
              </mc:Choice>
              <mc:Fallback>
                <p:oleObj r:id="rId3" imgW="2959417" imgH="1105217" progId="Equation.DSMT4">
                  <p:embed/>
                  <p:pic>
                    <p:nvPicPr>
                      <p:cNvPr id="16387" name="对象 163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2514600"/>
                        <a:ext cx="29591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84793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rrowheads="1"/>
          </p:cNvSpPr>
          <p:nvPr>
            <p:ph type="title" idx="4294967295"/>
          </p:nvPr>
        </p:nvSpPr>
        <p:spPr>
          <a:xfrm>
            <a:off x="2514600" y="914400"/>
            <a:ext cx="6096000" cy="381000"/>
          </a:xfrm>
        </p:spPr>
        <p:txBody>
          <a:bodyPr>
            <a:normAutofit fontScale="90000"/>
          </a:bodyPr>
          <a:lstStyle/>
          <a:p>
            <a:pPr eaLnBrk="1" hangingPunct="1"/>
            <a:r>
              <a:rPr lang="en-US" altLang="zh-CN" smtClean="0">
                <a:latin typeface="Times New Roman" panose="02020603050405020304" pitchFamily="18" charset="0"/>
                <a:cs typeface="Times New Roman" panose="02020603050405020304" pitchFamily="18" charset="0"/>
              </a:rPr>
              <a:t>3.</a:t>
            </a:r>
            <a:r>
              <a:rPr lang="zh-CN" altLang="en-US" smtClean="0">
                <a:latin typeface="Times New Roman" panose="02020603050405020304" pitchFamily="18" charset="0"/>
                <a:cs typeface="Times New Roman" panose="02020603050405020304" pitchFamily="18" charset="0"/>
              </a:rPr>
              <a:t>马氏距离</a:t>
            </a:r>
          </a:p>
        </p:txBody>
      </p:sp>
      <p:sp>
        <p:nvSpPr>
          <p:cNvPr id="17410" name="Rectangle 3"/>
          <p:cNvSpPr>
            <a:spLocks noGrp="1" noRot="1" noChangeArrowheads="1"/>
          </p:cNvSpPr>
          <p:nvPr>
            <p:ph type="body" idx="4294967295"/>
          </p:nvPr>
        </p:nvSpPr>
        <p:spPr>
          <a:xfrm>
            <a:off x="2286000" y="1676400"/>
            <a:ext cx="8001000" cy="5181600"/>
          </a:xfrm>
        </p:spPr>
        <p:txBody>
          <a:bodyPr/>
          <a:lstStyle/>
          <a:p>
            <a:r>
              <a:rPr lang="zh-CN" altLang="en-US">
                <a:solidFill>
                  <a:srgbClr val="000000"/>
                </a:solidFill>
                <a:latin typeface="Times New Roman" panose="02020603050405020304" pitchFamily="18" charset="0"/>
                <a:cs typeface="Times New Roman" panose="02020603050405020304" pitchFamily="18" charset="0"/>
              </a:rPr>
              <a:t>第</a:t>
            </a:r>
            <a:r>
              <a:rPr lang="en-US" altLang="zh-CN" i="1">
                <a:solidFill>
                  <a:srgbClr val="000000"/>
                </a:solidFill>
                <a:latin typeface="Times New Roman" panose="02020603050405020304" pitchFamily="18" charset="0"/>
                <a:cs typeface="Times New Roman" panose="02020603050405020304" pitchFamily="18" charset="0"/>
              </a:rPr>
              <a:t>i</a:t>
            </a:r>
            <a:r>
              <a:rPr lang="zh-CN" altLang="en-US">
                <a:solidFill>
                  <a:srgbClr val="000000"/>
                </a:solidFill>
                <a:latin typeface="Times New Roman" panose="02020603050405020304" pitchFamily="18" charset="0"/>
                <a:cs typeface="Times New Roman" panose="02020603050405020304" pitchFamily="18" charset="0"/>
              </a:rPr>
              <a:t>个样品与第</a:t>
            </a:r>
            <a:r>
              <a:rPr lang="en-US" altLang="zh-CN" i="1">
                <a:solidFill>
                  <a:srgbClr val="000000"/>
                </a:solidFill>
                <a:latin typeface="Times New Roman" panose="02020603050405020304" pitchFamily="18" charset="0"/>
                <a:cs typeface="Times New Roman" panose="02020603050405020304" pitchFamily="18" charset="0"/>
              </a:rPr>
              <a:t>j</a:t>
            </a:r>
            <a:r>
              <a:rPr lang="zh-CN" altLang="en-US">
                <a:solidFill>
                  <a:srgbClr val="000000"/>
                </a:solidFill>
                <a:latin typeface="Times New Roman" panose="02020603050405020304" pitchFamily="18" charset="0"/>
                <a:cs typeface="Times New Roman" panose="02020603050405020304" pitchFamily="18" charset="0"/>
              </a:rPr>
              <a:t>个样品间的马氏距离为</a:t>
            </a:r>
          </a:p>
          <a:p>
            <a:pPr>
              <a:lnSpc>
                <a:spcPct val="150000"/>
              </a:lnSpc>
            </a:pPr>
            <a:endParaRPr lang="zh-CN" altLang="en-US">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a:solidFill>
                  <a:srgbClr val="000000"/>
                </a:solidFill>
                <a:latin typeface="Times New Roman" panose="02020603050405020304" pitchFamily="18" charset="0"/>
                <a:cs typeface="Times New Roman" panose="02020603050405020304" pitchFamily="18" charset="0"/>
              </a:rPr>
              <a:t>	</a:t>
            </a:r>
            <a:r>
              <a:rPr lang="zh-CN" altLang="en-US">
                <a:solidFill>
                  <a:srgbClr val="000000"/>
                </a:solidFill>
                <a:latin typeface="Times New Roman" panose="02020603050405020304" pitchFamily="18" charset="0"/>
                <a:cs typeface="Times New Roman" panose="02020603050405020304" pitchFamily="18" charset="0"/>
              </a:rPr>
              <a:t>其中</a:t>
            </a:r>
            <a:r>
              <a:rPr lang="en-US" altLang="zh-CN" b="1" i="1">
                <a:solidFill>
                  <a:srgbClr val="000000"/>
                </a:solidFill>
                <a:latin typeface="Times New Roman" panose="02020603050405020304" pitchFamily="18" charset="0"/>
                <a:cs typeface="Times New Roman" panose="02020603050405020304" pitchFamily="18" charset="0"/>
              </a:rPr>
              <a:t>x</a:t>
            </a:r>
            <a:r>
              <a:rPr lang="en-US" altLang="zh-CN" i="1" baseline="-25000">
                <a:solidFill>
                  <a:srgbClr val="000000"/>
                </a:solidFill>
                <a:latin typeface="Times New Roman" panose="02020603050405020304" pitchFamily="18" charset="0"/>
                <a:cs typeface="Times New Roman" panose="02020603050405020304" pitchFamily="18" charset="0"/>
              </a:rPr>
              <a:t>i</a:t>
            </a:r>
            <a:r>
              <a:rPr lang="en-US" altLang="zh-CN">
                <a:solidFill>
                  <a:srgbClr val="000000"/>
                </a:solidFill>
                <a:latin typeface="Times New Roman" panose="02020603050405020304" pitchFamily="18" charset="0"/>
                <a:cs typeface="Times New Roman" panose="02020603050405020304" pitchFamily="18" charset="0"/>
              </a:rPr>
              <a:t>=(</a:t>
            </a:r>
            <a:r>
              <a:rPr lang="en-US" altLang="zh-CN" i="1">
                <a:solidFill>
                  <a:srgbClr val="000000"/>
                </a:solidFill>
                <a:latin typeface="Times New Roman" panose="02020603050405020304" pitchFamily="18" charset="0"/>
                <a:cs typeface="Times New Roman" panose="02020603050405020304" pitchFamily="18" charset="0"/>
              </a:rPr>
              <a:t>x</a:t>
            </a:r>
            <a:r>
              <a:rPr lang="en-US" altLang="zh-CN" i="1" baseline="-25000">
                <a:solidFill>
                  <a:srgbClr val="000000"/>
                </a:solidFill>
                <a:latin typeface="Times New Roman" panose="02020603050405020304" pitchFamily="18" charset="0"/>
                <a:cs typeface="Times New Roman" panose="02020603050405020304" pitchFamily="18" charset="0"/>
              </a:rPr>
              <a:t>i</a:t>
            </a:r>
            <a:r>
              <a:rPr lang="en-US" altLang="zh-CN" baseline="-25000">
                <a:solidFill>
                  <a:srgbClr val="000000"/>
                </a:solidFill>
                <a:latin typeface="Times New Roman" panose="02020603050405020304" pitchFamily="18" charset="0"/>
                <a:cs typeface="Times New Roman" panose="02020603050405020304" pitchFamily="18" charset="0"/>
              </a:rPr>
              <a:t>1</a:t>
            </a:r>
            <a:r>
              <a:rPr lang="en-US" altLang="zh-CN">
                <a:solidFill>
                  <a:srgbClr val="000000"/>
                </a:solidFill>
                <a:latin typeface="Times New Roman" panose="02020603050405020304" pitchFamily="18" charset="0"/>
                <a:cs typeface="Times New Roman" panose="02020603050405020304" pitchFamily="18" charset="0"/>
              </a:rPr>
              <a:t>,</a:t>
            </a:r>
            <a:r>
              <a:rPr lang="en-US" altLang="zh-CN" i="1">
                <a:solidFill>
                  <a:srgbClr val="000000"/>
                </a:solidFill>
                <a:latin typeface="Times New Roman" panose="02020603050405020304" pitchFamily="18" charset="0"/>
                <a:cs typeface="Times New Roman" panose="02020603050405020304" pitchFamily="18" charset="0"/>
              </a:rPr>
              <a:t>x</a:t>
            </a:r>
            <a:r>
              <a:rPr lang="en-US" altLang="zh-CN" i="1" baseline="-25000">
                <a:solidFill>
                  <a:srgbClr val="000000"/>
                </a:solidFill>
                <a:latin typeface="Times New Roman" panose="02020603050405020304" pitchFamily="18" charset="0"/>
                <a:cs typeface="Times New Roman" panose="02020603050405020304" pitchFamily="18" charset="0"/>
              </a:rPr>
              <a:t>i</a:t>
            </a:r>
            <a:r>
              <a:rPr lang="en-US" altLang="zh-CN" baseline="-25000">
                <a:solidFill>
                  <a:srgbClr val="000000"/>
                </a:solidFill>
                <a:latin typeface="Times New Roman" panose="02020603050405020304" pitchFamily="18" charset="0"/>
                <a:cs typeface="Times New Roman" panose="02020603050405020304" pitchFamily="18" charset="0"/>
              </a:rPr>
              <a:t>2</a:t>
            </a:r>
            <a:r>
              <a:rPr lang="en-US" altLang="zh-CN">
                <a:solidFill>
                  <a:srgbClr val="000000"/>
                </a:solidFill>
                <a:latin typeface="Times New Roman" panose="02020603050405020304" pitchFamily="18" charset="0"/>
                <a:cs typeface="Times New Roman" panose="02020603050405020304" pitchFamily="18" charset="0"/>
              </a:rPr>
              <a:t>,⋯ ,</a:t>
            </a:r>
            <a:r>
              <a:rPr lang="en-US" altLang="zh-CN" i="1">
                <a:solidFill>
                  <a:srgbClr val="000000"/>
                </a:solidFill>
                <a:latin typeface="Times New Roman" panose="02020603050405020304" pitchFamily="18" charset="0"/>
                <a:cs typeface="Times New Roman" panose="02020603050405020304" pitchFamily="18" charset="0"/>
              </a:rPr>
              <a:t>x</a:t>
            </a:r>
            <a:r>
              <a:rPr lang="en-US" altLang="zh-CN" i="1" baseline="-25000">
                <a:solidFill>
                  <a:srgbClr val="000000"/>
                </a:solidFill>
                <a:latin typeface="Times New Roman" panose="02020603050405020304" pitchFamily="18" charset="0"/>
                <a:cs typeface="Times New Roman" panose="02020603050405020304" pitchFamily="18" charset="0"/>
              </a:rPr>
              <a:t>ip</a:t>
            </a:r>
            <a:r>
              <a:rPr lang="en-US" altLang="zh-CN">
                <a:solidFill>
                  <a:srgbClr val="000000"/>
                </a:solidFill>
                <a:latin typeface="Times New Roman" panose="02020603050405020304" pitchFamily="18" charset="0"/>
                <a:cs typeface="Times New Roman" panose="02020603050405020304" pitchFamily="18" charset="0"/>
              </a:rPr>
              <a:t>)′</a:t>
            </a:r>
            <a:r>
              <a:rPr lang="zh-CN" altLang="en-US">
                <a:solidFill>
                  <a:srgbClr val="000000"/>
                </a:solidFill>
                <a:latin typeface="Times New Roman" panose="02020603050405020304" pitchFamily="18" charset="0"/>
                <a:cs typeface="Times New Roman" panose="02020603050405020304" pitchFamily="18" charset="0"/>
              </a:rPr>
              <a:t>，</a:t>
            </a:r>
            <a:r>
              <a:rPr lang="en-US" altLang="zh-CN" b="1" i="1">
                <a:solidFill>
                  <a:srgbClr val="000000"/>
                </a:solidFill>
                <a:latin typeface="Times New Roman" panose="02020603050405020304" pitchFamily="18" charset="0"/>
                <a:cs typeface="Times New Roman" panose="02020603050405020304" pitchFamily="18" charset="0"/>
              </a:rPr>
              <a:t>x</a:t>
            </a:r>
            <a:r>
              <a:rPr lang="en-US" altLang="zh-CN" i="1" baseline="-25000">
                <a:solidFill>
                  <a:srgbClr val="000000"/>
                </a:solidFill>
                <a:latin typeface="Times New Roman" panose="02020603050405020304" pitchFamily="18" charset="0"/>
                <a:cs typeface="Times New Roman" panose="02020603050405020304" pitchFamily="18" charset="0"/>
              </a:rPr>
              <a:t>j</a:t>
            </a:r>
            <a:r>
              <a:rPr lang="en-US" altLang="zh-CN">
                <a:solidFill>
                  <a:srgbClr val="000000"/>
                </a:solidFill>
                <a:latin typeface="Times New Roman" panose="02020603050405020304" pitchFamily="18" charset="0"/>
                <a:cs typeface="Times New Roman" panose="02020603050405020304" pitchFamily="18" charset="0"/>
              </a:rPr>
              <a:t>=(</a:t>
            </a:r>
            <a:r>
              <a:rPr lang="en-US" altLang="zh-CN" i="1">
                <a:solidFill>
                  <a:srgbClr val="000000"/>
                </a:solidFill>
                <a:latin typeface="Times New Roman" panose="02020603050405020304" pitchFamily="18" charset="0"/>
                <a:cs typeface="Times New Roman" panose="02020603050405020304" pitchFamily="18" charset="0"/>
              </a:rPr>
              <a:t>x</a:t>
            </a:r>
            <a:r>
              <a:rPr lang="en-US" altLang="zh-CN" i="1" baseline="-25000">
                <a:solidFill>
                  <a:srgbClr val="000000"/>
                </a:solidFill>
                <a:latin typeface="Times New Roman" panose="02020603050405020304" pitchFamily="18" charset="0"/>
                <a:cs typeface="Times New Roman" panose="02020603050405020304" pitchFamily="18" charset="0"/>
              </a:rPr>
              <a:t>j</a:t>
            </a:r>
            <a:r>
              <a:rPr lang="en-US" altLang="zh-CN" baseline="-25000">
                <a:solidFill>
                  <a:srgbClr val="000000"/>
                </a:solidFill>
                <a:latin typeface="Times New Roman" panose="02020603050405020304" pitchFamily="18" charset="0"/>
                <a:cs typeface="Times New Roman" panose="02020603050405020304" pitchFamily="18" charset="0"/>
              </a:rPr>
              <a:t>1</a:t>
            </a:r>
            <a:r>
              <a:rPr lang="en-US" altLang="zh-CN">
                <a:solidFill>
                  <a:srgbClr val="000000"/>
                </a:solidFill>
                <a:latin typeface="Times New Roman" panose="02020603050405020304" pitchFamily="18" charset="0"/>
                <a:cs typeface="Times New Roman" panose="02020603050405020304" pitchFamily="18" charset="0"/>
              </a:rPr>
              <a:t>,</a:t>
            </a:r>
            <a:r>
              <a:rPr lang="en-US" altLang="zh-CN" i="1">
                <a:solidFill>
                  <a:srgbClr val="000000"/>
                </a:solidFill>
                <a:latin typeface="Times New Roman" panose="02020603050405020304" pitchFamily="18" charset="0"/>
                <a:cs typeface="Times New Roman" panose="02020603050405020304" pitchFamily="18" charset="0"/>
              </a:rPr>
              <a:t>x</a:t>
            </a:r>
            <a:r>
              <a:rPr lang="en-US" altLang="zh-CN" i="1" baseline="-25000">
                <a:solidFill>
                  <a:srgbClr val="000000"/>
                </a:solidFill>
                <a:latin typeface="Times New Roman" panose="02020603050405020304" pitchFamily="18" charset="0"/>
                <a:cs typeface="Times New Roman" panose="02020603050405020304" pitchFamily="18" charset="0"/>
              </a:rPr>
              <a:t>j</a:t>
            </a:r>
            <a:r>
              <a:rPr lang="en-US" altLang="zh-CN" baseline="-25000">
                <a:solidFill>
                  <a:srgbClr val="000000"/>
                </a:solidFill>
                <a:latin typeface="Times New Roman" panose="02020603050405020304" pitchFamily="18" charset="0"/>
                <a:cs typeface="Times New Roman" panose="02020603050405020304" pitchFamily="18" charset="0"/>
              </a:rPr>
              <a:t>2</a:t>
            </a:r>
            <a:r>
              <a:rPr lang="en-US" altLang="zh-CN">
                <a:solidFill>
                  <a:srgbClr val="000000"/>
                </a:solidFill>
                <a:latin typeface="Times New Roman" panose="02020603050405020304" pitchFamily="18" charset="0"/>
                <a:cs typeface="Times New Roman" panose="02020603050405020304" pitchFamily="18" charset="0"/>
              </a:rPr>
              <a:t>,⋯ ,</a:t>
            </a:r>
            <a:r>
              <a:rPr lang="en-US" altLang="zh-CN" i="1">
                <a:solidFill>
                  <a:srgbClr val="000000"/>
                </a:solidFill>
                <a:latin typeface="Times New Roman" panose="02020603050405020304" pitchFamily="18" charset="0"/>
                <a:cs typeface="Times New Roman" panose="02020603050405020304" pitchFamily="18" charset="0"/>
              </a:rPr>
              <a:t>x</a:t>
            </a:r>
            <a:r>
              <a:rPr lang="en-US" altLang="zh-CN" i="1" baseline="-25000">
                <a:solidFill>
                  <a:srgbClr val="000000"/>
                </a:solidFill>
                <a:latin typeface="Times New Roman" panose="02020603050405020304" pitchFamily="18" charset="0"/>
                <a:cs typeface="Times New Roman" panose="02020603050405020304" pitchFamily="18" charset="0"/>
              </a:rPr>
              <a:t>jp</a:t>
            </a:r>
            <a:r>
              <a:rPr lang="en-US" altLang="zh-CN">
                <a:solidFill>
                  <a:srgbClr val="000000"/>
                </a:solidFill>
                <a:latin typeface="Times New Roman" panose="02020603050405020304" pitchFamily="18" charset="0"/>
                <a:cs typeface="Times New Roman" panose="02020603050405020304" pitchFamily="18" charset="0"/>
              </a:rPr>
              <a:t>)′</a:t>
            </a:r>
            <a:r>
              <a:rPr lang="zh-CN" altLang="en-US">
                <a:solidFill>
                  <a:srgbClr val="000000"/>
                </a:solidFill>
                <a:latin typeface="Times New Roman" panose="02020603050405020304" pitchFamily="18" charset="0"/>
                <a:cs typeface="Times New Roman" panose="02020603050405020304" pitchFamily="18" charset="0"/>
              </a:rPr>
              <a:t>，</a:t>
            </a:r>
            <a:r>
              <a:rPr lang="en-US" altLang="zh-CN" b="1" i="1">
                <a:solidFill>
                  <a:srgbClr val="000000"/>
                </a:solidFill>
                <a:latin typeface="Times New Roman" panose="02020603050405020304" pitchFamily="18" charset="0"/>
                <a:cs typeface="Times New Roman" panose="02020603050405020304" pitchFamily="18" charset="0"/>
              </a:rPr>
              <a:t>S</a:t>
            </a:r>
            <a:r>
              <a:rPr lang="zh-CN" altLang="en-US">
                <a:solidFill>
                  <a:srgbClr val="000000"/>
                </a:solidFill>
                <a:latin typeface="Times New Roman" panose="02020603050405020304" pitchFamily="18" charset="0"/>
                <a:cs typeface="Times New Roman" panose="02020603050405020304" pitchFamily="18" charset="0"/>
              </a:rPr>
              <a:t>为样本协方差矩阵。</a:t>
            </a:r>
            <a:endParaRPr lang="en-US" altLang="zh-CN">
              <a:solidFill>
                <a:srgbClr val="000000"/>
              </a:solidFill>
              <a:latin typeface="Times New Roman" panose="02020603050405020304" pitchFamily="18" charset="0"/>
              <a:cs typeface="Times New Roman" panose="02020603050405020304" pitchFamily="18" charset="0"/>
            </a:endParaRPr>
          </a:p>
          <a:p>
            <a:r>
              <a:rPr lang="zh-CN" altLang="en-US">
                <a:solidFill>
                  <a:srgbClr val="000000"/>
                </a:solidFill>
                <a:latin typeface="Times New Roman" panose="02020603050405020304" pitchFamily="18" charset="0"/>
                <a:cs typeface="Times New Roman" panose="02020603050405020304" pitchFamily="18" charset="0"/>
              </a:rPr>
              <a:t>使用马氏距离的好处是考虑到了各变量之间的相关性，并且与各变量的单位无关。但马氏距离有一个很大的缺陷，就是马氏距离公式中的</a:t>
            </a:r>
            <a:r>
              <a:rPr lang="en-US" altLang="zh-CN" b="1" i="1">
                <a:solidFill>
                  <a:srgbClr val="000000"/>
                </a:solidFill>
                <a:latin typeface="Times New Roman" panose="02020603050405020304" pitchFamily="18" charset="0"/>
                <a:cs typeface="Times New Roman" panose="02020603050405020304" pitchFamily="18" charset="0"/>
              </a:rPr>
              <a:t>S</a:t>
            </a:r>
            <a:r>
              <a:rPr lang="zh-CN" altLang="en-US">
                <a:solidFill>
                  <a:srgbClr val="000000"/>
                </a:solidFill>
                <a:latin typeface="Times New Roman" panose="02020603050405020304" pitchFamily="18" charset="0"/>
                <a:cs typeface="Times New Roman" panose="02020603050405020304" pitchFamily="18" charset="0"/>
              </a:rPr>
              <a:t>难以确定。没有关于不同类的先验知识，</a:t>
            </a:r>
            <a:r>
              <a:rPr lang="en-US" altLang="zh-CN" b="1" i="1">
                <a:solidFill>
                  <a:srgbClr val="000000"/>
                </a:solidFill>
                <a:latin typeface="Times New Roman" panose="02020603050405020304" pitchFamily="18" charset="0"/>
                <a:cs typeface="Times New Roman" panose="02020603050405020304" pitchFamily="18" charset="0"/>
              </a:rPr>
              <a:t>S</a:t>
            </a:r>
            <a:r>
              <a:rPr lang="zh-CN" altLang="en-US">
                <a:solidFill>
                  <a:srgbClr val="000000"/>
                </a:solidFill>
                <a:latin typeface="Times New Roman" panose="02020603050405020304" pitchFamily="18" charset="0"/>
                <a:cs typeface="Times New Roman" panose="02020603050405020304" pitchFamily="18" charset="0"/>
              </a:rPr>
              <a:t>就无法计算。因此，在实际聚类分析中，马氏距离不是理想的距离。</a:t>
            </a:r>
          </a:p>
        </p:txBody>
      </p:sp>
      <p:graphicFrame>
        <p:nvGraphicFramePr>
          <p:cNvPr id="17411" name="对象 17411"/>
          <p:cNvGraphicFramePr>
            <a:graphicFrameLocks noChangeAspect="1"/>
          </p:cNvGraphicFramePr>
          <p:nvPr/>
        </p:nvGraphicFramePr>
        <p:xfrm>
          <a:off x="3505200" y="2133600"/>
          <a:ext cx="4914900" cy="838200"/>
        </p:xfrm>
        <a:graphic>
          <a:graphicData uri="http://schemas.openxmlformats.org/presentationml/2006/ole">
            <mc:AlternateContent xmlns:mc="http://schemas.openxmlformats.org/markup-compatibility/2006">
              <mc:Choice xmlns:v="urn:schemas-microsoft-com:vml" Requires="v">
                <p:oleObj spid="_x0000_s305154" r:id="rId3" imgW="4915217" imgH="838517" progId="Equation.DSMT4">
                  <p:embed/>
                </p:oleObj>
              </mc:Choice>
              <mc:Fallback>
                <p:oleObj r:id="rId3" imgW="4915217" imgH="838517" progId="Equation.DSMT4">
                  <p:embed/>
                  <p:pic>
                    <p:nvPicPr>
                      <p:cNvPr id="17411" name="对象 174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133600"/>
                        <a:ext cx="49149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66295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Rot="1" noChangeArrowheads="1"/>
          </p:cNvSpPr>
          <p:nvPr>
            <p:ph type="title" idx="4294967295"/>
          </p:nvPr>
        </p:nvSpPr>
        <p:spPr>
          <a:xfrm>
            <a:off x="1379855" y="449580"/>
            <a:ext cx="7010399" cy="510540"/>
          </a:xfrm>
        </p:spPr>
        <p:txBody>
          <a:bodyPr>
            <a:normAutofit fontScale="90000"/>
          </a:bodyPr>
          <a:lstStyle/>
          <a:p>
            <a:pPr eaLnBrk="1" hangingPunct="1"/>
            <a:r>
              <a:rPr lang="zh-CN" altLang="en-US" dirty="0" smtClean="0"/>
              <a:t>名义尺度变量的一种距离定义</a:t>
            </a:r>
          </a:p>
        </p:txBody>
      </p:sp>
      <p:sp>
        <p:nvSpPr>
          <p:cNvPr id="18434" name="Rectangle 3"/>
          <p:cNvSpPr>
            <a:spLocks noGrp="1" noRot="1" noChangeArrowheads="1"/>
          </p:cNvSpPr>
          <p:nvPr>
            <p:ph type="body" idx="4294967295"/>
          </p:nvPr>
        </p:nvSpPr>
        <p:spPr>
          <a:xfrm>
            <a:off x="1028700" y="1295400"/>
            <a:ext cx="10184130" cy="5242560"/>
          </a:xfrm>
        </p:spPr>
        <p:txBody>
          <a:bodyPr>
            <a:normAutofit/>
          </a:bodyPr>
          <a:lstStyle/>
          <a:p>
            <a:pPr>
              <a:lnSpc>
                <a:spcPct val="80000"/>
              </a:lnSpc>
            </a:pPr>
            <a:r>
              <a:rPr lang="zh-CN" altLang="en-US" sz="2400" dirty="0">
                <a:solidFill>
                  <a:srgbClr val="2D2D8A"/>
                </a:solidFill>
                <a:latin typeface="Times New Roman" panose="02020603050405020304" pitchFamily="18" charset="0"/>
                <a:cs typeface="Times New Roman" panose="02020603050405020304" pitchFamily="18" charset="0"/>
              </a:rPr>
              <a:t>例</a:t>
            </a:r>
            <a:r>
              <a:rPr lang="en-US" altLang="zh-CN" sz="2400" dirty="0">
                <a:solidFill>
                  <a:srgbClr val="2D2D8A"/>
                </a:solidFill>
                <a:latin typeface="Times New Roman" panose="02020603050405020304" pitchFamily="18" charset="0"/>
                <a:cs typeface="Times New Roman" panose="02020603050405020304" pitchFamily="18" charset="0"/>
              </a:rPr>
              <a:t>6.2.1   </a:t>
            </a:r>
            <a:r>
              <a:rPr lang="zh-CN" altLang="en-US" sz="2400" dirty="0">
                <a:solidFill>
                  <a:srgbClr val="000000"/>
                </a:solidFill>
                <a:latin typeface="Times New Roman" panose="02020603050405020304" pitchFamily="18" charset="0"/>
                <a:cs typeface="Times New Roman" panose="02020603050405020304" pitchFamily="18" charset="0"/>
              </a:rPr>
              <a:t>某高校举办一个培训班，从学员的资料中得到这样六个变量：性别</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en-US" sz="2400" dirty="0">
                <a:solidFill>
                  <a:srgbClr val="000000"/>
                </a:solidFill>
                <a:latin typeface="Times New Roman" panose="02020603050405020304" pitchFamily="18" charset="0"/>
                <a:cs typeface="Times New Roman" panose="02020603050405020304" pitchFamily="18" charset="0"/>
              </a:rPr>
              <a:t>，取值为男和女；外语语种</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en-US" sz="2400" dirty="0">
                <a:solidFill>
                  <a:srgbClr val="000000"/>
                </a:solidFill>
                <a:latin typeface="Times New Roman" panose="02020603050405020304" pitchFamily="18" charset="0"/>
                <a:cs typeface="Times New Roman" panose="02020603050405020304" pitchFamily="18" charset="0"/>
              </a:rPr>
              <a:t>，取值为英、日和俄；专业</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3</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en-US" sz="2400" dirty="0">
                <a:solidFill>
                  <a:srgbClr val="000000"/>
                </a:solidFill>
                <a:latin typeface="Times New Roman" panose="02020603050405020304" pitchFamily="18" charset="0"/>
                <a:cs typeface="Times New Roman" panose="02020603050405020304" pitchFamily="18" charset="0"/>
              </a:rPr>
              <a:t>，取值为统计、会计和金融；职业</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4</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en-US" sz="2400" dirty="0">
                <a:solidFill>
                  <a:srgbClr val="000000"/>
                </a:solidFill>
                <a:latin typeface="Times New Roman" panose="02020603050405020304" pitchFamily="18" charset="0"/>
                <a:cs typeface="Times New Roman" panose="02020603050405020304" pitchFamily="18" charset="0"/>
              </a:rPr>
              <a:t>，取值为教师和非教师；居住处</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5</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en-US" sz="2400" dirty="0">
                <a:solidFill>
                  <a:srgbClr val="000000"/>
                </a:solidFill>
                <a:latin typeface="Times New Roman" panose="02020603050405020304" pitchFamily="18" charset="0"/>
                <a:cs typeface="Times New Roman" panose="02020603050405020304" pitchFamily="18" charset="0"/>
              </a:rPr>
              <a:t>，取值为校内和校外；学历</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6</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en-US" sz="2400" dirty="0">
                <a:solidFill>
                  <a:srgbClr val="000000"/>
                </a:solidFill>
                <a:latin typeface="Times New Roman" panose="02020603050405020304" pitchFamily="18" charset="0"/>
                <a:cs typeface="Times New Roman" panose="02020603050405020304" pitchFamily="18" charset="0"/>
              </a:rPr>
              <a:t>，取值为本科和本科以下。</a:t>
            </a:r>
          </a:p>
          <a:p>
            <a:pPr>
              <a:lnSpc>
                <a:spcPct val="80000"/>
              </a:lnSpc>
              <a:buFont typeface="Wingdings" panose="05000000000000000000" pitchFamily="2" charset="2"/>
              <a:buChar char="Ø"/>
            </a:pPr>
            <a:r>
              <a:rPr lang="zh-CN" altLang="en-US" sz="2400" dirty="0">
                <a:solidFill>
                  <a:srgbClr val="000000"/>
                </a:solidFill>
                <a:latin typeface="Times New Roman" panose="02020603050405020304" pitchFamily="18" charset="0"/>
                <a:cs typeface="Times New Roman" panose="02020603050405020304" pitchFamily="18" charset="0"/>
              </a:rPr>
              <a:t>现有两名学员：</a:t>
            </a:r>
          </a:p>
          <a:p>
            <a:pPr>
              <a:lnSpc>
                <a:spcPct val="80000"/>
              </a:lnSpc>
              <a:buFont typeface="Wingdings" panose="05000000000000000000" pitchFamily="2" charset="2"/>
              <a:buNone/>
            </a:pPr>
            <a:r>
              <a:rPr lang="en-US" altLang="zh-CN" sz="2400" b="1" i="1" dirty="0">
                <a:solidFill>
                  <a:srgbClr val="000000"/>
                </a:solidFill>
                <a:latin typeface="Times New Roman" panose="02020603050405020304" pitchFamily="18" charset="0"/>
                <a:cs typeface="Times New Roman" panose="02020603050405020304" pitchFamily="18" charset="0"/>
              </a:rPr>
              <a:t>		  x</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en-US" sz="2400" dirty="0">
                <a:solidFill>
                  <a:srgbClr val="000000"/>
                </a:solidFill>
                <a:latin typeface="Times New Roman" panose="02020603050405020304" pitchFamily="18" charset="0"/>
                <a:cs typeface="Times New Roman" panose="02020603050405020304" pitchFamily="18" charset="0"/>
              </a:rPr>
              <a:t>（男，英，统计，非教师，校外，本科）</a:t>
            </a:r>
            <a:r>
              <a:rPr lang="en-US" altLang="zh-CN" sz="2400" dirty="0">
                <a:solidFill>
                  <a:srgbClr val="000000"/>
                </a:solidFill>
                <a:latin typeface="Times New Roman" panose="02020603050405020304" pitchFamily="18" charset="0"/>
                <a:cs typeface="Times New Roman" panose="02020603050405020304" pitchFamily="18" charset="0"/>
              </a:rPr>
              <a:t>′</a:t>
            </a:r>
            <a:endParaRPr lang="zh-CN" altLang="en-US" sz="2400" dirty="0">
              <a:solidFill>
                <a:srgbClr val="000000"/>
              </a:solidFill>
              <a:latin typeface="Times New Roman" panose="02020603050405020304" pitchFamily="18" charset="0"/>
              <a:cs typeface="Times New Roman" panose="02020603050405020304" pitchFamily="18" charset="0"/>
            </a:endParaRPr>
          </a:p>
          <a:p>
            <a:pPr algn="ctr">
              <a:lnSpc>
                <a:spcPct val="80000"/>
              </a:lnSpc>
              <a:buFont typeface="Wingdings" panose="05000000000000000000" pitchFamily="2" charset="2"/>
              <a:buNone/>
            </a:pPr>
            <a:r>
              <a:rPr lang="en-US" altLang="zh-CN" sz="2400" b="1"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en-US" sz="2400" dirty="0">
                <a:solidFill>
                  <a:srgbClr val="000000"/>
                </a:solidFill>
                <a:latin typeface="Times New Roman" panose="02020603050405020304" pitchFamily="18" charset="0"/>
                <a:cs typeface="Times New Roman" panose="02020603050405020304" pitchFamily="18" charset="0"/>
              </a:rPr>
              <a:t>（女，英，金融，教师，校外，本科以下）</a:t>
            </a:r>
            <a:r>
              <a:rPr lang="en-US" altLang="zh-CN" sz="2400" dirty="0">
                <a:solidFill>
                  <a:srgbClr val="000000"/>
                </a:solidFill>
                <a:latin typeface="Times New Roman" panose="02020603050405020304" pitchFamily="18" charset="0"/>
                <a:cs typeface="Times New Roman" panose="02020603050405020304" pitchFamily="18" charset="0"/>
              </a:rPr>
              <a:t>′</a:t>
            </a:r>
            <a:endParaRPr lang="zh-CN" altLang="en-US" sz="2400" dirty="0">
              <a:solidFill>
                <a:srgbClr val="000000"/>
              </a:solidFill>
              <a:latin typeface="Times New Roman" panose="02020603050405020304" pitchFamily="18" charset="0"/>
              <a:cs typeface="Times New Roman" panose="02020603050405020304" pitchFamily="18" charset="0"/>
            </a:endParaRPr>
          </a:p>
          <a:p>
            <a:pPr>
              <a:lnSpc>
                <a:spcPct val="80000"/>
              </a:lnSpc>
              <a:buFont typeface="Wingdings" panose="05000000000000000000" pitchFamily="2" charset="2"/>
              <a:buChar char="Ø"/>
            </a:pPr>
            <a:r>
              <a:rPr lang="zh-CN" altLang="en-US" sz="2400" dirty="0">
                <a:solidFill>
                  <a:srgbClr val="000000"/>
                </a:solidFill>
                <a:latin typeface="Times New Roman" panose="02020603050405020304" pitchFamily="18" charset="0"/>
                <a:cs typeface="Times New Roman" panose="02020603050405020304" pitchFamily="18" charset="0"/>
              </a:rPr>
              <a:t>这两名学员的第二个变量都取值</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en-US" sz="2400" dirty="0">
                <a:solidFill>
                  <a:srgbClr val="000000"/>
                </a:solidFill>
                <a:latin typeface="Times New Roman" panose="02020603050405020304" pitchFamily="18" charset="0"/>
                <a:cs typeface="Times New Roman" panose="02020603050405020304" pitchFamily="18" charset="0"/>
              </a:rPr>
              <a:t>英</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en-US" sz="2400" dirty="0">
                <a:solidFill>
                  <a:srgbClr val="000000"/>
                </a:solidFill>
                <a:latin typeface="Times New Roman" panose="02020603050405020304" pitchFamily="18" charset="0"/>
                <a:cs typeface="Times New Roman" panose="02020603050405020304" pitchFamily="18" charset="0"/>
              </a:rPr>
              <a:t>，称为</a:t>
            </a:r>
            <a:r>
              <a:rPr lang="zh-CN" altLang="en-US" sz="2400" dirty="0">
                <a:solidFill>
                  <a:srgbClr val="2D2D8A"/>
                </a:solidFill>
                <a:latin typeface="Times New Roman" panose="02020603050405020304" pitchFamily="18" charset="0"/>
                <a:cs typeface="Times New Roman" panose="02020603050405020304" pitchFamily="18" charset="0"/>
              </a:rPr>
              <a:t>配合的</a:t>
            </a:r>
            <a:r>
              <a:rPr lang="zh-CN" altLang="en-US" sz="2400" dirty="0">
                <a:solidFill>
                  <a:srgbClr val="000000"/>
                </a:solidFill>
                <a:latin typeface="Times New Roman" panose="02020603050405020304" pitchFamily="18" charset="0"/>
                <a:cs typeface="Times New Roman" panose="02020603050405020304" pitchFamily="18" charset="0"/>
              </a:rPr>
              <a:t>，第一个变量一个取值为</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en-US" sz="2400" dirty="0">
                <a:solidFill>
                  <a:srgbClr val="000000"/>
                </a:solidFill>
                <a:latin typeface="Times New Roman" panose="02020603050405020304" pitchFamily="18" charset="0"/>
                <a:cs typeface="Times New Roman" panose="02020603050405020304" pitchFamily="18" charset="0"/>
              </a:rPr>
              <a:t>男</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en-US" sz="2400" dirty="0">
                <a:solidFill>
                  <a:srgbClr val="000000"/>
                </a:solidFill>
                <a:latin typeface="Times New Roman" panose="02020603050405020304" pitchFamily="18" charset="0"/>
                <a:cs typeface="Times New Roman" panose="02020603050405020304" pitchFamily="18" charset="0"/>
              </a:rPr>
              <a:t>，另一个取值为</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en-US" sz="2400" dirty="0">
                <a:solidFill>
                  <a:srgbClr val="000000"/>
                </a:solidFill>
                <a:latin typeface="Times New Roman" panose="02020603050405020304" pitchFamily="18" charset="0"/>
                <a:cs typeface="Times New Roman" panose="02020603050405020304" pitchFamily="18" charset="0"/>
              </a:rPr>
              <a:t>女</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en-US" sz="2400" dirty="0">
                <a:solidFill>
                  <a:srgbClr val="000000"/>
                </a:solidFill>
                <a:latin typeface="Times New Roman" panose="02020603050405020304" pitchFamily="18" charset="0"/>
                <a:cs typeface="Times New Roman" panose="02020603050405020304" pitchFamily="18" charset="0"/>
              </a:rPr>
              <a:t>，称为</a:t>
            </a:r>
            <a:r>
              <a:rPr lang="zh-CN" altLang="en-US" sz="2400" dirty="0">
                <a:solidFill>
                  <a:srgbClr val="2D2D8A"/>
                </a:solidFill>
                <a:latin typeface="Times New Roman" panose="02020603050405020304" pitchFamily="18" charset="0"/>
                <a:cs typeface="Times New Roman" panose="02020603050405020304" pitchFamily="18" charset="0"/>
              </a:rPr>
              <a:t>不配合的</a:t>
            </a:r>
            <a:r>
              <a:rPr lang="zh-CN" altLang="en-US" sz="2400" dirty="0">
                <a:solidFill>
                  <a:srgbClr val="000000"/>
                </a:solidFill>
                <a:latin typeface="Times New Roman" panose="02020603050405020304" pitchFamily="18" charset="0"/>
                <a:cs typeface="Times New Roman" panose="02020603050405020304" pitchFamily="18" charset="0"/>
              </a:rPr>
              <a:t>。一般地，若记配合的变量数为</a:t>
            </a:r>
            <a:r>
              <a:rPr lang="en-US" altLang="zh-CN" sz="2400" i="1" dirty="0">
                <a:solidFill>
                  <a:srgbClr val="000000"/>
                </a:solidFill>
                <a:latin typeface="Times New Roman" panose="02020603050405020304" pitchFamily="18" charset="0"/>
                <a:cs typeface="Times New Roman" panose="02020603050405020304" pitchFamily="18" charset="0"/>
              </a:rPr>
              <a:t>m</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zh-CN" altLang="en-US" sz="2400" dirty="0">
                <a:solidFill>
                  <a:srgbClr val="000000"/>
                </a:solidFill>
                <a:latin typeface="Times New Roman" panose="02020603050405020304" pitchFamily="18" charset="0"/>
                <a:cs typeface="Times New Roman" panose="02020603050405020304" pitchFamily="18" charset="0"/>
              </a:rPr>
              <a:t>，不配合的变量数为</a:t>
            </a:r>
            <a:r>
              <a:rPr lang="en-US" altLang="zh-CN" sz="2400" i="1" dirty="0">
                <a:solidFill>
                  <a:srgbClr val="000000"/>
                </a:solidFill>
                <a:latin typeface="Times New Roman" panose="02020603050405020304" pitchFamily="18" charset="0"/>
                <a:cs typeface="Times New Roman" panose="02020603050405020304" pitchFamily="18" charset="0"/>
              </a:rPr>
              <a:t>m</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zh-CN" altLang="en-US" sz="2400" dirty="0">
                <a:solidFill>
                  <a:srgbClr val="000000"/>
                </a:solidFill>
                <a:latin typeface="Times New Roman" panose="02020603050405020304" pitchFamily="18" charset="0"/>
                <a:cs typeface="Times New Roman" panose="02020603050405020304" pitchFamily="18" charset="0"/>
              </a:rPr>
              <a:t>，则它们之间的距离可定义为</a:t>
            </a:r>
            <a:endParaRPr lang="en-US" altLang="zh-CN" sz="2400" dirty="0">
              <a:solidFill>
                <a:srgbClr val="000000"/>
              </a:solidFill>
              <a:latin typeface="Times New Roman" panose="02020603050405020304" pitchFamily="18" charset="0"/>
              <a:cs typeface="Times New Roman" panose="02020603050405020304" pitchFamily="18" charset="0"/>
            </a:endParaRPr>
          </a:p>
          <a:p>
            <a:pPr>
              <a:lnSpc>
                <a:spcPct val="80000"/>
              </a:lnSpc>
            </a:pPr>
            <a:endParaRPr lang="zh-CN" altLang="en-US" sz="2400" dirty="0">
              <a:solidFill>
                <a:srgbClr val="000000"/>
              </a:solidFill>
              <a:latin typeface="Times New Roman" panose="02020603050405020304" pitchFamily="18" charset="0"/>
              <a:cs typeface="Times New Roman" panose="02020603050405020304" pitchFamily="18" charset="0"/>
            </a:endParaRPr>
          </a:p>
          <a:p>
            <a:pPr>
              <a:lnSpc>
                <a:spcPct val="80000"/>
              </a:lnSpc>
            </a:pPr>
            <a:endParaRPr lang="en-US" altLang="zh-CN" sz="2400" dirty="0">
              <a:solidFill>
                <a:srgbClr val="000000"/>
              </a:solidFill>
              <a:latin typeface="Times New Roman" panose="02020603050405020304" pitchFamily="18" charset="0"/>
              <a:cs typeface="Times New Roman" panose="02020603050405020304" pitchFamily="18" charset="0"/>
            </a:endParaRPr>
          </a:p>
          <a:p>
            <a:pPr>
              <a:lnSpc>
                <a:spcPct val="80000"/>
              </a:lnSpc>
              <a:buFont typeface="Wingdings" panose="05000000000000000000" pitchFamily="2" charset="2"/>
              <a:buChar char="Ø"/>
            </a:pPr>
            <a:r>
              <a:rPr lang="zh-CN" altLang="en-US" sz="2400" dirty="0">
                <a:solidFill>
                  <a:srgbClr val="000000"/>
                </a:solidFill>
                <a:latin typeface="Times New Roman" panose="02020603050405020304" pitchFamily="18" charset="0"/>
                <a:cs typeface="Times New Roman" panose="02020603050405020304" pitchFamily="18" charset="0"/>
              </a:rPr>
              <a:t>故按此定义本例中</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 </a:t>
            </a:r>
            <a:r>
              <a:rPr lang="zh-CN" altLang="en-US" sz="2400" dirty="0">
                <a:solidFill>
                  <a:srgbClr val="000000"/>
                </a:solidFill>
                <a:latin typeface="Times New Roman" panose="02020603050405020304" pitchFamily="18" charset="0"/>
                <a:cs typeface="Times New Roman" panose="02020603050405020304" pitchFamily="18" charset="0"/>
              </a:rPr>
              <a:t>与</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 </a:t>
            </a:r>
            <a:r>
              <a:rPr lang="zh-CN" altLang="en-US" sz="2400" dirty="0">
                <a:solidFill>
                  <a:srgbClr val="000000"/>
                </a:solidFill>
                <a:latin typeface="Times New Roman" panose="02020603050405020304" pitchFamily="18" charset="0"/>
                <a:cs typeface="Times New Roman" panose="02020603050405020304" pitchFamily="18" charset="0"/>
              </a:rPr>
              <a:t>之间的距离为</a:t>
            </a:r>
            <a:r>
              <a:rPr lang="en-US" altLang="zh-CN" sz="2400" dirty="0">
                <a:solidFill>
                  <a:srgbClr val="000000"/>
                </a:solidFill>
                <a:latin typeface="Times New Roman" panose="02020603050405020304" pitchFamily="18" charset="0"/>
                <a:cs typeface="Times New Roman" panose="02020603050405020304" pitchFamily="18" charset="0"/>
              </a:rPr>
              <a:t>2/3</a:t>
            </a:r>
            <a:r>
              <a:rPr lang="zh-CN" altLang="en-US" sz="2400" dirty="0">
                <a:solidFill>
                  <a:srgbClr val="000000"/>
                </a:solidFill>
                <a:latin typeface="Times New Roman" panose="02020603050405020304" pitchFamily="18" charset="0"/>
                <a:cs typeface="Times New Roman" panose="02020603050405020304" pitchFamily="18" charset="0"/>
              </a:rPr>
              <a:t>。</a:t>
            </a:r>
          </a:p>
        </p:txBody>
      </p:sp>
      <p:graphicFrame>
        <p:nvGraphicFramePr>
          <p:cNvPr id="18435" name="对象 18435"/>
          <p:cNvGraphicFramePr>
            <a:graphicFrameLocks noChangeAspect="1"/>
          </p:cNvGraphicFramePr>
          <p:nvPr>
            <p:extLst>
              <p:ext uri="{D42A27DB-BD31-4B8C-83A1-F6EECF244321}">
                <p14:modId xmlns:p14="http://schemas.microsoft.com/office/powerpoint/2010/main" val="2050901784"/>
              </p:ext>
            </p:extLst>
          </p:nvPr>
        </p:nvGraphicFramePr>
        <p:xfrm>
          <a:off x="4885055" y="4684713"/>
          <a:ext cx="1943100" cy="914400"/>
        </p:xfrm>
        <a:graphic>
          <a:graphicData uri="http://schemas.openxmlformats.org/presentationml/2006/ole">
            <mc:AlternateContent xmlns:mc="http://schemas.openxmlformats.org/markup-compatibility/2006">
              <mc:Choice xmlns:v="urn:schemas-microsoft-com:vml" Requires="v">
                <p:oleObj spid="_x0000_s306178" name="Equation" r:id="rId3" imgW="1943417" imgH="914717" progId="Equation.DSMT4">
                  <p:embed/>
                </p:oleObj>
              </mc:Choice>
              <mc:Fallback>
                <p:oleObj name="Equation" r:id="rId3" imgW="1943417" imgH="914717" progId="Equation.DSMT4">
                  <p:embed/>
                  <p:pic>
                    <p:nvPicPr>
                      <p:cNvPr id="18435" name="对象 184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5055" y="4684713"/>
                        <a:ext cx="1943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90326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rrowheads="1"/>
          </p:cNvSpPr>
          <p:nvPr>
            <p:ph type="title" idx="4294967295"/>
          </p:nvPr>
        </p:nvSpPr>
        <p:spPr>
          <a:xfrm>
            <a:off x="2286001" y="609601"/>
            <a:ext cx="7851775" cy="874713"/>
          </a:xfrm>
        </p:spPr>
        <p:txBody>
          <a:bodyPr/>
          <a:lstStyle/>
          <a:p>
            <a:pPr eaLnBrk="1" hangingPunct="1"/>
            <a:r>
              <a:rPr lang="zh-CN" altLang="en-US" sz="3600"/>
              <a:t>二、相似系数</a:t>
            </a:r>
          </a:p>
        </p:txBody>
      </p:sp>
      <p:sp>
        <p:nvSpPr>
          <p:cNvPr id="19458" name="Rectangle 3"/>
          <p:cNvSpPr>
            <a:spLocks noGrp="1" noRot="1" noChangeArrowheads="1"/>
          </p:cNvSpPr>
          <p:nvPr>
            <p:ph type="body" idx="4294967295"/>
          </p:nvPr>
        </p:nvSpPr>
        <p:spPr>
          <a:xfrm>
            <a:off x="2127250" y="1600201"/>
            <a:ext cx="8540750" cy="4608513"/>
          </a:xfrm>
        </p:spPr>
        <p:txBody>
          <a:bodyPr/>
          <a:lstStyle/>
          <a:p>
            <a:pPr eaLnBrk="1" hangingPunct="1"/>
            <a:r>
              <a:rPr lang="zh-CN" altLang="en-US">
                <a:solidFill>
                  <a:srgbClr val="000000"/>
                </a:solidFill>
              </a:rPr>
              <a:t>聚类分析方法不仅用来对样品进行分类，而且可用来对变量进行分类，在对变量进行分类时，常常采用相似系数来度量变量之间的相似性。</a:t>
            </a:r>
          </a:p>
          <a:p>
            <a:pPr eaLnBrk="1" hangingPunct="1"/>
            <a:r>
              <a:rPr lang="zh-CN" altLang="en-US">
                <a:solidFill>
                  <a:srgbClr val="000000"/>
                </a:solidFill>
              </a:rPr>
              <a:t>变量之间的这种相似性度量，在一些应用中要看相似系数的大小，而在另一些应用中要看相似系数绝对值的大小。</a:t>
            </a:r>
          </a:p>
          <a:p>
            <a:pPr eaLnBrk="1" hangingPunct="1"/>
            <a:r>
              <a:rPr lang="zh-CN" altLang="en-US">
                <a:solidFill>
                  <a:srgbClr val="000000"/>
                </a:solidFill>
              </a:rPr>
              <a:t>相似系数（或其绝对值）越大，认为变量之间的相似性程度就越高；反之，则越低。</a:t>
            </a:r>
          </a:p>
          <a:p>
            <a:pPr eaLnBrk="1" hangingPunct="1"/>
            <a:r>
              <a:rPr lang="zh-CN" altLang="en-US">
                <a:solidFill>
                  <a:srgbClr val="000000"/>
                </a:solidFill>
              </a:rPr>
              <a:t>聚类时，比较相似的变量倾向于归为一类，不太相似的变量归属不同的类。 </a:t>
            </a:r>
          </a:p>
        </p:txBody>
      </p:sp>
    </p:spTree>
    <p:extLst>
      <p:ext uri="{BB962C8B-B14F-4D97-AF65-F5344CB8AC3E}">
        <p14:creationId xmlns:p14="http://schemas.microsoft.com/office/powerpoint/2010/main" val="1467796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rrowheads="1"/>
          </p:cNvSpPr>
          <p:nvPr>
            <p:ph type="title" idx="4294967295"/>
          </p:nvPr>
        </p:nvSpPr>
        <p:spPr>
          <a:xfrm>
            <a:off x="2590800" y="914400"/>
            <a:ext cx="6096000" cy="381000"/>
          </a:xfrm>
        </p:spPr>
        <p:txBody>
          <a:bodyPr>
            <a:normAutofit fontScale="90000"/>
          </a:bodyPr>
          <a:lstStyle/>
          <a:p>
            <a:pPr eaLnBrk="1" hangingPunct="1"/>
            <a:r>
              <a:rPr lang="zh-CN" altLang="en-US" smtClean="0"/>
              <a:t>相似系数一般需满足的条件</a:t>
            </a:r>
          </a:p>
        </p:txBody>
      </p:sp>
      <p:sp>
        <p:nvSpPr>
          <p:cNvPr id="20482" name="Rectangle 3"/>
          <p:cNvSpPr>
            <a:spLocks noGrp="1" noRot="1" noChangeArrowheads="1"/>
          </p:cNvSpPr>
          <p:nvPr>
            <p:ph type="body" idx="4294967295"/>
          </p:nvPr>
        </p:nvSpPr>
        <p:spPr>
          <a:xfrm>
            <a:off x="2514600" y="2057400"/>
            <a:ext cx="8001000" cy="3962400"/>
          </a:xfrm>
        </p:spPr>
        <p:txBody>
          <a:bodyPr/>
          <a:lstStyle/>
          <a:p>
            <a:pPr eaLnBrk="1" hangingPunct="1">
              <a:lnSpc>
                <a:spcPct val="150000"/>
              </a:lnSpc>
              <a:buFont typeface="Arial" panose="020B0604020202020204" pitchFamily="34" charset="0"/>
              <a:buNone/>
            </a:pPr>
            <a:r>
              <a:rPr lang="en-US" altLang="zh-CN">
                <a:solidFill>
                  <a:srgbClr val="2D2D8A"/>
                </a:solidFill>
                <a:latin typeface="Times New Roman" panose="02020603050405020304" pitchFamily="18" charset="0"/>
                <a:cs typeface="Times New Roman" panose="02020603050405020304" pitchFamily="18" charset="0"/>
              </a:rPr>
              <a:t>    (1)</a:t>
            </a:r>
            <a:r>
              <a:rPr lang="en-US" altLang="zh-CN" i="1">
                <a:solidFill>
                  <a:srgbClr val="000000"/>
                </a:solidFill>
                <a:latin typeface="Times New Roman" panose="02020603050405020304" pitchFamily="18" charset="0"/>
                <a:cs typeface="Times New Roman" panose="02020603050405020304" pitchFamily="18" charset="0"/>
              </a:rPr>
              <a:t>c</a:t>
            </a:r>
            <a:r>
              <a:rPr lang="en-US" altLang="zh-CN" i="1" baseline="-25000">
                <a:solidFill>
                  <a:srgbClr val="000000"/>
                </a:solidFill>
                <a:latin typeface="Times New Roman" panose="02020603050405020304" pitchFamily="18" charset="0"/>
                <a:cs typeface="Times New Roman" panose="02020603050405020304" pitchFamily="18" charset="0"/>
              </a:rPr>
              <a:t>ij</a:t>
            </a:r>
            <a:r>
              <a:rPr lang="en-US" altLang="zh-CN">
                <a:solidFill>
                  <a:srgbClr val="000000"/>
                </a:solidFill>
                <a:latin typeface="Times New Roman" panose="02020603050405020304" pitchFamily="18" charset="0"/>
                <a:cs typeface="Times New Roman" panose="02020603050405020304" pitchFamily="18" charset="0"/>
              </a:rPr>
              <a:t>=±1</a:t>
            </a:r>
            <a:r>
              <a:rPr lang="zh-CN" altLang="en-US">
                <a:solidFill>
                  <a:srgbClr val="000000"/>
                </a:solidFill>
                <a:latin typeface="Times New Roman" panose="02020603050405020304" pitchFamily="18" charset="0"/>
                <a:cs typeface="Times New Roman" panose="02020603050405020304" pitchFamily="18" charset="0"/>
              </a:rPr>
              <a:t>，当且仅当</a:t>
            </a:r>
            <a:r>
              <a:rPr lang="en-US" altLang="zh-CN" i="1">
                <a:solidFill>
                  <a:srgbClr val="000000"/>
                </a:solidFill>
                <a:latin typeface="Times New Roman" panose="02020603050405020304" pitchFamily="18" charset="0"/>
                <a:cs typeface="Times New Roman" panose="02020603050405020304" pitchFamily="18" charset="0"/>
              </a:rPr>
              <a:t>x</a:t>
            </a:r>
            <a:r>
              <a:rPr lang="en-US" altLang="zh-CN" i="1" baseline="-25000">
                <a:solidFill>
                  <a:srgbClr val="000000"/>
                </a:solidFill>
                <a:latin typeface="Times New Roman" panose="02020603050405020304" pitchFamily="18" charset="0"/>
                <a:cs typeface="Times New Roman" panose="02020603050405020304" pitchFamily="18" charset="0"/>
              </a:rPr>
              <a:t>i</a:t>
            </a:r>
            <a:r>
              <a:rPr lang="en-US" altLang="zh-CN">
                <a:solidFill>
                  <a:srgbClr val="000000"/>
                </a:solidFill>
                <a:latin typeface="Times New Roman" panose="02020603050405020304" pitchFamily="18" charset="0"/>
                <a:cs typeface="Times New Roman" panose="02020603050405020304" pitchFamily="18" charset="0"/>
              </a:rPr>
              <a:t>=</a:t>
            </a:r>
            <a:r>
              <a:rPr lang="en-US" altLang="zh-CN" i="1">
                <a:solidFill>
                  <a:srgbClr val="000000"/>
                </a:solidFill>
                <a:latin typeface="Times New Roman" panose="02020603050405020304" pitchFamily="18" charset="0"/>
                <a:cs typeface="Times New Roman" panose="02020603050405020304" pitchFamily="18" charset="0"/>
              </a:rPr>
              <a:t>ax</a:t>
            </a:r>
            <a:r>
              <a:rPr lang="en-US" altLang="zh-CN" i="1" baseline="-25000">
                <a:solidFill>
                  <a:srgbClr val="000000"/>
                </a:solidFill>
                <a:latin typeface="Times New Roman" panose="02020603050405020304" pitchFamily="18" charset="0"/>
                <a:cs typeface="Times New Roman" panose="02020603050405020304" pitchFamily="18" charset="0"/>
              </a:rPr>
              <a:t>j</a:t>
            </a:r>
            <a:r>
              <a:rPr lang="en-US" altLang="zh-CN">
                <a:solidFill>
                  <a:srgbClr val="000000"/>
                </a:solidFill>
                <a:latin typeface="Times New Roman" panose="02020603050405020304" pitchFamily="18" charset="0"/>
                <a:cs typeface="Times New Roman" panose="02020603050405020304" pitchFamily="18" charset="0"/>
              </a:rPr>
              <a:t>+</a:t>
            </a:r>
            <a:r>
              <a:rPr lang="en-US" altLang="zh-CN" i="1">
                <a:solidFill>
                  <a:srgbClr val="000000"/>
                </a:solidFill>
                <a:latin typeface="Times New Roman" panose="02020603050405020304" pitchFamily="18" charset="0"/>
                <a:cs typeface="Times New Roman" panose="02020603050405020304" pitchFamily="18" charset="0"/>
              </a:rPr>
              <a:t>b</a:t>
            </a:r>
            <a:r>
              <a:rPr lang="zh-CN" altLang="en-US">
                <a:solidFill>
                  <a:srgbClr val="000000"/>
                </a:solidFill>
                <a:latin typeface="Times New Roman" panose="02020603050405020304" pitchFamily="18" charset="0"/>
                <a:cs typeface="Times New Roman" panose="02020603050405020304" pitchFamily="18" charset="0"/>
              </a:rPr>
              <a:t>，</a:t>
            </a:r>
            <a:r>
              <a:rPr lang="en-US" altLang="zh-CN" i="1">
                <a:solidFill>
                  <a:srgbClr val="000000"/>
                </a:solidFill>
                <a:latin typeface="Times New Roman" panose="02020603050405020304" pitchFamily="18" charset="0"/>
                <a:cs typeface="Times New Roman" panose="02020603050405020304" pitchFamily="18" charset="0"/>
              </a:rPr>
              <a:t>a</a:t>
            </a:r>
            <a:r>
              <a:rPr lang="en-US" altLang="zh-CN">
                <a:solidFill>
                  <a:srgbClr val="000000"/>
                </a:solidFill>
                <a:latin typeface="Times New Roman" panose="02020603050405020304" pitchFamily="18" charset="0"/>
                <a:cs typeface="Times New Roman" panose="02020603050405020304" pitchFamily="18" charset="0"/>
              </a:rPr>
              <a:t>(≠0) </a:t>
            </a:r>
            <a:r>
              <a:rPr lang="zh-CN" altLang="en-US">
                <a:solidFill>
                  <a:srgbClr val="000000"/>
                </a:solidFill>
                <a:latin typeface="Times New Roman" panose="02020603050405020304" pitchFamily="18" charset="0"/>
                <a:cs typeface="Times New Roman" panose="02020603050405020304" pitchFamily="18" charset="0"/>
              </a:rPr>
              <a:t>和</a:t>
            </a:r>
            <a:r>
              <a:rPr lang="en-US" altLang="zh-CN" i="1">
                <a:solidFill>
                  <a:srgbClr val="000000"/>
                </a:solidFill>
                <a:latin typeface="Times New Roman" panose="02020603050405020304" pitchFamily="18" charset="0"/>
                <a:cs typeface="Times New Roman" panose="02020603050405020304" pitchFamily="18" charset="0"/>
              </a:rPr>
              <a:t>b</a:t>
            </a:r>
            <a:r>
              <a:rPr lang="zh-CN" altLang="en-US">
                <a:solidFill>
                  <a:srgbClr val="000000"/>
                </a:solidFill>
                <a:latin typeface="Times New Roman" panose="02020603050405020304" pitchFamily="18" charset="0"/>
                <a:cs typeface="Times New Roman" panose="02020603050405020304" pitchFamily="18" charset="0"/>
              </a:rPr>
              <a:t>是常数；</a:t>
            </a:r>
          </a:p>
          <a:p>
            <a:pPr eaLnBrk="1" hangingPunct="1">
              <a:lnSpc>
                <a:spcPct val="150000"/>
              </a:lnSpc>
              <a:buFont typeface="Wingdings" panose="05000000000000000000" pitchFamily="2" charset="2"/>
              <a:buNone/>
            </a:pPr>
            <a:r>
              <a:rPr lang="zh-CN" altLang="en-US">
                <a:solidFill>
                  <a:srgbClr val="000000"/>
                </a:solidFill>
                <a:latin typeface="Times New Roman" panose="02020603050405020304" pitchFamily="18" charset="0"/>
                <a:cs typeface="Times New Roman" panose="02020603050405020304" pitchFamily="18" charset="0"/>
              </a:rPr>
              <a:t>    </a:t>
            </a:r>
            <a:r>
              <a:rPr lang="en-US" altLang="zh-CN">
                <a:solidFill>
                  <a:srgbClr val="2D2D8A"/>
                </a:solidFill>
                <a:latin typeface="Times New Roman" panose="02020603050405020304" pitchFamily="18" charset="0"/>
                <a:cs typeface="Times New Roman" panose="02020603050405020304" pitchFamily="18" charset="0"/>
              </a:rPr>
              <a:t>(2)</a:t>
            </a:r>
            <a:r>
              <a:rPr lang="en-US" altLang="zh-CN">
                <a:solidFill>
                  <a:srgbClr val="000000"/>
                </a:solidFill>
                <a:latin typeface="Times New Roman" panose="02020603050405020304" pitchFamily="18" charset="0"/>
                <a:cs typeface="Times New Roman" panose="02020603050405020304" pitchFamily="18" charset="0"/>
              </a:rPr>
              <a:t>|</a:t>
            </a:r>
            <a:r>
              <a:rPr lang="en-US" altLang="zh-CN" i="1">
                <a:solidFill>
                  <a:srgbClr val="000000"/>
                </a:solidFill>
                <a:latin typeface="Times New Roman" panose="02020603050405020304" pitchFamily="18" charset="0"/>
                <a:cs typeface="Times New Roman" panose="02020603050405020304" pitchFamily="18" charset="0"/>
              </a:rPr>
              <a:t>c</a:t>
            </a:r>
            <a:r>
              <a:rPr lang="en-US" altLang="zh-CN" i="1" baseline="-25000">
                <a:solidFill>
                  <a:srgbClr val="000000"/>
                </a:solidFill>
                <a:latin typeface="Times New Roman" panose="02020603050405020304" pitchFamily="18" charset="0"/>
                <a:cs typeface="Times New Roman" panose="02020603050405020304" pitchFamily="18" charset="0"/>
              </a:rPr>
              <a:t>ij</a:t>
            </a:r>
            <a:r>
              <a:rPr lang="en-US" altLang="zh-CN">
                <a:solidFill>
                  <a:srgbClr val="000000"/>
                </a:solidFill>
                <a:latin typeface="Times New Roman" panose="02020603050405020304" pitchFamily="18" charset="0"/>
                <a:cs typeface="Times New Roman" panose="02020603050405020304" pitchFamily="18" charset="0"/>
              </a:rPr>
              <a:t>|≤1</a:t>
            </a:r>
            <a:r>
              <a:rPr lang="zh-CN" altLang="en-US">
                <a:solidFill>
                  <a:srgbClr val="000000"/>
                </a:solidFill>
                <a:latin typeface="Times New Roman" panose="02020603050405020304" pitchFamily="18" charset="0"/>
                <a:cs typeface="Times New Roman" panose="02020603050405020304" pitchFamily="18" charset="0"/>
              </a:rPr>
              <a:t>，对一切</a:t>
            </a:r>
            <a:r>
              <a:rPr lang="en-US" altLang="zh-CN" i="1">
                <a:solidFill>
                  <a:srgbClr val="000000"/>
                </a:solidFill>
                <a:latin typeface="Times New Roman" panose="02020603050405020304" pitchFamily="18" charset="0"/>
                <a:cs typeface="Times New Roman" panose="02020603050405020304" pitchFamily="18" charset="0"/>
              </a:rPr>
              <a:t>i</a:t>
            </a:r>
            <a:r>
              <a:rPr lang="en-US" altLang="zh-CN">
                <a:solidFill>
                  <a:srgbClr val="000000"/>
                </a:solidFill>
                <a:latin typeface="Times New Roman" panose="02020603050405020304" pitchFamily="18" charset="0"/>
                <a:cs typeface="Times New Roman" panose="02020603050405020304" pitchFamily="18" charset="0"/>
              </a:rPr>
              <a:t>,</a:t>
            </a:r>
            <a:r>
              <a:rPr lang="en-US" altLang="zh-CN" i="1">
                <a:solidFill>
                  <a:srgbClr val="000000"/>
                </a:solidFill>
                <a:latin typeface="Times New Roman" panose="02020603050405020304" pitchFamily="18" charset="0"/>
                <a:cs typeface="Times New Roman" panose="02020603050405020304" pitchFamily="18" charset="0"/>
              </a:rPr>
              <a:t>j</a:t>
            </a:r>
            <a:r>
              <a:rPr lang="zh-CN" altLang="en-US">
                <a:solidFill>
                  <a:srgbClr val="000000"/>
                </a:solidFill>
                <a:latin typeface="Times New Roman" panose="02020603050405020304" pitchFamily="18" charset="0"/>
                <a:cs typeface="Times New Roman" panose="02020603050405020304" pitchFamily="18" charset="0"/>
              </a:rPr>
              <a:t>；</a:t>
            </a:r>
          </a:p>
          <a:p>
            <a:pPr eaLnBrk="1" hangingPunct="1">
              <a:lnSpc>
                <a:spcPct val="150000"/>
              </a:lnSpc>
              <a:buFont typeface="Wingdings" panose="05000000000000000000" pitchFamily="2" charset="2"/>
              <a:buNone/>
            </a:pPr>
            <a:r>
              <a:rPr lang="zh-CN" altLang="en-US">
                <a:solidFill>
                  <a:srgbClr val="000000"/>
                </a:solidFill>
                <a:latin typeface="Times New Roman" panose="02020603050405020304" pitchFamily="18" charset="0"/>
                <a:cs typeface="Times New Roman" panose="02020603050405020304" pitchFamily="18" charset="0"/>
              </a:rPr>
              <a:t>    </a:t>
            </a:r>
            <a:r>
              <a:rPr lang="en-US" altLang="zh-CN">
                <a:solidFill>
                  <a:srgbClr val="2D2D8A"/>
                </a:solidFill>
                <a:latin typeface="Times New Roman" panose="02020603050405020304" pitchFamily="18" charset="0"/>
                <a:cs typeface="Times New Roman" panose="02020603050405020304" pitchFamily="18" charset="0"/>
              </a:rPr>
              <a:t>(3)</a:t>
            </a:r>
            <a:r>
              <a:rPr lang="en-US" altLang="zh-CN" i="1">
                <a:solidFill>
                  <a:srgbClr val="000000"/>
                </a:solidFill>
                <a:latin typeface="Times New Roman" panose="02020603050405020304" pitchFamily="18" charset="0"/>
                <a:cs typeface="Times New Roman" panose="02020603050405020304" pitchFamily="18" charset="0"/>
              </a:rPr>
              <a:t>c</a:t>
            </a:r>
            <a:r>
              <a:rPr lang="en-US" altLang="zh-CN" i="1" baseline="-25000">
                <a:solidFill>
                  <a:srgbClr val="000000"/>
                </a:solidFill>
                <a:latin typeface="Times New Roman" panose="02020603050405020304" pitchFamily="18" charset="0"/>
                <a:cs typeface="Times New Roman" panose="02020603050405020304" pitchFamily="18" charset="0"/>
              </a:rPr>
              <a:t>ij</a:t>
            </a:r>
            <a:r>
              <a:rPr lang="en-US" altLang="zh-CN">
                <a:solidFill>
                  <a:srgbClr val="000000"/>
                </a:solidFill>
                <a:latin typeface="Times New Roman" panose="02020603050405020304" pitchFamily="18" charset="0"/>
                <a:cs typeface="Times New Roman" panose="02020603050405020304" pitchFamily="18" charset="0"/>
              </a:rPr>
              <a:t>=</a:t>
            </a:r>
            <a:r>
              <a:rPr lang="en-US" altLang="zh-CN" i="1">
                <a:solidFill>
                  <a:srgbClr val="000000"/>
                </a:solidFill>
                <a:latin typeface="Times New Roman" panose="02020603050405020304" pitchFamily="18" charset="0"/>
                <a:cs typeface="Times New Roman" panose="02020603050405020304" pitchFamily="18" charset="0"/>
              </a:rPr>
              <a:t>c</a:t>
            </a:r>
            <a:r>
              <a:rPr lang="en-US" altLang="zh-CN" i="1" baseline="-25000">
                <a:solidFill>
                  <a:srgbClr val="000000"/>
                </a:solidFill>
                <a:latin typeface="Times New Roman" panose="02020603050405020304" pitchFamily="18" charset="0"/>
                <a:cs typeface="Times New Roman" panose="02020603050405020304" pitchFamily="18" charset="0"/>
              </a:rPr>
              <a:t>ji</a:t>
            </a:r>
            <a:r>
              <a:rPr lang="zh-CN" altLang="en-US">
                <a:solidFill>
                  <a:srgbClr val="000000"/>
                </a:solidFill>
                <a:latin typeface="Times New Roman" panose="02020603050405020304" pitchFamily="18" charset="0"/>
                <a:cs typeface="Times New Roman" panose="02020603050405020304" pitchFamily="18" charset="0"/>
              </a:rPr>
              <a:t>，对一切</a:t>
            </a:r>
            <a:r>
              <a:rPr lang="en-US" altLang="zh-CN" i="1">
                <a:solidFill>
                  <a:srgbClr val="000000"/>
                </a:solidFill>
                <a:latin typeface="Times New Roman" panose="02020603050405020304" pitchFamily="18" charset="0"/>
                <a:cs typeface="Times New Roman" panose="02020603050405020304" pitchFamily="18" charset="0"/>
              </a:rPr>
              <a:t>i</a:t>
            </a:r>
            <a:r>
              <a:rPr lang="en-US" altLang="zh-CN">
                <a:solidFill>
                  <a:srgbClr val="000000"/>
                </a:solidFill>
                <a:latin typeface="Times New Roman" panose="02020603050405020304" pitchFamily="18" charset="0"/>
                <a:cs typeface="Times New Roman" panose="02020603050405020304" pitchFamily="18" charset="0"/>
              </a:rPr>
              <a:t>,</a:t>
            </a:r>
            <a:r>
              <a:rPr lang="en-US" altLang="zh-CN" i="1">
                <a:solidFill>
                  <a:srgbClr val="000000"/>
                </a:solidFill>
                <a:latin typeface="Times New Roman" panose="02020603050405020304" pitchFamily="18" charset="0"/>
                <a:cs typeface="Times New Roman" panose="02020603050405020304" pitchFamily="18" charset="0"/>
              </a:rPr>
              <a:t>j</a:t>
            </a:r>
            <a:r>
              <a:rPr lang="zh-CN" altLang="en-US">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459555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rrowheads="1"/>
          </p:cNvSpPr>
          <p:nvPr>
            <p:ph type="title" idx="4294967295"/>
          </p:nvPr>
        </p:nvSpPr>
        <p:spPr>
          <a:xfrm>
            <a:off x="2667000" y="1219200"/>
            <a:ext cx="6096000" cy="381000"/>
          </a:xfrm>
        </p:spPr>
        <p:txBody>
          <a:bodyPr>
            <a:normAutofit fontScale="90000"/>
          </a:bodyPr>
          <a:lstStyle/>
          <a:p>
            <a:pPr eaLnBrk="1" hangingPunct="1"/>
            <a:r>
              <a:rPr lang="zh-CN" altLang="en-US" sz="3600">
                <a:latin typeface="Times New Roman" panose="02020603050405020304" pitchFamily="18" charset="0"/>
                <a:cs typeface="Times New Roman" panose="02020603050405020304" pitchFamily="18" charset="0"/>
              </a:rPr>
              <a:t>两个向量的夹角余弦</a:t>
            </a:r>
            <a:endParaRPr lang="zh-CN" altLang="en-US" sz="3600"/>
          </a:p>
        </p:txBody>
      </p:sp>
      <p:sp>
        <p:nvSpPr>
          <p:cNvPr id="21506"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21507" name="对象 21507"/>
          <p:cNvGraphicFramePr>
            <a:graphicFrameLocks noChangeAspect="1"/>
          </p:cNvGraphicFramePr>
          <p:nvPr/>
        </p:nvGraphicFramePr>
        <p:xfrm>
          <a:off x="4414839" y="4868863"/>
          <a:ext cx="3108325" cy="1028700"/>
        </p:xfrm>
        <a:graphic>
          <a:graphicData uri="http://schemas.openxmlformats.org/presentationml/2006/ole">
            <mc:AlternateContent xmlns:mc="http://schemas.openxmlformats.org/markup-compatibility/2006">
              <mc:Choice xmlns:v="urn:schemas-microsoft-com:vml" Requires="v">
                <p:oleObj spid="_x0000_s307202" r:id="rId3" imgW="3111817" imgH="1029017" progId="Equation.DSMT4">
                  <p:embed/>
                </p:oleObj>
              </mc:Choice>
              <mc:Fallback>
                <p:oleObj r:id="rId3" imgW="3111817" imgH="1029017" progId="Equation.DSMT4">
                  <p:embed/>
                  <p:pic>
                    <p:nvPicPr>
                      <p:cNvPr id="21507" name="对象 2150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4839" y="4868863"/>
                        <a:ext cx="31083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21508" name="Picture 6" descr="5"/>
          <p:cNvPicPr>
            <a:picLocks noChangeAspect="1" noChangeArrowheads="1"/>
          </p:cNvPicPr>
          <p:nvPr/>
        </p:nvPicPr>
        <p:blipFill>
          <a:blip r:embed="rId5">
            <a:extLst>
              <a:ext uri="{28A0092B-C50C-407E-A947-70E740481C1C}">
                <a14:useLocalDpi xmlns:a14="http://schemas.microsoft.com/office/drawing/2010/main" val="0"/>
              </a:ext>
            </a:extLst>
          </a:blip>
          <a:srcRect l="7195" t="28342" r="1270" b="6683"/>
          <a:stretch>
            <a:fillRect/>
          </a:stretch>
        </p:blipFill>
        <p:spPr bwMode="auto">
          <a:xfrm>
            <a:off x="3863975" y="2133600"/>
            <a:ext cx="4464050"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3628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rrowheads="1"/>
          </p:cNvSpPr>
          <p:nvPr>
            <p:ph type="title" idx="4294967295"/>
          </p:nvPr>
        </p:nvSpPr>
        <p:spPr>
          <a:xfrm>
            <a:off x="2514600" y="838200"/>
            <a:ext cx="6096000" cy="381000"/>
          </a:xfrm>
        </p:spPr>
        <p:txBody>
          <a:bodyPr>
            <a:normAutofit fontScale="90000"/>
          </a:bodyPr>
          <a:lstStyle/>
          <a:p>
            <a:r>
              <a:rPr lang="en-US" altLang="zh-CN" smtClean="0">
                <a:latin typeface="Times New Roman" panose="02020603050405020304" pitchFamily="18" charset="0"/>
                <a:cs typeface="Times New Roman" panose="02020603050405020304" pitchFamily="18" charset="0"/>
              </a:rPr>
              <a:t>1.</a:t>
            </a:r>
            <a:r>
              <a:rPr lang="zh-CN" altLang="en-US" smtClean="0">
                <a:latin typeface="Times New Roman" panose="02020603050405020304" pitchFamily="18" charset="0"/>
                <a:cs typeface="Times New Roman" panose="02020603050405020304" pitchFamily="18" charset="0"/>
              </a:rPr>
              <a:t>夹角余弦</a:t>
            </a:r>
            <a:endParaRPr lang="en-US" altLang="zh-CN" smtClean="0">
              <a:latin typeface="Times New Roman" panose="02020603050405020304" pitchFamily="18" charset="0"/>
              <a:cs typeface="Times New Roman" panose="02020603050405020304" pitchFamily="18" charset="0"/>
            </a:endParaRPr>
          </a:p>
        </p:txBody>
      </p:sp>
      <p:sp>
        <p:nvSpPr>
          <p:cNvPr id="22530" name="Rectangle 3"/>
          <p:cNvSpPr>
            <a:spLocks noGrp="1" noRot="1" noChangeArrowheads="1"/>
          </p:cNvSpPr>
          <p:nvPr>
            <p:ph type="body" idx="4294967295"/>
          </p:nvPr>
        </p:nvSpPr>
        <p:spPr>
          <a:xfrm>
            <a:off x="2438400" y="1676400"/>
            <a:ext cx="8001000" cy="5181600"/>
          </a:xfrm>
        </p:spPr>
        <p:txBody>
          <a:bodyPr/>
          <a:lstStyle/>
          <a:p>
            <a:r>
              <a:rPr lang="zh-CN" altLang="en-US">
                <a:solidFill>
                  <a:srgbClr val="000000"/>
                </a:solidFill>
                <a:latin typeface="Times New Roman" panose="02020603050405020304" pitchFamily="18" charset="0"/>
                <a:cs typeface="Times New Roman" panose="02020603050405020304" pitchFamily="18" charset="0"/>
              </a:rPr>
              <a:t>变量</a:t>
            </a:r>
            <a:r>
              <a:rPr lang="en-US" altLang="zh-CN" i="1">
                <a:solidFill>
                  <a:srgbClr val="000000"/>
                </a:solidFill>
                <a:latin typeface="Times New Roman" panose="02020603050405020304" pitchFamily="18" charset="0"/>
                <a:cs typeface="Times New Roman" panose="02020603050405020304" pitchFamily="18" charset="0"/>
              </a:rPr>
              <a:t>x</a:t>
            </a:r>
            <a:r>
              <a:rPr lang="en-US" altLang="zh-CN" i="1" baseline="-25000">
                <a:solidFill>
                  <a:srgbClr val="000000"/>
                </a:solidFill>
                <a:latin typeface="Times New Roman" panose="02020603050405020304" pitchFamily="18" charset="0"/>
                <a:cs typeface="Times New Roman" panose="02020603050405020304" pitchFamily="18" charset="0"/>
              </a:rPr>
              <a:t>i</a:t>
            </a:r>
            <a:r>
              <a:rPr lang="zh-CN" altLang="en-US">
                <a:solidFill>
                  <a:srgbClr val="000000"/>
                </a:solidFill>
                <a:latin typeface="Times New Roman" panose="02020603050405020304" pitchFamily="18" charset="0"/>
                <a:cs typeface="Times New Roman" panose="02020603050405020304" pitchFamily="18" charset="0"/>
              </a:rPr>
              <a:t>与</a:t>
            </a:r>
            <a:r>
              <a:rPr lang="en-US" altLang="zh-CN" i="1">
                <a:solidFill>
                  <a:srgbClr val="000000"/>
                </a:solidFill>
                <a:latin typeface="Times New Roman" panose="02020603050405020304" pitchFamily="18" charset="0"/>
                <a:cs typeface="Times New Roman" panose="02020603050405020304" pitchFamily="18" charset="0"/>
              </a:rPr>
              <a:t>x</a:t>
            </a:r>
            <a:r>
              <a:rPr lang="en-US" altLang="zh-CN" i="1" baseline="-25000">
                <a:solidFill>
                  <a:srgbClr val="000000"/>
                </a:solidFill>
                <a:latin typeface="Times New Roman" panose="02020603050405020304" pitchFamily="18" charset="0"/>
                <a:cs typeface="Times New Roman" panose="02020603050405020304" pitchFamily="18" charset="0"/>
              </a:rPr>
              <a:t>j</a:t>
            </a:r>
            <a:r>
              <a:rPr lang="zh-CN" altLang="en-US">
                <a:solidFill>
                  <a:srgbClr val="000000"/>
                </a:solidFill>
                <a:latin typeface="Times New Roman" panose="02020603050405020304" pitchFamily="18" charset="0"/>
                <a:cs typeface="Times New Roman" panose="02020603050405020304" pitchFamily="18" charset="0"/>
              </a:rPr>
              <a:t>的</a:t>
            </a:r>
            <a:r>
              <a:rPr lang="zh-CN" altLang="en-US">
                <a:solidFill>
                  <a:srgbClr val="2D2D8A"/>
                </a:solidFill>
                <a:latin typeface="Times New Roman" panose="02020603050405020304" pitchFamily="18" charset="0"/>
                <a:cs typeface="Times New Roman" panose="02020603050405020304" pitchFamily="18" charset="0"/>
              </a:rPr>
              <a:t>夹角余弦</a:t>
            </a:r>
            <a:r>
              <a:rPr lang="zh-CN" altLang="en-US">
                <a:solidFill>
                  <a:srgbClr val="000000"/>
                </a:solidFill>
                <a:latin typeface="Times New Roman" panose="02020603050405020304" pitchFamily="18" charset="0"/>
                <a:cs typeface="Times New Roman" panose="02020603050405020304" pitchFamily="18" charset="0"/>
              </a:rPr>
              <a:t>定义为</a:t>
            </a:r>
            <a:endParaRPr lang="zh-CN" altLang="en-US">
              <a:solidFill>
                <a:schemeClr val="tx2"/>
              </a:solidFill>
              <a:latin typeface="Times New Roman" panose="02020603050405020304" pitchFamily="18" charset="0"/>
              <a:cs typeface="Times New Roman" panose="02020603050405020304" pitchFamily="18" charset="0"/>
            </a:endParaRPr>
          </a:p>
          <a:p>
            <a:endParaRPr lang="en-US" altLang="zh-CN">
              <a:solidFill>
                <a:srgbClr val="000000"/>
              </a:solidFill>
              <a:latin typeface="Times New Roman" panose="02020603050405020304" pitchFamily="18" charset="0"/>
              <a:cs typeface="Times New Roman" panose="02020603050405020304" pitchFamily="18" charset="0"/>
            </a:endParaRPr>
          </a:p>
          <a:p>
            <a:endParaRPr lang="en-US" altLang="zh-CN">
              <a:solidFill>
                <a:srgbClr val="000000"/>
              </a:solidFill>
              <a:latin typeface="Times New Roman" panose="02020603050405020304" pitchFamily="18" charset="0"/>
              <a:cs typeface="Times New Roman" panose="02020603050405020304" pitchFamily="18" charset="0"/>
            </a:endParaRPr>
          </a:p>
          <a:p>
            <a:endParaRPr lang="en-US" altLang="zh-CN">
              <a:solidFill>
                <a:srgbClr val="000000"/>
              </a:solidFill>
              <a:latin typeface="Times New Roman" panose="02020603050405020304" pitchFamily="18" charset="0"/>
              <a:cs typeface="Times New Roman" panose="02020603050405020304" pitchFamily="18" charset="0"/>
            </a:endParaRPr>
          </a:p>
          <a:p>
            <a:endParaRPr lang="en-US" altLang="zh-CN">
              <a:solidFill>
                <a:srgbClr val="000000"/>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None/>
            </a:pPr>
            <a:r>
              <a:rPr lang="zh-CN" altLang="en-US">
                <a:solidFill>
                  <a:srgbClr val="000000"/>
                </a:solidFill>
                <a:latin typeface="Times New Roman" panose="02020603050405020304" pitchFamily="18" charset="0"/>
                <a:cs typeface="Times New Roman" panose="02020603050405020304" pitchFamily="18" charset="0"/>
              </a:rPr>
              <a:t>它是</a:t>
            </a:r>
            <a:r>
              <a:rPr lang="en-US" altLang="zh-CN" i="1">
                <a:solidFill>
                  <a:srgbClr val="000000"/>
                </a:solidFill>
                <a:latin typeface="Times New Roman" panose="02020603050405020304" pitchFamily="18" charset="0"/>
                <a:cs typeface="Times New Roman" panose="02020603050405020304" pitchFamily="18" charset="0"/>
              </a:rPr>
              <a:t>R</a:t>
            </a:r>
            <a:r>
              <a:rPr lang="en-US" altLang="zh-CN" i="1" baseline="30000">
                <a:solidFill>
                  <a:srgbClr val="000000"/>
                </a:solidFill>
                <a:latin typeface="Times New Roman" panose="02020603050405020304" pitchFamily="18" charset="0"/>
                <a:cs typeface="Times New Roman" panose="02020603050405020304" pitchFamily="18" charset="0"/>
              </a:rPr>
              <a:t>n</a:t>
            </a:r>
            <a:r>
              <a:rPr lang="zh-CN" altLang="en-US">
                <a:solidFill>
                  <a:srgbClr val="000000"/>
                </a:solidFill>
                <a:latin typeface="Times New Roman" panose="02020603050405020304" pitchFamily="18" charset="0"/>
                <a:cs typeface="Times New Roman" panose="02020603050405020304" pitchFamily="18" charset="0"/>
              </a:rPr>
              <a:t>中变量</a:t>
            </a:r>
            <a:r>
              <a:rPr lang="en-US" altLang="zh-CN" i="1">
                <a:solidFill>
                  <a:srgbClr val="000000"/>
                </a:solidFill>
                <a:latin typeface="Times New Roman" panose="02020603050405020304" pitchFamily="18" charset="0"/>
                <a:cs typeface="Times New Roman" panose="02020603050405020304" pitchFamily="18" charset="0"/>
              </a:rPr>
              <a:t>x</a:t>
            </a:r>
            <a:r>
              <a:rPr lang="en-US" altLang="zh-CN" i="1" baseline="-25000">
                <a:solidFill>
                  <a:srgbClr val="000000"/>
                </a:solidFill>
                <a:latin typeface="Times New Roman" panose="02020603050405020304" pitchFamily="18" charset="0"/>
                <a:cs typeface="Times New Roman" panose="02020603050405020304" pitchFamily="18" charset="0"/>
              </a:rPr>
              <a:t>i</a:t>
            </a:r>
            <a:r>
              <a:rPr lang="zh-CN" altLang="en-US">
                <a:solidFill>
                  <a:srgbClr val="000000"/>
                </a:solidFill>
                <a:latin typeface="Times New Roman" panose="02020603050405020304" pitchFamily="18" charset="0"/>
                <a:cs typeface="Times New Roman" panose="02020603050405020304" pitchFamily="18" charset="0"/>
              </a:rPr>
              <a:t>的观测向量</a:t>
            </a:r>
            <a:r>
              <a:rPr lang="en-US" altLang="zh-CN">
                <a:solidFill>
                  <a:srgbClr val="000000"/>
                </a:solidFill>
                <a:latin typeface="Times New Roman" panose="02020603050405020304" pitchFamily="18" charset="0"/>
                <a:cs typeface="Times New Roman" panose="02020603050405020304" pitchFamily="18" charset="0"/>
              </a:rPr>
              <a:t>(</a:t>
            </a:r>
            <a:r>
              <a:rPr lang="en-US" altLang="zh-CN" i="1">
                <a:solidFill>
                  <a:srgbClr val="000000"/>
                </a:solidFill>
                <a:latin typeface="Times New Roman" panose="02020603050405020304" pitchFamily="18" charset="0"/>
                <a:cs typeface="Times New Roman" panose="02020603050405020304" pitchFamily="18" charset="0"/>
              </a:rPr>
              <a:t>x</a:t>
            </a:r>
            <a:r>
              <a:rPr lang="en-US" altLang="zh-CN" baseline="-25000">
                <a:solidFill>
                  <a:srgbClr val="000000"/>
                </a:solidFill>
                <a:latin typeface="Times New Roman" panose="02020603050405020304" pitchFamily="18" charset="0"/>
                <a:cs typeface="Times New Roman" panose="02020603050405020304" pitchFamily="18" charset="0"/>
              </a:rPr>
              <a:t>1</a:t>
            </a:r>
            <a:r>
              <a:rPr lang="en-US" altLang="zh-CN" i="1" baseline="-25000">
                <a:solidFill>
                  <a:srgbClr val="000000"/>
                </a:solidFill>
                <a:latin typeface="Times New Roman" panose="02020603050405020304" pitchFamily="18" charset="0"/>
                <a:cs typeface="Times New Roman" panose="02020603050405020304" pitchFamily="18" charset="0"/>
              </a:rPr>
              <a:t>i</a:t>
            </a:r>
            <a:r>
              <a:rPr lang="en-US" altLang="zh-CN">
                <a:solidFill>
                  <a:srgbClr val="000000"/>
                </a:solidFill>
                <a:latin typeface="Times New Roman" panose="02020603050405020304" pitchFamily="18" charset="0"/>
                <a:cs typeface="Times New Roman" panose="02020603050405020304" pitchFamily="18" charset="0"/>
              </a:rPr>
              <a:t>,</a:t>
            </a:r>
            <a:r>
              <a:rPr lang="en-US" altLang="zh-CN" i="1">
                <a:solidFill>
                  <a:srgbClr val="000000"/>
                </a:solidFill>
                <a:latin typeface="Times New Roman" panose="02020603050405020304" pitchFamily="18" charset="0"/>
                <a:cs typeface="Times New Roman" panose="02020603050405020304" pitchFamily="18" charset="0"/>
              </a:rPr>
              <a:t>x</a:t>
            </a:r>
            <a:r>
              <a:rPr lang="en-US" altLang="zh-CN" baseline="-25000">
                <a:solidFill>
                  <a:srgbClr val="000000"/>
                </a:solidFill>
                <a:latin typeface="Times New Roman" panose="02020603050405020304" pitchFamily="18" charset="0"/>
                <a:cs typeface="Times New Roman" panose="02020603050405020304" pitchFamily="18" charset="0"/>
              </a:rPr>
              <a:t>2</a:t>
            </a:r>
            <a:r>
              <a:rPr lang="en-US" altLang="zh-CN" i="1" baseline="-25000">
                <a:solidFill>
                  <a:srgbClr val="000000"/>
                </a:solidFill>
                <a:latin typeface="Times New Roman" panose="02020603050405020304" pitchFamily="18" charset="0"/>
                <a:cs typeface="Times New Roman" panose="02020603050405020304" pitchFamily="18" charset="0"/>
              </a:rPr>
              <a:t>i</a:t>
            </a:r>
            <a:r>
              <a:rPr lang="en-US" altLang="zh-CN">
                <a:solidFill>
                  <a:srgbClr val="000000"/>
                </a:solidFill>
                <a:latin typeface="Times New Roman" panose="02020603050405020304" pitchFamily="18" charset="0"/>
                <a:cs typeface="Times New Roman" panose="02020603050405020304" pitchFamily="18" charset="0"/>
              </a:rPr>
              <a:t>,⋯,</a:t>
            </a:r>
            <a:r>
              <a:rPr lang="en-US" altLang="zh-CN" i="1">
                <a:solidFill>
                  <a:srgbClr val="000000"/>
                </a:solidFill>
                <a:latin typeface="Times New Roman" panose="02020603050405020304" pitchFamily="18" charset="0"/>
                <a:cs typeface="Times New Roman" panose="02020603050405020304" pitchFamily="18" charset="0"/>
              </a:rPr>
              <a:t>x</a:t>
            </a:r>
            <a:r>
              <a:rPr lang="en-US" altLang="zh-CN" i="1" baseline="-25000">
                <a:solidFill>
                  <a:srgbClr val="000000"/>
                </a:solidFill>
                <a:latin typeface="Times New Roman" panose="02020603050405020304" pitchFamily="18" charset="0"/>
                <a:cs typeface="Times New Roman" panose="02020603050405020304" pitchFamily="18" charset="0"/>
              </a:rPr>
              <a:t>ni</a:t>
            </a:r>
            <a:r>
              <a:rPr lang="en-US" altLang="zh-CN">
                <a:solidFill>
                  <a:srgbClr val="000000"/>
                </a:solidFill>
                <a:latin typeface="Times New Roman" panose="02020603050405020304" pitchFamily="18" charset="0"/>
                <a:cs typeface="Times New Roman" panose="02020603050405020304" pitchFamily="18" charset="0"/>
              </a:rPr>
              <a:t>)′</a:t>
            </a:r>
            <a:r>
              <a:rPr lang="zh-CN" altLang="en-US">
                <a:solidFill>
                  <a:srgbClr val="000000"/>
                </a:solidFill>
                <a:latin typeface="Times New Roman" panose="02020603050405020304" pitchFamily="18" charset="0"/>
                <a:cs typeface="Times New Roman" panose="02020603050405020304" pitchFamily="18" charset="0"/>
              </a:rPr>
              <a:t>与变量</a:t>
            </a:r>
            <a:r>
              <a:rPr lang="en-US" altLang="zh-CN" i="1">
                <a:solidFill>
                  <a:srgbClr val="000000"/>
                </a:solidFill>
                <a:latin typeface="Times New Roman" panose="02020603050405020304" pitchFamily="18" charset="0"/>
                <a:cs typeface="Times New Roman" panose="02020603050405020304" pitchFamily="18" charset="0"/>
              </a:rPr>
              <a:t>x</a:t>
            </a:r>
            <a:r>
              <a:rPr lang="en-US" altLang="zh-CN" i="1" baseline="-25000">
                <a:solidFill>
                  <a:srgbClr val="000000"/>
                </a:solidFill>
                <a:latin typeface="Times New Roman" panose="02020603050405020304" pitchFamily="18" charset="0"/>
                <a:cs typeface="Times New Roman" panose="02020603050405020304" pitchFamily="18" charset="0"/>
              </a:rPr>
              <a:t>j</a:t>
            </a:r>
            <a:r>
              <a:rPr lang="zh-CN" altLang="en-US">
                <a:solidFill>
                  <a:srgbClr val="000000"/>
                </a:solidFill>
                <a:latin typeface="Times New Roman" panose="02020603050405020304" pitchFamily="18" charset="0"/>
                <a:cs typeface="Times New Roman" panose="02020603050405020304" pitchFamily="18" charset="0"/>
              </a:rPr>
              <a:t>的观测向量</a:t>
            </a:r>
            <a:r>
              <a:rPr lang="en-US" altLang="zh-CN">
                <a:solidFill>
                  <a:srgbClr val="000000"/>
                </a:solidFill>
                <a:latin typeface="Times New Roman" panose="02020603050405020304" pitchFamily="18" charset="0"/>
                <a:cs typeface="Times New Roman" panose="02020603050405020304" pitchFamily="18" charset="0"/>
              </a:rPr>
              <a:t>(</a:t>
            </a:r>
            <a:r>
              <a:rPr lang="en-US" altLang="zh-CN" i="1">
                <a:solidFill>
                  <a:srgbClr val="000000"/>
                </a:solidFill>
                <a:latin typeface="Times New Roman" panose="02020603050405020304" pitchFamily="18" charset="0"/>
                <a:cs typeface="Times New Roman" panose="02020603050405020304" pitchFamily="18" charset="0"/>
              </a:rPr>
              <a:t>x</a:t>
            </a:r>
            <a:r>
              <a:rPr lang="en-US" altLang="zh-CN" baseline="-25000">
                <a:solidFill>
                  <a:srgbClr val="000000"/>
                </a:solidFill>
                <a:latin typeface="Times New Roman" panose="02020603050405020304" pitchFamily="18" charset="0"/>
                <a:cs typeface="Times New Roman" panose="02020603050405020304" pitchFamily="18" charset="0"/>
              </a:rPr>
              <a:t>1</a:t>
            </a:r>
            <a:r>
              <a:rPr lang="en-US" altLang="zh-CN" i="1" baseline="-25000">
                <a:solidFill>
                  <a:srgbClr val="000000"/>
                </a:solidFill>
                <a:latin typeface="Times New Roman" panose="02020603050405020304" pitchFamily="18" charset="0"/>
                <a:cs typeface="Times New Roman" panose="02020603050405020304" pitchFamily="18" charset="0"/>
              </a:rPr>
              <a:t>j</a:t>
            </a:r>
            <a:r>
              <a:rPr lang="en-US" altLang="zh-CN">
                <a:solidFill>
                  <a:srgbClr val="000000"/>
                </a:solidFill>
                <a:latin typeface="Times New Roman" panose="02020603050405020304" pitchFamily="18" charset="0"/>
                <a:cs typeface="Times New Roman" panose="02020603050405020304" pitchFamily="18" charset="0"/>
              </a:rPr>
              <a:t>,</a:t>
            </a:r>
            <a:r>
              <a:rPr lang="en-US" altLang="zh-CN" i="1">
                <a:solidFill>
                  <a:srgbClr val="000000"/>
                </a:solidFill>
                <a:latin typeface="Times New Roman" panose="02020603050405020304" pitchFamily="18" charset="0"/>
                <a:cs typeface="Times New Roman" panose="02020603050405020304" pitchFamily="18" charset="0"/>
              </a:rPr>
              <a:t>x</a:t>
            </a:r>
            <a:r>
              <a:rPr lang="en-US" altLang="zh-CN" baseline="-25000">
                <a:solidFill>
                  <a:srgbClr val="000000"/>
                </a:solidFill>
                <a:latin typeface="Times New Roman" panose="02020603050405020304" pitchFamily="18" charset="0"/>
                <a:cs typeface="Times New Roman" panose="02020603050405020304" pitchFamily="18" charset="0"/>
              </a:rPr>
              <a:t>2</a:t>
            </a:r>
            <a:r>
              <a:rPr lang="en-US" altLang="zh-CN" i="1" baseline="-25000">
                <a:solidFill>
                  <a:srgbClr val="000000"/>
                </a:solidFill>
                <a:latin typeface="Times New Roman" panose="02020603050405020304" pitchFamily="18" charset="0"/>
                <a:cs typeface="Times New Roman" panose="02020603050405020304" pitchFamily="18" charset="0"/>
              </a:rPr>
              <a:t>j</a:t>
            </a:r>
            <a:r>
              <a:rPr lang="en-US" altLang="zh-CN">
                <a:solidFill>
                  <a:srgbClr val="000000"/>
                </a:solidFill>
                <a:latin typeface="Times New Roman" panose="02020603050405020304" pitchFamily="18" charset="0"/>
                <a:cs typeface="Times New Roman" panose="02020603050405020304" pitchFamily="18" charset="0"/>
              </a:rPr>
              <a:t>,⋯,</a:t>
            </a:r>
            <a:r>
              <a:rPr lang="en-US" altLang="zh-CN" i="1">
                <a:solidFill>
                  <a:srgbClr val="000000"/>
                </a:solidFill>
                <a:latin typeface="Times New Roman" panose="02020603050405020304" pitchFamily="18" charset="0"/>
                <a:cs typeface="Times New Roman" panose="02020603050405020304" pitchFamily="18" charset="0"/>
              </a:rPr>
              <a:t>x</a:t>
            </a:r>
            <a:r>
              <a:rPr lang="en-US" altLang="zh-CN" i="1" baseline="-25000">
                <a:solidFill>
                  <a:srgbClr val="000000"/>
                </a:solidFill>
                <a:latin typeface="Times New Roman" panose="02020603050405020304" pitchFamily="18" charset="0"/>
                <a:cs typeface="Times New Roman" panose="02020603050405020304" pitchFamily="18" charset="0"/>
              </a:rPr>
              <a:t>nj</a:t>
            </a:r>
            <a:r>
              <a:rPr lang="en-US" altLang="zh-CN">
                <a:solidFill>
                  <a:srgbClr val="000000"/>
                </a:solidFill>
                <a:latin typeface="Times New Roman" panose="02020603050405020304" pitchFamily="18" charset="0"/>
                <a:cs typeface="Times New Roman" panose="02020603050405020304" pitchFamily="18" charset="0"/>
              </a:rPr>
              <a:t>)′</a:t>
            </a:r>
            <a:r>
              <a:rPr lang="zh-CN" altLang="en-US">
                <a:solidFill>
                  <a:srgbClr val="000000"/>
                </a:solidFill>
                <a:latin typeface="Times New Roman" panose="02020603050405020304" pitchFamily="18" charset="0"/>
                <a:cs typeface="Times New Roman" panose="02020603050405020304" pitchFamily="18" charset="0"/>
              </a:rPr>
              <a:t>之间夹角</a:t>
            </a:r>
            <a:r>
              <a:rPr lang="en-US" altLang="zh-CN" i="1">
                <a:solidFill>
                  <a:srgbClr val="000000"/>
                </a:solidFill>
                <a:latin typeface="Times New Roman" panose="02020603050405020304" pitchFamily="18" charset="0"/>
                <a:cs typeface="Times New Roman" panose="02020603050405020304" pitchFamily="18" charset="0"/>
              </a:rPr>
              <a:t>θ</a:t>
            </a:r>
            <a:r>
              <a:rPr lang="en-US" altLang="zh-CN" i="1" baseline="-25000">
                <a:solidFill>
                  <a:srgbClr val="000000"/>
                </a:solidFill>
                <a:latin typeface="Times New Roman" panose="02020603050405020304" pitchFamily="18" charset="0"/>
                <a:cs typeface="Times New Roman" panose="02020603050405020304" pitchFamily="18" charset="0"/>
              </a:rPr>
              <a:t>ij</a:t>
            </a:r>
            <a:r>
              <a:rPr lang="zh-CN" altLang="en-US">
                <a:solidFill>
                  <a:srgbClr val="000000"/>
                </a:solidFill>
                <a:latin typeface="Times New Roman" panose="02020603050405020304" pitchFamily="18" charset="0"/>
                <a:cs typeface="Times New Roman" panose="02020603050405020304" pitchFamily="18" charset="0"/>
              </a:rPr>
              <a:t>的余弦函数，即</a:t>
            </a:r>
            <a:r>
              <a:rPr lang="en-US" altLang="zh-CN" i="1">
                <a:solidFill>
                  <a:srgbClr val="000000"/>
                </a:solidFill>
                <a:latin typeface="Times New Roman" panose="02020603050405020304" pitchFamily="18" charset="0"/>
                <a:cs typeface="Times New Roman" panose="02020603050405020304" pitchFamily="18" charset="0"/>
              </a:rPr>
              <a:t>c</a:t>
            </a:r>
            <a:r>
              <a:rPr lang="en-US" altLang="zh-CN" i="1" baseline="-25000">
                <a:solidFill>
                  <a:srgbClr val="000000"/>
                </a:solidFill>
                <a:latin typeface="Times New Roman" panose="02020603050405020304" pitchFamily="18" charset="0"/>
                <a:cs typeface="Times New Roman" panose="02020603050405020304" pitchFamily="18" charset="0"/>
              </a:rPr>
              <a:t>ij</a:t>
            </a:r>
            <a:r>
              <a:rPr lang="en-US" altLang="zh-CN">
                <a:solidFill>
                  <a:srgbClr val="000000"/>
                </a:solidFill>
                <a:latin typeface="Times New Roman" panose="02020603050405020304" pitchFamily="18" charset="0"/>
                <a:cs typeface="Times New Roman" panose="02020603050405020304" pitchFamily="18" charset="0"/>
              </a:rPr>
              <a:t>(1)=cos</a:t>
            </a:r>
            <a:r>
              <a:rPr lang="en-US" altLang="zh-CN" i="1">
                <a:solidFill>
                  <a:srgbClr val="000000"/>
                </a:solidFill>
                <a:latin typeface="Times New Roman" panose="02020603050405020304" pitchFamily="18" charset="0"/>
                <a:cs typeface="Times New Roman" panose="02020603050405020304" pitchFamily="18" charset="0"/>
              </a:rPr>
              <a:t>θ</a:t>
            </a:r>
            <a:r>
              <a:rPr lang="en-US" altLang="zh-CN" i="1" baseline="-25000">
                <a:solidFill>
                  <a:srgbClr val="000000"/>
                </a:solidFill>
                <a:latin typeface="Times New Roman" panose="02020603050405020304" pitchFamily="18" charset="0"/>
                <a:cs typeface="Times New Roman" panose="02020603050405020304" pitchFamily="18" charset="0"/>
              </a:rPr>
              <a:t>ij</a:t>
            </a:r>
            <a:r>
              <a:rPr lang="zh-CN" altLang="en-US">
                <a:solidFill>
                  <a:srgbClr val="000000"/>
                </a:solidFill>
                <a:latin typeface="Times New Roman" panose="02020603050405020304" pitchFamily="18" charset="0"/>
                <a:cs typeface="Times New Roman" panose="02020603050405020304" pitchFamily="18" charset="0"/>
              </a:rPr>
              <a:t>。</a:t>
            </a:r>
          </a:p>
        </p:txBody>
      </p:sp>
      <p:graphicFrame>
        <p:nvGraphicFramePr>
          <p:cNvPr id="22531" name="对象 22531"/>
          <p:cNvGraphicFramePr>
            <a:graphicFrameLocks noChangeAspect="1"/>
          </p:cNvGraphicFramePr>
          <p:nvPr/>
        </p:nvGraphicFramePr>
        <p:xfrm>
          <a:off x="4038600" y="2209800"/>
          <a:ext cx="4076700" cy="2044700"/>
        </p:xfrm>
        <a:graphic>
          <a:graphicData uri="http://schemas.openxmlformats.org/presentationml/2006/ole">
            <mc:AlternateContent xmlns:mc="http://schemas.openxmlformats.org/markup-compatibility/2006">
              <mc:Choice xmlns:v="urn:schemas-microsoft-com:vml" Requires="v">
                <p:oleObj spid="_x0000_s308226" r:id="rId3" imgW="4077017" imgH="2045017" progId="Equation.DSMT4">
                  <p:embed/>
                </p:oleObj>
              </mc:Choice>
              <mc:Fallback>
                <p:oleObj r:id="rId3" imgW="4077017" imgH="2045017" progId="Equation.DSMT4">
                  <p:embed/>
                  <p:pic>
                    <p:nvPicPr>
                      <p:cNvPr id="22531" name="对象 225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2209800"/>
                        <a:ext cx="4076700" cy="204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5939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rrowheads="1"/>
          </p:cNvSpPr>
          <p:nvPr>
            <p:ph type="title" idx="4294967295"/>
          </p:nvPr>
        </p:nvSpPr>
        <p:spPr>
          <a:xfrm>
            <a:off x="2514600" y="762000"/>
            <a:ext cx="6096000" cy="381000"/>
          </a:xfrm>
        </p:spPr>
        <p:txBody>
          <a:bodyPr>
            <a:normAutofit fontScale="90000"/>
          </a:bodyPr>
          <a:lstStyle/>
          <a:p>
            <a:pPr eaLnBrk="1" hangingPunct="1"/>
            <a:r>
              <a:rPr lang="en-US" altLang="zh-CN" sz="3600">
                <a:latin typeface="Times New Roman" panose="02020603050405020304" pitchFamily="18" charset="0"/>
                <a:cs typeface="Times New Roman" panose="02020603050405020304" pitchFamily="18" charset="0"/>
              </a:rPr>
              <a:t>2.</a:t>
            </a:r>
            <a:r>
              <a:rPr lang="zh-CN" altLang="en-US" sz="3600">
                <a:latin typeface="Times New Roman" panose="02020603050405020304" pitchFamily="18" charset="0"/>
                <a:cs typeface="Times New Roman" panose="02020603050405020304" pitchFamily="18" charset="0"/>
              </a:rPr>
              <a:t>相关系数</a:t>
            </a:r>
            <a:endParaRPr lang="zh-CN" altLang="en-US" sz="3600"/>
          </a:p>
        </p:txBody>
      </p:sp>
      <p:sp>
        <p:nvSpPr>
          <p:cNvPr id="23554" name="Rectangle 3"/>
          <p:cNvSpPr>
            <a:spLocks noGrp="1" noRot="1" noChangeArrowheads="1"/>
          </p:cNvSpPr>
          <p:nvPr>
            <p:ph type="body" idx="4294967295"/>
          </p:nvPr>
        </p:nvSpPr>
        <p:spPr>
          <a:xfrm>
            <a:off x="2286000" y="1447800"/>
            <a:ext cx="8001000" cy="5181600"/>
          </a:xfrm>
        </p:spPr>
        <p:txBody>
          <a:bodyPr/>
          <a:lstStyle/>
          <a:p>
            <a:r>
              <a:rPr lang="zh-CN" altLang="en-US">
                <a:solidFill>
                  <a:srgbClr val="000000"/>
                </a:solidFill>
                <a:latin typeface="Times New Roman" panose="02020603050405020304" pitchFamily="18" charset="0"/>
                <a:cs typeface="Times New Roman" panose="02020603050405020304" pitchFamily="18" charset="0"/>
              </a:rPr>
              <a:t>变量</a:t>
            </a:r>
            <a:r>
              <a:rPr lang="en-US" altLang="zh-CN" i="1">
                <a:solidFill>
                  <a:srgbClr val="000000"/>
                </a:solidFill>
                <a:latin typeface="Times New Roman" panose="02020603050405020304" pitchFamily="18" charset="0"/>
                <a:cs typeface="Times New Roman" panose="02020603050405020304" pitchFamily="18" charset="0"/>
              </a:rPr>
              <a:t>x</a:t>
            </a:r>
            <a:r>
              <a:rPr lang="en-US" altLang="zh-CN" i="1" baseline="-25000">
                <a:solidFill>
                  <a:srgbClr val="000000"/>
                </a:solidFill>
                <a:latin typeface="Times New Roman" panose="02020603050405020304" pitchFamily="18" charset="0"/>
                <a:cs typeface="Times New Roman" panose="02020603050405020304" pitchFamily="18" charset="0"/>
              </a:rPr>
              <a:t>i</a:t>
            </a:r>
            <a:r>
              <a:rPr lang="zh-CN" altLang="en-US">
                <a:solidFill>
                  <a:srgbClr val="000000"/>
                </a:solidFill>
                <a:latin typeface="Times New Roman" panose="02020603050405020304" pitchFamily="18" charset="0"/>
                <a:cs typeface="Times New Roman" panose="02020603050405020304" pitchFamily="18" charset="0"/>
              </a:rPr>
              <a:t>与</a:t>
            </a:r>
            <a:r>
              <a:rPr lang="en-US" altLang="zh-CN" i="1">
                <a:solidFill>
                  <a:srgbClr val="000000"/>
                </a:solidFill>
                <a:latin typeface="Times New Roman" panose="02020603050405020304" pitchFamily="18" charset="0"/>
                <a:cs typeface="Times New Roman" panose="02020603050405020304" pitchFamily="18" charset="0"/>
              </a:rPr>
              <a:t>x</a:t>
            </a:r>
            <a:r>
              <a:rPr lang="en-US" altLang="zh-CN" i="1" baseline="-25000">
                <a:solidFill>
                  <a:srgbClr val="000000"/>
                </a:solidFill>
                <a:latin typeface="Times New Roman" panose="02020603050405020304" pitchFamily="18" charset="0"/>
                <a:cs typeface="Times New Roman" panose="02020603050405020304" pitchFamily="18" charset="0"/>
              </a:rPr>
              <a:t>j</a:t>
            </a:r>
            <a:r>
              <a:rPr lang="zh-CN" altLang="en-US">
                <a:solidFill>
                  <a:srgbClr val="000000"/>
                </a:solidFill>
                <a:latin typeface="Times New Roman" panose="02020603050405020304" pitchFamily="18" charset="0"/>
                <a:cs typeface="Times New Roman" panose="02020603050405020304" pitchFamily="18" charset="0"/>
              </a:rPr>
              <a:t>的</a:t>
            </a:r>
            <a:r>
              <a:rPr lang="zh-CN" altLang="en-US">
                <a:solidFill>
                  <a:srgbClr val="2D2D8A"/>
                </a:solidFill>
                <a:latin typeface="Times New Roman" panose="02020603050405020304" pitchFamily="18" charset="0"/>
                <a:cs typeface="Times New Roman" panose="02020603050405020304" pitchFamily="18" charset="0"/>
              </a:rPr>
              <a:t>相关系数</a:t>
            </a:r>
            <a:r>
              <a:rPr lang="zh-CN" altLang="en-US">
                <a:solidFill>
                  <a:srgbClr val="000000"/>
                </a:solidFill>
                <a:latin typeface="Times New Roman" panose="02020603050405020304" pitchFamily="18" charset="0"/>
                <a:cs typeface="Times New Roman" panose="02020603050405020304" pitchFamily="18" charset="0"/>
              </a:rPr>
              <a:t>为</a:t>
            </a:r>
          </a:p>
          <a:p>
            <a:endParaRPr lang="en-US" altLang="zh-CN">
              <a:solidFill>
                <a:schemeClr val="tx2"/>
              </a:solidFill>
              <a:latin typeface="Times New Roman" panose="02020603050405020304" pitchFamily="18" charset="0"/>
              <a:cs typeface="Times New Roman" panose="02020603050405020304" pitchFamily="18" charset="0"/>
            </a:endParaRPr>
          </a:p>
          <a:p>
            <a:endParaRPr lang="en-US" altLang="zh-CN">
              <a:solidFill>
                <a:schemeClr val="tx2"/>
              </a:solidFill>
              <a:latin typeface="Times New Roman" panose="02020603050405020304" pitchFamily="18" charset="0"/>
              <a:cs typeface="Times New Roman" panose="02020603050405020304" pitchFamily="18" charset="0"/>
            </a:endParaRPr>
          </a:p>
          <a:p>
            <a:endParaRPr lang="en-US" altLang="zh-CN">
              <a:solidFill>
                <a:schemeClr val="tx2"/>
              </a:solidFill>
              <a:latin typeface="Times New Roman" panose="02020603050405020304" pitchFamily="18" charset="0"/>
              <a:cs typeface="Times New Roman" panose="02020603050405020304" pitchFamily="18" charset="0"/>
            </a:endParaRPr>
          </a:p>
          <a:p>
            <a:endParaRPr lang="zh-CN" altLang="en-US">
              <a:solidFill>
                <a:schemeClr val="tx2"/>
              </a:solidFill>
              <a:latin typeface="Times New Roman" panose="02020603050405020304" pitchFamily="18" charset="0"/>
              <a:cs typeface="Times New Roman" panose="02020603050405020304" pitchFamily="18" charset="0"/>
            </a:endParaRPr>
          </a:p>
          <a:p>
            <a:r>
              <a:rPr lang="zh-CN" altLang="en-US">
                <a:solidFill>
                  <a:srgbClr val="000000"/>
                </a:solidFill>
                <a:latin typeface="Times New Roman" panose="02020603050405020304" pitchFamily="18" charset="0"/>
                <a:cs typeface="Times New Roman" panose="02020603050405020304" pitchFamily="18" charset="0"/>
              </a:rPr>
              <a:t>如果变量</a:t>
            </a:r>
            <a:r>
              <a:rPr lang="en-US" altLang="zh-CN" i="1">
                <a:solidFill>
                  <a:srgbClr val="000000"/>
                </a:solidFill>
                <a:latin typeface="Times New Roman" panose="02020603050405020304" pitchFamily="18" charset="0"/>
                <a:cs typeface="Times New Roman" panose="02020603050405020304" pitchFamily="18" charset="0"/>
              </a:rPr>
              <a:t>x</a:t>
            </a:r>
            <a:r>
              <a:rPr lang="en-US" altLang="zh-CN" i="1" baseline="-25000">
                <a:solidFill>
                  <a:srgbClr val="000000"/>
                </a:solidFill>
                <a:latin typeface="Times New Roman" panose="02020603050405020304" pitchFamily="18" charset="0"/>
                <a:cs typeface="Times New Roman" panose="02020603050405020304" pitchFamily="18" charset="0"/>
              </a:rPr>
              <a:t>i</a:t>
            </a:r>
            <a:r>
              <a:rPr lang="zh-CN" altLang="en-US">
                <a:solidFill>
                  <a:srgbClr val="000000"/>
                </a:solidFill>
                <a:latin typeface="Times New Roman" panose="02020603050405020304" pitchFamily="18" charset="0"/>
                <a:cs typeface="Times New Roman" panose="02020603050405020304" pitchFamily="18" charset="0"/>
              </a:rPr>
              <a:t>与</a:t>
            </a:r>
            <a:r>
              <a:rPr lang="en-US" altLang="zh-CN" i="1">
                <a:solidFill>
                  <a:srgbClr val="000000"/>
                </a:solidFill>
                <a:latin typeface="Times New Roman" panose="02020603050405020304" pitchFamily="18" charset="0"/>
                <a:cs typeface="Times New Roman" panose="02020603050405020304" pitchFamily="18" charset="0"/>
              </a:rPr>
              <a:t>x</a:t>
            </a:r>
            <a:r>
              <a:rPr lang="en-US" altLang="zh-CN" i="1" baseline="-25000">
                <a:solidFill>
                  <a:srgbClr val="000000"/>
                </a:solidFill>
                <a:latin typeface="Times New Roman" panose="02020603050405020304" pitchFamily="18" charset="0"/>
                <a:cs typeface="Times New Roman" panose="02020603050405020304" pitchFamily="18" charset="0"/>
              </a:rPr>
              <a:t>j</a:t>
            </a:r>
            <a:r>
              <a:rPr lang="zh-CN" altLang="en-US">
                <a:solidFill>
                  <a:srgbClr val="000000"/>
                </a:solidFill>
                <a:latin typeface="Times New Roman" panose="02020603050405020304" pitchFamily="18" charset="0"/>
                <a:cs typeface="Times New Roman" panose="02020603050405020304" pitchFamily="18" charset="0"/>
              </a:rPr>
              <a:t>是已标准化了的，则它们间的夹角余弦就是相关系数。</a:t>
            </a:r>
            <a:endParaRPr lang="en-US" altLang="zh-CN">
              <a:solidFill>
                <a:srgbClr val="000000"/>
              </a:solidFill>
              <a:latin typeface="Times New Roman" panose="02020603050405020304" pitchFamily="18" charset="0"/>
              <a:cs typeface="Times New Roman" panose="02020603050405020304" pitchFamily="18" charset="0"/>
            </a:endParaRPr>
          </a:p>
        </p:txBody>
      </p:sp>
      <p:graphicFrame>
        <p:nvGraphicFramePr>
          <p:cNvPr id="23555" name="对象 23555"/>
          <p:cNvGraphicFramePr>
            <a:graphicFrameLocks noChangeAspect="1"/>
          </p:cNvGraphicFramePr>
          <p:nvPr/>
        </p:nvGraphicFramePr>
        <p:xfrm>
          <a:off x="2971800" y="1981200"/>
          <a:ext cx="6210300" cy="2044700"/>
        </p:xfrm>
        <a:graphic>
          <a:graphicData uri="http://schemas.openxmlformats.org/presentationml/2006/ole">
            <mc:AlternateContent xmlns:mc="http://schemas.openxmlformats.org/markup-compatibility/2006">
              <mc:Choice xmlns:v="urn:schemas-microsoft-com:vml" Requires="v">
                <p:oleObj spid="_x0000_s309250" r:id="rId3" imgW="6210617" imgH="2045017" progId="Equation.DSMT4">
                  <p:embed/>
                </p:oleObj>
              </mc:Choice>
              <mc:Fallback>
                <p:oleObj r:id="rId3" imgW="6210617" imgH="2045017" progId="Equation.DSMT4">
                  <p:embed/>
                  <p:pic>
                    <p:nvPicPr>
                      <p:cNvPr id="23555" name="对象 235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1981200"/>
                        <a:ext cx="6210300" cy="204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30913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Rot="1" noChangeArrowheads="1"/>
          </p:cNvSpPr>
          <p:nvPr>
            <p:ph type="title" idx="4294967295"/>
          </p:nvPr>
        </p:nvSpPr>
        <p:spPr>
          <a:xfrm>
            <a:off x="2590800" y="914400"/>
            <a:ext cx="6096000" cy="381000"/>
          </a:xfrm>
        </p:spPr>
        <p:txBody>
          <a:bodyPr>
            <a:normAutofit fontScale="90000"/>
          </a:bodyPr>
          <a:lstStyle/>
          <a:p>
            <a:pPr eaLnBrk="1" hangingPunct="1"/>
            <a:r>
              <a:rPr lang="en-US" altLang="zh-CN" sz="4000">
                <a:latin typeface="Times New Roman" panose="02020603050405020304" pitchFamily="18" charset="0"/>
                <a:cs typeface="Times New Roman" panose="02020603050405020304" pitchFamily="18" charset="0"/>
              </a:rPr>
              <a:t>1  </a:t>
            </a:r>
            <a:r>
              <a:rPr lang="zh-CN" altLang="en-US" sz="4000">
                <a:latin typeface="Times New Roman" panose="02020603050405020304" pitchFamily="18" charset="0"/>
                <a:cs typeface="Times New Roman" panose="02020603050405020304" pitchFamily="18" charset="0"/>
              </a:rPr>
              <a:t>引言</a:t>
            </a:r>
          </a:p>
        </p:txBody>
      </p:sp>
      <p:sp>
        <p:nvSpPr>
          <p:cNvPr id="6146" name="Rectangle 3"/>
          <p:cNvSpPr>
            <a:spLocks noGrp="1" noRot="1" noChangeArrowheads="1"/>
          </p:cNvSpPr>
          <p:nvPr>
            <p:ph type="body" idx="4294967295"/>
          </p:nvPr>
        </p:nvSpPr>
        <p:spPr>
          <a:xfrm>
            <a:off x="2438400" y="1524000"/>
            <a:ext cx="8001000" cy="5181600"/>
          </a:xfrm>
        </p:spPr>
        <p:txBody>
          <a:bodyPr/>
          <a:lstStyle/>
          <a:p>
            <a:pPr eaLnBrk="1" hangingPunct="1"/>
            <a:r>
              <a:rPr lang="zh-CN" altLang="en-US" dirty="0">
                <a:solidFill>
                  <a:srgbClr val="000000"/>
                </a:solidFill>
              </a:rPr>
              <a:t>判别分析和聚类分析是两种不同目的的分类方法，它们所起的作用是不同的。</a:t>
            </a:r>
          </a:p>
          <a:p>
            <a:pPr eaLnBrk="1" hangingPunct="1"/>
            <a:r>
              <a:rPr lang="zh-CN" altLang="en-US" dirty="0">
                <a:solidFill>
                  <a:srgbClr val="000000"/>
                </a:solidFill>
              </a:rPr>
              <a:t>判别分析方法假定组（或类）已事先分好，判别新样品应归属哪一组，对组的事先划分有时也可以通过聚类分析得到。</a:t>
            </a:r>
          </a:p>
          <a:p>
            <a:pPr eaLnBrk="1" hangingPunct="1"/>
            <a:r>
              <a:rPr lang="zh-CN" altLang="en-US" dirty="0">
                <a:solidFill>
                  <a:srgbClr val="000000"/>
                </a:solidFill>
              </a:rPr>
              <a:t>聚类分析：将分类对象分成若干类，相似的归为同一类，不相似的归为不同的类。</a:t>
            </a:r>
          </a:p>
          <a:p>
            <a:pPr eaLnBrk="1" hangingPunct="1"/>
            <a:r>
              <a:rPr lang="zh-CN" altLang="en-US" dirty="0">
                <a:solidFill>
                  <a:srgbClr val="000000"/>
                </a:solidFill>
              </a:rPr>
              <a:t>聚类分析分为</a:t>
            </a:r>
            <a:r>
              <a:rPr lang="en-US" altLang="zh-CN" dirty="0">
                <a:solidFill>
                  <a:srgbClr val="000000"/>
                </a:solidFill>
              </a:rPr>
              <a:t>Q</a:t>
            </a:r>
            <a:r>
              <a:rPr lang="zh-CN" altLang="en-US" dirty="0">
                <a:solidFill>
                  <a:srgbClr val="000000"/>
                </a:solidFill>
              </a:rPr>
              <a:t>型（分类对象为样品）和</a:t>
            </a:r>
            <a:r>
              <a:rPr lang="en-US" altLang="zh-CN" dirty="0">
                <a:solidFill>
                  <a:srgbClr val="000000"/>
                </a:solidFill>
              </a:rPr>
              <a:t>R</a:t>
            </a:r>
            <a:r>
              <a:rPr lang="zh-CN" altLang="en-US" dirty="0">
                <a:solidFill>
                  <a:srgbClr val="000000"/>
                </a:solidFill>
              </a:rPr>
              <a:t>型（分类对象为变量）两种。</a:t>
            </a:r>
          </a:p>
        </p:txBody>
      </p:sp>
    </p:spTree>
    <p:extLst>
      <p:ext uri="{BB962C8B-B14F-4D97-AF65-F5344CB8AC3E}">
        <p14:creationId xmlns:p14="http://schemas.microsoft.com/office/powerpoint/2010/main" val="2377915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3"/>
          <p:cNvSpPr>
            <a:spLocks noGrp="1" noRot="1" noChangeArrowheads="1"/>
          </p:cNvSpPr>
          <p:nvPr>
            <p:ph type="body" idx="4294967295"/>
          </p:nvPr>
        </p:nvSpPr>
        <p:spPr>
          <a:xfrm>
            <a:off x="1981200" y="685800"/>
            <a:ext cx="8540750" cy="5905500"/>
          </a:xfrm>
        </p:spPr>
        <p:txBody>
          <a:bodyPr/>
          <a:lstStyle/>
          <a:p>
            <a:pPr eaLnBrk="1" hangingPunct="1"/>
            <a:r>
              <a:rPr lang="zh-CN" altLang="en-US">
                <a:solidFill>
                  <a:srgbClr val="000000"/>
                </a:solidFill>
                <a:latin typeface="Times New Roman" panose="02020603050405020304" pitchFamily="18" charset="0"/>
                <a:cs typeface="Times New Roman" panose="02020603050405020304" pitchFamily="18" charset="0"/>
              </a:rPr>
              <a:t>相似系数除常用来度量变量之间的相似性外有时也用来度量样品之间的相似性，同样，距离有时也用来度量变量之间的相似性。</a:t>
            </a:r>
          </a:p>
          <a:p>
            <a:pPr eaLnBrk="1" hangingPunct="1"/>
            <a:r>
              <a:rPr lang="zh-CN" altLang="en-US">
                <a:solidFill>
                  <a:srgbClr val="000000"/>
                </a:solidFill>
                <a:latin typeface="Times New Roman" panose="02020603050405020304" pitchFamily="18" charset="0"/>
                <a:cs typeface="Times New Roman" panose="02020603050405020304" pitchFamily="18" charset="0"/>
              </a:rPr>
              <a:t>由距离来构造相似系数总是可能的，如令</a:t>
            </a:r>
          </a:p>
          <a:p>
            <a:pPr eaLnBrk="1" hangingPunct="1">
              <a:lnSpc>
                <a:spcPct val="150000"/>
              </a:lnSpc>
            </a:pPr>
            <a:endParaRPr lang="zh-CN" altLang="en-US">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zh-CN" altLang="en-US">
                <a:solidFill>
                  <a:srgbClr val="000000"/>
                </a:solidFill>
                <a:latin typeface="Times New Roman" panose="02020603050405020304" pitchFamily="18" charset="0"/>
                <a:cs typeface="Times New Roman" panose="02020603050405020304" pitchFamily="18" charset="0"/>
              </a:rPr>
              <a:t>    这里</a:t>
            </a:r>
            <a:r>
              <a:rPr lang="en-US" altLang="zh-CN" i="1">
                <a:solidFill>
                  <a:srgbClr val="000000"/>
                </a:solidFill>
                <a:latin typeface="Times New Roman" panose="02020603050405020304" pitchFamily="18" charset="0"/>
                <a:cs typeface="Times New Roman" panose="02020603050405020304" pitchFamily="18" charset="0"/>
              </a:rPr>
              <a:t>d</a:t>
            </a:r>
            <a:r>
              <a:rPr lang="en-US" altLang="zh-CN" i="1" baseline="-25000">
                <a:solidFill>
                  <a:srgbClr val="000000"/>
                </a:solidFill>
                <a:latin typeface="Times New Roman" panose="02020603050405020304" pitchFamily="18" charset="0"/>
                <a:cs typeface="Times New Roman" panose="02020603050405020304" pitchFamily="18" charset="0"/>
              </a:rPr>
              <a:t>ij</a:t>
            </a:r>
            <a:r>
              <a:rPr lang="zh-CN" altLang="en-US">
                <a:solidFill>
                  <a:srgbClr val="000000"/>
                </a:solidFill>
                <a:latin typeface="Times New Roman" panose="02020603050405020304" pitchFamily="18" charset="0"/>
                <a:cs typeface="Times New Roman" panose="02020603050405020304" pitchFamily="18" charset="0"/>
              </a:rPr>
              <a:t>为第</a:t>
            </a:r>
            <a:r>
              <a:rPr lang="en-US" altLang="zh-CN" i="1">
                <a:solidFill>
                  <a:srgbClr val="000000"/>
                </a:solidFill>
                <a:latin typeface="Times New Roman" panose="02020603050405020304" pitchFamily="18" charset="0"/>
                <a:cs typeface="Times New Roman" panose="02020603050405020304" pitchFamily="18" charset="0"/>
              </a:rPr>
              <a:t>i</a:t>
            </a:r>
            <a:r>
              <a:rPr lang="zh-CN" altLang="en-US">
                <a:solidFill>
                  <a:srgbClr val="000000"/>
                </a:solidFill>
                <a:latin typeface="Times New Roman" panose="02020603050405020304" pitchFamily="18" charset="0"/>
                <a:cs typeface="Times New Roman" panose="02020603050405020304" pitchFamily="18" charset="0"/>
              </a:rPr>
              <a:t>个样品与第</a:t>
            </a:r>
            <a:r>
              <a:rPr lang="en-US" altLang="zh-CN" i="1">
                <a:solidFill>
                  <a:srgbClr val="000000"/>
                </a:solidFill>
                <a:latin typeface="Times New Roman" panose="02020603050405020304" pitchFamily="18" charset="0"/>
                <a:cs typeface="Times New Roman" panose="02020603050405020304" pitchFamily="18" charset="0"/>
              </a:rPr>
              <a:t>j</a:t>
            </a:r>
            <a:r>
              <a:rPr lang="zh-CN" altLang="en-US">
                <a:solidFill>
                  <a:srgbClr val="000000"/>
                </a:solidFill>
                <a:latin typeface="Times New Roman" panose="02020603050405020304" pitchFamily="18" charset="0"/>
                <a:cs typeface="Times New Roman" panose="02020603050405020304" pitchFamily="18" charset="0"/>
              </a:rPr>
              <a:t>个样品的距离，显然</a:t>
            </a:r>
            <a:r>
              <a:rPr lang="en-US" altLang="zh-CN" i="1">
                <a:solidFill>
                  <a:srgbClr val="000000"/>
                </a:solidFill>
                <a:latin typeface="Times New Roman" panose="02020603050405020304" pitchFamily="18" charset="0"/>
                <a:cs typeface="Times New Roman" panose="02020603050405020304" pitchFamily="18" charset="0"/>
              </a:rPr>
              <a:t>c</a:t>
            </a:r>
            <a:r>
              <a:rPr lang="en-US" altLang="zh-CN" i="1" baseline="-25000">
                <a:solidFill>
                  <a:srgbClr val="000000"/>
                </a:solidFill>
                <a:latin typeface="Times New Roman" panose="02020603050405020304" pitchFamily="18" charset="0"/>
                <a:cs typeface="Times New Roman" panose="02020603050405020304" pitchFamily="18" charset="0"/>
              </a:rPr>
              <a:t>ij</a:t>
            </a:r>
            <a:r>
              <a:rPr lang="zh-CN" altLang="en-US">
                <a:solidFill>
                  <a:srgbClr val="000000"/>
                </a:solidFill>
                <a:latin typeface="Times New Roman" panose="02020603050405020304" pitchFamily="18" charset="0"/>
                <a:cs typeface="Times New Roman" panose="02020603050405020304" pitchFamily="18" charset="0"/>
              </a:rPr>
              <a:t>满足定义相似系数的三个条件，故可作为相似系数。</a:t>
            </a:r>
          </a:p>
          <a:p>
            <a:pPr eaLnBrk="1" hangingPunct="1"/>
            <a:r>
              <a:rPr lang="zh-CN" altLang="en-US">
                <a:solidFill>
                  <a:srgbClr val="000000"/>
                </a:solidFill>
                <a:latin typeface="Times New Roman" panose="02020603050405020304" pitchFamily="18" charset="0"/>
                <a:cs typeface="Times New Roman" panose="02020603050405020304" pitchFamily="18" charset="0"/>
              </a:rPr>
              <a:t>距离必须满足定义距离的四个条件，所以不是总能由相似系数构造。高尔（</a:t>
            </a:r>
            <a:r>
              <a:rPr lang="en-US" altLang="zh-CN">
                <a:solidFill>
                  <a:srgbClr val="000000"/>
                </a:solidFill>
                <a:latin typeface="Times New Roman" panose="02020603050405020304" pitchFamily="18" charset="0"/>
                <a:cs typeface="Times New Roman" panose="02020603050405020304" pitchFamily="18" charset="0"/>
              </a:rPr>
              <a:t>Gower</a:t>
            </a:r>
            <a:r>
              <a:rPr lang="zh-CN" altLang="en-US">
                <a:solidFill>
                  <a:srgbClr val="000000"/>
                </a:solidFill>
                <a:latin typeface="Times New Roman" panose="02020603050405020304" pitchFamily="18" charset="0"/>
                <a:cs typeface="Times New Roman" panose="02020603050405020304" pitchFamily="18" charset="0"/>
              </a:rPr>
              <a:t>）证明，当相似系数矩阵</a:t>
            </a:r>
            <a:r>
              <a:rPr lang="en-US" altLang="zh-CN">
                <a:solidFill>
                  <a:srgbClr val="000000"/>
                </a:solidFill>
                <a:latin typeface="Times New Roman" panose="02020603050405020304" pitchFamily="18" charset="0"/>
                <a:cs typeface="Times New Roman" panose="02020603050405020304" pitchFamily="18" charset="0"/>
              </a:rPr>
              <a:t>(</a:t>
            </a:r>
            <a:r>
              <a:rPr lang="en-US" altLang="zh-CN" i="1">
                <a:solidFill>
                  <a:srgbClr val="000000"/>
                </a:solidFill>
                <a:latin typeface="Times New Roman" panose="02020603050405020304" pitchFamily="18" charset="0"/>
                <a:cs typeface="Times New Roman" panose="02020603050405020304" pitchFamily="18" charset="0"/>
              </a:rPr>
              <a:t>c</a:t>
            </a:r>
            <a:r>
              <a:rPr lang="en-US" altLang="zh-CN" i="1" baseline="-25000">
                <a:solidFill>
                  <a:srgbClr val="000000"/>
                </a:solidFill>
                <a:latin typeface="Times New Roman" panose="02020603050405020304" pitchFamily="18" charset="0"/>
                <a:cs typeface="Times New Roman" panose="02020603050405020304" pitchFamily="18" charset="0"/>
              </a:rPr>
              <a:t>ij</a:t>
            </a:r>
            <a:r>
              <a:rPr lang="en-US" altLang="zh-CN">
                <a:solidFill>
                  <a:srgbClr val="000000"/>
                </a:solidFill>
                <a:latin typeface="Times New Roman" panose="02020603050405020304" pitchFamily="18" charset="0"/>
                <a:cs typeface="Times New Roman" panose="02020603050405020304" pitchFamily="18" charset="0"/>
              </a:rPr>
              <a:t>)</a:t>
            </a:r>
            <a:r>
              <a:rPr lang="zh-CN" altLang="en-US">
                <a:solidFill>
                  <a:srgbClr val="000000"/>
                </a:solidFill>
                <a:latin typeface="Times New Roman" panose="02020603050405020304" pitchFamily="18" charset="0"/>
                <a:cs typeface="Times New Roman" panose="02020603050405020304" pitchFamily="18" charset="0"/>
              </a:rPr>
              <a:t>为非负定时，如令</a:t>
            </a:r>
          </a:p>
          <a:p>
            <a:pPr eaLnBrk="1" hangingPunct="1"/>
            <a:endParaRPr lang="zh-CN" altLang="en-US">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zh-CN" altLang="en-US">
                <a:solidFill>
                  <a:srgbClr val="000000"/>
                </a:solidFill>
                <a:latin typeface="Times New Roman" panose="02020603050405020304" pitchFamily="18" charset="0"/>
                <a:cs typeface="Times New Roman" panose="02020603050405020304" pitchFamily="18" charset="0"/>
              </a:rPr>
              <a:t>   则</a:t>
            </a:r>
            <a:r>
              <a:rPr lang="en-US" altLang="zh-CN" i="1">
                <a:solidFill>
                  <a:srgbClr val="000000"/>
                </a:solidFill>
                <a:latin typeface="Times New Roman" panose="02020603050405020304" pitchFamily="18" charset="0"/>
                <a:cs typeface="Times New Roman" panose="02020603050405020304" pitchFamily="18" charset="0"/>
              </a:rPr>
              <a:t>d</a:t>
            </a:r>
            <a:r>
              <a:rPr lang="en-US" altLang="zh-CN" i="1" baseline="-25000">
                <a:solidFill>
                  <a:srgbClr val="000000"/>
                </a:solidFill>
                <a:latin typeface="Times New Roman" panose="02020603050405020304" pitchFamily="18" charset="0"/>
                <a:cs typeface="Times New Roman" panose="02020603050405020304" pitchFamily="18" charset="0"/>
              </a:rPr>
              <a:t>ij</a:t>
            </a:r>
            <a:r>
              <a:rPr lang="zh-CN" altLang="en-US">
                <a:solidFill>
                  <a:srgbClr val="000000"/>
                </a:solidFill>
                <a:latin typeface="Times New Roman" panose="02020603050405020304" pitchFamily="18" charset="0"/>
                <a:cs typeface="Times New Roman" panose="02020603050405020304" pitchFamily="18" charset="0"/>
              </a:rPr>
              <a:t>满足距离定义的四个条件。</a:t>
            </a:r>
          </a:p>
        </p:txBody>
      </p:sp>
      <p:graphicFrame>
        <p:nvGraphicFramePr>
          <p:cNvPr id="24578" name="对象 24578"/>
          <p:cNvGraphicFramePr>
            <a:graphicFrameLocks noChangeAspect="1"/>
          </p:cNvGraphicFramePr>
          <p:nvPr/>
        </p:nvGraphicFramePr>
        <p:xfrm>
          <a:off x="5334000" y="2438400"/>
          <a:ext cx="1422400" cy="914400"/>
        </p:xfrm>
        <a:graphic>
          <a:graphicData uri="http://schemas.openxmlformats.org/presentationml/2006/ole">
            <mc:AlternateContent xmlns:mc="http://schemas.openxmlformats.org/markup-compatibility/2006">
              <mc:Choice xmlns:v="urn:schemas-microsoft-com:vml" Requires="v">
                <p:oleObj spid="_x0000_s310274" r:id="rId3" imgW="1423335" imgH="915114" progId="Equation.DSMT4">
                  <p:embed/>
                </p:oleObj>
              </mc:Choice>
              <mc:Fallback>
                <p:oleObj r:id="rId3" imgW="1423335" imgH="915114" progId="Equation.DSMT4">
                  <p:embed/>
                  <p:pic>
                    <p:nvPicPr>
                      <p:cNvPr id="24578" name="对象 245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2438400"/>
                        <a:ext cx="142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4579" name="对象 24579"/>
          <p:cNvGraphicFramePr>
            <a:graphicFrameLocks noChangeAspect="1"/>
          </p:cNvGraphicFramePr>
          <p:nvPr/>
        </p:nvGraphicFramePr>
        <p:xfrm>
          <a:off x="6019800" y="5486400"/>
          <a:ext cx="2070100" cy="635000"/>
        </p:xfrm>
        <a:graphic>
          <a:graphicData uri="http://schemas.openxmlformats.org/presentationml/2006/ole">
            <mc:AlternateContent xmlns:mc="http://schemas.openxmlformats.org/markup-compatibility/2006">
              <mc:Choice xmlns:v="urn:schemas-microsoft-com:vml" Requires="v">
                <p:oleObj spid="_x0000_s310275" r:id="rId5" imgW="2069519" imgH="635042" progId="Equation.DSMT4">
                  <p:embed/>
                </p:oleObj>
              </mc:Choice>
              <mc:Fallback>
                <p:oleObj r:id="rId5" imgW="2069519" imgH="635042" progId="Equation.DSMT4">
                  <p:embed/>
                  <p:pic>
                    <p:nvPicPr>
                      <p:cNvPr id="24579" name="对象 2457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800" y="5486400"/>
                        <a:ext cx="20701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60775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Rot="1" noChangeArrowheads="1"/>
          </p:cNvSpPr>
          <p:nvPr>
            <p:ph type="title" idx="4294967295"/>
          </p:nvPr>
        </p:nvSpPr>
        <p:spPr>
          <a:xfrm>
            <a:off x="2514600" y="762000"/>
            <a:ext cx="6096000" cy="381000"/>
          </a:xfrm>
        </p:spPr>
        <p:txBody>
          <a:bodyPr>
            <a:normAutofit fontScale="90000"/>
          </a:bodyPr>
          <a:lstStyle/>
          <a:p>
            <a:pPr eaLnBrk="1" hangingPunct="1"/>
            <a:r>
              <a:rPr lang="en-US" altLang="zh-CN" smtClean="0">
                <a:latin typeface="Times New Roman" panose="02020603050405020304" pitchFamily="18" charset="0"/>
                <a:cs typeface="Times New Roman" panose="02020603050405020304" pitchFamily="18" charset="0"/>
              </a:rPr>
              <a:t>3  </a:t>
            </a:r>
            <a:r>
              <a:rPr lang="zh-CN" altLang="en-US" smtClean="0">
                <a:latin typeface="Times New Roman" panose="02020603050405020304" pitchFamily="18" charset="0"/>
                <a:cs typeface="Times New Roman" panose="02020603050405020304" pitchFamily="18" charset="0"/>
              </a:rPr>
              <a:t>系统聚类法</a:t>
            </a:r>
          </a:p>
        </p:txBody>
      </p:sp>
      <p:sp>
        <p:nvSpPr>
          <p:cNvPr id="25602" name="Rectangle 3"/>
          <p:cNvSpPr>
            <a:spLocks noGrp="1" noRot="1" noChangeArrowheads="1"/>
          </p:cNvSpPr>
          <p:nvPr>
            <p:ph type="body" idx="4294967295"/>
          </p:nvPr>
        </p:nvSpPr>
        <p:spPr>
          <a:xfrm>
            <a:off x="2286000" y="1524000"/>
            <a:ext cx="8001000" cy="5181600"/>
          </a:xfrm>
        </p:spPr>
        <p:txBody>
          <a:bodyPr/>
          <a:lstStyle/>
          <a:p>
            <a:pPr eaLnBrk="1" hangingPunct="1"/>
            <a:r>
              <a:rPr lang="zh-CN" altLang="en-US">
                <a:solidFill>
                  <a:srgbClr val="000000"/>
                </a:solidFill>
              </a:rPr>
              <a:t>系统聚类法</a:t>
            </a:r>
            <a:r>
              <a:rPr lang="en-US" altLang="zh-CN">
                <a:solidFill>
                  <a:srgbClr val="000000"/>
                </a:solidFill>
                <a:latin typeface="Times New Roman" panose="02020603050405020304" pitchFamily="18" charset="0"/>
                <a:cs typeface="Times New Roman" panose="02020603050405020304" pitchFamily="18" charset="0"/>
              </a:rPr>
              <a:t>(hierarchical clustering method)</a:t>
            </a:r>
            <a:r>
              <a:rPr lang="zh-CN" altLang="en-US">
                <a:solidFill>
                  <a:srgbClr val="000000"/>
                </a:solidFill>
                <a:latin typeface="Times New Roman" panose="02020603050405020304" pitchFamily="18" charset="0"/>
                <a:cs typeface="Times New Roman" panose="02020603050405020304" pitchFamily="18" charset="0"/>
              </a:rPr>
              <a:t>是聚类分析</a:t>
            </a:r>
            <a:r>
              <a:rPr lang="zh-CN" altLang="en-US">
                <a:solidFill>
                  <a:srgbClr val="000000"/>
                </a:solidFill>
              </a:rPr>
              <a:t>诸方法中用得最多的一种。</a:t>
            </a:r>
          </a:p>
          <a:p>
            <a:pPr eaLnBrk="1" hangingPunct="1"/>
            <a:r>
              <a:rPr lang="zh-CN" altLang="en-US">
                <a:solidFill>
                  <a:srgbClr val="000000"/>
                </a:solidFill>
              </a:rPr>
              <a:t>基本思想是：开始将</a:t>
            </a:r>
            <a:r>
              <a:rPr lang="en-US" altLang="zh-CN" i="1">
                <a:solidFill>
                  <a:srgbClr val="000000"/>
                </a:solidFill>
                <a:latin typeface="Times New Roman" panose="02020603050405020304" pitchFamily="18" charset="0"/>
              </a:rPr>
              <a:t>n</a:t>
            </a:r>
            <a:r>
              <a:rPr lang="zh-CN" altLang="en-US">
                <a:solidFill>
                  <a:srgbClr val="000000"/>
                </a:solidFill>
              </a:rPr>
              <a:t>个样品各自作为一类，并规定样品之间的距离和类与类之间的距离，然后将距离最近的两类合并成一个新类，计算新类与其他类的距离；重复进行两个最近类的合并，每次减少一类，直至所有的样品合并为一类。 </a:t>
            </a:r>
            <a:endParaRPr lang="en-US" altLang="zh-CN">
              <a:solidFill>
                <a:srgbClr val="000000"/>
              </a:solidFill>
            </a:endParaRPr>
          </a:p>
          <a:p>
            <a:pPr eaLnBrk="1" hangingPunct="1"/>
            <a:r>
              <a:rPr lang="zh-CN" altLang="en-US">
                <a:solidFill>
                  <a:srgbClr val="000000"/>
                </a:solidFill>
              </a:rPr>
              <a:t>本节介绍的几种系统聚类方法，其区别在于类与类之间距离的计算方法不同。</a:t>
            </a:r>
          </a:p>
        </p:txBody>
      </p:sp>
    </p:spTree>
    <p:extLst>
      <p:ext uri="{BB962C8B-B14F-4D97-AF65-F5344CB8AC3E}">
        <p14:creationId xmlns:p14="http://schemas.microsoft.com/office/powerpoint/2010/main" val="3617344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rrowheads="1"/>
          </p:cNvSpPr>
          <p:nvPr>
            <p:ph type="title" idx="4294967295"/>
          </p:nvPr>
        </p:nvSpPr>
        <p:spPr>
          <a:xfrm>
            <a:off x="2743200" y="1143000"/>
            <a:ext cx="6096000" cy="381000"/>
          </a:xfrm>
        </p:spPr>
        <p:txBody>
          <a:bodyPr>
            <a:normAutofit fontScale="90000"/>
          </a:bodyPr>
          <a:lstStyle/>
          <a:p>
            <a:pPr eaLnBrk="1" hangingPunct="1"/>
            <a:r>
              <a:rPr lang="zh-CN" altLang="en-US" smtClean="0"/>
              <a:t>一开始每个样品各自作为一类</a:t>
            </a:r>
          </a:p>
        </p:txBody>
      </p:sp>
      <p:pic>
        <p:nvPicPr>
          <p:cNvPr id="26626" name="Picture 4" descr="系统聚类法-类"/>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7713" y="1916113"/>
            <a:ext cx="5689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4427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rrowheads="1"/>
          </p:cNvSpPr>
          <p:nvPr>
            <p:ph type="title" idx="4294967295"/>
          </p:nvPr>
        </p:nvSpPr>
        <p:spPr>
          <a:xfrm>
            <a:off x="2667000" y="838200"/>
            <a:ext cx="6096000" cy="381000"/>
          </a:xfrm>
        </p:spPr>
        <p:txBody>
          <a:bodyPr>
            <a:normAutofit fontScale="90000"/>
          </a:bodyPr>
          <a:lstStyle/>
          <a:p>
            <a:pPr eaLnBrk="1" hangingPunct="1"/>
            <a:r>
              <a:rPr lang="zh-CN" altLang="en-US" smtClean="0"/>
              <a:t>一、最短距离法</a:t>
            </a:r>
          </a:p>
        </p:txBody>
      </p:sp>
      <p:sp>
        <p:nvSpPr>
          <p:cNvPr id="27650" name="Rectangle 3"/>
          <p:cNvSpPr>
            <a:spLocks noGrp="1" noRot="1" noChangeArrowheads="1"/>
          </p:cNvSpPr>
          <p:nvPr>
            <p:ph type="body" idx="4294967295"/>
          </p:nvPr>
        </p:nvSpPr>
        <p:spPr>
          <a:xfrm>
            <a:off x="2514600" y="1447800"/>
            <a:ext cx="8001000" cy="4572000"/>
          </a:xfrm>
        </p:spPr>
        <p:txBody>
          <a:bodyPr/>
          <a:lstStyle/>
          <a:p>
            <a:pPr eaLnBrk="1" hangingPunct="1"/>
            <a:r>
              <a:rPr lang="zh-CN" altLang="en-US">
                <a:solidFill>
                  <a:srgbClr val="000000"/>
                </a:solidFill>
              </a:rPr>
              <a:t>定义类与类之间的距离为两类最近样品间的距离，即</a:t>
            </a:r>
          </a:p>
          <a:p>
            <a:pPr eaLnBrk="1" hangingPunct="1"/>
            <a:endParaRPr lang="en-US" altLang="zh-CN">
              <a:solidFill>
                <a:srgbClr val="000000"/>
              </a:solidFill>
            </a:endParaRPr>
          </a:p>
        </p:txBody>
      </p:sp>
      <p:graphicFrame>
        <p:nvGraphicFramePr>
          <p:cNvPr id="27651" name="对象 27651"/>
          <p:cNvGraphicFramePr>
            <a:graphicFrameLocks noChangeAspect="1"/>
          </p:cNvGraphicFramePr>
          <p:nvPr/>
        </p:nvGraphicFramePr>
        <p:xfrm>
          <a:off x="4943475" y="2997200"/>
          <a:ext cx="2159000" cy="546100"/>
        </p:xfrm>
        <a:graphic>
          <a:graphicData uri="http://schemas.openxmlformats.org/presentationml/2006/ole">
            <mc:AlternateContent xmlns:mc="http://schemas.openxmlformats.org/markup-compatibility/2006">
              <mc:Choice xmlns:v="urn:schemas-microsoft-com:vml" Requires="v">
                <p:oleObj spid="_x0000_s311298" r:id="rId3" imgW="2158380" imgH="546180" progId="Equation.DSMT4">
                  <p:embed/>
                </p:oleObj>
              </mc:Choice>
              <mc:Fallback>
                <p:oleObj r:id="rId3" imgW="2158380" imgH="546180" progId="Equation.DSMT4">
                  <p:embed/>
                  <p:pic>
                    <p:nvPicPr>
                      <p:cNvPr id="27651" name="对象 276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3475" y="2997200"/>
                        <a:ext cx="21590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27652" name="Picture 7"/>
          <p:cNvPicPr>
            <a:picLocks noChangeAspect="1" noChangeArrowheads="1"/>
          </p:cNvPicPr>
          <p:nvPr/>
        </p:nvPicPr>
        <p:blipFill>
          <a:blip r:embed="rId5">
            <a:extLst>
              <a:ext uri="{28A0092B-C50C-407E-A947-70E740481C1C}">
                <a14:useLocalDpi xmlns:a14="http://schemas.microsoft.com/office/drawing/2010/main" val="0"/>
              </a:ext>
            </a:extLst>
          </a:blip>
          <a:srcRect b="18147"/>
          <a:stretch>
            <a:fillRect/>
          </a:stretch>
        </p:blipFill>
        <p:spPr bwMode="auto">
          <a:xfrm>
            <a:off x="3071814" y="3789363"/>
            <a:ext cx="6048375"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矩形 6"/>
          <p:cNvSpPr>
            <a:spLocks noChangeArrowheads="1"/>
          </p:cNvSpPr>
          <p:nvPr/>
        </p:nvSpPr>
        <p:spPr bwMode="auto">
          <a:xfrm>
            <a:off x="4367213" y="5876925"/>
            <a:ext cx="37258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zh-CN" altLang="en-US" sz="2000">
                <a:solidFill>
                  <a:srgbClr val="7030A0"/>
                </a:solidFill>
                <a:latin typeface="黑体" panose="02010609060101010101" pitchFamily="49" charset="-122"/>
                <a:ea typeface="黑体" panose="02010609060101010101" pitchFamily="49" charset="-122"/>
              </a:rPr>
              <a:t>图</a:t>
            </a:r>
            <a:r>
              <a:rPr lang="en-US" altLang="zh-CN" sz="2000">
                <a:solidFill>
                  <a:srgbClr val="7030A0"/>
                </a:solidFill>
                <a:latin typeface="黑体" panose="02010609060101010101" pitchFamily="49" charset="-122"/>
                <a:ea typeface="黑体" panose="02010609060101010101" pitchFamily="49" charset="-122"/>
              </a:rPr>
              <a:t>6.3.1  </a:t>
            </a:r>
            <a:r>
              <a:rPr lang="zh-CN" altLang="en-US" sz="2000">
                <a:solidFill>
                  <a:srgbClr val="7030A0"/>
                </a:solidFill>
                <a:latin typeface="黑体" panose="02010609060101010101" pitchFamily="49" charset="-122"/>
                <a:ea typeface="黑体" panose="02010609060101010101" pitchFamily="49" charset="-122"/>
              </a:rPr>
              <a:t>最短距离法：</a:t>
            </a:r>
            <a:r>
              <a:rPr lang="en-US" altLang="zh-CN" sz="2000" b="1" i="1">
                <a:solidFill>
                  <a:srgbClr val="7030A0"/>
                </a:solidFill>
                <a:latin typeface="Times New Roman" panose="02020603050405020304" pitchFamily="18" charset="0"/>
                <a:ea typeface="黑体" panose="02010609060101010101" pitchFamily="49" charset="-122"/>
              </a:rPr>
              <a:t>D</a:t>
            </a:r>
            <a:r>
              <a:rPr lang="en-US" altLang="zh-CN" sz="2000" b="1" i="1" baseline="-30000">
                <a:solidFill>
                  <a:srgbClr val="7030A0"/>
                </a:solidFill>
                <a:latin typeface="Times New Roman" panose="02020603050405020304" pitchFamily="18" charset="0"/>
                <a:ea typeface="黑体" panose="02010609060101010101" pitchFamily="49" charset="-122"/>
              </a:rPr>
              <a:t>KL</a:t>
            </a:r>
            <a:r>
              <a:rPr lang="en-US" altLang="zh-CN" sz="2000" b="1">
                <a:solidFill>
                  <a:srgbClr val="7030A0"/>
                </a:solidFill>
                <a:latin typeface="Times New Roman" panose="02020603050405020304" pitchFamily="18" charset="0"/>
                <a:ea typeface="黑体" panose="02010609060101010101" pitchFamily="49" charset="-122"/>
              </a:rPr>
              <a:t>=</a:t>
            </a:r>
            <a:r>
              <a:rPr lang="en-US" altLang="zh-CN" sz="2000" b="1" i="1">
                <a:solidFill>
                  <a:srgbClr val="7030A0"/>
                </a:solidFill>
                <a:latin typeface="Times New Roman" panose="02020603050405020304" pitchFamily="18" charset="0"/>
                <a:ea typeface="黑体" panose="02010609060101010101" pitchFamily="49" charset="-122"/>
              </a:rPr>
              <a:t>d</a:t>
            </a:r>
            <a:r>
              <a:rPr lang="en-US" altLang="zh-CN" sz="2000" b="1" baseline="-30000">
                <a:solidFill>
                  <a:srgbClr val="7030A0"/>
                </a:solidFill>
                <a:latin typeface="Times New Roman" panose="02020603050405020304" pitchFamily="18" charset="0"/>
                <a:ea typeface="黑体" panose="02010609060101010101" pitchFamily="49" charset="-122"/>
              </a:rPr>
              <a:t>23</a:t>
            </a:r>
            <a:endParaRPr lang="en-US" altLang="zh-CN" sz="2000" b="1">
              <a:solidFill>
                <a:srgbClr val="7030A0"/>
              </a:solidFill>
              <a:ea typeface="黑体" panose="02010609060101010101" pitchFamily="49" charset="-122"/>
            </a:endParaRPr>
          </a:p>
        </p:txBody>
      </p:sp>
    </p:spTree>
    <p:extLst>
      <p:ext uri="{BB962C8B-B14F-4D97-AF65-F5344CB8AC3E}">
        <p14:creationId xmlns:p14="http://schemas.microsoft.com/office/powerpoint/2010/main" val="703030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rrowheads="1"/>
          </p:cNvSpPr>
          <p:nvPr>
            <p:ph type="title" idx="4294967295"/>
          </p:nvPr>
        </p:nvSpPr>
        <p:spPr>
          <a:xfrm>
            <a:off x="2438401" y="838200"/>
            <a:ext cx="7013575" cy="914400"/>
          </a:xfrm>
        </p:spPr>
        <p:txBody>
          <a:bodyPr/>
          <a:lstStyle/>
          <a:p>
            <a:pPr eaLnBrk="1" hangingPunct="1"/>
            <a:r>
              <a:rPr lang="zh-CN" altLang="en-US" smtClean="0"/>
              <a:t>最短距离法的聚类步骤</a:t>
            </a:r>
          </a:p>
        </p:txBody>
      </p:sp>
      <p:sp>
        <p:nvSpPr>
          <p:cNvPr id="28674" name="Rectangle 3"/>
          <p:cNvSpPr>
            <a:spLocks noGrp="1" noRot="1" noChangeArrowheads="1"/>
          </p:cNvSpPr>
          <p:nvPr>
            <p:ph type="body" idx="4294967295"/>
          </p:nvPr>
        </p:nvSpPr>
        <p:spPr>
          <a:xfrm>
            <a:off x="2127250" y="1828801"/>
            <a:ext cx="8540750" cy="4441825"/>
          </a:xfrm>
        </p:spPr>
        <p:txBody>
          <a:bodyPr/>
          <a:lstStyle/>
          <a:p>
            <a:pPr eaLnBrk="1" hangingPunct="1"/>
            <a:r>
              <a:rPr lang="en-US" altLang="zh-CN">
                <a:solidFill>
                  <a:srgbClr val="2D2D8A"/>
                </a:solidFill>
                <a:latin typeface="Times New Roman" panose="02020603050405020304" pitchFamily="18" charset="0"/>
                <a:cs typeface="Times New Roman" panose="02020603050405020304" pitchFamily="18" charset="0"/>
              </a:rPr>
              <a:t>(1)</a:t>
            </a:r>
            <a:r>
              <a:rPr lang="zh-CN" altLang="en-US">
                <a:solidFill>
                  <a:srgbClr val="000000"/>
                </a:solidFill>
                <a:latin typeface="Times New Roman" panose="02020603050405020304" pitchFamily="18" charset="0"/>
                <a:cs typeface="Times New Roman" panose="02020603050405020304" pitchFamily="18" charset="0"/>
              </a:rPr>
              <a:t>规定样品之间的距离，计算</a:t>
            </a:r>
            <a:r>
              <a:rPr lang="en-US" altLang="zh-CN" i="1">
                <a:solidFill>
                  <a:srgbClr val="000000"/>
                </a:solidFill>
                <a:latin typeface="Times New Roman" panose="02020603050405020304" pitchFamily="18" charset="0"/>
                <a:cs typeface="Times New Roman" panose="02020603050405020304" pitchFamily="18" charset="0"/>
              </a:rPr>
              <a:t>n</a:t>
            </a:r>
            <a:r>
              <a:rPr lang="zh-CN" altLang="en-US">
                <a:solidFill>
                  <a:srgbClr val="000000"/>
                </a:solidFill>
                <a:latin typeface="Times New Roman" panose="02020603050405020304" pitchFamily="18" charset="0"/>
                <a:cs typeface="Times New Roman" panose="02020603050405020304" pitchFamily="18" charset="0"/>
              </a:rPr>
              <a:t>个样品的距离矩阵</a:t>
            </a:r>
            <a:r>
              <a:rPr lang="en-US" altLang="zh-CN" b="1" i="1">
                <a:solidFill>
                  <a:srgbClr val="000000"/>
                </a:solidFill>
                <a:latin typeface="Times New Roman" panose="02020603050405020304" pitchFamily="18" charset="0"/>
                <a:cs typeface="Times New Roman" panose="02020603050405020304" pitchFamily="18" charset="0"/>
              </a:rPr>
              <a:t>D</a:t>
            </a:r>
            <a:r>
              <a:rPr lang="en-US" altLang="zh-CN" baseline="-25000">
                <a:solidFill>
                  <a:srgbClr val="000000"/>
                </a:solidFill>
                <a:latin typeface="Times New Roman" panose="02020603050405020304" pitchFamily="18" charset="0"/>
                <a:cs typeface="Times New Roman" panose="02020603050405020304" pitchFamily="18" charset="0"/>
              </a:rPr>
              <a:t>(0)</a:t>
            </a:r>
            <a:r>
              <a:rPr lang="zh-CN" altLang="en-US">
                <a:solidFill>
                  <a:srgbClr val="000000"/>
                </a:solidFill>
                <a:latin typeface="Times New Roman" panose="02020603050405020304" pitchFamily="18" charset="0"/>
                <a:cs typeface="Times New Roman" panose="02020603050405020304" pitchFamily="18" charset="0"/>
              </a:rPr>
              <a:t>，它是一个对称矩阵。</a:t>
            </a:r>
          </a:p>
          <a:p>
            <a:pPr eaLnBrk="1" hangingPunct="1"/>
            <a:r>
              <a:rPr lang="en-US" altLang="zh-CN">
                <a:solidFill>
                  <a:srgbClr val="2D2D8A"/>
                </a:solidFill>
                <a:latin typeface="Times New Roman" panose="02020603050405020304" pitchFamily="18" charset="0"/>
                <a:cs typeface="Times New Roman" panose="02020603050405020304" pitchFamily="18" charset="0"/>
              </a:rPr>
              <a:t>(2)</a:t>
            </a:r>
            <a:r>
              <a:rPr lang="zh-CN" altLang="en-US">
                <a:solidFill>
                  <a:srgbClr val="000000"/>
                </a:solidFill>
                <a:latin typeface="Times New Roman" panose="02020603050405020304" pitchFamily="18" charset="0"/>
                <a:cs typeface="Times New Roman" panose="02020603050405020304" pitchFamily="18" charset="0"/>
              </a:rPr>
              <a:t>选择</a:t>
            </a:r>
            <a:r>
              <a:rPr lang="en-US" altLang="zh-CN" b="1" i="1">
                <a:solidFill>
                  <a:srgbClr val="000000"/>
                </a:solidFill>
                <a:latin typeface="Times New Roman" panose="02020603050405020304" pitchFamily="18" charset="0"/>
                <a:cs typeface="Times New Roman" panose="02020603050405020304" pitchFamily="18" charset="0"/>
              </a:rPr>
              <a:t>D</a:t>
            </a:r>
            <a:r>
              <a:rPr lang="en-US" altLang="zh-CN" baseline="-25000">
                <a:solidFill>
                  <a:srgbClr val="000000"/>
                </a:solidFill>
                <a:latin typeface="Times New Roman" panose="02020603050405020304" pitchFamily="18" charset="0"/>
                <a:cs typeface="Times New Roman" panose="02020603050405020304" pitchFamily="18" charset="0"/>
              </a:rPr>
              <a:t>(0)</a:t>
            </a:r>
            <a:r>
              <a:rPr lang="zh-CN" altLang="en-US">
                <a:solidFill>
                  <a:srgbClr val="000000"/>
                </a:solidFill>
                <a:latin typeface="Times New Roman" panose="02020603050405020304" pitchFamily="18" charset="0"/>
                <a:cs typeface="Times New Roman" panose="02020603050405020304" pitchFamily="18" charset="0"/>
              </a:rPr>
              <a:t>中的最小元素，设为</a:t>
            </a:r>
            <a:r>
              <a:rPr lang="en-US" altLang="zh-CN" i="1">
                <a:solidFill>
                  <a:srgbClr val="000000"/>
                </a:solidFill>
                <a:latin typeface="Times New Roman" panose="02020603050405020304" pitchFamily="18" charset="0"/>
                <a:cs typeface="Times New Roman" panose="02020603050405020304" pitchFamily="18" charset="0"/>
              </a:rPr>
              <a:t>D</a:t>
            </a:r>
            <a:r>
              <a:rPr lang="en-US" altLang="zh-CN" i="1" baseline="-25000">
                <a:solidFill>
                  <a:srgbClr val="000000"/>
                </a:solidFill>
                <a:latin typeface="Times New Roman" panose="02020603050405020304" pitchFamily="18" charset="0"/>
                <a:cs typeface="Times New Roman" panose="02020603050405020304" pitchFamily="18" charset="0"/>
              </a:rPr>
              <a:t>KL</a:t>
            </a:r>
            <a:r>
              <a:rPr lang="zh-CN" altLang="en-US">
                <a:solidFill>
                  <a:srgbClr val="000000"/>
                </a:solidFill>
                <a:latin typeface="Times New Roman" panose="02020603050405020304" pitchFamily="18" charset="0"/>
                <a:cs typeface="Times New Roman" panose="02020603050405020304" pitchFamily="18" charset="0"/>
              </a:rPr>
              <a:t>，则将</a:t>
            </a:r>
            <a:r>
              <a:rPr lang="en-US" altLang="zh-CN" i="1">
                <a:solidFill>
                  <a:srgbClr val="000000"/>
                </a:solidFill>
                <a:latin typeface="Times New Roman" panose="02020603050405020304" pitchFamily="18" charset="0"/>
                <a:cs typeface="Times New Roman" panose="02020603050405020304" pitchFamily="18" charset="0"/>
              </a:rPr>
              <a:t>G</a:t>
            </a:r>
            <a:r>
              <a:rPr lang="en-US" altLang="zh-CN" i="1" baseline="-25000">
                <a:solidFill>
                  <a:srgbClr val="000000"/>
                </a:solidFill>
                <a:latin typeface="Times New Roman" panose="02020603050405020304" pitchFamily="18" charset="0"/>
                <a:cs typeface="Times New Roman" panose="02020603050405020304" pitchFamily="18" charset="0"/>
              </a:rPr>
              <a:t>K</a:t>
            </a:r>
            <a:r>
              <a:rPr lang="zh-CN" altLang="en-US">
                <a:solidFill>
                  <a:srgbClr val="000000"/>
                </a:solidFill>
                <a:latin typeface="Times New Roman" panose="02020603050405020304" pitchFamily="18" charset="0"/>
                <a:cs typeface="Times New Roman" panose="02020603050405020304" pitchFamily="18" charset="0"/>
              </a:rPr>
              <a:t>和</a:t>
            </a:r>
            <a:r>
              <a:rPr lang="en-US" altLang="zh-CN" i="1">
                <a:solidFill>
                  <a:srgbClr val="000000"/>
                </a:solidFill>
                <a:latin typeface="Times New Roman" panose="02020603050405020304" pitchFamily="18" charset="0"/>
                <a:cs typeface="Times New Roman" panose="02020603050405020304" pitchFamily="18" charset="0"/>
              </a:rPr>
              <a:t>G</a:t>
            </a:r>
            <a:r>
              <a:rPr lang="en-US" altLang="zh-CN" i="1" baseline="-25000">
                <a:solidFill>
                  <a:srgbClr val="000000"/>
                </a:solidFill>
                <a:latin typeface="Times New Roman" panose="02020603050405020304" pitchFamily="18" charset="0"/>
                <a:cs typeface="Times New Roman" panose="02020603050405020304" pitchFamily="18" charset="0"/>
              </a:rPr>
              <a:t>L</a:t>
            </a:r>
            <a:r>
              <a:rPr lang="zh-CN" altLang="en-US">
                <a:solidFill>
                  <a:srgbClr val="000000"/>
                </a:solidFill>
                <a:latin typeface="Times New Roman" panose="02020603050405020304" pitchFamily="18" charset="0"/>
                <a:cs typeface="Times New Roman" panose="02020603050405020304" pitchFamily="18" charset="0"/>
              </a:rPr>
              <a:t>合并成一个新类，记为</a:t>
            </a:r>
            <a:r>
              <a:rPr lang="en-US" altLang="zh-CN" i="1">
                <a:solidFill>
                  <a:srgbClr val="000000"/>
                </a:solidFill>
                <a:latin typeface="Times New Roman" panose="02020603050405020304" pitchFamily="18" charset="0"/>
                <a:cs typeface="Times New Roman" panose="02020603050405020304" pitchFamily="18" charset="0"/>
              </a:rPr>
              <a:t>G</a:t>
            </a:r>
            <a:r>
              <a:rPr lang="en-US" altLang="zh-CN" i="1" baseline="-25000">
                <a:solidFill>
                  <a:srgbClr val="000000"/>
                </a:solidFill>
                <a:latin typeface="Times New Roman" panose="02020603050405020304" pitchFamily="18" charset="0"/>
                <a:cs typeface="Times New Roman" panose="02020603050405020304" pitchFamily="18" charset="0"/>
              </a:rPr>
              <a:t>M</a:t>
            </a:r>
            <a:r>
              <a:rPr lang="zh-CN" altLang="en-US">
                <a:solidFill>
                  <a:srgbClr val="000000"/>
                </a:solidFill>
                <a:latin typeface="Times New Roman" panose="02020603050405020304" pitchFamily="18" charset="0"/>
                <a:cs typeface="Times New Roman" panose="02020603050405020304" pitchFamily="18" charset="0"/>
              </a:rPr>
              <a:t>，即</a:t>
            </a:r>
            <a:r>
              <a:rPr lang="en-US" altLang="zh-CN" i="1">
                <a:solidFill>
                  <a:srgbClr val="000000"/>
                </a:solidFill>
                <a:latin typeface="Times New Roman" panose="02020603050405020304" pitchFamily="18" charset="0"/>
                <a:cs typeface="Times New Roman" panose="02020603050405020304" pitchFamily="18" charset="0"/>
              </a:rPr>
              <a:t>G</a:t>
            </a:r>
            <a:r>
              <a:rPr lang="en-US" altLang="zh-CN" i="1" baseline="-25000">
                <a:solidFill>
                  <a:srgbClr val="000000"/>
                </a:solidFill>
                <a:latin typeface="Times New Roman" panose="02020603050405020304" pitchFamily="18" charset="0"/>
                <a:cs typeface="Times New Roman" panose="02020603050405020304" pitchFamily="18" charset="0"/>
              </a:rPr>
              <a:t>M</a:t>
            </a:r>
            <a:r>
              <a:rPr lang="en-US" altLang="zh-CN">
                <a:solidFill>
                  <a:srgbClr val="000000"/>
                </a:solidFill>
                <a:latin typeface="Times New Roman" panose="02020603050405020304" pitchFamily="18" charset="0"/>
                <a:cs typeface="Times New Roman" panose="02020603050405020304" pitchFamily="18" charset="0"/>
              </a:rPr>
              <a:t>=</a:t>
            </a:r>
            <a:r>
              <a:rPr lang="en-US" altLang="zh-CN" i="1" baseline="-25000">
                <a:solidFill>
                  <a:srgbClr val="000000"/>
                </a:solidFill>
                <a:latin typeface="Times New Roman" panose="02020603050405020304" pitchFamily="18" charset="0"/>
                <a:cs typeface="Times New Roman" panose="02020603050405020304" pitchFamily="18" charset="0"/>
              </a:rPr>
              <a:t> </a:t>
            </a:r>
            <a:r>
              <a:rPr lang="en-US" altLang="zh-CN" i="1">
                <a:solidFill>
                  <a:srgbClr val="000000"/>
                </a:solidFill>
                <a:latin typeface="Times New Roman" panose="02020603050405020304" pitchFamily="18" charset="0"/>
                <a:cs typeface="Times New Roman" panose="02020603050405020304" pitchFamily="18" charset="0"/>
              </a:rPr>
              <a:t>G</a:t>
            </a:r>
            <a:r>
              <a:rPr lang="en-US" altLang="zh-CN" i="1" baseline="-25000">
                <a:solidFill>
                  <a:srgbClr val="000000"/>
                </a:solidFill>
                <a:latin typeface="Times New Roman" panose="02020603050405020304" pitchFamily="18" charset="0"/>
                <a:cs typeface="Times New Roman" panose="02020603050405020304" pitchFamily="18" charset="0"/>
              </a:rPr>
              <a:t>K</a:t>
            </a:r>
            <a:r>
              <a:rPr lang="en-US" altLang="zh-CN">
                <a:solidFill>
                  <a:srgbClr val="000000"/>
                </a:solidFill>
                <a:latin typeface="Times New Roman" panose="02020603050405020304" pitchFamily="18" charset="0"/>
                <a:cs typeface="Times New Roman" panose="02020603050405020304" pitchFamily="18" charset="0"/>
              </a:rPr>
              <a:t>∪</a:t>
            </a:r>
            <a:r>
              <a:rPr lang="en-US" altLang="zh-CN" i="1">
                <a:solidFill>
                  <a:srgbClr val="000000"/>
                </a:solidFill>
                <a:latin typeface="Times New Roman" panose="02020603050405020304" pitchFamily="18" charset="0"/>
                <a:cs typeface="Times New Roman" panose="02020603050405020304" pitchFamily="18" charset="0"/>
              </a:rPr>
              <a:t>G</a:t>
            </a:r>
            <a:r>
              <a:rPr lang="en-US" altLang="zh-CN" i="1" baseline="-25000">
                <a:solidFill>
                  <a:srgbClr val="000000"/>
                </a:solidFill>
                <a:latin typeface="Times New Roman" panose="02020603050405020304" pitchFamily="18" charset="0"/>
                <a:cs typeface="Times New Roman" panose="02020603050405020304" pitchFamily="18" charset="0"/>
              </a:rPr>
              <a:t>L</a:t>
            </a:r>
            <a:r>
              <a:rPr lang="zh-CN" altLang="en-US">
                <a:solidFill>
                  <a:srgbClr val="000000"/>
                </a:solidFill>
                <a:latin typeface="Times New Roman" panose="02020603050405020304" pitchFamily="18" charset="0"/>
                <a:cs typeface="Times New Roman" panose="02020603050405020304" pitchFamily="18" charset="0"/>
              </a:rPr>
              <a:t>。</a:t>
            </a:r>
            <a:r>
              <a:rPr lang="en-US" altLang="zh-CN">
                <a:solidFill>
                  <a:srgbClr val="000000"/>
                </a:solidFill>
                <a:latin typeface="Times New Roman" panose="02020603050405020304" pitchFamily="18" charset="0"/>
                <a:cs typeface="Times New Roman" panose="02020603050405020304" pitchFamily="18" charset="0"/>
              </a:rPr>
              <a:t>                     </a:t>
            </a:r>
            <a:endParaRPr lang="zh-CN" altLang="en-US">
              <a:solidFill>
                <a:srgbClr val="000000"/>
              </a:solidFill>
              <a:latin typeface="Times New Roman" panose="02020603050405020304" pitchFamily="18" charset="0"/>
              <a:cs typeface="Times New Roman" panose="02020603050405020304" pitchFamily="18" charset="0"/>
            </a:endParaRPr>
          </a:p>
          <a:p>
            <a:pPr eaLnBrk="1" hangingPunct="1"/>
            <a:r>
              <a:rPr lang="en-US" altLang="zh-CN">
                <a:solidFill>
                  <a:srgbClr val="2D2D8A"/>
                </a:solidFill>
                <a:latin typeface="Times New Roman" panose="02020603050405020304" pitchFamily="18" charset="0"/>
                <a:cs typeface="Times New Roman" panose="02020603050405020304" pitchFamily="18" charset="0"/>
              </a:rPr>
              <a:t>(3)</a:t>
            </a:r>
            <a:r>
              <a:rPr lang="zh-CN" altLang="en-US">
                <a:solidFill>
                  <a:srgbClr val="000000"/>
                </a:solidFill>
                <a:latin typeface="Times New Roman" panose="02020603050405020304" pitchFamily="18" charset="0"/>
                <a:cs typeface="Times New Roman" panose="02020603050405020304" pitchFamily="18" charset="0"/>
              </a:rPr>
              <a:t>计算新类</a:t>
            </a:r>
            <a:r>
              <a:rPr lang="en-US" altLang="zh-CN" i="1">
                <a:solidFill>
                  <a:srgbClr val="000000"/>
                </a:solidFill>
                <a:latin typeface="Times New Roman" panose="02020603050405020304" pitchFamily="18" charset="0"/>
                <a:cs typeface="Times New Roman" panose="02020603050405020304" pitchFamily="18" charset="0"/>
              </a:rPr>
              <a:t>G</a:t>
            </a:r>
            <a:r>
              <a:rPr lang="en-US" altLang="zh-CN" i="1" baseline="-25000">
                <a:solidFill>
                  <a:srgbClr val="000000"/>
                </a:solidFill>
                <a:latin typeface="Times New Roman" panose="02020603050405020304" pitchFamily="18" charset="0"/>
                <a:cs typeface="Times New Roman" panose="02020603050405020304" pitchFamily="18" charset="0"/>
              </a:rPr>
              <a:t>M</a:t>
            </a:r>
            <a:r>
              <a:rPr lang="zh-CN" altLang="en-US">
                <a:solidFill>
                  <a:srgbClr val="000000"/>
                </a:solidFill>
                <a:latin typeface="Times New Roman" panose="02020603050405020304" pitchFamily="18" charset="0"/>
                <a:cs typeface="Times New Roman" panose="02020603050405020304" pitchFamily="18" charset="0"/>
              </a:rPr>
              <a:t>与任一类</a:t>
            </a:r>
            <a:r>
              <a:rPr lang="en-US" altLang="zh-CN" i="1">
                <a:solidFill>
                  <a:srgbClr val="000000"/>
                </a:solidFill>
                <a:latin typeface="Times New Roman" panose="02020603050405020304" pitchFamily="18" charset="0"/>
                <a:cs typeface="Times New Roman" panose="02020603050405020304" pitchFamily="18" charset="0"/>
              </a:rPr>
              <a:t>G</a:t>
            </a:r>
            <a:r>
              <a:rPr lang="en-US" altLang="zh-CN" i="1" baseline="-25000">
                <a:solidFill>
                  <a:srgbClr val="000000"/>
                </a:solidFill>
                <a:latin typeface="Times New Roman" panose="02020603050405020304" pitchFamily="18" charset="0"/>
                <a:cs typeface="Times New Roman" panose="02020603050405020304" pitchFamily="18" charset="0"/>
              </a:rPr>
              <a:t>J</a:t>
            </a:r>
            <a:r>
              <a:rPr lang="zh-CN" altLang="en-US">
                <a:solidFill>
                  <a:srgbClr val="000000"/>
                </a:solidFill>
                <a:latin typeface="Times New Roman" panose="02020603050405020304" pitchFamily="18" charset="0"/>
                <a:cs typeface="Times New Roman" panose="02020603050405020304" pitchFamily="18" charset="0"/>
              </a:rPr>
              <a:t>之间距离的递推公式为</a:t>
            </a:r>
          </a:p>
        </p:txBody>
      </p:sp>
      <p:graphicFrame>
        <p:nvGraphicFramePr>
          <p:cNvPr id="28675" name="对象 28675"/>
          <p:cNvGraphicFramePr>
            <a:graphicFrameLocks noChangeAspect="1"/>
          </p:cNvGraphicFramePr>
          <p:nvPr/>
        </p:nvGraphicFramePr>
        <p:xfrm>
          <a:off x="3071813" y="4437063"/>
          <a:ext cx="6096000" cy="1333500"/>
        </p:xfrm>
        <a:graphic>
          <a:graphicData uri="http://schemas.openxmlformats.org/presentationml/2006/ole">
            <mc:AlternateContent xmlns:mc="http://schemas.openxmlformats.org/markup-compatibility/2006">
              <mc:Choice xmlns:v="urn:schemas-microsoft-com:vml" Requires="v">
                <p:oleObj spid="_x0000_s312322" r:id="rId3" imgW="6096317" imgH="1333817" progId="Equation.DSMT4">
                  <p:embed/>
                </p:oleObj>
              </mc:Choice>
              <mc:Fallback>
                <p:oleObj r:id="rId3" imgW="6096317" imgH="1333817" progId="Equation.DSMT4">
                  <p:embed/>
                  <p:pic>
                    <p:nvPicPr>
                      <p:cNvPr id="28675" name="对象 286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813" y="4437063"/>
                        <a:ext cx="60960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949492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rrowheads="1"/>
          </p:cNvSpPr>
          <p:nvPr>
            <p:ph type="title" idx="4294967295"/>
          </p:nvPr>
        </p:nvSpPr>
        <p:spPr>
          <a:xfrm>
            <a:off x="2590800" y="1371600"/>
            <a:ext cx="6096000" cy="381000"/>
          </a:xfrm>
        </p:spPr>
        <p:txBody>
          <a:bodyPr>
            <a:normAutofit fontScale="90000"/>
          </a:bodyPr>
          <a:lstStyle/>
          <a:p>
            <a:pPr eaLnBrk="1" hangingPunct="1"/>
            <a:r>
              <a:rPr lang="zh-CN" altLang="en-US" smtClean="0"/>
              <a:t>递推公式的图示理解</a:t>
            </a:r>
          </a:p>
        </p:txBody>
      </p:sp>
      <p:pic>
        <p:nvPicPr>
          <p:cNvPr id="29698" name="Picture 4" descr="6"/>
          <p:cNvPicPr>
            <a:picLocks noChangeAspect="1" noChangeArrowheads="1"/>
          </p:cNvPicPr>
          <p:nvPr/>
        </p:nvPicPr>
        <p:blipFill>
          <a:blip r:embed="rId2">
            <a:extLst>
              <a:ext uri="{28A0092B-C50C-407E-A947-70E740481C1C}">
                <a14:useLocalDpi xmlns:a14="http://schemas.microsoft.com/office/drawing/2010/main" val="0"/>
              </a:ext>
            </a:extLst>
          </a:blip>
          <a:srcRect b="19270"/>
          <a:stretch>
            <a:fillRect/>
          </a:stretch>
        </p:blipFill>
        <p:spPr bwMode="auto">
          <a:xfrm>
            <a:off x="3287713" y="2276476"/>
            <a:ext cx="5472112" cy="331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9498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Rot="1" noChangeArrowheads="1"/>
          </p:cNvSpPr>
          <p:nvPr>
            <p:ph type="title" idx="4294967295"/>
          </p:nvPr>
        </p:nvSpPr>
        <p:spPr>
          <a:xfrm>
            <a:off x="2667000" y="1219200"/>
            <a:ext cx="6096000" cy="381000"/>
          </a:xfrm>
        </p:spPr>
        <p:txBody>
          <a:bodyPr>
            <a:normAutofit fontScale="90000"/>
          </a:bodyPr>
          <a:lstStyle/>
          <a:p>
            <a:pPr eaLnBrk="1" hangingPunct="1"/>
            <a:r>
              <a:rPr lang="zh-CN" altLang="en-US" smtClean="0"/>
              <a:t>最短距离法的聚类步骤</a:t>
            </a:r>
          </a:p>
        </p:txBody>
      </p:sp>
      <p:sp>
        <p:nvSpPr>
          <p:cNvPr id="30722" name="Rectangle 3"/>
          <p:cNvSpPr>
            <a:spLocks noGrp="1" noRot="1" noChangeArrowheads="1"/>
          </p:cNvSpPr>
          <p:nvPr>
            <p:ph type="body" idx="4294967295"/>
          </p:nvPr>
        </p:nvSpPr>
        <p:spPr>
          <a:xfrm>
            <a:off x="2438400" y="2057400"/>
            <a:ext cx="8077200" cy="3962400"/>
          </a:xfrm>
        </p:spPr>
        <p:txBody>
          <a:bodyPr/>
          <a:lstStyle/>
          <a:p>
            <a:pPr eaLnBrk="1" hangingPunct="1">
              <a:buFont typeface="Wingdings" panose="05000000000000000000" pitchFamily="2" charset="2"/>
              <a:buNone/>
            </a:pPr>
            <a:r>
              <a:rPr lang="zh-CN" altLang="en-US" smtClean="0">
                <a:solidFill>
                  <a:srgbClr val="000000"/>
                </a:solidFill>
                <a:latin typeface="Times New Roman" panose="02020603050405020304" pitchFamily="18" charset="0"/>
                <a:cs typeface="Times New Roman" panose="02020603050405020304" pitchFamily="18" charset="0"/>
              </a:rPr>
              <a:t>   </a:t>
            </a:r>
            <a:r>
              <a:rPr lang="zh-CN" altLang="en-US">
                <a:solidFill>
                  <a:srgbClr val="000000"/>
                </a:solidFill>
                <a:latin typeface="Times New Roman" panose="02020603050405020304" pitchFamily="18" charset="0"/>
                <a:cs typeface="Times New Roman" panose="02020603050405020304" pitchFamily="18" charset="0"/>
              </a:rPr>
              <a:t>在</a:t>
            </a:r>
            <a:r>
              <a:rPr lang="en-US" altLang="zh-CN" b="1" i="1">
                <a:solidFill>
                  <a:srgbClr val="000000"/>
                </a:solidFill>
                <a:latin typeface="Times New Roman" panose="02020603050405020304" pitchFamily="18" charset="0"/>
                <a:cs typeface="Times New Roman" panose="02020603050405020304" pitchFamily="18" charset="0"/>
              </a:rPr>
              <a:t>D</a:t>
            </a:r>
            <a:r>
              <a:rPr lang="en-US" altLang="zh-CN" baseline="-25000">
                <a:solidFill>
                  <a:srgbClr val="000000"/>
                </a:solidFill>
                <a:latin typeface="Times New Roman" panose="02020603050405020304" pitchFamily="18" charset="0"/>
                <a:cs typeface="Times New Roman" panose="02020603050405020304" pitchFamily="18" charset="0"/>
              </a:rPr>
              <a:t>(0)</a:t>
            </a:r>
            <a:r>
              <a:rPr lang="zh-CN" altLang="en-US">
                <a:solidFill>
                  <a:srgbClr val="000000"/>
                </a:solidFill>
                <a:latin typeface="Times New Roman" panose="02020603050405020304" pitchFamily="18" charset="0"/>
                <a:cs typeface="Times New Roman" panose="02020603050405020304" pitchFamily="18" charset="0"/>
              </a:rPr>
              <a:t>中，</a:t>
            </a:r>
            <a:r>
              <a:rPr lang="en-US" altLang="zh-CN" i="1">
                <a:solidFill>
                  <a:srgbClr val="000000"/>
                </a:solidFill>
                <a:latin typeface="Times New Roman" panose="02020603050405020304" pitchFamily="18" charset="0"/>
                <a:cs typeface="Times New Roman" panose="02020603050405020304" pitchFamily="18" charset="0"/>
              </a:rPr>
              <a:t>G</a:t>
            </a:r>
            <a:r>
              <a:rPr lang="en-US" altLang="zh-CN" i="1" baseline="-25000">
                <a:solidFill>
                  <a:srgbClr val="000000"/>
                </a:solidFill>
                <a:latin typeface="Times New Roman" panose="02020603050405020304" pitchFamily="18" charset="0"/>
                <a:cs typeface="Times New Roman" panose="02020603050405020304" pitchFamily="18" charset="0"/>
              </a:rPr>
              <a:t>K</a:t>
            </a:r>
            <a:r>
              <a:rPr lang="zh-CN" altLang="en-US">
                <a:solidFill>
                  <a:srgbClr val="000000"/>
                </a:solidFill>
                <a:latin typeface="Times New Roman" panose="02020603050405020304" pitchFamily="18" charset="0"/>
                <a:cs typeface="Times New Roman" panose="02020603050405020304" pitchFamily="18" charset="0"/>
              </a:rPr>
              <a:t>和</a:t>
            </a:r>
            <a:r>
              <a:rPr lang="en-US" altLang="zh-CN" i="1">
                <a:solidFill>
                  <a:srgbClr val="000000"/>
                </a:solidFill>
                <a:latin typeface="Times New Roman" panose="02020603050405020304" pitchFamily="18" charset="0"/>
                <a:cs typeface="Times New Roman" panose="02020603050405020304" pitchFamily="18" charset="0"/>
              </a:rPr>
              <a:t>G</a:t>
            </a:r>
            <a:r>
              <a:rPr lang="en-US" altLang="zh-CN" i="1" baseline="-25000">
                <a:solidFill>
                  <a:srgbClr val="000000"/>
                </a:solidFill>
                <a:latin typeface="Times New Roman" panose="02020603050405020304" pitchFamily="18" charset="0"/>
                <a:cs typeface="Times New Roman" panose="02020603050405020304" pitchFamily="18" charset="0"/>
              </a:rPr>
              <a:t>L</a:t>
            </a:r>
            <a:r>
              <a:rPr lang="zh-CN" altLang="en-US">
                <a:solidFill>
                  <a:srgbClr val="000000"/>
                </a:solidFill>
                <a:latin typeface="Times New Roman" panose="02020603050405020304" pitchFamily="18" charset="0"/>
                <a:cs typeface="Times New Roman" panose="02020603050405020304" pitchFamily="18" charset="0"/>
              </a:rPr>
              <a:t>所在的行和列合并成一个新行新列，对应</a:t>
            </a:r>
            <a:r>
              <a:rPr lang="en-US" altLang="zh-CN" i="1">
                <a:solidFill>
                  <a:srgbClr val="000000"/>
                </a:solidFill>
                <a:latin typeface="Times New Roman" panose="02020603050405020304" pitchFamily="18" charset="0"/>
                <a:cs typeface="Times New Roman" panose="02020603050405020304" pitchFamily="18" charset="0"/>
              </a:rPr>
              <a:t>G</a:t>
            </a:r>
            <a:r>
              <a:rPr lang="en-US" altLang="zh-CN" i="1" baseline="-25000">
                <a:solidFill>
                  <a:srgbClr val="000000"/>
                </a:solidFill>
                <a:latin typeface="Times New Roman" panose="02020603050405020304" pitchFamily="18" charset="0"/>
                <a:cs typeface="Times New Roman" panose="02020603050405020304" pitchFamily="18" charset="0"/>
              </a:rPr>
              <a:t>M </a:t>
            </a:r>
            <a:r>
              <a:rPr lang="zh-CN" altLang="en-US">
                <a:solidFill>
                  <a:srgbClr val="000000"/>
                </a:solidFill>
                <a:latin typeface="Times New Roman" panose="02020603050405020304" pitchFamily="18" charset="0"/>
                <a:cs typeface="Times New Roman" panose="02020603050405020304" pitchFamily="18" charset="0"/>
              </a:rPr>
              <a:t>，该行列上的新距离值由（</a:t>
            </a:r>
            <a:r>
              <a:rPr lang="en-US" altLang="zh-CN">
                <a:solidFill>
                  <a:srgbClr val="000000"/>
                </a:solidFill>
                <a:latin typeface="Times New Roman" panose="02020603050405020304" pitchFamily="18" charset="0"/>
                <a:cs typeface="Times New Roman" panose="02020603050405020304" pitchFamily="18" charset="0"/>
              </a:rPr>
              <a:t>6.3.2</a:t>
            </a:r>
            <a:r>
              <a:rPr lang="zh-CN" altLang="en-US">
                <a:solidFill>
                  <a:srgbClr val="000000"/>
                </a:solidFill>
                <a:latin typeface="Times New Roman" panose="02020603050405020304" pitchFamily="18" charset="0"/>
                <a:cs typeface="Times New Roman" panose="02020603050405020304" pitchFamily="18" charset="0"/>
              </a:rPr>
              <a:t>）式求得，其余行列上的距离值不变，这样就得到新的距离矩阵，记作</a:t>
            </a:r>
            <a:r>
              <a:rPr lang="en-US" altLang="zh-CN" b="1" i="1">
                <a:solidFill>
                  <a:srgbClr val="000000"/>
                </a:solidFill>
                <a:latin typeface="Times New Roman" panose="02020603050405020304" pitchFamily="18" charset="0"/>
                <a:cs typeface="Times New Roman" panose="02020603050405020304" pitchFamily="18" charset="0"/>
              </a:rPr>
              <a:t>D</a:t>
            </a:r>
            <a:r>
              <a:rPr lang="en-US" altLang="zh-CN" baseline="-25000">
                <a:solidFill>
                  <a:srgbClr val="000000"/>
                </a:solidFill>
                <a:latin typeface="Times New Roman" panose="02020603050405020304" pitchFamily="18" charset="0"/>
                <a:cs typeface="Times New Roman" panose="02020603050405020304" pitchFamily="18" charset="0"/>
              </a:rPr>
              <a:t>(1) </a:t>
            </a:r>
            <a:r>
              <a:rPr lang="zh-CN" altLang="en-US">
                <a:solidFill>
                  <a:srgbClr val="000000"/>
                </a:solidFill>
                <a:latin typeface="Times New Roman" panose="02020603050405020304" pitchFamily="18" charset="0"/>
                <a:cs typeface="Times New Roman" panose="02020603050405020304" pitchFamily="18" charset="0"/>
              </a:rPr>
              <a:t>。</a:t>
            </a:r>
          </a:p>
          <a:p>
            <a:pPr eaLnBrk="1" hangingPunct="1"/>
            <a:r>
              <a:rPr lang="en-US" altLang="zh-CN">
                <a:solidFill>
                  <a:srgbClr val="2D2D8A"/>
                </a:solidFill>
                <a:latin typeface="Times New Roman" panose="02020603050405020304" pitchFamily="18" charset="0"/>
                <a:cs typeface="Times New Roman" panose="02020603050405020304" pitchFamily="18" charset="0"/>
              </a:rPr>
              <a:t>(4)</a:t>
            </a:r>
            <a:r>
              <a:rPr lang="zh-CN" altLang="en-US">
                <a:solidFill>
                  <a:srgbClr val="000000"/>
                </a:solidFill>
                <a:latin typeface="Times New Roman" panose="02020603050405020304" pitchFamily="18" charset="0"/>
                <a:cs typeface="Times New Roman" panose="02020603050405020304" pitchFamily="18" charset="0"/>
              </a:rPr>
              <a:t>对</a:t>
            </a:r>
            <a:r>
              <a:rPr lang="en-US" altLang="zh-CN" b="1" i="1">
                <a:solidFill>
                  <a:srgbClr val="000000"/>
                </a:solidFill>
                <a:latin typeface="Times New Roman" panose="02020603050405020304" pitchFamily="18" charset="0"/>
                <a:cs typeface="Times New Roman" panose="02020603050405020304" pitchFamily="18" charset="0"/>
              </a:rPr>
              <a:t>D</a:t>
            </a:r>
            <a:r>
              <a:rPr lang="en-US" altLang="zh-CN" baseline="-25000">
                <a:solidFill>
                  <a:srgbClr val="000000"/>
                </a:solidFill>
                <a:latin typeface="Times New Roman" panose="02020603050405020304" pitchFamily="18" charset="0"/>
                <a:cs typeface="Times New Roman" panose="02020603050405020304" pitchFamily="18" charset="0"/>
              </a:rPr>
              <a:t>(1)</a:t>
            </a:r>
            <a:r>
              <a:rPr lang="zh-CN" altLang="en-US">
                <a:solidFill>
                  <a:srgbClr val="000000"/>
                </a:solidFill>
                <a:latin typeface="Times New Roman" panose="02020603050405020304" pitchFamily="18" charset="0"/>
                <a:cs typeface="Times New Roman" panose="02020603050405020304" pitchFamily="18" charset="0"/>
              </a:rPr>
              <a:t>重复上述对</a:t>
            </a:r>
            <a:r>
              <a:rPr lang="en-US" altLang="zh-CN" b="1" i="1">
                <a:solidFill>
                  <a:srgbClr val="000000"/>
                </a:solidFill>
                <a:latin typeface="Times New Roman" panose="02020603050405020304" pitchFamily="18" charset="0"/>
                <a:cs typeface="Times New Roman" panose="02020603050405020304" pitchFamily="18" charset="0"/>
              </a:rPr>
              <a:t>D</a:t>
            </a:r>
            <a:r>
              <a:rPr lang="en-US" altLang="zh-CN" baseline="-25000">
                <a:solidFill>
                  <a:srgbClr val="000000"/>
                </a:solidFill>
                <a:latin typeface="Times New Roman" panose="02020603050405020304" pitchFamily="18" charset="0"/>
                <a:cs typeface="Times New Roman" panose="02020603050405020304" pitchFamily="18" charset="0"/>
              </a:rPr>
              <a:t>(0)</a:t>
            </a:r>
            <a:r>
              <a:rPr lang="zh-CN" altLang="en-US">
                <a:solidFill>
                  <a:srgbClr val="000000"/>
                </a:solidFill>
                <a:latin typeface="Times New Roman" panose="02020603050405020304" pitchFamily="18" charset="0"/>
                <a:cs typeface="Times New Roman" panose="02020603050405020304" pitchFamily="18" charset="0"/>
              </a:rPr>
              <a:t>的两步得</a:t>
            </a:r>
            <a:r>
              <a:rPr lang="en-US" altLang="zh-CN" b="1" i="1">
                <a:solidFill>
                  <a:srgbClr val="000000"/>
                </a:solidFill>
                <a:latin typeface="Times New Roman" panose="02020603050405020304" pitchFamily="18" charset="0"/>
                <a:cs typeface="Times New Roman" panose="02020603050405020304" pitchFamily="18" charset="0"/>
              </a:rPr>
              <a:t>D</a:t>
            </a:r>
            <a:r>
              <a:rPr lang="en-US" altLang="zh-CN" baseline="-25000">
                <a:solidFill>
                  <a:srgbClr val="000000"/>
                </a:solidFill>
                <a:latin typeface="Times New Roman" panose="02020603050405020304" pitchFamily="18" charset="0"/>
                <a:cs typeface="Times New Roman" panose="02020603050405020304" pitchFamily="18" charset="0"/>
              </a:rPr>
              <a:t>(2) </a:t>
            </a:r>
            <a:r>
              <a:rPr lang="zh-CN" altLang="en-US">
                <a:solidFill>
                  <a:srgbClr val="000000"/>
                </a:solidFill>
                <a:latin typeface="Times New Roman" panose="02020603050405020304" pitchFamily="18" charset="0"/>
                <a:cs typeface="Times New Roman" panose="02020603050405020304" pitchFamily="18" charset="0"/>
              </a:rPr>
              <a:t>，如此下去直至所有元素合并成一类为止。</a:t>
            </a:r>
          </a:p>
        </p:txBody>
      </p:sp>
    </p:spTree>
    <p:extLst>
      <p:ext uri="{BB962C8B-B14F-4D97-AF65-F5344CB8AC3E}">
        <p14:creationId xmlns:p14="http://schemas.microsoft.com/office/powerpoint/2010/main" val="2000996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3"/>
          <p:cNvSpPr>
            <a:spLocks noGrp="1" noRot="1" noChangeArrowheads="1"/>
          </p:cNvSpPr>
          <p:nvPr>
            <p:ph type="body" idx="4294967295"/>
          </p:nvPr>
        </p:nvSpPr>
        <p:spPr>
          <a:xfrm>
            <a:off x="1825625" y="836613"/>
            <a:ext cx="8540750" cy="5472112"/>
          </a:xfrm>
        </p:spPr>
        <p:txBody>
          <a:bodyPr/>
          <a:lstStyle/>
          <a:p>
            <a:pPr eaLnBrk="1" hangingPunct="1"/>
            <a:r>
              <a:rPr lang="zh-CN" altLang="en-US">
                <a:solidFill>
                  <a:srgbClr val="000000"/>
                </a:solidFill>
                <a:latin typeface="Times New Roman" panose="02020603050405020304" pitchFamily="18" charset="0"/>
                <a:cs typeface="Times New Roman" panose="02020603050405020304" pitchFamily="18" charset="0"/>
              </a:rPr>
              <a:t>如果某一步</a:t>
            </a:r>
            <a:r>
              <a:rPr lang="en-US" altLang="zh-CN" b="1" i="1">
                <a:solidFill>
                  <a:srgbClr val="000000"/>
                </a:solidFill>
                <a:latin typeface="Times New Roman" panose="02020603050405020304" pitchFamily="18" charset="0"/>
                <a:cs typeface="Times New Roman" panose="02020603050405020304" pitchFamily="18" charset="0"/>
              </a:rPr>
              <a:t>D</a:t>
            </a:r>
            <a:r>
              <a:rPr lang="en-US" altLang="zh-CN" baseline="-25000">
                <a:solidFill>
                  <a:srgbClr val="000000"/>
                </a:solidFill>
                <a:latin typeface="Times New Roman" panose="02020603050405020304" pitchFamily="18" charset="0"/>
                <a:cs typeface="Times New Roman" panose="02020603050405020304" pitchFamily="18" charset="0"/>
              </a:rPr>
              <a:t>(</a:t>
            </a:r>
            <a:r>
              <a:rPr lang="en-US" altLang="zh-CN" i="1" baseline="-25000">
                <a:solidFill>
                  <a:srgbClr val="000000"/>
                </a:solidFill>
                <a:latin typeface="Times New Roman" panose="02020603050405020304" pitchFamily="18" charset="0"/>
                <a:cs typeface="Times New Roman" panose="02020603050405020304" pitchFamily="18" charset="0"/>
              </a:rPr>
              <a:t>m</a:t>
            </a:r>
            <a:r>
              <a:rPr lang="en-US" altLang="zh-CN" baseline="-25000">
                <a:solidFill>
                  <a:srgbClr val="000000"/>
                </a:solidFill>
                <a:latin typeface="Times New Roman" panose="02020603050405020304" pitchFamily="18" charset="0"/>
                <a:cs typeface="Times New Roman" panose="02020603050405020304" pitchFamily="18" charset="0"/>
              </a:rPr>
              <a:t>)</a:t>
            </a:r>
            <a:r>
              <a:rPr lang="zh-CN" altLang="en-US">
                <a:solidFill>
                  <a:srgbClr val="000000"/>
                </a:solidFill>
                <a:latin typeface="Times New Roman" panose="02020603050405020304" pitchFamily="18" charset="0"/>
                <a:cs typeface="Times New Roman" panose="02020603050405020304" pitchFamily="18" charset="0"/>
              </a:rPr>
              <a:t>中最小的元素不止一个，则称此现象为</a:t>
            </a:r>
            <a:r>
              <a:rPr lang="zh-CN" altLang="en-US">
                <a:solidFill>
                  <a:srgbClr val="2D2D8A"/>
                </a:solidFill>
                <a:latin typeface="Times New Roman" panose="02020603050405020304" pitchFamily="18" charset="0"/>
                <a:cs typeface="Times New Roman" panose="02020603050405020304" pitchFamily="18" charset="0"/>
              </a:rPr>
              <a:t>结</a:t>
            </a:r>
            <a:r>
              <a:rPr lang="zh-CN" altLang="en-US">
                <a:solidFill>
                  <a:srgbClr val="000000"/>
                </a:solidFill>
                <a:latin typeface="Times New Roman" panose="02020603050405020304" pitchFamily="18" charset="0"/>
                <a:cs typeface="Times New Roman" panose="02020603050405020304" pitchFamily="18" charset="0"/>
              </a:rPr>
              <a:t>（</a:t>
            </a:r>
            <a:r>
              <a:rPr lang="en-US" altLang="zh-CN">
                <a:solidFill>
                  <a:srgbClr val="000000"/>
                </a:solidFill>
                <a:latin typeface="Times New Roman" panose="02020603050405020304" pitchFamily="18" charset="0"/>
                <a:cs typeface="Times New Roman" panose="02020603050405020304" pitchFamily="18" charset="0"/>
              </a:rPr>
              <a:t>tie</a:t>
            </a:r>
            <a:r>
              <a:rPr lang="zh-CN" altLang="en-US">
                <a:solidFill>
                  <a:srgbClr val="000000"/>
                </a:solidFill>
                <a:latin typeface="Times New Roman" panose="02020603050405020304" pitchFamily="18" charset="0"/>
                <a:cs typeface="Times New Roman" panose="02020603050405020304" pitchFamily="18" charset="0"/>
              </a:rPr>
              <a:t>），对应这些最小元素的类可以任选一对合并或同时合并。最短距离法最容易产生结。</a:t>
            </a:r>
          </a:p>
          <a:p>
            <a:pPr eaLnBrk="1" hangingPunct="1"/>
            <a:endParaRPr lang="zh-CN" altLang="en-US">
              <a:solidFill>
                <a:srgbClr val="000000"/>
              </a:solidFill>
              <a:latin typeface="Times New Roman" panose="02020603050405020304" pitchFamily="18" charset="0"/>
              <a:cs typeface="Times New Roman" panose="02020603050405020304" pitchFamily="18" charset="0"/>
            </a:endParaRPr>
          </a:p>
          <a:p>
            <a:pPr eaLnBrk="1" hangingPunct="1">
              <a:lnSpc>
                <a:spcPct val="150000"/>
              </a:lnSpc>
            </a:pPr>
            <a:endParaRPr lang="zh-CN" altLang="en-US">
              <a:solidFill>
                <a:srgbClr val="000000"/>
              </a:solidFill>
              <a:latin typeface="Times New Roman" panose="02020603050405020304" pitchFamily="18" charset="0"/>
              <a:cs typeface="Times New Roman" panose="02020603050405020304" pitchFamily="18" charset="0"/>
            </a:endParaRPr>
          </a:p>
          <a:p>
            <a:pPr eaLnBrk="1" hangingPunct="1"/>
            <a:endParaRPr lang="zh-CN" altLang="en-US">
              <a:solidFill>
                <a:srgbClr val="000000"/>
              </a:solidFill>
              <a:latin typeface="Times New Roman" panose="02020603050405020304" pitchFamily="18" charset="0"/>
              <a:cs typeface="Times New Roman" panose="02020603050405020304" pitchFamily="18" charset="0"/>
            </a:endParaRPr>
          </a:p>
          <a:p>
            <a:pPr eaLnBrk="1" hangingPunct="1"/>
            <a:endParaRPr lang="zh-CN" altLang="en-US">
              <a:solidFill>
                <a:srgbClr val="000000"/>
              </a:solidFill>
              <a:latin typeface="Times New Roman" panose="02020603050405020304" pitchFamily="18" charset="0"/>
              <a:cs typeface="Times New Roman" panose="02020603050405020304" pitchFamily="18" charset="0"/>
            </a:endParaRPr>
          </a:p>
          <a:p>
            <a:pPr eaLnBrk="1" hangingPunct="1"/>
            <a:endParaRPr lang="zh-CN" altLang="en-US">
              <a:solidFill>
                <a:srgbClr val="000000"/>
              </a:solidFill>
              <a:latin typeface="Times New Roman" panose="02020603050405020304" pitchFamily="18" charset="0"/>
              <a:cs typeface="Times New Roman" panose="02020603050405020304" pitchFamily="18" charset="0"/>
            </a:endParaRPr>
          </a:p>
          <a:p>
            <a:pPr eaLnBrk="1" hangingPunct="1"/>
            <a:r>
              <a:rPr lang="zh-CN" altLang="en-US">
                <a:solidFill>
                  <a:srgbClr val="000000"/>
                </a:solidFill>
                <a:latin typeface="Times New Roman" panose="02020603050405020304" pitchFamily="18" charset="0"/>
                <a:cs typeface="Times New Roman" panose="02020603050405020304" pitchFamily="18" charset="0"/>
              </a:rPr>
              <a:t>由于最短距离法是用两类之间最近样本点的距离来聚的，因此该方法不适合对分离得很差的群体进行聚类</a:t>
            </a:r>
          </a:p>
          <a:p>
            <a:pPr eaLnBrk="1" hangingPunct="1">
              <a:buFont typeface="Wingdings" panose="05000000000000000000" pitchFamily="2" charset="2"/>
              <a:buNone/>
            </a:pPr>
            <a:endParaRPr lang="en-US" altLang="zh-CN">
              <a:solidFill>
                <a:srgbClr val="000000"/>
              </a:solidFill>
              <a:latin typeface="Times New Roman" panose="02020603050405020304" pitchFamily="18" charset="0"/>
              <a:cs typeface="Times New Roman" panose="02020603050405020304" pitchFamily="18" charset="0"/>
            </a:endParaRPr>
          </a:p>
        </p:txBody>
      </p:sp>
      <p:pic>
        <p:nvPicPr>
          <p:cNvPr id="31746" name="Picture 4" descr="3"/>
          <p:cNvPicPr>
            <a:picLocks noChangeAspect="1" noChangeArrowheads="1"/>
          </p:cNvPicPr>
          <p:nvPr/>
        </p:nvPicPr>
        <p:blipFill>
          <a:blip r:embed="rId2">
            <a:extLst>
              <a:ext uri="{28A0092B-C50C-407E-A947-70E740481C1C}">
                <a14:useLocalDpi xmlns:a14="http://schemas.microsoft.com/office/drawing/2010/main" val="0"/>
              </a:ext>
            </a:extLst>
          </a:blip>
          <a:srcRect b="31323"/>
          <a:stretch>
            <a:fillRect/>
          </a:stretch>
        </p:blipFill>
        <p:spPr bwMode="auto">
          <a:xfrm>
            <a:off x="3503613" y="2205038"/>
            <a:ext cx="5313362"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0174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3"/>
          <p:cNvSpPr>
            <a:spLocks noGrp="1" noRot="1" noChangeArrowheads="1"/>
          </p:cNvSpPr>
          <p:nvPr>
            <p:ph type="body" idx="4294967295"/>
          </p:nvPr>
        </p:nvSpPr>
        <p:spPr>
          <a:xfrm>
            <a:off x="2127250" y="685801"/>
            <a:ext cx="8540750" cy="5478463"/>
          </a:xfrm>
        </p:spPr>
        <p:txBody>
          <a:bodyPr/>
          <a:lstStyle/>
          <a:p>
            <a:r>
              <a:rPr lang="zh-CN" altLang="en-US">
                <a:solidFill>
                  <a:srgbClr val="2D2D8A"/>
                </a:solidFill>
                <a:latin typeface="Times New Roman" panose="02020603050405020304" pitchFamily="18" charset="0"/>
                <a:cs typeface="Times New Roman" panose="02020603050405020304" pitchFamily="18" charset="0"/>
              </a:rPr>
              <a:t>例</a:t>
            </a:r>
            <a:r>
              <a:rPr lang="en-US" altLang="zh-CN">
                <a:solidFill>
                  <a:srgbClr val="2D2D8A"/>
                </a:solidFill>
                <a:latin typeface="Times New Roman" panose="02020603050405020304" pitchFamily="18" charset="0"/>
                <a:cs typeface="Times New Roman" panose="02020603050405020304" pitchFamily="18" charset="0"/>
              </a:rPr>
              <a:t>6.3.1   </a:t>
            </a:r>
            <a:r>
              <a:rPr lang="zh-CN" altLang="en-US">
                <a:solidFill>
                  <a:srgbClr val="000000"/>
                </a:solidFill>
                <a:latin typeface="Times New Roman" panose="02020603050405020304" pitchFamily="18" charset="0"/>
                <a:cs typeface="Times New Roman" panose="02020603050405020304" pitchFamily="18" charset="0"/>
              </a:rPr>
              <a:t>设有五个样品，每个只测量了一个指标，分别是</a:t>
            </a:r>
            <a:r>
              <a:rPr lang="en-US" altLang="zh-CN">
                <a:solidFill>
                  <a:srgbClr val="000000"/>
                </a:solidFill>
                <a:latin typeface="Times New Roman" panose="02020603050405020304" pitchFamily="18" charset="0"/>
                <a:cs typeface="Times New Roman" panose="02020603050405020304" pitchFamily="18" charset="0"/>
              </a:rPr>
              <a:t>1</a:t>
            </a:r>
            <a:r>
              <a:rPr lang="zh-CN" altLang="en-US">
                <a:solidFill>
                  <a:srgbClr val="000000"/>
                </a:solidFill>
                <a:latin typeface="Times New Roman" panose="02020603050405020304" pitchFamily="18" charset="0"/>
                <a:cs typeface="Times New Roman" panose="02020603050405020304" pitchFamily="18" charset="0"/>
              </a:rPr>
              <a:t>，</a:t>
            </a:r>
            <a:r>
              <a:rPr lang="en-US" altLang="zh-CN">
                <a:solidFill>
                  <a:srgbClr val="000000"/>
                </a:solidFill>
                <a:latin typeface="Times New Roman" panose="02020603050405020304" pitchFamily="18" charset="0"/>
                <a:cs typeface="Times New Roman" panose="02020603050405020304" pitchFamily="18" charset="0"/>
              </a:rPr>
              <a:t>2</a:t>
            </a:r>
            <a:r>
              <a:rPr lang="zh-CN" altLang="en-US">
                <a:solidFill>
                  <a:srgbClr val="000000"/>
                </a:solidFill>
                <a:latin typeface="Times New Roman" panose="02020603050405020304" pitchFamily="18" charset="0"/>
                <a:cs typeface="Times New Roman" panose="02020603050405020304" pitchFamily="18" charset="0"/>
              </a:rPr>
              <a:t>，</a:t>
            </a:r>
            <a:r>
              <a:rPr lang="en-US" altLang="zh-CN">
                <a:solidFill>
                  <a:srgbClr val="000000"/>
                </a:solidFill>
                <a:latin typeface="Times New Roman" panose="02020603050405020304" pitchFamily="18" charset="0"/>
                <a:cs typeface="Times New Roman" panose="02020603050405020304" pitchFamily="18" charset="0"/>
              </a:rPr>
              <a:t>6</a:t>
            </a:r>
            <a:r>
              <a:rPr lang="zh-CN" altLang="en-US">
                <a:solidFill>
                  <a:srgbClr val="000000"/>
                </a:solidFill>
                <a:latin typeface="Times New Roman" panose="02020603050405020304" pitchFamily="18" charset="0"/>
                <a:cs typeface="Times New Roman" panose="02020603050405020304" pitchFamily="18" charset="0"/>
              </a:rPr>
              <a:t>，</a:t>
            </a:r>
            <a:r>
              <a:rPr lang="en-US" altLang="zh-CN">
                <a:solidFill>
                  <a:srgbClr val="000000"/>
                </a:solidFill>
                <a:latin typeface="Times New Roman" panose="02020603050405020304" pitchFamily="18" charset="0"/>
                <a:cs typeface="Times New Roman" panose="02020603050405020304" pitchFamily="18" charset="0"/>
              </a:rPr>
              <a:t>8</a:t>
            </a:r>
            <a:r>
              <a:rPr lang="zh-CN" altLang="en-US">
                <a:solidFill>
                  <a:srgbClr val="000000"/>
                </a:solidFill>
                <a:latin typeface="Times New Roman" panose="02020603050405020304" pitchFamily="18" charset="0"/>
                <a:cs typeface="Times New Roman" panose="02020603050405020304" pitchFamily="18" charset="0"/>
              </a:rPr>
              <a:t>，</a:t>
            </a:r>
            <a:r>
              <a:rPr lang="en-US" altLang="zh-CN">
                <a:solidFill>
                  <a:srgbClr val="000000"/>
                </a:solidFill>
                <a:latin typeface="Times New Roman" panose="02020603050405020304" pitchFamily="18" charset="0"/>
                <a:cs typeface="Times New Roman" panose="02020603050405020304" pitchFamily="18" charset="0"/>
              </a:rPr>
              <a:t>11</a:t>
            </a:r>
            <a:r>
              <a:rPr lang="zh-CN" altLang="en-US">
                <a:solidFill>
                  <a:srgbClr val="000000"/>
                </a:solidFill>
                <a:latin typeface="Times New Roman" panose="02020603050405020304" pitchFamily="18" charset="0"/>
                <a:cs typeface="Times New Roman" panose="02020603050405020304" pitchFamily="18" charset="0"/>
              </a:rPr>
              <a:t>，试用最短距离法将它们分类。</a:t>
            </a:r>
          </a:p>
          <a:p>
            <a:pPr>
              <a:buFont typeface="Wingdings" panose="05000000000000000000" pitchFamily="2" charset="2"/>
              <a:buChar char="Ø"/>
            </a:pPr>
            <a:r>
              <a:rPr lang="zh-CN" altLang="en-US">
                <a:solidFill>
                  <a:srgbClr val="000000"/>
                </a:solidFill>
                <a:latin typeface="Times New Roman" panose="02020603050405020304" pitchFamily="18" charset="0"/>
                <a:cs typeface="Times New Roman" panose="02020603050405020304" pitchFamily="18" charset="0"/>
              </a:rPr>
              <a:t>记</a:t>
            </a:r>
            <a:r>
              <a:rPr lang="en-US" altLang="zh-CN" i="1">
                <a:solidFill>
                  <a:srgbClr val="000000"/>
                </a:solidFill>
                <a:latin typeface="Times New Roman" panose="02020603050405020304" pitchFamily="18" charset="0"/>
                <a:cs typeface="Times New Roman" panose="02020603050405020304" pitchFamily="18" charset="0"/>
              </a:rPr>
              <a:t>G</a:t>
            </a:r>
            <a:r>
              <a:rPr lang="en-US" altLang="zh-CN" baseline="-25000">
                <a:solidFill>
                  <a:srgbClr val="000000"/>
                </a:solidFill>
                <a:latin typeface="Times New Roman" panose="02020603050405020304" pitchFamily="18" charset="0"/>
                <a:cs typeface="Times New Roman" panose="02020603050405020304" pitchFamily="18" charset="0"/>
              </a:rPr>
              <a:t>1</a:t>
            </a:r>
            <a:r>
              <a:rPr lang="en-US" altLang="zh-CN">
                <a:solidFill>
                  <a:srgbClr val="000000"/>
                </a:solidFill>
                <a:latin typeface="Times New Roman" panose="02020603050405020304" pitchFamily="18" charset="0"/>
                <a:cs typeface="Times New Roman" panose="02020603050405020304" pitchFamily="18" charset="0"/>
              </a:rPr>
              <a:t>={1}</a:t>
            </a:r>
            <a:r>
              <a:rPr lang="zh-CN" altLang="en-US">
                <a:solidFill>
                  <a:srgbClr val="000000"/>
                </a:solidFill>
                <a:latin typeface="Times New Roman" panose="02020603050405020304" pitchFamily="18" charset="0"/>
                <a:cs typeface="Times New Roman" panose="02020603050405020304" pitchFamily="18" charset="0"/>
              </a:rPr>
              <a:t>，</a:t>
            </a:r>
            <a:r>
              <a:rPr lang="en-US" altLang="zh-CN" i="1">
                <a:solidFill>
                  <a:srgbClr val="000000"/>
                </a:solidFill>
                <a:latin typeface="Times New Roman" panose="02020603050405020304" pitchFamily="18" charset="0"/>
                <a:cs typeface="Times New Roman" panose="02020603050405020304" pitchFamily="18" charset="0"/>
              </a:rPr>
              <a:t>G</a:t>
            </a:r>
            <a:r>
              <a:rPr lang="en-US" altLang="zh-CN" baseline="-25000">
                <a:solidFill>
                  <a:srgbClr val="000000"/>
                </a:solidFill>
                <a:latin typeface="Times New Roman" panose="02020603050405020304" pitchFamily="18" charset="0"/>
                <a:cs typeface="Times New Roman" panose="02020603050405020304" pitchFamily="18" charset="0"/>
              </a:rPr>
              <a:t>2</a:t>
            </a:r>
            <a:r>
              <a:rPr lang="en-US" altLang="zh-CN">
                <a:solidFill>
                  <a:srgbClr val="000000"/>
                </a:solidFill>
                <a:latin typeface="Times New Roman" panose="02020603050405020304" pitchFamily="18" charset="0"/>
                <a:cs typeface="Times New Roman" panose="02020603050405020304" pitchFamily="18" charset="0"/>
              </a:rPr>
              <a:t>={2}</a:t>
            </a:r>
            <a:r>
              <a:rPr lang="zh-CN" altLang="en-US">
                <a:solidFill>
                  <a:srgbClr val="000000"/>
                </a:solidFill>
                <a:latin typeface="Times New Roman" panose="02020603050405020304" pitchFamily="18" charset="0"/>
                <a:cs typeface="Times New Roman" panose="02020603050405020304" pitchFamily="18" charset="0"/>
              </a:rPr>
              <a:t>，</a:t>
            </a:r>
            <a:r>
              <a:rPr lang="en-US" altLang="zh-CN" i="1">
                <a:solidFill>
                  <a:srgbClr val="000000"/>
                </a:solidFill>
                <a:latin typeface="Times New Roman" panose="02020603050405020304" pitchFamily="18" charset="0"/>
                <a:cs typeface="Times New Roman" panose="02020603050405020304" pitchFamily="18" charset="0"/>
              </a:rPr>
              <a:t>G</a:t>
            </a:r>
            <a:r>
              <a:rPr lang="en-US" altLang="zh-CN" baseline="-25000">
                <a:solidFill>
                  <a:srgbClr val="000000"/>
                </a:solidFill>
                <a:latin typeface="Times New Roman" panose="02020603050405020304" pitchFamily="18" charset="0"/>
                <a:cs typeface="Times New Roman" panose="02020603050405020304" pitchFamily="18" charset="0"/>
              </a:rPr>
              <a:t>3</a:t>
            </a:r>
            <a:r>
              <a:rPr lang="en-US" altLang="zh-CN">
                <a:solidFill>
                  <a:srgbClr val="000000"/>
                </a:solidFill>
                <a:latin typeface="Times New Roman" panose="02020603050405020304" pitchFamily="18" charset="0"/>
                <a:cs typeface="Times New Roman" panose="02020603050405020304" pitchFamily="18" charset="0"/>
              </a:rPr>
              <a:t>={6}</a:t>
            </a:r>
            <a:r>
              <a:rPr lang="zh-CN" altLang="en-US">
                <a:solidFill>
                  <a:srgbClr val="000000"/>
                </a:solidFill>
                <a:latin typeface="Times New Roman" panose="02020603050405020304" pitchFamily="18" charset="0"/>
                <a:cs typeface="Times New Roman" panose="02020603050405020304" pitchFamily="18" charset="0"/>
              </a:rPr>
              <a:t>，</a:t>
            </a:r>
            <a:r>
              <a:rPr lang="en-US" altLang="zh-CN" i="1">
                <a:solidFill>
                  <a:srgbClr val="000000"/>
                </a:solidFill>
                <a:latin typeface="Times New Roman" panose="02020603050405020304" pitchFamily="18" charset="0"/>
                <a:cs typeface="Times New Roman" panose="02020603050405020304" pitchFamily="18" charset="0"/>
              </a:rPr>
              <a:t>G</a:t>
            </a:r>
            <a:r>
              <a:rPr lang="en-US" altLang="zh-CN" baseline="-25000">
                <a:solidFill>
                  <a:srgbClr val="000000"/>
                </a:solidFill>
                <a:latin typeface="Times New Roman" panose="02020603050405020304" pitchFamily="18" charset="0"/>
                <a:cs typeface="Times New Roman" panose="02020603050405020304" pitchFamily="18" charset="0"/>
              </a:rPr>
              <a:t>4</a:t>
            </a:r>
            <a:r>
              <a:rPr lang="en-US" altLang="zh-CN">
                <a:solidFill>
                  <a:srgbClr val="000000"/>
                </a:solidFill>
                <a:latin typeface="Times New Roman" panose="02020603050405020304" pitchFamily="18" charset="0"/>
                <a:cs typeface="Times New Roman" panose="02020603050405020304" pitchFamily="18" charset="0"/>
              </a:rPr>
              <a:t>={8}</a:t>
            </a:r>
            <a:r>
              <a:rPr lang="zh-CN" altLang="en-US">
                <a:solidFill>
                  <a:srgbClr val="000000"/>
                </a:solidFill>
                <a:latin typeface="Times New Roman" panose="02020603050405020304" pitchFamily="18" charset="0"/>
                <a:cs typeface="Times New Roman" panose="02020603050405020304" pitchFamily="18" charset="0"/>
              </a:rPr>
              <a:t>，</a:t>
            </a:r>
            <a:r>
              <a:rPr lang="en-US" altLang="zh-CN" i="1">
                <a:solidFill>
                  <a:srgbClr val="000000"/>
                </a:solidFill>
                <a:latin typeface="Times New Roman" panose="02020603050405020304" pitchFamily="18" charset="0"/>
                <a:cs typeface="Times New Roman" panose="02020603050405020304" pitchFamily="18" charset="0"/>
              </a:rPr>
              <a:t>G</a:t>
            </a:r>
            <a:r>
              <a:rPr lang="en-US" altLang="zh-CN" baseline="-25000">
                <a:solidFill>
                  <a:srgbClr val="000000"/>
                </a:solidFill>
                <a:latin typeface="Times New Roman" panose="02020603050405020304" pitchFamily="18" charset="0"/>
                <a:cs typeface="Times New Roman" panose="02020603050405020304" pitchFamily="18" charset="0"/>
              </a:rPr>
              <a:t>5</a:t>
            </a:r>
            <a:r>
              <a:rPr lang="en-US" altLang="zh-CN">
                <a:solidFill>
                  <a:srgbClr val="000000"/>
                </a:solidFill>
                <a:latin typeface="Times New Roman" panose="02020603050405020304" pitchFamily="18" charset="0"/>
                <a:cs typeface="Times New Roman" panose="02020603050405020304" pitchFamily="18" charset="0"/>
              </a:rPr>
              <a:t>={11}</a:t>
            </a:r>
            <a:r>
              <a:rPr lang="zh-CN" altLang="en-US">
                <a:solidFill>
                  <a:srgbClr val="000000"/>
                </a:solidFill>
                <a:latin typeface="Times New Roman" panose="02020603050405020304" pitchFamily="18" charset="0"/>
                <a:cs typeface="Times New Roman" panose="02020603050405020304" pitchFamily="18" charset="0"/>
              </a:rPr>
              <a:t>，样品间采用绝对值距离。</a:t>
            </a:r>
          </a:p>
        </p:txBody>
      </p:sp>
      <p:graphicFrame>
        <p:nvGraphicFramePr>
          <p:cNvPr id="32771" name="表格 32770"/>
          <p:cNvGraphicFramePr/>
          <p:nvPr/>
        </p:nvGraphicFramePr>
        <p:xfrm>
          <a:off x="2590801" y="3429000"/>
          <a:ext cx="7832725" cy="2819400"/>
        </p:xfrm>
        <a:graphic>
          <a:graphicData uri="http://schemas.openxmlformats.org/drawingml/2006/table">
            <a:tbl>
              <a:tblPr/>
              <a:tblGrid>
                <a:gridCol w="1304925">
                  <a:extLst>
                    <a:ext uri="{9D8B030D-6E8A-4147-A177-3AD203B41FA5}">
                      <a16:colId xmlns:a16="http://schemas.microsoft.com/office/drawing/2014/main" val="20000"/>
                    </a:ext>
                  </a:extLst>
                </a:gridCol>
                <a:gridCol w="1306513">
                  <a:extLst>
                    <a:ext uri="{9D8B030D-6E8A-4147-A177-3AD203B41FA5}">
                      <a16:colId xmlns:a16="http://schemas.microsoft.com/office/drawing/2014/main" val="20001"/>
                    </a:ext>
                  </a:extLst>
                </a:gridCol>
                <a:gridCol w="1304925">
                  <a:extLst>
                    <a:ext uri="{9D8B030D-6E8A-4147-A177-3AD203B41FA5}">
                      <a16:colId xmlns:a16="http://schemas.microsoft.com/office/drawing/2014/main" val="20002"/>
                    </a:ext>
                  </a:extLst>
                </a:gridCol>
                <a:gridCol w="1304925">
                  <a:extLst>
                    <a:ext uri="{9D8B030D-6E8A-4147-A177-3AD203B41FA5}">
                      <a16:colId xmlns:a16="http://schemas.microsoft.com/office/drawing/2014/main" val="20003"/>
                    </a:ext>
                  </a:extLst>
                </a:gridCol>
                <a:gridCol w="1304925">
                  <a:extLst>
                    <a:ext uri="{9D8B030D-6E8A-4147-A177-3AD203B41FA5}">
                      <a16:colId xmlns:a16="http://schemas.microsoft.com/office/drawing/2014/main" val="20004"/>
                    </a:ext>
                  </a:extLst>
                </a:gridCol>
                <a:gridCol w="1306512">
                  <a:extLst>
                    <a:ext uri="{9D8B030D-6E8A-4147-A177-3AD203B41FA5}">
                      <a16:colId xmlns:a16="http://schemas.microsoft.com/office/drawing/2014/main" val="20005"/>
                    </a:ext>
                  </a:extLst>
                </a:gridCol>
              </a:tblGrid>
              <a:tr h="46990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1</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2</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3</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4</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5</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990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1</a:t>
                      </a:r>
                      <a:endParaRPr lang="zh-CN" altLang="en-US" sz="2000" dirty="0">
                        <a:solidFill>
                          <a:srgbClr val="000000"/>
                        </a:solidFill>
                        <a:latin typeface="宋体" charset="-122"/>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0</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6990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2</a:t>
                      </a:r>
                      <a:endParaRPr lang="zh-CN" altLang="en-US" sz="2000" dirty="0">
                        <a:solidFill>
                          <a:srgbClr val="000000"/>
                        </a:solidFill>
                        <a:latin typeface="宋体" charset="-122"/>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1</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0</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46990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3</a:t>
                      </a:r>
                      <a:endParaRPr lang="zh-CN" altLang="en-US" sz="2000" dirty="0">
                        <a:solidFill>
                          <a:srgbClr val="000000"/>
                        </a:solidFill>
                        <a:latin typeface="宋体" charset="-122"/>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5</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4</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0</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46990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4</a:t>
                      </a:r>
                      <a:endParaRPr lang="zh-CN" altLang="en-US" sz="2000" dirty="0">
                        <a:solidFill>
                          <a:srgbClr val="000000"/>
                        </a:solidFill>
                        <a:latin typeface="宋体" charset="-122"/>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7</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6</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2</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0</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46990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5</a:t>
                      </a:r>
                      <a:endParaRPr lang="zh-CN" altLang="en-US" sz="2000" dirty="0">
                        <a:solidFill>
                          <a:srgbClr val="000000"/>
                        </a:solidFill>
                        <a:latin typeface="宋体" charset="-122"/>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10</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9</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5</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3</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0</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2821" name="Rectangle 5"/>
          <p:cNvSpPr>
            <a:spLocks noChangeArrowheads="1"/>
          </p:cNvSpPr>
          <p:nvPr/>
        </p:nvSpPr>
        <p:spPr bwMode="auto">
          <a:xfrm>
            <a:off x="2590800" y="2971800"/>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zh-CN" altLang="en-US" sz="2000">
                <a:solidFill>
                  <a:srgbClr val="7030A0"/>
                </a:solidFill>
                <a:latin typeface="黑体" panose="02010609060101010101" pitchFamily="49" charset="-122"/>
                <a:ea typeface="黑体" panose="02010609060101010101" pitchFamily="49" charset="-122"/>
              </a:rPr>
              <a:t>表</a:t>
            </a:r>
            <a:r>
              <a:rPr lang="en-US" altLang="zh-CN" sz="2000">
                <a:solidFill>
                  <a:srgbClr val="7030A0"/>
                </a:solidFill>
                <a:latin typeface="黑体" panose="02010609060101010101" pitchFamily="49" charset="-122"/>
                <a:ea typeface="黑体" panose="02010609060101010101" pitchFamily="49" charset="-122"/>
              </a:rPr>
              <a:t>6.3.1</a:t>
            </a:r>
            <a:r>
              <a:rPr lang="en-US" altLang="zh-CN" sz="2000">
                <a:solidFill>
                  <a:srgbClr val="7030A0"/>
                </a:solidFill>
                <a:latin typeface="Calibri" panose="020F0502020204030204" pitchFamily="34" charset="0"/>
                <a:ea typeface="黑体" panose="02010609060101010101" pitchFamily="49" charset="-122"/>
              </a:rPr>
              <a:t>	</a:t>
            </a:r>
            <a:r>
              <a:rPr lang="en-US" altLang="zh-CN" sz="2000" b="1">
                <a:solidFill>
                  <a:srgbClr val="7030A0"/>
                </a:solidFill>
                <a:latin typeface="Calibri" panose="020F0502020204030204" pitchFamily="34" charset="0"/>
                <a:ea typeface="黑体" panose="02010609060101010101" pitchFamily="49" charset="-122"/>
              </a:rPr>
              <a:t>			</a:t>
            </a:r>
            <a:r>
              <a:rPr lang="en-US" altLang="zh-CN" sz="2000" b="1">
                <a:solidFill>
                  <a:srgbClr val="7030A0"/>
                </a:solidFill>
                <a:latin typeface="Times New Roman" panose="02020603050405020304" pitchFamily="18" charset="0"/>
                <a:ea typeface="黑体" panose="02010609060101010101" pitchFamily="49" charset="-122"/>
              </a:rPr>
              <a:t>   </a:t>
            </a:r>
            <a:r>
              <a:rPr lang="en-US" altLang="zh-CN" sz="2000" b="1" i="1">
                <a:solidFill>
                  <a:srgbClr val="7030A0"/>
                </a:solidFill>
                <a:latin typeface="Times New Roman" panose="02020603050405020304" pitchFamily="18" charset="0"/>
                <a:ea typeface="黑体" panose="02010609060101010101" pitchFamily="49" charset="-122"/>
              </a:rPr>
              <a:t>D</a:t>
            </a:r>
            <a:r>
              <a:rPr lang="en-US" altLang="zh-CN" sz="2000" b="1" baseline="-30000">
                <a:solidFill>
                  <a:srgbClr val="7030A0"/>
                </a:solidFill>
                <a:latin typeface="Times New Roman" panose="02020603050405020304" pitchFamily="18" charset="0"/>
                <a:ea typeface="黑体" panose="02010609060101010101" pitchFamily="49" charset="-122"/>
              </a:rPr>
              <a:t>(0)</a:t>
            </a:r>
            <a:endParaRPr lang="en-US" altLang="zh-CN" sz="2000">
              <a:solidFill>
                <a:srgbClr val="7030A0"/>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257136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3"/>
          <p:cNvSpPr>
            <a:spLocks noGrp="1" noRot="1" noChangeArrowheads="1"/>
          </p:cNvSpPr>
          <p:nvPr>
            <p:ph type="body" idx="4294967295"/>
          </p:nvPr>
        </p:nvSpPr>
        <p:spPr/>
        <p:txBody>
          <a:bodyPr/>
          <a:lstStyle/>
          <a:p>
            <a:pPr eaLnBrk="1" hangingPunct="1"/>
            <a:endParaRPr lang="en-US" altLang="zh-CN"/>
          </a:p>
          <a:p>
            <a:pPr eaLnBrk="1" hangingPunct="1"/>
            <a:endParaRPr lang="en-US" altLang="zh-CN"/>
          </a:p>
          <a:p>
            <a:pPr eaLnBrk="1" hangingPunct="1"/>
            <a:endParaRPr lang="en-US" altLang="zh-CN"/>
          </a:p>
          <a:p>
            <a:pPr eaLnBrk="1" hangingPunct="1"/>
            <a:endParaRPr lang="zh-CN" altLang="en-US"/>
          </a:p>
        </p:txBody>
      </p:sp>
      <p:sp>
        <p:nvSpPr>
          <p:cNvPr id="33794" name="矩形 7"/>
          <p:cNvSpPr>
            <a:spLocks noChangeArrowheads="1"/>
          </p:cNvSpPr>
          <p:nvPr/>
        </p:nvSpPr>
        <p:spPr bwMode="auto">
          <a:xfrm>
            <a:off x="2514601" y="3124201"/>
            <a:ext cx="23352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a:solidFill>
                  <a:srgbClr val="000000"/>
                </a:solidFill>
                <a:latin typeface="Times New Roman" panose="02020603050405020304" pitchFamily="18" charset="0"/>
                <a:cs typeface="Times New Roman" panose="02020603050405020304" pitchFamily="18" charset="0"/>
              </a:rPr>
              <a:t>其中</a:t>
            </a:r>
            <a:r>
              <a:rPr lang="en-US" altLang="zh-CN" sz="2400" i="1">
                <a:solidFill>
                  <a:srgbClr val="000000"/>
                </a:solidFill>
                <a:latin typeface="Times New Roman" panose="02020603050405020304" pitchFamily="18" charset="0"/>
                <a:cs typeface="Times New Roman" panose="02020603050405020304" pitchFamily="18" charset="0"/>
              </a:rPr>
              <a:t>G</a:t>
            </a:r>
            <a:r>
              <a:rPr lang="en-US" altLang="zh-CN" sz="2400" baseline="-25000">
                <a:solidFill>
                  <a:srgbClr val="000000"/>
                </a:solidFill>
                <a:latin typeface="Times New Roman" panose="02020603050405020304" pitchFamily="18" charset="0"/>
                <a:cs typeface="Times New Roman" panose="02020603050405020304" pitchFamily="18" charset="0"/>
              </a:rPr>
              <a:t>6</a:t>
            </a:r>
            <a:r>
              <a:rPr lang="en-US" altLang="zh-CN" sz="2400">
                <a:solidFill>
                  <a:srgbClr val="000000"/>
                </a:solidFill>
                <a:latin typeface="Times New Roman" panose="02020603050405020304" pitchFamily="18" charset="0"/>
                <a:cs typeface="Times New Roman" panose="02020603050405020304" pitchFamily="18" charset="0"/>
              </a:rPr>
              <a:t>=</a:t>
            </a:r>
            <a:r>
              <a:rPr lang="en-US" altLang="zh-CN" sz="2400" i="1">
                <a:solidFill>
                  <a:srgbClr val="000000"/>
                </a:solidFill>
                <a:latin typeface="Times New Roman" panose="02020603050405020304" pitchFamily="18" charset="0"/>
                <a:cs typeface="Times New Roman" panose="02020603050405020304" pitchFamily="18" charset="0"/>
              </a:rPr>
              <a:t> G</a:t>
            </a:r>
            <a:r>
              <a:rPr lang="en-US" altLang="zh-CN" sz="2400" baseline="-25000">
                <a:solidFill>
                  <a:srgbClr val="000000"/>
                </a:solidFill>
                <a:latin typeface="Times New Roman" panose="02020603050405020304" pitchFamily="18" charset="0"/>
                <a:cs typeface="Times New Roman" panose="02020603050405020304" pitchFamily="18" charset="0"/>
              </a:rPr>
              <a:t>1</a:t>
            </a:r>
            <a:r>
              <a:rPr lang="en-US" altLang="zh-CN" sz="2400">
                <a:solidFill>
                  <a:srgbClr val="000000"/>
                </a:solidFill>
                <a:latin typeface="Times New Roman" panose="02020603050405020304" pitchFamily="18" charset="0"/>
                <a:cs typeface="Times New Roman" panose="02020603050405020304" pitchFamily="18" charset="0"/>
              </a:rPr>
              <a:t>∪</a:t>
            </a:r>
            <a:r>
              <a:rPr lang="en-US" altLang="zh-CN" sz="2400" i="1">
                <a:solidFill>
                  <a:srgbClr val="000000"/>
                </a:solidFill>
                <a:latin typeface="Times New Roman" panose="02020603050405020304" pitchFamily="18" charset="0"/>
                <a:cs typeface="Times New Roman" panose="02020603050405020304" pitchFamily="18" charset="0"/>
              </a:rPr>
              <a:t>G</a:t>
            </a:r>
            <a:r>
              <a:rPr lang="en-US" altLang="zh-CN" sz="2400" baseline="-25000">
                <a:solidFill>
                  <a:srgbClr val="000000"/>
                </a:solidFill>
                <a:latin typeface="Times New Roman" panose="02020603050405020304" pitchFamily="18" charset="0"/>
                <a:cs typeface="Times New Roman" panose="02020603050405020304" pitchFamily="18" charset="0"/>
              </a:rPr>
              <a:t>2</a:t>
            </a:r>
            <a:endParaRPr lang="zh-CN" altLang="en-US" sz="2400">
              <a:solidFill>
                <a:srgbClr val="000000"/>
              </a:solidFill>
              <a:latin typeface="Times New Roman" panose="02020603050405020304" pitchFamily="18" charset="0"/>
              <a:cs typeface="Times New Roman" panose="02020603050405020304" pitchFamily="18" charset="0"/>
            </a:endParaRPr>
          </a:p>
        </p:txBody>
      </p:sp>
      <p:sp>
        <p:nvSpPr>
          <p:cNvPr id="33795" name="矩形 8"/>
          <p:cNvSpPr>
            <a:spLocks noChangeArrowheads="1"/>
          </p:cNvSpPr>
          <p:nvPr/>
        </p:nvSpPr>
        <p:spPr bwMode="auto">
          <a:xfrm>
            <a:off x="2438401" y="5943601"/>
            <a:ext cx="23352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a:solidFill>
                  <a:srgbClr val="000000"/>
                </a:solidFill>
                <a:latin typeface="Times New Roman" panose="02020603050405020304" pitchFamily="18" charset="0"/>
                <a:cs typeface="Times New Roman" panose="02020603050405020304" pitchFamily="18" charset="0"/>
              </a:rPr>
              <a:t>其中</a:t>
            </a:r>
            <a:r>
              <a:rPr lang="en-US" altLang="zh-CN" sz="2400" i="1">
                <a:solidFill>
                  <a:srgbClr val="000000"/>
                </a:solidFill>
                <a:latin typeface="Times New Roman" panose="02020603050405020304" pitchFamily="18" charset="0"/>
                <a:cs typeface="Times New Roman" panose="02020603050405020304" pitchFamily="18" charset="0"/>
              </a:rPr>
              <a:t>G</a:t>
            </a:r>
            <a:r>
              <a:rPr lang="en-US" altLang="zh-CN" sz="2400" baseline="-25000">
                <a:solidFill>
                  <a:srgbClr val="000000"/>
                </a:solidFill>
                <a:latin typeface="Times New Roman" panose="02020603050405020304" pitchFamily="18" charset="0"/>
                <a:cs typeface="Times New Roman" panose="02020603050405020304" pitchFamily="18" charset="0"/>
              </a:rPr>
              <a:t>7</a:t>
            </a:r>
            <a:r>
              <a:rPr lang="en-US" altLang="zh-CN" sz="2400">
                <a:solidFill>
                  <a:srgbClr val="000000"/>
                </a:solidFill>
                <a:latin typeface="Times New Roman" panose="02020603050405020304" pitchFamily="18" charset="0"/>
                <a:cs typeface="Times New Roman" panose="02020603050405020304" pitchFamily="18" charset="0"/>
              </a:rPr>
              <a:t>=</a:t>
            </a:r>
            <a:r>
              <a:rPr lang="en-US" altLang="zh-CN" sz="2400" i="1">
                <a:solidFill>
                  <a:srgbClr val="000000"/>
                </a:solidFill>
                <a:latin typeface="Times New Roman" panose="02020603050405020304" pitchFamily="18" charset="0"/>
                <a:cs typeface="Times New Roman" panose="02020603050405020304" pitchFamily="18" charset="0"/>
              </a:rPr>
              <a:t> G</a:t>
            </a:r>
            <a:r>
              <a:rPr lang="en-US" altLang="zh-CN" sz="2400" baseline="-25000">
                <a:solidFill>
                  <a:srgbClr val="000000"/>
                </a:solidFill>
                <a:latin typeface="Times New Roman" panose="02020603050405020304" pitchFamily="18" charset="0"/>
                <a:cs typeface="Times New Roman" panose="02020603050405020304" pitchFamily="18" charset="0"/>
              </a:rPr>
              <a:t>3</a:t>
            </a:r>
            <a:r>
              <a:rPr lang="en-US" altLang="zh-CN" sz="2400">
                <a:solidFill>
                  <a:srgbClr val="000000"/>
                </a:solidFill>
                <a:latin typeface="Times New Roman" panose="02020603050405020304" pitchFamily="18" charset="0"/>
                <a:cs typeface="Times New Roman" panose="02020603050405020304" pitchFamily="18" charset="0"/>
              </a:rPr>
              <a:t>∪</a:t>
            </a:r>
            <a:r>
              <a:rPr lang="en-US" altLang="zh-CN" sz="2400" i="1">
                <a:solidFill>
                  <a:srgbClr val="000000"/>
                </a:solidFill>
                <a:latin typeface="Times New Roman" panose="02020603050405020304" pitchFamily="18" charset="0"/>
                <a:cs typeface="Times New Roman" panose="02020603050405020304" pitchFamily="18" charset="0"/>
              </a:rPr>
              <a:t>G</a:t>
            </a:r>
            <a:r>
              <a:rPr lang="en-US" altLang="zh-CN" sz="2400" baseline="-25000">
                <a:solidFill>
                  <a:srgbClr val="000000"/>
                </a:solidFill>
                <a:latin typeface="Times New Roman" panose="02020603050405020304" pitchFamily="18" charset="0"/>
                <a:cs typeface="Times New Roman" panose="02020603050405020304" pitchFamily="18" charset="0"/>
              </a:rPr>
              <a:t>4</a:t>
            </a:r>
            <a:endParaRPr lang="zh-CN" altLang="en-US" sz="2400">
              <a:solidFill>
                <a:srgbClr val="000000"/>
              </a:solidFill>
              <a:latin typeface="Times New Roman" panose="02020603050405020304" pitchFamily="18" charset="0"/>
              <a:cs typeface="Times New Roman" panose="02020603050405020304" pitchFamily="18" charset="0"/>
            </a:endParaRPr>
          </a:p>
        </p:txBody>
      </p:sp>
      <p:graphicFrame>
        <p:nvGraphicFramePr>
          <p:cNvPr id="33797" name="表格 33796"/>
          <p:cNvGraphicFramePr/>
          <p:nvPr/>
        </p:nvGraphicFramePr>
        <p:xfrm>
          <a:off x="2514600" y="1052514"/>
          <a:ext cx="7829550" cy="1995488"/>
        </p:xfrm>
        <a:graphic>
          <a:graphicData uri="http://schemas.openxmlformats.org/drawingml/2006/table">
            <a:tbl>
              <a:tblPr/>
              <a:tblGrid>
                <a:gridCol w="1565275">
                  <a:extLst>
                    <a:ext uri="{9D8B030D-6E8A-4147-A177-3AD203B41FA5}">
                      <a16:colId xmlns:a16="http://schemas.microsoft.com/office/drawing/2014/main" val="20000"/>
                    </a:ext>
                  </a:extLst>
                </a:gridCol>
                <a:gridCol w="1566863">
                  <a:extLst>
                    <a:ext uri="{9D8B030D-6E8A-4147-A177-3AD203B41FA5}">
                      <a16:colId xmlns:a16="http://schemas.microsoft.com/office/drawing/2014/main" val="20001"/>
                    </a:ext>
                  </a:extLst>
                </a:gridCol>
                <a:gridCol w="1565275">
                  <a:extLst>
                    <a:ext uri="{9D8B030D-6E8A-4147-A177-3AD203B41FA5}">
                      <a16:colId xmlns:a16="http://schemas.microsoft.com/office/drawing/2014/main" val="20002"/>
                    </a:ext>
                  </a:extLst>
                </a:gridCol>
                <a:gridCol w="1566862">
                  <a:extLst>
                    <a:ext uri="{9D8B030D-6E8A-4147-A177-3AD203B41FA5}">
                      <a16:colId xmlns:a16="http://schemas.microsoft.com/office/drawing/2014/main" val="20003"/>
                    </a:ext>
                  </a:extLst>
                </a:gridCol>
                <a:gridCol w="1565275">
                  <a:extLst>
                    <a:ext uri="{9D8B030D-6E8A-4147-A177-3AD203B41FA5}">
                      <a16:colId xmlns:a16="http://schemas.microsoft.com/office/drawing/2014/main" val="20004"/>
                    </a:ext>
                  </a:extLst>
                </a:gridCol>
              </a:tblGrid>
              <a:tr h="398463">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6</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3</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4</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5</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05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6</a:t>
                      </a:r>
                      <a:endParaRPr lang="zh-CN" altLang="en-US" sz="2000" dirty="0">
                        <a:solidFill>
                          <a:srgbClr val="000000"/>
                        </a:solidFill>
                        <a:latin typeface="宋体" charset="-122"/>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0</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98462">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3</a:t>
                      </a:r>
                      <a:endParaRPr lang="zh-CN" altLang="en-US" sz="2000" dirty="0">
                        <a:solidFill>
                          <a:srgbClr val="000000"/>
                        </a:solidFill>
                        <a:latin typeface="宋体" charset="-122"/>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4</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0</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40005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4</a:t>
                      </a:r>
                      <a:endParaRPr lang="zh-CN" altLang="en-US" sz="2000" dirty="0">
                        <a:solidFill>
                          <a:srgbClr val="000000"/>
                        </a:solidFill>
                        <a:latin typeface="宋体" charset="-122"/>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6</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2</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0</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398463">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5</a:t>
                      </a:r>
                      <a:endParaRPr lang="zh-CN" altLang="en-US" sz="2000" dirty="0">
                        <a:solidFill>
                          <a:srgbClr val="000000"/>
                        </a:solidFill>
                        <a:latin typeface="宋体" charset="-122"/>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9</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5</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3</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0</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3834" name="Rectangle 8"/>
          <p:cNvSpPr>
            <a:spLocks noChangeArrowheads="1"/>
          </p:cNvSpPr>
          <p:nvPr/>
        </p:nvSpPr>
        <p:spPr bwMode="auto">
          <a:xfrm>
            <a:off x="2514600" y="533400"/>
            <a:ext cx="568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zh-CN" altLang="en-US" sz="2000">
                <a:solidFill>
                  <a:srgbClr val="7030A0"/>
                </a:solidFill>
                <a:latin typeface="黑体" panose="02010609060101010101" pitchFamily="49" charset="-122"/>
                <a:ea typeface="黑体" panose="02010609060101010101" pitchFamily="49" charset="-122"/>
              </a:rPr>
              <a:t>表</a:t>
            </a:r>
            <a:r>
              <a:rPr lang="en-US" altLang="zh-CN" sz="2000">
                <a:solidFill>
                  <a:srgbClr val="7030A0"/>
                </a:solidFill>
                <a:latin typeface="黑体" panose="02010609060101010101" pitchFamily="49" charset="-122"/>
                <a:ea typeface="黑体" panose="02010609060101010101" pitchFamily="49" charset="-122"/>
              </a:rPr>
              <a:t>6.3.2</a:t>
            </a:r>
            <a:r>
              <a:rPr lang="en-US" altLang="zh-CN" sz="2000">
                <a:solidFill>
                  <a:srgbClr val="7030A0"/>
                </a:solidFill>
                <a:latin typeface="Calibri" panose="020F0502020204030204" pitchFamily="34" charset="0"/>
                <a:ea typeface="黑体" panose="02010609060101010101" pitchFamily="49" charset="-122"/>
              </a:rPr>
              <a:t>	</a:t>
            </a:r>
            <a:r>
              <a:rPr lang="en-US" altLang="zh-CN" sz="2000" b="1">
                <a:solidFill>
                  <a:srgbClr val="7030A0"/>
                </a:solidFill>
                <a:latin typeface="Calibri" panose="020F0502020204030204" pitchFamily="34" charset="0"/>
                <a:ea typeface="黑体" panose="02010609060101010101" pitchFamily="49" charset="-122"/>
              </a:rPr>
              <a:t>			</a:t>
            </a:r>
            <a:r>
              <a:rPr lang="en-US" altLang="zh-CN" sz="2000" b="1">
                <a:solidFill>
                  <a:srgbClr val="7030A0"/>
                </a:solidFill>
                <a:latin typeface="Times New Roman" panose="02020603050405020304" pitchFamily="18" charset="0"/>
                <a:ea typeface="黑体" panose="02010609060101010101" pitchFamily="49" charset="-122"/>
              </a:rPr>
              <a:t>      </a:t>
            </a:r>
            <a:r>
              <a:rPr lang="en-US" altLang="zh-CN" sz="2000" b="1" i="1">
                <a:solidFill>
                  <a:srgbClr val="7030A0"/>
                </a:solidFill>
                <a:latin typeface="Times New Roman" panose="02020603050405020304" pitchFamily="18" charset="0"/>
                <a:ea typeface="黑体" panose="02010609060101010101" pitchFamily="49" charset="-122"/>
              </a:rPr>
              <a:t>D</a:t>
            </a:r>
            <a:r>
              <a:rPr lang="en-US" altLang="zh-CN" sz="2000" b="1" baseline="-30000">
                <a:solidFill>
                  <a:srgbClr val="7030A0"/>
                </a:solidFill>
                <a:latin typeface="Times New Roman" panose="02020603050405020304" pitchFamily="18" charset="0"/>
                <a:ea typeface="黑体" panose="02010609060101010101" pitchFamily="49" charset="-122"/>
              </a:rPr>
              <a:t>(1)</a:t>
            </a:r>
            <a:endParaRPr lang="en-US" altLang="zh-CN" sz="2000">
              <a:solidFill>
                <a:srgbClr val="7030A0"/>
              </a:solidFill>
              <a:latin typeface="Times New Roman" panose="02020603050405020304" pitchFamily="18" charset="0"/>
              <a:ea typeface="黑体" panose="02010609060101010101" pitchFamily="49" charset="-122"/>
            </a:endParaRPr>
          </a:p>
        </p:txBody>
      </p:sp>
      <p:sp>
        <p:nvSpPr>
          <p:cNvPr id="33835" name="Rectangle 8"/>
          <p:cNvSpPr>
            <a:spLocks noChangeArrowheads="1"/>
          </p:cNvSpPr>
          <p:nvPr/>
        </p:nvSpPr>
        <p:spPr bwMode="auto">
          <a:xfrm>
            <a:off x="2362201" y="3581400"/>
            <a:ext cx="51736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zh-CN" altLang="en-US" sz="2000">
                <a:solidFill>
                  <a:srgbClr val="7030A0"/>
                </a:solidFill>
                <a:latin typeface="黑体" panose="02010609060101010101" pitchFamily="49" charset="-122"/>
                <a:ea typeface="黑体" panose="02010609060101010101" pitchFamily="49" charset="-122"/>
              </a:rPr>
              <a:t>表</a:t>
            </a:r>
            <a:r>
              <a:rPr lang="en-US" altLang="zh-CN" sz="2000">
                <a:solidFill>
                  <a:srgbClr val="7030A0"/>
                </a:solidFill>
                <a:latin typeface="黑体" panose="02010609060101010101" pitchFamily="49" charset="-122"/>
                <a:ea typeface="黑体" panose="02010609060101010101" pitchFamily="49" charset="-122"/>
              </a:rPr>
              <a:t>6.3.3</a:t>
            </a:r>
            <a:r>
              <a:rPr lang="en-US" altLang="zh-CN" sz="2000">
                <a:solidFill>
                  <a:srgbClr val="7030A0"/>
                </a:solidFill>
                <a:latin typeface="Calibri" panose="020F0502020204030204" pitchFamily="34" charset="0"/>
                <a:ea typeface="黑体" panose="02010609060101010101" pitchFamily="49" charset="-122"/>
              </a:rPr>
              <a:t>	</a:t>
            </a:r>
            <a:r>
              <a:rPr lang="en-US" altLang="zh-CN" sz="2000" b="1">
                <a:solidFill>
                  <a:srgbClr val="7030A0"/>
                </a:solidFill>
                <a:latin typeface="Calibri" panose="020F0502020204030204" pitchFamily="34" charset="0"/>
                <a:ea typeface="黑体" panose="02010609060101010101" pitchFamily="49" charset="-122"/>
              </a:rPr>
              <a:t>		</a:t>
            </a:r>
            <a:r>
              <a:rPr lang="en-US" altLang="zh-CN" sz="2000" b="1">
                <a:solidFill>
                  <a:srgbClr val="7030A0"/>
                </a:solidFill>
                <a:latin typeface="Times New Roman" panose="02020603050405020304" pitchFamily="18" charset="0"/>
                <a:ea typeface="黑体" panose="02010609060101010101" pitchFamily="49" charset="-122"/>
              </a:rPr>
              <a:t>     	     </a:t>
            </a:r>
            <a:r>
              <a:rPr lang="en-US" altLang="zh-CN" sz="2000" b="1" i="1">
                <a:solidFill>
                  <a:srgbClr val="7030A0"/>
                </a:solidFill>
                <a:latin typeface="Times New Roman" panose="02020603050405020304" pitchFamily="18" charset="0"/>
                <a:ea typeface="黑体" panose="02010609060101010101" pitchFamily="49" charset="-122"/>
              </a:rPr>
              <a:t>D</a:t>
            </a:r>
            <a:r>
              <a:rPr lang="en-US" altLang="zh-CN" sz="2000" b="1" baseline="-30000">
                <a:solidFill>
                  <a:srgbClr val="7030A0"/>
                </a:solidFill>
                <a:latin typeface="Times New Roman" panose="02020603050405020304" pitchFamily="18" charset="0"/>
                <a:ea typeface="黑体" panose="02010609060101010101" pitchFamily="49" charset="-122"/>
              </a:rPr>
              <a:t>(2)</a:t>
            </a:r>
            <a:endParaRPr lang="en-US" altLang="zh-CN" sz="2000">
              <a:solidFill>
                <a:srgbClr val="7030A0"/>
              </a:solidFill>
              <a:latin typeface="Times New Roman" panose="02020603050405020304" pitchFamily="18" charset="0"/>
              <a:ea typeface="黑体" panose="02010609060101010101" pitchFamily="49" charset="-122"/>
            </a:endParaRPr>
          </a:p>
        </p:txBody>
      </p:sp>
      <p:graphicFrame>
        <p:nvGraphicFramePr>
          <p:cNvPr id="33829" name="表格 33828"/>
          <p:cNvGraphicFramePr/>
          <p:nvPr/>
        </p:nvGraphicFramePr>
        <p:xfrm>
          <a:off x="2514601" y="4076700"/>
          <a:ext cx="7686675" cy="1866900"/>
        </p:xfrm>
        <a:graphic>
          <a:graphicData uri="http://schemas.openxmlformats.org/drawingml/2006/table">
            <a:tbl>
              <a:tblPr/>
              <a:tblGrid>
                <a:gridCol w="1920875">
                  <a:extLst>
                    <a:ext uri="{9D8B030D-6E8A-4147-A177-3AD203B41FA5}">
                      <a16:colId xmlns:a16="http://schemas.microsoft.com/office/drawing/2014/main" val="20000"/>
                    </a:ext>
                  </a:extLst>
                </a:gridCol>
                <a:gridCol w="1922463">
                  <a:extLst>
                    <a:ext uri="{9D8B030D-6E8A-4147-A177-3AD203B41FA5}">
                      <a16:colId xmlns:a16="http://schemas.microsoft.com/office/drawing/2014/main" val="20001"/>
                    </a:ext>
                  </a:extLst>
                </a:gridCol>
                <a:gridCol w="1920875">
                  <a:extLst>
                    <a:ext uri="{9D8B030D-6E8A-4147-A177-3AD203B41FA5}">
                      <a16:colId xmlns:a16="http://schemas.microsoft.com/office/drawing/2014/main" val="20002"/>
                    </a:ext>
                  </a:extLst>
                </a:gridCol>
                <a:gridCol w="1922462">
                  <a:extLst>
                    <a:ext uri="{9D8B030D-6E8A-4147-A177-3AD203B41FA5}">
                      <a16:colId xmlns:a16="http://schemas.microsoft.com/office/drawing/2014/main" val="20003"/>
                    </a:ext>
                  </a:extLst>
                </a:gridCol>
              </a:tblGrid>
              <a:tr h="466725">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6</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7</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5</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6725">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6</a:t>
                      </a:r>
                      <a:endParaRPr lang="zh-CN" altLang="en-US" sz="2000" dirty="0">
                        <a:solidFill>
                          <a:srgbClr val="000000"/>
                        </a:solidFill>
                        <a:latin typeface="宋体" charset="-122"/>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0</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66725">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7</a:t>
                      </a:r>
                      <a:endParaRPr lang="zh-CN" altLang="en-US" sz="2000" dirty="0">
                        <a:solidFill>
                          <a:srgbClr val="000000"/>
                        </a:solidFill>
                        <a:latin typeface="宋体" charset="-122"/>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4</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0</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466725">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5</a:t>
                      </a:r>
                      <a:endParaRPr lang="zh-CN" altLang="en-US" sz="2000" dirty="0">
                        <a:solidFill>
                          <a:srgbClr val="000000"/>
                        </a:solidFill>
                        <a:latin typeface="宋体" charset="-122"/>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9</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3</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0</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8371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3"/>
          <p:cNvSpPr>
            <a:spLocks noGrp="1" noRot="1" noChangeArrowheads="1"/>
          </p:cNvSpPr>
          <p:nvPr>
            <p:ph type="body" idx="4294967295"/>
          </p:nvPr>
        </p:nvSpPr>
        <p:spPr/>
        <p:txBody>
          <a:bodyPr/>
          <a:lstStyle/>
          <a:p>
            <a:pPr eaLnBrk="1" hangingPunct="1"/>
            <a:r>
              <a:rPr lang="zh-CN" altLang="en-US" smtClean="0"/>
              <a:t>相似性的不同定义</a:t>
            </a:r>
          </a:p>
        </p:txBody>
      </p:sp>
      <p:pic>
        <p:nvPicPr>
          <p:cNvPr id="717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1916113"/>
            <a:ext cx="7200900" cy="441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0158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矩形 5"/>
          <p:cNvSpPr>
            <a:spLocks noChangeArrowheads="1"/>
          </p:cNvSpPr>
          <p:nvPr/>
        </p:nvSpPr>
        <p:spPr bwMode="auto">
          <a:xfrm>
            <a:off x="2362201" y="2438401"/>
            <a:ext cx="23342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a:solidFill>
                  <a:srgbClr val="000000"/>
                </a:solidFill>
                <a:latin typeface="Times New Roman" panose="02020603050405020304" pitchFamily="18" charset="0"/>
                <a:cs typeface="Times New Roman" panose="02020603050405020304" pitchFamily="18" charset="0"/>
              </a:rPr>
              <a:t>其中</a:t>
            </a:r>
            <a:r>
              <a:rPr lang="en-US" altLang="zh-CN" sz="2400" i="1">
                <a:solidFill>
                  <a:srgbClr val="000000"/>
                </a:solidFill>
                <a:latin typeface="Times New Roman" panose="02020603050405020304" pitchFamily="18" charset="0"/>
                <a:cs typeface="Times New Roman" panose="02020603050405020304" pitchFamily="18" charset="0"/>
              </a:rPr>
              <a:t>G</a:t>
            </a:r>
            <a:r>
              <a:rPr lang="en-US" altLang="zh-CN" sz="2400" baseline="-25000">
                <a:solidFill>
                  <a:srgbClr val="000000"/>
                </a:solidFill>
                <a:latin typeface="Times New Roman" panose="02020603050405020304" pitchFamily="18" charset="0"/>
                <a:cs typeface="Times New Roman" panose="02020603050405020304" pitchFamily="18" charset="0"/>
              </a:rPr>
              <a:t>8</a:t>
            </a:r>
            <a:r>
              <a:rPr lang="en-US" altLang="zh-CN" sz="2400">
                <a:solidFill>
                  <a:srgbClr val="000000"/>
                </a:solidFill>
                <a:latin typeface="Times New Roman" panose="02020603050405020304" pitchFamily="18" charset="0"/>
                <a:cs typeface="Times New Roman" panose="02020603050405020304" pitchFamily="18" charset="0"/>
              </a:rPr>
              <a:t>=</a:t>
            </a:r>
            <a:r>
              <a:rPr lang="en-US" altLang="zh-CN" sz="2400" i="1">
                <a:solidFill>
                  <a:srgbClr val="000000"/>
                </a:solidFill>
                <a:latin typeface="Times New Roman" panose="02020603050405020304" pitchFamily="18" charset="0"/>
                <a:cs typeface="Times New Roman" panose="02020603050405020304" pitchFamily="18" charset="0"/>
              </a:rPr>
              <a:t> G</a:t>
            </a:r>
            <a:r>
              <a:rPr lang="en-US" altLang="zh-CN" sz="2400" baseline="-25000">
                <a:solidFill>
                  <a:srgbClr val="000000"/>
                </a:solidFill>
                <a:latin typeface="Times New Roman" panose="02020603050405020304" pitchFamily="18" charset="0"/>
                <a:cs typeface="Times New Roman" panose="02020603050405020304" pitchFamily="18" charset="0"/>
              </a:rPr>
              <a:t>5</a:t>
            </a:r>
            <a:r>
              <a:rPr lang="en-US" altLang="zh-CN" sz="2400">
                <a:solidFill>
                  <a:srgbClr val="000000"/>
                </a:solidFill>
                <a:latin typeface="Times New Roman" panose="02020603050405020304" pitchFamily="18" charset="0"/>
                <a:cs typeface="Times New Roman" panose="02020603050405020304" pitchFamily="18" charset="0"/>
              </a:rPr>
              <a:t>∪</a:t>
            </a:r>
            <a:r>
              <a:rPr lang="en-US" altLang="zh-CN" sz="2400" i="1">
                <a:solidFill>
                  <a:srgbClr val="000000"/>
                </a:solidFill>
                <a:latin typeface="Times New Roman" panose="02020603050405020304" pitchFamily="18" charset="0"/>
                <a:cs typeface="Times New Roman" panose="02020603050405020304" pitchFamily="18" charset="0"/>
              </a:rPr>
              <a:t>G</a:t>
            </a:r>
            <a:r>
              <a:rPr lang="en-US" altLang="zh-CN" sz="2400" baseline="-25000">
                <a:solidFill>
                  <a:srgbClr val="000000"/>
                </a:solidFill>
                <a:latin typeface="Times New Roman" panose="02020603050405020304" pitchFamily="18" charset="0"/>
                <a:cs typeface="Times New Roman" panose="02020603050405020304" pitchFamily="18" charset="0"/>
              </a:rPr>
              <a:t>7</a:t>
            </a:r>
            <a:endParaRPr lang="zh-CN" altLang="en-US" sz="2400">
              <a:solidFill>
                <a:srgbClr val="000000"/>
              </a:solidFill>
              <a:latin typeface="Times New Roman" panose="02020603050405020304" pitchFamily="18" charset="0"/>
              <a:cs typeface="Times New Roman" panose="02020603050405020304" pitchFamily="18" charset="0"/>
            </a:endParaRPr>
          </a:p>
        </p:txBody>
      </p:sp>
      <p:pic>
        <p:nvPicPr>
          <p:cNvPr id="34818" name="Picture 7"/>
          <p:cNvPicPr>
            <a:picLocks noChangeAspect="1" noChangeArrowheads="1"/>
          </p:cNvPicPr>
          <p:nvPr/>
        </p:nvPicPr>
        <p:blipFill>
          <a:blip r:embed="rId2">
            <a:extLst>
              <a:ext uri="{28A0092B-C50C-407E-A947-70E740481C1C}">
                <a14:useLocalDpi xmlns:a14="http://schemas.microsoft.com/office/drawing/2010/main" val="0"/>
              </a:ext>
            </a:extLst>
          </a:blip>
          <a:srcRect b="16806"/>
          <a:stretch>
            <a:fillRect/>
          </a:stretch>
        </p:blipFill>
        <p:spPr bwMode="auto">
          <a:xfrm>
            <a:off x="3935414" y="2924175"/>
            <a:ext cx="4321175"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Rectangle 8"/>
          <p:cNvSpPr>
            <a:spLocks noChangeArrowheads="1"/>
          </p:cNvSpPr>
          <p:nvPr/>
        </p:nvSpPr>
        <p:spPr bwMode="auto">
          <a:xfrm>
            <a:off x="2514601" y="533400"/>
            <a:ext cx="5688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zh-CN" altLang="en-US" sz="2000">
                <a:solidFill>
                  <a:srgbClr val="7030A0"/>
                </a:solidFill>
                <a:latin typeface="黑体" panose="02010609060101010101" pitchFamily="49" charset="-122"/>
                <a:ea typeface="黑体" panose="02010609060101010101" pitchFamily="49" charset="-122"/>
              </a:rPr>
              <a:t>表</a:t>
            </a:r>
            <a:r>
              <a:rPr lang="en-US" altLang="zh-CN" sz="2000">
                <a:solidFill>
                  <a:srgbClr val="7030A0"/>
                </a:solidFill>
                <a:latin typeface="黑体" panose="02010609060101010101" pitchFamily="49" charset="-122"/>
                <a:ea typeface="黑体" panose="02010609060101010101" pitchFamily="49" charset="-122"/>
              </a:rPr>
              <a:t>6.3.4</a:t>
            </a:r>
            <a:r>
              <a:rPr lang="en-US" altLang="zh-CN" sz="2000">
                <a:solidFill>
                  <a:srgbClr val="7030A0"/>
                </a:solidFill>
                <a:latin typeface="Calibri" panose="020F0502020204030204" pitchFamily="34" charset="0"/>
                <a:ea typeface="黑体" panose="02010609060101010101" pitchFamily="49" charset="-122"/>
              </a:rPr>
              <a:t>	</a:t>
            </a:r>
            <a:r>
              <a:rPr lang="en-US" altLang="zh-CN" sz="2000" b="1">
                <a:solidFill>
                  <a:srgbClr val="7030A0"/>
                </a:solidFill>
                <a:latin typeface="Calibri" panose="020F0502020204030204" pitchFamily="34" charset="0"/>
                <a:ea typeface="黑体" panose="02010609060101010101" pitchFamily="49" charset="-122"/>
              </a:rPr>
              <a:t>			</a:t>
            </a:r>
            <a:r>
              <a:rPr lang="en-US" altLang="zh-CN" sz="2000" b="1">
                <a:solidFill>
                  <a:srgbClr val="7030A0"/>
                </a:solidFill>
                <a:latin typeface="Times New Roman" panose="02020603050405020304" pitchFamily="18" charset="0"/>
                <a:ea typeface="黑体" panose="02010609060101010101" pitchFamily="49" charset="-122"/>
              </a:rPr>
              <a:t>      </a:t>
            </a:r>
            <a:r>
              <a:rPr lang="en-US" altLang="zh-CN" sz="2000" b="1" i="1">
                <a:solidFill>
                  <a:srgbClr val="7030A0"/>
                </a:solidFill>
                <a:latin typeface="Times New Roman" panose="02020603050405020304" pitchFamily="18" charset="0"/>
                <a:ea typeface="黑体" panose="02010609060101010101" pitchFamily="49" charset="-122"/>
              </a:rPr>
              <a:t>D</a:t>
            </a:r>
            <a:r>
              <a:rPr lang="en-US" altLang="zh-CN" sz="2000" b="1" baseline="-30000">
                <a:solidFill>
                  <a:srgbClr val="7030A0"/>
                </a:solidFill>
                <a:latin typeface="Times New Roman" panose="02020603050405020304" pitchFamily="18" charset="0"/>
                <a:ea typeface="黑体" panose="02010609060101010101" pitchFamily="49" charset="-122"/>
              </a:rPr>
              <a:t>(3)</a:t>
            </a:r>
            <a:endParaRPr lang="en-US" altLang="zh-CN" sz="2000">
              <a:solidFill>
                <a:srgbClr val="7030A0"/>
              </a:solidFill>
              <a:latin typeface="Times New Roman" panose="02020603050405020304" pitchFamily="18" charset="0"/>
              <a:ea typeface="黑体" panose="02010609060101010101" pitchFamily="49" charset="-122"/>
            </a:endParaRPr>
          </a:p>
        </p:txBody>
      </p:sp>
      <p:graphicFrame>
        <p:nvGraphicFramePr>
          <p:cNvPr id="34821" name="表格 34820"/>
          <p:cNvGraphicFramePr/>
          <p:nvPr/>
        </p:nvGraphicFramePr>
        <p:xfrm>
          <a:off x="2514601" y="990600"/>
          <a:ext cx="7815263" cy="1371600"/>
        </p:xfrm>
        <a:graphic>
          <a:graphicData uri="http://schemas.openxmlformats.org/drawingml/2006/table">
            <a:tbl>
              <a:tblPr/>
              <a:tblGrid>
                <a:gridCol w="2605088">
                  <a:extLst>
                    <a:ext uri="{9D8B030D-6E8A-4147-A177-3AD203B41FA5}">
                      <a16:colId xmlns:a16="http://schemas.microsoft.com/office/drawing/2014/main" val="20000"/>
                    </a:ext>
                  </a:extLst>
                </a:gridCol>
                <a:gridCol w="2606675">
                  <a:extLst>
                    <a:ext uri="{9D8B030D-6E8A-4147-A177-3AD203B41FA5}">
                      <a16:colId xmlns:a16="http://schemas.microsoft.com/office/drawing/2014/main" val="20001"/>
                    </a:ext>
                  </a:extLst>
                </a:gridCol>
                <a:gridCol w="2603500">
                  <a:extLst>
                    <a:ext uri="{9D8B030D-6E8A-4147-A177-3AD203B41FA5}">
                      <a16:colId xmlns:a16="http://schemas.microsoft.com/office/drawing/2014/main" val="20002"/>
                    </a:ext>
                  </a:extLst>
                </a:gridCol>
              </a:tblGrid>
              <a:tr h="45720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6</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8</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6</a:t>
                      </a:r>
                      <a:endParaRPr lang="zh-CN" altLang="en-US" sz="2000" dirty="0">
                        <a:solidFill>
                          <a:srgbClr val="000000"/>
                        </a:solidFill>
                        <a:latin typeface="宋体" charset="-122"/>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0</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5720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8</a:t>
                      </a:r>
                      <a:endParaRPr lang="zh-CN" altLang="en-US" sz="2000" dirty="0">
                        <a:solidFill>
                          <a:srgbClr val="000000"/>
                        </a:solidFill>
                        <a:latin typeface="宋体" charset="-122"/>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4</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0</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4838" name="矩形 8"/>
          <p:cNvSpPr>
            <a:spLocks noChangeArrowheads="1"/>
          </p:cNvSpPr>
          <p:nvPr/>
        </p:nvSpPr>
        <p:spPr bwMode="auto">
          <a:xfrm>
            <a:off x="4440238" y="5949950"/>
            <a:ext cx="3390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zh-CN" altLang="en-US" sz="2000">
                <a:solidFill>
                  <a:srgbClr val="7030A0"/>
                </a:solidFill>
                <a:latin typeface="黑体" panose="02010609060101010101" pitchFamily="49" charset="-122"/>
                <a:ea typeface="黑体" panose="02010609060101010101" pitchFamily="49" charset="-122"/>
              </a:rPr>
              <a:t>图</a:t>
            </a:r>
            <a:r>
              <a:rPr lang="en-US" altLang="zh-CN" sz="2000">
                <a:solidFill>
                  <a:srgbClr val="7030A0"/>
                </a:solidFill>
                <a:latin typeface="黑体" panose="02010609060101010101" pitchFamily="49" charset="-122"/>
                <a:ea typeface="黑体" panose="02010609060101010101" pitchFamily="49" charset="-122"/>
              </a:rPr>
              <a:t>6.3.2  </a:t>
            </a:r>
            <a:r>
              <a:rPr lang="zh-CN" altLang="en-US" sz="2000">
                <a:solidFill>
                  <a:srgbClr val="7030A0"/>
                </a:solidFill>
                <a:latin typeface="黑体" panose="02010609060101010101" pitchFamily="49" charset="-122"/>
                <a:ea typeface="黑体" panose="02010609060101010101" pitchFamily="49" charset="-122"/>
              </a:rPr>
              <a:t>最短距离法树形图</a:t>
            </a:r>
            <a:endParaRPr lang="en-US" altLang="zh-CN" sz="2000" b="1">
              <a:solidFill>
                <a:srgbClr val="7030A0"/>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4158568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rrowheads="1"/>
          </p:cNvSpPr>
          <p:nvPr>
            <p:ph type="title" idx="4294967295"/>
          </p:nvPr>
        </p:nvSpPr>
        <p:spPr>
          <a:xfrm>
            <a:off x="2514600" y="990600"/>
            <a:ext cx="6096000" cy="381000"/>
          </a:xfrm>
        </p:spPr>
        <p:txBody>
          <a:bodyPr>
            <a:normAutofit fontScale="90000"/>
          </a:bodyPr>
          <a:lstStyle/>
          <a:p>
            <a:pPr eaLnBrk="1" hangingPunct="1"/>
            <a:r>
              <a:rPr lang="zh-CN" altLang="en-US" smtClean="0"/>
              <a:t>二、最长距离法</a:t>
            </a:r>
          </a:p>
        </p:txBody>
      </p:sp>
      <p:sp>
        <p:nvSpPr>
          <p:cNvPr id="35842" name="Rectangle 3"/>
          <p:cNvSpPr>
            <a:spLocks noGrp="1" noRot="1" noChangeArrowheads="1"/>
          </p:cNvSpPr>
          <p:nvPr>
            <p:ph type="body" idx="4294967295"/>
          </p:nvPr>
        </p:nvSpPr>
        <p:spPr>
          <a:xfrm>
            <a:off x="2590800" y="1981200"/>
            <a:ext cx="7924800" cy="4038600"/>
          </a:xfrm>
        </p:spPr>
        <p:txBody>
          <a:bodyPr/>
          <a:lstStyle/>
          <a:p>
            <a:pPr eaLnBrk="1" hangingPunct="1"/>
            <a:r>
              <a:rPr lang="zh-CN" altLang="en-US">
                <a:solidFill>
                  <a:srgbClr val="000000"/>
                </a:solidFill>
              </a:rPr>
              <a:t>类与类之间的距离定义为两类最远样品间的距离，即</a:t>
            </a:r>
          </a:p>
          <a:p>
            <a:pPr eaLnBrk="1" hangingPunct="1"/>
            <a:endParaRPr lang="en-US" altLang="zh-CN">
              <a:solidFill>
                <a:srgbClr val="000000"/>
              </a:solidFill>
            </a:endParaRPr>
          </a:p>
        </p:txBody>
      </p:sp>
      <p:graphicFrame>
        <p:nvGraphicFramePr>
          <p:cNvPr id="35843" name="对象 35843"/>
          <p:cNvGraphicFramePr>
            <a:graphicFrameLocks noChangeAspect="1"/>
          </p:cNvGraphicFramePr>
          <p:nvPr/>
        </p:nvGraphicFramePr>
        <p:xfrm>
          <a:off x="5016500" y="2924175"/>
          <a:ext cx="2159000" cy="558800"/>
        </p:xfrm>
        <a:graphic>
          <a:graphicData uri="http://schemas.openxmlformats.org/presentationml/2006/ole">
            <mc:AlternateContent xmlns:mc="http://schemas.openxmlformats.org/markup-compatibility/2006">
              <mc:Choice xmlns:v="urn:schemas-microsoft-com:vml" Requires="v">
                <p:oleObj spid="_x0000_s313346" r:id="rId3" imgW="2159317" imgH="559117" progId="Equation.DSMT4">
                  <p:embed/>
                </p:oleObj>
              </mc:Choice>
              <mc:Fallback>
                <p:oleObj r:id="rId3" imgW="2159317" imgH="559117" progId="Equation.DSMT4">
                  <p:embed/>
                  <p:pic>
                    <p:nvPicPr>
                      <p:cNvPr id="35843" name="对象 358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6500" y="2924175"/>
                        <a:ext cx="21590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35844" name="Picture 7"/>
          <p:cNvPicPr>
            <a:picLocks noChangeAspect="1" noChangeArrowheads="1"/>
          </p:cNvPicPr>
          <p:nvPr/>
        </p:nvPicPr>
        <p:blipFill>
          <a:blip r:embed="rId5">
            <a:extLst>
              <a:ext uri="{28A0092B-C50C-407E-A947-70E740481C1C}">
                <a14:useLocalDpi xmlns:a14="http://schemas.microsoft.com/office/drawing/2010/main" val="0"/>
              </a:ext>
            </a:extLst>
          </a:blip>
          <a:srcRect b="16016"/>
          <a:stretch>
            <a:fillRect/>
          </a:stretch>
        </p:blipFill>
        <p:spPr bwMode="auto">
          <a:xfrm>
            <a:off x="3216276" y="3789363"/>
            <a:ext cx="5903913"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矩形 5"/>
          <p:cNvSpPr>
            <a:spLocks noChangeArrowheads="1"/>
          </p:cNvSpPr>
          <p:nvPr/>
        </p:nvSpPr>
        <p:spPr bwMode="auto">
          <a:xfrm>
            <a:off x="4295775" y="5805488"/>
            <a:ext cx="3854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zh-CN" altLang="en-US" sz="2000">
                <a:solidFill>
                  <a:srgbClr val="7030A0"/>
                </a:solidFill>
                <a:latin typeface="黑体" panose="02010609060101010101" pitchFamily="49" charset="-122"/>
                <a:ea typeface="黑体" panose="02010609060101010101" pitchFamily="49" charset="-122"/>
              </a:rPr>
              <a:t>图</a:t>
            </a:r>
            <a:r>
              <a:rPr lang="en-US" altLang="zh-CN" sz="2000">
                <a:solidFill>
                  <a:srgbClr val="7030A0"/>
                </a:solidFill>
                <a:latin typeface="黑体" panose="02010609060101010101" pitchFamily="49" charset="-122"/>
                <a:ea typeface="黑体" panose="02010609060101010101" pitchFamily="49" charset="-122"/>
              </a:rPr>
              <a:t>6.3.3  </a:t>
            </a:r>
            <a:r>
              <a:rPr lang="zh-CN" altLang="en-US" sz="2000">
                <a:solidFill>
                  <a:srgbClr val="7030A0"/>
                </a:solidFill>
                <a:latin typeface="黑体" panose="02010609060101010101" pitchFamily="49" charset="-122"/>
                <a:ea typeface="黑体" panose="02010609060101010101" pitchFamily="49" charset="-122"/>
              </a:rPr>
              <a:t>最长距离法： </a:t>
            </a:r>
            <a:r>
              <a:rPr lang="en-US" altLang="zh-CN" sz="2000" b="1" i="1">
                <a:solidFill>
                  <a:srgbClr val="7030A0"/>
                </a:solidFill>
                <a:latin typeface="Times New Roman" panose="02020603050405020304" pitchFamily="18" charset="0"/>
                <a:ea typeface="黑体" panose="02010609060101010101" pitchFamily="49" charset="-122"/>
              </a:rPr>
              <a:t>D</a:t>
            </a:r>
            <a:r>
              <a:rPr lang="en-US" altLang="zh-CN" sz="2000" b="1" i="1" baseline="-30000">
                <a:solidFill>
                  <a:srgbClr val="7030A0"/>
                </a:solidFill>
                <a:latin typeface="Times New Roman" panose="02020603050405020304" pitchFamily="18" charset="0"/>
                <a:ea typeface="黑体" panose="02010609060101010101" pitchFamily="49" charset="-122"/>
              </a:rPr>
              <a:t>KL</a:t>
            </a:r>
            <a:r>
              <a:rPr lang="en-US" altLang="zh-CN" sz="2000" b="1">
                <a:solidFill>
                  <a:srgbClr val="7030A0"/>
                </a:solidFill>
                <a:latin typeface="Times New Roman" panose="02020603050405020304" pitchFamily="18" charset="0"/>
                <a:ea typeface="黑体" panose="02010609060101010101" pitchFamily="49" charset="-122"/>
              </a:rPr>
              <a:t>=</a:t>
            </a:r>
            <a:r>
              <a:rPr lang="en-US" altLang="zh-CN" sz="2000" b="1" i="1">
                <a:solidFill>
                  <a:srgbClr val="7030A0"/>
                </a:solidFill>
                <a:latin typeface="Times New Roman" panose="02020603050405020304" pitchFamily="18" charset="0"/>
                <a:ea typeface="黑体" panose="02010609060101010101" pitchFamily="49" charset="-122"/>
              </a:rPr>
              <a:t>d</a:t>
            </a:r>
            <a:r>
              <a:rPr lang="en-US" altLang="zh-CN" sz="2000" b="1" baseline="-30000">
                <a:solidFill>
                  <a:srgbClr val="7030A0"/>
                </a:solidFill>
                <a:latin typeface="Times New Roman" panose="02020603050405020304" pitchFamily="18" charset="0"/>
                <a:ea typeface="黑体" panose="02010609060101010101" pitchFamily="49" charset="-122"/>
              </a:rPr>
              <a:t>15</a:t>
            </a:r>
            <a:endParaRPr lang="en-US" altLang="zh-CN" sz="2000" b="1">
              <a:solidFill>
                <a:srgbClr val="7030A0"/>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1124565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3"/>
          <p:cNvSpPr>
            <a:spLocks noGrp="1" noRot="1" noChangeArrowheads="1"/>
          </p:cNvSpPr>
          <p:nvPr>
            <p:ph type="body" idx="4294967295"/>
          </p:nvPr>
        </p:nvSpPr>
        <p:spPr>
          <a:xfrm>
            <a:off x="2127250" y="914401"/>
            <a:ext cx="8540750" cy="5191125"/>
          </a:xfrm>
        </p:spPr>
        <p:txBody>
          <a:bodyPr/>
          <a:lstStyle/>
          <a:p>
            <a:pPr eaLnBrk="1" hangingPunct="1">
              <a:lnSpc>
                <a:spcPct val="90000"/>
              </a:lnSpc>
            </a:pPr>
            <a:r>
              <a:rPr lang="zh-CN" altLang="en-US">
                <a:solidFill>
                  <a:srgbClr val="000000"/>
                </a:solidFill>
              </a:rPr>
              <a:t>最长距离法与最短距离法的并类步骤完全相同，只是类间距离的递推公式有所不同。</a:t>
            </a:r>
          </a:p>
          <a:p>
            <a:pPr eaLnBrk="1" hangingPunct="1">
              <a:lnSpc>
                <a:spcPct val="90000"/>
              </a:lnSpc>
            </a:pPr>
            <a:r>
              <a:rPr lang="zh-CN" altLang="en-US">
                <a:solidFill>
                  <a:srgbClr val="000000"/>
                </a:solidFill>
              </a:rPr>
              <a:t>递推公式：</a:t>
            </a:r>
            <a:endParaRPr lang="en-US" altLang="zh-CN" sz="2400">
              <a:solidFill>
                <a:srgbClr val="000000"/>
              </a:solidFill>
            </a:endParaRPr>
          </a:p>
        </p:txBody>
      </p:sp>
      <p:graphicFrame>
        <p:nvGraphicFramePr>
          <p:cNvPr id="36866" name="对象 36866"/>
          <p:cNvGraphicFramePr>
            <a:graphicFrameLocks noChangeAspect="1"/>
          </p:cNvGraphicFramePr>
          <p:nvPr/>
        </p:nvGraphicFramePr>
        <p:xfrm>
          <a:off x="4583113" y="2349500"/>
          <a:ext cx="2908300" cy="469900"/>
        </p:xfrm>
        <a:graphic>
          <a:graphicData uri="http://schemas.openxmlformats.org/presentationml/2006/ole">
            <mc:AlternateContent xmlns:mc="http://schemas.openxmlformats.org/markup-compatibility/2006">
              <mc:Choice xmlns:v="urn:schemas-microsoft-com:vml" Requires="v">
                <p:oleObj spid="_x0000_s314370" r:id="rId3" imgW="2908617" imgH="470217" progId="Equation.DSMT4">
                  <p:embed/>
                </p:oleObj>
              </mc:Choice>
              <mc:Fallback>
                <p:oleObj r:id="rId3" imgW="2908617" imgH="470217" progId="Equation.DSMT4">
                  <p:embed/>
                  <p:pic>
                    <p:nvPicPr>
                      <p:cNvPr id="36866" name="对象 368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3113" y="2349500"/>
                        <a:ext cx="29083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36867" name="Picture 6" descr="6"/>
          <p:cNvPicPr>
            <a:picLocks noChangeAspect="1" noChangeArrowheads="1"/>
          </p:cNvPicPr>
          <p:nvPr/>
        </p:nvPicPr>
        <p:blipFill>
          <a:blip r:embed="rId5">
            <a:extLst>
              <a:ext uri="{28A0092B-C50C-407E-A947-70E740481C1C}">
                <a14:useLocalDpi xmlns:a14="http://schemas.microsoft.com/office/drawing/2010/main" val="0"/>
              </a:ext>
            </a:extLst>
          </a:blip>
          <a:srcRect t="3949" b="23219"/>
          <a:stretch>
            <a:fillRect/>
          </a:stretch>
        </p:blipFill>
        <p:spPr bwMode="auto">
          <a:xfrm>
            <a:off x="3287713" y="2997200"/>
            <a:ext cx="5688012" cy="310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84278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3"/>
          <p:cNvSpPr>
            <a:spLocks noGrp="1" noRot="1" noChangeArrowheads="1"/>
          </p:cNvSpPr>
          <p:nvPr>
            <p:ph type="body" idx="4294967295"/>
          </p:nvPr>
        </p:nvSpPr>
        <p:spPr>
          <a:xfrm>
            <a:off x="1825625" y="765175"/>
            <a:ext cx="8540750" cy="5334000"/>
          </a:xfrm>
        </p:spPr>
        <p:txBody>
          <a:bodyPr/>
          <a:lstStyle/>
          <a:p>
            <a:pPr eaLnBrk="1" hangingPunct="1"/>
            <a:r>
              <a:rPr lang="zh-CN" altLang="en-US">
                <a:solidFill>
                  <a:srgbClr val="000000"/>
                </a:solidFill>
                <a:latin typeface="Times New Roman" panose="02020603050405020304" pitchFamily="18" charset="0"/>
                <a:cs typeface="Times New Roman" panose="02020603050405020304" pitchFamily="18" charset="0"/>
              </a:rPr>
              <a:t>对例</a:t>
            </a:r>
            <a:r>
              <a:rPr lang="en-US" altLang="zh-CN">
                <a:solidFill>
                  <a:srgbClr val="000000"/>
                </a:solidFill>
                <a:latin typeface="Times New Roman" panose="02020603050405020304" pitchFamily="18" charset="0"/>
                <a:cs typeface="Times New Roman" panose="02020603050405020304" pitchFamily="18" charset="0"/>
              </a:rPr>
              <a:t>6.3.1</a:t>
            </a:r>
            <a:r>
              <a:rPr lang="zh-CN" altLang="en-US">
                <a:solidFill>
                  <a:srgbClr val="000000"/>
                </a:solidFill>
                <a:latin typeface="Times New Roman" panose="02020603050405020304" pitchFamily="18" charset="0"/>
                <a:cs typeface="Times New Roman" panose="02020603050405020304" pitchFamily="18" charset="0"/>
              </a:rPr>
              <a:t>采用最长距离法，其树形图如图</a:t>
            </a:r>
            <a:r>
              <a:rPr lang="en-US" altLang="zh-CN">
                <a:solidFill>
                  <a:srgbClr val="000000"/>
                </a:solidFill>
                <a:latin typeface="Times New Roman" panose="02020603050405020304" pitchFamily="18" charset="0"/>
                <a:cs typeface="Times New Roman" panose="02020603050405020304" pitchFamily="18" charset="0"/>
              </a:rPr>
              <a:t>6.3.4</a:t>
            </a:r>
            <a:r>
              <a:rPr lang="zh-CN" altLang="en-US">
                <a:solidFill>
                  <a:srgbClr val="000000"/>
                </a:solidFill>
                <a:latin typeface="Times New Roman" panose="02020603050405020304" pitchFamily="18" charset="0"/>
                <a:cs typeface="Times New Roman" panose="02020603050405020304" pitchFamily="18" charset="0"/>
              </a:rPr>
              <a:t>所示，它与图</a:t>
            </a:r>
            <a:r>
              <a:rPr lang="en-US" altLang="zh-CN">
                <a:solidFill>
                  <a:srgbClr val="000000"/>
                </a:solidFill>
                <a:latin typeface="Times New Roman" panose="02020603050405020304" pitchFamily="18" charset="0"/>
                <a:cs typeface="Times New Roman" panose="02020603050405020304" pitchFamily="18" charset="0"/>
              </a:rPr>
              <a:t>6.3.2</a:t>
            </a:r>
            <a:r>
              <a:rPr lang="zh-CN" altLang="en-US">
                <a:solidFill>
                  <a:srgbClr val="000000"/>
                </a:solidFill>
                <a:latin typeface="Times New Roman" panose="02020603050405020304" pitchFamily="18" charset="0"/>
                <a:cs typeface="Times New Roman" panose="02020603050405020304" pitchFamily="18" charset="0"/>
              </a:rPr>
              <a:t>有相似的形状，但并类的距离要比图</a:t>
            </a:r>
            <a:r>
              <a:rPr lang="en-US" altLang="zh-CN">
                <a:solidFill>
                  <a:srgbClr val="000000"/>
                </a:solidFill>
                <a:latin typeface="Times New Roman" panose="02020603050405020304" pitchFamily="18" charset="0"/>
                <a:cs typeface="Times New Roman" panose="02020603050405020304" pitchFamily="18" charset="0"/>
              </a:rPr>
              <a:t>6.3.2</a:t>
            </a:r>
            <a:r>
              <a:rPr lang="zh-CN" altLang="en-US">
                <a:solidFill>
                  <a:srgbClr val="000000"/>
                </a:solidFill>
                <a:latin typeface="Times New Roman" panose="02020603050405020304" pitchFamily="18" charset="0"/>
                <a:cs typeface="Times New Roman" panose="02020603050405020304" pitchFamily="18" charset="0"/>
              </a:rPr>
              <a:t>大一些，仍分成两类为宜。</a:t>
            </a:r>
          </a:p>
        </p:txBody>
      </p:sp>
      <p:pic>
        <p:nvPicPr>
          <p:cNvPr id="37890" name="Picture 6"/>
          <p:cNvPicPr>
            <a:picLocks noChangeAspect="1" noChangeArrowheads="1"/>
          </p:cNvPicPr>
          <p:nvPr/>
        </p:nvPicPr>
        <p:blipFill>
          <a:blip r:embed="rId2">
            <a:extLst>
              <a:ext uri="{28A0092B-C50C-407E-A947-70E740481C1C}">
                <a14:useLocalDpi xmlns:a14="http://schemas.microsoft.com/office/drawing/2010/main" val="0"/>
              </a:ext>
            </a:extLst>
          </a:blip>
          <a:srcRect b="15187"/>
          <a:stretch>
            <a:fillRect/>
          </a:stretch>
        </p:blipFill>
        <p:spPr bwMode="auto">
          <a:xfrm>
            <a:off x="3432176" y="2205039"/>
            <a:ext cx="5319713"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矩形 4"/>
          <p:cNvSpPr>
            <a:spLocks noChangeArrowheads="1"/>
          </p:cNvSpPr>
          <p:nvPr/>
        </p:nvSpPr>
        <p:spPr bwMode="auto">
          <a:xfrm>
            <a:off x="4440238" y="5805488"/>
            <a:ext cx="3390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7030A0"/>
                </a:solidFill>
                <a:latin typeface="黑体" panose="02010609060101010101" pitchFamily="49" charset="-122"/>
                <a:ea typeface="黑体" panose="02010609060101010101" pitchFamily="49" charset="-122"/>
              </a:rPr>
              <a:t>图</a:t>
            </a:r>
            <a:r>
              <a:rPr lang="en-US" altLang="zh-CN" sz="2000">
                <a:solidFill>
                  <a:srgbClr val="7030A0"/>
                </a:solidFill>
                <a:latin typeface="黑体" panose="02010609060101010101" pitchFamily="49" charset="-122"/>
                <a:ea typeface="黑体" panose="02010609060101010101" pitchFamily="49" charset="-122"/>
              </a:rPr>
              <a:t>6.3.4  </a:t>
            </a:r>
            <a:r>
              <a:rPr lang="zh-CN" altLang="en-US" sz="2000">
                <a:solidFill>
                  <a:srgbClr val="7030A0"/>
                </a:solidFill>
                <a:latin typeface="黑体" panose="02010609060101010101" pitchFamily="49" charset="-122"/>
                <a:ea typeface="黑体" panose="02010609060101010101" pitchFamily="49" charset="-122"/>
              </a:rPr>
              <a:t>最长距离法树形图</a:t>
            </a:r>
          </a:p>
        </p:txBody>
      </p:sp>
    </p:spTree>
    <p:extLst>
      <p:ext uri="{BB962C8B-B14F-4D97-AF65-F5344CB8AC3E}">
        <p14:creationId xmlns:p14="http://schemas.microsoft.com/office/powerpoint/2010/main" val="3796832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Rot="1" noChangeArrowheads="1"/>
          </p:cNvSpPr>
          <p:nvPr>
            <p:ph type="title" idx="4294967295"/>
          </p:nvPr>
        </p:nvSpPr>
        <p:spPr>
          <a:xfrm>
            <a:off x="2514600" y="1219200"/>
            <a:ext cx="6096000" cy="381000"/>
          </a:xfrm>
        </p:spPr>
        <p:txBody>
          <a:bodyPr>
            <a:normAutofit fontScale="90000"/>
          </a:bodyPr>
          <a:lstStyle/>
          <a:p>
            <a:pPr eaLnBrk="1" hangingPunct="1"/>
            <a:r>
              <a:rPr lang="zh-CN" altLang="en-US" sz="4000"/>
              <a:t>异常值的影响</a:t>
            </a:r>
          </a:p>
        </p:txBody>
      </p:sp>
      <p:sp>
        <p:nvSpPr>
          <p:cNvPr id="38914" name="Rectangle 3"/>
          <p:cNvSpPr>
            <a:spLocks noGrp="1" noRot="1" noChangeArrowheads="1"/>
          </p:cNvSpPr>
          <p:nvPr>
            <p:ph type="body" idx="4294967295"/>
          </p:nvPr>
        </p:nvSpPr>
        <p:spPr>
          <a:xfrm>
            <a:off x="2514600" y="2133600"/>
            <a:ext cx="8001000" cy="3886200"/>
          </a:xfrm>
        </p:spPr>
        <p:txBody>
          <a:bodyPr/>
          <a:lstStyle/>
          <a:p>
            <a:pPr eaLnBrk="1" hangingPunct="1"/>
            <a:r>
              <a:rPr lang="zh-CN" altLang="en-US">
                <a:solidFill>
                  <a:srgbClr val="000000"/>
                </a:solidFill>
              </a:rPr>
              <a:t>最长距离法容易被异常值严重地扭曲，一个有效的方法是将这些异常值单独拿出来后再进行聚类。</a:t>
            </a:r>
          </a:p>
          <a:p>
            <a:pPr eaLnBrk="1" hangingPunct="1"/>
            <a:endParaRPr lang="en-US" altLang="zh-CN" smtClean="0">
              <a:solidFill>
                <a:srgbClr val="000000"/>
              </a:solidFill>
            </a:endParaRPr>
          </a:p>
        </p:txBody>
      </p:sp>
      <p:pic>
        <p:nvPicPr>
          <p:cNvPr id="38915" name="Picture 5" descr="最长距离法异常值"/>
          <p:cNvPicPr>
            <a:picLocks noChangeAspect="1" noChangeArrowheads="1"/>
          </p:cNvPicPr>
          <p:nvPr/>
        </p:nvPicPr>
        <p:blipFill>
          <a:blip r:embed="rId2">
            <a:extLst>
              <a:ext uri="{28A0092B-C50C-407E-A947-70E740481C1C}">
                <a14:useLocalDpi xmlns:a14="http://schemas.microsoft.com/office/drawing/2010/main" val="0"/>
              </a:ext>
            </a:extLst>
          </a:blip>
          <a:srcRect t="28342" b="34245"/>
          <a:stretch>
            <a:fillRect/>
          </a:stretch>
        </p:blipFill>
        <p:spPr bwMode="auto">
          <a:xfrm>
            <a:off x="3143250" y="3141663"/>
            <a:ext cx="590550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86968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Rot="1" noChangeArrowheads="1"/>
          </p:cNvSpPr>
          <p:nvPr>
            <p:ph type="title" idx="4294967295"/>
          </p:nvPr>
        </p:nvSpPr>
        <p:spPr>
          <a:xfrm>
            <a:off x="2362200" y="685801"/>
            <a:ext cx="8026400" cy="511175"/>
          </a:xfrm>
        </p:spPr>
        <p:txBody>
          <a:bodyPr>
            <a:normAutofit fontScale="90000"/>
          </a:bodyPr>
          <a:lstStyle/>
          <a:p>
            <a:pPr eaLnBrk="1" hangingPunct="1"/>
            <a:r>
              <a:rPr lang="zh-CN" altLang="en-US" smtClean="0"/>
              <a:t>三、中间距离法</a:t>
            </a:r>
          </a:p>
        </p:txBody>
      </p:sp>
      <p:sp>
        <p:nvSpPr>
          <p:cNvPr id="39938" name="Rectangle 3"/>
          <p:cNvSpPr>
            <a:spLocks noGrp="1" noRot="1" noChangeArrowheads="1"/>
          </p:cNvSpPr>
          <p:nvPr>
            <p:ph type="body" idx="4294967295"/>
          </p:nvPr>
        </p:nvSpPr>
        <p:spPr>
          <a:xfrm>
            <a:off x="1825625" y="1268413"/>
            <a:ext cx="8540750" cy="4830762"/>
          </a:xfrm>
        </p:spPr>
        <p:txBody>
          <a:bodyPr/>
          <a:lstStyle/>
          <a:p>
            <a:r>
              <a:rPr lang="zh-CN" altLang="en-US" sz="2400">
                <a:solidFill>
                  <a:srgbClr val="000000"/>
                </a:solidFill>
                <a:latin typeface="Times New Roman" panose="02020603050405020304" pitchFamily="18" charset="0"/>
                <a:cs typeface="Times New Roman" panose="02020603050405020304" pitchFamily="18" charset="0"/>
              </a:rPr>
              <a:t>类与类之间的距离既不取两类最近样品间的距离，也不取两类最远样品间的距离，而是取介于两者中间的距离，称为</a:t>
            </a:r>
            <a:r>
              <a:rPr lang="zh-CN" altLang="en-US" sz="2400">
                <a:solidFill>
                  <a:srgbClr val="2D2D8A"/>
                </a:solidFill>
                <a:latin typeface="Times New Roman" panose="02020603050405020304" pitchFamily="18" charset="0"/>
                <a:cs typeface="Times New Roman" panose="02020603050405020304" pitchFamily="18" charset="0"/>
              </a:rPr>
              <a:t>中间距离法</a:t>
            </a:r>
            <a:r>
              <a:rPr lang="en-US" altLang="zh-CN" sz="2400">
                <a:solidFill>
                  <a:srgbClr val="000000"/>
                </a:solidFill>
                <a:latin typeface="Times New Roman" panose="02020603050405020304" pitchFamily="18" charset="0"/>
                <a:cs typeface="Times New Roman" panose="02020603050405020304" pitchFamily="18" charset="0"/>
              </a:rPr>
              <a:t>(median method)</a:t>
            </a:r>
            <a:r>
              <a:rPr lang="zh-CN" altLang="en-US" sz="2400">
                <a:solidFill>
                  <a:srgbClr val="000000"/>
                </a:solidFill>
                <a:latin typeface="Times New Roman" panose="02020603050405020304" pitchFamily="18" charset="0"/>
                <a:cs typeface="Times New Roman" panose="02020603050405020304" pitchFamily="18" charset="0"/>
              </a:rPr>
              <a:t>。</a:t>
            </a:r>
          </a:p>
          <a:p>
            <a:r>
              <a:rPr lang="zh-CN" altLang="en-US" sz="2400">
                <a:solidFill>
                  <a:srgbClr val="000000"/>
                </a:solidFill>
                <a:latin typeface="Times New Roman" panose="02020603050405020304" pitchFamily="18" charset="0"/>
                <a:cs typeface="Times New Roman" panose="02020603050405020304" pitchFamily="18" charset="0"/>
              </a:rPr>
              <a:t>设某一步将</a:t>
            </a:r>
            <a:r>
              <a:rPr lang="en-US" altLang="zh-CN" sz="2400" i="1">
                <a:solidFill>
                  <a:srgbClr val="000000"/>
                </a:solidFill>
                <a:latin typeface="Times New Roman" panose="02020603050405020304" pitchFamily="18" charset="0"/>
                <a:cs typeface="Times New Roman" panose="02020603050405020304" pitchFamily="18" charset="0"/>
              </a:rPr>
              <a:t>G</a:t>
            </a:r>
            <a:r>
              <a:rPr lang="en-US" altLang="zh-CN" sz="2400" i="1" baseline="-25000">
                <a:solidFill>
                  <a:srgbClr val="000000"/>
                </a:solidFill>
                <a:latin typeface="Times New Roman" panose="02020603050405020304" pitchFamily="18" charset="0"/>
                <a:cs typeface="Times New Roman" panose="02020603050405020304" pitchFamily="18" charset="0"/>
              </a:rPr>
              <a:t>K</a:t>
            </a:r>
            <a:r>
              <a:rPr lang="zh-CN" altLang="en-US" sz="2400">
                <a:solidFill>
                  <a:srgbClr val="000000"/>
                </a:solidFill>
                <a:latin typeface="Times New Roman" panose="02020603050405020304" pitchFamily="18" charset="0"/>
                <a:cs typeface="Times New Roman" panose="02020603050405020304" pitchFamily="18" charset="0"/>
              </a:rPr>
              <a:t>和</a:t>
            </a:r>
            <a:r>
              <a:rPr lang="en-US" altLang="zh-CN" sz="2400" i="1">
                <a:solidFill>
                  <a:srgbClr val="000000"/>
                </a:solidFill>
                <a:latin typeface="Times New Roman" panose="02020603050405020304" pitchFamily="18" charset="0"/>
                <a:cs typeface="Times New Roman" panose="02020603050405020304" pitchFamily="18" charset="0"/>
              </a:rPr>
              <a:t>G</a:t>
            </a:r>
            <a:r>
              <a:rPr lang="en-US" altLang="zh-CN" sz="2400" i="1" baseline="-25000">
                <a:solidFill>
                  <a:srgbClr val="000000"/>
                </a:solidFill>
                <a:latin typeface="Times New Roman" panose="02020603050405020304" pitchFamily="18" charset="0"/>
                <a:cs typeface="Times New Roman" panose="02020603050405020304" pitchFamily="18" charset="0"/>
              </a:rPr>
              <a:t>L</a:t>
            </a:r>
            <a:r>
              <a:rPr lang="zh-CN" altLang="en-US" sz="2400">
                <a:solidFill>
                  <a:srgbClr val="000000"/>
                </a:solidFill>
                <a:latin typeface="Times New Roman" panose="02020603050405020304" pitchFamily="18" charset="0"/>
                <a:cs typeface="Times New Roman" panose="02020603050405020304" pitchFamily="18" charset="0"/>
              </a:rPr>
              <a:t>合并为</a:t>
            </a:r>
            <a:r>
              <a:rPr lang="en-US" altLang="zh-CN" sz="2400" i="1">
                <a:solidFill>
                  <a:srgbClr val="000000"/>
                </a:solidFill>
                <a:latin typeface="Times New Roman" panose="02020603050405020304" pitchFamily="18" charset="0"/>
                <a:cs typeface="Times New Roman" panose="02020603050405020304" pitchFamily="18" charset="0"/>
              </a:rPr>
              <a:t>G</a:t>
            </a:r>
            <a:r>
              <a:rPr lang="en-US" altLang="zh-CN" sz="2400" i="1" baseline="-25000">
                <a:solidFill>
                  <a:srgbClr val="000000"/>
                </a:solidFill>
                <a:latin typeface="Times New Roman" panose="02020603050405020304" pitchFamily="18" charset="0"/>
                <a:cs typeface="Times New Roman" panose="02020603050405020304" pitchFamily="18" charset="0"/>
              </a:rPr>
              <a:t>M</a:t>
            </a:r>
            <a:r>
              <a:rPr lang="zh-CN" altLang="en-US" sz="2400">
                <a:solidFill>
                  <a:srgbClr val="000000"/>
                </a:solidFill>
                <a:latin typeface="Times New Roman" panose="02020603050405020304" pitchFamily="18" charset="0"/>
                <a:cs typeface="Times New Roman" panose="02020603050405020304" pitchFamily="18" charset="0"/>
              </a:rPr>
              <a:t>，对于任一类</a:t>
            </a:r>
            <a:r>
              <a:rPr lang="en-US" altLang="zh-CN" sz="2400" i="1">
                <a:solidFill>
                  <a:srgbClr val="000000"/>
                </a:solidFill>
                <a:latin typeface="Times New Roman" panose="02020603050405020304" pitchFamily="18" charset="0"/>
                <a:cs typeface="Times New Roman" panose="02020603050405020304" pitchFamily="18" charset="0"/>
              </a:rPr>
              <a:t>G</a:t>
            </a:r>
            <a:r>
              <a:rPr lang="en-US" altLang="zh-CN" sz="2400" i="1" baseline="-25000">
                <a:solidFill>
                  <a:srgbClr val="000000"/>
                </a:solidFill>
                <a:latin typeface="Times New Roman" panose="02020603050405020304" pitchFamily="18" charset="0"/>
                <a:cs typeface="Times New Roman" panose="02020603050405020304" pitchFamily="18" charset="0"/>
              </a:rPr>
              <a:t>J</a:t>
            </a:r>
            <a:r>
              <a:rPr lang="zh-CN" altLang="en-US" sz="2400">
                <a:solidFill>
                  <a:srgbClr val="000000"/>
                </a:solidFill>
                <a:latin typeface="Times New Roman" panose="02020603050405020304" pitchFamily="18" charset="0"/>
                <a:cs typeface="Times New Roman" panose="02020603050405020304" pitchFamily="18" charset="0"/>
              </a:rPr>
              <a:t>，考虑由</a:t>
            </a:r>
            <a:r>
              <a:rPr lang="en-US" altLang="zh-CN" sz="2400" i="1">
                <a:solidFill>
                  <a:srgbClr val="000000"/>
                </a:solidFill>
                <a:latin typeface="Times New Roman" panose="02020603050405020304" pitchFamily="18" charset="0"/>
                <a:cs typeface="Times New Roman" panose="02020603050405020304" pitchFamily="18" charset="0"/>
              </a:rPr>
              <a:t>D</a:t>
            </a:r>
            <a:r>
              <a:rPr lang="en-US" altLang="zh-CN" sz="2400" i="1" baseline="-25000">
                <a:solidFill>
                  <a:srgbClr val="000000"/>
                </a:solidFill>
                <a:latin typeface="Times New Roman" panose="02020603050405020304" pitchFamily="18" charset="0"/>
                <a:cs typeface="Times New Roman" panose="02020603050405020304" pitchFamily="18" charset="0"/>
              </a:rPr>
              <a:t>KJ</a:t>
            </a:r>
            <a:r>
              <a:rPr lang="zh-CN" altLang="en-US" sz="2400">
                <a:solidFill>
                  <a:srgbClr val="000000"/>
                </a:solidFill>
                <a:latin typeface="Times New Roman" panose="02020603050405020304" pitchFamily="18" charset="0"/>
                <a:cs typeface="Times New Roman" panose="02020603050405020304" pitchFamily="18" charset="0"/>
              </a:rPr>
              <a:t>、</a:t>
            </a:r>
            <a:r>
              <a:rPr lang="en-US" altLang="zh-CN" sz="2400" i="1">
                <a:solidFill>
                  <a:srgbClr val="000000"/>
                </a:solidFill>
                <a:latin typeface="Times New Roman" panose="02020603050405020304" pitchFamily="18" charset="0"/>
                <a:cs typeface="Times New Roman" panose="02020603050405020304" pitchFamily="18" charset="0"/>
              </a:rPr>
              <a:t>D</a:t>
            </a:r>
            <a:r>
              <a:rPr lang="en-US" altLang="zh-CN" sz="2400" i="1" baseline="-25000">
                <a:solidFill>
                  <a:srgbClr val="000000"/>
                </a:solidFill>
                <a:latin typeface="Times New Roman" panose="02020603050405020304" pitchFamily="18" charset="0"/>
                <a:cs typeface="Times New Roman" panose="02020603050405020304" pitchFamily="18" charset="0"/>
              </a:rPr>
              <a:t>LJ</a:t>
            </a:r>
            <a:r>
              <a:rPr lang="zh-CN" altLang="en-US" sz="2400">
                <a:solidFill>
                  <a:srgbClr val="000000"/>
                </a:solidFill>
                <a:latin typeface="Times New Roman" panose="02020603050405020304" pitchFamily="18" charset="0"/>
                <a:cs typeface="Times New Roman" panose="02020603050405020304" pitchFamily="18" charset="0"/>
              </a:rPr>
              <a:t>和</a:t>
            </a:r>
            <a:r>
              <a:rPr lang="en-US" altLang="zh-CN" sz="2400" i="1">
                <a:solidFill>
                  <a:srgbClr val="000000"/>
                </a:solidFill>
                <a:latin typeface="Times New Roman" panose="02020603050405020304" pitchFamily="18" charset="0"/>
                <a:cs typeface="Times New Roman" panose="02020603050405020304" pitchFamily="18" charset="0"/>
              </a:rPr>
              <a:t>D</a:t>
            </a:r>
            <a:r>
              <a:rPr lang="en-US" altLang="zh-CN" sz="2400" i="1" baseline="-25000">
                <a:solidFill>
                  <a:srgbClr val="000000"/>
                </a:solidFill>
                <a:latin typeface="Times New Roman" panose="02020603050405020304" pitchFamily="18" charset="0"/>
                <a:cs typeface="Times New Roman" panose="02020603050405020304" pitchFamily="18" charset="0"/>
              </a:rPr>
              <a:t>KL</a:t>
            </a:r>
            <a:r>
              <a:rPr lang="zh-CN" altLang="en-US" sz="2400">
                <a:solidFill>
                  <a:srgbClr val="000000"/>
                </a:solidFill>
                <a:latin typeface="Times New Roman" panose="02020603050405020304" pitchFamily="18" charset="0"/>
                <a:cs typeface="Times New Roman" panose="02020603050405020304" pitchFamily="18" charset="0"/>
              </a:rPr>
              <a:t>为边长组成的三角形</a:t>
            </a:r>
            <a:r>
              <a:rPr lang="en-US" altLang="zh-CN" sz="2400">
                <a:solidFill>
                  <a:srgbClr val="000000"/>
                </a:solidFill>
                <a:latin typeface="Times New Roman" panose="02020603050405020304" pitchFamily="18" charset="0"/>
                <a:cs typeface="Times New Roman" panose="02020603050405020304" pitchFamily="18" charset="0"/>
              </a:rPr>
              <a:t>(</a:t>
            </a:r>
            <a:r>
              <a:rPr lang="zh-CN" altLang="en-US" sz="2400">
                <a:solidFill>
                  <a:srgbClr val="000000"/>
                </a:solidFill>
                <a:latin typeface="Times New Roman" panose="02020603050405020304" pitchFamily="18" charset="0"/>
                <a:cs typeface="Times New Roman" panose="02020603050405020304" pitchFamily="18" charset="0"/>
              </a:rPr>
              <a:t>如下图所示</a:t>
            </a:r>
            <a:r>
              <a:rPr lang="en-US" altLang="zh-CN" sz="2400">
                <a:solidFill>
                  <a:srgbClr val="000000"/>
                </a:solidFill>
                <a:latin typeface="Times New Roman" panose="02020603050405020304" pitchFamily="18" charset="0"/>
                <a:cs typeface="Times New Roman" panose="02020603050405020304" pitchFamily="18" charset="0"/>
              </a:rPr>
              <a:t>)</a:t>
            </a:r>
            <a:r>
              <a:rPr lang="zh-CN" altLang="en-US" sz="2400">
                <a:solidFill>
                  <a:srgbClr val="000000"/>
                </a:solidFill>
                <a:latin typeface="Times New Roman" panose="02020603050405020304" pitchFamily="18" charset="0"/>
                <a:cs typeface="Times New Roman" panose="02020603050405020304" pitchFamily="18" charset="0"/>
              </a:rPr>
              <a:t>，取</a:t>
            </a:r>
            <a:r>
              <a:rPr lang="en-US" altLang="zh-CN" sz="2400" i="1">
                <a:solidFill>
                  <a:srgbClr val="000000"/>
                </a:solidFill>
                <a:latin typeface="Times New Roman" panose="02020603050405020304" pitchFamily="18" charset="0"/>
                <a:cs typeface="Times New Roman" panose="02020603050405020304" pitchFamily="18" charset="0"/>
              </a:rPr>
              <a:t>D</a:t>
            </a:r>
            <a:r>
              <a:rPr lang="en-US" altLang="zh-CN" sz="2400" i="1" baseline="-25000">
                <a:solidFill>
                  <a:srgbClr val="000000"/>
                </a:solidFill>
                <a:latin typeface="Times New Roman" panose="02020603050405020304" pitchFamily="18" charset="0"/>
                <a:cs typeface="Times New Roman" panose="02020603050405020304" pitchFamily="18" charset="0"/>
              </a:rPr>
              <a:t>KL</a:t>
            </a:r>
            <a:r>
              <a:rPr lang="zh-CN" altLang="en-US" sz="2400">
                <a:solidFill>
                  <a:srgbClr val="000000"/>
                </a:solidFill>
                <a:latin typeface="Times New Roman" panose="02020603050405020304" pitchFamily="18" charset="0"/>
                <a:cs typeface="Times New Roman" panose="02020603050405020304" pitchFamily="18" charset="0"/>
              </a:rPr>
              <a:t>边的中线作为</a:t>
            </a:r>
            <a:r>
              <a:rPr lang="en-US" altLang="zh-CN" sz="2400" i="1">
                <a:solidFill>
                  <a:srgbClr val="000000"/>
                </a:solidFill>
                <a:latin typeface="Times New Roman" panose="02020603050405020304" pitchFamily="18" charset="0"/>
                <a:cs typeface="Times New Roman" panose="02020603050405020304" pitchFamily="18" charset="0"/>
              </a:rPr>
              <a:t>D</a:t>
            </a:r>
            <a:r>
              <a:rPr lang="en-US" altLang="zh-CN" sz="2400" i="1" baseline="-25000">
                <a:solidFill>
                  <a:srgbClr val="000000"/>
                </a:solidFill>
                <a:latin typeface="Times New Roman" panose="02020603050405020304" pitchFamily="18" charset="0"/>
                <a:cs typeface="Times New Roman" panose="02020603050405020304" pitchFamily="18" charset="0"/>
              </a:rPr>
              <a:t>MJ</a:t>
            </a:r>
            <a:r>
              <a:rPr lang="zh-CN" altLang="en-US" sz="2400">
                <a:solidFill>
                  <a:srgbClr val="000000"/>
                </a:solidFill>
                <a:latin typeface="Times New Roman" panose="02020603050405020304" pitchFamily="18" charset="0"/>
                <a:cs typeface="Times New Roman" panose="02020603050405020304" pitchFamily="18" charset="0"/>
              </a:rPr>
              <a:t>。</a:t>
            </a:r>
            <a:r>
              <a:rPr lang="en-US" altLang="zh-CN" sz="2400" i="1">
                <a:solidFill>
                  <a:srgbClr val="000000"/>
                </a:solidFill>
                <a:latin typeface="Times New Roman" panose="02020603050405020304" pitchFamily="18" charset="0"/>
                <a:cs typeface="Times New Roman" panose="02020603050405020304" pitchFamily="18" charset="0"/>
              </a:rPr>
              <a:t>D</a:t>
            </a:r>
            <a:r>
              <a:rPr lang="en-US" altLang="zh-CN" sz="2400" i="1" baseline="-25000">
                <a:solidFill>
                  <a:srgbClr val="000000"/>
                </a:solidFill>
                <a:latin typeface="Times New Roman" panose="02020603050405020304" pitchFamily="18" charset="0"/>
                <a:cs typeface="Times New Roman" panose="02020603050405020304" pitchFamily="18" charset="0"/>
              </a:rPr>
              <a:t>MJ</a:t>
            </a:r>
            <a:r>
              <a:rPr lang="zh-CN" altLang="en-US" sz="2400">
                <a:solidFill>
                  <a:srgbClr val="000000"/>
                </a:solidFill>
                <a:latin typeface="Times New Roman" panose="02020603050405020304" pitchFamily="18" charset="0"/>
                <a:cs typeface="Times New Roman" panose="02020603050405020304" pitchFamily="18" charset="0"/>
              </a:rPr>
              <a:t>的计算公式为</a:t>
            </a:r>
          </a:p>
        </p:txBody>
      </p:sp>
      <p:graphicFrame>
        <p:nvGraphicFramePr>
          <p:cNvPr id="39939" name="对象 39939"/>
          <p:cNvGraphicFramePr>
            <a:graphicFrameLocks noChangeAspect="1"/>
          </p:cNvGraphicFramePr>
          <p:nvPr/>
        </p:nvGraphicFramePr>
        <p:xfrm>
          <a:off x="4367213" y="3573463"/>
          <a:ext cx="3492500" cy="723900"/>
        </p:xfrm>
        <a:graphic>
          <a:graphicData uri="http://schemas.openxmlformats.org/presentationml/2006/ole">
            <mc:AlternateContent xmlns:mc="http://schemas.openxmlformats.org/markup-compatibility/2006">
              <mc:Choice xmlns:v="urn:schemas-microsoft-com:vml" Requires="v">
                <p:oleObj spid="_x0000_s315394" r:id="rId3" imgW="3491302" imgH="723903" progId="Equation.DSMT4">
                  <p:embed/>
                </p:oleObj>
              </mc:Choice>
              <mc:Fallback>
                <p:oleObj r:id="rId3" imgW="3491302" imgH="723903" progId="Equation.DSMT4">
                  <p:embed/>
                  <p:pic>
                    <p:nvPicPr>
                      <p:cNvPr id="39939" name="对象 399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7213" y="3573463"/>
                        <a:ext cx="34925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3994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5414" y="4365625"/>
            <a:ext cx="4537075"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34755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Rot="1" noChangeArrowheads="1"/>
          </p:cNvSpPr>
          <p:nvPr>
            <p:ph type="title" idx="4294967295"/>
          </p:nvPr>
        </p:nvSpPr>
        <p:spPr>
          <a:xfrm>
            <a:off x="2590800" y="990600"/>
            <a:ext cx="6096000" cy="381000"/>
          </a:xfrm>
        </p:spPr>
        <p:txBody>
          <a:bodyPr>
            <a:normAutofit fontScale="90000"/>
          </a:bodyPr>
          <a:lstStyle/>
          <a:p>
            <a:pPr eaLnBrk="1" hangingPunct="1"/>
            <a:r>
              <a:rPr lang="zh-CN" altLang="en-US" sz="4000"/>
              <a:t>四、类平均法</a:t>
            </a:r>
          </a:p>
        </p:txBody>
      </p:sp>
      <p:sp>
        <p:nvSpPr>
          <p:cNvPr id="40962" name="Rectangle 3"/>
          <p:cNvSpPr>
            <a:spLocks noGrp="1" noRot="1" noChangeArrowheads="1"/>
          </p:cNvSpPr>
          <p:nvPr>
            <p:ph type="body" idx="4294967295"/>
          </p:nvPr>
        </p:nvSpPr>
        <p:spPr>
          <a:xfrm>
            <a:off x="2438400" y="1676400"/>
            <a:ext cx="8001000" cy="5181600"/>
          </a:xfrm>
        </p:spPr>
        <p:txBody>
          <a:bodyPr/>
          <a:lstStyle/>
          <a:p>
            <a:r>
              <a:rPr lang="zh-CN" altLang="en-US">
                <a:solidFill>
                  <a:srgbClr val="2D2D8A"/>
                </a:solidFill>
                <a:latin typeface="Times New Roman" panose="02020603050405020304" pitchFamily="18" charset="0"/>
                <a:cs typeface="Times New Roman" panose="02020603050405020304" pitchFamily="18" charset="0"/>
              </a:rPr>
              <a:t>类平均法</a:t>
            </a:r>
            <a:r>
              <a:rPr lang="en-US" altLang="zh-CN">
                <a:solidFill>
                  <a:srgbClr val="000000"/>
                </a:solidFill>
                <a:latin typeface="Times New Roman" panose="02020603050405020304" pitchFamily="18" charset="0"/>
                <a:cs typeface="Times New Roman" panose="02020603050405020304" pitchFamily="18" charset="0"/>
              </a:rPr>
              <a:t>(average linkage method)</a:t>
            </a:r>
            <a:r>
              <a:rPr lang="zh-CN" altLang="en-US">
                <a:solidFill>
                  <a:srgbClr val="000000"/>
                </a:solidFill>
                <a:latin typeface="Times New Roman" panose="02020603050405020304" pitchFamily="18" charset="0"/>
                <a:cs typeface="Times New Roman" panose="02020603050405020304" pitchFamily="18" charset="0"/>
              </a:rPr>
              <a:t>有两种定义，一种定义方法是把类与类之间的距离定义为所有样品对之间的平均距离，即定义</a:t>
            </a:r>
            <a:r>
              <a:rPr lang="en-US" altLang="zh-CN" i="1">
                <a:solidFill>
                  <a:srgbClr val="000000"/>
                </a:solidFill>
                <a:latin typeface="Times New Roman" panose="02020603050405020304" pitchFamily="18" charset="0"/>
                <a:cs typeface="Times New Roman" panose="02020603050405020304" pitchFamily="18" charset="0"/>
              </a:rPr>
              <a:t>G</a:t>
            </a:r>
            <a:r>
              <a:rPr lang="en-US" altLang="zh-CN" i="1" baseline="-25000">
                <a:solidFill>
                  <a:srgbClr val="000000"/>
                </a:solidFill>
                <a:latin typeface="Times New Roman" panose="02020603050405020304" pitchFamily="18" charset="0"/>
                <a:cs typeface="Times New Roman" panose="02020603050405020304" pitchFamily="18" charset="0"/>
              </a:rPr>
              <a:t>K</a:t>
            </a:r>
            <a:r>
              <a:rPr lang="zh-CN" altLang="en-US">
                <a:solidFill>
                  <a:srgbClr val="000000"/>
                </a:solidFill>
                <a:latin typeface="Times New Roman" panose="02020603050405020304" pitchFamily="18" charset="0"/>
                <a:cs typeface="Times New Roman" panose="02020603050405020304" pitchFamily="18" charset="0"/>
              </a:rPr>
              <a:t>和</a:t>
            </a:r>
            <a:r>
              <a:rPr lang="en-US" altLang="zh-CN" i="1">
                <a:solidFill>
                  <a:srgbClr val="000000"/>
                </a:solidFill>
                <a:latin typeface="Times New Roman" panose="02020603050405020304" pitchFamily="18" charset="0"/>
                <a:cs typeface="Times New Roman" panose="02020603050405020304" pitchFamily="18" charset="0"/>
              </a:rPr>
              <a:t>G</a:t>
            </a:r>
            <a:r>
              <a:rPr lang="en-US" altLang="zh-CN" i="1" baseline="-25000">
                <a:solidFill>
                  <a:srgbClr val="000000"/>
                </a:solidFill>
                <a:latin typeface="Times New Roman" panose="02020603050405020304" pitchFamily="18" charset="0"/>
                <a:cs typeface="Times New Roman" panose="02020603050405020304" pitchFamily="18" charset="0"/>
              </a:rPr>
              <a:t>L</a:t>
            </a:r>
            <a:r>
              <a:rPr lang="zh-CN" altLang="en-US">
                <a:solidFill>
                  <a:srgbClr val="000000"/>
                </a:solidFill>
                <a:latin typeface="Times New Roman" panose="02020603050405020304" pitchFamily="18" charset="0"/>
                <a:cs typeface="Times New Roman" panose="02020603050405020304" pitchFamily="18" charset="0"/>
              </a:rPr>
              <a:t>之间的距离为</a:t>
            </a:r>
          </a:p>
          <a:p>
            <a:endParaRPr lang="en-US" altLang="zh-CN">
              <a:solidFill>
                <a:srgbClr val="000000"/>
              </a:solidFill>
              <a:latin typeface="Times New Roman" panose="02020603050405020304" pitchFamily="18" charset="0"/>
              <a:cs typeface="Times New Roman" panose="02020603050405020304" pitchFamily="18" charset="0"/>
            </a:endParaRPr>
          </a:p>
          <a:p>
            <a:endParaRPr lang="en-US" altLang="zh-CN">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a:solidFill>
                  <a:srgbClr val="000000"/>
                </a:solidFill>
                <a:latin typeface="Times New Roman" panose="02020603050405020304" pitchFamily="18" charset="0"/>
                <a:cs typeface="Times New Roman" panose="02020603050405020304" pitchFamily="18" charset="0"/>
              </a:rPr>
              <a:t>	</a:t>
            </a:r>
            <a:r>
              <a:rPr lang="zh-CN" altLang="en-US">
                <a:solidFill>
                  <a:srgbClr val="000000"/>
                </a:solidFill>
                <a:latin typeface="Times New Roman" panose="02020603050405020304" pitchFamily="18" charset="0"/>
                <a:cs typeface="Times New Roman" panose="02020603050405020304" pitchFamily="18" charset="0"/>
              </a:rPr>
              <a:t>其中</a:t>
            </a:r>
            <a:r>
              <a:rPr lang="en-US" altLang="zh-CN" i="1">
                <a:solidFill>
                  <a:srgbClr val="000000"/>
                </a:solidFill>
                <a:latin typeface="Times New Roman" panose="02020603050405020304" pitchFamily="18" charset="0"/>
                <a:cs typeface="Times New Roman" panose="02020603050405020304" pitchFamily="18" charset="0"/>
              </a:rPr>
              <a:t>n</a:t>
            </a:r>
            <a:r>
              <a:rPr lang="en-US" altLang="zh-CN" i="1" baseline="-25000">
                <a:solidFill>
                  <a:srgbClr val="000000"/>
                </a:solidFill>
                <a:latin typeface="Times New Roman" panose="02020603050405020304" pitchFamily="18" charset="0"/>
                <a:cs typeface="Times New Roman" panose="02020603050405020304" pitchFamily="18" charset="0"/>
              </a:rPr>
              <a:t>K</a:t>
            </a:r>
            <a:r>
              <a:rPr lang="zh-CN" altLang="en-US">
                <a:solidFill>
                  <a:srgbClr val="000000"/>
                </a:solidFill>
                <a:latin typeface="Times New Roman" panose="02020603050405020304" pitchFamily="18" charset="0"/>
                <a:cs typeface="Times New Roman" panose="02020603050405020304" pitchFamily="18" charset="0"/>
              </a:rPr>
              <a:t>和</a:t>
            </a:r>
            <a:r>
              <a:rPr lang="en-US" altLang="zh-CN" i="1">
                <a:solidFill>
                  <a:srgbClr val="000000"/>
                </a:solidFill>
                <a:latin typeface="Times New Roman" panose="02020603050405020304" pitchFamily="18" charset="0"/>
                <a:cs typeface="Times New Roman" panose="02020603050405020304" pitchFamily="18" charset="0"/>
              </a:rPr>
              <a:t>n</a:t>
            </a:r>
            <a:r>
              <a:rPr lang="en-US" altLang="zh-CN" i="1" baseline="-25000">
                <a:solidFill>
                  <a:srgbClr val="000000"/>
                </a:solidFill>
                <a:latin typeface="Times New Roman" panose="02020603050405020304" pitchFamily="18" charset="0"/>
                <a:cs typeface="Times New Roman" panose="02020603050405020304" pitchFamily="18" charset="0"/>
              </a:rPr>
              <a:t>L</a:t>
            </a:r>
            <a:r>
              <a:rPr lang="zh-CN" altLang="en-US">
                <a:solidFill>
                  <a:srgbClr val="000000"/>
                </a:solidFill>
                <a:latin typeface="Times New Roman" panose="02020603050405020304" pitchFamily="18" charset="0"/>
                <a:cs typeface="Times New Roman" panose="02020603050405020304" pitchFamily="18" charset="0"/>
              </a:rPr>
              <a:t>分别为类</a:t>
            </a:r>
            <a:r>
              <a:rPr lang="en-US" altLang="zh-CN" i="1">
                <a:solidFill>
                  <a:srgbClr val="000000"/>
                </a:solidFill>
                <a:latin typeface="Times New Roman" panose="02020603050405020304" pitchFamily="18" charset="0"/>
                <a:cs typeface="Times New Roman" panose="02020603050405020304" pitchFamily="18" charset="0"/>
              </a:rPr>
              <a:t>G</a:t>
            </a:r>
            <a:r>
              <a:rPr lang="en-US" altLang="zh-CN" i="1" baseline="-25000">
                <a:solidFill>
                  <a:srgbClr val="000000"/>
                </a:solidFill>
                <a:latin typeface="Times New Roman" panose="02020603050405020304" pitchFamily="18" charset="0"/>
                <a:cs typeface="Times New Roman" panose="02020603050405020304" pitchFamily="18" charset="0"/>
              </a:rPr>
              <a:t>K</a:t>
            </a:r>
            <a:r>
              <a:rPr lang="zh-CN" altLang="en-US">
                <a:solidFill>
                  <a:srgbClr val="000000"/>
                </a:solidFill>
                <a:latin typeface="Times New Roman" panose="02020603050405020304" pitchFamily="18" charset="0"/>
                <a:cs typeface="Times New Roman" panose="02020603050405020304" pitchFamily="18" charset="0"/>
              </a:rPr>
              <a:t>和</a:t>
            </a:r>
            <a:r>
              <a:rPr lang="en-US" altLang="zh-CN" i="1">
                <a:solidFill>
                  <a:srgbClr val="000000"/>
                </a:solidFill>
                <a:latin typeface="Times New Roman" panose="02020603050405020304" pitchFamily="18" charset="0"/>
                <a:cs typeface="Times New Roman" panose="02020603050405020304" pitchFamily="18" charset="0"/>
              </a:rPr>
              <a:t>G</a:t>
            </a:r>
            <a:r>
              <a:rPr lang="en-US" altLang="zh-CN" i="1" baseline="-25000">
                <a:solidFill>
                  <a:srgbClr val="000000"/>
                </a:solidFill>
                <a:latin typeface="Times New Roman" panose="02020603050405020304" pitchFamily="18" charset="0"/>
                <a:cs typeface="Times New Roman" panose="02020603050405020304" pitchFamily="18" charset="0"/>
              </a:rPr>
              <a:t>L</a:t>
            </a:r>
            <a:r>
              <a:rPr lang="zh-CN" altLang="en-US">
                <a:solidFill>
                  <a:srgbClr val="000000"/>
                </a:solidFill>
                <a:latin typeface="Times New Roman" panose="02020603050405020304" pitchFamily="18" charset="0"/>
                <a:cs typeface="Times New Roman" panose="02020603050405020304" pitchFamily="18" charset="0"/>
              </a:rPr>
              <a:t>的样品个数，</a:t>
            </a:r>
            <a:r>
              <a:rPr lang="en-US" altLang="zh-CN" i="1">
                <a:solidFill>
                  <a:srgbClr val="000000"/>
                </a:solidFill>
                <a:latin typeface="Times New Roman" panose="02020603050405020304" pitchFamily="18" charset="0"/>
                <a:cs typeface="Times New Roman" panose="02020603050405020304" pitchFamily="18" charset="0"/>
              </a:rPr>
              <a:t>d</a:t>
            </a:r>
            <a:r>
              <a:rPr lang="en-US" altLang="zh-CN" i="1" baseline="-25000">
                <a:solidFill>
                  <a:srgbClr val="000000"/>
                </a:solidFill>
                <a:latin typeface="Times New Roman" panose="02020603050405020304" pitchFamily="18" charset="0"/>
                <a:cs typeface="Times New Roman" panose="02020603050405020304" pitchFamily="18" charset="0"/>
              </a:rPr>
              <a:t>ij</a:t>
            </a:r>
            <a:r>
              <a:rPr lang="zh-CN" altLang="en-US">
                <a:solidFill>
                  <a:srgbClr val="000000"/>
                </a:solidFill>
                <a:latin typeface="Times New Roman" panose="02020603050405020304" pitchFamily="18" charset="0"/>
                <a:cs typeface="Times New Roman" panose="02020603050405020304" pitchFamily="18" charset="0"/>
              </a:rPr>
              <a:t>为</a:t>
            </a:r>
            <a:r>
              <a:rPr lang="en-US" altLang="zh-CN" i="1">
                <a:solidFill>
                  <a:srgbClr val="000000"/>
                </a:solidFill>
                <a:latin typeface="Times New Roman" panose="02020603050405020304" pitchFamily="18" charset="0"/>
                <a:cs typeface="Times New Roman" panose="02020603050405020304" pitchFamily="18" charset="0"/>
              </a:rPr>
              <a:t>G</a:t>
            </a:r>
            <a:r>
              <a:rPr lang="en-US" altLang="zh-CN" i="1" baseline="-25000">
                <a:solidFill>
                  <a:srgbClr val="000000"/>
                </a:solidFill>
                <a:latin typeface="Times New Roman" panose="02020603050405020304" pitchFamily="18" charset="0"/>
                <a:cs typeface="Times New Roman" panose="02020603050405020304" pitchFamily="18" charset="0"/>
              </a:rPr>
              <a:t>K</a:t>
            </a:r>
            <a:r>
              <a:rPr lang="zh-CN" altLang="en-US">
                <a:solidFill>
                  <a:srgbClr val="000000"/>
                </a:solidFill>
                <a:latin typeface="Times New Roman" panose="02020603050405020304" pitchFamily="18" charset="0"/>
                <a:cs typeface="Times New Roman" panose="02020603050405020304" pitchFamily="18" charset="0"/>
              </a:rPr>
              <a:t>中的样品</a:t>
            </a:r>
            <a:r>
              <a:rPr lang="en-US" altLang="zh-CN" i="1">
                <a:solidFill>
                  <a:srgbClr val="000000"/>
                </a:solidFill>
                <a:latin typeface="Times New Roman" panose="02020603050405020304" pitchFamily="18" charset="0"/>
                <a:cs typeface="Times New Roman" panose="02020603050405020304" pitchFamily="18" charset="0"/>
              </a:rPr>
              <a:t>i</a:t>
            </a:r>
            <a:r>
              <a:rPr lang="zh-CN" altLang="en-US">
                <a:solidFill>
                  <a:srgbClr val="000000"/>
                </a:solidFill>
                <a:latin typeface="Times New Roman" panose="02020603050405020304" pitchFamily="18" charset="0"/>
                <a:cs typeface="Times New Roman" panose="02020603050405020304" pitchFamily="18" charset="0"/>
              </a:rPr>
              <a:t>与</a:t>
            </a:r>
            <a:r>
              <a:rPr lang="en-US" altLang="zh-CN" i="1">
                <a:solidFill>
                  <a:srgbClr val="000000"/>
                </a:solidFill>
                <a:latin typeface="Times New Roman" panose="02020603050405020304" pitchFamily="18" charset="0"/>
                <a:cs typeface="Times New Roman" panose="02020603050405020304" pitchFamily="18" charset="0"/>
              </a:rPr>
              <a:t>G</a:t>
            </a:r>
            <a:r>
              <a:rPr lang="en-US" altLang="zh-CN" i="1" baseline="-25000">
                <a:solidFill>
                  <a:srgbClr val="000000"/>
                </a:solidFill>
                <a:latin typeface="Times New Roman" panose="02020603050405020304" pitchFamily="18" charset="0"/>
                <a:cs typeface="Times New Roman" panose="02020603050405020304" pitchFamily="18" charset="0"/>
              </a:rPr>
              <a:t>L</a:t>
            </a:r>
            <a:r>
              <a:rPr lang="zh-CN" altLang="en-US">
                <a:solidFill>
                  <a:srgbClr val="000000"/>
                </a:solidFill>
                <a:latin typeface="Times New Roman" panose="02020603050405020304" pitchFamily="18" charset="0"/>
                <a:cs typeface="Times New Roman" panose="02020603050405020304" pitchFamily="18" charset="0"/>
              </a:rPr>
              <a:t>中的样品</a:t>
            </a:r>
            <a:r>
              <a:rPr lang="en-US" altLang="zh-CN" i="1">
                <a:solidFill>
                  <a:srgbClr val="000000"/>
                </a:solidFill>
                <a:latin typeface="Times New Roman" panose="02020603050405020304" pitchFamily="18" charset="0"/>
                <a:cs typeface="Times New Roman" panose="02020603050405020304" pitchFamily="18" charset="0"/>
              </a:rPr>
              <a:t>j</a:t>
            </a:r>
            <a:r>
              <a:rPr lang="zh-CN" altLang="en-US">
                <a:solidFill>
                  <a:srgbClr val="000000"/>
                </a:solidFill>
                <a:latin typeface="Times New Roman" panose="02020603050405020304" pitchFamily="18" charset="0"/>
                <a:cs typeface="Times New Roman" panose="02020603050405020304" pitchFamily="18" charset="0"/>
              </a:rPr>
              <a:t>之间的距离，如图</a:t>
            </a:r>
            <a:r>
              <a:rPr lang="en-US" altLang="zh-CN">
                <a:solidFill>
                  <a:srgbClr val="000000"/>
                </a:solidFill>
                <a:latin typeface="Times New Roman" panose="02020603050405020304" pitchFamily="18" charset="0"/>
                <a:cs typeface="Times New Roman" panose="02020603050405020304" pitchFamily="18" charset="0"/>
              </a:rPr>
              <a:t>6.3.7</a:t>
            </a:r>
            <a:r>
              <a:rPr lang="zh-CN" altLang="en-US">
                <a:solidFill>
                  <a:srgbClr val="000000"/>
                </a:solidFill>
                <a:latin typeface="Times New Roman" panose="02020603050405020304" pitchFamily="18" charset="0"/>
                <a:cs typeface="Times New Roman" panose="02020603050405020304" pitchFamily="18" charset="0"/>
              </a:rPr>
              <a:t>所示。容易得到它的一个递推公式：</a:t>
            </a:r>
          </a:p>
        </p:txBody>
      </p:sp>
      <p:graphicFrame>
        <p:nvGraphicFramePr>
          <p:cNvPr id="40963" name="对象 40963"/>
          <p:cNvGraphicFramePr>
            <a:graphicFrameLocks noChangeAspect="1"/>
          </p:cNvGraphicFramePr>
          <p:nvPr/>
        </p:nvGraphicFramePr>
        <p:xfrm>
          <a:off x="4648200" y="3200400"/>
          <a:ext cx="3124200" cy="939800"/>
        </p:xfrm>
        <a:graphic>
          <a:graphicData uri="http://schemas.openxmlformats.org/presentationml/2006/ole">
            <mc:AlternateContent xmlns:mc="http://schemas.openxmlformats.org/markup-compatibility/2006">
              <mc:Choice xmlns:v="urn:schemas-microsoft-com:vml" Requires="v">
                <p:oleObj spid="_x0000_s316418" r:id="rId3" imgW="3124517" imgH="940117" progId="Equation.DSMT4">
                  <p:embed/>
                </p:oleObj>
              </mc:Choice>
              <mc:Fallback>
                <p:oleObj r:id="rId3" imgW="3124517" imgH="940117" progId="Equation.DSMT4">
                  <p:embed/>
                  <p:pic>
                    <p:nvPicPr>
                      <p:cNvPr id="40963" name="对象 409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3200400"/>
                        <a:ext cx="31242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973651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3"/>
          <p:cNvSpPr>
            <a:spLocks noGrp="1" noRot="1" noChangeArrowheads="1"/>
          </p:cNvSpPr>
          <p:nvPr>
            <p:ph type="body" idx="4294967295"/>
          </p:nvPr>
        </p:nvSpPr>
        <p:spPr/>
        <p:txBody>
          <a:bodyPr/>
          <a:lstStyle/>
          <a:p>
            <a:pPr eaLnBrk="1" hangingPunct="1"/>
            <a:endParaRPr lang="en-US" altLang="zh-CN"/>
          </a:p>
          <a:p>
            <a:pPr eaLnBrk="1" hangingPunct="1"/>
            <a:endParaRPr lang="en-US" altLang="zh-CN"/>
          </a:p>
          <a:p>
            <a:pPr eaLnBrk="1" hangingPunct="1"/>
            <a:endParaRPr lang="zh-CN" altLang="en-US"/>
          </a:p>
        </p:txBody>
      </p:sp>
      <p:graphicFrame>
        <p:nvGraphicFramePr>
          <p:cNvPr id="41986" name="对象 41986"/>
          <p:cNvGraphicFramePr>
            <a:graphicFrameLocks noChangeAspect="1"/>
          </p:cNvGraphicFramePr>
          <p:nvPr/>
        </p:nvGraphicFramePr>
        <p:xfrm>
          <a:off x="2135188" y="836613"/>
          <a:ext cx="7848600" cy="2133600"/>
        </p:xfrm>
        <a:graphic>
          <a:graphicData uri="http://schemas.openxmlformats.org/presentationml/2006/ole">
            <mc:AlternateContent xmlns:mc="http://schemas.openxmlformats.org/markup-compatibility/2006">
              <mc:Choice xmlns:v="urn:schemas-microsoft-com:vml" Requires="v">
                <p:oleObj spid="_x0000_s317442" r:id="rId3" imgW="7848917" imgH="2133917" progId="Equation.DSMT4">
                  <p:embed/>
                </p:oleObj>
              </mc:Choice>
              <mc:Fallback>
                <p:oleObj r:id="rId3" imgW="7848917" imgH="2133917" progId="Equation.DSMT4">
                  <p:embed/>
                  <p:pic>
                    <p:nvPicPr>
                      <p:cNvPr id="41986" name="对象 419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5188" y="836613"/>
                        <a:ext cx="7848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41987" name="Picture 8"/>
          <p:cNvPicPr>
            <a:picLocks noChangeAspect="1" noChangeArrowheads="1"/>
          </p:cNvPicPr>
          <p:nvPr/>
        </p:nvPicPr>
        <p:blipFill>
          <a:blip r:embed="rId5">
            <a:extLst>
              <a:ext uri="{28A0092B-C50C-407E-A947-70E740481C1C}">
                <a14:useLocalDpi xmlns:a14="http://schemas.microsoft.com/office/drawing/2010/main" val="0"/>
              </a:ext>
            </a:extLst>
          </a:blip>
          <a:srcRect b="25027"/>
          <a:stretch>
            <a:fillRect/>
          </a:stretch>
        </p:blipFill>
        <p:spPr bwMode="auto">
          <a:xfrm>
            <a:off x="3143250" y="3500439"/>
            <a:ext cx="5976938"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矩形 5"/>
          <p:cNvSpPr>
            <a:spLocks noChangeArrowheads="1"/>
          </p:cNvSpPr>
          <p:nvPr/>
        </p:nvSpPr>
        <p:spPr bwMode="auto">
          <a:xfrm>
            <a:off x="3143250" y="5516563"/>
            <a:ext cx="6121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a:solidFill>
                  <a:srgbClr val="7030A0"/>
                </a:solidFill>
                <a:latin typeface="黑体" panose="02010609060101010101" pitchFamily="49" charset="-122"/>
                <a:ea typeface="黑体" panose="02010609060101010101" pitchFamily="49" charset="-122"/>
              </a:rPr>
              <a:t>图</a:t>
            </a:r>
            <a:r>
              <a:rPr lang="en-US" altLang="zh-CN" sz="2000">
                <a:solidFill>
                  <a:srgbClr val="7030A0"/>
                </a:solidFill>
                <a:latin typeface="黑体" panose="02010609060101010101" pitchFamily="49" charset="-122"/>
                <a:ea typeface="黑体" panose="02010609060101010101" pitchFamily="49" charset="-122"/>
              </a:rPr>
              <a:t>6.3.7  </a:t>
            </a:r>
            <a:r>
              <a:rPr lang="zh-CN" altLang="en-US" sz="2000">
                <a:solidFill>
                  <a:srgbClr val="7030A0"/>
                </a:solidFill>
                <a:latin typeface="黑体" panose="02010609060101010101" pitchFamily="49" charset="-122"/>
                <a:ea typeface="黑体" panose="02010609060101010101" pitchFamily="49" charset="-122"/>
              </a:rPr>
              <a:t>类平均法：</a:t>
            </a:r>
            <a:r>
              <a:rPr lang="en-US" altLang="zh-CN" sz="2000" b="1" i="1">
                <a:solidFill>
                  <a:srgbClr val="7030A0"/>
                </a:solidFill>
                <a:latin typeface="Times New Roman" panose="02020603050405020304" pitchFamily="18" charset="0"/>
                <a:ea typeface="黑体" panose="02010609060101010101" pitchFamily="49" charset="-122"/>
              </a:rPr>
              <a:t>D</a:t>
            </a:r>
            <a:r>
              <a:rPr lang="en-US" altLang="zh-CN" sz="2000" b="1" i="1" baseline="-25000">
                <a:solidFill>
                  <a:srgbClr val="7030A0"/>
                </a:solidFill>
                <a:latin typeface="Times New Roman" panose="02020603050405020304" pitchFamily="18" charset="0"/>
                <a:ea typeface="黑体" panose="02010609060101010101" pitchFamily="49" charset="-122"/>
              </a:rPr>
              <a:t>KL</a:t>
            </a:r>
            <a:r>
              <a:rPr lang="en-US" altLang="zh-CN" sz="2000" b="1">
                <a:solidFill>
                  <a:srgbClr val="7030A0"/>
                </a:solidFill>
                <a:latin typeface="Times New Roman" panose="02020603050405020304" pitchFamily="18" charset="0"/>
                <a:ea typeface="黑体" panose="02010609060101010101" pitchFamily="49" charset="-122"/>
              </a:rPr>
              <a:t>=(</a:t>
            </a:r>
            <a:r>
              <a:rPr lang="en-US" altLang="zh-CN" sz="2000" b="1" i="1">
                <a:solidFill>
                  <a:srgbClr val="7030A0"/>
                </a:solidFill>
                <a:latin typeface="Times New Roman" panose="02020603050405020304" pitchFamily="18" charset="0"/>
                <a:ea typeface="黑体" panose="02010609060101010101" pitchFamily="49" charset="-122"/>
              </a:rPr>
              <a:t>d</a:t>
            </a:r>
            <a:r>
              <a:rPr lang="en-US" altLang="zh-CN" sz="2000" b="1" baseline="-25000">
                <a:solidFill>
                  <a:srgbClr val="7030A0"/>
                </a:solidFill>
                <a:latin typeface="Times New Roman" panose="02020603050405020304" pitchFamily="18" charset="0"/>
                <a:ea typeface="黑体" panose="02010609060101010101" pitchFamily="49" charset="-122"/>
              </a:rPr>
              <a:t>13</a:t>
            </a:r>
            <a:r>
              <a:rPr lang="en-US" altLang="zh-CN" sz="2000" b="1">
                <a:solidFill>
                  <a:srgbClr val="7030A0"/>
                </a:solidFill>
                <a:latin typeface="Times New Roman" panose="02020603050405020304" pitchFamily="18" charset="0"/>
                <a:ea typeface="黑体" panose="02010609060101010101" pitchFamily="49" charset="-122"/>
              </a:rPr>
              <a:t>+</a:t>
            </a:r>
            <a:r>
              <a:rPr lang="en-US" altLang="zh-CN" sz="2000" b="1" i="1">
                <a:solidFill>
                  <a:srgbClr val="7030A0"/>
                </a:solidFill>
                <a:latin typeface="Times New Roman" panose="02020603050405020304" pitchFamily="18" charset="0"/>
                <a:ea typeface="黑体" panose="02010609060101010101" pitchFamily="49" charset="-122"/>
              </a:rPr>
              <a:t>d</a:t>
            </a:r>
            <a:r>
              <a:rPr lang="en-US" altLang="zh-CN" sz="2000" b="1" baseline="-25000">
                <a:solidFill>
                  <a:srgbClr val="7030A0"/>
                </a:solidFill>
                <a:latin typeface="Times New Roman" panose="02020603050405020304" pitchFamily="18" charset="0"/>
                <a:ea typeface="黑体" panose="02010609060101010101" pitchFamily="49" charset="-122"/>
              </a:rPr>
              <a:t>14</a:t>
            </a:r>
            <a:r>
              <a:rPr lang="en-US" altLang="zh-CN" sz="2000" b="1">
                <a:solidFill>
                  <a:srgbClr val="7030A0"/>
                </a:solidFill>
                <a:latin typeface="Times New Roman" panose="02020603050405020304" pitchFamily="18" charset="0"/>
                <a:ea typeface="黑体" panose="02010609060101010101" pitchFamily="49" charset="-122"/>
              </a:rPr>
              <a:t>+</a:t>
            </a:r>
            <a:r>
              <a:rPr lang="en-US" altLang="zh-CN" sz="2000" b="1" i="1">
                <a:solidFill>
                  <a:srgbClr val="7030A0"/>
                </a:solidFill>
                <a:latin typeface="Times New Roman" panose="02020603050405020304" pitchFamily="18" charset="0"/>
                <a:ea typeface="黑体" panose="02010609060101010101" pitchFamily="49" charset="-122"/>
              </a:rPr>
              <a:t>d</a:t>
            </a:r>
            <a:r>
              <a:rPr lang="en-US" altLang="zh-CN" sz="2000" b="1" baseline="-25000">
                <a:solidFill>
                  <a:srgbClr val="7030A0"/>
                </a:solidFill>
                <a:latin typeface="Times New Roman" panose="02020603050405020304" pitchFamily="18" charset="0"/>
                <a:ea typeface="黑体" panose="02010609060101010101" pitchFamily="49" charset="-122"/>
              </a:rPr>
              <a:t>15</a:t>
            </a:r>
            <a:r>
              <a:rPr lang="en-US" altLang="zh-CN" sz="2000" b="1">
                <a:solidFill>
                  <a:srgbClr val="7030A0"/>
                </a:solidFill>
                <a:latin typeface="Times New Roman" panose="02020603050405020304" pitchFamily="18" charset="0"/>
                <a:ea typeface="黑体" panose="02010609060101010101" pitchFamily="49" charset="-122"/>
              </a:rPr>
              <a:t>+</a:t>
            </a:r>
            <a:r>
              <a:rPr lang="en-US" altLang="zh-CN" sz="2000" b="1" i="1">
                <a:solidFill>
                  <a:srgbClr val="7030A0"/>
                </a:solidFill>
                <a:latin typeface="Times New Roman" panose="02020603050405020304" pitchFamily="18" charset="0"/>
                <a:ea typeface="黑体" panose="02010609060101010101" pitchFamily="49" charset="-122"/>
              </a:rPr>
              <a:t>d</a:t>
            </a:r>
            <a:r>
              <a:rPr lang="en-US" altLang="zh-CN" sz="2000" b="1" baseline="-25000">
                <a:solidFill>
                  <a:srgbClr val="7030A0"/>
                </a:solidFill>
                <a:latin typeface="Times New Roman" panose="02020603050405020304" pitchFamily="18" charset="0"/>
                <a:ea typeface="黑体" panose="02010609060101010101" pitchFamily="49" charset="-122"/>
              </a:rPr>
              <a:t>23</a:t>
            </a:r>
            <a:r>
              <a:rPr lang="en-US" altLang="zh-CN" sz="2000" b="1">
                <a:solidFill>
                  <a:srgbClr val="7030A0"/>
                </a:solidFill>
                <a:latin typeface="Times New Roman" panose="02020603050405020304" pitchFamily="18" charset="0"/>
                <a:ea typeface="黑体" panose="02010609060101010101" pitchFamily="49" charset="-122"/>
              </a:rPr>
              <a:t>+</a:t>
            </a:r>
            <a:r>
              <a:rPr lang="en-US" altLang="zh-CN" sz="2000" b="1" i="1">
                <a:solidFill>
                  <a:srgbClr val="7030A0"/>
                </a:solidFill>
                <a:latin typeface="Times New Roman" panose="02020603050405020304" pitchFamily="18" charset="0"/>
                <a:ea typeface="黑体" panose="02010609060101010101" pitchFamily="49" charset="-122"/>
              </a:rPr>
              <a:t>d</a:t>
            </a:r>
            <a:r>
              <a:rPr lang="en-US" altLang="zh-CN" sz="2000" b="1" baseline="-25000">
                <a:solidFill>
                  <a:srgbClr val="7030A0"/>
                </a:solidFill>
                <a:latin typeface="Times New Roman" panose="02020603050405020304" pitchFamily="18" charset="0"/>
                <a:ea typeface="黑体" panose="02010609060101010101" pitchFamily="49" charset="-122"/>
              </a:rPr>
              <a:t>24</a:t>
            </a:r>
            <a:r>
              <a:rPr lang="en-US" altLang="zh-CN" sz="2000" b="1">
                <a:solidFill>
                  <a:srgbClr val="7030A0"/>
                </a:solidFill>
                <a:latin typeface="Times New Roman" panose="02020603050405020304" pitchFamily="18" charset="0"/>
                <a:ea typeface="黑体" panose="02010609060101010101" pitchFamily="49" charset="-122"/>
              </a:rPr>
              <a:t>+</a:t>
            </a:r>
            <a:r>
              <a:rPr lang="en-US" altLang="zh-CN" sz="2000" b="1" i="1">
                <a:solidFill>
                  <a:srgbClr val="7030A0"/>
                </a:solidFill>
                <a:latin typeface="Times New Roman" panose="02020603050405020304" pitchFamily="18" charset="0"/>
                <a:ea typeface="黑体" panose="02010609060101010101" pitchFamily="49" charset="-122"/>
              </a:rPr>
              <a:t>d</a:t>
            </a:r>
            <a:r>
              <a:rPr lang="en-US" altLang="zh-CN" sz="2000" b="1" baseline="-25000">
                <a:solidFill>
                  <a:srgbClr val="7030A0"/>
                </a:solidFill>
                <a:latin typeface="Times New Roman" panose="02020603050405020304" pitchFamily="18" charset="0"/>
                <a:ea typeface="黑体" panose="02010609060101010101" pitchFamily="49" charset="-122"/>
              </a:rPr>
              <a:t>25</a:t>
            </a:r>
            <a:r>
              <a:rPr lang="en-US" altLang="zh-CN" sz="2000" b="1">
                <a:solidFill>
                  <a:srgbClr val="7030A0"/>
                </a:solidFill>
                <a:latin typeface="Times New Roman" panose="02020603050405020304" pitchFamily="18" charset="0"/>
                <a:ea typeface="黑体" panose="02010609060101010101" pitchFamily="49" charset="-122"/>
              </a:rPr>
              <a:t>)/ 6</a:t>
            </a:r>
            <a:endParaRPr lang="zh-CN" altLang="en-US" sz="2000" b="1">
              <a:solidFill>
                <a:srgbClr val="7030A0"/>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5132912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3"/>
          <p:cNvSpPr>
            <a:spLocks noGrp="1" noRot="1" noChangeArrowheads="1"/>
          </p:cNvSpPr>
          <p:nvPr>
            <p:ph type="body" idx="4294967295"/>
          </p:nvPr>
        </p:nvSpPr>
        <p:spPr>
          <a:xfrm>
            <a:off x="1825625" y="692151"/>
            <a:ext cx="8540750" cy="5407025"/>
          </a:xfrm>
        </p:spPr>
        <p:txBody>
          <a:bodyPr/>
          <a:lstStyle/>
          <a:p>
            <a:r>
              <a:rPr lang="zh-CN" altLang="en-US">
                <a:solidFill>
                  <a:srgbClr val="000000"/>
                </a:solidFill>
              </a:rPr>
              <a:t>另一种定义方法是定义类与类之间的平方距离为样品对之间平方距离的平均值，即</a:t>
            </a:r>
          </a:p>
          <a:p>
            <a:endParaRPr lang="en-US" altLang="zh-CN">
              <a:solidFill>
                <a:srgbClr val="000000"/>
              </a:solidFill>
            </a:endParaRPr>
          </a:p>
          <a:p>
            <a:endParaRPr lang="en-US" altLang="zh-CN">
              <a:solidFill>
                <a:srgbClr val="000000"/>
              </a:solidFill>
            </a:endParaRPr>
          </a:p>
          <a:p>
            <a:r>
              <a:rPr lang="zh-CN" altLang="en-US">
                <a:solidFill>
                  <a:srgbClr val="000000"/>
                </a:solidFill>
              </a:rPr>
              <a:t>它的递推公式为</a:t>
            </a:r>
          </a:p>
          <a:p>
            <a:endParaRPr lang="en-US" altLang="zh-CN">
              <a:solidFill>
                <a:srgbClr val="000000"/>
              </a:solidFill>
            </a:endParaRPr>
          </a:p>
          <a:p>
            <a:endParaRPr lang="en-US" altLang="zh-CN">
              <a:solidFill>
                <a:srgbClr val="000000"/>
              </a:solidFill>
            </a:endParaRPr>
          </a:p>
          <a:p>
            <a:r>
              <a:rPr lang="zh-CN" altLang="en-US">
                <a:solidFill>
                  <a:srgbClr val="000000"/>
                </a:solidFill>
              </a:rPr>
              <a:t>类平均法较好地利用了所有样品之间的信息，在很多情况下它被认为是一种比较好的系统聚类法。</a:t>
            </a:r>
          </a:p>
        </p:txBody>
      </p:sp>
      <p:graphicFrame>
        <p:nvGraphicFramePr>
          <p:cNvPr id="43010" name="对象 43010"/>
          <p:cNvGraphicFramePr>
            <a:graphicFrameLocks noChangeAspect="1"/>
          </p:cNvGraphicFramePr>
          <p:nvPr/>
        </p:nvGraphicFramePr>
        <p:xfrm>
          <a:off x="4583113" y="1628775"/>
          <a:ext cx="3136900" cy="939800"/>
        </p:xfrm>
        <a:graphic>
          <a:graphicData uri="http://schemas.openxmlformats.org/presentationml/2006/ole">
            <mc:AlternateContent xmlns:mc="http://schemas.openxmlformats.org/markup-compatibility/2006">
              <mc:Choice xmlns:v="urn:schemas-microsoft-com:vml" Requires="v">
                <p:oleObj spid="_x0000_s318466" r:id="rId3" imgW="3137217" imgH="940117" progId="Equation.DSMT4">
                  <p:embed/>
                </p:oleObj>
              </mc:Choice>
              <mc:Fallback>
                <p:oleObj r:id="rId3" imgW="3137217" imgH="940117" progId="Equation.DSMT4">
                  <p:embed/>
                  <p:pic>
                    <p:nvPicPr>
                      <p:cNvPr id="43010" name="对象 430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3113" y="1628775"/>
                        <a:ext cx="31369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3011" name="对象 43011"/>
          <p:cNvGraphicFramePr>
            <a:graphicFrameLocks noChangeAspect="1"/>
          </p:cNvGraphicFramePr>
          <p:nvPr/>
        </p:nvGraphicFramePr>
        <p:xfrm>
          <a:off x="4440238" y="3213100"/>
          <a:ext cx="3390900" cy="914400"/>
        </p:xfrm>
        <a:graphic>
          <a:graphicData uri="http://schemas.openxmlformats.org/presentationml/2006/ole">
            <mc:AlternateContent xmlns:mc="http://schemas.openxmlformats.org/markup-compatibility/2006">
              <mc:Choice xmlns:v="urn:schemas-microsoft-com:vml" Requires="v">
                <p:oleObj spid="_x0000_s318467" r:id="rId5" imgW="3391217" imgH="914717" progId="Equation.DSMT4">
                  <p:embed/>
                </p:oleObj>
              </mc:Choice>
              <mc:Fallback>
                <p:oleObj r:id="rId5" imgW="3391217" imgH="914717" progId="Equation.DSMT4">
                  <p:embed/>
                  <p:pic>
                    <p:nvPicPr>
                      <p:cNvPr id="43011" name="对象 430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0238" y="3213100"/>
                        <a:ext cx="33909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153761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3"/>
          <p:cNvSpPr>
            <a:spLocks noGrp="1" noRot="1" noChangeArrowheads="1"/>
          </p:cNvSpPr>
          <p:nvPr>
            <p:ph type="body" idx="4294967295"/>
          </p:nvPr>
        </p:nvSpPr>
        <p:spPr>
          <a:xfrm>
            <a:off x="1825625" y="1052513"/>
            <a:ext cx="8540750" cy="5046662"/>
          </a:xfrm>
        </p:spPr>
        <p:txBody>
          <a:bodyPr/>
          <a:lstStyle/>
          <a:p>
            <a:pPr eaLnBrk="1" hangingPunct="1"/>
            <a:r>
              <a:rPr lang="zh-CN" altLang="en-US">
                <a:solidFill>
                  <a:srgbClr val="000000"/>
                </a:solidFill>
                <a:latin typeface="Times New Roman" panose="02020603050405020304" pitchFamily="18" charset="0"/>
                <a:cs typeface="Times New Roman" panose="02020603050405020304" pitchFamily="18" charset="0"/>
              </a:rPr>
              <a:t>对例</a:t>
            </a:r>
            <a:r>
              <a:rPr lang="en-US" altLang="zh-CN">
                <a:solidFill>
                  <a:srgbClr val="000000"/>
                </a:solidFill>
                <a:latin typeface="Times New Roman" panose="02020603050405020304" pitchFamily="18" charset="0"/>
                <a:cs typeface="Times New Roman" panose="02020603050405020304" pitchFamily="18" charset="0"/>
              </a:rPr>
              <a:t>6.3.1</a:t>
            </a:r>
            <a:r>
              <a:rPr lang="zh-CN" altLang="en-US">
                <a:solidFill>
                  <a:srgbClr val="000000"/>
                </a:solidFill>
                <a:latin typeface="Times New Roman" panose="02020603050405020304" pitchFamily="18" charset="0"/>
                <a:cs typeface="Times New Roman" panose="02020603050405020304" pitchFamily="18" charset="0"/>
              </a:rPr>
              <a:t>采用（使用平方距离的）类平均法进行聚类。一开始将</a:t>
            </a:r>
            <a:r>
              <a:rPr lang="en-US" altLang="zh-CN" b="1" i="1">
                <a:solidFill>
                  <a:srgbClr val="000000"/>
                </a:solidFill>
                <a:latin typeface="Times New Roman" panose="02020603050405020304" pitchFamily="18" charset="0"/>
                <a:cs typeface="Times New Roman" panose="02020603050405020304" pitchFamily="18" charset="0"/>
              </a:rPr>
              <a:t>D</a:t>
            </a:r>
            <a:r>
              <a:rPr lang="en-US" altLang="zh-CN" baseline="-25000">
                <a:solidFill>
                  <a:srgbClr val="000000"/>
                </a:solidFill>
                <a:latin typeface="Times New Roman" panose="02020603050405020304" pitchFamily="18" charset="0"/>
                <a:cs typeface="Times New Roman" panose="02020603050405020304" pitchFamily="18" charset="0"/>
              </a:rPr>
              <a:t>(0)</a:t>
            </a:r>
            <a:r>
              <a:rPr lang="zh-CN" altLang="en-US">
                <a:solidFill>
                  <a:srgbClr val="000000"/>
                </a:solidFill>
                <a:latin typeface="Times New Roman" panose="02020603050405020304" pitchFamily="18" charset="0"/>
                <a:cs typeface="Times New Roman" panose="02020603050405020304" pitchFamily="18" charset="0"/>
              </a:rPr>
              <a:t>的每个元素都平方，并记作</a:t>
            </a:r>
            <a:r>
              <a:rPr lang="en-US" altLang="zh-CN">
                <a:solidFill>
                  <a:srgbClr val="000000"/>
                </a:solidFill>
                <a:latin typeface="Times New Roman" panose="02020603050405020304" pitchFamily="18" charset="0"/>
                <a:cs typeface="Times New Roman" panose="02020603050405020304" pitchFamily="18" charset="0"/>
              </a:rPr>
              <a:t>      </a:t>
            </a:r>
            <a:r>
              <a:rPr lang="zh-CN" altLang="en-US">
                <a:solidFill>
                  <a:srgbClr val="000000"/>
                </a:solidFill>
                <a:latin typeface="Times New Roman" panose="02020603050405020304" pitchFamily="18" charset="0"/>
                <a:cs typeface="Times New Roman" panose="02020603050405020304" pitchFamily="18" charset="0"/>
              </a:rPr>
              <a:t>。</a:t>
            </a:r>
          </a:p>
        </p:txBody>
      </p:sp>
      <p:graphicFrame>
        <p:nvGraphicFramePr>
          <p:cNvPr id="44034" name="对象 44034"/>
          <p:cNvGraphicFramePr>
            <a:graphicFrameLocks noChangeAspect="1"/>
          </p:cNvGraphicFramePr>
          <p:nvPr/>
        </p:nvGraphicFramePr>
        <p:xfrm>
          <a:off x="9191625" y="1557338"/>
          <a:ext cx="571500" cy="508000"/>
        </p:xfrm>
        <a:graphic>
          <a:graphicData uri="http://schemas.openxmlformats.org/presentationml/2006/ole">
            <mc:AlternateContent xmlns:mc="http://schemas.openxmlformats.org/markup-compatibility/2006">
              <mc:Choice xmlns:v="urn:schemas-microsoft-com:vml" Requires="v">
                <p:oleObj spid="_x0000_s319490" r:id="rId3" imgW="571817" imgH="508317" progId="Equation.DSMT4">
                  <p:embed/>
                </p:oleObj>
              </mc:Choice>
              <mc:Fallback>
                <p:oleObj r:id="rId3" imgW="571817" imgH="508317" progId="Equation.DSMT4">
                  <p:embed/>
                  <p:pic>
                    <p:nvPicPr>
                      <p:cNvPr id="44034" name="对象 440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91625" y="1557338"/>
                        <a:ext cx="5715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4036" name="表格 44035"/>
          <p:cNvGraphicFramePr/>
          <p:nvPr/>
        </p:nvGraphicFramePr>
        <p:xfrm>
          <a:off x="1992313" y="2949576"/>
          <a:ext cx="8208963" cy="2640013"/>
        </p:xfrm>
        <a:graphic>
          <a:graphicData uri="http://schemas.openxmlformats.org/drawingml/2006/table">
            <a:tbl>
              <a:tblPr/>
              <a:tblGrid>
                <a:gridCol w="1368425">
                  <a:extLst>
                    <a:ext uri="{9D8B030D-6E8A-4147-A177-3AD203B41FA5}">
                      <a16:colId xmlns:a16="http://schemas.microsoft.com/office/drawing/2014/main" val="20000"/>
                    </a:ext>
                  </a:extLst>
                </a:gridCol>
                <a:gridCol w="1368425">
                  <a:extLst>
                    <a:ext uri="{9D8B030D-6E8A-4147-A177-3AD203B41FA5}">
                      <a16:colId xmlns:a16="http://schemas.microsoft.com/office/drawing/2014/main" val="20001"/>
                    </a:ext>
                  </a:extLst>
                </a:gridCol>
                <a:gridCol w="1366838">
                  <a:extLst>
                    <a:ext uri="{9D8B030D-6E8A-4147-A177-3AD203B41FA5}">
                      <a16:colId xmlns:a16="http://schemas.microsoft.com/office/drawing/2014/main" val="20002"/>
                    </a:ext>
                  </a:extLst>
                </a:gridCol>
                <a:gridCol w="1368425">
                  <a:extLst>
                    <a:ext uri="{9D8B030D-6E8A-4147-A177-3AD203B41FA5}">
                      <a16:colId xmlns:a16="http://schemas.microsoft.com/office/drawing/2014/main" val="20003"/>
                    </a:ext>
                  </a:extLst>
                </a:gridCol>
                <a:gridCol w="1368425">
                  <a:extLst>
                    <a:ext uri="{9D8B030D-6E8A-4147-A177-3AD203B41FA5}">
                      <a16:colId xmlns:a16="http://schemas.microsoft.com/office/drawing/2014/main" val="20004"/>
                    </a:ext>
                  </a:extLst>
                </a:gridCol>
                <a:gridCol w="1368425">
                  <a:extLst>
                    <a:ext uri="{9D8B030D-6E8A-4147-A177-3AD203B41FA5}">
                      <a16:colId xmlns:a16="http://schemas.microsoft.com/office/drawing/2014/main" val="20005"/>
                    </a:ext>
                  </a:extLst>
                </a:gridCol>
              </a:tblGrid>
              <a:tr h="439738">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1</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2</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3</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4</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5</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9737">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1</a:t>
                      </a:r>
                      <a:endParaRPr lang="zh-CN" altLang="en-US" sz="2000" dirty="0">
                        <a:solidFill>
                          <a:srgbClr val="000000"/>
                        </a:solidFill>
                        <a:latin typeface="宋体" charset="-122"/>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0</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41325">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2</a:t>
                      </a:r>
                      <a:endParaRPr lang="zh-CN" altLang="en-US" sz="2000" dirty="0">
                        <a:solidFill>
                          <a:srgbClr val="000000"/>
                        </a:solidFill>
                        <a:latin typeface="宋体" charset="-122"/>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1</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0</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439738">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3</a:t>
                      </a:r>
                      <a:endParaRPr lang="zh-CN" altLang="en-US" sz="2000" dirty="0">
                        <a:solidFill>
                          <a:srgbClr val="000000"/>
                        </a:solidFill>
                        <a:latin typeface="宋体" charset="-122"/>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25</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16</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0</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439737">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4</a:t>
                      </a:r>
                      <a:endParaRPr lang="zh-CN" altLang="en-US" sz="2000" dirty="0">
                        <a:solidFill>
                          <a:srgbClr val="000000"/>
                        </a:solidFill>
                        <a:latin typeface="宋体" charset="-122"/>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49</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36</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4</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0</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439738">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5</a:t>
                      </a:r>
                      <a:endParaRPr lang="zh-CN" altLang="en-US" sz="2000" dirty="0">
                        <a:solidFill>
                          <a:srgbClr val="000000"/>
                        </a:solidFill>
                        <a:latin typeface="宋体" charset="-122"/>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100</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81</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25</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9</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0</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44086" name="对象 44076"/>
          <p:cNvGraphicFramePr>
            <a:graphicFrameLocks noChangeAspect="1"/>
          </p:cNvGraphicFramePr>
          <p:nvPr/>
        </p:nvGraphicFramePr>
        <p:xfrm>
          <a:off x="5918200" y="2459038"/>
          <a:ext cx="419100" cy="381000"/>
        </p:xfrm>
        <a:graphic>
          <a:graphicData uri="http://schemas.openxmlformats.org/presentationml/2006/ole">
            <mc:AlternateContent xmlns:mc="http://schemas.openxmlformats.org/markup-compatibility/2006">
              <mc:Choice xmlns:v="urn:schemas-microsoft-com:vml" Requires="v">
                <p:oleObj spid="_x0000_s319491" r:id="rId5" imgW="419599" imgH="381482" progId="Equation.DSMT4">
                  <p:embed/>
                </p:oleObj>
              </mc:Choice>
              <mc:Fallback>
                <p:oleObj r:id="rId5" imgW="419599" imgH="381482" progId="Equation.DSMT4">
                  <p:embed/>
                  <p:pic>
                    <p:nvPicPr>
                      <p:cNvPr id="44086" name="对象 4407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18200" y="2459038"/>
                        <a:ext cx="4191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4087" name="矩形 11"/>
          <p:cNvSpPr>
            <a:spLocks noChangeArrowheads="1"/>
          </p:cNvSpPr>
          <p:nvPr/>
        </p:nvSpPr>
        <p:spPr bwMode="auto">
          <a:xfrm>
            <a:off x="1992313" y="2420938"/>
            <a:ext cx="1090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7030A0"/>
                </a:solidFill>
                <a:latin typeface="黑体" panose="02010609060101010101" pitchFamily="49" charset="-122"/>
                <a:ea typeface="黑体" panose="02010609060101010101" pitchFamily="49" charset="-122"/>
              </a:rPr>
              <a:t>表</a:t>
            </a:r>
            <a:r>
              <a:rPr lang="en-US" altLang="zh-CN" sz="2000">
                <a:solidFill>
                  <a:srgbClr val="7030A0"/>
                </a:solidFill>
                <a:latin typeface="黑体" panose="02010609060101010101" pitchFamily="49" charset="-122"/>
                <a:ea typeface="黑体" panose="02010609060101010101" pitchFamily="49" charset="-122"/>
              </a:rPr>
              <a:t>6.3.6</a:t>
            </a:r>
            <a:endParaRPr lang="zh-CN" altLang="en-US" sz="200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489020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rrowheads="1"/>
          </p:cNvSpPr>
          <p:nvPr>
            <p:ph type="title" idx="4294967295"/>
          </p:nvPr>
        </p:nvSpPr>
        <p:spPr>
          <a:xfrm>
            <a:off x="2590800" y="1219200"/>
            <a:ext cx="6096000" cy="381000"/>
          </a:xfrm>
        </p:spPr>
        <p:txBody>
          <a:bodyPr>
            <a:normAutofit fontScale="90000"/>
          </a:bodyPr>
          <a:lstStyle/>
          <a:p>
            <a:pPr eaLnBrk="1" hangingPunct="1"/>
            <a:r>
              <a:rPr lang="en-US" altLang="zh-CN" sz="4000">
                <a:latin typeface="Times New Roman" panose="02020603050405020304" pitchFamily="18" charset="0"/>
                <a:cs typeface="Times New Roman" panose="02020603050405020304" pitchFamily="18" charset="0"/>
              </a:rPr>
              <a:t>2  </a:t>
            </a:r>
            <a:r>
              <a:rPr lang="zh-CN" altLang="en-US" sz="4000">
                <a:latin typeface="Times New Roman" panose="02020603050405020304" pitchFamily="18" charset="0"/>
                <a:cs typeface="Times New Roman" panose="02020603050405020304" pitchFamily="18" charset="0"/>
              </a:rPr>
              <a:t>距离和相似系数</a:t>
            </a:r>
          </a:p>
        </p:txBody>
      </p:sp>
      <p:sp>
        <p:nvSpPr>
          <p:cNvPr id="8194" name="Rectangle 3"/>
          <p:cNvSpPr>
            <a:spLocks noGrp="1" noRot="1" noChangeArrowheads="1"/>
          </p:cNvSpPr>
          <p:nvPr>
            <p:ph type="body" idx="4294967295"/>
          </p:nvPr>
        </p:nvSpPr>
        <p:spPr>
          <a:xfrm>
            <a:off x="2438400" y="2057400"/>
            <a:ext cx="7924800" cy="4267200"/>
          </a:xfrm>
        </p:spPr>
        <p:txBody>
          <a:bodyPr/>
          <a:lstStyle/>
          <a:p>
            <a:pPr eaLnBrk="1" hangingPunct="1"/>
            <a:r>
              <a:rPr lang="zh-CN" altLang="en-US">
                <a:solidFill>
                  <a:srgbClr val="000000"/>
                </a:solidFill>
              </a:rPr>
              <a:t>相似性度量：</a:t>
            </a:r>
            <a:r>
              <a:rPr lang="zh-CN" altLang="en-US">
                <a:solidFill>
                  <a:srgbClr val="2D2D8A"/>
                </a:solidFill>
              </a:rPr>
              <a:t>距离</a:t>
            </a:r>
            <a:r>
              <a:rPr lang="zh-CN" altLang="en-US">
                <a:solidFill>
                  <a:srgbClr val="000000"/>
                </a:solidFill>
              </a:rPr>
              <a:t>和</a:t>
            </a:r>
            <a:r>
              <a:rPr lang="zh-CN" altLang="en-US">
                <a:solidFill>
                  <a:srgbClr val="2D2D8A"/>
                </a:solidFill>
              </a:rPr>
              <a:t>相似系数</a:t>
            </a:r>
            <a:r>
              <a:rPr lang="zh-CN" altLang="en-US">
                <a:solidFill>
                  <a:srgbClr val="000000"/>
                </a:solidFill>
              </a:rPr>
              <a:t>。</a:t>
            </a:r>
          </a:p>
          <a:p>
            <a:pPr eaLnBrk="1" hangingPunct="1"/>
            <a:r>
              <a:rPr lang="zh-CN" altLang="en-US">
                <a:solidFill>
                  <a:srgbClr val="000000"/>
                </a:solidFill>
              </a:rPr>
              <a:t>距离常用来度量样品之间的相似性，相似系数常用来度量变量之间的相似性。</a:t>
            </a:r>
          </a:p>
          <a:p>
            <a:pPr eaLnBrk="1" hangingPunct="1"/>
            <a:r>
              <a:rPr lang="zh-CN" altLang="en-US">
                <a:solidFill>
                  <a:srgbClr val="000000"/>
                </a:solidFill>
              </a:rPr>
              <a:t>样品之间的距离和相似系数有着各种不同的定义，而这些定义与变量的类型有着非常密切的关系。</a:t>
            </a:r>
          </a:p>
        </p:txBody>
      </p:sp>
    </p:spTree>
    <p:extLst>
      <p:ext uri="{BB962C8B-B14F-4D97-AF65-F5344CB8AC3E}">
        <p14:creationId xmlns:p14="http://schemas.microsoft.com/office/powerpoint/2010/main" val="11123117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58" name="内容占位符 45057"/>
          <p:cNvGraphicFramePr>
            <a:graphicFrameLocks noGrp="1"/>
          </p:cNvGraphicFramePr>
          <p:nvPr>
            <p:ph idx="4294967295"/>
          </p:nvPr>
        </p:nvGraphicFramePr>
        <p:xfrm>
          <a:off x="1847851" y="1052513"/>
          <a:ext cx="8569325" cy="2303463"/>
        </p:xfrm>
        <a:graphic>
          <a:graphicData uri="http://schemas.openxmlformats.org/drawingml/2006/table">
            <a:tbl>
              <a:tblPr/>
              <a:tblGrid>
                <a:gridCol w="1714500">
                  <a:extLst>
                    <a:ext uri="{9D8B030D-6E8A-4147-A177-3AD203B41FA5}">
                      <a16:colId xmlns:a16="http://schemas.microsoft.com/office/drawing/2014/main" val="20000"/>
                    </a:ext>
                  </a:extLst>
                </a:gridCol>
                <a:gridCol w="1712913">
                  <a:extLst>
                    <a:ext uri="{9D8B030D-6E8A-4147-A177-3AD203B41FA5}">
                      <a16:colId xmlns:a16="http://schemas.microsoft.com/office/drawing/2014/main" val="20001"/>
                    </a:ext>
                  </a:extLst>
                </a:gridCol>
                <a:gridCol w="1714500">
                  <a:extLst>
                    <a:ext uri="{9D8B030D-6E8A-4147-A177-3AD203B41FA5}">
                      <a16:colId xmlns:a16="http://schemas.microsoft.com/office/drawing/2014/main" val="20002"/>
                    </a:ext>
                  </a:extLst>
                </a:gridCol>
                <a:gridCol w="1712912">
                  <a:extLst>
                    <a:ext uri="{9D8B030D-6E8A-4147-A177-3AD203B41FA5}">
                      <a16:colId xmlns:a16="http://schemas.microsoft.com/office/drawing/2014/main" val="20003"/>
                    </a:ext>
                  </a:extLst>
                </a:gridCol>
                <a:gridCol w="1714500">
                  <a:extLst>
                    <a:ext uri="{9D8B030D-6E8A-4147-A177-3AD203B41FA5}">
                      <a16:colId xmlns:a16="http://schemas.microsoft.com/office/drawing/2014/main" val="20004"/>
                    </a:ext>
                  </a:extLst>
                </a:gridCol>
              </a:tblGrid>
              <a:tr h="460375">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6</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3</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4</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5</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1963">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6</a:t>
                      </a:r>
                      <a:endParaRPr lang="zh-CN" altLang="en-US" sz="2000" dirty="0">
                        <a:solidFill>
                          <a:srgbClr val="000000"/>
                        </a:solidFill>
                        <a:latin typeface="宋体" charset="-122"/>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0</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60375">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3</a:t>
                      </a:r>
                      <a:endParaRPr lang="zh-CN" altLang="en-US" sz="2000" dirty="0">
                        <a:solidFill>
                          <a:srgbClr val="000000"/>
                        </a:solidFill>
                        <a:latin typeface="宋体" charset="-122"/>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20.5</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0</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460375">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4</a:t>
                      </a:r>
                      <a:endParaRPr lang="zh-CN" altLang="en-US" sz="2000" dirty="0">
                        <a:solidFill>
                          <a:srgbClr val="000000"/>
                        </a:solidFill>
                        <a:latin typeface="宋体" charset="-122"/>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42.5</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4</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0</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460375">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5</a:t>
                      </a:r>
                      <a:endParaRPr lang="zh-CN" altLang="en-US" sz="2000" dirty="0">
                        <a:solidFill>
                          <a:srgbClr val="000000"/>
                        </a:solidFill>
                        <a:latin typeface="宋体" charset="-122"/>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90.5</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25</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9</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0</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5095" name="矩形 6"/>
          <p:cNvSpPr>
            <a:spLocks noChangeArrowheads="1"/>
          </p:cNvSpPr>
          <p:nvPr/>
        </p:nvSpPr>
        <p:spPr bwMode="auto">
          <a:xfrm>
            <a:off x="1847850" y="549275"/>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7030A0"/>
                </a:solidFill>
                <a:latin typeface="黑体" panose="02010609060101010101" pitchFamily="49" charset="-122"/>
                <a:ea typeface="黑体" panose="02010609060101010101" pitchFamily="49" charset="-122"/>
              </a:rPr>
              <a:t>表</a:t>
            </a:r>
            <a:r>
              <a:rPr lang="en-US" altLang="zh-CN" sz="2000">
                <a:solidFill>
                  <a:srgbClr val="7030A0"/>
                </a:solidFill>
                <a:latin typeface="黑体" panose="02010609060101010101" pitchFamily="49" charset="-122"/>
                <a:ea typeface="黑体" panose="02010609060101010101" pitchFamily="49" charset="-122"/>
              </a:rPr>
              <a:t>6.3.7</a:t>
            </a:r>
            <a:endParaRPr lang="zh-CN" altLang="en-US" sz="2000">
              <a:solidFill>
                <a:srgbClr val="7030A0"/>
              </a:solidFill>
              <a:latin typeface="黑体" panose="02010609060101010101" pitchFamily="49" charset="-122"/>
              <a:ea typeface="黑体" panose="02010609060101010101" pitchFamily="49" charset="-122"/>
            </a:endParaRPr>
          </a:p>
        </p:txBody>
      </p:sp>
      <p:graphicFrame>
        <p:nvGraphicFramePr>
          <p:cNvPr id="45096" name="对象 45088"/>
          <p:cNvGraphicFramePr>
            <a:graphicFrameLocks noChangeAspect="1"/>
          </p:cNvGraphicFramePr>
          <p:nvPr/>
        </p:nvGraphicFramePr>
        <p:xfrm>
          <a:off x="5918200" y="587375"/>
          <a:ext cx="393700" cy="381000"/>
        </p:xfrm>
        <a:graphic>
          <a:graphicData uri="http://schemas.openxmlformats.org/presentationml/2006/ole">
            <mc:AlternateContent xmlns:mc="http://schemas.openxmlformats.org/markup-compatibility/2006">
              <mc:Choice xmlns:v="urn:schemas-microsoft-com:vml" Requires="v">
                <p:oleObj spid="_x0000_s320514" r:id="rId3" imgW="394188" imgH="381482" progId="Equation.DSMT4">
                  <p:embed/>
                </p:oleObj>
              </mc:Choice>
              <mc:Fallback>
                <p:oleObj r:id="rId3" imgW="394188" imgH="381482" progId="Equation.DSMT4">
                  <p:embed/>
                  <p:pic>
                    <p:nvPicPr>
                      <p:cNvPr id="45096" name="对象 450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8200" y="587375"/>
                        <a:ext cx="3937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090" name="表格 45089"/>
          <p:cNvGraphicFramePr/>
          <p:nvPr/>
        </p:nvGraphicFramePr>
        <p:xfrm>
          <a:off x="1919288" y="4292600"/>
          <a:ext cx="8424863" cy="1976438"/>
        </p:xfrm>
        <a:graphic>
          <a:graphicData uri="http://schemas.openxmlformats.org/drawingml/2006/table">
            <a:tbl>
              <a:tblPr/>
              <a:tblGrid>
                <a:gridCol w="2106613">
                  <a:extLst>
                    <a:ext uri="{9D8B030D-6E8A-4147-A177-3AD203B41FA5}">
                      <a16:colId xmlns:a16="http://schemas.microsoft.com/office/drawing/2014/main" val="20000"/>
                    </a:ext>
                  </a:extLst>
                </a:gridCol>
                <a:gridCol w="2106612">
                  <a:extLst>
                    <a:ext uri="{9D8B030D-6E8A-4147-A177-3AD203B41FA5}">
                      <a16:colId xmlns:a16="http://schemas.microsoft.com/office/drawing/2014/main" val="20001"/>
                    </a:ext>
                  </a:extLst>
                </a:gridCol>
                <a:gridCol w="2105025">
                  <a:extLst>
                    <a:ext uri="{9D8B030D-6E8A-4147-A177-3AD203B41FA5}">
                      <a16:colId xmlns:a16="http://schemas.microsoft.com/office/drawing/2014/main" val="20002"/>
                    </a:ext>
                  </a:extLst>
                </a:gridCol>
                <a:gridCol w="2106613">
                  <a:extLst>
                    <a:ext uri="{9D8B030D-6E8A-4147-A177-3AD203B41FA5}">
                      <a16:colId xmlns:a16="http://schemas.microsoft.com/office/drawing/2014/main" val="20003"/>
                    </a:ext>
                  </a:extLst>
                </a:gridCol>
              </a:tblGrid>
              <a:tr h="493713">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6</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7</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5</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3712">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6</a:t>
                      </a:r>
                      <a:endParaRPr lang="zh-CN" altLang="en-US" sz="2000" dirty="0">
                        <a:solidFill>
                          <a:srgbClr val="000000"/>
                        </a:solidFill>
                        <a:latin typeface="宋体" charset="-122"/>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0</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9530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7</a:t>
                      </a:r>
                      <a:endParaRPr lang="zh-CN" altLang="en-US" sz="2000" dirty="0">
                        <a:solidFill>
                          <a:srgbClr val="000000"/>
                        </a:solidFill>
                        <a:latin typeface="宋体" charset="-122"/>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31.5</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0</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493713">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5</a:t>
                      </a:r>
                      <a:endParaRPr lang="zh-CN" altLang="en-US" sz="2000" dirty="0">
                        <a:solidFill>
                          <a:srgbClr val="000000"/>
                        </a:solidFill>
                        <a:latin typeface="宋体" charset="-122"/>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90.5</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17</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0</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5124" name="矩形 9"/>
          <p:cNvSpPr>
            <a:spLocks noChangeArrowheads="1"/>
          </p:cNvSpPr>
          <p:nvPr/>
        </p:nvSpPr>
        <p:spPr bwMode="auto">
          <a:xfrm>
            <a:off x="1919288" y="3789363"/>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7030A0"/>
                </a:solidFill>
                <a:latin typeface="黑体" panose="02010609060101010101" pitchFamily="49" charset="-122"/>
                <a:ea typeface="黑体" panose="02010609060101010101" pitchFamily="49" charset="-122"/>
              </a:rPr>
              <a:t>表</a:t>
            </a:r>
            <a:r>
              <a:rPr lang="en-US" altLang="zh-CN" sz="2000">
                <a:solidFill>
                  <a:srgbClr val="7030A0"/>
                </a:solidFill>
                <a:latin typeface="黑体" panose="02010609060101010101" pitchFamily="49" charset="-122"/>
                <a:ea typeface="黑体" panose="02010609060101010101" pitchFamily="49" charset="-122"/>
              </a:rPr>
              <a:t>6.3.8</a:t>
            </a:r>
            <a:endParaRPr lang="zh-CN" altLang="en-US" sz="2000">
              <a:solidFill>
                <a:srgbClr val="7030A0"/>
              </a:solidFill>
              <a:latin typeface="黑体" panose="02010609060101010101" pitchFamily="49" charset="-122"/>
              <a:ea typeface="黑体" panose="02010609060101010101" pitchFamily="49" charset="-122"/>
            </a:endParaRPr>
          </a:p>
        </p:txBody>
      </p:sp>
      <p:graphicFrame>
        <p:nvGraphicFramePr>
          <p:cNvPr id="45125" name="对象 45111"/>
          <p:cNvGraphicFramePr>
            <a:graphicFrameLocks noChangeAspect="1"/>
          </p:cNvGraphicFramePr>
          <p:nvPr/>
        </p:nvGraphicFramePr>
        <p:xfrm>
          <a:off x="5911850" y="3827463"/>
          <a:ext cx="431800" cy="381000"/>
        </p:xfrm>
        <a:graphic>
          <a:graphicData uri="http://schemas.openxmlformats.org/presentationml/2006/ole">
            <mc:AlternateContent xmlns:mc="http://schemas.openxmlformats.org/markup-compatibility/2006">
              <mc:Choice xmlns:v="urn:schemas-microsoft-com:vml" Requires="v">
                <p:oleObj spid="_x0000_s320515" r:id="rId5" imgW="432304" imgH="381482" progId="Equation.DSMT4">
                  <p:embed/>
                </p:oleObj>
              </mc:Choice>
              <mc:Fallback>
                <p:oleObj r:id="rId5" imgW="432304" imgH="381482" progId="Equation.DSMT4">
                  <p:embed/>
                  <p:pic>
                    <p:nvPicPr>
                      <p:cNvPr id="45125" name="对象 451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11850" y="3827463"/>
                        <a:ext cx="431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515685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2" name="内容占位符 46081"/>
          <p:cNvGraphicFramePr>
            <a:graphicFrameLocks noGrp="1"/>
          </p:cNvGraphicFramePr>
          <p:nvPr>
            <p:ph idx="4294967295"/>
          </p:nvPr>
        </p:nvGraphicFramePr>
        <p:xfrm>
          <a:off x="4697413" y="3762375"/>
          <a:ext cx="2798763" cy="533400"/>
        </p:xfrm>
        <a:graphic>
          <a:graphicData uri="http://schemas.openxmlformats.org/drawingml/2006/table">
            <a:tbl>
              <a:tblPr/>
              <a:tblGrid>
                <a:gridCol w="933450">
                  <a:extLst>
                    <a:ext uri="{9D8B030D-6E8A-4147-A177-3AD203B41FA5}">
                      <a16:colId xmlns:a16="http://schemas.microsoft.com/office/drawing/2014/main" val="20000"/>
                    </a:ext>
                  </a:extLst>
                </a:gridCol>
                <a:gridCol w="931863">
                  <a:extLst>
                    <a:ext uri="{9D8B030D-6E8A-4147-A177-3AD203B41FA5}">
                      <a16:colId xmlns:a16="http://schemas.microsoft.com/office/drawing/2014/main" val="20001"/>
                    </a:ext>
                  </a:extLst>
                </a:gridCol>
                <a:gridCol w="933450">
                  <a:extLst>
                    <a:ext uri="{9D8B030D-6E8A-4147-A177-3AD203B41FA5}">
                      <a16:colId xmlns:a16="http://schemas.microsoft.com/office/drawing/2014/main" val="20002"/>
                    </a:ext>
                  </a:extLst>
                </a:gridCol>
              </a:tblGrid>
              <a:tr h="17780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1000" dirty="0">
                        <a:latin typeface="Times New Roman" pitchFamily="2" charset="0"/>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000" i="1" dirty="0">
                          <a:latin typeface="Times New Roman" pitchFamily="2" charset="0"/>
                          <a:ea typeface="Courier New" pitchFamily="1" charset="0"/>
                        </a:rPr>
                        <a:t>G</a:t>
                      </a:r>
                      <a:r>
                        <a:rPr lang="en-US" altLang="x-none" sz="1000" baseline="-25000" dirty="0">
                          <a:latin typeface="Times New Roman" pitchFamily="2" charset="0"/>
                          <a:ea typeface="Courier New" pitchFamily="1" charset="0"/>
                        </a:rPr>
                        <a:t>6</a:t>
                      </a:r>
                      <a:endParaRPr lang="zh-CN" altLang="en-US" sz="1000" dirty="0">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000" i="1" dirty="0">
                          <a:latin typeface="Times New Roman" pitchFamily="2" charset="0"/>
                          <a:ea typeface="Courier New" pitchFamily="1" charset="0"/>
                        </a:rPr>
                        <a:t>G</a:t>
                      </a:r>
                      <a:r>
                        <a:rPr lang="en-US" altLang="x-none" sz="1000" baseline="-25000" dirty="0">
                          <a:latin typeface="Times New Roman" pitchFamily="2" charset="0"/>
                          <a:ea typeface="Courier New" pitchFamily="1" charset="0"/>
                        </a:rPr>
                        <a:t>8</a:t>
                      </a:r>
                      <a:endParaRPr lang="zh-CN" altLang="en-US" sz="1000" dirty="0">
                        <a:latin typeface="宋体" charset="-122"/>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780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000" i="1" dirty="0">
                          <a:latin typeface="Times New Roman" pitchFamily="2" charset="0"/>
                          <a:ea typeface="Courier New" pitchFamily="1" charset="0"/>
                        </a:rPr>
                        <a:t>G</a:t>
                      </a:r>
                      <a:r>
                        <a:rPr lang="en-US" altLang="x-none" sz="1000" baseline="-25000" dirty="0">
                          <a:latin typeface="Times New Roman" pitchFamily="2" charset="0"/>
                          <a:ea typeface="Courier New" pitchFamily="1" charset="0"/>
                        </a:rPr>
                        <a:t>6</a:t>
                      </a:r>
                      <a:endParaRPr lang="zh-CN" altLang="en-US" sz="1000" dirty="0">
                        <a:latin typeface="宋体" charset="-122"/>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000" dirty="0">
                          <a:latin typeface="Times New Roman" pitchFamily="2" charset="0"/>
                          <a:ea typeface="Courier New" pitchFamily="1" charset="0"/>
                        </a:rPr>
                        <a:t>0</a:t>
                      </a:r>
                      <a:endParaRPr lang="zh-CN" altLang="en-US" sz="1000" dirty="0">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1000" dirty="0">
                        <a:latin typeface="Times New Roman" pitchFamily="2" charset="0"/>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17780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000" i="1" dirty="0">
                          <a:latin typeface="Times New Roman" pitchFamily="2" charset="0"/>
                          <a:ea typeface="Courier New" pitchFamily="1" charset="0"/>
                        </a:rPr>
                        <a:t>G</a:t>
                      </a:r>
                      <a:r>
                        <a:rPr lang="en-US" altLang="x-none" sz="1000" baseline="-25000" dirty="0">
                          <a:latin typeface="Times New Roman" pitchFamily="2" charset="0"/>
                          <a:ea typeface="Courier New" pitchFamily="1" charset="0"/>
                        </a:rPr>
                        <a:t>8</a:t>
                      </a:r>
                      <a:endParaRPr lang="zh-CN" altLang="en-US" sz="1000" dirty="0">
                        <a:latin typeface="宋体" charset="-122"/>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000" dirty="0">
                          <a:latin typeface="Times New Roman" pitchFamily="2" charset="0"/>
                          <a:ea typeface="Courier New" pitchFamily="1" charset="0"/>
                        </a:rPr>
                        <a:t>51.17</a:t>
                      </a:r>
                      <a:endParaRPr lang="zh-CN" altLang="en-US" sz="1000" dirty="0">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000" dirty="0">
                          <a:latin typeface="Times New Roman" pitchFamily="2" charset="0"/>
                          <a:ea typeface="Courier New" pitchFamily="1" charset="0"/>
                        </a:rPr>
                        <a:t>0</a:t>
                      </a:r>
                      <a:endParaRPr lang="zh-CN" altLang="en-US" sz="1000" dirty="0">
                        <a:latin typeface="宋体" charset="-122"/>
                        <a:ea typeface="Courier New" pitchFamily="1" charset="0"/>
                      </a:endParaRPr>
                    </a:p>
                  </a:txBody>
                  <a:tcPr marL="68580" marR="68580" marT="0" marB="0" anchor="ctr">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46099" name="Picture 3"/>
          <p:cNvPicPr>
            <a:picLocks noChangeAspect="1" noChangeArrowheads="1"/>
          </p:cNvPicPr>
          <p:nvPr/>
        </p:nvPicPr>
        <p:blipFill>
          <a:blip r:embed="rId3">
            <a:extLst>
              <a:ext uri="{28A0092B-C50C-407E-A947-70E740481C1C}">
                <a14:useLocalDpi xmlns:a14="http://schemas.microsoft.com/office/drawing/2010/main" val="0"/>
              </a:ext>
            </a:extLst>
          </a:blip>
          <a:srcRect t="1372" b="13585"/>
          <a:stretch>
            <a:fillRect/>
          </a:stretch>
        </p:blipFill>
        <p:spPr bwMode="auto">
          <a:xfrm>
            <a:off x="3792538" y="2565401"/>
            <a:ext cx="4622800"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00" name="矩形 7"/>
          <p:cNvSpPr>
            <a:spLocks noChangeArrowheads="1"/>
          </p:cNvSpPr>
          <p:nvPr/>
        </p:nvSpPr>
        <p:spPr bwMode="auto">
          <a:xfrm>
            <a:off x="4583113" y="5949950"/>
            <a:ext cx="3135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7030A0"/>
                </a:solidFill>
                <a:latin typeface="黑体" panose="02010609060101010101" pitchFamily="49" charset="-122"/>
                <a:ea typeface="黑体" panose="02010609060101010101" pitchFamily="49" charset="-122"/>
              </a:rPr>
              <a:t>图</a:t>
            </a:r>
            <a:r>
              <a:rPr lang="en-US" altLang="zh-CN" sz="2000">
                <a:solidFill>
                  <a:srgbClr val="7030A0"/>
                </a:solidFill>
                <a:latin typeface="黑体" panose="02010609060101010101" pitchFamily="49" charset="-122"/>
                <a:ea typeface="黑体" panose="02010609060101010101" pitchFamily="49" charset="-122"/>
              </a:rPr>
              <a:t>6.3.8  </a:t>
            </a:r>
            <a:r>
              <a:rPr lang="zh-CN" altLang="en-US" sz="2000">
                <a:solidFill>
                  <a:srgbClr val="7030A0"/>
                </a:solidFill>
                <a:latin typeface="黑体" panose="02010609060101010101" pitchFamily="49" charset="-122"/>
                <a:ea typeface="黑体" panose="02010609060101010101" pitchFamily="49" charset="-122"/>
              </a:rPr>
              <a:t>类平均法树形图</a:t>
            </a:r>
          </a:p>
        </p:txBody>
      </p:sp>
      <p:graphicFrame>
        <p:nvGraphicFramePr>
          <p:cNvPr id="46098" name="表格 46097"/>
          <p:cNvGraphicFramePr/>
          <p:nvPr/>
        </p:nvGraphicFramePr>
        <p:xfrm>
          <a:off x="1919288" y="1052513"/>
          <a:ext cx="8424863" cy="1223963"/>
        </p:xfrm>
        <a:graphic>
          <a:graphicData uri="http://schemas.openxmlformats.org/drawingml/2006/table">
            <a:tbl>
              <a:tblPr/>
              <a:tblGrid>
                <a:gridCol w="2808288">
                  <a:extLst>
                    <a:ext uri="{9D8B030D-6E8A-4147-A177-3AD203B41FA5}">
                      <a16:colId xmlns:a16="http://schemas.microsoft.com/office/drawing/2014/main" val="20000"/>
                    </a:ext>
                  </a:extLst>
                </a:gridCol>
                <a:gridCol w="2809875">
                  <a:extLst>
                    <a:ext uri="{9D8B030D-6E8A-4147-A177-3AD203B41FA5}">
                      <a16:colId xmlns:a16="http://schemas.microsoft.com/office/drawing/2014/main" val="20001"/>
                    </a:ext>
                  </a:extLst>
                </a:gridCol>
                <a:gridCol w="2806700">
                  <a:extLst>
                    <a:ext uri="{9D8B030D-6E8A-4147-A177-3AD203B41FA5}">
                      <a16:colId xmlns:a16="http://schemas.microsoft.com/office/drawing/2014/main" val="20002"/>
                    </a:ext>
                  </a:extLst>
                </a:gridCol>
              </a:tblGrid>
              <a:tr h="407988">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6</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8</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7987">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6</a:t>
                      </a:r>
                      <a:endParaRPr lang="zh-CN" altLang="en-US" sz="2000" dirty="0">
                        <a:solidFill>
                          <a:srgbClr val="000000"/>
                        </a:solidFill>
                        <a:latin typeface="宋体" charset="-122"/>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0</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07988">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8</a:t>
                      </a:r>
                      <a:endParaRPr lang="zh-CN" altLang="en-US" sz="2000" dirty="0">
                        <a:solidFill>
                          <a:srgbClr val="000000"/>
                        </a:solidFill>
                        <a:latin typeface="宋体" charset="-122"/>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51.17</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0</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6119" name="矩形 9"/>
          <p:cNvSpPr>
            <a:spLocks noChangeArrowheads="1"/>
          </p:cNvSpPr>
          <p:nvPr/>
        </p:nvSpPr>
        <p:spPr bwMode="auto">
          <a:xfrm>
            <a:off x="1919288" y="549275"/>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7030A0"/>
                </a:solidFill>
                <a:latin typeface="黑体" panose="02010609060101010101" pitchFamily="49" charset="-122"/>
                <a:ea typeface="黑体" panose="02010609060101010101" pitchFamily="49" charset="-122"/>
              </a:rPr>
              <a:t>表</a:t>
            </a:r>
            <a:r>
              <a:rPr lang="en-US" altLang="zh-CN" sz="2000">
                <a:solidFill>
                  <a:srgbClr val="7030A0"/>
                </a:solidFill>
                <a:latin typeface="黑体" panose="02010609060101010101" pitchFamily="49" charset="-122"/>
                <a:ea typeface="黑体" panose="02010609060101010101" pitchFamily="49" charset="-122"/>
              </a:rPr>
              <a:t>6.3.9</a:t>
            </a:r>
            <a:endParaRPr lang="zh-CN" altLang="en-US" sz="2000">
              <a:solidFill>
                <a:srgbClr val="7030A0"/>
              </a:solidFill>
              <a:latin typeface="黑体" panose="02010609060101010101" pitchFamily="49" charset="-122"/>
              <a:ea typeface="黑体" panose="02010609060101010101" pitchFamily="49" charset="-122"/>
            </a:endParaRPr>
          </a:p>
        </p:txBody>
      </p:sp>
      <p:graphicFrame>
        <p:nvGraphicFramePr>
          <p:cNvPr id="46120" name="对象 46112"/>
          <p:cNvGraphicFramePr>
            <a:graphicFrameLocks noChangeAspect="1"/>
          </p:cNvGraphicFramePr>
          <p:nvPr/>
        </p:nvGraphicFramePr>
        <p:xfrm>
          <a:off x="5846763" y="587375"/>
          <a:ext cx="419100" cy="381000"/>
        </p:xfrm>
        <a:graphic>
          <a:graphicData uri="http://schemas.openxmlformats.org/presentationml/2006/ole">
            <mc:AlternateContent xmlns:mc="http://schemas.openxmlformats.org/markup-compatibility/2006">
              <mc:Choice xmlns:v="urn:schemas-microsoft-com:vml" Requires="v">
                <p:oleObj spid="_x0000_s321538" r:id="rId4" imgW="419599" imgH="381482" progId="Equation.DSMT4">
                  <p:embed/>
                </p:oleObj>
              </mc:Choice>
              <mc:Fallback>
                <p:oleObj r:id="rId4" imgW="419599" imgH="381482" progId="Equation.DSMT4">
                  <p:embed/>
                  <p:pic>
                    <p:nvPicPr>
                      <p:cNvPr id="46120" name="对象 461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6763" y="587375"/>
                        <a:ext cx="4191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849408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Rot="1" noChangeArrowheads="1"/>
          </p:cNvSpPr>
          <p:nvPr>
            <p:ph type="title" idx="4294967295"/>
          </p:nvPr>
        </p:nvSpPr>
        <p:spPr>
          <a:xfrm>
            <a:off x="2438400" y="838200"/>
            <a:ext cx="6096000" cy="381000"/>
          </a:xfrm>
        </p:spPr>
        <p:txBody>
          <a:bodyPr>
            <a:normAutofit fontScale="90000"/>
          </a:bodyPr>
          <a:lstStyle/>
          <a:p>
            <a:pPr eaLnBrk="1" hangingPunct="1"/>
            <a:r>
              <a:rPr lang="zh-CN" altLang="en-US" smtClean="0"/>
              <a:t>五、重心法</a:t>
            </a:r>
          </a:p>
        </p:txBody>
      </p:sp>
      <p:sp>
        <p:nvSpPr>
          <p:cNvPr id="47106" name="Rectangle 3"/>
          <p:cNvSpPr>
            <a:spLocks noGrp="1" noRot="1" noChangeArrowheads="1"/>
          </p:cNvSpPr>
          <p:nvPr>
            <p:ph type="body" idx="4294967295"/>
          </p:nvPr>
        </p:nvSpPr>
        <p:spPr>
          <a:xfrm>
            <a:off x="2286000" y="1600200"/>
            <a:ext cx="8382000" cy="4419600"/>
          </a:xfrm>
        </p:spPr>
        <p:txBody>
          <a:bodyPr/>
          <a:lstStyle/>
          <a:p>
            <a:r>
              <a:rPr lang="zh-CN" altLang="en-US">
                <a:solidFill>
                  <a:srgbClr val="000000"/>
                </a:solidFill>
                <a:latin typeface="Times New Roman" panose="02020603050405020304" pitchFamily="18" charset="0"/>
                <a:cs typeface="Times New Roman" panose="02020603050405020304" pitchFamily="18" charset="0"/>
              </a:rPr>
              <a:t>类与类之间的距离定义为它们的重心</a:t>
            </a:r>
            <a:r>
              <a:rPr lang="en-US" altLang="zh-CN">
                <a:solidFill>
                  <a:srgbClr val="000000"/>
                </a:solidFill>
                <a:latin typeface="Times New Roman" panose="02020603050405020304" pitchFamily="18" charset="0"/>
                <a:cs typeface="Times New Roman" panose="02020603050405020304" pitchFamily="18" charset="0"/>
              </a:rPr>
              <a:t>(</a:t>
            </a:r>
            <a:r>
              <a:rPr lang="zh-CN" altLang="en-US">
                <a:solidFill>
                  <a:srgbClr val="000000"/>
                </a:solidFill>
                <a:latin typeface="Times New Roman" panose="02020603050405020304" pitchFamily="18" charset="0"/>
                <a:cs typeface="Times New Roman" panose="02020603050405020304" pitchFamily="18" charset="0"/>
              </a:rPr>
              <a:t>均值</a:t>
            </a:r>
            <a:r>
              <a:rPr lang="en-US" altLang="zh-CN">
                <a:solidFill>
                  <a:srgbClr val="000000"/>
                </a:solidFill>
                <a:latin typeface="Times New Roman" panose="02020603050405020304" pitchFamily="18" charset="0"/>
                <a:cs typeface="Times New Roman" panose="02020603050405020304" pitchFamily="18" charset="0"/>
              </a:rPr>
              <a:t>)</a:t>
            </a:r>
            <a:r>
              <a:rPr lang="zh-CN" altLang="en-US">
                <a:solidFill>
                  <a:srgbClr val="000000"/>
                </a:solidFill>
                <a:latin typeface="Times New Roman" panose="02020603050405020304" pitchFamily="18" charset="0"/>
                <a:cs typeface="Times New Roman" panose="02020603050405020304" pitchFamily="18" charset="0"/>
              </a:rPr>
              <a:t>之间的欧氏距离。设</a:t>
            </a:r>
            <a:r>
              <a:rPr lang="en-US" altLang="zh-CN" i="1">
                <a:solidFill>
                  <a:srgbClr val="000000"/>
                </a:solidFill>
                <a:latin typeface="Times New Roman" panose="02020603050405020304" pitchFamily="18" charset="0"/>
                <a:cs typeface="Times New Roman" panose="02020603050405020304" pitchFamily="18" charset="0"/>
              </a:rPr>
              <a:t>G</a:t>
            </a:r>
            <a:r>
              <a:rPr lang="en-US" altLang="zh-CN" i="1" baseline="-25000">
                <a:solidFill>
                  <a:srgbClr val="000000"/>
                </a:solidFill>
                <a:latin typeface="Times New Roman" panose="02020603050405020304" pitchFamily="18" charset="0"/>
                <a:cs typeface="Times New Roman" panose="02020603050405020304" pitchFamily="18" charset="0"/>
              </a:rPr>
              <a:t>K</a:t>
            </a:r>
            <a:r>
              <a:rPr lang="zh-CN" altLang="en-US">
                <a:solidFill>
                  <a:srgbClr val="000000"/>
                </a:solidFill>
                <a:latin typeface="Times New Roman" panose="02020603050405020304" pitchFamily="18" charset="0"/>
                <a:cs typeface="Times New Roman" panose="02020603050405020304" pitchFamily="18" charset="0"/>
              </a:rPr>
              <a:t>和</a:t>
            </a:r>
            <a:r>
              <a:rPr lang="en-US" altLang="zh-CN" i="1">
                <a:solidFill>
                  <a:srgbClr val="000000"/>
                </a:solidFill>
                <a:latin typeface="Times New Roman" panose="02020603050405020304" pitchFamily="18" charset="0"/>
                <a:cs typeface="Times New Roman" panose="02020603050405020304" pitchFamily="18" charset="0"/>
              </a:rPr>
              <a:t>G</a:t>
            </a:r>
            <a:r>
              <a:rPr lang="en-US" altLang="zh-CN" i="1" baseline="-25000">
                <a:solidFill>
                  <a:srgbClr val="000000"/>
                </a:solidFill>
                <a:latin typeface="Times New Roman" panose="02020603050405020304" pitchFamily="18" charset="0"/>
                <a:cs typeface="Times New Roman" panose="02020603050405020304" pitchFamily="18" charset="0"/>
              </a:rPr>
              <a:t>L</a:t>
            </a:r>
            <a:r>
              <a:rPr lang="zh-CN" altLang="en-US">
                <a:solidFill>
                  <a:srgbClr val="000000"/>
                </a:solidFill>
                <a:latin typeface="Times New Roman" panose="02020603050405020304" pitchFamily="18" charset="0"/>
                <a:cs typeface="Times New Roman" panose="02020603050405020304" pitchFamily="18" charset="0"/>
              </a:rPr>
              <a:t>的重心分别为</a:t>
            </a:r>
            <a:r>
              <a:rPr lang="en-US" altLang="zh-CN">
                <a:solidFill>
                  <a:srgbClr val="000000"/>
                </a:solidFill>
                <a:latin typeface="Times New Roman" panose="02020603050405020304" pitchFamily="18" charset="0"/>
                <a:cs typeface="Times New Roman" panose="02020603050405020304" pitchFamily="18" charset="0"/>
              </a:rPr>
              <a:t>	     </a:t>
            </a:r>
            <a:r>
              <a:rPr lang="zh-CN" altLang="en-US">
                <a:solidFill>
                  <a:srgbClr val="000000"/>
                </a:solidFill>
                <a:latin typeface="Times New Roman" panose="02020603050405020304" pitchFamily="18" charset="0"/>
                <a:cs typeface="Times New Roman" panose="02020603050405020304" pitchFamily="18" charset="0"/>
              </a:rPr>
              <a:t>，则</a:t>
            </a:r>
            <a:r>
              <a:rPr lang="en-US" altLang="zh-CN" i="1">
                <a:solidFill>
                  <a:srgbClr val="000000"/>
                </a:solidFill>
                <a:latin typeface="Times New Roman" panose="02020603050405020304" pitchFamily="18" charset="0"/>
                <a:cs typeface="Times New Roman" panose="02020603050405020304" pitchFamily="18" charset="0"/>
              </a:rPr>
              <a:t>G</a:t>
            </a:r>
            <a:r>
              <a:rPr lang="en-US" altLang="zh-CN" i="1" baseline="-25000">
                <a:solidFill>
                  <a:srgbClr val="000000"/>
                </a:solidFill>
                <a:latin typeface="Times New Roman" panose="02020603050405020304" pitchFamily="18" charset="0"/>
                <a:cs typeface="Times New Roman" panose="02020603050405020304" pitchFamily="18" charset="0"/>
              </a:rPr>
              <a:t>K</a:t>
            </a:r>
            <a:r>
              <a:rPr lang="zh-CN" altLang="en-US">
                <a:solidFill>
                  <a:srgbClr val="000000"/>
                </a:solidFill>
                <a:latin typeface="Times New Roman" panose="02020603050405020304" pitchFamily="18" charset="0"/>
                <a:cs typeface="Times New Roman" panose="02020603050405020304" pitchFamily="18" charset="0"/>
              </a:rPr>
              <a:t>与</a:t>
            </a:r>
            <a:r>
              <a:rPr lang="en-US" altLang="zh-CN" i="1">
                <a:solidFill>
                  <a:srgbClr val="000000"/>
                </a:solidFill>
                <a:latin typeface="Times New Roman" panose="02020603050405020304" pitchFamily="18" charset="0"/>
                <a:cs typeface="Times New Roman" panose="02020603050405020304" pitchFamily="18" charset="0"/>
              </a:rPr>
              <a:t>G</a:t>
            </a:r>
            <a:r>
              <a:rPr lang="en-US" altLang="zh-CN" i="1" baseline="-25000">
                <a:solidFill>
                  <a:srgbClr val="000000"/>
                </a:solidFill>
                <a:latin typeface="Times New Roman" panose="02020603050405020304" pitchFamily="18" charset="0"/>
                <a:cs typeface="Times New Roman" panose="02020603050405020304" pitchFamily="18" charset="0"/>
              </a:rPr>
              <a:t>L</a:t>
            </a:r>
            <a:r>
              <a:rPr lang="zh-CN" altLang="en-US">
                <a:solidFill>
                  <a:srgbClr val="000000"/>
                </a:solidFill>
                <a:latin typeface="Times New Roman" panose="02020603050405020304" pitchFamily="18" charset="0"/>
                <a:cs typeface="Times New Roman" panose="02020603050405020304" pitchFamily="18" charset="0"/>
              </a:rPr>
              <a:t>之间的平方距离为</a:t>
            </a:r>
          </a:p>
          <a:p>
            <a:endParaRPr lang="en-US" altLang="zh-CN">
              <a:solidFill>
                <a:srgbClr val="000000"/>
              </a:solidFill>
              <a:latin typeface="Times New Roman" panose="02020603050405020304" pitchFamily="18" charset="0"/>
              <a:cs typeface="Times New Roman" panose="02020603050405020304" pitchFamily="18" charset="0"/>
            </a:endParaRPr>
          </a:p>
          <a:p>
            <a:r>
              <a:rPr lang="zh-CN" altLang="en-US">
                <a:solidFill>
                  <a:srgbClr val="000000"/>
                </a:solidFill>
                <a:latin typeface="Times New Roman" panose="02020603050405020304" pitchFamily="18" charset="0"/>
                <a:cs typeface="Times New Roman" panose="02020603050405020304" pitchFamily="18" charset="0"/>
              </a:rPr>
              <a:t>这种系统聚类法称为</a:t>
            </a:r>
            <a:r>
              <a:rPr lang="zh-CN" altLang="en-US">
                <a:solidFill>
                  <a:srgbClr val="2D2D8A"/>
                </a:solidFill>
                <a:latin typeface="Times New Roman" panose="02020603050405020304" pitchFamily="18" charset="0"/>
                <a:cs typeface="Times New Roman" panose="02020603050405020304" pitchFamily="18" charset="0"/>
              </a:rPr>
              <a:t>重心法</a:t>
            </a:r>
            <a:r>
              <a:rPr lang="en-US" altLang="zh-CN">
                <a:solidFill>
                  <a:srgbClr val="000000"/>
                </a:solidFill>
                <a:latin typeface="Times New Roman" panose="02020603050405020304" pitchFamily="18" charset="0"/>
                <a:cs typeface="Times New Roman" panose="02020603050405020304" pitchFamily="18" charset="0"/>
              </a:rPr>
              <a:t>(centroid hierarchical method)</a:t>
            </a:r>
            <a:r>
              <a:rPr lang="zh-CN" altLang="en-US">
                <a:solidFill>
                  <a:srgbClr val="000000"/>
                </a:solidFill>
                <a:latin typeface="Times New Roman" panose="02020603050405020304" pitchFamily="18" charset="0"/>
                <a:cs typeface="Times New Roman" panose="02020603050405020304" pitchFamily="18" charset="0"/>
              </a:rPr>
              <a:t>，如图</a:t>
            </a:r>
            <a:r>
              <a:rPr lang="en-US" altLang="zh-CN">
                <a:solidFill>
                  <a:srgbClr val="000000"/>
                </a:solidFill>
                <a:latin typeface="Times New Roman" panose="02020603050405020304" pitchFamily="18" charset="0"/>
                <a:cs typeface="Times New Roman" panose="02020603050405020304" pitchFamily="18" charset="0"/>
              </a:rPr>
              <a:t>6.3.9</a:t>
            </a:r>
            <a:r>
              <a:rPr lang="zh-CN" altLang="en-US">
                <a:solidFill>
                  <a:srgbClr val="000000"/>
                </a:solidFill>
                <a:latin typeface="Times New Roman" panose="02020603050405020304" pitchFamily="18" charset="0"/>
                <a:cs typeface="Times New Roman" panose="02020603050405020304" pitchFamily="18" charset="0"/>
              </a:rPr>
              <a:t>所示。它的递推公式为</a:t>
            </a:r>
          </a:p>
        </p:txBody>
      </p:sp>
      <p:graphicFrame>
        <p:nvGraphicFramePr>
          <p:cNvPr id="47107" name="对象 47107"/>
          <p:cNvGraphicFramePr>
            <a:graphicFrameLocks noChangeAspect="1"/>
          </p:cNvGraphicFramePr>
          <p:nvPr/>
        </p:nvGraphicFramePr>
        <p:xfrm>
          <a:off x="8153400" y="2133600"/>
          <a:ext cx="1092200" cy="431800"/>
        </p:xfrm>
        <a:graphic>
          <a:graphicData uri="http://schemas.openxmlformats.org/presentationml/2006/ole">
            <mc:AlternateContent xmlns:mc="http://schemas.openxmlformats.org/markup-compatibility/2006">
              <mc:Choice xmlns:v="urn:schemas-microsoft-com:vml" Requires="v">
                <p:oleObj spid="_x0000_s322562" r:id="rId3" imgW="1092517" imgH="432117" progId="Equation.DSMT4">
                  <p:embed/>
                </p:oleObj>
              </mc:Choice>
              <mc:Fallback>
                <p:oleObj r:id="rId3" imgW="1092517" imgH="432117" progId="Equation.DSMT4">
                  <p:embed/>
                  <p:pic>
                    <p:nvPicPr>
                      <p:cNvPr id="47107" name="对象 4710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2133600"/>
                        <a:ext cx="10922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108" name="对象 47108"/>
          <p:cNvGraphicFramePr>
            <a:graphicFrameLocks noChangeAspect="1"/>
          </p:cNvGraphicFramePr>
          <p:nvPr/>
        </p:nvGraphicFramePr>
        <p:xfrm>
          <a:off x="3581400" y="2819400"/>
          <a:ext cx="4940300" cy="660400"/>
        </p:xfrm>
        <a:graphic>
          <a:graphicData uri="http://schemas.openxmlformats.org/presentationml/2006/ole">
            <mc:AlternateContent xmlns:mc="http://schemas.openxmlformats.org/markup-compatibility/2006">
              <mc:Choice xmlns:v="urn:schemas-microsoft-com:vml" Requires="v">
                <p:oleObj spid="_x0000_s322563" r:id="rId5" imgW="4938474" imgH="660430" progId="Equation.DSMT4">
                  <p:embed/>
                </p:oleObj>
              </mc:Choice>
              <mc:Fallback>
                <p:oleObj r:id="rId5" imgW="4938474" imgH="660430" progId="Equation.DSMT4">
                  <p:embed/>
                  <p:pic>
                    <p:nvPicPr>
                      <p:cNvPr id="47108" name="对象 4710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2819400"/>
                        <a:ext cx="49403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109" name="对象 47109"/>
          <p:cNvGraphicFramePr>
            <a:graphicFrameLocks noChangeAspect="1"/>
          </p:cNvGraphicFramePr>
          <p:nvPr/>
        </p:nvGraphicFramePr>
        <p:xfrm>
          <a:off x="3581400" y="4724400"/>
          <a:ext cx="5041900" cy="914400"/>
        </p:xfrm>
        <a:graphic>
          <a:graphicData uri="http://schemas.openxmlformats.org/presentationml/2006/ole">
            <mc:AlternateContent xmlns:mc="http://schemas.openxmlformats.org/markup-compatibility/2006">
              <mc:Choice xmlns:v="urn:schemas-microsoft-com:vml" Requires="v">
                <p:oleObj spid="_x0000_s322564" r:id="rId7" imgW="5042217" imgH="914717" progId="Equation.DSMT4">
                  <p:embed/>
                </p:oleObj>
              </mc:Choice>
              <mc:Fallback>
                <p:oleObj r:id="rId7" imgW="5042217" imgH="914717" progId="Equation.DSMT4">
                  <p:embed/>
                  <p:pic>
                    <p:nvPicPr>
                      <p:cNvPr id="47109" name="对象 4710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1400" y="4724400"/>
                        <a:ext cx="50419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18480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3"/>
          <p:cNvSpPr>
            <a:spLocks noGrp="1" noRot="1" noChangeArrowheads="1"/>
          </p:cNvSpPr>
          <p:nvPr>
            <p:ph type="body" idx="4294967295"/>
          </p:nvPr>
        </p:nvSpPr>
        <p:spPr>
          <a:xfrm>
            <a:off x="2514600" y="2057400"/>
            <a:ext cx="8001000" cy="3962400"/>
          </a:xfrm>
        </p:spPr>
        <p:txBody>
          <a:bodyPr/>
          <a:lstStyle/>
          <a:p>
            <a:pPr eaLnBrk="1" hangingPunct="1"/>
            <a:endParaRPr lang="en-US" altLang="zh-CN"/>
          </a:p>
          <a:p>
            <a:pPr eaLnBrk="1" hangingPunct="1"/>
            <a:endParaRPr lang="en-US" altLang="zh-CN"/>
          </a:p>
          <a:p>
            <a:pPr eaLnBrk="1" hangingPunct="1"/>
            <a:endParaRPr lang="en-US" altLang="zh-CN"/>
          </a:p>
          <a:p>
            <a:pPr eaLnBrk="1" hangingPunct="1"/>
            <a:r>
              <a:rPr lang="zh-CN" altLang="en-US">
                <a:solidFill>
                  <a:srgbClr val="000000"/>
                </a:solidFill>
              </a:rPr>
              <a:t>与其他系统聚类法相比，重心法在处理异常值方面更稳健，但是在别的方面一般不如类平均法或离差平方和法的效果好。</a:t>
            </a:r>
          </a:p>
        </p:txBody>
      </p:sp>
      <p:pic>
        <p:nvPicPr>
          <p:cNvPr id="48130" name="Picture 6"/>
          <p:cNvPicPr>
            <a:picLocks noChangeAspect="1" noChangeArrowheads="1"/>
          </p:cNvPicPr>
          <p:nvPr/>
        </p:nvPicPr>
        <p:blipFill>
          <a:blip r:embed="rId3">
            <a:extLst>
              <a:ext uri="{28A0092B-C50C-407E-A947-70E740481C1C}">
                <a14:useLocalDpi xmlns:a14="http://schemas.microsoft.com/office/drawing/2010/main" val="0"/>
              </a:ext>
            </a:extLst>
          </a:blip>
          <a:srcRect b="20505"/>
          <a:stretch>
            <a:fillRect/>
          </a:stretch>
        </p:blipFill>
        <p:spPr bwMode="auto">
          <a:xfrm>
            <a:off x="3359150" y="908051"/>
            <a:ext cx="56197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矩形 4"/>
          <p:cNvSpPr>
            <a:spLocks noChangeArrowheads="1"/>
          </p:cNvSpPr>
          <p:nvPr/>
        </p:nvSpPr>
        <p:spPr bwMode="auto">
          <a:xfrm>
            <a:off x="4295776" y="2852738"/>
            <a:ext cx="2214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a:solidFill>
                  <a:srgbClr val="7030A0"/>
                </a:solidFill>
                <a:latin typeface="黑体" panose="02010609060101010101" pitchFamily="49" charset="-122"/>
                <a:ea typeface="黑体" panose="02010609060101010101" pitchFamily="49" charset="-122"/>
              </a:rPr>
              <a:t>图</a:t>
            </a:r>
            <a:r>
              <a:rPr lang="en-US" altLang="zh-CN" sz="2000">
                <a:solidFill>
                  <a:srgbClr val="7030A0"/>
                </a:solidFill>
                <a:latin typeface="黑体" panose="02010609060101010101" pitchFamily="49" charset="-122"/>
                <a:ea typeface="黑体" panose="02010609060101010101" pitchFamily="49" charset="-122"/>
              </a:rPr>
              <a:t>6.3.9  </a:t>
            </a:r>
            <a:r>
              <a:rPr lang="zh-CN" altLang="en-US" sz="2000">
                <a:solidFill>
                  <a:srgbClr val="7030A0"/>
                </a:solidFill>
                <a:latin typeface="黑体" panose="02010609060101010101" pitchFamily="49" charset="-122"/>
                <a:ea typeface="黑体" panose="02010609060101010101" pitchFamily="49" charset="-122"/>
              </a:rPr>
              <a:t>重心法：</a:t>
            </a:r>
          </a:p>
        </p:txBody>
      </p:sp>
      <p:graphicFrame>
        <p:nvGraphicFramePr>
          <p:cNvPr id="48132" name="对象 48132"/>
          <p:cNvGraphicFramePr>
            <a:graphicFrameLocks noChangeAspect="1"/>
          </p:cNvGraphicFramePr>
          <p:nvPr/>
        </p:nvGraphicFramePr>
        <p:xfrm>
          <a:off x="6550025" y="2905125"/>
          <a:ext cx="1206500" cy="368300"/>
        </p:xfrm>
        <a:graphic>
          <a:graphicData uri="http://schemas.openxmlformats.org/presentationml/2006/ole">
            <mc:AlternateContent xmlns:mc="http://schemas.openxmlformats.org/markup-compatibility/2006">
              <mc:Choice xmlns:v="urn:schemas-microsoft-com:vml" Requires="v">
                <p:oleObj spid="_x0000_s323586" r:id="rId4" imgW="1207341" imgH="368777" progId="Equation.DSMT4">
                  <p:embed/>
                </p:oleObj>
              </mc:Choice>
              <mc:Fallback>
                <p:oleObj r:id="rId4" imgW="1207341" imgH="368777" progId="Equation.DSMT4">
                  <p:embed/>
                  <p:pic>
                    <p:nvPicPr>
                      <p:cNvPr id="48132" name="对象 481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0025" y="2905125"/>
                        <a:ext cx="1206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385788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noChangeArrowheads="1"/>
          </p:cNvSpPr>
          <p:nvPr>
            <p:ph type="title" idx="4294967295"/>
          </p:nvPr>
        </p:nvSpPr>
        <p:spPr>
          <a:xfrm>
            <a:off x="2514600" y="762000"/>
            <a:ext cx="6096000" cy="381000"/>
          </a:xfrm>
        </p:spPr>
        <p:txBody>
          <a:bodyPr>
            <a:normAutofit fontScale="90000"/>
          </a:bodyPr>
          <a:lstStyle/>
          <a:p>
            <a:pPr eaLnBrk="1" hangingPunct="1"/>
            <a:r>
              <a:rPr lang="zh-CN" altLang="en-US" smtClean="0"/>
              <a:t>六、离差平方和法</a:t>
            </a:r>
            <a:r>
              <a:rPr lang="en-US" altLang="zh-CN" smtClean="0"/>
              <a:t>(Ward</a:t>
            </a:r>
            <a:r>
              <a:rPr lang="zh-CN" altLang="en-US" smtClean="0"/>
              <a:t>方法</a:t>
            </a:r>
            <a:r>
              <a:rPr lang="en-US" altLang="zh-CN" smtClean="0"/>
              <a:t>)</a:t>
            </a:r>
            <a:endParaRPr lang="zh-CN" altLang="en-US" smtClean="0"/>
          </a:p>
        </p:txBody>
      </p:sp>
      <p:sp>
        <p:nvSpPr>
          <p:cNvPr id="49154" name="内容占位符 2"/>
          <p:cNvSpPr>
            <a:spLocks noGrp="1" noChangeArrowheads="1"/>
          </p:cNvSpPr>
          <p:nvPr>
            <p:ph idx="4294967295"/>
          </p:nvPr>
        </p:nvSpPr>
        <p:spPr>
          <a:xfrm>
            <a:off x="2438400" y="1524000"/>
            <a:ext cx="8001000" cy="4953000"/>
          </a:xfrm>
        </p:spPr>
        <p:txBody>
          <a:bodyPr/>
          <a:lstStyle/>
          <a:p>
            <a:pPr eaLnBrk="1" hangingPunct="1"/>
            <a:r>
              <a:rPr lang="zh-CN" altLang="en-US">
                <a:solidFill>
                  <a:srgbClr val="000000"/>
                </a:solidFill>
                <a:latin typeface="Times New Roman" panose="02020603050405020304" pitchFamily="18" charset="0"/>
                <a:cs typeface="Times New Roman" panose="02020603050405020304" pitchFamily="18" charset="0"/>
              </a:rPr>
              <a:t>类中各样品到类重心（均值）的平方欧氏距离之和称为（</a:t>
            </a:r>
            <a:r>
              <a:rPr lang="zh-CN" altLang="en-US">
                <a:solidFill>
                  <a:srgbClr val="2D2D8A"/>
                </a:solidFill>
                <a:latin typeface="Times New Roman" panose="02020603050405020304" pitchFamily="18" charset="0"/>
                <a:cs typeface="Times New Roman" panose="02020603050405020304" pitchFamily="18" charset="0"/>
              </a:rPr>
              <a:t>类内</a:t>
            </a:r>
            <a:r>
              <a:rPr lang="zh-CN" altLang="en-US">
                <a:solidFill>
                  <a:srgbClr val="000000"/>
                </a:solidFill>
                <a:latin typeface="Times New Roman" panose="02020603050405020304" pitchFamily="18" charset="0"/>
                <a:cs typeface="Times New Roman" panose="02020603050405020304" pitchFamily="18" charset="0"/>
              </a:rPr>
              <a:t>）</a:t>
            </a:r>
            <a:r>
              <a:rPr lang="zh-CN" altLang="en-US">
                <a:solidFill>
                  <a:srgbClr val="2D2D8A"/>
                </a:solidFill>
                <a:latin typeface="Times New Roman" panose="02020603050405020304" pitchFamily="18" charset="0"/>
                <a:cs typeface="Times New Roman" panose="02020603050405020304" pitchFamily="18" charset="0"/>
              </a:rPr>
              <a:t>离差平方和</a:t>
            </a:r>
            <a:r>
              <a:rPr lang="zh-CN" altLang="en-US">
                <a:solidFill>
                  <a:srgbClr val="000000"/>
                </a:solidFill>
                <a:latin typeface="Times New Roman" panose="02020603050405020304" pitchFamily="18" charset="0"/>
                <a:cs typeface="Times New Roman" panose="02020603050405020304" pitchFamily="18" charset="0"/>
              </a:rPr>
              <a:t>。设类</a:t>
            </a:r>
            <a:r>
              <a:rPr lang="en-US" altLang="zh-CN" i="1">
                <a:solidFill>
                  <a:srgbClr val="000000"/>
                </a:solidFill>
                <a:latin typeface="Times New Roman" panose="02020603050405020304" pitchFamily="18" charset="0"/>
                <a:cs typeface="Times New Roman" panose="02020603050405020304" pitchFamily="18" charset="0"/>
              </a:rPr>
              <a:t>G</a:t>
            </a:r>
            <a:r>
              <a:rPr lang="en-US" altLang="zh-CN" i="1" baseline="-25000">
                <a:solidFill>
                  <a:srgbClr val="000000"/>
                </a:solidFill>
                <a:latin typeface="Times New Roman" panose="02020603050405020304" pitchFamily="18" charset="0"/>
                <a:cs typeface="Times New Roman" panose="02020603050405020304" pitchFamily="18" charset="0"/>
              </a:rPr>
              <a:t>K</a:t>
            </a:r>
            <a:r>
              <a:rPr lang="zh-CN" altLang="en-US">
                <a:solidFill>
                  <a:srgbClr val="000000"/>
                </a:solidFill>
                <a:latin typeface="Times New Roman" panose="02020603050405020304" pitchFamily="18" charset="0"/>
                <a:cs typeface="Times New Roman" panose="02020603050405020304" pitchFamily="18" charset="0"/>
              </a:rPr>
              <a:t>和</a:t>
            </a:r>
            <a:r>
              <a:rPr lang="en-US" altLang="zh-CN" i="1">
                <a:solidFill>
                  <a:srgbClr val="000000"/>
                </a:solidFill>
                <a:latin typeface="Times New Roman" panose="02020603050405020304" pitchFamily="18" charset="0"/>
                <a:cs typeface="Times New Roman" panose="02020603050405020304" pitchFamily="18" charset="0"/>
              </a:rPr>
              <a:t>G</a:t>
            </a:r>
            <a:r>
              <a:rPr lang="en-US" altLang="zh-CN" i="1" baseline="-25000">
                <a:solidFill>
                  <a:srgbClr val="000000"/>
                </a:solidFill>
                <a:latin typeface="Times New Roman" panose="02020603050405020304" pitchFamily="18" charset="0"/>
                <a:cs typeface="Times New Roman" panose="02020603050405020304" pitchFamily="18" charset="0"/>
              </a:rPr>
              <a:t>L</a:t>
            </a:r>
            <a:r>
              <a:rPr lang="zh-CN" altLang="en-US">
                <a:solidFill>
                  <a:srgbClr val="000000"/>
                </a:solidFill>
                <a:latin typeface="Times New Roman" panose="02020603050405020304" pitchFamily="18" charset="0"/>
                <a:cs typeface="Times New Roman" panose="02020603050405020304" pitchFamily="18" charset="0"/>
              </a:rPr>
              <a:t>合并成新类</a:t>
            </a:r>
            <a:r>
              <a:rPr lang="en-US" altLang="zh-CN" i="1">
                <a:solidFill>
                  <a:srgbClr val="000000"/>
                </a:solidFill>
                <a:latin typeface="Times New Roman" panose="02020603050405020304" pitchFamily="18" charset="0"/>
                <a:cs typeface="Times New Roman" panose="02020603050405020304" pitchFamily="18" charset="0"/>
              </a:rPr>
              <a:t>G</a:t>
            </a:r>
            <a:r>
              <a:rPr lang="en-US" altLang="zh-CN" i="1" baseline="-25000">
                <a:solidFill>
                  <a:srgbClr val="000000"/>
                </a:solidFill>
                <a:latin typeface="Times New Roman" panose="02020603050405020304" pitchFamily="18" charset="0"/>
                <a:cs typeface="Times New Roman" panose="02020603050405020304" pitchFamily="18" charset="0"/>
              </a:rPr>
              <a:t>M</a:t>
            </a:r>
            <a:r>
              <a:rPr lang="zh-CN" altLang="en-US">
                <a:solidFill>
                  <a:srgbClr val="000000"/>
                </a:solidFill>
                <a:latin typeface="Times New Roman" panose="02020603050405020304" pitchFamily="18" charset="0"/>
                <a:cs typeface="Times New Roman" panose="02020603050405020304" pitchFamily="18" charset="0"/>
              </a:rPr>
              <a:t>，则</a:t>
            </a:r>
            <a:r>
              <a:rPr lang="en-US" altLang="zh-CN" i="1">
                <a:solidFill>
                  <a:srgbClr val="000000"/>
                </a:solidFill>
                <a:latin typeface="Times New Roman" panose="02020603050405020304" pitchFamily="18" charset="0"/>
                <a:cs typeface="Times New Roman" panose="02020603050405020304" pitchFamily="18" charset="0"/>
              </a:rPr>
              <a:t>G</a:t>
            </a:r>
            <a:r>
              <a:rPr lang="en-US" altLang="zh-CN" i="1" baseline="-25000">
                <a:solidFill>
                  <a:srgbClr val="000000"/>
                </a:solidFill>
                <a:latin typeface="Times New Roman" panose="02020603050405020304" pitchFamily="18" charset="0"/>
                <a:cs typeface="Times New Roman" panose="02020603050405020304" pitchFamily="18" charset="0"/>
              </a:rPr>
              <a:t>K</a:t>
            </a:r>
            <a:r>
              <a:rPr lang="en-US" altLang="zh-CN">
                <a:solidFill>
                  <a:srgbClr val="000000"/>
                </a:solidFill>
                <a:latin typeface="Times New Roman" panose="02020603050405020304" pitchFamily="18" charset="0"/>
                <a:cs typeface="Times New Roman" panose="02020603050405020304" pitchFamily="18" charset="0"/>
              </a:rPr>
              <a:t>,</a:t>
            </a:r>
            <a:r>
              <a:rPr lang="en-US" altLang="zh-CN" i="1">
                <a:solidFill>
                  <a:srgbClr val="000000"/>
                </a:solidFill>
                <a:latin typeface="Times New Roman" panose="02020603050405020304" pitchFamily="18" charset="0"/>
                <a:cs typeface="Times New Roman" panose="02020603050405020304" pitchFamily="18" charset="0"/>
              </a:rPr>
              <a:t>G</a:t>
            </a:r>
            <a:r>
              <a:rPr lang="en-US" altLang="zh-CN" i="1" baseline="-25000">
                <a:solidFill>
                  <a:srgbClr val="000000"/>
                </a:solidFill>
                <a:latin typeface="Times New Roman" panose="02020603050405020304" pitchFamily="18" charset="0"/>
                <a:cs typeface="Times New Roman" panose="02020603050405020304" pitchFamily="18" charset="0"/>
              </a:rPr>
              <a:t>L</a:t>
            </a:r>
            <a:r>
              <a:rPr lang="zh-CN" altLang="en-US">
                <a:solidFill>
                  <a:srgbClr val="000000"/>
                </a:solidFill>
                <a:latin typeface="Times New Roman" panose="02020603050405020304" pitchFamily="18" charset="0"/>
                <a:cs typeface="Times New Roman" panose="02020603050405020304" pitchFamily="18" charset="0"/>
              </a:rPr>
              <a:t>和</a:t>
            </a:r>
            <a:r>
              <a:rPr lang="en-US" altLang="zh-CN" i="1">
                <a:solidFill>
                  <a:srgbClr val="000000"/>
                </a:solidFill>
                <a:latin typeface="Times New Roman" panose="02020603050405020304" pitchFamily="18" charset="0"/>
                <a:cs typeface="Times New Roman" panose="02020603050405020304" pitchFamily="18" charset="0"/>
              </a:rPr>
              <a:t>G</a:t>
            </a:r>
            <a:r>
              <a:rPr lang="en-US" altLang="zh-CN" i="1" baseline="-25000">
                <a:solidFill>
                  <a:srgbClr val="000000"/>
                </a:solidFill>
                <a:latin typeface="Times New Roman" panose="02020603050405020304" pitchFamily="18" charset="0"/>
                <a:cs typeface="Times New Roman" panose="02020603050405020304" pitchFamily="18" charset="0"/>
              </a:rPr>
              <a:t>M</a:t>
            </a:r>
            <a:r>
              <a:rPr lang="zh-CN" altLang="en-US">
                <a:solidFill>
                  <a:srgbClr val="000000"/>
                </a:solidFill>
                <a:latin typeface="Times New Roman" panose="02020603050405020304" pitchFamily="18" charset="0"/>
                <a:cs typeface="Times New Roman" panose="02020603050405020304" pitchFamily="18" charset="0"/>
              </a:rPr>
              <a:t>的离差平方和分别是</a:t>
            </a:r>
            <a:endParaRPr lang="en-US" altLang="zh-CN">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a:solidFill>
                  <a:srgbClr val="000000"/>
                </a:solidFill>
              </a:rPr>
              <a:t>	</a:t>
            </a:r>
            <a:r>
              <a:rPr lang="zh-CN" altLang="en-US">
                <a:solidFill>
                  <a:srgbClr val="000000"/>
                </a:solidFill>
              </a:rPr>
              <a:t>它们反映了各自类内样品的分散程度。</a:t>
            </a:r>
            <a:endParaRPr lang="zh-CN" altLang="en-US">
              <a:solidFill>
                <a:srgbClr val="000000"/>
              </a:solidFill>
              <a:latin typeface="Times New Roman" panose="02020603050405020304" pitchFamily="18" charset="0"/>
              <a:cs typeface="Times New Roman" panose="02020603050405020304" pitchFamily="18" charset="0"/>
            </a:endParaRPr>
          </a:p>
        </p:txBody>
      </p:sp>
      <p:graphicFrame>
        <p:nvGraphicFramePr>
          <p:cNvPr id="49155" name="对象 49155"/>
          <p:cNvGraphicFramePr>
            <a:graphicFrameLocks noChangeAspect="1"/>
          </p:cNvGraphicFramePr>
          <p:nvPr/>
        </p:nvGraphicFramePr>
        <p:xfrm>
          <a:off x="4038600" y="3124200"/>
          <a:ext cx="4279900" cy="2603500"/>
        </p:xfrm>
        <a:graphic>
          <a:graphicData uri="http://schemas.openxmlformats.org/presentationml/2006/ole">
            <mc:AlternateContent xmlns:mc="http://schemas.openxmlformats.org/markup-compatibility/2006">
              <mc:Choice xmlns:v="urn:schemas-microsoft-com:vml" Requires="v">
                <p:oleObj spid="_x0000_s324610" r:id="rId3" imgW="4280217" imgH="2603817" progId="Equation.DSMT4">
                  <p:embed/>
                </p:oleObj>
              </mc:Choice>
              <mc:Fallback>
                <p:oleObj r:id="rId3" imgW="4280217" imgH="2603817" progId="Equation.DSMT4">
                  <p:embed/>
                  <p:pic>
                    <p:nvPicPr>
                      <p:cNvPr id="49155" name="对象 491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3124200"/>
                        <a:ext cx="4279900"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399743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rrowheads="1"/>
          </p:cNvSpPr>
          <p:nvPr>
            <p:ph type="title" idx="4294967295"/>
          </p:nvPr>
        </p:nvSpPr>
        <p:spPr>
          <a:xfrm>
            <a:off x="1825625" y="609600"/>
            <a:ext cx="8540750" cy="947738"/>
          </a:xfrm>
        </p:spPr>
        <p:txBody>
          <a:bodyPr/>
          <a:lstStyle/>
          <a:p>
            <a:pPr eaLnBrk="1" hangingPunct="1"/>
            <a:r>
              <a:rPr lang="zh-CN" altLang="en-US" sz="4000"/>
              <a:t>类内离差平方和的几何解释</a:t>
            </a:r>
          </a:p>
        </p:txBody>
      </p:sp>
      <p:sp>
        <p:nvSpPr>
          <p:cNvPr id="50178" name="Rectangle 3"/>
          <p:cNvSpPr>
            <a:spLocks noGrp="1" noRot="1" noChangeArrowheads="1"/>
          </p:cNvSpPr>
          <p:nvPr>
            <p:ph type="body" idx="4294967295"/>
          </p:nvPr>
        </p:nvSpPr>
        <p:spPr>
          <a:xfrm>
            <a:off x="1825625" y="1628775"/>
            <a:ext cx="8540750" cy="4470400"/>
          </a:xfrm>
        </p:spPr>
        <p:txBody>
          <a:bodyPr/>
          <a:lstStyle/>
          <a:p>
            <a:pPr eaLnBrk="1" hangingPunct="1"/>
            <a:r>
              <a:rPr lang="zh-CN" altLang="en-US">
                <a:solidFill>
                  <a:srgbClr val="000000"/>
                </a:solidFill>
                <a:latin typeface="Times New Roman" panose="02020603050405020304" pitchFamily="18" charset="0"/>
                <a:cs typeface="Times New Roman" panose="02020603050405020304" pitchFamily="18" charset="0"/>
              </a:rPr>
              <a:t>类内离差平方和</a:t>
            </a:r>
            <a:r>
              <a:rPr lang="en-US" altLang="zh-CN" i="1">
                <a:solidFill>
                  <a:srgbClr val="000000"/>
                </a:solidFill>
                <a:latin typeface="Times New Roman" panose="02020603050405020304" pitchFamily="18" charset="0"/>
                <a:cs typeface="Times New Roman" panose="02020603050405020304" pitchFamily="18" charset="0"/>
              </a:rPr>
              <a:t>W</a:t>
            </a:r>
            <a:r>
              <a:rPr lang="en-US" altLang="zh-CN" i="1" baseline="-25000">
                <a:solidFill>
                  <a:srgbClr val="000000"/>
                </a:solidFill>
                <a:latin typeface="Times New Roman" panose="02020603050405020304" pitchFamily="18" charset="0"/>
                <a:cs typeface="Times New Roman" panose="02020603050405020304" pitchFamily="18" charset="0"/>
              </a:rPr>
              <a:t>K</a:t>
            </a:r>
            <a:r>
              <a:rPr lang="zh-CN" altLang="en-US">
                <a:solidFill>
                  <a:srgbClr val="000000"/>
                </a:solidFill>
                <a:latin typeface="Times New Roman" panose="02020603050405020304" pitchFamily="18" charset="0"/>
                <a:cs typeface="Times New Roman" panose="02020603050405020304" pitchFamily="18" charset="0"/>
              </a:rPr>
              <a:t>是类</a:t>
            </a:r>
            <a:r>
              <a:rPr lang="en-US" altLang="zh-CN" i="1">
                <a:solidFill>
                  <a:srgbClr val="000000"/>
                </a:solidFill>
                <a:latin typeface="Times New Roman" panose="02020603050405020304" pitchFamily="18" charset="0"/>
                <a:cs typeface="Times New Roman" panose="02020603050405020304" pitchFamily="18" charset="0"/>
              </a:rPr>
              <a:t>G</a:t>
            </a:r>
            <a:r>
              <a:rPr lang="en-US" altLang="zh-CN" i="1" baseline="-25000">
                <a:solidFill>
                  <a:srgbClr val="000000"/>
                </a:solidFill>
                <a:latin typeface="Times New Roman" panose="02020603050405020304" pitchFamily="18" charset="0"/>
                <a:cs typeface="Times New Roman" panose="02020603050405020304" pitchFamily="18" charset="0"/>
              </a:rPr>
              <a:t>K</a:t>
            </a:r>
            <a:r>
              <a:rPr lang="zh-CN" altLang="en-US">
                <a:solidFill>
                  <a:srgbClr val="000000"/>
                </a:solidFill>
                <a:latin typeface="Times New Roman" panose="02020603050405020304" pitchFamily="18" charset="0"/>
                <a:cs typeface="Times New Roman" panose="02020603050405020304" pitchFamily="18" charset="0"/>
              </a:rPr>
              <a:t>内各点到类重心点    的直线距离之平方和。</a:t>
            </a:r>
          </a:p>
        </p:txBody>
      </p:sp>
      <p:pic>
        <p:nvPicPr>
          <p:cNvPr id="50179" name="Picture 4" descr="离差平方和法"/>
          <p:cNvPicPr>
            <a:picLocks noChangeAspect="1" noChangeArrowheads="1"/>
          </p:cNvPicPr>
          <p:nvPr/>
        </p:nvPicPr>
        <p:blipFill>
          <a:blip r:embed="rId3">
            <a:extLst>
              <a:ext uri="{28A0092B-C50C-407E-A947-70E740481C1C}">
                <a14:useLocalDpi xmlns:a14="http://schemas.microsoft.com/office/drawing/2010/main" val="0"/>
              </a:ext>
            </a:extLst>
          </a:blip>
          <a:srcRect l="8321" t="3185" r="13097" b="7942"/>
          <a:stretch>
            <a:fillRect/>
          </a:stretch>
        </p:blipFill>
        <p:spPr bwMode="auto">
          <a:xfrm>
            <a:off x="4079876" y="2636838"/>
            <a:ext cx="4391025" cy="372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0180" name="对象 50180"/>
          <p:cNvGraphicFramePr>
            <a:graphicFrameLocks noChangeAspect="1"/>
          </p:cNvGraphicFramePr>
          <p:nvPr/>
        </p:nvGraphicFramePr>
        <p:xfrm>
          <a:off x="9191625" y="1700213"/>
          <a:ext cx="368300" cy="431800"/>
        </p:xfrm>
        <a:graphic>
          <a:graphicData uri="http://schemas.openxmlformats.org/presentationml/2006/ole">
            <mc:AlternateContent xmlns:mc="http://schemas.openxmlformats.org/markup-compatibility/2006">
              <mc:Choice xmlns:v="urn:schemas-microsoft-com:vml" Requires="v">
                <p:oleObj spid="_x0000_s325634" r:id="rId4" imgW="368777" imgH="432304" progId="Equation.DSMT4">
                  <p:embed/>
                </p:oleObj>
              </mc:Choice>
              <mc:Fallback>
                <p:oleObj r:id="rId4" imgW="368777" imgH="432304" progId="Equation.DSMT4">
                  <p:embed/>
                  <p:pic>
                    <p:nvPicPr>
                      <p:cNvPr id="50180" name="对象 5018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91625" y="1700213"/>
                        <a:ext cx="3683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925030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内容占位符 2"/>
          <p:cNvSpPr>
            <a:spLocks noGrp="1" noChangeArrowheads="1"/>
          </p:cNvSpPr>
          <p:nvPr>
            <p:ph idx="4294967295"/>
          </p:nvPr>
        </p:nvSpPr>
        <p:spPr>
          <a:xfrm>
            <a:off x="2127250" y="762001"/>
            <a:ext cx="8540750" cy="5407025"/>
          </a:xfrm>
        </p:spPr>
        <p:txBody>
          <a:bodyPr/>
          <a:lstStyle/>
          <a:p>
            <a:r>
              <a:rPr lang="zh-CN" altLang="en-US">
                <a:solidFill>
                  <a:srgbClr val="000000"/>
                </a:solidFill>
                <a:latin typeface="Times New Roman" panose="02020603050405020304" pitchFamily="18" charset="0"/>
                <a:cs typeface="Times New Roman" panose="02020603050405020304" pitchFamily="18" charset="0"/>
              </a:rPr>
              <a:t>定义</a:t>
            </a:r>
            <a:r>
              <a:rPr lang="en-US" altLang="zh-CN" i="1">
                <a:solidFill>
                  <a:srgbClr val="000000"/>
                </a:solidFill>
                <a:latin typeface="Times New Roman" panose="02020603050405020304" pitchFamily="18" charset="0"/>
                <a:cs typeface="Times New Roman" panose="02020603050405020304" pitchFamily="18" charset="0"/>
              </a:rPr>
              <a:t>G</a:t>
            </a:r>
            <a:r>
              <a:rPr lang="en-US" altLang="zh-CN" i="1" baseline="-25000">
                <a:solidFill>
                  <a:srgbClr val="000000"/>
                </a:solidFill>
                <a:latin typeface="Times New Roman" panose="02020603050405020304" pitchFamily="18" charset="0"/>
                <a:cs typeface="Times New Roman" panose="02020603050405020304" pitchFamily="18" charset="0"/>
              </a:rPr>
              <a:t>K</a:t>
            </a:r>
            <a:r>
              <a:rPr lang="zh-CN" altLang="en-US">
                <a:solidFill>
                  <a:srgbClr val="000000"/>
                </a:solidFill>
                <a:latin typeface="Times New Roman" panose="02020603050405020304" pitchFamily="18" charset="0"/>
                <a:cs typeface="Times New Roman" panose="02020603050405020304" pitchFamily="18" charset="0"/>
              </a:rPr>
              <a:t>和</a:t>
            </a:r>
            <a:r>
              <a:rPr lang="en-US" altLang="zh-CN" i="1">
                <a:solidFill>
                  <a:srgbClr val="000000"/>
                </a:solidFill>
                <a:latin typeface="Times New Roman" panose="02020603050405020304" pitchFamily="18" charset="0"/>
                <a:cs typeface="Times New Roman" panose="02020603050405020304" pitchFamily="18" charset="0"/>
              </a:rPr>
              <a:t>G</a:t>
            </a:r>
            <a:r>
              <a:rPr lang="en-US" altLang="zh-CN" i="1" baseline="-25000">
                <a:solidFill>
                  <a:srgbClr val="000000"/>
                </a:solidFill>
                <a:latin typeface="Times New Roman" panose="02020603050405020304" pitchFamily="18" charset="0"/>
                <a:cs typeface="Times New Roman" panose="02020603050405020304" pitchFamily="18" charset="0"/>
              </a:rPr>
              <a:t>L</a:t>
            </a:r>
            <a:r>
              <a:rPr lang="zh-CN" altLang="en-US">
                <a:solidFill>
                  <a:srgbClr val="000000"/>
                </a:solidFill>
                <a:latin typeface="Times New Roman" panose="02020603050405020304" pitchFamily="18" charset="0"/>
                <a:cs typeface="Times New Roman" panose="02020603050405020304" pitchFamily="18" charset="0"/>
              </a:rPr>
              <a:t>之间的平方距离为</a:t>
            </a:r>
          </a:p>
          <a:p>
            <a:endParaRPr lang="en-US" altLang="zh-CN">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a:solidFill>
                  <a:srgbClr val="000000"/>
                </a:solidFill>
                <a:latin typeface="Times New Roman" panose="02020603050405020304" pitchFamily="18" charset="0"/>
                <a:cs typeface="Times New Roman" panose="02020603050405020304" pitchFamily="18" charset="0"/>
              </a:rPr>
              <a:t>	</a:t>
            </a:r>
            <a:r>
              <a:rPr lang="zh-CN" altLang="en-US">
                <a:solidFill>
                  <a:srgbClr val="000000"/>
                </a:solidFill>
                <a:latin typeface="Times New Roman" panose="02020603050405020304" pitchFamily="18" charset="0"/>
                <a:cs typeface="Times New Roman" panose="02020603050405020304" pitchFamily="18" charset="0"/>
              </a:rPr>
              <a:t>这种系统聚类法称为</a:t>
            </a:r>
            <a:r>
              <a:rPr lang="zh-CN" altLang="en-US">
                <a:solidFill>
                  <a:srgbClr val="2D2D8A"/>
                </a:solidFill>
                <a:latin typeface="Times New Roman" panose="02020603050405020304" pitchFamily="18" charset="0"/>
                <a:cs typeface="Times New Roman" panose="02020603050405020304" pitchFamily="18" charset="0"/>
              </a:rPr>
              <a:t>离差平方和法</a:t>
            </a:r>
            <a:r>
              <a:rPr lang="zh-CN" altLang="en-US">
                <a:solidFill>
                  <a:srgbClr val="000000"/>
                </a:solidFill>
                <a:latin typeface="Times New Roman" panose="02020603050405020304" pitchFamily="18" charset="0"/>
                <a:cs typeface="Times New Roman" panose="02020603050405020304" pitchFamily="18" charset="0"/>
              </a:rPr>
              <a:t>或</a:t>
            </a:r>
            <a:r>
              <a:rPr lang="en-US" altLang="zh-CN">
                <a:solidFill>
                  <a:srgbClr val="2D2D8A"/>
                </a:solidFill>
                <a:latin typeface="Times New Roman" panose="02020603050405020304" pitchFamily="18" charset="0"/>
                <a:cs typeface="Times New Roman" panose="02020603050405020304" pitchFamily="18" charset="0"/>
              </a:rPr>
              <a:t>Ward</a:t>
            </a:r>
            <a:r>
              <a:rPr lang="zh-CN" altLang="en-US">
                <a:solidFill>
                  <a:srgbClr val="2D2D8A"/>
                </a:solidFill>
                <a:latin typeface="Times New Roman" panose="02020603050405020304" pitchFamily="18" charset="0"/>
                <a:cs typeface="Times New Roman" panose="02020603050405020304" pitchFamily="18" charset="0"/>
              </a:rPr>
              <a:t>方法</a:t>
            </a:r>
            <a:r>
              <a:rPr lang="en-US" altLang="zh-CN">
                <a:solidFill>
                  <a:srgbClr val="000000"/>
                </a:solidFill>
                <a:latin typeface="Times New Roman" panose="02020603050405020304" pitchFamily="18" charset="0"/>
                <a:cs typeface="Times New Roman" panose="02020603050405020304" pitchFamily="18" charset="0"/>
              </a:rPr>
              <a:t>(Ward’s minimum variance method)</a:t>
            </a:r>
            <a:r>
              <a:rPr lang="zh-CN" altLang="en-US">
                <a:solidFill>
                  <a:srgbClr val="000000"/>
                </a:solidFill>
                <a:latin typeface="Times New Roman" panose="02020603050405020304" pitchFamily="18" charset="0"/>
                <a:cs typeface="Times New Roman" panose="02020603050405020304" pitchFamily="18" charset="0"/>
              </a:rPr>
              <a:t>。</a:t>
            </a:r>
            <a:endParaRPr lang="en-US" altLang="zh-CN">
              <a:solidFill>
                <a:srgbClr val="000000"/>
              </a:solidFill>
              <a:latin typeface="Times New Roman" panose="02020603050405020304" pitchFamily="18" charset="0"/>
              <a:cs typeface="Times New Roman" panose="02020603050405020304" pitchFamily="18" charset="0"/>
            </a:endParaRPr>
          </a:p>
          <a:p>
            <a:r>
              <a:rPr lang="en-US" altLang="zh-CN">
                <a:solidFill>
                  <a:srgbClr val="000000"/>
                </a:solidFill>
                <a:latin typeface="Times New Roman" panose="02020603050405020304" pitchFamily="18" charset="0"/>
                <a:cs typeface="Times New Roman" panose="02020603050405020304" pitchFamily="18" charset="0"/>
              </a:rPr>
              <a:t>      </a:t>
            </a:r>
            <a:r>
              <a:rPr lang="zh-CN" altLang="en-US">
                <a:solidFill>
                  <a:srgbClr val="000000"/>
                </a:solidFill>
                <a:latin typeface="Times New Roman" panose="02020603050405020304" pitchFamily="18" charset="0"/>
                <a:cs typeface="Times New Roman" panose="02020603050405020304" pitchFamily="18" charset="0"/>
              </a:rPr>
              <a:t>也可表达为</a:t>
            </a:r>
            <a:endParaRPr lang="en-US" altLang="zh-CN">
              <a:solidFill>
                <a:srgbClr val="000000"/>
              </a:solidFill>
              <a:latin typeface="Times New Roman" panose="02020603050405020304" pitchFamily="18" charset="0"/>
              <a:cs typeface="Times New Roman" panose="02020603050405020304" pitchFamily="18" charset="0"/>
            </a:endParaRPr>
          </a:p>
          <a:p>
            <a:pPr>
              <a:lnSpc>
                <a:spcPct val="200000"/>
              </a:lnSpc>
            </a:pPr>
            <a:endParaRPr lang="en-US" altLang="zh-CN">
              <a:solidFill>
                <a:srgbClr val="000000"/>
              </a:solidFill>
              <a:latin typeface="Times New Roman" panose="02020603050405020304" pitchFamily="18" charset="0"/>
              <a:cs typeface="Times New Roman" panose="02020603050405020304" pitchFamily="18" charset="0"/>
            </a:endParaRPr>
          </a:p>
          <a:p>
            <a:r>
              <a:rPr lang="zh-CN" altLang="en-US">
                <a:solidFill>
                  <a:srgbClr val="000000"/>
                </a:solidFill>
                <a:latin typeface="Times New Roman" panose="02020603050405020304" pitchFamily="18" charset="0"/>
                <a:cs typeface="Times New Roman" panose="02020603050405020304" pitchFamily="18" charset="0"/>
              </a:rPr>
              <a:t>离差平方和法使得两个大的类倾向于有较大的距离，因而不易合并；相反，两个小的类却因倾向于有较小的距离而易于合并。这往往符合我们对聚类的实际要求。</a:t>
            </a:r>
          </a:p>
        </p:txBody>
      </p:sp>
      <p:graphicFrame>
        <p:nvGraphicFramePr>
          <p:cNvPr id="51202" name="对象 51202"/>
          <p:cNvGraphicFramePr>
            <a:graphicFrameLocks noChangeAspect="1"/>
          </p:cNvGraphicFramePr>
          <p:nvPr/>
        </p:nvGraphicFramePr>
        <p:xfrm>
          <a:off x="4800600" y="1219200"/>
          <a:ext cx="2933700" cy="469900"/>
        </p:xfrm>
        <a:graphic>
          <a:graphicData uri="http://schemas.openxmlformats.org/presentationml/2006/ole">
            <mc:AlternateContent xmlns:mc="http://schemas.openxmlformats.org/markup-compatibility/2006">
              <mc:Choice xmlns:v="urn:schemas-microsoft-com:vml" Requires="v">
                <p:oleObj spid="_x0000_s326658" r:id="rId3" imgW="2934017" imgH="470217" progId="Equation.DSMT4">
                  <p:embed/>
                </p:oleObj>
              </mc:Choice>
              <mc:Fallback>
                <p:oleObj r:id="rId3" imgW="2934017" imgH="470217" progId="Equation.DSMT4">
                  <p:embed/>
                  <p:pic>
                    <p:nvPicPr>
                      <p:cNvPr id="51202" name="对象 512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1219200"/>
                        <a:ext cx="29337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1203" name="对象 51203"/>
          <p:cNvGraphicFramePr>
            <a:graphicFrameLocks noChangeAspect="1"/>
          </p:cNvGraphicFramePr>
          <p:nvPr/>
        </p:nvGraphicFramePr>
        <p:xfrm>
          <a:off x="2279650" y="2708275"/>
          <a:ext cx="558800" cy="469900"/>
        </p:xfrm>
        <a:graphic>
          <a:graphicData uri="http://schemas.openxmlformats.org/presentationml/2006/ole">
            <mc:AlternateContent xmlns:mc="http://schemas.openxmlformats.org/markup-compatibility/2006">
              <mc:Choice xmlns:v="urn:schemas-microsoft-com:vml" Requires="v">
                <p:oleObj spid="_x0000_s326659" r:id="rId5" imgW="559360" imgH="470421" progId="Equation.DSMT4">
                  <p:embed/>
                </p:oleObj>
              </mc:Choice>
              <mc:Fallback>
                <p:oleObj r:id="rId5" imgW="559360" imgH="470421" progId="Equation.DSMT4">
                  <p:embed/>
                  <p:pic>
                    <p:nvPicPr>
                      <p:cNvPr id="51203" name="对象 5120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9650" y="2708275"/>
                        <a:ext cx="5588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1204" name="对象 51204"/>
          <p:cNvGraphicFramePr>
            <a:graphicFrameLocks noChangeAspect="1"/>
          </p:cNvGraphicFramePr>
          <p:nvPr/>
        </p:nvGraphicFramePr>
        <p:xfrm>
          <a:off x="4038600" y="3124200"/>
          <a:ext cx="4635500" cy="914400"/>
        </p:xfrm>
        <a:graphic>
          <a:graphicData uri="http://schemas.openxmlformats.org/presentationml/2006/ole">
            <mc:AlternateContent xmlns:mc="http://schemas.openxmlformats.org/markup-compatibility/2006">
              <mc:Choice xmlns:v="urn:schemas-microsoft-com:vml" Requires="v">
                <p:oleObj spid="_x0000_s326660" r:id="rId7" imgW="4635817" imgH="914717" progId="Equation.DSMT4">
                  <p:embed/>
                </p:oleObj>
              </mc:Choice>
              <mc:Fallback>
                <p:oleObj r:id="rId7" imgW="4635817" imgH="914717" progId="Equation.DSMT4">
                  <p:embed/>
                  <p:pic>
                    <p:nvPicPr>
                      <p:cNvPr id="51204" name="对象 5120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8600" y="3124200"/>
                        <a:ext cx="46355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638498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内容占位符 2"/>
          <p:cNvSpPr>
            <a:spLocks noGrp="1" noChangeArrowheads="1"/>
          </p:cNvSpPr>
          <p:nvPr>
            <p:ph idx="4294967295"/>
          </p:nvPr>
        </p:nvSpPr>
        <p:spPr/>
        <p:txBody>
          <a:bodyPr/>
          <a:lstStyle/>
          <a:p>
            <a:pPr eaLnBrk="1" hangingPunct="1"/>
            <a:endParaRPr lang="zh-CN" altLang="zh-CN"/>
          </a:p>
        </p:txBody>
      </p:sp>
      <p:pic>
        <p:nvPicPr>
          <p:cNvPr id="52226" name="Picture 2"/>
          <p:cNvPicPr>
            <a:picLocks noChangeAspect="1" noChangeArrowheads="1"/>
          </p:cNvPicPr>
          <p:nvPr/>
        </p:nvPicPr>
        <p:blipFill>
          <a:blip r:embed="rId2">
            <a:extLst>
              <a:ext uri="{28A0092B-C50C-407E-A947-70E740481C1C}">
                <a14:useLocalDpi xmlns:a14="http://schemas.microsoft.com/office/drawing/2010/main" val="0"/>
              </a:ext>
            </a:extLst>
          </a:blip>
          <a:srcRect b="7632"/>
          <a:stretch>
            <a:fillRect/>
          </a:stretch>
        </p:blipFill>
        <p:spPr bwMode="auto">
          <a:xfrm>
            <a:off x="2533650" y="709613"/>
            <a:ext cx="7124700" cy="502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矩形 4"/>
          <p:cNvSpPr>
            <a:spLocks noChangeArrowheads="1"/>
          </p:cNvSpPr>
          <p:nvPr/>
        </p:nvSpPr>
        <p:spPr bwMode="auto">
          <a:xfrm>
            <a:off x="3432175" y="5876925"/>
            <a:ext cx="5327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a:solidFill>
                  <a:srgbClr val="7030A0"/>
                </a:solidFill>
                <a:latin typeface="黑体" panose="02010609060101010101" pitchFamily="49" charset="-122"/>
                <a:ea typeface="黑体" panose="02010609060101010101" pitchFamily="49" charset="-122"/>
              </a:rPr>
              <a:t>图</a:t>
            </a:r>
            <a:r>
              <a:rPr lang="en-US" altLang="zh-CN" sz="2000">
                <a:solidFill>
                  <a:srgbClr val="7030A0"/>
                </a:solidFill>
                <a:latin typeface="黑体" panose="02010609060101010101" pitchFamily="49" charset="-122"/>
                <a:ea typeface="黑体" panose="02010609060101010101" pitchFamily="49" charset="-122"/>
              </a:rPr>
              <a:t>6.3.10  </a:t>
            </a:r>
            <a:r>
              <a:rPr lang="zh-CN" altLang="en-US" sz="2000">
                <a:solidFill>
                  <a:srgbClr val="7030A0"/>
                </a:solidFill>
                <a:latin typeface="黑体" panose="02010609060101010101" pitchFamily="49" charset="-122"/>
                <a:ea typeface="黑体" panose="02010609060101010101" pitchFamily="49" charset="-122"/>
              </a:rPr>
              <a:t>离差平方和法与重心法的聚类比较</a:t>
            </a:r>
          </a:p>
        </p:txBody>
      </p:sp>
    </p:spTree>
    <p:extLst>
      <p:ext uri="{BB962C8B-B14F-4D97-AF65-F5344CB8AC3E}">
        <p14:creationId xmlns:p14="http://schemas.microsoft.com/office/powerpoint/2010/main" val="8014506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内容占位符 2"/>
          <p:cNvSpPr>
            <a:spLocks noGrp="1" noChangeArrowheads="1"/>
          </p:cNvSpPr>
          <p:nvPr>
            <p:ph idx="4294967295"/>
          </p:nvPr>
        </p:nvSpPr>
        <p:spPr>
          <a:xfrm>
            <a:off x="1825625" y="692151"/>
            <a:ext cx="8540750" cy="5407025"/>
          </a:xfrm>
        </p:spPr>
        <p:txBody>
          <a:bodyPr/>
          <a:lstStyle/>
          <a:p>
            <a:pPr eaLnBrk="1" hangingPunct="1"/>
            <a:r>
              <a:rPr lang="zh-CN" altLang="en-US">
                <a:solidFill>
                  <a:srgbClr val="000000"/>
                </a:solidFill>
                <a:latin typeface="Times New Roman" panose="02020603050405020304" pitchFamily="18" charset="0"/>
                <a:cs typeface="Times New Roman" panose="02020603050405020304" pitchFamily="18" charset="0"/>
              </a:rPr>
              <a:t>离差平方和法的平方距离递推公式为</a:t>
            </a:r>
            <a:endParaRPr lang="en-US" altLang="zh-CN">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a:solidFill>
                <a:srgbClr val="000000"/>
              </a:solidFill>
              <a:latin typeface="Times New Roman" panose="02020603050405020304" pitchFamily="18" charset="0"/>
              <a:cs typeface="Times New Roman" panose="02020603050405020304" pitchFamily="18" charset="0"/>
            </a:endParaRPr>
          </a:p>
          <a:p>
            <a:pPr eaLnBrk="1" hangingPunct="1"/>
            <a:r>
              <a:rPr lang="zh-CN" altLang="en-US">
                <a:solidFill>
                  <a:srgbClr val="000000"/>
                </a:solidFill>
                <a:latin typeface="Times New Roman" panose="02020603050405020304" pitchFamily="18" charset="0"/>
                <a:cs typeface="Times New Roman" panose="02020603050405020304" pitchFamily="18" charset="0"/>
              </a:rPr>
              <a:t>对例</a:t>
            </a:r>
            <a:r>
              <a:rPr lang="en-US" altLang="zh-CN">
                <a:solidFill>
                  <a:srgbClr val="000000"/>
                </a:solidFill>
                <a:latin typeface="Times New Roman" panose="02020603050405020304" pitchFamily="18" charset="0"/>
                <a:cs typeface="Times New Roman" panose="02020603050405020304" pitchFamily="18" charset="0"/>
              </a:rPr>
              <a:t>6.3.1</a:t>
            </a:r>
            <a:r>
              <a:rPr lang="zh-CN" altLang="en-US">
                <a:solidFill>
                  <a:srgbClr val="000000"/>
                </a:solidFill>
                <a:latin typeface="Times New Roman" panose="02020603050405020304" pitchFamily="18" charset="0"/>
                <a:cs typeface="Times New Roman" panose="02020603050405020304" pitchFamily="18" charset="0"/>
              </a:rPr>
              <a:t>采用离差平方和法进行聚类。</a:t>
            </a:r>
          </a:p>
        </p:txBody>
      </p:sp>
      <p:graphicFrame>
        <p:nvGraphicFramePr>
          <p:cNvPr id="53250" name="对象 53250"/>
          <p:cNvGraphicFramePr>
            <a:graphicFrameLocks noChangeAspect="1"/>
          </p:cNvGraphicFramePr>
          <p:nvPr/>
        </p:nvGraphicFramePr>
        <p:xfrm>
          <a:off x="2711450" y="1268413"/>
          <a:ext cx="6781800" cy="927100"/>
        </p:xfrm>
        <a:graphic>
          <a:graphicData uri="http://schemas.openxmlformats.org/presentationml/2006/ole">
            <mc:AlternateContent xmlns:mc="http://schemas.openxmlformats.org/markup-compatibility/2006">
              <mc:Choice xmlns:v="urn:schemas-microsoft-com:vml" Requires="v">
                <p:oleObj spid="_x0000_s327682" r:id="rId3" imgW="6782117" imgH="927417" progId="Equation.DSMT4">
                  <p:embed/>
                </p:oleObj>
              </mc:Choice>
              <mc:Fallback>
                <p:oleObj r:id="rId3" imgW="6782117" imgH="927417" progId="Equation.DSMT4">
                  <p:embed/>
                  <p:pic>
                    <p:nvPicPr>
                      <p:cNvPr id="53250" name="对象 532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1450" y="1268413"/>
                        <a:ext cx="67818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252" name="表格 53251"/>
          <p:cNvGraphicFramePr/>
          <p:nvPr/>
        </p:nvGraphicFramePr>
        <p:xfrm>
          <a:off x="2063751" y="3500439"/>
          <a:ext cx="8137525" cy="2784475"/>
        </p:xfrm>
        <a:graphic>
          <a:graphicData uri="http://schemas.openxmlformats.org/drawingml/2006/table">
            <a:tbl>
              <a:tblPr/>
              <a:tblGrid>
                <a:gridCol w="1355725">
                  <a:extLst>
                    <a:ext uri="{9D8B030D-6E8A-4147-A177-3AD203B41FA5}">
                      <a16:colId xmlns:a16="http://schemas.microsoft.com/office/drawing/2014/main" val="20000"/>
                    </a:ext>
                  </a:extLst>
                </a:gridCol>
                <a:gridCol w="1357313">
                  <a:extLst>
                    <a:ext uri="{9D8B030D-6E8A-4147-A177-3AD203B41FA5}">
                      <a16:colId xmlns:a16="http://schemas.microsoft.com/office/drawing/2014/main" val="20001"/>
                    </a:ext>
                  </a:extLst>
                </a:gridCol>
                <a:gridCol w="1355725">
                  <a:extLst>
                    <a:ext uri="{9D8B030D-6E8A-4147-A177-3AD203B41FA5}">
                      <a16:colId xmlns:a16="http://schemas.microsoft.com/office/drawing/2014/main" val="20002"/>
                    </a:ext>
                  </a:extLst>
                </a:gridCol>
                <a:gridCol w="1355725">
                  <a:extLst>
                    <a:ext uri="{9D8B030D-6E8A-4147-A177-3AD203B41FA5}">
                      <a16:colId xmlns:a16="http://schemas.microsoft.com/office/drawing/2014/main" val="20003"/>
                    </a:ext>
                  </a:extLst>
                </a:gridCol>
                <a:gridCol w="1355725">
                  <a:extLst>
                    <a:ext uri="{9D8B030D-6E8A-4147-A177-3AD203B41FA5}">
                      <a16:colId xmlns:a16="http://schemas.microsoft.com/office/drawing/2014/main" val="20004"/>
                    </a:ext>
                  </a:extLst>
                </a:gridCol>
                <a:gridCol w="1357312">
                  <a:extLst>
                    <a:ext uri="{9D8B030D-6E8A-4147-A177-3AD203B41FA5}">
                      <a16:colId xmlns:a16="http://schemas.microsoft.com/office/drawing/2014/main" val="20005"/>
                    </a:ext>
                  </a:extLst>
                </a:gridCol>
              </a:tblGrid>
              <a:tr h="46355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1</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2</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3</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4</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5</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5138">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1</a:t>
                      </a:r>
                      <a:endParaRPr lang="zh-CN" altLang="en-US" sz="2000" dirty="0">
                        <a:solidFill>
                          <a:srgbClr val="000000"/>
                        </a:solidFill>
                        <a:latin typeface="宋体" charset="-122"/>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0</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6355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2</a:t>
                      </a:r>
                      <a:endParaRPr lang="zh-CN" altLang="en-US" sz="2000" dirty="0">
                        <a:solidFill>
                          <a:srgbClr val="000000"/>
                        </a:solidFill>
                        <a:latin typeface="宋体" charset="-122"/>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0.5</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0</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46355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3</a:t>
                      </a:r>
                      <a:endParaRPr lang="zh-CN" altLang="en-US" sz="2000" dirty="0">
                        <a:solidFill>
                          <a:srgbClr val="000000"/>
                        </a:solidFill>
                        <a:latin typeface="宋体" charset="-122"/>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12.5</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8</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0</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465137">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4</a:t>
                      </a:r>
                      <a:endParaRPr lang="zh-CN" altLang="en-US" sz="2000" dirty="0">
                        <a:solidFill>
                          <a:srgbClr val="000000"/>
                        </a:solidFill>
                        <a:latin typeface="宋体" charset="-122"/>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24.5</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18</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2</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0</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46355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5</a:t>
                      </a:r>
                      <a:endParaRPr lang="zh-CN" altLang="en-US" sz="2000" dirty="0">
                        <a:solidFill>
                          <a:srgbClr val="000000"/>
                        </a:solidFill>
                        <a:latin typeface="宋体" charset="-122"/>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50</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40.5</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12.5</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4.5</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0</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3302" name="矩形 6"/>
          <p:cNvSpPr>
            <a:spLocks noChangeArrowheads="1"/>
          </p:cNvSpPr>
          <p:nvPr/>
        </p:nvSpPr>
        <p:spPr bwMode="auto">
          <a:xfrm>
            <a:off x="2063751" y="2997200"/>
            <a:ext cx="1222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7030A0"/>
                </a:solidFill>
                <a:latin typeface="黑体" panose="02010609060101010101" pitchFamily="49" charset="-122"/>
                <a:ea typeface="黑体" panose="02010609060101010101" pitchFamily="49" charset="-122"/>
              </a:rPr>
              <a:t>表</a:t>
            </a:r>
            <a:r>
              <a:rPr lang="en-US" altLang="zh-CN" sz="2000">
                <a:solidFill>
                  <a:srgbClr val="7030A0"/>
                </a:solidFill>
                <a:latin typeface="黑体" panose="02010609060101010101" pitchFamily="49" charset="-122"/>
                <a:ea typeface="黑体" panose="02010609060101010101" pitchFamily="49" charset="-122"/>
              </a:rPr>
              <a:t>6.3.10</a:t>
            </a:r>
            <a:endParaRPr lang="zh-CN" altLang="en-US" sz="2000">
              <a:solidFill>
                <a:srgbClr val="7030A0"/>
              </a:solidFill>
              <a:latin typeface="黑体" panose="02010609060101010101" pitchFamily="49" charset="-122"/>
              <a:ea typeface="黑体" panose="02010609060101010101" pitchFamily="49" charset="-122"/>
            </a:endParaRPr>
          </a:p>
        </p:txBody>
      </p:sp>
      <p:graphicFrame>
        <p:nvGraphicFramePr>
          <p:cNvPr id="53303" name="对象 53293"/>
          <p:cNvGraphicFramePr>
            <a:graphicFrameLocks noChangeAspect="1"/>
          </p:cNvGraphicFramePr>
          <p:nvPr/>
        </p:nvGraphicFramePr>
        <p:xfrm>
          <a:off x="5808663" y="2997200"/>
          <a:ext cx="419100" cy="381000"/>
        </p:xfrm>
        <a:graphic>
          <a:graphicData uri="http://schemas.openxmlformats.org/presentationml/2006/ole">
            <mc:AlternateContent xmlns:mc="http://schemas.openxmlformats.org/markup-compatibility/2006">
              <mc:Choice xmlns:v="urn:schemas-microsoft-com:vml" Requires="v">
                <p:oleObj spid="_x0000_s327683" r:id="rId5" imgW="419599" imgH="381482" progId="Equation.DSMT4">
                  <p:embed/>
                </p:oleObj>
              </mc:Choice>
              <mc:Fallback>
                <p:oleObj r:id="rId5" imgW="419599" imgH="381482" progId="Equation.DSMT4">
                  <p:embed/>
                  <p:pic>
                    <p:nvPicPr>
                      <p:cNvPr id="53303" name="对象 532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8663" y="2997200"/>
                        <a:ext cx="4191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623992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274" name="内容占位符 54273"/>
          <p:cNvGraphicFramePr>
            <a:graphicFrameLocks noGrp="1"/>
          </p:cNvGraphicFramePr>
          <p:nvPr>
            <p:ph idx="4294967295"/>
          </p:nvPr>
        </p:nvGraphicFramePr>
        <p:xfrm>
          <a:off x="1919288" y="1052514"/>
          <a:ext cx="8424863" cy="2376488"/>
        </p:xfrm>
        <a:graphic>
          <a:graphicData uri="http://schemas.openxmlformats.org/drawingml/2006/table">
            <a:tbl>
              <a:tblPr/>
              <a:tblGrid>
                <a:gridCol w="1684338">
                  <a:extLst>
                    <a:ext uri="{9D8B030D-6E8A-4147-A177-3AD203B41FA5}">
                      <a16:colId xmlns:a16="http://schemas.microsoft.com/office/drawing/2014/main" val="20000"/>
                    </a:ext>
                  </a:extLst>
                </a:gridCol>
                <a:gridCol w="1685925">
                  <a:extLst>
                    <a:ext uri="{9D8B030D-6E8A-4147-A177-3AD203B41FA5}">
                      <a16:colId xmlns:a16="http://schemas.microsoft.com/office/drawing/2014/main" val="20001"/>
                    </a:ext>
                  </a:extLst>
                </a:gridCol>
                <a:gridCol w="1684337">
                  <a:extLst>
                    <a:ext uri="{9D8B030D-6E8A-4147-A177-3AD203B41FA5}">
                      <a16:colId xmlns:a16="http://schemas.microsoft.com/office/drawing/2014/main" val="20002"/>
                    </a:ext>
                  </a:extLst>
                </a:gridCol>
                <a:gridCol w="1685925">
                  <a:extLst>
                    <a:ext uri="{9D8B030D-6E8A-4147-A177-3AD203B41FA5}">
                      <a16:colId xmlns:a16="http://schemas.microsoft.com/office/drawing/2014/main" val="20003"/>
                    </a:ext>
                  </a:extLst>
                </a:gridCol>
                <a:gridCol w="1684338">
                  <a:extLst>
                    <a:ext uri="{9D8B030D-6E8A-4147-A177-3AD203B41FA5}">
                      <a16:colId xmlns:a16="http://schemas.microsoft.com/office/drawing/2014/main" val="20004"/>
                    </a:ext>
                  </a:extLst>
                </a:gridCol>
              </a:tblGrid>
              <a:tr h="474663">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6</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3</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4</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5</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625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6</a:t>
                      </a:r>
                      <a:endParaRPr lang="zh-CN" altLang="en-US" sz="2000" dirty="0">
                        <a:solidFill>
                          <a:srgbClr val="000000"/>
                        </a:solidFill>
                        <a:latin typeface="宋体" charset="-122"/>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0</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74662">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3</a:t>
                      </a:r>
                      <a:endParaRPr lang="zh-CN" altLang="en-US" sz="2000" dirty="0">
                        <a:solidFill>
                          <a:srgbClr val="000000"/>
                        </a:solidFill>
                        <a:latin typeface="宋体" charset="-122"/>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13.5</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0</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474663">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4</a:t>
                      </a:r>
                      <a:endParaRPr lang="zh-CN" altLang="en-US" sz="2000" dirty="0">
                        <a:solidFill>
                          <a:srgbClr val="000000"/>
                        </a:solidFill>
                        <a:latin typeface="宋体" charset="-122"/>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28.17</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2</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0</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47625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5</a:t>
                      </a:r>
                      <a:endParaRPr lang="zh-CN" altLang="en-US" sz="2000" dirty="0">
                        <a:solidFill>
                          <a:srgbClr val="000000"/>
                        </a:solidFill>
                        <a:latin typeface="宋体" charset="-122"/>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60.17</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12.5</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4.5</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0</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4311" name="矩形 6"/>
          <p:cNvSpPr>
            <a:spLocks noChangeArrowheads="1"/>
          </p:cNvSpPr>
          <p:nvPr/>
        </p:nvSpPr>
        <p:spPr bwMode="auto">
          <a:xfrm>
            <a:off x="1919288" y="620713"/>
            <a:ext cx="1211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7030A0"/>
                </a:solidFill>
                <a:latin typeface="黑体" panose="02010609060101010101" pitchFamily="49" charset="-122"/>
                <a:ea typeface="黑体" panose="02010609060101010101" pitchFamily="49" charset="-122"/>
              </a:rPr>
              <a:t>表</a:t>
            </a:r>
            <a:r>
              <a:rPr lang="en-US" altLang="zh-CN" sz="2000">
                <a:solidFill>
                  <a:srgbClr val="7030A0"/>
                </a:solidFill>
                <a:latin typeface="黑体" panose="02010609060101010101" pitchFamily="49" charset="-122"/>
                <a:ea typeface="黑体" panose="02010609060101010101" pitchFamily="49" charset="-122"/>
              </a:rPr>
              <a:t>6.3.11</a:t>
            </a:r>
            <a:endParaRPr lang="zh-CN" altLang="en-US" sz="2000">
              <a:solidFill>
                <a:srgbClr val="7030A0"/>
              </a:solidFill>
              <a:latin typeface="黑体" panose="02010609060101010101" pitchFamily="49" charset="-122"/>
              <a:ea typeface="黑体" panose="02010609060101010101" pitchFamily="49" charset="-122"/>
            </a:endParaRPr>
          </a:p>
        </p:txBody>
      </p:sp>
      <p:graphicFrame>
        <p:nvGraphicFramePr>
          <p:cNvPr id="54312" name="对象 54304"/>
          <p:cNvGraphicFramePr>
            <a:graphicFrameLocks noChangeAspect="1"/>
          </p:cNvGraphicFramePr>
          <p:nvPr/>
        </p:nvGraphicFramePr>
        <p:xfrm>
          <a:off x="5880100" y="620713"/>
          <a:ext cx="393700" cy="381000"/>
        </p:xfrm>
        <a:graphic>
          <a:graphicData uri="http://schemas.openxmlformats.org/presentationml/2006/ole">
            <mc:AlternateContent xmlns:mc="http://schemas.openxmlformats.org/markup-compatibility/2006">
              <mc:Choice xmlns:v="urn:schemas-microsoft-com:vml" Requires="v">
                <p:oleObj spid="_x0000_s328706" r:id="rId3" imgW="394188" imgH="381482" progId="Equation.DSMT4">
                  <p:embed/>
                </p:oleObj>
              </mc:Choice>
              <mc:Fallback>
                <p:oleObj r:id="rId3" imgW="394188" imgH="381482" progId="Equation.DSMT4">
                  <p:embed/>
                  <p:pic>
                    <p:nvPicPr>
                      <p:cNvPr id="54312" name="对象 543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0100" y="620713"/>
                        <a:ext cx="3937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4313" name="对象 54305"/>
          <p:cNvGraphicFramePr>
            <a:graphicFrameLocks noChangeAspect="1"/>
          </p:cNvGraphicFramePr>
          <p:nvPr/>
        </p:nvGraphicFramePr>
        <p:xfrm>
          <a:off x="5951538" y="3716338"/>
          <a:ext cx="431800" cy="381000"/>
        </p:xfrm>
        <a:graphic>
          <a:graphicData uri="http://schemas.openxmlformats.org/presentationml/2006/ole">
            <mc:AlternateContent xmlns:mc="http://schemas.openxmlformats.org/markup-compatibility/2006">
              <mc:Choice xmlns:v="urn:schemas-microsoft-com:vml" Requires="v">
                <p:oleObj spid="_x0000_s328707" r:id="rId5" imgW="432304" imgH="381482" progId="Equation.DSMT4">
                  <p:embed/>
                </p:oleObj>
              </mc:Choice>
              <mc:Fallback>
                <p:oleObj r:id="rId5" imgW="432304" imgH="381482" progId="Equation.DSMT4">
                  <p:embed/>
                  <p:pic>
                    <p:nvPicPr>
                      <p:cNvPr id="54313" name="对象 5430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51538" y="3716338"/>
                        <a:ext cx="431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4307" name="表格 54306"/>
          <p:cNvGraphicFramePr/>
          <p:nvPr/>
        </p:nvGraphicFramePr>
        <p:xfrm>
          <a:off x="1847850" y="4149726"/>
          <a:ext cx="8496300" cy="2087563"/>
        </p:xfrm>
        <a:graphic>
          <a:graphicData uri="http://schemas.openxmlformats.org/drawingml/2006/table">
            <a:tbl>
              <a:tblPr/>
              <a:tblGrid>
                <a:gridCol w="2124075">
                  <a:extLst>
                    <a:ext uri="{9D8B030D-6E8A-4147-A177-3AD203B41FA5}">
                      <a16:colId xmlns:a16="http://schemas.microsoft.com/office/drawing/2014/main" val="20000"/>
                    </a:ext>
                  </a:extLst>
                </a:gridCol>
                <a:gridCol w="2124075">
                  <a:extLst>
                    <a:ext uri="{9D8B030D-6E8A-4147-A177-3AD203B41FA5}">
                      <a16:colId xmlns:a16="http://schemas.microsoft.com/office/drawing/2014/main" val="20001"/>
                    </a:ext>
                  </a:extLst>
                </a:gridCol>
                <a:gridCol w="2124075">
                  <a:extLst>
                    <a:ext uri="{9D8B030D-6E8A-4147-A177-3AD203B41FA5}">
                      <a16:colId xmlns:a16="http://schemas.microsoft.com/office/drawing/2014/main" val="20002"/>
                    </a:ext>
                  </a:extLst>
                </a:gridCol>
                <a:gridCol w="2124075">
                  <a:extLst>
                    <a:ext uri="{9D8B030D-6E8A-4147-A177-3AD203B41FA5}">
                      <a16:colId xmlns:a16="http://schemas.microsoft.com/office/drawing/2014/main" val="20003"/>
                    </a:ext>
                  </a:extLst>
                </a:gridCol>
              </a:tblGrid>
              <a:tr h="522288">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6</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7</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5</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2287">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6</a:t>
                      </a:r>
                      <a:endParaRPr lang="zh-CN" altLang="en-US" sz="2000" dirty="0">
                        <a:solidFill>
                          <a:srgbClr val="000000"/>
                        </a:solidFill>
                        <a:latin typeface="宋体" charset="-122"/>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0</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522288">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7</a:t>
                      </a:r>
                      <a:endParaRPr lang="zh-CN" altLang="en-US" sz="2000" dirty="0">
                        <a:solidFill>
                          <a:srgbClr val="000000"/>
                        </a:solidFill>
                        <a:latin typeface="宋体" charset="-122"/>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30.25</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0</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52070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5</a:t>
                      </a:r>
                      <a:endParaRPr lang="zh-CN" altLang="en-US" sz="2000" dirty="0">
                        <a:solidFill>
                          <a:srgbClr val="000000"/>
                        </a:solidFill>
                        <a:latin typeface="宋体" charset="-122"/>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60.17</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10.67</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0</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4341" name="矩形 10"/>
          <p:cNvSpPr>
            <a:spLocks noChangeArrowheads="1"/>
          </p:cNvSpPr>
          <p:nvPr/>
        </p:nvSpPr>
        <p:spPr bwMode="auto">
          <a:xfrm>
            <a:off x="1919288" y="3716338"/>
            <a:ext cx="1211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7030A0"/>
                </a:solidFill>
                <a:latin typeface="黑体" panose="02010609060101010101" pitchFamily="49" charset="-122"/>
                <a:ea typeface="黑体" panose="02010609060101010101" pitchFamily="49" charset="-122"/>
              </a:rPr>
              <a:t>表</a:t>
            </a:r>
            <a:r>
              <a:rPr lang="en-US" altLang="zh-CN" sz="2000">
                <a:solidFill>
                  <a:srgbClr val="7030A0"/>
                </a:solidFill>
                <a:latin typeface="黑体" panose="02010609060101010101" pitchFamily="49" charset="-122"/>
                <a:ea typeface="黑体" panose="02010609060101010101" pitchFamily="49" charset="-122"/>
              </a:rPr>
              <a:t>6.3.12</a:t>
            </a:r>
            <a:endParaRPr lang="zh-CN" altLang="en-US" sz="200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56048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Rot="1" noChangeArrowheads="1"/>
          </p:cNvSpPr>
          <p:nvPr>
            <p:ph type="title" idx="4294967295"/>
          </p:nvPr>
        </p:nvSpPr>
        <p:spPr>
          <a:xfrm>
            <a:off x="2362200" y="533400"/>
            <a:ext cx="8077200" cy="762000"/>
          </a:xfrm>
        </p:spPr>
        <p:txBody>
          <a:bodyPr/>
          <a:lstStyle/>
          <a:p>
            <a:pPr eaLnBrk="1" hangingPunct="1"/>
            <a:r>
              <a:rPr lang="zh-CN" altLang="en-US" smtClean="0"/>
              <a:t>变量的测量尺度</a:t>
            </a:r>
          </a:p>
        </p:txBody>
      </p:sp>
      <p:sp>
        <p:nvSpPr>
          <p:cNvPr id="9218" name="Rectangle 3"/>
          <p:cNvSpPr>
            <a:spLocks noGrp="1" noRot="1" noChangeArrowheads="1"/>
          </p:cNvSpPr>
          <p:nvPr>
            <p:ph type="body" idx="4294967295"/>
          </p:nvPr>
        </p:nvSpPr>
        <p:spPr>
          <a:xfrm>
            <a:off x="1981200" y="1295401"/>
            <a:ext cx="8540750" cy="4830763"/>
          </a:xfrm>
        </p:spPr>
        <p:txBody>
          <a:bodyPr/>
          <a:lstStyle/>
          <a:p>
            <a:pPr eaLnBrk="1" hangingPunct="1">
              <a:lnSpc>
                <a:spcPct val="90000"/>
              </a:lnSpc>
            </a:pPr>
            <a:r>
              <a:rPr lang="zh-CN" altLang="en-US">
                <a:solidFill>
                  <a:srgbClr val="000000"/>
                </a:solidFill>
              </a:rPr>
              <a:t>通常变量按测量尺度的不同可以分为间隔、有序和名义尺度变量三类。</a:t>
            </a:r>
          </a:p>
          <a:p>
            <a:pPr eaLnBrk="1" hangingPunct="1">
              <a:lnSpc>
                <a:spcPct val="90000"/>
              </a:lnSpc>
              <a:buFont typeface="Wingdings" panose="05000000000000000000" pitchFamily="2" charset="2"/>
              <a:buChar char="Ø"/>
            </a:pPr>
            <a:r>
              <a:rPr lang="zh-CN" altLang="en-US">
                <a:solidFill>
                  <a:srgbClr val="2D2D8A"/>
                </a:solidFill>
              </a:rPr>
              <a:t>间隔尺度变量</a:t>
            </a:r>
            <a:r>
              <a:rPr lang="zh-CN" altLang="en-US">
                <a:solidFill>
                  <a:srgbClr val="000000"/>
                </a:solidFill>
              </a:rPr>
              <a:t>：变量用连续的量来表示，如长度、重量、速度、温度等。</a:t>
            </a:r>
          </a:p>
          <a:p>
            <a:pPr eaLnBrk="1" hangingPunct="1">
              <a:lnSpc>
                <a:spcPct val="90000"/>
              </a:lnSpc>
              <a:buFont typeface="Wingdings" panose="05000000000000000000" pitchFamily="2" charset="2"/>
              <a:buChar char="Ø"/>
            </a:pPr>
            <a:r>
              <a:rPr lang="zh-CN" altLang="en-US">
                <a:solidFill>
                  <a:srgbClr val="2D2D8A"/>
                </a:solidFill>
              </a:rPr>
              <a:t>有序尺度变量</a:t>
            </a:r>
            <a:r>
              <a:rPr lang="zh-CN" altLang="en-US">
                <a:solidFill>
                  <a:srgbClr val="000000"/>
                </a:solidFill>
              </a:rPr>
              <a:t>：变量度量时不用明确的数量表示，而是用等级来表示，如某产品分为一等品、二等品、三等品等有次序关系。</a:t>
            </a:r>
          </a:p>
          <a:p>
            <a:pPr eaLnBrk="1" hangingPunct="1">
              <a:lnSpc>
                <a:spcPct val="90000"/>
              </a:lnSpc>
              <a:buFont typeface="Wingdings" panose="05000000000000000000" pitchFamily="2" charset="2"/>
              <a:buChar char="Ø"/>
            </a:pPr>
            <a:r>
              <a:rPr lang="zh-CN" altLang="en-US">
                <a:solidFill>
                  <a:srgbClr val="2D2D8A"/>
                </a:solidFill>
              </a:rPr>
              <a:t>名义尺度变量</a:t>
            </a:r>
            <a:r>
              <a:rPr lang="zh-CN" altLang="en-US">
                <a:solidFill>
                  <a:srgbClr val="000000"/>
                </a:solidFill>
              </a:rPr>
              <a:t>：变量用一些类表示，这些类之间既无等级关系也无数量关系，如性别、职业、产品的型号等。</a:t>
            </a:r>
          </a:p>
        </p:txBody>
      </p:sp>
    </p:spTree>
    <p:extLst>
      <p:ext uri="{BB962C8B-B14F-4D97-AF65-F5344CB8AC3E}">
        <p14:creationId xmlns:p14="http://schemas.microsoft.com/office/powerpoint/2010/main" val="15351509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Picture 6"/>
          <p:cNvPicPr>
            <a:picLocks noChangeAspect="1" noChangeArrowheads="1"/>
          </p:cNvPicPr>
          <p:nvPr/>
        </p:nvPicPr>
        <p:blipFill>
          <a:blip r:embed="rId3">
            <a:extLst>
              <a:ext uri="{28A0092B-C50C-407E-A947-70E740481C1C}">
                <a14:useLocalDpi xmlns:a14="http://schemas.microsoft.com/office/drawing/2010/main" val="0"/>
              </a:ext>
            </a:extLst>
          </a:blip>
          <a:srcRect b="11571"/>
          <a:stretch>
            <a:fillRect/>
          </a:stretch>
        </p:blipFill>
        <p:spPr bwMode="auto">
          <a:xfrm>
            <a:off x="4079875" y="2781300"/>
            <a:ext cx="4248150"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8" name="Rectangle 7"/>
          <p:cNvSpPr>
            <a:spLocks noChangeArrowheads="1"/>
          </p:cNvSpPr>
          <p:nvPr/>
        </p:nvSpPr>
        <p:spPr bwMode="auto">
          <a:xfrm>
            <a:off x="4332289" y="6076950"/>
            <a:ext cx="377507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lang="zh-CN" altLang="en-US" sz="2000">
                <a:solidFill>
                  <a:srgbClr val="7030A0"/>
                </a:solidFill>
                <a:latin typeface="黑体" panose="02010609060101010101" pitchFamily="49" charset="-122"/>
                <a:ea typeface="黑体" panose="02010609060101010101" pitchFamily="49" charset="-122"/>
              </a:rPr>
              <a:t>图</a:t>
            </a:r>
            <a:r>
              <a:rPr lang="en-US" altLang="zh-CN" sz="2000">
                <a:solidFill>
                  <a:srgbClr val="7030A0"/>
                </a:solidFill>
                <a:latin typeface="黑体" panose="02010609060101010101" pitchFamily="49" charset="-122"/>
                <a:ea typeface="黑体" panose="02010609060101010101" pitchFamily="49" charset="-122"/>
              </a:rPr>
              <a:t>6.3.11  </a:t>
            </a:r>
            <a:r>
              <a:rPr lang="zh-CN" altLang="en-US" sz="2000">
                <a:solidFill>
                  <a:srgbClr val="7030A0"/>
                </a:solidFill>
                <a:latin typeface="黑体" panose="02010609060101010101" pitchFamily="49" charset="-122"/>
                <a:ea typeface="黑体" panose="02010609060101010101" pitchFamily="49" charset="-122"/>
              </a:rPr>
              <a:t>离差平方和法树形图</a:t>
            </a:r>
          </a:p>
        </p:txBody>
      </p:sp>
      <p:graphicFrame>
        <p:nvGraphicFramePr>
          <p:cNvPr id="55300" name="表格 55299"/>
          <p:cNvGraphicFramePr/>
          <p:nvPr/>
        </p:nvGraphicFramePr>
        <p:xfrm>
          <a:off x="1981200" y="1143000"/>
          <a:ext cx="8496300" cy="1295400"/>
        </p:xfrm>
        <a:graphic>
          <a:graphicData uri="http://schemas.openxmlformats.org/drawingml/2006/table">
            <a:tbl>
              <a:tblPr/>
              <a:tblGrid>
                <a:gridCol w="2832100">
                  <a:extLst>
                    <a:ext uri="{9D8B030D-6E8A-4147-A177-3AD203B41FA5}">
                      <a16:colId xmlns:a16="http://schemas.microsoft.com/office/drawing/2014/main" val="20000"/>
                    </a:ext>
                  </a:extLst>
                </a:gridCol>
                <a:gridCol w="2833688">
                  <a:extLst>
                    <a:ext uri="{9D8B030D-6E8A-4147-A177-3AD203B41FA5}">
                      <a16:colId xmlns:a16="http://schemas.microsoft.com/office/drawing/2014/main" val="20001"/>
                    </a:ext>
                  </a:extLst>
                </a:gridCol>
                <a:gridCol w="2830512">
                  <a:extLst>
                    <a:ext uri="{9D8B030D-6E8A-4147-A177-3AD203B41FA5}">
                      <a16:colId xmlns:a16="http://schemas.microsoft.com/office/drawing/2014/main" val="20002"/>
                    </a:ext>
                  </a:extLst>
                </a:gridCol>
              </a:tblGrid>
              <a:tr h="43180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6</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8</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6</a:t>
                      </a:r>
                      <a:endParaRPr lang="zh-CN" altLang="en-US" sz="2000" dirty="0">
                        <a:solidFill>
                          <a:srgbClr val="000000"/>
                        </a:solidFill>
                        <a:latin typeface="宋体" charset="-122"/>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0</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2000" dirty="0">
                        <a:solidFill>
                          <a:srgbClr val="000000"/>
                        </a:solidFill>
                        <a:latin typeface="Times New Roman" pitchFamily="2" charset="0"/>
                        <a:ea typeface="Courier New" pitchFamily="1" charset="0"/>
                      </a:endParaRPr>
                    </a:p>
                  </a:txBody>
                  <a:tcPr marL="68580" marR="68580" marT="0" marB="0" anchor="ct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3180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i="1" dirty="0">
                          <a:solidFill>
                            <a:srgbClr val="000000"/>
                          </a:solidFill>
                          <a:latin typeface="Times New Roman" pitchFamily="2" charset="0"/>
                          <a:ea typeface="Courier New" pitchFamily="1" charset="0"/>
                        </a:rPr>
                        <a:t>G</a:t>
                      </a:r>
                      <a:r>
                        <a:rPr lang="en-US" altLang="x-none" sz="2000" baseline="-25000" dirty="0">
                          <a:solidFill>
                            <a:srgbClr val="000000"/>
                          </a:solidFill>
                          <a:latin typeface="Times New Roman" pitchFamily="2" charset="0"/>
                          <a:ea typeface="Courier New" pitchFamily="1" charset="0"/>
                        </a:rPr>
                        <a:t>8</a:t>
                      </a:r>
                      <a:endParaRPr lang="zh-CN" altLang="en-US" sz="2000" dirty="0">
                        <a:solidFill>
                          <a:srgbClr val="000000"/>
                        </a:solidFill>
                        <a:latin typeface="宋体" charset="-122"/>
                        <a:ea typeface="Courier New" pitchFamily="1" charset="0"/>
                      </a:endParaRPr>
                    </a:p>
                  </a:txBody>
                  <a:tcPr marL="68580" marR="68580" marT="0" marB="0" anchor="ctr">
                    <a:lnL>
                      <a:noFill/>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56.03</a:t>
                      </a:r>
                      <a:endParaRPr lang="zh-CN" altLang="en-US" sz="2000" dirty="0">
                        <a:solidFill>
                          <a:srgbClr val="000000"/>
                        </a:solidFill>
                        <a:latin typeface="宋体" charset="-122"/>
                        <a:ea typeface="Courier New" pitchFamily="1" charset="0"/>
                      </a:endParaRPr>
                    </a:p>
                  </a:txBody>
                  <a:tcPr marL="68580" marR="68580" marT="0" marB="0" anchor="ctr">
                    <a:lnL w="12700" cap="flat" cmpd="sng">
                      <a:solidFill>
                        <a:srgbClr val="000000"/>
                      </a:solidFill>
                      <a:prstDash val="solid"/>
                      <a:headEnd type="none" w="med" len="med"/>
                      <a:tailEnd type="none" w="med" len="med"/>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dirty="0">
                          <a:solidFill>
                            <a:srgbClr val="000000"/>
                          </a:solidFill>
                          <a:latin typeface="Times New Roman" pitchFamily="2" charset="0"/>
                          <a:ea typeface="Courier New" pitchFamily="1" charset="0"/>
                        </a:rPr>
                        <a:t>0</a:t>
                      </a:r>
                      <a:endParaRPr lang="zh-CN" altLang="en-US" sz="2000" dirty="0">
                        <a:solidFill>
                          <a:srgbClr val="000000"/>
                        </a:solidFill>
                        <a:latin typeface="宋体" charset="-122"/>
                        <a:ea typeface="Courier New" pitchFamily="1" charset="0"/>
                      </a:endParaRPr>
                    </a:p>
                  </a:txBody>
                  <a:tcPr marL="68580" marR="68580" marT="0" marB="0" anchor="ctr">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5317" name="矩形 8"/>
          <p:cNvSpPr>
            <a:spLocks noChangeArrowheads="1"/>
          </p:cNvSpPr>
          <p:nvPr/>
        </p:nvSpPr>
        <p:spPr bwMode="auto">
          <a:xfrm>
            <a:off x="1847851" y="692150"/>
            <a:ext cx="1209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7030A0"/>
                </a:solidFill>
                <a:latin typeface="黑体" panose="02010609060101010101" pitchFamily="49" charset="-122"/>
                <a:ea typeface="黑体" panose="02010609060101010101" pitchFamily="49" charset="-122"/>
              </a:rPr>
              <a:t>表</a:t>
            </a:r>
            <a:r>
              <a:rPr lang="en-US" altLang="zh-CN" sz="2000">
                <a:solidFill>
                  <a:srgbClr val="7030A0"/>
                </a:solidFill>
                <a:latin typeface="黑体" panose="02010609060101010101" pitchFamily="49" charset="-122"/>
                <a:ea typeface="黑体" panose="02010609060101010101" pitchFamily="49" charset="-122"/>
              </a:rPr>
              <a:t>6.3.13</a:t>
            </a:r>
            <a:endParaRPr lang="zh-CN" altLang="en-US" sz="2000">
              <a:solidFill>
                <a:srgbClr val="7030A0"/>
              </a:solidFill>
              <a:latin typeface="黑体" panose="02010609060101010101" pitchFamily="49" charset="-122"/>
              <a:ea typeface="黑体" panose="02010609060101010101" pitchFamily="49" charset="-122"/>
            </a:endParaRPr>
          </a:p>
        </p:txBody>
      </p:sp>
      <p:graphicFrame>
        <p:nvGraphicFramePr>
          <p:cNvPr id="55318" name="对象 55314"/>
          <p:cNvGraphicFramePr>
            <a:graphicFrameLocks noChangeAspect="1"/>
          </p:cNvGraphicFramePr>
          <p:nvPr/>
        </p:nvGraphicFramePr>
        <p:xfrm>
          <a:off x="5880100" y="692150"/>
          <a:ext cx="419100" cy="381000"/>
        </p:xfrm>
        <a:graphic>
          <a:graphicData uri="http://schemas.openxmlformats.org/presentationml/2006/ole">
            <mc:AlternateContent xmlns:mc="http://schemas.openxmlformats.org/markup-compatibility/2006">
              <mc:Choice xmlns:v="urn:schemas-microsoft-com:vml" Requires="v">
                <p:oleObj spid="_x0000_s329730" r:id="rId4" imgW="419599" imgH="381482" progId="Equation.DSMT4">
                  <p:embed/>
                </p:oleObj>
              </mc:Choice>
              <mc:Fallback>
                <p:oleObj r:id="rId4" imgW="419599" imgH="381482" progId="Equation.DSMT4">
                  <p:embed/>
                  <p:pic>
                    <p:nvPicPr>
                      <p:cNvPr id="55318" name="对象 553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0100" y="692150"/>
                        <a:ext cx="4191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732036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3"/>
          <p:cNvSpPr>
            <a:spLocks noGrp="1" noRot="1" noChangeArrowheads="1"/>
          </p:cNvSpPr>
          <p:nvPr>
            <p:ph type="body" idx="4294967295"/>
          </p:nvPr>
        </p:nvSpPr>
        <p:spPr>
          <a:xfrm>
            <a:off x="2127250" y="914401"/>
            <a:ext cx="8540750" cy="5407025"/>
          </a:xfrm>
        </p:spPr>
        <p:txBody>
          <a:bodyPr/>
          <a:lstStyle/>
          <a:p>
            <a:r>
              <a:rPr lang="zh-CN" altLang="en-US">
                <a:solidFill>
                  <a:srgbClr val="2D2D8A"/>
                </a:solidFill>
                <a:latin typeface="Times New Roman" panose="02020603050405020304" pitchFamily="18" charset="0"/>
                <a:cs typeface="Times New Roman" panose="02020603050405020304" pitchFamily="18" charset="0"/>
              </a:rPr>
              <a:t>例</a:t>
            </a:r>
            <a:r>
              <a:rPr lang="en-US" altLang="zh-CN">
                <a:solidFill>
                  <a:srgbClr val="2D2D8A"/>
                </a:solidFill>
                <a:latin typeface="Times New Roman" panose="02020603050405020304" pitchFamily="18" charset="0"/>
                <a:cs typeface="Times New Roman" panose="02020603050405020304" pitchFamily="18" charset="0"/>
              </a:rPr>
              <a:t>6.3.3    </a:t>
            </a:r>
            <a:r>
              <a:rPr lang="zh-CN" altLang="en-US">
                <a:solidFill>
                  <a:srgbClr val="000000"/>
                </a:solidFill>
                <a:latin typeface="Times New Roman" panose="02020603050405020304" pitchFamily="18" charset="0"/>
                <a:cs typeface="Times New Roman" panose="02020603050405020304" pitchFamily="18" charset="0"/>
              </a:rPr>
              <a:t>表</a:t>
            </a:r>
            <a:r>
              <a:rPr lang="en-US" altLang="zh-CN">
                <a:solidFill>
                  <a:srgbClr val="000000"/>
                </a:solidFill>
                <a:latin typeface="Times New Roman" panose="02020603050405020304" pitchFamily="18" charset="0"/>
                <a:cs typeface="Times New Roman" panose="02020603050405020304" pitchFamily="18" charset="0"/>
              </a:rPr>
              <a:t>6.3.14</a:t>
            </a:r>
            <a:r>
              <a:rPr lang="zh-CN" altLang="en-US">
                <a:solidFill>
                  <a:srgbClr val="000000"/>
                </a:solidFill>
                <a:latin typeface="Times New Roman" panose="02020603050405020304" pitchFamily="18" charset="0"/>
                <a:cs typeface="Times New Roman" panose="02020603050405020304" pitchFamily="18" charset="0"/>
              </a:rPr>
              <a:t>列出了</a:t>
            </a:r>
            <a:r>
              <a:rPr lang="en-US" altLang="zh-CN">
                <a:solidFill>
                  <a:srgbClr val="000000"/>
                </a:solidFill>
                <a:latin typeface="Times New Roman" panose="02020603050405020304" pitchFamily="18" charset="0"/>
                <a:cs typeface="Times New Roman" panose="02020603050405020304" pitchFamily="18" charset="0"/>
              </a:rPr>
              <a:t>1999</a:t>
            </a:r>
            <a:r>
              <a:rPr lang="zh-CN" altLang="en-US">
                <a:solidFill>
                  <a:srgbClr val="000000"/>
                </a:solidFill>
                <a:latin typeface="Times New Roman" panose="02020603050405020304" pitchFamily="18" charset="0"/>
                <a:cs typeface="Times New Roman" panose="02020603050405020304" pitchFamily="18" charset="0"/>
              </a:rPr>
              <a:t>年全国</a:t>
            </a:r>
            <a:r>
              <a:rPr lang="en-US" altLang="zh-CN">
                <a:solidFill>
                  <a:srgbClr val="000000"/>
                </a:solidFill>
                <a:latin typeface="Times New Roman" panose="02020603050405020304" pitchFamily="18" charset="0"/>
                <a:cs typeface="Times New Roman" panose="02020603050405020304" pitchFamily="18" charset="0"/>
              </a:rPr>
              <a:t>31</a:t>
            </a:r>
            <a:r>
              <a:rPr lang="zh-CN" altLang="en-US">
                <a:solidFill>
                  <a:srgbClr val="000000"/>
                </a:solidFill>
                <a:latin typeface="Times New Roman" panose="02020603050405020304" pitchFamily="18" charset="0"/>
                <a:cs typeface="Times New Roman" panose="02020603050405020304" pitchFamily="18" charset="0"/>
              </a:rPr>
              <a:t>个省、直辖市和自治区的城镇居民家庭平均每人全年消费性支出的八个主要变量数据。这八个变量是</a:t>
            </a:r>
          </a:p>
          <a:p>
            <a:pPr>
              <a:buFont typeface="Wingdings" panose="05000000000000000000" pitchFamily="2" charset="2"/>
              <a:buNone/>
            </a:pPr>
            <a:r>
              <a:rPr lang="en-US" altLang="zh-CN" i="1">
                <a:solidFill>
                  <a:srgbClr val="000000"/>
                </a:solidFill>
                <a:latin typeface="Times New Roman" panose="02020603050405020304" pitchFamily="18" charset="0"/>
                <a:cs typeface="Times New Roman" panose="02020603050405020304" pitchFamily="18" charset="0"/>
              </a:rPr>
              <a:t>	  x</a:t>
            </a:r>
            <a:r>
              <a:rPr lang="en-US" altLang="zh-CN" baseline="-25000">
                <a:solidFill>
                  <a:srgbClr val="000000"/>
                </a:solidFill>
                <a:latin typeface="Times New Roman" panose="02020603050405020304" pitchFamily="18" charset="0"/>
                <a:cs typeface="Times New Roman" panose="02020603050405020304" pitchFamily="18" charset="0"/>
              </a:rPr>
              <a:t>1</a:t>
            </a:r>
            <a:r>
              <a:rPr lang="zh-CN" altLang="en-US">
                <a:solidFill>
                  <a:srgbClr val="000000"/>
                </a:solidFill>
                <a:latin typeface="Times New Roman" panose="02020603050405020304" pitchFamily="18" charset="0"/>
                <a:cs typeface="Times New Roman" panose="02020603050405020304" pitchFamily="18" charset="0"/>
              </a:rPr>
              <a:t>：食品</a:t>
            </a:r>
            <a:r>
              <a:rPr lang="en-US" altLang="zh-CN">
                <a:solidFill>
                  <a:srgbClr val="000000"/>
                </a:solidFill>
                <a:latin typeface="Times New Roman" panose="02020603050405020304" pitchFamily="18" charset="0"/>
                <a:cs typeface="Times New Roman" panose="02020603050405020304" pitchFamily="18" charset="0"/>
              </a:rPr>
              <a:t>			</a:t>
            </a:r>
            <a:r>
              <a:rPr lang="en-US" altLang="zh-CN" i="1">
                <a:solidFill>
                  <a:srgbClr val="000000"/>
                </a:solidFill>
                <a:latin typeface="Times New Roman" panose="02020603050405020304" pitchFamily="18" charset="0"/>
                <a:cs typeface="Times New Roman" panose="02020603050405020304" pitchFamily="18" charset="0"/>
              </a:rPr>
              <a:t>x</a:t>
            </a:r>
            <a:r>
              <a:rPr lang="en-US" altLang="zh-CN" baseline="-25000">
                <a:solidFill>
                  <a:srgbClr val="000000"/>
                </a:solidFill>
                <a:latin typeface="Times New Roman" panose="02020603050405020304" pitchFamily="18" charset="0"/>
                <a:cs typeface="Times New Roman" panose="02020603050405020304" pitchFamily="18" charset="0"/>
              </a:rPr>
              <a:t>5</a:t>
            </a:r>
            <a:r>
              <a:rPr lang="zh-CN" altLang="en-US">
                <a:solidFill>
                  <a:srgbClr val="000000"/>
                </a:solidFill>
                <a:latin typeface="Times New Roman" panose="02020603050405020304" pitchFamily="18" charset="0"/>
                <a:cs typeface="Times New Roman" panose="02020603050405020304" pitchFamily="18" charset="0"/>
              </a:rPr>
              <a:t>：交通和通讯</a:t>
            </a:r>
          </a:p>
          <a:p>
            <a:pPr>
              <a:buFont typeface="Wingdings" panose="05000000000000000000" pitchFamily="2" charset="2"/>
              <a:buNone/>
            </a:pPr>
            <a:r>
              <a:rPr lang="en-US" altLang="zh-CN" i="1">
                <a:solidFill>
                  <a:srgbClr val="000000"/>
                </a:solidFill>
                <a:latin typeface="Times New Roman" panose="02020603050405020304" pitchFamily="18" charset="0"/>
                <a:cs typeface="Times New Roman" panose="02020603050405020304" pitchFamily="18" charset="0"/>
              </a:rPr>
              <a:t>	  x</a:t>
            </a:r>
            <a:r>
              <a:rPr lang="en-US" altLang="zh-CN" baseline="-25000">
                <a:solidFill>
                  <a:srgbClr val="000000"/>
                </a:solidFill>
                <a:latin typeface="Times New Roman" panose="02020603050405020304" pitchFamily="18" charset="0"/>
                <a:cs typeface="Times New Roman" panose="02020603050405020304" pitchFamily="18" charset="0"/>
              </a:rPr>
              <a:t>2</a:t>
            </a:r>
            <a:r>
              <a:rPr lang="zh-CN" altLang="en-US">
                <a:solidFill>
                  <a:srgbClr val="000000"/>
                </a:solidFill>
                <a:latin typeface="Times New Roman" panose="02020603050405020304" pitchFamily="18" charset="0"/>
                <a:cs typeface="Times New Roman" panose="02020603050405020304" pitchFamily="18" charset="0"/>
              </a:rPr>
              <a:t>：衣着</a:t>
            </a:r>
            <a:r>
              <a:rPr lang="en-US" altLang="zh-CN">
                <a:solidFill>
                  <a:srgbClr val="000000"/>
                </a:solidFill>
                <a:latin typeface="Times New Roman" panose="02020603050405020304" pitchFamily="18" charset="0"/>
                <a:cs typeface="Times New Roman" panose="02020603050405020304" pitchFamily="18" charset="0"/>
              </a:rPr>
              <a:t>			</a:t>
            </a:r>
            <a:r>
              <a:rPr lang="en-US" altLang="zh-CN" i="1">
                <a:solidFill>
                  <a:srgbClr val="000000"/>
                </a:solidFill>
                <a:latin typeface="Times New Roman" panose="02020603050405020304" pitchFamily="18" charset="0"/>
                <a:cs typeface="Times New Roman" panose="02020603050405020304" pitchFamily="18" charset="0"/>
              </a:rPr>
              <a:t>x</a:t>
            </a:r>
            <a:r>
              <a:rPr lang="en-US" altLang="zh-CN" baseline="-25000">
                <a:solidFill>
                  <a:srgbClr val="000000"/>
                </a:solidFill>
                <a:latin typeface="Times New Roman" panose="02020603050405020304" pitchFamily="18" charset="0"/>
                <a:cs typeface="Times New Roman" panose="02020603050405020304" pitchFamily="18" charset="0"/>
              </a:rPr>
              <a:t>6</a:t>
            </a:r>
            <a:r>
              <a:rPr lang="zh-CN" altLang="en-US">
                <a:solidFill>
                  <a:srgbClr val="000000"/>
                </a:solidFill>
                <a:latin typeface="Times New Roman" panose="02020603050405020304" pitchFamily="18" charset="0"/>
                <a:cs typeface="Times New Roman" panose="02020603050405020304" pitchFamily="18" charset="0"/>
              </a:rPr>
              <a:t>：娱乐教育文化服务</a:t>
            </a:r>
          </a:p>
          <a:p>
            <a:pPr>
              <a:buFont typeface="Wingdings" panose="05000000000000000000" pitchFamily="2" charset="2"/>
              <a:buNone/>
            </a:pPr>
            <a:r>
              <a:rPr lang="en-US" altLang="zh-CN" i="1">
                <a:solidFill>
                  <a:srgbClr val="000000"/>
                </a:solidFill>
                <a:latin typeface="Times New Roman" panose="02020603050405020304" pitchFamily="18" charset="0"/>
                <a:cs typeface="Times New Roman" panose="02020603050405020304" pitchFamily="18" charset="0"/>
              </a:rPr>
              <a:t>	  x</a:t>
            </a:r>
            <a:r>
              <a:rPr lang="en-US" altLang="zh-CN" baseline="-25000">
                <a:solidFill>
                  <a:srgbClr val="000000"/>
                </a:solidFill>
                <a:latin typeface="Times New Roman" panose="02020603050405020304" pitchFamily="18" charset="0"/>
                <a:cs typeface="Times New Roman" panose="02020603050405020304" pitchFamily="18" charset="0"/>
              </a:rPr>
              <a:t>3</a:t>
            </a:r>
            <a:r>
              <a:rPr lang="zh-CN" altLang="en-US">
                <a:solidFill>
                  <a:srgbClr val="000000"/>
                </a:solidFill>
                <a:latin typeface="Times New Roman" panose="02020603050405020304" pitchFamily="18" charset="0"/>
                <a:cs typeface="Times New Roman" panose="02020603050405020304" pitchFamily="18" charset="0"/>
              </a:rPr>
              <a:t>：家庭设备用品及服务</a:t>
            </a:r>
            <a:r>
              <a:rPr lang="en-US" altLang="zh-CN">
                <a:solidFill>
                  <a:srgbClr val="000000"/>
                </a:solidFill>
                <a:latin typeface="Times New Roman" panose="02020603050405020304" pitchFamily="18" charset="0"/>
                <a:cs typeface="Times New Roman" panose="02020603050405020304" pitchFamily="18" charset="0"/>
              </a:rPr>
              <a:t>	</a:t>
            </a:r>
            <a:r>
              <a:rPr lang="en-US" altLang="zh-CN" i="1">
                <a:solidFill>
                  <a:srgbClr val="000000"/>
                </a:solidFill>
                <a:latin typeface="Times New Roman" panose="02020603050405020304" pitchFamily="18" charset="0"/>
                <a:cs typeface="Times New Roman" panose="02020603050405020304" pitchFamily="18" charset="0"/>
              </a:rPr>
              <a:t>x</a:t>
            </a:r>
            <a:r>
              <a:rPr lang="en-US" altLang="zh-CN" baseline="-25000">
                <a:solidFill>
                  <a:srgbClr val="000000"/>
                </a:solidFill>
                <a:latin typeface="Times New Roman" panose="02020603050405020304" pitchFamily="18" charset="0"/>
                <a:cs typeface="Times New Roman" panose="02020603050405020304" pitchFamily="18" charset="0"/>
              </a:rPr>
              <a:t>7</a:t>
            </a:r>
            <a:r>
              <a:rPr lang="zh-CN" altLang="en-US">
                <a:solidFill>
                  <a:srgbClr val="000000"/>
                </a:solidFill>
                <a:latin typeface="Times New Roman" panose="02020603050405020304" pitchFamily="18" charset="0"/>
                <a:cs typeface="Times New Roman" panose="02020603050405020304" pitchFamily="18" charset="0"/>
              </a:rPr>
              <a:t>：居住</a:t>
            </a:r>
          </a:p>
          <a:p>
            <a:pPr>
              <a:buFont typeface="Wingdings" panose="05000000000000000000" pitchFamily="2" charset="2"/>
              <a:buNone/>
            </a:pPr>
            <a:r>
              <a:rPr lang="en-US" altLang="zh-CN" i="1">
                <a:solidFill>
                  <a:srgbClr val="000000"/>
                </a:solidFill>
                <a:latin typeface="Times New Roman" panose="02020603050405020304" pitchFamily="18" charset="0"/>
                <a:cs typeface="Times New Roman" panose="02020603050405020304" pitchFamily="18" charset="0"/>
              </a:rPr>
              <a:t>	  x</a:t>
            </a:r>
            <a:r>
              <a:rPr lang="en-US" altLang="zh-CN" baseline="-25000">
                <a:solidFill>
                  <a:srgbClr val="000000"/>
                </a:solidFill>
                <a:latin typeface="Times New Roman" panose="02020603050405020304" pitchFamily="18" charset="0"/>
                <a:cs typeface="Times New Roman" panose="02020603050405020304" pitchFamily="18" charset="0"/>
              </a:rPr>
              <a:t>4</a:t>
            </a:r>
            <a:r>
              <a:rPr lang="zh-CN" altLang="en-US">
                <a:solidFill>
                  <a:srgbClr val="000000"/>
                </a:solidFill>
                <a:latin typeface="Times New Roman" panose="02020603050405020304" pitchFamily="18" charset="0"/>
                <a:cs typeface="Times New Roman" panose="02020603050405020304" pitchFamily="18" charset="0"/>
              </a:rPr>
              <a:t>：医疗保健</a:t>
            </a:r>
            <a:r>
              <a:rPr lang="en-US" altLang="zh-CN">
                <a:solidFill>
                  <a:srgbClr val="000000"/>
                </a:solidFill>
                <a:latin typeface="Times New Roman" panose="02020603050405020304" pitchFamily="18" charset="0"/>
                <a:cs typeface="Times New Roman" panose="02020603050405020304" pitchFamily="18" charset="0"/>
              </a:rPr>
              <a:t>			</a:t>
            </a:r>
            <a:r>
              <a:rPr lang="en-US" altLang="zh-CN" i="1">
                <a:solidFill>
                  <a:srgbClr val="000000"/>
                </a:solidFill>
                <a:latin typeface="Times New Roman" panose="02020603050405020304" pitchFamily="18" charset="0"/>
                <a:cs typeface="Times New Roman" panose="02020603050405020304" pitchFamily="18" charset="0"/>
              </a:rPr>
              <a:t>x</a:t>
            </a:r>
            <a:r>
              <a:rPr lang="en-US" altLang="zh-CN" baseline="-25000">
                <a:solidFill>
                  <a:srgbClr val="000000"/>
                </a:solidFill>
                <a:latin typeface="Times New Roman" panose="02020603050405020304" pitchFamily="18" charset="0"/>
                <a:cs typeface="Times New Roman" panose="02020603050405020304" pitchFamily="18" charset="0"/>
              </a:rPr>
              <a:t>8</a:t>
            </a:r>
            <a:r>
              <a:rPr lang="zh-CN" altLang="en-US">
                <a:solidFill>
                  <a:srgbClr val="000000"/>
                </a:solidFill>
                <a:latin typeface="Times New Roman" panose="02020603050405020304" pitchFamily="18" charset="0"/>
                <a:cs typeface="Times New Roman" panose="02020603050405020304" pitchFamily="18" charset="0"/>
              </a:rPr>
              <a:t>：杂项商品和服务</a:t>
            </a:r>
          </a:p>
          <a:p>
            <a:pPr>
              <a:buFont typeface="Wingdings" panose="05000000000000000000" pitchFamily="2" charset="2"/>
              <a:buChar char="Ø"/>
            </a:pPr>
            <a:r>
              <a:rPr lang="zh-CN" altLang="en-US">
                <a:solidFill>
                  <a:srgbClr val="000000"/>
                </a:solidFill>
                <a:latin typeface="Times New Roman" panose="02020603050405020304" pitchFamily="18" charset="0"/>
                <a:cs typeface="Times New Roman" panose="02020603050405020304" pitchFamily="18" charset="0"/>
              </a:rPr>
              <a:t>分别用最短距离法、重心法和</a:t>
            </a:r>
            <a:r>
              <a:rPr lang="en-US" altLang="zh-CN">
                <a:solidFill>
                  <a:srgbClr val="000000"/>
                </a:solidFill>
                <a:latin typeface="Times New Roman" panose="02020603050405020304" pitchFamily="18" charset="0"/>
                <a:cs typeface="Times New Roman" panose="02020603050405020304" pitchFamily="18" charset="0"/>
              </a:rPr>
              <a:t>Ward</a:t>
            </a:r>
            <a:r>
              <a:rPr lang="zh-CN" altLang="en-US">
                <a:solidFill>
                  <a:srgbClr val="000000"/>
                </a:solidFill>
                <a:latin typeface="Times New Roman" panose="02020603050405020304" pitchFamily="18" charset="0"/>
                <a:cs typeface="Times New Roman" panose="02020603050405020304" pitchFamily="18" charset="0"/>
              </a:rPr>
              <a:t>方法对各地区作聚类分析。为同等地对待每一变量，在作聚类前，先对各变量作标准化变换。</a:t>
            </a:r>
          </a:p>
        </p:txBody>
      </p:sp>
    </p:spTree>
    <p:extLst>
      <p:ext uri="{BB962C8B-B14F-4D97-AF65-F5344CB8AC3E}">
        <p14:creationId xmlns:p14="http://schemas.microsoft.com/office/powerpoint/2010/main" val="24712911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矩形 4"/>
          <p:cNvSpPr>
            <a:spLocks noChangeArrowheads="1"/>
          </p:cNvSpPr>
          <p:nvPr/>
        </p:nvSpPr>
        <p:spPr bwMode="auto">
          <a:xfrm>
            <a:off x="1847850" y="620713"/>
            <a:ext cx="8496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a:solidFill>
                  <a:srgbClr val="7030A0"/>
                </a:solidFill>
                <a:latin typeface="黑体" panose="02010609060101010101" pitchFamily="49" charset="-122"/>
                <a:ea typeface="黑体" panose="02010609060101010101" pitchFamily="49" charset="-122"/>
              </a:rPr>
              <a:t>表</a:t>
            </a:r>
            <a:r>
              <a:rPr lang="en-US" altLang="zh-CN" sz="2000">
                <a:solidFill>
                  <a:srgbClr val="7030A0"/>
                </a:solidFill>
                <a:latin typeface="黑体" panose="02010609060101010101" pitchFamily="49" charset="-122"/>
                <a:ea typeface="黑体" panose="02010609060101010101" pitchFamily="49" charset="-122"/>
              </a:rPr>
              <a:t>6.3.14	  	    </a:t>
            </a:r>
            <a:r>
              <a:rPr lang="zh-CN" altLang="en-US" sz="2000">
                <a:solidFill>
                  <a:srgbClr val="7030A0"/>
                </a:solidFill>
                <a:latin typeface="黑体" panose="02010609060101010101" pitchFamily="49" charset="-122"/>
                <a:ea typeface="黑体" panose="02010609060101010101" pitchFamily="49" charset="-122"/>
              </a:rPr>
              <a:t>消费性支出数据</a:t>
            </a:r>
            <a:r>
              <a:rPr lang="en-US" altLang="zh-CN" sz="2000">
                <a:solidFill>
                  <a:srgbClr val="7030A0"/>
                </a:solidFill>
                <a:latin typeface="黑体" panose="02010609060101010101" pitchFamily="49" charset="-122"/>
                <a:ea typeface="黑体" panose="02010609060101010101" pitchFamily="49" charset="-122"/>
              </a:rPr>
              <a:t>		       </a:t>
            </a:r>
            <a:r>
              <a:rPr lang="zh-CN" altLang="en-US" sz="2000">
                <a:solidFill>
                  <a:srgbClr val="7030A0"/>
                </a:solidFill>
                <a:latin typeface="黑体" panose="02010609060101010101" pitchFamily="49" charset="-122"/>
                <a:ea typeface="黑体" panose="02010609060101010101" pitchFamily="49" charset="-122"/>
              </a:rPr>
              <a:t>单位：元</a:t>
            </a:r>
          </a:p>
        </p:txBody>
      </p:sp>
      <p:graphicFrame>
        <p:nvGraphicFramePr>
          <p:cNvPr id="57347" name="表格 57346"/>
          <p:cNvGraphicFramePr/>
          <p:nvPr/>
        </p:nvGraphicFramePr>
        <p:xfrm>
          <a:off x="2171700" y="1066801"/>
          <a:ext cx="8496300" cy="5256213"/>
        </p:xfrm>
        <a:graphic>
          <a:graphicData uri="http://schemas.openxmlformats.org/drawingml/2006/table">
            <a:tbl>
              <a:tblPr/>
              <a:tblGrid>
                <a:gridCol w="944563">
                  <a:extLst>
                    <a:ext uri="{9D8B030D-6E8A-4147-A177-3AD203B41FA5}">
                      <a16:colId xmlns:a16="http://schemas.microsoft.com/office/drawing/2014/main" val="20000"/>
                    </a:ext>
                  </a:extLst>
                </a:gridCol>
                <a:gridCol w="944562">
                  <a:extLst>
                    <a:ext uri="{9D8B030D-6E8A-4147-A177-3AD203B41FA5}">
                      <a16:colId xmlns:a16="http://schemas.microsoft.com/office/drawing/2014/main" val="20001"/>
                    </a:ext>
                  </a:extLst>
                </a:gridCol>
                <a:gridCol w="944563">
                  <a:extLst>
                    <a:ext uri="{9D8B030D-6E8A-4147-A177-3AD203B41FA5}">
                      <a16:colId xmlns:a16="http://schemas.microsoft.com/office/drawing/2014/main" val="20002"/>
                    </a:ext>
                  </a:extLst>
                </a:gridCol>
                <a:gridCol w="944562">
                  <a:extLst>
                    <a:ext uri="{9D8B030D-6E8A-4147-A177-3AD203B41FA5}">
                      <a16:colId xmlns:a16="http://schemas.microsoft.com/office/drawing/2014/main" val="20003"/>
                    </a:ext>
                  </a:extLst>
                </a:gridCol>
                <a:gridCol w="946150">
                  <a:extLst>
                    <a:ext uri="{9D8B030D-6E8A-4147-A177-3AD203B41FA5}">
                      <a16:colId xmlns:a16="http://schemas.microsoft.com/office/drawing/2014/main" val="20004"/>
                    </a:ext>
                  </a:extLst>
                </a:gridCol>
                <a:gridCol w="944563">
                  <a:extLst>
                    <a:ext uri="{9D8B030D-6E8A-4147-A177-3AD203B41FA5}">
                      <a16:colId xmlns:a16="http://schemas.microsoft.com/office/drawing/2014/main" val="20005"/>
                    </a:ext>
                  </a:extLst>
                </a:gridCol>
                <a:gridCol w="944562">
                  <a:extLst>
                    <a:ext uri="{9D8B030D-6E8A-4147-A177-3AD203B41FA5}">
                      <a16:colId xmlns:a16="http://schemas.microsoft.com/office/drawing/2014/main" val="20006"/>
                    </a:ext>
                  </a:extLst>
                </a:gridCol>
                <a:gridCol w="944563">
                  <a:extLst>
                    <a:ext uri="{9D8B030D-6E8A-4147-A177-3AD203B41FA5}">
                      <a16:colId xmlns:a16="http://schemas.microsoft.com/office/drawing/2014/main" val="20007"/>
                    </a:ext>
                  </a:extLst>
                </a:gridCol>
                <a:gridCol w="938212">
                  <a:extLst>
                    <a:ext uri="{9D8B030D-6E8A-4147-A177-3AD203B41FA5}">
                      <a16:colId xmlns:a16="http://schemas.microsoft.com/office/drawing/2014/main" val="20008"/>
                    </a:ext>
                  </a:extLst>
                </a:gridCol>
              </a:tblGrid>
              <a:tr h="328613">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zh-CN" altLang="en-US" sz="1600">
                          <a:solidFill>
                            <a:srgbClr val="000000"/>
                          </a:solidFill>
                          <a:latin typeface="Times New Roman" pitchFamily="2" charset="0"/>
                          <a:ea typeface="Times New Roman" pitchFamily="2" charset="0"/>
                        </a:rPr>
                        <a:t>地区</a:t>
                      </a:r>
                      <a:endParaRPr lang="zh-CN" altLang="en-US" sz="1600">
                        <a:solidFill>
                          <a:srgbClr val="000000"/>
                        </a:solidFill>
                        <a:latin typeface="Calibri" pitchFamily="2" charset="0"/>
                        <a:ea typeface="Times New Roman" pitchFamily="2" charset="0"/>
                      </a:endParaRPr>
                    </a:p>
                  </a:txBody>
                  <a:tcPr marL="8255" marR="8255" marT="8255" marB="0" anchor="ct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i="1" dirty="0">
                          <a:solidFill>
                            <a:srgbClr val="000000"/>
                          </a:solidFill>
                          <a:latin typeface="Times New Roman" pitchFamily="2" charset="0"/>
                          <a:ea typeface="Times New Roman" pitchFamily="2" charset="0"/>
                        </a:rPr>
                        <a:t>x</a:t>
                      </a:r>
                      <a:r>
                        <a:rPr lang="en-US" altLang="x-none" sz="1600" baseline="-25000" dirty="0">
                          <a:solidFill>
                            <a:srgbClr val="000000"/>
                          </a:solidFill>
                          <a:latin typeface="Times New Roman" pitchFamily="2" charset="0"/>
                          <a:ea typeface="Times New Roman" pitchFamily="2" charset="0"/>
                        </a:rPr>
                        <a:t>1</a:t>
                      </a:r>
                      <a:endParaRPr lang="zh-CN" altLang="en-US" sz="1600" dirty="0">
                        <a:solidFill>
                          <a:srgbClr val="000000"/>
                        </a:solidFill>
                        <a:latin typeface="Calibri" pitchFamily="2" charset="0"/>
                        <a:ea typeface="Times New Roman" pitchFamily="2" charset="0"/>
                      </a:endParaRPr>
                    </a:p>
                  </a:txBody>
                  <a:tcPr marL="8255" marR="8255" marT="8255" marB="0" anchor="ctr">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i="1" dirty="0">
                          <a:solidFill>
                            <a:srgbClr val="000000"/>
                          </a:solidFill>
                          <a:latin typeface="Times New Roman" pitchFamily="2" charset="0"/>
                          <a:ea typeface="Times New Roman" pitchFamily="2" charset="0"/>
                        </a:rPr>
                        <a:t>x</a:t>
                      </a:r>
                      <a:r>
                        <a:rPr lang="en-US" altLang="x-none" sz="1600" baseline="-25000" dirty="0">
                          <a:solidFill>
                            <a:srgbClr val="000000"/>
                          </a:solidFill>
                          <a:latin typeface="Times New Roman" pitchFamily="2" charset="0"/>
                          <a:ea typeface="Times New Roman" pitchFamily="2" charset="0"/>
                        </a:rPr>
                        <a:t>2</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i="1" dirty="0">
                          <a:solidFill>
                            <a:srgbClr val="000000"/>
                          </a:solidFill>
                          <a:latin typeface="Times New Roman" pitchFamily="2" charset="0"/>
                          <a:ea typeface="Times New Roman" pitchFamily="2" charset="0"/>
                        </a:rPr>
                        <a:t>x</a:t>
                      </a:r>
                      <a:r>
                        <a:rPr lang="en-US" altLang="x-none" sz="1600" baseline="-25000" dirty="0">
                          <a:solidFill>
                            <a:srgbClr val="000000"/>
                          </a:solidFill>
                          <a:latin typeface="Times New Roman" pitchFamily="2" charset="0"/>
                          <a:ea typeface="Times New Roman" pitchFamily="2" charset="0"/>
                        </a:rPr>
                        <a:t>3</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i="1" dirty="0">
                          <a:solidFill>
                            <a:srgbClr val="000000"/>
                          </a:solidFill>
                          <a:latin typeface="Times New Roman" pitchFamily="2" charset="0"/>
                          <a:ea typeface="Times New Roman" pitchFamily="2" charset="0"/>
                        </a:rPr>
                        <a:t>x</a:t>
                      </a:r>
                      <a:r>
                        <a:rPr lang="en-US" altLang="x-none" sz="1600" baseline="-25000" dirty="0">
                          <a:solidFill>
                            <a:srgbClr val="000000"/>
                          </a:solidFill>
                          <a:latin typeface="Times New Roman" pitchFamily="2" charset="0"/>
                          <a:ea typeface="Times New Roman" pitchFamily="2" charset="0"/>
                        </a:rPr>
                        <a:t>4</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i="1" dirty="0">
                          <a:solidFill>
                            <a:srgbClr val="000000"/>
                          </a:solidFill>
                          <a:latin typeface="Times New Roman" pitchFamily="2" charset="0"/>
                          <a:ea typeface="Times New Roman" pitchFamily="2" charset="0"/>
                        </a:rPr>
                        <a:t>x</a:t>
                      </a:r>
                      <a:r>
                        <a:rPr lang="en-US" altLang="x-none" sz="1600" baseline="-25000" dirty="0">
                          <a:solidFill>
                            <a:srgbClr val="000000"/>
                          </a:solidFill>
                          <a:latin typeface="Times New Roman" pitchFamily="2" charset="0"/>
                          <a:ea typeface="Times New Roman" pitchFamily="2" charset="0"/>
                        </a:rPr>
                        <a:t>5</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i="1" dirty="0">
                          <a:solidFill>
                            <a:srgbClr val="000000"/>
                          </a:solidFill>
                          <a:latin typeface="Times New Roman" pitchFamily="2" charset="0"/>
                          <a:ea typeface="Times New Roman" pitchFamily="2" charset="0"/>
                        </a:rPr>
                        <a:t>x</a:t>
                      </a:r>
                      <a:r>
                        <a:rPr lang="en-US" altLang="x-none" sz="1600" baseline="-25000" dirty="0">
                          <a:solidFill>
                            <a:srgbClr val="000000"/>
                          </a:solidFill>
                          <a:latin typeface="Times New Roman" pitchFamily="2" charset="0"/>
                          <a:ea typeface="Times New Roman" pitchFamily="2" charset="0"/>
                        </a:rPr>
                        <a:t>6</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i="1" dirty="0">
                          <a:solidFill>
                            <a:srgbClr val="000000"/>
                          </a:solidFill>
                          <a:latin typeface="Times New Roman" pitchFamily="2" charset="0"/>
                          <a:ea typeface="Times New Roman" pitchFamily="2" charset="0"/>
                        </a:rPr>
                        <a:t>x</a:t>
                      </a:r>
                      <a:r>
                        <a:rPr lang="en-US" altLang="x-none" sz="1600" baseline="-25000" dirty="0">
                          <a:solidFill>
                            <a:srgbClr val="000000"/>
                          </a:solidFill>
                          <a:latin typeface="Times New Roman" pitchFamily="2" charset="0"/>
                          <a:ea typeface="Times New Roman" pitchFamily="2" charset="0"/>
                        </a:rPr>
                        <a:t>7</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i="1" dirty="0">
                          <a:solidFill>
                            <a:srgbClr val="000000"/>
                          </a:solidFill>
                          <a:latin typeface="Times New Roman" pitchFamily="2" charset="0"/>
                          <a:ea typeface="Times New Roman" pitchFamily="2" charset="0"/>
                        </a:rPr>
                        <a:t>x</a:t>
                      </a:r>
                      <a:r>
                        <a:rPr lang="en-US" altLang="x-none" sz="1600" baseline="-25000" dirty="0">
                          <a:solidFill>
                            <a:srgbClr val="000000"/>
                          </a:solidFill>
                          <a:latin typeface="Times New Roman" pitchFamily="2" charset="0"/>
                          <a:ea typeface="Times New Roman" pitchFamily="2" charset="0"/>
                        </a:rPr>
                        <a:t>8</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8612">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zh-CN" altLang="en-US" sz="1600">
                          <a:solidFill>
                            <a:srgbClr val="000000"/>
                          </a:solidFill>
                          <a:latin typeface="Times New Roman" pitchFamily="2" charset="0"/>
                          <a:ea typeface="Times New Roman" pitchFamily="2" charset="0"/>
                        </a:rPr>
                        <a:t>北京</a:t>
                      </a:r>
                      <a:endParaRPr lang="zh-CN" altLang="en-US" sz="1600">
                        <a:solidFill>
                          <a:srgbClr val="000000"/>
                        </a:solidFill>
                        <a:latin typeface="Calibri" pitchFamily="2" charset="0"/>
                        <a:ea typeface="Times New Roman" pitchFamily="2" charset="0"/>
                      </a:endParaRPr>
                    </a:p>
                  </a:txBody>
                  <a:tcPr marL="8255" marR="8255" marT="8255" marB="0" anchor="ct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2959.19</a:t>
                      </a:r>
                      <a:endParaRPr lang="zh-CN" altLang="en-US" sz="1600" dirty="0">
                        <a:solidFill>
                          <a:srgbClr val="000000"/>
                        </a:solidFill>
                        <a:latin typeface="Calibri" pitchFamily="2" charset="0"/>
                        <a:ea typeface="Times New Roman" pitchFamily="2" charset="0"/>
                      </a:endParaRPr>
                    </a:p>
                  </a:txBody>
                  <a:tcPr marL="8255" marR="8255" marT="8255" marB="0" anchor="ctr">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730.79</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749.41</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513.34</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467.87</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1141.82</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478.42</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457.64</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28613">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zh-CN" altLang="en-US" sz="1600">
                          <a:solidFill>
                            <a:srgbClr val="000000"/>
                          </a:solidFill>
                          <a:latin typeface="Times New Roman" pitchFamily="2" charset="0"/>
                          <a:ea typeface="Times New Roman" pitchFamily="2" charset="0"/>
                        </a:rPr>
                        <a:t>天津</a:t>
                      </a:r>
                      <a:endParaRPr lang="zh-CN" altLang="en-US" sz="1600">
                        <a:solidFill>
                          <a:srgbClr val="000000"/>
                        </a:solidFill>
                        <a:latin typeface="Calibri" pitchFamily="2" charset="0"/>
                        <a:ea typeface="Times New Roman" pitchFamily="2" charset="0"/>
                      </a:endParaRPr>
                    </a:p>
                  </a:txBody>
                  <a:tcPr marL="8255" marR="8255" marT="8255" marB="0" anchor="ctr">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2459.77</a:t>
                      </a:r>
                      <a:endParaRPr lang="zh-CN" altLang="en-US" sz="1600" dirty="0">
                        <a:solidFill>
                          <a:srgbClr val="000000"/>
                        </a:solidFill>
                        <a:latin typeface="Calibri" pitchFamily="2" charset="0"/>
                        <a:ea typeface="Times New Roman" pitchFamily="2" charset="0"/>
                      </a:endParaRPr>
                    </a:p>
                  </a:txBody>
                  <a:tcPr marL="8255" marR="8255" marT="8255" marB="0" anchor="ctr">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495.47</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697.33</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302.87</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284.19</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735.97</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570.84</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305.08</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328612">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zh-CN" altLang="en-US" sz="1600">
                          <a:solidFill>
                            <a:srgbClr val="000000"/>
                          </a:solidFill>
                          <a:latin typeface="Times New Roman" pitchFamily="2" charset="0"/>
                          <a:ea typeface="Times New Roman" pitchFamily="2" charset="0"/>
                        </a:rPr>
                        <a:t>河北</a:t>
                      </a:r>
                      <a:endParaRPr lang="zh-CN" altLang="en-US" sz="1600">
                        <a:solidFill>
                          <a:srgbClr val="000000"/>
                        </a:solidFill>
                        <a:latin typeface="Calibri" pitchFamily="2" charset="0"/>
                        <a:ea typeface="Times New Roman" pitchFamily="2" charset="0"/>
                      </a:endParaRPr>
                    </a:p>
                  </a:txBody>
                  <a:tcPr marL="8255" marR="8255" marT="8255" marB="0" anchor="ctr">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1495.63</a:t>
                      </a:r>
                      <a:endParaRPr lang="zh-CN" altLang="en-US" sz="1600" dirty="0">
                        <a:solidFill>
                          <a:srgbClr val="000000"/>
                        </a:solidFill>
                        <a:latin typeface="Calibri" pitchFamily="2" charset="0"/>
                        <a:ea typeface="Times New Roman" pitchFamily="2" charset="0"/>
                      </a:endParaRPr>
                    </a:p>
                  </a:txBody>
                  <a:tcPr marL="8255" marR="8255" marT="8255" marB="0" anchor="ctr">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515.9</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362.37</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285.32</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272.95</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540.58</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364.91</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188.63</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328613">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zh-CN" altLang="en-US" sz="1600">
                          <a:solidFill>
                            <a:srgbClr val="000000"/>
                          </a:solidFill>
                          <a:latin typeface="Times New Roman" pitchFamily="2" charset="0"/>
                          <a:ea typeface="Times New Roman" pitchFamily="2" charset="0"/>
                        </a:rPr>
                        <a:t>山西</a:t>
                      </a:r>
                      <a:endParaRPr lang="zh-CN" altLang="en-US" sz="1600">
                        <a:solidFill>
                          <a:srgbClr val="000000"/>
                        </a:solidFill>
                        <a:latin typeface="Calibri" pitchFamily="2" charset="0"/>
                        <a:ea typeface="Times New Roman" pitchFamily="2" charset="0"/>
                      </a:endParaRPr>
                    </a:p>
                  </a:txBody>
                  <a:tcPr marL="8255" marR="8255" marT="8255" marB="0" anchor="ctr">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1406.33</a:t>
                      </a:r>
                      <a:endParaRPr lang="zh-CN" altLang="en-US" sz="1600" dirty="0">
                        <a:solidFill>
                          <a:srgbClr val="000000"/>
                        </a:solidFill>
                        <a:latin typeface="Calibri" pitchFamily="2" charset="0"/>
                        <a:ea typeface="Times New Roman" pitchFamily="2" charset="0"/>
                      </a:endParaRPr>
                    </a:p>
                  </a:txBody>
                  <a:tcPr marL="8255" marR="8255" marT="8255" marB="0" anchor="ctr">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477.77</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290.15</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208.57</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201.5</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414.72</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281.84</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212.1</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328612">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zh-CN" altLang="en-US" sz="1600">
                          <a:solidFill>
                            <a:srgbClr val="000000"/>
                          </a:solidFill>
                          <a:latin typeface="Times New Roman" pitchFamily="2" charset="0"/>
                          <a:ea typeface="Times New Roman" pitchFamily="2" charset="0"/>
                        </a:rPr>
                        <a:t>内蒙古</a:t>
                      </a:r>
                      <a:endParaRPr lang="zh-CN" altLang="en-US" sz="1600">
                        <a:solidFill>
                          <a:srgbClr val="000000"/>
                        </a:solidFill>
                        <a:latin typeface="Calibri" pitchFamily="2" charset="0"/>
                        <a:ea typeface="Times New Roman" pitchFamily="2" charset="0"/>
                      </a:endParaRPr>
                    </a:p>
                  </a:txBody>
                  <a:tcPr marL="8255" marR="8255" marT="8255" marB="0" anchor="ctr">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1303.97</a:t>
                      </a:r>
                      <a:endParaRPr lang="zh-CN" altLang="en-US" sz="1600" dirty="0">
                        <a:solidFill>
                          <a:srgbClr val="000000"/>
                        </a:solidFill>
                        <a:latin typeface="Calibri" pitchFamily="2" charset="0"/>
                        <a:ea typeface="Times New Roman" pitchFamily="2" charset="0"/>
                      </a:endParaRPr>
                    </a:p>
                  </a:txBody>
                  <a:tcPr marL="8255" marR="8255" marT="8255" marB="0" anchor="ctr">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524.29</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254.83</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192.17</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249.81</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463.09</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287.87</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192.96</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328613">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zh-CN" altLang="en-US" sz="1600">
                          <a:solidFill>
                            <a:srgbClr val="000000"/>
                          </a:solidFill>
                          <a:latin typeface="Times New Roman" pitchFamily="2" charset="0"/>
                          <a:ea typeface="Times New Roman" pitchFamily="2" charset="0"/>
                        </a:rPr>
                        <a:t>辽宁</a:t>
                      </a:r>
                      <a:endParaRPr lang="zh-CN" altLang="en-US" sz="1600">
                        <a:solidFill>
                          <a:srgbClr val="000000"/>
                        </a:solidFill>
                        <a:latin typeface="Calibri" pitchFamily="2" charset="0"/>
                        <a:ea typeface="Times New Roman" pitchFamily="2" charset="0"/>
                      </a:endParaRPr>
                    </a:p>
                  </a:txBody>
                  <a:tcPr marL="8255" marR="8255" marT="8255" marB="0" anchor="ctr">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1730.84</a:t>
                      </a:r>
                      <a:endParaRPr lang="zh-CN" altLang="en-US" sz="1600" dirty="0">
                        <a:solidFill>
                          <a:srgbClr val="000000"/>
                        </a:solidFill>
                        <a:latin typeface="Calibri" pitchFamily="2" charset="0"/>
                        <a:ea typeface="Times New Roman" pitchFamily="2" charset="0"/>
                      </a:endParaRPr>
                    </a:p>
                  </a:txBody>
                  <a:tcPr marL="8255" marR="8255" marT="8255" marB="0" anchor="ctr">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553.9</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246.91</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279.81</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239.18</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445.2</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330.24</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163.86</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328612">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zh-CN" altLang="en-US" sz="1600">
                          <a:solidFill>
                            <a:srgbClr val="000000"/>
                          </a:solidFill>
                          <a:latin typeface="Times New Roman" pitchFamily="2" charset="0"/>
                          <a:ea typeface="Times New Roman" pitchFamily="2" charset="0"/>
                        </a:rPr>
                        <a:t>吉林</a:t>
                      </a:r>
                      <a:endParaRPr lang="zh-CN" altLang="en-US" sz="1600">
                        <a:solidFill>
                          <a:srgbClr val="000000"/>
                        </a:solidFill>
                        <a:latin typeface="Calibri" pitchFamily="2" charset="0"/>
                        <a:ea typeface="Times New Roman" pitchFamily="2" charset="0"/>
                      </a:endParaRPr>
                    </a:p>
                  </a:txBody>
                  <a:tcPr marL="8255" marR="8255" marT="8255" marB="0" anchor="ctr">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1561.86</a:t>
                      </a:r>
                      <a:endParaRPr lang="zh-CN" altLang="en-US" sz="1600" dirty="0">
                        <a:solidFill>
                          <a:srgbClr val="000000"/>
                        </a:solidFill>
                        <a:latin typeface="Calibri" pitchFamily="2" charset="0"/>
                        <a:ea typeface="Times New Roman" pitchFamily="2" charset="0"/>
                      </a:endParaRPr>
                    </a:p>
                  </a:txBody>
                  <a:tcPr marL="8255" marR="8255" marT="8255" marB="0" anchor="ctr">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492.42</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200.49</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218.36</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220.69</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459.62</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360.48</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147.76</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328613">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zh-CN" altLang="en-US" sz="1600">
                          <a:solidFill>
                            <a:srgbClr val="000000"/>
                          </a:solidFill>
                          <a:latin typeface="Times New Roman" pitchFamily="2" charset="0"/>
                          <a:ea typeface="Times New Roman" pitchFamily="2" charset="0"/>
                        </a:rPr>
                        <a:t>黑龙江</a:t>
                      </a:r>
                      <a:endParaRPr lang="zh-CN" altLang="en-US" sz="1600">
                        <a:solidFill>
                          <a:srgbClr val="000000"/>
                        </a:solidFill>
                        <a:latin typeface="Calibri" pitchFamily="2" charset="0"/>
                        <a:ea typeface="Times New Roman" pitchFamily="2" charset="0"/>
                      </a:endParaRPr>
                    </a:p>
                  </a:txBody>
                  <a:tcPr marL="8255" marR="8255" marT="8255" marB="0" anchor="ctr">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1410.11</a:t>
                      </a:r>
                      <a:endParaRPr lang="zh-CN" altLang="en-US" sz="1600" dirty="0">
                        <a:solidFill>
                          <a:srgbClr val="000000"/>
                        </a:solidFill>
                        <a:latin typeface="Calibri" pitchFamily="2" charset="0"/>
                        <a:ea typeface="Times New Roman" pitchFamily="2" charset="0"/>
                      </a:endParaRPr>
                    </a:p>
                  </a:txBody>
                  <a:tcPr marL="8255" marR="8255" marT="8255" marB="0" anchor="ctr">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510.71</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211.88</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277.11</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224.65</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376.82</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317.61</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152.85</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08"/>
                  </a:ext>
                </a:extLst>
              </a:tr>
              <a:tr h="328612">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zh-CN" altLang="en-US" sz="1600">
                          <a:solidFill>
                            <a:srgbClr val="000000"/>
                          </a:solidFill>
                          <a:latin typeface="Times New Roman" pitchFamily="2" charset="0"/>
                          <a:ea typeface="Times New Roman" pitchFamily="2" charset="0"/>
                        </a:rPr>
                        <a:t>上海</a:t>
                      </a:r>
                      <a:endParaRPr lang="zh-CN" altLang="en-US" sz="1600">
                        <a:solidFill>
                          <a:srgbClr val="000000"/>
                        </a:solidFill>
                        <a:latin typeface="Calibri" pitchFamily="2" charset="0"/>
                        <a:ea typeface="Times New Roman" pitchFamily="2" charset="0"/>
                      </a:endParaRPr>
                    </a:p>
                  </a:txBody>
                  <a:tcPr marL="8255" marR="8255" marT="8255" marB="0" anchor="ctr">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3712.31</a:t>
                      </a:r>
                      <a:endParaRPr lang="zh-CN" altLang="en-US" sz="1600" dirty="0">
                        <a:solidFill>
                          <a:srgbClr val="000000"/>
                        </a:solidFill>
                        <a:latin typeface="Calibri" pitchFamily="2" charset="0"/>
                        <a:ea typeface="Times New Roman" pitchFamily="2" charset="0"/>
                      </a:endParaRPr>
                    </a:p>
                  </a:txBody>
                  <a:tcPr marL="8255" marR="8255" marT="8255" marB="0" anchor="ctr">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550.74</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893.37</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346.93</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527</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1034.98</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720.33</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462.03</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09"/>
                  </a:ext>
                </a:extLst>
              </a:tr>
              <a:tr h="327025">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zh-CN" altLang="en-US" sz="1600">
                          <a:solidFill>
                            <a:srgbClr val="000000"/>
                          </a:solidFill>
                          <a:latin typeface="Times New Roman" pitchFamily="2" charset="0"/>
                          <a:ea typeface="Times New Roman" pitchFamily="2" charset="0"/>
                        </a:rPr>
                        <a:t>江苏</a:t>
                      </a:r>
                      <a:endParaRPr lang="zh-CN" altLang="en-US" sz="1600">
                        <a:solidFill>
                          <a:srgbClr val="000000"/>
                        </a:solidFill>
                        <a:latin typeface="Calibri" pitchFamily="2" charset="0"/>
                        <a:ea typeface="Times New Roman" pitchFamily="2" charset="0"/>
                      </a:endParaRPr>
                    </a:p>
                  </a:txBody>
                  <a:tcPr marL="8255" marR="8255" marT="8255" marB="0" anchor="ctr">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2207.58</a:t>
                      </a:r>
                      <a:endParaRPr lang="zh-CN" altLang="en-US" sz="1600" dirty="0">
                        <a:solidFill>
                          <a:srgbClr val="000000"/>
                        </a:solidFill>
                        <a:latin typeface="Calibri" pitchFamily="2" charset="0"/>
                        <a:ea typeface="Times New Roman" pitchFamily="2" charset="0"/>
                      </a:endParaRPr>
                    </a:p>
                  </a:txBody>
                  <a:tcPr marL="8255" marR="8255" marT="8255" marB="0" anchor="ctr">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449.37</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572.4</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211.92</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302.09</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585.23</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429.77</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252.54</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10"/>
                  </a:ext>
                </a:extLst>
              </a:tr>
              <a:tr h="328613">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zh-CN" altLang="en-US" sz="1600">
                          <a:solidFill>
                            <a:srgbClr val="000000"/>
                          </a:solidFill>
                          <a:latin typeface="Times New Roman" pitchFamily="2" charset="0"/>
                          <a:ea typeface="Times New Roman" pitchFamily="2" charset="0"/>
                        </a:rPr>
                        <a:t>浙江</a:t>
                      </a:r>
                      <a:endParaRPr lang="zh-CN" altLang="en-US" sz="1600">
                        <a:solidFill>
                          <a:srgbClr val="000000"/>
                        </a:solidFill>
                        <a:latin typeface="Calibri" pitchFamily="2" charset="0"/>
                        <a:ea typeface="Times New Roman" pitchFamily="2" charset="0"/>
                      </a:endParaRPr>
                    </a:p>
                  </a:txBody>
                  <a:tcPr marL="8255" marR="8255" marT="8255" marB="0" anchor="ctr">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2629.16</a:t>
                      </a:r>
                      <a:endParaRPr lang="zh-CN" altLang="en-US" sz="1600" dirty="0">
                        <a:solidFill>
                          <a:srgbClr val="000000"/>
                        </a:solidFill>
                        <a:latin typeface="Calibri" pitchFamily="2" charset="0"/>
                        <a:ea typeface="Times New Roman" pitchFamily="2" charset="0"/>
                      </a:endParaRPr>
                    </a:p>
                  </a:txBody>
                  <a:tcPr marL="8255" marR="8255" marT="8255" marB="0" anchor="ctr">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557.32</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689.73</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435.69</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514.66</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795.87</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575.76</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323.36</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11"/>
                  </a:ext>
                </a:extLst>
              </a:tr>
              <a:tr h="328612">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zh-CN" altLang="en-US" sz="1600">
                          <a:solidFill>
                            <a:srgbClr val="000000"/>
                          </a:solidFill>
                          <a:latin typeface="Times New Roman" pitchFamily="2" charset="0"/>
                          <a:ea typeface="Times New Roman" pitchFamily="2" charset="0"/>
                        </a:rPr>
                        <a:t>安徽</a:t>
                      </a:r>
                      <a:endParaRPr lang="zh-CN" altLang="en-US" sz="1600">
                        <a:solidFill>
                          <a:srgbClr val="000000"/>
                        </a:solidFill>
                        <a:latin typeface="Calibri" pitchFamily="2" charset="0"/>
                        <a:ea typeface="Times New Roman" pitchFamily="2" charset="0"/>
                      </a:endParaRPr>
                    </a:p>
                  </a:txBody>
                  <a:tcPr marL="8255" marR="8255" marT="8255" marB="0" anchor="ctr">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1844.78</a:t>
                      </a:r>
                      <a:endParaRPr lang="zh-CN" altLang="en-US" sz="1600" dirty="0">
                        <a:solidFill>
                          <a:srgbClr val="000000"/>
                        </a:solidFill>
                        <a:latin typeface="Calibri" pitchFamily="2" charset="0"/>
                        <a:ea typeface="Times New Roman" pitchFamily="2" charset="0"/>
                      </a:endParaRPr>
                    </a:p>
                  </a:txBody>
                  <a:tcPr marL="8255" marR="8255" marT="8255" marB="0" anchor="ctr">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430.29</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271.28</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126.33</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250.56</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513.18</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314</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151.39</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12"/>
                  </a:ext>
                </a:extLst>
              </a:tr>
              <a:tr h="328613">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zh-CN" altLang="en-US" sz="1600">
                          <a:solidFill>
                            <a:srgbClr val="000000"/>
                          </a:solidFill>
                          <a:latin typeface="Times New Roman" pitchFamily="2" charset="0"/>
                          <a:ea typeface="Times New Roman" pitchFamily="2" charset="0"/>
                        </a:rPr>
                        <a:t>福建</a:t>
                      </a:r>
                      <a:endParaRPr lang="zh-CN" altLang="en-US" sz="1600">
                        <a:solidFill>
                          <a:srgbClr val="000000"/>
                        </a:solidFill>
                        <a:latin typeface="Calibri" pitchFamily="2" charset="0"/>
                        <a:ea typeface="Times New Roman" pitchFamily="2" charset="0"/>
                      </a:endParaRPr>
                    </a:p>
                  </a:txBody>
                  <a:tcPr marL="8255" marR="8255" marT="8255" marB="0" anchor="ctr">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2709.46</a:t>
                      </a:r>
                      <a:endParaRPr lang="zh-CN" altLang="en-US" sz="1600" dirty="0">
                        <a:solidFill>
                          <a:srgbClr val="000000"/>
                        </a:solidFill>
                        <a:latin typeface="Calibri" pitchFamily="2" charset="0"/>
                        <a:ea typeface="Times New Roman" pitchFamily="2" charset="0"/>
                      </a:endParaRPr>
                    </a:p>
                  </a:txBody>
                  <a:tcPr marL="8255" marR="8255" marT="8255" marB="0" anchor="ctr">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428.11</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334.12</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160.77</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405.14</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461.67</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535.13</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232.29</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13"/>
                  </a:ext>
                </a:extLst>
              </a:tr>
              <a:tr h="328612">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zh-CN" altLang="en-US" sz="1600">
                          <a:solidFill>
                            <a:srgbClr val="000000"/>
                          </a:solidFill>
                          <a:latin typeface="Times New Roman" pitchFamily="2" charset="0"/>
                          <a:ea typeface="Times New Roman" pitchFamily="2" charset="0"/>
                        </a:rPr>
                        <a:t>江西</a:t>
                      </a:r>
                      <a:endParaRPr lang="zh-CN" altLang="en-US" sz="1600">
                        <a:solidFill>
                          <a:srgbClr val="000000"/>
                        </a:solidFill>
                        <a:latin typeface="Calibri" pitchFamily="2" charset="0"/>
                        <a:ea typeface="Times New Roman" pitchFamily="2" charset="0"/>
                      </a:endParaRPr>
                    </a:p>
                  </a:txBody>
                  <a:tcPr marL="8255" marR="8255" marT="8255" marB="0" anchor="ctr">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1563.78</a:t>
                      </a:r>
                      <a:endParaRPr lang="zh-CN" altLang="en-US" sz="1600" dirty="0">
                        <a:solidFill>
                          <a:srgbClr val="000000"/>
                        </a:solidFill>
                        <a:latin typeface="Calibri" pitchFamily="2" charset="0"/>
                        <a:ea typeface="Times New Roman" pitchFamily="2" charset="0"/>
                      </a:endParaRPr>
                    </a:p>
                  </a:txBody>
                  <a:tcPr marL="8255" marR="8255" marT="8255" marB="0" anchor="ctr">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303.65</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233.81</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107.9</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209.7</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393.99</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509.39</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160.12</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14"/>
                  </a:ext>
                </a:extLst>
              </a:tr>
              <a:tr h="328613">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zh-CN" altLang="en-US" sz="1600">
                          <a:solidFill>
                            <a:srgbClr val="000000"/>
                          </a:solidFill>
                          <a:latin typeface="Times New Roman" pitchFamily="2" charset="0"/>
                          <a:ea typeface="Times New Roman" pitchFamily="2" charset="0"/>
                        </a:rPr>
                        <a:t>山东</a:t>
                      </a:r>
                      <a:endParaRPr lang="zh-CN" altLang="en-US" sz="1600">
                        <a:solidFill>
                          <a:srgbClr val="000000"/>
                        </a:solidFill>
                        <a:latin typeface="Calibri" pitchFamily="2" charset="0"/>
                        <a:ea typeface="Times New Roman" pitchFamily="2" charset="0"/>
                      </a:endParaRPr>
                    </a:p>
                  </a:txBody>
                  <a:tcPr marL="8255" marR="8255" marT="8255" marB="0" anchor="ctr">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1675.75</a:t>
                      </a:r>
                      <a:endParaRPr lang="zh-CN" altLang="en-US" sz="1600" dirty="0">
                        <a:solidFill>
                          <a:srgbClr val="000000"/>
                        </a:solidFill>
                        <a:latin typeface="Calibri" pitchFamily="2" charset="0"/>
                        <a:ea typeface="Times New Roman" pitchFamily="2" charset="0"/>
                      </a:endParaRPr>
                    </a:p>
                  </a:txBody>
                  <a:tcPr marL="8255" marR="8255" marT="8255" marB="0" anchor="ctr">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613.32</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550.71</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219.79</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272.59</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599.43</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371.62</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211.84</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22539086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370" name="表格 58369"/>
          <p:cNvGraphicFramePr/>
          <p:nvPr/>
        </p:nvGraphicFramePr>
        <p:xfrm>
          <a:off x="2171700" y="762001"/>
          <a:ext cx="8496300" cy="5688013"/>
        </p:xfrm>
        <a:graphic>
          <a:graphicData uri="http://schemas.openxmlformats.org/drawingml/2006/table">
            <a:tbl>
              <a:tblPr/>
              <a:tblGrid>
                <a:gridCol w="944563">
                  <a:extLst>
                    <a:ext uri="{9D8B030D-6E8A-4147-A177-3AD203B41FA5}">
                      <a16:colId xmlns:a16="http://schemas.microsoft.com/office/drawing/2014/main" val="20000"/>
                    </a:ext>
                  </a:extLst>
                </a:gridCol>
                <a:gridCol w="944562">
                  <a:extLst>
                    <a:ext uri="{9D8B030D-6E8A-4147-A177-3AD203B41FA5}">
                      <a16:colId xmlns:a16="http://schemas.microsoft.com/office/drawing/2014/main" val="20001"/>
                    </a:ext>
                  </a:extLst>
                </a:gridCol>
                <a:gridCol w="944563">
                  <a:extLst>
                    <a:ext uri="{9D8B030D-6E8A-4147-A177-3AD203B41FA5}">
                      <a16:colId xmlns:a16="http://schemas.microsoft.com/office/drawing/2014/main" val="20002"/>
                    </a:ext>
                  </a:extLst>
                </a:gridCol>
                <a:gridCol w="944562">
                  <a:extLst>
                    <a:ext uri="{9D8B030D-6E8A-4147-A177-3AD203B41FA5}">
                      <a16:colId xmlns:a16="http://schemas.microsoft.com/office/drawing/2014/main" val="20003"/>
                    </a:ext>
                  </a:extLst>
                </a:gridCol>
                <a:gridCol w="946150">
                  <a:extLst>
                    <a:ext uri="{9D8B030D-6E8A-4147-A177-3AD203B41FA5}">
                      <a16:colId xmlns:a16="http://schemas.microsoft.com/office/drawing/2014/main" val="20004"/>
                    </a:ext>
                  </a:extLst>
                </a:gridCol>
                <a:gridCol w="944563">
                  <a:extLst>
                    <a:ext uri="{9D8B030D-6E8A-4147-A177-3AD203B41FA5}">
                      <a16:colId xmlns:a16="http://schemas.microsoft.com/office/drawing/2014/main" val="20005"/>
                    </a:ext>
                  </a:extLst>
                </a:gridCol>
                <a:gridCol w="944562">
                  <a:extLst>
                    <a:ext uri="{9D8B030D-6E8A-4147-A177-3AD203B41FA5}">
                      <a16:colId xmlns:a16="http://schemas.microsoft.com/office/drawing/2014/main" val="20006"/>
                    </a:ext>
                  </a:extLst>
                </a:gridCol>
                <a:gridCol w="944563">
                  <a:extLst>
                    <a:ext uri="{9D8B030D-6E8A-4147-A177-3AD203B41FA5}">
                      <a16:colId xmlns:a16="http://schemas.microsoft.com/office/drawing/2014/main" val="20007"/>
                    </a:ext>
                  </a:extLst>
                </a:gridCol>
                <a:gridCol w="938212">
                  <a:extLst>
                    <a:ext uri="{9D8B030D-6E8A-4147-A177-3AD203B41FA5}">
                      <a16:colId xmlns:a16="http://schemas.microsoft.com/office/drawing/2014/main" val="20008"/>
                    </a:ext>
                  </a:extLst>
                </a:gridCol>
              </a:tblGrid>
              <a:tr h="35560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zh-CN" altLang="en-US" sz="1600">
                          <a:solidFill>
                            <a:srgbClr val="000000"/>
                          </a:solidFill>
                          <a:latin typeface="Times New Roman" pitchFamily="2" charset="0"/>
                          <a:ea typeface="Times New Roman" pitchFamily="2" charset="0"/>
                        </a:rPr>
                        <a:t>河南</a:t>
                      </a:r>
                      <a:endParaRPr lang="zh-CN" altLang="en-US" sz="1600">
                        <a:solidFill>
                          <a:srgbClr val="000000"/>
                        </a:solidFill>
                        <a:latin typeface="Calibri" pitchFamily="2" charset="0"/>
                        <a:ea typeface="Times New Roman" pitchFamily="2" charset="0"/>
                      </a:endParaRPr>
                    </a:p>
                  </a:txBody>
                  <a:tcPr marL="8255" marR="8255" marT="8255" marB="0" anchor="ctr">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1427.65</a:t>
                      </a:r>
                      <a:endParaRPr lang="zh-CN" altLang="en-US" sz="1600" dirty="0">
                        <a:solidFill>
                          <a:srgbClr val="000000"/>
                        </a:solidFill>
                        <a:latin typeface="Calibri" pitchFamily="2" charset="0"/>
                        <a:ea typeface="Times New Roman" pitchFamily="2" charset="0"/>
                      </a:endParaRPr>
                    </a:p>
                  </a:txBody>
                  <a:tcPr marL="8255" marR="8255" marT="8255" marB="0" anchor="ctr">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431.79</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288.55</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208.14</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217</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337.76</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421.31</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165.32</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5560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zh-CN" altLang="en-US" sz="1600">
                          <a:solidFill>
                            <a:srgbClr val="000000"/>
                          </a:solidFill>
                          <a:latin typeface="Times New Roman" pitchFamily="2" charset="0"/>
                          <a:ea typeface="Times New Roman" pitchFamily="2" charset="0"/>
                        </a:rPr>
                        <a:t>湖北</a:t>
                      </a:r>
                      <a:endParaRPr lang="zh-CN" altLang="en-US" sz="1600">
                        <a:solidFill>
                          <a:srgbClr val="000000"/>
                        </a:solidFill>
                        <a:latin typeface="Calibri" pitchFamily="2" charset="0"/>
                        <a:ea typeface="Times New Roman" pitchFamily="2" charset="0"/>
                      </a:endParaRPr>
                    </a:p>
                  </a:txBody>
                  <a:tcPr marL="8255" marR="8255" marT="8255" marB="0" anchor="ctr">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1783.43</a:t>
                      </a:r>
                      <a:endParaRPr lang="zh-CN" altLang="en-US" sz="1600" dirty="0">
                        <a:solidFill>
                          <a:srgbClr val="000000"/>
                        </a:solidFill>
                        <a:latin typeface="Calibri" pitchFamily="2" charset="0"/>
                        <a:ea typeface="Times New Roman" pitchFamily="2" charset="0"/>
                      </a:endParaRPr>
                    </a:p>
                  </a:txBody>
                  <a:tcPr marL="8255" marR="8255" marT="8255" marB="0" anchor="ctr">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511.88</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282.84</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201.01</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237.6</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617.74</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523.52</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182.52</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35560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zh-CN" altLang="en-US" sz="1600">
                          <a:solidFill>
                            <a:srgbClr val="000000"/>
                          </a:solidFill>
                          <a:latin typeface="Times New Roman" pitchFamily="2" charset="0"/>
                          <a:ea typeface="Times New Roman" pitchFamily="2" charset="0"/>
                        </a:rPr>
                        <a:t>湖南</a:t>
                      </a:r>
                      <a:endParaRPr lang="zh-CN" altLang="en-US" sz="1600">
                        <a:solidFill>
                          <a:srgbClr val="000000"/>
                        </a:solidFill>
                        <a:latin typeface="Calibri" pitchFamily="2" charset="0"/>
                        <a:ea typeface="Times New Roman" pitchFamily="2" charset="0"/>
                      </a:endParaRPr>
                    </a:p>
                  </a:txBody>
                  <a:tcPr marL="8255" marR="8255" marT="8255" marB="0" anchor="ctr">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1942.23</a:t>
                      </a:r>
                      <a:endParaRPr lang="zh-CN" altLang="en-US" sz="1600" dirty="0">
                        <a:solidFill>
                          <a:srgbClr val="000000"/>
                        </a:solidFill>
                        <a:latin typeface="Calibri" pitchFamily="2" charset="0"/>
                        <a:ea typeface="Times New Roman" pitchFamily="2" charset="0"/>
                      </a:endParaRPr>
                    </a:p>
                  </a:txBody>
                  <a:tcPr marL="8255" marR="8255" marT="8255" marB="0" anchor="ctr">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512.27</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401.39</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206.06</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321.29</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697.22</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492.6</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226.45</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35560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zh-CN" altLang="en-US" sz="1600">
                          <a:solidFill>
                            <a:srgbClr val="000000"/>
                          </a:solidFill>
                          <a:latin typeface="Times New Roman" pitchFamily="2" charset="0"/>
                          <a:ea typeface="Times New Roman" pitchFamily="2" charset="0"/>
                        </a:rPr>
                        <a:t>广东</a:t>
                      </a:r>
                      <a:endParaRPr lang="zh-CN" altLang="en-US" sz="1600">
                        <a:solidFill>
                          <a:srgbClr val="000000"/>
                        </a:solidFill>
                        <a:latin typeface="Calibri" pitchFamily="2" charset="0"/>
                        <a:ea typeface="Times New Roman" pitchFamily="2" charset="0"/>
                      </a:endParaRPr>
                    </a:p>
                  </a:txBody>
                  <a:tcPr marL="8255" marR="8255" marT="8255" marB="0" anchor="ctr">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3055.17</a:t>
                      </a:r>
                      <a:endParaRPr lang="zh-CN" altLang="en-US" sz="1600" dirty="0">
                        <a:solidFill>
                          <a:srgbClr val="000000"/>
                        </a:solidFill>
                        <a:latin typeface="Calibri" pitchFamily="2" charset="0"/>
                        <a:ea typeface="Times New Roman" pitchFamily="2" charset="0"/>
                      </a:endParaRPr>
                    </a:p>
                  </a:txBody>
                  <a:tcPr marL="8255" marR="8255" marT="8255" marB="0" anchor="ctr">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353.23</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564.56</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356.27</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811.88</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873.06</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1082.82</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420.81</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35560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zh-CN" altLang="en-US" sz="1600">
                          <a:solidFill>
                            <a:srgbClr val="000000"/>
                          </a:solidFill>
                          <a:latin typeface="Times New Roman" pitchFamily="2" charset="0"/>
                          <a:ea typeface="Times New Roman" pitchFamily="2" charset="0"/>
                        </a:rPr>
                        <a:t>广西</a:t>
                      </a:r>
                      <a:endParaRPr lang="zh-CN" altLang="en-US" sz="1600">
                        <a:solidFill>
                          <a:srgbClr val="000000"/>
                        </a:solidFill>
                        <a:latin typeface="Calibri" pitchFamily="2" charset="0"/>
                        <a:ea typeface="Times New Roman" pitchFamily="2" charset="0"/>
                      </a:endParaRPr>
                    </a:p>
                  </a:txBody>
                  <a:tcPr marL="8255" marR="8255" marT="8255" marB="0" anchor="ctr">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2033.87</a:t>
                      </a:r>
                      <a:endParaRPr lang="zh-CN" altLang="en-US" sz="1600" dirty="0">
                        <a:solidFill>
                          <a:srgbClr val="000000"/>
                        </a:solidFill>
                        <a:latin typeface="Calibri" pitchFamily="2" charset="0"/>
                        <a:ea typeface="Times New Roman" pitchFamily="2" charset="0"/>
                      </a:endParaRPr>
                    </a:p>
                  </a:txBody>
                  <a:tcPr marL="8255" marR="8255" marT="8255" marB="0" anchor="ctr">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300.82</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338.65</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157.78</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329.06</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621.74</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587.02</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218.27</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35560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zh-CN" altLang="en-US" sz="1600">
                          <a:solidFill>
                            <a:srgbClr val="000000"/>
                          </a:solidFill>
                          <a:latin typeface="Times New Roman" pitchFamily="2" charset="0"/>
                          <a:ea typeface="Times New Roman" pitchFamily="2" charset="0"/>
                        </a:rPr>
                        <a:t>海南</a:t>
                      </a:r>
                      <a:endParaRPr lang="zh-CN" altLang="en-US" sz="1600">
                        <a:solidFill>
                          <a:srgbClr val="000000"/>
                        </a:solidFill>
                        <a:latin typeface="Calibri" pitchFamily="2" charset="0"/>
                        <a:ea typeface="Times New Roman" pitchFamily="2" charset="0"/>
                      </a:endParaRPr>
                    </a:p>
                  </a:txBody>
                  <a:tcPr marL="8255" marR="8255" marT="8255" marB="0" anchor="ctr">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2057.86</a:t>
                      </a:r>
                      <a:endParaRPr lang="zh-CN" altLang="en-US" sz="1600" dirty="0">
                        <a:solidFill>
                          <a:srgbClr val="000000"/>
                        </a:solidFill>
                        <a:latin typeface="Calibri" pitchFamily="2" charset="0"/>
                        <a:ea typeface="Times New Roman" pitchFamily="2" charset="0"/>
                      </a:endParaRPr>
                    </a:p>
                  </a:txBody>
                  <a:tcPr marL="8255" marR="8255" marT="8255" marB="0" anchor="ctr">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186.44</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202.72</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171.79</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329.65</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477.17</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312.93</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279.19</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35560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zh-CN" altLang="en-US" sz="1600">
                          <a:solidFill>
                            <a:srgbClr val="000000"/>
                          </a:solidFill>
                          <a:latin typeface="Times New Roman" pitchFamily="2" charset="0"/>
                          <a:ea typeface="Times New Roman" pitchFamily="2" charset="0"/>
                        </a:rPr>
                        <a:t>重庆</a:t>
                      </a:r>
                      <a:endParaRPr lang="zh-CN" altLang="en-US" sz="1600">
                        <a:solidFill>
                          <a:srgbClr val="000000"/>
                        </a:solidFill>
                        <a:latin typeface="Calibri" pitchFamily="2" charset="0"/>
                        <a:ea typeface="Times New Roman" pitchFamily="2" charset="0"/>
                      </a:endParaRPr>
                    </a:p>
                  </a:txBody>
                  <a:tcPr marL="8255" marR="8255" marT="8255" marB="0" anchor="ctr">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2303.29</a:t>
                      </a:r>
                      <a:endParaRPr lang="zh-CN" altLang="en-US" sz="1600" dirty="0">
                        <a:solidFill>
                          <a:srgbClr val="000000"/>
                        </a:solidFill>
                        <a:latin typeface="Calibri" pitchFamily="2" charset="0"/>
                        <a:ea typeface="Times New Roman" pitchFamily="2" charset="0"/>
                      </a:endParaRPr>
                    </a:p>
                  </a:txBody>
                  <a:tcPr marL="8255" marR="8255" marT="8255" marB="0" anchor="ctr">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589.99</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516.21</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236.55</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403.92</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730.05</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438.41</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225.8</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35560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zh-CN" altLang="en-US" sz="1600">
                          <a:solidFill>
                            <a:srgbClr val="000000"/>
                          </a:solidFill>
                          <a:latin typeface="Times New Roman" pitchFamily="2" charset="0"/>
                          <a:ea typeface="Times New Roman" pitchFamily="2" charset="0"/>
                        </a:rPr>
                        <a:t>四川</a:t>
                      </a:r>
                      <a:endParaRPr lang="zh-CN" altLang="en-US" sz="1600">
                        <a:solidFill>
                          <a:srgbClr val="000000"/>
                        </a:solidFill>
                        <a:latin typeface="Calibri" pitchFamily="2" charset="0"/>
                        <a:ea typeface="Times New Roman" pitchFamily="2" charset="0"/>
                      </a:endParaRPr>
                    </a:p>
                  </a:txBody>
                  <a:tcPr marL="8255" marR="8255" marT="8255" marB="0" anchor="ctr">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1974.28</a:t>
                      </a:r>
                      <a:endParaRPr lang="zh-CN" altLang="en-US" sz="1600" dirty="0">
                        <a:solidFill>
                          <a:srgbClr val="000000"/>
                        </a:solidFill>
                        <a:latin typeface="Calibri" pitchFamily="2" charset="0"/>
                        <a:ea typeface="Times New Roman" pitchFamily="2" charset="0"/>
                      </a:endParaRPr>
                    </a:p>
                  </a:txBody>
                  <a:tcPr marL="8255" marR="8255" marT="8255" marB="0" anchor="ctr">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507.76</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344.79</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203.21</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240.24</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575.1</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430.36</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223.46</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35560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zh-CN" altLang="en-US" sz="1600">
                          <a:solidFill>
                            <a:srgbClr val="000000"/>
                          </a:solidFill>
                          <a:latin typeface="Times New Roman" pitchFamily="2" charset="0"/>
                          <a:ea typeface="Times New Roman" pitchFamily="2" charset="0"/>
                        </a:rPr>
                        <a:t>贵州</a:t>
                      </a:r>
                      <a:endParaRPr lang="zh-CN" altLang="en-US" sz="1600">
                        <a:solidFill>
                          <a:srgbClr val="000000"/>
                        </a:solidFill>
                        <a:latin typeface="Calibri" pitchFamily="2" charset="0"/>
                        <a:ea typeface="Times New Roman" pitchFamily="2" charset="0"/>
                      </a:endParaRPr>
                    </a:p>
                  </a:txBody>
                  <a:tcPr marL="8255" marR="8255" marT="8255" marB="0" anchor="ctr">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1673.82</a:t>
                      </a:r>
                      <a:endParaRPr lang="zh-CN" altLang="en-US" sz="1600" dirty="0">
                        <a:solidFill>
                          <a:srgbClr val="000000"/>
                        </a:solidFill>
                        <a:latin typeface="Calibri" pitchFamily="2" charset="0"/>
                        <a:ea typeface="Times New Roman" pitchFamily="2" charset="0"/>
                      </a:endParaRPr>
                    </a:p>
                  </a:txBody>
                  <a:tcPr marL="8255" marR="8255" marT="8255" marB="0" anchor="ctr">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437.75</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461.61</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153.32</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254.66</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445.59</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346.11</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191.48</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08"/>
                  </a:ext>
                </a:extLst>
              </a:tr>
              <a:tr h="35560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zh-CN" altLang="en-US" sz="1600">
                          <a:solidFill>
                            <a:srgbClr val="000000"/>
                          </a:solidFill>
                          <a:latin typeface="Times New Roman" pitchFamily="2" charset="0"/>
                          <a:ea typeface="Times New Roman" pitchFamily="2" charset="0"/>
                        </a:rPr>
                        <a:t>云南</a:t>
                      </a:r>
                      <a:endParaRPr lang="zh-CN" altLang="en-US" sz="1600">
                        <a:solidFill>
                          <a:srgbClr val="000000"/>
                        </a:solidFill>
                        <a:latin typeface="Calibri" pitchFamily="2" charset="0"/>
                        <a:ea typeface="Times New Roman" pitchFamily="2" charset="0"/>
                      </a:endParaRPr>
                    </a:p>
                  </a:txBody>
                  <a:tcPr marL="8255" marR="8255" marT="8255" marB="0" anchor="ctr">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2194.25</a:t>
                      </a:r>
                      <a:endParaRPr lang="zh-CN" altLang="en-US" sz="1600" dirty="0">
                        <a:solidFill>
                          <a:srgbClr val="000000"/>
                        </a:solidFill>
                        <a:latin typeface="Calibri" pitchFamily="2" charset="0"/>
                        <a:ea typeface="Times New Roman" pitchFamily="2" charset="0"/>
                      </a:endParaRPr>
                    </a:p>
                  </a:txBody>
                  <a:tcPr marL="8255" marR="8255" marT="8255" marB="0" anchor="ctr">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537.01</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369.07</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249.54</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290.84</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561.91</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407.7</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330.95</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09"/>
                  </a:ext>
                </a:extLst>
              </a:tr>
              <a:tr h="35560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zh-CN" altLang="en-US" sz="1600">
                          <a:solidFill>
                            <a:srgbClr val="000000"/>
                          </a:solidFill>
                          <a:latin typeface="Times New Roman" pitchFamily="2" charset="0"/>
                          <a:ea typeface="Times New Roman" pitchFamily="2" charset="0"/>
                        </a:rPr>
                        <a:t>西藏</a:t>
                      </a:r>
                      <a:endParaRPr lang="zh-CN" altLang="en-US" sz="1600">
                        <a:solidFill>
                          <a:srgbClr val="000000"/>
                        </a:solidFill>
                        <a:latin typeface="Calibri" pitchFamily="2" charset="0"/>
                        <a:ea typeface="Times New Roman" pitchFamily="2" charset="0"/>
                      </a:endParaRPr>
                    </a:p>
                  </a:txBody>
                  <a:tcPr marL="8255" marR="8255" marT="8255" marB="0" anchor="ctr">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2646.61</a:t>
                      </a:r>
                      <a:endParaRPr lang="zh-CN" altLang="en-US" sz="1600" dirty="0">
                        <a:solidFill>
                          <a:srgbClr val="000000"/>
                        </a:solidFill>
                        <a:latin typeface="Calibri" pitchFamily="2" charset="0"/>
                        <a:ea typeface="Times New Roman" pitchFamily="2" charset="0"/>
                      </a:endParaRPr>
                    </a:p>
                  </a:txBody>
                  <a:tcPr marL="8255" marR="8255" marT="8255" marB="0" anchor="ctr">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839.7</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204.44</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209.11</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379.3</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371.04</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269.59</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389.33</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10"/>
                  </a:ext>
                </a:extLst>
              </a:tr>
              <a:tr h="35560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zh-CN" altLang="en-US" sz="1600">
                          <a:solidFill>
                            <a:srgbClr val="000000"/>
                          </a:solidFill>
                          <a:latin typeface="Times New Roman" pitchFamily="2" charset="0"/>
                          <a:ea typeface="Times New Roman" pitchFamily="2" charset="0"/>
                        </a:rPr>
                        <a:t>陕西</a:t>
                      </a:r>
                      <a:endParaRPr lang="zh-CN" altLang="en-US" sz="1600">
                        <a:solidFill>
                          <a:srgbClr val="000000"/>
                        </a:solidFill>
                        <a:latin typeface="Calibri" pitchFamily="2" charset="0"/>
                        <a:ea typeface="Times New Roman" pitchFamily="2" charset="0"/>
                      </a:endParaRPr>
                    </a:p>
                  </a:txBody>
                  <a:tcPr marL="8255" marR="8255" marT="8255" marB="0" anchor="ctr">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1472.95</a:t>
                      </a:r>
                      <a:endParaRPr lang="zh-CN" altLang="en-US" sz="1600" dirty="0">
                        <a:solidFill>
                          <a:srgbClr val="000000"/>
                        </a:solidFill>
                        <a:latin typeface="Calibri" pitchFamily="2" charset="0"/>
                        <a:ea typeface="Times New Roman" pitchFamily="2" charset="0"/>
                      </a:endParaRPr>
                    </a:p>
                  </a:txBody>
                  <a:tcPr marL="8255" marR="8255" marT="8255" marB="0" anchor="ctr">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390.89</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447.95</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259.51</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230.61</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490.9</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469.1</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191.34</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11"/>
                  </a:ext>
                </a:extLst>
              </a:tr>
              <a:tr h="35560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zh-CN" altLang="en-US" sz="1600">
                          <a:solidFill>
                            <a:srgbClr val="000000"/>
                          </a:solidFill>
                          <a:latin typeface="Times New Roman" pitchFamily="2" charset="0"/>
                          <a:ea typeface="Times New Roman" pitchFamily="2" charset="0"/>
                        </a:rPr>
                        <a:t>甘肃</a:t>
                      </a:r>
                      <a:endParaRPr lang="zh-CN" altLang="en-US" sz="1600">
                        <a:solidFill>
                          <a:srgbClr val="000000"/>
                        </a:solidFill>
                        <a:latin typeface="Calibri" pitchFamily="2" charset="0"/>
                        <a:ea typeface="Times New Roman" pitchFamily="2" charset="0"/>
                      </a:endParaRPr>
                    </a:p>
                  </a:txBody>
                  <a:tcPr marL="8255" marR="8255" marT="8255" marB="0" anchor="ctr">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1525.57</a:t>
                      </a:r>
                      <a:endParaRPr lang="zh-CN" altLang="en-US" sz="1600" dirty="0">
                        <a:solidFill>
                          <a:srgbClr val="000000"/>
                        </a:solidFill>
                        <a:latin typeface="Calibri" pitchFamily="2" charset="0"/>
                        <a:ea typeface="Times New Roman" pitchFamily="2" charset="0"/>
                      </a:endParaRPr>
                    </a:p>
                  </a:txBody>
                  <a:tcPr marL="8255" marR="8255" marT="8255" marB="0" anchor="ctr">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472.98</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328.9</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219.86</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206.65</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449.69</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249.66</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228.19</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12"/>
                  </a:ext>
                </a:extLst>
              </a:tr>
              <a:tr h="354013">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zh-CN" altLang="en-US" sz="1600">
                          <a:solidFill>
                            <a:srgbClr val="000000"/>
                          </a:solidFill>
                          <a:latin typeface="Times New Roman" pitchFamily="2" charset="0"/>
                          <a:ea typeface="Times New Roman" pitchFamily="2" charset="0"/>
                        </a:rPr>
                        <a:t>青海</a:t>
                      </a:r>
                      <a:endParaRPr lang="zh-CN" altLang="en-US" sz="1600">
                        <a:solidFill>
                          <a:srgbClr val="000000"/>
                        </a:solidFill>
                        <a:latin typeface="Calibri" pitchFamily="2" charset="0"/>
                        <a:ea typeface="Times New Roman" pitchFamily="2" charset="0"/>
                      </a:endParaRPr>
                    </a:p>
                  </a:txBody>
                  <a:tcPr marL="8255" marR="8255" marT="8255" marB="0" anchor="ctr">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1654.69</a:t>
                      </a:r>
                      <a:endParaRPr lang="zh-CN" altLang="en-US" sz="1600" dirty="0">
                        <a:solidFill>
                          <a:srgbClr val="000000"/>
                        </a:solidFill>
                        <a:latin typeface="Calibri" pitchFamily="2" charset="0"/>
                        <a:ea typeface="Times New Roman" pitchFamily="2" charset="0"/>
                      </a:endParaRPr>
                    </a:p>
                  </a:txBody>
                  <a:tcPr marL="8255" marR="8255" marT="8255" marB="0" anchor="ctr">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437.77</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258.78</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303</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244.93</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479.53</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288.56</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236.51</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13"/>
                  </a:ext>
                </a:extLst>
              </a:tr>
              <a:tr h="35560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zh-CN" altLang="en-US" sz="1600">
                          <a:solidFill>
                            <a:srgbClr val="000000"/>
                          </a:solidFill>
                          <a:latin typeface="Times New Roman" pitchFamily="2" charset="0"/>
                          <a:ea typeface="Times New Roman" pitchFamily="2" charset="0"/>
                        </a:rPr>
                        <a:t>宁夏</a:t>
                      </a:r>
                      <a:endParaRPr lang="zh-CN" altLang="en-US" sz="1600">
                        <a:solidFill>
                          <a:srgbClr val="000000"/>
                        </a:solidFill>
                        <a:latin typeface="Calibri" pitchFamily="2" charset="0"/>
                        <a:ea typeface="Times New Roman" pitchFamily="2" charset="0"/>
                      </a:endParaRPr>
                    </a:p>
                  </a:txBody>
                  <a:tcPr marL="8255" marR="8255" marT="8255" marB="0" anchor="ctr">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1375.46</a:t>
                      </a:r>
                      <a:endParaRPr lang="zh-CN" altLang="en-US" sz="1600" dirty="0">
                        <a:solidFill>
                          <a:srgbClr val="000000"/>
                        </a:solidFill>
                        <a:latin typeface="Calibri" pitchFamily="2" charset="0"/>
                        <a:ea typeface="Times New Roman" pitchFamily="2" charset="0"/>
                      </a:endParaRPr>
                    </a:p>
                  </a:txBody>
                  <a:tcPr marL="8255" marR="8255" marT="8255" marB="0" anchor="ctr">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480.89</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273.84</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317.32</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251.08</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424.75</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228.73</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195.93</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14"/>
                  </a:ext>
                </a:extLst>
              </a:tr>
              <a:tr h="35560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zh-CN" altLang="en-US" sz="1600">
                          <a:solidFill>
                            <a:srgbClr val="000000"/>
                          </a:solidFill>
                          <a:latin typeface="Times New Roman" pitchFamily="2" charset="0"/>
                          <a:ea typeface="Times New Roman" pitchFamily="2" charset="0"/>
                        </a:rPr>
                        <a:t>新疆</a:t>
                      </a:r>
                      <a:endParaRPr lang="zh-CN" altLang="en-US" sz="1600">
                        <a:solidFill>
                          <a:srgbClr val="000000"/>
                        </a:solidFill>
                        <a:latin typeface="Calibri" pitchFamily="2" charset="0"/>
                        <a:ea typeface="Times New Roman" pitchFamily="2" charset="0"/>
                      </a:endParaRPr>
                    </a:p>
                  </a:txBody>
                  <a:tcPr marL="8255" marR="8255" marT="8255" marB="0" anchor="ctr">
                    <a:lnL>
                      <a:noFill/>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1608.82</a:t>
                      </a:r>
                      <a:endParaRPr lang="zh-CN" altLang="en-US" sz="1600" dirty="0">
                        <a:solidFill>
                          <a:srgbClr val="000000"/>
                        </a:solidFill>
                        <a:latin typeface="Calibri" pitchFamily="2" charset="0"/>
                        <a:ea typeface="Times New Roman" pitchFamily="2" charset="0"/>
                      </a:endParaRPr>
                    </a:p>
                  </a:txBody>
                  <a:tcPr marL="8255" marR="8255" marT="8255" marB="0" anchor="ctr">
                    <a:lnL w="12700" cap="flat" cmpd="sng">
                      <a:solidFill>
                        <a:srgbClr val="000000"/>
                      </a:solidFill>
                      <a:prstDash val="solid"/>
                      <a:headEnd type="none" w="med" len="med"/>
                      <a:tailEnd type="none" w="med" len="med"/>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536.05</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432.46</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235.82</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250.28</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541.3</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344.85</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1600" dirty="0">
                          <a:solidFill>
                            <a:srgbClr val="000000"/>
                          </a:solidFill>
                          <a:latin typeface="Times New Roman" pitchFamily="2" charset="0"/>
                          <a:ea typeface="Times New Roman" pitchFamily="2" charset="0"/>
                        </a:rPr>
                        <a:t>214.4</a:t>
                      </a:r>
                      <a:endParaRPr lang="zh-CN" altLang="en-US" sz="1600" dirty="0">
                        <a:solidFill>
                          <a:srgbClr val="000000"/>
                        </a:solidFill>
                        <a:latin typeface="Calibri" pitchFamily="2" charset="0"/>
                        <a:ea typeface="Times New Roman" pitchFamily="2" charset="0"/>
                      </a:endParaRPr>
                    </a:p>
                  </a:txBody>
                  <a:tcPr marL="8255" marR="8255" marT="8255" marB="0" anchor="ctr">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32649472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8676" y="609600"/>
            <a:ext cx="8569325" cy="549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4" name="矩形 4"/>
          <p:cNvSpPr>
            <a:spLocks noChangeArrowheads="1"/>
          </p:cNvSpPr>
          <p:nvPr/>
        </p:nvSpPr>
        <p:spPr bwMode="auto">
          <a:xfrm>
            <a:off x="4727575" y="6021388"/>
            <a:ext cx="27495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7030A0"/>
                </a:solidFill>
                <a:latin typeface="黑体" panose="02010609060101010101" pitchFamily="49" charset="-122"/>
                <a:ea typeface="黑体" panose="02010609060101010101" pitchFamily="49" charset="-122"/>
              </a:rPr>
              <a:t>图</a:t>
            </a:r>
            <a:r>
              <a:rPr lang="en-US" altLang="zh-CN" sz="2000">
                <a:solidFill>
                  <a:srgbClr val="7030A0"/>
                </a:solidFill>
                <a:latin typeface="黑体" panose="02010609060101010101" pitchFamily="49" charset="-122"/>
                <a:ea typeface="黑体" panose="02010609060101010101" pitchFamily="49" charset="-122"/>
              </a:rPr>
              <a:t>6.3.12  </a:t>
            </a:r>
            <a:r>
              <a:rPr lang="zh-CN" altLang="en-US" sz="2000">
                <a:solidFill>
                  <a:srgbClr val="7030A0"/>
                </a:solidFill>
                <a:latin typeface="黑体" panose="02010609060101010101" pitchFamily="49" charset="-122"/>
                <a:ea typeface="黑体" panose="02010609060101010101" pitchFamily="49" charset="-122"/>
              </a:rPr>
              <a:t>最短距离法</a:t>
            </a:r>
          </a:p>
        </p:txBody>
      </p:sp>
    </p:spTree>
    <p:extLst>
      <p:ext uri="{BB962C8B-B14F-4D97-AF65-F5344CB8AC3E}">
        <p14:creationId xmlns:p14="http://schemas.microsoft.com/office/powerpoint/2010/main" val="6614111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5350" y="457201"/>
            <a:ext cx="8502650" cy="547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18" name="矩形 4"/>
          <p:cNvSpPr>
            <a:spLocks noChangeArrowheads="1"/>
          </p:cNvSpPr>
          <p:nvPr/>
        </p:nvSpPr>
        <p:spPr bwMode="auto">
          <a:xfrm>
            <a:off x="5016500" y="5949950"/>
            <a:ext cx="2236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7030A0"/>
                </a:solidFill>
                <a:latin typeface="黑体" panose="02010609060101010101" pitchFamily="49" charset="-122"/>
                <a:ea typeface="黑体" panose="02010609060101010101" pitchFamily="49" charset="-122"/>
              </a:rPr>
              <a:t>图</a:t>
            </a:r>
            <a:r>
              <a:rPr lang="en-US" altLang="zh-CN" sz="2000">
                <a:solidFill>
                  <a:srgbClr val="7030A0"/>
                </a:solidFill>
                <a:latin typeface="黑体" panose="02010609060101010101" pitchFamily="49" charset="-122"/>
                <a:ea typeface="黑体" panose="02010609060101010101" pitchFamily="49" charset="-122"/>
              </a:rPr>
              <a:t>6.3.13  </a:t>
            </a:r>
            <a:r>
              <a:rPr lang="zh-CN" altLang="en-US" sz="2000">
                <a:solidFill>
                  <a:srgbClr val="7030A0"/>
                </a:solidFill>
                <a:latin typeface="黑体" panose="02010609060101010101" pitchFamily="49" charset="-122"/>
                <a:ea typeface="黑体" panose="02010609060101010101" pitchFamily="49" charset="-122"/>
              </a:rPr>
              <a:t>重心法</a:t>
            </a:r>
          </a:p>
        </p:txBody>
      </p:sp>
    </p:spTree>
    <p:extLst>
      <p:ext uri="{BB962C8B-B14F-4D97-AF65-F5344CB8AC3E}">
        <p14:creationId xmlns:p14="http://schemas.microsoft.com/office/powerpoint/2010/main" val="10527370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685800"/>
            <a:ext cx="8229600" cy="530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2" name="矩形 4"/>
          <p:cNvSpPr>
            <a:spLocks noChangeArrowheads="1"/>
          </p:cNvSpPr>
          <p:nvPr/>
        </p:nvSpPr>
        <p:spPr bwMode="auto">
          <a:xfrm>
            <a:off x="4724401" y="6248400"/>
            <a:ext cx="3006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7030A0"/>
                </a:solidFill>
                <a:latin typeface="黑体" panose="02010609060101010101" pitchFamily="49" charset="-122"/>
                <a:ea typeface="黑体" panose="02010609060101010101" pitchFamily="49" charset="-122"/>
              </a:rPr>
              <a:t>图</a:t>
            </a:r>
            <a:r>
              <a:rPr lang="en-US" altLang="zh-CN" sz="2000">
                <a:solidFill>
                  <a:srgbClr val="7030A0"/>
                </a:solidFill>
                <a:latin typeface="黑体" panose="02010609060101010101" pitchFamily="49" charset="-122"/>
                <a:ea typeface="黑体" panose="02010609060101010101" pitchFamily="49" charset="-122"/>
              </a:rPr>
              <a:t>6.3.14  </a:t>
            </a:r>
            <a:r>
              <a:rPr lang="zh-CN" altLang="en-US" sz="2000">
                <a:solidFill>
                  <a:srgbClr val="7030A0"/>
                </a:solidFill>
                <a:latin typeface="黑体" panose="02010609060101010101" pitchFamily="49" charset="-122"/>
                <a:ea typeface="黑体" panose="02010609060101010101" pitchFamily="49" charset="-122"/>
              </a:rPr>
              <a:t>离差平方和法</a:t>
            </a:r>
          </a:p>
        </p:txBody>
      </p:sp>
    </p:spTree>
    <p:extLst>
      <p:ext uri="{BB962C8B-B14F-4D97-AF65-F5344CB8AC3E}">
        <p14:creationId xmlns:p14="http://schemas.microsoft.com/office/powerpoint/2010/main" val="29325915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3"/>
          <p:cNvSpPr>
            <a:spLocks noGrp="1" noRot="1" noChangeArrowheads="1"/>
          </p:cNvSpPr>
          <p:nvPr>
            <p:ph type="body" idx="4294967295"/>
          </p:nvPr>
        </p:nvSpPr>
        <p:spPr>
          <a:xfrm>
            <a:off x="2127250" y="685801"/>
            <a:ext cx="8540750" cy="5929313"/>
          </a:xfrm>
        </p:spPr>
        <p:txBody>
          <a:bodyPr/>
          <a:lstStyle/>
          <a:p>
            <a:pPr eaLnBrk="1" hangingPunct="1">
              <a:buFont typeface="Wingdings" panose="05000000000000000000" pitchFamily="2" charset="2"/>
              <a:buChar char="Ø"/>
            </a:pPr>
            <a:r>
              <a:rPr lang="zh-CN" altLang="en-US">
                <a:solidFill>
                  <a:srgbClr val="000000"/>
                </a:solidFill>
              </a:rPr>
              <a:t>从这三个树形图来看，只有</a:t>
            </a:r>
            <a:r>
              <a:rPr lang="en-US" altLang="zh-CN">
                <a:solidFill>
                  <a:srgbClr val="000000"/>
                </a:solidFill>
              </a:rPr>
              <a:t>Ward</a:t>
            </a:r>
            <a:r>
              <a:rPr lang="zh-CN" altLang="en-US">
                <a:solidFill>
                  <a:srgbClr val="000000"/>
                </a:solidFill>
              </a:rPr>
              <a:t>方法较好地符合了我们的实际聚类要求，它将</a:t>
            </a:r>
            <a:r>
              <a:rPr lang="en-US" altLang="zh-CN">
                <a:solidFill>
                  <a:srgbClr val="000000"/>
                </a:solidFill>
              </a:rPr>
              <a:t>31</a:t>
            </a:r>
            <a:r>
              <a:rPr lang="zh-CN" altLang="en-US">
                <a:solidFill>
                  <a:srgbClr val="000000"/>
                </a:solidFill>
              </a:rPr>
              <a:t>个地区分为以下三类：</a:t>
            </a:r>
          </a:p>
          <a:p>
            <a:pPr eaLnBrk="1" hangingPunct="1">
              <a:buFont typeface="Wingdings" panose="05000000000000000000" pitchFamily="2" charset="2"/>
              <a:buChar char="Ø"/>
            </a:pPr>
            <a:r>
              <a:rPr lang="zh-CN" altLang="en-US">
                <a:solidFill>
                  <a:srgbClr val="FF0000"/>
                </a:solidFill>
              </a:rPr>
              <a:t>第</a:t>
            </a:r>
            <a:r>
              <a:rPr lang="en-US" altLang="zh-CN">
                <a:solidFill>
                  <a:srgbClr val="FF0000"/>
                </a:solidFill>
              </a:rPr>
              <a:t>Ⅰ</a:t>
            </a:r>
            <a:r>
              <a:rPr lang="zh-CN" altLang="en-US">
                <a:solidFill>
                  <a:srgbClr val="FF0000"/>
                </a:solidFill>
              </a:rPr>
              <a:t>类</a:t>
            </a:r>
            <a:r>
              <a:rPr lang="zh-CN" altLang="en-US">
                <a:solidFill>
                  <a:srgbClr val="000000"/>
                </a:solidFill>
              </a:rPr>
              <a:t>：北京、浙江、上海和广东。这些都是我国经济最发达、城镇居民消费水平最高的沿海地区。</a:t>
            </a:r>
          </a:p>
          <a:p>
            <a:pPr eaLnBrk="1" hangingPunct="1">
              <a:buFont typeface="Wingdings" panose="05000000000000000000" pitchFamily="2" charset="2"/>
              <a:buNone/>
            </a:pPr>
            <a:r>
              <a:rPr lang="en-US" altLang="zh-CN">
                <a:solidFill>
                  <a:srgbClr val="000000"/>
                </a:solidFill>
              </a:rPr>
              <a:t>	</a:t>
            </a:r>
            <a:r>
              <a:rPr lang="zh-CN" altLang="en-US">
                <a:solidFill>
                  <a:srgbClr val="FF0000"/>
                </a:solidFill>
              </a:rPr>
              <a:t>第</a:t>
            </a:r>
            <a:r>
              <a:rPr lang="en-US" altLang="zh-CN">
                <a:solidFill>
                  <a:srgbClr val="FF0000"/>
                </a:solidFill>
              </a:rPr>
              <a:t>Ⅱ</a:t>
            </a:r>
            <a:r>
              <a:rPr lang="zh-CN" altLang="en-US">
                <a:solidFill>
                  <a:srgbClr val="FF0000"/>
                </a:solidFill>
              </a:rPr>
              <a:t>类</a:t>
            </a:r>
            <a:r>
              <a:rPr lang="zh-CN" altLang="en-US">
                <a:solidFill>
                  <a:srgbClr val="000000"/>
                </a:solidFill>
              </a:rPr>
              <a:t>：天津、江苏、云南、重庆、河北、新疆、山东、湖北、四川、湖南、福建、广西、海南和西藏。这些地区在我国基本上属于经济发展水平和城镇居民消费水平中等的地区。</a:t>
            </a:r>
          </a:p>
          <a:p>
            <a:pPr eaLnBrk="1" hangingPunct="1">
              <a:buFont typeface="Wingdings" panose="05000000000000000000" pitchFamily="2" charset="2"/>
              <a:buNone/>
            </a:pPr>
            <a:r>
              <a:rPr lang="en-US" altLang="zh-CN">
                <a:solidFill>
                  <a:srgbClr val="7030A0"/>
                </a:solidFill>
              </a:rPr>
              <a:t>	</a:t>
            </a:r>
            <a:r>
              <a:rPr lang="zh-CN" altLang="en-US">
                <a:solidFill>
                  <a:srgbClr val="FF0000"/>
                </a:solidFill>
              </a:rPr>
              <a:t>第</a:t>
            </a:r>
            <a:r>
              <a:rPr lang="en-US" altLang="zh-CN">
                <a:solidFill>
                  <a:srgbClr val="FF0000"/>
                </a:solidFill>
              </a:rPr>
              <a:t>Ⅲ</a:t>
            </a:r>
            <a:r>
              <a:rPr lang="zh-CN" altLang="en-US">
                <a:solidFill>
                  <a:srgbClr val="FF0000"/>
                </a:solidFill>
              </a:rPr>
              <a:t>类</a:t>
            </a:r>
            <a:r>
              <a:rPr lang="zh-CN" altLang="en-US">
                <a:solidFill>
                  <a:srgbClr val="000000"/>
                </a:solidFill>
              </a:rPr>
              <a:t>：山西、甘肃、内蒙古、辽宁、黑龙江、吉林、青海、宁夏、安徽、贵州、河南、陕西和江西。这些地区在我国基本上属于经济较落后地区，城镇居民的消费水平也是较低的。</a:t>
            </a:r>
          </a:p>
          <a:p>
            <a:pPr eaLnBrk="1" hangingPunct="1"/>
            <a:r>
              <a:rPr lang="zh-CN" altLang="en-US">
                <a:solidFill>
                  <a:srgbClr val="000000"/>
                </a:solidFill>
              </a:rPr>
              <a:t>如果分为五类，则广东和西藏将各自为一类。</a:t>
            </a:r>
          </a:p>
        </p:txBody>
      </p:sp>
    </p:spTree>
    <p:extLst>
      <p:ext uri="{BB962C8B-B14F-4D97-AF65-F5344CB8AC3E}">
        <p14:creationId xmlns:p14="http://schemas.microsoft.com/office/powerpoint/2010/main" val="13625127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Rot="1" noChangeArrowheads="1"/>
          </p:cNvSpPr>
          <p:nvPr>
            <p:ph type="title" idx="4294967295"/>
          </p:nvPr>
        </p:nvSpPr>
        <p:spPr>
          <a:xfrm>
            <a:off x="2590800" y="685800"/>
            <a:ext cx="6096000" cy="381000"/>
          </a:xfrm>
        </p:spPr>
        <p:txBody>
          <a:bodyPr>
            <a:normAutofit fontScale="90000"/>
          </a:bodyPr>
          <a:lstStyle/>
          <a:p>
            <a:pPr eaLnBrk="1" hangingPunct="1"/>
            <a:r>
              <a:rPr lang="zh-CN" altLang="en-US" sz="4000"/>
              <a:t>七、系统聚类法的统一</a:t>
            </a:r>
          </a:p>
        </p:txBody>
      </p:sp>
      <p:sp>
        <p:nvSpPr>
          <p:cNvPr id="63490" name="Rectangle 3"/>
          <p:cNvSpPr>
            <a:spLocks noGrp="1" noRot="1" noChangeArrowheads="1"/>
          </p:cNvSpPr>
          <p:nvPr>
            <p:ph type="body" idx="4294967295"/>
          </p:nvPr>
        </p:nvSpPr>
        <p:spPr>
          <a:xfrm>
            <a:off x="2514600" y="1371600"/>
            <a:ext cx="8001000" cy="4648200"/>
          </a:xfrm>
        </p:spPr>
        <p:txBody>
          <a:bodyPr/>
          <a:lstStyle/>
          <a:p>
            <a:pPr eaLnBrk="1" hangingPunct="1"/>
            <a:r>
              <a:rPr lang="en-US" altLang="zh-CN">
                <a:solidFill>
                  <a:srgbClr val="000000"/>
                </a:solidFill>
                <a:latin typeface="Times New Roman" panose="02020603050405020304" pitchFamily="18" charset="0"/>
                <a:cs typeface="Times New Roman" panose="02020603050405020304" pitchFamily="18" charset="0"/>
              </a:rPr>
              <a:t>Lance</a:t>
            </a:r>
            <a:r>
              <a:rPr lang="zh-CN" altLang="en-US">
                <a:solidFill>
                  <a:srgbClr val="000000"/>
                </a:solidFill>
                <a:latin typeface="Times New Roman" panose="02020603050405020304" pitchFamily="18" charset="0"/>
                <a:cs typeface="Times New Roman" panose="02020603050405020304" pitchFamily="18" charset="0"/>
              </a:rPr>
              <a:t>和</a:t>
            </a:r>
            <a:r>
              <a:rPr lang="en-US" altLang="zh-CN">
                <a:solidFill>
                  <a:srgbClr val="000000"/>
                </a:solidFill>
                <a:latin typeface="Times New Roman" panose="02020603050405020304" pitchFamily="18" charset="0"/>
                <a:cs typeface="Times New Roman" panose="02020603050405020304" pitchFamily="18" charset="0"/>
              </a:rPr>
              <a:t>Williams</a:t>
            </a:r>
            <a:r>
              <a:rPr lang="zh-CN" altLang="en-US">
                <a:solidFill>
                  <a:srgbClr val="000000"/>
                </a:solidFill>
                <a:latin typeface="Times New Roman" panose="02020603050405020304" pitchFamily="18" charset="0"/>
                <a:cs typeface="Times New Roman" panose="02020603050405020304" pitchFamily="18" charset="0"/>
              </a:rPr>
              <a:t>于</a:t>
            </a:r>
            <a:r>
              <a:rPr lang="en-US" altLang="zh-CN">
                <a:solidFill>
                  <a:srgbClr val="000000"/>
                </a:solidFill>
                <a:latin typeface="Times New Roman" panose="02020603050405020304" pitchFamily="18" charset="0"/>
                <a:cs typeface="Times New Roman" panose="02020603050405020304" pitchFamily="18" charset="0"/>
              </a:rPr>
              <a:t>1967</a:t>
            </a:r>
            <a:r>
              <a:rPr lang="zh-CN" altLang="en-US">
                <a:solidFill>
                  <a:srgbClr val="000000"/>
                </a:solidFill>
                <a:latin typeface="Times New Roman" panose="02020603050405020304" pitchFamily="18" charset="0"/>
                <a:cs typeface="Times New Roman" panose="02020603050405020304" pitchFamily="18" charset="0"/>
              </a:rPr>
              <a:t>年将（书中介绍的）八种系统聚类法的递推公式统一为：</a:t>
            </a:r>
            <a:endParaRPr lang="en-US" altLang="zh-CN">
              <a:solidFill>
                <a:srgbClr val="000000"/>
              </a:solidFill>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endParaRPr lang="zh-CN" altLang="en-US">
              <a:solidFill>
                <a:srgbClr val="000000"/>
              </a:solidFill>
              <a:latin typeface="Times New Roman" panose="02020603050405020304" pitchFamily="18" charset="0"/>
              <a:cs typeface="Times New Roman" panose="02020603050405020304" pitchFamily="18" charset="0"/>
            </a:endParaRPr>
          </a:p>
          <a:p>
            <a:pPr eaLnBrk="1" hangingPunct="1"/>
            <a:endParaRPr lang="zh-CN" altLang="en-US">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zh-CN" altLang="en-US">
                <a:solidFill>
                  <a:srgbClr val="000000"/>
                </a:solidFill>
                <a:latin typeface="Times New Roman" panose="02020603050405020304" pitchFamily="18" charset="0"/>
                <a:cs typeface="Times New Roman" panose="02020603050405020304" pitchFamily="18" charset="0"/>
              </a:rPr>
              <a:t>   其中</a:t>
            </a:r>
            <a:r>
              <a:rPr lang="en-US" altLang="zh-CN" i="1">
                <a:solidFill>
                  <a:srgbClr val="000000"/>
                </a:solidFill>
                <a:latin typeface="Times New Roman" panose="02020603050405020304" pitchFamily="18" charset="0"/>
                <a:cs typeface="Times New Roman" panose="02020603050405020304" pitchFamily="18" charset="0"/>
              </a:rPr>
              <a:t>α</a:t>
            </a:r>
            <a:r>
              <a:rPr lang="en-US" altLang="zh-CN" i="1" baseline="-25000">
                <a:solidFill>
                  <a:srgbClr val="000000"/>
                </a:solidFill>
                <a:latin typeface="Times New Roman" panose="02020603050405020304" pitchFamily="18" charset="0"/>
                <a:cs typeface="Times New Roman" panose="02020603050405020304" pitchFamily="18" charset="0"/>
              </a:rPr>
              <a:t>K</a:t>
            </a:r>
            <a:r>
              <a:rPr lang="en-US" altLang="zh-CN">
                <a:solidFill>
                  <a:srgbClr val="000000"/>
                </a:solidFill>
                <a:latin typeface="Times New Roman" panose="02020603050405020304" pitchFamily="18" charset="0"/>
                <a:cs typeface="Times New Roman" panose="02020603050405020304" pitchFamily="18" charset="0"/>
              </a:rPr>
              <a:t>,</a:t>
            </a:r>
            <a:r>
              <a:rPr lang="en-US" altLang="zh-CN" i="1">
                <a:solidFill>
                  <a:srgbClr val="000000"/>
                </a:solidFill>
                <a:latin typeface="Times New Roman" panose="02020603050405020304" pitchFamily="18" charset="0"/>
                <a:cs typeface="Times New Roman" panose="02020603050405020304" pitchFamily="18" charset="0"/>
              </a:rPr>
              <a:t> α</a:t>
            </a:r>
            <a:r>
              <a:rPr lang="en-US" altLang="zh-CN" i="1" baseline="-25000">
                <a:solidFill>
                  <a:srgbClr val="000000"/>
                </a:solidFill>
                <a:latin typeface="Times New Roman" panose="02020603050405020304" pitchFamily="18" charset="0"/>
                <a:cs typeface="Times New Roman" panose="02020603050405020304" pitchFamily="18" charset="0"/>
              </a:rPr>
              <a:t>L</a:t>
            </a:r>
            <a:r>
              <a:rPr lang="en-US" altLang="zh-CN">
                <a:solidFill>
                  <a:srgbClr val="000000"/>
                </a:solidFill>
                <a:latin typeface="Times New Roman" panose="02020603050405020304" pitchFamily="18" charset="0"/>
                <a:cs typeface="Times New Roman" panose="02020603050405020304" pitchFamily="18" charset="0"/>
              </a:rPr>
              <a:t>,</a:t>
            </a:r>
            <a:r>
              <a:rPr lang="en-US" altLang="zh-CN" i="1">
                <a:solidFill>
                  <a:srgbClr val="000000"/>
                </a:solidFill>
                <a:latin typeface="Times New Roman" panose="02020603050405020304" pitchFamily="18" charset="0"/>
                <a:cs typeface="Times New Roman" panose="02020603050405020304" pitchFamily="18" charset="0"/>
              </a:rPr>
              <a:t> β</a:t>
            </a:r>
            <a:r>
              <a:rPr lang="en-US" altLang="zh-CN">
                <a:solidFill>
                  <a:srgbClr val="000000"/>
                </a:solidFill>
                <a:latin typeface="Times New Roman" panose="02020603050405020304" pitchFamily="18" charset="0"/>
                <a:cs typeface="Times New Roman" panose="02020603050405020304" pitchFamily="18" charset="0"/>
              </a:rPr>
              <a:t>,</a:t>
            </a:r>
            <a:r>
              <a:rPr lang="en-US" altLang="zh-CN" i="1">
                <a:solidFill>
                  <a:srgbClr val="000000"/>
                </a:solidFill>
                <a:latin typeface="Times New Roman" panose="02020603050405020304" pitchFamily="18" charset="0"/>
                <a:cs typeface="Times New Roman" panose="02020603050405020304" pitchFamily="18" charset="0"/>
              </a:rPr>
              <a:t> γ</a:t>
            </a:r>
            <a:r>
              <a:rPr lang="zh-CN" altLang="en-US">
                <a:solidFill>
                  <a:srgbClr val="000000"/>
                </a:solidFill>
                <a:latin typeface="Times New Roman" panose="02020603050405020304" pitchFamily="18" charset="0"/>
                <a:cs typeface="Times New Roman" panose="02020603050405020304" pitchFamily="18" charset="0"/>
              </a:rPr>
              <a:t>是参数，不同的系统聚类法，它们有不同的取值。表</a:t>
            </a:r>
            <a:r>
              <a:rPr lang="en-US" altLang="zh-CN">
                <a:solidFill>
                  <a:srgbClr val="000000"/>
                </a:solidFill>
                <a:latin typeface="Times New Roman" panose="02020603050405020304" pitchFamily="18" charset="0"/>
                <a:cs typeface="Times New Roman" panose="02020603050405020304" pitchFamily="18" charset="0"/>
              </a:rPr>
              <a:t>6.3.15</a:t>
            </a:r>
            <a:r>
              <a:rPr lang="zh-CN" altLang="en-US">
                <a:solidFill>
                  <a:srgbClr val="000000"/>
                </a:solidFill>
                <a:latin typeface="Times New Roman" panose="02020603050405020304" pitchFamily="18" charset="0"/>
                <a:cs typeface="Times New Roman" panose="02020603050405020304" pitchFamily="18" charset="0"/>
              </a:rPr>
              <a:t>列出了上述八种方法四个参数的取值。</a:t>
            </a:r>
          </a:p>
        </p:txBody>
      </p:sp>
      <p:graphicFrame>
        <p:nvGraphicFramePr>
          <p:cNvPr id="63491" name="对象 63491"/>
          <p:cNvGraphicFramePr>
            <a:graphicFrameLocks noChangeAspect="1"/>
          </p:cNvGraphicFramePr>
          <p:nvPr/>
        </p:nvGraphicFramePr>
        <p:xfrm>
          <a:off x="3048000" y="2514600"/>
          <a:ext cx="6375400" cy="584200"/>
        </p:xfrm>
        <a:graphic>
          <a:graphicData uri="http://schemas.openxmlformats.org/presentationml/2006/ole">
            <mc:AlternateContent xmlns:mc="http://schemas.openxmlformats.org/markup-compatibility/2006">
              <mc:Choice xmlns:v="urn:schemas-microsoft-com:vml" Requires="v">
                <p:oleObj spid="_x0000_s330754" r:id="rId3" imgW="6372951" imgH="584264" progId="Equation.DSMT4">
                  <p:embed/>
                </p:oleObj>
              </mc:Choice>
              <mc:Fallback>
                <p:oleObj r:id="rId3" imgW="6372951" imgH="584264" progId="Equation.DSMT4">
                  <p:embed/>
                  <p:pic>
                    <p:nvPicPr>
                      <p:cNvPr id="63491" name="对象 6349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514600"/>
                        <a:ext cx="6375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881490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3" name="Picture 4"/>
          <p:cNvPicPr>
            <a:picLocks noChangeAspect="1" noChangeArrowheads="1"/>
          </p:cNvPicPr>
          <p:nvPr/>
        </p:nvPicPr>
        <p:blipFill>
          <a:blip r:embed="rId2">
            <a:extLst>
              <a:ext uri="{28A0092B-C50C-407E-A947-70E740481C1C}">
                <a14:useLocalDpi xmlns:a14="http://schemas.microsoft.com/office/drawing/2010/main" val="0"/>
              </a:ext>
            </a:extLst>
          </a:blip>
          <a:srcRect t="6099"/>
          <a:stretch>
            <a:fillRect/>
          </a:stretch>
        </p:blipFill>
        <p:spPr bwMode="auto">
          <a:xfrm>
            <a:off x="2438400" y="1162051"/>
            <a:ext cx="7689850" cy="519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4" name="矩形 4"/>
          <p:cNvSpPr>
            <a:spLocks noChangeArrowheads="1"/>
          </p:cNvSpPr>
          <p:nvPr/>
        </p:nvSpPr>
        <p:spPr bwMode="auto">
          <a:xfrm>
            <a:off x="2590801" y="685800"/>
            <a:ext cx="5135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7030A0"/>
                </a:solidFill>
                <a:latin typeface="黑体" panose="02010609060101010101" pitchFamily="49" charset="-122"/>
                <a:ea typeface="黑体" panose="02010609060101010101" pitchFamily="49" charset="-122"/>
              </a:rPr>
              <a:t>表</a:t>
            </a:r>
            <a:r>
              <a:rPr lang="en-US" altLang="zh-CN" sz="2000">
                <a:solidFill>
                  <a:srgbClr val="7030A0"/>
                </a:solidFill>
                <a:latin typeface="黑体" panose="02010609060101010101" pitchFamily="49" charset="-122"/>
                <a:ea typeface="黑体" panose="02010609060101010101" pitchFamily="49" charset="-122"/>
              </a:rPr>
              <a:t>6.3.15  		 </a:t>
            </a:r>
            <a:r>
              <a:rPr lang="zh-CN" altLang="en-US" sz="2000">
                <a:solidFill>
                  <a:srgbClr val="7030A0"/>
                </a:solidFill>
                <a:latin typeface="黑体" panose="02010609060101010101" pitchFamily="49" charset="-122"/>
                <a:ea typeface="黑体" panose="02010609060101010101" pitchFamily="49" charset="-122"/>
              </a:rPr>
              <a:t>系统聚类法参数表</a:t>
            </a:r>
          </a:p>
        </p:txBody>
      </p:sp>
    </p:spTree>
    <p:extLst>
      <p:ext uri="{BB962C8B-B14F-4D97-AF65-F5344CB8AC3E}">
        <p14:creationId xmlns:p14="http://schemas.microsoft.com/office/powerpoint/2010/main" val="747982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ChangeAspect="1" noChangeArrowheads="1"/>
          </p:cNvSpPr>
          <p:nvPr>
            <p:ph type="title" idx="4294967295"/>
          </p:nvPr>
        </p:nvSpPr>
        <p:spPr>
          <a:xfrm>
            <a:off x="2514600" y="914400"/>
            <a:ext cx="6096000" cy="381000"/>
          </a:xfrm>
        </p:spPr>
        <p:txBody>
          <a:bodyPr>
            <a:normAutofit fontScale="90000"/>
          </a:bodyPr>
          <a:lstStyle/>
          <a:p>
            <a:pPr eaLnBrk="1" hangingPunct="1"/>
            <a:r>
              <a:rPr lang="zh-CN" altLang="en-US" sz="3600"/>
              <a:t>一、距离</a:t>
            </a:r>
          </a:p>
        </p:txBody>
      </p:sp>
      <p:sp>
        <p:nvSpPr>
          <p:cNvPr id="10242" name="Rectangle 3"/>
          <p:cNvSpPr>
            <a:spLocks noGrp="1" noRot="1" noChangeArrowheads="1"/>
          </p:cNvSpPr>
          <p:nvPr>
            <p:ph type="body" idx="4294967295"/>
          </p:nvPr>
        </p:nvSpPr>
        <p:spPr>
          <a:xfrm>
            <a:off x="2514600" y="1676400"/>
            <a:ext cx="8001000" cy="4343400"/>
          </a:xfrm>
        </p:spPr>
        <p:txBody>
          <a:bodyPr/>
          <a:lstStyle/>
          <a:p>
            <a:pPr eaLnBrk="1" hangingPunct="1"/>
            <a:r>
              <a:rPr lang="zh-CN" altLang="en-US">
                <a:solidFill>
                  <a:srgbClr val="000000"/>
                </a:solidFill>
                <a:latin typeface="Times New Roman" panose="02020603050405020304" pitchFamily="18" charset="0"/>
                <a:cs typeface="Times New Roman" panose="02020603050405020304" pitchFamily="18" charset="0"/>
              </a:rPr>
              <a:t>设</a:t>
            </a:r>
            <a:r>
              <a:rPr lang="en-US" altLang="zh-CN" i="1">
                <a:solidFill>
                  <a:srgbClr val="000000"/>
                </a:solidFill>
                <a:latin typeface="Times New Roman" panose="02020603050405020304" pitchFamily="18" charset="0"/>
                <a:cs typeface="Times New Roman" panose="02020603050405020304" pitchFamily="18" charset="0"/>
              </a:rPr>
              <a:t>x</a:t>
            </a:r>
            <a:r>
              <a:rPr lang="en-US" altLang="zh-CN" i="1" baseline="-25000">
                <a:solidFill>
                  <a:srgbClr val="000000"/>
                </a:solidFill>
                <a:latin typeface="Times New Roman" panose="02020603050405020304" pitchFamily="18" charset="0"/>
                <a:cs typeface="Times New Roman" panose="02020603050405020304" pitchFamily="18" charset="0"/>
              </a:rPr>
              <a:t>ij</a:t>
            </a:r>
            <a:r>
              <a:rPr lang="zh-CN" altLang="en-US">
                <a:solidFill>
                  <a:srgbClr val="000000"/>
                </a:solidFill>
                <a:latin typeface="Times New Roman" panose="02020603050405020304" pitchFamily="18" charset="0"/>
                <a:cs typeface="Times New Roman" panose="02020603050405020304" pitchFamily="18" charset="0"/>
              </a:rPr>
              <a:t>为第</a:t>
            </a:r>
            <a:r>
              <a:rPr lang="en-US" altLang="zh-CN" i="1">
                <a:solidFill>
                  <a:srgbClr val="000000"/>
                </a:solidFill>
                <a:latin typeface="Times New Roman" panose="02020603050405020304" pitchFamily="18" charset="0"/>
                <a:cs typeface="Times New Roman" panose="02020603050405020304" pitchFamily="18" charset="0"/>
              </a:rPr>
              <a:t>i</a:t>
            </a:r>
            <a:r>
              <a:rPr lang="zh-CN" altLang="en-US">
                <a:solidFill>
                  <a:srgbClr val="000000"/>
                </a:solidFill>
                <a:latin typeface="Times New Roman" panose="02020603050405020304" pitchFamily="18" charset="0"/>
                <a:cs typeface="Times New Roman" panose="02020603050405020304" pitchFamily="18" charset="0"/>
              </a:rPr>
              <a:t>个样品的第</a:t>
            </a:r>
            <a:r>
              <a:rPr lang="en-US" altLang="zh-CN" i="1">
                <a:solidFill>
                  <a:srgbClr val="000000"/>
                </a:solidFill>
                <a:latin typeface="Times New Roman" panose="02020603050405020304" pitchFamily="18" charset="0"/>
                <a:cs typeface="Times New Roman" panose="02020603050405020304" pitchFamily="18" charset="0"/>
              </a:rPr>
              <a:t>j</a:t>
            </a:r>
            <a:r>
              <a:rPr lang="zh-CN" altLang="en-US">
                <a:solidFill>
                  <a:srgbClr val="000000"/>
                </a:solidFill>
                <a:latin typeface="Times New Roman" panose="02020603050405020304" pitchFamily="18" charset="0"/>
                <a:cs typeface="Times New Roman" panose="02020603050405020304" pitchFamily="18" charset="0"/>
              </a:rPr>
              <a:t>个指标，数据矩阵列于表</a:t>
            </a:r>
            <a:r>
              <a:rPr lang="en-US" altLang="zh-CN">
                <a:solidFill>
                  <a:srgbClr val="000000"/>
                </a:solidFill>
                <a:latin typeface="Times New Roman" panose="02020603050405020304" pitchFamily="18" charset="0"/>
                <a:cs typeface="Times New Roman" panose="02020603050405020304" pitchFamily="18" charset="0"/>
              </a:rPr>
              <a:t>6.2.1</a:t>
            </a:r>
            <a:r>
              <a:rPr lang="zh-CN" altLang="en-US">
                <a:solidFill>
                  <a:srgbClr val="000000"/>
                </a:solidFill>
                <a:latin typeface="Times New Roman" panose="02020603050405020304" pitchFamily="18" charset="0"/>
                <a:cs typeface="Times New Roman" panose="02020603050405020304" pitchFamily="18" charset="0"/>
              </a:rPr>
              <a:t>。</a:t>
            </a:r>
          </a:p>
        </p:txBody>
      </p:sp>
      <p:graphicFrame>
        <p:nvGraphicFramePr>
          <p:cNvPr id="10244" name="表格 10243"/>
          <p:cNvGraphicFramePr/>
          <p:nvPr/>
        </p:nvGraphicFramePr>
        <p:xfrm>
          <a:off x="2209800" y="3429000"/>
          <a:ext cx="8280400" cy="4305301"/>
        </p:xfrm>
        <a:graphic>
          <a:graphicData uri="http://schemas.openxmlformats.org/drawingml/2006/table">
            <a:tbl>
              <a:tblPr/>
              <a:tblGrid>
                <a:gridCol w="1377950">
                  <a:extLst>
                    <a:ext uri="{9D8B030D-6E8A-4147-A177-3AD203B41FA5}">
                      <a16:colId xmlns:a16="http://schemas.microsoft.com/office/drawing/2014/main" val="20000"/>
                    </a:ext>
                  </a:extLst>
                </a:gridCol>
                <a:gridCol w="1381125">
                  <a:extLst>
                    <a:ext uri="{9D8B030D-6E8A-4147-A177-3AD203B41FA5}">
                      <a16:colId xmlns:a16="http://schemas.microsoft.com/office/drawing/2014/main" val="20001"/>
                    </a:ext>
                  </a:extLst>
                </a:gridCol>
                <a:gridCol w="1379538">
                  <a:extLst>
                    <a:ext uri="{9D8B030D-6E8A-4147-A177-3AD203B41FA5}">
                      <a16:colId xmlns:a16="http://schemas.microsoft.com/office/drawing/2014/main" val="20002"/>
                    </a:ext>
                  </a:extLst>
                </a:gridCol>
                <a:gridCol w="1381125">
                  <a:extLst>
                    <a:ext uri="{9D8B030D-6E8A-4147-A177-3AD203B41FA5}">
                      <a16:colId xmlns:a16="http://schemas.microsoft.com/office/drawing/2014/main" val="20003"/>
                    </a:ext>
                  </a:extLst>
                </a:gridCol>
                <a:gridCol w="1379537">
                  <a:extLst>
                    <a:ext uri="{9D8B030D-6E8A-4147-A177-3AD203B41FA5}">
                      <a16:colId xmlns:a16="http://schemas.microsoft.com/office/drawing/2014/main" val="20004"/>
                    </a:ext>
                  </a:extLst>
                </a:gridCol>
                <a:gridCol w="1381125">
                  <a:extLst>
                    <a:ext uri="{9D8B030D-6E8A-4147-A177-3AD203B41FA5}">
                      <a16:colId xmlns:a16="http://schemas.microsoft.com/office/drawing/2014/main" val="20005"/>
                    </a:ext>
                  </a:extLst>
                </a:gridCol>
              </a:tblGrid>
              <a:tr h="716113">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3600" dirty="0">
                        <a:solidFill>
                          <a:srgbClr val="000000"/>
                        </a:solidFill>
                        <a:latin typeface="Times New Roman" pitchFamily="2" charset="0"/>
                        <a:ea typeface="Times New Roman" pitchFamily="2" charset="0"/>
                      </a:endParaRPr>
                    </a:p>
                  </a:txBody>
                  <a:tcPr marL="68580" marR="68580" marT="0" marB="0">
                    <a:lnL>
                      <a:noFill/>
                    </a:lnL>
                    <a:lnR>
                      <a:noFill/>
                    </a:lnR>
                    <a:lnT w="12700" cap="flat" cmpd="sng">
                      <a:solidFill>
                        <a:srgbClr val="000000"/>
                      </a:solidFill>
                      <a:prstDash val="solid"/>
                      <a:headEnd type="none" w="med" len="med"/>
                      <a:tailEnd type="none" w="med" len="med"/>
                    </a:lnT>
                    <a:lnB>
                      <a:noFill/>
                    </a:lnB>
                    <a:lnTlToBr w="6350" cap="rnd" cmpd="sng">
                      <a:solidFill>
                        <a:schemeClr val="tx1"/>
                      </a:solidFill>
                      <a:prstDash val="solid"/>
                      <a:headEnd type="none" w="med" len="med"/>
                      <a:tailEnd type="none" w="med" len="med"/>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zh-CN" altLang="en-US" sz="3600" dirty="0">
                          <a:solidFill>
                            <a:srgbClr val="000000"/>
                          </a:solidFill>
                          <a:latin typeface="Times New Roman" pitchFamily="2" charset="0"/>
                          <a:ea typeface="Times New Roman" pitchFamily="2" charset="0"/>
                        </a:rPr>
                        <a:t>变</a:t>
                      </a:r>
                      <a:r>
                        <a:rPr lang="en-US" altLang="x-none" sz="3600" dirty="0">
                          <a:solidFill>
                            <a:srgbClr val="000000"/>
                          </a:solidFill>
                          <a:latin typeface="Times New Roman" pitchFamily="2" charset="0"/>
                          <a:ea typeface="Times New Roman" pitchFamily="2" charset="0"/>
                        </a:rPr>
                        <a:t>  </a:t>
                      </a:r>
                      <a:r>
                        <a:rPr lang="zh-CN" altLang="en-US" sz="3600" dirty="0">
                          <a:solidFill>
                            <a:srgbClr val="000000"/>
                          </a:solidFill>
                          <a:latin typeface="Times New Roman" pitchFamily="2" charset="0"/>
                          <a:ea typeface="Times New Roman" pitchFamily="2" charset="0"/>
                        </a:rPr>
                        <a:t>量</a:t>
                      </a:r>
                      <a:endParaRPr lang="zh-CN" altLang="en-US" sz="3600" dirty="0">
                        <a:solidFill>
                          <a:srgbClr val="000000"/>
                        </a:solidFill>
                        <a:latin typeface="Calibri" pitchFamily="2" charset="0"/>
                        <a:ea typeface="Times New Roman" pitchFamily="2" charset="0"/>
                      </a:endParaRPr>
                    </a:p>
                  </a:txBody>
                  <a:tcPr marL="68580" marR="68580" marT="0" marB="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rowSpan="2">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3600" i="1" dirty="0">
                          <a:solidFill>
                            <a:srgbClr val="000000"/>
                          </a:solidFill>
                          <a:latin typeface="Times New Roman" pitchFamily="2" charset="0"/>
                          <a:ea typeface="Times New Roman" pitchFamily="2" charset="0"/>
                        </a:rPr>
                        <a:t>x</a:t>
                      </a:r>
                      <a:r>
                        <a:rPr lang="en-US" altLang="x-none" sz="3600" baseline="-25000" dirty="0">
                          <a:solidFill>
                            <a:srgbClr val="000000"/>
                          </a:solidFill>
                          <a:latin typeface="Times New Roman" pitchFamily="2" charset="0"/>
                          <a:ea typeface="Times New Roman" pitchFamily="2" charset="0"/>
                        </a:rPr>
                        <a:t>1</a:t>
                      </a:r>
                      <a:endParaRPr lang="zh-CN" altLang="en-US" sz="3600" dirty="0">
                        <a:solidFill>
                          <a:srgbClr val="000000"/>
                        </a:solidFill>
                        <a:latin typeface="Calibri" pitchFamily="2" charset="0"/>
                        <a:ea typeface="Times New Roman" pitchFamily="2" charset="0"/>
                      </a:endParaRPr>
                    </a:p>
                  </a:txBody>
                  <a:tcPr marL="68580" marR="68580" marT="0" marB="0" anchor="ctr">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2">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3600" i="1" dirty="0">
                          <a:solidFill>
                            <a:srgbClr val="000000"/>
                          </a:solidFill>
                          <a:latin typeface="Times New Roman" pitchFamily="2" charset="0"/>
                          <a:ea typeface="Times New Roman" pitchFamily="2" charset="0"/>
                        </a:rPr>
                        <a:t>x</a:t>
                      </a:r>
                      <a:r>
                        <a:rPr lang="en-US" altLang="x-none" sz="3600" baseline="-25000" dirty="0">
                          <a:solidFill>
                            <a:srgbClr val="000000"/>
                          </a:solidFill>
                          <a:latin typeface="Times New Roman" pitchFamily="2" charset="0"/>
                          <a:ea typeface="Times New Roman" pitchFamily="2" charset="0"/>
                        </a:rPr>
                        <a:t>2</a:t>
                      </a:r>
                      <a:endParaRPr lang="zh-CN" altLang="en-US" sz="3600" dirty="0">
                        <a:solidFill>
                          <a:srgbClr val="000000"/>
                        </a:solidFill>
                        <a:latin typeface="Calibri" pitchFamily="2" charset="0"/>
                        <a:ea typeface="Times New Roman" pitchFamily="2" charset="0"/>
                      </a:endParaRPr>
                    </a:p>
                  </a:txBody>
                  <a:tcPr marL="68580" marR="68580" marT="0" marB="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2">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3600" dirty="0">
                          <a:solidFill>
                            <a:srgbClr val="000000"/>
                          </a:solidFill>
                          <a:latin typeface="Cambria Math" pitchFamily="2" charset="0"/>
                          <a:ea typeface="Times New Roman" pitchFamily="2" charset="0"/>
                        </a:rPr>
                        <a:t>⋯</a:t>
                      </a:r>
                      <a:endParaRPr lang="zh-CN" altLang="en-US" sz="3600" dirty="0">
                        <a:solidFill>
                          <a:srgbClr val="000000"/>
                        </a:solidFill>
                        <a:latin typeface="Calibri" pitchFamily="2" charset="0"/>
                        <a:ea typeface="Times New Roman" pitchFamily="2" charset="0"/>
                      </a:endParaRPr>
                    </a:p>
                  </a:txBody>
                  <a:tcPr marL="68580" marR="68580" marT="0" marB="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2">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3600" i="1" dirty="0">
                          <a:solidFill>
                            <a:srgbClr val="000000"/>
                          </a:solidFill>
                          <a:latin typeface="Times New Roman" pitchFamily="2" charset="0"/>
                          <a:ea typeface="Times New Roman" pitchFamily="2" charset="0"/>
                        </a:rPr>
                        <a:t>x</a:t>
                      </a:r>
                      <a:r>
                        <a:rPr lang="en-US" altLang="x-none" sz="3600" i="1" baseline="-25000" dirty="0">
                          <a:solidFill>
                            <a:srgbClr val="000000"/>
                          </a:solidFill>
                          <a:latin typeface="Times New Roman" pitchFamily="2" charset="0"/>
                          <a:ea typeface="Times New Roman" pitchFamily="2" charset="0"/>
                        </a:rPr>
                        <a:t>p</a:t>
                      </a:r>
                      <a:endParaRPr lang="zh-CN" altLang="en-US" sz="3600" dirty="0">
                        <a:solidFill>
                          <a:srgbClr val="000000"/>
                        </a:solidFill>
                        <a:latin typeface="Calibri" pitchFamily="2" charset="0"/>
                        <a:ea typeface="Times New Roman" pitchFamily="2" charset="0"/>
                      </a:endParaRPr>
                    </a:p>
                  </a:txBody>
                  <a:tcPr marL="68580" marR="68580" marT="0" marB="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18988">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zh-CN" altLang="en-US" sz="3600" dirty="0">
                          <a:solidFill>
                            <a:srgbClr val="000000"/>
                          </a:solidFill>
                          <a:latin typeface="Times New Roman" pitchFamily="2" charset="0"/>
                          <a:ea typeface="Times New Roman" pitchFamily="2" charset="0"/>
                        </a:rPr>
                        <a:t>样</a:t>
                      </a:r>
                      <a:r>
                        <a:rPr lang="en-US" altLang="x-none" sz="3600" dirty="0">
                          <a:solidFill>
                            <a:srgbClr val="000000"/>
                          </a:solidFill>
                          <a:latin typeface="Times New Roman" pitchFamily="2" charset="0"/>
                          <a:ea typeface="Times New Roman" pitchFamily="2" charset="0"/>
                        </a:rPr>
                        <a:t>  </a:t>
                      </a:r>
                      <a:r>
                        <a:rPr lang="zh-CN" altLang="en-US" sz="3600" dirty="0">
                          <a:solidFill>
                            <a:srgbClr val="000000"/>
                          </a:solidFill>
                          <a:latin typeface="Times New Roman" pitchFamily="2" charset="0"/>
                          <a:ea typeface="Times New Roman" pitchFamily="2" charset="0"/>
                        </a:rPr>
                        <a:t>品</a:t>
                      </a:r>
                      <a:endParaRPr lang="zh-CN" altLang="en-US" sz="3600" dirty="0">
                        <a:solidFill>
                          <a:srgbClr val="000000"/>
                        </a:solidFill>
                        <a:latin typeface="Calibri" pitchFamily="2" charset="0"/>
                        <a:ea typeface="Times New Roman" pitchFamily="2" charset="0"/>
                      </a:endParaRPr>
                    </a:p>
                  </a:txBody>
                  <a:tcPr marL="68580" marR="68580" marT="0" marB="0">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3600" dirty="0">
                        <a:solidFill>
                          <a:srgbClr val="000000"/>
                        </a:solidFill>
                        <a:latin typeface="Times New Roman" pitchFamily="2" charset="0"/>
                        <a:ea typeface="Times New Roman" pitchFamily="2" charset="0"/>
                      </a:endParaRPr>
                    </a:p>
                  </a:txBody>
                  <a:tcPr marL="68580" marR="68580" marT="0" marB="0">
                    <a:lnL>
                      <a:noFill/>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w="6350" cap="rnd" cmpd="sng">
                      <a:solidFill>
                        <a:schemeClr val="tx1"/>
                      </a:solidFill>
                      <a:prstDash val="solid"/>
                      <a:headEnd type="none" w="med" len="med"/>
                      <a:tailEnd type="none" w="med" len="med"/>
                    </a:lnTlToBr>
                    <a:lnBlToTr>
                      <a:noFill/>
                    </a:lnBlToTr>
                    <a:noFill/>
                  </a:tcPr>
                </a:tc>
                <a:tc vMerge="1">
                  <a:txBody>
                    <a:bodyPr/>
                    <a:lstStyle/>
                    <a:p>
                      <a:endParaRPr lang="zh-CN"/>
                    </a:p>
                  </a:txBody>
                  <a:tcPr>
                    <a:lnL w="12700" cap="flat" cmpd="sng">
                      <a:solidFill>
                        <a:srgbClr val="000000"/>
                      </a:solidFill>
                      <a:prstDash val="solid"/>
                      <a:headEnd type="none" w="med" len="med"/>
                      <a:tailEnd type="none" w="med" len="med"/>
                    </a:lnL>
                    <a:lnB w="12700" cap="flat" cmpd="sng">
                      <a:solidFill>
                        <a:srgbClr val="000000"/>
                      </a:solidFill>
                      <a:prstDash val="solid"/>
                      <a:headEnd type="none" w="med" len="med"/>
                      <a:tailEnd type="none" w="med" len="med"/>
                    </a:lnB>
                  </a:tcPr>
                </a:tc>
                <a:tc vMerge="1">
                  <a:txBody>
                    <a:bodyPr/>
                    <a:lstStyle/>
                    <a:p>
                      <a:endParaRPr lang="zh-CN"/>
                    </a:p>
                  </a:txBody>
                  <a:tcPr>
                    <a:lnB w="12700" cap="flat" cmpd="sng">
                      <a:solidFill>
                        <a:srgbClr val="000000"/>
                      </a:solidFill>
                      <a:prstDash val="solid"/>
                      <a:headEnd type="none" w="med" len="med"/>
                      <a:tailEnd type="none" w="med" len="med"/>
                    </a:lnB>
                  </a:tcPr>
                </a:tc>
                <a:tc vMerge="1">
                  <a:txBody>
                    <a:bodyPr/>
                    <a:lstStyle/>
                    <a:p>
                      <a:endParaRPr lang="zh-CN"/>
                    </a:p>
                  </a:txBody>
                  <a:tcPr>
                    <a:lnB w="12700" cap="flat" cmpd="sng">
                      <a:solidFill>
                        <a:srgbClr val="000000"/>
                      </a:solidFill>
                      <a:prstDash val="solid"/>
                      <a:headEnd type="none" w="med" len="med"/>
                      <a:tailEnd type="none" w="med" len="med"/>
                    </a:lnB>
                  </a:tcPr>
                </a:tc>
                <a:tc vMerge="1">
                  <a:txBody>
                    <a:bodyPr/>
                    <a:lstStyle/>
                    <a:p>
                      <a:endParaRPr lang="zh-CN"/>
                    </a:p>
                  </a:txBody>
                  <a:tcPr>
                    <a:lnB w="12700" cap="flat" cmpd="sng">
                      <a:solidFill>
                        <a:srgbClr val="000000"/>
                      </a:solidFill>
                      <a:prstDash val="solid"/>
                      <a:headEnd type="none" w="med" len="med"/>
                      <a:tailEnd type="none" w="med" len="med"/>
                    </a:lnB>
                  </a:tcPr>
                </a:tc>
                <a:extLst>
                  <a:ext uri="{0D108BD9-81ED-4DB2-BD59-A6C34878D82A}">
                    <a16:rowId xmlns:a16="http://schemas.microsoft.com/office/drawing/2014/main" val="10001"/>
                  </a:ext>
                </a:extLst>
              </a:tr>
              <a:tr h="716111">
                <a:tc gridSpan="2">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3600" dirty="0">
                          <a:solidFill>
                            <a:srgbClr val="000000"/>
                          </a:solidFill>
                          <a:latin typeface="Times New Roman" pitchFamily="2" charset="0"/>
                          <a:ea typeface="Times New Roman" pitchFamily="2" charset="0"/>
                        </a:rPr>
                        <a:t>1</a:t>
                      </a:r>
                      <a:endParaRPr lang="zh-CN" altLang="en-US" sz="3600" dirty="0">
                        <a:solidFill>
                          <a:srgbClr val="000000"/>
                        </a:solidFill>
                        <a:latin typeface="Calibri" pitchFamily="2" charset="0"/>
                        <a:ea typeface="Times New Roman" pitchFamily="2" charset="0"/>
                      </a:endParaRPr>
                    </a:p>
                  </a:txBody>
                  <a:tcPr marL="68580" marR="68580" marT="0" marB="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3600" i="1" dirty="0">
                          <a:solidFill>
                            <a:srgbClr val="000000"/>
                          </a:solidFill>
                          <a:latin typeface="Times New Roman" pitchFamily="2" charset="0"/>
                          <a:ea typeface="Times New Roman" pitchFamily="2" charset="0"/>
                        </a:rPr>
                        <a:t>x</a:t>
                      </a:r>
                      <a:r>
                        <a:rPr lang="en-US" altLang="x-none" sz="3600" baseline="-25000" dirty="0">
                          <a:solidFill>
                            <a:srgbClr val="000000"/>
                          </a:solidFill>
                          <a:latin typeface="Times New Roman" pitchFamily="2" charset="0"/>
                          <a:ea typeface="Times New Roman" pitchFamily="2" charset="0"/>
                        </a:rPr>
                        <a:t>11</a:t>
                      </a:r>
                      <a:endParaRPr lang="zh-CN" altLang="en-US" sz="3600" dirty="0">
                        <a:solidFill>
                          <a:srgbClr val="000000"/>
                        </a:solidFill>
                        <a:latin typeface="Calibri" pitchFamily="2" charset="0"/>
                        <a:ea typeface="Times New Roman" pitchFamily="2" charset="0"/>
                      </a:endParaRPr>
                    </a:p>
                  </a:txBody>
                  <a:tcPr marL="68580" marR="68580" marT="0" marB="0">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3600" i="1" dirty="0">
                          <a:solidFill>
                            <a:srgbClr val="000000"/>
                          </a:solidFill>
                          <a:latin typeface="Times New Roman" pitchFamily="2" charset="0"/>
                          <a:ea typeface="Times New Roman" pitchFamily="2" charset="0"/>
                        </a:rPr>
                        <a:t>x</a:t>
                      </a:r>
                      <a:r>
                        <a:rPr lang="en-US" altLang="x-none" sz="3600" baseline="-25000" dirty="0">
                          <a:solidFill>
                            <a:srgbClr val="000000"/>
                          </a:solidFill>
                          <a:latin typeface="Times New Roman" pitchFamily="2" charset="0"/>
                          <a:ea typeface="Times New Roman" pitchFamily="2" charset="0"/>
                        </a:rPr>
                        <a:t>12</a:t>
                      </a:r>
                      <a:endParaRPr lang="zh-CN" altLang="en-US" sz="3600" dirty="0">
                        <a:solidFill>
                          <a:srgbClr val="000000"/>
                        </a:solidFill>
                        <a:latin typeface="Calibri" pitchFamily="2" charset="0"/>
                        <a:ea typeface="Times New Roman" pitchFamily="2" charset="0"/>
                      </a:endParaRPr>
                    </a:p>
                  </a:txBody>
                  <a:tcPr marL="68580" marR="68580" marT="0" marB="0">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3600" dirty="0">
                          <a:solidFill>
                            <a:srgbClr val="000000"/>
                          </a:solidFill>
                          <a:latin typeface="Cambria Math" pitchFamily="2" charset="0"/>
                          <a:ea typeface="Times New Roman" pitchFamily="2" charset="0"/>
                        </a:rPr>
                        <a:t>⋯</a:t>
                      </a:r>
                      <a:endParaRPr lang="zh-CN" altLang="en-US" sz="3600" dirty="0">
                        <a:solidFill>
                          <a:srgbClr val="000000"/>
                        </a:solidFill>
                        <a:latin typeface="Calibri" pitchFamily="2" charset="0"/>
                        <a:ea typeface="Times New Roman" pitchFamily="2" charset="0"/>
                      </a:endParaRPr>
                    </a:p>
                  </a:txBody>
                  <a:tcPr marL="68580" marR="68580" marT="0" marB="0">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3600" i="1" dirty="0">
                          <a:solidFill>
                            <a:srgbClr val="000000"/>
                          </a:solidFill>
                          <a:latin typeface="Times New Roman" pitchFamily="2" charset="0"/>
                          <a:ea typeface="Times New Roman" pitchFamily="2" charset="0"/>
                        </a:rPr>
                        <a:t>x</a:t>
                      </a:r>
                      <a:r>
                        <a:rPr lang="en-US" altLang="x-none" sz="3600" baseline="-25000" dirty="0">
                          <a:solidFill>
                            <a:srgbClr val="000000"/>
                          </a:solidFill>
                          <a:latin typeface="Times New Roman" pitchFamily="2" charset="0"/>
                          <a:ea typeface="Times New Roman" pitchFamily="2" charset="0"/>
                        </a:rPr>
                        <a:t>1</a:t>
                      </a:r>
                      <a:r>
                        <a:rPr lang="en-US" altLang="x-none" sz="3600" i="1" baseline="-25000" dirty="0">
                          <a:solidFill>
                            <a:srgbClr val="000000"/>
                          </a:solidFill>
                          <a:latin typeface="Times New Roman" pitchFamily="2" charset="0"/>
                          <a:ea typeface="Times New Roman" pitchFamily="2" charset="0"/>
                        </a:rPr>
                        <a:t>p</a:t>
                      </a:r>
                      <a:endParaRPr lang="zh-CN" altLang="en-US" sz="3600" dirty="0">
                        <a:solidFill>
                          <a:srgbClr val="000000"/>
                        </a:solidFill>
                        <a:latin typeface="Calibri" pitchFamily="2" charset="0"/>
                        <a:ea typeface="Times New Roman" pitchFamily="2" charset="0"/>
                      </a:endParaRPr>
                    </a:p>
                  </a:txBody>
                  <a:tcPr marL="68580" marR="68580" marT="0" marB="0">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718988">
                <a:tc gridSpan="2">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3600" dirty="0">
                          <a:solidFill>
                            <a:srgbClr val="000000"/>
                          </a:solidFill>
                          <a:latin typeface="Times New Roman" pitchFamily="2" charset="0"/>
                          <a:ea typeface="Times New Roman" pitchFamily="2" charset="0"/>
                        </a:rPr>
                        <a:t>2</a:t>
                      </a:r>
                      <a:endParaRPr lang="zh-CN" altLang="en-US" sz="3600" dirty="0">
                        <a:solidFill>
                          <a:srgbClr val="000000"/>
                        </a:solidFill>
                        <a:latin typeface="Calibri" pitchFamily="2" charset="0"/>
                        <a:ea typeface="Times New Roman" pitchFamily="2" charset="0"/>
                      </a:endParaRPr>
                    </a:p>
                  </a:txBody>
                  <a:tcPr marL="68580" marR="68580" marT="0" marB="0">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hMerge="1">
                  <a:txBody>
                    <a:bodyPr/>
                    <a:lstStyle/>
                    <a:p>
                      <a:endParaRPr lang="zh-CN"/>
                    </a:p>
                  </a:txBody>
                  <a:tcPr>
                    <a:lnR w="12700" cap="flat" cmpd="sng">
                      <a:solidFill>
                        <a:srgbClr val="000000"/>
                      </a:solidFill>
                      <a:prstDash val="solid"/>
                      <a:headEnd type="none" w="med" len="med"/>
                      <a:tailEnd type="none" w="med" len="med"/>
                    </a:lnR>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3600" i="1" dirty="0">
                          <a:solidFill>
                            <a:srgbClr val="000000"/>
                          </a:solidFill>
                          <a:latin typeface="Times New Roman" pitchFamily="2" charset="0"/>
                          <a:ea typeface="Times New Roman" pitchFamily="2" charset="0"/>
                        </a:rPr>
                        <a:t>x</a:t>
                      </a:r>
                      <a:r>
                        <a:rPr lang="en-US" altLang="x-none" sz="3600" baseline="-25000" dirty="0">
                          <a:solidFill>
                            <a:srgbClr val="000000"/>
                          </a:solidFill>
                          <a:latin typeface="Times New Roman" pitchFamily="2" charset="0"/>
                          <a:ea typeface="Times New Roman" pitchFamily="2" charset="0"/>
                        </a:rPr>
                        <a:t>21</a:t>
                      </a:r>
                      <a:endParaRPr lang="zh-CN" altLang="en-US" sz="3600" dirty="0">
                        <a:solidFill>
                          <a:srgbClr val="000000"/>
                        </a:solidFill>
                        <a:latin typeface="Calibri" pitchFamily="2" charset="0"/>
                        <a:ea typeface="Times New Roman" pitchFamily="2" charset="0"/>
                      </a:endParaRPr>
                    </a:p>
                  </a:txBody>
                  <a:tcPr marL="68580" marR="68580" marT="0" marB="0">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3600" i="1" dirty="0">
                          <a:solidFill>
                            <a:srgbClr val="000000"/>
                          </a:solidFill>
                          <a:latin typeface="Times New Roman" pitchFamily="2" charset="0"/>
                          <a:ea typeface="Times New Roman" pitchFamily="2" charset="0"/>
                        </a:rPr>
                        <a:t>x</a:t>
                      </a:r>
                      <a:r>
                        <a:rPr lang="en-US" altLang="x-none" sz="3600" baseline="-25000" dirty="0">
                          <a:solidFill>
                            <a:srgbClr val="000000"/>
                          </a:solidFill>
                          <a:latin typeface="Times New Roman" pitchFamily="2" charset="0"/>
                          <a:ea typeface="Times New Roman" pitchFamily="2" charset="0"/>
                        </a:rPr>
                        <a:t>22</a:t>
                      </a:r>
                      <a:endParaRPr lang="zh-CN" altLang="en-US" sz="3600" dirty="0">
                        <a:solidFill>
                          <a:srgbClr val="000000"/>
                        </a:solidFill>
                        <a:latin typeface="Calibri" pitchFamily="2" charset="0"/>
                        <a:ea typeface="Times New Roman" pitchFamily="2" charset="0"/>
                      </a:endParaRPr>
                    </a:p>
                  </a:txBody>
                  <a:tcPr marL="68580" marR="68580" marT="0" marB="0">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3600" dirty="0">
                          <a:solidFill>
                            <a:srgbClr val="000000"/>
                          </a:solidFill>
                          <a:latin typeface="Cambria Math" pitchFamily="2" charset="0"/>
                          <a:ea typeface="Times New Roman" pitchFamily="2" charset="0"/>
                        </a:rPr>
                        <a:t>⋯</a:t>
                      </a:r>
                      <a:endParaRPr lang="zh-CN" altLang="en-US" sz="3600" dirty="0">
                        <a:solidFill>
                          <a:srgbClr val="000000"/>
                        </a:solidFill>
                        <a:latin typeface="Calibri" pitchFamily="2" charset="0"/>
                        <a:ea typeface="Times New Roman" pitchFamily="2" charset="0"/>
                      </a:endParaRPr>
                    </a:p>
                  </a:txBody>
                  <a:tcPr marL="68580" marR="68580" marT="0" marB="0">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3600" i="1" dirty="0">
                          <a:solidFill>
                            <a:srgbClr val="000000"/>
                          </a:solidFill>
                          <a:latin typeface="Times New Roman" pitchFamily="2" charset="0"/>
                          <a:ea typeface="Times New Roman" pitchFamily="2" charset="0"/>
                        </a:rPr>
                        <a:t>x</a:t>
                      </a:r>
                      <a:r>
                        <a:rPr lang="en-US" altLang="x-none" sz="3600" baseline="-25000" dirty="0">
                          <a:solidFill>
                            <a:srgbClr val="000000"/>
                          </a:solidFill>
                          <a:latin typeface="Times New Roman" pitchFamily="2" charset="0"/>
                          <a:ea typeface="Times New Roman" pitchFamily="2" charset="0"/>
                        </a:rPr>
                        <a:t>2</a:t>
                      </a:r>
                      <a:r>
                        <a:rPr lang="en-US" altLang="x-none" sz="3600" i="1" baseline="-25000" dirty="0">
                          <a:solidFill>
                            <a:srgbClr val="000000"/>
                          </a:solidFill>
                          <a:latin typeface="Times New Roman" pitchFamily="2" charset="0"/>
                          <a:ea typeface="Times New Roman" pitchFamily="2" charset="0"/>
                        </a:rPr>
                        <a:t>p</a:t>
                      </a:r>
                      <a:endParaRPr lang="zh-CN" altLang="en-US" sz="3600" dirty="0">
                        <a:solidFill>
                          <a:srgbClr val="000000"/>
                        </a:solidFill>
                        <a:latin typeface="Calibri" pitchFamily="2" charset="0"/>
                        <a:ea typeface="Times New Roman" pitchFamily="2" charset="0"/>
                      </a:endParaRPr>
                    </a:p>
                  </a:txBody>
                  <a:tcPr marL="68580" marR="68580" marT="0" marB="0">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716113">
                <a:tc gridSpan="2">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3600" dirty="0">
                          <a:solidFill>
                            <a:srgbClr val="000000"/>
                          </a:solidFill>
                          <a:latin typeface="Cambria Math" pitchFamily="2" charset="0"/>
                          <a:ea typeface="Times New Roman" pitchFamily="2" charset="0"/>
                        </a:rPr>
                        <a:t>⋮</a:t>
                      </a:r>
                      <a:endParaRPr lang="zh-CN" altLang="en-US" sz="3600" dirty="0">
                        <a:solidFill>
                          <a:srgbClr val="000000"/>
                        </a:solidFill>
                        <a:latin typeface="Calibri" pitchFamily="2" charset="0"/>
                        <a:ea typeface="Times New Roman" pitchFamily="2" charset="0"/>
                      </a:endParaRPr>
                    </a:p>
                  </a:txBody>
                  <a:tcPr marL="68580" marR="68580" marT="0" marB="0">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hMerge="1">
                  <a:txBody>
                    <a:bodyPr/>
                    <a:lstStyle/>
                    <a:p>
                      <a:endParaRPr lang="zh-CN"/>
                    </a:p>
                  </a:txBody>
                  <a:tcPr>
                    <a:lnR w="12700" cap="flat" cmpd="sng">
                      <a:solidFill>
                        <a:srgbClr val="000000"/>
                      </a:solidFill>
                      <a:prstDash val="solid"/>
                      <a:headEnd type="none" w="med" len="med"/>
                      <a:tailEnd type="none" w="med" len="med"/>
                    </a:lnR>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3600" dirty="0">
                          <a:solidFill>
                            <a:srgbClr val="000000"/>
                          </a:solidFill>
                          <a:latin typeface="Cambria Math" pitchFamily="2" charset="0"/>
                          <a:ea typeface="Times New Roman" pitchFamily="2" charset="0"/>
                        </a:rPr>
                        <a:t>⋮</a:t>
                      </a:r>
                      <a:endParaRPr lang="zh-CN" altLang="en-US" sz="3600" dirty="0">
                        <a:solidFill>
                          <a:srgbClr val="000000"/>
                        </a:solidFill>
                        <a:latin typeface="Calibri" pitchFamily="2" charset="0"/>
                        <a:ea typeface="Times New Roman" pitchFamily="2" charset="0"/>
                      </a:endParaRPr>
                    </a:p>
                  </a:txBody>
                  <a:tcPr marL="68580" marR="68580" marT="0" marB="0">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3600" dirty="0">
                          <a:solidFill>
                            <a:srgbClr val="000000"/>
                          </a:solidFill>
                          <a:latin typeface="Cambria Math" pitchFamily="2" charset="0"/>
                          <a:ea typeface="Times New Roman" pitchFamily="2" charset="0"/>
                        </a:rPr>
                        <a:t>⋮</a:t>
                      </a:r>
                      <a:endParaRPr lang="zh-CN" altLang="en-US" sz="3600" dirty="0">
                        <a:solidFill>
                          <a:srgbClr val="000000"/>
                        </a:solidFill>
                        <a:latin typeface="Calibri" pitchFamily="2" charset="0"/>
                        <a:ea typeface="Times New Roman" pitchFamily="2" charset="0"/>
                      </a:endParaRPr>
                    </a:p>
                  </a:txBody>
                  <a:tcPr marL="68580" marR="68580" marT="0" marB="0">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endParaRPr lang="en-US" altLang="x-none" sz="3600" dirty="0">
                        <a:solidFill>
                          <a:srgbClr val="000000"/>
                        </a:solidFill>
                        <a:latin typeface="Times New Roman" pitchFamily="2" charset="0"/>
                        <a:ea typeface="Times New Roman" pitchFamily="2" charset="0"/>
                      </a:endParaRPr>
                    </a:p>
                  </a:txBody>
                  <a:tcPr marL="68580" marR="68580" marT="0" marB="0">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3600" dirty="0">
                          <a:solidFill>
                            <a:srgbClr val="000000"/>
                          </a:solidFill>
                          <a:latin typeface="Cambria Math" pitchFamily="2" charset="0"/>
                          <a:ea typeface="Times New Roman" pitchFamily="2" charset="0"/>
                        </a:rPr>
                        <a:t>⋮</a:t>
                      </a:r>
                      <a:endParaRPr lang="zh-CN" altLang="en-US" sz="3600" dirty="0">
                        <a:solidFill>
                          <a:srgbClr val="000000"/>
                        </a:solidFill>
                        <a:latin typeface="Calibri" pitchFamily="2" charset="0"/>
                        <a:ea typeface="Times New Roman" pitchFamily="2" charset="0"/>
                      </a:endParaRPr>
                    </a:p>
                  </a:txBody>
                  <a:tcPr marL="68580" marR="68580" marT="0" marB="0">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718988">
                <a:tc gridSpan="2">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3600" i="1" dirty="0">
                          <a:solidFill>
                            <a:srgbClr val="000000"/>
                          </a:solidFill>
                          <a:latin typeface="Times New Roman" pitchFamily="2" charset="0"/>
                          <a:ea typeface="Times New Roman" pitchFamily="2" charset="0"/>
                        </a:rPr>
                        <a:t>n</a:t>
                      </a:r>
                      <a:endParaRPr lang="zh-CN" altLang="en-US" sz="3600" dirty="0">
                        <a:solidFill>
                          <a:srgbClr val="000000"/>
                        </a:solidFill>
                        <a:latin typeface="Calibri" pitchFamily="2" charset="0"/>
                        <a:ea typeface="Times New Roman" pitchFamily="2" charset="0"/>
                      </a:endParaRPr>
                    </a:p>
                  </a:txBody>
                  <a:tcPr marL="68580" marR="68580" marT="0" marB="0">
                    <a:lnL>
                      <a:noFill/>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hMerge="1">
                  <a:txBody>
                    <a:bodyPr/>
                    <a:lstStyle/>
                    <a:p>
                      <a:endParaRPr lang="zh-CN"/>
                    </a:p>
                  </a:txBody>
                  <a:tcPr>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3600" i="1" dirty="0">
                          <a:solidFill>
                            <a:srgbClr val="000000"/>
                          </a:solidFill>
                          <a:latin typeface="Times New Roman" pitchFamily="2" charset="0"/>
                          <a:ea typeface="Times New Roman" pitchFamily="2" charset="0"/>
                        </a:rPr>
                        <a:t>x</a:t>
                      </a:r>
                      <a:r>
                        <a:rPr lang="en-US" altLang="x-none" sz="3600" i="1" baseline="-25000" dirty="0">
                          <a:solidFill>
                            <a:srgbClr val="000000"/>
                          </a:solidFill>
                          <a:latin typeface="Times New Roman" pitchFamily="2" charset="0"/>
                          <a:ea typeface="Times New Roman" pitchFamily="2" charset="0"/>
                        </a:rPr>
                        <a:t>n</a:t>
                      </a:r>
                      <a:r>
                        <a:rPr lang="en-US" altLang="x-none" sz="3600" baseline="-25000" dirty="0">
                          <a:solidFill>
                            <a:srgbClr val="000000"/>
                          </a:solidFill>
                          <a:latin typeface="Times New Roman" pitchFamily="2" charset="0"/>
                          <a:ea typeface="Times New Roman" pitchFamily="2" charset="0"/>
                        </a:rPr>
                        <a:t>1</a:t>
                      </a:r>
                      <a:endParaRPr lang="zh-CN" altLang="en-US" sz="3600" dirty="0">
                        <a:solidFill>
                          <a:srgbClr val="000000"/>
                        </a:solidFill>
                        <a:latin typeface="Calibri" pitchFamily="2" charset="0"/>
                        <a:ea typeface="Times New Roman" pitchFamily="2" charset="0"/>
                      </a:endParaRPr>
                    </a:p>
                  </a:txBody>
                  <a:tcPr marL="68580" marR="68580" marT="0" marB="0">
                    <a:lnL w="12700" cap="flat" cmpd="sng">
                      <a:solidFill>
                        <a:srgbClr val="000000"/>
                      </a:solidFill>
                      <a:prstDash val="solid"/>
                      <a:headEnd type="none" w="med" len="med"/>
                      <a:tailEnd type="none" w="med" len="med"/>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3600" i="1" dirty="0">
                          <a:solidFill>
                            <a:srgbClr val="000000"/>
                          </a:solidFill>
                          <a:latin typeface="Times New Roman" pitchFamily="2" charset="0"/>
                          <a:ea typeface="Times New Roman" pitchFamily="2" charset="0"/>
                        </a:rPr>
                        <a:t>x</a:t>
                      </a:r>
                      <a:r>
                        <a:rPr lang="en-US" altLang="x-none" sz="3600" i="1" baseline="-25000" dirty="0">
                          <a:solidFill>
                            <a:srgbClr val="000000"/>
                          </a:solidFill>
                          <a:latin typeface="Times New Roman" pitchFamily="2" charset="0"/>
                          <a:ea typeface="Times New Roman" pitchFamily="2" charset="0"/>
                        </a:rPr>
                        <a:t>n</a:t>
                      </a:r>
                      <a:r>
                        <a:rPr lang="en-US" altLang="x-none" sz="3600" baseline="-25000" dirty="0">
                          <a:solidFill>
                            <a:srgbClr val="000000"/>
                          </a:solidFill>
                          <a:latin typeface="Times New Roman" pitchFamily="2" charset="0"/>
                          <a:ea typeface="Times New Roman" pitchFamily="2" charset="0"/>
                        </a:rPr>
                        <a:t>2</a:t>
                      </a:r>
                      <a:endParaRPr lang="zh-CN" altLang="en-US" sz="3600" dirty="0">
                        <a:solidFill>
                          <a:srgbClr val="000000"/>
                        </a:solidFill>
                        <a:latin typeface="Calibri" pitchFamily="2" charset="0"/>
                        <a:ea typeface="Times New Roman" pitchFamily="2" charset="0"/>
                      </a:endParaRPr>
                    </a:p>
                  </a:txBody>
                  <a:tcPr marL="68580" marR="68580" marT="0" marB="0">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3600" dirty="0">
                          <a:solidFill>
                            <a:srgbClr val="000000"/>
                          </a:solidFill>
                          <a:latin typeface="Cambria Math" pitchFamily="2" charset="0"/>
                          <a:ea typeface="Times New Roman" pitchFamily="2" charset="0"/>
                        </a:rPr>
                        <a:t>⋯</a:t>
                      </a:r>
                      <a:endParaRPr lang="zh-CN" altLang="en-US" sz="3600" dirty="0">
                        <a:solidFill>
                          <a:srgbClr val="000000"/>
                        </a:solidFill>
                        <a:latin typeface="Calibri" pitchFamily="2" charset="0"/>
                        <a:ea typeface="Times New Roman" pitchFamily="2" charset="0"/>
                      </a:endParaRPr>
                    </a:p>
                  </a:txBody>
                  <a:tcPr marL="68580" marR="68580" marT="0" marB="0">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3600" i="1" dirty="0">
                          <a:solidFill>
                            <a:srgbClr val="000000"/>
                          </a:solidFill>
                          <a:latin typeface="Times New Roman" pitchFamily="2" charset="0"/>
                          <a:ea typeface="Times New Roman" pitchFamily="2" charset="0"/>
                        </a:rPr>
                        <a:t>x</a:t>
                      </a:r>
                      <a:r>
                        <a:rPr lang="en-US" altLang="x-none" sz="3600" i="1" baseline="-25000" dirty="0">
                          <a:solidFill>
                            <a:srgbClr val="000000"/>
                          </a:solidFill>
                          <a:latin typeface="Times New Roman" pitchFamily="2" charset="0"/>
                          <a:ea typeface="Times New Roman" pitchFamily="2" charset="0"/>
                        </a:rPr>
                        <a:t>np</a:t>
                      </a:r>
                      <a:endParaRPr lang="zh-CN" altLang="en-US" sz="3600" dirty="0">
                        <a:solidFill>
                          <a:srgbClr val="000000"/>
                        </a:solidFill>
                        <a:latin typeface="Calibri" pitchFamily="2" charset="0"/>
                        <a:ea typeface="Times New Roman" pitchFamily="2" charset="0"/>
                      </a:endParaRPr>
                    </a:p>
                  </a:txBody>
                  <a:tcPr marL="68580" marR="68580" marT="0" marB="0">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0288" name="矩形 5"/>
          <p:cNvSpPr>
            <a:spLocks noChangeArrowheads="1"/>
          </p:cNvSpPr>
          <p:nvPr/>
        </p:nvSpPr>
        <p:spPr bwMode="auto">
          <a:xfrm>
            <a:off x="2438400" y="2895600"/>
            <a:ext cx="575945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a:solidFill>
                  <a:srgbClr val="7030A0"/>
                </a:solidFill>
                <a:latin typeface="黑体" panose="02010609060101010101" pitchFamily="49" charset="-122"/>
                <a:ea typeface="黑体" panose="02010609060101010101" pitchFamily="49" charset="-122"/>
              </a:rPr>
              <a:t>表</a:t>
            </a:r>
            <a:r>
              <a:rPr lang="en-US" altLang="zh-CN" sz="2000">
                <a:solidFill>
                  <a:srgbClr val="7030A0"/>
                </a:solidFill>
                <a:latin typeface="黑体" panose="02010609060101010101" pitchFamily="49" charset="-122"/>
                <a:ea typeface="黑体" panose="02010609060101010101" pitchFamily="49" charset="-122"/>
              </a:rPr>
              <a:t>6.2.1  			</a:t>
            </a:r>
            <a:r>
              <a:rPr lang="zh-CN" altLang="en-US" sz="2000">
                <a:solidFill>
                  <a:srgbClr val="7030A0"/>
                </a:solidFill>
                <a:latin typeface="黑体" panose="02010609060101010101" pitchFamily="49" charset="-122"/>
                <a:ea typeface="黑体" panose="02010609060101010101" pitchFamily="49" charset="-122"/>
              </a:rPr>
              <a:t>数据矩阵</a:t>
            </a:r>
          </a:p>
        </p:txBody>
      </p:sp>
    </p:spTree>
    <p:extLst>
      <p:ext uri="{BB962C8B-B14F-4D97-AF65-F5344CB8AC3E}">
        <p14:creationId xmlns:p14="http://schemas.microsoft.com/office/powerpoint/2010/main" val="18957366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Rot="1" noChangeArrowheads="1"/>
          </p:cNvSpPr>
          <p:nvPr>
            <p:ph type="title" idx="4294967295"/>
          </p:nvPr>
        </p:nvSpPr>
        <p:spPr>
          <a:xfrm>
            <a:off x="2590800" y="990600"/>
            <a:ext cx="6096000" cy="381000"/>
          </a:xfrm>
        </p:spPr>
        <p:txBody>
          <a:bodyPr>
            <a:normAutofit fontScale="90000"/>
          </a:bodyPr>
          <a:lstStyle/>
          <a:p>
            <a:pPr eaLnBrk="1" hangingPunct="1"/>
            <a:r>
              <a:rPr lang="zh-CN" altLang="en-US" sz="4000"/>
              <a:t>单调性</a:t>
            </a:r>
          </a:p>
        </p:txBody>
      </p:sp>
      <p:sp>
        <p:nvSpPr>
          <p:cNvPr id="65538" name="Rectangle 3"/>
          <p:cNvSpPr>
            <a:spLocks noGrp="1" noRot="1" noChangeArrowheads="1"/>
          </p:cNvSpPr>
          <p:nvPr>
            <p:ph type="body" idx="4294967295"/>
          </p:nvPr>
        </p:nvSpPr>
        <p:spPr>
          <a:xfrm>
            <a:off x="2514600" y="1828800"/>
            <a:ext cx="8001000" cy="4191000"/>
          </a:xfrm>
        </p:spPr>
        <p:txBody>
          <a:bodyPr/>
          <a:lstStyle/>
          <a:p>
            <a:pPr eaLnBrk="1" hangingPunct="1"/>
            <a:r>
              <a:rPr lang="zh-CN" altLang="en-US">
                <a:solidFill>
                  <a:srgbClr val="000000"/>
                </a:solidFill>
                <a:latin typeface="Times New Roman" panose="02020603050405020304" pitchFamily="18" charset="0"/>
                <a:cs typeface="Times New Roman" panose="02020603050405020304" pitchFamily="18" charset="0"/>
              </a:rPr>
              <a:t>令</a:t>
            </a:r>
            <a:r>
              <a:rPr lang="en-US" altLang="zh-CN" i="1">
                <a:solidFill>
                  <a:srgbClr val="000000"/>
                </a:solidFill>
                <a:latin typeface="Times New Roman" panose="02020603050405020304" pitchFamily="18" charset="0"/>
                <a:cs typeface="Times New Roman" panose="02020603050405020304" pitchFamily="18" charset="0"/>
              </a:rPr>
              <a:t>D</a:t>
            </a:r>
            <a:r>
              <a:rPr lang="en-US" altLang="zh-CN" i="1" baseline="-25000">
                <a:solidFill>
                  <a:srgbClr val="000000"/>
                </a:solidFill>
                <a:latin typeface="Times New Roman" panose="02020603050405020304" pitchFamily="18" charset="0"/>
                <a:cs typeface="Times New Roman" panose="02020603050405020304" pitchFamily="18" charset="0"/>
              </a:rPr>
              <a:t>i</a:t>
            </a:r>
            <a:r>
              <a:rPr lang="zh-CN" altLang="en-US">
                <a:solidFill>
                  <a:srgbClr val="000000"/>
                </a:solidFill>
                <a:latin typeface="Times New Roman" panose="02020603050405020304" pitchFamily="18" charset="0"/>
                <a:cs typeface="Times New Roman" panose="02020603050405020304" pitchFamily="18" charset="0"/>
              </a:rPr>
              <a:t>是系统聚类法中第</a:t>
            </a:r>
            <a:r>
              <a:rPr lang="en-US" altLang="zh-CN" i="1">
                <a:solidFill>
                  <a:srgbClr val="000000"/>
                </a:solidFill>
                <a:latin typeface="Times New Roman" panose="02020603050405020304" pitchFamily="18" charset="0"/>
                <a:cs typeface="Times New Roman" panose="02020603050405020304" pitchFamily="18" charset="0"/>
              </a:rPr>
              <a:t>i</a:t>
            </a:r>
            <a:r>
              <a:rPr lang="zh-CN" altLang="en-US">
                <a:solidFill>
                  <a:srgbClr val="000000"/>
                </a:solidFill>
                <a:latin typeface="Times New Roman" panose="02020603050405020304" pitchFamily="18" charset="0"/>
                <a:cs typeface="Times New Roman" panose="02020603050405020304" pitchFamily="18" charset="0"/>
              </a:rPr>
              <a:t>次并类时的距离，如果一种系统聚类法能满足</a:t>
            </a:r>
            <a:r>
              <a:rPr lang="en-US" altLang="zh-CN" i="1">
                <a:solidFill>
                  <a:srgbClr val="000000"/>
                </a:solidFill>
                <a:latin typeface="Times New Roman" panose="02020603050405020304" pitchFamily="18" charset="0"/>
                <a:cs typeface="Times New Roman" panose="02020603050405020304" pitchFamily="18" charset="0"/>
              </a:rPr>
              <a:t>D</a:t>
            </a:r>
            <a:r>
              <a:rPr lang="en-US" altLang="zh-CN" baseline="-25000">
                <a:solidFill>
                  <a:srgbClr val="000000"/>
                </a:solidFill>
                <a:latin typeface="Times New Roman" panose="02020603050405020304" pitchFamily="18" charset="0"/>
                <a:cs typeface="Times New Roman" panose="02020603050405020304" pitchFamily="18" charset="0"/>
              </a:rPr>
              <a:t>1</a:t>
            </a:r>
            <a:r>
              <a:rPr lang="en-US" altLang="zh-CN">
                <a:solidFill>
                  <a:srgbClr val="000000"/>
                </a:solidFill>
                <a:latin typeface="Times New Roman" panose="02020603050405020304" pitchFamily="18" charset="0"/>
                <a:cs typeface="Times New Roman" panose="02020603050405020304" pitchFamily="18" charset="0"/>
              </a:rPr>
              <a:t>≤</a:t>
            </a:r>
            <a:r>
              <a:rPr lang="en-US" altLang="zh-CN" i="1">
                <a:solidFill>
                  <a:srgbClr val="000000"/>
                </a:solidFill>
                <a:latin typeface="Times New Roman" panose="02020603050405020304" pitchFamily="18" charset="0"/>
                <a:cs typeface="Times New Roman" panose="02020603050405020304" pitchFamily="18" charset="0"/>
              </a:rPr>
              <a:t>D</a:t>
            </a:r>
            <a:r>
              <a:rPr lang="en-US" altLang="zh-CN" baseline="-25000">
                <a:solidFill>
                  <a:srgbClr val="000000"/>
                </a:solidFill>
                <a:latin typeface="Times New Roman" panose="02020603050405020304" pitchFamily="18" charset="0"/>
                <a:cs typeface="Times New Roman" panose="02020603050405020304" pitchFamily="18" charset="0"/>
              </a:rPr>
              <a:t>2</a:t>
            </a:r>
            <a:r>
              <a:rPr lang="en-US" altLang="zh-CN">
                <a:solidFill>
                  <a:srgbClr val="000000"/>
                </a:solidFill>
                <a:latin typeface="Times New Roman" panose="02020603050405020304" pitchFamily="18" charset="0"/>
                <a:cs typeface="Times New Roman" panose="02020603050405020304" pitchFamily="18" charset="0"/>
              </a:rPr>
              <a:t>≤</a:t>
            </a:r>
            <a:r>
              <a:rPr lang="en-US" altLang="zh-CN" i="1">
                <a:solidFill>
                  <a:srgbClr val="000000"/>
                </a:solidFill>
                <a:latin typeface="Times New Roman" panose="02020603050405020304" pitchFamily="18" charset="0"/>
                <a:cs typeface="Times New Roman" panose="02020603050405020304" pitchFamily="18" charset="0"/>
              </a:rPr>
              <a:t>D</a:t>
            </a:r>
            <a:r>
              <a:rPr lang="en-US" altLang="zh-CN" baseline="-25000">
                <a:solidFill>
                  <a:srgbClr val="000000"/>
                </a:solidFill>
                <a:latin typeface="Times New Roman" panose="02020603050405020304" pitchFamily="18" charset="0"/>
                <a:cs typeface="Times New Roman" panose="02020603050405020304" pitchFamily="18" charset="0"/>
              </a:rPr>
              <a:t>3</a:t>
            </a:r>
            <a:r>
              <a:rPr lang="en-US" altLang="zh-CN">
                <a:solidFill>
                  <a:srgbClr val="000000"/>
                </a:solidFill>
                <a:latin typeface="Times New Roman" panose="02020603050405020304" pitchFamily="18" charset="0"/>
                <a:cs typeface="Times New Roman" panose="02020603050405020304" pitchFamily="18" charset="0"/>
              </a:rPr>
              <a:t>≤⋯ </a:t>
            </a:r>
            <a:r>
              <a:rPr lang="zh-CN" altLang="en-US">
                <a:solidFill>
                  <a:srgbClr val="000000"/>
                </a:solidFill>
                <a:latin typeface="Times New Roman" panose="02020603050405020304" pitchFamily="18" charset="0"/>
                <a:cs typeface="Times New Roman" panose="02020603050405020304" pitchFamily="18" charset="0"/>
              </a:rPr>
              <a:t>，则称它具有</a:t>
            </a:r>
            <a:r>
              <a:rPr lang="zh-CN" altLang="en-US">
                <a:solidFill>
                  <a:srgbClr val="2D2D8A"/>
                </a:solidFill>
                <a:latin typeface="Times New Roman" panose="02020603050405020304" pitchFamily="18" charset="0"/>
                <a:cs typeface="Times New Roman" panose="02020603050405020304" pitchFamily="18" charset="0"/>
              </a:rPr>
              <a:t>单调性</a:t>
            </a:r>
            <a:r>
              <a:rPr lang="zh-CN" altLang="en-US">
                <a:solidFill>
                  <a:srgbClr val="000000"/>
                </a:solidFill>
                <a:latin typeface="Times New Roman" panose="02020603050405020304" pitchFamily="18" charset="0"/>
                <a:cs typeface="Times New Roman" panose="02020603050405020304" pitchFamily="18" charset="0"/>
              </a:rPr>
              <a:t>。这种单调性符合系统聚类法的思想，先合并较相似的类，后合并较疏远的类。</a:t>
            </a:r>
          </a:p>
          <a:p>
            <a:pPr eaLnBrk="1" hangingPunct="1"/>
            <a:r>
              <a:rPr lang="zh-CN" altLang="en-US">
                <a:solidFill>
                  <a:srgbClr val="000000"/>
                </a:solidFill>
                <a:latin typeface="Times New Roman" panose="02020603050405020304" pitchFamily="18" charset="0"/>
                <a:cs typeface="Times New Roman" panose="02020603050405020304" pitchFamily="18" charset="0"/>
              </a:rPr>
              <a:t>最短距离法、最长距离法、可变法、类平均法、可变类平均法和离差平方和法都具有单调性，但中间距离法和重心法不具有单调性。</a:t>
            </a:r>
          </a:p>
        </p:txBody>
      </p:sp>
    </p:spTree>
    <p:extLst>
      <p:ext uri="{BB962C8B-B14F-4D97-AF65-F5344CB8AC3E}">
        <p14:creationId xmlns:p14="http://schemas.microsoft.com/office/powerpoint/2010/main" val="29214303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rrowheads="1"/>
          </p:cNvSpPr>
          <p:nvPr>
            <p:ph type="title" idx="4294967295"/>
          </p:nvPr>
        </p:nvSpPr>
        <p:spPr>
          <a:xfrm>
            <a:off x="2514600" y="990600"/>
            <a:ext cx="6096000" cy="381000"/>
          </a:xfrm>
        </p:spPr>
        <p:txBody>
          <a:bodyPr>
            <a:normAutofit fontScale="90000"/>
          </a:bodyPr>
          <a:lstStyle/>
          <a:p>
            <a:pPr eaLnBrk="1" hangingPunct="1"/>
            <a:r>
              <a:rPr lang="zh-CN" altLang="en-US" sz="4000"/>
              <a:t>八、类的个数</a:t>
            </a:r>
          </a:p>
        </p:txBody>
      </p:sp>
      <p:sp>
        <p:nvSpPr>
          <p:cNvPr id="66562" name="Rectangle 3"/>
          <p:cNvSpPr>
            <a:spLocks noGrp="1" noRot="1" noChangeArrowheads="1"/>
          </p:cNvSpPr>
          <p:nvPr>
            <p:ph type="body" idx="4294967295"/>
          </p:nvPr>
        </p:nvSpPr>
        <p:spPr>
          <a:xfrm>
            <a:off x="2514600" y="1981200"/>
            <a:ext cx="8001000" cy="4038600"/>
          </a:xfrm>
        </p:spPr>
        <p:txBody>
          <a:bodyPr/>
          <a:lstStyle/>
          <a:p>
            <a:pPr eaLnBrk="1" hangingPunct="1">
              <a:lnSpc>
                <a:spcPct val="90000"/>
              </a:lnSpc>
            </a:pPr>
            <a:r>
              <a:rPr lang="zh-CN" altLang="en-US">
                <a:solidFill>
                  <a:srgbClr val="000000"/>
                </a:solidFill>
                <a:latin typeface="Times New Roman" panose="02020603050405020304" pitchFamily="18" charset="0"/>
                <a:cs typeface="Times New Roman" panose="02020603050405020304" pitchFamily="18" charset="0"/>
              </a:rPr>
              <a:t>如果能够分成若干个很分开的类，则类的个数就比较容易确定；反之，如果无论怎样分都很难分成明显分开的若干类，则类个数的确定就比较困难了。</a:t>
            </a:r>
          </a:p>
          <a:p>
            <a:pPr eaLnBrk="1" hangingPunct="1">
              <a:lnSpc>
                <a:spcPct val="90000"/>
              </a:lnSpc>
            </a:pPr>
            <a:r>
              <a:rPr lang="zh-CN" altLang="en-US">
                <a:solidFill>
                  <a:srgbClr val="000000"/>
                </a:solidFill>
                <a:latin typeface="Times New Roman" panose="02020603050405020304" pitchFamily="18" charset="0"/>
                <a:cs typeface="Times New Roman" panose="02020603050405020304" pitchFamily="18" charset="0"/>
              </a:rPr>
              <a:t>确定类个数的常用方法有：</a:t>
            </a:r>
          </a:p>
          <a:p>
            <a:pPr eaLnBrk="1" hangingPunct="1">
              <a:lnSpc>
                <a:spcPct val="90000"/>
              </a:lnSpc>
              <a:buFont typeface="Wingdings" panose="05000000000000000000" pitchFamily="2" charset="2"/>
              <a:buNone/>
            </a:pPr>
            <a:r>
              <a:rPr lang="zh-CN" altLang="en-US">
                <a:solidFill>
                  <a:srgbClr val="000000"/>
                </a:solidFill>
                <a:latin typeface="Times New Roman" panose="02020603050405020304" pitchFamily="18" charset="0"/>
                <a:cs typeface="Times New Roman" panose="02020603050405020304" pitchFamily="18" charset="0"/>
              </a:rPr>
              <a:t>    </a:t>
            </a:r>
            <a:r>
              <a:rPr lang="en-US" altLang="zh-CN">
                <a:solidFill>
                  <a:srgbClr val="000000"/>
                </a:solidFill>
                <a:latin typeface="Times New Roman" panose="02020603050405020304" pitchFamily="18" charset="0"/>
                <a:cs typeface="Times New Roman" panose="02020603050405020304" pitchFamily="18" charset="0"/>
              </a:rPr>
              <a:t>1.</a:t>
            </a:r>
            <a:r>
              <a:rPr lang="zh-CN" altLang="en-US">
                <a:solidFill>
                  <a:srgbClr val="000000"/>
                </a:solidFill>
                <a:latin typeface="Times New Roman" panose="02020603050405020304" pitchFamily="18" charset="0"/>
                <a:cs typeface="Times New Roman" panose="02020603050405020304" pitchFamily="18" charset="0"/>
              </a:rPr>
              <a:t>给定一个阈值</a:t>
            </a:r>
            <a:r>
              <a:rPr lang="en-US" altLang="zh-CN" i="1">
                <a:solidFill>
                  <a:srgbClr val="000000"/>
                </a:solidFill>
                <a:latin typeface="Times New Roman" panose="02020603050405020304" pitchFamily="18" charset="0"/>
                <a:cs typeface="Times New Roman" panose="02020603050405020304" pitchFamily="18" charset="0"/>
              </a:rPr>
              <a:t>T</a:t>
            </a:r>
            <a:r>
              <a:rPr lang="zh-CN" altLang="en-US">
                <a:solidFill>
                  <a:srgbClr val="000000"/>
                </a:solidFill>
                <a:latin typeface="Times New Roman" panose="02020603050405020304" pitchFamily="18" charset="0"/>
                <a:cs typeface="Times New Roman" panose="02020603050405020304" pitchFamily="18" charset="0"/>
              </a:rPr>
              <a:t>。</a:t>
            </a:r>
          </a:p>
          <a:p>
            <a:pPr eaLnBrk="1" hangingPunct="1">
              <a:lnSpc>
                <a:spcPct val="90000"/>
              </a:lnSpc>
              <a:buFont typeface="Wingdings" panose="05000000000000000000" pitchFamily="2" charset="2"/>
              <a:buNone/>
            </a:pPr>
            <a:r>
              <a:rPr lang="zh-CN" altLang="en-US">
                <a:solidFill>
                  <a:srgbClr val="000000"/>
                </a:solidFill>
                <a:latin typeface="Times New Roman" panose="02020603050405020304" pitchFamily="18" charset="0"/>
                <a:cs typeface="Times New Roman" panose="02020603050405020304" pitchFamily="18" charset="0"/>
              </a:rPr>
              <a:t>    </a:t>
            </a:r>
            <a:r>
              <a:rPr lang="en-US" altLang="zh-CN">
                <a:solidFill>
                  <a:srgbClr val="000000"/>
                </a:solidFill>
                <a:latin typeface="Times New Roman" panose="02020603050405020304" pitchFamily="18" charset="0"/>
                <a:cs typeface="Times New Roman" panose="02020603050405020304" pitchFamily="18" charset="0"/>
              </a:rPr>
              <a:t>2.</a:t>
            </a:r>
            <a:r>
              <a:rPr lang="zh-CN" altLang="en-US">
                <a:solidFill>
                  <a:srgbClr val="000000"/>
                </a:solidFill>
                <a:latin typeface="Times New Roman" panose="02020603050405020304" pitchFamily="18" charset="0"/>
                <a:cs typeface="Times New Roman" panose="02020603050405020304" pitchFamily="18" charset="0"/>
              </a:rPr>
              <a:t>观测样品的散点图。</a:t>
            </a:r>
          </a:p>
          <a:p>
            <a:pPr eaLnBrk="1" hangingPunct="1">
              <a:lnSpc>
                <a:spcPct val="90000"/>
              </a:lnSpc>
              <a:buFont typeface="Wingdings" panose="05000000000000000000" pitchFamily="2" charset="2"/>
              <a:buNone/>
            </a:pPr>
            <a:r>
              <a:rPr lang="zh-CN" altLang="en-US">
                <a:solidFill>
                  <a:srgbClr val="000000"/>
                </a:solidFill>
                <a:latin typeface="Times New Roman" panose="02020603050405020304" pitchFamily="18" charset="0"/>
                <a:cs typeface="Times New Roman" panose="02020603050405020304" pitchFamily="18" charset="0"/>
              </a:rPr>
              <a:t>    </a:t>
            </a:r>
            <a:r>
              <a:rPr lang="en-US" altLang="zh-CN">
                <a:solidFill>
                  <a:srgbClr val="000000"/>
                </a:solidFill>
                <a:latin typeface="Times New Roman" panose="02020603050405020304" pitchFamily="18" charset="0"/>
                <a:cs typeface="Times New Roman" panose="02020603050405020304" pitchFamily="18" charset="0"/>
              </a:rPr>
              <a:t>3.</a:t>
            </a:r>
            <a:r>
              <a:rPr lang="zh-CN" altLang="en-US">
                <a:solidFill>
                  <a:srgbClr val="000000"/>
                </a:solidFill>
                <a:latin typeface="Times New Roman" panose="02020603050405020304" pitchFamily="18" charset="0"/>
                <a:cs typeface="Times New Roman" panose="02020603050405020304" pitchFamily="18" charset="0"/>
              </a:rPr>
              <a:t>使用统计量。</a:t>
            </a:r>
          </a:p>
        </p:txBody>
      </p:sp>
    </p:spTree>
    <p:extLst>
      <p:ext uri="{BB962C8B-B14F-4D97-AF65-F5344CB8AC3E}">
        <p14:creationId xmlns:p14="http://schemas.microsoft.com/office/powerpoint/2010/main" val="14691425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noChangeArrowheads="1"/>
          </p:cNvSpPr>
          <p:nvPr>
            <p:ph type="title" idx="4294967295"/>
          </p:nvPr>
        </p:nvSpPr>
        <p:spPr>
          <a:xfrm>
            <a:off x="2438400" y="1143000"/>
            <a:ext cx="6096000" cy="381000"/>
          </a:xfrm>
        </p:spPr>
        <p:txBody>
          <a:bodyPr>
            <a:normAutofit fontScale="90000"/>
          </a:bodyPr>
          <a:lstStyle/>
          <a:p>
            <a:r>
              <a:rPr lang="en-US" altLang="zh-CN" smtClean="0">
                <a:latin typeface="Times New Roman" panose="02020603050405020304" pitchFamily="18" charset="0"/>
                <a:cs typeface="Times New Roman" panose="02020603050405020304" pitchFamily="18" charset="0"/>
              </a:rPr>
              <a:t>8.1 </a:t>
            </a:r>
            <a:r>
              <a:rPr lang="zh-CN" altLang="en-US" smtClean="0">
                <a:latin typeface="Times New Roman" panose="02020603050405020304" pitchFamily="18" charset="0"/>
                <a:cs typeface="Times New Roman" panose="02020603050405020304" pitchFamily="18" charset="0"/>
              </a:rPr>
              <a:t>给定一个阈值</a:t>
            </a:r>
            <a:r>
              <a:rPr lang="en-US" altLang="zh-CN" i="1" smtClean="0">
                <a:latin typeface="Times New Roman" panose="02020603050405020304" pitchFamily="18" charset="0"/>
                <a:cs typeface="Times New Roman" panose="02020603050405020304" pitchFamily="18" charset="0"/>
              </a:rPr>
              <a:t>T</a:t>
            </a:r>
            <a:endParaRPr lang="zh-CN" altLang="en-US" smtClean="0"/>
          </a:p>
        </p:txBody>
      </p:sp>
      <p:sp>
        <p:nvSpPr>
          <p:cNvPr id="67586" name="内容占位符 2"/>
          <p:cNvSpPr>
            <a:spLocks noGrp="1" noChangeArrowheads="1"/>
          </p:cNvSpPr>
          <p:nvPr>
            <p:ph idx="4294967295"/>
          </p:nvPr>
        </p:nvSpPr>
        <p:spPr>
          <a:xfrm>
            <a:off x="2209800" y="1981200"/>
            <a:ext cx="8305800" cy="4038600"/>
          </a:xfrm>
        </p:spPr>
        <p:txBody>
          <a:bodyPr/>
          <a:lstStyle/>
          <a:p>
            <a:r>
              <a:rPr lang="zh-CN" altLang="en-US">
                <a:solidFill>
                  <a:srgbClr val="000000"/>
                </a:solidFill>
                <a:latin typeface="Times New Roman" panose="02020603050405020304" pitchFamily="18" charset="0"/>
                <a:cs typeface="Times New Roman" panose="02020603050405020304" pitchFamily="18" charset="0"/>
              </a:rPr>
              <a:t>通过观测树形图，给出一个你认为合适的阈值</a:t>
            </a:r>
            <a:r>
              <a:rPr lang="en-US" altLang="zh-CN" i="1">
                <a:solidFill>
                  <a:srgbClr val="000000"/>
                </a:solidFill>
                <a:latin typeface="Times New Roman" panose="02020603050405020304" pitchFamily="18" charset="0"/>
                <a:cs typeface="Times New Roman" panose="02020603050405020304" pitchFamily="18" charset="0"/>
              </a:rPr>
              <a:t>T</a:t>
            </a:r>
            <a:r>
              <a:rPr lang="zh-CN" altLang="en-US">
                <a:solidFill>
                  <a:srgbClr val="000000"/>
                </a:solidFill>
                <a:latin typeface="Times New Roman" panose="02020603050405020304" pitchFamily="18" charset="0"/>
                <a:cs typeface="Times New Roman" panose="02020603050405020304" pitchFamily="18" charset="0"/>
              </a:rPr>
              <a:t>，要求类与类之间的距离要大于</a:t>
            </a:r>
            <a:r>
              <a:rPr lang="en-US" altLang="zh-CN" i="1">
                <a:solidFill>
                  <a:srgbClr val="000000"/>
                </a:solidFill>
                <a:latin typeface="Times New Roman" panose="02020603050405020304" pitchFamily="18" charset="0"/>
                <a:cs typeface="Times New Roman" panose="02020603050405020304" pitchFamily="18" charset="0"/>
              </a:rPr>
              <a:t>T</a:t>
            </a:r>
            <a:r>
              <a:rPr lang="zh-CN" altLang="en-US">
                <a:solidFill>
                  <a:srgbClr val="000000"/>
                </a:solidFill>
                <a:latin typeface="Times New Roman" panose="02020603050405020304" pitchFamily="18" charset="0"/>
                <a:cs typeface="Times New Roman" panose="02020603050405020304" pitchFamily="18" charset="0"/>
              </a:rPr>
              <a:t>，有些样品可能会因此而归不了类或只能自成一类。这种方法有较强的主观性，这是它的不足之处。</a:t>
            </a:r>
          </a:p>
        </p:txBody>
      </p:sp>
    </p:spTree>
    <p:extLst>
      <p:ext uri="{BB962C8B-B14F-4D97-AF65-F5344CB8AC3E}">
        <p14:creationId xmlns:p14="http://schemas.microsoft.com/office/powerpoint/2010/main" val="13858608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rrowheads="1"/>
          </p:cNvSpPr>
          <p:nvPr>
            <p:ph type="title" idx="4294967295"/>
          </p:nvPr>
        </p:nvSpPr>
        <p:spPr>
          <a:xfrm>
            <a:off x="2667000" y="914400"/>
            <a:ext cx="6096000" cy="381000"/>
          </a:xfrm>
        </p:spPr>
        <p:txBody>
          <a:bodyPr>
            <a:normAutofit fontScale="90000"/>
          </a:bodyPr>
          <a:lstStyle/>
          <a:p>
            <a:pPr eaLnBrk="1" hangingPunct="1"/>
            <a:r>
              <a:rPr lang="en-US" altLang="zh-CN" smtClean="0"/>
              <a:t>8.2 </a:t>
            </a:r>
            <a:r>
              <a:rPr lang="zh-CN" altLang="en-US" smtClean="0"/>
              <a:t>观测样品的散点图</a:t>
            </a:r>
          </a:p>
        </p:txBody>
      </p:sp>
      <p:sp>
        <p:nvSpPr>
          <p:cNvPr id="68610" name="Rectangle 3"/>
          <p:cNvSpPr>
            <a:spLocks noGrp="1" noRot="1" noChangeArrowheads="1"/>
          </p:cNvSpPr>
          <p:nvPr>
            <p:ph type="body" idx="4294967295"/>
          </p:nvPr>
        </p:nvSpPr>
        <p:spPr>
          <a:xfrm>
            <a:off x="2438400" y="1524000"/>
            <a:ext cx="8077200" cy="4495800"/>
          </a:xfrm>
        </p:spPr>
        <p:txBody>
          <a:bodyPr/>
          <a:lstStyle/>
          <a:p>
            <a:pPr eaLnBrk="1" hangingPunct="1"/>
            <a:r>
              <a:rPr lang="zh-CN" altLang="en-US">
                <a:solidFill>
                  <a:srgbClr val="000000"/>
                </a:solidFill>
                <a:latin typeface="Times New Roman" panose="02020603050405020304" pitchFamily="18" charset="0"/>
                <a:cs typeface="Times New Roman" panose="02020603050405020304" pitchFamily="18" charset="0"/>
              </a:rPr>
              <a:t>如果样品只有两个或三个变量，则可通过观测数据的散点图来确定类的个数。对于三个变量，可使用</a:t>
            </a:r>
            <a:r>
              <a:rPr lang="en-US" altLang="zh-CN">
                <a:solidFill>
                  <a:srgbClr val="000000"/>
                </a:solidFill>
                <a:latin typeface="Times New Roman" panose="02020603050405020304" pitchFamily="18" charset="0"/>
                <a:cs typeface="Times New Roman" panose="02020603050405020304" pitchFamily="18" charset="0"/>
              </a:rPr>
              <a:t>SAS</a:t>
            </a:r>
            <a:r>
              <a:rPr lang="zh-CN" altLang="en-US">
                <a:solidFill>
                  <a:srgbClr val="000000"/>
                </a:solidFill>
                <a:latin typeface="Times New Roman" panose="02020603050405020304" pitchFamily="18" charset="0"/>
                <a:cs typeface="Times New Roman" panose="02020603050405020304" pitchFamily="18" charset="0"/>
              </a:rPr>
              <a:t>软件的交互式数据分析菜单系统通过旋转三维坐标轴从各个角度来观测散点图。</a:t>
            </a:r>
          </a:p>
          <a:p>
            <a:pPr eaLnBrk="1" hangingPunct="1"/>
            <a:r>
              <a:rPr lang="zh-CN" altLang="en-US">
                <a:solidFill>
                  <a:srgbClr val="000000"/>
                </a:solidFill>
                <a:latin typeface="Times New Roman" panose="02020603050405020304" pitchFamily="18" charset="0"/>
                <a:cs typeface="Times New Roman" panose="02020603050405020304" pitchFamily="18" charset="0"/>
              </a:rPr>
              <a:t>如果变量个数超过三个，则可对每一可能考虑的聚类结果分别使用费希尔判别法进行降维，将所有样品的前两个或三个判别式得分制作成散点图，观测类之间是否分离得较好以决定分几类较为合适。 </a:t>
            </a:r>
          </a:p>
        </p:txBody>
      </p:sp>
    </p:spTree>
    <p:extLst>
      <p:ext uri="{BB962C8B-B14F-4D97-AF65-F5344CB8AC3E}">
        <p14:creationId xmlns:p14="http://schemas.microsoft.com/office/powerpoint/2010/main" val="20341762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Rot="1" noChangeArrowheads="1"/>
          </p:cNvSpPr>
          <p:nvPr>
            <p:ph type="title" idx="4294967295"/>
          </p:nvPr>
        </p:nvSpPr>
        <p:spPr>
          <a:xfrm>
            <a:off x="2743200" y="914400"/>
            <a:ext cx="6096000" cy="381000"/>
          </a:xfrm>
        </p:spPr>
        <p:txBody>
          <a:bodyPr>
            <a:normAutofit fontScale="90000"/>
          </a:bodyPr>
          <a:lstStyle/>
          <a:p>
            <a:pPr eaLnBrk="1" hangingPunct="1"/>
            <a:r>
              <a:rPr lang="zh-CN" altLang="en-US" smtClean="0"/>
              <a:t>从散点图中进行主观聚类</a:t>
            </a:r>
          </a:p>
        </p:txBody>
      </p:sp>
      <p:sp>
        <p:nvSpPr>
          <p:cNvPr id="69634" name="Rectangle 3"/>
          <p:cNvSpPr>
            <a:spLocks noGrp="1" noRot="1" noChangeArrowheads="1"/>
          </p:cNvSpPr>
          <p:nvPr>
            <p:ph type="body" idx="4294967295"/>
          </p:nvPr>
        </p:nvSpPr>
        <p:spPr>
          <a:xfrm>
            <a:off x="2362200" y="1524000"/>
            <a:ext cx="8001000" cy="5181600"/>
          </a:xfrm>
        </p:spPr>
        <p:txBody>
          <a:bodyPr/>
          <a:lstStyle/>
          <a:p>
            <a:pPr eaLnBrk="1" hangingPunct="1"/>
            <a:r>
              <a:rPr lang="zh-CN" altLang="en-US">
                <a:solidFill>
                  <a:srgbClr val="000000"/>
                </a:solidFill>
              </a:rPr>
              <a:t>观测散点图还有一个重要的用途，就是从直觉上来判断所采用的聚类方法是否合理，甚至有时直接从散点图中进行主观的分类，效果也许会好于正规的聚类方法，特别是在寻找“自然的”类方面。</a:t>
            </a:r>
          </a:p>
        </p:txBody>
      </p:sp>
    </p:spTree>
    <p:extLst>
      <p:ext uri="{BB962C8B-B14F-4D97-AF65-F5344CB8AC3E}">
        <p14:creationId xmlns:p14="http://schemas.microsoft.com/office/powerpoint/2010/main" val="5975767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Rot="1" noChangeArrowheads="1"/>
          </p:cNvSpPr>
          <p:nvPr>
            <p:ph type="title" idx="4294967295"/>
          </p:nvPr>
        </p:nvSpPr>
        <p:spPr>
          <a:xfrm>
            <a:off x="2514600" y="990600"/>
            <a:ext cx="6096000" cy="381000"/>
          </a:xfrm>
        </p:spPr>
        <p:txBody>
          <a:bodyPr>
            <a:normAutofit fontScale="90000"/>
          </a:bodyPr>
          <a:lstStyle/>
          <a:p>
            <a:pPr eaLnBrk="1" hangingPunct="1"/>
            <a:r>
              <a:rPr lang="zh-CN" altLang="en-US" sz="4000"/>
              <a:t>寻找“自然的”类</a:t>
            </a:r>
          </a:p>
        </p:txBody>
      </p:sp>
      <p:pic>
        <p:nvPicPr>
          <p:cNvPr id="70658" name="Picture 4" descr="观测散点图聚类"/>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6275" y="1989139"/>
            <a:ext cx="5761038"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35163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
          <p:cNvSpPr>
            <a:spLocks noGrp="1" noChangeArrowheads="1"/>
          </p:cNvSpPr>
          <p:nvPr>
            <p:ph type="title" idx="4294967295"/>
          </p:nvPr>
        </p:nvSpPr>
        <p:spPr>
          <a:xfrm>
            <a:off x="2514600" y="1066800"/>
            <a:ext cx="6096000" cy="381000"/>
          </a:xfrm>
        </p:spPr>
        <p:txBody>
          <a:bodyPr>
            <a:normAutofit fontScale="90000"/>
          </a:bodyPr>
          <a:lstStyle/>
          <a:p>
            <a:r>
              <a:rPr lang="en-US" altLang="zh-CN" smtClean="0"/>
              <a:t>8.3 </a:t>
            </a:r>
            <a:r>
              <a:rPr lang="zh-CN" altLang="en-US" smtClean="0"/>
              <a:t>使用统计量</a:t>
            </a:r>
          </a:p>
        </p:txBody>
      </p:sp>
      <p:sp>
        <p:nvSpPr>
          <p:cNvPr id="71682" name="内容占位符 2"/>
          <p:cNvSpPr>
            <a:spLocks noGrp="1" noChangeArrowheads="1"/>
          </p:cNvSpPr>
          <p:nvPr>
            <p:ph idx="4294967295"/>
          </p:nvPr>
        </p:nvSpPr>
        <p:spPr>
          <a:xfrm>
            <a:off x="2438400" y="1752600"/>
            <a:ext cx="8077200" cy="4267200"/>
          </a:xfrm>
        </p:spPr>
        <p:txBody>
          <a:bodyPr/>
          <a:lstStyle/>
          <a:p>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1</a:t>
            </a:r>
            <a:r>
              <a:rPr lang="zh-CN" altLang="en-US">
                <a:latin typeface="Times New Roman" panose="02020603050405020304" pitchFamily="18" charset="0"/>
                <a:cs typeface="Times New Roman" panose="02020603050405020304" pitchFamily="18" charset="0"/>
              </a:rPr>
              <a:t>）</a:t>
            </a:r>
            <a:r>
              <a:rPr lang="en-US" altLang="zh-CN" i="1">
                <a:latin typeface="Times New Roman" panose="02020603050405020304" pitchFamily="18" charset="0"/>
                <a:cs typeface="Times New Roman" panose="02020603050405020304" pitchFamily="18" charset="0"/>
              </a:rPr>
              <a:t>R</a:t>
            </a:r>
            <a:r>
              <a:rPr lang="en-US" altLang="zh-CN" baseline="30000">
                <a:latin typeface="Times New Roman" panose="02020603050405020304" pitchFamily="18" charset="0"/>
                <a:cs typeface="Times New Roman" panose="02020603050405020304" pitchFamily="18" charset="0"/>
              </a:rPr>
              <a:t>2</a:t>
            </a:r>
            <a:r>
              <a:rPr lang="zh-CN" altLang="en-US">
                <a:latin typeface="Times New Roman" panose="02020603050405020304" pitchFamily="18" charset="0"/>
                <a:cs typeface="Times New Roman" panose="02020603050405020304" pitchFamily="18" charset="0"/>
              </a:rPr>
              <a:t>统计量。</a:t>
            </a:r>
            <a:endParaRPr lang="en-US" altLang="zh-CN">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2</a:t>
            </a:r>
            <a:r>
              <a:rPr lang="zh-CN" altLang="en-US">
                <a:latin typeface="Times New Roman" panose="02020603050405020304" pitchFamily="18" charset="0"/>
                <a:cs typeface="Times New Roman" panose="02020603050405020304" pitchFamily="18" charset="0"/>
              </a:rPr>
              <a:t>）半偏</a:t>
            </a:r>
            <a:r>
              <a:rPr lang="en-US" altLang="zh-CN" i="1">
                <a:latin typeface="Times New Roman" panose="02020603050405020304" pitchFamily="18" charset="0"/>
                <a:cs typeface="Times New Roman" panose="02020603050405020304" pitchFamily="18" charset="0"/>
              </a:rPr>
              <a:t>R</a:t>
            </a:r>
            <a:r>
              <a:rPr lang="en-US" altLang="zh-CN" baseline="30000">
                <a:latin typeface="Times New Roman" panose="02020603050405020304" pitchFamily="18" charset="0"/>
                <a:cs typeface="Times New Roman" panose="02020603050405020304" pitchFamily="18" charset="0"/>
              </a:rPr>
              <a:t>2</a:t>
            </a:r>
            <a:r>
              <a:rPr lang="zh-CN" altLang="en-US">
                <a:latin typeface="Times New Roman" panose="02020603050405020304" pitchFamily="18" charset="0"/>
                <a:cs typeface="Times New Roman" panose="02020603050405020304" pitchFamily="18" charset="0"/>
              </a:rPr>
              <a:t>统计量。</a:t>
            </a:r>
          </a:p>
          <a:p>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3</a:t>
            </a:r>
            <a:r>
              <a:rPr lang="zh-CN" altLang="en-US">
                <a:latin typeface="Times New Roman" panose="02020603050405020304" pitchFamily="18" charset="0"/>
                <a:cs typeface="Times New Roman" panose="02020603050405020304" pitchFamily="18" charset="0"/>
              </a:rPr>
              <a:t>）伪</a:t>
            </a:r>
            <a:r>
              <a:rPr lang="en-US" altLang="zh-CN" i="1">
                <a:latin typeface="Times New Roman" panose="02020603050405020304" pitchFamily="18" charset="0"/>
                <a:cs typeface="Times New Roman" panose="02020603050405020304" pitchFamily="18" charset="0"/>
              </a:rPr>
              <a:t>F</a:t>
            </a:r>
            <a:r>
              <a:rPr lang="zh-CN" altLang="en-US">
                <a:latin typeface="Times New Roman" panose="02020603050405020304" pitchFamily="18" charset="0"/>
                <a:cs typeface="Times New Roman" panose="02020603050405020304" pitchFamily="18" charset="0"/>
              </a:rPr>
              <a:t>统计量。</a:t>
            </a:r>
            <a:endParaRPr lang="en-US" altLang="zh-CN">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4</a:t>
            </a:r>
            <a:r>
              <a:rPr lang="zh-CN" altLang="en-US">
                <a:latin typeface="Times New Roman" panose="02020603050405020304" pitchFamily="18" charset="0"/>
                <a:cs typeface="Times New Roman" panose="02020603050405020304" pitchFamily="18" charset="0"/>
              </a:rPr>
              <a:t>）伪</a:t>
            </a:r>
            <a:r>
              <a:rPr lang="en-US" altLang="zh-CN" i="1">
                <a:latin typeface="Times New Roman" panose="02020603050405020304" pitchFamily="18" charset="0"/>
                <a:cs typeface="Times New Roman" panose="02020603050405020304" pitchFamily="18" charset="0"/>
              </a:rPr>
              <a:t>t</a:t>
            </a:r>
            <a:r>
              <a:rPr lang="zh-CN" altLang="en-US">
                <a:latin typeface="Times New Roman" panose="02020603050405020304" pitchFamily="18" charset="0"/>
                <a:cs typeface="Times New Roman" panose="02020603050405020304" pitchFamily="18" charset="0"/>
              </a:rPr>
              <a:t>统计量</a:t>
            </a:r>
            <a:r>
              <a:rPr lang="zh-CN" altLang="en-US">
                <a:solidFill>
                  <a:srgbClr val="92D050"/>
                </a:solidFill>
                <a:latin typeface="Times New Roman" panose="02020603050405020304" pitchFamily="18" charset="0"/>
                <a:cs typeface="Times New Roman" panose="02020603050405020304" pitchFamily="18" charset="0"/>
              </a:rPr>
              <a:t>。</a:t>
            </a:r>
            <a:endParaRPr lang="zh-CN" altLang="en-US">
              <a:solidFill>
                <a:srgbClr val="92D050"/>
              </a:solidFill>
            </a:endParaRPr>
          </a:p>
        </p:txBody>
      </p:sp>
    </p:spTree>
    <p:extLst>
      <p:ext uri="{BB962C8B-B14F-4D97-AF65-F5344CB8AC3E}">
        <p14:creationId xmlns:p14="http://schemas.microsoft.com/office/powerpoint/2010/main" val="25600352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Rot="1" noChangeArrowheads="1"/>
          </p:cNvSpPr>
          <p:nvPr>
            <p:ph type="title" idx="4294967295"/>
          </p:nvPr>
        </p:nvSpPr>
        <p:spPr>
          <a:xfrm>
            <a:off x="2209801" y="609600"/>
            <a:ext cx="8156575" cy="914400"/>
          </a:xfrm>
        </p:spPr>
        <p:txBody>
          <a:bodyPr/>
          <a:lstStyle/>
          <a:p>
            <a:pPr eaLnBrk="1" hangingPunct="1"/>
            <a:r>
              <a:rPr lang="en-US" altLang="zh-CN" sz="3600">
                <a:latin typeface="Times New Roman" panose="02020603050405020304" pitchFamily="18" charset="0"/>
                <a:cs typeface="Times New Roman" panose="02020603050405020304" pitchFamily="18" charset="0"/>
              </a:rPr>
              <a:t>4 </a:t>
            </a:r>
            <a:r>
              <a:rPr lang="zh-CN" altLang="en-US" sz="3600">
                <a:latin typeface="Times New Roman" panose="02020603050405020304" pitchFamily="18" charset="0"/>
                <a:cs typeface="Times New Roman" panose="02020603050405020304" pitchFamily="18" charset="0"/>
              </a:rPr>
              <a:t>动态聚类法</a:t>
            </a:r>
          </a:p>
        </p:txBody>
      </p:sp>
      <p:sp>
        <p:nvSpPr>
          <p:cNvPr id="72706" name="Rectangle 3"/>
          <p:cNvSpPr>
            <a:spLocks noGrp="1" noRot="1" noChangeArrowheads="1"/>
          </p:cNvSpPr>
          <p:nvPr>
            <p:ph type="body" idx="4294967295"/>
          </p:nvPr>
        </p:nvSpPr>
        <p:spPr>
          <a:xfrm>
            <a:off x="2127250" y="1752600"/>
            <a:ext cx="8540750" cy="4465638"/>
          </a:xfrm>
        </p:spPr>
        <p:txBody>
          <a:bodyPr/>
          <a:lstStyle/>
          <a:p>
            <a:pPr eaLnBrk="1" hangingPunct="1"/>
            <a:r>
              <a:rPr lang="zh-CN" altLang="en-US">
                <a:solidFill>
                  <a:srgbClr val="2D2D8A"/>
                </a:solidFill>
              </a:rPr>
              <a:t>动态聚类法</a:t>
            </a:r>
            <a:r>
              <a:rPr lang="zh-CN" altLang="en-US">
                <a:solidFill>
                  <a:srgbClr val="000000"/>
                </a:solidFill>
              </a:rPr>
              <a:t>的基本思想是，选择一批凝聚点或给出一个初始的分类，让样品按某种原则向凝聚点凝聚，对凝聚点进行不断的修改或迭代，直至分类比较合理或迭代稳定为止。类的个数</a:t>
            </a:r>
            <a:r>
              <a:rPr lang="en-US" altLang="zh-CN" i="1">
                <a:solidFill>
                  <a:srgbClr val="000000"/>
                </a:solidFill>
                <a:latin typeface="Times New Roman" panose="02020603050405020304" pitchFamily="18" charset="0"/>
                <a:cs typeface="Times New Roman" panose="02020603050405020304" pitchFamily="18" charset="0"/>
              </a:rPr>
              <a:t>k</a:t>
            </a:r>
            <a:r>
              <a:rPr lang="zh-CN" altLang="en-US">
                <a:solidFill>
                  <a:srgbClr val="000000"/>
                </a:solidFill>
              </a:rPr>
              <a:t>可以事先指定，也可以在聚类过程中确定。选择初始凝聚点（或给出初始分类）的一种简单方法是采用随机抽选（或随机分割）样品的方法。</a:t>
            </a:r>
          </a:p>
          <a:p>
            <a:pPr eaLnBrk="1" hangingPunct="1"/>
            <a:r>
              <a:rPr lang="zh-CN" altLang="en-US">
                <a:solidFill>
                  <a:srgbClr val="000000"/>
                </a:solidFill>
              </a:rPr>
              <a:t>动态聚类法有许多种方法，本节中，只讨论一种比较流行的动态聚类法</a:t>
            </a:r>
            <a:r>
              <a:rPr lang="en-US" altLang="zh-CN">
                <a:solidFill>
                  <a:srgbClr val="000000"/>
                </a:solidFill>
              </a:rPr>
              <a:t>——</a:t>
            </a:r>
            <a:r>
              <a:rPr lang="en-US" altLang="zh-CN" i="1">
                <a:solidFill>
                  <a:srgbClr val="2D2D8A"/>
                </a:solidFill>
                <a:latin typeface="Times New Roman" panose="02020603050405020304" pitchFamily="18" charset="0"/>
                <a:cs typeface="Times New Roman" panose="02020603050405020304" pitchFamily="18" charset="0"/>
              </a:rPr>
              <a:t>k</a:t>
            </a:r>
            <a:r>
              <a:rPr lang="zh-CN" altLang="en-US">
                <a:solidFill>
                  <a:srgbClr val="2D2D8A"/>
                </a:solidFill>
              </a:rPr>
              <a:t>均值法</a:t>
            </a:r>
            <a:r>
              <a:rPr lang="zh-CN" altLang="en-US">
                <a:solidFill>
                  <a:srgbClr val="000000"/>
                </a:solidFill>
              </a:rPr>
              <a:t>。</a:t>
            </a:r>
            <a:r>
              <a:rPr lang="en-US" altLang="zh-CN" i="1">
                <a:solidFill>
                  <a:srgbClr val="000000"/>
                </a:solidFill>
                <a:latin typeface="Times New Roman" panose="02020603050405020304" pitchFamily="18" charset="0"/>
                <a:cs typeface="Times New Roman" panose="02020603050405020304" pitchFamily="18" charset="0"/>
              </a:rPr>
              <a:t>k</a:t>
            </a:r>
            <a:r>
              <a:rPr lang="zh-CN" altLang="en-US">
                <a:solidFill>
                  <a:srgbClr val="000000"/>
                </a:solidFill>
              </a:rPr>
              <a:t>均值法是由麦奎因（</a:t>
            </a:r>
            <a:r>
              <a:rPr lang="en-US" altLang="zh-CN">
                <a:solidFill>
                  <a:srgbClr val="000000"/>
                </a:solidFill>
                <a:latin typeface="Times New Roman" panose="02020603050405020304" pitchFamily="18" charset="0"/>
                <a:cs typeface="Times New Roman" panose="02020603050405020304" pitchFamily="18" charset="0"/>
              </a:rPr>
              <a:t>MacQueen,1967</a:t>
            </a:r>
            <a:r>
              <a:rPr lang="zh-CN" altLang="en-US">
                <a:solidFill>
                  <a:srgbClr val="000000"/>
                </a:solidFill>
              </a:rPr>
              <a:t>）提出并命名的一种算法。</a:t>
            </a:r>
          </a:p>
        </p:txBody>
      </p:sp>
    </p:spTree>
    <p:extLst>
      <p:ext uri="{BB962C8B-B14F-4D97-AF65-F5344CB8AC3E}">
        <p14:creationId xmlns:p14="http://schemas.microsoft.com/office/powerpoint/2010/main" val="14119943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Rot="1" noChangeArrowheads="1"/>
          </p:cNvSpPr>
          <p:nvPr>
            <p:ph type="title" idx="4294967295"/>
          </p:nvPr>
        </p:nvSpPr>
        <p:spPr>
          <a:xfrm>
            <a:off x="2514600" y="762000"/>
            <a:ext cx="6096000" cy="381000"/>
          </a:xfrm>
        </p:spPr>
        <p:txBody>
          <a:bodyPr>
            <a:normAutofit fontScale="90000"/>
          </a:bodyPr>
          <a:lstStyle/>
          <a:p>
            <a:pPr eaLnBrk="1" hangingPunct="1"/>
            <a:r>
              <a:rPr lang="en-US" altLang="zh-CN" sz="4000" i="1">
                <a:latin typeface="Times New Roman" panose="02020603050405020304" pitchFamily="18" charset="0"/>
                <a:cs typeface="Times New Roman" panose="02020603050405020304" pitchFamily="18" charset="0"/>
              </a:rPr>
              <a:t>k</a:t>
            </a:r>
            <a:r>
              <a:rPr lang="zh-CN" altLang="en-US" sz="4000"/>
              <a:t>均值法的基本步骤</a:t>
            </a:r>
          </a:p>
        </p:txBody>
      </p:sp>
      <p:sp>
        <p:nvSpPr>
          <p:cNvPr id="73730" name="Rectangle 3"/>
          <p:cNvSpPr>
            <a:spLocks noGrp="1" noRot="1" noChangeArrowheads="1"/>
          </p:cNvSpPr>
          <p:nvPr>
            <p:ph type="body" idx="4294967295"/>
          </p:nvPr>
        </p:nvSpPr>
        <p:spPr>
          <a:xfrm>
            <a:off x="2438400" y="1828800"/>
            <a:ext cx="8077200" cy="4191000"/>
          </a:xfrm>
        </p:spPr>
        <p:txBody>
          <a:bodyPr/>
          <a:lstStyle/>
          <a:p>
            <a:pPr eaLnBrk="1" hangingPunct="1"/>
            <a:r>
              <a:rPr lang="en-US" altLang="zh-CN">
                <a:solidFill>
                  <a:srgbClr val="2D2D8A"/>
                </a:solidFill>
                <a:latin typeface="Times New Roman" panose="02020603050405020304" pitchFamily="18" charset="0"/>
                <a:cs typeface="Times New Roman" panose="02020603050405020304" pitchFamily="18" charset="0"/>
              </a:rPr>
              <a:t>(1)</a:t>
            </a:r>
            <a:r>
              <a:rPr lang="zh-CN" altLang="en-US">
                <a:solidFill>
                  <a:srgbClr val="000000"/>
                </a:solidFill>
                <a:latin typeface="Times New Roman" panose="02020603050405020304" pitchFamily="18" charset="0"/>
                <a:cs typeface="Times New Roman" panose="02020603050405020304" pitchFamily="18" charset="0"/>
              </a:rPr>
              <a:t>选择</a:t>
            </a:r>
            <a:r>
              <a:rPr lang="en-US" altLang="zh-CN" i="1">
                <a:solidFill>
                  <a:srgbClr val="000000"/>
                </a:solidFill>
                <a:latin typeface="Times New Roman" panose="02020603050405020304" pitchFamily="18" charset="0"/>
                <a:cs typeface="Times New Roman" panose="02020603050405020304" pitchFamily="18" charset="0"/>
              </a:rPr>
              <a:t>k</a:t>
            </a:r>
            <a:r>
              <a:rPr lang="zh-CN" altLang="en-US">
                <a:solidFill>
                  <a:srgbClr val="000000"/>
                </a:solidFill>
                <a:latin typeface="Times New Roman" panose="02020603050405020304" pitchFamily="18" charset="0"/>
                <a:cs typeface="Times New Roman" panose="02020603050405020304" pitchFamily="18" charset="0"/>
              </a:rPr>
              <a:t>个样品作为初始凝聚点，或者将所有样品分成</a:t>
            </a:r>
            <a:r>
              <a:rPr lang="en-US" altLang="zh-CN" i="1">
                <a:solidFill>
                  <a:srgbClr val="000000"/>
                </a:solidFill>
                <a:latin typeface="Times New Roman" panose="02020603050405020304" pitchFamily="18" charset="0"/>
                <a:cs typeface="Times New Roman" panose="02020603050405020304" pitchFamily="18" charset="0"/>
              </a:rPr>
              <a:t>k</a:t>
            </a:r>
            <a:r>
              <a:rPr lang="zh-CN" altLang="en-US">
                <a:solidFill>
                  <a:srgbClr val="000000"/>
                </a:solidFill>
                <a:latin typeface="Times New Roman" panose="02020603050405020304" pitchFamily="18" charset="0"/>
                <a:cs typeface="Times New Roman" panose="02020603050405020304" pitchFamily="18" charset="0"/>
              </a:rPr>
              <a:t>个初始类，然后将这</a:t>
            </a:r>
            <a:r>
              <a:rPr lang="en-US" altLang="zh-CN" i="1">
                <a:solidFill>
                  <a:srgbClr val="000000"/>
                </a:solidFill>
                <a:latin typeface="Times New Roman" panose="02020603050405020304" pitchFamily="18" charset="0"/>
                <a:cs typeface="Times New Roman" panose="02020603050405020304" pitchFamily="18" charset="0"/>
              </a:rPr>
              <a:t>k</a:t>
            </a:r>
            <a:r>
              <a:rPr lang="zh-CN" altLang="en-US">
                <a:solidFill>
                  <a:srgbClr val="000000"/>
                </a:solidFill>
                <a:latin typeface="Times New Roman" panose="02020603050405020304" pitchFamily="18" charset="0"/>
                <a:cs typeface="Times New Roman" panose="02020603050405020304" pitchFamily="18" charset="0"/>
              </a:rPr>
              <a:t>个类的重心（均值）作为初始凝聚点。</a:t>
            </a:r>
          </a:p>
          <a:p>
            <a:pPr eaLnBrk="1" hangingPunct="1"/>
            <a:r>
              <a:rPr lang="en-US" altLang="zh-CN">
                <a:solidFill>
                  <a:srgbClr val="2D2D8A"/>
                </a:solidFill>
                <a:latin typeface="Times New Roman" panose="02020603050405020304" pitchFamily="18" charset="0"/>
                <a:cs typeface="Times New Roman" panose="02020603050405020304" pitchFamily="18" charset="0"/>
              </a:rPr>
              <a:t>(2)</a:t>
            </a:r>
            <a:r>
              <a:rPr lang="zh-CN" altLang="en-US">
                <a:solidFill>
                  <a:srgbClr val="000000"/>
                </a:solidFill>
                <a:latin typeface="Times New Roman" panose="02020603050405020304" pitchFamily="18" charset="0"/>
                <a:cs typeface="Times New Roman" panose="02020603050405020304" pitchFamily="18" charset="0"/>
              </a:rPr>
              <a:t>对除凝聚点之外的所有样品逐个归类，将每个样品归入凝聚点离它最近的那个类（通常采用欧氏距离），该类的凝聚点更新为这一类目前的均值，直至所有样品都归了类。</a:t>
            </a:r>
          </a:p>
          <a:p>
            <a:pPr eaLnBrk="1" hangingPunct="1"/>
            <a:r>
              <a:rPr lang="en-US" altLang="zh-CN">
                <a:solidFill>
                  <a:srgbClr val="2D2D8A"/>
                </a:solidFill>
                <a:latin typeface="Times New Roman" panose="02020603050405020304" pitchFamily="18" charset="0"/>
                <a:cs typeface="Times New Roman" panose="02020603050405020304" pitchFamily="18" charset="0"/>
              </a:rPr>
              <a:t>(3)</a:t>
            </a:r>
            <a:r>
              <a:rPr lang="zh-CN" altLang="en-US">
                <a:solidFill>
                  <a:srgbClr val="000000"/>
                </a:solidFill>
                <a:latin typeface="Times New Roman" panose="02020603050405020304" pitchFamily="18" charset="0"/>
                <a:cs typeface="Times New Roman" panose="02020603050405020304" pitchFamily="18" charset="0"/>
              </a:rPr>
              <a:t>重复步骤</a:t>
            </a:r>
            <a:r>
              <a:rPr lang="en-US" altLang="zh-CN">
                <a:solidFill>
                  <a:srgbClr val="000000"/>
                </a:solidFill>
                <a:latin typeface="Times New Roman" panose="02020603050405020304" pitchFamily="18" charset="0"/>
                <a:cs typeface="Times New Roman" panose="02020603050405020304" pitchFamily="18" charset="0"/>
              </a:rPr>
              <a:t>(2)</a:t>
            </a:r>
            <a:r>
              <a:rPr lang="zh-CN" altLang="en-US">
                <a:solidFill>
                  <a:srgbClr val="000000"/>
                </a:solidFill>
                <a:latin typeface="Times New Roman" panose="02020603050405020304" pitchFamily="18" charset="0"/>
                <a:cs typeface="Times New Roman" panose="02020603050405020304" pitchFamily="18" charset="0"/>
              </a:rPr>
              <a:t>，直至所有的样品都不能再分配为止。</a:t>
            </a:r>
          </a:p>
        </p:txBody>
      </p:sp>
    </p:spTree>
    <p:extLst>
      <p:ext uri="{BB962C8B-B14F-4D97-AF65-F5344CB8AC3E}">
        <p14:creationId xmlns:p14="http://schemas.microsoft.com/office/powerpoint/2010/main" val="11416739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3"/>
          <p:cNvSpPr>
            <a:spLocks noGrp="1" noRot="1" noChangeArrowheads="1"/>
          </p:cNvSpPr>
          <p:nvPr>
            <p:ph type="body" idx="4294967295"/>
          </p:nvPr>
        </p:nvSpPr>
        <p:spPr>
          <a:xfrm>
            <a:off x="1825625" y="692151"/>
            <a:ext cx="8540750" cy="5407025"/>
          </a:xfrm>
        </p:spPr>
        <p:txBody>
          <a:bodyPr/>
          <a:lstStyle/>
          <a:p>
            <a:pPr eaLnBrk="1" hangingPunct="1"/>
            <a:r>
              <a:rPr lang="zh-CN" altLang="en-US">
                <a:solidFill>
                  <a:srgbClr val="000000"/>
                </a:solidFill>
              </a:rPr>
              <a:t>最终的聚类结果在一定程度上依赖于初始凝聚点或初始分类的选择。经验表明，聚类过程中的绝大多数重要变化均发生在第一次再分配中。</a:t>
            </a:r>
            <a:endParaRPr lang="en-US" altLang="zh-CN">
              <a:solidFill>
                <a:srgbClr val="000000"/>
              </a:solidFill>
            </a:endParaRPr>
          </a:p>
          <a:p>
            <a:r>
              <a:rPr lang="zh-CN" altLang="en-US">
                <a:solidFill>
                  <a:srgbClr val="2D2D8A"/>
                </a:solidFill>
                <a:latin typeface="Times New Roman" panose="02020603050405020304" pitchFamily="18" charset="0"/>
                <a:cs typeface="Times New Roman" panose="02020603050405020304" pitchFamily="18" charset="0"/>
              </a:rPr>
              <a:t>例</a:t>
            </a:r>
            <a:r>
              <a:rPr lang="en-US" altLang="zh-CN">
                <a:solidFill>
                  <a:srgbClr val="2D2D8A"/>
                </a:solidFill>
                <a:latin typeface="Times New Roman" panose="02020603050405020304" pitchFamily="18" charset="0"/>
                <a:cs typeface="Times New Roman" panose="02020603050405020304" pitchFamily="18" charset="0"/>
              </a:rPr>
              <a:t>9.4.1   </a:t>
            </a:r>
            <a:r>
              <a:rPr lang="zh-CN" altLang="en-US">
                <a:solidFill>
                  <a:srgbClr val="000000"/>
                </a:solidFill>
                <a:latin typeface="Times New Roman" panose="02020603050405020304" pitchFamily="18" charset="0"/>
                <a:cs typeface="Times New Roman" panose="02020603050405020304" pitchFamily="18" charset="0"/>
              </a:rPr>
              <a:t>对例</a:t>
            </a:r>
            <a:r>
              <a:rPr lang="en-US" altLang="zh-CN">
                <a:solidFill>
                  <a:srgbClr val="000000"/>
                </a:solidFill>
                <a:latin typeface="Times New Roman" panose="02020603050405020304" pitchFamily="18" charset="0"/>
                <a:cs typeface="Times New Roman" panose="02020603050405020304" pitchFamily="18" charset="0"/>
              </a:rPr>
              <a:t>9.3.1</a:t>
            </a:r>
            <a:r>
              <a:rPr lang="zh-CN" altLang="en-US">
                <a:solidFill>
                  <a:srgbClr val="000000"/>
                </a:solidFill>
                <a:latin typeface="Times New Roman" panose="02020603050405020304" pitchFamily="18" charset="0"/>
                <a:cs typeface="Times New Roman" panose="02020603050405020304" pitchFamily="18" charset="0"/>
              </a:rPr>
              <a:t>采用</a:t>
            </a:r>
            <a:r>
              <a:rPr lang="en-US" altLang="zh-CN" i="1">
                <a:solidFill>
                  <a:srgbClr val="000000"/>
                </a:solidFill>
                <a:latin typeface="Times New Roman" panose="02020603050405020304" pitchFamily="18" charset="0"/>
                <a:cs typeface="Times New Roman" panose="02020603050405020304" pitchFamily="18" charset="0"/>
              </a:rPr>
              <a:t>k</a:t>
            </a:r>
            <a:r>
              <a:rPr lang="zh-CN" altLang="en-US">
                <a:solidFill>
                  <a:srgbClr val="000000"/>
                </a:solidFill>
                <a:latin typeface="Times New Roman" panose="02020603050405020304" pitchFamily="18" charset="0"/>
                <a:cs typeface="Times New Roman" panose="02020603050405020304" pitchFamily="18" charset="0"/>
              </a:rPr>
              <a:t>均值法聚类，指定</a:t>
            </a:r>
            <a:r>
              <a:rPr lang="en-US" altLang="zh-CN" i="1">
                <a:solidFill>
                  <a:srgbClr val="000000"/>
                </a:solidFill>
                <a:latin typeface="Times New Roman" panose="02020603050405020304" pitchFamily="18" charset="0"/>
                <a:cs typeface="Times New Roman" panose="02020603050405020304" pitchFamily="18" charset="0"/>
              </a:rPr>
              <a:t>k</a:t>
            </a:r>
            <a:r>
              <a:rPr lang="en-US" altLang="zh-CN">
                <a:solidFill>
                  <a:srgbClr val="000000"/>
                </a:solidFill>
                <a:latin typeface="Times New Roman" panose="02020603050405020304" pitchFamily="18" charset="0"/>
                <a:cs typeface="Times New Roman" panose="02020603050405020304" pitchFamily="18" charset="0"/>
              </a:rPr>
              <a:t>=2</a:t>
            </a:r>
            <a:r>
              <a:rPr lang="zh-CN" altLang="en-US">
                <a:solidFill>
                  <a:srgbClr val="000000"/>
                </a:solidFill>
                <a:latin typeface="Times New Roman" panose="02020603050405020304" pitchFamily="18" charset="0"/>
                <a:cs typeface="Times New Roman" panose="02020603050405020304" pitchFamily="18" charset="0"/>
              </a:rPr>
              <a:t>，具体步骤如下：</a:t>
            </a:r>
          </a:p>
          <a:p>
            <a:pPr>
              <a:buFont typeface="Wingdings" panose="05000000000000000000" pitchFamily="2" charset="2"/>
              <a:buChar char="Ø"/>
            </a:pPr>
            <a:r>
              <a:rPr lang="en-US" altLang="zh-CN">
                <a:solidFill>
                  <a:srgbClr val="000000"/>
                </a:solidFill>
                <a:latin typeface="Times New Roman" panose="02020603050405020304" pitchFamily="18" charset="0"/>
                <a:cs typeface="Times New Roman" panose="02020603050405020304" pitchFamily="18" charset="0"/>
              </a:rPr>
              <a:t>(1)</a:t>
            </a:r>
            <a:r>
              <a:rPr lang="zh-CN" altLang="en-US">
                <a:solidFill>
                  <a:srgbClr val="000000"/>
                </a:solidFill>
                <a:latin typeface="Times New Roman" panose="02020603050405020304" pitchFamily="18" charset="0"/>
                <a:cs typeface="Times New Roman" panose="02020603050405020304" pitchFamily="18" charset="0"/>
              </a:rPr>
              <a:t> 随意将这些样品分成</a:t>
            </a:r>
            <a:endParaRPr lang="en-US" altLang="zh-CN">
              <a:solidFill>
                <a:srgbClr val="000000"/>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None/>
            </a:pPr>
            <a:r>
              <a:rPr lang="en-US" altLang="zh-CN">
                <a:solidFill>
                  <a:srgbClr val="000000"/>
                </a:solidFill>
                <a:latin typeface="Times New Roman" panose="02020603050405020304" pitchFamily="18" charset="0"/>
                <a:cs typeface="Times New Roman" panose="02020603050405020304" pitchFamily="18" charset="0"/>
              </a:rPr>
              <a:t>	</a:t>
            </a:r>
            <a:r>
              <a:rPr lang="zh-CN" altLang="en-US">
                <a:solidFill>
                  <a:srgbClr val="000000"/>
                </a:solidFill>
                <a:latin typeface="Times New Roman" panose="02020603050405020304" pitchFamily="18" charset="0"/>
                <a:cs typeface="Times New Roman" panose="02020603050405020304" pitchFamily="18" charset="0"/>
              </a:rPr>
              <a:t>两类，则这两个初始类的均值分别是</a:t>
            </a:r>
            <a:r>
              <a:rPr lang="en-US" altLang="zh-CN">
                <a:solidFill>
                  <a:srgbClr val="000000"/>
                </a:solidFill>
                <a:latin typeface="Times New Roman" panose="02020603050405020304" pitchFamily="18" charset="0"/>
                <a:cs typeface="Times New Roman" panose="02020603050405020304" pitchFamily="18" charset="0"/>
              </a:rPr>
              <a:t>5</a:t>
            </a:r>
            <a:r>
              <a:rPr lang="zh-CN" altLang="en-US">
                <a:solidFill>
                  <a:srgbClr val="000000"/>
                </a:solidFill>
                <a:latin typeface="Times New Roman" panose="02020603050405020304" pitchFamily="18" charset="0"/>
                <a:cs typeface="Times New Roman" panose="02020603050405020304" pitchFamily="18" charset="0"/>
              </a:rPr>
              <a:t>和</a:t>
            </a:r>
            <a:r>
              <a:rPr lang="en-US" altLang="zh-CN">
                <a:solidFill>
                  <a:srgbClr val="000000"/>
                </a:solidFill>
                <a:latin typeface="Times New Roman" panose="02020603050405020304" pitchFamily="18" charset="0"/>
                <a:cs typeface="Times New Roman" panose="02020603050405020304" pitchFamily="18" charset="0"/>
              </a:rPr>
              <a:t>      </a:t>
            </a:r>
            <a:r>
              <a:rPr lang="zh-CN" altLang="en-US">
                <a:solidFill>
                  <a:srgbClr val="00000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altLang="zh-CN">
                <a:solidFill>
                  <a:srgbClr val="000000"/>
                </a:solidFill>
                <a:latin typeface="Times New Roman" panose="02020603050405020304" pitchFamily="18" charset="0"/>
                <a:cs typeface="Times New Roman" panose="02020603050405020304" pitchFamily="18" charset="0"/>
              </a:rPr>
              <a:t>(2)</a:t>
            </a:r>
            <a:r>
              <a:rPr lang="zh-CN" altLang="en-US">
                <a:solidFill>
                  <a:srgbClr val="000000"/>
                </a:solidFill>
                <a:latin typeface="Times New Roman" panose="02020603050405020304" pitchFamily="18" charset="0"/>
                <a:cs typeface="Times New Roman" panose="02020603050405020304" pitchFamily="18" charset="0"/>
              </a:rPr>
              <a:t>计算</a:t>
            </a:r>
            <a:r>
              <a:rPr lang="en-US" altLang="zh-CN">
                <a:solidFill>
                  <a:srgbClr val="000000"/>
                </a:solidFill>
                <a:latin typeface="Times New Roman" panose="02020603050405020304" pitchFamily="18" charset="0"/>
                <a:cs typeface="Times New Roman" panose="02020603050405020304" pitchFamily="18" charset="0"/>
              </a:rPr>
              <a:t>1</a:t>
            </a:r>
            <a:r>
              <a:rPr lang="zh-CN" altLang="en-US">
                <a:solidFill>
                  <a:srgbClr val="000000"/>
                </a:solidFill>
                <a:latin typeface="Times New Roman" panose="02020603050405020304" pitchFamily="18" charset="0"/>
                <a:cs typeface="Times New Roman" panose="02020603050405020304" pitchFamily="18" charset="0"/>
              </a:rPr>
              <a:t>到两个类</a:t>
            </a:r>
            <a:r>
              <a:rPr lang="en-US" altLang="zh-CN">
                <a:solidFill>
                  <a:srgbClr val="000000"/>
                </a:solidFill>
                <a:latin typeface="Times New Roman" panose="02020603050405020304" pitchFamily="18" charset="0"/>
                <a:cs typeface="Times New Roman" panose="02020603050405020304" pitchFamily="18" charset="0"/>
              </a:rPr>
              <a:t>(</a:t>
            </a:r>
            <a:r>
              <a:rPr lang="zh-CN" altLang="en-US">
                <a:solidFill>
                  <a:srgbClr val="000000"/>
                </a:solidFill>
                <a:latin typeface="Times New Roman" panose="02020603050405020304" pitchFamily="18" charset="0"/>
                <a:cs typeface="Times New Roman" panose="02020603050405020304" pitchFamily="18" charset="0"/>
              </a:rPr>
              <a:t>均值</a:t>
            </a:r>
            <a:r>
              <a:rPr lang="en-US" altLang="zh-CN">
                <a:solidFill>
                  <a:srgbClr val="000000"/>
                </a:solidFill>
                <a:latin typeface="Times New Roman" panose="02020603050405020304" pitchFamily="18" charset="0"/>
                <a:cs typeface="Times New Roman" panose="02020603050405020304" pitchFamily="18" charset="0"/>
              </a:rPr>
              <a:t>)</a:t>
            </a:r>
            <a:r>
              <a:rPr lang="zh-CN" altLang="en-US">
                <a:solidFill>
                  <a:srgbClr val="000000"/>
                </a:solidFill>
                <a:latin typeface="Times New Roman" panose="02020603050405020304" pitchFamily="18" charset="0"/>
                <a:cs typeface="Times New Roman" panose="02020603050405020304" pitchFamily="18" charset="0"/>
              </a:rPr>
              <a:t>的欧氏距离</a:t>
            </a:r>
          </a:p>
          <a:p>
            <a:pPr eaLnBrk="1" hangingPunct="1"/>
            <a:endParaRPr lang="zh-CN" altLang="en-US">
              <a:solidFill>
                <a:srgbClr val="000000"/>
              </a:solidFill>
            </a:endParaRPr>
          </a:p>
        </p:txBody>
      </p:sp>
      <p:graphicFrame>
        <p:nvGraphicFramePr>
          <p:cNvPr id="74754" name="对象 74754"/>
          <p:cNvGraphicFramePr>
            <a:graphicFrameLocks noChangeAspect="1"/>
          </p:cNvGraphicFramePr>
          <p:nvPr/>
        </p:nvGraphicFramePr>
        <p:xfrm>
          <a:off x="5951538" y="3068638"/>
          <a:ext cx="4127500" cy="495300"/>
        </p:xfrm>
        <a:graphic>
          <a:graphicData uri="http://schemas.openxmlformats.org/presentationml/2006/ole">
            <mc:AlternateContent xmlns:mc="http://schemas.openxmlformats.org/markup-compatibility/2006">
              <mc:Choice xmlns:v="urn:schemas-microsoft-com:vml" Requires="v">
                <p:oleObj spid="_x0000_s331778" r:id="rId3" imgW="4126026" imgH="495402" progId="Equation.DSMT4">
                  <p:embed/>
                </p:oleObj>
              </mc:Choice>
              <mc:Fallback>
                <p:oleObj r:id="rId3" imgW="4126026" imgH="495402" progId="Equation.DSMT4">
                  <p:embed/>
                  <p:pic>
                    <p:nvPicPr>
                      <p:cNvPr id="74754" name="对象 747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1538" y="3068638"/>
                        <a:ext cx="41275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4755" name="对象 74755"/>
          <p:cNvGraphicFramePr>
            <a:graphicFrameLocks noChangeAspect="1"/>
          </p:cNvGraphicFramePr>
          <p:nvPr/>
        </p:nvGraphicFramePr>
        <p:xfrm>
          <a:off x="8472488" y="3500438"/>
          <a:ext cx="469900" cy="825500"/>
        </p:xfrm>
        <a:graphic>
          <a:graphicData uri="http://schemas.openxmlformats.org/presentationml/2006/ole">
            <mc:AlternateContent xmlns:mc="http://schemas.openxmlformats.org/markup-compatibility/2006">
              <mc:Choice xmlns:v="urn:schemas-microsoft-com:vml" Requires="v">
                <p:oleObj spid="_x0000_s331779" r:id="rId5" imgW="470421" imgH="826175" progId="Equation.DSMT4">
                  <p:embed/>
                </p:oleObj>
              </mc:Choice>
              <mc:Fallback>
                <p:oleObj r:id="rId5" imgW="470421" imgH="826175" progId="Equation.DSMT4">
                  <p:embed/>
                  <p:pic>
                    <p:nvPicPr>
                      <p:cNvPr id="74755" name="对象 747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72488" y="3500438"/>
                        <a:ext cx="4699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4756" name="对象 74756"/>
          <p:cNvGraphicFramePr>
            <a:graphicFrameLocks noChangeAspect="1"/>
          </p:cNvGraphicFramePr>
          <p:nvPr/>
        </p:nvGraphicFramePr>
        <p:xfrm>
          <a:off x="4224338" y="4868863"/>
          <a:ext cx="3505200" cy="1447800"/>
        </p:xfrm>
        <a:graphic>
          <a:graphicData uri="http://schemas.openxmlformats.org/presentationml/2006/ole">
            <mc:AlternateContent xmlns:mc="http://schemas.openxmlformats.org/markup-compatibility/2006">
              <mc:Choice xmlns:v="urn:schemas-microsoft-com:vml" Requires="v">
                <p:oleObj spid="_x0000_s331780" r:id="rId7" imgW="3505517" imgH="1448117" progId="Equation.DSMT4">
                  <p:embed/>
                </p:oleObj>
              </mc:Choice>
              <mc:Fallback>
                <p:oleObj r:id="rId7" imgW="3505517" imgH="1448117" progId="Equation.DSMT4">
                  <p:embed/>
                  <p:pic>
                    <p:nvPicPr>
                      <p:cNvPr id="74756" name="对象 747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24338" y="4868863"/>
                        <a:ext cx="3505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27438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noChangeArrowheads="1"/>
          </p:cNvSpPr>
          <p:nvPr>
            <p:ph type="title" idx="4294967295"/>
          </p:nvPr>
        </p:nvSpPr>
        <p:spPr>
          <a:xfrm>
            <a:off x="2590800" y="1219200"/>
            <a:ext cx="6096000" cy="381000"/>
          </a:xfrm>
        </p:spPr>
        <p:txBody>
          <a:bodyPr>
            <a:normAutofit fontScale="90000"/>
          </a:bodyPr>
          <a:lstStyle/>
          <a:p>
            <a:r>
              <a:rPr lang="zh-CN" altLang="en-US" sz="2800"/>
              <a:t>距离</a:t>
            </a:r>
            <a:r>
              <a:rPr lang="en-US" altLang="zh-CN" sz="2800" i="1">
                <a:latin typeface="Times New Roman" panose="02020603050405020304" pitchFamily="18" charset="0"/>
                <a:cs typeface="Times New Roman" panose="02020603050405020304" pitchFamily="18" charset="0"/>
              </a:rPr>
              <a:t>d</a:t>
            </a:r>
            <a:r>
              <a:rPr lang="en-US" altLang="zh-CN" sz="2800" i="1" baseline="-25000">
                <a:latin typeface="Times New Roman" panose="02020603050405020304" pitchFamily="18" charset="0"/>
                <a:cs typeface="Times New Roman" panose="02020603050405020304" pitchFamily="18" charset="0"/>
              </a:rPr>
              <a:t>ij</a:t>
            </a:r>
            <a:r>
              <a:rPr lang="zh-CN" altLang="en-US" sz="2800"/>
              <a:t>一般应满足的四个条件</a:t>
            </a:r>
          </a:p>
        </p:txBody>
      </p:sp>
      <p:sp>
        <p:nvSpPr>
          <p:cNvPr id="11266" name="内容占位符 2"/>
          <p:cNvSpPr>
            <a:spLocks noGrp="1" noChangeArrowheads="1"/>
          </p:cNvSpPr>
          <p:nvPr>
            <p:ph idx="4294967295"/>
          </p:nvPr>
        </p:nvSpPr>
        <p:spPr>
          <a:xfrm>
            <a:off x="2438400" y="2209800"/>
            <a:ext cx="8077200" cy="3810000"/>
          </a:xfrm>
        </p:spPr>
        <p:txBody>
          <a:bodyPr/>
          <a:lstStyle/>
          <a:p>
            <a:r>
              <a:rPr lang="en-US" altLang="zh-CN">
                <a:solidFill>
                  <a:srgbClr val="000000"/>
                </a:solidFill>
                <a:latin typeface="Times New Roman" panose="02020603050405020304" pitchFamily="18" charset="0"/>
                <a:cs typeface="Times New Roman" panose="02020603050405020304" pitchFamily="18" charset="0"/>
              </a:rPr>
              <a:t>(i) </a:t>
            </a:r>
            <a:r>
              <a:rPr lang="en-US" altLang="zh-CN" i="1">
                <a:solidFill>
                  <a:srgbClr val="000000"/>
                </a:solidFill>
                <a:latin typeface="Times New Roman" panose="02020603050405020304" pitchFamily="18" charset="0"/>
                <a:cs typeface="Times New Roman" panose="02020603050405020304" pitchFamily="18" charset="0"/>
              </a:rPr>
              <a:t>d</a:t>
            </a:r>
            <a:r>
              <a:rPr lang="en-US" altLang="zh-CN" i="1" baseline="-25000">
                <a:solidFill>
                  <a:srgbClr val="000000"/>
                </a:solidFill>
                <a:latin typeface="Times New Roman" panose="02020603050405020304" pitchFamily="18" charset="0"/>
                <a:cs typeface="Times New Roman" panose="02020603050405020304" pitchFamily="18" charset="0"/>
              </a:rPr>
              <a:t>ij</a:t>
            </a:r>
            <a:r>
              <a:rPr lang="en-US" altLang="zh-CN">
                <a:solidFill>
                  <a:srgbClr val="000000"/>
                </a:solidFill>
                <a:latin typeface="Times New Roman" panose="02020603050405020304" pitchFamily="18" charset="0"/>
                <a:cs typeface="Times New Roman" panose="02020603050405020304" pitchFamily="18" charset="0"/>
              </a:rPr>
              <a:t>≥0</a:t>
            </a:r>
            <a:r>
              <a:rPr lang="zh-CN" altLang="en-US">
                <a:solidFill>
                  <a:srgbClr val="000000"/>
                </a:solidFill>
                <a:latin typeface="Times New Roman" panose="02020603050405020304" pitchFamily="18" charset="0"/>
                <a:cs typeface="Times New Roman" panose="02020603050405020304" pitchFamily="18" charset="0"/>
              </a:rPr>
              <a:t>，对一切</a:t>
            </a:r>
            <a:r>
              <a:rPr lang="en-US" altLang="zh-CN" i="1">
                <a:solidFill>
                  <a:srgbClr val="000000"/>
                </a:solidFill>
                <a:latin typeface="Times New Roman" panose="02020603050405020304" pitchFamily="18" charset="0"/>
                <a:cs typeface="Times New Roman" panose="02020603050405020304" pitchFamily="18" charset="0"/>
              </a:rPr>
              <a:t>i</a:t>
            </a:r>
            <a:r>
              <a:rPr lang="en-US" altLang="zh-CN">
                <a:solidFill>
                  <a:srgbClr val="000000"/>
                </a:solidFill>
                <a:latin typeface="Times New Roman" panose="02020603050405020304" pitchFamily="18" charset="0"/>
                <a:cs typeface="Times New Roman" panose="02020603050405020304" pitchFamily="18" charset="0"/>
              </a:rPr>
              <a:t>,</a:t>
            </a:r>
            <a:r>
              <a:rPr lang="en-US" altLang="zh-CN" i="1">
                <a:solidFill>
                  <a:srgbClr val="000000"/>
                </a:solidFill>
                <a:latin typeface="Times New Roman" panose="02020603050405020304" pitchFamily="18" charset="0"/>
                <a:cs typeface="Times New Roman" panose="02020603050405020304" pitchFamily="18" charset="0"/>
              </a:rPr>
              <a:t>j</a:t>
            </a:r>
            <a:r>
              <a:rPr lang="zh-CN" altLang="en-US">
                <a:solidFill>
                  <a:srgbClr val="000000"/>
                </a:solidFill>
                <a:latin typeface="Times New Roman" panose="02020603050405020304" pitchFamily="18" charset="0"/>
                <a:cs typeface="Times New Roman" panose="02020603050405020304" pitchFamily="18" charset="0"/>
              </a:rPr>
              <a:t>；</a:t>
            </a:r>
          </a:p>
          <a:p>
            <a:r>
              <a:rPr lang="en-US" altLang="zh-CN">
                <a:solidFill>
                  <a:srgbClr val="000000"/>
                </a:solidFill>
                <a:latin typeface="Times New Roman" panose="02020603050405020304" pitchFamily="18" charset="0"/>
                <a:cs typeface="Times New Roman" panose="02020603050405020304" pitchFamily="18" charset="0"/>
              </a:rPr>
              <a:t>(ii) </a:t>
            </a:r>
            <a:r>
              <a:rPr lang="en-US" altLang="zh-CN" i="1">
                <a:solidFill>
                  <a:srgbClr val="000000"/>
                </a:solidFill>
                <a:latin typeface="Times New Roman" panose="02020603050405020304" pitchFamily="18" charset="0"/>
                <a:cs typeface="Times New Roman" panose="02020603050405020304" pitchFamily="18" charset="0"/>
              </a:rPr>
              <a:t>d</a:t>
            </a:r>
            <a:r>
              <a:rPr lang="en-US" altLang="zh-CN" i="1" baseline="-25000">
                <a:solidFill>
                  <a:srgbClr val="000000"/>
                </a:solidFill>
                <a:latin typeface="Times New Roman" panose="02020603050405020304" pitchFamily="18" charset="0"/>
                <a:cs typeface="Times New Roman" panose="02020603050405020304" pitchFamily="18" charset="0"/>
              </a:rPr>
              <a:t>ij</a:t>
            </a:r>
            <a:r>
              <a:rPr lang="en-US" altLang="zh-CN">
                <a:solidFill>
                  <a:srgbClr val="000000"/>
                </a:solidFill>
                <a:latin typeface="Times New Roman" panose="02020603050405020304" pitchFamily="18" charset="0"/>
                <a:cs typeface="Times New Roman" panose="02020603050405020304" pitchFamily="18" charset="0"/>
              </a:rPr>
              <a:t>=0</a:t>
            </a:r>
            <a:r>
              <a:rPr lang="zh-CN" altLang="en-US">
                <a:solidFill>
                  <a:srgbClr val="000000"/>
                </a:solidFill>
                <a:latin typeface="Times New Roman" panose="02020603050405020304" pitchFamily="18" charset="0"/>
                <a:cs typeface="Times New Roman" panose="02020603050405020304" pitchFamily="18" charset="0"/>
              </a:rPr>
              <a:t>，当且仅当第</a:t>
            </a:r>
            <a:r>
              <a:rPr lang="en-US" altLang="zh-CN" i="1">
                <a:solidFill>
                  <a:srgbClr val="000000"/>
                </a:solidFill>
                <a:latin typeface="Times New Roman" panose="02020603050405020304" pitchFamily="18" charset="0"/>
                <a:cs typeface="Times New Roman" panose="02020603050405020304" pitchFamily="18" charset="0"/>
              </a:rPr>
              <a:t>i</a:t>
            </a:r>
            <a:r>
              <a:rPr lang="zh-CN" altLang="en-US">
                <a:solidFill>
                  <a:srgbClr val="000000"/>
                </a:solidFill>
                <a:latin typeface="Times New Roman" panose="02020603050405020304" pitchFamily="18" charset="0"/>
                <a:cs typeface="Times New Roman" panose="02020603050405020304" pitchFamily="18" charset="0"/>
              </a:rPr>
              <a:t>个样品与第</a:t>
            </a:r>
            <a:r>
              <a:rPr lang="en-US" altLang="zh-CN" i="1">
                <a:solidFill>
                  <a:srgbClr val="000000"/>
                </a:solidFill>
                <a:latin typeface="Times New Roman" panose="02020603050405020304" pitchFamily="18" charset="0"/>
                <a:cs typeface="Times New Roman" panose="02020603050405020304" pitchFamily="18" charset="0"/>
              </a:rPr>
              <a:t>j</a:t>
            </a:r>
            <a:r>
              <a:rPr lang="zh-CN" altLang="en-US">
                <a:solidFill>
                  <a:srgbClr val="000000"/>
                </a:solidFill>
                <a:latin typeface="Times New Roman" panose="02020603050405020304" pitchFamily="18" charset="0"/>
                <a:cs typeface="Times New Roman" panose="02020603050405020304" pitchFamily="18" charset="0"/>
              </a:rPr>
              <a:t>个样品的各变量值相同；</a:t>
            </a:r>
          </a:p>
          <a:p>
            <a:r>
              <a:rPr lang="en-US" altLang="zh-CN">
                <a:solidFill>
                  <a:srgbClr val="000000"/>
                </a:solidFill>
                <a:latin typeface="Times New Roman" panose="02020603050405020304" pitchFamily="18" charset="0"/>
                <a:cs typeface="Times New Roman" panose="02020603050405020304" pitchFamily="18" charset="0"/>
              </a:rPr>
              <a:t>(iii) </a:t>
            </a:r>
            <a:r>
              <a:rPr lang="en-US" altLang="zh-CN" i="1">
                <a:solidFill>
                  <a:srgbClr val="000000"/>
                </a:solidFill>
                <a:latin typeface="Times New Roman" panose="02020603050405020304" pitchFamily="18" charset="0"/>
                <a:cs typeface="Times New Roman" panose="02020603050405020304" pitchFamily="18" charset="0"/>
              </a:rPr>
              <a:t>d</a:t>
            </a:r>
            <a:r>
              <a:rPr lang="en-US" altLang="zh-CN" i="1" baseline="-25000">
                <a:solidFill>
                  <a:srgbClr val="000000"/>
                </a:solidFill>
                <a:latin typeface="Times New Roman" panose="02020603050405020304" pitchFamily="18" charset="0"/>
                <a:cs typeface="Times New Roman" panose="02020603050405020304" pitchFamily="18" charset="0"/>
              </a:rPr>
              <a:t>ij</a:t>
            </a:r>
            <a:r>
              <a:rPr lang="en-US" altLang="zh-CN">
                <a:solidFill>
                  <a:srgbClr val="000000"/>
                </a:solidFill>
                <a:latin typeface="Times New Roman" panose="02020603050405020304" pitchFamily="18" charset="0"/>
                <a:cs typeface="Times New Roman" panose="02020603050405020304" pitchFamily="18" charset="0"/>
              </a:rPr>
              <a:t>=</a:t>
            </a:r>
            <a:r>
              <a:rPr lang="en-US" altLang="zh-CN" i="1">
                <a:solidFill>
                  <a:srgbClr val="000000"/>
                </a:solidFill>
                <a:latin typeface="Times New Roman" panose="02020603050405020304" pitchFamily="18" charset="0"/>
                <a:cs typeface="Times New Roman" panose="02020603050405020304" pitchFamily="18" charset="0"/>
              </a:rPr>
              <a:t>d</a:t>
            </a:r>
            <a:r>
              <a:rPr lang="en-US" altLang="zh-CN" i="1" baseline="-25000">
                <a:solidFill>
                  <a:srgbClr val="000000"/>
                </a:solidFill>
                <a:latin typeface="Times New Roman" panose="02020603050405020304" pitchFamily="18" charset="0"/>
                <a:cs typeface="Times New Roman" panose="02020603050405020304" pitchFamily="18" charset="0"/>
              </a:rPr>
              <a:t>ji</a:t>
            </a:r>
            <a:r>
              <a:rPr lang="zh-CN" altLang="en-US">
                <a:solidFill>
                  <a:srgbClr val="000000"/>
                </a:solidFill>
                <a:latin typeface="Times New Roman" panose="02020603050405020304" pitchFamily="18" charset="0"/>
                <a:cs typeface="Times New Roman" panose="02020603050405020304" pitchFamily="18" charset="0"/>
              </a:rPr>
              <a:t>，对一切</a:t>
            </a:r>
            <a:r>
              <a:rPr lang="en-US" altLang="zh-CN" i="1">
                <a:solidFill>
                  <a:srgbClr val="000000"/>
                </a:solidFill>
                <a:latin typeface="Times New Roman" panose="02020603050405020304" pitchFamily="18" charset="0"/>
                <a:cs typeface="Times New Roman" panose="02020603050405020304" pitchFamily="18" charset="0"/>
              </a:rPr>
              <a:t>i</a:t>
            </a:r>
            <a:r>
              <a:rPr lang="en-US" altLang="zh-CN">
                <a:solidFill>
                  <a:srgbClr val="000000"/>
                </a:solidFill>
                <a:latin typeface="Times New Roman" panose="02020603050405020304" pitchFamily="18" charset="0"/>
                <a:cs typeface="Times New Roman" panose="02020603050405020304" pitchFamily="18" charset="0"/>
              </a:rPr>
              <a:t>,</a:t>
            </a:r>
            <a:r>
              <a:rPr lang="en-US" altLang="zh-CN" i="1">
                <a:solidFill>
                  <a:srgbClr val="000000"/>
                </a:solidFill>
                <a:latin typeface="Times New Roman" panose="02020603050405020304" pitchFamily="18" charset="0"/>
                <a:cs typeface="Times New Roman" panose="02020603050405020304" pitchFamily="18" charset="0"/>
              </a:rPr>
              <a:t>j</a:t>
            </a:r>
            <a:r>
              <a:rPr lang="zh-CN" altLang="en-US">
                <a:solidFill>
                  <a:srgbClr val="000000"/>
                </a:solidFill>
                <a:latin typeface="Times New Roman" panose="02020603050405020304" pitchFamily="18" charset="0"/>
                <a:cs typeface="Times New Roman" panose="02020603050405020304" pitchFamily="18" charset="0"/>
              </a:rPr>
              <a:t>；</a:t>
            </a:r>
          </a:p>
          <a:p>
            <a:r>
              <a:rPr lang="en-US" altLang="zh-CN">
                <a:solidFill>
                  <a:srgbClr val="000000"/>
                </a:solidFill>
                <a:latin typeface="Times New Roman" panose="02020603050405020304" pitchFamily="18" charset="0"/>
                <a:cs typeface="Times New Roman" panose="02020603050405020304" pitchFamily="18" charset="0"/>
              </a:rPr>
              <a:t>(iv) </a:t>
            </a:r>
            <a:r>
              <a:rPr lang="en-US" altLang="zh-CN" i="1">
                <a:solidFill>
                  <a:srgbClr val="000000"/>
                </a:solidFill>
                <a:latin typeface="Times New Roman" panose="02020603050405020304" pitchFamily="18" charset="0"/>
                <a:cs typeface="Times New Roman" panose="02020603050405020304" pitchFamily="18" charset="0"/>
              </a:rPr>
              <a:t>d</a:t>
            </a:r>
            <a:r>
              <a:rPr lang="en-US" altLang="zh-CN" i="1" baseline="-25000">
                <a:solidFill>
                  <a:srgbClr val="000000"/>
                </a:solidFill>
                <a:latin typeface="Times New Roman" panose="02020603050405020304" pitchFamily="18" charset="0"/>
                <a:cs typeface="Times New Roman" panose="02020603050405020304" pitchFamily="18" charset="0"/>
              </a:rPr>
              <a:t>ij</a:t>
            </a:r>
            <a:r>
              <a:rPr lang="en-US" altLang="zh-CN">
                <a:solidFill>
                  <a:srgbClr val="000000"/>
                </a:solidFill>
                <a:latin typeface="Times New Roman" panose="02020603050405020304" pitchFamily="18" charset="0"/>
                <a:cs typeface="Times New Roman" panose="02020603050405020304" pitchFamily="18" charset="0"/>
              </a:rPr>
              <a:t>≤</a:t>
            </a:r>
            <a:r>
              <a:rPr lang="en-US" altLang="zh-CN" i="1">
                <a:solidFill>
                  <a:srgbClr val="000000"/>
                </a:solidFill>
                <a:latin typeface="Times New Roman" panose="02020603050405020304" pitchFamily="18" charset="0"/>
                <a:cs typeface="Times New Roman" panose="02020603050405020304" pitchFamily="18" charset="0"/>
              </a:rPr>
              <a:t>d</a:t>
            </a:r>
            <a:r>
              <a:rPr lang="en-US" altLang="zh-CN" i="1" baseline="-25000">
                <a:solidFill>
                  <a:srgbClr val="000000"/>
                </a:solidFill>
                <a:latin typeface="Times New Roman" panose="02020603050405020304" pitchFamily="18" charset="0"/>
                <a:cs typeface="Times New Roman" panose="02020603050405020304" pitchFamily="18" charset="0"/>
              </a:rPr>
              <a:t>ik</a:t>
            </a:r>
            <a:r>
              <a:rPr lang="en-US" altLang="zh-CN">
                <a:solidFill>
                  <a:srgbClr val="000000"/>
                </a:solidFill>
                <a:latin typeface="Times New Roman" panose="02020603050405020304" pitchFamily="18" charset="0"/>
                <a:cs typeface="Times New Roman" panose="02020603050405020304" pitchFamily="18" charset="0"/>
              </a:rPr>
              <a:t>+</a:t>
            </a:r>
            <a:r>
              <a:rPr lang="en-US" altLang="zh-CN" i="1">
                <a:solidFill>
                  <a:srgbClr val="000000"/>
                </a:solidFill>
                <a:latin typeface="Times New Roman" panose="02020603050405020304" pitchFamily="18" charset="0"/>
                <a:cs typeface="Times New Roman" panose="02020603050405020304" pitchFamily="18" charset="0"/>
              </a:rPr>
              <a:t>d</a:t>
            </a:r>
            <a:r>
              <a:rPr lang="en-US" altLang="zh-CN" i="1" baseline="-25000">
                <a:solidFill>
                  <a:srgbClr val="000000"/>
                </a:solidFill>
                <a:latin typeface="Times New Roman" panose="02020603050405020304" pitchFamily="18" charset="0"/>
                <a:cs typeface="Times New Roman" panose="02020603050405020304" pitchFamily="18" charset="0"/>
              </a:rPr>
              <a:t>kj</a:t>
            </a:r>
            <a:r>
              <a:rPr lang="zh-CN" altLang="en-US">
                <a:solidFill>
                  <a:srgbClr val="000000"/>
                </a:solidFill>
                <a:latin typeface="Times New Roman" panose="02020603050405020304" pitchFamily="18" charset="0"/>
                <a:cs typeface="Times New Roman" panose="02020603050405020304" pitchFamily="18" charset="0"/>
              </a:rPr>
              <a:t>，对一切</a:t>
            </a:r>
            <a:r>
              <a:rPr lang="en-US" altLang="zh-CN" i="1">
                <a:solidFill>
                  <a:srgbClr val="000000"/>
                </a:solidFill>
                <a:latin typeface="Times New Roman" panose="02020603050405020304" pitchFamily="18" charset="0"/>
                <a:cs typeface="Times New Roman" panose="02020603050405020304" pitchFamily="18" charset="0"/>
              </a:rPr>
              <a:t>i</a:t>
            </a:r>
            <a:r>
              <a:rPr lang="en-US" altLang="zh-CN">
                <a:solidFill>
                  <a:srgbClr val="000000"/>
                </a:solidFill>
                <a:latin typeface="Times New Roman" panose="02020603050405020304" pitchFamily="18" charset="0"/>
                <a:cs typeface="Times New Roman" panose="02020603050405020304" pitchFamily="18" charset="0"/>
              </a:rPr>
              <a:t>,</a:t>
            </a:r>
            <a:r>
              <a:rPr lang="en-US" altLang="zh-CN" i="1">
                <a:solidFill>
                  <a:srgbClr val="000000"/>
                </a:solidFill>
                <a:latin typeface="Times New Roman" panose="02020603050405020304" pitchFamily="18" charset="0"/>
                <a:cs typeface="Times New Roman" panose="02020603050405020304" pitchFamily="18" charset="0"/>
              </a:rPr>
              <a:t>j</a:t>
            </a:r>
            <a:r>
              <a:rPr lang="en-US" altLang="zh-CN">
                <a:solidFill>
                  <a:srgbClr val="000000"/>
                </a:solidFill>
                <a:latin typeface="Times New Roman" panose="02020603050405020304" pitchFamily="18" charset="0"/>
                <a:cs typeface="Times New Roman" panose="02020603050405020304" pitchFamily="18" charset="0"/>
              </a:rPr>
              <a:t>,</a:t>
            </a:r>
            <a:r>
              <a:rPr lang="en-US" altLang="zh-CN" i="1">
                <a:solidFill>
                  <a:srgbClr val="000000"/>
                </a:solidFill>
                <a:latin typeface="Times New Roman" panose="02020603050405020304" pitchFamily="18" charset="0"/>
                <a:cs typeface="Times New Roman" panose="02020603050405020304" pitchFamily="18" charset="0"/>
              </a:rPr>
              <a:t>k</a:t>
            </a:r>
            <a:r>
              <a:rPr lang="zh-CN" altLang="en-US">
                <a:solidFill>
                  <a:srgbClr val="0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076031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3"/>
          <p:cNvSpPr>
            <a:spLocks noGrp="1" noRot="1" noChangeArrowheads="1"/>
          </p:cNvSpPr>
          <p:nvPr>
            <p:ph type="body" idx="4294967295"/>
          </p:nvPr>
        </p:nvSpPr>
        <p:spPr>
          <a:xfrm>
            <a:off x="2127250" y="838201"/>
            <a:ext cx="8540750" cy="5407025"/>
          </a:xfrm>
        </p:spPr>
        <p:txBody>
          <a:bodyPr/>
          <a:lstStyle/>
          <a:p>
            <a:pPr>
              <a:buFont typeface="Wingdings" panose="05000000000000000000" pitchFamily="2" charset="2"/>
              <a:buNone/>
            </a:pPr>
            <a:r>
              <a:rPr lang="en-US" altLang="zh-CN">
                <a:solidFill>
                  <a:srgbClr val="000000"/>
                </a:solidFill>
                <a:latin typeface="Times New Roman" panose="02020603050405020304" pitchFamily="18" charset="0"/>
                <a:cs typeface="Times New Roman" panose="02020603050405020304" pitchFamily="18" charset="0"/>
              </a:rPr>
              <a:t>	</a:t>
            </a:r>
            <a:r>
              <a:rPr lang="zh-CN" altLang="en-US">
                <a:solidFill>
                  <a:srgbClr val="000000"/>
                </a:solidFill>
                <a:latin typeface="Times New Roman" panose="02020603050405020304" pitchFamily="18" charset="0"/>
                <a:cs typeface="Times New Roman" panose="02020603050405020304" pitchFamily="18" charset="0"/>
              </a:rPr>
              <a:t>由于</a:t>
            </a:r>
            <a:r>
              <a:rPr lang="en-US" altLang="zh-CN">
                <a:solidFill>
                  <a:srgbClr val="000000"/>
                </a:solidFill>
                <a:latin typeface="Times New Roman" panose="02020603050405020304" pitchFamily="18" charset="0"/>
                <a:cs typeface="Times New Roman" panose="02020603050405020304" pitchFamily="18" charset="0"/>
              </a:rPr>
              <a:t>1</a:t>
            </a:r>
            <a:r>
              <a:rPr lang="zh-CN" altLang="en-US">
                <a:solidFill>
                  <a:srgbClr val="000000"/>
                </a:solidFill>
                <a:latin typeface="Times New Roman" panose="02020603050405020304" pitchFamily="18" charset="0"/>
                <a:cs typeface="Times New Roman" panose="02020603050405020304" pitchFamily="18" charset="0"/>
              </a:rPr>
              <a:t>到</a:t>
            </a:r>
            <a:r>
              <a:rPr lang="en-US" altLang="zh-CN">
                <a:solidFill>
                  <a:srgbClr val="000000"/>
                </a:solidFill>
                <a:latin typeface="Times New Roman" panose="02020603050405020304" pitchFamily="18" charset="0"/>
                <a:cs typeface="Times New Roman" panose="02020603050405020304" pitchFamily="18" charset="0"/>
              </a:rPr>
              <a:t>      </a:t>
            </a:r>
            <a:r>
              <a:rPr lang="zh-CN" altLang="en-US">
                <a:solidFill>
                  <a:srgbClr val="000000"/>
                </a:solidFill>
                <a:latin typeface="Times New Roman" panose="02020603050405020304" pitchFamily="18" charset="0"/>
                <a:cs typeface="Times New Roman" panose="02020603050405020304" pitchFamily="18" charset="0"/>
              </a:rPr>
              <a:t>的距离小于到</a:t>
            </a:r>
            <a:r>
              <a:rPr lang="en-US" altLang="zh-CN">
                <a:solidFill>
                  <a:srgbClr val="000000"/>
                </a:solidFill>
                <a:latin typeface="Times New Roman" panose="02020603050405020304" pitchFamily="18" charset="0"/>
                <a:cs typeface="Times New Roman" panose="02020603050405020304" pitchFamily="18" charset="0"/>
              </a:rPr>
              <a:t>       </a:t>
            </a:r>
            <a:r>
              <a:rPr lang="zh-CN" altLang="en-US">
                <a:solidFill>
                  <a:srgbClr val="000000"/>
                </a:solidFill>
                <a:latin typeface="Times New Roman" panose="02020603050405020304" pitchFamily="18" charset="0"/>
                <a:cs typeface="Times New Roman" panose="02020603050405020304" pitchFamily="18" charset="0"/>
              </a:rPr>
              <a:t>的距离，因此</a:t>
            </a:r>
            <a:r>
              <a:rPr lang="en-US" altLang="zh-CN">
                <a:solidFill>
                  <a:srgbClr val="000000"/>
                </a:solidFill>
                <a:latin typeface="Times New Roman" panose="02020603050405020304" pitchFamily="18" charset="0"/>
                <a:cs typeface="Times New Roman" panose="02020603050405020304" pitchFamily="18" charset="0"/>
              </a:rPr>
              <a:t>1</a:t>
            </a:r>
            <a:r>
              <a:rPr lang="zh-CN" altLang="en-US">
                <a:solidFill>
                  <a:srgbClr val="000000"/>
                </a:solidFill>
                <a:latin typeface="Times New Roman" panose="02020603050405020304" pitchFamily="18" charset="0"/>
                <a:cs typeface="Times New Roman" panose="02020603050405020304" pitchFamily="18" charset="0"/>
              </a:rPr>
              <a:t>不用重新分配，计算</a:t>
            </a:r>
            <a:r>
              <a:rPr lang="en-US" altLang="zh-CN">
                <a:solidFill>
                  <a:srgbClr val="000000"/>
                </a:solidFill>
                <a:latin typeface="Times New Roman" panose="02020603050405020304" pitchFamily="18" charset="0"/>
                <a:cs typeface="Times New Roman" panose="02020603050405020304" pitchFamily="18" charset="0"/>
              </a:rPr>
              <a:t>6</a:t>
            </a:r>
            <a:r>
              <a:rPr lang="zh-CN" altLang="en-US">
                <a:solidFill>
                  <a:srgbClr val="000000"/>
                </a:solidFill>
                <a:latin typeface="Times New Roman" panose="02020603050405020304" pitchFamily="18" charset="0"/>
                <a:cs typeface="Times New Roman" panose="02020603050405020304" pitchFamily="18" charset="0"/>
              </a:rPr>
              <a:t>到两个类的距离</a:t>
            </a:r>
            <a:endParaRPr lang="en-US" altLang="zh-CN">
              <a:solidFill>
                <a:srgbClr val="000000"/>
              </a:solidFill>
              <a:latin typeface="Times New Roman" panose="02020603050405020304" pitchFamily="18" charset="0"/>
              <a:cs typeface="Times New Roman" panose="02020603050405020304" pitchFamily="18" charset="0"/>
            </a:endParaRPr>
          </a:p>
          <a:p>
            <a:endParaRPr lang="en-US" altLang="zh-CN">
              <a:solidFill>
                <a:srgbClr val="000000"/>
              </a:solidFill>
              <a:latin typeface="Times New Roman" panose="02020603050405020304" pitchFamily="18" charset="0"/>
              <a:cs typeface="Times New Roman" panose="02020603050405020304" pitchFamily="18" charset="0"/>
            </a:endParaRPr>
          </a:p>
          <a:p>
            <a:endParaRPr lang="en-US" altLang="zh-CN">
              <a:solidFill>
                <a:srgbClr val="000000"/>
              </a:solidFill>
              <a:latin typeface="Times New Roman" panose="02020603050405020304" pitchFamily="18" charset="0"/>
              <a:cs typeface="Times New Roman" panose="02020603050405020304" pitchFamily="18" charset="0"/>
            </a:endParaRPr>
          </a:p>
          <a:p>
            <a:endParaRPr lang="zh-CN" altLang="en-US">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zh-CN" altLang="en-US">
                <a:solidFill>
                  <a:srgbClr val="000000"/>
                </a:solidFill>
                <a:latin typeface="Times New Roman" panose="02020603050405020304" pitchFamily="18" charset="0"/>
                <a:cs typeface="Times New Roman" panose="02020603050405020304" pitchFamily="18" charset="0"/>
              </a:rPr>
              <a:t>故</a:t>
            </a:r>
            <a:r>
              <a:rPr lang="en-US" altLang="zh-CN">
                <a:solidFill>
                  <a:srgbClr val="000000"/>
                </a:solidFill>
                <a:latin typeface="Times New Roman" panose="02020603050405020304" pitchFamily="18" charset="0"/>
                <a:cs typeface="Times New Roman" panose="02020603050405020304" pitchFamily="18" charset="0"/>
              </a:rPr>
              <a:t>6</a:t>
            </a:r>
            <a:r>
              <a:rPr lang="zh-CN" altLang="en-US">
                <a:solidFill>
                  <a:srgbClr val="000000"/>
                </a:solidFill>
                <a:latin typeface="Times New Roman" panose="02020603050405020304" pitchFamily="18" charset="0"/>
                <a:cs typeface="Times New Roman" panose="02020603050405020304" pitchFamily="18" charset="0"/>
              </a:rPr>
              <a:t>应重新分配到</a:t>
            </a:r>
            <a:r>
              <a:rPr lang="en-US" altLang="zh-CN">
                <a:solidFill>
                  <a:srgbClr val="000000"/>
                </a:solidFill>
                <a:latin typeface="Times New Roman" panose="02020603050405020304" pitchFamily="18" charset="0"/>
                <a:cs typeface="Times New Roman" panose="02020603050405020304" pitchFamily="18" charset="0"/>
              </a:rPr>
              <a:t>      </a:t>
            </a:r>
            <a:r>
              <a:rPr lang="zh-CN" altLang="en-US">
                <a:solidFill>
                  <a:srgbClr val="000000"/>
                </a:solidFill>
                <a:latin typeface="Times New Roman" panose="02020603050405020304" pitchFamily="18" charset="0"/>
                <a:cs typeface="Times New Roman" panose="02020603050405020304" pitchFamily="18" charset="0"/>
              </a:rPr>
              <a:t>中，修正后的两个类为</a:t>
            </a:r>
            <a:endParaRPr lang="en-US" altLang="zh-CN">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a:solidFill>
                  <a:srgbClr val="000000"/>
                </a:solidFill>
                <a:latin typeface="Times New Roman" panose="02020603050405020304" pitchFamily="18" charset="0"/>
                <a:cs typeface="Times New Roman" panose="02020603050405020304" pitchFamily="18" charset="0"/>
              </a:rPr>
              <a:t>			       </a:t>
            </a:r>
            <a:r>
              <a:rPr lang="zh-CN" altLang="en-US">
                <a:solidFill>
                  <a:srgbClr val="000000"/>
                </a:solidFill>
                <a:latin typeface="Times New Roman" panose="02020603050405020304" pitchFamily="18" charset="0"/>
                <a:cs typeface="Times New Roman" panose="02020603050405020304" pitchFamily="18" charset="0"/>
              </a:rPr>
              <a:t>，新的类均值分别为</a:t>
            </a:r>
            <a:r>
              <a:rPr lang="en-US" altLang="zh-CN">
                <a:solidFill>
                  <a:srgbClr val="000000"/>
                </a:solidFill>
                <a:latin typeface="Times New Roman" panose="02020603050405020304" pitchFamily="18" charset="0"/>
                <a:cs typeface="Times New Roman" panose="02020603050405020304" pitchFamily="18" charset="0"/>
              </a:rPr>
              <a:t>	      </a:t>
            </a:r>
            <a:r>
              <a:rPr lang="zh-CN" altLang="en-US">
                <a:solidFill>
                  <a:srgbClr val="000000"/>
                </a:solidFill>
                <a:latin typeface="Times New Roman" panose="02020603050405020304" pitchFamily="18" charset="0"/>
                <a:cs typeface="Times New Roman" panose="02020603050405020304" pitchFamily="18" charset="0"/>
              </a:rPr>
              <a:t>。计算</a:t>
            </a:r>
          </a:p>
        </p:txBody>
      </p:sp>
      <p:graphicFrame>
        <p:nvGraphicFramePr>
          <p:cNvPr id="75778" name="对象 75778"/>
          <p:cNvGraphicFramePr>
            <a:graphicFrameLocks noChangeAspect="1"/>
          </p:cNvGraphicFramePr>
          <p:nvPr/>
        </p:nvGraphicFramePr>
        <p:xfrm>
          <a:off x="3805238" y="911225"/>
          <a:ext cx="571500" cy="469900"/>
        </p:xfrm>
        <a:graphic>
          <a:graphicData uri="http://schemas.openxmlformats.org/presentationml/2006/ole">
            <mc:AlternateContent xmlns:mc="http://schemas.openxmlformats.org/markup-compatibility/2006">
              <mc:Choice xmlns:v="urn:schemas-microsoft-com:vml" Requires="v">
                <p:oleObj spid="_x0000_s332802" r:id="rId3" imgW="571817" imgH="470217" progId="Equation.DSMT4">
                  <p:embed/>
                </p:oleObj>
              </mc:Choice>
              <mc:Fallback>
                <p:oleObj r:id="rId3" imgW="571817" imgH="470217" progId="Equation.DSMT4">
                  <p:embed/>
                  <p:pic>
                    <p:nvPicPr>
                      <p:cNvPr id="75778" name="对象 757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5238" y="911225"/>
                        <a:ext cx="5715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5779" name="对象 75779"/>
          <p:cNvGraphicFramePr>
            <a:graphicFrameLocks noChangeAspect="1"/>
          </p:cNvGraphicFramePr>
          <p:nvPr/>
        </p:nvGraphicFramePr>
        <p:xfrm>
          <a:off x="6542088" y="911225"/>
          <a:ext cx="571500" cy="469900"/>
        </p:xfrm>
        <a:graphic>
          <a:graphicData uri="http://schemas.openxmlformats.org/presentationml/2006/ole">
            <mc:AlternateContent xmlns:mc="http://schemas.openxmlformats.org/markup-compatibility/2006">
              <mc:Choice xmlns:v="urn:schemas-microsoft-com:vml" Requires="v">
                <p:oleObj spid="_x0000_s332803" r:id="rId5" imgW="571817" imgH="470217" progId="Equation.DSMT4">
                  <p:embed/>
                </p:oleObj>
              </mc:Choice>
              <mc:Fallback>
                <p:oleObj r:id="rId5" imgW="571817" imgH="470217" progId="Equation.DSMT4">
                  <p:embed/>
                  <p:pic>
                    <p:nvPicPr>
                      <p:cNvPr id="75779" name="对象 7577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42088" y="911225"/>
                        <a:ext cx="5715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5780" name="对象 75780"/>
          <p:cNvGraphicFramePr>
            <a:graphicFrameLocks noChangeAspect="1"/>
          </p:cNvGraphicFramePr>
          <p:nvPr/>
        </p:nvGraphicFramePr>
        <p:xfrm>
          <a:off x="4597400" y="1846263"/>
          <a:ext cx="3429000" cy="1447800"/>
        </p:xfrm>
        <a:graphic>
          <a:graphicData uri="http://schemas.openxmlformats.org/presentationml/2006/ole">
            <mc:AlternateContent xmlns:mc="http://schemas.openxmlformats.org/markup-compatibility/2006">
              <mc:Choice xmlns:v="urn:schemas-microsoft-com:vml" Requires="v">
                <p:oleObj spid="_x0000_s332804" r:id="rId7" imgW="3429317" imgH="1448117" progId="Equation.DSMT4">
                  <p:embed/>
                </p:oleObj>
              </mc:Choice>
              <mc:Fallback>
                <p:oleObj r:id="rId7" imgW="3429317" imgH="1448117" progId="Equation.DSMT4">
                  <p:embed/>
                  <p:pic>
                    <p:nvPicPr>
                      <p:cNvPr id="75780" name="对象 7578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97400" y="1846263"/>
                        <a:ext cx="3429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5781" name="对象 75781"/>
          <p:cNvGraphicFramePr>
            <a:graphicFrameLocks noChangeAspect="1"/>
          </p:cNvGraphicFramePr>
          <p:nvPr/>
        </p:nvGraphicFramePr>
        <p:xfrm>
          <a:off x="4884738" y="3359150"/>
          <a:ext cx="571500" cy="469900"/>
        </p:xfrm>
        <a:graphic>
          <a:graphicData uri="http://schemas.openxmlformats.org/presentationml/2006/ole">
            <mc:AlternateContent xmlns:mc="http://schemas.openxmlformats.org/markup-compatibility/2006">
              <mc:Choice xmlns:v="urn:schemas-microsoft-com:vml" Requires="v">
                <p:oleObj spid="_x0000_s332805" r:id="rId9" imgW="571817" imgH="470217" progId="Equation.DSMT4">
                  <p:embed/>
                </p:oleObj>
              </mc:Choice>
              <mc:Fallback>
                <p:oleObj r:id="rId9" imgW="571817" imgH="470217" progId="Equation.DSMT4">
                  <p:embed/>
                  <p:pic>
                    <p:nvPicPr>
                      <p:cNvPr id="75781" name="对象 757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84738" y="3359150"/>
                        <a:ext cx="5715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5782" name="对象 75782"/>
          <p:cNvGraphicFramePr>
            <a:graphicFrameLocks noChangeAspect="1"/>
          </p:cNvGraphicFramePr>
          <p:nvPr/>
        </p:nvGraphicFramePr>
        <p:xfrm>
          <a:off x="2220913" y="3862388"/>
          <a:ext cx="2451100" cy="495300"/>
        </p:xfrm>
        <a:graphic>
          <a:graphicData uri="http://schemas.openxmlformats.org/presentationml/2006/ole">
            <mc:AlternateContent xmlns:mc="http://schemas.openxmlformats.org/markup-compatibility/2006">
              <mc:Choice xmlns:v="urn:schemas-microsoft-com:vml" Requires="v">
                <p:oleObj spid="_x0000_s332806" r:id="rId11" imgW="2450354" imgH="495402" progId="Equation.DSMT4">
                  <p:embed/>
                </p:oleObj>
              </mc:Choice>
              <mc:Fallback>
                <p:oleObj r:id="rId11" imgW="2450354" imgH="495402" progId="Equation.DSMT4">
                  <p:embed/>
                  <p:pic>
                    <p:nvPicPr>
                      <p:cNvPr id="75782" name="对象 7578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20913" y="3862388"/>
                        <a:ext cx="24511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5783" name="对象 75783"/>
          <p:cNvGraphicFramePr>
            <a:graphicFrameLocks noChangeAspect="1"/>
          </p:cNvGraphicFramePr>
          <p:nvPr/>
        </p:nvGraphicFramePr>
        <p:xfrm>
          <a:off x="7910513" y="3719513"/>
          <a:ext cx="1295400" cy="838200"/>
        </p:xfrm>
        <a:graphic>
          <a:graphicData uri="http://schemas.openxmlformats.org/presentationml/2006/ole">
            <mc:AlternateContent xmlns:mc="http://schemas.openxmlformats.org/markup-compatibility/2006">
              <mc:Choice xmlns:v="urn:schemas-microsoft-com:vml" Requires="v">
                <p:oleObj spid="_x0000_s332807" r:id="rId13" imgW="1296279" imgH="838881" progId="Equation.DSMT4">
                  <p:embed/>
                </p:oleObj>
              </mc:Choice>
              <mc:Fallback>
                <p:oleObj r:id="rId13" imgW="1296279" imgH="838881" progId="Equation.DSMT4">
                  <p:embed/>
                  <p:pic>
                    <p:nvPicPr>
                      <p:cNvPr id="75783" name="对象 7578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10513" y="3719513"/>
                        <a:ext cx="1295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5784" name="对象 75784"/>
          <p:cNvGraphicFramePr>
            <a:graphicFrameLocks noChangeAspect="1"/>
          </p:cNvGraphicFramePr>
          <p:nvPr/>
        </p:nvGraphicFramePr>
        <p:xfrm>
          <a:off x="8990013" y="3359150"/>
          <a:ext cx="1600200" cy="495300"/>
        </p:xfrm>
        <a:graphic>
          <a:graphicData uri="http://schemas.openxmlformats.org/presentationml/2006/ole">
            <mc:AlternateContent xmlns:mc="http://schemas.openxmlformats.org/markup-compatibility/2006">
              <mc:Choice xmlns:v="urn:schemas-microsoft-com:vml" Requires="v">
                <p:oleObj spid="_x0000_s332808" r:id="rId15" imgW="1599823" imgH="495402" progId="Equation.DSMT4">
                  <p:embed/>
                </p:oleObj>
              </mc:Choice>
              <mc:Fallback>
                <p:oleObj r:id="rId15" imgW="1599823" imgH="495402" progId="Equation.DSMT4">
                  <p:embed/>
                  <p:pic>
                    <p:nvPicPr>
                      <p:cNvPr id="75784" name="对象 7578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990013" y="3359150"/>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5785" name="对象 75785"/>
          <p:cNvGraphicFramePr>
            <a:graphicFrameLocks noChangeAspect="1"/>
          </p:cNvGraphicFramePr>
          <p:nvPr/>
        </p:nvGraphicFramePr>
        <p:xfrm>
          <a:off x="4597400" y="4545013"/>
          <a:ext cx="3556000" cy="1879600"/>
        </p:xfrm>
        <a:graphic>
          <a:graphicData uri="http://schemas.openxmlformats.org/presentationml/2006/ole">
            <mc:AlternateContent xmlns:mc="http://schemas.openxmlformats.org/markup-compatibility/2006">
              <mc:Choice xmlns:v="urn:schemas-microsoft-com:vml" Requires="v">
                <p:oleObj spid="_x0000_s332809" r:id="rId17" imgW="3556317" imgH="1879917" progId="Equation.DSMT4">
                  <p:embed/>
                </p:oleObj>
              </mc:Choice>
              <mc:Fallback>
                <p:oleObj r:id="rId17" imgW="3556317" imgH="1879917" progId="Equation.DSMT4">
                  <p:embed/>
                  <p:pic>
                    <p:nvPicPr>
                      <p:cNvPr id="75785" name="对象 7578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97400" y="4545013"/>
                        <a:ext cx="3556000"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824056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3"/>
          <p:cNvSpPr>
            <a:spLocks noGrp="1" noRot="1" noChangeArrowheads="1"/>
          </p:cNvSpPr>
          <p:nvPr>
            <p:ph type="body" idx="4294967295"/>
          </p:nvPr>
        </p:nvSpPr>
        <p:spPr>
          <a:xfrm>
            <a:off x="2127250" y="762001"/>
            <a:ext cx="8540750" cy="5478463"/>
          </a:xfrm>
        </p:spPr>
        <p:txBody>
          <a:bodyPr>
            <a:normAutofit lnSpcReduction="10000"/>
          </a:bodyPr>
          <a:lstStyle/>
          <a:p>
            <a:pPr>
              <a:lnSpc>
                <a:spcPct val="150000"/>
              </a:lnSpc>
              <a:buFont typeface="Wingdings" panose="05000000000000000000" pitchFamily="2" charset="2"/>
              <a:buNone/>
            </a:pPr>
            <a:r>
              <a:rPr lang="en-US" altLang="zh-CN">
                <a:solidFill>
                  <a:srgbClr val="000000"/>
                </a:solidFill>
                <a:latin typeface="Times New Roman" panose="02020603050405020304" pitchFamily="18" charset="0"/>
                <a:cs typeface="Times New Roman" panose="02020603050405020304" pitchFamily="18" charset="0"/>
              </a:rPr>
              <a:t>	</a:t>
            </a:r>
            <a:r>
              <a:rPr lang="zh-CN" altLang="en-US">
                <a:solidFill>
                  <a:srgbClr val="000000"/>
                </a:solidFill>
                <a:latin typeface="Times New Roman" panose="02020603050405020304" pitchFamily="18" charset="0"/>
                <a:cs typeface="Times New Roman" panose="02020603050405020304" pitchFamily="18" charset="0"/>
              </a:rPr>
              <a:t>结果</a:t>
            </a:r>
            <a:r>
              <a:rPr lang="en-US" altLang="zh-CN">
                <a:solidFill>
                  <a:srgbClr val="000000"/>
                </a:solidFill>
                <a:latin typeface="Times New Roman" panose="02020603050405020304" pitchFamily="18" charset="0"/>
                <a:cs typeface="Times New Roman" panose="02020603050405020304" pitchFamily="18" charset="0"/>
              </a:rPr>
              <a:t>8</a:t>
            </a:r>
            <a:r>
              <a:rPr lang="zh-CN" altLang="en-US">
                <a:solidFill>
                  <a:srgbClr val="000000"/>
                </a:solidFill>
                <a:latin typeface="Times New Roman" panose="02020603050405020304" pitchFamily="18" charset="0"/>
                <a:cs typeface="Times New Roman" panose="02020603050405020304" pitchFamily="18" charset="0"/>
              </a:rPr>
              <a:t>重新分配到</a:t>
            </a:r>
            <a:r>
              <a:rPr lang="en-US" altLang="zh-CN">
                <a:solidFill>
                  <a:srgbClr val="000000"/>
                </a:solidFill>
                <a:latin typeface="Times New Roman" panose="02020603050405020304" pitchFamily="18" charset="0"/>
                <a:cs typeface="Times New Roman" panose="02020603050405020304" pitchFamily="18" charset="0"/>
              </a:rPr>
              <a:t>      </a:t>
            </a:r>
            <a:r>
              <a:rPr lang="zh-CN" altLang="en-US">
                <a:solidFill>
                  <a:srgbClr val="000000"/>
                </a:solidFill>
                <a:latin typeface="Times New Roman" panose="02020603050405020304" pitchFamily="18" charset="0"/>
                <a:cs typeface="Times New Roman" panose="02020603050405020304" pitchFamily="18" charset="0"/>
              </a:rPr>
              <a:t>中，两个新类为</a:t>
            </a:r>
            <a:r>
              <a:rPr lang="en-US" altLang="zh-CN">
                <a:solidFill>
                  <a:srgbClr val="000000"/>
                </a:solidFill>
                <a:latin typeface="Times New Roman" panose="02020603050405020304" pitchFamily="18" charset="0"/>
                <a:cs typeface="Times New Roman" panose="02020603050405020304" pitchFamily="18" charset="0"/>
              </a:rPr>
              <a:t> 		  </a:t>
            </a:r>
            <a:r>
              <a:rPr lang="zh-CN" altLang="en-US">
                <a:solidFill>
                  <a:srgbClr val="000000"/>
                </a:solidFill>
                <a:latin typeface="Times New Roman" panose="02020603050405020304" pitchFamily="18" charset="0"/>
                <a:cs typeface="Times New Roman" panose="02020603050405020304" pitchFamily="18" charset="0"/>
              </a:rPr>
              <a:t>，</a:t>
            </a:r>
            <a:r>
              <a:rPr lang="en-US" altLang="zh-CN">
                <a:solidFill>
                  <a:srgbClr val="000000"/>
                </a:solidFill>
                <a:latin typeface="Times New Roman" panose="02020603050405020304" pitchFamily="18" charset="0"/>
                <a:cs typeface="Times New Roman" panose="02020603050405020304" pitchFamily="18" charset="0"/>
              </a:rPr>
              <a:t>				</a:t>
            </a:r>
            <a:r>
              <a:rPr lang="zh-CN" altLang="en-US">
                <a:solidFill>
                  <a:srgbClr val="000000"/>
                </a:solidFill>
                <a:latin typeface="Times New Roman" panose="02020603050405020304" pitchFamily="18" charset="0"/>
                <a:cs typeface="Times New Roman" panose="02020603050405020304" pitchFamily="18" charset="0"/>
              </a:rPr>
              <a:t>，其类均值分别为</a:t>
            </a:r>
            <a:r>
              <a:rPr lang="en-US" altLang="zh-CN">
                <a:solidFill>
                  <a:srgbClr val="000000"/>
                </a:solidFill>
                <a:latin typeface="Times New Roman" panose="02020603050405020304" pitchFamily="18" charset="0"/>
                <a:cs typeface="Times New Roman" panose="02020603050405020304" pitchFamily="18" charset="0"/>
              </a:rPr>
              <a:t>1</a:t>
            </a:r>
            <a:r>
              <a:rPr lang="zh-CN" altLang="en-US">
                <a:solidFill>
                  <a:srgbClr val="000000"/>
                </a:solidFill>
                <a:latin typeface="Times New Roman" panose="02020603050405020304" pitchFamily="18" charset="0"/>
                <a:cs typeface="Times New Roman" panose="02020603050405020304" pitchFamily="18" charset="0"/>
              </a:rPr>
              <a:t>和</a:t>
            </a:r>
            <a:r>
              <a:rPr lang="en-US" altLang="zh-CN">
                <a:solidFill>
                  <a:srgbClr val="000000"/>
                </a:solidFill>
                <a:latin typeface="Times New Roman" panose="02020603050405020304" pitchFamily="18" charset="0"/>
                <a:cs typeface="Times New Roman" panose="02020603050405020304" pitchFamily="18" charset="0"/>
              </a:rPr>
              <a:t>      </a:t>
            </a:r>
            <a:r>
              <a:rPr lang="zh-CN" altLang="en-US">
                <a:solidFill>
                  <a:srgbClr val="000000"/>
                </a:solidFill>
                <a:latin typeface="Times New Roman" panose="02020603050405020304" pitchFamily="18" charset="0"/>
                <a:cs typeface="Times New Roman" panose="02020603050405020304" pitchFamily="18" charset="0"/>
              </a:rPr>
              <a:t>。再计算</a:t>
            </a:r>
            <a:endParaRPr lang="en-US" altLang="zh-CN">
              <a:solidFill>
                <a:srgbClr val="000000"/>
              </a:solidFill>
              <a:latin typeface="Times New Roman" panose="02020603050405020304" pitchFamily="18" charset="0"/>
              <a:cs typeface="Times New Roman" panose="02020603050405020304" pitchFamily="18" charset="0"/>
            </a:endParaRPr>
          </a:p>
          <a:p>
            <a:pPr>
              <a:lnSpc>
                <a:spcPct val="150000"/>
              </a:lnSpc>
            </a:pPr>
            <a:endParaRPr lang="en-US" altLang="zh-CN">
              <a:solidFill>
                <a:srgbClr val="000000"/>
              </a:solidFill>
              <a:latin typeface="Times New Roman" panose="02020603050405020304" pitchFamily="18" charset="0"/>
              <a:cs typeface="Times New Roman" panose="02020603050405020304" pitchFamily="18" charset="0"/>
            </a:endParaRPr>
          </a:p>
          <a:p>
            <a:pPr>
              <a:lnSpc>
                <a:spcPct val="200000"/>
              </a:lnSpc>
            </a:pPr>
            <a:endParaRPr lang="zh-CN" altLang="en-US">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a:solidFill>
                  <a:srgbClr val="000000"/>
                </a:solidFill>
                <a:latin typeface="Times New Roman" panose="02020603050405020304" pitchFamily="18" charset="0"/>
                <a:cs typeface="Times New Roman" panose="02020603050405020304" pitchFamily="18" charset="0"/>
              </a:rPr>
              <a:t>	</a:t>
            </a:r>
            <a:r>
              <a:rPr lang="zh-CN" altLang="en-US">
                <a:solidFill>
                  <a:srgbClr val="000000"/>
                </a:solidFill>
                <a:latin typeface="Times New Roman" panose="02020603050405020304" pitchFamily="18" charset="0"/>
                <a:cs typeface="Times New Roman" panose="02020603050405020304" pitchFamily="18" charset="0"/>
              </a:rPr>
              <a:t>重新分配</a:t>
            </a:r>
            <a:r>
              <a:rPr lang="en-US" altLang="zh-CN">
                <a:solidFill>
                  <a:srgbClr val="000000"/>
                </a:solidFill>
                <a:latin typeface="Times New Roman" panose="02020603050405020304" pitchFamily="18" charset="0"/>
                <a:cs typeface="Times New Roman" panose="02020603050405020304" pitchFamily="18" charset="0"/>
              </a:rPr>
              <a:t>2</a:t>
            </a:r>
            <a:r>
              <a:rPr lang="zh-CN" altLang="en-US">
                <a:solidFill>
                  <a:srgbClr val="000000"/>
                </a:solidFill>
                <a:latin typeface="Times New Roman" panose="02020603050405020304" pitchFamily="18" charset="0"/>
                <a:cs typeface="Times New Roman" panose="02020603050405020304" pitchFamily="18" charset="0"/>
              </a:rPr>
              <a:t>到</a:t>
            </a:r>
            <a:r>
              <a:rPr lang="en-US" altLang="zh-CN">
                <a:solidFill>
                  <a:srgbClr val="000000"/>
                </a:solidFill>
                <a:latin typeface="Times New Roman" panose="02020603050405020304" pitchFamily="18" charset="0"/>
                <a:cs typeface="Times New Roman" panose="02020603050405020304" pitchFamily="18" charset="0"/>
              </a:rPr>
              <a:t>      </a:t>
            </a:r>
            <a:r>
              <a:rPr lang="zh-CN" altLang="en-US">
                <a:solidFill>
                  <a:srgbClr val="000000"/>
                </a:solidFill>
                <a:latin typeface="Times New Roman" panose="02020603050405020304" pitchFamily="18" charset="0"/>
                <a:cs typeface="Times New Roman" panose="02020603050405020304" pitchFamily="18" charset="0"/>
              </a:rPr>
              <a:t>中，两个新类为</a:t>
            </a:r>
            <a:r>
              <a:rPr lang="en-US" altLang="zh-CN" i="1">
                <a:solidFill>
                  <a:srgbClr val="000000"/>
                </a:solidFill>
                <a:latin typeface="Times New Roman" panose="02020603050405020304" pitchFamily="18" charset="0"/>
                <a:cs typeface="Times New Roman" panose="02020603050405020304" pitchFamily="18" charset="0"/>
              </a:rPr>
              <a:t> </a:t>
            </a:r>
          </a:p>
          <a:p>
            <a:pPr>
              <a:lnSpc>
                <a:spcPct val="150000"/>
              </a:lnSpc>
              <a:buFont typeface="Wingdings" panose="05000000000000000000" pitchFamily="2" charset="2"/>
              <a:buNone/>
            </a:pPr>
            <a:r>
              <a:rPr lang="en-US" altLang="zh-CN">
                <a:solidFill>
                  <a:srgbClr val="000000"/>
                </a:solidFill>
                <a:latin typeface="Times New Roman" panose="02020603050405020304" pitchFamily="18" charset="0"/>
                <a:cs typeface="Times New Roman" panose="02020603050405020304" pitchFamily="18" charset="0"/>
              </a:rPr>
              <a:t>			      </a:t>
            </a:r>
            <a:r>
              <a:rPr lang="zh-CN" altLang="en-US">
                <a:solidFill>
                  <a:srgbClr val="000000"/>
                </a:solidFill>
                <a:latin typeface="Times New Roman" panose="02020603050405020304" pitchFamily="18" charset="0"/>
                <a:cs typeface="Times New Roman" panose="02020603050405020304" pitchFamily="18" charset="0"/>
              </a:rPr>
              <a:t>，其类均值分别为</a:t>
            </a:r>
            <a:r>
              <a:rPr lang="en-US" altLang="zh-CN">
                <a:solidFill>
                  <a:srgbClr val="000000"/>
                </a:solidFill>
                <a:latin typeface="Times New Roman" panose="02020603050405020304" pitchFamily="18" charset="0"/>
                <a:cs typeface="Times New Roman" panose="02020603050405020304" pitchFamily="18" charset="0"/>
              </a:rPr>
              <a:t> 		 </a:t>
            </a:r>
            <a:r>
              <a:rPr lang="zh-CN" altLang="en-US">
                <a:solidFill>
                  <a:srgbClr val="00000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altLang="zh-CN">
                <a:solidFill>
                  <a:srgbClr val="000000"/>
                </a:solidFill>
                <a:latin typeface="Times New Roman" panose="02020603050405020304" pitchFamily="18" charset="0"/>
                <a:cs typeface="Times New Roman" panose="02020603050405020304" pitchFamily="18" charset="0"/>
              </a:rPr>
              <a:t>(3)</a:t>
            </a:r>
            <a:r>
              <a:rPr lang="zh-CN" altLang="en-US">
                <a:solidFill>
                  <a:srgbClr val="000000"/>
                </a:solidFill>
                <a:latin typeface="Times New Roman" panose="02020603050405020304" pitchFamily="18" charset="0"/>
                <a:cs typeface="Times New Roman" panose="02020603050405020304" pitchFamily="18" charset="0"/>
              </a:rPr>
              <a:t>再次计算每个样品到类均值的距离，结果列于表</a:t>
            </a:r>
            <a:r>
              <a:rPr lang="en-US" altLang="zh-CN">
                <a:solidFill>
                  <a:srgbClr val="000000"/>
                </a:solidFill>
                <a:latin typeface="Times New Roman" panose="02020603050405020304" pitchFamily="18" charset="0"/>
                <a:cs typeface="Times New Roman" panose="02020603050405020304" pitchFamily="18" charset="0"/>
              </a:rPr>
              <a:t>9.4.1</a:t>
            </a:r>
            <a:r>
              <a:rPr lang="zh-CN" altLang="en-US">
                <a:solidFill>
                  <a:srgbClr val="00000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zh-CN" altLang="en-US">
                <a:solidFill>
                  <a:srgbClr val="000000"/>
                </a:solidFill>
                <a:latin typeface="Times New Roman" panose="02020603050405020304" pitchFamily="18" charset="0"/>
                <a:cs typeface="Times New Roman" panose="02020603050405020304" pitchFamily="18" charset="0"/>
              </a:rPr>
              <a:t>最终得到的两个类为</a:t>
            </a:r>
            <a:r>
              <a:rPr lang="en-US" altLang="zh-CN">
                <a:solidFill>
                  <a:srgbClr val="000000"/>
                </a:solidFill>
                <a:latin typeface="Times New Roman" panose="02020603050405020304" pitchFamily="18" charset="0"/>
                <a:cs typeface="Times New Roman" panose="02020603050405020304" pitchFamily="18" charset="0"/>
              </a:rPr>
              <a:t>{1,2}</a:t>
            </a:r>
            <a:r>
              <a:rPr lang="zh-CN" altLang="en-US">
                <a:solidFill>
                  <a:srgbClr val="000000"/>
                </a:solidFill>
                <a:latin typeface="Times New Roman" panose="02020603050405020304" pitchFamily="18" charset="0"/>
                <a:cs typeface="Times New Roman" panose="02020603050405020304" pitchFamily="18" charset="0"/>
              </a:rPr>
              <a:t>和</a:t>
            </a:r>
            <a:r>
              <a:rPr lang="en-US" altLang="zh-CN">
                <a:solidFill>
                  <a:srgbClr val="000000"/>
                </a:solidFill>
                <a:latin typeface="Times New Roman" panose="02020603050405020304" pitchFamily="18" charset="0"/>
                <a:cs typeface="Times New Roman" panose="02020603050405020304" pitchFamily="18" charset="0"/>
              </a:rPr>
              <a:t>{6,8,11}</a:t>
            </a:r>
            <a:r>
              <a:rPr lang="zh-CN" altLang="en-US">
                <a:solidFill>
                  <a:srgbClr val="000000"/>
                </a:solidFill>
                <a:latin typeface="Times New Roman" panose="02020603050405020304" pitchFamily="18" charset="0"/>
                <a:cs typeface="Times New Roman" panose="02020603050405020304" pitchFamily="18" charset="0"/>
              </a:rPr>
              <a:t>。</a:t>
            </a:r>
          </a:p>
          <a:p>
            <a:pPr eaLnBrk="1" hangingPunct="1"/>
            <a:endParaRPr lang="zh-CN" altLang="en-US">
              <a:solidFill>
                <a:srgbClr val="000000"/>
              </a:solidFill>
              <a:latin typeface="Times New Roman" panose="02020603050405020304" pitchFamily="18" charset="0"/>
              <a:cs typeface="Times New Roman" panose="02020603050405020304" pitchFamily="18" charset="0"/>
            </a:endParaRPr>
          </a:p>
        </p:txBody>
      </p:sp>
      <p:graphicFrame>
        <p:nvGraphicFramePr>
          <p:cNvPr id="76802" name="对象 76802"/>
          <p:cNvGraphicFramePr>
            <a:graphicFrameLocks noChangeAspect="1"/>
          </p:cNvGraphicFramePr>
          <p:nvPr/>
        </p:nvGraphicFramePr>
        <p:xfrm>
          <a:off x="5165725" y="917575"/>
          <a:ext cx="546100" cy="469900"/>
        </p:xfrm>
        <a:graphic>
          <a:graphicData uri="http://schemas.openxmlformats.org/presentationml/2006/ole">
            <mc:AlternateContent xmlns:mc="http://schemas.openxmlformats.org/markup-compatibility/2006">
              <mc:Choice xmlns:v="urn:schemas-microsoft-com:vml" Requires="v">
                <p:oleObj spid="_x0000_s333826" r:id="rId3" imgW="546417" imgH="470217" progId="Equation.DSMT4">
                  <p:embed/>
                </p:oleObj>
              </mc:Choice>
              <mc:Fallback>
                <p:oleObj r:id="rId3" imgW="546417" imgH="470217" progId="Equation.DSMT4">
                  <p:embed/>
                  <p:pic>
                    <p:nvPicPr>
                      <p:cNvPr id="76802" name="对象 768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5725" y="917575"/>
                        <a:ext cx="5461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6803" name="对象 76803"/>
          <p:cNvGraphicFramePr>
            <a:graphicFrameLocks noChangeAspect="1"/>
          </p:cNvGraphicFramePr>
          <p:nvPr/>
        </p:nvGraphicFramePr>
        <p:xfrm>
          <a:off x="8262938" y="917575"/>
          <a:ext cx="1371600" cy="495300"/>
        </p:xfrm>
        <a:graphic>
          <a:graphicData uri="http://schemas.openxmlformats.org/presentationml/2006/ole">
            <mc:AlternateContent xmlns:mc="http://schemas.openxmlformats.org/markup-compatibility/2006">
              <mc:Choice xmlns:v="urn:schemas-microsoft-com:vml" Requires="v">
                <p:oleObj spid="_x0000_s333827" r:id="rId5" imgW="1371917" imgH="495617" progId="Equation.DSMT4">
                  <p:embed/>
                </p:oleObj>
              </mc:Choice>
              <mc:Fallback>
                <p:oleObj r:id="rId5" imgW="1371917" imgH="495617" progId="Equation.DSMT4">
                  <p:embed/>
                  <p:pic>
                    <p:nvPicPr>
                      <p:cNvPr id="76803" name="对象 7680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62938" y="917575"/>
                        <a:ext cx="13716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6804" name="对象 76804"/>
          <p:cNvGraphicFramePr>
            <a:graphicFrameLocks noChangeAspect="1"/>
          </p:cNvGraphicFramePr>
          <p:nvPr/>
        </p:nvGraphicFramePr>
        <p:xfrm>
          <a:off x="8334375" y="1420813"/>
          <a:ext cx="469900" cy="825500"/>
        </p:xfrm>
        <a:graphic>
          <a:graphicData uri="http://schemas.openxmlformats.org/presentationml/2006/ole">
            <mc:AlternateContent xmlns:mc="http://schemas.openxmlformats.org/markup-compatibility/2006">
              <mc:Choice xmlns:v="urn:schemas-microsoft-com:vml" Requires="v">
                <p:oleObj spid="_x0000_s333828" r:id="rId7" imgW="470421" imgH="826175" progId="Equation.DSMT4">
                  <p:embed/>
                </p:oleObj>
              </mc:Choice>
              <mc:Fallback>
                <p:oleObj r:id="rId7" imgW="470421" imgH="826175" progId="Equation.DSMT4">
                  <p:embed/>
                  <p:pic>
                    <p:nvPicPr>
                      <p:cNvPr id="76804" name="对象 7680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34375" y="1420813"/>
                        <a:ext cx="4699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6805" name="对象 76805"/>
          <p:cNvGraphicFramePr>
            <a:graphicFrameLocks noChangeAspect="1"/>
          </p:cNvGraphicFramePr>
          <p:nvPr/>
        </p:nvGraphicFramePr>
        <p:xfrm>
          <a:off x="4157663" y="2247900"/>
          <a:ext cx="3657600" cy="1524000"/>
        </p:xfrm>
        <a:graphic>
          <a:graphicData uri="http://schemas.openxmlformats.org/presentationml/2006/ole">
            <mc:AlternateContent xmlns:mc="http://schemas.openxmlformats.org/markup-compatibility/2006">
              <mc:Choice xmlns:v="urn:schemas-microsoft-com:vml" Requires="v">
                <p:oleObj spid="_x0000_s333829" r:id="rId9" imgW="3657917" imgH="1524317" progId="Equation.DSMT4">
                  <p:embed/>
                </p:oleObj>
              </mc:Choice>
              <mc:Fallback>
                <p:oleObj r:id="rId9" imgW="3657917" imgH="1524317" progId="Equation.DSMT4">
                  <p:embed/>
                  <p:pic>
                    <p:nvPicPr>
                      <p:cNvPr id="76805" name="对象 7680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57663" y="2247900"/>
                        <a:ext cx="3657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6806" name="对象 76806"/>
          <p:cNvGraphicFramePr>
            <a:graphicFrameLocks noChangeAspect="1"/>
          </p:cNvGraphicFramePr>
          <p:nvPr/>
        </p:nvGraphicFramePr>
        <p:xfrm>
          <a:off x="4446588" y="3868738"/>
          <a:ext cx="584200" cy="469900"/>
        </p:xfrm>
        <a:graphic>
          <a:graphicData uri="http://schemas.openxmlformats.org/presentationml/2006/ole">
            <mc:AlternateContent xmlns:mc="http://schemas.openxmlformats.org/markup-compatibility/2006">
              <mc:Choice xmlns:v="urn:schemas-microsoft-com:vml" Requires="v">
                <p:oleObj spid="_x0000_s333830" r:id="rId11" imgW="584517" imgH="470217" progId="Equation.DSMT4">
                  <p:embed/>
                </p:oleObj>
              </mc:Choice>
              <mc:Fallback>
                <p:oleObj r:id="rId11" imgW="584517" imgH="470217" progId="Equation.DSMT4">
                  <p:embed/>
                  <p:pic>
                    <p:nvPicPr>
                      <p:cNvPr id="76806" name="对象 7680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46588" y="3868738"/>
                        <a:ext cx="584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6807" name="对象 76807"/>
          <p:cNvGraphicFramePr>
            <a:graphicFrameLocks noChangeAspect="1"/>
          </p:cNvGraphicFramePr>
          <p:nvPr/>
        </p:nvGraphicFramePr>
        <p:xfrm>
          <a:off x="2430463" y="1565275"/>
          <a:ext cx="2400300" cy="495300"/>
        </p:xfrm>
        <a:graphic>
          <a:graphicData uri="http://schemas.openxmlformats.org/presentationml/2006/ole">
            <mc:AlternateContent xmlns:mc="http://schemas.openxmlformats.org/markup-compatibility/2006">
              <mc:Choice xmlns:v="urn:schemas-microsoft-com:vml" Requires="v">
                <p:oleObj spid="_x0000_s333831" r:id="rId13" imgW="2399576" imgH="495402" progId="Equation.DSMT4">
                  <p:embed/>
                </p:oleObj>
              </mc:Choice>
              <mc:Fallback>
                <p:oleObj r:id="rId13" imgW="2399576" imgH="495402" progId="Equation.DSMT4">
                  <p:embed/>
                  <p:pic>
                    <p:nvPicPr>
                      <p:cNvPr id="76807" name="对象 7680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30463" y="1565275"/>
                        <a:ext cx="24003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6808" name="对象 76808"/>
          <p:cNvGraphicFramePr>
            <a:graphicFrameLocks noChangeAspect="1"/>
          </p:cNvGraphicFramePr>
          <p:nvPr/>
        </p:nvGraphicFramePr>
        <p:xfrm>
          <a:off x="7470775" y="3868738"/>
          <a:ext cx="1854200" cy="495300"/>
        </p:xfrm>
        <a:graphic>
          <a:graphicData uri="http://schemas.openxmlformats.org/presentationml/2006/ole">
            <mc:AlternateContent xmlns:mc="http://schemas.openxmlformats.org/markup-compatibility/2006">
              <mc:Choice xmlns:v="urn:schemas-microsoft-com:vml" Requires="v">
                <p:oleObj spid="_x0000_s333832" r:id="rId15" imgW="1853713" imgH="495402" progId="Equation.DSMT4">
                  <p:embed/>
                </p:oleObj>
              </mc:Choice>
              <mc:Fallback>
                <p:oleObj r:id="rId15" imgW="1853713" imgH="495402" progId="Equation.DSMT4">
                  <p:embed/>
                  <p:pic>
                    <p:nvPicPr>
                      <p:cNvPr id="76808" name="对象 7680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470775" y="3868738"/>
                        <a:ext cx="1854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6809" name="对象 76809"/>
          <p:cNvGraphicFramePr>
            <a:graphicFrameLocks noChangeAspect="1"/>
          </p:cNvGraphicFramePr>
          <p:nvPr/>
        </p:nvGraphicFramePr>
        <p:xfrm>
          <a:off x="2501900" y="4373563"/>
          <a:ext cx="2095500" cy="495300"/>
        </p:xfrm>
        <a:graphic>
          <a:graphicData uri="http://schemas.openxmlformats.org/presentationml/2006/ole">
            <mc:AlternateContent xmlns:mc="http://schemas.openxmlformats.org/markup-compatibility/2006">
              <mc:Choice xmlns:v="urn:schemas-microsoft-com:vml" Requires="v">
                <p:oleObj spid="_x0000_s333833" r:id="rId17" imgW="2094908" imgH="495402" progId="Equation.DSMT4">
                  <p:embed/>
                </p:oleObj>
              </mc:Choice>
              <mc:Fallback>
                <p:oleObj r:id="rId17" imgW="2094908" imgH="495402" progId="Equation.DSMT4">
                  <p:embed/>
                  <p:pic>
                    <p:nvPicPr>
                      <p:cNvPr id="76809" name="对象 7680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01900" y="4373563"/>
                        <a:ext cx="20955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6810" name="对象 76810"/>
          <p:cNvGraphicFramePr>
            <a:graphicFrameLocks noChangeAspect="1"/>
          </p:cNvGraphicFramePr>
          <p:nvPr/>
        </p:nvGraphicFramePr>
        <p:xfrm>
          <a:off x="7397750" y="4302125"/>
          <a:ext cx="1206500" cy="838200"/>
        </p:xfrm>
        <a:graphic>
          <a:graphicData uri="http://schemas.openxmlformats.org/presentationml/2006/ole">
            <mc:AlternateContent xmlns:mc="http://schemas.openxmlformats.org/markup-compatibility/2006">
              <mc:Choice xmlns:v="urn:schemas-microsoft-com:vml" Requires="v">
                <p:oleObj spid="_x0000_s333834" r:id="rId19" imgW="1207341" imgH="838881" progId="Equation.DSMT4">
                  <p:embed/>
                </p:oleObj>
              </mc:Choice>
              <mc:Fallback>
                <p:oleObj r:id="rId19" imgW="1207341" imgH="838881" progId="Equation.DSMT4">
                  <p:embed/>
                  <p:pic>
                    <p:nvPicPr>
                      <p:cNvPr id="76810" name="对象 768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97750" y="4302125"/>
                        <a:ext cx="12065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086656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5" name="Picture 2"/>
          <p:cNvPicPr>
            <a:picLocks noChangeAspect="1" noChangeArrowheads="1"/>
          </p:cNvPicPr>
          <p:nvPr/>
        </p:nvPicPr>
        <p:blipFill>
          <a:blip r:embed="rId2">
            <a:extLst>
              <a:ext uri="{28A0092B-C50C-407E-A947-70E740481C1C}">
                <a14:useLocalDpi xmlns:a14="http://schemas.microsoft.com/office/drawing/2010/main" val="0"/>
              </a:ext>
            </a:extLst>
          </a:blip>
          <a:srcRect t="13535"/>
          <a:stretch>
            <a:fillRect/>
          </a:stretch>
        </p:blipFill>
        <p:spPr bwMode="auto">
          <a:xfrm>
            <a:off x="2438401" y="2438400"/>
            <a:ext cx="7942263"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6" name="矩形 4"/>
          <p:cNvSpPr>
            <a:spLocks noChangeArrowheads="1"/>
          </p:cNvSpPr>
          <p:nvPr/>
        </p:nvSpPr>
        <p:spPr bwMode="auto">
          <a:xfrm>
            <a:off x="2514601" y="1905000"/>
            <a:ext cx="6913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a:solidFill>
                  <a:srgbClr val="7030A0"/>
                </a:solidFill>
                <a:latin typeface="黑体" panose="02010609060101010101" pitchFamily="49" charset="-122"/>
                <a:ea typeface="黑体" panose="02010609060101010101" pitchFamily="49" charset="-122"/>
              </a:rPr>
              <a:t>表</a:t>
            </a:r>
            <a:r>
              <a:rPr lang="en-US" altLang="zh-CN" sz="2000">
                <a:solidFill>
                  <a:srgbClr val="7030A0"/>
                </a:solidFill>
                <a:latin typeface="黑体" panose="02010609060101010101" pitchFamily="49" charset="-122"/>
                <a:ea typeface="黑体" panose="02010609060101010101" pitchFamily="49" charset="-122"/>
              </a:rPr>
              <a:t>6.4.1  		  </a:t>
            </a:r>
            <a:r>
              <a:rPr lang="zh-CN" altLang="en-US" sz="2000">
                <a:solidFill>
                  <a:srgbClr val="7030A0"/>
                </a:solidFill>
                <a:latin typeface="黑体" panose="02010609060101010101" pitchFamily="49" charset="-122"/>
                <a:ea typeface="黑体" panose="02010609060101010101" pitchFamily="49" charset="-122"/>
              </a:rPr>
              <a:t>各样品到类均值的距离</a:t>
            </a:r>
          </a:p>
        </p:txBody>
      </p:sp>
    </p:spTree>
    <p:extLst>
      <p:ext uri="{BB962C8B-B14F-4D97-AF65-F5344CB8AC3E}">
        <p14:creationId xmlns:p14="http://schemas.microsoft.com/office/powerpoint/2010/main" val="24556952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rrowheads="1"/>
          </p:cNvSpPr>
          <p:nvPr>
            <p:ph type="title" idx="4294967295"/>
          </p:nvPr>
        </p:nvSpPr>
        <p:spPr>
          <a:xfrm>
            <a:off x="1825625" y="609601"/>
            <a:ext cx="8540750" cy="803275"/>
          </a:xfrm>
        </p:spPr>
        <p:txBody>
          <a:bodyPr/>
          <a:lstStyle/>
          <a:p>
            <a:pPr eaLnBrk="1" hangingPunct="1"/>
            <a:r>
              <a:rPr lang="zh-CN" altLang="en-US" sz="4000">
                <a:latin typeface="Times New Roman" panose="02020603050405020304" pitchFamily="18" charset="0"/>
                <a:cs typeface="Times New Roman" panose="02020603050405020304" pitchFamily="18" charset="0"/>
              </a:rPr>
              <a:t>例</a:t>
            </a:r>
            <a:r>
              <a:rPr lang="en-US" altLang="zh-CN" sz="4000">
                <a:latin typeface="Times New Roman" panose="02020603050405020304" pitchFamily="18" charset="0"/>
                <a:cs typeface="Times New Roman" panose="02020603050405020304" pitchFamily="18" charset="0"/>
              </a:rPr>
              <a:t>6.4.2</a:t>
            </a:r>
          </a:p>
        </p:txBody>
      </p:sp>
      <p:sp>
        <p:nvSpPr>
          <p:cNvPr id="78850" name="Rectangle 3"/>
          <p:cNvSpPr>
            <a:spLocks noGrp="1" noRot="1" noChangeArrowheads="1"/>
          </p:cNvSpPr>
          <p:nvPr>
            <p:ph type="body" idx="4294967295"/>
          </p:nvPr>
        </p:nvSpPr>
        <p:spPr>
          <a:xfrm>
            <a:off x="1847850" y="1484313"/>
            <a:ext cx="8540750" cy="4824412"/>
          </a:xfrm>
        </p:spPr>
        <p:txBody>
          <a:bodyPr/>
          <a:lstStyle/>
          <a:p>
            <a:pPr eaLnBrk="1" hangingPunct="1"/>
            <a:r>
              <a:rPr lang="zh-CN" altLang="en-US">
                <a:solidFill>
                  <a:srgbClr val="000000"/>
                </a:solidFill>
                <a:latin typeface="Times New Roman" panose="02020603050405020304" pitchFamily="18" charset="0"/>
                <a:cs typeface="Times New Roman" panose="02020603050405020304" pitchFamily="18" charset="0"/>
              </a:rPr>
              <a:t>对例</a:t>
            </a:r>
            <a:r>
              <a:rPr lang="en-US" altLang="zh-CN">
                <a:solidFill>
                  <a:srgbClr val="000000"/>
                </a:solidFill>
                <a:latin typeface="Times New Roman" panose="02020603050405020304" pitchFamily="18" charset="0"/>
                <a:cs typeface="Times New Roman" panose="02020603050405020304" pitchFamily="18" charset="0"/>
              </a:rPr>
              <a:t>6.3.3</a:t>
            </a:r>
            <a:r>
              <a:rPr lang="zh-CN" altLang="en-US">
                <a:solidFill>
                  <a:srgbClr val="000000"/>
                </a:solidFill>
                <a:latin typeface="Times New Roman" panose="02020603050405020304" pitchFamily="18" charset="0"/>
                <a:cs typeface="Times New Roman" panose="02020603050405020304" pitchFamily="18" charset="0"/>
              </a:rPr>
              <a:t>使用</a:t>
            </a:r>
            <a:r>
              <a:rPr lang="en-US" altLang="zh-CN" i="1">
                <a:solidFill>
                  <a:srgbClr val="000000"/>
                </a:solidFill>
                <a:latin typeface="Times New Roman" panose="02020603050405020304" pitchFamily="18" charset="0"/>
                <a:cs typeface="Times New Roman" panose="02020603050405020304" pitchFamily="18" charset="0"/>
              </a:rPr>
              <a:t>k</a:t>
            </a:r>
            <a:r>
              <a:rPr lang="zh-CN" altLang="en-US">
                <a:solidFill>
                  <a:srgbClr val="000000"/>
                </a:solidFill>
                <a:latin typeface="Times New Roman" panose="02020603050405020304" pitchFamily="18" charset="0"/>
                <a:cs typeface="Times New Roman" panose="02020603050405020304" pitchFamily="18" charset="0"/>
              </a:rPr>
              <a:t>均值法进行聚类，聚类前对各变量作标准化变换，聚类结果如下：</a:t>
            </a:r>
          </a:p>
          <a:p>
            <a:pPr eaLnBrk="1" hangingPunct="1">
              <a:buFont typeface="Wingdings" panose="05000000000000000000" pitchFamily="2" charset="2"/>
              <a:buNone/>
            </a:pPr>
            <a:r>
              <a:rPr lang="zh-CN" altLang="en-US">
                <a:solidFill>
                  <a:srgbClr val="000000"/>
                </a:solidFill>
                <a:latin typeface="Times New Roman" panose="02020603050405020304" pitchFamily="18" charset="0"/>
                <a:cs typeface="Times New Roman" panose="02020603050405020304" pitchFamily="18" charset="0"/>
              </a:rPr>
              <a:t>   第</a:t>
            </a:r>
            <a:r>
              <a:rPr lang="en-US" altLang="zh-CN">
                <a:solidFill>
                  <a:srgbClr val="000000"/>
                </a:solidFill>
                <a:latin typeface="Times New Roman" panose="02020603050405020304" pitchFamily="18" charset="0"/>
                <a:cs typeface="Times New Roman" panose="02020603050405020304" pitchFamily="18" charset="0"/>
              </a:rPr>
              <a:t>Ⅰ</a:t>
            </a:r>
            <a:r>
              <a:rPr lang="zh-CN" altLang="en-US">
                <a:solidFill>
                  <a:srgbClr val="000000"/>
                </a:solidFill>
                <a:latin typeface="Times New Roman" panose="02020603050405020304" pitchFamily="18" charset="0"/>
                <a:cs typeface="Times New Roman" panose="02020603050405020304" pitchFamily="18" charset="0"/>
              </a:rPr>
              <a:t>类：北京、上海和浙江。</a:t>
            </a:r>
          </a:p>
          <a:p>
            <a:pPr eaLnBrk="1" hangingPunct="1">
              <a:buFont typeface="Wingdings" panose="05000000000000000000" pitchFamily="2" charset="2"/>
              <a:buNone/>
            </a:pPr>
            <a:r>
              <a:rPr lang="zh-CN" altLang="en-US">
                <a:solidFill>
                  <a:srgbClr val="000000"/>
                </a:solidFill>
                <a:latin typeface="Times New Roman" panose="02020603050405020304" pitchFamily="18" charset="0"/>
                <a:cs typeface="Times New Roman" panose="02020603050405020304" pitchFamily="18" charset="0"/>
              </a:rPr>
              <a:t>   第</a:t>
            </a:r>
            <a:r>
              <a:rPr lang="en-US" altLang="zh-CN">
                <a:solidFill>
                  <a:srgbClr val="000000"/>
                </a:solidFill>
                <a:latin typeface="Times New Roman" panose="02020603050405020304" pitchFamily="18" charset="0"/>
                <a:cs typeface="Times New Roman" panose="02020603050405020304" pitchFamily="18" charset="0"/>
              </a:rPr>
              <a:t>Ⅱ</a:t>
            </a:r>
            <a:r>
              <a:rPr lang="zh-CN" altLang="en-US">
                <a:solidFill>
                  <a:srgbClr val="000000"/>
                </a:solidFill>
                <a:latin typeface="Times New Roman" panose="02020603050405020304" pitchFamily="18" charset="0"/>
                <a:cs typeface="Times New Roman" panose="02020603050405020304" pitchFamily="18" charset="0"/>
              </a:rPr>
              <a:t>类：广东。</a:t>
            </a:r>
          </a:p>
          <a:p>
            <a:pPr eaLnBrk="1" hangingPunct="1">
              <a:buFont typeface="Wingdings" panose="05000000000000000000" pitchFamily="2" charset="2"/>
              <a:buNone/>
            </a:pPr>
            <a:r>
              <a:rPr lang="zh-CN" altLang="en-US">
                <a:solidFill>
                  <a:srgbClr val="000000"/>
                </a:solidFill>
                <a:latin typeface="Times New Roman" panose="02020603050405020304" pitchFamily="18" charset="0"/>
                <a:cs typeface="Times New Roman" panose="02020603050405020304" pitchFamily="18" charset="0"/>
              </a:rPr>
              <a:t>   第</a:t>
            </a:r>
            <a:r>
              <a:rPr lang="en-US" altLang="zh-CN">
                <a:solidFill>
                  <a:srgbClr val="000000"/>
                </a:solidFill>
                <a:latin typeface="Times New Roman" panose="02020603050405020304" pitchFamily="18" charset="0"/>
                <a:cs typeface="Times New Roman" panose="02020603050405020304" pitchFamily="18" charset="0"/>
              </a:rPr>
              <a:t>Ⅲ</a:t>
            </a:r>
            <a:r>
              <a:rPr lang="zh-CN" altLang="en-US">
                <a:solidFill>
                  <a:srgbClr val="000000"/>
                </a:solidFill>
                <a:latin typeface="Times New Roman" panose="02020603050405020304" pitchFamily="18" charset="0"/>
                <a:cs typeface="Times New Roman" panose="02020603050405020304" pitchFamily="18" charset="0"/>
              </a:rPr>
              <a:t>类：天津、江苏、福建、山东、湖南、广西、         	        重庆、四川和云南。</a:t>
            </a:r>
          </a:p>
          <a:p>
            <a:pPr eaLnBrk="1" hangingPunct="1">
              <a:buFont typeface="Wingdings" panose="05000000000000000000" pitchFamily="2" charset="2"/>
              <a:buNone/>
            </a:pPr>
            <a:r>
              <a:rPr lang="zh-CN" altLang="en-US">
                <a:solidFill>
                  <a:srgbClr val="000000"/>
                </a:solidFill>
                <a:latin typeface="Times New Roman" panose="02020603050405020304" pitchFamily="18" charset="0"/>
                <a:cs typeface="Times New Roman" panose="02020603050405020304" pitchFamily="18" charset="0"/>
              </a:rPr>
              <a:t>   第</a:t>
            </a:r>
            <a:r>
              <a:rPr lang="en-US" altLang="zh-CN">
                <a:solidFill>
                  <a:srgbClr val="000000"/>
                </a:solidFill>
                <a:latin typeface="Times New Roman" panose="02020603050405020304" pitchFamily="18" charset="0"/>
                <a:cs typeface="Times New Roman" panose="02020603050405020304" pitchFamily="18" charset="0"/>
              </a:rPr>
              <a:t>Ⅳ</a:t>
            </a:r>
            <a:r>
              <a:rPr lang="zh-CN" altLang="en-US">
                <a:solidFill>
                  <a:srgbClr val="000000"/>
                </a:solidFill>
                <a:latin typeface="Times New Roman" panose="02020603050405020304" pitchFamily="18" charset="0"/>
                <a:cs typeface="Times New Roman" panose="02020603050405020304" pitchFamily="18" charset="0"/>
              </a:rPr>
              <a:t>类：河北、山西、内蒙古、辽宁、吉林、黑龙		        江、安徽、江西、河南、湖北、海南、贵	    	        州、陕西、甘肃、青海、宁夏和新疆。</a:t>
            </a:r>
          </a:p>
          <a:p>
            <a:pPr eaLnBrk="1" hangingPunct="1">
              <a:buFont typeface="Wingdings" panose="05000000000000000000" pitchFamily="2" charset="2"/>
              <a:buNone/>
            </a:pPr>
            <a:r>
              <a:rPr lang="zh-CN" altLang="en-US">
                <a:solidFill>
                  <a:srgbClr val="000000"/>
                </a:solidFill>
                <a:latin typeface="Times New Roman" panose="02020603050405020304" pitchFamily="18" charset="0"/>
                <a:cs typeface="Times New Roman" panose="02020603050405020304" pitchFamily="18" charset="0"/>
              </a:rPr>
              <a:t>   第</a:t>
            </a:r>
            <a:r>
              <a:rPr lang="en-US" altLang="zh-CN">
                <a:solidFill>
                  <a:srgbClr val="000000"/>
                </a:solidFill>
                <a:latin typeface="Times New Roman" panose="02020603050405020304" pitchFamily="18" charset="0"/>
                <a:cs typeface="Times New Roman" panose="02020603050405020304" pitchFamily="18" charset="0"/>
              </a:rPr>
              <a:t>Ⅴ</a:t>
            </a:r>
            <a:r>
              <a:rPr lang="zh-CN" altLang="en-US">
                <a:solidFill>
                  <a:srgbClr val="000000"/>
                </a:solidFill>
                <a:latin typeface="Times New Roman" panose="02020603050405020304" pitchFamily="18" charset="0"/>
                <a:cs typeface="Times New Roman" panose="02020603050405020304" pitchFamily="18" charset="0"/>
              </a:rPr>
              <a:t>类：西藏。</a:t>
            </a:r>
          </a:p>
        </p:txBody>
      </p:sp>
    </p:spTree>
    <p:extLst>
      <p:ext uri="{BB962C8B-B14F-4D97-AF65-F5344CB8AC3E}">
        <p14:creationId xmlns:p14="http://schemas.microsoft.com/office/powerpoint/2010/main" val="31498804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4651951" y="6376072"/>
            <a:ext cx="688803" cy="688803"/>
          </a:xfrm>
          <a:prstGeom prst="ellipse">
            <a:avLst/>
          </a:prstGeom>
          <a:solidFill>
            <a:srgbClr val="2B579A"/>
          </a:solidFill>
          <a:ln>
            <a:noFill/>
          </a:ln>
          <a:effectLst>
            <a:outerShdw blurRad="228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593252" y="5853372"/>
            <a:ext cx="688807" cy="688807"/>
          </a:xfrm>
          <a:prstGeom prst="ellipse">
            <a:avLst/>
          </a:prstGeom>
          <a:solidFill>
            <a:schemeClr val="accent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725011" y="6225460"/>
            <a:ext cx="786258" cy="7862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806377" y="5769939"/>
            <a:ext cx="1284592" cy="1284592"/>
          </a:xfrm>
          <a:prstGeom prst="ellipse">
            <a:avLst/>
          </a:prstGeom>
          <a:solidFill>
            <a:srgbClr val="2B579A"/>
          </a:solidFill>
          <a:ln>
            <a:noFill/>
          </a:ln>
          <a:effectLst>
            <a:outerShdw blurRad="1905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9386077" y="5857394"/>
            <a:ext cx="497256" cy="497256"/>
          </a:xfrm>
          <a:prstGeom prst="ellipse">
            <a:avLst/>
          </a:prstGeom>
          <a:solidFill>
            <a:schemeClr val="accent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465421" y="5760710"/>
            <a:ext cx="331504" cy="331504"/>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flipV="1">
            <a:off x="3133630" y="-278588"/>
            <a:ext cx="1328050" cy="1328050"/>
          </a:xfrm>
          <a:prstGeom prst="ellipse">
            <a:avLst/>
          </a:prstGeom>
          <a:ln>
            <a:noFill/>
          </a:ln>
          <a:effectLst>
            <a:outerShdw blurRad="114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flipV="1">
            <a:off x="4771824" y="-318612"/>
            <a:ext cx="777821" cy="777821"/>
          </a:xfrm>
          <a:prstGeom prst="ellipse">
            <a:avLst/>
          </a:prstGeom>
          <a:solidFill>
            <a:srgbClr val="2B579A"/>
          </a:solidFill>
          <a:ln>
            <a:noFill/>
          </a:ln>
          <a:effectLst>
            <a:outerShdw blurRad="228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flipV="1">
            <a:off x="5834776" y="271636"/>
            <a:ext cx="777826" cy="777826"/>
          </a:xfrm>
          <a:prstGeom prst="ellipse">
            <a:avLst/>
          </a:pr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flipV="1">
            <a:off x="7112799" y="-258585"/>
            <a:ext cx="887871" cy="8878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V="1">
            <a:off x="8333916" y="-306931"/>
            <a:ext cx="1450608" cy="1450608"/>
          </a:xfrm>
          <a:prstGeom prst="ellipse">
            <a:avLst/>
          </a:prstGeom>
          <a:solidFill>
            <a:srgbClr val="2B579A">
              <a:alpha val="72000"/>
            </a:srgbClr>
          </a:solidFill>
          <a:ln>
            <a:noFill/>
          </a:ln>
          <a:effectLst>
            <a:outerShdw blurRad="1905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flipV="1">
            <a:off x="2286980" y="511738"/>
            <a:ext cx="561520" cy="561520"/>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flipV="1">
            <a:off x="1533824" y="-368602"/>
            <a:ext cx="786975" cy="786975"/>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flipV="1">
            <a:off x="10117770" y="483400"/>
            <a:ext cx="561520" cy="5615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V="1">
            <a:off x="6819661" y="779752"/>
            <a:ext cx="374347" cy="374347"/>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1729" y="4868087"/>
            <a:ext cx="4139025" cy="3061409"/>
          </a:xfrm>
          <a:prstGeom prst="rect">
            <a:avLst/>
          </a:prstGeom>
        </p:spPr>
      </p:pic>
    </p:spTree>
    <p:extLst>
      <p:ext uri="{BB962C8B-B14F-4D97-AF65-F5344CB8AC3E}">
        <p14:creationId xmlns:p14="http://schemas.microsoft.com/office/powerpoint/2010/main" val="169464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Rot="1" noChangeArrowheads="1"/>
          </p:cNvSpPr>
          <p:nvPr>
            <p:ph type="title" idx="4294967295"/>
          </p:nvPr>
        </p:nvSpPr>
        <p:spPr>
          <a:xfrm>
            <a:off x="2514600" y="1295400"/>
            <a:ext cx="6096000" cy="381000"/>
          </a:xfrm>
        </p:spPr>
        <p:txBody>
          <a:bodyPr>
            <a:normAutofit fontScale="90000"/>
          </a:bodyPr>
          <a:lstStyle/>
          <a:p>
            <a:pPr eaLnBrk="1" hangingPunct="1"/>
            <a:r>
              <a:rPr lang="zh-CN" altLang="en-US" sz="3600"/>
              <a:t>常用的距离</a:t>
            </a:r>
          </a:p>
        </p:txBody>
      </p:sp>
      <p:sp>
        <p:nvSpPr>
          <p:cNvPr id="12290" name="Rectangle 3"/>
          <p:cNvSpPr>
            <a:spLocks noGrp="1" noRot="1" noChangeArrowheads="1"/>
          </p:cNvSpPr>
          <p:nvPr>
            <p:ph type="body" idx="4294967295"/>
          </p:nvPr>
        </p:nvSpPr>
        <p:spPr>
          <a:xfrm>
            <a:off x="2514600" y="2209800"/>
            <a:ext cx="8001000" cy="3810000"/>
          </a:xfrm>
        </p:spPr>
        <p:txBody>
          <a:bodyPr/>
          <a:lstStyle/>
          <a:p>
            <a:pPr eaLnBrk="1" hangingPunct="1">
              <a:lnSpc>
                <a:spcPct val="150000"/>
              </a:lnSpc>
            </a:pPr>
            <a:r>
              <a:rPr lang="en-US" altLang="zh-CN">
                <a:solidFill>
                  <a:srgbClr val="000000"/>
                </a:solidFill>
                <a:latin typeface="Times New Roman" panose="02020603050405020304" pitchFamily="18" charset="0"/>
                <a:cs typeface="Times New Roman" panose="02020603050405020304" pitchFamily="18" charset="0"/>
              </a:rPr>
              <a:t>1.</a:t>
            </a:r>
            <a:r>
              <a:rPr lang="zh-CN" altLang="en-US">
                <a:solidFill>
                  <a:srgbClr val="000000"/>
                </a:solidFill>
                <a:latin typeface="Times New Roman" panose="02020603050405020304" pitchFamily="18" charset="0"/>
                <a:cs typeface="Times New Roman" panose="02020603050405020304" pitchFamily="18" charset="0"/>
              </a:rPr>
              <a:t>欧式</a:t>
            </a:r>
            <a:r>
              <a:rPr lang="en-US" altLang="zh-CN">
                <a:solidFill>
                  <a:srgbClr val="000000"/>
                </a:solidFill>
                <a:latin typeface="Times New Roman" panose="02020603050405020304" pitchFamily="18" charset="0"/>
                <a:cs typeface="Times New Roman" panose="02020603050405020304" pitchFamily="18" charset="0"/>
              </a:rPr>
              <a:t>(Euclidean)</a:t>
            </a:r>
            <a:r>
              <a:rPr lang="zh-CN" altLang="en-US">
                <a:solidFill>
                  <a:srgbClr val="000000"/>
                </a:solidFill>
                <a:latin typeface="Times New Roman" panose="02020603050405020304" pitchFamily="18" charset="0"/>
                <a:cs typeface="Times New Roman" panose="02020603050405020304" pitchFamily="18" charset="0"/>
              </a:rPr>
              <a:t>距离</a:t>
            </a:r>
          </a:p>
          <a:p>
            <a:pPr eaLnBrk="1" hangingPunct="1">
              <a:lnSpc>
                <a:spcPct val="150000"/>
              </a:lnSpc>
            </a:pPr>
            <a:r>
              <a:rPr lang="en-US" altLang="zh-CN">
                <a:solidFill>
                  <a:srgbClr val="000000"/>
                </a:solidFill>
                <a:latin typeface="Times New Roman" panose="02020603050405020304" pitchFamily="18" charset="0"/>
                <a:cs typeface="Times New Roman" panose="02020603050405020304" pitchFamily="18" charset="0"/>
              </a:rPr>
              <a:t>2.</a:t>
            </a:r>
            <a:r>
              <a:rPr lang="zh-CN" altLang="en-US">
                <a:solidFill>
                  <a:srgbClr val="000000"/>
                </a:solidFill>
                <a:latin typeface="Times New Roman" panose="02020603050405020304" pitchFamily="18" charset="0"/>
                <a:cs typeface="Times New Roman" panose="02020603050405020304" pitchFamily="18" charset="0"/>
              </a:rPr>
              <a:t>兰氏</a:t>
            </a:r>
            <a:r>
              <a:rPr lang="en-US" altLang="zh-CN">
                <a:solidFill>
                  <a:srgbClr val="000000"/>
                </a:solidFill>
                <a:latin typeface="Times New Roman" panose="02020603050405020304" pitchFamily="18" charset="0"/>
                <a:cs typeface="Times New Roman" panose="02020603050405020304" pitchFamily="18" charset="0"/>
              </a:rPr>
              <a:t>(Lance</a:t>
            </a:r>
            <a:r>
              <a:rPr lang="zh-CN" altLang="en-US">
                <a:solidFill>
                  <a:srgbClr val="000000"/>
                </a:solidFill>
                <a:latin typeface="Times New Roman" panose="02020603050405020304" pitchFamily="18" charset="0"/>
                <a:cs typeface="Times New Roman" panose="02020603050405020304" pitchFamily="18" charset="0"/>
              </a:rPr>
              <a:t>和</a:t>
            </a:r>
            <a:r>
              <a:rPr lang="en-US" altLang="zh-CN">
                <a:solidFill>
                  <a:srgbClr val="000000"/>
                </a:solidFill>
                <a:latin typeface="Times New Roman" panose="02020603050405020304" pitchFamily="18" charset="0"/>
                <a:cs typeface="Times New Roman" panose="02020603050405020304" pitchFamily="18" charset="0"/>
              </a:rPr>
              <a:t>Williams)</a:t>
            </a:r>
            <a:r>
              <a:rPr lang="zh-CN" altLang="en-US">
                <a:solidFill>
                  <a:srgbClr val="000000"/>
                </a:solidFill>
                <a:latin typeface="Times New Roman" panose="02020603050405020304" pitchFamily="18" charset="0"/>
                <a:cs typeface="Times New Roman" panose="02020603050405020304" pitchFamily="18" charset="0"/>
              </a:rPr>
              <a:t>距离</a:t>
            </a:r>
          </a:p>
          <a:p>
            <a:pPr eaLnBrk="1" hangingPunct="1">
              <a:lnSpc>
                <a:spcPct val="150000"/>
              </a:lnSpc>
            </a:pPr>
            <a:r>
              <a:rPr lang="en-US" altLang="zh-CN">
                <a:solidFill>
                  <a:srgbClr val="000000"/>
                </a:solidFill>
                <a:latin typeface="Times New Roman" panose="02020603050405020304" pitchFamily="18" charset="0"/>
                <a:cs typeface="Times New Roman" panose="02020603050405020304" pitchFamily="18" charset="0"/>
              </a:rPr>
              <a:t>3.</a:t>
            </a:r>
            <a:r>
              <a:rPr lang="zh-CN" altLang="en-US">
                <a:solidFill>
                  <a:srgbClr val="000000"/>
                </a:solidFill>
                <a:latin typeface="Times New Roman" panose="02020603050405020304" pitchFamily="18" charset="0"/>
                <a:cs typeface="Times New Roman" panose="02020603050405020304" pitchFamily="18" charset="0"/>
              </a:rPr>
              <a:t>切比雪夫</a:t>
            </a:r>
            <a:r>
              <a:rPr lang="en-US" altLang="zh-CN">
                <a:solidFill>
                  <a:srgbClr val="000000"/>
                </a:solidFill>
                <a:latin typeface="Times New Roman" panose="02020603050405020304" pitchFamily="18" charset="0"/>
                <a:cs typeface="Times New Roman" panose="02020603050405020304" pitchFamily="18" charset="0"/>
              </a:rPr>
              <a:t>(Chebychev)</a:t>
            </a:r>
            <a:r>
              <a:rPr lang="zh-CN" altLang="en-US">
                <a:solidFill>
                  <a:srgbClr val="000000"/>
                </a:solidFill>
                <a:latin typeface="Times New Roman" panose="02020603050405020304" pitchFamily="18" charset="0"/>
                <a:cs typeface="Times New Roman" panose="02020603050405020304" pitchFamily="18" charset="0"/>
              </a:rPr>
              <a:t>距离</a:t>
            </a:r>
            <a:endParaRPr lang="en-US" altLang="zh-CN">
              <a:solidFill>
                <a:srgbClr val="000000"/>
              </a:solidFill>
              <a:latin typeface="Times New Roman" panose="02020603050405020304" pitchFamily="18" charset="0"/>
              <a:cs typeface="Times New Roman" panose="02020603050405020304" pitchFamily="18" charset="0"/>
            </a:endParaRPr>
          </a:p>
          <a:p>
            <a:pPr eaLnBrk="1" hangingPunct="1">
              <a:lnSpc>
                <a:spcPct val="150000"/>
              </a:lnSpc>
            </a:pPr>
            <a:r>
              <a:rPr lang="en-US" altLang="zh-CN">
                <a:solidFill>
                  <a:srgbClr val="000000"/>
                </a:solidFill>
                <a:latin typeface="Times New Roman" panose="02020603050405020304" pitchFamily="18" charset="0"/>
                <a:cs typeface="Times New Roman" panose="02020603050405020304" pitchFamily="18" charset="0"/>
              </a:rPr>
              <a:t>4.</a:t>
            </a:r>
            <a:r>
              <a:rPr lang="zh-CN" altLang="en-US">
                <a:solidFill>
                  <a:srgbClr val="000000"/>
                </a:solidFill>
                <a:latin typeface="Times New Roman" panose="02020603050405020304" pitchFamily="18" charset="0"/>
                <a:cs typeface="Times New Roman" panose="02020603050405020304" pitchFamily="18" charset="0"/>
              </a:rPr>
              <a:t>明考夫斯基</a:t>
            </a:r>
            <a:r>
              <a:rPr lang="en-US" altLang="zh-CN">
                <a:solidFill>
                  <a:srgbClr val="000000"/>
                </a:solidFill>
                <a:latin typeface="Times New Roman" panose="02020603050405020304" pitchFamily="18" charset="0"/>
                <a:cs typeface="Times New Roman" panose="02020603050405020304" pitchFamily="18" charset="0"/>
              </a:rPr>
              <a:t>(Minkowski)</a:t>
            </a:r>
            <a:r>
              <a:rPr lang="zh-CN" altLang="en-US">
                <a:solidFill>
                  <a:srgbClr val="000000"/>
                </a:solidFill>
                <a:latin typeface="Times New Roman" panose="02020603050405020304" pitchFamily="18" charset="0"/>
                <a:cs typeface="Times New Roman" panose="02020603050405020304" pitchFamily="18" charset="0"/>
              </a:rPr>
              <a:t>距离</a:t>
            </a:r>
            <a:endParaRPr lang="en-US" altLang="zh-CN">
              <a:solidFill>
                <a:srgbClr val="000000"/>
              </a:solidFill>
              <a:latin typeface="Times New Roman" panose="02020603050405020304" pitchFamily="18" charset="0"/>
              <a:cs typeface="Times New Roman" panose="02020603050405020304" pitchFamily="18" charset="0"/>
            </a:endParaRPr>
          </a:p>
          <a:p>
            <a:pPr eaLnBrk="1" hangingPunct="1">
              <a:lnSpc>
                <a:spcPct val="150000"/>
              </a:lnSpc>
            </a:pPr>
            <a:r>
              <a:rPr lang="en-US" altLang="zh-CN">
                <a:solidFill>
                  <a:srgbClr val="000000"/>
                </a:solidFill>
                <a:latin typeface="Times New Roman" panose="02020603050405020304" pitchFamily="18" charset="0"/>
                <a:cs typeface="Times New Roman" panose="02020603050405020304" pitchFamily="18" charset="0"/>
              </a:rPr>
              <a:t>5.</a:t>
            </a:r>
            <a:r>
              <a:rPr lang="zh-CN" altLang="en-US">
                <a:solidFill>
                  <a:srgbClr val="000000"/>
                </a:solidFill>
                <a:latin typeface="Times New Roman" panose="02020603050405020304" pitchFamily="18" charset="0"/>
                <a:cs typeface="Times New Roman" panose="02020603050405020304" pitchFamily="18" charset="0"/>
              </a:rPr>
              <a:t>马氏</a:t>
            </a:r>
            <a:r>
              <a:rPr lang="en-US" altLang="zh-CN">
                <a:solidFill>
                  <a:srgbClr val="000000"/>
                </a:solidFill>
                <a:latin typeface="Times New Roman" panose="02020603050405020304" pitchFamily="18" charset="0"/>
                <a:cs typeface="Times New Roman" panose="02020603050405020304" pitchFamily="18" charset="0"/>
              </a:rPr>
              <a:t>(Mahalanobis)</a:t>
            </a:r>
            <a:r>
              <a:rPr lang="zh-CN" altLang="en-US">
                <a:solidFill>
                  <a:srgbClr val="000000"/>
                </a:solidFill>
                <a:latin typeface="Times New Roman" panose="02020603050405020304" pitchFamily="18" charset="0"/>
                <a:cs typeface="Times New Roman" panose="02020603050405020304" pitchFamily="18" charset="0"/>
              </a:rPr>
              <a:t>距离</a:t>
            </a:r>
          </a:p>
        </p:txBody>
      </p:sp>
    </p:spTree>
    <p:extLst>
      <p:ext uri="{BB962C8B-B14F-4D97-AF65-F5344CB8AC3E}">
        <p14:creationId xmlns:p14="http://schemas.microsoft.com/office/powerpoint/2010/main" val="2368984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表格 13313"/>
          <p:cNvGraphicFramePr/>
          <p:nvPr/>
        </p:nvGraphicFramePr>
        <p:xfrm>
          <a:off x="2438401" y="914400"/>
          <a:ext cx="7921625" cy="5672138"/>
        </p:xfrm>
        <a:graphic>
          <a:graphicData uri="http://schemas.openxmlformats.org/drawingml/2006/table">
            <a:tbl>
              <a:tblPr/>
              <a:tblGrid>
                <a:gridCol w="4105275">
                  <a:extLst>
                    <a:ext uri="{9D8B030D-6E8A-4147-A177-3AD203B41FA5}">
                      <a16:colId xmlns:a16="http://schemas.microsoft.com/office/drawing/2014/main" val="20000"/>
                    </a:ext>
                  </a:extLst>
                </a:gridCol>
                <a:gridCol w="3816350">
                  <a:extLst>
                    <a:ext uri="{9D8B030D-6E8A-4147-A177-3AD203B41FA5}">
                      <a16:colId xmlns:a16="http://schemas.microsoft.com/office/drawing/2014/main" val="20001"/>
                    </a:ext>
                  </a:extLst>
                </a:gridCol>
              </a:tblGrid>
              <a:tr h="129540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eaLnBrk="1" hangingPunct="1">
                        <a:spcBef>
                          <a:spcPct val="20000"/>
                        </a:spcBef>
                        <a:buNone/>
                      </a:pPr>
                      <a:r>
                        <a:rPr lang="en-US" altLang="x-none" sz="2800" b="1" dirty="0"/>
                        <a:t> Euclidean</a:t>
                      </a:r>
                      <a:r>
                        <a:rPr lang="zh-CN" altLang="en-US" sz="2800" b="1" dirty="0"/>
                        <a:t>距离</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00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eaLnBrk="1" hangingPunct="1">
                        <a:spcBef>
                          <a:spcPct val="20000"/>
                        </a:spcBef>
                        <a:buNone/>
                      </a:pPr>
                      <a:endParaRPr sz="2800">
                        <a:solidFill>
                          <a:schemeClr val="bg1"/>
                        </a:solidFill>
                        <a:effectLst>
                          <a:outerShdw blurRad="38100" dist="38100" dir="2700000">
                            <a:srgbClr val="000000"/>
                          </a:outerShdw>
                        </a:effectLst>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extLst>
                  <a:ext uri="{0D108BD9-81ED-4DB2-BD59-A6C34878D82A}">
                    <a16:rowId xmlns:a16="http://schemas.microsoft.com/office/drawing/2014/main" val="10000"/>
                  </a:ext>
                </a:extLst>
              </a:tr>
              <a:tr h="106680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eaLnBrk="1" hangingPunct="1">
                        <a:spcBef>
                          <a:spcPct val="20000"/>
                        </a:spcBef>
                        <a:buNone/>
                      </a:pPr>
                      <a:r>
                        <a:rPr lang="en-US" altLang="x-none" sz="2800" b="1" dirty="0"/>
                        <a:t>Lance&amp;Williams</a:t>
                      </a:r>
                      <a:r>
                        <a:rPr lang="zh-CN" altLang="en-US" sz="2800" b="1" dirty="0"/>
                        <a:t>距离</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00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eaLnBrk="1" hangingPunct="1">
                        <a:spcBef>
                          <a:spcPct val="20000"/>
                        </a:spcBef>
                        <a:buNone/>
                      </a:pPr>
                      <a:endParaRPr sz="2800">
                        <a:solidFill>
                          <a:schemeClr val="bg1"/>
                        </a:solidFill>
                        <a:effectLst>
                          <a:outerShdw blurRad="38100" dist="38100" dir="2700000">
                            <a:srgbClr val="000000"/>
                          </a:outerShdw>
                        </a:effectLst>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extLst>
                  <a:ext uri="{0D108BD9-81ED-4DB2-BD59-A6C34878D82A}">
                    <a16:rowId xmlns:a16="http://schemas.microsoft.com/office/drawing/2014/main" val="10001"/>
                  </a:ext>
                </a:extLst>
              </a:tr>
              <a:tr h="903288">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eaLnBrk="1" hangingPunct="1">
                        <a:spcBef>
                          <a:spcPct val="20000"/>
                        </a:spcBef>
                        <a:buNone/>
                      </a:pPr>
                      <a:r>
                        <a:rPr lang="en-US" altLang="x-none" sz="2800" b="1" dirty="0"/>
                        <a:t>Chebychev</a:t>
                      </a:r>
                      <a:r>
                        <a:rPr lang="zh-CN" altLang="en-US" sz="2800" b="1" dirty="0"/>
                        <a:t>距离</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00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eaLnBrk="1" hangingPunct="1">
                        <a:spcBef>
                          <a:spcPct val="20000"/>
                        </a:spcBef>
                        <a:buNone/>
                      </a:pPr>
                      <a:endParaRPr sz="2800">
                        <a:solidFill>
                          <a:schemeClr val="bg1"/>
                        </a:solidFill>
                        <a:effectLst>
                          <a:outerShdw blurRad="38100" dist="38100" dir="2700000">
                            <a:srgbClr val="000000"/>
                          </a:outerShdw>
                        </a:effectLst>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extLst>
                  <a:ext uri="{0D108BD9-81ED-4DB2-BD59-A6C34878D82A}">
                    <a16:rowId xmlns:a16="http://schemas.microsoft.com/office/drawing/2014/main" val="10002"/>
                  </a:ext>
                </a:extLst>
              </a:tr>
              <a:tr h="1203325">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eaLnBrk="1" hangingPunct="1">
                        <a:spcBef>
                          <a:spcPct val="20000"/>
                        </a:spcBef>
                        <a:buNone/>
                      </a:pPr>
                      <a:r>
                        <a:rPr lang="en-US" altLang="x-none" sz="2800" b="1" dirty="0"/>
                        <a:t>Minkovski</a:t>
                      </a:r>
                      <a:r>
                        <a:rPr lang="zh-CN" altLang="en-US" sz="2800" b="1" dirty="0"/>
                        <a:t>距离</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00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eaLnBrk="1" hangingPunct="1">
                        <a:spcBef>
                          <a:spcPct val="20000"/>
                        </a:spcBef>
                        <a:buNone/>
                      </a:pPr>
                      <a:endParaRPr sz="2800">
                        <a:solidFill>
                          <a:schemeClr val="bg1"/>
                        </a:solidFill>
                        <a:effectLst>
                          <a:outerShdw blurRad="38100" dist="38100" dir="2700000">
                            <a:srgbClr val="000000"/>
                          </a:outerShdw>
                        </a:effectLst>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extLst>
                  <a:ext uri="{0D108BD9-81ED-4DB2-BD59-A6C34878D82A}">
                    <a16:rowId xmlns:a16="http://schemas.microsoft.com/office/drawing/2014/main" val="10003"/>
                  </a:ext>
                </a:extLst>
              </a:tr>
              <a:tr h="1203325">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eaLnBrk="1" hangingPunct="1">
                        <a:spcBef>
                          <a:spcPct val="20000"/>
                        </a:spcBef>
                        <a:buNone/>
                      </a:pPr>
                      <a:r>
                        <a:rPr lang="en-US" altLang="x-none" sz="2800" b="1" dirty="0"/>
                        <a:t>Mahalanobis</a:t>
                      </a:r>
                      <a:r>
                        <a:rPr lang="zh-CN" altLang="en-US" sz="2800" b="1" dirty="0">
                          <a:solidFill>
                            <a:srgbClr val="000000"/>
                          </a:solidFill>
                          <a:latin typeface="Times New Roman" pitchFamily="2" charset="0"/>
                          <a:ea typeface="Times New Roman" pitchFamily="2" charset="0"/>
                        </a:rPr>
                        <a:t>距离</a:t>
                      </a:r>
                    </a:p>
                    <a:p>
                      <a:pPr marL="0" lvl="0" indent="0" eaLnBrk="1" hangingPunct="1">
                        <a:spcBef>
                          <a:spcPct val="20000"/>
                        </a:spcBef>
                        <a:buNone/>
                      </a:pPr>
                      <a:endParaRPr lang="zh-CN" altLang="en-US" sz="2800" b="1" dirty="0"/>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00FF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eaLnBrk="1" hangingPunct="1">
                        <a:spcBef>
                          <a:spcPct val="20000"/>
                        </a:spcBef>
                        <a:buNone/>
                      </a:pPr>
                      <a:endParaRPr sz="2800">
                        <a:solidFill>
                          <a:schemeClr val="bg1"/>
                        </a:solidFill>
                        <a:effectLst>
                          <a:outerShdw blurRad="38100" dist="38100" dir="2700000">
                            <a:srgbClr val="000000"/>
                          </a:outerShdw>
                        </a:effectLst>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99">
                        <a:alpha val="100000"/>
                      </a:srgbClr>
                    </a:solidFill>
                  </a:tcPr>
                </a:tc>
                <a:extLst>
                  <a:ext uri="{0D108BD9-81ED-4DB2-BD59-A6C34878D82A}">
                    <a16:rowId xmlns:a16="http://schemas.microsoft.com/office/drawing/2014/main" val="10004"/>
                  </a:ext>
                </a:extLst>
              </a:tr>
            </a:tbl>
          </a:graphicData>
        </a:graphic>
      </p:graphicFrame>
      <p:graphicFrame>
        <p:nvGraphicFramePr>
          <p:cNvPr id="13333" name="对象 13333"/>
          <p:cNvGraphicFramePr>
            <a:graphicFrameLocks noChangeAspect="1"/>
          </p:cNvGraphicFramePr>
          <p:nvPr/>
        </p:nvGraphicFramePr>
        <p:xfrm>
          <a:off x="7010401" y="990600"/>
          <a:ext cx="2016125" cy="1123950"/>
        </p:xfrm>
        <a:graphic>
          <a:graphicData uri="http://schemas.openxmlformats.org/presentationml/2006/ole">
            <mc:AlternateContent xmlns:mc="http://schemas.openxmlformats.org/markup-compatibility/2006">
              <mc:Choice xmlns:v="urn:schemas-microsoft-com:vml" Requires="v">
                <p:oleObj spid="_x0000_s301058" r:id="rId3" imgW="940117" imgH="482917" progId="Equation.3">
                  <p:embed/>
                </p:oleObj>
              </mc:Choice>
              <mc:Fallback>
                <p:oleObj r:id="rId3" imgW="940117" imgH="482917" progId="Equation.3">
                  <p:embed/>
                  <p:pic>
                    <p:nvPicPr>
                      <p:cNvPr id="13333" name="对象 133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1" y="990600"/>
                        <a:ext cx="201612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334" name="对象 13334"/>
          <p:cNvGraphicFramePr>
            <a:graphicFrameLocks noChangeAspect="1"/>
          </p:cNvGraphicFramePr>
          <p:nvPr/>
        </p:nvGraphicFramePr>
        <p:xfrm>
          <a:off x="7010401" y="3352801"/>
          <a:ext cx="1724025" cy="582613"/>
        </p:xfrm>
        <a:graphic>
          <a:graphicData uri="http://schemas.openxmlformats.org/presentationml/2006/ole">
            <mc:AlternateContent xmlns:mc="http://schemas.openxmlformats.org/markup-compatibility/2006">
              <mc:Choice xmlns:v="urn:schemas-microsoft-com:vml" Requires="v">
                <p:oleObj spid="_x0000_s301059" r:id="rId5" imgW="762317" imgH="254317" progId="Equation.3">
                  <p:embed/>
                </p:oleObj>
              </mc:Choice>
              <mc:Fallback>
                <p:oleObj r:id="rId5" imgW="762317" imgH="254317" progId="Equation.3">
                  <p:embed/>
                  <p:pic>
                    <p:nvPicPr>
                      <p:cNvPr id="13334" name="对象 133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0401" y="3352801"/>
                        <a:ext cx="1724025"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335" name="对象 13335"/>
          <p:cNvGraphicFramePr>
            <a:graphicFrameLocks noChangeAspect="1"/>
          </p:cNvGraphicFramePr>
          <p:nvPr/>
        </p:nvGraphicFramePr>
        <p:xfrm>
          <a:off x="7010401" y="4191001"/>
          <a:ext cx="2016125" cy="1116013"/>
        </p:xfrm>
        <a:graphic>
          <a:graphicData uri="http://schemas.openxmlformats.org/presentationml/2006/ole">
            <mc:AlternateContent xmlns:mc="http://schemas.openxmlformats.org/markup-compatibility/2006">
              <mc:Choice xmlns:v="urn:schemas-microsoft-com:vml" Requires="v">
                <p:oleObj spid="_x0000_s301060" r:id="rId7" imgW="876998" imgH="483127" progId="Equation.3">
                  <p:embed/>
                </p:oleObj>
              </mc:Choice>
              <mc:Fallback>
                <p:oleObj r:id="rId7" imgW="876998" imgH="483127" progId="Equation.3">
                  <p:embed/>
                  <p:pic>
                    <p:nvPicPr>
                      <p:cNvPr id="13335" name="对象 133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0401" y="4191001"/>
                        <a:ext cx="2016125"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336" name="对象 13336"/>
          <p:cNvGraphicFramePr>
            <a:graphicFrameLocks noChangeAspect="1"/>
          </p:cNvGraphicFramePr>
          <p:nvPr/>
        </p:nvGraphicFramePr>
        <p:xfrm>
          <a:off x="7162801" y="2209800"/>
          <a:ext cx="1535113" cy="990600"/>
        </p:xfrm>
        <a:graphic>
          <a:graphicData uri="http://schemas.openxmlformats.org/presentationml/2006/ole">
            <mc:AlternateContent xmlns:mc="http://schemas.openxmlformats.org/markup-compatibility/2006">
              <mc:Choice xmlns:v="urn:schemas-microsoft-com:vml" Requires="v">
                <p:oleObj spid="_x0000_s301061" r:id="rId9" imgW="1714817" imgH="1105217" progId="Equation.DSMT4">
                  <p:embed/>
                </p:oleObj>
              </mc:Choice>
              <mc:Fallback>
                <p:oleObj r:id="rId9" imgW="1714817" imgH="1105217" progId="Equation.DSMT4">
                  <p:embed/>
                  <p:pic>
                    <p:nvPicPr>
                      <p:cNvPr id="13336" name="对象 133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62801" y="2209800"/>
                        <a:ext cx="153511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337" name="对象 13337"/>
          <p:cNvGraphicFramePr>
            <a:graphicFrameLocks noChangeAspect="1"/>
          </p:cNvGraphicFramePr>
          <p:nvPr/>
        </p:nvGraphicFramePr>
        <p:xfrm>
          <a:off x="6705600" y="5638800"/>
          <a:ext cx="3454400" cy="838200"/>
        </p:xfrm>
        <a:graphic>
          <a:graphicData uri="http://schemas.openxmlformats.org/presentationml/2006/ole">
            <mc:AlternateContent xmlns:mc="http://schemas.openxmlformats.org/markup-compatibility/2006">
              <mc:Choice xmlns:v="urn:schemas-microsoft-com:vml" Requires="v">
                <p:oleObj spid="_x0000_s301062" r:id="rId11" imgW="3454717" imgH="838517" progId="Equation.DSMT4">
                  <p:embed/>
                </p:oleObj>
              </mc:Choice>
              <mc:Fallback>
                <p:oleObj r:id="rId11" imgW="3454717" imgH="838517" progId="Equation.DSMT4">
                  <p:embed/>
                  <p:pic>
                    <p:nvPicPr>
                      <p:cNvPr id="13337" name="对象 133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05600" y="5638800"/>
                        <a:ext cx="3454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1036721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883</TotalTime>
  <Words>3665</Words>
  <Application>Microsoft Office PowerPoint</Application>
  <PresentationFormat>宽屏</PresentationFormat>
  <Paragraphs>788</Paragraphs>
  <Slides>74</Slides>
  <Notes>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74</vt:i4>
      </vt:variant>
    </vt:vector>
  </HeadingPairs>
  <TitlesOfParts>
    <vt:vector size="87" baseType="lpstr">
      <vt:lpstr>黑体</vt:lpstr>
      <vt:lpstr>宋体</vt:lpstr>
      <vt:lpstr>微软雅黑</vt:lpstr>
      <vt:lpstr>Arial</vt:lpstr>
      <vt:lpstr>Calibri</vt:lpstr>
      <vt:lpstr>Calibri Light</vt:lpstr>
      <vt:lpstr>Cambria Math</vt:lpstr>
      <vt:lpstr>Courier New</vt:lpstr>
      <vt:lpstr>Times New Roman</vt:lpstr>
      <vt:lpstr>Wingdings</vt:lpstr>
      <vt:lpstr>Office 主题</vt:lpstr>
      <vt:lpstr>Microsoft 公式 3.0</vt:lpstr>
      <vt:lpstr>MathType 7.0 Equation</vt:lpstr>
      <vt:lpstr>PowerPoint 演示文稿</vt:lpstr>
      <vt:lpstr>1  引言</vt:lpstr>
      <vt:lpstr>PowerPoint 演示文稿</vt:lpstr>
      <vt:lpstr>2  距离和相似系数</vt:lpstr>
      <vt:lpstr>变量的测量尺度</vt:lpstr>
      <vt:lpstr>一、距离</vt:lpstr>
      <vt:lpstr>距离dij一般应满足的四个条件</vt:lpstr>
      <vt:lpstr>常用的距离</vt:lpstr>
      <vt:lpstr>PowerPoint 演示文稿</vt:lpstr>
      <vt:lpstr>1.明考夫斯基距离</vt:lpstr>
      <vt:lpstr>对各变量的数据作标准化处理</vt:lpstr>
      <vt:lpstr>2.兰氏距离</vt:lpstr>
      <vt:lpstr>3.马氏距离</vt:lpstr>
      <vt:lpstr>名义尺度变量的一种距离定义</vt:lpstr>
      <vt:lpstr>二、相似系数</vt:lpstr>
      <vt:lpstr>相似系数一般需满足的条件</vt:lpstr>
      <vt:lpstr>两个向量的夹角余弦</vt:lpstr>
      <vt:lpstr>1.夹角余弦</vt:lpstr>
      <vt:lpstr>2.相关系数</vt:lpstr>
      <vt:lpstr>PowerPoint 演示文稿</vt:lpstr>
      <vt:lpstr>3  系统聚类法</vt:lpstr>
      <vt:lpstr>一开始每个样品各自作为一类</vt:lpstr>
      <vt:lpstr>一、最短距离法</vt:lpstr>
      <vt:lpstr>最短距离法的聚类步骤</vt:lpstr>
      <vt:lpstr>递推公式的图示理解</vt:lpstr>
      <vt:lpstr>最短距离法的聚类步骤</vt:lpstr>
      <vt:lpstr>PowerPoint 演示文稿</vt:lpstr>
      <vt:lpstr>PowerPoint 演示文稿</vt:lpstr>
      <vt:lpstr>PowerPoint 演示文稿</vt:lpstr>
      <vt:lpstr>PowerPoint 演示文稿</vt:lpstr>
      <vt:lpstr>二、最长距离法</vt:lpstr>
      <vt:lpstr>PowerPoint 演示文稿</vt:lpstr>
      <vt:lpstr>PowerPoint 演示文稿</vt:lpstr>
      <vt:lpstr>异常值的影响</vt:lpstr>
      <vt:lpstr>三、中间距离法</vt:lpstr>
      <vt:lpstr>四、类平均法</vt:lpstr>
      <vt:lpstr>PowerPoint 演示文稿</vt:lpstr>
      <vt:lpstr>PowerPoint 演示文稿</vt:lpstr>
      <vt:lpstr>PowerPoint 演示文稿</vt:lpstr>
      <vt:lpstr>PowerPoint 演示文稿</vt:lpstr>
      <vt:lpstr>PowerPoint 演示文稿</vt:lpstr>
      <vt:lpstr>五、重心法</vt:lpstr>
      <vt:lpstr>PowerPoint 演示文稿</vt:lpstr>
      <vt:lpstr>六、离差平方和法(Ward方法)</vt:lpstr>
      <vt:lpstr>类内离差平方和的几何解释</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七、系统聚类法的统一</vt:lpstr>
      <vt:lpstr>PowerPoint 演示文稿</vt:lpstr>
      <vt:lpstr>单调性</vt:lpstr>
      <vt:lpstr>八、类的个数</vt:lpstr>
      <vt:lpstr>8.1 给定一个阈值T</vt:lpstr>
      <vt:lpstr>8.2 观测样品的散点图</vt:lpstr>
      <vt:lpstr>从散点图中进行主观聚类</vt:lpstr>
      <vt:lpstr>寻找“自然的”类</vt:lpstr>
      <vt:lpstr>8.3 使用统计量</vt:lpstr>
      <vt:lpstr>4 动态聚类法</vt:lpstr>
      <vt:lpstr>k均值法的基本步骤</vt:lpstr>
      <vt:lpstr>PowerPoint 演示文稿</vt:lpstr>
      <vt:lpstr>PowerPoint 演示文稿</vt:lpstr>
      <vt:lpstr>PowerPoint 演示文稿</vt:lpstr>
      <vt:lpstr>PowerPoint 演示文稿</vt:lpstr>
      <vt:lpstr>例6.4.2</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春田花花杂货铺</dc:creator>
  <cp:keywords>www.51pptmoban.com</cp:keywords>
  <cp:lastModifiedBy>杨炜明</cp:lastModifiedBy>
  <cp:revision>95</cp:revision>
  <dcterms:created xsi:type="dcterms:W3CDTF">2017-04-26T08:43:40Z</dcterms:created>
  <dcterms:modified xsi:type="dcterms:W3CDTF">2021-01-03T12:10:20Z</dcterms:modified>
</cp:coreProperties>
</file>