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2472512"/>
            <a:ext cx="7706360" cy="739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547" y="134696"/>
            <a:ext cx="3804285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3225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Afr9DeQnUd65qH2bRd-rIeBx0x1NMI6WNITGJLl9r-0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2472512"/>
            <a:ext cx="58235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5370" algn="l"/>
              </a:tabLst>
            </a:pPr>
            <a:r>
              <a:rPr sz="4800" dirty="0">
                <a:solidFill>
                  <a:srgbClr val="0070C0"/>
                </a:solidFill>
                <a:latin typeface="Trebuchet MS"/>
                <a:cs typeface="Trebuchet MS"/>
              </a:rPr>
              <a:t>DS </a:t>
            </a:r>
            <a:r>
              <a:rPr sz="4800" dirty="0" smtClean="0">
                <a:solidFill>
                  <a:srgbClr val="0070C0"/>
                </a:solidFill>
                <a:latin typeface="Trebuchet MS"/>
                <a:cs typeface="Trebuchet MS"/>
              </a:rPr>
              <a:t>201</a:t>
            </a:r>
            <a:r>
              <a:rPr lang="en-US" sz="4800" dirty="0" smtClean="0">
                <a:solidFill>
                  <a:srgbClr val="0070C0"/>
                </a:solidFill>
                <a:latin typeface="Trebuchet MS"/>
                <a:cs typeface="Trebuchet MS"/>
              </a:rPr>
              <a:t>7</a:t>
            </a:r>
            <a:r>
              <a:rPr sz="4800" dirty="0">
                <a:solidFill>
                  <a:srgbClr val="0070C0"/>
                </a:solidFill>
                <a:latin typeface="Trebuchet MS"/>
                <a:cs typeface="Trebuchet MS"/>
              </a:rPr>
              <a:t>	Final</a:t>
            </a:r>
            <a:r>
              <a:rPr sz="4800" spc="-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4800" spc="-40" dirty="0">
                <a:solidFill>
                  <a:srgbClr val="0070C0"/>
                </a:solidFill>
                <a:latin typeface="Trebuchet MS"/>
                <a:cs typeface="Trebuchet MS"/>
              </a:rPr>
              <a:t>Project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995" y="3903713"/>
            <a:ext cx="211010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65" dirty="0">
                <a:solidFill>
                  <a:srgbClr val="888888"/>
                </a:solidFill>
                <a:latin typeface="Trebuchet MS"/>
                <a:cs typeface="Trebuchet MS"/>
              </a:rPr>
              <a:t>Taipei</a:t>
            </a:r>
            <a:r>
              <a:rPr sz="2800" spc="-7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Trebuchet MS"/>
                <a:cs typeface="Trebuchet MS"/>
              </a:rPr>
              <a:t>U-bike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8900" y="2273300"/>
            <a:ext cx="18669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564" y="1074813"/>
            <a:ext cx="186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30" dirty="0">
                <a:latin typeface="Lucida Sans Unicode"/>
                <a:cs typeface="Lucida Sans Unicode"/>
              </a:rPr>
              <a:t>◆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ts val="2900"/>
              </a:lnSpc>
            </a:pPr>
            <a:r>
              <a:rPr dirty="0"/>
              <a:t>For </a:t>
            </a:r>
            <a:r>
              <a:rPr dirty="0">
                <a:solidFill>
                  <a:srgbClr val="FF0000"/>
                </a:solidFill>
              </a:rPr>
              <a:t>each </a:t>
            </a:r>
            <a:r>
              <a:rPr spc="-35" dirty="0"/>
              <a:t>MRT </a:t>
            </a:r>
            <a:r>
              <a:rPr dirty="0"/>
              <a:t>Station, </a:t>
            </a:r>
            <a:r>
              <a:rPr spc="-5" dirty="0"/>
              <a:t>we will </a:t>
            </a:r>
            <a:r>
              <a:rPr dirty="0"/>
              <a:t>keep </a:t>
            </a:r>
            <a:r>
              <a:rPr spc="-5" dirty="0">
                <a:solidFill>
                  <a:srgbClr val="FF0000"/>
                </a:solidFill>
              </a:rPr>
              <a:t>five heaps  (HElectric, </a:t>
            </a:r>
            <a:r>
              <a:rPr spc="-55" dirty="0">
                <a:solidFill>
                  <a:srgbClr val="FF0000"/>
                </a:solidFill>
              </a:rPr>
              <a:t>HLady, </a:t>
            </a:r>
            <a:r>
              <a:rPr spc="-25" dirty="0">
                <a:solidFill>
                  <a:srgbClr val="FF0000"/>
                </a:solidFill>
              </a:rPr>
              <a:t>HRoad, </a:t>
            </a:r>
            <a:r>
              <a:rPr spc="-5" dirty="0">
                <a:solidFill>
                  <a:srgbClr val="FF0000"/>
                </a:solidFill>
              </a:rPr>
              <a:t>HHybrid, </a:t>
            </a:r>
            <a:r>
              <a:rPr spc="-25" dirty="0">
                <a:solidFill>
                  <a:srgbClr val="FF0000"/>
                </a:solidFill>
              </a:rPr>
              <a:t>HRent) </a:t>
            </a:r>
            <a:r>
              <a:rPr dirty="0"/>
              <a:t>for four  types </a:t>
            </a:r>
            <a:r>
              <a:rPr spc="-5" dirty="0"/>
              <a:t>(Electric, </a:t>
            </a:r>
            <a:r>
              <a:rPr spc="-65" dirty="0"/>
              <a:t>Lady, </a:t>
            </a:r>
            <a:r>
              <a:rPr spc="-30" dirty="0"/>
              <a:t>Road </a:t>
            </a:r>
            <a:r>
              <a:rPr spc="-5" dirty="0"/>
              <a:t>and </a:t>
            </a:r>
            <a:r>
              <a:rPr dirty="0"/>
              <a:t>Hybrid) </a:t>
            </a:r>
            <a:r>
              <a:rPr spc="-5" dirty="0"/>
              <a:t>of </a:t>
            </a:r>
            <a:r>
              <a:rPr dirty="0"/>
              <a:t>bikes </a:t>
            </a:r>
            <a:r>
              <a:rPr spc="-5" dirty="0"/>
              <a:t>and  </a:t>
            </a:r>
            <a:r>
              <a:rPr dirty="0"/>
              <a:t>rented</a:t>
            </a:r>
            <a:r>
              <a:rPr spc="-85" dirty="0"/>
              <a:t> </a:t>
            </a:r>
            <a:r>
              <a:rPr spc="-5" dirty="0"/>
              <a:t>ones.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564" y="4108589"/>
            <a:ext cx="18605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30" dirty="0">
                <a:latin typeface="Lucida Sans Unicode"/>
                <a:cs typeface="Lucida Sans Unicode"/>
              </a:rPr>
              <a:t>◆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464" y="4063339"/>
            <a:ext cx="704469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00"/>
              </a:lnSpc>
            </a:pPr>
            <a:r>
              <a:rPr sz="2500" dirty="0">
                <a:latin typeface="Trebuchet MS"/>
                <a:cs typeface="Trebuchet MS"/>
              </a:rPr>
              <a:t>The ordering in these heaps is determined by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the  mileage of the bikes </a:t>
            </a:r>
            <a:r>
              <a:rPr sz="2500" spc="-5" dirty="0">
                <a:latin typeface="Trebuchet MS"/>
                <a:cs typeface="Trebuchet MS"/>
              </a:rPr>
              <a:t>(</a:t>
            </a:r>
            <a:r>
              <a:rPr sz="2500" spc="-5" dirty="0">
                <a:solidFill>
                  <a:srgbClr val="FF0000"/>
                </a:solidFill>
                <a:latin typeface="Trebuchet MS"/>
                <a:cs typeface="Trebuchet MS"/>
              </a:rPr>
              <a:t>largest value </a:t>
            </a:r>
            <a:r>
              <a:rPr sz="2500" dirty="0">
                <a:solidFill>
                  <a:srgbClr val="FF0000"/>
                </a:solidFill>
                <a:latin typeface="Trebuchet MS"/>
                <a:cs typeface="Trebuchet MS"/>
              </a:rPr>
              <a:t>on the top of  </a:t>
            </a:r>
            <a:r>
              <a:rPr sz="2500" spc="-5" dirty="0">
                <a:solidFill>
                  <a:srgbClr val="FF0000"/>
                </a:solidFill>
                <a:latin typeface="Trebuchet MS"/>
                <a:cs typeface="Trebuchet MS"/>
              </a:rPr>
              <a:t>heap</a:t>
            </a:r>
            <a:r>
              <a:rPr sz="2500" spc="-5" dirty="0">
                <a:latin typeface="Trebuchet MS"/>
                <a:cs typeface="Trebuchet MS"/>
              </a:rPr>
              <a:t>).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5" dirty="0"/>
              <a:t>Bike</a:t>
            </a:r>
            <a:r>
              <a:rPr sz="3350" spc="-80" dirty="0"/>
              <a:t> </a:t>
            </a:r>
            <a:r>
              <a:rPr sz="3350" spc="-5" dirty="0"/>
              <a:t>class</a:t>
            </a:r>
            <a:endParaRPr sz="3350"/>
          </a:p>
        </p:txBody>
      </p:sp>
      <p:sp>
        <p:nvSpPr>
          <p:cNvPr id="7" name="object 7"/>
          <p:cNvSpPr txBox="1"/>
          <p:nvPr/>
        </p:nvSpPr>
        <p:spPr>
          <a:xfrm>
            <a:off x="356547" y="652246"/>
            <a:ext cx="6286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0000"/>
                </a:solidFill>
                <a:latin typeface="Trebuchet MS"/>
                <a:cs typeface="Trebuchet MS"/>
              </a:rPr>
              <a:t>Heaps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2700" y="2844800"/>
            <a:ext cx="1231900" cy="800100"/>
          </a:xfrm>
          <a:custGeom>
            <a:avLst/>
            <a:gdLst/>
            <a:ahLst/>
            <a:cxnLst/>
            <a:rect l="l" t="t" r="r" b="b"/>
            <a:pathLst>
              <a:path w="1231900" h="800100">
                <a:moveTo>
                  <a:pt x="1097394" y="0"/>
                </a:moveTo>
                <a:lnTo>
                  <a:pt x="137299" y="0"/>
                </a:lnTo>
                <a:lnTo>
                  <a:pt x="95022" y="7286"/>
                </a:lnTo>
                <a:lnTo>
                  <a:pt x="57472" y="27353"/>
                </a:lnTo>
                <a:lnTo>
                  <a:pt x="27331" y="57513"/>
                </a:lnTo>
                <a:lnTo>
                  <a:pt x="7279" y="95079"/>
                </a:lnTo>
                <a:lnTo>
                  <a:pt x="0" y="137363"/>
                </a:lnTo>
                <a:lnTo>
                  <a:pt x="5283" y="665416"/>
                </a:lnTo>
                <a:lnTo>
                  <a:pt x="12013" y="707421"/>
                </a:lnTo>
                <a:lnTo>
                  <a:pt x="30754" y="744322"/>
                </a:lnTo>
                <a:lnTo>
                  <a:pt x="59332" y="773689"/>
                </a:lnTo>
                <a:lnTo>
                  <a:pt x="95572" y="793092"/>
                </a:lnTo>
                <a:lnTo>
                  <a:pt x="137299" y="800100"/>
                </a:lnTo>
                <a:lnTo>
                  <a:pt x="1097394" y="800100"/>
                </a:lnTo>
                <a:lnTo>
                  <a:pt x="1139380" y="793092"/>
                </a:lnTo>
                <a:lnTo>
                  <a:pt x="1176237" y="773689"/>
                </a:lnTo>
                <a:lnTo>
                  <a:pt x="1205552" y="744322"/>
                </a:lnTo>
                <a:lnTo>
                  <a:pt x="1224910" y="707421"/>
                </a:lnTo>
                <a:lnTo>
                  <a:pt x="1231900" y="665416"/>
                </a:lnTo>
                <a:lnTo>
                  <a:pt x="1231900" y="137363"/>
                </a:lnTo>
                <a:lnTo>
                  <a:pt x="1224910" y="95079"/>
                </a:lnTo>
                <a:lnTo>
                  <a:pt x="1205552" y="57513"/>
                </a:lnTo>
                <a:lnTo>
                  <a:pt x="1176237" y="27353"/>
                </a:lnTo>
                <a:lnTo>
                  <a:pt x="1139380" y="7286"/>
                </a:lnTo>
                <a:lnTo>
                  <a:pt x="109739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2705" y="2844797"/>
            <a:ext cx="1231900" cy="800100"/>
          </a:xfrm>
          <a:custGeom>
            <a:avLst/>
            <a:gdLst/>
            <a:ahLst/>
            <a:cxnLst/>
            <a:rect l="l" t="t" r="r" b="b"/>
            <a:pathLst>
              <a:path w="1231900" h="800100">
                <a:moveTo>
                  <a:pt x="5278" y="665420"/>
                </a:moveTo>
                <a:lnTo>
                  <a:pt x="0" y="137366"/>
                </a:lnTo>
                <a:lnTo>
                  <a:pt x="7279" y="95082"/>
                </a:lnTo>
                <a:lnTo>
                  <a:pt x="27329" y="57515"/>
                </a:lnTo>
                <a:lnTo>
                  <a:pt x="57469" y="27354"/>
                </a:lnTo>
                <a:lnTo>
                  <a:pt x="95018" y="7286"/>
                </a:lnTo>
                <a:lnTo>
                  <a:pt x="137295" y="0"/>
                </a:lnTo>
                <a:lnTo>
                  <a:pt x="1097396" y="0"/>
                </a:lnTo>
                <a:lnTo>
                  <a:pt x="1139382" y="7286"/>
                </a:lnTo>
                <a:lnTo>
                  <a:pt x="1176239" y="27354"/>
                </a:lnTo>
                <a:lnTo>
                  <a:pt x="1205553" y="57515"/>
                </a:lnTo>
                <a:lnTo>
                  <a:pt x="1224910" y="95082"/>
                </a:lnTo>
                <a:lnTo>
                  <a:pt x="1231899" y="137366"/>
                </a:lnTo>
                <a:lnTo>
                  <a:pt x="1231899" y="665420"/>
                </a:lnTo>
                <a:lnTo>
                  <a:pt x="1224910" y="707424"/>
                </a:lnTo>
                <a:lnTo>
                  <a:pt x="1205553" y="744324"/>
                </a:lnTo>
                <a:lnTo>
                  <a:pt x="1176239" y="773690"/>
                </a:lnTo>
                <a:lnTo>
                  <a:pt x="1139382" y="793092"/>
                </a:lnTo>
                <a:lnTo>
                  <a:pt x="1097396" y="800099"/>
                </a:lnTo>
                <a:lnTo>
                  <a:pt x="137295" y="800099"/>
                </a:lnTo>
                <a:lnTo>
                  <a:pt x="95567" y="793092"/>
                </a:lnTo>
                <a:lnTo>
                  <a:pt x="59327" y="773690"/>
                </a:lnTo>
                <a:lnTo>
                  <a:pt x="30749" y="744324"/>
                </a:lnTo>
                <a:lnTo>
                  <a:pt x="12008" y="707424"/>
                </a:lnTo>
                <a:lnTo>
                  <a:pt x="5278" y="66542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9565" y="3100158"/>
            <a:ext cx="100139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HElectric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4300" y="2844800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949934" y="0"/>
                </a:moveTo>
                <a:lnTo>
                  <a:pt x="133845" y="0"/>
                </a:lnTo>
                <a:lnTo>
                  <a:pt x="91927" y="7286"/>
                </a:lnTo>
                <a:lnTo>
                  <a:pt x="55234" y="27353"/>
                </a:lnTo>
                <a:lnTo>
                  <a:pt x="26115" y="57513"/>
                </a:lnTo>
                <a:lnTo>
                  <a:pt x="6920" y="95079"/>
                </a:lnTo>
                <a:lnTo>
                  <a:pt x="0" y="137363"/>
                </a:lnTo>
                <a:lnTo>
                  <a:pt x="1828" y="665416"/>
                </a:lnTo>
                <a:lnTo>
                  <a:pt x="8559" y="707421"/>
                </a:lnTo>
                <a:lnTo>
                  <a:pt x="27300" y="744322"/>
                </a:lnTo>
                <a:lnTo>
                  <a:pt x="55878" y="773689"/>
                </a:lnTo>
                <a:lnTo>
                  <a:pt x="92117" y="793092"/>
                </a:lnTo>
                <a:lnTo>
                  <a:pt x="133845" y="800100"/>
                </a:lnTo>
                <a:lnTo>
                  <a:pt x="949934" y="800100"/>
                </a:lnTo>
                <a:lnTo>
                  <a:pt x="991407" y="793092"/>
                </a:lnTo>
                <a:lnTo>
                  <a:pt x="1027039" y="773689"/>
                </a:lnTo>
                <a:lnTo>
                  <a:pt x="1054891" y="744322"/>
                </a:lnTo>
                <a:lnTo>
                  <a:pt x="1073024" y="707421"/>
                </a:lnTo>
                <a:lnTo>
                  <a:pt x="1079500" y="665416"/>
                </a:lnTo>
                <a:lnTo>
                  <a:pt x="1079500" y="137363"/>
                </a:lnTo>
                <a:lnTo>
                  <a:pt x="1073024" y="95079"/>
                </a:lnTo>
                <a:lnTo>
                  <a:pt x="1054891" y="57513"/>
                </a:lnTo>
                <a:lnTo>
                  <a:pt x="1027039" y="27353"/>
                </a:lnTo>
                <a:lnTo>
                  <a:pt x="991407" y="7286"/>
                </a:lnTo>
                <a:lnTo>
                  <a:pt x="94993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4298" y="2844797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1830" y="665420"/>
                </a:moveTo>
                <a:lnTo>
                  <a:pt x="0" y="137366"/>
                </a:lnTo>
                <a:lnTo>
                  <a:pt x="6920" y="95082"/>
                </a:lnTo>
                <a:lnTo>
                  <a:pt x="26115" y="57515"/>
                </a:lnTo>
                <a:lnTo>
                  <a:pt x="55235" y="27354"/>
                </a:lnTo>
                <a:lnTo>
                  <a:pt x="91929" y="7286"/>
                </a:lnTo>
                <a:lnTo>
                  <a:pt x="133847" y="0"/>
                </a:lnTo>
                <a:lnTo>
                  <a:pt x="949933" y="0"/>
                </a:lnTo>
                <a:lnTo>
                  <a:pt x="991405" y="7286"/>
                </a:lnTo>
                <a:lnTo>
                  <a:pt x="1027038" y="27354"/>
                </a:lnTo>
                <a:lnTo>
                  <a:pt x="1054890" y="57515"/>
                </a:lnTo>
                <a:lnTo>
                  <a:pt x="1073024" y="95082"/>
                </a:lnTo>
                <a:lnTo>
                  <a:pt x="1079500" y="137366"/>
                </a:lnTo>
                <a:lnTo>
                  <a:pt x="1079500" y="665420"/>
                </a:lnTo>
                <a:lnTo>
                  <a:pt x="1073024" y="707424"/>
                </a:lnTo>
                <a:lnTo>
                  <a:pt x="1054890" y="744324"/>
                </a:lnTo>
                <a:lnTo>
                  <a:pt x="1027038" y="773690"/>
                </a:lnTo>
                <a:lnTo>
                  <a:pt x="991405" y="793092"/>
                </a:lnTo>
                <a:lnTo>
                  <a:pt x="949933" y="800099"/>
                </a:lnTo>
                <a:lnTo>
                  <a:pt x="133847" y="800099"/>
                </a:lnTo>
                <a:lnTo>
                  <a:pt x="92119" y="793092"/>
                </a:lnTo>
                <a:lnTo>
                  <a:pt x="55879" y="773690"/>
                </a:lnTo>
                <a:lnTo>
                  <a:pt x="27301" y="744324"/>
                </a:lnTo>
                <a:lnTo>
                  <a:pt x="8560" y="707424"/>
                </a:lnTo>
                <a:lnTo>
                  <a:pt x="1830" y="66542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3931" y="3100158"/>
            <a:ext cx="6845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HLady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98900" y="2844800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953096" y="0"/>
                </a:moveTo>
                <a:lnTo>
                  <a:pt x="137007" y="0"/>
                </a:lnTo>
                <a:lnTo>
                  <a:pt x="94761" y="7286"/>
                </a:lnTo>
                <a:lnTo>
                  <a:pt x="57283" y="27353"/>
                </a:lnTo>
                <a:lnTo>
                  <a:pt x="27228" y="57513"/>
                </a:lnTo>
                <a:lnTo>
                  <a:pt x="7249" y="95079"/>
                </a:lnTo>
                <a:lnTo>
                  <a:pt x="0" y="137363"/>
                </a:lnTo>
                <a:lnTo>
                  <a:pt x="4991" y="665416"/>
                </a:lnTo>
                <a:lnTo>
                  <a:pt x="11721" y="707421"/>
                </a:lnTo>
                <a:lnTo>
                  <a:pt x="30462" y="744322"/>
                </a:lnTo>
                <a:lnTo>
                  <a:pt x="59040" y="773689"/>
                </a:lnTo>
                <a:lnTo>
                  <a:pt x="95280" y="793092"/>
                </a:lnTo>
                <a:lnTo>
                  <a:pt x="137007" y="800100"/>
                </a:lnTo>
                <a:lnTo>
                  <a:pt x="953096" y="800100"/>
                </a:lnTo>
                <a:lnTo>
                  <a:pt x="1003606" y="789308"/>
                </a:lnTo>
                <a:lnTo>
                  <a:pt x="1043639" y="760099"/>
                </a:lnTo>
                <a:lnTo>
                  <a:pt x="1070002" y="717219"/>
                </a:lnTo>
                <a:lnTo>
                  <a:pt x="1079500" y="665416"/>
                </a:lnTo>
                <a:lnTo>
                  <a:pt x="1079500" y="137363"/>
                </a:lnTo>
                <a:lnTo>
                  <a:pt x="1073353" y="95079"/>
                </a:lnTo>
                <a:lnTo>
                  <a:pt x="1056004" y="57513"/>
                </a:lnTo>
                <a:lnTo>
                  <a:pt x="1029088" y="27353"/>
                </a:lnTo>
                <a:lnTo>
                  <a:pt x="994240" y="7286"/>
                </a:lnTo>
                <a:lnTo>
                  <a:pt x="95309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8894" y="2844797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4996" y="665420"/>
                </a:moveTo>
                <a:lnTo>
                  <a:pt x="0" y="137366"/>
                </a:lnTo>
                <a:lnTo>
                  <a:pt x="7249" y="95082"/>
                </a:lnTo>
                <a:lnTo>
                  <a:pt x="27230" y="57515"/>
                </a:lnTo>
                <a:lnTo>
                  <a:pt x="57287" y="27354"/>
                </a:lnTo>
                <a:lnTo>
                  <a:pt x="94766" y="7286"/>
                </a:lnTo>
                <a:lnTo>
                  <a:pt x="137013" y="0"/>
                </a:lnTo>
                <a:lnTo>
                  <a:pt x="953099" y="0"/>
                </a:lnTo>
                <a:lnTo>
                  <a:pt x="994242" y="7286"/>
                </a:lnTo>
                <a:lnTo>
                  <a:pt x="1029089" y="27354"/>
                </a:lnTo>
                <a:lnTo>
                  <a:pt x="1056005" y="57515"/>
                </a:lnTo>
                <a:lnTo>
                  <a:pt x="1073353" y="95082"/>
                </a:lnTo>
                <a:lnTo>
                  <a:pt x="1079499" y="137366"/>
                </a:lnTo>
                <a:lnTo>
                  <a:pt x="1079499" y="665420"/>
                </a:lnTo>
                <a:lnTo>
                  <a:pt x="1070002" y="717223"/>
                </a:lnTo>
                <a:lnTo>
                  <a:pt x="1043641" y="760101"/>
                </a:lnTo>
                <a:lnTo>
                  <a:pt x="1003608" y="789309"/>
                </a:lnTo>
                <a:lnTo>
                  <a:pt x="953099" y="800099"/>
                </a:lnTo>
                <a:lnTo>
                  <a:pt x="137013" y="800099"/>
                </a:lnTo>
                <a:lnTo>
                  <a:pt x="95286" y="793092"/>
                </a:lnTo>
                <a:lnTo>
                  <a:pt x="59045" y="773690"/>
                </a:lnTo>
                <a:lnTo>
                  <a:pt x="30467" y="744324"/>
                </a:lnTo>
                <a:lnTo>
                  <a:pt x="11726" y="707424"/>
                </a:lnTo>
                <a:lnTo>
                  <a:pt x="4996" y="66542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91368" y="3100158"/>
            <a:ext cx="7054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HRoad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8031" y="2844800"/>
            <a:ext cx="1082675" cy="800100"/>
          </a:xfrm>
          <a:custGeom>
            <a:avLst/>
            <a:gdLst/>
            <a:ahLst/>
            <a:cxnLst/>
            <a:rect l="l" t="t" r="r" b="b"/>
            <a:pathLst>
              <a:path w="1082675" h="800100">
                <a:moveTo>
                  <a:pt x="948105" y="0"/>
                </a:moveTo>
                <a:lnTo>
                  <a:pt x="132016" y="0"/>
                </a:lnTo>
                <a:lnTo>
                  <a:pt x="90577" y="7286"/>
                </a:lnTo>
                <a:lnTo>
                  <a:pt x="55023" y="27353"/>
                </a:lnTo>
                <a:lnTo>
                  <a:pt x="27265" y="57513"/>
                </a:lnTo>
                <a:lnTo>
                  <a:pt x="9210" y="95079"/>
                </a:lnTo>
                <a:lnTo>
                  <a:pt x="2768" y="137363"/>
                </a:lnTo>
                <a:lnTo>
                  <a:pt x="0" y="665416"/>
                </a:lnTo>
                <a:lnTo>
                  <a:pt x="6730" y="707421"/>
                </a:lnTo>
                <a:lnTo>
                  <a:pt x="25471" y="744322"/>
                </a:lnTo>
                <a:lnTo>
                  <a:pt x="54049" y="773689"/>
                </a:lnTo>
                <a:lnTo>
                  <a:pt x="90289" y="793092"/>
                </a:lnTo>
                <a:lnTo>
                  <a:pt x="132016" y="800100"/>
                </a:lnTo>
                <a:lnTo>
                  <a:pt x="948105" y="800100"/>
                </a:lnTo>
                <a:lnTo>
                  <a:pt x="990056" y="793092"/>
                </a:lnTo>
                <a:lnTo>
                  <a:pt x="1026828" y="773689"/>
                </a:lnTo>
                <a:lnTo>
                  <a:pt x="1056041" y="744322"/>
                </a:lnTo>
                <a:lnTo>
                  <a:pt x="1075315" y="707421"/>
                </a:lnTo>
                <a:lnTo>
                  <a:pt x="1082268" y="665416"/>
                </a:lnTo>
                <a:lnTo>
                  <a:pt x="1082268" y="137363"/>
                </a:lnTo>
                <a:lnTo>
                  <a:pt x="1075315" y="95079"/>
                </a:lnTo>
                <a:lnTo>
                  <a:pt x="1056041" y="57513"/>
                </a:lnTo>
                <a:lnTo>
                  <a:pt x="1026828" y="27353"/>
                </a:lnTo>
                <a:lnTo>
                  <a:pt x="990056" y="7286"/>
                </a:lnTo>
                <a:lnTo>
                  <a:pt x="94810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8031" y="2844797"/>
            <a:ext cx="1082675" cy="800100"/>
          </a:xfrm>
          <a:custGeom>
            <a:avLst/>
            <a:gdLst/>
            <a:ahLst/>
            <a:cxnLst/>
            <a:rect l="l" t="t" r="r" b="b"/>
            <a:pathLst>
              <a:path w="1082675" h="800100">
                <a:moveTo>
                  <a:pt x="0" y="665420"/>
                </a:moveTo>
                <a:lnTo>
                  <a:pt x="2767" y="137366"/>
                </a:lnTo>
                <a:lnTo>
                  <a:pt x="9210" y="95082"/>
                </a:lnTo>
                <a:lnTo>
                  <a:pt x="27265" y="57515"/>
                </a:lnTo>
                <a:lnTo>
                  <a:pt x="55024" y="27354"/>
                </a:lnTo>
                <a:lnTo>
                  <a:pt x="90577" y="7286"/>
                </a:lnTo>
                <a:lnTo>
                  <a:pt x="132017" y="0"/>
                </a:lnTo>
                <a:lnTo>
                  <a:pt x="948103" y="0"/>
                </a:lnTo>
                <a:lnTo>
                  <a:pt x="990054" y="7286"/>
                </a:lnTo>
                <a:lnTo>
                  <a:pt x="1026826" y="27354"/>
                </a:lnTo>
                <a:lnTo>
                  <a:pt x="1056040" y="57515"/>
                </a:lnTo>
                <a:lnTo>
                  <a:pt x="1075314" y="95082"/>
                </a:lnTo>
                <a:lnTo>
                  <a:pt x="1082268" y="137366"/>
                </a:lnTo>
                <a:lnTo>
                  <a:pt x="1082268" y="665420"/>
                </a:lnTo>
                <a:lnTo>
                  <a:pt x="1075314" y="707424"/>
                </a:lnTo>
                <a:lnTo>
                  <a:pt x="1056040" y="744324"/>
                </a:lnTo>
                <a:lnTo>
                  <a:pt x="1026826" y="773690"/>
                </a:lnTo>
                <a:lnTo>
                  <a:pt x="990054" y="793092"/>
                </a:lnTo>
                <a:lnTo>
                  <a:pt x="948103" y="800099"/>
                </a:lnTo>
                <a:lnTo>
                  <a:pt x="132017" y="800099"/>
                </a:lnTo>
                <a:lnTo>
                  <a:pt x="90289" y="793092"/>
                </a:lnTo>
                <a:lnTo>
                  <a:pt x="54049" y="773690"/>
                </a:lnTo>
                <a:lnTo>
                  <a:pt x="25471" y="744324"/>
                </a:lnTo>
                <a:lnTo>
                  <a:pt x="6730" y="707424"/>
                </a:lnTo>
                <a:lnTo>
                  <a:pt x="0" y="66542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22354" y="3100158"/>
            <a:ext cx="8921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HHybrid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94500" y="2844800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950188" y="0"/>
                </a:moveTo>
                <a:lnTo>
                  <a:pt x="134111" y="0"/>
                </a:lnTo>
                <a:lnTo>
                  <a:pt x="92166" y="7286"/>
                </a:lnTo>
                <a:lnTo>
                  <a:pt x="55407" y="27353"/>
                </a:lnTo>
                <a:lnTo>
                  <a:pt x="26209" y="57513"/>
                </a:lnTo>
                <a:lnTo>
                  <a:pt x="6948" y="95079"/>
                </a:lnTo>
                <a:lnTo>
                  <a:pt x="0" y="137363"/>
                </a:lnTo>
                <a:lnTo>
                  <a:pt x="2095" y="665416"/>
                </a:lnTo>
                <a:lnTo>
                  <a:pt x="8825" y="707421"/>
                </a:lnTo>
                <a:lnTo>
                  <a:pt x="27567" y="744322"/>
                </a:lnTo>
                <a:lnTo>
                  <a:pt x="56144" y="773689"/>
                </a:lnTo>
                <a:lnTo>
                  <a:pt x="92384" y="793092"/>
                </a:lnTo>
                <a:lnTo>
                  <a:pt x="134111" y="800100"/>
                </a:lnTo>
                <a:lnTo>
                  <a:pt x="950188" y="800100"/>
                </a:lnTo>
                <a:lnTo>
                  <a:pt x="991634" y="793092"/>
                </a:lnTo>
                <a:lnTo>
                  <a:pt x="1027203" y="773689"/>
                </a:lnTo>
                <a:lnTo>
                  <a:pt x="1054980" y="744322"/>
                </a:lnTo>
                <a:lnTo>
                  <a:pt x="1073051" y="707421"/>
                </a:lnTo>
                <a:lnTo>
                  <a:pt x="1079500" y="665416"/>
                </a:lnTo>
                <a:lnTo>
                  <a:pt x="1079500" y="137363"/>
                </a:lnTo>
                <a:lnTo>
                  <a:pt x="1073051" y="95079"/>
                </a:lnTo>
                <a:lnTo>
                  <a:pt x="1054980" y="57513"/>
                </a:lnTo>
                <a:lnTo>
                  <a:pt x="1027203" y="27353"/>
                </a:lnTo>
                <a:lnTo>
                  <a:pt x="991634" y="7286"/>
                </a:lnTo>
                <a:lnTo>
                  <a:pt x="950188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94505" y="2844797"/>
            <a:ext cx="1079500" cy="800100"/>
          </a:xfrm>
          <a:custGeom>
            <a:avLst/>
            <a:gdLst/>
            <a:ahLst/>
            <a:cxnLst/>
            <a:rect l="l" t="t" r="r" b="b"/>
            <a:pathLst>
              <a:path w="1079500" h="800100">
                <a:moveTo>
                  <a:pt x="2089" y="665420"/>
                </a:moveTo>
                <a:lnTo>
                  <a:pt x="0" y="137366"/>
                </a:lnTo>
                <a:lnTo>
                  <a:pt x="6947" y="95082"/>
                </a:lnTo>
                <a:lnTo>
                  <a:pt x="26207" y="57515"/>
                </a:lnTo>
                <a:lnTo>
                  <a:pt x="55403" y="27354"/>
                </a:lnTo>
                <a:lnTo>
                  <a:pt x="92162" y="7286"/>
                </a:lnTo>
                <a:lnTo>
                  <a:pt x="134107" y="0"/>
                </a:lnTo>
                <a:lnTo>
                  <a:pt x="950193" y="0"/>
                </a:lnTo>
                <a:lnTo>
                  <a:pt x="991638" y="7286"/>
                </a:lnTo>
                <a:lnTo>
                  <a:pt x="1027206" y="27354"/>
                </a:lnTo>
                <a:lnTo>
                  <a:pt x="1054981" y="57515"/>
                </a:lnTo>
                <a:lnTo>
                  <a:pt x="1073051" y="95082"/>
                </a:lnTo>
                <a:lnTo>
                  <a:pt x="1079499" y="137366"/>
                </a:lnTo>
                <a:lnTo>
                  <a:pt x="1079499" y="665420"/>
                </a:lnTo>
                <a:lnTo>
                  <a:pt x="1073051" y="707424"/>
                </a:lnTo>
                <a:lnTo>
                  <a:pt x="1054981" y="744324"/>
                </a:lnTo>
                <a:lnTo>
                  <a:pt x="1027206" y="773690"/>
                </a:lnTo>
                <a:lnTo>
                  <a:pt x="991638" y="793092"/>
                </a:lnTo>
                <a:lnTo>
                  <a:pt x="950193" y="800099"/>
                </a:lnTo>
                <a:lnTo>
                  <a:pt x="134107" y="800099"/>
                </a:lnTo>
                <a:lnTo>
                  <a:pt x="92379" y="793092"/>
                </a:lnTo>
                <a:lnTo>
                  <a:pt x="56139" y="773690"/>
                </a:lnTo>
                <a:lnTo>
                  <a:pt x="27561" y="744324"/>
                </a:lnTo>
                <a:lnTo>
                  <a:pt x="8820" y="707424"/>
                </a:lnTo>
                <a:lnTo>
                  <a:pt x="2089" y="66542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97509" y="3100158"/>
            <a:ext cx="6788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HRe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729" y="1304353"/>
            <a:ext cx="7794625" cy="310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9380">
              <a:lnSpc>
                <a:spcPts val="2700"/>
              </a:lnSpc>
            </a:pPr>
            <a:r>
              <a:rPr sz="2300" dirty="0">
                <a:latin typeface="Trebuchet MS"/>
                <a:cs typeface="Trebuchet MS"/>
              </a:rPr>
              <a:t>For </a:t>
            </a:r>
            <a:r>
              <a:rPr sz="2300" spc="-5" dirty="0">
                <a:latin typeface="Trebuchet MS"/>
                <a:cs typeface="Trebuchet MS"/>
              </a:rPr>
              <a:t>each deletion, you </a:t>
            </a:r>
            <a:r>
              <a:rPr sz="2300" dirty="0">
                <a:latin typeface="Trebuchet MS"/>
                <a:cs typeface="Trebuchet MS"/>
              </a:rPr>
              <a:t>need to </a:t>
            </a:r>
            <a:r>
              <a:rPr sz="2300" spc="-5" dirty="0">
                <a:latin typeface="Trebuchet MS"/>
                <a:cs typeface="Trebuchet MS"/>
              </a:rPr>
              <a:t>replace </a:t>
            </a:r>
            <a:r>
              <a:rPr sz="2300" dirty="0">
                <a:latin typeface="Trebuchet MS"/>
                <a:cs typeface="Trebuchet MS"/>
              </a:rPr>
              <a:t>the node to </a:t>
            </a:r>
            <a:r>
              <a:rPr sz="2300" spc="-5" dirty="0">
                <a:latin typeface="Trebuchet MS"/>
                <a:cs typeface="Trebuchet MS"/>
              </a:rPr>
              <a:t>delete  </a:t>
            </a:r>
            <a:r>
              <a:rPr sz="2300" dirty="0">
                <a:latin typeface="Trebuchet MS"/>
                <a:cs typeface="Trebuchet MS"/>
              </a:rPr>
              <a:t>with the last node and perform following two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operations.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52450">
              <a:lnSpc>
                <a:spcPts val="2600"/>
              </a:lnSpc>
              <a:buClr>
                <a:srgbClr val="000000"/>
              </a:buClr>
              <a:buAutoNum type="arabicParenBoth"/>
              <a:tabLst>
                <a:tab pos="448945" algn="l"/>
              </a:tabLst>
            </a:pPr>
            <a:r>
              <a:rPr sz="2200" dirty="0">
                <a:solidFill>
                  <a:srgbClr val="FF2600"/>
                </a:solidFill>
                <a:latin typeface="Trebuchet MS"/>
                <a:cs typeface="Trebuchet MS"/>
              </a:rPr>
              <a:t>bubble-up</a:t>
            </a:r>
            <a:r>
              <a:rPr sz="2200" dirty="0">
                <a:latin typeface="Trebuchet MS"/>
                <a:cs typeface="Trebuchet MS"/>
              </a:rPr>
              <a:t>: check if </a:t>
            </a:r>
            <a:r>
              <a:rPr sz="2200" spc="-5" dirty="0">
                <a:latin typeface="Trebuchet MS"/>
                <a:cs typeface="Trebuchet MS"/>
              </a:rPr>
              <a:t>the parent is </a:t>
            </a:r>
            <a:r>
              <a:rPr sz="2200" dirty="0">
                <a:latin typeface="Trebuchet MS"/>
                <a:cs typeface="Trebuchet MS"/>
              </a:rPr>
              <a:t>smaller </a:t>
            </a:r>
            <a:r>
              <a:rPr sz="2200" spc="-5" dirty="0">
                <a:latin typeface="Trebuchet MS"/>
                <a:cs typeface="Trebuchet MS"/>
              </a:rPr>
              <a:t>than current  node or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not.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arenBoth"/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448945" algn="l"/>
                <a:tab pos="2549525" algn="l"/>
              </a:tabLst>
            </a:pPr>
            <a:r>
              <a:rPr sz="2200" spc="-5" dirty="0">
                <a:solidFill>
                  <a:srgbClr val="FF2600"/>
                </a:solidFill>
                <a:latin typeface="Trebuchet MS"/>
                <a:cs typeface="Trebuchet MS"/>
              </a:rPr>
              <a:t>bubble-down</a:t>
            </a:r>
            <a:r>
              <a:rPr sz="2200" spc="-5" dirty="0">
                <a:latin typeface="Trebuchet MS"/>
                <a:cs typeface="Trebuchet MS"/>
              </a:rPr>
              <a:t>: </a:t>
            </a:r>
            <a:r>
              <a:rPr sz="2200" dirty="0">
                <a:latin typeface="Trebuchet MS"/>
                <a:cs typeface="Trebuchet MS"/>
              </a:rPr>
              <a:t>check if the </a:t>
            </a:r>
            <a:r>
              <a:rPr sz="2200" spc="-5" dirty="0">
                <a:latin typeface="Trebuchet MS"/>
                <a:cs typeface="Trebuchet MS"/>
              </a:rPr>
              <a:t>L-child </a:t>
            </a:r>
            <a:r>
              <a:rPr sz="2200" dirty="0">
                <a:latin typeface="Trebuchet MS"/>
                <a:cs typeface="Trebuchet MS"/>
              </a:rPr>
              <a:t>and R-child are bigger  than current node or not, if they </a:t>
            </a:r>
            <a:r>
              <a:rPr sz="2200" spc="-5" dirty="0">
                <a:latin typeface="Trebuchet MS"/>
                <a:cs typeface="Trebuchet MS"/>
              </a:rPr>
              <a:t>have </a:t>
            </a:r>
            <a:r>
              <a:rPr sz="2200" dirty="0">
                <a:latin typeface="Trebuchet MS"/>
                <a:cs typeface="Trebuchet MS"/>
              </a:rPr>
              <a:t>equal </a:t>
            </a:r>
            <a:r>
              <a:rPr sz="2200" spc="-5" dirty="0">
                <a:latin typeface="Trebuchet MS"/>
                <a:cs typeface="Trebuchet MS"/>
              </a:rPr>
              <a:t>value </a:t>
            </a:r>
            <a:r>
              <a:rPr sz="2200" dirty="0">
                <a:latin typeface="Trebuchet MS"/>
                <a:cs typeface="Trebuchet MS"/>
              </a:rPr>
              <a:t>and bigger  than current node,	we exchange </a:t>
            </a:r>
            <a:r>
              <a:rPr sz="2200" spc="-5" dirty="0">
                <a:latin typeface="Trebuchet MS"/>
                <a:cs typeface="Trebuchet MS"/>
              </a:rPr>
              <a:t>L-child </a:t>
            </a:r>
            <a:r>
              <a:rPr sz="2200" dirty="0">
                <a:latin typeface="Trebuchet MS"/>
                <a:cs typeface="Trebuchet MS"/>
              </a:rPr>
              <a:t>with current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node.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47" y="251282"/>
            <a:ext cx="290195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Heap</a:t>
            </a:r>
            <a:r>
              <a:rPr sz="3600" spc="-60" dirty="0"/>
              <a:t> </a:t>
            </a:r>
            <a:r>
              <a:rPr sz="3600" spc="-5" dirty="0"/>
              <a:t>deletion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975" y="1903634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375" y="1916337"/>
            <a:ext cx="598060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8841" y="21078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194" y="274302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594" y="2755731"/>
            <a:ext cx="598064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2497" y="2947276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9620" y="274302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5020" y="2755731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2472" y="2947276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725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393" y="2947276"/>
            <a:ext cx="7620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1400" u="sng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125" y="3595117"/>
            <a:ext cx="598062" cy="59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028" y="3786670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5908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308" y="3595117"/>
            <a:ext cx="598061" cy="59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8211" y="3786670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2092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7492" y="3595117"/>
            <a:ext cx="598058" cy="59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4957" y="3786670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5015" y="2464930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89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5471" y="2467355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30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881" y="3328289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40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4858" y="3339807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1715" y="3346526"/>
            <a:ext cx="57150" cy="255904"/>
          </a:xfrm>
          <a:custGeom>
            <a:avLst/>
            <a:gdLst/>
            <a:ahLst/>
            <a:cxnLst/>
            <a:rect l="l" t="t" r="r" b="b"/>
            <a:pathLst>
              <a:path w="57150" h="255904">
                <a:moveTo>
                  <a:pt x="0" y="255807"/>
                </a:moveTo>
                <a:lnTo>
                  <a:pt x="11429" y="204645"/>
                </a:lnTo>
                <a:lnTo>
                  <a:pt x="22859" y="153484"/>
                </a:lnTo>
                <a:lnTo>
                  <a:pt x="34289" y="102322"/>
                </a:lnTo>
                <a:lnTo>
                  <a:pt x="45718" y="51161"/>
                </a:lnTo>
                <a:lnTo>
                  <a:pt x="571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3867" y="1903634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9276" y="1916337"/>
            <a:ext cx="598062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36731" y="21078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8092" y="274302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3492" y="2755731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50398" y="2947276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77510" y="274302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2910" y="2755731"/>
            <a:ext cx="59806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90375" y="2947276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17620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43020" y="3595115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4" y="0"/>
                </a:moveTo>
                <a:lnTo>
                  <a:pt x="253263" y="3503"/>
                </a:lnTo>
                <a:lnTo>
                  <a:pt x="208362" y="14014"/>
                </a:lnTo>
                <a:lnTo>
                  <a:pt x="165203" y="31533"/>
                </a:lnTo>
                <a:lnTo>
                  <a:pt x="124656" y="56058"/>
                </a:lnTo>
                <a:lnTo>
                  <a:pt x="87591" y="87591"/>
                </a:lnTo>
                <a:lnTo>
                  <a:pt x="56058" y="124656"/>
                </a:lnTo>
                <a:lnTo>
                  <a:pt x="31533" y="165203"/>
                </a:lnTo>
                <a:lnTo>
                  <a:pt x="14014" y="208362"/>
                </a:lnTo>
                <a:lnTo>
                  <a:pt x="3503" y="253263"/>
                </a:lnTo>
                <a:lnTo>
                  <a:pt x="0" y="299034"/>
                </a:lnTo>
                <a:lnTo>
                  <a:pt x="3503" y="344805"/>
                </a:lnTo>
                <a:lnTo>
                  <a:pt x="14014" y="389705"/>
                </a:lnTo>
                <a:lnTo>
                  <a:pt x="31533" y="432864"/>
                </a:lnTo>
                <a:lnTo>
                  <a:pt x="56058" y="473412"/>
                </a:lnTo>
                <a:lnTo>
                  <a:pt x="87591" y="510476"/>
                </a:lnTo>
                <a:lnTo>
                  <a:pt x="124656" y="542006"/>
                </a:lnTo>
                <a:lnTo>
                  <a:pt x="165203" y="566529"/>
                </a:lnTo>
                <a:lnTo>
                  <a:pt x="208362" y="584045"/>
                </a:lnTo>
                <a:lnTo>
                  <a:pt x="253263" y="594555"/>
                </a:lnTo>
                <a:lnTo>
                  <a:pt x="299034" y="598058"/>
                </a:lnTo>
                <a:lnTo>
                  <a:pt x="344805" y="594555"/>
                </a:lnTo>
                <a:lnTo>
                  <a:pt x="389705" y="584045"/>
                </a:lnTo>
                <a:lnTo>
                  <a:pt x="432864" y="566529"/>
                </a:lnTo>
                <a:lnTo>
                  <a:pt x="473412" y="542006"/>
                </a:lnTo>
                <a:lnTo>
                  <a:pt x="510476" y="510476"/>
                </a:lnTo>
                <a:lnTo>
                  <a:pt x="542009" y="473412"/>
                </a:lnTo>
                <a:lnTo>
                  <a:pt x="566535" y="432864"/>
                </a:lnTo>
                <a:lnTo>
                  <a:pt x="584053" y="389705"/>
                </a:lnTo>
                <a:lnTo>
                  <a:pt x="594564" y="344805"/>
                </a:lnTo>
                <a:lnTo>
                  <a:pt x="598068" y="299034"/>
                </a:lnTo>
                <a:lnTo>
                  <a:pt x="594564" y="253263"/>
                </a:lnTo>
                <a:lnTo>
                  <a:pt x="584053" y="208362"/>
                </a:lnTo>
                <a:lnTo>
                  <a:pt x="566535" y="165203"/>
                </a:lnTo>
                <a:lnTo>
                  <a:pt x="542009" y="124656"/>
                </a:lnTo>
                <a:lnTo>
                  <a:pt x="510476" y="87591"/>
                </a:lnTo>
                <a:lnTo>
                  <a:pt x="473412" y="56058"/>
                </a:lnTo>
                <a:lnTo>
                  <a:pt x="432864" y="31533"/>
                </a:lnTo>
                <a:lnTo>
                  <a:pt x="389705" y="14014"/>
                </a:lnTo>
                <a:lnTo>
                  <a:pt x="344805" y="3503"/>
                </a:lnTo>
                <a:lnTo>
                  <a:pt x="299034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30485" y="3786670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3801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9211" y="3595117"/>
            <a:ext cx="598062" cy="59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16107" y="3786670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2905" y="2464930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89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3371" y="2467355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29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2780" y="3328289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39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2759" y="3339807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770" y="1903634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7170" y="1916337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24634" y="21078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75995" y="274302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01392" y="2755731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1" y="0"/>
                </a:moveTo>
                <a:lnTo>
                  <a:pt x="253258" y="3503"/>
                </a:lnTo>
                <a:lnTo>
                  <a:pt x="208355" y="14013"/>
                </a:lnTo>
                <a:lnTo>
                  <a:pt x="165195" y="31529"/>
                </a:lnTo>
                <a:lnTo>
                  <a:pt x="124647" y="56052"/>
                </a:lnTo>
                <a:lnTo>
                  <a:pt x="87582" y="87582"/>
                </a:lnTo>
                <a:lnTo>
                  <a:pt x="56052" y="124646"/>
                </a:lnTo>
                <a:lnTo>
                  <a:pt x="31529" y="165194"/>
                </a:lnTo>
                <a:lnTo>
                  <a:pt x="14013" y="208353"/>
                </a:lnTo>
                <a:lnTo>
                  <a:pt x="3503" y="253254"/>
                </a:lnTo>
                <a:lnTo>
                  <a:pt x="0" y="299026"/>
                </a:lnTo>
                <a:lnTo>
                  <a:pt x="3503" y="344798"/>
                </a:lnTo>
                <a:lnTo>
                  <a:pt x="14013" y="389700"/>
                </a:lnTo>
                <a:lnTo>
                  <a:pt x="31529" y="432861"/>
                </a:lnTo>
                <a:lnTo>
                  <a:pt x="56052" y="473411"/>
                </a:lnTo>
                <a:lnTo>
                  <a:pt x="87582" y="510479"/>
                </a:lnTo>
                <a:lnTo>
                  <a:pt x="124647" y="542009"/>
                </a:lnTo>
                <a:lnTo>
                  <a:pt x="165195" y="566532"/>
                </a:lnTo>
                <a:lnTo>
                  <a:pt x="208355" y="584048"/>
                </a:lnTo>
                <a:lnTo>
                  <a:pt x="253258" y="594558"/>
                </a:lnTo>
                <a:lnTo>
                  <a:pt x="299031" y="598062"/>
                </a:lnTo>
                <a:lnTo>
                  <a:pt x="344804" y="594558"/>
                </a:lnTo>
                <a:lnTo>
                  <a:pt x="389706" y="584048"/>
                </a:lnTo>
                <a:lnTo>
                  <a:pt x="432866" y="566532"/>
                </a:lnTo>
                <a:lnTo>
                  <a:pt x="473414" y="542009"/>
                </a:lnTo>
                <a:lnTo>
                  <a:pt x="510479" y="510479"/>
                </a:lnTo>
                <a:lnTo>
                  <a:pt x="542009" y="473411"/>
                </a:lnTo>
                <a:lnTo>
                  <a:pt x="566532" y="432861"/>
                </a:lnTo>
                <a:lnTo>
                  <a:pt x="584048" y="389700"/>
                </a:lnTo>
                <a:lnTo>
                  <a:pt x="594558" y="344798"/>
                </a:lnTo>
                <a:lnTo>
                  <a:pt x="598062" y="299026"/>
                </a:lnTo>
                <a:lnTo>
                  <a:pt x="594558" y="253254"/>
                </a:lnTo>
                <a:lnTo>
                  <a:pt x="584048" y="208353"/>
                </a:lnTo>
                <a:lnTo>
                  <a:pt x="566532" y="165194"/>
                </a:lnTo>
                <a:lnTo>
                  <a:pt x="542009" y="124646"/>
                </a:lnTo>
                <a:lnTo>
                  <a:pt x="510479" y="87582"/>
                </a:lnTo>
                <a:lnTo>
                  <a:pt x="473414" y="56052"/>
                </a:lnTo>
                <a:lnTo>
                  <a:pt x="432866" y="31529"/>
                </a:lnTo>
                <a:lnTo>
                  <a:pt x="389706" y="14013"/>
                </a:lnTo>
                <a:lnTo>
                  <a:pt x="344804" y="3503"/>
                </a:lnTo>
                <a:lnTo>
                  <a:pt x="299031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88847" y="2947276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165413" y="274302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0813" y="2755731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78278" y="2947276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05524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0920" y="3595115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1" y="0"/>
                </a:moveTo>
                <a:lnTo>
                  <a:pt x="253258" y="3503"/>
                </a:lnTo>
                <a:lnTo>
                  <a:pt x="208355" y="14014"/>
                </a:lnTo>
                <a:lnTo>
                  <a:pt x="165195" y="31533"/>
                </a:lnTo>
                <a:lnTo>
                  <a:pt x="124647" y="56058"/>
                </a:lnTo>
                <a:lnTo>
                  <a:pt x="87582" y="87591"/>
                </a:lnTo>
                <a:lnTo>
                  <a:pt x="56052" y="124656"/>
                </a:lnTo>
                <a:lnTo>
                  <a:pt x="31529" y="165203"/>
                </a:lnTo>
                <a:lnTo>
                  <a:pt x="14013" y="208362"/>
                </a:lnTo>
                <a:lnTo>
                  <a:pt x="3503" y="253263"/>
                </a:lnTo>
                <a:lnTo>
                  <a:pt x="0" y="299034"/>
                </a:lnTo>
                <a:lnTo>
                  <a:pt x="3503" y="344805"/>
                </a:lnTo>
                <a:lnTo>
                  <a:pt x="14013" y="389705"/>
                </a:lnTo>
                <a:lnTo>
                  <a:pt x="31529" y="432864"/>
                </a:lnTo>
                <a:lnTo>
                  <a:pt x="56052" y="473412"/>
                </a:lnTo>
                <a:lnTo>
                  <a:pt x="87582" y="510476"/>
                </a:lnTo>
                <a:lnTo>
                  <a:pt x="124647" y="542006"/>
                </a:lnTo>
                <a:lnTo>
                  <a:pt x="165195" y="566529"/>
                </a:lnTo>
                <a:lnTo>
                  <a:pt x="208355" y="584045"/>
                </a:lnTo>
                <a:lnTo>
                  <a:pt x="253258" y="594555"/>
                </a:lnTo>
                <a:lnTo>
                  <a:pt x="299031" y="598058"/>
                </a:lnTo>
                <a:lnTo>
                  <a:pt x="344804" y="594555"/>
                </a:lnTo>
                <a:lnTo>
                  <a:pt x="389706" y="584045"/>
                </a:lnTo>
                <a:lnTo>
                  <a:pt x="432866" y="566529"/>
                </a:lnTo>
                <a:lnTo>
                  <a:pt x="473414" y="542006"/>
                </a:lnTo>
                <a:lnTo>
                  <a:pt x="510479" y="510476"/>
                </a:lnTo>
                <a:lnTo>
                  <a:pt x="542009" y="473412"/>
                </a:lnTo>
                <a:lnTo>
                  <a:pt x="566532" y="432864"/>
                </a:lnTo>
                <a:lnTo>
                  <a:pt x="584048" y="389705"/>
                </a:lnTo>
                <a:lnTo>
                  <a:pt x="594558" y="344805"/>
                </a:lnTo>
                <a:lnTo>
                  <a:pt x="598062" y="299034"/>
                </a:lnTo>
                <a:lnTo>
                  <a:pt x="594558" y="253263"/>
                </a:lnTo>
                <a:lnTo>
                  <a:pt x="584048" y="208362"/>
                </a:lnTo>
                <a:lnTo>
                  <a:pt x="566532" y="165203"/>
                </a:lnTo>
                <a:lnTo>
                  <a:pt x="542009" y="124656"/>
                </a:lnTo>
                <a:lnTo>
                  <a:pt x="510479" y="87591"/>
                </a:lnTo>
                <a:lnTo>
                  <a:pt x="473414" y="56058"/>
                </a:lnTo>
                <a:lnTo>
                  <a:pt x="432866" y="31533"/>
                </a:lnTo>
                <a:lnTo>
                  <a:pt x="389706" y="14014"/>
                </a:lnTo>
                <a:lnTo>
                  <a:pt x="344804" y="3503"/>
                </a:lnTo>
                <a:lnTo>
                  <a:pt x="299031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67829" y="3786670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41704" y="358242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7104" y="3595117"/>
            <a:ext cx="598058" cy="59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604011" y="3786670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00809" y="2464930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90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61262" y="2467355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29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0671" y="3328289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40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90650" y="3339807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52240" y="720813"/>
            <a:ext cx="130048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000000"/>
                </a:solidFill>
              </a:rPr>
              <a:t>Example 1</a:t>
            </a:r>
            <a:r>
              <a:rPr sz="1900" spc="-100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:</a:t>
            </a:r>
            <a:endParaRPr sz="1900"/>
          </a:p>
        </p:txBody>
      </p:sp>
      <p:sp>
        <p:nvSpPr>
          <p:cNvPr id="68" name="object 68"/>
          <p:cNvSpPr txBox="1"/>
          <p:nvPr/>
        </p:nvSpPr>
        <p:spPr>
          <a:xfrm>
            <a:off x="1772605" y="720813"/>
            <a:ext cx="669798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latin typeface="Trebuchet MS"/>
                <a:cs typeface="Trebuchet MS"/>
              </a:rPr>
              <a:t>bubble-up, parent(9) is smaller than 29 , exchange 29 with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9</a:t>
            </a:r>
            <a:r>
              <a:rPr sz="1900" dirty="0" smtClean="0">
                <a:latin typeface="Trebuchet MS"/>
                <a:cs typeface="Trebuchet MS"/>
              </a:rPr>
              <a:t>.</a:t>
            </a:r>
            <a:endParaRPr lang="en-US" sz="19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1900" dirty="0" smtClean="0">
                <a:latin typeface="Trebuchet MS"/>
                <a:cs typeface="Trebuchet MS"/>
              </a:rPr>
              <a:t>(delete 8)</a:t>
            </a:r>
            <a:endParaRPr sz="1900" dirty="0">
              <a:latin typeface="Trebuchet MS"/>
              <a:cs typeface="Trebuchet MS"/>
            </a:endParaRPr>
          </a:p>
        </p:txBody>
      </p:sp>
      <p:cxnSp>
        <p:nvCxnSpPr>
          <p:cNvPr id="72" name="直線單箭頭接點 71"/>
          <p:cNvCxnSpPr>
            <a:stCxn id="12" idx="1"/>
            <a:endCxn id="12" idx="3"/>
          </p:cNvCxnSpPr>
          <p:nvPr/>
        </p:nvCxnSpPr>
        <p:spPr>
          <a:xfrm>
            <a:off x="2692393" y="3059989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6019800" y="305476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975" y="1815560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375" y="1828253"/>
            <a:ext cx="598060" cy="598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8841" y="2019808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194" y="2654941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594" y="2667645"/>
            <a:ext cx="598064" cy="598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055" y="2859201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9620" y="2654941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5020" y="2667645"/>
            <a:ext cx="598058" cy="598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2472" y="2859201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725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393" y="2859201"/>
            <a:ext cx="7620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1400" u="sng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125" y="3507038"/>
            <a:ext cx="598062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2587" y="36985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5908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308" y="3507038"/>
            <a:ext cx="598061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78769" y="36985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2092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7492" y="3507038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64398" y="3698595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5015" y="2376855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89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5471" y="2379281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30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881" y="3240201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40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4858" y="3251720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1715" y="3258451"/>
            <a:ext cx="57150" cy="255904"/>
          </a:xfrm>
          <a:custGeom>
            <a:avLst/>
            <a:gdLst/>
            <a:ahLst/>
            <a:cxnLst/>
            <a:rect l="l" t="t" r="r" b="b"/>
            <a:pathLst>
              <a:path w="57150" h="255904">
                <a:moveTo>
                  <a:pt x="0" y="255807"/>
                </a:moveTo>
                <a:lnTo>
                  <a:pt x="11429" y="204645"/>
                </a:lnTo>
                <a:lnTo>
                  <a:pt x="22859" y="153484"/>
                </a:lnTo>
                <a:lnTo>
                  <a:pt x="34289" y="102322"/>
                </a:lnTo>
                <a:lnTo>
                  <a:pt x="45718" y="51161"/>
                </a:lnTo>
                <a:lnTo>
                  <a:pt x="571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3867" y="1815560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9276" y="1828253"/>
            <a:ext cx="598062" cy="598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36731" y="2019808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8092" y="2654941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3489" y="2667644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5" y="0"/>
                </a:moveTo>
                <a:lnTo>
                  <a:pt x="253263" y="3503"/>
                </a:lnTo>
                <a:lnTo>
                  <a:pt x="208361" y="14013"/>
                </a:lnTo>
                <a:lnTo>
                  <a:pt x="165200" y="31529"/>
                </a:lnTo>
                <a:lnTo>
                  <a:pt x="124650" y="56052"/>
                </a:lnTo>
                <a:lnTo>
                  <a:pt x="87582" y="87582"/>
                </a:lnTo>
                <a:lnTo>
                  <a:pt x="56052" y="124647"/>
                </a:lnTo>
                <a:lnTo>
                  <a:pt x="31529" y="165195"/>
                </a:lnTo>
                <a:lnTo>
                  <a:pt x="14013" y="208355"/>
                </a:lnTo>
                <a:lnTo>
                  <a:pt x="3503" y="253258"/>
                </a:lnTo>
                <a:lnTo>
                  <a:pt x="0" y="299031"/>
                </a:lnTo>
                <a:lnTo>
                  <a:pt x="3503" y="344804"/>
                </a:lnTo>
                <a:lnTo>
                  <a:pt x="14013" y="389706"/>
                </a:lnTo>
                <a:lnTo>
                  <a:pt x="31529" y="432866"/>
                </a:lnTo>
                <a:lnTo>
                  <a:pt x="56052" y="473414"/>
                </a:lnTo>
                <a:lnTo>
                  <a:pt x="87582" y="510479"/>
                </a:lnTo>
                <a:lnTo>
                  <a:pt x="124650" y="542009"/>
                </a:lnTo>
                <a:lnTo>
                  <a:pt x="165200" y="566532"/>
                </a:lnTo>
                <a:lnTo>
                  <a:pt x="208361" y="584048"/>
                </a:lnTo>
                <a:lnTo>
                  <a:pt x="253263" y="594558"/>
                </a:lnTo>
                <a:lnTo>
                  <a:pt x="299035" y="598062"/>
                </a:lnTo>
                <a:lnTo>
                  <a:pt x="344807" y="594558"/>
                </a:lnTo>
                <a:lnTo>
                  <a:pt x="389708" y="584048"/>
                </a:lnTo>
                <a:lnTo>
                  <a:pt x="432867" y="566532"/>
                </a:lnTo>
                <a:lnTo>
                  <a:pt x="473415" y="542009"/>
                </a:lnTo>
                <a:lnTo>
                  <a:pt x="510479" y="510479"/>
                </a:lnTo>
                <a:lnTo>
                  <a:pt x="542009" y="473414"/>
                </a:lnTo>
                <a:lnTo>
                  <a:pt x="566532" y="432866"/>
                </a:lnTo>
                <a:lnTo>
                  <a:pt x="584048" y="389706"/>
                </a:lnTo>
                <a:lnTo>
                  <a:pt x="594558" y="344804"/>
                </a:lnTo>
                <a:lnTo>
                  <a:pt x="598062" y="299031"/>
                </a:lnTo>
                <a:lnTo>
                  <a:pt x="594558" y="253258"/>
                </a:lnTo>
                <a:lnTo>
                  <a:pt x="584048" y="208355"/>
                </a:lnTo>
                <a:lnTo>
                  <a:pt x="566532" y="165195"/>
                </a:lnTo>
                <a:lnTo>
                  <a:pt x="542009" y="124647"/>
                </a:lnTo>
                <a:lnTo>
                  <a:pt x="510479" y="87582"/>
                </a:lnTo>
                <a:lnTo>
                  <a:pt x="473415" y="56052"/>
                </a:lnTo>
                <a:lnTo>
                  <a:pt x="432867" y="31529"/>
                </a:lnTo>
                <a:lnTo>
                  <a:pt x="389708" y="14013"/>
                </a:lnTo>
                <a:lnTo>
                  <a:pt x="344807" y="3503"/>
                </a:lnTo>
                <a:lnTo>
                  <a:pt x="299035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50398" y="2859201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77510" y="2654941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2910" y="2667645"/>
            <a:ext cx="598068" cy="598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90375" y="2859201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17620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43020" y="3507038"/>
            <a:ext cx="59806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30485" y="36985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3801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9211" y="3507038"/>
            <a:ext cx="598062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66666" y="36985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2905" y="2376855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89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3371" y="2379281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29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2780" y="3240201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39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2759" y="3251720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770" y="1815560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7170" y="1828253"/>
            <a:ext cx="598058" cy="598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24634" y="2019808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75995" y="2654941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01392" y="2667644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1" y="0"/>
                </a:moveTo>
                <a:lnTo>
                  <a:pt x="253258" y="3503"/>
                </a:lnTo>
                <a:lnTo>
                  <a:pt x="208355" y="14013"/>
                </a:lnTo>
                <a:lnTo>
                  <a:pt x="165195" y="31529"/>
                </a:lnTo>
                <a:lnTo>
                  <a:pt x="124647" y="56052"/>
                </a:lnTo>
                <a:lnTo>
                  <a:pt x="87582" y="87582"/>
                </a:lnTo>
                <a:lnTo>
                  <a:pt x="56052" y="124647"/>
                </a:lnTo>
                <a:lnTo>
                  <a:pt x="31529" y="165195"/>
                </a:lnTo>
                <a:lnTo>
                  <a:pt x="14013" y="208355"/>
                </a:lnTo>
                <a:lnTo>
                  <a:pt x="3503" y="253258"/>
                </a:lnTo>
                <a:lnTo>
                  <a:pt x="0" y="299031"/>
                </a:lnTo>
                <a:lnTo>
                  <a:pt x="3503" y="344804"/>
                </a:lnTo>
                <a:lnTo>
                  <a:pt x="14013" y="389706"/>
                </a:lnTo>
                <a:lnTo>
                  <a:pt x="31529" y="432866"/>
                </a:lnTo>
                <a:lnTo>
                  <a:pt x="56052" y="473414"/>
                </a:lnTo>
                <a:lnTo>
                  <a:pt x="87582" y="510479"/>
                </a:lnTo>
                <a:lnTo>
                  <a:pt x="124647" y="542009"/>
                </a:lnTo>
                <a:lnTo>
                  <a:pt x="165195" y="566532"/>
                </a:lnTo>
                <a:lnTo>
                  <a:pt x="208355" y="584048"/>
                </a:lnTo>
                <a:lnTo>
                  <a:pt x="253258" y="594558"/>
                </a:lnTo>
                <a:lnTo>
                  <a:pt x="299031" y="598062"/>
                </a:lnTo>
                <a:lnTo>
                  <a:pt x="344804" y="594558"/>
                </a:lnTo>
                <a:lnTo>
                  <a:pt x="389706" y="584048"/>
                </a:lnTo>
                <a:lnTo>
                  <a:pt x="432866" y="566532"/>
                </a:lnTo>
                <a:lnTo>
                  <a:pt x="473414" y="542009"/>
                </a:lnTo>
                <a:lnTo>
                  <a:pt x="510479" y="510479"/>
                </a:lnTo>
                <a:lnTo>
                  <a:pt x="542009" y="473414"/>
                </a:lnTo>
                <a:lnTo>
                  <a:pt x="566532" y="432866"/>
                </a:lnTo>
                <a:lnTo>
                  <a:pt x="584048" y="389706"/>
                </a:lnTo>
                <a:lnTo>
                  <a:pt x="594558" y="344804"/>
                </a:lnTo>
                <a:lnTo>
                  <a:pt x="598062" y="299031"/>
                </a:lnTo>
                <a:lnTo>
                  <a:pt x="594558" y="253258"/>
                </a:lnTo>
                <a:lnTo>
                  <a:pt x="584048" y="208355"/>
                </a:lnTo>
                <a:lnTo>
                  <a:pt x="566532" y="165195"/>
                </a:lnTo>
                <a:lnTo>
                  <a:pt x="542009" y="124647"/>
                </a:lnTo>
                <a:lnTo>
                  <a:pt x="510479" y="87582"/>
                </a:lnTo>
                <a:lnTo>
                  <a:pt x="473414" y="56052"/>
                </a:lnTo>
                <a:lnTo>
                  <a:pt x="432866" y="31529"/>
                </a:lnTo>
                <a:lnTo>
                  <a:pt x="389706" y="14013"/>
                </a:lnTo>
                <a:lnTo>
                  <a:pt x="344804" y="3503"/>
                </a:lnTo>
                <a:lnTo>
                  <a:pt x="299031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88847" y="2859201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165413" y="2654941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0813" y="2667645"/>
            <a:ext cx="598058" cy="598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78278" y="2859201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05524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0924" y="3507038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18388" y="369859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41704" y="3494335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7101" y="3507038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5" y="0"/>
                </a:moveTo>
                <a:lnTo>
                  <a:pt x="253263" y="3503"/>
                </a:lnTo>
                <a:lnTo>
                  <a:pt x="208361" y="14013"/>
                </a:lnTo>
                <a:lnTo>
                  <a:pt x="165200" y="31529"/>
                </a:lnTo>
                <a:lnTo>
                  <a:pt x="124650" y="56052"/>
                </a:lnTo>
                <a:lnTo>
                  <a:pt x="87582" y="87582"/>
                </a:lnTo>
                <a:lnTo>
                  <a:pt x="56052" y="124647"/>
                </a:lnTo>
                <a:lnTo>
                  <a:pt x="31529" y="165195"/>
                </a:lnTo>
                <a:lnTo>
                  <a:pt x="14013" y="208355"/>
                </a:lnTo>
                <a:lnTo>
                  <a:pt x="3503" y="253258"/>
                </a:lnTo>
                <a:lnTo>
                  <a:pt x="0" y="299031"/>
                </a:lnTo>
                <a:lnTo>
                  <a:pt x="3503" y="344804"/>
                </a:lnTo>
                <a:lnTo>
                  <a:pt x="14013" y="389706"/>
                </a:lnTo>
                <a:lnTo>
                  <a:pt x="31529" y="432866"/>
                </a:lnTo>
                <a:lnTo>
                  <a:pt x="56052" y="473414"/>
                </a:lnTo>
                <a:lnTo>
                  <a:pt x="87582" y="510479"/>
                </a:lnTo>
                <a:lnTo>
                  <a:pt x="124650" y="542009"/>
                </a:lnTo>
                <a:lnTo>
                  <a:pt x="165200" y="566532"/>
                </a:lnTo>
                <a:lnTo>
                  <a:pt x="208361" y="584048"/>
                </a:lnTo>
                <a:lnTo>
                  <a:pt x="253263" y="594558"/>
                </a:lnTo>
                <a:lnTo>
                  <a:pt x="299035" y="598062"/>
                </a:lnTo>
                <a:lnTo>
                  <a:pt x="344807" y="594558"/>
                </a:lnTo>
                <a:lnTo>
                  <a:pt x="389708" y="584048"/>
                </a:lnTo>
                <a:lnTo>
                  <a:pt x="432867" y="566532"/>
                </a:lnTo>
                <a:lnTo>
                  <a:pt x="473415" y="542009"/>
                </a:lnTo>
                <a:lnTo>
                  <a:pt x="510479" y="510479"/>
                </a:lnTo>
                <a:lnTo>
                  <a:pt x="542009" y="473414"/>
                </a:lnTo>
                <a:lnTo>
                  <a:pt x="566532" y="432866"/>
                </a:lnTo>
                <a:lnTo>
                  <a:pt x="584048" y="389706"/>
                </a:lnTo>
                <a:lnTo>
                  <a:pt x="594558" y="344804"/>
                </a:lnTo>
                <a:lnTo>
                  <a:pt x="598062" y="299031"/>
                </a:lnTo>
                <a:lnTo>
                  <a:pt x="594558" y="253258"/>
                </a:lnTo>
                <a:lnTo>
                  <a:pt x="584048" y="208355"/>
                </a:lnTo>
                <a:lnTo>
                  <a:pt x="566532" y="165195"/>
                </a:lnTo>
                <a:lnTo>
                  <a:pt x="542009" y="124647"/>
                </a:lnTo>
                <a:lnTo>
                  <a:pt x="510479" y="87582"/>
                </a:lnTo>
                <a:lnTo>
                  <a:pt x="473415" y="56052"/>
                </a:lnTo>
                <a:lnTo>
                  <a:pt x="432867" y="31529"/>
                </a:lnTo>
                <a:lnTo>
                  <a:pt x="389708" y="14013"/>
                </a:lnTo>
                <a:lnTo>
                  <a:pt x="344807" y="3503"/>
                </a:lnTo>
                <a:lnTo>
                  <a:pt x="299035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604011" y="3698595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00809" y="2376855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90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61262" y="2379281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29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0671" y="3240201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40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90650" y="3251720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78386" y="512221"/>
            <a:ext cx="7842250" cy="97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200"/>
              </a:lnSpc>
            </a:pPr>
            <a:r>
              <a:rPr sz="1900" dirty="0">
                <a:solidFill>
                  <a:srgbClr val="000000"/>
                </a:solidFill>
              </a:rPr>
              <a:t>Example 2 : bubble-down, L-child(18) and R-child(19) are bigger than</a:t>
            </a:r>
            <a:r>
              <a:rPr sz="1900" spc="-100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8,  exchange 8 with 19(the bigger</a:t>
            </a:r>
            <a:r>
              <a:rPr sz="1900" spc="-100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one</a:t>
            </a:r>
            <a:r>
              <a:rPr sz="1900" dirty="0" smtClean="0">
                <a:solidFill>
                  <a:srgbClr val="000000"/>
                </a:solidFill>
              </a:rPr>
              <a:t>).</a:t>
            </a:r>
            <a:r>
              <a:rPr lang="en-US" sz="1900" dirty="0">
                <a:solidFill>
                  <a:srgbClr val="000000"/>
                </a:solidFill>
              </a:rPr>
              <a:t/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 smtClean="0">
                <a:solidFill>
                  <a:srgbClr val="000000"/>
                </a:solidFill>
              </a:rPr>
              <a:t>(Delete 8)</a:t>
            </a:r>
            <a:endParaRPr sz="1900" dirty="0"/>
          </a:p>
        </p:txBody>
      </p:sp>
      <p:cxnSp>
        <p:nvCxnSpPr>
          <p:cNvPr id="69" name="直線單箭頭接點 68"/>
          <p:cNvCxnSpPr>
            <a:stCxn id="12" idx="1"/>
          </p:cNvCxnSpPr>
          <p:nvPr/>
        </p:nvCxnSpPr>
        <p:spPr>
          <a:xfrm flipV="1">
            <a:off x="2692393" y="2971800"/>
            <a:ext cx="965207" cy="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867400" y="2975088"/>
            <a:ext cx="105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975" y="1786197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375" y="1798894"/>
            <a:ext cx="598060" cy="598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8841" y="199044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194" y="262557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594" y="2638284"/>
            <a:ext cx="598064" cy="598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055" y="2829839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9620" y="262557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5020" y="2638284"/>
            <a:ext cx="598058" cy="598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2472" y="2829839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725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393" y="2829839"/>
            <a:ext cx="7620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1400" u="sng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125" y="3477676"/>
            <a:ext cx="598062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2587" y="3669233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5908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308" y="3477676"/>
            <a:ext cx="598061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78769" y="3669233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2092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7492" y="3477676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64398" y="3669233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5015" y="2347493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89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5471" y="2349919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30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881" y="3210839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40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4858" y="3222358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1715" y="3229089"/>
            <a:ext cx="57150" cy="255904"/>
          </a:xfrm>
          <a:custGeom>
            <a:avLst/>
            <a:gdLst/>
            <a:ahLst/>
            <a:cxnLst/>
            <a:rect l="l" t="t" r="r" b="b"/>
            <a:pathLst>
              <a:path w="57150" h="255904">
                <a:moveTo>
                  <a:pt x="0" y="255807"/>
                </a:moveTo>
                <a:lnTo>
                  <a:pt x="11429" y="204645"/>
                </a:lnTo>
                <a:lnTo>
                  <a:pt x="22859" y="153484"/>
                </a:lnTo>
                <a:lnTo>
                  <a:pt x="34289" y="102322"/>
                </a:lnTo>
                <a:lnTo>
                  <a:pt x="45718" y="51161"/>
                </a:lnTo>
                <a:lnTo>
                  <a:pt x="571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3867" y="1786197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9276" y="1798894"/>
            <a:ext cx="598062" cy="598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36731" y="199044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8092" y="262557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3489" y="2638282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69">
                <a:moveTo>
                  <a:pt x="299035" y="0"/>
                </a:moveTo>
                <a:lnTo>
                  <a:pt x="253263" y="3503"/>
                </a:lnTo>
                <a:lnTo>
                  <a:pt x="208361" y="14013"/>
                </a:lnTo>
                <a:lnTo>
                  <a:pt x="165200" y="31529"/>
                </a:lnTo>
                <a:lnTo>
                  <a:pt x="124650" y="56052"/>
                </a:lnTo>
                <a:lnTo>
                  <a:pt x="87582" y="87582"/>
                </a:lnTo>
                <a:lnTo>
                  <a:pt x="56052" y="124647"/>
                </a:lnTo>
                <a:lnTo>
                  <a:pt x="31529" y="165195"/>
                </a:lnTo>
                <a:lnTo>
                  <a:pt x="14013" y="208355"/>
                </a:lnTo>
                <a:lnTo>
                  <a:pt x="3503" y="253258"/>
                </a:lnTo>
                <a:lnTo>
                  <a:pt x="0" y="299031"/>
                </a:lnTo>
                <a:lnTo>
                  <a:pt x="3503" y="344804"/>
                </a:lnTo>
                <a:lnTo>
                  <a:pt x="14013" y="389706"/>
                </a:lnTo>
                <a:lnTo>
                  <a:pt x="31529" y="432866"/>
                </a:lnTo>
                <a:lnTo>
                  <a:pt x="56052" y="473414"/>
                </a:lnTo>
                <a:lnTo>
                  <a:pt x="87582" y="510479"/>
                </a:lnTo>
                <a:lnTo>
                  <a:pt x="124650" y="542009"/>
                </a:lnTo>
                <a:lnTo>
                  <a:pt x="165200" y="566532"/>
                </a:lnTo>
                <a:lnTo>
                  <a:pt x="208361" y="584048"/>
                </a:lnTo>
                <a:lnTo>
                  <a:pt x="253263" y="594558"/>
                </a:lnTo>
                <a:lnTo>
                  <a:pt x="299035" y="598062"/>
                </a:lnTo>
                <a:lnTo>
                  <a:pt x="344807" y="594558"/>
                </a:lnTo>
                <a:lnTo>
                  <a:pt x="389708" y="584048"/>
                </a:lnTo>
                <a:lnTo>
                  <a:pt x="432867" y="566532"/>
                </a:lnTo>
                <a:lnTo>
                  <a:pt x="473415" y="542009"/>
                </a:lnTo>
                <a:lnTo>
                  <a:pt x="510479" y="510479"/>
                </a:lnTo>
                <a:lnTo>
                  <a:pt x="542009" y="473414"/>
                </a:lnTo>
                <a:lnTo>
                  <a:pt x="566532" y="432866"/>
                </a:lnTo>
                <a:lnTo>
                  <a:pt x="584048" y="389706"/>
                </a:lnTo>
                <a:lnTo>
                  <a:pt x="594558" y="344804"/>
                </a:lnTo>
                <a:lnTo>
                  <a:pt x="598062" y="299031"/>
                </a:lnTo>
                <a:lnTo>
                  <a:pt x="594558" y="253258"/>
                </a:lnTo>
                <a:lnTo>
                  <a:pt x="584048" y="208355"/>
                </a:lnTo>
                <a:lnTo>
                  <a:pt x="566532" y="165195"/>
                </a:lnTo>
                <a:lnTo>
                  <a:pt x="542009" y="124647"/>
                </a:lnTo>
                <a:lnTo>
                  <a:pt x="510479" y="87582"/>
                </a:lnTo>
                <a:lnTo>
                  <a:pt x="473415" y="56052"/>
                </a:lnTo>
                <a:lnTo>
                  <a:pt x="432867" y="31529"/>
                </a:lnTo>
                <a:lnTo>
                  <a:pt x="389708" y="14013"/>
                </a:lnTo>
                <a:lnTo>
                  <a:pt x="344807" y="3503"/>
                </a:lnTo>
                <a:lnTo>
                  <a:pt x="299035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50398" y="2829839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77510" y="262557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2910" y="2638284"/>
            <a:ext cx="598068" cy="598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90375" y="2829839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17620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43524" y="5105400"/>
            <a:ext cx="7620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1400" u="sng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43020" y="3477676"/>
            <a:ext cx="59806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30485" y="3669233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3801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9211" y="3477676"/>
            <a:ext cx="598062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66666" y="3669233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2905" y="2347493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89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3371" y="2349919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29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2780" y="3210839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39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2759" y="3222358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1770" y="1786197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7170" y="1798894"/>
            <a:ext cx="598058" cy="598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24634" y="1990445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75995" y="262557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01392" y="2638282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69">
                <a:moveTo>
                  <a:pt x="299031" y="0"/>
                </a:moveTo>
                <a:lnTo>
                  <a:pt x="253258" y="3503"/>
                </a:lnTo>
                <a:lnTo>
                  <a:pt x="208355" y="14013"/>
                </a:lnTo>
                <a:lnTo>
                  <a:pt x="165195" y="31529"/>
                </a:lnTo>
                <a:lnTo>
                  <a:pt x="124647" y="56052"/>
                </a:lnTo>
                <a:lnTo>
                  <a:pt x="87582" y="87582"/>
                </a:lnTo>
                <a:lnTo>
                  <a:pt x="56052" y="124647"/>
                </a:lnTo>
                <a:lnTo>
                  <a:pt x="31529" y="165195"/>
                </a:lnTo>
                <a:lnTo>
                  <a:pt x="14013" y="208355"/>
                </a:lnTo>
                <a:lnTo>
                  <a:pt x="3503" y="253258"/>
                </a:lnTo>
                <a:lnTo>
                  <a:pt x="0" y="299031"/>
                </a:lnTo>
                <a:lnTo>
                  <a:pt x="3503" y="344804"/>
                </a:lnTo>
                <a:lnTo>
                  <a:pt x="14013" y="389706"/>
                </a:lnTo>
                <a:lnTo>
                  <a:pt x="31529" y="432866"/>
                </a:lnTo>
                <a:lnTo>
                  <a:pt x="56052" y="473414"/>
                </a:lnTo>
                <a:lnTo>
                  <a:pt x="87582" y="510479"/>
                </a:lnTo>
                <a:lnTo>
                  <a:pt x="124647" y="542009"/>
                </a:lnTo>
                <a:lnTo>
                  <a:pt x="165195" y="566532"/>
                </a:lnTo>
                <a:lnTo>
                  <a:pt x="208355" y="584048"/>
                </a:lnTo>
                <a:lnTo>
                  <a:pt x="253258" y="594558"/>
                </a:lnTo>
                <a:lnTo>
                  <a:pt x="299031" y="598062"/>
                </a:lnTo>
                <a:lnTo>
                  <a:pt x="344804" y="594558"/>
                </a:lnTo>
                <a:lnTo>
                  <a:pt x="389706" y="584048"/>
                </a:lnTo>
                <a:lnTo>
                  <a:pt x="432866" y="566532"/>
                </a:lnTo>
                <a:lnTo>
                  <a:pt x="473414" y="542009"/>
                </a:lnTo>
                <a:lnTo>
                  <a:pt x="510479" y="510479"/>
                </a:lnTo>
                <a:lnTo>
                  <a:pt x="542009" y="473414"/>
                </a:lnTo>
                <a:lnTo>
                  <a:pt x="566532" y="432866"/>
                </a:lnTo>
                <a:lnTo>
                  <a:pt x="584048" y="389706"/>
                </a:lnTo>
                <a:lnTo>
                  <a:pt x="594558" y="344804"/>
                </a:lnTo>
                <a:lnTo>
                  <a:pt x="598062" y="299031"/>
                </a:lnTo>
                <a:lnTo>
                  <a:pt x="594558" y="253258"/>
                </a:lnTo>
                <a:lnTo>
                  <a:pt x="584048" y="208355"/>
                </a:lnTo>
                <a:lnTo>
                  <a:pt x="566532" y="165195"/>
                </a:lnTo>
                <a:lnTo>
                  <a:pt x="542009" y="124647"/>
                </a:lnTo>
                <a:lnTo>
                  <a:pt x="510479" y="87582"/>
                </a:lnTo>
                <a:lnTo>
                  <a:pt x="473414" y="56052"/>
                </a:lnTo>
                <a:lnTo>
                  <a:pt x="432866" y="31529"/>
                </a:lnTo>
                <a:lnTo>
                  <a:pt x="389706" y="14013"/>
                </a:lnTo>
                <a:lnTo>
                  <a:pt x="344804" y="3503"/>
                </a:lnTo>
                <a:lnTo>
                  <a:pt x="299031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88847" y="2829839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165413" y="2625578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90813" y="2638284"/>
            <a:ext cx="598058" cy="598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78278" y="2829839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05524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0920" y="3477676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70" h="598170">
                <a:moveTo>
                  <a:pt x="299031" y="0"/>
                </a:moveTo>
                <a:lnTo>
                  <a:pt x="253258" y="3503"/>
                </a:lnTo>
                <a:lnTo>
                  <a:pt x="208355" y="14013"/>
                </a:lnTo>
                <a:lnTo>
                  <a:pt x="165195" y="31529"/>
                </a:lnTo>
                <a:lnTo>
                  <a:pt x="124647" y="56052"/>
                </a:lnTo>
                <a:lnTo>
                  <a:pt x="87582" y="87582"/>
                </a:lnTo>
                <a:lnTo>
                  <a:pt x="56052" y="124647"/>
                </a:lnTo>
                <a:lnTo>
                  <a:pt x="31529" y="165195"/>
                </a:lnTo>
                <a:lnTo>
                  <a:pt x="14013" y="208355"/>
                </a:lnTo>
                <a:lnTo>
                  <a:pt x="3503" y="253258"/>
                </a:lnTo>
                <a:lnTo>
                  <a:pt x="0" y="299031"/>
                </a:lnTo>
                <a:lnTo>
                  <a:pt x="3503" y="344804"/>
                </a:lnTo>
                <a:lnTo>
                  <a:pt x="14013" y="389706"/>
                </a:lnTo>
                <a:lnTo>
                  <a:pt x="31529" y="432866"/>
                </a:lnTo>
                <a:lnTo>
                  <a:pt x="56052" y="473414"/>
                </a:lnTo>
                <a:lnTo>
                  <a:pt x="87582" y="510479"/>
                </a:lnTo>
                <a:lnTo>
                  <a:pt x="124647" y="542009"/>
                </a:lnTo>
                <a:lnTo>
                  <a:pt x="165195" y="566532"/>
                </a:lnTo>
                <a:lnTo>
                  <a:pt x="208355" y="584048"/>
                </a:lnTo>
                <a:lnTo>
                  <a:pt x="253258" y="594558"/>
                </a:lnTo>
                <a:lnTo>
                  <a:pt x="299031" y="598062"/>
                </a:lnTo>
                <a:lnTo>
                  <a:pt x="344804" y="594558"/>
                </a:lnTo>
                <a:lnTo>
                  <a:pt x="389706" y="584048"/>
                </a:lnTo>
                <a:lnTo>
                  <a:pt x="432866" y="566532"/>
                </a:lnTo>
                <a:lnTo>
                  <a:pt x="473414" y="542009"/>
                </a:lnTo>
                <a:lnTo>
                  <a:pt x="510479" y="510479"/>
                </a:lnTo>
                <a:lnTo>
                  <a:pt x="542009" y="473414"/>
                </a:lnTo>
                <a:lnTo>
                  <a:pt x="566532" y="432866"/>
                </a:lnTo>
                <a:lnTo>
                  <a:pt x="584048" y="389706"/>
                </a:lnTo>
                <a:lnTo>
                  <a:pt x="594558" y="344804"/>
                </a:lnTo>
                <a:lnTo>
                  <a:pt x="598062" y="299031"/>
                </a:lnTo>
                <a:lnTo>
                  <a:pt x="594558" y="253258"/>
                </a:lnTo>
                <a:lnTo>
                  <a:pt x="584048" y="208355"/>
                </a:lnTo>
                <a:lnTo>
                  <a:pt x="566532" y="165195"/>
                </a:lnTo>
                <a:lnTo>
                  <a:pt x="542009" y="124647"/>
                </a:lnTo>
                <a:lnTo>
                  <a:pt x="510479" y="87582"/>
                </a:lnTo>
                <a:lnTo>
                  <a:pt x="473414" y="56052"/>
                </a:lnTo>
                <a:lnTo>
                  <a:pt x="432866" y="31529"/>
                </a:lnTo>
                <a:lnTo>
                  <a:pt x="389706" y="14013"/>
                </a:lnTo>
                <a:lnTo>
                  <a:pt x="344804" y="3503"/>
                </a:lnTo>
                <a:lnTo>
                  <a:pt x="299031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67829" y="3669233"/>
            <a:ext cx="12446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41704" y="3464972"/>
            <a:ext cx="648862" cy="64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7104" y="3477676"/>
            <a:ext cx="598058" cy="59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554569" y="3669233"/>
            <a:ext cx="22352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00809" y="2347493"/>
            <a:ext cx="224790" cy="340360"/>
          </a:xfrm>
          <a:custGeom>
            <a:avLst/>
            <a:gdLst/>
            <a:ahLst/>
            <a:cxnLst/>
            <a:rect l="l" t="t" r="r" b="b"/>
            <a:pathLst>
              <a:path w="224790" h="340360">
                <a:moveTo>
                  <a:pt x="0" y="0"/>
                </a:moveTo>
                <a:lnTo>
                  <a:pt x="28053" y="42532"/>
                </a:lnTo>
                <a:lnTo>
                  <a:pt x="56106" y="85064"/>
                </a:lnTo>
                <a:lnTo>
                  <a:pt x="84159" y="127597"/>
                </a:lnTo>
                <a:lnTo>
                  <a:pt x="112213" y="170129"/>
                </a:lnTo>
                <a:lnTo>
                  <a:pt x="140266" y="212662"/>
                </a:lnTo>
                <a:lnTo>
                  <a:pt x="168319" y="255194"/>
                </a:lnTo>
                <a:lnTo>
                  <a:pt x="196373" y="297727"/>
                </a:lnTo>
                <a:lnTo>
                  <a:pt x="224426" y="340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61262" y="2349919"/>
            <a:ext cx="214629" cy="335915"/>
          </a:xfrm>
          <a:custGeom>
            <a:avLst/>
            <a:gdLst/>
            <a:ahLst/>
            <a:cxnLst/>
            <a:rect l="l" t="t" r="r" b="b"/>
            <a:pathLst>
              <a:path w="214629" h="335914">
                <a:moveTo>
                  <a:pt x="214088" y="0"/>
                </a:moveTo>
                <a:lnTo>
                  <a:pt x="187327" y="41925"/>
                </a:lnTo>
                <a:lnTo>
                  <a:pt x="160566" y="83851"/>
                </a:lnTo>
                <a:lnTo>
                  <a:pt x="133805" y="125777"/>
                </a:lnTo>
                <a:lnTo>
                  <a:pt x="107044" y="167702"/>
                </a:lnTo>
                <a:lnTo>
                  <a:pt x="80283" y="209628"/>
                </a:lnTo>
                <a:lnTo>
                  <a:pt x="53522" y="251554"/>
                </a:lnTo>
                <a:lnTo>
                  <a:pt x="26761" y="293480"/>
                </a:lnTo>
                <a:lnTo>
                  <a:pt x="0" y="335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0671" y="3210839"/>
            <a:ext cx="129539" cy="292735"/>
          </a:xfrm>
          <a:custGeom>
            <a:avLst/>
            <a:gdLst/>
            <a:ahLst/>
            <a:cxnLst/>
            <a:rect l="l" t="t" r="r" b="b"/>
            <a:pathLst>
              <a:path w="129540" h="292735">
                <a:moveTo>
                  <a:pt x="0" y="292328"/>
                </a:moveTo>
                <a:lnTo>
                  <a:pt x="21503" y="243607"/>
                </a:lnTo>
                <a:lnTo>
                  <a:pt x="43006" y="194885"/>
                </a:lnTo>
                <a:lnTo>
                  <a:pt x="64510" y="146164"/>
                </a:lnTo>
                <a:lnTo>
                  <a:pt x="86013" y="97442"/>
                </a:lnTo>
                <a:lnTo>
                  <a:pt x="107517" y="48721"/>
                </a:lnTo>
                <a:lnTo>
                  <a:pt x="1290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90650" y="3222358"/>
            <a:ext cx="85725" cy="269240"/>
          </a:xfrm>
          <a:custGeom>
            <a:avLst/>
            <a:gdLst/>
            <a:ahLst/>
            <a:cxnLst/>
            <a:rect l="l" t="t" r="r" b="b"/>
            <a:pathLst>
              <a:path w="85725" h="269239">
                <a:moveTo>
                  <a:pt x="85223" y="269218"/>
                </a:moveTo>
                <a:lnTo>
                  <a:pt x="71019" y="224348"/>
                </a:lnTo>
                <a:lnTo>
                  <a:pt x="56815" y="179478"/>
                </a:lnTo>
                <a:lnTo>
                  <a:pt x="42611" y="134609"/>
                </a:lnTo>
                <a:lnTo>
                  <a:pt x="28407" y="89739"/>
                </a:lnTo>
                <a:lnTo>
                  <a:pt x="14203" y="4486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624601" y="462005"/>
            <a:ext cx="7284720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200"/>
              </a:lnSpc>
              <a:tabLst>
                <a:tab pos="1432560" algn="l"/>
              </a:tabLst>
            </a:pPr>
            <a:r>
              <a:rPr sz="1900" dirty="0">
                <a:solidFill>
                  <a:srgbClr val="000000"/>
                </a:solidFill>
              </a:rPr>
              <a:t>Example 3 :	bubble-down, if L-child and R-child are bigger</a:t>
            </a:r>
            <a:r>
              <a:rPr sz="1900" spc="-90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than</a:t>
            </a:r>
            <a:r>
              <a:rPr sz="1900" spc="-15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8,  and have equal value, we exchange L-child with</a:t>
            </a:r>
            <a:r>
              <a:rPr sz="1900" spc="-100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8.</a:t>
            </a:r>
            <a:endParaRPr sz="190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819400" y="3055264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6019800" y="3055264"/>
            <a:ext cx="838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564" y="1009535"/>
            <a:ext cx="24866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Five</a:t>
            </a:r>
            <a:r>
              <a:rPr sz="24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max-heaps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222440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Bike</a:t>
            </a:r>
            <a:r>
              <a:rPr sz="4000" spc="-85" dirty="0"/>
              <a:t> </a:t>
            </a:r>
            <a:r>
              <a:rPr sz="4000" spc="-5" dirty="0"/>
              <a:t>class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120900" y="2514600"/>
            <a:ext cx="4699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300" y="35560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400" y="46101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900" y="45847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35179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8100" y="4546600"/>
            <a:ext cx="4826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0385" y="2851086"/>
            <a:ext cx="77470" cy="71755"/>
          </a:xfrm>
          <a:custGeom>
            <a:avLst/>
            <a:gdLst/>
            <a:ahLst/>
            <a:cxnLst/>
            <a:rect l="l" t="t" r="r" b="b"/>
            <a:pathLst>
              <a:path w="77469" h="71755">
                <a:moveTo>
                  <a:pt x="6743" y="0"/>
                </a:moveTo>
                <a:lnTo>
                  <a:pt x="2362" y="2463"/>
                </a:lnTo>
                <a:lnTo>
                  <a:pt x="0" y="10909"/>
                </a:lnTo>
                <a:lnTo>
                  <a:pt x="2463" y="15290"/>
                </a:lnTo>
                <a:lnTo>
                  <a:pt x="46723" y="27686"/>
                </a:lnTo>
                <a:lnTo>
                  <a:pt x="14097" y="60058"/>
                </a:lnTo>
                <a:lnTo>
                  <a:pt x="14071" y="65087"/>
                </a:lnTo>
                <a:lnTo>
                  <a:pt x="20256" y="71310"/>
                </a:lnTo>
                <a:lnTo>
                  <a:pt x="25285" y="71310"/>
                </a:lnTo>
                <a:lnTo>
                  <a:pt x="77266" y="19748"/>
                </a:lnTo>
                <a:lnTo>
                  <a:pt x="67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1431" y="2671013"/>
            <a:ext cx="106956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mtClean="0">
                <a:latin typeface="Trebuchet MS"/>
                <a:cs typeface="Trebuchet MS"/>
              </a:rPr>
              <a:t>mileag</a:t>
            </a:r>
            <a:r>
              <a:rPr lang="en-US" sz="1800" smtClean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1770" y="2720898"/>
            <a:ext cx="47625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Lady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2376" y="2037339"/>
            <a:ext cx="3624579" cy="3143885"/>
          </a:xfrm>
          <a:custGeom>
            <a:avLst/>
            <a:gdLst/>
            <a:ahLst/>
            <a:cxnLst/>
            <a:rect l="l" t="t" r="r" b="b"/>
            <a:pathLst>
              <a:path w="3624579" h="3143885">
                <a:moveTo>
                  <a:pt x="3093567" y="460242"/>
                </a:moveTo>
                <a:lnTo>
                  <a:pt x="3130802" y="493486"/>
                </a:lnTo>
                <a:lnTo>
                  <a:pt x="3166683" y="527434"/>
                </a:lnTo>
                <a:lnTo>
                  <a:pt x="3201210" y="562060"/>
                </a:lnTo>
                <a:lnTo>
                  <a:pt x="3234384" y="597337"/>
                </a:lnTo>
                <a:lnTo>
                  <a:pt x="3266203" y="633240"/>
                </a:lnTo>
                <a:lnTo>
                  <a:pt x="3296668" y="669742"/>
                </a:lnTo>
                <a:lnTo>
                  <a:pt x="3325779" y="706817"/>
                </a:lnTo>
                <a:lnTo>
                  <a:pt x="3353536" y="744440"/>
                </a:lnTo>
                <a:lnTo>
                  <a:pt x="3379939" y="782583"/>
                </a:lnTo>
                <a:lnTo>
                  <a:pt x="3404989" y="821222"/>
                </a:lnTo>
                <a:lnTo>
                  <a:pt x="3428684" y="860330"/>
                </a:lnTo>
                <a:lnTo>
                  <a:pt x="3451025" y="899881"/>
                </a:lnTo>
                <a:lnTo>
                  <a:pt x="3472012" y="939849"/>
                </a:lnTo>
                <a:lnTo>
                  <a:pt x="3491645" y="980208"/>
                </a:lnTo>
                <a:lnTo>
                  <a:pt x="3509924" y="1020932"/>
                </a:lnTo>
                <a:lnTo>
                  <a:pt x="3526849" y="1061994"/>
                </a:lnTo>
                <a:lnTo>
                  <a:pt x="3542420" y="1103370"/>
                </a:lnTo>
                <a:lnTo>
                  <a:pt x="3556637" y="1145032"/>
                </a:lnTo>
                <a:lnTo>
                  <a:pt x="3569501" y="1186954"/>
                </a:lnTo>
                <a:lnTo>
                  <a:pt x="3581010" y="1229111"/>
                </a:lnTo>
                <a:lnTo>
                  <a:pt x="3591165" y="1271477"/>
                </a:lnTo>
                <a:lnTo>
                  <a:pt x="3599966" y="1314025"/>
                </a:lnTo>
                <a:lnTo>
                  <a:pt x="3607413" y="1356729"/>
                </a:lnTo>
                <a:lnTo>
                  <a:pt x="3613506" y="1399564"/>
                </a:lnTo>
                <a:lnTo>
                  <a:pt x="3618245" y="1442502"/>
                </a:lnTo>
                <a:lnTo>
                  <a:pt x="3621630" y="1485519"/>
                </a:lnTo>
                <a:lnTo>
                  <a:pt x="3623661" y="1528589"/>
                </a:lnTo>
                <a:lnTo>
                  <a:pt x="3624338" y="1571684"/>
                </a:lnTo>
                <a:lnTo>
                  <a:pt x="3623661" y="1614779"/>
                </a:lnTo>
                <a:lnTo>
                  <a:pt x="3621630" y="1657848"/>
                </a:lnTo>
                <a:lnTo>
                  <a:pt x="3618245" y="1700865"/>
                </a:lnTo>
                <a:lnTo>
                  <a:pt x="3613506" y="1743804"/>
                </a:lnTo>
                <a:lnTo>
                  <a:pt x="3607413" y="1786639"/>
                </a:lnTo>
                <a:lnTo>
                  <a:pt x="3599966" y="1829343"/>
                </a:lnTo>
                <a:lnTo>
                  <a:pt x="3591165" y="1871891"/>
                </a:lnTo>
                <a:lnTo>
                  <a:pt x="3581010" y="1914256"/>
                </a:lnTo>
                <a:lnTo>
                  <a:pt x="3569501" y="1956413"/>
                </a:lnTo>
                <a:lnTo>
                  <a:pt x="3556637" y="1998336"/>
                </a:lnTo>
                <a:lnTo>
                  <a:pt x="3542420" y="2039998"/>
                </a:lnTo>
                <a:lnTo>
                  <a:pt x="3526849" y="2081373"/>
                </a:lnTo>
                <a:lnTo>
                  <a:pt x="3509924" y="2122435"/>
                </a:lnTo>
                <a:lnTo>
                  <a:pt x="3491645" y="2163159"/>
                </a:lnTo>
                <a:lnTo>
                  <a:pt x="3472012" y="2203518"/>
                </a:lnTo>
                <a:lnTo>
                  <a:pt x="3451025" y="2243486"/>
                </a:lnTo>
                <a:lnTo>
                  <a:pt x="3428684" y="2283036"/>
                </a:lnTo>
                <a:lnTo>
                  <a:pt x="3404989" y="2322144"/>
                </a:lnTo>
                <a:lnTo>
                  <a:pt x="3379939" y="2360783"/>
                </a:lnTo>
                <a:lnTo>
                  <a:pt x="3353536" y="2398927"/>
                </a:lnTo>
                <a:lnTo>
                  <a:pt x="3325779" y="2436549"/>
                </a:lnTo>
                <a:lnTo>
                  <a:pt x="3296668" y="2473624"/>
                </a:lnTo>
                <a:lnTo>
                  <a:pt x="3266203" y="2510126"/>
                </a:lnTo>
                <a:lnTo>
                  <a:pt x="3234384" y="2546029"/>
                </a:lnTo>
                <a:lnTo>
                  <a:pt x="3201210" y="2581305"/>
                </a:lnTo>
                <a:lnTo>
                  <a:pt x="3166683" y="2615931"/>
                </a:lnTo>
                <a:lnTo>
                  <a:pt x="3130802" y="2649879"/>
                </a:lnTo>
                <a:lnTo>
                  <a:pt x="3093567" y="2683123"/>
                </a:lnTo>
                <a:lnTo>
                  <a:pt x="3057208" y="2713806"/>
                </a:lnTo>
                <a:lnTo>
                  <a:pt x="3020116" y="2743431"/>
                </a:lnTo>
                <a:lnTo>
                  <a:pt x="2982318" y="2771999"/>
                </a:lnTo>
                <a:lnTo>
                  <a:pt x="2943840" y="2799508"/>
                </a:lnTo>
                <a:lnTo>
                  <a:pt x="2904706" y="2825959"/>
                </a:lnTo>
                <a:lnTo>
                  <a:pt x="2864943" y="2851352"/>
                </a:lnTo>
                <a:lnTo>
                  <a:pt x="2824576" y="2875687"/>
                </a:lnTo>
                <a:lnTo>
                  <a:pt x="2783630" y="2898964"/>
                </a:lnTo>
                <a:lnTo>
                  <a:pt x="2742133" y="2921183"/>
                </a:lnTo>
                <a:lnTo>
                  <a:pt x="2700109" y="2942344"/>
                </a:lnTo>
                <a:lnTo>
                  <a:pt x="2657584" y="2962447"/>
                </a:lnTo>
                <a:lnTo>
                  <a:pt x="2614583" y="2981491"/>
                </a:lnTo>
                <a:lnTo>
                  <a:pt x="2571133" y="2999478"/>
                </a:lnTo>
                <a:lnTo>
                  <a:pt x="2527259" y="3016407"/>
                </a:lnTo>
                <a:lnTo>
                  <a:pt x="2482987" y="3032277"/>
                </a:lnTo>
                <a:lnTo>
                  <a:pt x="2438342" y="3047090"/>
                </a:lnTo>
                <a:lnTo>
                  <a:pt x="2393351" y="3060845"/>
                </a:lnTo>
                <a:lnTo>
                  <a:pt x="2348038" y="3073541"/>
                </a:lnTo>
                <a:lnTo>
                  <a:pt x="2302430" y="3085180"/>
                </a:lnTo>
                <a:lnTo>
                  <a:pt x="2256552" y="3095760"/>
                </a:lnTo>
                <a:lnTo>
                  <a:pt x="2210430" y="3105282"/>
                </a:lnTo>
                <a:lnTo>
                  <a:pt x="2164090" y="3113747"/>
                </a:lnTo>
                <a:lnTo>
                  <a:pt x="2117557" y="3121153"/>
                </a:lnTo>
                <a:lnTo>
                  <a:pt x="2070857" y="3127501"/>
                </a:lnTo>
                <a:lnTo>
                  <a:pt x="2024015" y="3132792"/>
                </a:lnTo>
                <a:lnTo>
                  <a:pt x="1977058" y="3137024"/>
                </a:lnTo>
                <a:lnTo>
                  <a:pt x="1930012" y="3140198"/>
                </a:lnTo>
                <a:lnTo>
                  <a:pt x="1882901" y="3142314"/>
                </a:lnTo>
                <a:lnTo>
                  <a:pt x="1835751" y="3143372"/>
                </a:lnTo>
                <a:lnTo>
                  <a:pt x="1788588" y="3143372"/>
                </a:lnTo>
                <a:lnTo>
                  <a:pt x="1741439" y="3142314"/>
                </a:lnTo>
                <a:lnTo>
                  <a:pt x="1694328" y="3140198"/>
                </a:lnTo>
                <a:lnTo>
                  <a:pt x="1647281" y="3137024"/>
                </a:lnTo>
                <a:lnTo>
                  <a:pt x="1600324" y="3132792"/>
                </a:lnTo>
                <a:lnTo>
                  <a:pt x="1553482" y="3127501"/>
                </a:lnTo>
                <a:lnTo>
                  <a:pt x="1506782" y="3121153"/>
                </a:lnTo>
                <a:lnTo>
                  <a:pt x="1460249" y="3113747"/>
                </a:lnTo>
                <a:lnTo>
                  <a:pt x="1413909" y="3105282"/>
                </a:lnTo>
                <a:lnTo>
                  <a:pt x="1367787" y="3095760"/>
                </a:lnTo>
                <a:lnTo>
                  <a:pt x="1321909" y="3085180"/>
                </a:lnTo>
                <a:lnTo>
                  <a:pt x="1276301" y="3073541"/>
                </a:lnTo>
                <a:lnTo>
                  <a:pt x="1230988" y="3060845"/>
                </a:lnTo>
                <a:lnTo>
                  <a:pt x="1185997" y="3047090"/>
                </a:lnTo>
                <a:lnTo>
                  <a:pt x="1141352" y="3032277"/>
                </a:lnTo>
                <a:lnTo>
                  <a:pt x="1097080" y="3016407"/>
                </a:lnTo>
                <a:lnTo>
                  <a:pt x="1053206" y="2999478"/>
                </a:lnTo>
                <a:lnTo>
                  <a:pt x="1009756" y="2981491"/>
                </a:lnTo>
                <a:lnTo>
                  <a:pt x="966755" y="2962447"/>
                </a:lnTo>
                <a:lnTo>
                  <a:pt x="924230" y="2942344"/>
                </a:lnTo>
                <a:lnTo>
                  <a:pt x="882206" y="2921183"/>
                </a:lnTo>
                <a:lnTo>
                  <a:pt x="840708" y="2898964"/>
                </a:lnTo>
                <a:lnTo>
                  <a:pt x="799763" y="2875687"/>
                </a:lnTo>
                <a:lnTo>
                  <a:pt x="759396" y="2851352"/>
                </a:lnTo>
                <a:lnTo>
                  <a:pt x="719633" y="2825959"/>
                </a:lnTo>
                <a:lnTo>
                  <a:pt x="680499" y="2799508"/>
                </a:lnTo>
                <a:lnTo>
                  <a:pt x="642020" y="2771999"/>
                </a:lnTo>
                <a:lnTo>
                  <a:pt x="604222" y="2743431"/>
                </a:lnTo>
                <a:lnTo>
                  <a:pt x="567131" y="2713806"/>
                </a:lnTo>
                <a:lnTo>
                  <a:pt x="530772" y="2683123"/>
                </a:lnTo>
                <a:lnTo>
                  <a:pt x="493536" y="2649879"/>
                </a:lnTo>
                <a:lnTo>
                  <a:pt x="457655" y="2615931"/>
                </a:lnTo>
                <a:lnTo>
                  <a:pt x="423128" y="2581305"/>
                </a:lnTo>
                <a:lnTo>
                  <a:pt x="389954" y="2546029"/>
                </a:lnTo>
                <a:lnTo>
                  <a:pt x="358135" y="2510126"/>
                </a:lnTo>
                <a:lnTo>
                  <a:pt x="327670" y="2473624"/>
                </a:lnTo>
                <a:lnTo>
                  <a:pt x="298559" y="2436549"/>
                </a:lnTo>
                <a:lnTo>
                  <a:pt x="270802" y="2398927"/>
                </a:lnTo>
                <a:lnTo>
                  <a:pt x="244398" y="2360783"/>
                </a:lnTo>
                <a:lnTo>
                  <a:pt x="219349" y="2322144"/>
                </a:lnTo>
                <a:lnTo>
                  <a:pt x="195654" y="2283036"/>
                </a:lnTo>
                <a:lnTo>
                  <a:pt x="173313" y="2243486"/>
                </a:lnTo>
                <a:lnTo>
                  <a:pt x="152326" y="2203518"/>
                </a:lnTo>
                <a:lnTo>
                  <a:pt x="132693" y="2163159"/>
                </a:lnTo>
                <a:lnTo>
                  <a:pt x="114413" y="2122435"/>
                </a:lnTo>
                <a:lnTo>
                  <a:pt x="97488" y="2081373"/>
                </a:lnTo>
                <a:lnTo>
                  <a:pt x="81917" y="2039998"/>
                </a:lnTo>
                <a:lnTo>
                  <a:pt x="67700" y="1998336"/>
                </a:lnTo>
                <a:lnTo>
                  <a:pt x="54837" y="1956413"/>
                </a:lnTo>
                <a:lnTo>
                  <a:pt x="43328" y="1914256"/>
                </a:lnTo>
                <a:lnTo>
                  <a:pt x="33173" y="1871891"/>
                </a:lnTo>
                <a:lnTo>
                  <a:pt x="24372" y="1829343"/>
                </a:lnTo>
                <a:lnTo>
                  <a:pt x="16925" y="1786639"/>
                </a:lnTo>
                <a:lnTo>
                  <a:pt x="10832" y="1743804"/>
                </a:lnTo>
                <a:lnTo>
                  <a:pt x="6093" y="1700865"/>
                </a:lnTo>
                <a:lnTo>
                  <a:pt x="2708" y="1657848"/>
                </a:lnTo>
                <a:lnTo>
                  <a:pt x="677" y="1614779"/>
                </a:lnTo>
                <a:lnTo>
                  <a:pt x="0" y="1571684"/>
                </a:lnTo>
                <a:lnTo>
                  <a:pt x="677" y="1528589"/>
                </a:lnTo>
                <a:lnTo>
                  <a:pt x="2708" y="1485519"/>
                </a:lnTo>
                <a:lnTo>
                  <a:pt x="6093" y="1442502"/>
                </a:lnTo>
                <a:lnTo>
                  <a:pt x="10832" y="1399564"/>
                </a:lnTo>
                <a:lnTo>
                  <a:pt x="16925" y="1356729"/>
                </a:lnTo>
                <a:lnTo>
                  <a:pt x="24372" y="1314025"/>
                </a:lnTo>
                <a:lnTo>
                  <a:pt x="33173" y="1271477"/>
                </a:lnTo>
                <a:lnTo>
                  <a:pt x="43328" y="1229111"/>
                </a:lnTo>
                <a:lnTo>
                  <a:pt x="54837" y="1186954"/>
                </a:lnTo>
                <a:lnTo>
                  <a:pt x="67700" y="1145032"/>
                </a:lnTo>
                <a:lnTo>
                  <a:pt x="81917" y="1103370"/>
                </a:lnTo>
                <a:lnTo>
                  <a:pt x="97488" y="1061994"/>
                </a:lnTo>
                <a:lnTo>
                  <a:pt x="114413" y="1020932"/>
                </a:lnTo>
                <a:lnTo>
                  <a:pt x="132693" y="980208"/>
                </a:lnTo>
                <a:lnTo>
                  <a:pt x="152326" y="939849"/>
                </a:lnTo>
                <a:lnTo>
                  <a:pt x="173313" y="899881"/>
                </a:lnTo>
                <a:lnTo>
                  <a:pt x="195654" y="860330"/>
                </a:lnTo>
                <a:lnTo>
                  <a:pt x="219349" y="821222"/>
                </a:lnTo>
                <a:lnTo>
                  <a:pt x="244398" y="782583"/>
                </a:lnTo>
                <a:lnTo>
                  <a:pt x="270802" y="744440"/>
                </a:lnTo>
                <a:lnTo>
                  <a:pt x="298559" y="706817"/>
                </a:lnTo>
                <a:lnTo>
                  <a:pt x="327670" y="669742"/>
                </a:lnTo>
                <a:lnTo>
                  <a:pt x="358135" y="633240"/>
                </a:lnTo>
                <a:lnTo>
                  <a:pt x="389954" y="597337"/>
                </a:lnTo>
                <a:lnTo>
                  <a:pt x="423128" y="562060"/>
                </a:lnTo>
                <a:lnTo>
                  <a:pt x="457655" y="527434"/>
                </a:lnTo>
                <a:lnTo>
                  <a:pt x="493536" y="493486"/>
                </a:lnTo>
                <a:lnTo>
                  <a:pt x="530772" y="460242"/>
                </a:lnTo>
                <a:lnTo>
                  <a:pt x="567131" y="429559"/>
                </a:lnTo>
                <a:lnTo>
                  <a:pt x="604222" y="399934"/>
                </a:lnTo>
                <a:lnTo>
                  <a:pt x="642020" y="371368"/>
                </a:lnTo>
                <a:lnTo>
                  <a:pt x="680499" y="343859"/>
                </a:lnTo>
                <a:lnTo>
                  <a:pt x="719633" y="317408"/>
                </a:lnTo>
                <a:lnTo>
                  <a:pt x="759396" y="292015"/>
                </a:lnTo>
                <a:lnTo>
                  <a:pt x="799763" y="267681"/>
                </a:lnTo>
                <a:lnTo>
                  <a:pt x="840708" y="244404"/>
                </a:lnTo>
                <a:lnTo>
                  <a:pt x="882206" y="222186"/>
                </a:lnTo>
                <a:lnTo>
                  <a:pt x="924230" y="201025"/>
                </a:lnTo>
                <a:lnTo>
                  <a:pt x="966755" y="180922"/>
                </a:lnTo>
                <a:lnTo>
                  <a:pt x="1009756" y="161878"/>
                </a:lnTo>
                <a:lnTo>
                  <a:pt x="1053206" y="143891"/>
                </a:lnTo>
                <a:lnTo>
                  <a:pt x="1097080" y="126963"/>
                </a:lnTo>
                <a:lnTo>
                  <a:pt x="1141352" y="111093"/>
                </a:lnTo>
                <a:lnTo>
                  <a:pt x="1185997" y="96280"/>
                </a:lnTo>
                <a:lnTo>
                  <a:pt x="1230988" y="82526"/>
                </a:lnTo>
                <a:lnTo>
                  <a:pt x="1276301" y="69829"/>
                </a:lnTo>
                <a:lnTo>
                  <a:pt x="1321909" y="58191"/>
                </a:lnTo>
                <a:lnTo>
                  <a:pt x="1367787" y="47611"/>
                </a:lnTo>
                <a:lnTo>
                  <a:pt x="1413909" y="38089"/>
                </a:lnTo>
                <a:lnTo>
                  <a:pt x="1460249" y="29624"/>
                </a:lnTo>
                <a:lnTo>
                  <a:pt x="1506782" y="22218"/>
                </a:lnTo>
                <a:lnTo>
                  <a:pt x="1553482" y="15870"/>
                </a:lnTo>
                <a:lnTo>
                  <a:pt x="1600324" y="10580"/>
                </a:lnTo>
                <a:lnTo>
                  <a:pt x="1647281" y="6348"/>
                </a:lnTo>
                <a:lnTo>
                  <a:pt x="1694328" y="3174"/>
                </a:lnTo>
                <a:lnTo>
                  <a:pt x="1741439" y="1058"/>
                </a:lnTo>
                <a:lnTo>
                  <a:pt x="1788588" y="0"/>
                </a:lnTo>
                <a:lnTo>
                  <a:pt x="1835751" y="0"/>
                </a:lnTo>
                <a:lnTo>
                  <a:pt x="1882901" y="1058"/>
                </a:lnTo>
                <a:lnTo>
                  <a:pt x="1930012" y="3174"/>
                </a:lnTo>
                <a:lnTo>
                  <a:pt x="1977058" y="6348"/>
                </a:lnTo>
                <a:lnTo>
                  <a:pt x="2024015" y="10580"/>
                </a:lnTo>
                <a:lnTo>
                  <a:pt x="2070857" y="15870"/>
                </a:lnTo>
                <a:lnTo>
                  <a:pt x="2117557" y="22218"/>
                </a:lnTo>
                <a:lnTo>
                  <a:pt x="2164090" y="29624"/>
                </a:lnTo>
                <a:lnTo>
                  <a:pt x="2210430" y="38089"/>
                </a:lnTo>
                <a:lnTo>
                  <a:pt x="2256552" y="47611"/>
                </a:lnTo>
                <a:lnTo>
                  <a:pt x="2302430" y="58191"/>
                </a:lnTo>
                <a:lnTo>
                  <a:pt x="2348038" y="69829"/>
                </a:lnTo>
                <a:lnTo>
                  <a:pt x="2393351" y="82526"/>
                </a:lnTo>
                <a:lnTo>
                  <a:pt x="2438342" y="96280"/>
                </a:lnTo>
                <a:lnTo>
                  <a:pt x="2482987" y="111093"/>
                </a:lnTo>
                <a:lnTo>
                  <a:pt x="2527259" y="126963"/>
                </a:lnTo>
                <a:lnTo>
                  <a:pt x="2571133" y="143891"/>
                </a:lnTo>
                <a:lnTo>
                  <a:pt x="2614583" y="161878"/>
                </a:lnTo>
                <a:lnTo>
                  <a:pt x="2657584" y="180922"/>
                </a:lnTo>
                <a:lnTo>
                  <a:pt x="2700109" y="201025"/>
                </a:lnTo>
                <a:lnTo>
                  <a:pt x="2742133" y="222186"/>
                </a:lnTo>
                <a:lnTo>
                  <a:pt x="2783630" y="244404"/>
                </a:lnTo>
                <a:lnTo>
                  <a:pt x="2824576" y="267681"/>
                </a:lnTo>
                <a:lnTo>
                  <a:pt x="2864943" y="292015"/>
                </a:lnTo>
                <a:lnTo>
                  <a:pt x="2904706" y="317408"/>
                </a:lnTo>
                <a:lnTo>
                  <a:pt x="2943840" y="343859"/>
                </a:lnTo>
                <a:lnTo>
                  <a:pt x="2982318" y="371368"/>
                </a:lnTo>
                <a:lnTo>
                  <a:pt x="3020116" y="399934"/>
                </a:lnTo>
                <a:lnTo>
                  <a:pt x="3057208" y="429559"/>
                </a:lnTo>
                <a:lnTo>
                  <a:pt x="3093567" y="460242"/>
                </a:lnTo>
                <a:close/>
              </a:path>
            </a:pathLst>
          </a:custGeom>
          <a:ln w="25399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1527" y="2418918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89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9744" y="2616580"/>
            <a:ext cx="4940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33172" y="2356192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90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75818" y="3965994"/>
            <a:ext cx="46418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3172" y="3633901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90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89372" y="4066997"/>
            <a:ext cx="67119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Hyb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9657" y="3734892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89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4014" y="2845219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45018" y="3535692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439" y="3503485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0677" y="4215041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0892" y="4235818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7551" y="4227855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0915" y="3162414"/>
            <a:ext cx="281940" cy="389890"/>
          </a:xfrm>
          <a:custGeom>
            <a:avLst/>
            <a:gdLst/>
            <a:ahLst/>
            <a:cxnLst/>
            <a:rect l="l" t="t" r="r" b="b"/>
            <a:pathLst>
              <a:path w="281939" h="389889">
                <a:moveTo>
                  <a:pt x="281465" y="0"/>
                </a:moveTo>
                <a:lnTo>
                  <a:pt x="250191" y="43273"/>
                </a:lnTo>
                <a:lnTo>
                  <a:pt x="218917" y="86547"/>
                </a:lnTo>
                <a:lnTo>
                  <a:pt x="187643" y="129821"/>
                </a:lnTo>
                <a:lnTo>
                  <a:pt x="156369" y="173095"/>
                </a:lnTo>
                <a:lnTo>
                  <a:pt x="125095" y="216369"/>
                </a:lnTo>
                <a:lnTo>
                  <a:pt x="93821" y="259643"/>
                </a:lnTo>
                <a:lnTo>
                  <a:pt x="62547" y="302917"/>
                </a:lnTo>
                <a:lnTo>
                  <a:pt x="31273" y="346191"/>
                </a:lnTo>
                <a:lnTo>
                  <a:pt x="0" y="389465"/>
                </a:lnTo>
              </a:path>
            </a:pathLst>
          </a:custGeom>
          <a:ln w="634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44788" y="3159480"/>
            <a:ext cx="279400" cy="363220"/>
          </a:xfrm>
          <a:custGeom>
            <a:avLst/>
            <a:gdLst/>
            <a:ahLst/>
            <a:cxnLst/>
            <a:rect l="l" t="t" r="r" b="b"/>
            <a:pathLst>
              <a:path w="279400" h="363220">
                <a:moveTo>
                  <a:pt x="279285" y="363024"/>
                </a:moveTo>
                <a:lnTo>
                  <a:pt x="248254" y="322688"/>
                </a:lnTo>
                <a:lnTo>
                  <a:pt x="217222" y="282352"/>
                </a:lnTo>
                <a:lnTo>
                  <a:pt x="186190" y="242016"/>
                </a:lnTo>
                <a:lnTo>
                  <a:pt x="155158" y="201680"/>
                </a:lnTo>
                <a:lnTo>
                  <a:pt x="124127" y="161344"/>
                </a:lnTo>
                <a:lnTo>
                  <a:pt x="93095" y="121008"/>
                </a:lnTo>
                <a:lnTo>
                  <a:pt x="62063" y="80672"/>
                </a:lnTo>
                <a:lnTo>
                  <a:pt x="31031" y="40336"/>
                </a:lnTo>
                <a:lnTo>
                  <a:pt x="0" y="0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8094" y="3870261"/>
            <a:ext cx="144145" cy="344170"/>
          </a:xfrm>
          <a:custGeom>
            <a:avLst/>
            <a:gdLst/>
            <a:ahLst/>
            <a:cxnLst/>
            <a:rect l="l" t="t" r="r" b="b"/>
            <a:pathLst>
              <a:path w="144144" h="344170">
                <a:moveTo>
                  <a:pt x="143813" y="0"/>
                </a:moveTo>
                <a:lnTo>
                  <a:pt x="123268" y="49085"/>
                </a:lnTo>
                <a:lnTo>
                  <a:pt x="102723" y="98171"/>
                </a:lnTo>
                <a:lnTo>
                  <a:pt x="82178" y="147257"/>
                </a:lnTo>
                <a:lnTo>
                  <a:pt x="61634" y="196343"/>
                </a:lnTo>
                <a:lnTo>
                  <a:pt x="41089" y="245428"/>
                </a:lnTo>
                <a:lnTo>
                  <a:pt x="20544" y="294514"/>
                </a:lnTo>
                <a:lnTo>
                  <a:pt x="0" y="343599"/>
                </a:lnTo>
              </a:path>
            </a:pathLst>
          </a:custGeom>
          <a:ln w="634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6681" y="3872090"/>
            <a:ext cx="137160" cy="360680"/>
          </a:xfrm>
          <a:custGeom>
            <a:avLst/>
            <a:gdLst/>
            <a:ahLst/>
            <a:cxnLst/>
            <a:rect l="l" t="t" r="r" b="b"/>
            <a:pathLst>
              <a:path w="137160" h="360679">
                <a:moveTo>
                  <a:pt x="0" y="0"/>
                </a:moveTo>
                <a:lnTo>
                  <a:pt x="17120" y="45081"/>
                </a:lnTo>
                <a:lnTo>
                  <a:pt x="34240" y="90162"/>
                </a:lnTo>
                <a:lnTo>
                  <a:pt x="51360" y="135243"/>
                </a:lnTo>
                <a:lnTo>
                  <a:pt x="68480" y="180324"/>
                </a:lnTo>
                <a:lnTo>
                  <a:pt x="85600" y="225405"/>
                </a:lnTo>
                <a:lnTo>
                  <a:pt x="102720" y="270486"/>
                </a:lnTo>
                <a:lnTo>
                  <a:pt x="119840" y="315567"/>
                </a:lnTo>
                <a:lnTo>
                  <a:pt x="136960" y="360648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2293" y="3841889"/>
            <a:ext cx="128270" cy="381000"/>
          </a:xfrm>
          <a:custGeom>
            <a:avLst/>
            <a:gdLst/>
            <a:ahLst/>
            <a:cxnLst/>
            <a:rect l="l" t="t" r="r" b="b"/>
            <a:pathLst>
              <a:path w="128269" h="381000">
                <a:moveTo>
                  <a:pt x="127726" y="0"/>
                </a:moveTo>
                <a:lnTo>
                  <a:pt x="111760" y="47616"/>
                </a:lnTo>
                <a:lnTo>
                  <a:pt x="95794" y="95233"/>
                </a:lnTo>
                <a:lnTo>
                  <a:pt x="79828" y="142850"/>
                </a:lnTo>
                <a:lnTo>
                  <a:pt x="63863" y="190467"/>
                </a:lnTo>
                <a:lnTo>
                  <a:pt x="47897" y="238084"/>
                </a:lnTo>
                <a:lnTo>
                  <a:pt x="31931" y="285701"/>
                </a:lnTo>
                <a:lnTo>
                  <a:pt x="15965" y="333318"/>
                </a:lnTo>
                <a:lnTo>
                  <a:pt x="0" y="380935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23135" y="2878251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19567" y="3532632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48140" y="3518471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49577" y="4224807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0282" y="4259338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5156" y="4221162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199" y="1778002"/>
            <a:ext cx="8001000" cy="3670300"/>
          </a:xfrm>
          <a:custGeom>
            <a:avLst/>
            <a:gdLst/>
            <a:ahLst/>
            <a:cxnLst/>
            <a:rect l="l" t="t" r="r" b="b"/>
            <a:pathLst>
              <a:path w="8001000" h="3670300">
                <a:moveTo>
                  <a:pt x="0" y="0"/>
                </a:moveTo>
                <a:lnTo>
                  <a:pt x="8001000" y="0"/>
                </a:lnTo>
                <a:lnTo>
                  <a:pt x="8001000" y="3670297"/>
                </a:lnTo>
                <a:lnTo>
                  <a:pt x="0" y="36702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66734" y="2053005"/>
            <a:ext cx="7861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ct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19234" y="1279791"/>
            <a:ext cx="25279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433FF"/>
                </a:solidFill>
                <a:latin typeface="Trebuchet MS"/>
                <a:cs typeface="Trebuchet MS"/>
              </a:rPr>
              <a:t>station </a:t>
            </a:r>
            <a:r>
              <a:rPr sz="2800" dirty="0">
                <a:solidFill>
                  <a:srgbClr val="0433FF"/>
                </a:solidFill>
                <a:latin typeface="Trebuchet MS"/>
                <a:cs typeface="Trebuchet MS"/>
              </a:rPr>
              <a:t>:</a:t>
            </a:r>
            <a:r>
              <a:rPr sz="2800" spc="-80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433FF"/>
                </a:solidFill>
                <a:latin typeface="Trebuchet MS"/>
                <a:cs typeface="Trebuchet MS"/>
              </a:rPr>
              <a:t>Jingmei</a:t>
            </a:r>
            <a:endParaRPr sz="2400">
              <a:latin typeface="Trebuchet MS"/>
              <a:cs typeface="Trebuchet MS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2518664" y="2878251"/>
            <a:ext cx="461721" cy="11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222440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Bike</a:t>
            </a:r>
            <a:r>
              <a:rPr sz="4000" spc="-85" dirty="0"/>
              <a:t> </a:t>
            </a:r>
            <a:r>
              <a:rPr sz="4000" spc="-5" dirty="0"/>
              <a:t>class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20900" y="2514600"/>
            <a:ext cx="4699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5300" y="35560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400" y="46101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900" y="45847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5179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8100" y="4546600"/>
            <a:ext cx="4826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21770" y="2720898"/>
            <a:ext cx="47625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Lady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376" y="2037339"/>
            <a:ext cx="3624579" cy="3143885"/>
          </a:xfrm>
          <a:custGeom>
            <a:avLst/>
            <a:gdLst/>
            <a:ahLst/>
            <a:cxnLst/>
            <a:rect l="l" t="t" r="r" b="b"/>
            <a:pathLst>
              <a:path w="3624579" h="3143885">
                <a:moveTo>
                  <a:pt x="3093567" y="460242"/>
                </a:moveTo>
                <a:lnTo>
                  <a:pt x="3130802" y="493486"/>
                </a:lnTo>
                <a:lnTo>
                  <a:pt x="3166683" y="527434"/>
                </a:lnTo>
                <a:lnTo>
                  <a:pt x="3201210" y="562060"/>
                </a:lnTo>
                <a:lnTo>
                  <a:pt x="3234384" y="597337"/>
                </a:lnTo>
                <a:lnTo>
                  <a:pt x="3266203" y="633240"/>
                </a:lnTo>
                <a:lnTo>
                  <a:pt x="3296668" y="669742"/>
                </a:lnTo>
                <a:lnTo>
                  <a:pt x="3325779" y="706817"/>
                </a:lnTo>
                <a:lnTo>
                  <a:pt x="3353536" y="744440"/>
                </a:lnTo>
                <a:lnTo>
                  <a:pt x="3379939" y="782583"/>
                </a:lnTo>
                <a:lnTo>
                  <a:pt x="3404989" y="821222"/>
                </a:lnTo>
                <a:lnTo>
                  <a:pt x="3428684" y="860330"/>
                </a:lnTo>
                <a:lnTo>
                  <a:pt x="3451025" y="899881"/>
                </a:lnTo>
                <a:lnTo>
                  <a:pt x="3472012" y="939849"/>
                </a:lnTo>
                <a:lnTo>
                  <a:pt x="3491645" y="980208"/>
                </a:lnTo>
                <a:lnTo>
                  <a:pt x="3509924" y="1020932"/>
                </a:lnTo>
                <a:lnTo>
                  <a:pt x="3526849" y="1061994"/>
                </a:lnTo>
                <a:lnTo>
                  <a:pt x="3542420" y="1103370"/>
                </a:lnTo>
                <a:lnTo>
                  <a:pt x="3556637" y="1145032"/>
                </a:lnTo>
                <a:lnTo>
                  <a:pt x="3569501" y="1186954"/>
                </a:lnTo>
                <a:lnTo>
                  <a:pt x="3581010" y="1229111"/>
                </a:lnTo>
                <a:lnTo>
                  <a:pt x="3591165" y="1271477"/>
                </a:lnTo>
                <a:lnTo>
                  <a:pt x="3599966" y="1314025"/>
                </a:lnTo>
                <a:lnTo>
                  <a:pt x="3607413" y="1356729"/>
                </a:lnTo>
                <a:lnTo>
                  <a:pt x="3613506" y="1399564"/>
                </a:lnTo>
                <a:lnTo>
                  <a:pt x="3618245" y="1442502"/>
                </a:lnTo>
                <a:lnTo>
                  <a:pt x="3621630" y="1485519"/>
                </a:lnTo>
                <a:lnTo>
                  <a:pt x="3623661" y="1528589"/>
                </a:lnTo>
                <a:lnTo>
                  <a:pt x="3624338" y="1571684"/>
                </a:lnTo>
                <a:lnTo>
                  <a:pt x="3623661" y="1614779"/>
                </a:lnTo>
                <a:lnTo>
                  <a:pt x="3621630" y="1657848"/>
                </a:lnTo>
                <a:lnTo>
                  <a:pt x="3618245" y="1700865"/>
                </a:lnTo>
                <a:lnTo>
                  <a:pt x="3613506" y="1743804"/>
                </a:lnTo>
                <a:lnTo>
                  <a:pt x="3607413" y="1786639"/>
                </a:lnTo>
                <a:lnTo>
                  <a:pt x="3599966" y="1829343"/>
                </a:lnTo>
                <a:lnTo>
                  <a:pt x="3591165" y="1871891"/>
                </a:lnTo>
                <a:lnTo>
                  <a:pt x="3581010" y="1914256"/>
                </a:lnTo>
                <a:lnTo>
                  <a:pt x="3569501" y="1956413"/>
                </a:lnTo>
                <a:lnTo>
                  <a:pt x="3556637" y="1998336"/>
                </a:lnTo>
                <a:lnTo>
                  <a:pt x="3542420" y="2039998"/>
                </a:lnTo>
                <a:lnTo>
                  <a:pt x="3526849" y="2081373"/>
                </a:lnTo>
                <a:lnTo>
                  <a:pt x="3509924" y="2122435"/>
                </a:lnTo>
                <a:lnTo>
                  <a:pt x="3491645" y="2163159"/>
                </a:lnTo>
                <a:lnTo>
                  <a:pt x="3472012" y="2203518"/>
                </a:lnTo>
                <a:lnTo>
                  <a:pt x="3451025" y="2243486"/>
                </a:lnTo>
                <a:lnTo>
                  <a:pt x="3428684" y="2283036"/>
                </a:lnTo>
                <a:lnTo>
                  <a:pt x="3404989" y="2322144"/>
                </a:lnTo>
                <a:lnTo>
                  <a:pt x="3379939" y="2360783"/>
                </a:lnTo>
                <a:lnTo>
                  <a:pt x="3353536" y="2398927"/>
                </a:lnTo>
                <a:lnTo>
                  <a:pt x="3325779" y="2436549"/>
                </a:lnTo>
                <a:lnTo>
                  <a:pt x="3296668" y="2473624"/>
                </a:lnTo>
                <a:lnTo>
                  <a:pt x="3266203" y="2510126"/>
                </a:lnTo>
                <a:lnTo>
                  <a:pt x="3234384" y="2546029"/>
                </a:lnTo>
                <a:lnTo>
                  <a:pt x="3201210" y="2581305"/>
                </a:lnTo>
                <a:lnTo>
                  <a:pt x="3166683" y="2615931"/>
                </a:lnTo>
                <a:lnTo>
                  <a:pt x="3130802" y="2649879"/>
                </a:lnTo>
                <a:lnTo>
                  <a:pt x="3093567" y="2683123"/>
                </a:lnTo>
                <a:lnTo>
                  <a:pt x="3057208" y="2713806"/>
                </a:lnTo>
                <a:lnTo>
                  <a:pt x="3020116" y="2743431"/>
                </a:lnTo>
                <a:lnTo>
                  <a:pt x="2982318" y="2771999"/>
                </a:lnTo>
                <a:lnTo>
                  <a:pt x="2943840" y="2799508"/>
                </a:lnTo>
                <a:lnTo>
                  <a:pt x="2904706" y="2825959"/>
                </a:lnTo>
                <a:lnTo>
                  <a:pt x="2864943" y="2851352"/>
                </a:lnTo>
                <a:lnTo>
                  <a:pt x="2824576" y="2875687"/>
                </a:lnTo>
                <a:lnTo>
                  <a:pt x="2783630" y="2898964"/>
                </a:lnTo>
                <a:lnTo>
                  <a:pt x="2742133" y="2921183"/>
                </a:lnTo>
                <a:lnTo>
                  <a:pt x="2700109" y="2942344"/>
                </a:lnTo>
                <a:lnTo>
                  <a:pt x="2657584" y="2962447"/>
                </a:lnTo>
                <a:lnTo>
                  <a:pt x="2614583" y="2981491"/>
                </a:lnTo>
                <a:lnTo>
                  <a:pt x="2571133" y="2999478"/>
                </a:lnTo>
                <a:lnTo>
                  <a:pt x="2527259" y="3016407"/>
                </a:lnTo>
                <a:lnTo>
                  <a:pt x="2482987" y="3032277"/>
                </a:lnTo>
                <a:lnTo>
                  <a:pt x="2438342" y="3047090"/>
                </a:lnTo>
                <a:lnTo>
                  <a:pt x="2393351" y="3060845"/>
                </a:lnTo>
                <a:lnTo>
                  <a:pt x="2348038" y="3073541"/>
                </a:lnTo>
                <a:lnTo>
                  <a:pt x="2302430" y="3085180"/>
                </a:lnTo>
                <a:lnTo>
                  <a:pt x="2256552" y="3095760"/>
                </a:lnTo>
                <a:lnTo>
                  <a:pt x="2210430" y="3105282"/>
                </a:lnTo>
                <a:lnTo>
                  <a:pt x="2164090" y="3113747"/>
                </a:lnTo>
                <a:lnTo>
                  <a:pt x="2117557" y="3121153"/>
                </a:lnTo>
                <a:lnTo>
                  <a:pt x="2070857" y="3127501"/>
                </a:lnTo>
                <a:lnTo>
                  <a:pt x="2024015" y="3132792"/>
                </a:lnTo>
                <a:lnTo>
                  <a:pt x="1977058" y="3137024"/>
                </a:lnTo>
                <a:lnTo>
                  <a:pt x="1930012" y="3140198"/>
                </a:lnTo>
                <a:lnTo>
                  <a:pt x="1882901" y="3142314"/>
                </a:lnTo>
                <a:lnTo>
                  <a:pt x="1835751" y="3143372"/>
                </a:lnTo>
                <a:lnTo>
                  <a:pt x="1788588" y="3143372"/>
                </a:lnTo>
                <a:lnTo>
                  <a:pt x="1741439" y="3142314"/>
                </a:lnTo>
                <a:lnTo>
                  <a:pt x="1694328" y="3140198"/>
                </a:lnTo>
                <a:lnTo>
                  <a:pt x="1647281" y="3137024"/>
                </a:lnTo>
                <a:lnTo>
                  <a:pt x="1600324" y="3132792"/>
                </a:lnTo>
                <a:lnTo>
                  <a:pt x="1553482" y="3127501"/>
                </a:lnTo>
                <a:lnTo>
                  <a:pt x="1506782" y="3121153"/>
                </a:lnTo>
                <a:lnTo>
                  <a:pt x="1460249" y="3113747"/>
                </a:lnTo>
                <a:lnTo>
                  <a:pt x="1413909" y="3105282"/>
                </a:lnTo>
                <a:lnTo>
                  <a:pt x="1367787" y="3095760"/>
                </a:lnTo>
                <a:lnTo>
                  <a:pt x="1321909" y="3085180"/>
                </a:lnTo>
                <a:lnTo>
                  <a:pt x="1276301" y="3073541"/>
                </a:lnTo>
                <a:lnTo>
                  <a:pt x="1230988" y="3060845"/>
                </a:lnTo>
                <a:lnTo>
                  <a:pt x="1185997" y="3047090"/>
                </a:lnTo>
                <a:lnTo>
                  <a:pt x="1141352" y="3032277"/>
                </a:lnTo>
                <a:lnTo>
                  <a:pt x="1097080" y="3016407"/>
                </a:lnTo>
                <a:lnTo>
                  <a:pt x="1053206" y="2999478"/>
                </a:lnTo>
                <a:lnTo>
                  <a:pt x="1009756" y="2981491"/>
                </a:lnTo>
                <a:lnTo>
                  <a:pt x="966755" y="2962447"/>
                </a:lnTo>
                <a:lnTo>
                  <a:pt x="924230" y="2942344"/>
                </a:lnTo>
                <a:lnTo>
                  <a:pt x="882206" y="2921183"/>
                </a:lnTo>
                <a:lnTo>
                  <a:pt x="840708" y="2898964"/>
                </a:lnTo>
                <a:lnTo>
                  <a:pt x="799763" y="2875687"/>
                </a:lnTo>
                <a:lnTo>
                  <a:pt x="759396" y="2851352"/>
                </a:lnTo>
                <a:lnTo>
                  <a:pt x="719633" y="2825959"/>
                </a:lnTo>
                <a:lnTo>
                  <a:pt x="680499" y="2799508"/>
                </a:lnTo>
                <a:lnTo>
                  <a:pt x="642020" y="2771999"/>
                </a:lnTo>
                <a:lnTo>
                  <a:pt x="604222" y="2743431"/>
                </a:lnTo>
                <a:lnTo>
                  <a:pt x="567131" y="2713806"/>
                </a:lnTo>
                <a:lnTo>
                  <a:pt x="530772" y="2683123"/>
                </a:lnTo>
                <a:lnTo>
                  <a:pt x="493536" y="2649879"/>
                </a:lnTo>
                <a:lnTo>
                  <a:pt x="457655" y="2615931"/>
                </a:lnTo>
                <a:lnTo>
                  <a:pt x="423128" y="2581305"/>
                </a:lnTo>
                <a:lnTo>
                  <a:pt x="389954" y="2546029"/>
                </a:lnTo>
                <a:lnTo>
                  <a:pt x="358135" y="2510126"/>
                </a:lnTo>
                <a:lnTo>
                  <a:pt x="327670" y="2473624"/>
                </a:lnTo>
                <a:lnTo>
                  <a:pt x="298559" y="2436549"/>
                </a:lnTo>
                <a:lnTo>
                  <a:pt x="270802" y="2398927"/>
                </a:lnTo>
                <a:lnTo>
                  <a:pt x="244398" y="2360783"/>
                </a:lnTo>
                <a:lnTo>
                  <a:pt x="219349" y="2322144"/>
                </a:lnTo>
                <a:lnTo>
                  <a:pt x="195654" y="2283036"/>
                </a:lnTo>
                <a:lnTo>
                  <a:pt x="173313" y="2243486"/>
                </a:lnTo>
                <a:lnTo>
                  <a:pt x="152326" y="2203518"/>
                </a:lnTo>
                <a:lnTo>
                  <a:pt x="132693" y="2163159"/>
                </a:lnTo>
                <a:lnTo>
                  <a:pt x="114413" y="2122435"/>
                </a:lnTo>
                <a:lnTo>
                  <a:pt x="97488" y="2081373"/>
                </a:lnTo>
                <a:lnTo>
                  <a:pt x="81917" y="2039998"/>
                </a:lnTo>
                <a:lnTo>
                  <a:pt x="67700" y="1998336"/>
                </a:lnTo>
                <a:lnTo>
                  <a:pt x="54837" y="1956413"/>
                </a:lnTo>
                <a:lnTo>
                  <a:pt x="43328" y="1914256"/>
                </a:lnTo>
                <a:lnTo>
                  <a:pt x="33173" y="1871891"/>
                </a:lnTo>
                <a:lnTo>
                  <a:pt x="24372" y="1829343"/>
                </a:lnTo>
                <a:lnTo>
                  <a:pt x="16925" y="1786639"/>
                </a:lnTo>
                <a:lnTo>
                  <a:pt x="10832" y="1743804"/>
                </a:lnTo>
                <a:lnTo>
                  <a:pt x="6093" y="1700865"/>
                </a:lnTo>
                <a:lnTo>
                  <a:pt x="2708" y="1657848"/>
                </a:lnTo>
                <a:lnTo>
                  <a:pt x="677" y="1614779"/>
                </a:lnTo>
                <a:lnTo>
                  <a:pt x="0" y="1571684"/>
                </a:lnTo>
                <a:lnTo>
                  <a:pt x="677" y="1528589"/>
                </a:lnTo>
                <a:lnTo>
                  <a:pt x="2708" y="1485519"/>
                </a:lnTo>
                <a:lnTo>
                  <a:pt x="6093" y="1442502"/>
                </a:lnTo>
                <a:lnTo>
                  <a:pt x="10832" y="1399564"/>
                </a:lnTo>
                <a:lnTo>
                  <a:pt x="16925" y="1356729"/>
                </a:lnTo>
                <a:lnTo>
                  <a:pt x="24372" y="1314025"/>
                </a:lnTo>
                <a:lnTo>
                  <a:pt x="33173" y="1271477"/>
                </a:lnTo>
                <a:lnTo>
                  <a:pt x="43328" y="1229111"/>
                </a:lnTo>
                <a:lnTo>
                  <a:pt x="54837" y="1186954"/>
                </a:lnTo>
                <a:lnTo>
                  <a:pt x="67700" y="1145032"/>
                </a:lnTo>
                <a:lnTo>
                  <a:pt x="81917" y="1103370"/>
                </a:lnTo>
                <a:lnTo>
                  <a:pt x="97488" y="1061994"/>
                </a:lnTo>
                <a:lnTo>
                  <a:pt x="114413" y="1020932"/>
                </a:lnTo>
                <a:lnTo>
                  <a:pt x="132693" y="980208"/>
                </a:lnTo>
                <a:lnTo>
                  <a:pt x="152326" y="939849"/>
                </a:lnTo>
                <a:lnTo>
                  <a:pt x="173313" y="899881"/>
                </a:lnTo>
                <a:lnTo>
                  <a:pt x="195654" y="860330"/>
                </a:lnTo>
                <a:lnTo>
                  <a:pt x="219349" y="821222"/>
                </a:lnTo>
                <a:lnTo>
                  <a:pt x="244398" y="782583"/>
                </a:lnTo>
                <a:lnTo>
                  <a:pt x="270802" y="744440"/>
                </a:lnTo>
                <a:lnTo>
                  <a:pt x="298559" y="706817"/>
                </a:lnTo>
                <a:lnTo>
                  <a:pt x="327670" y="669742"/>
                </a:lnTo>
                <a:lnTo>
                  <a:pt x="358135" y="633240"/>
                </a:lnTo>
                <a:lnTo>
                  <a:pt x="389954" y="597337"/>
                </a:lnTo>
                <a:lnTo>
                  <a:pt x="423128" y="562060"/>
                </a:lnTo>
                <a:lnTo>
                  <a:pt x="457655" y="527434"/>
                </a:lnTo>
                <a:lnTo>
                  <a:pt x="493536" y="493486"/>
                </a:lnTo>
                <a:lnTo>
                  <a:pt x="530772" y="460242"/>
                </a:lnTo>
                <a:lnTo>
                  <a:pt x="567131" y="429559"/>
                </a:lnTo>
                <a:lnTo>
                  <a:pt x="604222" y="399934"/>
                </a:lnTo>
                <a:lnTo>
                  <a:pt x="642020" y="371368"/>
                </a:lnTo>
                <a:lnTo>
                  <a:pt x="680499" y="343859"/>
                </a:lnTo>
                <a:lnTo>
                  <a:pt x="719633" y="317408"/>
                </a:lnTo>
                <a:lnTo>
                  <a:pt x="759396" y="292015"/>
                </a:lnTo>
                <a:lnTo>
                  <a:pt x="799763" y="267681"/>
                </a:lnTo>
                <a:lnTo>
                  <a:pt x="840708" y="244404"/>
                </a:lnTo>
                <a:lnTo>
                  <a:pt x="882206" y="222186"/>
                </a:lnTo>
                <a:lnTo>
                  <a:pt x="924230" y="201025"/>
                </a:lnTo>
                <a:lnTo>
                  <a:pt x="966755" y="180922"/>
                </a:lnTo>
                <a:lnTo>
                  <a:pt x="1009756" y="161878"/>
                </a:lnTo>
                <a:lnTo>
                  <a:pt x="1053206" y="143891"/>
                </a:lnTo>
                <a:lnTo>
                  <a:pt x="1097080" y="126963"/>
                </a:lnTo>
                <a:lnTo>
                  <a:pt x="1141352" y="111093"/>
                </a:lnTo>
                <a:lnTo>
                  <a:pt x="1185997" y="96280"/>
                </a:lnTo>
                <a:lnTo>
                  <a:pt x="1230988" y="82526"/>
                </a:lnTo>
                <a:lnTo>
                  <a:pt x="1276301" y="69829"/>
                </a:lnTo>
                <a:lnTo>
                  <a:pt x="1321909" y="58191"/>
                </a:lnTo>
                <a:lnTo>
                  <a:pt x="1367787" y="47611"/>
                </a:lnTo>
                <a:lnTo>
                  <a:pt x="1413909" y="38089"/>
                </a:lnTo>
                <a:lnTo>
                  <a:pt x="1460249" y="29624"/>
                </a:lnTo>
                <a:lnTo>
                  <a:pt x="1506782" y="22218"/>
                </a:lnTo>
                <a:lnTo>
                  <a:pt x="1553482" y="15870"/>
                </a:lnTo>
                <a:lnTo>
                  <a:pt x="1600324" y="10580"/>
                </a:lnTo>
                <a:lnTo>
                  <a:pt x="1647281" y="6348"/>
                </a:lnTo>
                <a:lnTo>
                  <a:pt x="1694328" y="3174"/>
                </a:lnTo>
                <a:lnTo>
                  <a:pt x="1741439" y="1058"/>
                </a:lnTo>
                <a:lnTo>
                  <a:pt x="1788588" y="0"/>
                </a:lnTo>
                <a:lnTo>
                  <a:pt x="1835751" y="0"/>
                </a:lnTo>
                <a:lnTo>
                  <a:pt x="1882901" y="1058"/>
                </a:lnTo>
                <a:lnTo>
                  <a:pt x="1930012" y="3174"/>
                </a:lnTo>
                <a:lnTo>
                  <a:pt x="1977058" y="6348"/>
                </a:lnTo>
                <a:lnTo>
                  <a:pt x="2024015" y="10580"/>
                </a:lnTo>
                <a:lnTo>
                  <a:pt x="2070857" y="15870"/>
                </a:lnTo>
                <a:lnTo>
                  <a:pt x="2117557" y="22218"/>
                </a:lnTo>
                <a:lnTo>
                  <a:pt x="2164090" y="29624"/>
                </a:lnTo>
                <a:lnTo>
                  <a:pt x="2210430" y="38089"/>
                </a:lnTo>
                <a:lnTo>
                  <a:pt x="2256552" y="47611"/>
                </a:lnTo>
                <a:lnTo>
                  <a:pt x="2302430" y="58191"/>
                </a:lnTo>
                <a:lnTo>
                  <a:pt x="2348038" y="69829"/>
                </a:lnTo>
                <a:lnTo>
                  <a:pt x="2393351" y="82526"/>
                </a:lnTo>
                <a:lnTo>
                  <a:pt x="2438342" y="96280"/>
                </a:lnTo>
                <a:lnTo>
                  <a:pt x="2482987" y="111093"/>
                </a:lnTo>
                <a:lnTo>
                  <a:pt x="2527259" y="126963"/>
                </a:lnTo>
                <a:lnTo>
                  <a:pt x="2571133" y="143891"/>
                </a:lnTo>
                <a:lnTo>
                  <a:pt x="2614583" y="161878"/>
                </a:lnTo>
                <a:lnTo>
                  <a:pt x="2657584" y="180922"/>
                </a:lnTo>
                <a:lnTo>
                  <a:pt x="2700109" y="201025"/>
                </a:lnTo>
                <a:lnTo>
                  <a:pt x="2742133" y="222186"/>
                </a:lnTo>
                <a:lnTo>
                  <a:pt x="2783630" y="244404"/>
                </a:lnTo>
                <a:lnTo>
                  <a:pt x="2824576" y="267681"/>
                </a:lnTo>
                <a:lnTo>
                  <a:pt x="2864943" y="292015"/>
                </a:lnTo>
                <a:lnTo>
                  <a:pt x="2904706" y="317408"/>
                </a:lnTo>
                <a:lnTo>
                  <a:pt x="2943840" y="343859"/>
                </a:lnTo>
                <a:lnTo>
                  <a:pt x="2982318" y="371368"/>
                </a:lnTo>
                <a:lnTo>
                  <a:pt x="3020116" y="399934"/>
                </a:lnTo>
                <a:lnTo>
                  <a:pt x="3057208" y="429559"/>
                </a:lnTo>
                <a:lnTo>
                  <a:pt x="3093567" y="460242"/>
                </a:lnTo>
                <a:close/>
              </a:path>
            </a:pathLst>
          </a:custGeom>
          <a:ln w="25399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1527" y="2418918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89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99744" y="2616580"/>
            <a:ext cx="4940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33172" y="2356192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90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75818" y="3965994"/>
            <a:ext cx="46418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3172" y="3633901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90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89372" y="4066997"/>
            <a:ext cx="67119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Hyb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9657" y="3734892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89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4014" y="2845219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5018" y="3535692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0439" y="3503485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0677" y="4215041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0892" y="4235818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7551" y="4227855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0915" y="3162414"/>
            <a:ext cx="281940" cy="389890"/>
          </a:xfrm>
          <a:custGeom>
            <a:avLst/>
            <a:gdLst/>
            <a:ahLst/>
            <a:cxnLst/>
            <a:rect l="l" t="t" r="r" b="b"/>
            <a:pathLst>
              <a:path w="281939" h="389889">
                <a:moveTo>
                  <a:pt x="281465" y="0"/>
                </a:moveTo>
                <a:lnTo>
                  <a:pt x="250191" y="43273"/>
                </a:lnTo>
                <a:lnTo>
                  <a:pt x="218917" y="86547"/>
                </a:lnTo>
                <a:lnTo>
                  <a:pt x="187643" y="129821"/>
                </a:lnTo>
                <a:lnTo>
                  <a:pt x="156369" y="173095"/>
                </a:lnTo>
                <a:lnTo>
                  <a:pt x="125095" y="216369"/>
                </a:lnTo>
                <a:lnTo>
                  <a:pt x="93821" y="259643"/>
                </a:lnTo>
                <a:lnTo>
                  <a:pt x="62547" y="302917"/>
                </a:lnTo>
                <a:lnTo>
                  <a:pt x="31273" y="346191"/>
                </a:lnTo>
                <a:lnTo>
                  <a:pt x="0" y="389465"/>
                </a:lnTo>
              </a:path>
            </a:pathLst>
          </a:custGeom>
          <a:ln w="634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4788" y="3159480"/>
            <a:ext cx="279400" cy="363220"/>
          </a:xfrm>
          <a:custGeom>
            <a:avLst/>
            <a:gdLst/>
            <a:ahLst/>
            <a:cxnLst/>
            <a:rect l="l" t="t" r="r" b="b"/>
            <a:pathLst>
              <a:path w="279400" h="363220">
                <a:moveTo>
                  <a:pt x="279285" y="363024"/>
                </a:moveTo>
                <a:lnTo>
                  <a:pt x="248254" y="322688"/>
                </a:lnTo>
                <a:lnTo>
                  <a:pt x="217222" y="282352"/>
                </a:lnTo>
                <a:lnTo>
                  <a:pt x="186190" y="242016"/>
                </a:lnTo>
                <a:lnTo>
                  <a:pt x="155158" y="201680"/>
                </a:lnTo>
                <a:lnTo>
                  <a:pt x="124127" y="161344"/>
                </a:lnTo>
                <a:lnTo>
                  <a:pt x="93095" y="121008"/>
                </a:lnTo>
                <a:lnTo>
                  <a:pt x="62063" y="80672"/>
                </a:lnTo>
                <a:lnTo>
                  <a:pt x="31031" y="40336"/>
                </a:lnTo>
                <a:lnTo>
                  <a:pt x="0" y="0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8094" y="3870261"/>
            <a:ext cx="144145" cy="344170"/>
          </a:xfrm>
          <a:custGeom>
            <a:avLst/>
            <a:gdLst/>
            <a:ahLst/>
            <a:cxnLst/>
            <a:rect l="l" t="t" r="r" b="b"/>
            <a:pathLst>
              <a:path w="144144" h="344170">
                <a:moveTo>
                  <a:pt x="143813" y="0"/>
                </a:moveTo>
                <a:lnTo>
                  <a:pt x="123268" y="49085"/>
                </a:lnTo>
                <a:lnTo>
                  <a:pt x="102723" y="98171"/>
                </a:lnTo>
                <a:lnTo>
                  <a:pt x="82178" y="147257"/>
                </a:lnTo>
                <a:lnTo>
                  <a:pt x="61634" y="196343"/>
                </a:lnTo>
                <a:lnTo>
                  <a:pt x="41089" y="245428"/>
                </a:lnTo>
                <a:lnTo>
                  <a:pt x="20544" y="294514"/>
                </a:lnTo>
                <a:lnTo>
                  <a:pt x="0" y="343599"/>
                </a:lnTo>
              </a:path>
            </a:pathLst>
          </a:custGeom>
          <a:ln w="634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6681" y="3872090"/>
            <a:ext cx="137160" cy="360680"/>
          </a:xfrm>
          <a:custGeom>
            <a:avLst/>
            <a:gdLst/>
            <a:ahLst/>
            <a:cxnLst/>
            <a:rect l="l" t="t" r="r" b="b"/>
            <a:pathLst>
              <a:path w="137160" h="360679">
                <a:moveTo>
                  <a:pt x="0" y="0"/>
                </a:moveTo>
                <a:lnTo>
                  <a:pt x="17120" y="45081"/>
                </a:lnTo>
                <a:lnTo>
                  <a:pt x="34240" y="90162"/>
                </a:lnTo>
                <a:lnTo>
                  <a:pt x="51360" y="135243"/>
                </a:lnTo>
                <a:lnTo>
                  <a:pt x="68480" y="180324"/>
                </a:lnTo>
                <a:lnTo>
                  <a:pt x="85600" y="225405"/>
                </a:lnTo>
                <a:lnTo>
                  <a:pt x="102720" y="270486"/>
                </a:lnTo>
                <a:lnTo>
                  <a:pt x="119840" y="315567"/>
                </a:lnTo>
                <a:lnTo>
                  <a:pt x="136960" y="360648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2293" y="3841889"/>
            <a:ext cx="128270" cy="381000"/>
          </a:xfrm>
          <a:custGeom>
            <a:avLst/>
            <a:gdLst/>
            <a:ahLst/>
            <a:cxnLst/>
            <a:rect l="l" t="t" r="r" b="b"/>
            <a:pathLst>
              <a:path w="128269" h="381000">
                <a:moveTo>
                  <a:pt x="127726" y="0"/>
                </a:moveTo>
                <a:lnTo>
                  <a:pt x="111760" y="47616"/>
                </a:lnTo>
                <a:lnTo>
                  <a:pt x="95794" y="95233"/>
                </a:lnTo>
                <a:lnTo>
                  <a:pt x="79828" y="142850"/>
                </a:lnTo>
                <a:lnTo>
                  <a:pt x="63863" y="190467"/>
                </a:lnTo>
                <a:lnTo>
                  <a:pt x="47897" y="238084"/>
                </a:lnTo>
                <a:lnTo>
                  <a:pt x="31931" y="285701"/>
                </a:lnTo>
                <a:lnTo>
                  <a:pt x="15965" y="333318"/>
                </a:lnTo>
                <a:lnTo>
                  <a:pt x="0" y="380935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19567" y="3532632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8140" y="3518471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9577" y="4224807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0282" y="4259338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95156" y="4221162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199" y="1778002"/>
            <a:ext cx="8001000" cy="3670300"/>
          </a:xfrm>
          <a:custGeom>
            <a:avLst/>
            <a:gdLst/>
            <a:ahLst/>
            <a:cxnLst/>
            <a:rect l="l" t="t" r="r" b="b"/>
            <a:pathLst>
              <a:path w="8001000" h="3670300">
                <a:moveTo>
                  <a:pt x="0" y="0"/>
                </a:moveTo>
                <a:lnTo>
                  <a:pt x="8001000" y="0"/>
                </a:lnTo>
                <a:lnTo>
                  <a:pt x="8001000" y="3670297"/>
                </a:lnTo>
                <a:lnTo>
                  <a:pt x="0" y="36702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4452" y="2640151"/>
            <a:ext cx="785495" cy="758190"/>
          </a:xfrm>
          <a:custGeom>
            <a:avLst/>
            <a:gdLst/>
            <a:ahLst/>
            <a:cxnLst/>
            <a:rect l="l" t="t" r="r" b="b"/>
            <a:pathLst>
              <a:path w="785494" h="758189">
                <a:moveTo>
                  <a:pt x="175983" y="0"/>
                </a:moveTo>
                <a:lnTo>
                  <a:pt x="0" y="188239"/>
                </a:lnTo>
                <a:lnTo>
                  <a:pt x="203809" y="378790"/>
                </a:lnTo>
                <a:lnTo>
                  <a:pt x="0" y="569341"/>
                </a:lnTo>
                <a:lnTo>
                  <a:pt x="175983" y="757580"/>
                </a:lnTo>
                <a:lnTo>
                  <a:pt x="392480" y="555180"/>
                </a:lnTo>
                <a:lnTo>
                  <a:pt x="769814" y="555180"/>
                </a:lnTo>
                <a:lnTo>
                  <a:pt x="581139" y="378790"/>
                </a:lnTo>
                <a:lnTo>
                  <a:pt x="769814" y="202399"/>
                </a:lnTo>
                <a:lnTo>
                  <a:pt x="392480" y="202399"/>
                </a:lnTo>
                <a:lnTo>
                  <a:pt x="175983" y="0"/>
                </a:lnTo>
                <a:close/>
              </a:path>
              <a:path w="785494" h="758189">
                <a:moveTo>
                  <a:pt x="769814" y="555180"/>
                </a:moveTo>
                <a:lnTo>
                  <a:pt x="392480" y="555180"/>
                </a:lnTo>
                <a:lnTo>
                  <a:pt x="608977" y="757580"/>
                </a:lnTo>
                <a:lnTo>
                  <a:pt x="784961" y="569341"/>
                </a:lnTo>
                <a:lnTo>
                  <a:pt x="769814" y="555180"/>
                </a:lnTo>
                <a:close/>
              </a:path>
              <a:path w="785494" h="758189">
                <a:moveTo>
                  <a:pt x="608977" y="0"/>
                </a:moveTo>
                <a:lnTo>
                  <a:pt x="392480" y="202399"/>
                </a:lnTo>
                <a:lnTo>
                  <a:pt x="769814" y="202399"/>
                </a:lnTo>
                <a:lnTo>
                  <a:pt x="784961" y="188239"/>
                </a:lnTo>
                <a:lnTo>
                  <a:pt x="6089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00564" y="1009535"/>
            <a:ext cx="5146675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0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EX: </a:t>
            </a:r>
            <a:r>
              <a:rPr sz="2400" spc="-25" dirty="0">
                <a:solidFill>
                  <a:srgbClr val="FF0000"/>
                </a:solidFill>
                <a:latin typeface="Trebuchet MS"/>
                <a:cs typeface="Trebuchet MS"/>
              </a:rPr>
              <a:t>Rent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Jingmei</a:t>
            </a:r>
            <a:r>
              <a:rPr sz="24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Electric</a:t>
            </a:r>
            <a:endParaRPr sz="2400">
              <a:latin typeface="Trebuchet MS"/>
              <a:cs typeface="Trebuchet MS"/>
            </a:endParaRPr>
          </a:p>
          <a:p>
            <a:pPr marL="2630805">
              <a:lnSpc>
                <a:spcPts val="2985"/>
              </a:lnSpc>
            </a:pPr>
            <a:r>
              <a:rPr sz="2800" spc="-5" dirty="0">
                <a:solidFill>
                  <a:srgbClr val="0433FF"/>
                </a:solidFill>
                <a:latin typeface="Trebuchet MS"/>
                <a:cs typeface="Trebuchet MS"/>
              </a:rPr>
              <a:t>station </a:t>
            </a:r>
            <a:r>
              <a:rPr sz="2800" dirty="0">
                <a:solidFill>
                  <a:srgbClr val="0433FF"/>
                </a:solidFill>
                <a:latin typeface="Trebuchet MS"/>
                <a:cs typeface="Trebuchet MS"/>
              </a:rPr>
              <a:t>:</a:t>
            </a:r>
            <a:r>
              <a:rPr sz="2800" spc="-80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433FF"/>
                </a:solidFill>
                <a:latin typeface="Trebuchet MS"/>
                <a:cs typeface="Trebuchet MS"/>
              </a:rPr>
              <a:t>Jingmei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665605">
              <a:lnSpc>
                <a:spcPts val="2145"/>
              </a:lnSpc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Electric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222440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Bike</a:t>
            </a:r>
            <a:r>
              <a:rPr sz="4000" spc="-85" dirty="0"/>
              <a:t> </a:t>
            </a:r>
            <a:r>
              <a:rPr sz="4000" spc="-5" dirty="0"/>
              <a:t>class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20900" y="2514600"/>
            <a:ext cx="4699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5300" y="35560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400" y="46101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35179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8100" y="4546600"/>
            <a:ext cx="4826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66734" y="2053005"/>
            <a:ext cx="7861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ct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1770" y="2720898"/>
            <a:ext cx="47625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Lady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376" y="2037339"/>
            <a:ext cx="3624579" cy="3143885"/>
          </a:xfrm>
          <a:custGeom>
            <a:avLst/>
            <a:gdLst/>
            <a:ahLst/>
            <a:cxnLst/>
            <a:rect l="l" t="t" r="r" b="b"/>
            <a:pathLst>
              <a:path w="3624579" h="3143885">
                <a:moveTo>
                  <a:pt x="3093567" y="460242"/>
                </a:moveTo>
                <a:lnTo>
                  <a:pt x="3130802" y="493486"/>
                </a:lnTo>
                <a:lnTo>
                  <a:pt x="3166683" y="527434"/>
                </a:lnTo>
                <a:lnTo>
                  <a:pt x="3201210" y="562060"/>
                </a:lnTo>
                <a:lnTo>
                  <a:pt x="3234384" y="597337"/>
                </a:lnTo>
                <a:lnTo>
                  <a:pt x="3266203" y="633240"/>
                </a:lnTo>
                <a:lnTo>
                  <a:pt x="3296668" y="669742"/>
                </a:lnTo>
                <a:lnTo>
                  <a:pt x="3325779" y="706817"/>
                </a:lnTo>
                <a:lnTo>
                  <a:pt x="3353536" y="744440"/>
                </a:lnTo>
                <a:lnTo>
                  <a:pt x="3379939" y="782583"/>
                </a:lnTo>
                <a:lnTo>
                  <a:pt x="3404989" y="821222"/>
                </a:lnTo>
                <a:lnTo>
                  <a:pt x="3428684" y="860330"/>
                </a:lnTo>
                <a:lnTo>
                  <a:pt x="3451025" y="899881"/>
                </a:lnTo>
                <a:lnTo>
                  <a:pt x="3472012" y="939849"/>
                </a:lnTo>
                <a:lnTo>
                  <a:pt x="3491645" y="980208"/>
                </a:lnTo>
                <a:lnTo>
                  <a:pt x="3509924" y="1020932"/>
                </a:lnTo>
                <a:lnTo>
                  <a:pt x="3526849" y="1061994"/>
                </a:lnTo>
                <a:lnTo>
                  <a:pt x="3542420" y="1103370"/>
                </a:lnTo>
                <a:lnTo>
                  <a:pt x="3556637" y="1145032"/>
                </a:lnTo>
                <a:lnTo>
                  <a:pt x="3569501" y="1186954"/>
                </a:lnTo>
                <a:lnTo>
                  <a:pt x="3581010" y="1229111"/>
                </a:lnTo>
                <a:lnTo>
                  <a:pt x="3591165" y="1271477"/>
                </a:lnTo>
                <a:lnTo>
                  <a:pt x="3599966" y="1314025"/>
                </a:lnTo>
                <a:lnTo>
                  <a:pt x="3607413" y="1356729"/>
                </a:lnTo>
                <a:lnTo>
                  <a:pt x="3613506" y="1399564"/>
                </a:lnTo>
                <a:lnTo>
                  <a:pt x="3618245" y="1442502"/>
                </a:lnTo>
                <a:lnTo>
                  <a:pt x="3621630" y="1485519"/>
                </a:lnTo>
                <a:lnTo>
                  <a:pt x="3623661" y="1528589"/>
                </a:lnTo>
                <a:lnTo>
                  <a:pt x="3624338" y="1571684"/>
                </a:lnTo>
                <a:lnTo>
                  <a:pt x="3623661" y="1614779"/>
                </a:lnTo>
                <a:lnTo>
                  <a:pt x="3621630" y="1657848"/>
                </a:lnTo>
                <a:lnTo>
                  <a:pt x="3618245" y="1700865"/>
                </a:lnTo>
                <a:lnTo>
                  <a:pt x="3613506" y="1743804"/>
                </a:lnTo>
                <a:lnTo>
                  <a:pt x="3607413" y="1786639"/>
                </a:lnTo>
                <a:lnTo>
                  <a:pt x="3599966" y="1829343"/>
                </a:lnTo>
                <a:lnTo>
                  <a:pt x="3591165" y="1871891"/>
                </a:lnTo>
                <a:lnTo>
                  <a:pt x="3581010" y="1914256"/>
                </a:lnTo>
                <a:lnTo>
                  <a:pt x="3569501" y="1956413"/>
                </a:lnTo>
                <a:lnTo>
                  <a:pt x="3556637" y="1998336"/>
                </a:lnTo>
                <a:lnTo>
                  <a:pt x="3542420" y="2039998"/>
                </a:lnTo>
                <a:lnTo>
                  <a:pt x="3526849" y="2081373"/>
                </a:lnTo>
                <a:lnTo>
                  <a:pt x="3509924" y="2122435"/>
                </a:lnTo>
                <a:lnTo>
                  <a:pt x="3491645" y="2163159"/>
                </a:lnTo>
                <a:lnTo>
                  <a:pt x="3472012" y="2203518"/>
                </a:lnTo>
                <a:lnTo>
                  <a:pt x="3451025" y="2243486"/>
                </a:lnTo>
                <a:lnTo>
                  <a:pt x="3428684" y="2283036"/>
                </a:lnTo>
                <a:lnTo>
                  <a:pt x="3404989" y="2322144"/>
                </a:lnTo>
                <a:lnTo>
                  <a:pt x="3379939" y="2360783"/>
                </a:lnTo>
                <a:lnTo>
                  <a:pt x="3353536" y="2398927"/>
                </a:lnTo>
                <a:lnTo>
                  <a:pt x="3325779" y="2436549"/>
                </a:lnTo>
                <a:lnTo>
                  <a:pt x="3296668" y="2473624"/>
                </a:lnTo>
                <a:lnTo>
                  <a:pt x="3266203" y="2510126"/>
                </a:lnTo>
                <a:lnTo>
                  <a:pt x="3234384" y="2546029"/>
                </a:lnTo>
                <a:lnTo>
                  <a:pt x="3201210" y="2581305"/>
                </a:lnTo>
                <a:lnTo>
                  <a:pt x="3166683" y="2615931"/>
                </a:lnTo>
                <a:lnTo>
                  <a:pt x="3130802" y="2649879"/>
                </a:lnTo>
                <a:lnTo>
                  <a:pt x="3093567" y="2683123"/>
                </a:lnTo>
                <a:lnTo>
                  <a:pt x="3057208" y="2713806"/>
                </a:lnTo>
                <a:lnTo>
                  <a:pt x="3020116" y="2743431"/>
                </a:lnTo>
                <a:lnTo>
                  <a:pt x="2982318" y="2771999"/>
                </a:lnTo>
                <a:lnTo>
                  <a:pt x="2943840" y="2799508"/>
                </a:lnTo>
                <a:lnTo>
                  <a:pt x="2904706" y="2825959"/>
                </a:lnTo>
                <a:lnTo>
                  <a:pt x="2864943" y="2851352"/>
                </a:lnTo>
                <a:lnTo>
                  <a:pt x="2824576" y="2875687"/>
                </a:lnTo>
                <a:lnTo>
                  <a:pt x="2783630" y="2898964"/>
                </a:lnTo>
                <a:lnTo>
                  <a:pt x="2742133" y="2921183"/>
                </a:lnTo>
                <a:lnTo>
                  <a:pt x="2700109" y="2942344"/>
                </a:lnTo>
                <a:lnTo>
                  <a:pt x="2657584" y="2962447"/>
                </a:lnTo>
                <a:lnTo>
                  <a:pt x="2614583" y="2981491"/>
                </a:lnTo>
                <a:lnTo>
                  <a:pt x="2571133" y="2999478"/>
                </a:lnTo>
                <a:lnTo>
                  <a:pt x="2527259" y="3016407"/>
                </a:lnTo>
                <a:lnTo>
                  <a:pt x="2482987" y="3032277"/>
                </a:lnTo>
                <a:lnTo>
                  <a:pt x="2438342" y="3047090"/>
                </a:lnTo>
                <a:lnTo>
                  <a:pt x="2393351" y="3060845"/>
                </a:lnTo>
                <a:lnTo>
                  <a:pt x="2348038" y="3073541"/>
                </a:lnTo>
                <a:lnTo>
                  <a:pt x="2302430" y="3085180"/>
                </a:lnTo>
                <a:lnTo>
                  <a:pt x="2256552" y="3095760"/>
                </a:lnTo>
                <a:lnTo>
                  <a:pt x="2210430" y="3105282"/>
                </a:lnTo>
                <a:lnTo>
                  <a:pt x="2164090" y="3113747"/>
                </a:lnTo>
                <a:lnTo>
                  <a:pt x="2117557" y="3121153"/>
                </a:lnTo>
                <a:lnTo>
                  <a:pt x="2070857" y="3127501"/>
                </a:lnTo>
                <a:lnTo>
                  <a:pt x="2024015" y="3132792"/>
                </a:lnTo>
                <a:lnTo>
                  <a:pt x="1977058" y="3137024"/>
                </a:lnTo>
                <a:lnTo>
                  <a:pt x="1930012" y="3140198"/>
                </a:lnTo>
                <a:lnTo>
                  <a:pt x="1882901" y="3142314"/>
                </a:lnTo>
                <a:lnTo>
                  <a:pt x="1835751" y="3143372"/>
                </a:lnTo>
                <a:lnTo>
                  <a:pt x="1788588" y="3143372"/>
                </a:lnTo>
                <a:lnTo>
                  <a:pt x="1741439" y="3142314"/>
                </a:lnTo>
                <a:lnTo>
                  <a:pt x="1694328" y="3140198"/>
                </a:lnTo>
                <a:lnTo>
                  <a:pt x="1647281" y="3137024"/>
                </a:lnTo>
                <a:lnTo>
                  <a:pt x="1600324" y="3132792"/>
                </a:lnTo>
                <a:lnTo>
                  <a:pt x="1553482" y="3127501"/>
                </a:lnTo>
                <a:lnTo>
                  <a:pt x="1506782" y="3121153"/>
                </a:lnTo>
                <a:lnTo>
                  <a:pt x="1460249" y="3113747"/>
                </a:lnTo>
                <a:lnTo>
                  <a:pt x="1413909" y="3105282"/>
                </a:lnTo>
                <a:lnTo>
                  <a:pt x="1367787" y="3095760"/>
                </a:lnTo>
                <a:lnTo>
                  <a:pt x="1321909" y="3085180"/>
                </a:lnTo>
                <a:lnTo>
                  <a:pt x="1276301" y="3073541"/>
                </a:lnTo>
                <a:lnTo>
                  <a:pt x="1230988" y="3060845"/>
                </a:lnTo>
                <a:lnTo>
                  <a:pt x="1185997" y="3047090"/>
                </a:lnTo>
                <a:lnTo>
                  <a:pt x="1141352" y="3032277"/>
                </a:lnTo>
                <a:lnTo>
                  <a:pt x="1097080" y="3016407"/>
                </a:lnTo>
                <a:lnTo>
                  <a:pt x="1053206" y="2999478"/>
                </a:lnTo>
                <a:lnTo>
                  <a:pt x="1009756" y="2981491"/>
                </a:lnTo>
                <a:lnTo>
                  <a:pt x="966755" y="2962447"/>
                </a:lnTo>
                <a:lnTo>
                  <a:pt x="924230" y="2942344"/>
                </a:lnTo>
                <a:lnTo>
                  <a:pt x="882206" y="2921183"/>
                </a:lnTo>
                <a:lnTo>
                  <a:pt x="840708" y="2898964"/>
                </a:lnTo>
                <a:lnTo>
                  <a:pt x="799763" y="2875687"/>
                </a:lnTo>
                <a:lnTo>
                  <a:pt x="759396" y="2851352"/>
                </a:lnTo>
                <a:lnTo>
                  <a:pt x="719633" y="2825959"/>
                </a:lnTo>
                <a:lnTo>
                  <a:pt x="680499" y="2799508"/>
                </a:lnTo>
                <a:lnTo>
                  <a:pt x="642020" y="2771999"/>
                </a:lnTo>
                <a:lnTo>
                  <a:pt x="604222" y="2743431"/>
                </a:lnTo>
                <a:lnTo>
                  <a:pt x="567131" y="2713806"/>
                </a:lnTo>
                <a:lnTo>
                  <a:pt x="530772" y="2683123"/>
                </a:lnTo>
                <a:lnTo>
                  <a:pt x="493536" y="2649879"/>
                </a:lnTo>
                <a:lnTo>
                  <a:pt x="457655" y="2615931"/>
                </a:lnTo>
                <a:lnTo>
                  <a:pt x="423128" y="2581305"/>
                </a:lnTo>
                <a:lnTo>
                  <a:pt x="389954" y="2546029"/>
                </a:lnTo>
                <a:lnTo>
                  <a:pt x="358135" y="2510126"/>
                </a:lnTo>
                <a:lnTo>
                  <a:pt x="327670" y="2473624"/>
                </a:lnTo>
                <a:lnTo>
                  <a:pt x="298559" y="2436549"/>
                </a:lnTo>
                <a:lnTo>
                  <a:pt x="270802" y="2398927"/>
                </a:lnTo>
                <a:lnTo>
                  <a:pt x="244398" y="2360783"/>
                </a:lnTo>
                <a:lnTo>
                  <a:pt x="219349" y="2322144"/>
                </a:lnTo>
                <a:lnTo>
                  <a:pt x="195654" y="2283036"/>
                </a:lnTo>
                <a:lnTo>
                  <a:pt x="173313" y="2243486"/>
                </a:lnTo>
                <a:lnTo>
                  <a:pt x="152326" y="2203518"/>
                </a:lnTo>
                <a:lnTo>
                  <a:pt x="132693" y="2163159"/>
                </a:lnTo>
                <a:lnTo>
                  <a:pt x="114413" y="2122435"/>
                </a:lnTo>
                <a:lnTo>
                  <a:pt x="97488" y="2081373"/>
                </a:lnTo>
                <a:lnTo>
                  <a:pt x="81917" y="2039998"/>
                </a:lnTo>
                <a:lnTo>
                  <a:pt x="67700" y="1998336"/>
                </a:lnTo>
                <a:lnTo>
                  <a:pt x="54837" y="1956413"/>
                </a:lnTo>
                <a:lnTo>
                  <a:pt x="43328" y="1914256"/>
                </a:lnTo>
                <a:lnTo>
                  <a:pt x="33173" y="1871891"/>
                </a:lnTo>
                <a:lnTo>
                  <a:pt x="24372" y="1829343"/>
                </a:lnTo>
                <a:lnTo>
                  <a:pt x="16925" y="1786639"/>
                </a:lnTo>
                <a:lnTo>
                  <a:pt x="10832" y="1743804"/>
                </a:lnTo>
                <a:lnTo>
                  <a:pt x="6093" y="1700865"/>
                </a:lnTo>
                <a:lnTo>
                  <a:pt x="2708" y="1657848"/>
                </a:lnTo>
                <a:lnTo>
                  <a:pt x="677" y="1614779"/>
                </a:lnTo>
                <a:lnTo>
                  <a:pt x="0" y="1571684"/>
                </a:lnTo>
                <a:lnTo>
                  <a:pt x="677" y="1528589"/>
                </a:lnTo>
                <a:lnTo>
                  <a:pt x="2708" y="1485519"/>
                </a:lnTo>
                <a:lnTo>
                  <a:pt x="6093" y="1442502"/>
                </a:lnTo>
                <a:lnTo>
                  <a:pt x="10832" y="1399564"/>
                </a:lnTo>
                <a:lnTo>
                  <a:pt x="16925" y="1356729"/>
                </a:lnTo>
                <a:lnTo>
                  <a:pt x="24372" y="1314025"/>
                </a:lnTo>
                <a:lnTo>
                  <a:pt x="33173" y="1271477"/>
                </a:lnTo>
                <a:lnTo>
                  <a:pt x="43328" y="1229111"/>
                </a:lnTo>
                <a:lnTo>
                  <a:pt x="54837" y="1186954"/>
                </a:lnTo>
                <a:lnTo>
                  <a:pt x="67700" y="1145032"/>
                </a:lnTo>
                <a:lnTo>
                  <a:pt x="81917" y="1103370"/>
                </a:lnTo>
                <a:lnTo>
                  <a:pt x="97488" y="1061994"/>
                </a:lnTo>
                <a:lnTo>
                  <a:pt x="114413" y="1020932"/>
                </a:lnTo>
                <a:lnTo>
                  <a:pt x="132693" y="980208"/>
                </a:lnTo>
                <a:lnTo>
                  <a:pt x="152326" y="939849"/>
                </a:lnTo>
                <a:lnTo>
                  <a:pt x="173313" y="899881"/>
                </a:lnTo>
                <a:lnTo>
                  <a:pt x="195654" y="860330"/>
                </a:lnTo>
                <a:lnTo>
                  <a:pt x="219349" y="821222"/>
                </a:lnTo>
                <a:lnTo>
                  <a:pt x="244398" y="782583"/>
                </a:lnTo>
                <a:lnTo>
                  <a:pt x="270802" y="744440"/>
                </a:lnTo>
                <a:lnTo>
                  <a:pt x="298559" y="706817"/>
                </a:lnTo>
                <a:lnTo>
                  <a:pt x="327670" y="669742"/>
                </a:lnTo>
                <a:lnTo>
                  <a:pt x="358135" y="633240"/>
                </a:lnTo>
                <a:lnTo>
                  <a:pt x="389954" y="597337"/>
                </a:lnTo>
                <a:lnTo>
                  <a:pt x="423128" y="562060"/>
                </a:lnTo>
                <a:lnTo>
                  <a:pt x="457655" y="527434"/>
                </a:lnTo>
                <a:lnTo>
                  <a:pt x="493536" y="493486"/>
                </a:lnTo>
                <a:lnTo>
                  <a:pt x="530772" y="460242"/>
                </a:lnTo>
                <a:lnTo>
                  <a:pt x="567131" y="429559"/>
                </a:lnTo>
                <a:lnTo>
                  <a:pt x="604222" y="399934"/>
                </a:lnTo>
                <a:lnTo>
                  <a:pt x="642020" y="371368"/>
                </a:lnTo>
                <a:lnTo>
                  <a:pt x="680499" y="343859"/>
                </a:lnTo>
                <a:lnTo>
                  <a:pt x="719633" y="317408"/>
                </a:lnTo>
                <a:lnTo>
                  <a:pt x="759396" y="292015"/>
                </a:lnTo>
                <a:lnTo>
                  <a:pt x="799763" y="267681"/>
                </a:lnTo>
                <a:lnTo>
                  <a:pt x="840708" y="244404"/>
                </a:lnTo>
                <a:lnTo>
                  <a:pt x="882206" y="222186"/>
                </a:lnTo>
                <a:lnTo>
                  <a:pt x="924230" y="201025"/>
                </a:lnTo>
                <a:lnTo>
                  <a:pt x="966755" y="180922"/>
                </a:lnTo>
                <a:lnTo>
                  <a:pt x="1009756" y="161878"/>
                </a:lnTo>
                <a:lnTo>
                  <a:pt x="1053206" y="143891"/>
                </a:lnTo>
                <a:lnTo>
                  <a:pt x="1097080" y="126963"/>
                </a:lnTo>
                <a:lnTo>
                  <a:pt x="1141352" y="111093"/>
                </a:lnTo>
                <a:lnTo>
                  <a:pt x="1185997" y="96280"/>
                </a:lnTo>
                <a:lnTo>
                  <a:pt x="1230988" y="82526"/>
                </a:lnTo>
                <a:lnTo>
                  <a:pt x="1276301" y="69829"/>
                </a:lnTo>
                <a:lnTo>
                  <a:pt x="1321909" y="58191"/>
                </a:lnTo>
                <a:lnTo>
                  <a:pt x="1367787" y="47611"/>
                </a:lnTo>
                <a:lnTo>
                  <a:pt x="1413909" y="38089"/>
                </a:lnTo>
                <a:lnTo>
                  <a:pt x="1460249" y="29624"/>
                </a:lnTo>
                <a:lnTo>
                  <a:pt x="1506782" y="22218"/>
                </a:lnTo>
                <a:lnTo>
                  <a:pt x="1553482" y="15870"/>
                </a:lnTo>
                <a:lnTo>
                  <a:pt x="1600324" y="10580"/>
                </a:lnTo>
                <a:lnTo>
                  <a:pt x="1647281" y="6348"/>
                </a:lnTo>
                <a:lnTo>
                  <a:pt x="1694328" y="3174"/>
                </a:lnTo>
                <a:lnTo>
                  <a:pt x="1741439" y="1058"/>
                </a:lnTo>
                <a:lnTo>
                  <a:pt x="1788588" y="0"/>
                </a:lnTo>
                <a:lnTo>
                  <a:pt x="1835751" y="0"/>
                </a:lnTo>
                <a:lnTo>
                  <a:pt x="1882901" y="1058"/>
                </a:lnTo>
                <a:lnTo>
                  <a:pt x="1930012" y="3174"/>
                </a:lnTo>
                <a:lnTo>
                  <a:pt x="1977058" y="6348"/>
                </a:lnTo>
                <a:lnTo>
                  <a:pt x="2024015" y="10580"/>
                </a:lnTo>
                <a:lnTo>
                  <a:pt x="2070857" y="15870"/>
                </a:lnTo>
                <a:lnTo>
                  <a:pt x="2117557" y="22218"/>
                </a:lnTo>
                <a:lnTo>
                  <a:pt x="2164090" y="29624"/>
                </a:lnTo>
                <a:lnTo>
                  <a:pt x="2210430" y="38089"/>
                </a:lnTo>
                <a:lnTo>
                  <a:pt x="2256552" y="47611"/>
                </a:lnTo>
                <a:lnTo>
                  <a:pt x="2302430" y="58191"/>
                </a:lnTo>
                <a:lnTo>
                  <a:pt x="2348038" y="69829"/>
                </a:lnTo>
                <a:lnTo>
                  <a:pt x="2393351" y="82526"/>
                </a:lnTo>
                <a:lnTo>
                  <a:pt x="2438342" y="96280"/>
                </a:lnTo>
                <a:lnTo>
                  <a:pt x="2482987" y="111093"/>
                </a:lnTo>
                <a:lnTo>
                  <a:pt x="2527259" y="126963"/>
                </a:lnTo>
                <a:lnTo>
                  <a:pt x="2571133" y="143891"/>
                </a:lnTo>
                <a:lnTo>
                  <a:pt x="2614583" y="161878"/>
                </a:lnTo>
                <a:lnTo>
                  <a:pt x="2657584" y="180922"/>
                </a:lnTo>
                <a:lnTo>
                  <a:pt x="2700109" y="201025"/>
                </a:lnTo>
                <a:lnTo>
                  <a:pt x="2742133" y="222186"/>
                </a:lnTo>
                <a:lnTo>
                  <a:pt x="2783630" y="244404"/>
                </a:lnTo>
                <a:lnTo>
                  <a:pt x="2824576" y="267681"/>
                </a:lnTo>
                <a:lnTo>
                  <a:pt x="2864943" y="292015"/>
                </a:lnTo>
                <a:lnTo>
                  <a:pt x="2904706" y="317408"/>
                </a:lnTo>
                <a:lnTo>
                  <a:pt x="2943840" y="343859"/>
                </a:lnTo>
                <a:lnTo>
                  <a:pt x="2982318" y="371368"/>
                </a:lnTo>
                <a:lnTo>
                  <a:pt x="3020116" y="399934"/>
                </a:lnTo>
                <a:lnTo>
                  <a:pt x="3057208" y="429559"/>
                </a:lnTo>
                <a:lnTo>
                  <a:pt x="3093567" y="460242"/>
                </a:lnTo>
                <a:close/>
              </a:path>
            </a:pathLst>
          </a:custGeom>
          <a:ln w="25399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1527" y="2418918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89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99744" y="2616580"/>
            <a:ext cx="4940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33172" y="2356192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90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75818" y="3965994"/>
            <a:ext cx="46418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3171" y="3634171"/>
            <a:ext cx="1783714" cy="1546860"/>
          </a:xfrm>
          <a:custGeom>
            <a:avLst/>
            <a:gdLst/>
            <a:ahLst/>
            <a:cxnLst/>
            <a:rect l="l" t="t" r="r" b="b"/>
            <a:pathLst>
              <a:path w="1783715" h="1546860">
                <a:moveTo>
                  <a:pt x="1522095" y="226274"/>
                </a:moveTo>
                <a:lnTo>
                  <a:pt x="1558070" y="259338"/>
                </a:lnTo>
                <a:lnTo>
                  <a:pt x="1591381" y="293736"/>
                </a:lnTo>
                <a:lnTo>
                  <a:pt x="1622027" y="329366"/>
                </a:lnTo>
                <a:lnTo>
                  <a:pt x="1650008" y="366123"/>
                </a:lnTo>
                <a:lnTo>
                  <a:pt x="1675324" y="403907"/>
                </a:lnTo>
                <a:lnTo>
                  <a:pt x="1697976" y="442614"/>
                </a:lnTo>
                <a:lnTo>
                  <a:pt x="1717962" y="482142"/>
                </a:lnTo>
                <a:lnTo>
                  <a:pt x="1735284" y="522387"/>
                </a:lnTo>
                <a:lnTo>
                  <a:pt x="1749940" y="563249"/>
                </a:lnTo>
                <a:lnTo>
                  <a:pt x="1761932" y="604623"/>
                </a:lnTo>
                <a:lnTo>
                  <a:pt x="1771259" y="646408"/>
                </a:lnTo>
                <a:lnTo>
                  <a:pt x="1777921" y="688500"/>
                </a:lnTo>
                <a:lnTo>
                  <a:pt x="1781919" y="730798"/>
                </a:lnTo>
                <a:lnTo>
                  <a:pt x="1783251" y="773198"/>
                </a:lnTo>
                <a:lnTo>
                  <a:pt x="1781919" y="815599"/>
                </a:lnTo>
                <a:lnTo>
                  <a:pt x="1777921" y="857896"/>
                </a:lnTo>
                <a:lnTo>
                  <a:pt x="1771259" y="899989"/>
                </a:lnTo>
                <a:lnTo>
                  <a:pt x="1761932" y="941773"/>
                </a:lnTo>
                <a:lnTo>
                  <a:pt x="1749940" y="983148"/>
                </a:lnTo>
                <a:lnTo>
                  <a:pt x="1735284" y="1024009"/>
                </a:lnTo>
                <a:lnTo>
                  <a:pt x="1717962" y="1064255"/>
                </a:lnTo>
                <a:lnTo>
                  <a:pt x="1697976" y="1103783"/>
                </a:lnTo>
                <a:lnTo>
                  <a:pt x="1675324" y="1142490"/>
                </a:lnTo>
                <a:lnTo>
                  <a:pt x="1650008" y="1180274"/>
                </a:lnTo>
                <a:lnTo>
                  <a:pt x="1622027" y="1217032"/>
                </a:lnTo>
                <a:lnTo>
                  <a:pt x="1591381" y="1252661"/>
                </a:lnTo>
                <a:lnTo>
                  <a:pt x="1558070" y="1287059"/>
                </a:lnTo>
                <a:lnTo>
                  <a:pt x="1522095" y="1320124"/>
                </a:lnTo>
                <a:lnTo>
                  <a:pt x="1485320" y="1350293"/>
                </a:lnTo>
                <a:lnTo>
                  <a:pt x="1447109" y="1378308"/>
                </a:lnTo>
                <a:lnTo>
                  <a:pt x="1407566" y="1404168"/>
                </a:lnTo>
                <a:lnTo>
                  <a:pt x="1366800" y="1427873"/>
                </a:lnTo>
                <a:lnTo>
                  <a:pt x="1324916" y="1449423"/>
                </a:lnTo>
                <a:lnTo>
                  <a:pt x="1282021" y="1468817"/>
                </a:lnTo>
                <a:lnTo>
                  <a:pt x="1238220" y="1486057"/>
                </a:lnTo>
                <a:lnTo>
                  <a:pt x="1193622" y="1501142"/>
                </a:lnTo>
                <a:lnTo>
                  <a:pt x="1148332" y="1514072"/>
                </a:lnTo>
                <a:lnTo>
                  <a:pt x="1102456" y="1524847"/>
                </a:lnTo>
                <a:lnTo>
                  <a:pt x="1056101" y="1533467"/>
                </a:lnTo>
                <a:lnTo>
                  <a:pt x="1009373" y="1539932"/>
                </a:lnTo>
                <a:lnTo>
                  <a:pt x="962380" y="1544242"/>
                </a:lnTo>
                <a:lnTo>
                  <a:pt x="915226" y="1546397"/>
                </a:lnTo>
                <a:lnTo>
                  <a:pt x="868020" y="1546397"/>
                </a:lnTo>
                <a:lnTo>
                  <a:pt x="820867" y="1544242"/>
                </a:lnTo>
                <a:lnTo>
                  <a:pt x="773873" y="1539932"/>
                </a:lnTo>
                <a:lnTo>
                  <a:pt x="727145" y="1533467"/>
                </a:lnTo>
                <a:lnTo>
                  <a:pt x="680790" y="1524847"/>
                </a:lnTo>
                <a:lnTo>
                  <a:pt x="634914" y="1514072"/>
                </a:lnTo>
                <a:lnTo>
                  <a:pt x="589624" y="1501142"/>
                </a:lnTo>
                <a:lnTo>
                  <a:pt x="545025" y="1486057"/>
                </a:lnTo>
                <a:lnTo>
                  <a:pt x="501225" y="1468817"/>
                </a:lnTo>
                <a:lnTo>
                  <a:pt x="458330" y="1449423"/>
                </a:lnTo>
                <a:lnTo>
                  <a:pt x="416445" y="1427873"/>
                </a:lnTo>
                <a:lnTo>
                  <a:pt x="375679" y="1404168"/>
                </a:lnTo>
                <a:lnTo>
                  <a:pt x="336136" y="1378308"/>
                </a:lnTo>
                <a:lnTo>
                  <a:pt x="297925" y="1350293"/>
                </a:lnTo>
                <a:lnTo>
                  <a:pt x="261150" y="1320124"/>
                </a:lnTo>
                <a:lnTo>
                  <a:pt x="225175" y="1287059"/>
                </a:lnTo>
                <a:lnTo>
                  <a:pt x="191865" y="1252661"/>
                </a:lnTo>
                <a:lnTo>
                  <a:pt x="161220" y="1217032"/>
                </a:lnTo>
                <a:lnTo>
                  <a:pt x="133239" y="1180274"/>
                </a:lnTo>
                <a:lnTo>
                  <a:pt x="107924" y="1142490"/>
                </a:lnTo>
                <a:lnTo>
                  <a:pt x="85273" y="1103783"/>
                </a:lnTo>
                <a:lnTo>
                  <a:pt x="65287" y="1064255"/>
                </a:lnTo>
                <a:lnTo>
                  <a:pt x="47966" y="1024009"/>
                </a:lnTo>
                <a:lnTo>
                  <a:pt x="33309" y="983148"/>
                </a:lnTo>
                <a:lnTo>
                  <a:pt x="21318" y="941773"/>
                </a:lnTo>
                <a:lnTo>
                  <a:pt x="11991" y="899989"/>
                </a:lnTo>
                <a:lnTo>
                  <a:pt x="5329" y="857896"/>
                </a:lnTo>
                <a:lnTo>
                  <a:pt x="1332" y="815599"/>
                </a:lnTo>
                <a:lnTo>
                  <a:pt x="0" y="773198"/>
                </a:lnTo>
                <a:lnTo>
                  <a:pt x="1332" y="730798"/>
                </a:lnTo>
                <a:lnTo>
                  <a:pt x="5329" y="688500"/>
                </a:lnTo>
                <a:lnTo>
                  <a:pt x="11991" y="646408"/>
                </a:lnTo>
                <a:lnTo>
                  <a:pt x="21318" y="604623"/>
                </a:lnTo>
                <a:lnTo>
                  <a:pt x="33309" y="563249"/>
                </a:lnTo>
                <a:lnTo>
                  <a:pt x="47966" y="522387"/>
                </a:lnTo>
                <a:lnTo>
                  <a:pt x="65287" y="482142"/>
                </a:lnTo>
                <a:lnTo>
                  <a:pt x="85273" y="442614"/>
                </a:lnTo>
                <a:lnTo>
                  <a:pt x="107924" y="403907"/>
                </a:lnTo>
                <a:lnTo>
                  <a:pt x="133239" y="366123"/>
                </a:lnTo>
                <a:lnTo>
                  <a:pt x="161220" y="329366"/>
                </a:lnTo>
                <a:lnTo>
                  <a:pt x="191865" y="293736"/>
                </a:lnTo>
                <a:lnTo>
                  <a:pt x="225175" y="259338"/>
                </a:lnTo>
                <a:lnTo>
                  <a:pt x="261150" y="226274"/>
                </a:lnTo>
                <a:lnTo>
                  <a:pt x="297925" y="196104"/>
                </a:lnTo>
                <a:lnTo>
                  <a:pt x="336136" y="168089"/>
                </a:lnTo>
                <a:lnTo>
                  <a:pt x="375679" y="142229"/>
                </a:lnTo>
                <a:lnTo>
                  <a:pt x="416445" y="118524"/>
                </a:lnTo>
                <a:lnTo>
                  <a:pt x="458330" y="96974"/>
                </a:lnTo>
                <a:lnTo>
                  <a:pt x="501225" y="77579"/>
                </a:lnTo>
                <a:lnTo>
                  <a:pt x="545025" y="60339"/>
                </a:lnTo>
                <a:lnTo>
                  <a:pt x="589624" y="45254"/>
                </a:lnTo>
                <a:lnTo>
                  <a:pt x="634914" y="32324"/>
                </a:lnTo>
                <a:lnTo>
                  <a:pt x="680790" y="21549"/>
                </a:lnTo>
                <a:lnTo>
                  <a:pt x="727145" y="12929"/>
                </a:lnTo>
                <a:lnTo>
                  <a:pt x="773873" y="6464"/>
                </a:lnTo>
                <a:lnTo>
                  <a:pt x="820867" y="2154"/>
                </a:lnTo>
                <a:lnTo>
                  <a:pt x="868020" y="0"/>
                </a:lnTo>
                <a:lnTo>
                  <a:pt x="915226" y="0"/>
                </a:lnTo>
                <a:lnTo>
                  <a:pt x="962380" y="2154"/>
                </a:lnTo>
                <a:lnTo>
                  <a:pt x="1009373" y="6464"/>
                </a:lnTo>
                <a:lnTo>
                  <a:pt x="1056101" y="12929"/>
                </a:lnTo>
                <a:lnTo>
                  <a:pt x="1102456" y="21549"/>
                </a:lnTo>
                <a:lnTo>
                  <a:pt x="1148332" y="32324"/>
                </a:lnTo>
                <a:lnTo>
                  <a:pt x="1193622" y="45254"/>
                </a:lnTo>
                <a:lnTo>
                  <a:pt x="1238220" y="60339"/>
                </a:lnTo>
                <a:lnTo>
                  <a:pt x="1282021" y="77579"/>
                </a:lnTo>
                <a:lnTo>
                  <a:pt x="1324916" y="96974"/>
                </a:lnTo>
                <a:lnTo>
                  <a:pt x="1366800" y="118524"/>
                </a:lnTo>
                <a:lnTo>
                  <a:pt x="1407566" y="142229"/>
                </a:lnTo>
                <a:lnTo>
                  <a:pt x="1447109" y="168089"/>
                </a:lnTo>
                <a:lnTo>
                  <a:pt x="1485320" y="196104"/>
                </a:lnTo>
                <a:lnTo>
                  <a:pt x="1522095" y="226274"/>
                </a:lnTo>
                <a:close/>
              </a:path>
            </a:pathLst>
          </a:custGeom>
          <a:ln w="25399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89372" y="4066997"/>
            <a:ext cx="67119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Hyb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9657" y="3734892"/>
            <a:ext cx="1240790" cy="967740"/>
          </a:xfrm>
          <a:custGeom>
            <a:avLst/>
            <a:gdLst/>
            <a:ahLst/>
            <a:cxnLst/>
            <a:rect l="l" t="t" r="r" b="b"/>
            <a:pathLst>
              <a:path w="1240789" h="967739">
                <a:moveTo>
                  <a:pt x="1058824" y="141681"/>
                </a:moveTo>
                <a:lnTo>
                  <a:pt x="1096952" y="174212"/>
                </a:lnTo>
                <a:lnTo>
                  <a:pt x="1130595" y="208675"/>
                </a:lnTo>
                <a:lnTo>
                  <a:pt x="1159752" y="244829"/>
                </a:lnTo>
                <a:lnTo>
                  <a:pt x="1184423" y="282432"/>
                </a:lnTo>
                <a:lnTo>
                  <a:pt x="1204609" y="321243"/>
                </a:lnTo>
                <a:lnTo>
                  <a:pt x="1220309" y="361020"/>
                </a:lnTo>
                <a:lnTo>
                  <a:pt x="1231523" y="401521"/>
                </a:lnTo>
                <a:lnTo>
                  <a:pt x="1238251" y="442505"/>
                </a:lnTo>
                <a:lnTo>
                  <a:pt x="1240494" y="483730"/>
                </a:lnTo>
                <a:lnTo>
                  <a:pt x="1238251" y="524956"/>
                </a:lnTo>
                <a:lnTo>
                  <a:pt x="1231523" y="565940"/>
                </a:lnTo>
                <a:lnTo>
                  <a:pt x="1220309" y="606441"/>
                </a:lnTo>
                <a:lnTo>
                  <a:pt x="1204609" y="646218"/>
                </a:lnTo>
                <a:lnTo>
                  <a:pt x="1184423" y="685028"/>
                </a:lnTo>
                <a:lnTo>
                  <a:pt x="1159752" y="722631"/>
                </a:lnTo>
                <a:lnTo>
                  <a:pt x="1130595" y="758785"/>
                </a:lnTo>
                <a:lnTo>
                  <a:pt x="1096952" y="793249"/>
                </a:lnTo>
                <a:lnTo>
                  <a:pt x="1058824" y="825780"/>
                </a:lnTo>
                <a:lnTo>
                  <a:pt x="1021400" y="852700"/>
                </a:lnTo>
                <a:lnTo>
                  <a:pt x="981944" y="876786"/>
                </a:lnTo>
                <a:lnTo>
                  <a:pt x="940682" y="898038"/>
                </a:lnTo>
                <a:lnTo>
                  <a:pt x="897840" y="916456"/>
                </a:lnTo>
                <a:lnTo>
                  <a:pt x="853643" y="932041"/>
                </a:lnTo>
                <a:lnTo>
                  <a:pt x="808318" y="944793"/>
                </a:lnTo>
                <a:lnTo>
                  <a:pt x="762090" y="954710"/>
                </a:lnTo>
                <a:lnTo>
                  <a:pt x="715184" y="961794"/>
                </a:lnTo>
                <a:lnTo>
                  <a:pt x="667827" y="966045"/>
                </a:lnTo>
                <a:lnTo>
                  <a:pt x="620245" y="967462"/>
                </a:lnTo>
                <a:lnTo>
                  <a:pt x="572662" y="966045"/>
                </a:lnTo>
                <a:lnTo>
                  <a:pt x="525305" y="961794"/>
                </a:lnTo>
                <a:lnTo>
                  <a:pt x="478399" y="954710"/>
                </a:lnTo>
                <a:lnTo>
                  <a:pt x="432171" y="944793"/>
                </a:lnTo>
                <a:lnTo>
                  <a:pt x="386846" y="932041"/>
                </a:lnTo>
                <a:lnTo>
                  <a:pt x="342649" y="916456"/>
                </a:lnTo>
                <a:lnTo>
                  <a:pt x="299807" y="898038"/>
                </a:lnTo>
                <a:lnTo>
                  <a:pt x="258546" y="876786"/>
                </a:lnTo>
                <a:lnTo>
                  <a:pt x="219090" y="852700"/>
                </a:lnTo>
                <a:lnTo>
                  <a:pt x="181665" y="825780"/>
                </a:lnTo>
                <a:lnTo>
                  <a:pt x="143538" y="793249"/>
                </a:lnTo>
                <a:lnTo>
                  <a:pt x="109896" y="758785"/>
                </a:lnTo>
                <a:lnTo>
                  <a:pt x="80740" y="722631"/>
                </a:lnTo>
                <a:lnTo>
                  <a:pt x="56069" y="685028"/>
                </a:lnTo>
                <a:lnTo>
                  <a:pt x="35884" y="646218"/>
                </a:lnTo>
                <a:lnTo>
                  <a:pt x="20185" y="606441"/>
                </a:lnTo>
                <a:lnTo>
                  <a:pt x="8971" y="565940"/>
                </a:lnTo>
                <a:lnTo>
                  <a:pt x="2242" y="524956"/>
                </a:lnTo>
                <a:lnTo>
                  <a:pt x="0" y="483730"/>
                </a:lnTo>
                <a:lnTo>
                  <a:pt x="2242" y="442505"/>
                </a:lnTo>
                <a:lnTo>
                  <a:pt x="8971" y="401521"/>
                </a:lnTo>
                <a:lnTo>
                  <a:pt x="20185" y="361020"/>
                </a:lnTo>
                <a:lnTo>
                  <a:pt x="35884" y="321243"/>
                </a:lnTo>
                <a:lnTo>
                  <a:pt x="56069" y="282432"/>
                </a:lnTo>
                <a:lnTo>
                  <a:pt x="80740" y="244829"/>
                </a:lnTo>
                <a:lnTo>
                  <a:pt x="109896" y="208675"/>
                </a:lnTo>
                <a:lnTo>
                  <a:pt x="143538" y="174212"/>
                </a:lnTo>
                <a:lnTo>
                  <a:pt x="181665" y="141681"/>
                </a:lnTo>
                <a:lnTo>
                  <a:pt x="219090" y="114761"/>
                </a:lnTo>
                <a:lnTo>
                  <a:pt x="258546" y="90675"/>
                </a:lnTo>
                <a:lnTo>
                  <a:pt x="299807" y="69423"/>
                </a:lnTo>
                <a:lnTo>
                  <a:pt x="342649" y="51005"/>
                </a:lnTo>
                <a:lnTo>
                  <a:pt x="386846" y="35420"/>
                </a:lnTo>
                <a:lnTo>
                  <a:pt x="432171" y="22668"/>
                </a:lnTo>
                <a:lnTo>
                  <a:pt x="478399" y="12751"/>
                </a:lnTo>
                <a:lnTo>
                  <a:pt x="525305" y="5667"/>
                </a:lnTo>
                <a:lnTo>
                  <a:pt x="572662" y="1416"/>
                </a:lnTo>
                <a:lnTo>
                  <a:pt x="620245" y="0"/>
                </a:lnTo>
                <a:lnTo>
                  <a:pt x="667827" y="1416"/>
                </a:lnTo>
                <a:lnTo>
                  <a:pt x="715184" y="5667"/>
                </a:lnTo>
                <a:lnTo>
                  <a:pt x="762090" y="12751"/>
                </a:lnTo>
                <a:lnTo>
                  <a:pt x="808318" y="22668"/>
                </a:lnTo>
                <a:lnTo>
                  <a:pt x="853643" y="35420"/>
                </a:lnTo>
                <a:lnTo>
                  <a:pt x="897840" y="51005"/>
                </a:lnTo>
                <a:lnTo>
                  <a:pt x="940682" y="69423"/>
                </a:lnTo>
                <a:lnTo>
                  <a:pt x="981944" y="90675"/>
                </a:lnTo>
                <a:lnTo>
                  <a:pt x="1021400" y="114761"/>
                </a:lnTo>
                <a:lnTo>
                  <a:pt x="1058824" y="141681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4014" y="2845219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5018" y="3535692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0439" y="3503485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0677" y="4215041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0892" y="4235818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0915" y="3162414"/>
            <a:ext cx="281940" cy="389890"/>
          </a:xfrm>
          <a:custGeom>
            <a:avLst/>
            <a:gdLst/>
            <a:ahLst/>
            <a:cxnLst/>
            <a:rect l="l" t="t" r="r" b="b"/>
            <a:pathLst>
              <a:path w="281939" h="389889">
                <a:moveTo>
                  <a:pt x="281465" y="0"/>
                </a:moveTo>
                <a:lnTo>
                  <a:pt x="250191" y="43273"/>
                </a:lnTo>
                <a:lnTo>
                  <a:pt x="218917" y="86547"/>
                </a:lnTo>
                <a:lnTo>
                  <a:pt x="187643" y="129821"/>
                </a:lnTo>
                <a:lnTo>
                  <a:pt x="156369" y="173095"/>
                </a:lnTo>
                <a:lnTo>
                  <a:pt x="125095" y="216369"/>
                </a:lnTo>
                <a:lnTo>
                  <a:pt x="93821" y="259643"/>
                </a:lnTo>
                <a:lnTo>
                  <a:pt x="62547" y="302917"/>
                </a:lnTo>
                <a:lnTo>
                  <a:pt x="31273" y="346191"/>
                </a:lnTo>
                <a:lnTo>
                  <a:pt x="0" y="389465"/>
                </a:lnTo>
              </a:path>
            </a:pathLst>
          </a:custGeom>
          <a:ln w="634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4788" y="3159480"/>
            <a:ext cx="279400" cy="363220"/>
          </a:xfrm>
          <a:custGeom>
            <a:avLst/>
            <a:gdLst/>
            <a:ahLst/>
            <a:cxnLst/>
            <a:rect l="l" t="t" r="r" b="b"/>
            <a:pathLst>
              <a:path w="279400" h="363220">
                <a:moveTo>
                  <a:pt x="279285" y="363024"/>
                </a:moveTo>
                <a:lnTo>
                  <a:pt x="248254" y="322688"/>
                </a:lnTo>
                <a:lnTo>
                  <a:pt x="217222" y="282352"/>
                </a:lnTo>
                <a:lnTo>
                  <a:pt x="186190" y="242016"/>
                </a:lnTo>
                <a:lnTo>
                  <a:pt x="155158" y="201680"/>
                </a:lnTo>
                <a:lnTo>
                  <a:pt x="124127" y="161344"/>
                </a:lnTo>
                <a:lnTo>
                  <a:pt x="93095" y="121008"/>
                </a:lnTo>
                <a:lnTo>
                  <a:pt x="62063" y="80672"/>
                </a:lnTo>
                <a:lnTo>
                  <a:pt x="31031" y="40336"/>
                </a:lnTo>
                <a:lnTo>
                  <a:pt x="0" y="0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8094" y="3870261"/>
            <a:ext cx="144145" cy="344170"/>
          </a:xfrm>
          <a:custGeom>
            <a:avLst/>
            <a:gdLst/>
            <a:ahLst/>
            <a:cxnLst/>
            <a:rect l="l" t="t" r="r" b="b"/>
            <a:pathLst>
              <a:path w="144144" h="344170">
                <a:moveTo>
                  <a:pt x="143813" y="0"/>
                </a:moveTo>
                <a:lnTo>
                  <a:pt x="123268" y="49085"/>
                </a:lnTo>
                <a:lnTo>
                  <a:pt x="102723" y="98171"/>
                </a:lnTo>
                <a:lnTo>
                  <a:pt x="82178" y="147257"/>
                </a:lnTo>
                <a:lnTo>
                  <a:pt x="61634" y="196343"/>
                </a:lnTo>
                <a:lnTo>
                  <a:pt x="41089" y="245428"/>
                </a:lnTo>
                <a:lnTo>
                  <a:pt x="20544" y="294514"/>
                </a:lnTo>
                <a:lnTo>
                  <a:pt x="0" y="343599"/>
                </a:lnTo>
              </a:path>
            </a:pathLst>
          </a:custGeom>
          <a:ln w="634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6681" y="3872090"/>
            <a:ext cx="137160" cy="360680"/>
          </a:xfrm>
          <a:custGeom>
            <a:avLst/>
            <a:gdLst/>
            <a:ahLst/>
            <a:cxnLst/>
            <a:rect l="l" t="t" r="r" b="b"/>
            <a:pathLst>
              <a:path w="137160" h="360679">
                <a:moveTo>
                  <a:pt x="0" y="0"/>
                </a:moveTo>
                <a:lnTo>
                  <a:pt x="17120" y="45081"/>
                </a:lnTo>
                <a:lnTo>
                  <a:pt x="34240" y="90162"/>
                </a:lnTo>
                <a:lnTo>
                  <a:pt x="51360" y="135243"/>
                </a:lnTo>
                <a:lnTo>
                  <a:pt x="68480" y="180324"/>
                </a:lnTo>
                <a:lnTo>
                  <a:pt x="85600" y="225405"/>
                </a:lnTo>
                <a:lnTo>
                  <a:pt x="102720" y="270486"/>
                </a:lnTo>
                <a:lnTo>
                  <a:pt x="119840" y="315567"/>
                </a:lnTo>
                <a:lnTo>
                  <a:pt x="136960" y="360648"/>
                </a:lnTo>
              </a:path>
            </a:pathLst>
          </a:custGeom>
          <a:ln w="635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23135" y="2878251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9567" y="3532632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8140" y="3518471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9577" y="4224807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0282" y="4259338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199" y="1778002"/>
            <a:ext cx="8001000" cy="3670300"/>
          </a:xfrm>
          <a:custGeom>
            <a:avLst/>
            <a:gdLst/>
            <a:ahLst/>
            <a:cxnLst/>
            <a:rect l="l" t="t" r="r" b="b"/>
            <a:pathLst>
              <a:path w="8001000" h="3670300">
                <a:moveTo>
                  <a:pt x="0" y="0"/>
                </a:moveTo>
                <a:lnTo>
                  <a:pt x="8001000" y="0"/>
                </a:lnTo>
                <a:lnTo>
                  <a:pt x="8001000" y="3670297"/>
                </a:lnTo>
                <a:lnTo>
                  <a:pt x="0" y="36702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12000" y="4267200"/>
            <a:ext cx="4826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1654" y="4595634"/>
            <a:ext cx="374650" cy="333375"/>
          </a:xfrm>
          <a:custGeom>
            <a:avLst/>
            <a:gdLst/>
            <a:ahLst/>
            <a:cxnLst/>
            <a:rect l="l" t="t" r="r" b="b"/>
            <a:pathLst>
              <a:path w="374650" h="333375">
                <a:moveTo>
                  <a:pt x="319544" y="48802"/>
                </a:moveTo>
                <a:lnTo>
                  <a:pt x="350003" y="84332"/>
                </a:lnTo>
                <a:lnTo>
                  <a:pt x="368277" y="124354"/>
                </a:lnTo>
                <a:lnTo>
                  <a:pt x="374369" y="166622"/>
                </a:lnTo>
                <a:lnTo>
                  <a:pt x="368277" y="208890"/>
                </a:lnTo>
                <a:lnTo>
                  <a:pt x="350003" y="248912"/>
                </a:lnTo>
                <a:lnTo>
                  <a:pt x="319544" y="284441"/>
                </a:lnTo>
                <a:lnTo>
                  <a:pt x="279630" y="311554"/>
                </a:lnTo>
                <a:lnTo>
                  <a:pt x="234669" y="327821"/>
                </a:lnTo>
                <a:lnTo>
                  <a:pt x="187185" y="333244"/>
                </a:lnTo>
                <a:lnTo>
                  <a:pt x="139700" y="327821"/>
                </a:lnTo>
                <a:lnTo>
                  <a:pt x="94739" y="311554"/>
                </a:lnTo>
                <a:lnTo>
                  <a:pt x="54825" y="284441"/>
                </a:lnTo>
                <a:lnTo>
                  <a:pt x="24366" y="248912"/>
                </a:lnTo>
                <a:lnTo>
                  <a:pt x="6091" y="208890"/>
                </a:lnTo>
                <a:lnTo>
                  <a:pt x="0" y="166622"/>
                </a:lnTo>
                <a:lnTo>
                  <a:pt x="6091" y="124354"/>
                </a:lnTo>
                <a:lnTo>
                  <a:pt x="24366" y="84332"/>
                </a:lnTo>
                <a:lnTo>
                  <a:pt x="54825" y="48802"/>
                </a:lnTo>
                <a:lnTo>
                  <a:pt x="94739" y="21689"/>
                </a:lnTo>
                <a:lnTo>
                  <a:pt x="139700" y="5422"/>
                </a:lnTo>
                <a:lnTo>
                  <a:pt x="187185" y="0"/>
                </a:lnTo>
                <a:lnTo>
                  <a:pt x="234669" y="5422"/>
                </a:lnTo>
                <a:lnTo>
                  <a:pt x="279630" y="21689"/>
                </a:lnTo>
                <a:lnTo>
                  <a:pt x="319544" y="4880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20775" y="4628667"/>
            <a:ext cx="120014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38618" y="3188093"/>
            <a:ext cx="443865" cy="837565"/>
          </a:xfrm>
          <a:custGeom>
            <a:avLst/>
            <a:gdLst/>
            <a:ahLst/>
            <a:cxnLst/>
            <a:rect l="l" t="t" r="r" b="b"/>
            <a:pathLst>
              <a:path w="443865" h="837564">
                <a:moveTo>
                  <a:pt x="0" y="247129"/>
                </a:moveTo>
                <a:lnTo>
                  <a:pt x="61099" y="837425"/>
                </a:lnTo>
                <a:lnTo>
                  <a:pt x="443712" y="383793"/>
                </a:lnTo>
                <a:lnTo>
                  <a:pt x="292849" y="337324"/>
                </a:lnTo>
                <a:lnTo>
                  <a:pt x="306318" y="293598"/>
                </a:lnTo>
                <a:lnTo>
                  <a:pt x="150863" y="293598"/>
                </a:lnTo>
                <a:lnTo>
                  <a:pt x="0" y="247129"/>
                </a:lnTo>
                <a:close/>
              </a:path>
              <a:path w="443865" h="837564">
                <a:moveTo>
                  <a:pt x="241300" y="0"/>
                </a:moveTo>
                <a:lnTo>
                  <a:pt x="150863" y="293598"/>
                </a:lnTo>
                <a:lnTo>
                  <a:pt x="306318" y="293598"/>
                </a:lnTo>
                <a:lnTo>
                  <a:pt x="383286" y="43726"/>
                </a:lnTo>
                <a:lnTo>
                  <a:pt x="241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38617" y="3188092"/>
            <a:ext cx="443865" cy="837565"/>
          </a:xfrm>
          <a:custGeom>
            <a:avLst/>
            <a:gdLst/>
            <a:ahLst/>
            <a:cxnLst/>
            <a:rect l="l" t="t" r="r" b="b"/>
            <a:pathLst>
              <a:path w="443865" h="837564">
                <a:moveTo>
                  <a:pt x="150861" y="293603"/>
                </a:moveTo>
                <a:lnTo>
                  <a:pt x="0" y="247137"/>
                </a:lnTo>
                <a:lnTo>
                  <a:pt x="61088" y="837430"/>
                </a:lnTo>
                <a:lnTo>
                  <a:pt x="443707" y="383800"/>
                </a:lnTo>
                <a:lnTo>
                  <a:pt x="292847" y="337335"/>
                </a:lnTo>
                <a:lnTo>
                  <a:pt x="383277" y="43732"/>
                </a:lnTo>
                <a:lnTo>
                  <a:pt x="241291" y="0"/>
                </a:lnTo>
                <a:lnTo>
                  <a:pt x="150861" y="29360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35"/>
              </a:lnSpc>
            </a:pPr>
            <a:r>
              <a:rPr dirty="0"/>
              <a:t>Bike rental</a:t>
            </a:r>
            <a:r>
              <a:rPr spc="-55" dirty="0"/>
              <a:t> </a:t>
            </a:r>
            <a:r>
              <a:rPr dirty="0"/>
              <a:t>charges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7" y="660088"/>
            <a:ext cx="847471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700" spc="10" dirty="0">
                <a:solidFill>
                  <a:srgbClr val="FF0000"/>
                </a:solidFill>
                <a:latin typeface="Trebuchet MS"/>
                <a:cs typeface="Trebuchet MS"/>
              </a:rPr>
              <a:t>shortest path</a:t>
            </a:r>
            <a:r>
              <a:rPr sz="17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FF0000"/>
                </a:solidFill>
                <a:latin typeface="Trebuchet MS"/>
                <a:cs typeface="Trebuchet MS"/>
              </a:rPr>
              <a:t>distance</a:t>
            </a:r>
            <a:endParaRPr sz="1700">
              <a:latin typeface="Trebuchet MS"/>
              <a:cs typeface="Trebuchet MS"/>
            </a:endParaRPr>
          </a:p>
          <a:p>
            <a:pPr marL="15621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Trebuchet MS"/>
                <a:cs typeface="Trebuchet MS"/>
              </a:rPr>
              <a:t>Bike rental charges are listed in the </a:t>
            </a:r>
            <a:r>
              <a:rPr sz="2800" spc="-5" dirty="0">
                <a:latin typeface="Trebuchet MS"/>
                <a:cs typeface="Trebuchet MS"/>
              </a:rPr>
              <a:t>following</a:t>
            </a:r>
            <a:r>
              <a:rPr sz="2800" spc="-4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table.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614" y="2261328"/>
            <a:ext cx="2047875" cy="172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2400" spc="-5" dirty="0">
                <a:latin typeface="Trebuchet MS"/>
                <a:cs typeface="Trebuchet MS"/>
              </a:rPr>
              <a:t>Class </a:t>
            </a:r>
            <a:r>
              <a:rPr sz="2400" spc="-5" dirty="0">
                <a:solidFill>
                  <a:srgbClr val="0070C0"/>
                </a:solidFill>
                <a:latin typeface="Trebuchet MS"/>
                <a:cs typeface="Trebuchet MS"/>
              </a:rPr>
              <a:t>Electric</a:t>
            </a:r>
            <a:r>
              <a:rPr sz="2400" spc="-7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-  </a:t>
            </a:r>
            <a:r>
              <a:rPr sz="2400" spc="-5" dirty="0">
                <a:latin typeface="Trebuchet MS"/>
                <a:cs typeface="Trebuchet MS"/>
              </a:rPr>
              <a:t>Class </a:t>
            </a:r>
            <a:r>
              <a:rPr sz="2400" spc="-5" dirty="0">
                <a:solidFill>
                  <a:srgbClr val="0070C0"/>
                </a:solidFill>
                <a:latin typeface="Trebuchet MS"/>
                <a:cs typeface="Trebuchet MS"/>
              </a:rPr>
              <a:t>Lady </a:t>
            </a:r>
            <a:r>
              <a:rPr sz="2400" dirty="0">
                <a:latin typeface="Trebuchet MS"/>
                <a:cs typeface="Trebuchet MS"/>
              </a:rPr>
              <a:t>-  </a:t>
            </a:r>
            <a:r>
              <a:rPr sz="2400" spc="-5" dirty="0">
                <a:latin typeface="Trebuchet MS"/>
                <a:cs typeface="Trebuchet MS"/>
              </a:rPr>
              <a:t>Class </a:t>
            </a:r>
            <a:r>
              <a:rPr sz="2400" spc="-30" dirty="0">
                <a:solidFill>
                  <a:srgbClr val="0070C0"/>
                </a:solidFill>
                <a:latin typeface="Trebuchet MS"/>
                <a:cs typeface="Trebuchet MS"/>
              </a:rPr>
              <a:t>Road </a:t>
            </a:r>
            <a:r>
              <a:rPr sz="2400" dirty="0">
                <a:latin typeface="Trebuchet MS"/>
                <a:cs typeface="Trebuchet MS"/>
              </a:rPr>
              <a:t>-  </a:t>
            </a:r>
            <a:r>
              <a:rPr sz="2400" spc="-5" dirty="0">
                <a:latin typeface="Trebuchet MS"/>
                <a:cs typeface="Trebuchet MS"/>
              </a:rPr>
              <a:t>Class </a:t>
            </a:r>
            <a:r>
              <a:rPr sz="2400" spc="-5" dirty="0">
                <a:solidFill>
                  <a:srgbClr val="0070C0"/>
                </a:solidFill>
                <a:latin typeface="Trebuchet MS"/>
                <a:cs typeface="Trebuchet MS"/>
              </a:rPr>
              <a:t>Hybrid</a:t>
            </a:r>
            <a:r>
              <a:rPr sz="2400" spc="-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3764" y="1895487"/>
            <a:ext cx="3176905" cy="209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Discount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Original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$30/mile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$40/mile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$25/mile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$30/mile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$15/mile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$20/mile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$20/mile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$25/mile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564" y="4563503"/>
            <a:ext cx="818705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spc="-55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offer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discount to those who </a:t>
            </a:r>
            <a:r>
              <a:rPr sz="2400" dirty="0">
                <a:latin typeface="Trebuchet MS"/>
                <a:cs typeface="Trebuchet MS"/>
              </a:rPr>
              <a:t>drive </a:t>
            </a:r>
            <a:r>
              <a:rPr sz="2400" spc="-5" dirty="0">
                <a:latin typeface="Trebuchet MS"/>
                <a:cs typeface="Trebuchet MS"/>
              </a:rPr>
              <a:t>within </a:t>
            </a:r>
            <a:r>
              <a:rPr sz="2400" dirty="0">
                <a:solidFill>
                  <a:srgbClr val="FF2600"/>
                </a:solidFill>
                <a:latin typeface="Trebuchet MS"/>
                <a:cs typeface="Trebuchet MS"/>
              </a:rPr>
              <a:t>shortest </a:t>
            </a:r>
            <a:r>
              <a:rPr sz="2400" spc="-5" dirty="0">
                <a:solidFill>
                  <a:srgbClr val="FF2600"/>
                </a:solidFill>
                <a:latin typeface="Trebuchet MS"/>
                <a:cs typeface="Trebuchet MS"/>
              </a:rPr>
              <a:t>path  </a:t>
            </a:r>
            <a:r>
              <a:rPr sz="2400" dirty="0">
                <a:solidFill>
                  <a:srgbClr val="FF2600"/>
                </a:solidFill>
                <a:latin typeface="Trebuchet MS"/>
                <a:cs typeface="Trebuchet MS"/>
              </a:rPr>
              <a:t>distance </a:t>
            </a:r>
            <a:r>
              <a:rPr sz="2400" dirty="0">
                <a:latin typeface="Trebuchet MS"/>
                <a:cs typeface="Trebuchet MS"/>
              </a:rPr>
              <a:t>between </a:t>
            </a:r>
            <a:r>
              <a:rPr sz="2400" spc="-5" dirty="0">
                <a:latin typeface="Trebuchet MS"/>
                <a:cs typeface="Trebuchet MS"/>
              </a:rPr>
              <a:t>the stations where you rent and return  the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bike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43097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3535" algn="l"/>
              </a:tabLst>
            </a:pPr>
            <a:r>
              <a:rPr sz="4000" spc="-30" dirty="0"/>
              <a:t>Rental	</a:t>
            </a:r>
            <a:r>
              <a:rPr sz="4000" spc="-55" dirty="0"/>
              <a:t>MRT</a:t>
            </a:r>
            <a:r>
              <a:rPr sz="4000" spc="-175" dirty="0"/>
              <a:t> </a:t>
            </a:r>
            <a:r>
              <a:rPr sz="4000" dirty="0"/>
              <a:t>Station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41290" y="2285733"/>
            <a:ext cx="5358765" cy="510540"/>
          </a:xfrm>
          <a:custGeom>
            <a:avLst/>
            <a:gdLst/>
            <a:ahLst/>
            <a:cxnLst/>
            <a:rect l="l" t="t" r="r" b="b"/>
            <a:pathLst>
              <a:path w="5358765" h="510539">
                <a:moveTo>
                  <a:pt x="5358263" y="0"/>
                </a:moveTo>
                <a:lnTo>
                  <a:pt x="0" y="510227"/>
                </a:lnTo>
              </a:path>
            </a:pathLst>
          </a:custGeom>
          <a:ln w="762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500" y="1219200"/>
            <a:ext cx="4699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022" y="2823516"/>
            <a:ext cx="469900" cy="4034790"/>
          </a:xfrm>
          <a:custGeom>
            <a:avLst/>
            <a:gdLst/>
            <a:ahLst/>
            <a:cxnLst/>
            <a:rect l="l" t="t" r="r" b="b"/>
            <a:pathLst>
              <a:path w="469900" h="4034790">
                <a:moveTo>
                  <a:pt x="469765" y="7404"/>
                </a:moveTo>
                <a:lnTo>
                  <a:pt x="76562" y="4034483"/>
                </a:lnTo>
                <a:lnTo>
                  <a:pt x="0" y="4034483"/>
                </a:lnTo>
                <a:lnTo>
                  <a:pt x="393925" y="0"/>
                </a:lnTo>
                <a:lnTo>
                  <a:pt x="469765" y="74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9139" y="2280297"/>
            <a:ext cx="2261235" cy="3404235"/>
          </a:xfrm>
          <a:custGeom>
            <a:avLst/>
            <a:gdLst/>
            <a:ahLst/>
            <a:cxnLst/>
            <a:rect l="l" t="t" r="r" b="b"/>
            <a:pathLst>
              <a:path w="2261234" h="3404235">
                <a:moveTo>
                  <a:pt x="0" y="3362381"/>
                </a:moveTo>
                <a:lnTo>
                  <a:pt x="2196855" y="0"/>
                </a:lnTo>
                <a:lnTo>
                  <a:pt x="2260646" y="41678"/>
                </a:lnTo>
                <a:lnTo>
                  <a:pt x="63791" y="3404060"/>
                </a:lnTo>
                <a:lnTo>
                  <a:pt x="0" y="336238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192" y="2771853"/>
            <a:ext cx="3170555" cy="2927350"/>
          </a:xfrm>
          <a:custGeom>
            <a:avLst/>
            <a:gdLst/>
            <a:ahLst/>
            <a:cxnLst/>
            <a:rect l="l" t="t" r="r" b="b"/>
            <a:pathLst>
              <a:path w="3170554" h="2927350">
                <a:moveTo>
                  <a:pt x="3118741" y="2927208"/>
                </a:moveTo>
                <a:lnTo>
                  <a:pt x="0" y="56060"/>
                </a:lnTo>
                <a:lnTo>
                  <a:pt x="51610" y="0"/>
                </a:lnTo>
                <a:lnTo>
                  <a:pt x="3170351" y="2871147"/>
                </a:lnTo>
                <a:lnTo>
                  <a:pt x="3118741" y="292720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7700" y="5613401"/>
            <a:ext cx="76200" cy="1244600"/>
          </a:xfrm>
          <a:custGeom>
            <a:avLst/>
            <a:gdLst/>
            <a:ahLst/>
            <a:cxnLst/>
            <a:rect l="l" t="t" r="r" b="b"/>
            <a:pathLst>
              <a:path w="76200" h="1244600">
                <a:moveTo>
                  <a:pt x="76200" y="1244598"/>
                </a:moveTo>
                <a:lnTo>
                  <a:pt x="0" y="1244598"/>
                </a:lnTo>
                <a:lnTo>
                  <a:pt x="0" y="0"/>
                </a:lnTo>
                <a:lnTo>
                  <a:pt x="76200" y="0"/>
                </a:lnTo>
                <a:lnTo>
                  <a:pt x="76200" y="12445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0103" y="2255872"/>
            <a:ext cx="220979" cy="4602480"/>
          </a:xfrm>
          <a:custGeom>
            <a:avLst/>
            <a:gdLst/>
            <a:ahLst/>
            <a:cxnLst/>
            <a:rect l="l" t="t" r="r" b="b"/>
            <a:pathLst>
              <a:path w="220979" h="4602480">
                <a:moveTo>
                  <a:pt x="76162" y="0"/>
                </a:moveTo>
                <a:lnTo>
                  <a:pt x="220910" y="4602127"/>
                </a:lnTo>
                <a:lnTo>
                  <a:pt x="144672" y="4602127"/>
                </a:lnTo>
                <a:lnTo>
                  <a:pt x="0" y="2395"/>
                </a:lnTo>
                <a:lnTo>
                  <a:pt x="761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1400" y="1574800"/>
            <a:ext cx="11176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900" y="2057400"/>
            <a:ext cx="11176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7000" y="4889500"/>
            <a:ext cx="11303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03600" y="2882899"/>
            <a:ext cx="1663700" cy="11684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240665" algn="ctr">
              <a:lnSpc>
                <a:spcPts val="2130"/>
              </a:lnSpc>
              <a:spcBef>
                <a:spcPts val="250"/>
              </a:spcBef>
            </a:pPr>
            <a:r>
              <a:rPr sz="1800" dirty="0">
                <a:latin typeface="Trebuchet MS"/>
                <a:cs typeface="Trebuchet MS"/>
              </a:rPr>
              <a:t>if </a:t>
            </a:r>
            <a:r>
              <a:rPr sz="1800" spc="-5" dirty="0">
                <a:latin typeface="Trebuchet MS"/>
                <a:cs typeface="Trebuchet MS"/>
              </a:rPr>
              <a:t>(miles </a:t>
            </a:r>
            <a:r>
              <a:rPr sz="1800" dirty="0">
                <a:latin typeface="Trebuchet MS"/>
                <a:cs typeface="Trebuchet MS"/>
              </a:rPr>
              <a:t>&gt;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8)</a:t>
            </a:r>
            <a:endParaRPr sz="1800" dirty="0">
              <a:latin typeface="Trebuchet MS"/>
              <a:cs typeface="Trebuchet MS"/>
            </a:endParaRPr>
          </a:p>
          <a:p>
            <a:pPr marL="50800" marR="518795" indent="274955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Trebuchet MS"/>
                <a:cs typeface="Trebuchet MS"/>
              </a:rPr>
              <a:t>Original  </a:t>
            </a:r>
            <a:r>
              <a:rPr sz="1800" spc="-5" dirty="0">
                <a:latin typeface="Trebuchet MS"/>
                <a:cs typeface="Trebuchet MS"/>
              </a:rPr>
              <a:t>else</a:t>
            </a:r>
            <a:endParaRPr sz="1800" dirty="0">
              <a:latin typeface="Trebuchet MS"/>
              <a:cs typeface="Trebuchet MS"/>
            </a:endParaRPr>
          </a:p>
          <a:p>
            <a:pPr marL="326390">
              <a:lnSpc>
                <a:spcPts val="2039"/>
              </a:lnSpc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Discount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70000" y="1536700"/>
            <a:ext cx="167640" cy="494665"/>
          </a:xfrm>
          <a:custGeom>
            <a:avLst/>
            <a:gdLst/>
            <a:ahLst/>
            <a:cxnLst/>
            <a:rect l="l" t="t" r="r" b="b"/>
            <a:pathLst>
              <a:path w="167640" h="494664">
                <a:moveTo>
                  <a:pt x="167043" y="419100"/>
                </a:moveTo>
                <a:lnTo>
                  <a:pt x="0" y="419100"/>
                </a:lnTo>
                <a:lnTo>
                  <a:pt x="85890" y="494601"/>
                </a:lnTo>
                <a:lnTo>
                  <a:pt x="167043" y="419100"/>
                </a:lnTo>
                <a:close/>
              </a:path>
              <a:path w="167640" h="494664">
                <a:moveTo>
                  <a:pt x="127000" y="0"/>
                </a:moveTo>
                <a:lnTo>
                  <a:pt x="50800" y="0"/>
                </a:lnTo>
                <a:lnTo>
                  <a:pt x="50800" y="419100"/>
                </a:lnTo>
                <a:lnTo>
                  <a:pt x="127000" y="419100"/>
                </a:lnTo>
                <a:lnTo>
                  <a:pt x="127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9997" y="1536704"/>
            <a:ext cx="167640" cy="494665"/>
          </a:xfrm>
          <a:custGeom>
            <a:avLst/>
            <a:gdLst/>
            <a:ahLst/>
            <a:cxnLst/>
            <a:rect l="l" t="t" r="r" b="b"/>
            <a:pathLst>
              <a:path w="167640" h="494664">
                <a:moveTo>
                  <a:pt x="0" y="419099"/>
                </a:moveTo>
                <a:lnTo>
                  <a:pt x="50800" y="419099"/>
                </a:lnTo>
                <a:lnTo>
                  <a:pt x="50800" y="0"/>
                </a:lnTo>
                <a:lnTo>
                  <a:pt x="127000" y="0"/>
                </a:lnTo>
                <a:lnTo>
                  <a:pt x="127000" y="419099"/>
                </a:lnTo>
                <a:lnTo>
                  <a:pt x="167037" y="419099"/>
                </a:lnTo>
                <a:lnTo>
                  <a:pt x="85895" y="494603"/>
                </a:lnTo>
                <a:lnTo>
                  <a:pt x="0" y="419099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7127" y="1221270"/>
            <a:ext cx="52578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Trebuchet MS"/>
                <a:cs typeface="Trebuchet MS"/>
              </a:rPr>
              <a:t>Start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0877" y="1364042"/>
            <a:ext cx="34574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dirty="0" smtClean="0">
                <a:latin typeface="Trebuchet MS"/>
                <a:cs typeface="Trebuchet MS"/>
              </a:rPr>
              <a:t>Suppose the shortest path is </a:t>
            </a:r>
            <a:r>
              <a:rPr sz="1800" dirty="0" smtClean="0">
                <a:latin typeface="Trebuchet MS"/>
                <a:cs typeface="Trebuchet MS"/>
              </a:rPr>
              <a:t>8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9400" y="1104900"/>
            <a:ext cx="165100" cy="491490"/>
          </a:xfrm>
          <a:custGeom>
            <a:avLst/>
            <a:gdLst/>
            <a:ahLst/>
            <a:cxnLst/>
            <a:rect l="l" t="t" r="r" b="b"/>
            <a:pathLst>
              <a:path w="165100" h="491490">
                <a:moveTo>
                  <a:pt x="164973" y="406400"/>
                </a:moveTo>
                <a:lnTo>
                  <a:pt x="0" y="406400"/>
                </a:lnTo>
                <a:lnTo>
                  <a:pt x="83832" y="490982"/>
                </a:lnTo>
                <a:lnTo>
                  <a:pt x="164973" y="406400"/>
                </a:lnTo>
                <a:close/>
              </a:path>
              <a:path w="165100" h="491490">
                <a:moveTo>
                  <a:pt x="127000" y="0"/>
                </a:moveTo>
                <a:lnTo>
                  <a:pt x="38100" y="0"/>
                </a:lnTo>
                <a:lnTo>
                  <a:pt x="38100" y="406400"/>
                </a:lnTo>
                <a:lnTo>
                  <a:pt x="127000" y="406400"/>
                </a:lnTo>
                <a:lnTo>
                  <a:pt x="127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397" y="1104903"/>
            <a:ext cx="165100" cy="491490"/>
          </a:xfrm>
          <a:custGeom>
            <a:avLst/>
            <a:gdLst/>
            <a:ahLst/>
            <a:cxnLst/>
            <a:rect l="l" t="t" r="r" b="b"/>
            <a:pathLst>
              <a:path w="165100" h="491490">
                <a:moveTo>
                  <a:pt x="0" y="406399"/>
                </a:moveTo>
                <a:lnTo>
                  <a:pt x="38099" y="406399"/>
                </a:lnTo>
                <a:lnTo>
                  <a:pt x="38099" y="0"/>
                </a:lnTo>
                <a:lnTo>
                  <a:pt x="126999" y="0"/>
                </a:lnTo>
                <a:lnTo>
                  <a:pt x="126999" y="406399"/>
                </a:lnTo>
                <a:lnTo>
                  <a:pt x="164978" y="406399"/>
                </a:lnTo>
                <a:lnTo>
                  <a:pt x="83837" y="490985"/>
                </a:lnTo>
                <a:lnTo>
                  <a:pt x="0" y="406399"/>
                </a:lnTo>
                <a:close/>
              </a:path>
            </a:pathLst>
          </a:custGeom>
          <a:ln w="25400">
            <a:solidFill>
              <a:srgbClr val="8C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8321" y="768184"/>
            <a:ext cx="668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return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804285" cy="525780"/>
          </a:xfrm>
        </p:spPr>
        <p:txBody>
          <a:bodyPr/>
          <a:lstStyle/>
          <a:p>
            <a:r>
              <a:rPr lang="zh-TW" altLang="en-US" dirty="0" smtClean="0"/>
              <a:t>期末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5170646"/>
          </a:xfrm>
        </p:spPr>
        <p:txBody>
          <a:bodyPr/>
          <a:lstStyle/>
          <a:p>
            <a:r>
              <a:rPr lang="en-US" altLang="zh-TW" sz="4000" dirty="0" smtClean="0"/>
              <a:t>1~3</a:t>
            </a:r>
            <a:r>
              <a:rPr lang="zh-TW" altLang="en-US" sz="4000" dirty="0" smtClean="0"/>
              <a:t>人一組，可以拆夥，不可併組。</a:t>
            </a:r>
            <a:endParaRPr lang="en-US" altLang="zh-TW" sz="4000" dirty="0" smtClean="0"/>
          </a:p>
          <a:p>
            <a:endParaRPr lang="en-US" altLang="zh-TW" sz="4800" dirty="0" smtClean="0"/>
          </a:p>
          <a:p>
            <a:r>
              <a:rPr lang="zh-TW" altLang="en-US" sz="3200" dirty="0" smtClean="0"/>
              <a:t>請到下列填寫組員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docs.google.com/spreadsheets/d/1Afr9DeQnUd65qH2bRd-rIeBx0x1NMI6WNITGJLl9r-0/edit?usp=sharing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繳交日期</a:t>
            </a:r>
            <a:r>
              <a:rPr lang="en-US" altLang="zh-TW" sz="2400" dirty="0" smtClean="0"/>
              <a:t>: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期末考完結束後就可以</a:t>
            </a:r>
            <a:r>
              <a:rPr lang="en-US" altLang="zh-TW" sz="2400" dirty="0" smtClean="0"/>
              <a:t>DEMO</a:t>
            </a:r>
          </a:p>
          <a:p>
            <a:r>
              <a:rPr lang="en-US" altLang="zh-TW" sz="2400" dirty="0" smtClean="0"/>
              <a:t>6/12~6/19</a:t>
            </a:r>
          </a:p>
          <a:p>
            <a:r>
              <a:rPr lang="zh-TW" altLang="en-US" sz="2400" dirty="0" smtClean="0"/>
              <a:t>之後會請大家填寫</a:t>
            </a:r>
            <a:r>
              <a:rPr lang="en-US" altLang="zh-TW" sz="2400" dirty="0" smtClean="0"/>
              <a:t>DEMO</a:t>
            </a:r>
            <a:r>
              <a:rPr lang="zh-TW" altLang="en-US" sz="2400" dirty="0" smtClean="0"/>
              <a:t>時間表。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79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76428"/>
            <a:ext cx="843089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/>
              <a:t>Implement the </a:t>
            </a:r>
            <a:r>
              <a:rPr sz="3350" spc="-5" dirty="0"/>
              <a:t>following </a:t>
            </a:r>
            <a:r>
              <a:rPr sz="3350" dirty="0"/>
              <a:t>C/C++</a:t>
            </a:r>
            <a:r>
              <a:rPr sz="3350" spc="-595" dirty="0"/>
              <a:t> </a:t>
            </a:r>
            <a:r>
              <a:rPr sz="3350" spc="-5" dirty="0"/>
              <a:t>subroutines:</a:t>
            </a:r>
            <a:endParaRPr sz="3350" dirty="0"/>
          </a:p>
        </p:txBody>
      </p:sp>
      <p:sp>
        <p:nvSpPr>
          <p:cNvPr id="3" name="object 3"/>
          <p:cNvSpPr txBox="1"/>
          <p:nvPr/>
        </p:nvSpPr>
        <p:spPr>
          <a:xfrm>
            <a:off x="500564" y="1016304"/>
            <a:ext cx="8288655" cy="5224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sz="2600" spc="5" dirty="0">
                <a:latin typeface="Trebuchet MS"/>
                <a:cs typeface="Trebuchet MS"/>
              </a:rPr>
              <a:t>NewBike</a:t>
            </a:r>
            <a:endParaRPr sz="2600" dirty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dirty="0">
                <a:latin typeface="Trebuchet MS"/>
                <a:cs typeface="Trebuchet MS"/>
              </a:rPr>
              <a:t>SearchBike</a:t>
            </a: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dirty="0">
                <a:latin typeface="Trebuchet MS"/>
                <a:cs typeface="Trebuchet MS"/>
              </a:rPr>
              <a:t>JunkBikePtr</a:t>
            </a: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spc="-25" dirty="0">
                <a:latin typeface="Trebuchet MS"/>
                <a:cs typeface="Trebuchet MS"/>
              </a:rPr>
              <a:t>TransBikePtr</a:t>
            </a:r>
            <a:endParaRPr sz="2600" dirty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spc="-10" dirty="0">
                <a:latin typeface="Trebuchet MS"/>
                <a:cs typeface="Trebuchet MS"/>
              </a:rPr>
              <a:t>RentBikePtr</a:t>
            </a:r>
            <a:endParaRPr sz="2600" dirty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spc="-15" dirty="0">
                <a:latin typeface="Trebuchet MS"/>
                <a:cs typeface="Trebuchet MS"/>
              </a:rPr>
              <a:t>Returns</a:t>
            </a:r>
            <a:endParaRPr sz="2600" dirty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dirty="0">
                <a:latin typeface="Trebuchet MS"/>
                <a:cs typeface="Trebuchet MS"/>
              </a:rPr>
              <a:t>Inquire</a:t>
            </a: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spc="-5" dirty="0">
                <a:latin typeface="Trebuchet MS"/>
                <a:cs typeface="Trebuchet MS"/>
              </a:rPr>
              <a:t>StationReport</a:t>
            </a:r>
            <a:endParaRPr sz="2600" dirty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spc="-10" dirty="0">
                <a:latin typeface="Trebuchet MS"/>
                <a:cs typeface="Trebuchet MS"/>
              </a:rPr>
              <a:t>UbikeReport</a:t>
            </a:r>
            <a:endParaRPr sz="2600" dirty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sz="2600" spc="5" dirty="0" err="1" smtClean="0">
                <a:latin typeface="Trebuchet MS"/>
                <a:cs typeface="Trebuchet MS"/>
              </a:rPr>
              <a:t>NetSearch</a:t>
            </a:r>
            <a:endParaRPr lang="en-US" sz="2600" spc="5" dirty="0" smtClean="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95"/>
              </a:spcBef>
              <a:buChar char="•"/>
              <a:tabLst>
                <a:tab pos="238760" algn="l"/>
              </a:tabLst>
            </a:pPr>
            <a:r>
              <a:rPr lang="en-US" sz="2600" spc="5" dirty="0" err="1" smtClean="0">
                <a:latin typeface="Trebuchet MS"/>
                <a:cs typeface="Times New Roman"/>
              </a:rPr>
              <a:t>BReport</a:t>
            </a:r>
            <a:endParaRPr lang="en-US" sz="26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238760" algn="l"/>
              </a:tabLst>
            </a:pP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672" y="457200"/>
            <a:ext cx="8482653" cy="369332"/>
          </a:xfrm>
        </p:spPr>
        <p:txBody>
          <a:bodyPr/>
          <a:lstStyle/>
          <a:p>
            <a:r>
              <a:rPr lang="en-US" altLang="zh-TW" sz="2400" dirty="0" smtClean="0"/>
              <a:t>The following operation will be in the input.</a:t>
            </a:r>
            <a:endParaRPr lang="zh-TW" altLang="en-US" sz="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2" y="990600"/>
            <a:ext cx="8142871" cy="6041256"/>
          </a:xfrm>
        </p:spPr>
        <p:txBody>
          <a:bodyPr/>
          <a:lstStyle/>
          <a:p>
            <a:r>
              <a:rPr lang="en-US" altLang="zh-TW" dirty="0" err="1"/>
              <a:t>NewBike</a:t>
            </a:r>
            <a:r>
              <a:rPr lang="en-US" altLang="zh-TW" dirty="0"/>
              <a:t> </a:t>
            </a:r>
            <a:r>
              <a:rPr lang="en-US" altLang="zh-TW" u="sng" dirty="0"/>
              <a:t>Class</a:t>
            </a:r>
            <a:r>
              <a:rPr lang="en-US" altLang="zh-TW" dirty="0"/>
              <a:t> </a:t>
            </a:r>
            <a:r>
              <a:rPr lang="en-US" altLang="zh-TW" u="sng" dirty="0"/>
              <a:t>License</a:t>
            </a:r>
            <a:r>
              <a:rPr lang="en-US" altLang="zh-TW" dirty="0"/>
              <a:t> </a:t>
            </a:r>
            <a:r>
              <a:rPr lang="en-US" altLang="zh-TW" u="sng" dirty="0"/>
              <a:t>Mile</a:t>
            </a:r>
            <a:r>
              <a:rPr lang="en-US" altLang="zh-TW" dirty="0"/>
              <a:t> </a:t>
            </a:r>
            <a:r>
              <a:rPr lang="en-US" altLang="zh-TW" u="sng" dirty="0" err="1"/>
              <a:t>StationName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pPr marL="514350" indent="-514350">
              <a:buAutoNum type="romanLcParenBoth"/>
            </a:pPr>
            <a:r>
              <a:rPr lang="en-US" altLang="zh-TW" dirty="0" smtClean="0"/>
              <a:t>Create </a:t>
            </a:r>
            <a:r>
              <a:rPr lang="en-US" altLang="zh-TW" dirty="0"/>
              <a:t>a node.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ii) Put the License in the heap and </a:t>
            </a:r>
            <a:r>
              <a:rPr lang="en-US" altLang="zh-TW" dirty="0" smtClean="0"/>
              <a:t>Binary search tree. 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iii) Print a message ”New bike is received by Station </a:t>
            </a:r>
            <a:r>
              <a:rPr lang="en-US" altLang="zh-TW" dirty="0" err="1"/>
              <a:t>StationName</a:t>
            </a:r>
            <a:r>
              <a:rPr lang="en-US" altLang="zh-TW" dirty="0" smtClean="0"/>
              <a:t>.”</a:t>
            </a:r>
          </a:p>
          <a:p>
            <a:endParaRPr lang="en-US" altLang="zh-TW" dirty="0"/>
          </a:p>
          <a:p>
            <a:r>
              <a:rPr lang="en-US" altLang="zh-TW" dirty="0" err="1"/>
              <a:t>JunkIt</a:t>
            </a:r>
            <a:r>
              <a:rPr lang="en-US" altLang="zh-TW" dirty="0"/>
              <a:t> </a:t>
            </a:r>
            <a:r>
              <a:rPr lang="en-US" altLang="zh-TW" u="sng" dirty="0"/>
              <a:t>License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AutoNum type="romanLcParenBoth"/>
            </a:pPr>
            <a:r>
              <a:rPr lang="en-US" altLang="zh-TW" dirty="0" smtClean="0"/>
              <a:t>Search </a:t>
            </a:r>
            <a:r>
              <a:rPr lang="en-US" altLang="zh-TW" dirty="0"/>
              <a:t>the bike with license number License using Binary search tree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ii) Delete the bike in the heap and Binary search tree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iii) Print error message if the bike does not exist.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iv) Print a message ”Bike License is deleted from </a:t>
            </a:r>
            <a:r>
              <a:rPr lang="en-US" altLang="zh-TW" dirty="0" err="1"/>
              <a:t>StationName</a:t>
            </a:r>
            <a:r>
              <a:rPr lang="en-US" altLang="zh-TW" dirty="0"/>
              <a:t>.”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59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3077766"/>
          </a:xfrm>
        </p:spPr>
        <p:txBody>
          <a:bodyPr/>
          <a:lstStyle/>
          <a:p>
            <a:r>
              <a:rPr lang="en-US" altLang="zh-TW" dirty="0"/>
              <a:t>Rent </a:t>
            </a:r>
            <a:r>
              <a:rPr lang="en-US" altLang="zh-TW" u="sng" dirty="0" err="1"/>
              <a:t>StationName</a:t>
            </a:r>
            <a:r>
              <a:rPr lang="en-US" altLang="zh-TW" dirty="0"/>
              <a:t> </a:t>
            </a:r>
            <a:r>
              <a:rPr lang="en-US" altLang="zh-TW" u="sng" dirty="0"/>
              <a:t>Class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pPr marL="514350" indent="-514350">
              <a:buAutoNum type="romanLcParenBoth"/>
            </a:pPr>
            <a:r>
              <a:rPr lang="en-US" altLang="zh-TW" dirty="0" smtClean="0"/>
              <a:t>Find </a:t>
            </a:r>
            <a:r>
              <a:rPr lang="en-US" altLang="zh-TW" dirty="0"/>
              <a:t>a free bike of bike type Class with the largest mileage in </a:t>
            </a:r>
            <a:r>
              <a:rPr lang="en-US" altLang="zh-TW" dirty="0" err="1"/>
              <a:t>StationName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514350" indent="-514350">
              <a:buAutoNum type="romanLcParenBoth"/>
            </a:pPr>
            <a:r>
              <a:rPr lang="en-US" altLang="zh-TW" dirty="0" smtClean="0"/>
              <a:t>If </a:t>
            </a:r>
            <a:r>
              <a:rPr lang="en-US" altLang="zh-TW" dirty="0"/>
              <a:t>we cannot find such a bike, print an error message ”No free bike is available.” </a:t>
            </a:r>
            <a:endParaRPr lang="en-US" altLang="zh-TW" dirty="0" smtClean="0"/>
          </a:p>
          <a:p>
            <a:pPr marL="514350" indent="-514350">
              <a:buAutoNum type="romanLcParenBoth"/>
            </a:pPr>
            <a:r>
              <a:rPr lang="en-US" altLang="zh-TW" dirty="0" smtClean="0"/>
              <a:t>Perform </a:t>
            </a:r>
            <a:r>
              <a:rPr lang="en-US" altLang="zh-TW" dirty="0"/>
              <a:t>function </a:t>
            </a:r>
            <a:r>
              <a:rPr lang="en-US" altLang="zh-TW" dirty="0" err="1"/>
              <a:t>RentBikePtr</a:t>
            </a:r>
            <a:r>
              <a:rPr lang="en-US" altLang="zh-TW" dirty="0"/>
              <a:t> for renting a bike. 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iv) Print a message “A bike is rented from </a:t>
            </a:r>
            <a:r>
              <a:rPr lang="en-US" altLang="zh-TW" dirty="0" err="1"/>
              <a:t>StationName</a:t>
            </a:r>
            <a:r>
              <a:rPr lang="en-US" altLang="zh-TW" dirty="0"/>
              <a:t>.”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47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4231928"/>
          </a:xfrm>
        </p:spPr>
        <p:txBody>
          <a:bodyPr/>
          <a:lstStyle/>
          <a:p>
            <a:r>
              <a:rPr lang="en-US" altLang="zh-TW" dirty="0"/>
              <a:t>Returns </a:t>
            </a:r>
            <a:r>
              <a:rPr lang="en-US" altLang="zh-TW" u="sng" dirty="0" err="1"/>
              <a:t>StationName</a:t>
            </a:r>
            <a:r>
              <a:rPr lang="en-US" altLang="zh-TW" dirty="0"/>
              <a:t> </a:t>
            </a:r>
            <a:r>
              <a:rPr lang="en-US" altLang="zh-TW" u="sng" dirty="0"/>
              <a:t>License</a:t>
            </a:r>
            <a:r>
              <a:rPr lang="en-US" altLang="zh-TW" dirty="0"/>
              <a:t> </a:t>
            </a:r>
            <a:r>
              <a:rPr lang="en-US" altLang="zh-TW" u="sng" dirty="0"/>
              <a:t>Mile</a:t>
            </a:r>
            <a:r>
              <a:rPr lang="en-US" altLang="zh-TW" dirty="0"/>
              <a:t> (total current mileage) </a:t>
            </a:r>
            <a:endParaRPr lang="en-US" altLang="zh-TW" dirty="0" smtClean="0"/>
          </a:p>
          <a:p>
            <a:endParaRPr lang="en-US" altLang="zh-TW" dirty="0"/>
          </a:p>
          <a:p>
            <a:pPr marL="514350" indent="-514350">
              <a:buAutoNum type="romanLcParenBoth"/>
            </a:pPr>
            <a:r>
              <a:rPr lang="en-US" altLang="zh-TW" dirty="0" smtClean="0"/>
              <a:t>Perform </a:t>
            </a:r>
            <a:r>
              <a:rPr lang="en-US" altLang="zh-TW" dirty="0"/>
              <a:t>function Returns.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ii) Print a message “Rental charge for this bike is </a:t>
            </a:r>
            <a:r>
              <a:rPr lang="en-US" altLang="zh-TW" dirty="0" smtClean="0"/>
              <a:t>$$$.”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Trans </a:t>
            </a:r>
            <a:r>
              <a:rPr lang="en-US" altLang="zh-TW" u="sng" dirty="0" err="1"/>
              <a:t>StationName</a:t>
            </a:r>
            <a:r>
              <a:rPr lang="en-US" altLang="zh-TW" dirty="0"/>
              <a:t> </a:t>
            </a:r>
            <a:r>
              <a:rPr lang="en-US" altLang="zh-TW" u="sng" dirty="0"/>
              <a:t>License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AutoNum type="romanLcParenBoth"/>
            </a:pPr>
            <a:r>
              <a:rPr lang="en-US" altLang="zh-TW" dirty="0" smtClean="0"/>
              <a:t>Move </a:t>
            </a:r>
            <a:r>
              <a:rPr lang="en-US" altLang="zh-TW" dirty="0"/>
              <a:t>the bike with License to </a:t>
            </a:r>
            <a:r>
              <a:rPr lang="en-US" altLang="zh-TW" dirty="0" err="1"/>
              <a:t>StationName</a:t>
            </a:r>
            <a:r>
              <a:rPr lang="en-US" altLang="zh-TW" dirty="0"/>
              <a:t>. 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ii) Print a message ”Bike License is transferred to </a:t>
            </a:r>
            <a:r>
              <a:rPr lang="en-US" altLang="zh-TW" dirty="0" err="1"/>
              <a:t>StationName</a:t>
            </a:r>
            <a:r>
              <a:rPr lang="en-US" altLang="zh-TW" dirty="0"/>
              <a:t>.”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87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4616648"/>
          </a:xfrm>
        </p:spPr>
        <p:txBody>
          <a:bodyPr/>
          <a:lstStyle/>
          <a:p>
            <a:r>
              <a:rPr lang="en-US" altLang="zh-TW" dirty="0"/>
              <a:t>Inquire </a:t>
            </a:r>
            <a:r>
              <a:rPr lang="en-US" altLang="zh-TW" u="sng" dirty="0"/>
              <a:t>License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514350" indent="-514350">
              <a:buAutoNum type="romanUcParenBoth"/>
            </a:pPr>
            <a:r>
              <a:rPr lang="en-US" altLang="zh-TW" dirty="0" smtClean="0"/>
              <a:t>Print </a:t>
            </a:r>
            <a:r>
              <a:rPr lang="en-US" altLang="zh-TW" dirty="0"/>
              <a:t>the information about License</a:t>
            </a:r>
            <a:r>
              <a:rPr lang="en-US" altLang="zh-TW" dirty="0" smtClean="0"/>
              <a:t>.</a:t>
            </a:r>
          </a:p>
          <a:p>
            <a:pPr marL="514350" indent="-514350">
              <a:buAutoNum type="romanUcParenBoth"/>
            </a:pPr>
            <a:endParaRPr lang="en-US" altLang="zh-TW" dirty="0"/>
          </a:p>
          <a:p>
            <a:r>
              <a:rPr lang="en-US" altLang="zh-TW" dirty="0" err="1"/>
              <a:t>StationReport</a:t>
            </a:r>
            <a:r>
              <a:rPr lang="en-US" altLang="zh-TW" dirty="0"/>
              <a:t> </a:t>
            </a:r>
            <a:r>
              <a:rPr lang="en-US" altLang="zh-TW" u="sng" dirty="0" err="1"/>
              <a:t>StationName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514350" indent="-514350">
              <a:buAutoNum type="romanUcParenBoth"/>
            </a:pPr>
            <a:r>
              <a:rPr lang="en-US" altLang="zh-TW" dirty="0" smtClean="0"/>
              <a:t>Print </a:t>
            </a:r>
            <a:r>
              <a:rPr lang="en-US" altLang="zh-TW" dirty="0"/>
              <a:t>the information about </a:t>
            </a:r>
            <a:r>
              <a:rPr lang="en-US" altLang="zh-TW" dirty="0" err="1"/>
              <a:t>StationName</a:t>
            </a:r>
            <a:r>
              <a:rPr lang="en-US" altLang="zh-TW" dirty="0" smtClean="0"/>
              <a:t>.</a:t>
            </a:r>
          </a:p>
          <a:p>
            <a:pPr marL="514350" indent="-514350">
              <a:buAutoNum type="romanUcParenBoth"/>
            </a:pPr>
            <a:endParaRPr lang="en-US" altLang="zh-TW" dirty="0"/>
          </a:p>
          <a:p>
            <a:r>
              <a:rPr lang="en-US" altLang="zh-TW" dirty="0" err="1"/>
              <a:t>UbikeReport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514350" indent="-514350">
              <a:buAutoNum type="romanLcParenBoth"/>
            </a:pPr>
            <a:r>
              <a:rPr lang="en-US" altLang="zh-TW" dirty="0" smtClean="0"/>
              <a:t>Print </a:t>
            </a:r>
            <a:r>
              <a:rPr lang="en-US" altLang="zh-TW" dirty="0"/>
              <a:t>the information about the Taipei </a:t>
            </a:r>
            <a:r>
              <a:rPr lang="en-US" altLang="zh-TW" dirty="0" smtClean="0"/>
              <a:t>U-bike.</a:t>
            </a:r>
          </a:p>
          <a:p>
            <a:pPr marL="514350" indent="-514350">
              <a:buAutoNum type="romanLcParenBoth"/>
            </a:pPr>
            <a:endParaRPr lang="en-US" altLang="zh-TW" dirty="0"/>
          </a:p>
          <a:p>
            <a:r>
              <a:rPr lang="en-US" altLang="zh-TW" dirty="0" err="1"/>
              <a:t>NetSearch</a:t>
            </a:r>
            <a:r>
              <a:rPr lang="en-US" altLang="zh-TW" dirty="0"/>
              <a:t> </a:t>
            </a:r>
            <a:r>
              <a:rPr lang="en-US" altLang="zh-TW" u="sng" dirty="0" err="1"/>
              <a:t>StationName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Print the information about </a:t>
            </a:r>
            <a:r>
              <a:rPr lang="en-US" altLang="zh-TW" dirty="0" err="1"/>
              <a:t>StationName</a:t>
            </a:r>
            <a:r>
              <a:rPr lang="en-US" altLang="zh-TW" dirty="0"/>
              <a:t> Net and each </a:t>
            </a:r>
            <a:r>
              <a:rPr lang="en-US" altLang="zh-TW" dirty="0" err="1"/>
              <a:t>BikeType</a:t>
            </a:r>
            <a:r>
              <a:rPr lang="en-US" altLang="zh-TW" dirty="0"/>
              <a:t> Net</a:t>
            </a:r>
          </a:p>
        </p:txBody>
      </p:sp>
    </p:spTree>
    <p:extLst>
      <p:ext uri="{BB962C8B-B14F-4D97-AF65-F5344CB8AC3E}">
        <p14:creationId xmlns:p14="http://schemas.microsoft.com/office/powerpoint/2010/main" val="317203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43097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3535" algn="l"/>
              </a:tabLst>
            </a:pPr>
            <a:r>
              <a:rPr sz="4000" spc="-30" dirty="0"/>
              <a:t>Rental	</a:t>
            </a:r>
            <a:r>
              <a:rPr sz="4000" spc="-55" dirty="0"/>
              <a:t>MRT</a:t>
            </a:r>
            <a:r>
              <a:rPr sz="4000" spc="-175" dirty="0"/>
              <a:t> </a:t>
            </a:r>
            <a:r>
              <a:rPr sz="4000" dirty="0"/>
              <a:t>Station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0820">
              <a:lnSpc>
                <a:spcPts val="3200"/>
              </a:lnSpc>
            </a:pPr>
            <a:r>
              <a:rPr sz="2800" dirty="0"/>
              <a:t>The </a:t>
            </a:r>
            <a:r>
              <a:rPr sz="2800" spc="-60" dirty="0"/>
              <a:t>Taipei </a:t>
            </a:r>
            <a:r>
              <a:rPr sz="2800" dirty="0"/>
              <a:t>U-bike </a:t>
            </a:r>
            <a:r>
              <a:rPr sz="2800" spc="-5" dirty="0"/>
              <a:t>are set </a:t>
            </a:r>
            <a:r>
              <a:rPr sz="2800" dirty="0"/>
              <a:t>in </a:t>
            </a:r>
            <a:r>
              <a:rPr sz="2800" spc="-5" dirty="0"/>
              <a:t>several </a:t>
            </a:r>
            <a:r>
              <a:rPr sz="2800" spc="-40" dirty="0"/>
              <a:t>MRT </a:t>
            </a:r>
            <a:r>
              <a:rPr sz="2800" spc="-5" dirty="0"/>
              <a:t>station  </a:t>
            </a:r>
            <a:r>
              <a:rPr sz="2800" dirty="0"/>
              <a:t>and each has a rental </a:t>
            </a:r>
            <a:r>
              <a:rPr sz="2800" spc="-40" dirty="0"/>
              <a:t>MRT </a:t>
            </a:r>
            <a:r>
              <a:rPr sz="2800" dirty="0"/>
              <a:t>Station. </a:t>
            </a:r>
            <a:r>
              <a:rPr sz="2800" spc="-65" dirty="0"/>
              <a:t>We </a:t>
            </a:r>
            <a:r>
              <a:rPr sz="2800" dirty="0"/>
              <a:t>shall</a:t>
            </a:r>
            <a:r>
              <a:rPr sz="2800" spc="-45" dirty="0"/>
              <a:t> </a:t>
            </a:r>
            <a:r>
              <a:rPr sz="2800" dirty="0"/>
              <a:t>refer  to </a:t>
            </a:r>
            <a:r>
              <a:rPr sz="2800" spc="-5" dirty="0"/>
              <a:t>these </a:t>
            </a:r>
            <a:r>
              <a:rPr sz="2800" spc="-40" dirty="0"/>
              <a:t>MRT </a:t>
            </a:r>
            <a:r>
              <a:rPr sz="2800" spc="-5" dirty="0"/>
              <a:t>station </a:t>
            </a:r>
            <a:r>
              <a:rPr sz="2800" dirty="0"/>
              <a:t>by their</a:t>
            </a:r>
            <a:r>
              <a:rPr sz="2800" spc="-50" dirty="0"/>
              <a:t> </a:t>
            </a:r>
            <a:r>
              <a:rPr sz="2800" spc="-5" dirty="0"/>
              <a:t>name.</a:t>
            </a:r>
            <a:endParaRPr sz="280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FF0000"/>
                </a:solidFill>
              </a:rPr>
              <a:t>12</a:t>
            </a:r>
            <a:r>
              <a:rPr sz="2800" spc="-8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stations:</a:t>
            </a:r>
            <a:endParaRPr sz="2800" dirty="0"/>
          </a:p>
          <a:p>
            <a:pPr marL="755650" marR="5080" indent="-28575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/>
              <a:t>They </a:t>
            </a:r>
            <a:r>
              <a:rPr sz="2400" spc="-5" dirty="0"/>
              <a:t>are </a:t>
            </a:r>
            <a:r>
              <a:rPr sz="2400" spc="-190" dirty="0"/>
              <a:t>Danshui(</a:t>
            </a:r>
            <a:r>
              <a:rPr sz="2400" spc="-190" dirty="0" err="1" smtClean="0">
                <a:latin typeface="SimSun"/>
                <a:cs typeface="SimSun"/>
              </a:rPr>
              <a:t>淡水</a:t>
            </a:r>
            <a:r>
              <a:rPr sz="2400" spc="-190" dirty="0"/>
              <a:t>), </a:t>
            </a:r>
            <a:r>
              <a:rPr sz="2400" spc="-5" dirty="0"/>
              <a:t>Hongshulin(</a:t>
            </a:r>
            <a:r>
              <a:rPr sz="2400" spc="-5" dirty="0">
                <a:latin typeface="SimSun"/>
                <a:cs typeface="SimSun"/>
              </a:rPr>
              <a:t>紅樹林</a:t>
            </a:r>
            <a:r>
              <a:rPr sz="2400" spc="-5" dirty="0"/>
              <a:t>),  Beitou(</a:t>
            </a:r>
            <a:r>
              <a:rPr sz="2400" spc="-5" dirty="0">
                <a:latin typeface="SimSun"/>
                <a:cs typeface="SimSun"/>
              </a:rPr>
              <a:t>北投</a:t>
            </a:r>
            <a:r>
              <a:rPr sz="2400" spc="-5" dirty="0"/>
              <a:t>), </a:t>
            </a:r>
            <a:r>
              <a:rPr sz="2400" spc="-204" dirty="0" err="1"/>
              <a:t>Shilin</a:t>
            </a:r>
            <a:r>
              <a:rPr sz="2400" spc="-204" dirty="0" smtClean="0"/>
              <a:t>(</a:t>
            </a:r>
            <a:r>
              <a:rPr sz="2400" spc="-204" dirty="0" err="1" smtClean="0">
                <a:latin typeface="SimSun"/>
                <a:cs typeface="SimSun"/>
              </a:rPr>
              <a:t>士林</a:t>
            </a:r>
            <a:r>
              <a:rPr sz="2400" spc="-204" dirty="0"/>
              <a:t>), </a:t>
            </a:r>
            <a:r>
              <a:rPr sz="2400" spc="-165" dirty="0"/>
              <a:t>Zhongshan(</a:t>
            </a:r>
            <a:r>
              <a:rPr sz="2400" spc="-165" dirty="0" err="1" smtClean="0">
                <a:latin typeface="SimSun"/>
                <a:cs typeface="SimSun"/>
              </a:rPr>
              <a:t>中山</a:t>
            </a:r>
            <a:r>
              <a:rPr sz="2400" spc="-165" dirty="0"/>
              <a:t>), </a:t>
            </a:r>
            <a:r>
              <a:rPr sz="2400" spc="-5" dirty="0"/>
              <a:t>Xinpu(</a:t>
            </a:r>
            <a:r>
              <a:rPr sz="2400" spc="-5" dirty="0" err="1" smtClean="0">
                <a:latin typeface="SimSun"/>
                <a:cs typeface="SimSun"/>
              </a:rPr>
              <a:t>新埔</a:t>
            </a:r>
            <a:r>
              <a:rPr sz="2400" spc="-5" dirty="0"/>
              <a:t>), </a:t>
            </a:r>
            <a:r>
              <a:rPr lang="en-US" sz="2400" spc="-5" dirty="0" err="1" smtClean="0"/>
              <a:t>Ximen</a:t>
            </a:r>
            <a:r>
              <a:rPr lang="en-US" sz="2400" spc="-405" dirty="0" smtClean="0"/>
              <a:t>(</a:t>
            </a:r>
            <a:r>
              <a:rPr sz="2400" spc="-405" dirty="0" err="1" smtClean="0">
                <a:latin typeface="SimSun"/>
                <a:cs typeface="SimSun"/>
              </a:rPr>
              <a:t>西門</a:t>
            </a:r>
            <a:r>
              <a:rPr sz="2400" spc="-405" dirty="0"/>
              <a:t>), </a:t>
            </a:r>
            <a:r>
              <a:rPr sz="2400" spc="-5" dirty="0"/>
              <a:t>Liuzhangli(</a:t>
            </a:r>
            <a:r>
              <a:rPr sz="2400" spc="-5" dirty="0">
                <a:latin typeface="SimSun"/>
                <a:cs typeface="SimSun"/>
              </a:rPr>
              <a:t>六張犁</a:t>
            </a:r>
            <a:r>
              <a:rPr sz="2400" spc="-5" dirty="0"/>
              <a:t>), </a:t>
            </a:r>
            <a:r>
              <a:rPr sz="2400" spc="-225" dirty="0" err="1"/>
              <a:t>Muzha</a:t>
            </a:r>
            <a:r>
              <a:rPr sz="2400" spc="-225" dirty="0" smtClean="0"/>
              <a:t>(</a:t>
            </a:r>
            <a:r>
              <a:rPr sz="2400" spc="-225" dirty="0" err="1" smtClean="0">
                <a:latin typeface="SimSun"/>
                <a:cs typeface="SimSun"/>
              </a:rPr>
              <a:t>木柵</a:t>
            </a:r>
            <a:r>
              <a:rPr sz="2400" spc="-225" dirty="0"/>
              <a:t>),  </a:t>
            </a:r>
            <a:r>
              <a:rPr sz="2400" spc="-5" dirty="0"/>
              <a:t>Guting(</a:t>
            </a:r>
            <a:r>
              <a:rPr sz="2400" spc="-5" dirty="0">
                <a:latin typeface="SimSun"/>
                <a:cs typeface="SimSun"/>
              </a:rPr>
              <a:t>古亭</a:t>
            </a:r>
            <a:r>
              <a:rPr sz="2400" spc="-5" dirty="0"/>
              <a:t>), Gongguan(</a:t>
            </a:r>
            <a:r>
              <a:rPr sz="2400" spc="-5" dirty="0">
                <a:latin typeface="SimSun"/>
                <a:cs typeface="SimSun"/>
              </a:rPr>
              <a:t>公館</a:t>
            </a:r>
            <a:r>
              <a:rPr sz="2400" spc="-5" dirty="0"/>
              <a:t>) </a:t>
            </a:r>
            <a:r>
              <a:rPr sz="2400" dirty="0"/>
              <a:t>and</a:t>
            </a:r>
            <a:r>
              <a:rPr sz="2400" spc="60" dirty="0"/>
              <a:t> </a:t>
            </a:r>
            <a:r>
              <a:rPr sz="2400" spc="-5" dirty="0"/>
              <a:t>Jingmei(</a:t>
            </a:r>
            <a:r>
              <a:rPr sz="2400" spc="-5" dirty="0">
                <a:latin typeface="SimSun"/>
                <a:cs typeface="SimSun"/>
              </a:rPr>
              <a:t>景美</a:t>
            </a:r>
            <a:r>
              <a:rPr sz="2400" spc="-5" dirty="0"/>
              <a:t>).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430974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3535" algn="l"/>
              </a:tabLst>
            </a:pPr>
            <a:r>
              <a:rPr sz="4000" spc="-30" dirty="0"/>
              <a:t>Rental	</a:t>
            </a:r>
            <a:r>
              <a:rPr sz="4000" spc="-55" dirty="0"/>
              <a:t>MRT</a:t>
            </a:r>
            <a:r>
              <a:rPr sz="4000" spc="-175" dirty="0"/>
              <a:t> </a:t>
            </a:r>
            <a:r>
              <a:rPr sz="4000" dirty="0"/>
              <a:t>Station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41290" y="2285733"/>
            <a:ext cx="5358765" cy="510540"/>
          </a:xfrm>
          <a:custGeom>
            <a:avLst/>
            <a:gdLst/>
            <a:ahLst/>
            <a:cxnLst/>
            <a:rect l="l" t="t" r="r" b="b"/>
            <a:pathLst>
              <a:path w="5358765" h="510539">
                <a:moveTo>
                  <a:pt x="5358263" y="0"/>
                </a:moveTo>
                <a:lnTo>
                  <a:pt x="0" y="510227"/>
                </a:lnTo>
              </a:path>
            </a:pathLst>
          </a:custGeom>
          <a:ln w="762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29210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022" y="2823516"/>
            <a:ext cx="469900" cy="4034790"/>
          </a:xfrm>
          <a:custGeom>
            <a:avLst/>
            <a:gdLst/>
            <a:ahLst/>
            <a:cxnLst/>
            <a:rect l="l" t="t" r="r" b="b"/>
            <a:pathLst>
              <a:path w="469900" h="4034790">
                <a:moveTo>
                  <a:pt x="469765" y="7404"/>
                </a:moveTo>
                <a:lnTo>
                  <a:pt x="76562" y="4034483"/>
                </a:lnTo>
                <a:lnTo>
                  <a:pt x="0" y="4034483"/>
                </a:lnTo>
                <a:lnTo>
                  <a:pt x="393925" y="0"/>
                </a:lnTo>
                <a:lnTo>
                  <a:pt x="469765" y="74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9139" y="2280297"/>
            <a:ext cx="2261235" cy="3404235"/>
          </a:xfrm>
          <a:custGeom>
            <a:avLst/>
            <a:gdLst/>
            <a:ahLst/>
            <a:cxnLst/>
            <a:rect l="l" t="t" r="r" b="b"/>
            <a:pathLst>
              <a:path w="2261234" h="3404235">
                <a:moveTo>
                  <a:pt x="0" y="3362381"/>
                </a:moveTo>
                <a:lnTo>
                  <a:pt x="2196855" y="0"/>
                </a:lnTo>
                <a:lnTo>
                  <a:pt x="2260646" y="41678"/>
                </a:lnTo>
                <a:lnTo>
                  <a:pt x="63791" y="3404060"/>
                </a:lnTo>
                <a:lnTo>
                  <a:pt x="0" y="336238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192" y="2771853"/>
            <a:ext cx="3170555" cy="2927350"/>
          </a:xfrm>
          <a:custGeom>
            <a:avLst/>
            <a:gdLst/>
            <a:ahLst/>
            <a:cxnLst/>
            <a:rect l="l" t="t" r="r" b="b"/>
            <a:pathLst>
              <a:path w="3170554" h="2927350">
                <a:moveTo>
                  <a:pt x="3118741" y="2927208"/>
                </a:moveTo>
                <a:lnTo>
                  <a:pt x="0" y="56060"/>
                </a:lnTo>
                <a:lnTo>
                  <a:pt x="51610" y="0"/>
                </a:lnTo>
                <a:lnTo>
                  <a:pt x="3170351" y="2871147"/>
                </a:lnTo>
                <a:lnTo>
                  <a:pt x="3118741" y="292720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7700" y="5613401"/>
            <a:ext cx="76200" cy="1244600"/>
          </a:xfrm>
          <a:custGeom>
            <a:avLst/>
            <a:gdLst/>
            <a:ahLst/>
            <a:cxnLst/>
            <a:rect l="l" t="t" r="r" b="b"/>
            <a:pathLst>
              <a:path w="76200" h="1244600">
                <a:moveTo>
                  <a:pt x="76200" y="1244598"/>
                </a:moveTo>
                <a:lnTo>
                  <a:pt x="0" y="1244598"/>
                </a:lnTo>
                <a:lnTo>
                  <a:pt x="0" y="0"/>
                </a:lnTo>
                <a:lnTo>
                  <a:pt x="76200" y="0"/>
                </a:lnTo>
                <a:lnTo>
                  <a:pt x="76200" y="12445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0103" y="2255872"/>
            <a:ext cx="220979" cy="4602480"/>
          </a:xfrm>
          <a:custGeom>
            <a:avLst/>
            <a:gdLst/>
            <a:ahLst/>
            <a:cxnLst/>
            <a:rect l="l" t="t" r="r" b="b"/>
            <a:pathLst>
              <a:path w="220979" h="4602480">
                <a:moveTo>
                  <a:pt x="76162" y="0"/>
                </a:moveTo>
                <a:lnTo>
                  <a:pt x="220910" y="4602127"/>
                </a:lnTo>
                <a:lnTo>
                  <a:pt x="144672" y="4602127"/>
                </a:lnTo>
                <a:lnTo>
                  <a:pt x="0" y="2395"/>
                </a:lnTo>
                <a:lnTo>
                  <a:pt x="761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7100" y="57023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6900" y="2133600"/>
            <a:ext cx="482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7972" y="1736803"/>
            <a:ext cx="4318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00" dirty="0">
                <a:solidFill>
                  <a:srgbClr val="0070C0"/>
                </a:solidFill>
                <a:latin typeface="Malgun Gothic"/>
                <a:cs typeface="Malgun Gothic"/>
              </a:rPr>
              <a:t>淡</a:t>
            </a:r>
            <a:r>
              <a:rPr sz="1600" b="1" spc="-400" dirty="0" smtClean="0">
                <a:solidFill>
                  <a:srgbClr val="0070C0"/>
                </a:solidFill>
                <a:latin typeface="Malgun Gothic"/>
                <a:cs typeface="Malgun Gothic"/>
              </a:rPr>
              <a:t>⽔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63" y="979296"/>
            <a:ext cx="6350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B050"/>
                </a:solidFill>
                <a:latin typeface="Malgun Gothic"/>
                <a:cs typeface="Malgun Gothic"/>
              </a:rPr>
              <a:t>紅樹林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6568" y="4551318"/>
            <a:ext cx="7938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00" dirty="0" smtClean="0">
                <a:solidFill>
                  <a:srgbClr val="7030A0"/>
                </a:solidFill>
                <a:latin typeface="Malgun Gothic"/>
                <a:cs typeface="Malgun Gothic"/>
              </a:rPr>
              <a:t>⼠林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21400" y="1574800"/>
            <a:ext cx="11176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900" y="2057400"/>
            <a:ext cx="11176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7000" y="4889500"/>
            <a:ext cx="11303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7" y="227291"/>
            <a:ext cx="381063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Bike</a:t>
            </a:r>
            <a:r>
              <a:rPr sz="4000" spc="-65" dirty="0"/>
              <a:t> </a:t>
            </a:r>
            <a:r>
              <a:rPr sz="4000" spc="-5" dirty="0"/>
              <a:t>information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85800" y="2819400"/>
            <a:ext cx="18669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3176" y="2164105"/>
            <a:ext cx="5608320" cy="253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56130">
              <a:lnSpc>
                <a:spcPts val="4200"/>
              </a:lnSpc>
            </a:pPr>
            <a:r>
              <a:rPr sz="3600" spc="-5" dirty="0">
                <a:latin typeface="Trebuchet MS"/>
                <a:cs typeface="Trebuchet MS"/>
              </a:rPr>
              <a:t>1.license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number  2.mileage  </a:t>
            </a:r>
            <a:r>
              <a:rPr sz="3600" spc="-5" dirty="0">
                <a:latin typeface="Trebuchet MS"/>
                <a:cs typeface="Trebuchet MS"/>
              </a:rPr>
              <a:t>3.class</a:t>
            </a:r>
            <a:endParaRPr sz="3600">
              <a:latin typeface="Trebuchet MS"/>
              <a:cs typeface="Trebuchet MS"/>
            </a:endParaRPr>
          </a:p>
          <a:p>
            <a:pPr marL="334010">
              <a:lnSpc>
                <a:spcPts val="3030"/>
              </a:lnSpc>
            </a:pP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(Electric, 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Lady, </a:t>
            </a:r>
            <a:r>
              <a:rPr sz="2800" spc="-35" dirty="0">
                <a:solidFill>
                  <a:srgbClr val="FF0000"/>
                </a:solidFill>
                <a:latin typeface="Trebuchet MS"/>
                <a:cs typeface="Trebuchet MS"/>
              </a:rPr>
              <a:t>Road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800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Hybrid)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4250"/>
              </a:lnSpc>
            </a:pPr>
            <a:r>
              <a:rPr sz="3600" spc="-35" dirty="0">
                <a:latin typeface="Trebuchet MS"/>
                <a:cs typeface="Trebuchet MS"/>
              </a:rPr>
              <a:t>4.MRT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station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35"/>
              </a:lnSpc>
            </a:pPr>
            <a:r>
              <a:rPr dirty="0"/>
              <a:t>License</a:t>
            </a:r>
            <a:r>
              <a:rPr spc="-80" dirty="0"/>
              <a:t> </a:t>
            </a:r>
            <a:r>
              <a:rPr dirty="0"/>
              <a:t>tag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6547" y="1143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order to locate bikes quickly by only providing license tag 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/>
              <a:t>5 alphanumeric characters A..Z and 0..9), a binary search tree is used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rule of binary search tree is the following:</a:t>
            </a:r>
          </a:p>
          <a:p>
            <a:pPr marL="342900" indent="-342900">
              <a:buAutoNum type="arabicParenR"/>
            </a:pPr>
            <a:r>
              <a:rPr lang="en-US" altLang="zh-TW" sz="2400" dirty="0" smtClean="0"/>
              <a:t>Use the ASCII Code to implement the “Lexicographical order”.</a:t>
            </a:r>
          </a:p>
          <a:p>
            <a:r>
              <a:rPr lang="en-US" altLang="zh-TW" sz="2400" dirty="0" smtClean="0"/>
              <a:t>e.g. 00000&lt;00001&lt;…&lt;00009&lt;0000A&lt;…&lt;0000Z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7200"/>
            <a:ext cx="522922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License</a:t>
            </a:r>
            <a:r>
              <a:rPr lang="en-US" altLang="zh-TW" spc="-80" dirty="0"/>
              <a:t> </a:t>
            </a:r>
            <a:r>
              <a:rPr lang="en-US" altLang="zh-TW" dirty="0"/>
              <a:t>tag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5386090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When you need to delete the nodes in the binary search tree, if the node B is a leaf in the tree, then just delete the node B.</a:t>
            </a:r>
            <a:endParaRPr lang="zh-TW" altLang="zh-TW" dirty="0"/>
          </a:p>
          <a:p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Otherwise</a:t>
            </a:r>
            <a:r>
              <a:rPr lang="en-US" altLang="zh-TW" dirty="0"/>
              <a:t>, if the node B is non-leaf, then there are 2 case</a:t>
            </a:r>
            <a:r>
              <a:rPr lang="en-US" altLang="zh-TW" dirty="0" smtClean="0"/>
              <a:t>.</a:t>
            </a:r>
          </a:p>
          <a:p>
            <a:endParaRPr lang="zh-TW" altLang="zh-TW" dirty="0"/>
          </a:p>
          <a:p>
            <a:pPr lvl="0"/>
            <a:r>
              <a:rPr lang="en-US" altLang="zh-TW" dirty="0" smtClean="0"/>
              <a:t>1.If </a:t>
            </a:r>
            <a:r>
              <a:rPr lang="en-US" altLang="zh-TW" dirty="0"/>
              <a:t>node A only has right child. Replace A with A-&gt;right child</a:t>
            </a:r>
            <a:r>
              <a:rPr lang="en-US" altLang="zh-TW" dirty="0" smtClean="0"/>
              <a:t>.</a:t>
            </a:r>
          </a:p>
          <a:p>
            <a:pPr lvl="0"/>
            <a:endParaRPr lang="zh-TW" altLang="zh-TW" dirty="0"/>
          </a:p>
          <a:p>
            <a:pPr lvl="0"/>
            <a:r>
              <a:rPr lang="en-US" altLang="zh-TW" dirty="0" smtClean="0"/>
              <a:t>2.If </a:t>
            </a:r>
            <a:r>
              <a:rPr lang="en-US" altLang="zh-TW" dirty="0"/>
              <a:t>node A has left child, replace A with the left child which has the largest value</a:t>
            </a:r>
            <a:r>
              <a:rPr lang="en-US" altLang="zh-TW" dirty="0" smtClean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97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License</a:t>
            </a:r>
            <a:r>
              <a:rPr lang="en-US" altLang="zh-TW" spc="-80" dirty="0"/>
              <a:t> </a:t>
            </a:r>
            <a:r>
              <a:rPr lang="en-US" altLang="zh-TW" dirty="0"/>
              <a:t>tag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142871" cy="3077766"/>
          </a:xfrm>
        </p:spPr>
        <p:txBody>
          <a:bodyPr/>
          <a:lstStyle/>
          <a:p>
            <a:r>
              <a:rPr lang="en-US" altLang="zh-TW" b="1" dirty="0"/>
              <a:t>Leaf </a:t>
            </a:r>
            <a:r>
              <a:rPr lang="en-US" altLang="zh-TW" b="1" dirty="0" smtClean="0"/>
              <a:t>case(Delete AAAA1)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/>
              <a:t>Only right child case: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73" y="1486690"/>
            <a:ext cx="4216717" cy="1664970"/>
          </a:xfrm>
          <a:prstGeom prst="rect">
            <a:avLst/>
          </a:prstGeom>
          <a:noFill/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68012"/>
            <a:ext cx="5841316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7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License</a:t>
            </a:r>
            <a:r>
              <a:rPr lang="en-US" altLang="zh-TW" spc="-80" dirty="0"/>
              <a:t> </a:t>
            </a:r>
            <a:r>
              <a:rPr lang="en-US" altLang="zh-TW" dirty="0"/>
              <a:t>tag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564" y="1028725"/>
            <a:ext cx="8142871" cy="1154162"/>
          </a:xfrm>
        </p:spPr>
        <p:txBody>
          <a:bodyPr/>
          <a:lstStyle/>
          <a:p>
            <a:r>
              <a:rPr lang="en-US" altLang="zh-TW" b="1" dirty="0"/>
              <a:t>Replace with the left child which has the largest value case: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556568" cy="2728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8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922</Words>
  <Application>Microsoft Office PowerPoint</Application>
  <PresentationFormat>如螢幕大小 (4:3)</PresentationFormat>
  <Paragraphs>240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Malgun Gothic</vt:lpstr>
      <vt:lpstr>SimSun</vt:lpstr>
      <vt:lpstr>新細明體</vt:lpstr>
      <vt:lpstr>Arial</vt:lpstr>
      <vt:lpstr>Calibri</vt:lpstr>
      <vt:lpstr>Lucida Sans Unicode</vt:lpstr>
      <vt:lpstr>Times New Roman</vt:lpstr>
      <vt:lpstr>Trebuchet MS</vt:lpstr>
      <vt:lpstr>Office Theme</vt:lpstr>
      <vt:lpstr>PowerPoint 簡報</vt:lpstr>
      <vt:lpstr>期末Project</vt:lpstr>
      <vt:lpstr>Rental MRT Station</vt:lpstr>
      <vt:lpstr>Rental MRT Station</vt:lpstr>
      <vt:lpstr>Bike information</vt:lpstr>
      <vt:lpstr>License tag</vt:lpstr>
      <vt:lpstr>License tag</vt:lpstr>
      <vt:lpstr>License tag</vt:lpstr>
      <vt:lpstr>License tag</vt:lpstr>
      <vt:lpstr>Bike class</vt:lpstr>
      <vt:lpstr>Heap deletion</vt:lpstr>
      <vt:lpstr>Example 1 :</vt:lpstr>
      <vt:lpstr>Example 2 : bubble-down, L-child(18) and R-child(19) are bigger than 8,  exchange 8 with 19(the bigger one). (Delete 8)</vt:lpstr>
      <vt:lpstr>Example 3 : bubble-down, if L-child and R-child are bigger than 8,  and have equal value, we exchange L-child with 8.</vt:lpstr>
      <vt:lpstr>Bike class</vt:lpstr>
      <vt:lpstr>Bike class</vt:lpstr>
      <vt:lpstr>Bike class</vt:lpstr>
      <vt:lpstr>Bike rental charges</vt:lpstr>
      <vt:lpstr>Rental MRT Station</vt:lpstr>
      <vt:lpstr>Implement the following C/C++ subroutines:</vt:lpstr>
      <vt:lpstr>The following operation will be in the input.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Stan Lu</dc:creator>
  <cp:lastModifiedBy>Stan Lu</cp:lastModifiedBy>
  <cp:revision>18</cp:revision>
  <dcterms:created xsi:type="dcterms:W3CDTF">2017-05-17T12:33:57Z</dcterms:created>
  <dcterms:modified xsi:type="dcterms:W3CDTF">2017-05-18T05:00:37Z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2017-05-17T00:00:00Z</vt:filetime>
  </property>
</Properties>
</file>