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6"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9DF99D-69EC-4A7C-AE72-195F790AE4E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BAEC303-3D75-4B97-9A5F-514993F68E45}">
      <dgm:prSet/>
      <dgm:spPr/>
      <dgm:t>
        <a:bodyPr/>
        <a:lstStyle/>
        <a:p>
          <a:r>
            <a:rPr lang="en-US" dirty="0"/>
            <a:t>Background: Predictive analytics</a:t>
          </a:r>
        </a:p>
      </dgm:t>
    </dgm:pt>
    <dgm:pt modelId="{F9B38F4F-9BA2-4783-A40C-C8966C4E2D13}" type="parTrans" cxnId="{50FAD404-EF4A-4B39-B2BD-5236DD9BE762}">
      <dgm:prSet/>
      <dgm:spPr/>
      <dgm:t>
        <a:bodyPr/>
        <a:lstStyle/>
        <a:p>
          <a:endParaRPr lang="en-US"/>
        </a:p>
      </dgm:t>
    </dgm:pt>
    <dgm:pt modelId="{4EC26236-D1C9-47C4-9289-EB867D71419C}" type="sibTrans" cxnId="{50FAD404-EF4A-4B39-B2BD-5236DD9BE762}">
      <dgm:prSet/>
      <dgm:spPr/>
      <dgm:t>
        <a:bodyPr/>
        <a:lstStyle/>
        <a:p>
          <a:endParaRPr lang="en-US"/>
        </a:p>
      </dgm:t>
    </dgm:pt>
    <dgm:pt modelId="{0FF8851C-BAD1-43AB-B3F7-CD4F8246E9FE}">
      <dgm:prSet/>
      <dgm:spPr/>
      <dgm:t>
        <a:bodyPr/>
        <a:lstStyle/>
        <a:p>
          <a:r>
            <a:rPr lang="en-US" dirty="0"/>
            <a:t>Challenges in the real world</a:t>
          </a:r>
        </a:p>
      </dgm:t>
    </dgm:pt>
    <dgm:pt modelId="{8CBE0866-2535-4545-AB09-2B931D44AECC}" type="parTrans" cxnId="{994A5EFA-79E4-4248-861B-11A0A148AE50}">
      <dgm:prSet/>
      <dgm:spPr/>
      <dgm:t>
        <a:bodyPr/>
        <a:lstStyle/>
        <a:p>
          <a:endParaRPr lang="en-US"/>
        </a:p>
      </dgm:t>
    </dgm:pt>
    <dgm:pt modelId="{E1025931-C55C-47B4-B0BA-A687159EE672}" type="sibTrans" cxnId="{994A5EFA-79E4-4248-861B-11A0A148AE50}">
      <dgm:prSet/>
      <dgm:spPr/>
      <dgm:t>
        <a:bodyPr/>
        <a:lstStyle/>
        <a:p>
          <a:endParaRPr lang="en-US"/>
        </a:p>
      </dgm:t>
    </dgm:pt>
    <dgm:pt modelId="{E49F8EB5-2615-403C-A7F2-DFB59F7A658A}">
      <dgm:prSet/>
      <dgm:spPr/>
      <dgm:t>
        <a:bodyPr/>
        <a:lstStyle/>
        <a:p>
          <a:r>
            <a:rPr lang="en-US"/>
            <a:t>Case study Air B&amp;B in New York City</a:t>
          </a:r>
        </a:p>
      </dgm:t>
    </dgm:pt>
    <dgm:pt modelId="{32C4F676-FD02-47A7-A6BC-C9141FBA9A7F}" type="parTrans" cxnId="{6B84B1B5-6A52-479B-B7F6-2B937DF6F5F1}">
      <dgm:prSet/>
      <dgm:spPr/>
      <dgm:t>
        <a:bodyPr/>
        <a:lstStyle/>
        <a:p>
          <a:endParaRPr lang="en-US"/>
        </a:p>
      </dgm:t>
    </dgm:pt>
    <dgm:pt modelId="{85067F80-9EF0-4DE2-AAE6-6E8C3667D12D}" type="sibTrans" cxnId="{6B84B1B5-6A52-479B-B7F6-2B937DF6F5F1}">
      <dgm:prSet/>
      <dgm:spPr/>
      <dgm:t>
        <a:bodyPr/>
        <a:lstStyle/>
        <a:p>
          <a:endParaRPr lang="en-US"/>
        </a:p>
      </dgm:t>
    </dgm:pt>
    <dgm:pt modelId="{6758ED59-F45B-8443-8692-270D4875F55A}" type="pres">
      <dgm:prSet presAssocID="{E29DF99D-69EC-4A7C-AE72-195F790AE4ED}" presName="linear" presStyleCnt="0">
        <dgm:presLayoutVars>
          <dgm:animLvl val="lvl"/>
          <dgm:resizeHandles val="exact"/>
        </dgm:presLayoutVars>
      </dgm:prSet>
      <dgm:spPr/>
    </dgm:pt>
    <dgm:pt modelId="{1CA8DFC4-3F46-8148-9FD5-55E838BA0492}" type="pres">
      <dgm:prSet presAssocID="{CBAEC303-3D75-4B97-9A5F-514993F68E45}" presName="parentText" presStyleLbl="node1" presStyleIdx="0" presStyleCnt="3" custLinFactY="-26262" custLinFactNeighborX="49" custLinFactNeighborY="-100000">
        <dgm:presLayoutVars>
          <dgm:chMax val="0"/>
          <dgm:bulletEnabled val="1"/>
        </dgm:presLayoutVars>
      </dgm:prSet>
      <dgm:spPr/>
    </dgm:pt>
    <dgm:pt modelId="{149F7DB7-A132-BF45-A3AE-2217B6AF516D}" type="pres">
      <dgm:prSet presAssocID="{4EC26236-D1C9-47C4-9289-EB867D71419C}" presName="spacer" presStyleCnt="0"/>
      <dgm:spPr/>
    </dgm:pt>
    <dgm:pt modelId="{8453F835-C55A-6047-BF48-33FFCEB901C7}" type="pres">
      <dgm:prSet presAssocID="{0FF8851C-BAD1-43AB-B3F7-CD4F8246E9FE}" presName="parentText" presStyleLbl="node1" presStyleIdx="1" presStyleCnt="3" custLinFactNeighborX="-524" custLinFactNeighborY="-21032">
        <dgm:presLayoutVars>
          <dgm:chMax val="0"/>
          <dgm:bulletEnabled val="1"/>
        </dgm:presLayoutVars>
      </dgm:prSet>
      <dgm:spPr/>
    </dgm:pt>
    <dgm:pt modelId="{4190402E-D6BA-EA40-9843-90082BF22029}" type="pres">
      <dgm:prSet presAssocID="{E1025931-C55C-47B4-B0BA-A687159EE672}" presName="spacer" presStyleCnt="0"/>
      <dgm:spPr/>
    </dgm:pt>
    <dgm:pt modelId="{DEDAA7A5-B814-0146-8AF3-6C6CC92CD881}" type="pres">
      <dgm:prSet presAssocID="{E49F8EB5-2615-403C-A7F2-DFB59F7A658A}" presName="parentText" presStyleLbl="node1" presStyleIdx="2" presStyleCnt="3">
        <dgm:presLayoutVars>
          <dgm:chMax val="0"/>
          <dgm:bulletEnabled val="1"/>
        </dgm:presLayoutVars>
      </dgm:prSet>
      <dgm:spPr/>
    </dgm:pt>
  </dgm:ptLst>
  <dgm:cxnLst>
    <dgm:cxn modelId="{50FAD404-EF4A-4B39-B2BD-5236DD9BE762}" srcId="{E29DF99D-69EC-4A7C-AE72-195F790AE4ED}" destId="{CBAEC303-3D75-4B97-9A5F-514993F68E45}" srcOrd="0" destOrd="0" parTransId="{F9B38F4F-9BA2-4783-A40C-C8966C4E2D13}" sibTransId="{4EC26236-D1C9-47C4-9289-EB867D71419C}"/>
    <dgm:cxn modelId="{AB9D0AA9-7347-E74B-84EC-E4E24BD893C9}" type="presOf" srcId="{E49F8EB5-2615-403C-A7F2-DFB59F7A658A}" destId="{DEDAA7A5-B814-0146-8AF3-6C6CC92CD881}" srcOrd="0" destOrd="0" presId="urn:microsoft.com/office/officeart/2005/8/layout/vList2"/>
    <dgm:cxn modelId="{6B84B1B5-6A52-479B-B7F6-2B937DF6F5F1}" srcId="{E29DF99D-69EC-4A7C-AE72-195F790AE4ED}" destId="{E49F8EB5-2615-403C-A7F2-DFB59F7A658A}" srcOrd="2" destOrd="0" parTransId="{32C4F676-FD02-47A7-A6BC-C9141FBA9A7F}" sibTransId="{85067F80-9EF0-4DE2-AAE6-6E8C3667D12D}"/>
    <dgm:cxn modelId="{E2E999F0-33A8-6B4B-8A36-15305B984FB5}" type="presOf" srcId="{CBAEC303-3D75-4B97-9A5F-514993F68E45}" destId="{1CA8DFC4-3F46-8148-9FD5-55E838BA0492}" srcOrd="0" destOrd="0" presId="urn:microsoft.com/office/officeart/2005/8/layout/vList2"/>
    <dgm:cxn modelId="{C4730AF5-2DEB-DE4E-8F28-49890F4CBD23}" type="presOf" srcId="{E29DF99D-69EC-4A7C-AE72-195F790AE4ED}" destId="{6758ED59-F45B-8443-8692-270D4875F55A}" srcOrd="0" destOrd="0" presId="urn:microsoft.com/office/officeart/2005/8/layout/vList2"/>
    <dgm:cxn modelId="{994A5EFA-79E4-4248-861B-11A0A148AE50}" srcId="{E29DF99D-69EC-4A7C-AE72-195F790AE4ED}" destId="{0FF8851C-BAD1-43AB-B3F7-CD4F8246E9FE}" srcOrd="1" destOrd="0" parTransId="{8CBE0866-2535-4545-AB09-2B931D44AECC}" sibTransId="{E1025931-C55C-47B4-B0BA-A687159EE672}"/>
    <dgm:cxn modelId="{8480EAFD-6030-584E-888D-98ED037382C1}" type="presOf" srcId="{0FF8851C-BAD1-43AB-B3F7-CD4F8246E9FE}" destId="{8453F835-C55A-6047-BF48-33FFCEB901C7}" srcOrd="0" destOrd="0" presId="urn:microsoft.com/office/officeart/2005/8/layout/vList2"/>
    <dgm:cxn modelId="{5CBF3613-AE82-FF4D-8B8F-82A2F803AA15}" type="presParOf" srcId="{6758ED59-F45B-8443-8692-270D4875F55A}" destId="{1CA8DFC4-3F46-8148-9FD5-55E838BA0492}" srcOrd="0" destOrd="0" presId="urn:microsoft.com/office/officeart/2005/8/layout/vList2"/>
    <dgm:cxn modelId="{3DD64C69-E73B-1A44-BBE7-960F7250B088}" type="presParOf" srcId="{6758ED59-F45B-8443-8692-270D4875F55A}" destId="{149F7DB7-A132-BF45-A3AE-2217B6AF516D}" srcOrd="1" destOrd="0" presId="urn:microsoft.com/office/officeart/2005/8/layout/vList2"/>
    <dgm:cxn modelId="{FD883904-8BBA-D642-B2C6-73B545AC915D}" type="presParOf" srcId="{6758ED59-F45B-8443-8692-270D4875F55A}" destId="{8453F835-C55A-6047-BF48-33FFCEB901C7}" srcOrd="2" destOrd="0" presId="urn:microsoft.com/office/officeart/2005/8/layout/vList2"/>
    <dgm:cxn modelId="{E186C006-E719-3C4B-8EC1-1943B2E9C3A4}" type="presParOf" srcId="{6758ED59-F45B-8443-8692-270D4875F55A}" destId="{4190402E-D6BA-EA40-9843-90082BF22029}" srcOrd="3" destOrd="0" presId="urn:microsoft.com/office/officeart/2005/8/layout/vList2"/>
    <dgm:cxn modelId="{65AB3EAA-2099-7946-BA2C-56B38F0F808E}" type="presParOf" srcId="{6758ED59-F45B-8443-8692-270D4875F55A}" destId="{DEDAA7A5-B814-0146-8AF3-6C6CC92CD88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EF12E1-499E-4822-A14B-E17B256ABBC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8276863-670E-42D5-BF57-4850C4AEC41D}">
      <dgm:prSet/>
      <dgm:spPr/>
      <dgm:t>
        <a:bodyPr/>
        <a:lstStyle/>
        <a:p>
          <a:pPr>
            <a:lnSpc>
              <a:spcPct val="100000"/>
            </a:lnSpc>
          </a:pPr>
          <a:r>
            <a:rPr lang="en-US"/>
            <a:t>Data is not collected for your model</a:t>
          </a:r>
        </a:p>
      </dgm:t>
    </dgm:pt>
    <dgm:pt modelId="{9F96B336-4346-4C59-9169-C3A07E3E4E5D}" type="parTrans" cxnId="{0520AAA0-66DE-46D1-8732-8E3462F125B7}">
      <dgm:prSet/>
      <dgm:spPr/>
      <dgm:t>
        <a:bodyPr/>
        <a:lstStyle/>
        <a:p>
          <a:endParaRPr lang="en-US"/>
        </a:p>
      </dgm:t>
    </dgm:pt>
    <dgm:pt modelId="{A48B23AC-B583-46B4-B502-AA778F9CE669}" type="sibTrans" cxnId="{0520AAA0-66DE-46D1-8732-8E3462F125B7}">
      <dgm:prSet/>
      <dgm:spPr/>
      <dgm:t>
        <a:bodyPr/>
        <a:lstStyle/>
        <a:p>
          <a:endParaRPr lang="en-US"/>
        </a:p>
      </dgm:t>
    </dgm:pt>
    <dgm:pt modelId="{D7C9EBF0-B4C1-4CD8-8C45-2BF5F2410459}">
      <dgm:prSet/>
      <dgm:spPr/>
      <dgm:t>
        <a:bodyPr/>
        <a:lstStyle/>
        <a:p>
          <a:pPr>
            <a:lnSpc>
              <a:spcPct val="100000"/>
            </a:lnSpc>
          </a:pPr>
          <a:r>
            <a:rPr lang="en-US"/>
            <a:t>Don’t know what question to ask</a:t>
          </a:r>
        </a:p>
      </dgm:t>
    </dgm:pt>
    <dgm:pt modelId="{F179F6FF-9C87-4839-BDB1-6B853D8D17C0}" type="parTrans" cxnId="{40EBE6DB-C3C2-4C99-B07E-C559061C708A}">
      <dgm:prSet/>
      <dgm:spPr/>
      <dgm:t>
        <a:bodyPr/>
        <a:lstStyle/>
        <a:p>
          <a:endParaRPr lang="en-US"/>
        </a:p>
      </dgm:t>
    </dgm:pt>
    <dgm:pt modelId="{12033757-6874-476C-80E2-B4AABC2BB5FF}" type="sibTrans" cxnId="{40EBE6DB-C3C2-4C99-B07E-C559061C708A}">
      <dgm:prSet/>
      <dgm:spPr/>
      <dgm:t>
        <a:bodyPr/>
        <a:lstStyle/>
        <a:p>
          <a:endParaRPr lang="en-US"/>
        </a:p>
      </dgm:t>
    </dgm:pt>
    <dgm:pt modelId="{FC304E18-7EF5-4CC8-ADF3-E35602D14404}">
      <dgm:prSet/>
      <dgm:spPr/>
      <dgm:t>
        <a:bodyPr/>
        <a:lstStyle/>
        <a:p>
          <a:pPr>
            <a:lnSpc>
              <a:spcPct val="100000"/>
            </a:lnSpc>
          </a:pPr>
          <a:r>
            <a:rPr lang="en-US"/>
            <a:t>Stake holders only care about the result</a:t>
          </a:r>
        </a:p>
      </dgm:t>
    </dgm:pt>
    <dgm:pt modelId="{0F8951C9-7F52-4292-9512-DE7278C1DC24}" type="parTrans" cxnId="{ED1B352D-8D8A-4ADA-99A6-5CA61E260D5E}">
      <dgm:prSet/>
      <dgm:spPr/>
      <dgm:t>
        <a:bodyPr/>
        <a:lstStyle/>
        <a:p>
          <a:endParaRPr lang="en-US"/>
        </a:p>
      </dgm:t>
    </dgm:pt>
    <dgm:pt modelId="{80CB38B6-A449-4307-99B7-AE74D5A52267}" type="sibTrans" cxnId="{ED1B352D-8D8A-4ADA-99A6-5CA61E260D5E}">
      <dgm:prSet/>
      <dgm:spPr/>
      <dgm:t>
        <a:bodyPr/>
        <a:lstStyle/>
        <a:p>
          <a:endParaRPr lang="en-US"/>
        </a:p>
      </dgm:t>
    </dgm:pt>
    <dgm:pt modelId="{72131F3B-6231-46CF-BD73-55509DC8BD9A}" type="pres">
      <dgm:prSet presAssocID="{C7EF12E1-499E-4822-A14B-E17B256ABBC2}" presName="root" presStyleCnt="0">
        <dgm:presLayoutVars>
          <dgm:dir/>
          <dgm:resizeHandles val="exact"/>
        </dgm:presLayoutVars>
      </dgm:prSet>
      <dgm:spPr/>
    </dgm:pt>
    <dgm:pt modelId="{8FAFF454-1ADB-4D6E-9A71-06D583A5976A}" type="pres">
      <dgm:prSet presAssocID="{28276863-670E-42D5-BF57-4850C4AEC41D}" presName="compNode" presStyleCnt="0"/>
      <dgm:spPr/>
    </dgm:pt>
    <dgm:pt modelId="{F03F2892-D3E9-423E-A279-FB900B5DE237}" type="pres">
      <dgm:prSet presAssocID="{28276863-670E-42D5-BF57-4850C4AEC41D}" presName="bgRect" presStyleLbl="bgShp" presStyleIdx="0" presStyleCnt="3"/>
      <dgm:spPr/>
    </dgm:pt>
    <dgm:pt modelId="{772CB836-E1E4-4C15-86F8-7F8A7099C491}" type="pres">
      <dgm:prSet presAssocID="{28276863-670E-42D5-BF57-4850C4AEC4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3D5E260-446A-41DA-BC82-26294E9F91EC}" type="pres">
      <dgm:prSet presAssocID="{28276863-670E-42D5-BF57-4850C4AEC41D}" presName="spaceRect" presStyleCnt="0"/>
      <dgm:spPr/>
    </dgm:pt>
    <dgm:pt modelId="{3F1DB13B-959F-48CF-B19B-213ABBD3EFB3}" type="pres">
      <dgm:prSet presAssocID="{28276863-670E-42D5-BF57-4850C4AEC41D}" presName="parTx" presStyleLbl="revTx" presStyleIdx="0" presStyleCnt="3">
        <dgm:presLayoutVars>
          <dgm:chMax val="0"/>
          <dgm:chPref val="0"/>
        </dgm:presLayoutVars>
      </dgm:prSet>
      <dgm:spPr/>
    </dgm:pt>
    <dgm:pt modelId="{5D19BECD-6255-499C-8369-D949EE81E33C}" type="pres">
      <dgm:prSet presAssocID="{A48B23AC-B583-46B4-B502-AA778F9CE669}" presName="sibTrans" presStyleCnt="0"/>
      <dgm:spPr/>
    </dgm:pt>
    <dgm:pt modelId="{0E79F8C5-B9D9-4C9B-97F8-78ED132BE922}" type="pres">
      <dgm:prSet presAssocID="{D7C9EBF0-B4C1-4CD8-8C45-2BF5F2410459}" presName="compNode" presStyleCnt="0"/>
      <dgm:spPr/>
    </dgm:pt>
    <dgm:pt modelId="{CB0654A8-D9C7-494E-AA3C-14E0C41A5564}" type="pres">
      <dgm:prSet presAssocID="{D7C9EBF0-B4C1-4CD8-8C45-2BF5F2410459}" presName="bgRect" presStyleLbl="bgShp" presStyleIdx="1" presStyleCnt="3"/>
      <dgm:spPr/>
    </dgm:pt>
    <dgm:pt modelId="{C0F275E6-4203-41A0-A702-99D73FC422EB}" type="pres">
      <dgm:prSet presAssocID="{D7C9EBF0-B4C1-4CD8-8C45-2BF5F24104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1FD120D-D3B5-45FB-9D02-5155B35334FD}" type="pres">
      <dgm:prSet presAssocID="{D7C9EBF0-B4C1-4CD8-8C45-2BF5F2410459}" presName="spaceRect" presStyleCnt="0"/>
      <dgm:spPr/>
    </dgm:pt>
    <dgm:pt modelId="{FB431769-B2CF-4DCB-B343-0B1E6F4D40E4}" type="pres">
      <dgm:prSet presAssocID="{D7C9EBF0-B4C1-4CD8-8C45-2BF5F2410459}" presName="parTx" presStyleLbl="revTx" presStyleIdx="1" presStyleCnt="3">
        <dgm:presLayoutVars>
          <dgm:chMax val="0"/>
          <dgm:chPref val="0"/>
        </dgm:presLayoutVars>
      </dgm:prSet>
      <dgm:spPr/>
    </dgm:pt>
    <dgm:pt modelId="{B30CDC24-DC4E-4171-8AFB-A6AE661B3D92}" type="pres">
      <dgm:prSet presAssocID="{12033757-6874-476C-80E2-B4AABC2BB5FF}" presName="sibTrans" presStyleCnt="0"/>
      <dgm:spPr/>
    </dgm:pt>
    <dgm:pt modelId="{E935A69E-4218-492B-8B10-882E68224FB9}" type="pres">
      <dgm:prSet presAssocID="{FC304E18-7EF5-4CC8-ADF3-E35602D14404}" presName="compNode" presStyleCnt="0"/>
      <dgm:spPr/>
    </dgm:pt>
    <dgm:pt modelId="{9A7E0F80-48C9-490C-8222-40ED41B399F7}" type="pres">
      <dgm:prSet presAssocID="{FC304E18-7EF5-4CC8-ADF3-E35602D14404}" presName="bgRect" presStyleLbl="bgShp" presStyleIdx="2" presStyleCnt="3"/>
      <dgm:spPr/>
    </dgm:pt>
    <dgm:pt modelId="{AC88DA4B-91DE-49A0-8DDD-C9C9003EBAEC}" type="pres">
      <dgm:prSet presAssocID="{FC304E18-7EF5-4CC8-ADF3-E35602D144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e"/>
        </a:ext>
      </dgm:extLst>
    </dgm:pt>
    <dgm:pt modelId="{C013F174-6CF7-4625-A6DF-3383E926C001}" type="pres">
      <dgm:prSet presAssocID="{FC304E18-7EF5-4CC8-ADF3-E35602D14404}" presName="spaceRect" presStyleCnt="0"/>
      <dgm:spPr/>
    </dgm:pt>
    <dgm:pt modelId="{D9901C33-4EA7-4C35-8923-948663CF4DFE}" type="pres">
      <dgm:prSet presAssocID="{FC304E18-7EF5-4CC8-ADF3-E35602D14404}" presName="parTx" presStyleLbl="revTx" presStyleIdx="2" presStyleCnt="3">
        <dgm:presLayoutVars>
          <dgm:chMax val="0"/>
          <dgm:chPref val="0"/>
        </dgm:presLayoutVars>
      </dgm:prSet>
      <dgm:spPr/>
    </dgm:pt>
  </dgm:ptLst>
  <dgm:cxnLst>
    <dgm:cxn modelId="{ED1B352D-8D8A-4ADA-99A6-5CA61E260D5E}" srcId="{C7EF12E1-499E-4822-A14B-E17B256ABBC2}" destId="{FC304E18-7EF5-4CC8-ADF3-E35602D14404}" srcOrd="2" destOrd="0" parTransId="{0F8951C9-7F52-4292-9512-DE7278C1DC24}" sibTransId="{80CB38B6-A449-4307-99B7-AE74D5A52267}"/>
    <dgm:cxn modelId="{8583DD44-F616-440C-A216-FD885D8A712E}" type="presOf" srcId="{FC304E18-7EF5-4CC8-ADF3-E35602D14404}" destId="{D9901C33-4EA7-4C35-8923-948663CF4DFE}" srcOrd="0" destOrd="0" presId="urn:microsoft.com/office/officeart/2018/2/layout/IconVerticalSolidList"/>
    <dgm:cxn modelId="{D99C0E8F-D6E9-4694-8ADC-C6B390694924}" type="presOf" srcId="{C7EF12E1-499E-4822-A14B-E17B256ABBC2}" destId="{72131F3B-6231-46CF-BD73-55509DC8BD9A}" srcOrd="0" destOrd="0" presId="urn:microsoft.com/office/officeart/2018/2/layout/IconVerticalSolidList"/>
    <dgm:cxn modelId="{0520AAA0-66DE-46D1-8732-8E3462F125B7}" srcId="{C7EF12E1-499E-4822-A14B-E17B256ABBC2}" destId="{28276863-670E-42D5-BF57-4850C4AEC41D}" srcOrd="0" destOrd="0" parTransId="{9F96B336-4346-4C59-9169-C3A07E3E4E5D}" sibTransId="{A48B23AC-B583-46B4-B502-AA778F9CE669}"/>
    <dgm:cxn modelId="{2A729AA3-7A76-4770-88E7-FB761C7D3C9F}" type="presOf" srcId="{D7C9EBF0-B4C1-4CD8-8C45-2BF5F2410459}" destId="{FB431769-B2CF-4DCB-B343-0B1E6F4D40E4}" srcOrd="0" destOrd="0" presId="urn:microsoft.com/office/officeart/2018/2/layout/IconVerticalSolidList"/>
    <dgm:cxn modelId="{B809E2BC-DECE-4138-98D1-AA4E6ABA1806}" type="presOf" srcId="{28276863-670E-42D5-BF57-4850C4AEC41D}" destId="{3F1DB13B-959F-48CF-B19B-213ABBD3EFB3}" srcOrd="0" destOrd="0" presId="urn:microsoft.com/office/officeart/2018/2/layout/IconVerticalSolidList"/>
    <dgm:cxn modelId="{40EBE6DB-C3C2-4C99-B07E-C559061C708A}" srcId="{C7EF12E1-499E-4822-A14B-E17B256ABBC2}" destId="{D7C9EBF0-B4C1-4CD8-8C45-2BF5F2410459}" srcOrd="1" destOrd="0" parTransId="{F179F6FF-9C87-4839-BDB1-6B853D8D17C0}" sibTransId="{12033757-6874-476C-80E2-B4AABC2BB5FF}"/>
    <dgm:cxn modelId="{1F7450C3-9945-4758-9EA0-C0C2155F96D2}" type="presParOf" srcId="{72131F3B-6231-46CF-BD73-55509DC8BD9A}" destId="{8FAFF454-1ADB-4D6E-9A71-06D583A5976A}" srcOrd="0" destOrd="0" presId="urn:microsoft.com/office/officeart/2018/2/layout/IconVerticalSolidList"/>
    <dgm:cxn modelId="{528B062D-2677-4878-81FB-7F4BA52E388B}" type="presParOf" srcId="{8FAFF454-1ADB-4D6E-9A71-06D583A5976A}" destId="{F03F2892-D3E9-423E-A279-FB900B5DE237}" srcOrd="0" destOrd="0" presId="urn:microsoft.com/office/officeart/2018/2/layout/IconVerticalSolidList"/>
    <dgm:cxn modelId="{B0657362-B390-4C76-893E-F697F9181353}" type="presParOf" srcId="{8FAFF454-1ADB-4D6E-9A71-06D583A5976A}" destId="{772CB836-E1E4-4C15-86F8-7F8A7099C491}" srcOrd="1" destOrd="0" presId="urn:microsoft.com/office/officeart/2018/2/layout/IconVerticalSolidList"/>
    <dgm:cxn modelId="{DDD6A5BC-6054-49CE-A5D4-7649EADE4E6A}" type="presParOf" srcId="{8FAFF454-1ADB-4D6E-9A71-06D583A5976A}" destId="{53D5E260-446A-41DA-BC82-26294E9F91EC}" srcOrd="2" destOrd="0" presId="urn:microsoft.com/office/officeart/2018/2/layout/IconVerticalSolidList"/>
    <dgm:cxn modelId="{BAC5C1A7-8DB2-4230-9418-A262160C051C}" type="presParOf" srcId="{8FAFF454-1ADB-4D6E-9A71-06D583A5976A}" destId="{3F1DB13B-959F-48CF-B19B-213ABBD3EFB3}" srcOrd="3" destOrd="0" presId="urn:microsoft.com/office/officeart/2018/2/layout/IconVerticalSolidList"/>
    <dgm:cxn modelId="{7A4CEF8A-4171-466D-B24B-F557AD995163}" type="presParOf" srcId="{72131F3B-6231-46CF-BD73-55509DC8BD9A}" destId="{5D19BECD-6255-499C-8369-D949EE81E33C}" srcOrd="1" destOrd="0" presId="urn:microsoft.com/office/officeart/2018/2/layout/IconVerticalSolidList"/>
    <dgm:cxn modelId="{16BED1B2-0F50-42F2-A113-431634FA7C54}" type="presParOf" srcId="{72131F3B-6231-46CF-BD73-55509DC8BD9A}" destId="{0E79F8C5-B9D9-4C9B-97F8-78ED132BE922}" srcOrd="2" destOrd="0" presId="urn:microsoft.com/office/officeart/2018/2/layout/IconVerticalSolidList"/>
    <dgm:cxn modelId="{C9AD4DBA-72E4-48D7-95A7-4F192621C8E5}" type="presParOf" srcId="{0E79F8C5-B9D9-4C9B-97F8-78ED132BE922}" destId="{CB0654A8-D9C7-494E-AA3C-14E0C41A5564}" srcOrd="0" destOrd="0" presId="urn:microsoft.com/office/officeart/2018/2/layout/IconVerticalSolidList"/>
    <dgm:cxn modelId="{14D92C75-6125-4FAD-98EB-FABB12027EF3}" type="presParOf" srcId="{0E79F8C5-B9D9-4C9B-97F8-78ED132BE922}" destId="{C0F275E6-4203-41A0-A702-99D73FC422EB}" srcOrd="1" destOrd="0" presId="urn:microsoft.com/office/officeart/2018/2/layout/IconVerticalSolidList"/>
    <dgm:cxn modelId="{75BB8759-B3E7-4EB3-AFBB-CD64AF0D3211}" type="presParOf" srcId="{0E79F8C5-B9D9-4C9B-97F8-78ED132BE922}" destId="{81FD120D-D3B5-45FB-9D02-5155B35334FD}" srcOrd="2" destOrd="0" presId="urn:microsoft.com/office/officeart/2018/2/layout/IconVerticalSolidList"/>
    <dgm:cxn modelId="{306FDC2D-4F36-46DF-B0DD-6AAEBDA5C749}" type="presParOf" srcId="{0E79F8C5-B9D9-4C9B-97F8-78ED132BE922}" destId="{FB431769-B2CF-4DCB-B343-0B1E6F4D40E4}" srcOrd="3" destOrd="0" presId="urn:microsoft.com/office/officeart/2018/2/layout/IconVerticalSolidList"/>
    <dgm:cxn modelId="{61049781-B31A-4660-84C1-6936430C499A}" type="presParOf" srcId="{72131F3B-6231-46CF-BD73-55509DC8BD9A}" destId="{B30CDC24-DC4E-4171-8AFB-A6AE661B3D92}" srcOrd="3" destOrd="0" presId="urn:microsoft.com/office/officeart/2018/2/layout/IconVerticalSolidList"/>
    <dgm:cxn modelId="{73A1AA08-33BB-4038-ABA5-B16135236E8C}" type="presParOf" srcId="{72131F3B-6231-46CF-BD73-55509DC8BD9A}" destId="{E935A69E-4218-492B-8B10-882E68224FB9}" srcOrd="4" destOrd="0" presId="urn:microsoft.com/office/officeart/2018/2/layout/IconVerticalSolidList"/>
    <dgm:cxn modelId="{979AFAE8-D184-4252-9446-4FFFD6DB4E20}" type="presParOf" srcId="{E935A69E-4218-492B-8B10-882E68224FB9}" destId="{9A7E0F80-48C9-490C-8222-40ED41B399F7}" srcOrd="0" destOrd="0" presId="urn:microsoft.com/office/officeart/2018/2/layout/IconVerticalSolidList"/>
    <dgm:cxn modelId="{67951B75-5E1E-422B-8673-7F234B017251}" type="presParOf" srcId="{E935A69E-4218-492B-8B10-882E68224FB9}" destId="{AC88DA4B-91DE-49A0-8DDD-C9C9003EBAEC}" srcOrd="1" destOrd="0" presId="urn:microsoft.com/office/officeart/2018/2/layout/IconVerticalSolidList"/>
    <dgm:cxn modelId="{3C80610F-0947-41BA-982A-A84C4333EB44}" type="presParOf" srcId="{E935A69E-4218-492B-8B10-882E68224FB9}" destId="{C013F174-6CF7-4625-A6DF-3383E926C001}" srcOrd="2" destOrd="0" presId="urn:microsoft.com/office/officeart/2018/2/layout/IconVerticalSolidList"/>
    <dgm:cxn modelId="{F167916C-1603-4869-985C-C457EB4C1BB3}" type="presParOf" srcId="{E935A69E-4218-492B-8B10-882E68224FB9}" destId="{D9901C33-4EA7-4C35-8923-948663CF4D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8DFC4-3F46-8148-9FD5-55E838BA0492}">
      <dsp:nvSpPr>
        <dsp:cNvPr id="0" name=""/>
        <dsp:cNvSpPr/>
      </dsp:nvSpPr>
      <dsp:spPr>
        <a:xfrm>
          <a:off x="0" y="0"/>
          <a:ext cx="7636475" cy="202878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Background: Predictive analytics</a:t>
          </a:r>
        </a:p>
      </dsp:txBody>
      <dsp:txXfrm>
        <a:off x="99037" y="99037"/>
        <a:ext cx="7438401" cy="1830706"/>
      </dsp:txXfrm>
    </dsp:sp>
    <dsp:sp modelId="{8453F835-C55A-6047-BF48-33FFCEB901C7}">
      <dsp:nvSpPr>
        <dsp:cNvPr id="0" name=""/>
        <dsp:cNvSpPr/>
      </dsp:nvSpPr>
      <dsp:spPr>
        <a:xfrm>
          <a:off x="0" y="2167475"/>
          <a:ext cx="7636475" cy="202878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Challenges in the real world</a:t>
          </a:r>
        </a:p>
      </dsp:txBody>
      <dsp:txXfrm>
        <a:off x="99037" y="2266512"/>
        <a:ext cx="7438401" cy="1830706"/>
      </dsp:txXfrm>
    </dsp:sp>
    <dsp:sp modelId="{DEDAA7A5-B814-0146-8AF3-6C6CC92CD881}">
      <dsp:nvSpPr>
        <dsp:cNvPr id="0" name=""/>
        <dsp:cNvSpPr/>
      </dsp:nvSpPr>
      <dsp:spPr>
        <a:xfrm>
          <a:off x="0" y="4374027"/>
          <a:ext cx="7636475" cy="2028780"/>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Case study Air B&amp;B in New York City</a:t>
          </a:r>
        </a:p>
      </dsp:txBody>
      <dsp:txXfrm>
        <a:off x="99037" y="4473064"/>
        <a:ext cx="7438401" cy="1830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F2892-D3E9-423E-A279-FB900B5DE237}">
      <dsp:nvSpPr>
        <dsp:cNvPr id="0" name=""/>
        <dsp:cNvSpPr/>
      </dsp:nvSpPr>
      <dsp:spPr>
        <a:xfrm>
          <a:off x="0" y="413"/>
          <a:ext cx="10131425" cy="9668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2CB836-E1E4-4C15-86F8-7F8A7099C491}">
      <dsp:nvSpPr>
        <dsp:cNvPr id="0" name=""/>
        <dsp:cNvSpPr/>
      </dsp:nvSpPr>
      <dsp:spPr>
        <a:xfrm>
          <a:off x="292471" y="217954"/>
          <a:ext cx="531767" cy="53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1DB13B-959F-48CF-B19B-213ABBD3EFB3}">
      <dsp:nvSpPr>
        <dsp:cNvPr id="0" name=""/>
        <dsp:cNvSpPr/>
      </dsp:nvSpPr>
      <dsp:spPr>
        <a:xfrm>
          <a:off x="1116710" y="413"/>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100000"/>
            </a:lnSpc>
            <a:spcBef>
              <a:spcPct val="0"/>
            </a:spcBef>
            <a:spcAft>
              <a:spcPct val="35000"/>
            </a:spcAft>
            <a:buNone/>
          </a:pPr>
          <a:r>
            <a:rPr lang="en-US" sz="2500" kern="1200"/>
            <a:t>Data is not collected for your model</a:t>
          </a:r>
        </a:p>
      </dsp:txBody>
      <dsp:txXfrm>
        <a:off x="1116710" y="413"/>
        <a:ext cx="9014714" cy="966849"/>
      </dsp:txXfrm>
    </dsp:sp>
    <dsp:sp modelId="{CB0654A8-D9C7-494E-AA3C-14E0C41A5564}">
      <dsp:nvSpPr>
        <dsp:cNvPr id="0" name=""/>
        <dsp:cNvSpPr/>
      </dsp:nvSpPr>
      <dsp:spPr>
        <a:xfrm>
          <a:off x="0" y="1208974"/>
          <a:ext cx="10131425" cy="9668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275E6-4203-41A0-A702-99D73FC422EB}">
      <dsp:nvSpPr>
        <dsp:cNvPr id="0" name=""/>
        <dsp:cNvSpPr/>
      </dsp:nvSpPr>
      <dsp:spPr>
        <a:xfrm>
          <a:off x="292471" y="1426515"/>
          <a:ext cx="531767" cy="531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431769-B2CF-4DCB-B343-0B1E6F4D40E4}">
      <dsp:nvSpPr>
        <dsp:cNvPr id="0" name=""/>
        <dsp:cNvSpPr/>
      </dsp:nvSpPr>
      <dsp:spPr>
        <a:xfrm>
          <a:off x="1116710" y="1208974"/>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100000"/>
            </a:lnSpc>
            <a:spcBef>
              <a:spcPct val="0"/>
            </a:spcBef>
            <a:spcAft>
              <a:spcPct val="35000"/>
            </a:spcAft>
            <a:buNone/>
          </a:pPr>
          <a:r>
            <a:rPr lang="en-US" sz="2500" kern="1200"/>
            <a:t>Don’t know what question to ask</a:t>
          </a:r>
        </a:p>
      </dsp:txBody>
      <dsp:txXfrm>
        <a:off x="1116710" y="1208974"/>
        <a:ext cx="9014714" cy="966849"/>
      </dsp:txXfrm>
    </dsp:sp>
    <dsp:sp modelId="{9A7E0F80-48C9-490C-8222-40ED41B399F7}">
      <dsp:nvSpPr>
        <dsp:cNvPr id="0" name=""/>
        <dsp:cNvSpPr/>
      </dsp:nvSpPr>
      <dsp:spPr>
        <a:xfrm>
          <a:off x="0" y="2417536"/>
          <a:ext cx="10131425" cy="9668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8DA4B-91DE-49A0-8DDD-C9C9003EBAEC}">
      <dsp:nvSpPr>
        <dsp:cNvPr id="0" name=""/>
        <dsp:cNvSpPr/>
      </dsp:nvSpPr>
      <dsp:spPr>
        <a:xfrm>
          <a:off x="292471" y="2635077"/>
          <a:ext cx="531767" cy="53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01C33-4EA7-4C35-8923-948663CF4DFE}">
      <dsp:nvSpPr>
        <dsp:cNvPr id="0" name=""/>
        <dsp:cNvSpPr/>
      </dsp:nvSpPr>
      <dsp:spPr>
        <a:xfrm>
          <a:off x="1116710" y="2417536"/>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100000"/>
            </a:lnSpc>
            <a:spcBef>
              <a:spcPct val="0"/>
            </a:spcBef>
            <a:spcAft>
              <a:spcPct val="35000"/>
            </a:spcAft>
            <a:buNone/>
          </a:pPr>
          <a:r>
            <a:rPr lang="en-US" sz="2500" kern="1200"/>
            <a:t>Stake holders only care about the result</a:t>
          </a:r>
        </a:p>
      </dsp:txBody>
      <dsp:txXfrm>
        <a:off x="1116710" y="2417536"/>
        <a:ext cx="9014714" cy="966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63593-E3B7-B648-9CF2-3CFF9FD6EF03}" type="datetimeFigureOut">
              <a:rPr lang="en-US" smtClean="0"/>
              <a:t>11/24/19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EBD25-5C89-1A4F-93C5-690F68090840}" type="slidenum">
              <a:rPr lang="en-US" smtClean="0"/>
              <a:t>‹#›</a:t>
            </a:fld>
            <a:endParaRPr lang="en-US"/>
          </a:p>
        </p:txBody>
      </p:sp>
    </p:spTree>
    <p:extLst>
      <p:ext uri="{BB962C8B-B14F-4D97-AF65-F5344CB8AC3E}">
        <p14:creationId xmlns:p14="http://schemas.microsoft.com/office/powerpoint/2010/main" val="1830186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point of statistical modeling is to characterize the relationship between the data and our outcome variable, not to make predictions about future data. We call this procedure statistical inference, as opposed to prediction. However, we can still use this model to make predictions but the way the model is evaluated will not involve a test set and will instead involve evaluating the significance and robustness of the model parameters.</a:t>
            </a:r>
          </a:p>
          <a:p>
            <a:r>
              <a:rPr lang="en-US" sz="1200" b="0" i="0" kern="1200" dirty="0">
                <a:solidFill>
                  <a:schemeClr val="tx1"/>
                </a:solidFill>
                <a:effectLst/>
                <a:latin typeface="+mn-lt"/>
                <a:ea typeface="+mn-ea"/>
                <a:cs typeface="+mn-cs"/>
              </a:rPr>
              <a:t>The purpose of (supervised) machine learning is obtaining a model that can make repeatable predictions. We typically do not care if the model is interpretable. All we care is the result. We typically evaluate the machine learning algorithm with test set</a:t>
            </a:r>
          </a:p>
          <a:p>
            <a:endParaRPr lang="en-US" dirty="0"/>
          </a:p>
        </p:txBody>
      </p:sp>
      <p:sp>
        <p:nvSpPr>
          <p:cNvPr id="4" name="Slide Number Placeholder 3"/>
          <p:cNvSpPr>
            <a:spLocks noGrp="1"/>
          </p:cNvSpPr>
          <p:nvPr>
            <p:ph type="sldNum" sz="quarter" idx="5"/>
          </p:nvPr>
        </p:nvSpPr>
        <p:spPr/>
        <p:txBody>
          <a:bodyPr/>
          <a:lstStyle/>
          <a:p>
            <a:fld id="{3B6EBD25-5C89-1A4F-93C5-690F68090840}" type="slidenum">
              <a:rPr lang="en-US" smtClean="0"/>
              <a:t>3</a:t>
            </a:fld>
            <a:endParaRPr lang="en-US"/>
          </a:p>
        </p:txBody>
      </p:sp>
    </p:spTree>
    <p:extLst>
      <p:ext uri="{BB962C8B-B14F-4D97-AF65-F5344CB8AC3E}">
        <p14:creationId xmlns:p14="http://schemas.microsoft.com/office/powerpoint/2010/main" val="1456028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11/24/19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8E5E-ED53-9B4A-87B8-D2D51C78EFF2}"/>
              </a:ext>
            </a:extLst>
          </p:cNvPr>
          <p:cNvSpPr>
            <a:spLocks noGrp="1"/>
          </p:cNvSpPr>
          <p:nvPr>
            <p:ph type="ctrTitle"/>
          </p:nvPr>
        </p:nvSpPr>
        <p:spPr/>
        <p:txBody>
          <a:bodyPr/>
          <a:lstStyle/>
          <a:p>
            <a:r>
              <a:rPr lang="en-US" dirty="0"/>
              <a:t>Application of business analytics in real-world</a:t>
            </a:r>
          </a:p>
        </p:txBody>
      </p:sp>
      <p:sp>
        <p:nvSpPr>
          <p:cNvPr id="3" name="Subtitle 2">
            <a:extLst>
              <a:ext uri="{FF2B5EF4-FFF2-40B4-BE49-F238E27FC236}">
                <a16:creationId xmlns:a16="http://schemas.microsoft.com/office/drawing/2014/main" id="{9DF784E5-E5ED-A54A-8748-661D86271C35}"/>
              </a:ext>
            </a:extLst>
          </p:cNvPr>
          <p:cNvSpPr>
            <a:spLocks noGrp="1"/>
          </p:cNvSpPr>
          <p:nvPr>
            <p:ph type="subTitle" idx="1"/>
          </p:nvPr>
        </p:nvSpPr>
        <p:spPr/>
        <p:txBody>
          <a:bodyPr/>
          <a:lstStyle/>
          <a:p>
            <a:r>
              <a:rPr lang="en-US" dirty="0"/>
              <a:t>David </a:t>
            </a:r>
            <a:r>
              <a:rPr lang="en-US" dirty="0" err="1"/>
              <a:t>mo</a:t>
            </a:r>
            <a:r>
              <a:rPr lang="en-US" dirty="0"/>
              <a:t>, Jessica </a:t>
            </a:r>
            <a:r>
              <a:rPr lang="en-US" dirty="0" err="1"/>
              <a:t>xing</a:t>
            </a:r>
            <a:endParaRPr lang="en-US" dirty="0"/>
          </a:p>
        </p:txBody>
      </p:sp>
    </p:spTree>
    <p:extLst>
      <p:ext uri="{BB962C8B-B14F-4D97-AF65-F5344CB8AC3E}">
        <p14:creationId xmlns:p14="http://schemas.microsoft.com/office/powerpoint/2010/main" val="52975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151A2-9BDD-1A41-A30F-8AF0F1D15955}"/>
              </a:ext>
            </a:extLst>
          </p:cNvPr>
          <p:cNvPicPr>
            <a:picLocks noChangeAspect="1"/>
          </p:cNvPicPr>
          <p:nvPr/>
        </p:nvPicPr>
        <p:blipFill>
          <a:blip r:embed="rId2"/>
          <a:stretch>
            <a:fillRect/>
          </a:stretch>
        </p:blipFill>
        <p:spPr>
          <a:xfrm>
            <a:off x="186380" y="1011377"/>
            <a:ext cx="4262051" cy="5766304"/>
          </a:xfrm>
          <a:prstGeom prst="rect">
            <a:avLst/>
          </a:prstGeom>
        </p:spPr>
      </p:pic>
      <p:pic>
        <p:nvPicPr>
          <p:cNvPr id="7" name="Picture 6">
            <a:extLst>
              <a:ext uri="{FF2B5EF4-FFF2-40B4-BE49-F238E27FC236}">
                <a16:creationId xmlns:a16="http://schemas.microsoft.com/office/drawing/2014/main" id="{F1258578-E12E-434E-81E7-9B087BA44E79}"/>
              </a:ext>
            </a:extLst>
          </p:cNvPr>
          <p:cNvPicPr>
            <a:picLocks noChangeAspect="1"/>
          </p:cNvPicPr>
          <p:nvPr/>
        </p:nvPicPr>
        <p:blipFill>
          <a:blip r:embed="rId3"/>
          <a:stretch>
            <a:fillRect/>
          </a:stretch>
        </p:blipFill>
        <p:spPr>
          <a:xfrm>
            <a:off x="4445100" y="1011377"/>
            <a:ext cx="7365279" cy="5766304"/>
          </a:xfrm>
          <a:prstGeom prst="rect">
            <a:avLst/>
          </a:prstGeom>
        </p:spPr>
      </p:pic>
      <p:sp>
        <p:nvSpPr>
          <p:cNvPr id="8" name="TextBox 7">
            <a:extLst>
              <a:ext uri="{FF2B5EF4-FFF2-40B4-BE49-F238E27FC236}">
                <a16:creationId xmlns:a16="http://schemas.microsoft.com/office/drawing/2014/main" id="{85C83D97-AD33-0944-A20E-08B1A3326EE3}"/>
              </a:ext>
            </a:extLst>
          </p:cNvPr>
          <p:cNvSpPr txBox="1"/>
          <p:nvPr/>
        </p:nvSpPr>
        <p:spPr>
          <a:xfrm>
            <a:off x="308919" y="444843"/>
            <a:ext cx="4139512" cy="369332"/>
          </a:xfrm>
          <a:prstGeom prst="rect">
            <a:avLst/>
          </a:prstGeom>
          <a:noFill/>
        </p:spPr>
        <p:txBody>
          <a:bodyPr wrap="square" rtlCol="0">
            <a:spAutoFit/>
          </a:bodyPr>
          <a:lstStyle/>
          <a:p>
            <a:pPr algn="ctr"/>
            <a:r>
              <a:rPr lang="en-US" dirty="0"/>
              <a:t>Confusion Matrix</a:t>
            </a:r>
          </a:p>
        </p:txBody>
      </p:sp>
      <p:sp>
        <p:nvSpPr>
          <p:cNvPr id="9" name="TextBox 8">
            <a:extLst>
              <a:ext uri="{FF2B5EF4-FFF2-40B4-BE49-F238E27FC236}">
                <a16:creationId xmlns:a16="http://schemas.microsoft.com/office/drawing/2014/main" id="{0A5132D4-414C-734C-A6B2-6CE2FC303DB9}"/>
              </a:ext>
            </a:extLst>
          </p:cNvPr>
          <p:cNvSpPr txBox="1"/>
          <p:nvPr/>
        </p:nvSpPr>
        <p:spPr>
          <a:xfrm>
            <a:off x="6276202" y="444843"/>
            <a:ext cx="4139512" cy="369332"/>
          </a:xfrm>
          <a:prstGeom prst="rect">
            <a:avLst/>
          </a:prstGeom>
          <a:noFill/>
        </p:spPr>
        <p:txBody>
          <a:bodyPr wrap="square" rtlCol="0">
            <a:spAutoFit/>
          </a:bodyPr>
          <a:lstStyle/>
          <a:p>
            <a:pPr algn="ctr"/>
            <a:r>
              <a:rPr lang="en-US" dirty="0"/>
              <a:t>AOC Curve</a:t>
            </a:r>
          </a:p>
        </p:txBody>
      </p:sp>
    </p:spTree>
    <p:extLst>
      <p:ext uri="{BB962C8B-B14F-4D97-AF65-F5344CB8AC3E}">
        <p14:creationId xmlns:p14="http://schemas.microsoft.com/office/powerpoint/2010/main" val="263964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1AC59-4A94-2147-8344-41B82775E9E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a:solidFill>
                  <a:srgbClr val="FFFFFF"/>
                </a:solidFill>
              </a:rPr>
              <a:t>agenda</a:t>
            </a:r>
          </a:p>
        </p:txBody>
      </p:sp>
      <p:graphicFrame>
        <p:nvGraphicFramePr>
          <p:cNvPr id="6" name="TextBox 3">
            <a:extLst>
              <a:ext uri="{FF2B5EF4-FFF2-40B4-BE49-F238E27FC236}">
                <a16:creationId xmlns:a16="http://schemas.microsoft.com/office/drawing/2014/main" id="{0D4DBC4D-AF34-4DF6-BA47-DA6809A31D91}"/>
              </a:ext>
            </a:extLst>
          </p:cNvPr>
          <p:cNvGraphicFramePr/>
          <p:nvPr>
            <p:extLst>
              <p:ext uri="{D42A27DB-BD31-4B8C-83A1-F6EECF244321}">
                <p14:modId xmlns:p14="http://schemas.microsoft.com/office/powerpoint/2010/main" val="3300191725"/>
              </p:ext>
            </p:extLst>
          </p:nvPr>
        </p:nvGraphicFramePr>
        <p:xfrm>
          <a:off x="4287795" y="247135"/>
          <a:ext cx="7636475" cy="6425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6262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ACE4-944E-6B43-BFD1-E0FB113DA002}"/>
              </a:ext>
            </a:extLst>
          </p:cNvPr>
          <p:cNvSpPr>
            <a:spLocks noGrp="1"/>
          </p:cNvSpPr>
          <p:nvPr>
            <p:ph type="title"/>
          </p:nvPr>
        </p:nvSpPr>
        <p:spPr/>
        <p:txBody>
          <a:bodyPr/>
          <a:lstStyle/>
          <a:p>
            <a:r>
              <a:rPr lang="en-US" dirty="0"/>
              <a:t>KEY CONCEPT</a:t>
            </a:r>
          </a:p>
        </p:txBody>
      </p:sp>
      <p:sp>
        <p:nvSpPr>
          <p:cNvPr id="3" name="Content Placeholder 2">
            <a:extLst>
              <a:ext uri="{FF2B5EF4-FFF2-40B4-BE49-F238E27FC236}">
                <a16:creationId xmlns:a16="http://schemas.microsoft.com/office/drawing/2014/main" id="{C80527D3-1392-8D42-836F-EC6865312F79}"/>
              </a:ext>
            </a:extLst>
          </p:cNvPr>
          <p:cNvSpPr>
            <a:spLocks noGrp="1"/>
          </p:cNvSpPr>
          <p:nvPr>
            <p:ph idx="1"/>
          </p:nvPr>
        </p:nvSpPr>
        <p:spPr>
          <a:xfrm>
            <a:off x="685801" y="2142067"/>
            <a:ext cx="11109035" cy="3649133"/>
          </a:xfrm>
        </p:spPr>
        <p:txBody>
          <a:bodyPr/>
          <a:lstStyle/>
          <a:p>
            <a:r>
              <a:rPr lang="en-US" sz="2000" dirty="0"/>
              <a:t>Statistical modeling: finding relationship between variables and significance of those relationships. The main concern is interpretation of models. No test set is involved</a:t>
            </a:r>
          </a:p>
          <a:p>
            <a:pPr lvl="1"/>
            <a:r>
              <a:rPr lang="en-US" sz="2000" dirty="0"/>
              <a:t>Linear regression</a:t>
            </a:r>
          </a:p>
          <a:p>
            <a:pPr lvl="1"/>
            <a:r>
              <a:rPr lang="en-US" sz="2000" dirty="0"/>
              <a:t>Hypothesis testing</a:t>
            </a:r>
          </a:p>
          <a:p>
            <a:r>
              <a:rPr lang="en-US" sz="2000" dirty="0"/>
              <a:t>Predictive analytics: analyze current and historical facts to make predictions about future or otherwise unknown events. The main concern is performance of model in predicting outcome, not the model itself. A test set is used to evaluate the model</a:t>
            </a:r>
          </a:p>
          <a:p>
            <a:pPr lvl="1"/>
            <a:r>
              <a:rPr lang="en-US" sz="2000" dirty="0"/>
              <a:t>Data mining</a:t>
            </a:r>
          </a:p>
          <a:p>
            <a:pPr lvl="1"/>
            <a:r>
              <a:rPr lang="en-US" sz="2000" dirty="0"/>
              <a:t>Machine learning/Deep learning</a:t>
            </a:r>
          </a:p>
          <a:p>
            <a:endParaRPr lang="en-US" dirty="0"/>
          </a:p>
          <a:p>
            <a:endParaRPr lang="en-US" dirty="0"/>
          </a:p>
        </p:txBody>
      </p:sp>
    </p:spTree>
    <p:extLst>
      <p:ext uri="{BB962C8B-B14F-4D97-AF65-F5344CB8AC3E}">
        <p14:creationId xmlns:p14="http://schemas.microsoft.com/office/powerpoint/2010/main" val="119050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745-5A98-D544-A10E-928B3A11D219}"/>
              </a:ext>
            </a:extLst>
          </p:cNvPr>
          <p:cNvSpPr>
            <a:spLocks noGrp="1"/>
          </p:cNvSpPr>
          <p:nvPr>
            <p:ph type="title"/>
          </p:nvPr>
        </p:nvSpPr>
        <p:spPr>
          <a:xfrm>
            <a:off x="685801" y="609600"/>
            <a:ext cx="10131425" cy="1456267"/>
          </a:xfrm>
        </p:spPr>
        <p:txBody>
          <a:bodyPr>
            <a:normAutofit/>
          </a:bodyPr>
          <a:lstStyle/>
          <a:p>
            <a:r>
              <a:rPr lang="en-US"/>
              <a:t>Challenges in real world</a:t>
            </a:r>
          </a:p>
        </p:txBody>
      </p:sp>
      <p:graphicFrame>
        <p:nvGraphicFramePr>
          <p:cNvPr id="5" name="Content Placeholder 2">
            <a:extLst>
              <a:ext uri="{FF2B5EF4-FFF2-40B4-BE49-F238E27FC236}">
                <a16:creationId xmlns:a16="http://schemas.microsoft.com/office/drawing/2014/main" id="{A6587B9D-58B8-411E-B85A-96DF8E1CE8B3}"/>
              </a:ext>
            </a:extLst>
          </p:cNvPr>
          <p:cNvGraphicFramePr>
            <a:graphicFrameLocks noGrp="1"/>
          </p:cNvGraphicFramePr>
          <p:nvPr>
            <p:ph idx="1"/>
            <p:extLst>
              <p:ext uri="{D42A27DB-BD31-4B8C-83A1-F6EECF244321}">
                <p14:modId xmlns:p14="http://schemas.microsoft.com/office/powerpoint/2010/main" val="132364257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67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175-CC73-3542-8C6E-582F77BB0FE7}"/>
              </a:ext>
            </a:extLst>
          </p:cNvPr>
          <p:cNvSpPr>
            <a:spLocks noGrp="1"/>
          </p:cNvSpPr>
          <p:nvPr>
            <p:ph type="title"/>
          </p:nvPr>
        </p:nvSpPr>
        <p:spPr/>
        <p:txBody>
          <a:bodyPr/>
          <a:lstStyle/>
          <a:p>
            <a:r>
              <a:rPr lang="en-US" dirty="0"/>
              <a:t>Air B&amp;B in new York city</a:t>
            </a:r>
          </a:p>
        </p:txBody>
      </p:sp>
      <p:pic>
        <p:nvPicPr>
          <p:cNvPr id="5" name="Content Placeholder 4">
            <a:extLst>
              <a:ext uri="{FF2B5EF4-FFF2-40B4-BE49-F238E27FC236}">
                <a16:creationId xmlns:a16="http://schemas.microsoft.com/office/drawing/2014/main" id="{61ECB601-242F-6D4E-8B09-355A3D86B011}"/>
              </a:ext>
            </a:extLst>
          </p:cNvPr>
          <p:cNvPicPr>
            <a:picLocks noGrp="1" noChangeAspect="1"/>
          </p:cNvPicPr>
          <p:nvPr>
            <p:ph idx="1"/>
          </p:nvPr>
        </p:nvPicPr>
        <p:blipFill>
          <a:blip r:embed="rId2"/>
          <a:stretch>
            <a:fillRect/>
          </a:stretch>
        </p:blipFill>
        <p:spPr>
          <a:xfrm>
            <a:off x="349239" y="2065867"/>
            <a:ext cx="11493522" cy="2977978"/>
          </a:xfrm>
        </p:spPr>
      </p:pic>
    </p:spTree>
    <p:extLst>
      <p:ext uri="{BB962C8B-B14F-4D97-AF65-F5344CB8AC3E}">
        <p14:creationId xmlns:p14="http://schemas.microsoft.com/office/powerpoint/2010/main" val="152430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D273-E86C-0546-B564-A3DA880DD1AB}"/>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B62F2C2E-644B-094E-BBF8-883B31B6BE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719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1D957-4683-8B4A-AB80-FF636BE7D349}"/>
              </a:ext>
            </a:extLst>
          </p:cNvPr>
          <p:cNvSpPr>
            <a:spLocks noGrp="1"/>
          </p:cNvSpPr>
          <p:nvPr>
            <p:ph type="title"/>
          </p:nvPr>
        </p:nvSpPr>
        <p:spPr>
          <a:xfrm>
            <a:off x="685799" y="1150076"/>
            <a:ext cx="3659389" cy="4557849"/>
          </a:xfrm>
        </p:spPr>
        <p:txBody>
          <a:bodyPr>
            <a:normAutofit/>
          </a:bodyPr>
          <a:lstStyle/>
          <a:p>
            <a:pPr algn="r"/>
            <a:r>
              <a:rPr lang="en-US" dirty="0"/>
              <a:t>Model1</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7948AE-11B3-2243-9356-5785E59762B2}"/>
              </a:ext>
            </a:extLst>
          </p:cNvPr>
          <p:cNvSpPr>
            <a:spLocks noGrp="1"/>
          </p:cNvSpPr>
          <p:nvPr>
            <p:ph idx="1"/>
          </p:nvPr>
        </p:nvSpPr>
        <p:spPr>
          <a:xfrm>
            <a:off x="4988658" y="1150076"/>
            <a:ext cx="6517543" cy="4557849"/>
          </a:xfrm>
        </p:spPr>
        <p:txBody>
          <a:bodyPr>
            <a:normAutofit/>
          </a:bodyPr>
          <a:lstStyle/>
          <a:p>
            <a:r>
              <a:rPr lang="en-US" sz="2400" dirty="0"/>
              <a:t>Purpose: Using neighborhood group, number of reviews, room types to make binary classification of price</a:t>
            </a:r>
          </a:p>
          <a:p>
            <a:r>
              <a:rPr lang="en-US" sz="2400" dirty="0"/>
              <a:t>80% of data is used to train model, 20% is used to test model</a:t>
            </a:r>
          </a:p>
          <a:p>
            <a:r>
              <a:rPr lang="en-US" sz="2400" dirty="0"/>
              <a:t>Using binomial logistic regression</a:t>
            </a:r>
          </a:p>
        </p:txBody>
      </p:sp>
    </p:spTree>
    <p:extLst>
      <p:ext uri="{BB962C8B-B14F-4D97-AF65-F5344CB8AC3E}">
        <p14:creationId xmlns:p14="http://schemas.microsoft.com/office/powerpoint/2010/main" val="177544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185CB9-9443-674A-BCC2-CB517A52A08C}"/>
              </a:ext>
            </a:extLst>
          </p:cNvPr>
          <p:cNvPicPr>
            <a:picLocks noGrp="1" noChangeAspect="1"/>
          </p:cNvPicPr>
          <p:nvPr>
            <p:ph idx="1"/>
          </p:nvPr>
        </p:nvPicPr>
        <p:blipFill>
          <a:blip r:embed="rId2"/>
          <a:stretch>
            <a:fillRect/>
          </a:stretch>
        </p:blipFill>
        <p:spPr>
          <a:xfrm>
            <a:off x="172760" y="840258"/>
            <a:ext cx="4425450" cy="5886552"/>
          </a:xfrm>
        </p:spPr>
      </p:pic>
      <p:pic>
        <p:nvPicPr>
          <p:cNvPr id="9" name="Picture 8">
            <a:extLst>
              <a:ext uri="{FF2B5EF4-FFF2-40B4-BE49-F238E27FC236}">
                <a16:creationId xmlns:a16="http://schemas.microsoft.com/office/drawing/2014/main" id="{1A388DE9-E569-874D-9853-BBD7722A5933}"/>
              </a:ext>
            </a:extLst>
          </p:cNvPr>
          <p:cNvPicPr>
            <a:picLocks noChangeAspect="1"/>
          </p:cNvPicPr>
          <p:nvPr/>
        </p:nvPicPr>
        <p:blipFill>
          <a:blip r:embed="rId3"/>
          <a:stretch>
            <a:fillRect/>
          </a:stretch>
        </p:blipFill>
        <p:spPr>
          <a:xfrm>
            <a:off x="4537363" y="840258"/>
            <a:ext cx="7481878" cy="5886552"/>
          </a:xfrm>
          <a:prstGeom prst="rect">
            <a:avLst/>
          </a:prstGeom>
        </p:spPr>
      </p:pic>
      <p:sp>
        <p:nvSpPr>
          <p:cNvPr id="10" name="TextBox 9">
            <a:extLst>
              <a:ext uri="{FF2B5EF4-FFF2-40B4-BE49-F238E27FC236}">
                <a16:creationId xmlns:a16="http://schemas.microsoft.com/office/drawing/2014/main" id="{5968FBFC-1439-334A-A41D-69F0F2ED3A46}"/>
              </a:ext>
            </a:extLst>
          </p:cNvPr>
          <p:cNvSpPr txBox="1"/>
          <p:nvPr/>
        </p:nvSpPr>
        <p:spPr>
          <a:xfrm>
            <a:off x="1450805" y="308920"/>
            <a:ext cx="3274541" cy="370702"/>
          </a:xfrm>
          <a:prstGeom prst="rect">
            <a:avLst/>
          </a:prstGeom>
          <a:noFill/>
        </p:spPr>
        <p:txBody>
          <a:bodyPr wrap="square" rtlCol="0">
            <a:spAutoFit/>
          </a:bodyPr>
          <a:lstStyle/>
          <a:p>
            <a:r>
              <a:rPr lang="en-US" dirty="0"/>
              <a:t>Confusion Matrix</a:t>
            </a:r>
          </a:p>
        </p:txBody>
      </p:sp>
      <p:sp>
        <p:nvSpPr>
          <p:cNvPr id="11" name="TextBox 10">
            <a:extLst>
              <a:ext uri="{FF2B5EF4-FFF2-40B4-BE49-F238E27FC236}">
                <a16:creationId xmlns:a16="http://schemas.microsoft.com/office/drawing/2014/main" id="{46B11786-C1D1-474D-9760-9D155E597AFA}"/>
              </a:ext>
            </a:extLst>
          </p:cNvPr>
          <p:cNvSpPr txBox="1"/>
          <p:nvPr/>
        </p:nvSpPr>
        <p:spPr>
          <a:xfrm>
            <a:off x="7880437" y="308920"/>
            <a:ext cx="3274541" cy="370702"/>
          </a:xfrm>
          <a:prstGeom prst="rect">
            <a:avLst/>
          </a:prstGeom>
          <a:noFill/>
        </p:spPr>
        <p:txBody>
          <a:bodyPr wrap="square" rtlCol="0">
            <a:spAutoFit/>
          </a:bodyPr>
          <a:lstStyle/>
          <a:p>
            <a:r>
              <a:rPr lang="en-US" dirty="0"/>
              <a:t>AOC Curve</a:t>
            </a:r>
          </a:p>
        </p:txBody>
      </p:sp>
    </p:spTree>
    <p:extLst>
      <p:ext uri="{BB962C8B-B14F-4D97-AF65-F5344CB8AC3E}">
        <p14:creationId xmlns:p14="http://schemas.microsoft.com/office/powerpoint/2010/main" val="36846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CCB78-5C79-464D-B4AB-9D6651AFE648}"/>
              </a:ext>
            </a:extLst>
          </p:cNvPr>
          <p:cNvSpPr>
            <a:spLocks noGrp="1"/>
          </p:cNvSpPr>
          <p:nvPr>
            <p:ph type="title"/>
          </p:nvPr>
        </p:nvSpPr>
        <p:spPr>
          <a:xfrm>
            <a:off x="685799" y="1150076"/>
            <a:ext cx="3659389" cy="4557849"/>
          </a:xfrm>
        </p:spPr>
        <p:txBody>
          <a:bodyPr>
            <a:normAutofit/>
          </a:bodyPr>
          <a:lstStyle/>
          <a:p>
            <a:pPr algn="r"/>
            <a:r>
              <a:rPr lang="en-US" dirty="0"/>
              <a:t>Model2</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E333E2-50D7-0542-A834-28F8CE7A909B}"/>
              </a:ext>
            </a:extLst>
          </p:cNvPr>
          <p:cNvSpPr>
            <a:spLocks noGrp="1"/>
          </p:cNvSpPr>
          <p:nvPr>
            <p:ph idx="1"/>
          </p:nvPr>
        </p:nvSpPr>
        <p:spPr>
          <a:xfrm>
            <a:off x="4988658" y="1150076"/>
            <a:ext cx="6517543" cy="4557849"/>
          </a:xfrm>
        </p:spPr>
        <p:txBody>
          <a:bodyPr>
            <a:normAutofit/>
          </a:bodyPr>
          <a:lstStyle/>
          <a:p>
            <a:r>
              <a:rPr lang="en-US" sz="2400" dirty="0"/>
              <a:t>Purpose: Using neighborhood group, number of reviews, room types, price to make binary classification of number of review (measure of popularity)</a:t>
            </a:r>
          </a:p>
          <a:p>
            <a:r>
              <a:rPr lang="en-US" sz="2400" dirty="0"/>
              <a:t>80% of data is used to train model, 20% is used to test model</a:t>
            </a:r>
          </a:p>
          <a:p>
            <a:r>
              <a:rPr lang="en-US" sz="2400" dirty="0"/>
              <a:t>Using binomial logistic regression</a:t>
            </a:r>
          </a:p>
          <a:p>
            <a:endParaRPr lang="en-US" sz="2400" b="1" dirty="0"/>
          </a:p>
          <a:p>
            <a:endParaRPr lang="en-US" dirty="0"/>
          </a:p>
        </p:txBody>
      </p:sp>
    </p:spTree>
    <p:extLst>
      <p:ext uri="{BB962C8B-B14F-4D97-AF65-F5344CB8AC3E}">
        <p14:creationId xmlns:p14="http://schemas.microsoft.com/office/powerpoint/2010/main" val="1319711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204</Words>
  <Application>Microsoft Macintosh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Application of business analytics in real-world</vt:lpstr>
      <vt:lpstr>agenda</vt:lpstr>
      <vt:lpstr>KEY CONCEPT</vt:lpstr>
      <vt:lpstr>Challenges in real world</vt:lpstr>
      <vt:lpstr>Air B&amp;B in new York city</vt:lpstr>
      <vt:lpstr>Visualization</vt:lpstr>
      <vt:lpstr>Model1</vt:lpstr>
      <vt:lpstr>PowerPoint Presentation</vt:lpstr>
      <vt:lpstr>Model2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business analytics in real-world</dc:title>
  <dc:creator>Qi Mo</dc:creator>
  <cp:lastModifiedBy>Qi Mo</cp:lastModifiedBy>
  <cp:revision>2</cp:revision>
  <dcterms:created xsi:type="dcterms:W3CDTF">2019-11-25T04:14:41Z</dcterms:created>
  <dcterms:modified xsi:type="dcterms:W3CDTF">2019-11-25T04:19:09Z</dcterms:modified>
</cp:coreProperties>
</file>